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42"/>
  </p:notesMasterIdLst>
  <p:handoutMasterIdLst>
    <p:handoutMasterId r:id="rId43"/>
  </p:handoutMasterIdLst>
  <p:sldIdLst>
    <p:sldId id="396" r:id="rId2"/>
    <p:sldId id="431" r:id="rId3"/>
    <p:sldId id="397" r:id="rId4"/>
    <p:sldId id="400" r:id="rId5"/>
    <p:sldId id="399" r:id="rId6"/>
    <p:sldId id="401" r:id="rId7"/>
    <p:sldId id="402" r:id="rId8"/>
    <p:sldId id="403" r:id="rId9"/>
    <p:sldId id="404" r:id="rId10"/>
    <p:sldId id="405" r:id="rId11"/>
    <p:sldId id="406" r:id="rId12"/>
    <p:sldId id="407" r:id="rId13"/>
    <p:sldId id="408" r:id="rId14"/>
    <p:sldId id="419" r:id="rId15"/>
    <p:sldId id="409" r:id="rId16"/>
    <p:sldId id="430" r:id="rId17"/>
    <p:sldId id="412" r:id="rId18"/>
    <p:sldId id="413" r:id="rId19"/>
    <p:sldId id="414" r:id="rId20"/>
    <p:sldId id="415" r:id="rId21"/>
    <p:sldId id="417" r:id="rId22"/>
    <p:sldId id="429" r:id="rId23"/>
    <p:sldId id="432" r:id="rId24"/>
    <p:sldId id="410" r:id="rId25"/>
    <p:sldId id="420" r:id="rId26"/>
    <p:sldId id="421" r:id="rId27"/>
    <p:sldId id="422" r:id="rId28"/>
    <p:sldId id="423" r:id="rId29"/>
    <p:sldId id="424" r:id="rId30"/>
    <p:sldId id="425" r:id="rId31"/>
    <p:sldId id="426" r:id="rId32"/>
    <p:sldId id="411" r:id="rId33"/>
    <p:sldId id="427" r:id="rId34"/>
    <p:sldId id="428" r:id="rId35"/>
    <p:sldId id="433" r:id="rId36"/>
    <p:sldId id="434" r:id="rId37"/>
    <p:sldId id="435" r:id="rId38"/>
    <p:sldId id="436" r:id="rId39"/>
    <p:sldId id="437" r:id="rId40"/>
    <p:sldId id="438" r:id="rId41"/>
  </p:sldIdLst>
  <p:sldSz cx="9144000" cy="6858000" type="screen4x3"/>
  <p:notesSz cx="685800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24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sz="24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sz="24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sz="24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CCFF33"/>
    <a:srgbClr val="333333"/>
    <a:srgbClr val="FF9933"/>
    <a:srgbClr val="CECECE"/>
    <a:srgbClr val="FAFD00"/>
    <a:srgbClr val="474747"/>
    <a:srgbClr val="FFFFFF"/>
    <a:srgbClr val="C0FE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58" autoAdjust="0"/>
    <p:restoredTop sz="93117" autoAdjust="0"/>
  </p:normalViewPr>
  <p:slideViewPr>
    <p:cSldViewPr snapToGrid="0" showGuides="1">
      <p:cViewPr varScale="1">
        <p:scale>
          <a:sx n="123" d="100"/>
          <a:sy n="123" d="100"/>
        </p:scale>
        <p:origin x="1008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323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5979065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646613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2051" name="Rectangle 3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9350" y="857250"/>
            <a:ext cx="4559300" cy="3416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</p:spTree>
    <p:extLst>
      <p:ext uri="{BB962C8B-B14F-4D97-AF65-F5344CB8AC3E}">
        <p14:creationId xmlns:p14="http://schemas.microsoft.com/office/powerpoint/2010/main" val="354325684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50938" y="857250"/>
            <a:ext cx="4556125" cy="34163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66230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50938" y="857250"/>
            <a:ext cx="4556125" cy="34163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25761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50938" y="857250"/>
            <a:ext cx="4556125" cy="34163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56763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50938" y="857250"/>
            <a:ext cx="4556125" cy="34163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1933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50938" y="857250"/>
            <a:ext cx="4556125" cy="34163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72713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429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9925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48084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9878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5944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35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466803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383900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37575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5836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1066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SzPct val="10000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6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314" name="Text Box 1026"/>
          <p:cNvSpPr txBox="1">
            <a:spLocks noChangeArrowheads="1"/>
          </p:cNvSpPr>
          <p:nvPr/>
        </p:nvSpPr>
        <p:spPr bwMode="auto">
          <a:xfrm>
            <a:off x="6172200" y="1828800"/>
            <a:ext cx="2530475" cy="2227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 altLang="en-US" dirty="0">
                <a:latin typeface="Times New Roman" panose="02020603050405020304" pitchFamily="18" charset="0"/>
              </a:rPr>
              <a:t> </a:t>
            </a:r>
            <a:r>
              <a:rPr lang="en-GB" altLang="en-US" sz="2800" dirty="0">
                <a:latin typeface="Times New Roman" panose="02020603050405020304" pitchFamily="18" charset="0"/>
              </a:rPr>
              <a:t>Operation</a:t>
            </a:r>
          </a:p>
          <a:p>
            <a:pPr>
              <a:buFontTx/>
              <a:buChar char="•"/>
            </a:pPr>
            <a:endParaRPr lang="en-GB" altLang="en-US" sz="2800" dirty="0">
              <a:latin typeface="Times New Roman" panose="02020603050405020304" pitchFamily="18" charset="0"/>
            </a:endParaRPr>
          </a:p>
          <a:p>
            <a:pPr>
              <a:buFontTx/>
              <a:buChar char="•"/>
            </a:pPr>
            <a:r>
              <a:rPr lang="en-GB" altLang="en-US" sz="2800" dirty="0">
                <a:latin typeface="Times New Roman" panose="02020603050405020304" pitchFamily="18" charset="0"/>
              </a:rPr>
              <a:t> Developments</a:t>
            </a:r>
          </a:p>
          <a:p>
            <a:pPr>
              <a:buFontTx/>
              <a:buChar char="•"/>
            </a:pPr>
            <a:endParaRPr lang="en-GB" altLang="en-US" sz="2800" dirty="0">
              <a:latin typeface="Times New Roman" panose="02020603050405020304" pitchFamily="18" charset="0"/>
            </a:endParaRPr>
          </a:p>
          <a:p>
            <a:pPr>
              <a:buFontTx/>
              <a:buChar char="•"/>
            </a:pPr>
            <a:r>
              <a:rPr lang="en-GB" altLang="en-US" sz="2800" dirty="0">
                <a:latin typeface="Times New Roman" panose="02020603050405020304" pitchFamily="18" charset="0"/>
              </a:rPr>
              <a:t> Testing</a:t>
            </a:r>
          </a:p>
        </p:txBody>
      </p:sp>
      <p:pic>
        <p:nvPicPr>
          <p:cNvPr id="269315" name="Picture 1027" descr="A:\MVC-006F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778" y="1341437"/>
            <a:ext cx="5410200" cy="4057650"/>
          </a:xfrm>
          <a:prstGeom prst="rect">
            <a:avLst/>
          </a:prstGeom>
          <a:noFill/>
          <a:effectLst>
            <a:outerShdw dist="107763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9317" name="Text Box 1029"/>
          <p:cNvSpPr txBox="1">
            <a:spLocks noChangeArrowheads="1"/>
          </p:cNvSpPr>
          <p:nvPr/>
        </p:nvSpPr>
        <p:spPr bwMode="auto">
          <a:xfrm>
            <a:off x="1828800" y="533400"/>
            <a:ext cx="573881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3200" dirty="0" err="1">
                <a:latin typeface="Times New Roman" panose="02020603050405020304" pitchFamily="18" charset="0"/>
              </a:rPr>
              <a:t>Distributorless</a:t>
            </a:r>
            <a:r>
              <a:rPr lang="en-GB" altLang="en-US" sz="3200" dirty="0">
                <a:latin typeface="Times New Roman" panose="02020603050405020304" pitchFamily="18" charset="0"/>
              </a:rPr>
              <a:t> Ignition Systems</a:t>
            </a:r>
          </a:p>
        </p:txBody>
      </p:sp>
      <p:pic>
        <p:nvPicPr>
          <p:cNvPr id="269320" name="Picture 1032" descr="A:\MVC-003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4900" y="4457700"/>
            <a:ext cx="2616200" cy="1962150"/>
          </a:xfrm>
          <a:prstGeom prst="rect">
            <a:avLst/>
          </a:prstGeom>
          <a:noFill/>
          <a:effectLst>
            <a:outerShdw dist="107763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317" name="Text Box 1029"/>
          <p:cNvSpPr txBox="1">
            <a:spLocks noChangeArrowheads="1"/>
          </p:cNvSpPr>
          <p:nvPr/>
        </p:nvSpPr>
        <p:spPr bwMode="auto">
          <a:xfrm>
            <a:off x="1828800" y="533400"/>
            <a:ext cx="3258008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3200" dirty="0" smtClean="0">
                <a:latin typeface="Times New Roman" panose="02020603050405020304" pitchFamily="18" charset="0"/>
              </a:rPr>
              <a:t>Rotor Arm Issues</a:t>
            </a:r>
            <a:endParaRPr lang="en-GB" altLang="en-US" sz="3200" dirty="0">
              <a:latin typeface="Times New Roman" panose="02020603050405020304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352" y="1705200"/>
            <a:ext cx="5066215" cy="3584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27142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339" name="Text Box 1027"/>
          <p:cNvSpPr txBox="1">
            <a:spLocks noChangeArrowheads="1"/>
          </p:cNvSpPr>
          <p:nvPr/>
        </p:nvSpPr>
        <p:spPr bwMode="auto">
          <a:xfrm>
            <a:off x="1064172" y="651641"/>
            <a:ext cx="573881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3200">
                <a:latin typeface="Times New Roman" panose="02020603050405020304" pitchFamily="18" charset="0"/>
              </a:rPr>
              <a:t>Distributorless Ignition Systems</a:t>
            </a:r>
          </a:p>
        </p:txBody>
      </p:sp>
      <p:sp>
        <p:nvSpPr>
          <p:cNvPr id="270341" name="Text Box 1029"/>
          <p:cNvSpPr txBox="1">
            <a:spLocks noChangeArrowheads="1"/>
          </p:cNvSpPr>
          <p:nvPr/>
        </p:nvSpPr>
        <p:spPr bwMode="auto">
          <a:xfrm>
            <a:off x="504496" y="1412875"/>
            <a:ext cx="8313359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GB" altLang="en-US" dirty="0" smtClean="0">
                <a:latin typeface="Times New Roman" panose="02020603050405020304" pitchFamily="18" charset="0"/>
              </a:rPr>
              <a:t>    The </a:t>
            </a:r>
            <a:r>
              <a:rPr lang="en-GB" altLang="en-US" dirty="0">
                <a:latin typeface="Times New Roman" panose="02020603050405020304" pitchFamily="18" charset="0"/>
              </a:rPr>
              <a:t>principles of operation are basically no different </a:t>
            </a:r>
            <a:endParaRPr lang="en-GB" altLang="en-US" dirty="0" smtClean="0">
              <a:latin typeface="Times New Roman" panose="02020603050405020304" pitchFamily="18" charset="0"/>
            </a:endParaRPr>
          </a:p>
          <a:p>
            <a:r>
              <a:rPr lang="en-GB" altLang="en-US" dirty="0">
                <a:latin typeface="Times New Roman" panose="02020603050405020304" pitchFamily="18" charset="0"/>
              </a:rPr>
              <a:t> </a:t>
            </a:r>
            <a:r>
              <a:rPr lang="en-GB" altLang="en-US" dirty="0" smtClean="0">
                <a:latin typeface="Times New Roman" panose="02020603050405020304" pitchFamily="18" charset="0"/>
              </a:rPr>
              <a:t>   than </a:t>
            </a:r>
            <a:r>
              <a:rPr lang="en-GB" altLang="en-US" dirty="0">
                <a:latin typeface="Times New Roman" panose="02020603050405020304" pitchFamily="18" charset="0"/>
              </a:rPr>
              <a:t>those </a:t>
            </a:r>
            <a:r>
              <a:rPr lang="en-GB" altLang="en-US" dirty="0" smtClean="0">
                <a:latin typeface="Times New Roman" panose="02020603050405020304" pitchFamily="18" charset="0"/>
              </a:rPr>
              <a:t>for distributor </a:t>
            </a:r>
            <a:r>
              <a:rPr lang="en-GB" altLang="en-US" dirty="0">
                <a:latin typeface="Times New Roman" panose="02020603050405020304" pitchFamily="18" charset="0"/>
              </a:rPr>
              <a:t>equipped electronic ignition </a:t>
            </a:r>
            <a:endParaRPr lang="en-GB" altLang="en-US" dirty="0" smtClean="0">
              <a:latin typeface="Times New Roman" panose="02020603050405020304" pitchFamily="18" charset="0"/>
            </a:endParaRPr>
          </a:p>
          <a:p>
            <a:r>
              <a:rPr lang="en-GB" altLang="en-US" dirty="0">
                <a:latin typeface="Times New Roman" panose="02020603050405020304" pitchFamily="18" charset="0"/>
              </a:rPr>
              <a:t> </a:t>
            </a:r>
            <a:r>
              <a:rPr lang="en-GB" altLang="en-US" dirty="0" smtClean="0">
                <a:latin typeface="Times New Roman" panose="02020603050405020304" pitchFamily="18" charset="0"/>
              </a:rPr>
              <a:t>   systems </a:t>
            </a:r>
            <a:r>
              <a:rPr lang="en-GB" altLang="en-US" dirty="0">
                <a:latin typeface="Times New Roman" panose="02020603050405020304" pitchFamily="18" charset="0"/>
              </a:rPr>
              <a:t>that began appearing </a:t>
            </a:r>
            <a:r>
              <a:rPr lang="en-GB" altLang="en-US" dirty="0" smtClean="0">
                <a:latin typeface="Times New Roman" panose="02020603050405020304" pitchFamily="18" charset="0"/>
              </a:rPr>
              <a:t>on </a:t>
            </a:r>
            <a:r>
              <a:rPr lang="en-GB" altLang="en-US" dirty="0">
                <a:latin typeface="Times New Roman" panose="02020603050405020304" pitchFamily="18" charset="0"/>
              </a:rPr>
              <a:t>American automobiles </a:t>
            </a:r>
            <a:endParaRPr lang="en-GB" altLang="en-US" dirty="0" smtClean="0">
              <a:latin typeface="Times New Roman" panose="02020603050405020304" pitchFamily="18" charset="0"/>
            </a:endParaRPr>
          </a:p>
          <a:p>
            <a:r>
              <a:rPr lang="en-GB" altLang="en-US" dirty="0">
                <a:latin typeface="Times New Roman" panose="02020603050405020304" pitchFamily="18" charset="0"/>
              </a:rPr>
              <a:t> </a:t>
            </a:r>
            <a:r>
              <a:rPr lang="en-GB" altLang="en-US" dirty="0" smtClean="0">
                <a:latin typeface="Times New Roman" panose="02020603050405020304" pitchFamily="18" charset="0"/>
              </a:rPr>
              <a:t>   in </a:t>
            </a:r>
            <a:r>
              <a:rPr lang="en-GB" altLang="en-US" dirty="0">
                <a:latin typeface="Times New Roman" panose="02020603050405020304" pitchFamily="18" charset="0"/>
              </a:rPr>
              <a:t>1972.</a:t>
            </a:r>
          </a:p>
          <a:p>
            <a:r>
              <a:rPr lang="en-GB" altLang="en-US" dirty="0" smtClean="0">
                <a:latin typeface="Times New Roman" panose="02020603050405020304" pitchFamily="18" charset="0"/>
              </a:rPr>
              <a:t>           There </a:t>
            </a:r>
            <a:r>
              <a:rPr lang="en-GB" altLang="en-US" dirty="0">
                <a:latin typeface="Times New Roman" panose="02020603050405020304" pitchFamily="18" charset="0"/>
              </a:rPr>
              <a:t>are 2 obvious differences:</a:t>
            </a:r>
          </a:p>
          <a:p>
            <a:pPr>
              <a:buFontTx/>
              <a:buChar char="•"/>
            </a:pPr>
            <a:r>
              <a:rPr lang="en-GB" altLang="en-US" dirty="0" smtClean="0">
                <a:latin typeface="Times New Roman" panose="02020603050405020304" pitchFamily="18" charset="0"/>
              </a:rPr>
              <a:t> </a:t>
            </a:r>
            <a:r>
              <a:rPr lang="en-GB" altLang="en-US" dirty="0">
                <a:latin typeface="Times New Roman" panose="02020603050405020304" pitchFamily="18" charset="0"/>
              </a:rPr>
              <a:t>A DI system does not have a mechanical distributor.</a:t>
            </a:r>
          </a:p>
          <a:p>
            <a:pPr>
              <a:buFontTx/>
              <a:buChar char="•"/>
            </a:pPr>
            <a:endParaRPr lang="en-GB" altLang="en-US" dirty="0">
              <a:latin typeface="Times New Roman" panose="02020603050405020304" pitchFamily="18" charset="0"/>
            </a:endParaRPr>
          </a:p>
          <a:p>
            <a:pPr>
              <a:buFontTx/>
              <a:buChar char="•"/>
            </a:pPr>
            <a:r>
              <a:rPr lang="en-GB" altLang="en-US" dirty="0">
                <a:latin typeface="Times New Roman" panose="02020603050405020304" pitchFamily="18" charset="0"/>
              </a:rPr>
              <a:t> Most DI systems use one coil for every two spark </a:t>
            </a:r>
            <a:r>
              <a:rPr lang="en-GB" altLang="en-US" dirty="0" smtClean="0">
                <a:latin typeface="Times New Roman" panose="02020603050405020304" pitchFamily="18" charset="0"/>
              </a:rPr>
              <a:t>plugs</a:t>
            </a:r>
          </a:p>
          <a:p>
            <a:r>
              <a:rPr lang="en-GB" altLang="en-US" dirty="0" smtClean="0">
                <a:latin typeface="Times New Roman" panose="02020603050405020304" pitchFamily="18" charset="0"/>
              </a:rPr>
              <a:t>  (however some </a:t>
            </a:r>
            <a:r>
              <a:rPr lang="en-GB" altLang="en-US" dirty="0">
                <a:latin typeface="Times New Roman" panose="02020603050405020304" pitchFamily="18" charset="0"/>
              </a:rPr>
              <a:t>systems have one coil per </a:t>
            </a:r>
            <a:r>
              <a:rPr lang="en-GB" altLang="en-US" dirty="0" smtClean="0">
                <a:latin typeface="Times New Roman" panose="02020603050405020304" pitchFamily="18" charset="0"/>
              </a:rPr>
              <a:t>cylinder</a:t>
            </a:r>
          </a:p>
          <a:p>
            <a:r>
              <a:rPr lang="en-GB" altLang="en-US" dirty="0" smtClean="0">
                <a:latin typeface="Times New Roman" panose="02020603050405020304" pitchFamily="18" charset="0"/>
              </a:rPr>
              <a:t>   i.e</a:t>
            </a:r>
            <a:r>
              <a:rPr lang="en-GB" altLang="en-US" dirty="0">
                <a:latin typeface="Times New Roman" panose="02020603050405020304" pitchFamily="18" charset="0"/>
              </a:rPr>
              <a:t>. BMW).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0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7034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0341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4920" y="962926"/>
            <a:ext cx="6423660" cy="4691113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386" name="Rectangle 2"/>
          <p:cNvSpPr>
            <a:spLocks noChangeArrowheads="1"/>
          </p:cNvSpPr>
          <p:nvPr/>
        </p:nvSpPr>
        <p:spPr bwMode="auto">
          <a:xfrm>
            <a:off x="838200" y="5105400"/>
            <a:ext cx="7239000" cy="685800"/>
          </a:xfrm>
          <a:prstGeom prst="rect">
            <a:avLst/>
          </a:prstGeom>
          <a:gradFill rotWithShape="0">
            <a:gsLst>
              <a:gs pos="0">
                <a:schemeClr val="bg2">
                  <a:gamma/>
                  <a:shade val="46275"/>
                  <a:invGamma/>
                </a:schemeClr>
              </a:gs>
              <a:gs pos="50000">
                <a:schemeClr val="bg2"/>
              </a:gs>
              <a:gs pos="100000">
                <a:schemeClr val="bg2">
                  <a:gamma/>
                  <a:shade val="46275"/>
                  <a:invGamma/>
                </a:scheme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2387" name="Text Box 3"/>
          <p:cNvSpPr txBox="1">
            <a:spLocks noChangeArrowheads="1"/>
          </p:cNvSpPr>
          <p:nvPr/>
        </p:nvSpPr>
        <p:spPr bwMode="auto">
          <a:xfrm>
            <a:off x="1146176" y="735013"/>
            <a:ext cx="11160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latin typeface="Times New Roman" panose="02020603050405020304" pitchFamily="18" charset="0"/>
              </a:rPr>
              <a:t>Layout</a:t>
            </a:r>
          </a:p>
        </p:txBody>
      </p:sp>
      <p:grpSp>
        <p:nvGrpSpPr>
          <p:cNvPr id="272388" name="Group 4"/>
          <p:cNvGrpSpPr>
            <a:grpSpLocks/>
          </p:cNvGrpSpPr>
          <p:nvPr/>
        </p:nvGrpSpPr>
        <p:grpSpPr bwMode="auto">
          <a:xfrm>
            <a:off x="1981200" y="3992563"/>
            <a:ext cx="701675" cy="1951037"/>
            <a:chOff x="4879" y="1684"/>
            <a:chExt cx="442" cy="1229"/>
          </a:xfrm>
        </p:grpSpPr>
        <p:grpSp>
          <p:nvGrpSpPr>
            <p:cNvPr id="272389" name="Group 5"/>
            <p:cNvGrpSpPr>
              <a:grpSpLocks/>
            </p:cNvGrpSpPr>
            <p:nvPr/>
          </p:nvGrpSpPr>
          <p:grpSpPr bwMode="auto">
            <a:xfrm>
              <a:off x="4912" y="1684"/>
              <a:ext cx="376" cy="1229"/>
              <a:chOff x="4912" y="1684"/>
              <a:chExt cx="376" cy="1229"/>
            </a:xfrm>
          </p:grpSpPr>
          <p:sp>
            <p:nvSpPr>
              <p:cNvPr id="272390" name="Freeform 6"/>
              <p:cNvSpPr>
                <a:spLocks/>
              </p:cNvSpPr>
              <p:nvPr/>
            </p:nvSpPr>
            <p:spPr bwMode="auto">
              <a:xfrm>
                <a:off x="4994" y="1782"/>
                <a:ext cx="219" cy="567"/>
              </a:xfrm>
              <a:custGeom>
                <a:avLst/>
                <a:gdLst>
                  <a:gd name="T0" fmla="*/ 36 w 219"/>
                  <a:gd name="T1" fmla="*/ 57 h 567"/>
                  <a:gd name="T2" fmla="*/ 45 w 219"/>
                  <a:gd name="T3" fmla="*/ 24 h 567"/>
                  <a:gd name="T4" fmla="*/ 77 w 219"/>
                  <a:gd name="T5" fmla="*/ 2 h 567"/>
                  <a:gd name="T6" fmla="*/ 105 w 219"/>
                  <a:gd name="T7" fmla="*/ 0 h 567"/>
                  <a:gd name="T8" fmla="*/ 132 w 219"/>
                  <a:gd name="T9" fmla="*/ 4 h 567"/>
                  <a:gd name="T10" fmla="*/ 156 w 219"/>
                  <a:gd name="T11" fmla="*/ 19 h 567"/>
                  <a:gd name="T12" fmla="*/ 173 w 219"/>
                  <a:gd name="T13" fmla="*/ 36 h 567"/>
                  <a:gd name="T14" fmla="*/ 177 w 219"/>
                  <a:gd name="T15" fmla="*/ 57 h 567"/>
                  <a:gd name="T16" fmla="*/ 213 w 219"/>
                  <a:gd name="T17" fmla="*/ 60 h 567"/>
                  <a:gd name="T18" fmla="*/ 213 w 219"/>
                  <a:gd name="T19" fmla="*/ 124 h 567"/>
                  <a:gd name="T20" fmla="*/ 182 w 219"/>
                  <a:gd name="T21" fmla="*/ 127 h 567"/>
                  <a:gd name="T22" fmla="*/ 185 w 219"/>
                  <a:gd name="T23" fmla="*/ 163 h 567"/>
                  <a:gd name="T24" fmla="*/ 218 w 219"/>
                  <a:gd name="T25" fmla="*/ 170 h 567"/>
                  <a:gd name="T26" fmla="*/ 218 w 219"/>
                  <a:gd name="T27" fmla="*/ 237 h 567"/>
                  <a:gd name="T28" fmla="*/ 175 w 219"/>
                  <a:gd name="T29" fmla="*/ 237 h 567"/>
                  <a:gd name="T30" fmla="*/ 175 w 219"/>
                  <a:gd name="T31" fmla="*/ 295 h 567"/>
                  <a:gd name="T32" fmla="*/ 204 w 219"/>
                  <a:gd name="T33" fmla="*/ 297 h 567"/>
                  <a:gd name="T34" fmla="*/ 204 w 219"/>
                  <a:gd name="T35" fmla="*/ 398 h 567"/>
                  <a:gd name="T36" fmla="*/ 173 w 219"/>
                  <a:gd name="T37" fmla="*/ 400 h 567"/>
                  <a:gd name="T38" fmla="*/ 173 w 219"/>
                  <a:gd name="T39" fmla="*/ 451 h 567"/>
                  <a:gd name="T40" fmla="*/ 201 w 219"/>
                  <a:gd name="T41" fmla="*/ 453 h 567"/>
                  <a:gd name="T42" fmla="*/ 201 w 219"/>
                  <a:gd name="T43" fmla="*/ 564 h 567"/>
                  <a:gd name="T44" fmla="*/ 12 w 219"/>
                  <a:gd name="T45" fmla="*/ 566 h 567"/>
                  <a:gd name="T46" fmla="*/ 12 w 219"/>
                  <a:gd name="T47" fmla="*/ 456 h 567"/>
                  <a:gd name="T48" fmla="*/ 38 w 219"/>
                  <a:gd name="T49" fmla="*/ 456 h 567"/>
                  <a:gd name="T50" fmla="*/ 38 w 219"/>
                  <a:gd name="T51" fmla="*/ 396 h 567"/>
                  <a:gd name="T52" fmla="*/ 12 w 219"/>
                  <a:gd name="T53" fmla="*/ 396 h 567"/>
                  <a:gd name="T54" fmla="*/ 12 w 219"/>
                  <a:gd name="T55" fmla="*/ 292 h 567"/>
                  <a:gd name="T56" fmla="*/ 38 w 219"/>
                  <a:gd name="T57" fmla="*/ 290 h 567"/>
                  <a:gd name="T58" fmla="*/ 38 w 219"/>
                  <a:gd name="T59" fmla="*/ 228 h 567"/>
                  <a:gd name="T60" fmla="*/ 7 w 219"/>
                  <a:gd name="T61" fmla="*/ 228 h 567"/>
                  <a:gd name="T62" fmla="*/ 7 w 219"/>
                  <a:gd name="T63" fmla="*/ 170 h 567"/>
                  <a:gd name="T64" fmla="*/ 38 w 219"/>
                  <a:gd name="T65" fmla="*/ 170 h 567"/>
                  <a:gd name="T66" fmla="*/ 38 w 219"/>
                  <a:gd name="T67" fmla="*/ 120 h 567"/>
                  <a:gd name="T68" fmla="*/ 0 w 219"/>
                  <a:gd name="T69" fmla="*/ 120 h 567"/>
                  <a:gd name="T70" fmla="*/ 0 w 219"/>
                  <a:gd name="T71" fmla="*/ 62 h 567"/>
                  <a:gd name="T72" fmla="*/ 36 w 219"/>
                  <a:gd name="T73" fmla="*/ 57 h 5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19" h="567">
                    <a:moveTo>
                      <a:pt x="36" y="57"/>
                    </a:moveTo>
                    <a:lnTo>
                      <a:pt x="45" y="24"/>
                    </a:lnTo>
                    <a:lnTo>
                      <a:pt x="77" y="2"/>
                    </a:lnTo>
                    <a:lnTo>
                      <a:pt x="105" y="0"/>
                    </a:lnTo>
                    <a:lnTo>
                      <a:pt x="132" y="4"/>
                    </a:lnTo>
                    <a:lnTo>
                      <a:pt x="156" y="19"/>
                    </a:lnTo>
                    <a:lnTo>
                      <a:pt x="173" y="36"/>
                    </a:lnTo>
                    <a:lnTo>
                      <a:pt x="177" y="57"/>
                    </a:lnTo>
                    <a:lnTo>
                      <a:pt x="213" y="60"/>
                    </a:lnTo>
                    <a:lnTo>
                      <a:pt x="213" y="124"/>
                    </a:lnTo>
                    <a:lnTo>
                      <a:pt x="182" y="127"/>
                    </a:lnTo>
                    <a:lnTo>
                      <a:pt x="185" y="163"/>
                    </a:lnTo>
                    <a:lnTo>
                      <a:pt x="218" y="170"/>
                    </a:lnTo>
                    <a:lnTo>
                      <a:pt x="218" y="237"/>
                    </a:lnTo>
                    <a:lnTo>
                      <a:pt x="175" y="237"/>
                    </a:lnTo>
                    <a:lnTo>
                      <a:pt x="175" y="295"/>
                    </a:lnTo>
                    <a:lnTo>
                      <a:pt x="204" y="297"/>
                    </a:lnTo>
                    <a:lnTo>
                      <a:pt x="204" y="398"/>
                    </a:lnTo>
                    <a:lnTo>
                      <a:pt x="173" y="400"/>
                    </a:lnTo>
                    <a:lnTo>
                      <a:pt x="173" y="451"/>
                    </a:lnTo>
                    <a:lnTo>
                      <a:pt x="201" y="453"/>
                    </a:lnTo>
                    <a:lnTo>
                      <a:pt x="201" y="564"/>
                    </a:lnTo>
                    <a:lnTo>
                      <a:pt x="12" y="566"/>
                    </a:lnTo>
                    <a:lnTo>
                      <a:pt x="12" y="456"/>
                    </a:lnTo>
                    <a:lnTo>
                      <a:pt x="38" y="456"/>
                    </a:lnTo>
                    <a:lnTo>
                      <a:pt x="38" y="396"/>
                    </a:lnTo>
                    <a:lnTo>
                      <a:pt x="12" y="396"/>
                    </a:lnTo>
                    <a:lnTo>
                      <a:pt x="12" y="292"/>
                    </a:lnTo>
                    <a:lnTo>
                      <a:pt x="38" y="290"/>
                    </a:lnTo>
                    <a:lnTo>
                      <a:pt x="38" y="228"/>
                    </a:lnTo>
                    <a:lnTo>
                      <a:pt x="7" y="228"/>
                    </a:lnTo>
                    <a:lnTo>
                      <a:pt x="7" y="170"/>
                    </a:lnTo>
                    <a:lnTo>
                      <a:pt x="38" y="170"/>
                    </a:lnTo>
                    <a:lnTo>
                      <a:pt x="38" y="120"/>
                    </a:lnTo>
                    <a:lnTo>
                      <a:pt x="0" y="120"/>
                    </a:lnTo>
                    <a:lnTo>
                      <a:pt x="0" y="62"/>
                    </a:lnTo>
                    <a:lnTo>
                      <a:pt x="36" y="57"/>
                    </a:lnTo>
                  </a:path>
                </a:pathLst>
              </a:custGeom>
              <a:gradFill rotWithShape="0">
                <a:gsLst>
                  <a:gs pos="0">
                    <a:srgbClr val="FFFFFF">
                      <a:gamma/>
                      <a:shade val="29804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272391" name="Group 7"/>
              <p:cNvGrpSpPr>
                <a:grpSpLocks/>
              </p:cNvGrpSpPr>
              <p:nvPr/>
            </p:nvGrpSpPr>
            <p:grpSpPr bwMode="auto">
              <a:xfrm>
                <a:off x="4912" y="2284"/>
                <a:ext cx="376" cy="629"/>
                <a:chOff x="4912" y="2284"/>
                <a:chExt cx="376" cy="629"/>
              </a:xfrm>
            </p:grpSpPr>
            <p:sp>
              <p:nvSpPr>
                <p:cNvPr id="272392" name="Rectangle 8"/>
                <p:cNvSpPr>
                  <a:spLocks noChangeArrowheads="1"/>
                </p:cNvSpPr>
                <p:nvPr/>
              </p:nvSpPr>
              <p:spPr bwMode="auto">
                <a:xfrm>
                  <a:off x="4912" y="2284"/>
                  <a:ext cx="376" cy="31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393" name="Rectangle 9"/>
                <p:cNvSpPr>
                  <a:spLocks noChangeArrowheads="1"/>
                </p:cNvSpPr>
                <p:nvPr/>
              </p:nvSpPr>
              <p:spPr bwMode="auto">
                <a:xfrm>
                  <a:off x="4969" y="2608"/>
                  <a:ext cx="262" cy="2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394" name="Rectangle 10"/>
                <p:cNvSpPr>
                  <a:spLocks noChangeArrowheads="1"/>
                </p:cNvSpPr>
                <p:nvPr/>
              </p:nvSpPr>
              <p:spPr bwMode="auto">
                <a:xfrm>
                  <a:off x="4935" y="2609"/>
                  <a:ext cx="334" cy="19"/>
                </a:xfrm>
                <a:prstGeom prst="rect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395" name="Arc 11"/>
                <p:cNvSpPr>
                  <a:spLocks/>
                </p:cNvSpPr>
                <p:nvPr/>
              </p:nvSpPr>
              <p:spPr bwMode="auto">
                <a:xfrm>
                  <a:off x="4968" y="2663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396" name="Arc 12"/>
                <p:cNvSpPr>
                  <a:spLocks/>
                </p:cNvSpPr>
                <p:nvPr/>
              </p:nvSpPr>
              <p:spPr bwMode="auto">
                <a:xfrm>
                  <a:off x="4970" y="2687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397" name="Arc 13"/>
                <p:cNvSpPr>
                  <a:spLocks/>
                </p:cNvSpPr>
                <p:nvPr/>
              </p:nvSpPr>
              <p:spPr bwMode="auto">
                <a:xfrm>
                  <a:off x="4967" y="271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398" name="Arc 14"/>
                <p:cNvSpPr>
                  <a:spLocks/>
                </p:cNvSpPr>
                <p:nvPr/>
              </p:nvSpPr>
              <p:spPr bwMode="auto">
                <a:xfrm>
                  <a:off x="4968" y="273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399" name="Arc 15"/>
                <p:cNvSpPr>
                  <a:spLocks/>
                </p:cNvSpPr>
                <p:nvPr/>
              </p:nvSpPr>
              <p:spPr bwMode="auto">
                <a:xfrm>
                  <a:off x="4970" y="276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400" name="Arc 16"/>
                <p:cNvSpPr>
                  <a:spLocks/>
                </p:cNvSpPr>
                <p:nvPr/>
              </p:nvSpPr>
              <p:spPr bwMode="auto">
                <a:xfrm>
                  <a:off x="4971" y="2785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401" name="Freeform 17"/>
                <p:cNvSpPr>
                  <a:spLocks/>
                </p:cNvSpPr>
                <p:nvPr/>
              </p:nvSpPr>
              <p:spPr bwMode="auto">
                <a:xfrm>
                  <a:off x="5072" y="2825"/>
                  <a:ext cx="160" cy="88"/>
                </a:xfrm>
                <a:custGeom>
                  <a:avLst/>
                  <a:gdLst>
                    <a:gd name="T0" fmla="*/ 0 w 160"/>
                    <a:gd name="T1" fmla="*/ 57 h 88"/>
                    <a:gd name="T2" fmla="*/ 0 w 160"/>
                    <a:gd name="T3" fmla="*/ 87 h 88"/>
                    <a:gd name="T4" fmla="*/ 159 w 160"/>
                    <a:gd name="T5" fmla="*/ 87 h 88"/>
                    <a:gd name="T6" fmla="*/ 159 w 160"/>
                    <a:gd name="T7" fmla="*/ 0 h 88"/>
                    <a:gd name="T8" fmla="*/ 126 w 160"/>
                    <a:gd name="T9" fmla="*/ 0 h 88"/>
                    <a:gd name="T10" fmla="*/ 126 w 160"/>
                    <a:gd name="T11" fmla="*/ 57 h 88"/>
                    <a:gd name="T12" fmla="*/ 0 w 160"/>
                    <a:gd name="T13" fmla="*/ 57 h 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60" h="88">
                      <a:moveTo>
                        <a:pt x="0" y="57"/>
                      </a:moveTo>
                      <a:lnTo>
                        <a:pt x="0" y="87"/>
                      </a:lnTo>
                      <a:lnTo>
                        <a:pt x="159" y="87"/>
                      </a:lnTo>
                      <a:lnTo>
                        <a:pt x="159" y="0"/>
                      </a:lnTo>
                      <a:lnTo>
                        <a:pt x="126" y="0"/>
                      </a:lnTo>
                      <a:lnTo>
                        <a:pt x="126" y="57"/>
                      </a:lnTo>
                      <a:lnTo>
                        <a:pt x="0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72402" name="AutoShape 18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5074" y="2830"/>
                  <a:ext cx="46" cy="3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72403" name="Rectangle 19"/>
              <p:cNvSpPr>
                <a:spLocks noChangeArrowheads="1"/>
              </p:cNvSpPr>
              <p:nvPr/>
            </p:nvSpPr>
            <p:spPr bwMode="auto">
              <a:xfrm>
                <a:off x="5077" y="1684"/>
                <a:ext cx="55" cy="124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9804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2404" name="Rectangle 20"/>
              <p:cNvSpPr>
                <a:spLocks noChangeArrowheads="1"/>
              </p:cNvSpPr>
              <p:nvPr/>
            </p:nvSpPr>
            <p:spPr bwMode="auto">
              <a:xfrm>
                <a:off x="4968" y="2061"/>
                <a:ext cx="274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900">
                    <a:solidFill>
                      <a:srgbClr val="FC0128"/>
                    </a:solidFill>
                  </a:rPr>
                  <a:t>NGK</a:t>
                </a:r>
              </a:p>
            </p:txBody>
          </p:sp>
        </p:grpSp>
        <p:sp>
          <p:nvSpPr>
            <p:cNvPr id="272405" name="Rectangle 21"/>
            <p:cNvSpPr>
              <a:spLocks noChangeArrowheads="1"/>
            </p:cNvSpPr>
            <p:nvPr/>
          </p:nvSpPr>
          <p:spPr bwMode="auto">
            <a:xfrm>
              <a:off x="4879" y="2290"/>
              <a:ext cx="442" cy="79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2406" name="Rectangle 22"/>
            <p:cNvSpPr>
              <a:spLocks noChangeArrowheads="1"/>
            </p:cNvSpPr>
            <p:nvPr/>
          </p:nvSpPr>
          <p:spPr bwMode="auto">
            <a:xfrm>
              <a:off x="5029" y="2299"/>
              <a:ext cx="145" cy="67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2407" name="Group 23"/>
          <p:cNvGrpSpPr>
            <a:grpSpLocks/>
          </p:cNvGrpSpPr>
          <p:nvPr/>
        </p:nvGrpSpPr>
        <p:grpSpPr bwMode="auto">
          <a:xfrm>
            <a:off x="3505200" y="4068763"/>
            <a:ext cx="701675" cy="1951037"/>
            <a:chOff x="4879" y="1684"/>
            <a:chExt cx="442" cy="1229"/>
          </a:xfrm>
        </p:grpSpPr>
        <p:grpSp>
          <p:nvGrpSpPr>
            <p:cNvPr id="272408" name="Group 24"/>
            <p:cNvGrpSpPr>
              <a:grpSpLocks/>
            </p:cNvGrpSpPr>
            <p:nvPr/>
          </p:nvGrpSpPr>
          <p:grpSpPr bwMode="auto">
            <a:xfrm>
              <a:off x="4912" y="1684"/>
              <a:ext cx="376" cy="1229"/>
              <a:chOff x="4912" y="1684"/>
              <a:chExt cx="376" cy="1229"/>
            </a:xfrm>
          </p:grpSpPr>
          <p:sp>
            <p:nvSpPr>
              <p:cNvPr id="272409" name="Freeform 25"/>
              <p:cNvSpPr>
                <a:spLocks/>
              </p:cNvSpPr>
              <p:nvPr/>
            </p:nvSpPr>
            <p:spPr bwMode="auto">
              <a:xfrm>
                <a:off x="4994" y="1782"/>
                <a:ext cx="219" cy="567"/>
              </a:xfrm>
              <a:custGeom>
                <a:avLst/>
                <a:gdLst>
                  <a:gd name="T0" fmla="*/ 36 w 219"/>
                  <a:gd name="T1" fmla="*/ 57 h 567"/>
                  <a:gd name="T2" fmla="*/ 45 w 219"/>
                  <a:gd name="T3" fmla="*/ 24 h 567"/>
                  <a:gd name="T4" fmla="*/ 77 w 219"/>
                  <a:gd name="T5" fmla="*/ 2 h 567"/>
                  <a:gd name="T6" fmla="*/ 105 w 219"/>
                  <a:gd name="T7" fmla="*/ 0 h 567"/>
                  <a:gd name="T8" fmla="*/ 132 w 219"/>
                  <a:gd name="T9" fmla="*/ 4 h 567"/>
                  <a:gd name="T10" fmla="*/ 156 w 219"/>
                  <a:gd name="T11" fmla="*/ 19 h 567"/>
                  <a:gd name="T12" fmla="*/ 173 w 219"/>
                  <a:gd name="T13" fmla="*/ 36 h 567"/>
                  <a:gd name="T14" fmla="*/ 177 w 219"/>
                  <a:gd name="T15" fmla="*/ 57 h 567"/>
                  <a:gd name="T16" fmla="*/ 213 w 219"/>
                  <a:gd name="T17" fmla="*/ 60 h 567"/>
                  <a:gd name="T18" fmla="*/ 213 w 219"/>
                  <a:gd name="T19" fmla="*/ 124 h 567"/>
                  <a:gd name="T20" fmla="*/ 182 w 219"/>
                  <a:gd name="T21" fmla="*/ 127 h 567"/>
                  <a:gd name="T22" fmla="*/ 185 w 219"/>
                  <a:gd name="T23" fmla="*/ 163 h 567"/>
                  <a:gd name="T24" fmla="*/ 218 w 219"/>
                  <a:gd name="T25" fmla="*/ 170 h 567"/>
                  <a:gd name="T26" fmla="*/ 218 w 219"/>
                  <a:gd name="T27" fmla="*/ 237 h 567"/>
                  <a:gd name="T28" fmla="*/ 175 w 219"/>
                  <a:gd name="T29" fmla="*/ 237 h 567"/>
                  <a:gd name="T30" fmla="*/ 175 w 219"/>
                  <a:gd name="T31" fmla="*/ 295 h 567"/>
                  <a:gd name="T32" fmla="*/ 204 w 219"/>
                  <a:gd name="T33" fmla="*/ 297 h 567"/>
                  <a:gd name="T34" fmla="*/ 204 w 219"/>
                  <a:gd name="T35" fmla="*/ 398 h 567"/>
                  <a:gd name="T36" fmla="*/ 173 w 219"/>
                  <a:gd name="T37" fmla="*/ 400 h 567"/>
                  <a:gd name="T38" fmla="*/ 173 w 219"/>
                  <a:gd name="T39" fmla="*/ 451 h 567"/>
                  <a:gd name="T40" fmla="*/ 201 w 219"/>
                  <a:gd name="T41" fmla="*/ 453 h 567"/>
                  <a:gd name="T42" fmla="*/ 201 w 219"/>
                  <a:gd name="T43" fmla="*/ 564 h 567"/>
                  <a:gd name="T44" fmla="*/ 12 w 219"/>
                  <a:gd name="T45" fmla="*/ 566 h 567"/>
                  <a:gd name="T46" fmla="*/ 12 w 219"/>
                  <a:gd name="T47" fmla="*/ 456 h 567"/>
                  <a:gd name="T48" fmla="*/ 38 w 219"/>
                  <a:gd name="T49" fmla="*/ 456 h 567"/>
                  <a:gd name="T50" fmla="*/ 38 w 219"/>
                  <a:gd name="T51" fmla="*/ 396 h 567"/>
                  <a:gd name="T52" fmla="*/ 12 w 219"/>
                  <a:gd name="T53" fmla="*/ 396 h 567"/>
                  <a:gd name="T54" fmla="*/ 12 w 219"/>
                  <a:gd name="T55" fmla="*/ 292 h 567"/>
                  <a:gd name="T56" fmla="*/ 38 w 219"/>
                  <a:gd name="T57" fmla="*/ 290 h 567"/>
                  <a:gd name="T58" fmla="*/ 38 w 219"/>
                  <a:gd name="T59" fmla="*/ 228 h 567"/>
                  <a:gd name="T60" fmla="*/ 7 w 219"/>
                  <a:gd name="T61" fmla="*/ 228 h 567"/>
                  <a:gd name="T62" fmla="*/ 7 w 219"/>
                  <a:gd name="T63" fmla="*/ 170 h 567"/>
                  <a:gd name="T64" fmla="*/ 38 w 219"/>
                  <a:gd name="T65" fmla="*/ 170 h 567"/>
                  <a:gd name="T66" fmla="*/ 38 w 219"/>
                  <a:gd name="T67" fmla="*/ 120 h 567"/>
                  <a:gd name="T68" fmla="*/ 0 w 219"/>
                  <a:gd name="T69" fmla="*/ 120 h 567"/>
                  <a:gd name="T70" fmla="*/ 0 w 219"/>
                  <a:gd name="T71" fmla="*/ 62 h 567"/>
                  <a:gd name="T72" fmla="*/ 36 w 219"/>
                  <a:gd name="T73" fmla="*/ 57 h 5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19" h="567">
                    <a:moveTo>
                      <a:pt x="36" y="57"/>
                    </a:moveTo>
                    <a:lnTo>
                      <a:pt x="45" y="24"/>
                    </a:lnTo>
                    <a:lnTo>
                      <a:pt x="77" y="2"/>
                    </a:lnTo>
                    <a:lnTo>
                      <a:pt x="105" y="0"/>
                    </a:lnTo>
                    <a:lnTo>
                      <a:pt x="132" y="4"/>
                    </a:lnTo>
                    <a:lnTo>
                      <a:pt x="156" y="19"/>
                    </a:lnTo>
                    <a:lnTo>
                      <a:pt x="173" y="36"/>
                    </a:lnTo>
                    <a:lnTo>
                      <a:pt x="177" y="57"/>
                    </a:lnTo>
                    <a:lnTo>
                      <a:pt x="213" y="60"/>
                    </a:lnTo>
                    <a:lnTo>
                      <a:pt x="213" y="124"/>
                    </a:lnTo>
                    <a:lnTo>
                      <a:pt x="182" y="127"/>
                    </a:lnTo>
                    <a:lnTo>
                      <a:pt x="185" y="163"/>
                    </a:lnTo>
                    <a:lnTo>
                      <a:pt x="218" y="170"/>
                    </a:lnTo>
                    <a:lnTo>
                      <a:pt x="218" y="237"/>
                    </a:lnTo>
                    <a:lnTo>
                      <a:pt x="175" y="237"/>
                    </a:lnTo>
                    <a:lnTo>
                      <a:pt x="175" y="295"/>
                    </a:lnTo>
                    <a:lnTo>
                      <a:pt x="204" y="297"/>
                    </a:lnTo>
                    <a:lnTo>
                      <a:pt x="204" y="398"/>
                    </a:lnTo>
                    <a:lnTo>
                      <a:pt x="173" y="400"/>
                    </a:lnTo>
                    <a:lnTo>
                      <a:pt x="173" y="451"/>
                    </a:lnTo>
                    <a:lnTo>
                      <a:pt x="201" y="453"/>
                    </a:lnTo>
                    <a:lnTo>
                      <a:pt x="201" y="564"/>
                    </a:lnTo>
                    <a:lnTo>
                      <a:pt x="12" y="566"/>
                    </a:lnTo>
                    <a:lnTo>
                      <a:pt x="12" y="456"/>
                    </a:lnTo>
                    <a:lnTo>
                      <a:pt x="38" y="456"/>
                    </a:lnTo>
                    <a:lnTo>
                      <a:pt x="38" y="396"/>
                    </a:lnTo>
                    <a:lnTo>
                      <a:pt x="12" y="396"/>
                    </a:lnTo>
                    <a:lnTo>
                      <a:pt x="12" y="292"/>
                    </a:lnTo>
                    <a:lnTo>
                      <a:pt x="38" y="290"/>
                    </a:lnTo>
                    <a:lnTo>
                      <a:pt x="38" y="228"/>
                    </a:lnTo>
                    <a:lnTo>
                      <a:pt x="7" y="228"/>
                    </a:lnTo>
                    <a:lnTo>
                      <a:pt x="7" y="170"/>
                    </a:lnTo>
                    <a:lnTo>
                      <a:pt x="38" y="170"/>
                    </a:lnTo>
                    <a:lnTo>
                      <a:pt x="38" y="120"/>
                    </a:lnTo>
                    <a:lnTo>
                      <a:pt x="0" y="120"/>
                    </a:lnTo>
                    <a:lnTo>
                      <a:pt x="0" y="62"/>
                    </a:lnTo>
                    <a:lnTo>
                      <a:pt x="36" y="57"/>
                    </a:lnTo>
                  </a:path>
                </a:pathLst>
              </a:custGeom>
              <a:gradFill rotWithShape="0">
                <a:gsLst>
                  <a:gs pos="0">
                    <a:srgbClr val="FFFFFF">
                      <a:gamma/>
                      <a:shade val="29804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272410" name="Group 26"/>
              <p:cNvGrpSpPr>
                <a:grpSpLocks/>
              </p:cNvGrpSpPr>
              <p:nvPr/>
            </p:nvGrpSpPr>
            <p:grpSpPr bwMode="auto">
              <a:xfrm>
                <a:off x="4912" y="2284"/>
                <a:ext cx="376" cy="629"/>
                <a:chOff x="4912" y="2284"/>
                <a:chExt cx="376" cy="629"/>
              </a:xfrm>
            </p:grpSpPr>
            <p:sp>
              <p:nvSpPr>
                <p:cNvPr id="272411" name="Rectangle 27"/>
                <p:cNvSpPr>
                  <a:spLocks noChangeArrowheads="1"/>
                </p:cNvSpPr>
                <p:nvPr/>
              </p:nvSpPr>
              <p:spPr bwMode="auto">
                <a:xfrm>
                  <a:off x="4912" y="2284"/>
                  <a:ext cx="376" cy="31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412" name="Rectangle 28"/>
                <p:cNvSpPr>
                  <a:spLocks noChangeArrowheads="1"/>
                </p:cNvSpPr>
                <p:nvPr/>
              </p:nvSpPr>
              <p:spPr bwMode="auto">
                <a:xfrm>
                  <a:off x="4969" y="2608"/>
                  <a:ext cx="262" cy="2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413" name="Rectangle 29"/>
                <p:cNvSpPr>
                  <a:spLocks noChangeArrowheads="1"/>
                </p:cNvSpPr>
                <p:nvPr/>
              </p:nvSpPr>
              <p:spPr bwMode="auto">
                <a:xfrm>
                  <a:off x="4935" y="2609"/>
                  <a:ext cx="334" cy="19"/>
                </a:xfrm>
                <a:prstGeom prst="rect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414" name="Arc 30"/>
                <p:cNvSpPr>
                  <a:spLocks/>
                </p:cNvSpPr>
                <p:nvPr/>
              </p:nvSpPr>
              <p:spPr bwMode="auto">
                <a:xfrm>
                  <a:off x="4968" y="2663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415" name="Arc 31"/>
                <p:cNvSpPr>
                  <a:spLocks/>
                </p:cNvSpPr>
                <p:nvPr/>
              </p:nvSpPr>
              <p:spPr bwMode="auto">
                <a:xfrm>
                  <a:off x="4970" y="2687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416" name="Arc 32"/>
                <p:cNvSpPr>
                  <a:spLocks/>
                </p:cNvSpPr>
                <p:nvPr/>
              </p:nvSpPr>
              <p:spPr bwMode="auto">
                <a:xfrm>
                  <a:off x="4967" y="271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417" name="Arc 33"/>
                <p:cNvSpPr>
                  <a:spLocks/>
                </p:cNvSpPr>
                <p:nvPr/>
              </p:nvSpPr>
              <p:spPr bwMode="auto">
                <a:xfrm>
                  <a:off x="4968" y="273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418" name="Arc 34"/>
                <p:cNvSpPr>
                  <a:spLocks/>
                </p:cNvSpPr>
                <p:nvPr/>
              </p:nvSpPr>
              <p:spPr bwMode="auto">
                <a:xfrm>
                  <a:off x="4970" y="276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419" name="Arc 35"/>
                <p:cNvSpPr>
                  <a:spLocks/>
                </p:cNvSpPr>
                <p:nvPr/>
              </p:nvSpPr>
              <p:spPr bwMode="auto">
                <a:xfrm>
                  <a:off x="4971" y="2785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420" name="Freeform 36"/>
                <p:cNvSpPr>
                  <a:spLocks/>
                </p:cNvSpPr>
                <p:nvPr/>
              </p:nvSpPr>
              <p:spPr bwMode="auto">
                <a:xfrm>
                  <a:off x="5072" y="2825"/>
                  <a:ext cx="160" cy="88"/>
                </a:xfrm>
                <a:custGeom>
                  <a:avLst/>
                  <a:gdLst>
                    <a:gd name="T0" fmla="*/ 0 w 160"/>
                    <a:gd name="T1" fmla="*/ 57 h 88"/>
                    <a:gd name="T2" fmla="*/ 0 w 160"/>
                    <a:gd name="T3" fmla="*/ 87 h 88"/>
                    <a:gd name="T4" fmla="*/ 159 w 160"/>
                    <a:gd name="T5" fmla="*/ 87 h 88"/>
                    <a:gd name="T6" fmla="*/ 159 w 160"/>
                    <a:gd name="T7" fmla="*/ 0 h 88"/>
                    <a:gd name="T8" fmla="*/ 126 w 160"/>
                    <a:gd name="T9" fmla="*/ 0 h 88"/>
                    <a:gd name="T10" fmla="*/ 126 w 160"/>
                    <a:gd name="T11" fmla="*/ 57 h 88"/>
                    <a:gd name="T12" fmla="*/ 0 w 160"/>
                    <a:gd name="T13" fmla="*/ 57 h 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60" h="88">
                      <a:moveTo>
                        <a:pt x="0" y="57"/>
                      </a:moveTo>
                      <a:lnTo>
                        <a:pt x="0" y="87"/>
                      </a:lnTo>
                      <a:lnTo>
                        <a:pt x="159" y="87"/>
                      </a:lnTo>
                      <a:lnTo>
                        <a:pt x="159" y="0"/>
                      </a:lnTo>
                      <a:lnTo>
                        <a:pt x="126" y="0"/>
                      </a:lnTo>
                      <a:lnTo>
                        <a:pt x="126" y="57"/>
                      </a:lnTo>
                      <a:lnTo>
                        <a:pt x="0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72421" name="AutoShape 37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5074" y="2830"/>
                  <a:ext cx="46" cy="3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72422" name="Rectangle 38"/>
              <p:cNvSpPr>
                <a:spLocks noChangeArrowheads="1"/>
              </p:cNvSpPr>
              <p:nvPr/>
            </p:nvSpPr>
            <p:spPr bwMode="auto">
              <a:xfrm>
                <a:off x="5077" y="1684"/>
                <a:ext cx="55" cy="124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9804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2423" name="Rectangle 39"/>
              <p:cNvSpPr>
                <a:spLocks noChangeArrowheads="1"/>
              </p:cNvSpPr>
              <p:nvPr/>
            </p:nvSpPr>
            <p:spPr bwMode="auto">
              <a:xfrm>
                <a:off x="4968" y="2061"/>
                <a:ext cx="274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900">
                    <a:solidFill>
                      <a:srgbClr val="FC0128"/>
                    </a:solidFill>
                  </a:rPr>
                  <a:t>NGK</a:t>
                </a:r>
              </a:p>
            </p:txBody>
          </p:sp>
        </p:grpSp>
        <p:sp>
          <p:nvSpPr>
            <p:cNvPr id="272424" name="Rectangle 40"/>
            <p:cNvSpPr>
              <a:spLocks noChangeArrowheads="1"/>
            </p:cNvSpPr>
            <p:nvPr/>
          </p:nvSpPr>
          <p:spPr bwMode="auto">
            <a:xfrm>
              <a:off x="4879" y="2290"/>
              <a:ext cx="442" cy="79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2425" name="Rectangle 41"/>
            <p:cNvSpPr>
              <a:spLocks noChangeArrowheads="1"/>
            </p:cNvSpPr>
            <p:nvPr/>
          </p:nvSpPr>
          <p:spPr bwMode="auto">
            <a:xfrm>
              <a:off x="5029" y="2299"/>
              <a:ext cx="145" cy="67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2426" name="Group 42"/>
          <p:cNvGrpSpPr>
            <a:grpSpLocks/>
          </p:cNvGrpSpPr>
          <p:nvPr/>
        </p:nvGrpSpPr>
        <p:grpSpPr bwMode="auto">
          <a:xfrm>
            <a:off x="5089525" y="4068763"/>
            <a:ext cx="701675" cy="1951037"/>
            <a:chOff x="4879" y="1684"/>
            <a:chExt cx="442" cy="1229"/>
          </a:xfrm>
        </p:grpSpPr>
        <p:grpSp>
          <p:nvGrpSpPr>
            <p:cNvPr id="272427" name="Group 43"/>
            <p:cNvGrpSpPr>
              <a:grpSpLocks/>
            </p:cNvGrpSpPr>
            <p:nvPr/>
          </p:nvGrpSpPr>
          <p:grpSpPr bwMode="auto">
            <a:xfrm>
              <a:off x="4912" y="1684"/>
              <a:ext cx="376" cy="1229"/>
              <a:chOff x="4912" y="1684"/>
              <a:chExt cx="376" cy="1229"/>
            </a:xfrm>
          </p:grpSpPr>
          <p:sp>
            <p:nvSpPr>
              <p:cNvPr id="272428" name="Freeform 44"/>
              <p:cNvSpPr>
                <a:spLocks/>
              </p:cNvSpPr>
              <p:nvPr/>
            </p:nvSpPr>
            <p:spPr bwMode="auto">
              <a:xfrm>
                <a:off x="4994" y="1782"/>
                <a:ext cx="219" cy="567"/>
              </a:xfrm>
              <a:custGeom>
                <a:avLst/>
                <a:gdLst>
                  <a:gd name="T0" fmla="*/ 36 w 219"/>
                  <a:gd name="T1" fmla="*/ 57 h 567"/>
                  <a:gd name="T2" fmla="*/ 45 w 219"/>
                  <a:gd name="T3" fmla="*/ 24 h 567"/>
                  <a:gd name="T4" fmla="*/ 77 w 219"/>
                  <a:gd name="T5" fmla="*/ 2 h 567"/>
                  <a:gd name="T6" fmla="*/ 105 w 219"/>
                  <a:gd name="T7" fmla="*/ 0 h 567"/>
                  <a:gd name="T8" fmla="*/ 132 w 219"/>
                  <a:gd name="T9" fmla="*/ 4 h 567"/>
                  <a:gd name="T10" fmla="*/ 156 w 219"/>
                  <a:gd name="T11" fmla="*/ 19 h 567"/>
                  <a:gd name="T12" fmla="*/ 173 w 219"/>
                  <a:gd name="T13" fmla="*/ 36 h 567"/>
                  <a:gd name="T14" fmla="*/ 177 w 219"/>
                  <a:gd name="T15" fmla="*/ 57 h 567"/>
                  <a:gd name="T16" fmla="*/ 213 w 219"/>
                  <a:gd name="T17" fmla="*/ 60 h 567"/>
                  <a:gd name="T18" fmla="*/ 213 w 219"/>
                  <a:gd name="T19" fmla="*/ 124 h 567"/>
                  <a:gd name="T20" fmla="*/ 182 w 219"/>
                  <a:gd name="T21" fmla="*/ 127 h 567"/>
                  <a:gd name="T22" fmla="*/ 185 w 219"/>
                  <a:gd name="T23" fmla="*/ 163 h 567"/>
                  <a:gd name="T24" fmla="*/ 218 w 219"/>
                  <a:gd name="T25" fmla="*/ 170 h 567"/>
                  <a:gd name="T26" fmla="*/ 218 w 219"/>
                  <a:gd name="T27" fmla="*/ 237 h 567"/>
                  <a:gd name="T28" fmla="*/ 175 w 219"/>
                  <a:gd name="T29" fmla="*/ 237 h 567"/>
                  <a:gd name="T30" fmla="*/ 175 w 219"/>
                  <a:gd name="T31" fmla="*/ 295 h 567"/>
                  <a:gd name="T32" fmla="*/ 204 w 219"/>
                  <a:gd name="T33" fmla="*/ 297 h 567"/>
                  <a:gd name="T34" fmla="*/ 204 w 219"/>
                  <a:gd name="T35" fmla="*/ 398 h 567"/>
                  <a:gd name="T36" fmla="*/ 173 w 219"/>
                  <a:gd name="T37" fmla="*/ 400 h 567"/>
                  <a:gd name="T38" fmla="*/ 173 w 219"/>
                  <a:gd name="T39" fmla="*/ 451 h 567"/>
                  <a:gd name="T40" fmla="*/ 201 w 219"/>
                  <a:gd name="T41" fmla="*/ 453 h 567"/>
                  <a:gd name="T42" fmla="*/ 201 w 219"/>
                  <a:gd name="T43" fmla="*/ 564 h 567"/>
                  <a:gd name="T44" fmla="*/ 12 w 219"/>
                  <a:gd name="T45" fmla="*/ 566 h 567"/>
                  <a:gd name="T46" fmla="*/ 12 w 219"/>
                  <a:gd name="T47" fmla="*/ 456 h 567"/>
                  <a:gd name="T48" fmla="*/ 38 w 219"/>
                  <a:gd name="T49" fmla="*/ 456 h 567"/>
                  <a:gd name="T50" fmla="*/ 38 w 219"/>
                  <a:gd name="T51" fmla="*/ 396 h 567"/>
                  <a:gd name="T52" fmla="*/ 12 w 219"/>
                  <a:gd name="T53" fmla="*/ 396 h 567"/>
                  <a:gd name="T54" fmla="*/ 12 w 219"/>
                  <a:gd name="T55" fmla="*/ 292 h 567"/>
                  <a:gd name="T56" fmla="*/ 38 w 219"/>
                  <a:gd name="T57" fmla="*/ 290 h 567"/>
                  <a:gd name="T58" fmla="*/ 38 w 219"/>
                  <a:gd name="T59" fmla="*/ 228 h 567"/>
                  <a:gd name="T60" fmla="*/ 7 w 219"/>
                  <a:gd name="T61" fmla="*/ 228 h 567"/>
                  <a:gd name="T62" fmla="*/ 7 w 219"/>
                  <a:gd name="T63" fmla="*/ 170 h 567"/>
                  <a:gd name="T64" fmla="*/ 38 w 219"/>
                  <a:gd name="T65" fmla="*/ 170 h 567"/>
                  <a:gd name="T66" fmla="*/ 38 w 219"/>
                  <a:gd name="T67" fmla="*/ 120 h 567"/>
                  <a:gd name="T68" fmla="*/ 0 w 219"/>
                  <a:gd name="T69" fmla="*/ 120 h 567"/>
                  <a:gd name="T70" fmla="*/ 0 w 219"/>
                  <a:gd name="T71" fmla="*/ 62 h 567"/>
                  <a:gd name="T72" fmla="*/ 36 w 219"/>
                  <a:gd name="T73" fmla="*/ 57 h 5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19" h="567">
                    <a:moveTo>
                      <a:pt x="36" y="57"/>
                    </a:moveTo>
                    <a:lnTo>
                      <a:pt x="45" y="24"/>
                    </a:lnTo>
                    <a:lnTo>
                      <a:pt x="77" y="2"/>
                    </a:lnTo>
                    <a:lnTo>
                      <a:pt x="105" y="0"/>
                    </a:lnTo>
                    <a:lnTo>
                      <a:pt x="132" y="4"/>
                    </a:lnTo>
                    <a:lnTo>
                      <a:pt x="156" y="19"/>
                    </a:lnTo>
                    <a:lnTo>
                      <a:pt x="173" y="36"/>
                    </a:lnTo>
                    <a:lnTo>
                      <a:pt x="177" y="57"/>
                    </a:lnTo>
                    <a:lnTo>
                      <a:pt x="213" y="60"/>
                    </a:lnTo>
                    <a:lnTo>
                      <a:pt x="213" y="124"/>
                    </a:lnTo>
                    <a:lnTo>
                      <a:pt x="182" y="127"/>
                    </a:lnTo>
                    <a:lnTo>
                      <a:pt x="185" y="163"/>
                    </a:lnTo>
                    <a:lnTo>
                      <a:pt x="218" y="170"/>
                    </a:lnTo>
                    <a:lnTo>
                      <a:pt x="218" y="237"/>
                    </a:lnTo>
                    <a:lnTo>
                      <a:pt x="175" y="237"/>
                    </a:lnTo>
                    <a:lnTo>
                      <a:pt x="175" y="295"/>
                    </a:lnTo>
                    <a:lnTo>
                      <a:pt x="204" y="297"/>
                    </a:lnTo>
                    <a:lnTo>
                      <a:pt x="204" y="398"/>
                    </a:lnTo>
                    <a:lnTo>
                      <a:pt x="173" y="400"/>
                    </a:lnTo>
                    <a:lnTo>
                      <a:pt x="173" y="451"/>
                    </a:lnTo>
                    <a:lnTo>
                      <a:pt x="201" y="453"/>
                    </a:lnTo>
                    <a:lnTo>
                      <a:pt x="201" y="564"/>
                    </a:lnTo>
                    <a:lnTo>
                      <a:pt x="12" y="566"/>
                    </a:lnTo>
                    <a:lnTo>
                      <a:pt x="12" y="456"/>
                    </a:lnTo>
                    <a:lnTo>
                      <a:pt x="38" y="456"/>
                    </a:lnTo>
                    <a:lnTo>
                      <a:pt x="38" y="396"/>
                    </a:lnTo>
                    <a:lnTo>
                      <a:pt x="12" y="396"/>
                    </a:lnTo>
                    <a:lnTo>
                      <a:pt x="12" y="292"/>
                    </a:lnTo>
                    <a:lnTo>
                      <a:pt x="38" y="290"/>
                    </a:lnTo>
                    <a:lnTo>
                      <a:pt x="38" y="228"/>
                    </a:lnTo>
                    <a:lnTo>
                      <a:pt x="7" y="228"/>
                    </a:lnTo>
                    <a:lnTo>
                      <a:pt x="7" y="170"/>
                    </a:lnTo>
                    <a:lnTo>
                      <a:pt x="38" y="170"/>
                    </a:lnTo>
                    <a:lnTo>
                      <a:pt x="38" y="120"/>
                    </a:lnTo>
                    <a:lnTo>
                      <a:pt x="0" y="120"/>
                    </a:lnTo>
                    <a:lnTo>
                      <a:pt x="0" y="62"/>
                    </a:lnTo>
                    <a:lnTo>
                      <a:pt x="36" y="57"/>
                    </a:lnTo>
                  </a:path>
                </a:pathLst>
              </a:custGeom>
              <a:gradFill rotWithShape="0">
                <a:gsLst>
                  <a:gs pos="0">
                    <a:srgbClr val="FFFFFF">
                      <a:gamma/>
                      <a:shade val="29804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272429" name="Group 45"/>
              <p:cNvGrpSpPr>
                <a:grpSpLocks/>
              </p:cNvGrpSpPr>
              <p:nvPr/>
            </p:nvGrpSpPr>
            <p:grpSpPr bwMode="auto">
              <a:xfrm>
                <a:off x="4912" y="2284"/>
                <a:ext cx="376" cy="629"/>
                <a:chOff x="4912" y="2284"/>
                <a:chExt cx="376" cy="629"/>
              </a:xfrm>
            </p:grpSpPr>
            <p:sp>
              <p:nvSpPr>
                <p:cNvPr id="272430" name="Rectangle 46"/>
                <p:cNvSpPr>
                  <a:spLocks noChangeArrowheads="1"/>
                </p:cNvSpPr>
                <p:nvPr/>
              </p:nvSpPr>
              <p:spPr bwMode="auto">
                <a:xfrm>
                  <a:off x="4912" y="2284"/>
                  <a:ext cx="376" cy="31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431" name="Rectangle 47"/>
                <p:cNvSpPr>
                  <a:spLocks noChangeArrowheads="1"/>
                </p:cNvSpPr>
                <p:nvPr/>
              </p:nvSpPr>
              <p:spPr bwMode="auto">
                <a:xfrm>
                  <a:off x="4969" y="2608"/>
                  <a:ext cx="262" cy="2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432" name="Rectangle 48"/>
                <p:cNvSpPr>
                  <a:spLocks noChangeArrowheads="1"/>
                </p:cNvSpPr>
                <p:nvPr/>
              </p:nvSpPr>
              <p:spPr bwMode="auto">
                <a:xfrm>
                  <a:off x="4935" y="2609"/>
                  <a:ext cx="334" cy="19"/>
                </a:xfrm>
                <a:prstGeom prst="rect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433" name="Arc 49"/>
                <p:cNvSpPr>
                  <a:spLocks/>
                </p:cNvSpPr>
                <p:nvPr/>
              </p:nvSpPr>
              <p:spPr bwMode="auto">
                <a:xfrm>
                  <a:off x="4968" y="2663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434" name="Arc 50"/>
                <p:cNvSpPr>
                  <a:spLocks/>
                </p:cNvSpPr>
                <p:nvPr/>
              </p:nvSpPr>
              <p:spPr bwMode="auto">
                <a:xfrm>
                  <a:off x="4970" y="2687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435" name="Arc 51"/>
                <p:cNvSpPr>
                  <a:spLocks/>
                </p:cNvSpPr>
                <p:nvPr/>
              </p:nvSpPr>
              <p:spPr bwMode="auto">
                <a:xfrm>
                  <a:off x="4967" y="271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436" name="Arc 52"/>
                <p:cNvSpPr>
                  <a:spLocks/>
                </p:cNvSpPr>
                <p:nvPr/>
              </p:nvSpPr>
              <p:spPr bwMode="auto">
                <a:xfrm>
                  <a:off x="4968" y="273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437" name="Arc 53"/>
                <p:cNvSpPr>
                  <a:spLocks/>
                </p:cNvSpPr>
                <p:nvPr/>
              </p:nvSpPr>
              <p:spPr bwMode="auto">
                <a:xfrm>
                  <a:off x="4970" y="276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438" name="Arc 54"/>
                <p:cNvSpPr>
                  <a:spLocks/>
                </p:cNvSpPr>
                <p:nvPr/>
              </p:nvSpPr>
              <p:spPr bwMode="auto">
                <a:xfrm>
                  <a:off x="4971" y="2785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439" name="Freeform 55"/>
                <p:cNvSpPr>
                  <a:spLocks/>
                </p:cNvSpPr>
                <p:nvPr/>
              </p:nvSpPr>
              <p:spPr bwMode="auto">
                <a:xfrm>
                  <a:off x="5072" y="2825"/>
                  <a:ext cx="160" cy="88"/>
                </a:xfrm>
                <a:custGeom>
                  <a:avLst/>
                  <a:gdLst>
                    <a:gd name="T0" fmla="*/ 0 w 160"/>
                    <a:gd name="T1" fmla="*/ 57 h 88"/>
                    <a:gd name="T2" fmla="*/ 0 w 160"/>
                    <a:gd name="T3" fmla="*/ 87 h 88"/>
                    <a:gd name="T4" fmla="*/ 159 w 160"/>
                    <a:gd name="T5" fmla="*/ 87 h 88"/>
                    <a:gd name="T6" fmla="*/ 159 w 160"/>
                    <a:gd name="T7" fmla="*/ 0 h 88"/>
                    <a:gd name="T8" fmla="*/ 126 w 160"/>
                    <a:gd name="T9" fmla="*/ 0 h 88"/>
                    <a:gd name="T10" fmla="*/ 126 w 160"/>
                    <a:gd name="T11" fmla="*/ 57 h 88"/>
                    <a:gd name="T12" fmla="*/ 0 w 160"/>
                    <a:gd name="T13" fmla="*/ 57 h 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60" h="88">
                      <a:moveTo>
                        <a:pt x="0" y="57"/>
                      </a:moveTo>
                      <a:lnTo>
                        <a:pt x="0" y="87"/>
                      </a:lnTo>
                      <a:lnTo>
                        <a:pt x="159" y="87"/>
                      </a:lnTo>
                      <a:lnTo>
                        <a:pt x="159" y="0"/>
                      </a:lnTo>
                      <a:lnTo>
                        <a:pt x="126" y="0"/>
                      </a:lnTo>
                      <a:lnTo>
                        <a:pt x="126" y="57"/>
                      </a:lnTo>
                      <a:lnTo>
                        <a:pt x="0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72440" name="AutoShape 56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5074" y="2830"/>
                  <a:ext cx="46" cy="3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72441" name="Rectangle 57"/>
              <p:cNvSpPr>
                <a:spLocks noChangeArrowheads="1"/>
              </p:cNvSpPr>
              <p:nvPr/>
            </p:nvSpPr>
            <p:spPr bwMode="auto">
              <a:xfrm>
                <a:off x="5077" y="1684"/>
                <a:ext cx="55" cy="124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9804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2442" name="Rectangle 58"/>
              <p:cNvSpPr>
                <a:spLocks noChangeArrowheads="1"/>
              </p:cNvSpPr>
              <p:nvPr/>
            </p:nvSpPr>
            <p:spPr bwMode="auto">
              <a:xfrm>
                <a:off x="4968" y="2061"/>
                <a:ext cx="274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900">
                    <a:solidFill>
                      <a:srgbClr val="FC0128"/>
                    </a:solidFill>
                  </a:rPr>
                  <a:t>NGK</a:t>
                </a:r>
              </a:p>
            </p:txBody>
          </p:sp>
        </p:grpSp>
        <p:sp>
          <p:nvSpPr>
            <p:cNvPr id="272443" name="Rectangle 59"/>
            <p:cNvSpPr>
              <a:spLocks noChangeArrowheads="1"/>
            </p:cNvSpPr>
            <p:nvPr/>
          </p:nvSpPr>
          <p:spPr bwMode="auto">
            <a:xfrm>
              <a:off x="4879" y="2290"/>
              <a:ext cx="442" cy="79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2444" name="Rectangle 60"/>
            <p:cNvSpPr>
              <a:spLocks noChangeArrowheads="1"/>
            </p:cNvSpPr>
            <p:nvPr/>
          </p:nvSpPr>
          <p:spPr bwMode="auto">
            <a:xfrm>
              <a:off x="5029" y="2299"/>
              <a:ext cx="145" cy="67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2445" name="Group 61"/>
          <p:cNvGrpSpPr>
            <a:grpSpLocks/>
          </p:cNvGrpSpPr>
          <p:nvPr/>
        </p:nvGrpSpPr>
        <p:grpSpPr bwMode="auto">
          <a:xfrm>
            <a:off x="6629400" y="4068763"/>
            <a:ext cx="701675" cy="1951037"/>
            <a:chOff x="4879" y="1684"/>
            <a:chExt cx="442" cy="1229"/>
          </a:xfrm>
        </p:grpSpPr>
        <p:grpSp>
          <p:nvGrpSpPr>
            <p:cNvPr id="272446" name="Group 62"/>
            <p:cNvGrpSpPr>
              <a:grpSpLocks/>
            </p:cNvGrpSpPr>
            <p:nvPr/>
          </p:nvGrpSpPr>
          <p:grpSpPr bwMode="auto">
            <a:xfrm>
              <a:off x="4912" y="1684"/>
              <a:ext cx="376" cy="1229"/>
              <a:chOff x="4912" y="1684"/>
              <a:chExt cx="376" cy="1229"/>
            </a:xfrm>
          </p:grpSpPr>
          <p:sp>
            <p:nvSpPr>
              <p:cNvPr id="272447" name="Freeform 63"/>
              <p:cNvSpPr>
                <a:spLocks/>
              </p:cNvSpPr>
              <p:nvPr/>
            </p:nvSpPr>
            <p:spPr bwMode="auto">
              <a:xfrm>
                <a:off x="4994" y="1782"/>
                <a:ext cx="219" cy="567"/>
              </a:xfrm>
              <a:custGeom>
                <a:avLst/>
                <a:gdLst>
                  <a:gd name="T0" fmla="*/ 36 w 219"/>
                  <a:gd name="T1" fmla="*/ 57 h 567"/>
                  <a:gd name="T2" fmla="*/ 45 w 219"/>
                  <a:gd name="T3" fmla="*/ 24 h 567"/>
                  <a:gd name="T4" fmla="*/ 77 w 219"/>
                  <a:gd name="T5" fmla="*/ 2 h 567"/>
                  <a:gd name="T6" fmla="*/ 105 w 219"/>
                  <a:gd name="T7" fmla="*/ 0 h 567"/>
                  <a:gd name="T8" fmla="*/ 132 w 219"/>
                  <a:gd name="T9" fmla="*/ 4 h 567"/>
                  <a:gd name="T10" fmla="*/ 156 w 219"/>
                  <a:gd name="T11" fmla="*/ 19 h 567"/>
                  <a:gd name="T12" fmla="*/ 173 w 219"/>
                  <a:gd name="T13" fmla="*/ 36 h 567"/>
                  <a:gd name="T14" fmla="*/ 177 w 219"/>
                  <a:gd name="T15" fmla="*/ 57 h 567"/>
                  <a:gd name="T16" fmla="*/ 213 w 219"/>
                  <a:gd name="T17" fmla="*/ 60 h 567"/>
                  <a:gd name="T18" fmla="*/ 213 w 219"/>
                  <a:gd name="T19" fmla="*/ 124 h 567"/>
                  <a:gd name="T20" fmla="*/ 182 w 219"/>
                  <a:gd name="T21" fmla="*/ 127 h 567"/>
                  <a:gd name="T22" fmla="*/ 185 w 219"/>
                  <a:gd name="T23" fmla="*/ 163 h 567"/>
                  <a:gd name="T24" fmla="*/ 218 w 219"/>
                  <a:gd name="T25" fmla="*/ 170 h 567"/>
                  <a:gd name="T26" fmla="*/ 218 w 219"/>
                  <a:gd name="T27" fmla="*/ 237 h 567"/>
                  <a:gd name="T28" fmla="*/ 175 w 219"/>
                  <a:gd name="T29" fmla="*/ 237 h 567"/>
                  <a:gd name="T30" fmla="*/ 175 w 219"/>
                  <a:gd name="T31" fmla="*/ 295 h 567"/>
                  <a:gd name="T32" fmla="*/ 204 w 219"/>
                  <a:gd name="T33" fmla="*/ 297 h 567"/>
                  <a:gd name="T34" fmla="*/ 204 w 219"/>
                  <a:gd name="T35" fmla="*/ 398 h 567"/>
                  <a:gd name="T36" fmla="*/ 173 w 219"/>
                  <a:gd name="T37" fmla="*/ 400 h 567"/>
                  <a:gd name="T38" fmla="*/ 173 w 219"/>
                  <a:gd name="T39" fmla="*/ 451 h 567"/>
                  <a:gd name="T40" fmla="*/ 201 w 219"/>
                  <a:gd name="T41" fmla="*/ 453 h 567"/>
                  <a:gd name="T42" fmla="*/ 201 w 219"/>
                  <a:gd name="T43" fmla="*/ 564 h 567"/>
                  <a:gd name="T44" fmla="*/ 12 w 219"/>
                  <a:gd name="T45" fmla="*/ 566 h 567"/>
                  <a:gd name="T46" fmla="*/ 12 w 219"/>
                  <a:gd name="T47" fmla="*/ 456 h 567"/>
                  <a:gd name="T48" fmla="*/ 38 w 219"/>
                  <a:gd name="T49" fmla="*/ 456 h 567"/>
                  <a:gd name="T50" fmla="*/ 38 w 219"/>
                  <a:gd name="T51" fmla="*/ 396 h 567"/>
                  <a:gd name="T52" fmla="*/ 12 w 219"/>
                  <a:gd name="T53" fmla="*/ 396 h 567"/>
                  <a:gd name="T54" fmla="*/ 12 w 219"/>
                  <a:gd name="T55" fmla="*/ 292 h 567"/>
                  <a:gd name="T56" fmla="*/ 38 w 219"/>
                  <a:gd name="T57" fmla="*/ 290 h 567"/>
                  <a:gd name="T58" fmla="*/ 38 w 219"/>
                  <a:gd name="T59" fmla="*/ 228 h 567"/>
                  <a:gd name="T60" fmla="*/ 7 w 219"/>
                  <a:gd name="T61" fmla="*/ 228 h 567"/>
                  <a:gd name="T62" fmla="*/ 7 w 219"/>
                  <a:gd name="T63" fmla="*/ 170 h 567"/>
                  <a:gd name="T64" fmla="*/ 38 w 219"/>
                  <a:gd name="T65" fmla="*/ 170 h 567"/>
                  <a:gd name="T66" fmla="*/ 38 w 219"/>
                  <a:gd name="T67" fmla="*/ 120 h 567"/>
                  <a:gd name="T68" fmla="*/ 0 w 219"/>
                  <a:gd name="T69" fmla="*/ 120 h 567"/>
                  <a:gd name="T70" fmla="*/ 0 w 219"/>
                  <a:gd name="T71" fmla="*/ 62 h 567"/>
                  <a:gd name="T72" fmla="*/ 36 w 219"/>
                  <a:gd name="T73" fmla="*/ 57 h 5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19" h="567">
                    <a:moveTo>
                      <a:pt x="36" y="57"/>
                    </a:moveTo>
                    <a:lnTo>
                      <a:pt x="45" y="24"/>
                    </a:lnTo>
                    <a:lnTo>
                      <a:pt x="77" y="2"/>
                    </a:lnTo>
                    <a:lnTo>
                      <a:pt x="105" y="0"/>
                    </a:lnTo>
                    <a:lnTo>
                      <a:pt x="132" y="4"/>
                    </a:lnTo>
                    <a:lnTo>
                      <a:pt x="156" y="19"/>
                    </a:lnTo>
                    <a:lnTo>
                      <a:pt x="173" y="36"/>
                    </a:lnTo>
                    <a:lnTo>
                      <a:pt x="177" y="57"/>
                    </a:lnTo>
                    <a:lnTo>
                      <a:pt x="213" y="60"/>
                    </a:lnTo>
                    <a:lnTo>
                      <a:pt x="213" y="124"/>
                    </a:lnTo>
                    <a:lnTo>
                      <a:pt x="182" y="127"/>
                    </a:lnTo>
                    <a:lnTo>
                      <a:pt x="185" y="163"/>
                    </a:lnTo>
                    <a:lnTo>
                      <a:pt x="218" y="170"/>
                    </a:lnTo>
                    <a:lnTo>
                      <a:pt x="218" y="237"/>
                    </a:lnTo>
                    <a:lnTo>
                      <a:pt x="175" y="237"/>
                    </a:lnTo>
                    <a:lnTo>
                      <a:pt x="175" y="295"/>
                    </a:lnTo>
                    <a:lnTo>
                      <a:pt x="204" y="297"/>
                    </a:lnTo>
                    <a:lnTo>
                      <a:pt x="204" y="398"/>
                    </a:lnTo>
                    <a:lnTo>
                      <a:pt x="173" y="400"/>
                    </a:lnTo>
                    <a:lnTo>
                      <a:pt x="173" y="451"/>
                    </a:lnTo>
                    <a:lnTo>
                      <a:pt x="201" y="453"/>
                    </a:lnTo>
                    <a:lnTo>
                      <a:pt x="201" y="564"/>
                    </a:lnTo>
                    <a:lnTo>
                      <a:pt x="12" y="566"/>
                    </a:lnTo>
                    <a:lnTo>
                      <a:pt x="12" y="456"/>
                    </a:lnTo>
                    <a:lnTo>
                      <a:pt x="38" y="456"/>
                    </a:lnTo>
                    <a:lnTo>
                      <a:pt x="38" y="396"/>
                    </a:lnTo>
                    <a:lnTo>
                      <a:pt x="12" y="396"/>
                    </a:lnTo>
                    <a:lnTo>
                      <a:pt x="12" y="292"/>
                    </a:lnTo>
                    <a:lnTo>
                      <a:pt x="38" y="290"/>
                    </a:lnTo>
                    <a:lnTo>
                      <a:pt x="38" y="228"/>
                    </a:lnTo>
                    <a:lnTo>
                      <a:pt x="7" y="228"/>
                    </a:lnTo>
                    <a:lnTo>
                      <a:pt x="7" y="170"/>
                    </a:lnTo>
                    <a:lnTo>
                      <a:pt x="38" y="170"/>
                    </a:lnTo>
                    <a:lnTo>
                      <a:pt x="38" y="120"/>
                    </a:lnTo>
                    <a:lnTo>
                      <a:pt x="0" y="120"/>
                    </a:lnTo>
                    <a:lnTo>
                      <a:pt x="0" y="62"/>
                    </a:lnTo>
                    <a:lnTo>
                      <a:pt x="36" y="57"/>
                    </a:lnTo>
                  </a:path>
                </a:pathLst>
              </a:custGeom>
              <a:gradFill rotWithShape="0">
                <a:gsLst>
                  <a:gs pos="0">
                    <a:srgbClr val="FFFFFF">
                      <a:gamma/>
                      <a:shade val="29804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272448" name="Group 64"/>
              <p:cNvGrpSpPr>
                <a:grpSpLocks/>
              </p:cNvGrpSpPr>
              <p:nvPr/>
            </p:nvGrpSpPr>
            <p:grpSpPr bwMode="auto">
              <a:xfrm>
                <a:off x="4912" y="2284"/>
                <a:ext cx="376" cy="629"/>
                <a:chOff x="4912" y="2284"/>
                <a:chExt cx="376" cy="629"/>
              </a:xfrm>
            </p:grpSpPr>
            <p:sp>
              <p:nvSpPr>
                <p:cNvPr id="272449" name="Rectangle 65"/>
                <p:cNvSpPr>
                  <a:spLocks noChangeArrowheads="1"/>
                </p:cNvSpPr>
                <p:nvPr/>
              </p:nvSpPr>
              <p:spPr bwMode="auto">
                <a:xfrm>
                  <a:off x="4912" y="2284"/>
                  <a:ext cx="376" cy="31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450" name="Rectangle 66"/>
                <p:cNvSpPr>
                  <a:spLocks noChangeArrowheads="1"/>
                </p:cNvSpPr>
                <p:nvPr/>
              </p:nvSpPr>
              <p:spPr bwMode="auto">
                <a:xfrm>
                  <a:off x="4969" y="2608"/>
                  <a:ext cx="262" cy="2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451" name="Rectangle 67"/>
                <p:cNvSpPr>
                  <a:spLocks noChangeArrowheads="1"/>
                </p:cNvSpPr>
                <p:nvPr/>
              </p:nvSpPr>
              <p:spPr bwMode="auto">
                <a:xfrm>
                  <a:off x="4935" y="2609"/>
                  <a:ext cx="334" cy="19"/>
                </a:xfrm>
                <a:prstGeom prst="rect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452" name="Arc 68"/>
                <p:cNvSpPr>
                  <a:spLocks/>
                </p:cNvSpPr>
                <p:nvPr/>
              </p:nvSpPr>
              <p:spPr bwMode="auto">
                <a:xfrm>
                  <a:off x="4968" y="2663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453" name="Arc 69"/>
                <p:cNvSpPr>
                  <a:spLocks/>
                </p:cNvSpPr>
                <p:nvPr/>
              </p:nvSpPr>
              <p:spPr bwMode="auto">
                <a:xfrm>
                  <a:off x="4970" y="2687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454" name="Arc 70"/>
                <p:cNvSpPr>
                  <a:spLocks/>
                </p:cNvSpPr>
                <p:nvPr/>
              </p:nvSpPr>
              <p:spPr bwMode="auto">
                <a:xfrm>
                  <a:off x="4967" y="271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455" name="Arc 71"/>
                <p:cNvSpPr>
                  <a:spLocks/>
                </p:cNvSpPr>
                <p:nvPr/>
              </p:nvSpPr>
              <p:spPr bwMode="auto">
                <a:xfrm>
                  <a:off x="4968" y="273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456" name="Arc 72"/>
                <p:cNvSpPr>
                  <a:spLocks/>
                </p:cNvSpPr>
                <p:nvPr/>
              </p:nvSpPr>
              <p:spPr bwMode="auto">
                <a:xfrm>
                  <a:off x="4970" y="276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457" name="Arc 73"/>
                <p:cNvSpPr>
                  <a:spLocks/>
                </p:cNvSpPr>
                <p:nvPr/>
              </p:nvSpPr>
              <p:spPr bwMode="auto">
                <a:xfrm>
                  <a:off x="4971" y="2785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2458" name="Freeform 74"/>
                <p:cNvSpPr>
                  <a:spLocks/>
                </p:cNvSpPr>
                <p:nvPr/>
              </p:nvSpPr>
              <p:spPr bwMode="auto">
                <a:xfrm>
                  <a:off x="5072" y="2825"/>
                  <a:ext cx="160" cy="88"/>
                </a:xfrm>
                <a:custGeom>
                  <a:avLst/>
                  <a:gdLst>
                    <a:gd name="T0" fmla="*/ 0 w 160"/>
                    <a:gd name="T1" fmla="*/ 57 h 88"/>
                    <a:gd name="T2" fmla="*/ 0 w 160"/>
                    <a:gd name="T3" fmla="*/ 87 h 88"/>
                    <a:gd name="T4" fmla="*/ 159 w 160"/>
                    <a:gd name="T5" fmla="*/ 87 h 88"/>
                    <a:gd name="T6" fmla="*/ 159 w 160"/>
                    <a:gd name="T7" fmla="*/ 0 h 88"/>
                    <a:gd name="T8" fmla="*/ 126 w 160"/>
                    <a:gd name="T9" fmla="*/ 0 h 88"/>
                    <a:gd name="T10" fmla="*/ 126 w 160"/>
                    <a:gd name="T11" fmla="*/ 57 h 88"/>
                    <a:gd name="T12" fmla="*/ 0 w 160"/>
                    <a:gd name="T13" fmla="*/ 57 h 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60" h="88">
                      <a:moveTo>
                        <a:pt x="0" y="57"/>
                      </a:moveTo>
                      <a:lnTo>
                        <a:pt x="0" y="87"/>
                      </a:lnTo>
                      <a:lnTo>
                        <a:pt x="159" y="87"/>
                      </a:lnTo>
                      <a:lnTo>
                        <a:pt x="159" y="0"/>
                      </a:lnTo>
                      <a:lnTo>
                        <a:pt x="126" y="0"/>
                      </a:lnTo>
                      <a:lnTo>
                        <a:pt x="126" y="57"/>
                      </a:lnTo>
                      <a:lnTo>
                        <a:pt x="0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72459" name="AutoShape 75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5074" y="2830"/>
                  <a:ext cx="46" cy="3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72460" name="Rectangle 76"/>
              <p:cNvSpPr>
                <a:spLocks noChangeArrowheads="1"/>
              </p:cNvSpPr>
              <p:nvPr/>
            </p:nvSpPr>
            <p:spPr bwMode="auto">
              <a:xfrm>
                <a:off x="5077" y="1684"/>
                <a:ext cx="55" cy="124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9804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2461" name="Rectangle 77"/>
              <p:cNvSpPr>
                <a:spLocks noChangeArrowheads="1"/>
              </p:cNvSpPr>
              <p:nvPr/>
            </p:nvSpPr>
            <p:spPr bwMode="auto">
              <a:xfrm>
                <a:off x="4968" y="2061"/>
                <a:ext cx="274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900">
                    <a:solidFill>
                      <a:srgbClr val="FC0128"/>
                    </a:solidFill>
                  </a:rPr>
                  <a:t>NGK</a:t>
                </a:r>
              </a:p>
            </p:txBody>
          </p:sp>
        </p:grpSp>
        <p:sp>
          <p:nvSpPr>
            <p:cNvPr id="272462" name="Rectangle 78"/>
            <p:cNvSpPr>
              <a:spLocks noChangeArrowheads="1"/>
            </p:cNvSpPr>
            <p:nvPr/>
          </p:nvSpPr>
          <p:spPr bwMode="auto">
            <a:xfrm>
              <a:off x="4879" y="2290"/>
              <a:ext cx="442" cy="79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2463" name="Rectangle 79"/>
            <p:cNvSpPr>
              <a:spLocks noChangeArrowheads="1"/>
            </p:cNvSpPr>
            <p:nvPr/>
          </p:nvSpPr>
          <p:spPr bwMode="auto">
            <a:xfrm>
              <a:off x="5029" y="2299"/>
              <a:ext cx="145" cy="67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2464" name="Rectangle 80"/>
          <p:cNvSpPr>
            <a:spLocks noChangeArrowheads="1"/>
          </p:cNvSpPr>
          <p:nvPr/>
        </p:nvSpPr>
        <p:spPr bwMode="auto">
          <a:xfrm>
            <a:off x="3505200" y="2446338"/>
            <a:ext cx="2466975" cy="1058862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50000">
                <a:schemeClr val="bg2">
                  <a:gamma/>
                  <a:shade val="46275"/>
                  <a:invGamma/>
                </a:schemeClr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2465" name="Rectangle 81"/>
          <p:cNvSpPr>
            <a:spLocks noChangeArrowheads="1"/>
          </p:cNvSpPr>
          <p:nvPr/>
        </p:nvSpPr>
        <p:spPr bwMode="auto">
          <a:xfrm>
            <a:off x="3495675" y="1192213"/>
            <a:ext cx="2438400" cy="1131887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50000">
                <a:schemeClr val="bg2">
                  <a:gamma/>
                  <a:shade val="46275"/>
                  <a:invGamma/>
                </a:schemeClr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en-US" altLang="en-US">
              <a:solidFill>
                <a:srgbClr val="CC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72466" name="Rectangle 82"/>
          <p:cNvSpPr>
            <a:spLocks noChangeArrowheads="1"/>
          </p:cNvSpPr>
          <p:nvPr/>
        </p:nvSpPr>
        <p:spPr bwMode="auto">
          <a:xfrm>
            <a:off x="7696200" y="590550"/>
            <a:ext cx="1143000" cy="27432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GB" altLang="en-US" sz="1400">
                <a:latin typeface="Times New Roman" panose="02020603050405020304" pitchFamily="18" charset="0"/>
              </a:rPr>
              <a:t>ECU</a:t>
            </a:r>
          </a:p>
        </p:txBody>
      </p:sp>
      <p:sp>
        <p:nvSpPr>
          <p:cNvPr id="272467" name="Line 83"/>
          <p:cNvSpPr>
            <a:spLocks noChangeShapeType="1"/>
          </p:cNvSpPr>
          <p:nvPr/>
        </p:nvSpPr>
        <p:spPr bwMode="auto">
          <a:xfrm flipV="1">
            <a:off x="2333625" y="2041525"/>
            <a:ext cx="0" cy="1939925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2468" name="Line 84"/>
          <p:cNvSpPr>
            <a:spLocks noChangeShapeType="1"/>
          </p:cNvSpPr>
          <p:nvPr/>
        </p:nvSpPr>
        <p:spPr bwMode="auto">
          <a:xfrm flipV="1">
            <a:off x="6981825" y="2073275"/>
            <a:ext cx="0" cy="1955800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2469" name="Line 85"/>
          <p:cNvSpPr>
            <a:spLocks noChangeShapeType="1"/>
          </p:cNvSpPr>
          <p:nvPr/>
        </p:nvSpPr>
        <p:spPr bwMode="auto">
          <a:xfrm rot="16200000" flipV="1">
            <a:off x="3126582" y="1248569"/>
            <a:ext cx="0" cy="1614487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2470" name="Line 86"/>
          <p:cNvSpPr>
            <a:spLocks noChangeShapeType="1"/>
          </p:cNvSpPr>
          <p:nvPr/>
        </p:nvSpPr>
        <p:spPr bwMode="auto">
          <a:xfrm rot="5400000">
            <a:off x="6267450" y="1346200"/>
            <a:ext cx="0" cy="1485900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2471" name="Line 87"/>
          <p:cNvSpPr>
            <a:spLocks noChangeShapeType="1"/>
          </p:cNvSpPr>
          <p:nvPr/>
        </p:nvSpPr>
        <p:spPr bwMode="auto">
          <a:xfrm flipH="1" flipV="1">
            <a:off x="3857625" y="3248025"/>
            <a:ext cx="0" cy="800100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2472" name="Line 88"/>
          <p:cNvSpPr>
            <a:spLocks noChangeShapeType="1"/>
          </p:cNvSpPr>
          <p:nvPr/>
        </p:nvSpPr>
        <p:spPr bwMode="auto">
          <a:xfrm flipH="1" flipV="1">
            <a:off x="5438775" y="3248025"/>
            <a:ext cx="0" cy="800100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72473" name="Group 89"/>
          <p:cNvGrpSpPr>
            <a:grpSpLocks/>
          </p:cNvGrpSpPr>
          <p:nvPr/>
        </p:nvGrpSpPr>
        <p:grpSpPr bwMode="auto">
          <a:xfrm>
            <a:off x="3852863" y="3094038"/>
            <a:ext cx="1590675" cy="339725"/>
            <a:chOff x="2427" y="1949"/>
            <a:chExt cx="1002" cy="214"/>
          </a:xfrm>
        </p:grpSpPr>
        <p:sp>
          <p:nvSpPr>
            <p:cNvPr id="272474" name="Freeform 90"/>
            <p:cNvSpPr>
              <a:spLocks/>
            </p:cNvSpPr>
            <p:nvPr/>
          </p:nvSpPr>
          <p:spPr bwMode="auto">
            <a:xfrm>
              <a:off x="2427" y="1949"/>
              <a:ext cx="576" cy="214"/>
            </a:xfrm>
            <a:custGeom>
              <a:avLst/>
              <a:gdLst>
                <a:gd name="T0" fmla="*/ 0 w 576"/>
                <a:gd name="T1" fmla="*/ 97 h 214"/>
                <a:gd name="T2" fmla="*/ 84 w 576"/>
                <a:gd name="T3" fmla="*/ 19 h 214"/>
                <a:gd name="T4" fmla="*/ 165 w 576"/>
                <a:gd name="T5" fmla="*/ 214 h 214"/>
                <a:gd name="T6" fmla="*/ 252 w 576"/>
                <a:gd name="T7" fmla="*/ 16 h 214"/>
                <a:gd name="T8" fmla="*/ 321 w 576"/>
                <a:gd name="T9" fmla="*/ 214 h 214"/>
                <a:gd name="T10" fmla="*/ 387 w 576"/>
                <a:gd name="T11" fmla="*/ 13 h 214"/>
                <a:gd name="T12" fmla="*/ 453 w 576"/>
                <a:gd name="T13" fmla="*/ 214 h 214"/>
                <a:gd name="T14" fmla="*/ 519 w 576"/>
                <a:gd name="T15" fmla="*/ 16 h 214"/>
                <a:gd name="T16" fmla="*/ 576 w 576"/>
                <a:gd name="T17" fmla="*/ 211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76" h="214">
                  <a:moveTo>
                    <a:pt x="0" y="97"/>
                  </a:moveTo>
                  <a:cubicBezTo>
                    <a:pt x="28" y="48"/>
                    <a:pt x="57" y="0"/>
                    <a:pt x="84" y="19"/>
                  </a:cubicBezTo>
                  <a:cubicBezTo>
                    <a:pt x="111" y="38"/>
                    <a:pt x="137" y="214"/>
                    <a:pt x="165" y="214"/>
                  </a:cubicBezTo>
                  <a:cubicBezTo>
                    <a:pt x="193" y="214"/>
                    <a:pt x="226" y="16"/>
                    <a:pt x="252" y="16"/>
                  </a:cubicBezTo>
                  <a:cubicBezTo>
                    <a:pt x="278" y="16"/>
                    <a:pt x="299" y="214"/>
                    <a:pt x="321" y="214"/>
                  </a:cubicBezTo>
                  <a:cubicBezTo>
                    <a:pt x="343" y="214"/>
                    <a:pt x="365" y="13"/>
                    <a:pt x="387" y="13"/>
                  </a:cubicBezTo>
                  <a:cubicBezTo>
                    <a:pt x="409" y="13"/>
                    <a:pt x="431" y="214"/>
                    <a:pt x="453" y="214"/>
                  </a:cubicBezTo>
                  <a:cubicBezTo>
                    <a:pt x="475" y="214"/>
                    <a:pt x="499" y="16"/>
                    <a:pt x="519" y="16"/>
                  </a:cubicBezTo>
                  <a:cubicBezTo>
                    <a:pt x="539" y="16"/>
                    <a:pt x="567" y="179"/>
                    <a:pt x="576" y="211"/>
                  </a:cubicBezTo>
                </a:path>
              </a:pathLst>
            </a:custGeom>
            <a:noFill/>
            <a:ln w="50800">
              <a:solidFill>
                <a:srgbClr val="FFFF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0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2475" name="Freeform 91"/>
            <p:cNvSpPr>
              <a:spLocks/>
            </p:cNvSpPr>
            <p:nvPr/>
          </p:nvSpPr>
          <p:spPr bwMode="auto">
            <a:xfrm rot="10800000" flipV="1">
              <a:off x="3003" y="1955"/>
              <a:ext cx="426" cy="205"/>
            </a:xfrm>
            <a:custGeom>
              <a:avLst/>
              <a:gdLst>
                <a:gd name="T0" fmla="*/ 0 w 576"/>
                <a:gd name="T1" fmla="*/ 97 h 214"/>
                <a:gd name="T2" fmla="*/ 84 w 576"/>
                <a:gd name="T3" fmla="*/ 19 h 214"/>
                <a:gd name="T4" fmla="*/ 165 w 576"/>
                <a:gd name="T5" fmla="*/ 214 h 214"/>
                <a:gd name="T6" fmla="*/ 252 w 576"/>
                <a:gd name="T7" fmla="*/ 16 h 214"/>
                <a:gd name="T8" fmla="*/ 321 w 576"/>
                <a:gd name="T9" fmla="*/ 214 h 214"/>
                <a:gd name="T10" fmla="*/ 387 w 576"/>
                <a:gd name="T11" fmla="*/ 13 h 214"/>
                <a:gd name="T12" fmla="*/ 453 w 576"/>
                <a:gd name="T13" fmla="*/ 214 h 214"/>
                <a:gd name="T14" fmla="*/ 519 w 576"/>
                <a:gd name="T15" fmla="*/ 16 h 214"/>
                <a:gd name="T16" fmla="*/ 576 w 576"/>
                <a:gd name="T17" fmla="*/ 211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76" h="214">
                  <a:moveTo>
                    <a:pt x="0" y="97"/>
                  </a:moveTo>
                  <a:cubicBezTo>
                    <a:pt x="28" y="48"/>
                    <a:pt x="57" y="0"/>
                    <a:pt x="84" y="19"/>
                  </a:cubicBezTo>
                  <a:cubicBezTo>
                    <a:pt x="111" y="38"/>
                    <a:pt x="137" y="214"/>
                    <a:pt x="165" y="214"/>
                  </a:cubicBezTo>
                  <a:cubicBezTo>
                    <a:pt x="193" y="214"/>
                    <a:pt x="226" y="16"/>
                    <a:pt x="252" y="16"/>
                  </a:cubicBezTo>
                  <a:cubicBezTo>
                    <a:pt x="278" y="16"/>
                    <a:pt x="299" y="214"/>
                    <a:pt x="321" y="214"/>
                  </a:cubicBezTo>
                  <a:cubicBezTo>
                    <a:pt x="343" y="214"/>
                    <a:pt x="365" y="13"/>
                    <a:pt x="387" y="13"/>
                  </a:cubicBezTo>
                  <a:cubicBezTo>
                    <a:pt x="409" y="13"/>
                    <a:pt x="431" y="214"/>
                    <a:pt x="453" y="214"/>
                  </a:cubicBezTo>
                  <a:cubicBezTo>
                    <a:pt x="475" y="214"/>
                    <a:pt x="499" y="16"/>
                    <a:pt x="519" y="16"/>
                  </a:cubicBezTo>
                  <a:cubicBezTo>
                    <a:pt x="539" y="16"/>
                    <a:pt x="567" y="179"/>
                    <a:pt x="576" y="211"/>
                  </a:cubicBezTo>
                </a:path>
              </a:pathLst>
            </a:custGeom>
            <a:noFill/>
            <a:ln w="50800">
              <a:solidFill>
                <a:srgbClr val="FFFF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0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2476" name="Text Box 92"/>
          <p:cNvSpPr txBox="1">
            <a:spLocks noChangeArrowheads="1"/>
          </p:cNvSpPr>
          <p:nvPr/>
        </p:nvSpPr>
        <p:spPr bwMode="auto">
          <a:xfrm>
            <a:off x="5622925" y="3119438"/>
            <a:ext cx="10985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600" dirty="0">
                <a:latin typeface="Times New Roman" panose="02020603050405020304" pitchFamily="18" charset="0"/>
              </a:rPr>
              <a:t>Secondary</a:t>
            </a:r>
          </a:p>
        </p:txBody>
      </p:sp>
      <p:sp>
        <p:nvSpPr>
          <p:cNvPr id="272477" name="Text Box 93"/>
          <p:cNvSpPr txBox="1">
            <a:spLocks noChangeArrowheads="1"/>
          </p:cNvSpPr>
          <p:nvPr/>
        </p:nvSpPr>
        <p:spPr bwMode="auto">
          <a:xfrm>
            <a:off x="7959725" y="703263"/>
            <a:ext cx="611188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600">
                <a:solidFill>
                  <a:srgbClr val="FFFF00"/>
                </a:solidFill>
                <a:latin typeface="Times New Roman" panose="02020603050405020304" pitchFamily="18" charset="0"/>
              </a:rPr>
              <a:t>ECU</a:t>
            </a:r>
          </a:p>
        </p:txBody>
      </p:sp>
      <p:grpSp>
        <p:nvGrpSpPr>
          <p:cNvPr id="272478" name="Group 94"/>
          <p:cNvGrpSpPr>
            <a:grpSpLocks/>
          </p:cNvGrpSpPr>
          <p:nvPr/>
        </p:nvGrpSpPr>
        <p:grpSpPr bwMode="auto">
          <a:xfrm>
            <a:off x="3805238" y="2997200"/>
            <a:ext cx="1663700" cy="61913"/>
            <a:chOff x="2397" y="1888"/>
            <a:chExt cx="1048" cy="39"/>
          </a:xfrm>
        </p:grpSpPr>
        <p:sp>
          <p:nvSpPr>
            <p:cNvPr id="272479" name="Line 95"/>
            <p:cNvSpPr>
              <a:spLocks noChangeShapeType="1"/>
            </p:cNvSpPr>
            <p:nvPr/>
          </p:nvSpPr>
          <p:spPr bwMode="auto">
            <a:xfrm>
              <a:off x="2400" y="1927"/>
              <a:ext cx="1045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2480" name="Line 96"/>
            <p:cNvSpPr>
              <a:spLocks noChangeShapeType="1"/>
            </p:cNvSpPr>
            <p:nvPr/>
          </p:nvSpPr>
          <p:spPr bwMode="auto">
            <a:xfrm>
              <a:off x="2397" y="1888"/>
              <a:ext cx="1045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2481" name="Freeform 97"/>
          <p:cNvSpPr>
            <a:spLocks/>
          </p:cNvSpPr>
          <p:nvPr/>
        </p:nvSpPr>
        <p:spPr bwMode="auto">
          <a:xfrm>
            <a:off x="3933825" y="1903413"/>
            <a:ext cx="914400" cy="339725"/>
          </a:xfrm>
          <a:custGeom>
            <a:avLst/>
            <a:gdLst>
              <a:gd name="T0" fmla="*/ 0 w 576"/>
              <a:gd name="T1" fmla="*/ 97 h 214"/>
              <a:gd name="T2" fmla="*/ 84 w 576"/>
              <a:gd name="T3" fmla="*/ 19 h 214"/>
              <a:gd name="T4" fmla="*/ 165 w 576"/>
              <a:gd name="T5" fmla="*/ 214 h 214"/>
              <a:gd name="T6" fmla="*/ 252 w 576"/>
              <a:gd name="T7" fmla="*/ 16 h 214"/>
              <a:gd name="T8" fmla="*/ 321 w 576"/>
              <a:gd name="T9" fmla="*/ 214 h 214"/>
              <a:gd name="T10" fmla="*/ 387 w 576"/>
              <a:gd name="T11" fmla="*/ 13 h 214"/>
              <a:gd name="T12" fmla="*/ 453 w 576"/>
              <a:gd name="T13" fmla="*/ 214 h 214"/>
              <a:gd name="T14" fmla="*/ 519 w 576"/>
              <a:gd name="T15" fmla="*/ 16 h 214"/>
              <a:gd name="T16" fmla="*/ 576 w 576"/>
              <a:gd name="T17" fmla="*/ 211 h 2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76" h="214">
                <a:moveTo>
                  <a:pt x="0" y="97"/>
                </a:moveTo>
                <a:cubicBezTo>
                  <a:pt x="28" y="48"/>
                  <a:pt x="57" y="0"/>
                  <a:pt x="84" y="19"/>
                </a:cubicBezTo>
                <a:cubicBezTo>
                  <a:pt x="111" y="38"/>
                  <a:pt x="137" y="214"/>
                  <a:pt x="165" y="214"/>
                </a:cubicBezTo>
                <a:cubicBezTo>
                  <a:pt x="193" y="214"/>
                  <a:pt x="226" y="16"/>
                  <a:pt x="252" y="16"/>
                </a:cubicBezTo>
                <a:cubicBezTo>
                  <a:pt x="278" y="16"/>
                  <a:pt x="299" y="214"/>
                  <a:pt x="321" y="214"/>
                </a:cubicBezTo>
                <a:cubicBezTo>
                  <a:pt x="343" y="214"/>
                  <a:pt x="365" y="13"/>
                  <a:pt x="387" y="13"/>
                </a:cubicBezTo>
                <a:cubicBezTo>
                  <a:pt x="409" y="13"/>
                  <a:pt x="431" y="214"/>
                  <a:pt x="453" y="214"/>
                </a:cubicBezTo>
                <a:cubicBezTo>
                  <a:pt x="475" y="214"/>
                  <a:pt x="499" y="16"/>
                  <a:pt x="519" y="16"/>
                </a:cubicBezTo>
                <a:cubicBezTo>
                  <a:pt x="539" y="16"/>
                  <a:pt x="567" y="179"/>
                  <a:pt x="576" y="211"/>
                </a:cubicBezTo>
              </a:path>
            </a:pathLst>
          </a:custGeom>
          <a:noFill/>
          <a:ln w="50800">
            <a:solidFill>
              <a:srgbClr val="FFFF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2482" name="Freeform 98"/>
          <p:cNvSpPr>
            <a:spLocks/>
          </p:cNvSpPr>
          <p:nvPr/>
        </p:nvSpPr>
        <p:spPr bwMode="auto">
          <a:xfrm rot="10800000" flipV="1">
            <a:off x="4848225" y="1912938"/>
            <a:ext cx="676275" cy="325437"/>
          </a:xfrm>
          <a:custGeom>
            <a:avLst/>
            <a:gdLst>
              <a:gd name="T0" fmla="*/ 0 w 576"/>
              <a:gd name="T1" fmla="*/ 97 h 214"/>
              <a:gd name="T2" fmla="*/ 84 w 576"/>
              <a:gd name="T3" fmla="*/ 19 h 214"/>
              <a:gd name="T4" fmla="*/ 165 w 576"/>
              <a:gd name="T5" fmla="*/ 214 h 214"/>
              <a:gd name="T6" fmla="*/ 252 w 576"/>
              <a:gd name="T7" fmla="*/ 16 h 214"/>
              <a:gd name="T8" fmla="*/ 321 w 576"/>
              <a:gd name="T9" fmla="*/ 214 h 214"/>
              <a:gd name="T10" fmla="*/ 387 w 576"/>
              <a:gd name="T11" fmla="*/ 13 h 214"/>
              <a:gd name="T12" fmla="*/ 453 w 576"/>
              <a:gd name="T13" fmla="*/ 214 h 214"/>
              <a:gd name="T14" fmla="*/ 519 w 576"/>
              <a:gd name="T15" fmla="*/ 16 h 214"/>
              <a:gd name="T16" fmla="*/ 576 w 576"/>
              <a:gd name="T17" fmla="*/ 211 h 2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76" h="214">
                <a:moveTo>
                  <a:pt x="0" y="97"/>
                </a:moveTo>
                <a:cubicBezTo>
                  <a:pt x="28" y="48"/>
                  <a:pt x="57" y="0"/>
                  <a:pt x="84" y="19"/>
                </a:cubicBezTo>
                <a:cubicBezTo>
                  <a:pt x="111" y="38"/>
                  <a:pt x="137" y="214"/>
                  <a:pt x="165" y="214"/>
                </a:cubicBezTo>
                <a:cubicBezTo>
                  <a:pt x="193" y="214"/>
                  <a:pt x="226" y="16"/>
                  <a:pt x="252" y="16"/>
                </a:cubicBezTo>
                <a:cubicBezTo>
                  <a:pt x="278" y="16"/>
                  <a:pt x="299" y="214"/>
                  <a:pt x="321" y="214"/>
                </a:cubicBezTo>
                <a:cubicBezTo>
                  <a:pt x="343" y="214"/>
                  <a:pt x="365" y="13"/>
                  <a:pt x="387" y="13"/>
                </a:cubicBezTo>
                <a:cubicBezTo>
                  <a:pt x="409" y="13"/>
                  <a:pt x="431" y="214"/>
                  <a:pt x="453" y="214"/>
                </a:cubicBezTo>
                <a:cubicBezTo>
                  <a:pt x="475" y="214"/>
                  <a:pt x="499" y="16"/>
                  <a:pt x="519" y="16"/>
                </a:cubicBezTo>
                <a:cubicBezTo>
                  <a:pt x="539" y="16"/>
                  <a:pt x="567" y="179"/>
                  <a:pt x="576" y="211"/>
                </a:cubicBezTo>
              </a:path>
            </a:pathLst>
          </a:custGeom>
          <a:noFill/>
          <a:ln w="50800">
            <a:solidFill>
              <a:srgbClr val="FFFF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72483" name="Group 99"/>
          <p:cNvGrpSpPr>
            <a:grpSpLocks/>
          </p:cNvGrpSpPr>
          <p:nvPr/>
        </p:nvGrpSpPr>
        <p:grpSpPr bwMode="auto">
          <a:xfrm>
            <a:off x="3857625" y="1806575"/>
            <a:ext cx="1663700" cy="61913"/>
            <a:chOff x="2397" y="1888"/>
            <a:chExt cx="1048" cy="39"/>
          </a:xfrm>
        </p:grpSpPr>
        <p:sp>
          <p:nvSpPr>
            <p:cNvPr id="272484" name="Line 100"/>
            <p:cNvSpPr>
              <a:spLocks noChangeShapeType="1"/>
            </p:cNvSpPr>
            <p:nvPr/>
          </p:nvSpPr>
          <p:spPr bwMode="auto">
            <a:xfrm>
              <a:off x="2400" y="1927"/>
              <a:ext cx="1045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2485" name="Line 101"/>
            <p:cNvSpPr>
              <a:spLocks noChangeShapeType="1"/>
            </p:cNvSpPr>
            <p:nvPr/>
          </p:nvSpPr>
          <p:spPr bwMode="auto">
            <a:xfrm>
              <a:off x="2397" y="1888"/>
              <a:ext cx="1045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2486" name="Freeform 102"/>
          <p:cNvSpPr>
            <a:spLocks/>
          </p:cNvSpPr>
          <p:nvPr/>
        </p:nvSpPr>
        <p:spPr bwMode="auto">
          <a:xfrm>
            <a:off x="4171950" y="2528888"/>
            <a:ext cx="965200" cy="398462"/>
          </a:xfrm>
          <a:custGeom>
            <a:avLst/>
            <a:gdLst>
              <a:gd name="T0" fmla="*/ 0 w 608"/>
              <a:gd name="T1" fmla="*/ 163 h 251"/>
              <a:gd name="T2" fmla="*/ 88 w 608"/>
              <a:gd name="T3" fmla="*/ 19 h 251"/>
              <a:gd name="T4" fmla="*/ 200 w 608"/>
              <a:gd name="T5" fmla="*/ 251 h 251"/>
              <a:gd name="T6" fmla="*/ 320 w 608"/>
              <a:gd name="T7" fmla="*/ 19 h 251"/>
              <a:gd name="T8" fmla="*/ 424 w 608"/>
              <a:gd name="T9" fmla="*/ 247 h 251"/>
              <a:gd name="T10" fmla="*/ 524 w 608"/>
              <a:gd name="T11" fmla="*/ 15 h 251"/>
              <a:gd name="T12" fmla="*/ 608 w 608"/>
              <a:gd name="T13" fmla="*/ 155 h 2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608" h="251">
                <a:moveTo>
                  <a:pt x="0" y="163"/>
                </a:moveTo>
                <a:cubicBezTo>
                  <a:pt x="27" y="83"/>
                  <a:pt x="55" y="4"/>
                  <a:pt x="88" y="19"/>
                </a:cubicBezTo>
                <a:cubicBezTo>
                  <a:pt x="121" y="34"/>
                  <a:pt x="161" y="251"/>
                  <a:pt x="200" y="251"/>
                </a:cubicBezTo>
                <a:cubicBezTo>
                  <a:pt x="239" y="251"/>
                  <a:pt x="283" y="20"/>
                  <a:pt x="320" y="19"/>
                </a:cubicBezTo>
                <a:cubicBezTo>
                  <a:pt x="357" y="18"/>
                  <a:pt x="390" y="248"/>
                  <a:pt x="424" y="247"/>
                </a:cubicBezTo>
                <a:cubicBezTo>
                  <a:pt x="458" y="246"/>
                  <a:pt x="493" y="30"/>
                  <a:pt x="524" y="15"/>
                </a:cubicBezTo>
                <a:cubicBezTo>
                  <a:pt x="555" y="0"/>
                  <a:pt x="581" y="77"/>
                  <a:pt x="608" y="155"/>
                </a:cubicBezTo>
              </a:path>
            </a:pathLst>
          </a:cu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2487" name="Freeform 103"/>
          <p:cNvSpPr>
            <a:spLocks/>
          </p:cNvSpPr>
          <p:nvPr/>
        </p:nvSpPr>
        <p:spPr bwMode="auto">
          <a:xfrm>
            <a:off x="4171950" y="1316038"/>
            <a:ext cx="965200" cy="398462"/>
          </a:xfrm>
          <a:custGeom>
            <a:avLst/>
            <a:gdLst>
              <a:gd name="T0" fmla="*/ 0 w 608"/>
              <a:gd name="T1" fmla="*/ 163 h 251"/>
              <a:gd name="T2" fmla="*/ 88 w 608"/>
              <a:gd name="T3" fmla="*/ 19 h 251"/>
              <a:gd name="T4" fmla="*/ 200 w 608"/>
              <a:gd name="T5" fmla="*/ 251 h 251"/>
              <a:gd name="T6" fmla="*/ 320 w 608"/>
              <a:gd name="T7" fmla="*/ 19 h 251"/>
              <a:gd name="T8" fmla="*/ 424 w 608"/>
              <a:gd name="T9" fmla="*/ 247 h 251"/>
              <a:gd name="T10" fmla="*/ 524 w 608"/>
              <a:gd name="T11" fmla="*/ 15 h 251"/>
              <a:gd name="T12" fmla="*/ 608 w 608"/>
              <a:gd name="T13" fmla="*/ 155 h 2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608" h="251">
                <a:moveTo>
                  <a:pt x="0" y="163"/>
                </a:moveTo>
                <a:cubicBezTo>
                  <a:pt x="27" y="83"/>
                  <a:pt x="55" y="4"/>
                  <a:pt x="88" y="19"/>
                </a:cubicBezTo>
                <a:cubicBezTo>
                  <a:pt x="121" y="34"/>
                  <a:pt x="161" y="251"/>
                  <a:pt x="200" y="251"/>
                </a:cubicBezTo>
                <a:cubicBezTo>
                  <a:pt x="239" y="251"/>
                  <a:pt x="283" y="20"/>
                  <a:pt x="320" y="19"/>
                </a:cubicBezTo>
                <a:cubicBezTo>
                  <a:pt x="357" y="18"/>
                  <a:pt x="390" y="248"/>
                  <a:pt x="424" y="247"/>
                </a:cubicBezTo>
                <a:cubicBezTo>
                  <a:pt x="458" y="246"/>
                  <a:pt x="493" y="30"/>
                  <a:pt x="524" y="15"/>
                </a:cubicBezTo>
                <a:cubicBezTo>
                  <a:pt x="555" y="0"/>
                  <a:pt x="581" y="77"/>
                  <a:pt x="608" y="155"/>
                </a:cubicBezTo>
              </a:path>
            </a:pathLst>
          </a:cu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2488" name="Line 104"/>
          <p:cNvSpPr>
            <a:spLocks noChangeShapeType="1"/>
          </p:cNvSpPr>
          <p:nvPr/>
        </p:nvSpPr>
        <p:spPr bwMode="auto">
          <a:xfrm>
            <a:off x="5129213" y="2800350"/>
            <a:ext cx="2814637" cy="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2489" name="Line 105"/>
          <p:cNvSpPr>
            <a:spLocks noChangeShapeType="1"/>
          </p:cNvSpPr>
          <p:nvPr/>
        </p:nvSpPr>
        <p:spPr bwMode="auto">
          <a:xfrm>
            <a:off x="5162550" y="1562100"/>
            <a:ext cx="2800350" cy="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2490" name="Line 106"/>
          <p:cNvSpPr>
            <a:spLocks noChangeShapeType="1"/>
          </p:cNvSpPr>
          <p:nvPr/>
        </p:nvSpPr>
        <p:spPr bwMode="auto">
          <a:xfrm flipV="1">
            <a:off x="3124200" y="1581150"/>
            <a:ext cx="1047750" cy="1905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2491" name="Line 107"/>
          <p:cNvSpPr>
            <a:spLocks noChangeShapeType="1"/>
          </p:cNvSpPr>
          <p:nvPr/>
        </p:nvSpPr>
        <p:spPr bwMode="auto">
          <a:xfrm flipV="1">
            <a:off x="3124200" y="2781300"/>
            <a:ext cx="1047750" cy="1905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2492" name="Line 108"/>
          <p:cNvSpPr>
            <a:spLocks noChangeShapeType="1"/>
          </p:cNvSpPr>
          <p:nvPr/>
        </p:nvSpPr>
        <p:spPr bwMode="auto">
          <a:xfrm flipV="1">
            <a:off x="3143250" y="571500"/>
            <a:ext cx="0" cy="222885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2493" name="Oval 109"/>
          <p:cNvSpPr>
            <a:spLocks noChangeArrowheads="1"/>
          </p:cNvSpPr>
          <p:nvPr/>
        </p:nvSpPr>
        <p:spPr bwMode="auto">
          <a:xfrm>
            <a:off x="2933700" y="381000"/>
            <a:ext cx="419100" cy="400050"/>
          </a:xfrm>
          <a:prstGeom prst="ellipse">
            <a:avLst/>
          </a:prstGeom>
          <a:solidFill>
            <a:srgbClr val="CC0000"/>
          </a:solidFill>
          <a:ln w="9525">
            <a:solidFill>
              <a:srgbClr val="CC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2494" name="Line 110"/>
          <p:cNvSpPr>
            <a:spLocks noChangeShapeType="1"/>
          </p:cNvSpPr>
          <p:nvPr/>
        </p:nvSpPr>
        <p:spPr bwMode="auto">
          <a:xfrm>
            <a:off x="7943850" y="1395413"/>
            <a:ext cx="0" cy="376237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2495" name="Line 111"/>
          <p:cNvSpPr>
            <a:spLocks noChangeShapeType="1"/>
          </p:cNvSpPr>
          <p:nvPr/>
        </p:nvSpPr>
        <p:spPr bwMode="auto">
          <a:xfrm>
            <a:off x="7962900" y="2609850"/>
            <a:ext cx="0" cy="390525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2496" name="Line 112"/>
          <p:cNvSpPr>
            <a:spLocks noChangeShapeType="1"/>
          </p:cNvSpPr>
          <p:nvPr/>
        </p:nvSpPr>
        <p:spPr bwMode="auto">
          <a:xfrm>
            <a:off x="8072438" y="2667000"/>
            <a:ext cx="0" cy="28575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2497" name="Line 113"/>
          <p:cNvSpPr>
            <a:spLocks noChangeShapeType="1"/>
          </p:cNvSpPr>
          <p:nvPr/>
        </p:nvSpPr>
        <p:spPr bwMode="auto">
          <a:xfrm>
            <a:off x="8186738" y="2719388"/>
            <a:ext cx="0" cy="180975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2498" name="Line 114"/>
          <p:cNvSpPr>
            <a:spLocks noChangeShapeType="1"/>
          </p:cNvSpPr>
          <p:nvPr/>
        </p:nvSpPr>
        <p:spPr bwMode="auto">
          <a:xfrm>
            <a:off x="8058150" y="1447800"/>
            <a:ext cx="0" cy="28575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2499" name="Line 115"/>
          <p:cNvSpPr>
            <a:spLocks noChangeShapeType="1"/>
          </p:cNvSpPr>
          <p:nvPr/>
        </p:nvSpPr>
        <p:spPr bwMode="auto">
          <a:xfrm>
            <a:off x="8167688" y="1500188"/>
            <a:ext cx="0" cy="180975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2500" name="Text Box 116"/>
          <p:cNvSpPr txBox="1">
            <a:spLocks noChangeArrowheads="1"/>
          </p:cNvSpPr>
          <p:nvPr/>
        </p:nvSpPr>
        <p:spPr bwMode="auto">
          <a:xfrm>
            <a:off x="2422525" y="228600"/>
            <a:ext cx="41592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3200">
                <a:solidFill>
                  <a:srgbClr val="CC0000"/>
                </a:solidFill>
                <a:latin typeface="Times New Roman" panose="02020603050405020304" pitchFamily="18" charset="0"/>
              </a:rPr>
              <a:t>+</a:t>
            </a:r>
            <a:endParaRPr lang="en-GB" altLang="en-US">
              <a:solidFill>
                <a:srgbClr val="CC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72501" name="Text Box 117"/>
          <p:cNvSpPr txBox="1">
            <a:spLocks noChangeArrowheads="1"/>
          </p:cNvSpPr>
          <p:nvPr/>
        </p:nvSpPr>
        <p:spPr bwMode="auto">
          <a:xfrm>
            <a:off x="5641975" y="2128838"/>
            <a:ext cx="10985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600" dirty="0">
                <a:latin typeface="Times New Roman" panose="02020603050405020304" pitchFamily="18" charset="0"/>
              </a:rPr>
              <a:t>Secondary</a:t>
            </a:r>
          </a:p>
        </p:txBody>
      </p:sp>
      <p:sp>
        <p:nvSpPr>
          <p:cNvPr id="272502" name="Text Box 118"/>
          <p:cNvSpPr txBox="1">
            <a:spLocks noChangeArrowheads="1"/>
          </p:cNvSpPr>
          <p:nvPr/>
        </p:nvSpPr>
        <p:spPr bwMode="auto">
          <a:xfrm>
            <a:off x="5661025" y="1624013"/>
            <a:ext cx="919163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600">
                <a:solidFill>
                  <a:srgbClr val="CC0000"/>
                </a:solidFill>
                <a:latin typeface="Times New Roman" panose="02020603050405020304" pitchFamily="18" charset="0"/>
              </a:rPr>
              <a:t>Primary</a:t>
            </a:r>
          </a:p>
        </p:txBody>
      </p:sp>
      <p:sp>
        <p:nvSpPr>
          <p:cNvPr id="272503" name="Text Box 119"/>
          <p:cNvSpPr txBox="1">
            <a:spLocks noChangeArrowheads="1"/>
          </p:cNvSpPr>
          <p:nvPr/>
        </p:nvSpPr>
        <p:spPr bwMode="auto">
          <a:xfrm>
            <a:off x="5661025" y="2462213"/>
            <a:ext cx="919163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600">
                <a:solidFill>
                  <a:srgbClr val="CC0000"/>
                </a:solidFill>
                <a:latin typeface="Times New Roman" panose="02020603050405020304" pitchFamily="18" charset="0"/>
              </a:rPr>
              <a:t>Primary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435" name="Text Box 3"/>
          <p:cNvSpPr txBox="1">
            <a:spLocks noChangeArrowheads="1"/>
          </p:cNvSpPr>
          <p:nvPr/>
        </p:nvSpPr>
        <p:spPr bwMode="auto">
          <a:xfrm>
            <a:off x="1008993" y="612227"/>
            <a:ext cx="573881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3200" dirty="0" err="1">
                <a:latin typeface="Times New Roman" panose="02020603050405020304" pitchFamily="18" charset="0"/>
              </a:rPr>
              <a:t>Distributorless</a:t>
            </a:r>
            <a:r>
              <a:rPr lang="en-GB" altLang="en-US" sz="3200" dirty="0">
                <a:latin typeface="Times New Roman" panose="02020603050405020304" pitchFamily="18" charset="0"/>
              </a:rPr>
              <a:t> Ignition Systems</a:t>
            </a:r>
          </a:p>
        </p:txBody>
      </p:sp>
      <p:sp>
        <p:nvSpPr>
          <p:cNvPr id="274437" name="Text Box 5"/>
          <p:cNvSpPr txBox="1">
            <a:spLocks noChangeArrowheads="1"/>
          </p:cNvSpPr>
          <p:nvPr/>
        </p:nvSpPr>
        <p:spPr bwMode="auto">
          <a:xfrm>
            <a:off x="692519" y="1359844"/>
            <a:ext cx="8451481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latin typeface="Times New Roman" panose="02020603050405020304" pitchFamily="18" charset="0"/>
              </a:rPr>
              <a:t>In conventional systems the ignition coil is always connected</a:t>
            </a:r>
          </a:p>
          <a:p>
            <a:r>
              <a:rPr lang="en-GB" altLang="en-US" dirty="0">
                <a:latin typeface="Times New Roman" panose="02020603050405020304" pitchFamily="18" charset="0"/>
              </a:rPr>
              <a:t>so that the secondary winding side will always be negative.</a:t>
            </a:r>
          </a:p>
          <a:p>
            <a:r>
              <a:rPr lang="en-GB" altLang="en-US" dirty="0">
                <a:latin typeface="Times New Roman" panose="02020603050405020304" pitchFamily="18" charset="0"/>
              </a:rPr>
              <a:t>This is done because the electrons readily tend to leave a hot</a:t>
            </a:r>
          </a:p>
          <a:p>
            <a:r>
              <a:rPr lang="en-GB" altLang="en-US" dirty="0">
                <a:latin typeface="Times New Roman" panose="02020603050405020304" pitchFamily="18" charset="0"/>
              </a:rPr>
              <a:t>surface much more easily than a cold surface (the outer</a:t>
            </a:r>
          </a:p>
          <a:p>
            <a:r>
              <a:rPr lang="en-GB" altLang="en-US" dirty="0">
                <a:latin typeface="Times New Roman" panose="02020603050405020304" pitchFamily="18" charset="0"/>
              </a:rPr>
              <a:t>electrode is much colder because it sinks heat into the cylinder</a:t>
            </a:r>
          </a:p>
          <a:p>
            <a:r>
              <a:rPr lang="en-GB" altLang="en-US" dirty="0">
                <a:latin typeface="Times New Roman" panose="02020603050405020304" pitchFamily="18" charset="0"/>
              </a:rPr>
              <a:t>head).</a:t>
            </a:r>
          </a:p>
          <a:p>
            <a:endParaRPr lang="en-GB" altLang="en-US" dirty="0">
              <a:latin typeface="Times New Roman" panose="02020603050405020304" pitchFamily="18" charset="0"/>
            </a:endParaRPr>
          </a:p>
          <a:p>
            <a:r>
              <a:rPr lang="en-GB" altLang="en-US" dirty="0">
                <a:latin typeface="Times New Roman" panose="02020603050405020304" pitchFamily="18" charset="0"/>
              </a:rPr>
              <a:t>Therefore 30% more energy is needed to fire a plug backwards</a:t>
            </a:r>
          </a:p>
          <a:p>
            <a:r>
              <a:rPr lang="en-GB" altLang="en-US" dirty="0">
                <a:latin typeface="Times New Roman" panose="02020603050405020304" pitchFamily="18" charset="0"/>
              </a:rPr>
              <a:t>(from the outer electrode to the centre electrode).</a:t>
            </a:r>
          </a:p>
          <a:p>
            <a:endParaRPr lang="en-GB" altLang="en-US" dirty="0">
              <a:latin typeface="Times New Roman" panose="02020603050405020304" pitchFamily="18" charset="0"/>
            </a:endParaRPr>
          </a:p>
          <a:p>
            <a:r>
              <a:rPr lang="en-GB" altLang="en-US" dirty="0">
                <a:latin typeface="Times New Roman" panose="02020603050405020304" pitchFamily="18" charset="0"/>
              </a:rPr>
              <a:t>As DIS produces high voltages (40 KV), this </a:t>
            </a:r>
            <a:endParaRPr lang="en-GB" altLang="en-US" dirty="0" smtClean="0">
              <a:latin typeface="Times New Roman" panose="02020603050405020304" pitchFamily="18" charset="0"/>
            </a:endParaRPr>
          </a:p>
          <a:p>
            <a:r>
              <a:rPr lang="en-GB" altLang="en-US" dirty="0" smtClean="0">
                <a:latin typeface="Times New Roman" panose="02020603050405020304" pitchFamily="18" charset="0"/>
              </a:rPr>
              <a:t>eliminates any difficulty </a:t>
            </a:r>
            <a:r>
              <a:rPr lang="en-GB" altLang="en-US" dirty="0">
                <a:latin typeface="Times New Roman" panose="02020603050405020304" pitchFamily="18" charset="0"/>
              </a:rPr>
              <a:t>in firing the plugs.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5458" name="Group 2"/>
          <p:cNvGrpSpPr>
            <a:grpSpLocks/>
          </p:cNvGrpSpPr>
          <p:nvPr/>
        </p:nvGrpSpPr>
        <p:grpSpPr bwMode="auto">
          <a:xfrm>
            <a:off x="457200" y="592138"/>
            <a:ext cx="1943100" cy="1049337"/>
            <a:chOff x="288" y="373"/>
            <a:chExt cx="1224" cy="661"/>
          </a:xfrm>
        </p:grpSpPr>
        <p:grpSp>
          <p:nvGrpSpPr>
            <p:cNvPr id="275459" name="Group 3"/>
            <p:cNvGrpSpPr>
              <a:grpSpLocks/>
            </p:cNvGrpSpPr>
            <p:nvPr/>
          </p:nvGrpSpPr>
          <p:grpSpPr bwMode="auto">
            <a:xfrm>
              <a:off x="656" y="373"/>
              <a:ext cx="856" cy="539"/>
              <a:chOff x="656" y="373"/>
              <a:chExt cx="856" cy="539"/>
            </a:xfrm>
          </p:grpSpPr>
          <p:sp>
            <p:nvSpPr>
              <p:cNvPr id="275460" name="Rectangle 4"/>
              <p:cNvSpPr>
                <a:spLocks noChangeArrowheads="1"/>
              </p:cNvSpPr>
              <p:nvPr/>
            </p:nvSpPr>
            <p:spPr bwMode="auto">
              <a:xfrm>
                <a:off x="656" y="401"/>
                <a:ext cx="856" cy="472"/>
              </a:xfrm>
              <a:prstGeom prst="rect">
                <a:avLst/>
              </a:prstGeom>
              <a:solidFill>
                <a:srgbClr val="FC0128"/>
              </a:soli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5461" name="Oval 5"/>
              <p:cNvSpPr>
                <a:spLocks noChangeArrowheads="1"/>
              </p:cNvSpPr>
              <p:nvPr/>
            </p:nvSpPr>
            <p:spPr bwMode="auto">
              <a:xfrm>
                <a:off x="1340" y="601"/>
                <a:ext cx="104" cy="104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5462" name="Oval 6"/>
              <p:cNvSpPr>
                <a:spLocks noChangeArrowheads="1"/>
              </p:cNvSpPr>
              <p:nvPr/>
            </p:nvSpPr>
            <p:spPr bwMode="auto">
              <a:xfrm>
                <a:off x="759" y="612"/>
                <a:ext cx="82" cy="82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5463" name="Rectangle 7"/>
              <p:cNvSpPr>
                <a:spLocks noChangeArrowheads="1"/>
              </p:cNvSpPr>
              <p:nvPr/>
            </p:nvSpPr>
            <p:spPr bwMode="auto">
              <a:xfrm>
                <a:off x="1295" y="373"/>
                <a:ext cx="189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</a:rPr>
                  <a:t>+</a:t>
                </a:r>
              </a:p>
            </p:txBody>
          </p:sp>
          <p:sp>
            <p:nvSpPr>
              <p:cNvPr id="275464" name="Rectangle 8"/>
              <p:cNvSpPr>
                <a:spLocks noChangeArrowheads="1"/>
              </p:cNvSpPr>
              <p:nvPr/>
            </p:nvSpPr>
            <p:spPr bwMode="auto">
              <a:xfrm>
                <a:off x="711" y="381"/>
                <a:ext cx="157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</a:rPr>
                  <a:t>-</a:t>
                </a:r>
              </a:p>
            </p:txBody>
          </p:sp>
          <p:sp>
            <p:nvSpPr>
              <p:cNvPr id="275465" name="Rectangle 9"/>
              <p:cNvSpPr>
                <a:spLocks noChangeArrowheads="1"/>
              </p:cNvSpPr>
              <p:nvPr/>
            </p:nvSpPr>
            <p:spPr bwMode="auto">
              <a:xfrm>
                <a:off x="707" y="683"/>
                <a:ext cx="7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rgbClr val="FFFF00"/>
                    </a:solidFill>
                  </a:rPr>
                  <a:t>BATTERY</a:t>
                </a:r>
              </a:p>
            </p:txBody>
          </p:sp>
        </p:grpSp>
        <p:grpSp>
          <p:nvGrpSpPr>
            <p:cNvPr id="275466" name="Group 10"/>
            <p:cNvGrpSpPr>
              <a:grpSpLocks/>
            </p:cNvGrpSpPr>
            <p:nvPr/>
          </p:nvGrpSpPr>
          <p:grpSpPr bwMode="auto">
            <a:xfrm>
              <a:off x="288" y="961"/>
              <a:ext cx="173" cy="73"/>
              <a:chOff x="288" y="961"/>
              <a:chExt cx="173" cy="73"/>
            </a:xfrm>
          </p:grpSpPr>
          <p:sp>
            <p:nvSpPr>
              <p:cNvPr id="275467" name="Freeform 11"/>
              <p:cNvSpPr>
                <a:spLocks/>
              </p:cNvSpPr>
              <p:nvPr/>
            </p:nvSpPr>
            <p:spPr bwMode="auto">
              <a:xfrm>
                <a:off x="288" y="961"/>
                <a:ext cx="173" cy="1"/>
              </a:xfrm>
              <a:custGeom>
                <a:avLst/>
                <a:gdLst>
                  <a:gd name="T0" fmla="*/ 0 w 173"/>
                  <a:gd name="T1" fmla="*/ 0 h 1"/>
                  <a:gd name="T2" fmla="*/ 172 w 17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73" h="1">
                    <a:moveTo>
                      <a:pt x="0" y="0"/>
                    </a:moveTo>
                    <a:lnTo>
                      <a:pt x="172" y="0"/>
                    </a:lnTo>
                  </a:path>
                </a:pathLst>
              </a:custGeom>
              <a:noFill/>
              <a:ln w="254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5468" name="Freeform 12"/>
              <p:cNvSpPr>
                <a:spLocks/>
              </p:cNvSpPr>
              <p:nvPr/>
            </p:nvSpPr>
            <p:spPr bwMode="auto">
              <a:xfrm>
                <a:off x="305" y="997"/>
                <a:ext cx="139" cy="1"/>
              </a:xfrm>
              <a:custGeom>
                <a:avLst/>
                <a:gdLst>
                  <a:gd name="T0" fmla="*/ 0 w 139"/>
                  <a:gd name="T1" fmla="*/ 0 h 1"/>
                  <a:gd name="T2" fmla="*/ 138 w 139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39" h="1">
                    <a:moveTo>
                      <a:pt x="0" y="0"/>
                    </a:moveTo>
                    <a:lnTo>
                      <a:pt x="138" y="0"/>
                    </a:lnTo>
                  </a:path>
                </a:pathLst>
              </a:custGeom>
              <a:noFill/>
              <a:ln w="254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5469" name="Freeform 13"/>
              <p:cNvSpPr>
                <a:spLocks/>
              </p:cNvSpPr>
              <p:nvPr/>
            </p:nvSpPr>
            <p:spPr bwMode="auto">
              <a:xfrm>
                <a:off x="339" y="1033"/>
                <a:ext cx="70" cy="1"/>
              </a:xfrm>
              <a:custGeom>
                <a:avLst/>
                <a:gdLst>
                  <a:gd name="T0" fmla="*/ 0 w 70"/>
                  <a:gd name="T1" fmla="*/ 0 h 1"/>
                  <a:gd name="T2" fmla="*/ 69 w 70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70" h="1">
                    <a:moveTo>
                      <a:pt x="0" y="0"/>
                    </a:moveTo>
                    <a:lnTo>
                      <a:pt x="69" y="0"/>
                    </a:lnTo>
                  </a:path>
                </a:pathLst>
              </a:custGeom>
              <a:noFill/>
              <a:ln w="254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75470" name="Freeform 14"/>
            <p:cNvSpPr>
              <a:spLocks/>
            </p:cNvSpPr>
            <p:nvPr/>
          </p:nvSpPr>
          <p:spPr bwMode="auto">
            <a:xfrm>
              <a:off x="372" y="653"/>
              <a:ext cx="427" cy="295"/>
            </a:xfrm>
            <a:custGeom>
              <a:avLst/>
              <a:gdLst>
                <a:gd name="T0" fmla="*/ 426 w 427"/>
                <a:gd name="T1" fmla="*/ 0 h 295"/>
                <a:gd name="T2" fmla="*/ 0 w 427"/>
                <a:gd name="T3" fmla="*/ 0 h 295"/>
                <a:gd name="T4" fmla="*/ 0 w 427"/>
                <a:gd name="T5" fmla="*/ 294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7" h="295">
                  <a:moveTo>
                    <a:pt x="426" y="0"/>
                  </a:moveTo>
                  <a:lnTo>
                    <a:pt x="0" y="0"/>
                  </a:lnTo>
                  <a:lnTo>
                    <a:pt x="0" y="294"/>
                  </a:lnTo>
                </a:path>
              </a:pathLst>
            </a:custGeom>
            <a:noFill/>
            <a:ln w="508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75471" name="Oval 15"/>
          <p:cNvSpPr>
            <a:spLocks noChangeArrowheads="1"/>
          </p:cNvSpPr>
          <p:nvPr/>
        </p:nvSpPr>
        <p:spPr bwMode="auto">
          <a:xfrm>
            <a:off x="5838825" y="5143500"/>
            <a:ext cx="1231900" cy="1250950"/>
          </a:xfrm>
          <a:prstGeom prst="ellipse">
            <a:avLst/>
          </a:prstGeom>
          <a:solidFill>
            <a:srgbClr val="676767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5472" name="Rectangle 16"/>
          <p:cNvSpPr>
            <a:spLocks noChangeArrowheads="1"/>
          </p:cNvSpPr>
          <p:nvPr/>
        </p:nvSpPr>
        <p:spPr bwMode="auto">
          <a:xfrm>
            <a:off x="6657975" y="5645150"/>
            <a:ext cx="222250" cy="38100"/>
          </a:xfrm>
          <a:prstGeom prst="rect">
            <a:avLst/>
          </a:prstGeom>
          <a:solidFill>
            <a:schemeClr val="bg2"/>
          </a:solidFill>
          <a:ln w="254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5473" name="Rectangle 17"/>
          <p:cNvSpPr>
            <a:spLocks noChangeArrowheads="1"/>
          </p:cNvSpPr>
          <p:nvPr/>
        </p:nvSpPr>
        <p:spPr bwMode="auto">
          <a:xfrm>
            <a:off x="6657975" y="5784850"/>
            <a:ext cx="222250" cy="38100"/>
          </a:xfrm>
          <a:prstGeom prst="rect">
            <a:avLst/>
          </a:prstGeom>
          <a:solidFill>
            <a:schemeClr val="bg2"/>
          </a:solidFill>
          <a:ln w="254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5474" name="Freeform 18"/>
          <p:cNvSpPr>
            <a:spLocks/>
          </p:cNvSpPr>
          <p:nvPr/>
        </p:nvSpPr>
        <p:spPr bwMode="auto">
          <a:xfrm>
            <a:off x="6765925" y="5511800"/>
            <a:ext cx="1588" cy="147638"/>
          </a:xfrm>
          <a:custGeom>
            <a:avLst/>
            <a:gdLst>
              <a:gd name="T0" fmla="*/ 0 w 1"/>
              <a:gd name="T1" fmla="*/ 92 h 93"/>
              <a:gd name="T2" fmla="*/ 0 w 1"/>
              <a:gd name="T3" fmla="*/ 0 h 9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93">
                <a:moveTo>
                  <a:pt x="0" y="92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5475" name="Freeform 19"/>
          <p:cNvSpPr>
            <a:spLocks/>
          </p:cNvSpPr>
          <p:nvPr/>
        </p:nvSpPr>
        <p:spPr bwMode="auto">
          <a:xfrm>
            <a:off x="6765925" y="5803900"/>
            <a:ext cx="1588" cy="147638"/>
          </a:xfrm>
          <a:custGeom>
            <a:avLst/>
            <a:gdLst>
              <a:gd name="T0" fmla="*/ 0 w 1"/>
              <a:gd name="T1" fmla="*/ 92 h 93"/>
              <a:gd name="T2" fmla="*/ 0 w 1"/>
              <a:gd name="T3" fmla="*/ 0 h 9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93">
                <a:moveTo>
                  <a:pt x="0" y="92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5476" name="Rectangle 20"/>
          <p:cNvSpPr>
            <a:spLocks noChangeArrowheads="1"/>
          </p:cNvSpPr>
          <p:nvPr/>
        </p:nvSpPr>
        <p:spPr bwMode="auto">
          <a:xfrm>
            <a:off x="6143625" y="5740400"/>
            <a:ext cx="146050" cy="88900"/>
          </a:xfrm>
          <a:prstGeom prst="rect">
            <a:avLst/>
          </a:prstGeom>
          <a:solidFill>
            <a:schemeClr val="tx2"/>
          </a:solidFill>
          <a:ln w="254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5477" name="Rectangle 21"/>
          <p:cNvSpPr>
            <a:spLocks noChangeArrowheads="1"/>
          </p:cNvSpPr>
          <p:nvPr/>
        </p:nvSpPr>
        <p:spPr bwMode="auto">
          <a:xfrm>
            <a:off x="6080125" y="5854700"/>
            <a:ext cx="273050" cy="25400"/>
          </a:xfrm>
          <a:prstGeom prst="rect">
            <a:avLst/>
          </a:prstGeom>
          <a:solidFill>
            <a:schemeClr val="tx2"/>
          </a:solidFill>
          <a:ln w="254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75478" name="Group 22"/>
          <p:cNvGrpSpPr>
            <a:grpSpLocks/>
          </p:cNvGrpSpPr>
          <p:nvPr/>
        </p:nvGrpSpPr>
        <p:grpSpPr bwMode="auto">
          <a:xfrm>
            <a:off x="6080125" y="5372100"/>
            <a:ext cx="273050" cy="254000"/>
            <a:chOff x="3830" y="3384"/>
            <a:chExt cx="172" cy="160"/>
          </a:xfrm>
        </p:grpSpPr>
        <p:sp>
          <p:nvSpPr>
            <p:cNvPr id="275479" name="Rectangle 23"/>
            <p:cNvSpPr>
              <a:spLocks noChangeArrowheads="1"/>
            </p:cNvSpPr>
            <p:nvPr/>
          </p:nvSpPr>
          <p:spPr bwMode="auto">
            <a:xfrm>
              <a:off x="3830" y="3456"/>
              <a:ext cx="172" cy="16"/>
            </a:xfrm>
            <a:prstGeom prst="rect">
              <a:avLst/>
            </a:prstGeom>
            <a:solidFill>
              <a:schemeClr val="tx2"/>
            </a:solidFill>
            <a:ln w="254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275480" name="Group 24"/>
            <p:cNvGrpSpPr>
              <a:grpSpLocks/>
            </p:cNvGrpSpPr>
            <p:nvPr/>
          </p:nvGrpSpPr>
          <p:grpSpPr bwMode="auto">
            <a:xfrm>
              <a:off x="3870" y="3384"/>
              <a:ext cx="92" cy="160"/>
              <a:chOff x="3870" y="3384"/>
              <a:chExt cx="92" cy="160"/>
            </a:xfrm>
          </p:grpSpPr>
          <p:sp>
            <p:nvSpPr>
              <p:cNvPr id="275481" name="Rectangle 25"/>
              <p:cNvSpPr>
                <a:spLocks noChangeArrowheads="1"/>
              </p:cNvSpPr>
              <p:nvPr/>
            </p:nvSpPr>
            <p:spPr bwMode="auto">
              <a:xfrm>
                <a:off x="3870" y="3488"/>
                <a:ext cx="92" cy="56"/>
              </a:xfrm>
              <a:prstGeom prst="rect">
                <a:avLst/>
              </a:prstGeom>
              <a:solidFill>
                <a:schemeClr val="tx2"/>
              </a:solidFill>
              <a:ln w="254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5482" name="Freeform 26"/>
              <p:cNvSpPr>
                <a:spLocks/>
              </p:cNvSpPr>
              <p:nvPr/>
            </p:nvSpPr>
            <p:spPr bwMode="auto">
              <a:xfrm>
                <a:off x="3918" y="3384"/>
                <a:ext cx="1" cy="65"/>
              </a:xfrm>
              <a:custGeom>
                <a:avLst/>
                <a:gdLst>
                  <a:gd name="T0" fmla="*/ 0 w 1"/>
                  <a:gd name="T1" fmla="*/ 0 h 65"/>
                  <a:gd name="T2" fmla="*/ 0 w 1"/>
                  <a:gd name="T3" fmla="*/ 64 h 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65">
                    <a:moveTo>
                      <a:pt x="0" y="0"/>
                    </a:moveTo>
                    <a:lnTo>
                      <a:pt x="0" y="64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75483" name="Freeform 27"/>
          <p:cNvSpPr>
            <a:spLocks/>
          </p:cNvSpPr>
          <p:nvPr/>
        </p:nvSpPr>
        <p:spPr bwMode="auto">
          <a:xfrm>
            <a:off x="6219825" y="5899150"/>
            <a:ext cx="1588" cy="103188"/>
          </a:xfrm>
          <a:custGeom>
            <a:avLst/>
            <a:gdLst>
              <a:gd name="T0" fmla="*/ 0 w 1"/>
              <a:gd name="T1" fmla="*/ 0 h 65"/>
              <a:gd name="T2" fmla="*/ 0 w 1"/>
              <a:gd name="T3" fmla="*/ 64 h 6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65">
                <a:moveTo>
                  <a:pt x="0" y="0"/>
                </a:moveTo>
                <a:lnTo>
                  <a:pt x="0" y="64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5484" name="Freeform 28"/>
          <p:cNvSpPr>
            <a:spLocks/>
          </p:cNvSpPr>
          <p:nvPr/>
        </p:nvSpPr>
        <p:spPr bwMode="auto">
          <a:xfrm>
            <a:off x="6626225" y="5956300"/>
            <a:ext cx="274638" cy="1588"/>
          </a:xfrm>
          <a:custGeom>
            <a:avLst/>
            <a:gdLst>
              <a:gd name="T0" fmla="*/ 0 w 173"/>
              <a:gd name="T1" fmla="*/ 0 h 1"/>
              <a:gd name="T2" fmla="*/ 172 w 17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73" h="1">
                <a:moveTo>
                  <a:pt x="0" y="0"/>
                </a:moveTo>
                <a:lnTo>
                  <a:pt x="172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5485" name="Freeform 29"/>
          <p:cNvSpPr>
            <a:spLocks/>
          </p:cNvSpPr>
          <p:nvPr/>
        </p:nvSpPr>
        <p:spPr bwMode="auto">
          <a:xfrm>
            <a:off x="6653213" y="6013450"/>
            <a:ext cx="220662" cy="1588"/>
          </a:xfrm>
          <a:custGeom>
            <a:avLst/>
            <a:gdLst>
              <a:gd name="T0" fmla="*/ 0 w 139"/>
              <a:gd name="T1" fmla="*/ 0 h 1"/>
              <a:gd name="T2" fmla="*/ 138 w 13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39" h="1">
                <a:moveTo>
                  <a:pt x="0" y="0"/>
                </a:moveTo>
                <a:lnTo>
                  <a:pt x="138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5486" name="Freeform 30"/>
          <p:cNvSpPr>
            <a:spLocks/>
          </p:cNvSpPr>
          <p:nvPr/>
        </p:nvSpPr>
        <p:spPr bwMode="auto">
          <a:xfrm>
            <a:off x="6707188" y="6070600"/>
            <a:ext cx="111125" cy="1588"/>
          </a:xfrm>
          <a:custGeom>
            <a:avLst/>
            <a:gdLst>
              <a:gd name="T0" fmla="*/ 0 w 70"/>
              <a:gd name="T1" fmla="*/ 0 h 1"/>
              <a:gd name="T2" fmla="*/ 69 w 70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0" h="1">
                <a:moveTo>
                  <a:pt x="0" y="0"/>
                </a:moveTo>
                <a:lnTo>
                  <a:pt x="69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5487" name="Freeform 31"/>
          <p:cNvSpPr>
            <a:spLocks/>
          </p:cNvSpPr>
          <p:nvPr/>
        </p:nvSpPr>
        <p:spPr bwMode="auto">
          <a:xfrm>
            <a:off x="6080125" y="6013450"/>
            <a:ext cx="274638" cy="1588"/>
          </a:xfrm>
          <a:custGeom>
            <a:avLst/>
            <a:gdLst>
              <a:gd name="T0" fmla="*/ 0 w 173"/>
              <a:gd name="T1" fmla="*/ 0 h 1"/>
              <a:gd name="T2" fmla="*/ 172 w 17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73" h="1">
                <a:moveTo>
                  <a:pt x="0" y="0"/>
                </a:moveTo>
                <a:lnTo>
                  <a:pt x="172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5488" name="Freeform 32"/>
          <p:cNvSpPr>
            <a:spLocks/>
          </p:cNvSpPr>
          <p:nvPr/>
        </p:nvSpPr>
        <p:spPr bwMode="auto">
          <a:xfrm>
            <a:off x="6107113" y="6070600"/>
            <a:ext cx="220662" cy="1588"/>
          </a:xfrm>
          <a:custGeom>
            <a:avLst/>
            <a:gdLst>
              <a:gd name="T0" fmla="*/ 0 w 139"/>
              <a:gd name="T1" fmla="*/ 0 h 1"/>
              <a:gd name="T2" fmla="*/ 138 w 13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39" h="1">
                <a:moveTo>
                  <a:pt x="0" y="0"/>
                </a:moveTo>
                <a:lnTo>
                  <a:pt x="138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5489" name="Freeform 33"/>
          <p:cNvSpPr>
            <a:spLocks/>
          </p:cNvSpPr>
          <p:nvPr/>
        </p:nvSpPr>
        <p:spPr bwMode="auto">
          <a:xfrm>
            <a:off x="6161088" y="6127750"/>
            <a:ext cx="111125" cy="1588"/>
          </a:xfrm>
          <a:custGeom>
            <a:avLst/>
            <a:gdLst>
              <a:gd name="T0" fmla="*/ 0 w 70"/>
              <a:gd name="T1" fmla="*/ 0 h 1"/>
              <a:gd name="T2" fmla="*/ 69 w 70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0" h="1">
                <a:moveTo>
                  <a:pt x="0" y="0"/>
                </a:moveTo>
                <a:lnTo>
                  <a:pt x="69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5490" name="Rectangle 34"/>
          <p:cNvSpPr>
            <a:spLocks noChangeArrowheads="1"/>
          </p:cNvSpPr>
          <p:nvPr/>
        </p:nvSpPr>
        <p:spPr bwMode="auto">
          <a:xfrm>
            <a:off x="4716463" y="5565775"/>
            <a:ext cx="1138133" cy="397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 dirty="0"/>
              <a:t>POINTS</a:t>
            </a:r>
          </a:p>
        </p:txBody>
      </p:sp>
      <p:sp>
        <p:nvSpPr>
          <p:cNvPr id="275491" name="Rectangle 35"/>
          <p:cNvSpPr>
            <a:spLocks noChangeArrowheads="1"/>
          </p:cNvSpPr>
          <p:nvPr/>
        </p:nvSpPr>
        <p:spPr bwMode="auto">
          <a:xfrm>
            <a:off x="6983413" y="5603875"/>
            <a:ext cx="1825822" cy="397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 dirty="0"/>
              <a:t>CONDENSER</a:t>
            </a:r>
          </a:p>
        </p:txBody>
      </p:sp>
      <p:sp>
        <p:nvSpPr>
          <p:cNvPr id="275492" name="Freeform 36"/>
          <p:cNvSpPr>
            <a:spLocks/>
          </p:cNvSpPr>
          <p:nvPr/>
        </p:nvSpPr>
        <p:spPr bwMode="auto">
          <a:xfrm>
            <a:off x="7886700" y="1357313"/>
            <a:ext cx="301625" cy="1001712"/>
          </a:xfrm>
          <a:custGeom>
            <a:avLst/>
            <a:gdLst>
              <a:gd name="T0" fmla="*/ 189 w 190"/>
              <a:gd name="T1" fmla="*/ 630 h 631"/>
              <a:gd name="T2" fmla="*/ 189 w 190"/>
              <a:gd name="T3" fmla="*/ 135 h 631"/>
              <a:gd name="T4" fmla="*/ 0 w 190"/>
              <a:gd name="T5" fmla="*/ 0 h 6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0" h="631">
                <a:moveTo>
                  <a:pt x="189" y="630"/>
                </a:moveTo>
                <a:lnTo>
                  <a:pt x="189" y="135"/>
                </a:lnTo>
                <a:lnTo>
                  <a:pt x="0" y="0"/>
                </a:lnTo>
              </a:path>
            </a:pathLst>
          </a:custGeom>
          <a:noFill/>
          <a:ln w="50800" cap="rnd" cmpd="sng">
            <a:solidFill>
              <a:srgbClr val="CC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75493" name="Group 37"/>
          <p:cNvGrpSpPr>
            <a:grpSpLocks/>
          </p:cNvGrpSpPr>
          <p:nvPr/>
        </p:nvGrpSpPr>
        <p:grpSpPr bwMode="auto">
          <a:xfrm>
            <a:off x="4557713" y="2963863"/>
            <a:ext cx="2665412" cy="2078037"/>
            <a:chOff x="2871" y="1867"/>
            <a:chExt cx="1679" cy="1309"/>
          </a:xfrm>
        </p:grpSpPr>
        <p:grpSp>
          <p:nvGrpSpPr>
            <p:cNvPr id="275494" name="Group 38"/>
            <p:cNvGrpSpPr>
              <a:grpSpLocks/>
            </p:cNvGrpSpPr>
            <p:nvPr/>
          </p:nvGrpSpPr>
          <p:grpSpPr bwMode="auto">
            <a:xfrm>
              <a:off x="3670" y="1867"/>
              <a:ext cx="880" cy="1309"/>
              <a:chOff x="3670" y="1867"/>
              <a:chExt cx="880" cy="1309"/>
            </a:xfrm>
          </p:grpSpPr>
          <p:grpSp>
            <p:nvGrpSpPr>
              <p:cNvPr id="275495" name="Group 39"/>
              <p:cNvGrpSpPr>
                <a:grpSpLocks/>
              </p:cNvGrpSpPr>
              <p:nvPr/>
            </p:nvGrpSpPr>
            <p:grpSpPr bwMode="auto">
              <a:xfrm>
                <a:off x="3670" y="1902"/>
                <a:ext cx="880" cy="1231"/>
                <a:chOff x="3670" y="1902"/>
                <a:chExt cx="880" cy="1231"/>
              </a:xfrm>
            </p:grpSpPr>
            <p:grpSp>
              <p:nvGrpSpPr>
                <p:cNvPr id="275496" name="Group 40"/>
                <p:cNvGrpSpPr>
                  <a:grpSpLocks/>
                </p:cNvGrpSpPr>
                <p:nvPr/>
              </p:nvGrpSpPr>
              <p:grpSpPr bwMode="auto">
                <a:xfrm>
                  <a:off x="3670" y="1902"/>
                  <a:ext cx="880" cy="1228"/>
                  <a:chOff x="3670" y="1902"/>
                  <a:chExt cx="880" cy="1228"/>
                </a:xfrm>
              </p:grpSpPr>
              <p:sp>
                <p:nvSpPr>
                  <p:cNvPr id="275497" name="Rectangle 41"/>
                  <p:cNvSpPr>
                    <a:spLocks noChangeArrowheads="1"/>
                  </p:cNvSpPr>
                  <p:nvPr/>
                </p:nvSpPr>
                <p:spPr bwMode="auto">
                  <a:xfrm>
                    <a:off x="3670" y="1902"/>
                    <a:ext cx="880" cy="1228"/>
                  </a:xfrm>
                  <a:prstGeom prst="rect">
                    <a:avLst/>
                  </a:prstGeom>
                  <a:solidFill>
                    <a:srgbClr val="CECECE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75498" name="Rectangle 42"/>
                  <p:cNvSpPr>
                    <a:spLocks noChangeArrowheads="1"/>
                  </p:cNvSpPr>
                  <p:nvPr/>
                </p:nvSpPr>
                <p:spPr bwMode="auto">
                  <a:xfrm>
                    <a:off x="3820" y="2082"/>
                    <a:ext cx="208" cy="854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75499" name="Rectangle 43"/>
                  <p:cNvSpPr>
                    <a:spLocks noChangeArrowheads="1"/>
                  </p:cNvSpPr>
                  <p:nvPr/>
                </p:nvSpPr>
                <p:spPr bwMode="auto">
                  <a:xfrm>
                    <a:off x="4270" y="2082"/>
                    <a:ext cx="88" cy="850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75500" name="Freeform 44"/>
                  <p:cNvSpPr>
                    <a:spLocks/>
                  </p:cNvSpPr>
                  <p:nvPr/>
                </p:nvSpPr>
                <p:spPr bwMode="auto">
                  <a:xfrm>
                    <a:off x="4074" y="2084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75501" name="Freeform 45"/>
                  <p:cNvSpPr>
                    <a:spLocks/>
                  </p:cNvSpPr>
                  <p:nvPr/>
                </p:nvSpPr>
                <p:spPr bwMode="auto">
                  <a:xfrm>
                    <a:off x="4140" y="2084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75502" name="Freeform 46"/>
                  <p:cNvSpPr>
                    <a:spLocks/>
                  </p:cNvSpPr>
                  <p:nvPr/>
                </p:nvSpPr>
                <p:spPr bwMode="auto">
                  <a:xfrm>
                    <a:off x="4206" y="2084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275503" name="Freeform 47"/>
                <p:cNvSpPr>
                  <a:spLocks/>
                </p:cNvSpPr>
                <p:nvPr/>
              </p:nvSpPr>
              <p:spPr bwMode="auto">
                <a:xfrm>
                  <a:off x="3924" y="1904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75504" name="Freeform 48"/>
                <p:cNvSpPr>
                  <a:spLocks/>
                </p:cNvSpPr>
                <p:nvPr/>
              </p:nvSpPr>
              <p:spPr bwMode="auto">
                <a:xfrm>
                  <a:off x="4320" y="1908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75505" name="Freeform 49"/>
                <p:cNvSpPr>
                  <a:spLocks/>
                </p:cNvSpPr>
                <p:nvPr/>
              </p:nvSpPr>
              <p:spPr bwMode="auto">
                <a:xfrm>
                  <a:off x="3924" y="2948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75506" name="Freeform 50"/>
                <p:cNvSpPr>
                  <a:spLocks/>
                </p:cNvSpPr>
                <p:nvPr/>
              </p:nvSpPr>
              <p:spPr bwMode="auto">
                <a:xfrm>
                  <a:off x="3920" y="2932"/>
                  <a:ext cx="397" cy="113"/>
                </a:xfrm>
                <a:custGeom>
                  <a:avLst/>
                  <a:gdLst>
                    <a:gd name="T0" fmla="*/ 0 w 397"/>
                    <a:gd name="T1" fmla="*/ 112 h 113"/>
                    <a:gd name="T2" fmla="*/ 396 w 397"/>
                    <a:gd name="T3" fmla="*/ 112 h 113"/>
                    <a:gd name="T4" fmla="*/ 396 w 397"/>
                    <a:gd name="T5" fmla="*/ 0 h 11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397" h="113">
                      <a:moveTo>
                        <a:pt x="0" y="112"/>
                      </a:moveTo>
                      <a:lnTo>
                        <a:pt x="396" y="112"/>
                      </a:lnTo>
                      <a:lnTo>
                        <a:pt x="396" y="0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275507" name="Rectangle 51"/>
              <p:cNvSpPr>
                <a:spLocks noChangeArrowheads="1"/>
              </p:cNvSpPr>
              <p:nvPr/>
            </p:nvSpPr>
            <p:spPr bwMode="auto">
              <a:xfrm>
                <a:off x="3675" y="1867"/>
                <a:ext cx="27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</a:rPr>
                  <a:t>15</a:t>
                </a:r>
              </a:p>
            </p:txBody>
          </p:sp>
          <p:sp>
            <p:nvSpPr>
              <p:cNvPr id="275508" name="Rectangle 52"/>
              <p:cNvSpPr>
                <a:spLocks noChangeArrowheads="1"/>
              </p:cNvSpPr>
              <p:nvPr/>
            </p:nvSpPr>
            <p:spPr bwMode="auto">
              <a:xfrm>
                <a:off x="4308" y="1885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</a:rPr>
                  <a:t>4</a:t>
                </a:r>
              </a:p>
            </p:txBody>
          </p:sp>
          <p:sp>
            <p:nvSpPr>
              <p:cNvPr id="275509" name="Rectangle 53"/>
              <p:cNvSpPr>
                <a:spLocks noChangeArrowheads="1"/>
              </p:cNvSpPr>
              <p:nvPr/>
            </p:nvSpPr>
            <p:spPr bwMode="auto">
              <a:xfrm>
                <a:off x="3744" y="2947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</a:rPr>
                  <a:t>1</a:t>
                </a:r>
              </a:p>
            </p:txBody>
          </p:sp>
        </p:grpSp>
        <p:sp>
          <p:nvSpPr>
            <p:cNvPr id="275510" name="Rectangle 54"/>
            <p:cNvSpPr>
              <a:spLocks noChangeArrowheads="1"/>
            </p:cNvSpPr>
            <p:nvPr/>
          </p:nvSpPr>
          <p:spPr bwMode="auto">
            <a:xfrm>
              <a:off x="2871" y="1994"/>
              <a:ext cx="832" cy="44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 dirty="0"/>
                <a:t>IGNITION</a:t>
              </a:r>
            </a:p>
            <a:p>
              <a:r>
                <a:rPr lang="en-US" altLang="en-US" sz="2000" dirty="0"/>
                <a:t>COIL</a:t>
              </a:r>
            </a:p>
          </p:txBody>
        </p:sp>
      </p:grpSp>
      <p:grpSp>
        <p:nvGrpSpPr>
          <p:cNvPr id="275511" name="Group 55"/>
          <p:cNvGrpSpPr>
            <a:grpSpLocks/>
          </p:cNvGrpSpPr>
          <p:nvPr/>
        </p:nvGrpSpPr>
        <p:grpSpPr bwMode="auto">
          <a:xfrm>
            <a:off x="6862763" y="479425"/>
            <a:ext cx="1919287" cy="1889125"/>
            <a:chOff x="4323" y="302"/>
            <a:chExt cx="1209" cy="1190"/>
          </a:xfrm>
        </p:grpSpPr>
        <p:grpSp>
          <p:nvGrpSpPr>
            <p:cNvPr id="275512" name="Group 56"/>
            <p:cNvGrpSpPr>
              <a:grpSpLocks/>
            </p:cNvGrpSpPr>
            <p:nvPr/>
          </p:nvGrpSpPr>
          <p:grpSpPr bwMode="auto">
            <a:xfrm>
              <a:off x="4409" y="302"/>
              <a:ext cx="740" cy="731"/>
              <a:chOff x="4409" y="302"/>
              <a:chExt cx="740" cy="731"/>
            </a:xfrm>
          </p:grpSpPr>
          <p:sp>
            <p:nvSpPr>
              <p:cNvPr id="275513" name="Oval 57"/>
              <p:cNvSpPr>
                <a:spLocks noChangeArrowheads="1"/>
              </p:cNvSpPr>
              <p:nvPr/>
            </p:nvSpPr>
            <p:spPr bwMode="auto">
              <a:xfrm>
                <a:off x="4409" y="302"/>
                <a:ext cx="740" cy="731"/>
              </a:xfrm>
              <a:prstGeom prst="ellipse">
                <a:avLst/>
              </a:prstGeom>
              <a:gradFill rotWithShape="0">
                <a:gsLst>
                  <a:gs pos="0">
                    <a:srgbClr val="AD6900">
                      <a:gamma/>
                      <a:shade val="29804"/>
                      <a:invGamma/>
                    </a:srgbClr>
                  </a:gs>
                  <a:gs pos="100000">
                    <a:srgbClr val="AD6900"/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5514" name="Oval 58"/>
              <p:cNvSpPr>
                <a:spLocks noChangeArrowheads="1"/>
              </p:cNvSpPr>
              <p:nvPr/>
            </p:nvSpPr>
            <p:spPr bwMode="auto">
              <a:xfrm>
                <a:off x="4502" y="395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5515" name="Oval 59"/>
              <p:cNvSpPr>
                <a:spLocks noChangeArrowheads="1"/>
              </p:cNvSpPr>
              <p:nvPr/>
            </p:nvSpPr>
            <p:spPr bwMode="auto">
              <a:xfrm>
                <a:off x="4493" y="767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5516" name="Oval 60"/>
              <p:cNvSpPr>
                <a:spLocks noChangeArrowheads="1"/>
              </p:cNvSpPr>
              <p:nvPr/>
            </p:nvSpPr>
            <p:spPr bwMode="auto">
              <a:xfrm>
                <a:off x="4892" y="392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5517" name="Oval 61"/>
              <p:cNvSpPr>
                <a:spLocks noChangeArrowheads="1"/>
              </p:cNvSpPr>
              <p:nvPr/>
            </p:nvSpPr>
            <p:spPr bwMode="auto">
              <a:xfrm>
                <a:off x="4895" y="77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5518" name="Oval 62"/>
              <p:cNvSpPr>
                <a:spLocks noChangeArrowheads="1"/>
              </p:cNvSpPr>
              <p:nvPr/>
            </p:nvSpPr>
            <p:spPr bwMode="auto">
              <a:xfrm>
                <a:off x="4700" y="59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75519" name="Rectangle 63"/>
            <p:cNvSpPr>
              <a:spLocks noChangeArrowheads="1"/>
            </p:cNvSpPr>
            <p:nvPr/>
          </p:nvSpPr>
          <p:spPr bwMode="auto">
            <a:xfrm>
              <a:off x="4323" y="1052"/>
              <a:ext cx="1209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 dirty="0"/>
                <a:t>DISTRIBUTOR</a:t>
              </a:r>
            </a:p>
            <a:p>
              <a:r>
                <a:rPr lang="en-US" altLang="en-US" sz="2000" dirty="0"/>
                <a:t>CAP</a:t>
              </a:r>
            </a:p>
          </p:txBody>
        </p:sp>
      </p:grpSp>
      <p:sp>
        <p:nvSpPr>
          <p:cNvPr id="275520" name="Rectangle 64"/>
          <p:cNvSpPr>
            <a:spLocks noChangeArrowheads="1"/>
          </p:cNvSpPr>
          <p:nvPr/>
        </p:nvSpPr>
        <p:spPr bwMode="auto">
          <a:xfrm>
            <a:off x="4462463" y="1431925"/>
            <a:ext cx="1320875" cy="705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 dirty="0"/>
              <a:t>IGNITION</a:t>
            </a:r>
          </a:p>
          <a:p>
            <a:r>
              <a:rPr lang="en-US" altLang="en-US" sz="2000" dirty="0"/>
              <a:t>SWITCH</a:t>
            </a:r>
          </a:p>
        </p:txBody>
      </p:sp>
      <p:sp>
        <p:nvSpPr>
          <p:cNvPr id="275521" name="Oval 65"/>
          <p:cNvSpPr>
            <a:spLocks noChangeArrowheads="1"/>
          </p:cNvSpPr>
          <p:nvPr/>
        </p:nvSpPr>
        <p:spPr bwMode="auto">
          <a:xfrm>
            <a:off x="4711700" y="638175"/>
            <a:ext cx="812800" cy="8001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5522" name="Oval 66"/>
          <p:cNvSpPr>
            <a:spLocks noChangeArrowheads="1"/>
          </p:cNvSpPr>
          <p:nvPr/>
        </p:nvSpPr>
        <p:spPr bwMode="auto">
          <a:xfrm>
            <a:off x="5259388" y="979488"/>
            <a:ext cx="101600" cy="1016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5523" name="Oval 67"/>
          <p:cNvSpPr>
            <a:spLocks noChangeArrowheads="1"/>
          </p:cNvSpPr>
          <p:nvPr/>
        </p:nvSpPr>
        <p:spPr bwMode="auto">
          <a:xfrm>
            <a:off x="4856163" y="977900"/>
            <a:ext cx="101600" cy="1016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5524" name="Freeform 68"/>
          <p:cNvSpPr>
            <a:spLocks/>
          </p:cNvSpPr>
          <p:nvPr/>
        </p:nvSpPr>
        <p:spPr bwMode="auto">
          <a:xfrm>
            <a:off x="4711700" y="1028700"/>
            <a:ext cx="173038" cy="1588"/>
          </a:xfrm>
          <a:custGeom>
            <a:avLst/>
            <a:gdLst>
              <a:gd name="T0" fmla="*/ 108 w 109"/>
              <a:gd name="T1" fmla="*/ 0 h 1"/>
              <a:gd name="T2" fmla="*/ 0 w 10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9" h="1">
                <a:moveTo>
                  <a:pt x="108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5525" name="Freeform 69"/>
          <p:cNvSpPr>
            <a:spLocks/>
          </p:cNvSpPr>
          <p:nvPr/>
        </p:nvSpPr>
        <p:spPr bwMode="auto">
          <a:xfrm>
            <a:off x="5351463" y="1033463"/>
            <a:ext cx="173037" cy="1587"/>
          </a:xfrm>
          <a:custGeom>
            <a:avLst/>
            <a:gdLst>
              <a:gd name="T0" fmla="*/ 108 w 109"/>
              <a:gd name="T1" fmla="*/ 0 h 1"/>
              <a:gd name="T2" fmla="*/ 0 w 10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9" h="1">
                <a:moveTo>
                  <a:pt x="108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5526" name="Freeform 70"/>
          <p:cNvSpPr>
            <a:spLocks/>
          </p:cNvSpPr>
          <p:nvPr/>
        </p:nvSpPr>
        <p:spPr bwMode="auto">
          <a:xfrm>
            <a:off x="4916488" y="1020763"/>
            <a:ext cx="398462" cy="7937"/>
          </a:xfrm>
          <a:custGeom>
            <a:avLst/>
            <a:gdLst>
              <a:gd name="T0" fmla="*/ 0 w 251"/>
              <a:gd name="T1" fmla="*/ 4 h 5"/>
              <a:gd name="T2" fmla="*/ 250 w 251"/>
              <a:gd name="T3" fmla="*/ 0 h 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51" h="5">
                <a:moveTo>
                  <a:pt x="0" y="4"/>
                </a:moveTo>
                <a:lnTo>
                  <a:pt x="25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75527" name="Group 71"/>
          <p:cNvGrpSpPr>
            <a:grpSpLocks/>
          </p:cNvGrpSpPr>
          <p:nvPr/>
        </p:nvGrpSpPr>
        <p:grpSpPr bwMode="auto">
          <a:xfrm>
            <a:off x="2671763" y="882650"/>
            <a:ext cx="1620837" cy="2216150"/>
            <a:chOff x="1683" y="556"/>
            <a:chExt cx="1021" cy="1396"/>
          </a:xfrm>
        </p:grpSpPr>
        <p:grpSp>
          <p:nvGrpSpPr>
            <p:cNvPr id="275528" name="Group 72"/>
            <p:cNvGrpSpPr>
              <a:grpSpLocks/>
            </p:cNvGrpSpPr>
            <p:nvPr/>
          </p:nvGrpSpPr>
          <p:grpSpPr bwMode="auto">
            <a:xfrm>
              <a:off x="1708" y="556"/>
              <a:ext cx="952" cy="1396"/>
              <a:chOff x="1708" y="556"/>
              <a:chExt cx="952" cy="1396"/>
            </a:xfrm>
          </p:grpSpPr>
          <p:sp>
            <p:nvSpPr>
              <p:cNvPr id="275529" name="Oval 73"/>
              <p:cNvSpPr>
                <a:spLocks noChangeArrowheads="1"/>
              </p:cNvSpPr>
              <p:nvPr/>
            </p:nvSpPr>
            <p:spPr bwMode="auto">
              <a:xfrm>
                <a:off x="1708" y="1012"/>
                <a:ext cx="952" cy="940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5530" name="Oval 74"/>
              <p:cNvSpPr>
                <a:spLocks noChangeArrowheads="1"/>
              </p:cNvSpPr>
              <p:nvPr/>
            </p:nvSpPr>
            <p:spPr bwMode="auto">
              <a:xfrm>
                <a:off x="1972" y="556"/>
                <a:ext cx="448" cy="412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5531" name="Oval 75"/>
              <p:cNvSpPr>
                <a:spLocks noChangeArrowheads="1"/>
              </p:cNvSpPr>
              <p:nvPr/>
            </p:nvSpPr>
            <p:spPr bwMode="auto">
              <a:xfrm>
                <a:off x="2149" y="610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5532" name="Freeform 76"/>
              <p:cNvSpPr>
                <a:spLocks/>
              </p:cNvSpPr>
              <p:nvPr/>
            </p:nvSpPr>
            <p:spPr bwMode="auto">
              <a:xfrm>
                <a:off x="2199" y="888"/>
                <a:ext cx="1" cy="256"/>
              </a:xfrm>
              <a:custGeom>
                <a:avLst/>
                <a:gdLst>
                  <a:gd name="T0" fmla="*/ 0 w 1"/>
                  <a:gd name="T1" fmla="*/ 0 h 256"/>
                  <a:gd name="T2" fmla="*/ 0 w 1"/>
                  <a:gd name="T3" fmla="*/ 255 h 2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256">
                    <a:moveTo>
                      <a:pt x="0" y="0"/>
                    </a:moveTo>
                    <a:lnTo>
                      <a:pt x="0" y="255"/>
                    </a:lnTo>
                  </a:path>
                </a:pathLst>
              </a:custGeom>
              <a:noFill/>
              <a:ln w="508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5533" name="Oval 77"/>
              <p:cNvSpPr>
                <a:spLocks noChangeArrowheads="1"/>
              </p:cNvSpPr>
              <p:nvPr/>
            </p:nvSpPr>
            <p:spPr bwMode="auto">
              <a:xfrm>
                <a:off x="2149" y="835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5534" name="Oval 78"/>
              <p:cNvSpPr>
                <a:spLocks noChangeArrowheads="1"/>
              </p:cNvSpPr>
              <p:nvPr/>
            </p:nvSpPr>
            <p:spPr bwMode="auto">
              <a:xfrm>
                <a:off x="2149" y="1096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75535" name="Rectangle 79"/>
            <p:cNvSpPr>
              <a:spLocks noChangeArrowheads="1"/>
            </p:cNvSpPr>
            <p:nvPr/>
          </p:nvSpPr>
          <p:spPr bwMode="auto">
            <a:xfrm>
              <a:off x="1683" y="1251"/>
              <a:ext cx="1021" cy="5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>
                  <a:solidFill>
                    <a:srgbClr val="FFFF00"/>
                  </a:solidFill>
                </a:rPr>
                <a:t>STARTER</a:t>
              </a:r>
            </a:p>
            <a:p>
              <a:pPr algn="ctr"/>
              <a:r>
                <a:rPr lang="en-US" altLang="en-US">
                  <a:solidFill>
                    <a:srgbClr val="FFFF00"/>
                  </a:solidFill>
                </a:rPr>
                <a:t>MOTOR</a:t>
              </a:r>
            </a:p>
          </p:txBody>
        </p:sp>
      </p:grpSp>
      <p:sp>
        <p:nvSpPr>
          <p:cNvPr id="275536" name="Freeform 80"/>
          <p:cNvSpPr>
            <a:spLocks/>
          </p:cNvSpPr>
          <p:nvPr/>
        </p:nvSpPr>
        <p:spPr bwMode="auto">
          <a:xfrm>
            <a:off x="2190750" y="1028700"/>
            <a:ext cx="1316038" cy="1588"/>
          </a:xfrm>
          <a:custGeom>
            <a:avLst/>
            <a:gdLst>
              <a:gd name="T0" fmla="*/ 0 w 829"/>
              <a:gd name="T1" fmla="*/ 0 h 1"/>
              <a:gd name="T2" fmla="*/ 828 w 82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29" h="1">
                <a:moveTo>
                  <a:pt x="0" y="0"/>
                </a:moveTo>
                <a:lnTo>
                  <a:pt x="828" y="0"/>
                </a:lnTo>
              </a:path>
            </a:pathLst>
          </a:custGeom>
          <a:solidFill>
            <a:srgbClr val="7FFF00"/>
          </a:solidFill>
          <a:ln w="508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5537" name="Freeform 81"/>
          <p:cNvSpPr>
            <a:spLocks/>
          </p:cNvSpPr>
          <p:nvPr/>
        </p:nvSpPr>
        <p:spPr bwMode="auto">
          <a:xfrm>
            <a:off x="3505200" y="1028700"/>
            <a:ext cx="1277938" cy="1588"/>
          </a:xfrm>
          <a:custGeom>
            <a:avLst/>
            <a:gdLst>
              <a:gd name="T0" fmla="*/ 0 w 805"/>
              <a:gd name="T1" fmla="*/ 0 h 1"/>
              <a:gd name="T2" fmla="*/ 804 w 80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05" h="1">
                <a:moveTo>
                  <a:pt x="0" y="0"/>
                </a:moveTo>
                <a:lnTo>
                  <a:pt x="804" y="0"/>
                </a:lnTo>
              </a:path>
            </a:pathLst>
          </a:custGeom>
          <a:noFill/>
          <a:ln w="508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5538" name="Freeform 82"/>
          <p:cNvSpPr>
            <a:spLocks/>
          </p:cNvSpPr>
          <p:nvPr/>
        </p:nvSpPr>
        <p:spPr bwMode="auto">
          <a:xfrm>
            <a:off x="5505450" y="1028700"/>
            <a:ext cx="725488" cy="3887788"/>
          </a:xfrm>
          <a:custGeom>
            <a:avLst/>
            <a:gdLst>
              <a:gd name="T0" fmla="*/ 0 w 457"/>
              <a:gd name="T1" fmla="*/ 0 h 1261"/>
              <a:gd name="T2" fmla="*/ 456 w 457"/>
              <a:gd name="T3" fmla="*/ 0 h 1261"/>
              <a:gd name="T4" fmla="*/ 456 w 457"/>
              <a:gd name="T5" fmla="*/ 1260 h 12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1261">
                <a:moveTo>
                  <a:pt x="0" y="0"/>
                </a:moveTo>
                <a:lnTo>
                  <a:pt x="456" y="0"/>
                </a:lnTo>
                <a:lnTo>
                  <a:pt x="456" y="1260"/>
                </a:lnTo>
              </a:path>
            </a:pathLst>
          </a:custGeom>
          <a:noFill/>
          <a:ln w="508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5539" name="Freeform 83"/>
          <p:cNvSpPr>
            <a:spLocks/>
          </p:cNvSpPr>
          <p:nvPr/>
        </p:nvSpPr>
        <p:spPr bwMode="auto">
          <a:xfrm>
            <a:off x="6229350" y="4933950"/>
            <a:ext cx="1588" cy="515938"/>
          </a:xfrm>
          <a:custGeom>
            <a:avLst/>
            <a:gdLst>
              <a:gd name="T0" fmla="*/ 0 w 1"/>
              <a:gd name="T1" fmla="*/ 0 h 325"/>
              <a:gd name="T2" fmla="*/ 0 w 1"/>
              <a:gd name="T3" fmla="*/ 324 h 32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325">
                <a:moveTo>
                  <a:pt x="0" y="0"/>
                </a:moveTo>
                <a:lnTo>
                  <a:pt x="0" y="324"/>
                </a:lnTo>
              </a:path>
            </a:pathLst>
          </a:custGeom>
          <a:noFill/>
          <a:ln w="508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5540" name="Freeform 84"/>
          <p:cNvSpPr>
            <a:spLocks/>
          </p:cNvSpPr>
          <p:nvPr/>
        </p:nvSpPr>
        <p:spPr bwMode="auto">
          <a:xfrm>
            <a:off x="6224588" y="5272088"/>
            <a:ext cx="549275" cy="225425"/>
          </a:xfrm>
          <a:custGeom>
            <a:avLst/>
            <a:gdLst>
              <a:gd name="T0" fmla="*/ 0 w 346"/>
              <a:gd name="T1" fmla="*/ 0 h 142"/>
              <a:gd name="T2" fmla="*/ 345 w 346"/>
              <a:gd name="T3" fmla="*/ 0 h 142"/>
              <a:gd name="T4" fmla="*/ 345 w 346"/>
              <a:gd name="T5" fmla="*/ 141 h 14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46" h="142">
                <a:moveTo>
                  <a:pt x="0" y="0"/>
                </a:moveTo>
                <a:lnTo>
                  <a:pt x="345" y="0"/>
                </a:lnTo>
                <a:lnTo>
                  <a:pt x="345" y="141"/>
                </a:lnTo>
              </a:path>
            </a:pathLst>
          </a:custGeom>
          <a:noFill/>
          <a:ln w="508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5541" name="Freeform 85"/>
          <p:cNvSpPr>
            <a:spLocks/>
          </p:cNvSpPr>
          <p:nvPr/>
        </p:nvSpPr>
        <p:spPr bwMode="auto">
          <a:xfrm>
            <a:off x="6858000" y="1047750"/>
            <a:ext cx="725488" cy="3563938"/>
          </a:xfrm>
          <a:custGeom>
            <a:avLst/>
            <a:gdLst>
              <a:gd name="T0" fmla="*/ 0 w 457"/>
              <a:gd name="T1" fmla="*/ 1236 h 1237"/>
              <a:gd name="T2" fmla="*/ 0 w 457"/>
              <a:gd name="T3" fmla="*/ 0 h 1237"/>
              <a:gd name="T4" fmla="*/ 456 w 457"/>
              <a:gd name="T5" fmla="*/ 0 h 12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1237">
                <a:moveTo>
                  <a:pt x="0" y="1236"/>
                </a:moveTo>
                <a:lnTo>
                  <a:pt x="0" y="0"/>
                </a:lnTo>
                <a:lnTo>
                  <a:pt x="456" y="0"/>
                </a:lnTo>
              </a:path>
            </a:pathLst>
          </a:custGeom>
          <a:noFill/>
          <a:ln w="50800" cap="rnd" cmpd="sng">
            <a:solidFill>
              <a:srgbClr val="CC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75542" name="Group 86"/>
          <p:cNvGrpSpPr>
            <a:grpSpLocks/>
          </p:cNvGrpSpPr>
          <p:nvPr/>
        </p:nvGrpSpPr>
        <p:grpSpPr bwMode="auto">
          <a:xfrm>
            <a:off x="7821613" y="2368550"/>
            <a:ext cx="701675" cy="1951038"/>
            <a:chOff x="4927" y="1492"/>
            <a:chExt cx="442" cy="1229"/>
          </a:xfrm>
        </p:grpSpPr>
        <p:grpSp>
          <p:nvGrpSpPr>
            <p:cNvPr id="275543" name="Group 87"/>
            <p:cNvGrpSpPr>
              <a:grpSpLocks/>
            </p:cNvGrpSpPr>
            <p:nvPr/>
          </p:nvGrpSpPr>
          <p:grpSpPr bwMode="auto">
            <a:xfrm>
              <a:off x="4960" y="1492"/>
              <a:ext cx="376" cy="1229"/>
              <a:chOff x="4960" y="1492"/>
              <a:chExt cx="376" cy="1229"/>
            </a:xfrm>
          </p:grpSpPr>
          <p:sp>
            <p:nvSpPr>
              <p:cNvPr id="275544" name="Freeform 88"/>
              <p:cNvSpPr>
                <a:spLocks/>
              </p:cNvSpPr>
              <p:nvPr/>
            </p:nvSpPr>
            <p:spPr bwMode="auto">
              <a:xfrm>
                <a:off x="5042" y="1590"/>
                <a:ext cx="219" cy="567"/>
              </a:xfrm>
              <a:custGeom>
                <a:avLst/>
                <a:gdLst>
                  <a:gd name="T0" fmla="*/ 36 w 219"/>
                  <a:gd name="T1" fmla="*/ 57 h 567"/>
                  <a:gd name="T2" fmla="*/ 45 w 219"/>
                  <a:gd name="T3" fmla="*/ 24 h 567"/>
                  <a:gd name="T4" fmla="*/ 77 w 219"/>
                  <a:gd name="T5" fmla="*/ 2 h 567"/>
                  <a:gd name="T6" fmla="*/ 105 w 219"/>
                  <a:gd name="T7" fmla="*/ 0 h 567"/>
                  <a:gd name="T8" fmla="*/ 132 w 219"/>
                  <a:gd name="T9" fmla="*/ 4 h 567"/>
                  <a:gd name="T10" fmla="*/ 156 w 219"/>
                  <a:gd name="T11" fmla="*/ 19 h 567"/>
                  <a:gd name="T12" fmla="*/ 173 w 219"/>
                  <a:gd name="T13" fmla="*/ 36 h 567"/>
                  <a:gd name="T14" fmla="*/ 177 w 219"/>
                  <a:gd name="T15" fmla="*/ 57 h 567"/>
                  <a:gd name="T16" fmla="*/ 213 w 219"/>
                  <a:gd name="T17" fmla="*/ 60 h 567"/>
                  <a:gd name="T18" fmla="*/ 213 w 219"/>
                  <a:gd name="T19" fmla="*/ 124 h 567"/>
                  <a:gd name="T20" fmla="*/ 182 w 219"/>
                  <a:gd name="T21" fmla="*/ 127 h 567"/>
                  <a:gd name="T22" fmla="*/ 185 w 219"/>
                  <a:gd name="T23" fmla="*/ 163 h 567"/>
                  <a:gd name="T24" fmla="*/ 218 w 219"/>
                  <a:gd name="T25" fmla="*/ 170 h 567"/>
                  <a:gd name="T26" fmla="*/ 218 w 219"/>
                  <a:gd name="T27" fmla="*/ 237 h 567"/>
                  <a:gd name="T28" fmla="*/ 175 w 219"/>
                  <a:gd name="T29" fmla="*/ 237 h 567"/>
                  <a:gd name="T30" fmla="*/ 175 w 219"/>
                  <a:gd name="T31" fmla="*/ 295 h 567"/>
                  <a:gd name="T32" fmla="*/ 204 w 219"/>
                  <a:gd name="T33" fmla="*/ 297 h 567"/>
                  <a:gd name="T34" fmla="*/ 204 w 219"/>
                  <a:gd name="T35" fmla="*/ 398 h 567"/>
                  <a:gd name="T36" fmla="*/ 173 w 219"/>
                  <a:gd name="T37" fmla="*/ 400 h 567"/>
                  <a:gd name="T38" fmla="*/ 173 w 219"/>
                  <a:gd name="T39" fmla="*/ 451 h 567"/>
                  <a:gd name="T40" fmla="*/ 201 w 219"/>
                  <a:gd name="T41" fmla="*/ 453 h 567"/>
                  <a:gd name="T42" fmla="*/ 201 w 219"/>
                  <a:gd name="T43" fmla="*/ 564 h 567"/>
                  <a:gd name="T44" fmla="*/ 12 w 219"/>
                  <a:gd name="T45" fmla="*/ 566 h 567"/>
                  <a:gd name="T46" fmla="*/ 12 w 219"/>
                  <a:gd name="T47" fmla="*/ 456 h 567"/>
                  <a:gd name="T48" fmla="*/ 38 w 219"/>
                  <a:gd name="T49" fmla="*/ 456 h 567"/>
                  <a:gd name="T50" fmla="*/ 38 w 219"/>
                  <a:gd name="T51" fmla="*/ 396 h 567"/>
                  <a:gd name="T52" fmla="*/ 12 w 219"/>
                  <a:gd name="T53" fmla="*/ 396 h 567"/>
                  <a:gd name="T54" fmla="*/ 12 w 219"/>
                  <a:gd name="T55" fmla="*/ 292 h 567"/>
                  <a:gd name="T56" fmla="*/ 38 w 219"/>
                  <a:gd name="T57" fmla="*/ 290 h 567"/>
                  <a:gd name="T58" fmla="*/ 38 w 219"/>
                  <a:gd name="T59" fmla="*/ 228 h 567"/>
                  <a:gd name="T60" fmla="*/ 7 w 219"/>
                  <a:gd name="T61" fmla="*/ 228 h 567"/>
                  <a:gd name="T62" fmla="*/ 7 w 219"/>
                  <a:gd name="T63" fmla="*/ 170 h 567"/>
                  <a:gd name="T64" fmla="*/ 38 w 219"/>
                  <a:gd name="T65" fmla="*/ 170 h 567"/>
                  <a:gd name="T66" fmla="*/ 38 w 219"/>
                  <a:gd name="T67" fmla="*/ 120 h 567"/>
                  <a:gd name="T68" fmla="*/ 0 w 219"/>
                  <a:gd name="T69" fmla="*/ 120 h 567"/>
                  <a:gd name="T70" fmla="*/ 0 w 219"/>
                  <a:gd name="T71" fmla="*/ 62 h 567"/>
                  <a:gd name="T72" fmla="*/ 36 w 219"/>
                  <a:gd name="T73" fmla="*/ 57 h 5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19" h="567">
                    <a:moveTo>
                      <a:pt x="36" y="57"/>
                    </a:moveTo>
                    <a:lnTo>
                      <a:pt x="45" y="24"/>
                    </a:lnTo>
                    <a:lnTo>
                      <a:pt x="77" y="2"/>
                    </a:lnTo>
                    <a:lnTo>
                      <a:pt x="105" y="0"/>
                    </a:lnTo>
                    <a:lnTo>
                      <a:pt x="132" y="4"/>
                    </a:lnTo>
                    <a:lnTo>
                      <a:pt x="156" y="19"/>
                    </a:lnTo>
                    <a:lnTo>
                      <a:pt x="173" y="36"/>
                    </a:lnTo>
                    <a:lnTo>
                      <a:pt x="177" y="57"/>
                    </a:lnTo>
                    <a:lnTo>
                      <a:pt x="213" y="60"/>
                    </a:lnTo>
                    <a:lnTo>
                      <a:pt x="213" y="124"/>
                    </a:lnTo>
                    <a:lnTo>
                      <a:pt x="182" y="127"/>
                    </a:lnTo>
                    <a:lnTo>
                      <a:pt x="185" y="163"/>
                    </a:lnTo>
                    <a:lnTo>
                      <a:pt x="218" y="170"/>
                    </a:lnTo>
                    <a:lnTo>
                      <a:pt x="218" y="237"/>
                    </a:lnTo>
                    <a:lnTo>
                      <a:pt x="175" y="237"/>
                    </a:lnTo>
                    <a:lnTo>
                      <a:pt x="175" y="295"/>
                    </a:lnTo>
                    <a:lnTo>
                      <a:pt x="204" y="297"/>
                    </a:lnTo>
                    <a:lnTo>
                      <a:pt x="204" y="398"/>
                    </a:lnTo>
                    <a:lnTo>
                      <a:pt x="173" y="400"/>
                    </a:lnTo>
                    <a:lnTo>
                      <a:pt x="173" y="451"/>
                    </a:lnTo>
                    <a:lnTo>
                      <a:pt x="201" y="453"/>
                    </a:lnTo>
                    <a:lnTo>
                      <a:pt x="201" y="564"/>
                    </a:lnTo>
                    <a:lnTo>
                      <a:pt x="12" y="566"/>
                    </a:lnTo>
                    <a:lnTo>
                      <a:pt x="12" y="456"/>
                    </a:lnTo>
                    <a:lnTo>
                      <a:pt x="38" y="456"/>
                    </a:lnTo>
                    <a:lnTo>
                      <a:pt x="38" y="396"/>
                    </a:lnTo>
                    <a:lnTo>
                      <a:pt x="12" y="396"/>
                    </a:lnTo>
                    <a:lnTo>
                      <a:pt x="12" y="292"/>
                    </a:lnTo>
                    <a:lnTo>
                      <a:pt x="38" y="290"/>
                    </a:lnTo>
                    <a:lnTo>
                      <a:pt x="38" y="228"/>
                    </a:lnTo>
                    <a:lnTo>
                      <a:pt x="7" y="228"/>
                    </a:lnTo>
                    <a:lnTo>
                      <a:pt x="7" y="170"/>
                    </a:lnTo>
                    <a:lnTo>
                      <a:pt x="38" y="170"/>
                    </a:lnTo>
                    <a:lnTo>
                      <a:pt x="38" y="120"/>
                    </a:lnTo>
                    <a:lnTo>
                      <a:pt x="0" y="120"/>
                    </a:lnTo>
                    <a:lnTo>
                      <a:pt x="0" y="62"/>
                    </a:lnTo>
                    <a:lnTo>
                      <a:pt x="36" y="57"/>
                    </a:lnTo>
                  </a:path>
                </a:pathLst>
              </a:custGeom>
              <a:gradFill rotWithShape="0">
                <a:gsLst>
                  <a:gs pos="0">
                    <a:srgbClr val="FFFFFF">
                      <a:gamma/>
                      <a:shade val="29804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275545" name="Group 89"/>
              <p:cNvGrpSpPr>
                <a:grpSpLocks/>
              </p:cNvGrpSpPr>
              <p:nvPr/>
            </p:nvGrpSpPr>
            <p:grpSpPr bwMode="auto">
              <a:xfrm>
                <a:off x="4960" y="2092"/>
                <a:ext cx="376" cy="629"/>
                <a:chOff x="4960" y="2092"/>
                <a:chExt cx="376" cy="629"/>
              </a:xfrm>
            </p:grpSpPr>
            <p:sp>
              <p:nvSpPr>
                <p:cNvPr id="275546" name="Rectangle 90"/>
                <p:cNvSpPr>
                  <a:spLocks noChangeArrowheads="1"/>
                </p:cNvSpPr>
                <p:nvPr/>
              </p:nvSpPr>
              <p:spPr bwMode="auto">
                <a:xfrm>
                  <a:off x="4960" y="2092"/>
                  <a:ext cx="376" cy="31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5547" name="Rectangle 91"/>
                <p:cNvSpPr>
                  <a:spLocks noChangeArrowheads="1"/>
                </p:cNvSpPr>
                <p:nvPr/>
              </p:nvSpPr>
              <p:spPr bwMode="auto">
                <a:xfrm>
                  <a:off x="5017" y="2416"/>
                  <a:ext cx="262" cy="2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5548" name="Rectangle 92"/>
                <p:cNvSpPr>
                  <a:spLocks noChangeArrowheads="1"/>
                </p:cNvSpPr>
                <p:nvPr/>
              </p:nvSpPr>
              <p:spPr bwMode="auto">
                <a:xfrm>
                  <a:off x="4983" y="2417"/>
                  <a:ext cx="334" cy="19"/>
                </a:xfrm>
                <a:prstGeom prst="rect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5549" name="Arc 93"/>
                <p:cNvSpPr>
                  <a:spLocks/>
                </p:cNvSpPr>
                <p:nvPr/>
              </p:nvSpPr>
              <p:spPr bwMode="auto">
                <a:xfrm>
                  <a:off x="5016" y="247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5550" name="Arc 94"/>
                <p:cNvSpPr>
                  <a:spLocks/>
                </p:cNvSpPr>
                <p:nvPr/>
              </p:nvSpPr>
              <p:spPr bwMode="auto">
                <a:xfrm>
                  <a:off x="5018" y="2495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5551" name="Arc 95"/>
                <p:cNvSpPr>
                  <a:spLocks/>
                </p:cNvSpPr>
                <p:nvPr/>
              </p:nvSpPr>
              <p:spPr bwMode="auto">
                <a:xfrm>
                  <a:off x="5015" y="251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5552" name="Arc 96"/>
                <p:cNvSpPr>
                  <a:spLocks/>
                </p:cNvSpPr>
                <p:nvPr/>
              </p:nvSpPr>
              <p:spPr bwMode="auto">
                <a:xfrm>
                  <a:off x="5016" y="2547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5553" name="Arc 97"/>
                <p:cNvSpPr>
                  <a:spLocks/>
                </p:cNvSpPr>
                <p:nvPr/>
              </p:nvSpPr>
              <p:spPr bwMode="auto">
                <a:xfrm>
                  <a:off x="5018" y="256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5554" name="Arc 98"/>
                <p:cNvSpPr>
                  <a:spLocks/>
                </p:cNvSpPr>
                <p:nvPr/>
              </p:nvSpPr>
              <p:spPr bwMode="auto">
                <a:xfrm>
                  <a:off x="5019" y="2593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5555" name="Freeform 99"/>
                <p:cNvSpPr>
                  <a:spLocks/>
                </p:cNvSpPr>
                <p:nvPr/>
              </p:nvSpPr>
              <p:spPr bwMode="auto">
                <a:xfrm>
                  <a:off x="5120" y="2633"/>
                  <a:ext cx="160" cy="88"/>
                </a:xfrm>
                <a:custGeom>
                  <a:avLst/>
                  <a:gdLst>
                    <a:gd name="T0" fmla="*/ 0 w 160"/>
                    <a:gd name="T1" fmla="*/ 57 h 88"/>
                    <a:gd name="T2" fmla="*/ 0 w 160"/>
                    <a:gd name="T3" fmla="*/ 87 h 88"/>
                    <a:gd name="T4" fmla="*/ 159 w 160"/>
                    <a:gd name="T5" fmla="*/ 87 h 88"/>
                    <a:gd name="T6" fmla="*/ 159 w 160"/>
                    <a:gd name="T7" fmla="*/ 0 h 88"/>
                    <a:gd name="T8" fmla="*/ 126 w 160"/>
                    <a:gd name="T9" fmla="*/ 0 h 88"/>
                    <a:gd name="T10" fmla="*/ 126 w 160"/>
                    <a:gd name="T11" fmla="*/ 57 h 88"/>
                    <a:gd name="T12" fmla="*/ 0 w 160"/>
                    <a:gd name="T13" fmla="*/ 57 h 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60" h="88">
                      <a:moveTo>
                        <a:pt x="0" y="57"/>
                      </a:moveTo>
                      <a:lnTo>
                        <a:pt x="0" y="87"/>
                      </a:lnTo>
                      <a:lnTo>
                        <a:pt x="159" y="87"/>
                      </a:lnTo>
                      <a:lnTo>
                        <a:pt x="159" y="0"/>
                      </a:lnTo>
                      <a:lnTo>
                        <a:pt x="126" y="0"/>
                      </a:lnTo>
                      <a:lnTo>
                        <a:pt x="126" y="57"/>
                      </a:lnTo>
                      <a:lnTo>
                        <a:pt x="0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75556" name="AutoShape 100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5122" y="2638"/>
                  <a:ext cx="46" cy="3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75557" name="Rectangle 101"/>
              <p:cNvSpPr>
                <a:spLocks noChangeArrowheads="1"/>
              </p:cNvSpPr>
              <p:nvPr/>
            </p:nvSpPr>
            <p:spPr bwMode="auto">
              <a:xfrm>
                <a:off x="5125" y="1492"/>
                <a:ext cx="55" cy="124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9804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5558" name="Rectangle 102"/>
              <p:cNvSpPr>
                <a:spLocks noChangeArrowheads="1"/>
              </p:cNvSpPr>
              <p:nvPr/>
            </p:nvSpPr>
            <p:spPr bwMode="auto">
              <a:xfrm>
                <a:off x="5016" y="1869"/>
                <a:ext cx="274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900">
                    <a:solidFill>
                      <a:srgbClr val="FC0128"/>
                    </a:solidFill>
                  </a:rPr>
                  <a:t>NGK</a:t>
                </a:r>
              </a:p>
            </p:txBody>
          </p:sp>
        </p:grpSp>
        <p:sp>
          <p:nvSpPr>
            <p:cNvPr id="275559" name="Rectangle 103"/>
            <p:cNvSpPr>
              <a:spLocks noChangeArrowheads="1"/>
            </p:cNvSpPr>
            <p:nvPr/>
          </p:nvSpPr>
          <p:spPr bwMode="auto">
            <a:xfrm>
              <a:off x="4927" y="2098"/>
              <a:ext cx="442" cy="79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5560" name="Rectangle 104"/>
            <p:cNvSpPr>
              <a:spLocks noChangeArrowheads="1"/>
            </p:cNvSpPr>
            <p:nvPr/>
          </p:nvSpPr>
          <p:spPr bwMode="auto">
            <a:xfrm>
              <a:off x="5077" y="2107"/>
              <a:ext cx="145" cy="67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5561" name="Oval 105"/>
          <p:cNvSpPr>
            <a:spLocks noChangeArrowheads="1"/>
          </p:cNvSpPr>
          <p:nvPr/>
        </p:nvSpPr>
        <p:spPr bwMode="auto">
          <a:xfrm>
            <a:off x="6070600" y="3251200"/>
            <a:ext cx="660400" cy="1479550"/>
          </a:xfrm>
          <a:prstGeom prst="ellipse">
            <a:avLst/>
          </a:prstGeom>
          <a:noFill/>
          <a:ln w="25400">
            <a:solidFill>
              <a:schemeClr val="tx1"/>
            </a:solidFill>
            <a:prstDash val="lg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5562" name="Oval 106"/>
          <p:cNvSpPr>
            <a:spLocks noChangeArrowheads="1"/>
          </p:cNvSpPr>
          <p:nvPr/>
        </p:nvSpPr>
        <p:spPr bwMode="auto">
          <a:xfrm>
            <a:off x="5973763" y="3149600"/>
            <a:ext cx="858837" cy="1689100"/>
          </a:xfrm>
          <a:prstGeom prst="ellipse">
            <a:avLst/>
          </a:prstGeom>
          <a:noFill/>
          <a:ln w="25400">
            <a:solidFill>
              <a:schemeClr val="tx1"/>
            </a:solidFill>
            <a:prstDash val="lg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5563" name="Oval 107"/>
          <p:cNvSpPr>
            <a:spLocks noChangeArrowheads="1"/>
          </p:cNvSpPr>
          <p:nvPr/>
        </p:nvSpPr>
        <p:spPr bwMode="auto">
          <a:xfrm>
            <a:off x="5861050" y="3046413"/>
            <a:ext cx="1098550" cy="1906587"/>
          </a:xfrm>
          <a:prstGeom prst="ellipse">
            <a:avLst/>
          </a:prstGeom>
          <a:noFill/>
          <a:ln w="25400">
            <a:solidFill>
              <a:schemeClr val="tx1"/>
            </a:solidFill>
            <a:prstDash val="lg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5564" name="Oval 108"/>
          <p:cNvSpPr>
            <a:spLocks noChangeArrowheads="1"/>
          </p:cNvSpPr>
          <p:nvPr/>
        </p:nvSpPr>
        <p:spPr bwMode="auto">
          <a:xfrm>
            <a:off x="6203950" y="3403600"/>
            <a:ext cx="387350" cy="1206500"/>
          </a:xfrm>
          <a:prstGeom prst="ellipse">
            <a:avLst/>
          </a:prstGeom>
          <a:noFill/>
          <a:ln w="25400">
            <a:solidFill>
              <a:schemeClr val="tx1"/>
            </a:solidFill>
            <a:prstDash val="lg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5565" name="Text Box 109"/>
          <p:cNvSpPr txBox="1">
            <a:spLocks noChangeArrowheads="1"/>
          </p:cNvSpPr>
          <p:nvPr/>
        </p:nvSpPr>
        <p:spPr bwMode="auto">
          <a:xfrm>
            <a:off x="5756275" y="2613025"/>
            <a:ext cx="3571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solidFill>
                  <a:srgbClr val="FF0000"/>
                </a:solidFill>
                <a:latin typeface="Times New Roman" panose="02020603050405020304" pitchFamily="18" charset="0"/>
              </a:rPr>
              <a:t>+</a:t>
            </a:r>
          </a:p>
        </p:txBody>
      </p:sp>
      <p:sp>
        <p:nvSpPr>
          <p:cNvPr id="275566" name="Text Box 110"/>
          <p:cNvSpPr txBox="1">
            <a:spLocks noChangeArrowheads="1"/>
          </p:cNvSpPr>
          <p:nvPr/>
        </p:nvSpPr>
        <p:spPr bwMode="auto">
          <a:xfrm>
            <a:off x="5794375" y="47466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>
                <a:solidFill>
                  <a:srgbClr val="FFFF00"/>
                </a:solidFill>
                <a:latin typeface="Times New Roman" panose="02020603050405020304" pitchFamily="18" charset="0"/>
              </a:rPr>
              <a:t>_</a:t>
            </a:r>
          </a:p>
        </p:txBody>
      </p:sp>
      <p:sp>
        <p:nvSpPr>
          <p:cNvPr id="275567" name="Text Box 111"/>
          <p:cNvSpPr txBox="1">
            <a:spLocks noChangeArrowheads="1"/>
          </p:cNvSpPr>
          <p:nvPr/>
        </p:nvSpPr>
        <p:spPr bwMode="auto">
          <a:xfrm>
            <a:off x="1050925" y="4060825"/>
            <a:ext cx="2022285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latin typeface="Times New Roman" panose="02020603050405020304" pitchFamily="18" charset="0"/>
              </a:rPr>
              <a:t>Terminal</a:t>
            </a:r>
            <a:r>
              <a:rPr lang="en-GB" altLang="en-US" dirty="0">
                <a:solidFill>
                  <a:srgbClr val="FFFF00"/>
                </a:solidFill>
                <a:latin typeface="Times New Roman" panose="02020603050405020304" pitchFamily="18" charset="0"/>
              </a:rPr>
              <a:t> </a:t>
            </a:r>
            <a:r>
              <a:rPr lang="en-GB" altLang="en-US" dirty="0">
                <a:latin typeface="Times New Roman" panose="02020603050405020304" pitchFamily="18" charset="0"/>
              </a:rPr>
              <a:t>15</a:t>
            </a:r>
            <a:r>
              <a:rPr lang="en-GB" altLang="en-US" dirty="0">
                <a:solidFill>
                  <a:srgbClr val="FFFF00"/>
                </a:solidFill>
                <a:latin typeface="Times New Roman" panose="02020603050405020304" pitchFamily="18" charset="0"/>
              </a:rPr>
              <a:t> </a:t>
            </a:r>
            <a:r>
              <a:rPr lang="en-GB" altLang="en-US" dirty="0">
                <a:latin typeface="Times New Roman" panose="02020603050405020304" pitchFamily="18" charset="0"/>
              </a:rPr>
              <a:t>+</a:t>
            </a:r>
          </a:p>
          <a:p>
            <a:endParaRPr lang="en-GB" altLang="en-US" dirty="0">
              <a:solidFill>
                <a:srgbClr val="FFFF00"/>
              </a:solidFill>
              <a:latin typeface="Times New Roman" panose="02020603050405020304" pitchFamily="18" charset="0"/>
            </a:endParaRPr>
          </a:p>
          <a:p>
            <a:r>
              <a:rPr lang="en-GB" altLang="en-US" dirty="0">
                <a:latin typeface="Times New Roman" panose="02020603050405020304" pitchFamily="18" charset="0"/>
              </a:rPr>
              <a:t>Terminal 1 -</a:t>
            </a:r>
          </a:p>
        </p:txBody>
      </p:sp>
      <p:sp>
        <p:nvSpPr>
          <p:cNvPr id="275568" name="Text Box 112"/>
          <p:cNvSpPr txBox="1">
            <a:spLocks noChangeArrowheads="1"/>
          </p:cNvSpPr>
          <p:nvPr/>
        </p:nvSpPr>
        <p:spPr bwMode="auto">
          <a:xfrm>
            <a:off x="3051175" y="123825"/>
            <a:ext cx="339725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2800" dirty="0">
                <a:latin typeface="Times New Roman" panose="02020603050405020304" pitchFamily="18" charset="0"/>
              </a:rPr>
              <a:t>Conventional</a:t>
            </a:r>
            <a:r>
              <a:rPr lang="en-GB" altLang="en-US" sz="2800" dirty="0">
                <a:solidFill>
                  <a:srgbClr val="FFFF00"/>
                </a:solidFill>
                <a:latin typeface="Times New Roman" panose="02020603050405020304" pitchFamily="18" charset="0"/>
              </a:rPr>
              <a:t> </a:t>
            </a:r>
            <a:r>
              <a:rPr lang="en-GB" altLang="en-US" sz="2800" dirty="0">
                <a:latin typeface="Times New Roman" panose="02020603050405020304" pitchFamily="18" charset="0"/>
              </a:rPr>
              <a:t>System</a:t>
            </a:r>
          </a:p>
        </p:txBody>
      </p:sp>
      <p:sp>
        <p:nvSpPr>
          <p:cNvPr id="275569" name="Text Box 113"/>
          <p:cNvSpPr txBox="1">
            <a:spLocks noChangeArrowheads="1"/>
          </p:cNvSpPr>
          <p:nvPr/>
        </p:nvSpPr>
        <p:spPr bwMode="auto">
          <a:xfrm>
            <a:off x="6956425" y="24987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latin typeface="Times New Roman" panose="02020603050405020304" pitchFamily="18" charset="0"/>
              </a:rPr>
              <a:t>_</a:t>
            </a:r>
          </a:p>
        </p:txBody>
      </p:sp>
      <p:sp>
        <p:nvSpPr>
          <p:cNvPr id="275570" name="Line 114"/>
          <p:cNvSpPr>
            <a:spLocks noChangeShapeType="1"/>
          </p:cNvSpPr>
          <p:nvPr/>
        </p:nvSpPr>
        <p:spPr bwMode="auto">
          <a:xfrm>
            <a:off x="6235700" y="4832350"/>
            <a:ext cx="615950" cy="0"/>
          </a:xfrm>
          <a:prstGeom prst="line">
            <a:avLst/>
          </a:prstGeom>
          <a:noFill/>
          <a:ln w="381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5571" name="Line 115"/>
          <p:cNvSpPr>
            <a:spLocks noChangeShapeType="1"/>
          </p:cNvSpPr>
          <p:nvPr/>
        </p:nvSpPr>
        <p:spPr bwMode="auto">
          <a:xfrm flipV="1">
            <a:off x="6845300" y="4616450"/>
            <a:ext cx="0" cy="22860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82" name="AutoShape 2"/>
          <p:cNvSpPr>
            <a:spLocks noChangeArrowheads="1"/>
          </p:cNvSpPr>
          <p:nvPr/>
        </p:nvSpPr>
        <p:spPr bwMode="auto">
          <a:xfrm>
            <a:off x="6699250" y="5676900"/>
            <a:ext cx="558800" cy="577850"/>
          </a:xfrm>
          <a:prstGeom prst="star16">
            <a:avLst>
              <a:gd name="adj" fmla="val 37500"/>
            </a:avLst>
          </a:prstGeom>
          <a:solidFill>
            <a:srgbClr val="FF66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483" name="AutoShape 3"/>
          <p:cNvSpPr>
            <a:spLocks noChangeArrowheads="1"/>
          </p:cNvSpPr>
          <p:nvPr/>
        </p:nvSpPr>
        <p:spPr bwMode="auto">
          <a:xfrm>
            <a:off x="2032000" y="5638800"/>
            <a:ext cx="558800" cy="577850"/>
          </a:xfrm>
          <a:prstGeom prst="star16">
            <a:avLst>
              <a:gd name="adj" fmla="val 37500"/>
            </a:avLst>
          </a:prstGeom>
          <a:solidFill>
            <a:srgbClr val="FF66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484" name="Rectangle 4"/>
          <p:cNvSpPr>
            <a:spLocks noChangeArrowheads="1"/>
          </p:cNvSpPr>
          <p:nvPr/>
        </p:nvSpPr>
        <p:spPr bwMode="auto">
          <a:xfrm>
            <a:off x="838200" y="5105400"/>
            <a:ext cx="7239000" cy="685800"/>
          </a:xfrm>
          <a:prstGeom prst="rect">
            <a:avLst/>
          </a:prstGeom>
          <a:gradFill rotWithShape="0">
            <a:gsLst>
              <a:gs pos="0">
                <a:schemeClr val="bg2">
                  <a:gamma/>
                  <a:shade val="46275"/>
                  <a:invGamma/>
                </a:schemeClr>
              </a:gs>
              <a:gs pos="50000">
                <a:schemeClr val="bg2"/>
              </a:gs>
              <a:gs pos="100000">
                <a:schemeClr val="bg2">
                  <a:gamma/>
                  <a:shade val="46275"/>
                  <a:invGamma/>
                </a:scheme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76485" name="Group 5"/>
          <p:cNvGrpSpPr>
            <a:grpSpLocks/>
          </p:cNvGrpSpPr>
          <p:nvPr/>
        </p:nvGrpSpPr>
        <p:grpSpPr bwMode="auto">
          <a:xfrm>
            <a:off x="1981200" y="3992563"/>
            <a:ext cx="701675" cy="1951037"/>
            <a:chOff x="4879" y="1684"/>
            <a:chExt cx="442" cy="1229"/>
          </a:xfrm>
        </p:grpSpPr>
        <p:grpSp>
          <p:nvGrpSpPr>
            <p:cNvPr id="276486" name="Group 6"/>
            <p:cNvGrpSpPr>
              <a:grpSpLocks/>
            </p:cNvGrpSpPr>
            <p:nvPr/>
          </p:nvGrpSpPr>
          <p:grpSpPr bwMode="auto">
            <a:xfrm>
              <a:off x="4912" y="1684"/>
              <a:ext cx="376" cy="1229"/>
              <a:chOff x="4912" y="1684"/>
              <a:chExt cx="376" cy="1229"/>
            </a:xfrm>
          </p:grpSpPr>
          <p:sp>
            <p:nvSpPr>
              <p:cNvPr id="276487" name="Freeform 7"/>
              <p:cNvSpPr>
                <a:spLocks/>
              </p:cNvSpPr>
              <p:nvPr/>
            </p:nvSpPr>
            <p:spPr bwMode="auto">
              <a:xfrm>
                <a:off x="4994" y="1782"/>
                <a:ext cx="219" cy="567"/>
              </a:xfrm>
              <a:custGeom>
                <a:avLst/>
                <a:gdLst>
                  <a:gd name="T0" fmla="*/ 36 w 219"/>
                  <a:gd name="T1" fmla="*/ 57 h 567"/>
                  <a:gd name="T2" fmla="*/ 45 w 219"/>
                  <a:gd name="T3" fmla="*/ 24 h 567"/>
                  <a:gd name="T4" fmla="*/ 77 w 219"/>
                  <a:gd name="T5" fmla="*/ 2 h 567"/>
                  <a:gd name="T6" fmla="*/ 105 w 219"/>
                  <a:gd name="T7" fmla="*/ 0 h 567"/>
                  <a:gd name="T8" fmla="*/ 132 w 219"/>
                  <a:gd name="T9" fmla="*/ 4 h 567"/>
                  <a:gd name="T10" fmla="*/ 156 w 219"/>
                  <a:gd name="T11" fmla="*/ 19 h 567"/>
                  <a:gd name="T12" fmla="*/ 173 w 219"/>
                  <a:gd name="T13" fmla="*/ 36 h 567"/>
                  <a:gd name="T14" fmla="*/ 177 w 219"/>
                  <a:gd name="T15" fmla="*/ 57 h 567"/>
                  <a:gd name="T16" fmla="*/ 213 w 219"/>
                  <a:gd name="T17" fmla="*/ 60 h 567"/>
                  <a:gd name="T18" fmla="*/ 213 w 219"/>
                  <a:gd name="T19" fmla="*/ 124 h 567"/>
                  <a:gd name="T20" fmla="*/ 182 w 219"/>
                  <a:gd name="T21" fmla="*/ 127 h 567"/>
                  <a:gd name="T22" fmla="*/ 185 w 219"/>
                  <a:gd name="T23" fmla="*/ 163 h 567"/>
                  <a:gd name="T24" fmla="*/ 218 w 219"/>
                  <a:gd name="T25" fmla="*/ 170 h 567"/>
                  <a:gd name="T26" fmla="*/ 218 w 219"/>
                  <a:gd name="T27" fmla="*/ 237 h 567"/>
                  <a:gd name="T28" fmla="*/ 175 w 219"/>
                  <a:gd name="T29" fmla="*/ 237 h 567"/>
                  <a:gd name="T30" fmla="*/ 175 w 219"/>
                  <a:gd name="T31" fmla="*/ 295 h 567"/>
                  <a:gd name="T32" fmla="*/ 204 w 219"/>
                  <a:gd name="T33" fmla="*/ 297 h 567"/>
                  <a:gd name="T34" fmla="*/ 204 w 219"/>
                  <a:gd name="T35" fmla="*/ 398 h 567"/>
                  <a:gd name="T36" fmla="*/ 173 w 219"/>
                  <a:gd name="T37" fmla="*/ 400 h 567"/>
                  <a:gd name="T38" fmla="*/ 173 w 219"/>
                  <a:gd name="T39" fmla="*/ 451 h 567"/>
                  <a:gd name="T40" fmla="*/ 201 w 219"/>
                  <a:gd name="T41" fmla="*/ 453 h 567"/>
                  <a:gd name="T42" fmla="*/ 201 w 219"/>
                  <a:gd name="T43" fmla="*/ 564 h 567"/>
                  <a:gd name="T44" fmla="*/ 12 w 219"/>
                  <a:gd name="T45" fmla="*/ 566 h 567"/>
                  <a:gd name="T46" fmla="*/ 12 w 219"/>
                  <a:gd name="T47" fmla="*/ 456 h 567"/>
                  <a:gd name="T48" fmla="*/ 38 w 219"/>
                  <a:gd name="T49" fmla="*/ 456 h 567"/>
                  <a:gd name="T50" fmla="*/ 38 w 219"/>
                  <a:gd name="T51" fmla="*/ 396 h 567"/>
                  <a:gd name="T52" fmla="*/ 12 w 219"/>
                  <a:gd name="T53" fmla="*/ 396 h 567"/>
                  <a:gd name="T54" fmla="*/ 12 w 219"/>
                  <a:gd name="T55" fmla="*/ 292 h 567"/>
                  <a:gd name="T56" fmla="*/ 38 w 219"/>
                  <a:gd name="T57" fmla="*/ 290 h 567"/>
                  <a:gd name="T58" fmla="*/ 38 w 219"/>
                  <a:gd name="T59" fmla="*/ 228 h 567"/>
                  <a:gd name="T60" fmla="*/ 7 w 219"/>
                  <a:gd name="T61" fmla="*/ 228 h 567"/>
                  <a:gd name="T62" fmla="*/ 7 w 219"/>
                  <a:gd name="T63" fmla="*/ 170 h 567"/>
                  <a:gd name="T64" fmla="*/ 38 w 219"/>
                  <a:gd name="T65" fmla="*/ 170 h 567"/>
                  <a:gd name="T66" fmla="*/ 38 w 219"/>
                  <a:gd name="T67" fmla="*/ 120 h 567"/>
                  <a:gd name="T68" fmla="*/ 0 w 219"/>
                  <a:gd name="T69" fmla="*/ 120 h 567"/>
                  <a:gd name="T70" fmla="*/ 0 w 219"/>
                  <a:gd name="T71" fmla="*/ 62 h 567"/>
                  <a:gd name="T72" fmla="*/ 36 w 219"/>
                  <a:gd name="T73" fmla="*/ 57 h 5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19" h="567">
                    <a:moveTo>
                      <a:pt x="36" y="57"/>
                    </a:moveTo>
                    <a:lnTo>
                      <a:pt x="45" y="24"/>
                    </a:lnTo>
                    <a:lnTo>
                      <a:pt x="77" y="2"/>
                    </a:lnTo>
                    <a:lnTo>
                      <a:pt x="105" y="0"/>
                    </a:lnTo>
                    <a:lnTo>
                      <a:pt x="132" y="4"/>
                    </a:lnTo>
                    <a:lnTo>
                      <a:pt x="156" y="19"/>
                    </a:lnTo>
                    <a:lnTo>
                      <a:pt x="173" y="36"/>
                    </a:lnTo>
                    <a:lnTo>
                      <a:pt x="177" y="57"/>
                    </a:lnTo>
                    <a:lnTo>
                      <a:pt x="213" y="60"/>
                    </a:lnTo>
                    <a:lnTo>
                      <a:pt x="213" y="124"/>
                    </a:lnTo>
                    <a:lnTo>
                      <a:pt x="182" y="127"/>
                    </a:lnTo>
                    <a:lnTo>
                      <a:pt x="185" y="163"/>
                    </a:lnTo>
                    <a:lnTo>
                      <a:pt x="218" y="170"/>
                    </a:lnTo>
                    <a:lnTo>
                      <a:pt x="218" y="237"/>
                    </a:lnTo>
                    <a:lnTo>
                      <a:pt x="175" y="237"/>
                    </a:lnTo>
                    <a:lnTo>
                      <a:pt x="175" y="295"/>
                    </a:lnTo>
                    <a:lnTo>
                      <a:pt x="204" y="297"/>
                    </a:lnTo>
                    <a:lnTo>
                      <a:pt x="204" y="398"/>
                    </a:lnTo>
                    <a:lnTo>
                      <a:pt x="173" y="400"/>
                    </a:lnTo>
                    <a:lnTo>
                      <a:pt x="173" y="451"/>
                    </a:lnTo>
                    <a:lnTo>
                      <a:pt x="201" y="453"/>
                    </a:lnTo>
                    <a:lnTo>
                      <a:pt x="201" y="564"/>
                    </a:lnTo>
                    <a:lnTo>
                      <a:pt x="12" y="566"/>
                    </a:lnTo>
                    <a:lnTo>
                      <a:pt x="12" y="456"/>
                    </a:lnTo>
                    <a:lnTo>
                      <a:pt x="38" y="456"/>
                    </a:lnTo>
                    <a:lnTo>
                      <a:pt x="38" y="396"/>
                    </a:lnTo>
                    <a:lnTo>
                      <a:pt x="12" y="396"/>
                    </a:lnTo>
                    <a:lnTo>
                      <a:pt x="12" y="292"/>
                    </a:lnTo>
                    <a:lnTo>
                      <a:pt x="38" y="290"/>
                    </a:lnTo>
                    <a:lnTo>
                      <a:pt x="38" y="228"/>
                    </a:lnTo>
                    <a:lnTo>
                      <a:pt x="7" y="228"/>
                    </a:lnTo>
                    <a:lnTo>
                      <a:pt x="7" y="170"/>
                    </a:lnTo>
                    <a:lnTo>
                      <a:pt x="38" y="170"/>
                    </a:lnTo>
                    <a:lnTo>
                      <a:pt x="38" y="120"/>
                    </a:lnTo>
                    <a:lnTo>
                      <a:pt x="0" y="120"/>
                    </a:lnTo>
                    <a:lnTo>
                      <a:pt x="0" y="62"/>
                    </a:lnTo>
                    <a:lnTo>
                      <a:pt x="36" y="57"/>
                    </a:lnTo>
                  </a:path>
                </a:pathLst>
              </a:custGeom>
              <a:gradFill rotWithShape="0">
                <a:gsLst>
                  <a:gs pos="0">
                    <a:srgbClr val="FFFFFF">
                      <a:gamma/>
                      <a:shade val="29804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276488" name="Group 8"/>
              <p:cNvGrpSpPr>
                <a:grpSpLocks/>
              </p:cNvGrpSpPr>
              <p:nvPr/>
            </p:nvGrpSpPr>
            <p:grpSpPr bwMode="auto">
              <a:xfrm>
                <a:off x="4912" y="2284"/>
                <a:ext cx="376" cy="629"/>
                <a:chOff x="4912" y="2284"/>
                <a:chExt cx="376" cy="629"/>
              </a:xfrm>
            </p:grpSpPr>
            <p:sp>
              <p:nvSpPr>
                <p:cNvPr id="276489" name="Rectangle 9"/>
                <p:cNvSpPr>
                  <a:spLocks noChangeArrowheads="1"/>
                </p:cNvSpPr>
                <p:nvPr/>
              </p:nvSpPr>
              <p:spPr bwMode="auto">
                <a:xfrm>
                  <a:off x="4912" y="2284"/>
                  <a:ext cx="376" cy="31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490" name="Rectangle 10"/>
                <p:cNvSpPr>
                  <a:spLocks noChangeArrowheads="1"/>
                </p:cNvSpPr>
                <p:nvPr/>
              </p:nvSpPr>
              <p:spPr bwMode="auto">
                <a:xfrm>
                  <a:off x="4969" y="2608"/>
                  <a:ext cx="262" cy="2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491" name="Rectangle 11"/>
                <p:cNvSpPr>
                  <a:spLocks noChangeArrowheads="1"/>
                </p:cNvSpPr>
                <p:nvPr/>
              </p:nvSpPr>
              <p:spPr bwMode="auto">
                <a:xfrm>
                  <a:off x="4935" y="2609"/>
                  <a:ext cx="334" cy="19"/>
                </a:xfrm>
                <a:prstGeom prst="rect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492" name="Arc 12"/>
                <p:cNvSpPr>
                  <a:spLocks/>
                </p:cNvSpPr>
                <p:nvPr/>
              </p:nvSpPr>
              <p:spPr bwMode="auto">
                <a:xfrm>
                  <a:off x="4968" y="2663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493" name="Arc 13"/>
                <p:cNvSpPr>
                  <a:spLocks/>
                </p:cNvSpPr>
                <p:nvPr/>
              </p:nvSpPr>
              <p:spPr bwMode="auto">
                <a:xfrm>
                  <a:off x="4970" y="2687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494" name="Arc 14"/>
                <p:cNvSpPr>
                  <a:spLocks/>
                </p:cNvSpPr>
                <p:nvPr/>
              </p:nvSpPr>
              <p:spPr bwMode="auto">
                <a:xfrm>
                  <a:off x="4967" y="271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495" name="Arc 15"/>
                <p:cNvSpPr>
                  <a:spLocks/>
                </p:cNvSpPr>
                <p:nvPr/>
              </p:nvSpPr>
              <p:spPr bwMode="auto">
                <a:xfrm>
                  <a:off x="4968" y="273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496" name="Arc 16"/>
                <p:cNvSpPr>
                  <a:spLocks/>
                </p:cNvSpPr>
                <p:nvPr/>
              </p:nvSpPr>
              <p:spPr bwMode="auto">
                <a:xfrm>
                  <a:off x="4970" y="276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497" name="Arc 17"/>
                <p:cNvSpPr>
                  <a:spLocks/>
                </p:cNvSpPr>
                <p:nvPr/>
              </p:nvSpPr>
              <p:spPr bwMode="auto">
                <a:xfrm>
                  <a:off x="4971" y="2785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498" name="Freeform 18"/>
                <p:cNvSpPr>
                  <a:spLocks/>
                </p:cNvSpPr>
                <p:nvPr/>
              </p:nvSpPr>
              <p:spPr bwMode="auto">
                <a:xfrm>
                  <a:off x="5072" y="2825"/>
                  <a:ext cx="160" cy="88"/>
                </a:xfrm>
                <a:custGeom>
                  <a:avLst/>
                  <a:gdLst>
                    <a:gd name="T0" fmla="*/ 0 w 160"/>
                    <a:gd name="T1" fmla="*/ 57 h 88"/>
                    <a:gd name="T2" fmla="*/ 0 w 160"/>
                    <a:gd name="T3" fmla="*/ 87 h 88"/>
                    <a:gd name="T4" fmla="*/ 159 w 160"/>
                    <a:gd name="T5" fmla="*/ 87 h 88"/>
                    <a:gd name="T6" fmla="*/ 159 w 160"/>
                    <a:gd name="T7" fmla="*/ 0 h 88"/>
                    <a:gd name="T8" fmla="*/ 126 w 160"/>
                    <a:gd name="T9" fmla="*/ 0 h 88"/>
                    <a:gd name="T10" fmla="*/ 126 w 160"/>
                    <a:gd name="T11" fmla="*/ 57 h 88"/>
                    <a:gd name="T12" fmla="*/ 0 w 160"/>
                    <a:gd name="T13" fmla="*/ 57 h 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60" h="88">
                      <a:moveTo>
                        <a:pt x="0" y="57"/>
                      </a:moveTo>
                      <a:lnTo>
                        <a:pt x="0" y="87"/>
                      </a:lnTo>
                      <a:lnTo>
                        <a:pt x="159" y="87"/>
                      </a:lnTo>
                      <a:lnTo>
                        <a:pt x="159" y="0"/>
                      </a:lnTo>
                      <a:lnTo>
                        <a:pt x="126" y="0"/>
                      </a:lnTo>
                      <a:lnTo>
                        <a:pt x="126" y="57"/>
                      </a:lnTo>
                      <a:lnTo>
                        <a:pt x="0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76499" name="AutoShape 19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5074" y="2830"/>
                  <a:ext cx="46" cy="3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76500" name="Rectangle 20"/>
              <p:cNvSpPr>
                <a:spLocks noChangeArrowheads="1"/>
              </p:cNvSpPr>
              <p:nvPr/>
            </p:nvSpPr>
            <p:spPr bwMode="auto">
              <a:xfrm>
                <a:off x="5077" y="1684"/>
                <a:ext cx="55" cy="124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9804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6501" name="Rectangle 21"/>
              <p:cNvSpPr>
                <a:spLocks noChangeArrowheads="1"/>
              </p:cNvSpPr>
              <p:nvPr/>
            </p:nvSpPr>
            <p:spPr bwMode="auto">
              <a:xfrm>
                <a:off x="4968" y="2061"/>
                <a:ext cx="274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900">
                    <a:solidFill>
                      <a:srgbClr val="FC0128"/>
                    </a:solidFill>
                  </a:rPr>
                  <a:t>NGK</a:t>
                </a:r>
              </a:p>
            </p:txBody>
          </p:sp>
        </p:grpSp>
        <p:sp>
          <p:nvSpPr>
            <p:cNvPr id="276502" name="Rectangle 22"/>
            <p:cNvSpPr>
              <a:spLocks noChangeArrowheads="1"/>
            </p:cNvSpPr>
            <p:nvPr/>
          </p:nvSpPr>
          <p:spPr bwMode="auto">
            <a:xfrm>
              <a:off x="4879" y="2290"/>
              <a:ext cx="442" cy="79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03" name="Rectangle 23"/>
            <p:cNvSpPr>
              <a:spLocks noChangeArrowheads="1"/>
            </p:cNvSpPr>
            <p:nvPr/>
          </p:nvSpPr>
          <p:spPr bwMode="auto">
            <a:xfrm>
              <a:off x="5029" y="2299"/>
              <a:ext cx="145" cy="67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6504" name="Group 24"/>
          <p:cNvGrpSpPr>
            <a:grpSpLocks/>
          </p:cNvGrpSpPr>
          <p:nvPr/>
        </p:nvGrpSpPr>
        <p:grpSpPr bwMode="auto">
          <a:xfrm>
            <a:off x="3505200" y="4068763"/>
            <a:ext cx="701675" cy="1951037"/>
            <a:chOff x="4879" y="1684"/>
            <a:chExt cx="442" cy="1229"/>
          </a:xfrm>
        </p:grpSpPr>
        <p:grpSp>
          <p:nvGrpSpPr>
            <p:cNvPr id="276505" name="Group 25"/>
            <p:cNvGrpSpPr>
              <a:grpSpLocks/>
            </p:cNvGrpSpPr>
            <p:nvPr/>
          </p:nvGrpSpPr>
          <p:grpSpPr bwMode="auto">
            <a:xfrm>
              <a:off x="4912" y="1684"/>
              <a:ext cx="376" cy="1229"/>
              <a:chOff x="4912" y="1684"/>
              <a:chExt cx="376" cy="1229"/>
            </a:xfrm>
          </p:grpSpPr>
          <p:sp>
            <p:nvSpPr>
              <p:cNvPr id="276506" name="Freeform 26"/>
              <p:cNvSpPr>
                <a:spLocks/>
              </p:cNvSpPr>
              <p:nvPr/>
            </p:nvSpPr>
            <p:spPr bwMode="auto">
              <a:xfrm>
                <a:off x="4994" y="1782"/>
                <a:ext cx="219" cy="567"/>
              </a:xfrm>
              <a:custGeom>
                <a:avLst/>
                <a:gdLst>
                  <a:gd name="T0" fmla="*/ 36 w 219"/>
                  <a:gd name="T1" fmla="*/ 57 h 567"/>
                  <a:gd name="T2" fmla="*/ 45 w 219"/>
                  <a:gd name="T3" fmla="*/ 24 h 567"/>
                  <a:gd name="T4" fmla="*/ 77 w 219"/>
                  <a:gd name="T5" fmla="*/ 2 h 567"/>
                  <a:gd name="T6" fmla="*/ 105 w 219"/>
                  <a:gd name="T7" fmla="*/ 0 h 567"/>
                  <a:gd name="T8" fmla="*/ 132 w 219"/>
                  <a:gd name="T9" fmla="*/ 4 h 567"/>
                  <a:gd name="T10" fmla="*/ 156 w 219"/>
                  <a:gd name="T11" fmla="*/ 19 h 567"/>
                  <a:gd name="T12" fmla="*/ 173 w 219"/>
                  <a:gd name="T13" fmla="*/ 36 h 567"/>
                  <a:gd name="T14" fmla="*/ 177 w 219"/>
                  <a:gd name="T15" fmla="*/ 57 h 567"/>
                  <a:gd name="T16" fmla="*/ 213 w 219"/>
                  <a:gd name="T17" fmla="*/ 60 h 567"/>
                  <a:gd name="T18" fmla="*/ 213 w 219"/>
                  <a:gd name="T19" fmla="*/ 124 h 567"/>
                  <a:gd name="T20" fmla="*/ 182 w 219"/>
                  <a:gd name="T21" fmla="*/ 127 h 567"/>
                  <a:gd name="T22" fmla="*/ 185 w 219"/>
                  <a:gd name="T23" fmla="*/ 163 h 567"/>
                  <a:gd name="T24" fmla="*/ 218 w 219"/>
                  <a:gd name="T25" fmla="*/ 170 h 567"/>
                  <a:gd name="T26" fmla="*/ 218 w 219"/>
                  <a:gd name="T27" fmla="*/ 237 h 567"/>
                  <a:gd name="T28" fmla="*/ 175 w 219"/>
                  <a:gd name="T29" fmla="*/ 237 h 567"/>
                  <a:gd name="T30" fmla="*/ 175 w 219"/>
                  <a:gd name="T31" fmla="*/ 295 h 567"/>
                  <a:gd name="T32" fmla="*/ 204 w 219"/>
                  <a:gd name="T33" fmla="*/ 297 h 567"/>
                  <a:gd name="T34" fmla="*/ 204 w 219"/>
                  <a:gd name="T35" fmla="*/ 398 h 567"/>
                  <a:gd name="T36" fmla="*/ 173 w 219"/>
                  <a:gd name="T37" fmla="*/ 400 h 567"/>
                  <a:gd name="T38" fmla="*/ 173 w 219"/>
                  <a:gd name="T39" fmla="*/ 451 h 567"/>
                  <a:gd name="T40" fmla="*/ 201 w 219"/>
                  <a:gd name="T41" fmla="*/ 453 h 567"/>
                  <a:gd name="T42" fmla="*/ 201 w 219"/>
                  <a:gd name="T43" fmla="*/ 564 h 567"/>
                  <a:gd name="T44" fmla="*/ 12 w 219"/>
                  <a:gd name="T45" fmla="*/ 566 h 567"/>
                  <a:gd name="T46" fmla="*/ 12 w 219"/>
                  <a:gd name="T47" fmla="*/ 456 h 567"/>
                  <a:gd name="T48" fmla="*/ 38 w 219"/>
                  <a:gd name="T49" fmla="*/ 456 h 567"/>
                  <a:gd name="T50" fmla="*/ 38 w 219"/>
                  <a:gd name="T51" fmla="*/ 396 h 567"/>
                  <a:gd name="T52" fmla="*/ 12 w 219"/>
                  <a:gd name="T53" fmla="*/ 396 h 567"/>
                  <a:gd name="T54" fmla="*/ 12 w 219"/>
                  <a:gd name="T55" fmla="*/ 292 h 567"/>
                  <a:gd name="T56" fmla="*/ 38 w 219"/>
                  <a:gd name="T57" fmla="*/ 290 h 567"/>
                  <a:gd name="T58" fmla="*/ 38 w 219"/>
                  <a:gd name="T59" fmla="*/ 228 h 567"/>
                  <a:gd name="T60" fmla="*/ 7 w 219"/>
                  <a:gd name="T61" fmla="*/ 228 h 567"/>
                  <a:gd name="T62" fmla="*/ 7 w 219"/>
                  <a:gd name="T63" fmla="*/ 170 h 567"/>
                  <a:gd name="T64" fmla="*/ 38 w 219"/>
                  <a:gd name="T65" fmla="*/ 170 h 567"/>
                  <a:gd name="T66" fmla="*/ 38 w 219"/>
                  <a:gd name="T67" fmla="*/ 120 h 567"/>
                  <a:gd name="T68" fmla="*/ 0 w 219"/>
                  <a:gd name="T69" fmla="*/ 120 h 567"/>
                  <a:gd name="T70" fmla="*/ 0 w 219"/>
                  <a:gd name="T71" fmla="*/ 62 h 567"/>
                  <a:gd name="T72" fmla="*/ 36 w 219"/>
                  <a:gd name="T73" fmla="*/ 57 h 5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19" h="567">
                    <a:moveTo>
                      <a:pt x="36" y="57"/>
                    </a:moveTo>
                    <a:lnTo>
                      <a:pt x="45" y="24"/>
                    </a:lnTo>
                    <a:lnTo>
                      <a:pt x="77" y="2"/>
                    </a:lnTo>
                    <a:lnTo>
                      <a:pt x="105" y="0"/>
                    </a:lnTo>
                    <a:lnTo>
                      <a:pt x="132" y="4"/>
                    </a:lnTo>
                    <a:lnTo>
                      <a:pt x="156" y="19"/>
                    </a:lnTo>
                    <a:lnTo>
                      <a:pt x="173" y="36"/>
                    </a:lnTo>
                    <a:lnTo>
                      <a:pt x="177" y="57"/>
                    </a:lnTo>
                    <a:lnTo>
                      <a:pt x="213" y="60"/>
                    </a:lnTo>
                    <a:lnTo>
                      <a:pt x="213" y="124"/>
                    </a:lnTo>
                    <a:lnTo>
                      <a:pt x="182" y="127"/>
                    </a:lnTo>
                    <a:lnTo>
                      <a:pt x="185" y="163"/>
                    </a:lnTo>
                    <a:lnTo>
                      <a:pt x="218" y="170"/>
                    </a:lnTo>
                    <a:lnTo>
                      <a:pt x="218" y="237"/>
                    </a:lnTo>
                    <a:lnTo>
                      <a:pt x="175" y="237"/>
                    </a:lnTo>
                    <a:lnTo>
                      <a:pt x="175" y="295"/>
                    </a:lnTo>
                    <a:lnTo>
                      <a:pt x="204" y="297"/>
                    </a:lnTo>
                    <a:lnTo>
                      <a:pt x="204" y="398"/>
                    </a:lnTo>
                    <a:lnTo>
                      <a:pt x="173" y="400"/>
                    </a:lnTo>
                    <a:lnTo>
                      <a:pt x="173" y="451"/>
                    </a:lnTo>
                    <a:lnTo>
                      <a:pt x="201" y="453"/>
                    </a:lnTo>
                    <a:lnTo>
                      <a:pt x="201" y="564"/>
                    </a:lnTo>
                    <a:lnTo>
                      <a:pt x="12" y="566"/>
                    </a:lnTo>
                    <a:lnTo>
                      <a:pt x="12" y="456"/>
                    </a:lnTo>
                    <a:lnTo>
                      <a:pt x="38" y="456"/>
                    </a:lnTo>
                    <a:lnTo>
                      <a:pt x="38" y="396"/>
                    </a:lnTo>
                    <a:lnTo>
                      <a:pt x="12" y="396"/>
                    </a:lnTo>
                    <a:lnTo>
                      <a:pt x="12" y="292"/>
                    </a:lnTo>
                    <a:lnTo>
                      <a:pt x="38" y="290"/>
                    </a:lnTo>
                    <a:lnTo>
                      <a:pt x="38" y="228"/>
                    </a:lnTo>
                    <a:lnTo>
                      <a:pt x="7" y="228"/>
                    </a:lnTo>
                    <a:lnTo>
                      <a:pt x="7" y="170"/>
                    </a:lnTo>
                    <a:lnTo>
                      <a:pt x="38" y="170"/>
                    </a:lnTo>
                    <a:lnTo>
                      <a:pt x="38" y="120"/>
                    </a:lnTo>
                    <a:lnTo>
                      <a:pt x="0" y="120"/>
                    </a:lnTo>
                    <a:lnTo>
                      <a:pt x="0" y="62"/>
                    </a:lnTo>
                    <a:lnTo>
                      <a:pt x="36" y="57"/>
                    </a:lnTo>
                  </a:path>
                </a:pathLst>
              </a:custGeom>
              <a:gradFill rotWithShape="0">
                <a:gsLst>
                  <a:gs pos="0">
                    <a:srgbClr val="FFFFFF">
                      <a:gamma/>
                      <a:shade val="29804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276507" name="Group 27"/>
              <p:cNvGrpSpPr>
                <a:grpSpLocks/>
              </p:cNvGrpSpPr>
              <p:nvPr/>
            </p:nvGrpSpPr>
            <p:grpSpPr bwMode="auto">
              <a:xfrm>
                <a:off x="4912" y="2284"/>
                <a:ext cx="376" cy="629"/>
                <a:chOff x="4912" y="2284"/>
                <a:chExt cx="376" cy="629"/>
              </a:xfrm>
            </p:grpSpPr>
            <p:sp>
              <p:nvSpPr>
                <p:cNvPr id="276508" name="Rectangle 28"/>
                <p:cNvSpPr>
                  <a:spLocks noChangeArrowheads="1"/>
                </p:cNvSpPr>
                <p:nvPr/>
              </p:nvSpPr>
              <p:spPr bwMode="auto">
                <a:xfrm>
                  <a:off x="4912" y="2284"/>
                  <a:ext cx="376" cy="31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509" name="Rectangle 29"/>
                <p:cNvSpPr>
                  <a:spLocks noChangeArrowheads="1"/>
                </p:cNvSpPr>
                <p:nvPr/>
              </p:nvSpPr>
              <p:spPr bwMode="auto">
                <a:xfrm>
                  <a:off x="4969" y="2608"/>
                  <a:ext cx="262" cy="2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510" name="Rectangle 30"/>
                <p:cNvSpPr>
                  <a:spLocks noChangeArrowheads="1"/>
                </p:cNvSpPr>
                <p:nvPr/>
              </p:nvSpPr>
              <p:spPr bwMode="auto">
                <a:xfrm>
                  <a:off x="4935" y="2609"/>
                  <a:ext cx="334" cy="19"/>
                </a:xfrm>
                <a:prstGeom prst="rect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511" name="Arc 31"/>
                <p:cNvSpPr>
                  <a:spLocks/>
                </p:cNvSpPr>
                <p:nvPr/>
              </p:nvSpPr>
              <p:spPr bwMode="auto">
                <a:xfrm>
                  <a:off x="4968" y="2663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512" name="Arc 32"/>
                <p:cNvSpPr>
                  <a:spLocks/>
                </p:cNvSpPr>
                <p:nvPr/>
              </p:nvSpPr>
              <p:spPr bwMode="auto">
                <a:xfrm>
                  <a:off x="4970" y="2687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513" name="Arc 33"/>
                <p:cNvSpPr>
                  <a:spLocks/>
                </p:cNvSpPr>
                <p:nvPr/>
              </p:nvSpPr>
              <p:spPr bwMode="auto">
                <a:xfrm>
                  <a:off x="4967" y="271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514" name="Arc 34"/>
                <p:cNvSpPr>
                  <a:spLocks/>
                </p:cNvSpPr>
                <p:nvPr/>
              </p:nvSpPr>
              <p:spPr bwMode="auto">
                <a:xfrm>
                  <a:off x="4968" y="273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515" name="Arc 35"/>
                <p:cNvSpPr>
                  <a:spLocks/>
                </p:cNvSpPr>
                <p:nvPr/>
              </p:nvSpPr>
              <p:spPr bwMode="auto">
                <a:xfrm>
                  <a:off x="4970" y="276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516" name="Arc 36"/>
                <p:cNvSpPr>
                  <a:spLocks/>
                </p:cNvSpPr>
                <p:nvPr/>
              </p:nvSpPr>
              <p:spPr bwMode="auto">
                <a:xfrm>
                  <a:off x="4971" y="2785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517" name="Freeform 37"/>
                <p:cNvSpPr>
                  <a:spLocks/>
                </p:cNvSpPr>
                <p:nvPr/>
              </p:nvSpPr>
              <p:spPr bwMode="auto">
                <a:xfrm>
                  <a:off x="5072" y="2825"/>
                  <a:ext cx="160" cy="88"/>
                </a:xfrm>
                <a:custGeom>
                  <a:avLst/>
                  <a:gdLst>
                    <a:gd name="T0" fmla="*/ 0 w 160"/>
                    <a:gd name="T1" fmla="*/ 57 h 88"/>
                    <a:gd name="T2" fmla="*/ 0 w 160"/>
                    <a:gd name="T3" fmla="*/ 87 h 88"/>
                    <a:gd name="T4" fmla="*/ 159 w 160"/>
                    <a:gd name="T5" fmla="*/ 87 h 88"/>
                    <a:gd name="T6" fmla="*/ 159 w 160"/>
                    <a:gd name="T7" fmla="*/ 0 h 88"/>
                    <a:gd name="T8" fmla="*/ 126 w 160"/>
                    <a:gd name="T9" fmla="*/ 0 h 88"/>
                    <a:gd name="T10" fmla="*/ 126 w 160"/>
                    <a:gd name="T11" fmla="*/ 57 h 88"/>
                    <a:gd name="T12" fmla="*/ 0 w 160"/>
                    <a:gd name="T13" fmla="*/ 57 h 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60" h="88">
                      <a:moveTo>
                        <a:pt x="0" y="57"/>
                      </a:moveTo>
                      <a:lnTo>
                        <a:pt x="0" y="87"/>
                      </a:lnTo>
                      <a:lnTo>
                        <a:pt x="159" y="87"/>
                      </a:lnTo>
                      <a:lnTo>
                        <a:pt x="159" y="0"/>
                      </a:lnTo>
                      <a:lnTo>
                        <a:pt x="126" y="0"/>
                      </a:lnTo>
                      <a:lnTo>
                        <a:pt x="126" y="57"/>
                      </a:lnTo>
                      <a:lnTo>
                        <a:pt x="0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76518" name="AutoShape 38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5074" y="2830"/>
                  <a:ext cx="46" cy="3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76519" name="Rectangle 39"/>
              <p:cNvSpPr>
                <a:spLocks noChangeArrowheads="1"/>
              </p:cNvSpPr>
              <p:nvPr/>
            </p:nvSpPr>
            <p:spPr bwMode="auto">
              <a:xfrm>
                <a:off x="5077" y="1684"/>
                <a:ext cx="55" cy="124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9804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6520" name="Rectangle 40"/>
              <p:cNvSpPr>
                <a:spLocks noChangeArrowheads="1"/>
              </p:cNvSpPr>
              <p:nvPr/>
            </p:nvSpPr>
            <p:spPr bwMode="auto">
              <a:xfrm>
                <a:off x="4968" y="2061"/>
                <a:ext cx="274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900">
                    <a:solidFill>
                      <a:srgbClr val="FC0128"/>
                    </a:solidFill>
                  </a:rPr>
                  <a:t>NGK</a:t>
                </a:r>
              </a:p>
            </p:txBody>
          </p:sp>
        </p:grpSp>
        <p:sp>
          <p:nvSpPr>
            <p:cNvPr id="276521" name="Rectangle 41"/>
            <p:cNvSpPr>
              <a:spLocks noChangeArrowheads="1"/>
            </p:cNvSpPr>
            <p:nvPr/>
          </p:nvSpPr>
          <p:spPr bwMode="auto">
            <a:xfrm>
              <a:off x="4879" y="2290"/>
              <a:ext cx="442" cy="79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22" name="Rectangle 42"/>
            <p:cNvSpPr>
              <a:spLocks noChangeArrowheads="1"/>
            </p:cNvSpPr>
            <p:nvPr/>
          </p:nvSpPr>
          <p:spPr bwMode="auto">
            <a:xfrm>
              <a:off x="5029" y="2299"/>
              <a:ext cx="145" cy="67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6523" name="Group 43"/>
          <p:cNvGrpSpPr>
            <a:grpSpLocks/>
          </p:cNvGrpSpPr>
          <p:nvPr/>
        </p:nvGrpSpPr>
        <p:grpSpPr bwMode="auto">
          <a:xfrm>
            <a:off x="5089525" y="4068763"/>
            <a:ext cx="701675" cy="1951037"/>
            <a:chOff x="4879" y="1684"/>
            <a:chExt cx="442" cy="1229"/>
          </a:xfrm>
        </p:grpSpPr>
        <p:grpSp>
          <p:nvGrpSpPr>
            <p:cNvPr id="276524" name="Group 44"/>
            <p:cNvGrpSpPr>
              <a:grpSpLocks/>
            </p:cNvGrpSpPr>
            <p:nvPr/>
          </p:nvGrpSpPr>
          <p:grpSpPr bwMode="auto">
            <a:xfrm>
              <a:off x="4912" y="1684"/>
              <a:ext cx="376" cy="1229"/>
              <a:chOff x="4912" y="1684"/>
              <a:chExt cx="376" cy="1229"/>
            </a:xfrm>
          </p:grpSpPr>
          <p:sp>
            <p:nvSpPr>
              <p:cNvPr id="276525" name="Freeform 45"/>
              <p:cNvSpPr>
                <a:spLocks/>
              </p:cNvSpPr>
              <p:nvPr/>
            </p:nvSpPr>
            <p:spPr bwMode="auto">
              <a:xfrm>
                <a:off x="4994" y="1782"/>
                <a:ext cx="219" cy="567"/>
              </a:xfrm>
              <a:custGeom>
                <a:avLst/>
                <a:gdLst>
                  <a:gd name="T0" fmla="*/ 36 w 219"/>
                  <a:gd name="T1" fmla="*/ 57 h 567"/>
                  <a:gd name="T2" fmla="*/ 45 w 219"/>
                  <a:gd name="T3" fmla="*/ 24 h 567"/>
                  <a:gd name="T4" fmla="*/ 77 w 219"/>
                  <a:gd name="T5" fmla="*/ 2 h 567"/>
                  <a:gd name="T6" fmla="*/ 105 w 219"/>
                  <a:gd name="T7" fmla="*/ 0 h 567"/>
                  <a:gd name="T8" fmla="*/ 132 w 219"/>
                  <a:gd name="T9" fmla="*/ 4 h 567"/>
                  <a:gd name="T10" fmla="*/ 156 w 219"/>
                  <a:gd name="T11" fmla="*/ 19 h 567"/>
                  <a:gd name="T12" fmla="*/ 173 w 219"/>
                  <a:gd name="T13" fmla="*/ 36 h 567"/>
                  <a:gd name="T14" fmla="*/ 177 w 219"/>
                  <a:gd name="T15" fmla="*/ 57 h 567"/>
                  <a:gd name="T16" fmla="*/ 213 w 219"/>
                  <a:gd name="T17" fmla="*/ 60 h 567"/>
                  <a:gd name="T18" fmla="*/ 213 w 219"/>
                  <a:gd name="T19" fmla="*/ 124 h 567"/>
                  <a:gd name="T20" fmla="*/ 182 w 219"/>
                  <a:gd name="T21" fmla="*/ 127 h 567"/>
                  <a:gd name="T22" fmla="*/ 185 w 219"/>
                  <a:gd name="T23" fmla="*/ 163 h 567"/>
                  <a:gd name="T24" fmla="*/ 218 w 219"/>
                  <a:gd name="T25" fmla="*/ 170 h 567"/>
                  <a:gd name="T26" fmla="*/ 218 w 219"/>
                  <a:gd name="T27" fmla="*/ 237 h 567"/>
                  <a:gd name="T28" fmla="*/ 175 w 219"/>
                  <a:gd name="T29" fmla="*/ 237 h 567"/>
                  <a:gd name="T30" fmla="*/ 175 w 219"/>
                  <a:gd name="T31" fmla="*/ 295 h 567"/>
                  <a:gd name="T32" fmla="*/ 204 w 219"/>
                  <a:gd name="T33" fmla="*/ 297 h 567"/>
                  <a:gd name="T34" fmla="*/ 204 w 219"/>
                  <a:gd name="T35" fmla="*/ 398 h 567"/>
                  <a:gd name="T36" fmla="*/ 173 w 219"/>
                  <a:gd name="T37" fmla="*/ 400 h 567"/>
                  <a:gd name="T38" fmla="*/ 173 w 219"/>
                  <a:gd name="T39" fmla="*/ 451 h 567"/>
                  <a:gd name="T40" fmla="*/ 201 w 219"/>
                  <a:gd name="T41" fmla="*/ 453 h 567"/>
                  <a:gd name="T42" fmla="*/ 201 w 219"/>
                  <a:gd name="T43" fmla="*/ 564 h 567"/>
                  <a:gd name="T44" fmla="*/ 12 w 219"/>
                  <a:gd name="T45" fmla="*/ 566 h 567"/>
                  <a:gd name="T46" fmla="*/ 12 w 219"/>
                  <a:gd name="T47" fmla="*/ 456 h 567"/>
                  <a:gd name="T48" fmla="*/ 38 w 219"/>
                  <a:gd name="T49" fmla="*/ 456 h 567"/>
                  <a:gd name="T50" fmla="*/ 38 w 219"/>
                  <a:gd name="T51" fmla="*/ 396 h 567"/>
                  <a:gd name="T52" fmla="*/ 12 w 219"/>
                  <a:gd name="T53" fmla="*/ 396 h 567"/>
                  <a:gd name="T54" fmla="*/ 12 w 219"/>
                  <a:gd name="T55" fmla="*/ 292 h 567"/>
                  <a:gd name="T56" fmla="*/ 38 w 219"/>
                  <a:gd name="T57" fmla="*/ 290 h 567"/>
                  <a:gd name="T58" fmla="*/ 38 w 219"/>
                  <a:gd name="T59" fmla="*/ 228 h 567"/>
                  <a:gd name="T60" fmla="*/ 7 w 219"/>
                  <a:gd name="T61" fmla="*/ 228 h 567"/>
                  <a:gd name="T62" fmla="*/ 7 w 219"/>
                  <a:gd name="T63" fmla="*/ 170 h 567"/>
                  <a:gd name="T64" fmla="*/ 38 w 219"/>
                  <a:gd name="T65" fmla="*/ 170 h 567"/>
                  <a:gd name="T66" fmla="*/ 38 w 219"/>
                  <a:gd name="T67" fmla="*/ 120 h 567"/>
                  <a:gd name="T68" fmla="*/ 0 w 219"/>
                  <a:gd name="T69" fmla="*/ 120 h 567"/>
                  <a:gd name="T70" fmla="*/ 0 w 219"/>
                  <a:gd name="T71" fmla="*/ 62 h 567"/>
                  <a:gd name="T72" fmla="*/ 36 w 219"/>
                  <a:gd name="T73" fmla="*/ 57 h 5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19" h="567">
                    <a:moveTo>
                      <a:pt x="36" y="57"/>
                    </a:moveTo>
                    <a:lnTo>
                      <a:pt x="45" y="24"/>
                    </a:lnTo>
                    <a:lnTo>
                      <a:pt x="77" y="2"/>
                    </a:lnTo>
                    <a:lnTo>
                      <a:pt x="105" y="0"/>
                    </a:lnTo>
                    <a:lnTo>
                      <a:pt x="132" y="4"/>
                    </a:lnTo>
                    <a:lnTo>
                      <a:pt x="156" y="19"/>
                    </a:lnTo>
                    <a:lnTo>
                      <a:pt x="173" y="36"/>
                    </a:lnTo>
                    <a:lnTo>
                      <a:pt x="177" y="57"/>
                    </a:lnTo>
                    <a:lnTo>
                      <a:pt x="213" y="60"/>
                    </a:lnTo>
                    <a:lnTo>
                      <a:pt x="213" y="124"/>
                    </a:lnTo>
                    <a:lnTo>
                      <a:pt x="182" y="127"/>
                    </a:lnTo>
                    <a:lnTo>
                      <a:pt x="185" y="163"/>
                    </a:lnTo>
                    <a:lnTo>
                      <a:pt x="218" y="170"/>
                    </a:lnTo>
                    <a:lnTo>
                      <a:pt x="218" y="237"/>
                    </a:lnTo>
                    <a:lnTo>
                      <a:pt x="175" y="237"/>
                    </a:lnTo>
                    <a:lnTo>
                      <a:pt x="175" y="295"/>
                    </a:lnTo>
                    <a:lnTo>
                      <a:pt x="204" y="297"/>
                    </a:lnTo>
                    <a:lnTo>
                      <a:pt x="204" y="398"/>
                    </a:lnTo>
                    <a:lnTo>
                      <a:pt x="173" y="400"/>
                    </a:lnTo>
                    <a:lnTo>
                      <a:pt x="173" y="451"/>
                    </a:lnTo>
                    <a:lnTo>
                      <a:pt x="201" y="453"/>
                    </a:lnTo>
                    <a:lnTo>
                      <a:pt x="201" y="564"/>
                    </a:lnTo>
                    <a:lnTo>
                      <a:pt x="12" y="566"/>
                    </a:lnTo>
                    <a:lnTo>
                      <a:pt x="12" y="456"/>
                    </a:lnTo>
                    <a:lnTo>
                      <a:pt x="38" y="456"/>
                    </a:lnTo>
                    <a:lnTo>
                      <a:pt x="38" y="396"/>
                    </a:lnTo>
                    <a:lnTo>
                      <a:pt x="12" y="396"/>
                    </a:lnTo>
                    <a:lnTo>
                      <a:pt x="12" y="292"/>
                    </a:lnTo>
                    <a:lnTo>
                      <a:pt x="38" y="290"/>
                    </a:lnTo>
                    <a:lnTo>
                      <a:pt x="38" y="228"/>
                    </a:lnTo>
                    <a:lnTo>
                      <a:pt x="7" y="228"/>
                    </a:lnTo>
                    <a:lnTo>
                      <a:pt x="7" y="170"/>
                    </a:lnTo>
                    <a:lnTo>
                      <a:pt x="38" y="170"/>
                    </a:lnTo>
                    <a:lnTo>
                      <a:pt x="38" y="120"/>
                    </a:lnTo>
                    <a:lnTo>
                      <a:pt x="0" y="120"/>
                    </a:lnTo>
                    <a:lnTo>
                      <a:pt x="0" y="62"/>
                    </a:lnTo>
                    <a:lnTo>
                      <a:pt x="36" y="57"/>
                    </a:lnTo>
                  </a:path>
                </a:pathLst>
              </a:custGeom>
              <a:gradFill rotWithShape="0">
                <a:gsLst>
                  <a:gs pos="0">
                    <a:srgbClr val="FFFFFF">
                      <a:gamma/>
                      <a:shade val="29804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276526" name="Group 46"/>
              <p:cNvGrpSpPr>
                <a:grpSpLocks/>
              </p:cNvGrpSpPr>
              <p:nvPr/>
            </p:nvGrpSpPr>
            <p:grpSpPr bwMode="auto">
              <a:xfrm>
                <a:off x="4912" y="2284"/>
                <a:ext cx="376" cy="629"/>
                <a:chOff x="4912" y="2284"/>
                <a:chExt cx="376" cy="629"/>
              </a:xfrm>
            </p:grpSpPr>
            <p:sp>
              <p:nvSpPr>
                <p:cNvPr id="276527" name="Rectangle 47"/>
                <p:cNvSpPr>
                  <a:spLocks noChangeArrowheads="1"/>
                </p:cNvSpPr>
                <p:nvPr/>
              </p:nvSpPr>
              <p:spPr bwMode="auto">
                <a:xfrm>
                  <a:off x="4912" y="2284"/>
                  <a:ext cx="376" cy="31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528" name="Rectangle 48"/>
                <p:cNvSpPr>
                  <a:spLocks noChangeArrowheads="1"/>
                </p:cNvSpPr>
                <p:nvPr/>
              </p:nvSpPr>
              <p:spPr bwMode="auto">
                <a:xfrm>
                  <a:off x="4969" y="2608"/>
                  <a:ext cx="262" cy="2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529" name="Rectangle 49"/>
                <p:cNvSpPr>
                  <a:spLocks noChangeArrowheads="1"/>
                </p:cNvSpPr>
                <p:nvPr/>
              </p:nvSpPr>
              <p:spPr bwMode="auto">
                <a:xfrm>
                  <a:off x="4935" y="2609"/>
                  <a:ext cx="334" cy="19"/>
                </a:xfrm>
                <a:prstGeom prst="rect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530" name="Arc 50"/>
                <p:cNvSpPr>
                  <a:spLocks/>
                </p:cNvSpPr>
                <p:nvPr/>
              </p:nvSpPr>
              <p:spPr bwMode="auto">
                <a:xfrm>
                  <a:off x="4968" y="2663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531" name="Arc 51"/>
                <p:cNvSpPr>
                  <a:spLocks/>
                </p:cNvSpPr>
                <p:nvPr/>
              </p:nvSpPr>
              <p:spPr bwMode="auto">
                <a:xfrm>
                  <a:off x="4970" y="2687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532" name="Arc 52"/>
                <p:cNvSpPr>
                  <a:spLocks/>
                </p:cNvSpPr>
                <p:nvPr/>
              </p:nvSpPr>
              <p:spPr bwMode="auto">
                <a:xfrm>
                  <a:off x="4967" y="271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533" name="Arc 53"/>
                <p:cNvSpPr>
                  <a:spLocks/>
                </p:cNvSpPr>
                <p:nvPr/>
              </p:nvSpPr>
              <p:spPr bwMode="auto">
                <a:xfrm>
                  <a:off x="4968" y="273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534" name="Arc 54"/>
                <p:cNvSpPr>
                  <a:spLocks/>
                </p:cNvSpPr>
                <p:nvPr/>
              </p:nvSpPr>
              <p:spPr bwMode="auto">
                <a:xfrm>
                  <a:off x="4970" y="276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535" name="Arc 55"/>
                <p:cNvSpPr>
                  <a:spLocks/>
                </p:cNvSpPr>
                <p:nvPr/>
              </p:nvSpPr>
              <p:spPr bwMode="auto">
                <a:xfrm>
                  <a:off x="4971" y="2785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536" name="Freeform 56"/>
                <p:cNvSpPr>
                  <a:spLocks/>
                </p:cNvSpPr>
                <p:nvPr/>
              </p:nvSpPr>
              <p:spPr bwMode="auto">
                <a:xfrm>
                  <a:off x="5072" y="2825"/>
                  <a:ext cx="160" cy="88"/>
                </a:xfrm>
                <a:custGeom>
                  <a:avLst/>
                  <a:gdLst>
                    <a:gd name="T0" fmla="*/ 0 w 160"/>
                    <a:gd name="T1" fmla="*/ 57 h 88"/>
                    <a:gd name="T2" fmla="*/ 0 w 160"/>
                    <a:gd name="T3" fmla="*/ 87 h 88"/>
                    <a:gd name="T4" fmla="*/ 159 w 160"/>
                    <a:gd name="T5" fmla="*/ 87 h 88"/>
                    <a:gd name="T6" fmla="*/ 159 w 160"/>
                    <a:gd name="T7" fmla="*/ 0 h 88"/>
                    <a:gd name="T8" fmla="*/ 126 w 160"/>
                    <a:gd name="T9" fmla="*/ 0 h 88"/>
                    <a:gd name="T10" fmla="*/ 126 w 160"/>
                    <a:gd name="T11" fmla="*/ 57 h 88"/>
                    <a:gd name="T12" fmla="*/ 0 w 160"/>
                    <a:gd name="T13" fmla="*/ 57 h 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60" h="88">
                      <a:moveTo>
                        <a:pt x="0" y="57"/>
                      </a:moveTo>
                      <a:lnTo>
                        <a:pt x="0" y="87"/>
                      </a:lnTo>
                      <a:lnTo>
                        <a:pt x="159" y="87"/>
                      </a:lnTo>
                      <a:lnTo>
                        <a:pt x="159" y="0"/>
                      </a:lnTo>
                      <a:lnTo>
                        <a:pt x="126" y="0"/>
                      </a:lnTo>
                      <a:lnTo>
                        <a:pt x="126" y="57"/>
                      </a:lnTo>
                      <a:lnTo>
                        <a:pt x="0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76537" name="AutoShape 57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5074" y="2830"/>
                  <a:ext cx="46" cy="3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76538" name="Rectangle 58"/>
              <p:cNvSpPr>
                <a:spLocks noChangeArrowheads="1"/>
              </p:cNvSpPr>
              <p:nvPr/>
            </p:nvSpPr>
            <p:spPr bwMode="auto">
              <a:xfrm>
                <a:off x="5077" y="1684"/>
                <a:ext cx="55" cy="124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9804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6539" name="Rectangle 59"/>
              <p:cNvSpPr>
                <a:spLocks noChangeArrowheads="1"/>
              </p:cNvSpPr>
              <p:nvPr/>
            </p:nvSpPr>
            <p:spPr bwMode="auto">
              <a:xfrm>
                <a:off x="4968" y="2061"/>
                <a:ext cx="274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900">
                    <a:solidFill>
                      <a:srgbClr val="FC0128"/>
                    </a:solidFill>
                  </a:rPr>
                  <a:t>NGK</a:t>
                </a:r>
              </a:p>
            </p:txBody>
          </p:sp>
        </p:grpSp>
        <p:sp>
          <p:nvSpPr>
            <p:cNvPr id="276540" name="Rectangle 60"/>
            <p:cNvSpPr>
              <a:spLocks noChangeArrowheads="1"/>
            </p:cNvSpPr>
            <p:nvPr/>
          </p:nvSpPr>
          <p:spPr bwMode="auto">
            <a:xfrm>
              <a:off x="4879" y="2290"/>
              <a:ext cx="442" cy="79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41" name="Rectangle 61"/>
            <p:cNvSpPr>
              <a:spLocks noChangeArrowheads="1"/>
            </p:cNvSpPr>
            <p:nvPr/>
          </p:nvSpPr>
          <p:spPr bwMode="auto">
            <a:xfrm>
              <a:off x="5029" y="2299"/>
              <a:ext cx="145" cy="67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6542" name="Group 62"/>
          <p:cNvGrpSpPr>
            <a:grpSpLocks/>
          </p:cNvGrpSpPr>
          <p:nvPr/>
        </p:nvGrpSpPr>
        <p:grpSpPr bwMode="auto">
          <a:xfrm>
            <a:off x="6629400" y="4068763"/>
            <a:ext cx="701675" cy="1951037"/>
            <a:chOff x="4879" y="1684"/>
            <a:chExt cx="442" cy="1229"/>
          </a:xfrm>
        </p:grpSpPr>
        <p:grpSp>
          <p:nvGrpSpPr>
            <p:cNvPr id="276543" name="Group 63"/>
            <p:cNvGrpSpPr>
              <a:grpSpLocks/>
            </p:cNvGrpSpPr>
            <p:nvPr/>
          </p:nvGrpSpPr>
          <p:grpSpPr bwMode="auto">
            <a:xfrm>
              <a:off x="4912" y="1684"/>
              <a:ext cx="376" cy="1229"/>
              <a:chOff x="4912" y="1684"/>
              <a:chExt cx="376" cy="1229"/>
            </a:xfrm>
          </p:grpSpPr>
          <p:sp>
            <p:nvSpPr>
              <p:cNvPr id="276544" name="Freeform 64"/>
              <p:cNvSpPr>
                <a:spLocks/>
              </p:cNvSpPr>
              <p:nvPr/>
            </p:nvSpPr>
            <p:spPr bwMode="auto">
              <a:xfrm>
                <a:off x="4994" y="1782"/>
                <a:ext cx="219" cy="567"/>
              </a:xfrm>
              <a:custGeom>
                <a:avLst/>
                <a:gdLst>
                  <a:gd name="T0" fmla="*/ 36 w 219"/>
                  <a:gd name="T1" fmla="*/ 57 h 567"/>
                  <a:gd name="T2" fmla="*/ 45 w 219"/>
                  <a:gd name="T3" fmla="*/ 24 h 567"/>
                  <a:gd name="T4" fmla="*/ 77 w 219"/>
                  <a:gd name="T5" fmla="*/ 2 h 567"/>
                  <a:gd name="T6" fmla="*/ 105 w 219"/>
                  <a:gd name="T7" fmla="*/ 0 h 567"/>
                  <a:gd name="T8" fmla="*/ 132 w 219"/>
                  <a:gd name="T9" fmla="*/ 4 h 567"/>
                  <a:gd name="T10" fmla="*/ 156 w 219"/>
                  <a:gd name="T11" fmla="*/ 19 h 567"/>
                  <a:gd name="T12" fmla="*/ 173 w 219"/>
                  <a:gd name="T13" fmla="*/ 36 h 567"/>
                  <a:gd name="T14" fmla="*/ 177 w 219"/>
                  <a:gd name="T15" fmla="*/ 57 h 567"/>
                  <a:gd name="T16" fmla="*/ 213 w 219"/>
                  <a:gd name="T17" fmla="*/ 60 h 567"/>
                  <a:gd name="T18" fmla="*/ 213 w 219"/>
                  <a:gd name="T19" fmla="*/ 124 h 567"/>
                  <a:gd name="T20" fmla="*/ 182 w 219"/>
                  <a:gd name="T21" fmla="*/ 127 h 567"/>
                  <a:gd name="T22" fmla="*/ 185 w 219"/>
                  <a:gd name="T23" fmla="*/ 163 h 567"/>
                  <a:gd name="T24" fmla="*/ 218 w 219"/>
                  <a:gd name="T25" fmla="*/ 170 h 567"/>
                  <a:gd name="T26" fmla="*/ 218 w 219"/>
                  <a:gd name="T27" fmla="*/ 237 h 567"/>
                  <a:gd name="T28" fmla="*/ 175 w 219"/>
                  <a:gd name="T29" fmla="*/ 237 h 567"/>
                  <a:gd name="T30" fmla="*/ 175 w 219"/>
                  <a:gd name="T31" fmla="*/ 295 h 567"/>
                  <a:gd name="T32" fmla="*/ 204 w 219"/>
                  <a:gd name="T33" fmla="*/ 297 h 567"/>
                  <a:gd name="T34" fmla="*/ 204 w 219"/>
                  <a:gd name="T35" fmla="*/ 398 h 567"/>
                  <a:gd name="T36" fmla="*/ 173 w 219"/>
                  <a:gd name="T37" fmla="*/ 400 h 567"/>
                  <a:gd name="T38" fmla="*/ 173 w 219"/>
                  <a:gd name="T39" fmla="*/ 451 h 567"/>
                  <a:gd name="T40" fmla="*/ 201 w 219"/>
                  <a:gd name="T41" fmla="*/ 453 h 567"/>
                  <a:gd name="T42" fmla="*/ 201 w 219"/>
                  <a:gd name="T43" fmla="*/ 564 h 567"/>
                  <a:gd name="T44" fmla="*/ 12 w 219"/>
                  <a:gd name="T45" fmla="*/ 566 h 567"/>
                  <a:gd name="T46" fmla="*/ 12 w 219"/>
                  <a:gd name="T47" fmla="*/ 456 h 567"/>
                  <a:gd name="T48" fmla="*/ 38 w 219"/>
                  <a:gd name="T49" fmla="*/ 456 h 567"/>
                  <a:gd name="T50" fmla="*/ 38 w 219"/>
                  <a:gd name="T51" fmla="*/ 396 h 567"/>
                  <a:gd name="T52" fmla="*/ 12 w 219"/>
                  <a:gd name="T53" fmla="*/ 396 h 567"/>
                  <a:gd name="T54" fmla="*/ 12 w 219"/>
                  <a:gd name="T55" fmla="*/ 292 h 567"/>
                  <a:gd name="T56" fmla="*/ 38 w 219"/>
                  <a:gd name="T57" fmla="*/ 290 h 567"/>
                  <a:gd name="T58" fmla="*/ 38 w 219"/>
                  <a:gd name="T59" fmla="*/ 228 h 567"/>
                  <a:gd name="T60" fmla="*/ 7 w 219"/>
                  <a:gd name="T61" fmla="*/ 228 h 567"/>
                  <a:gd name="T62" fmla="*/ 7 w 219"/>
                  <a:gd name="T63" fmla="*/ 170 h 567"/>
                  <a:gd name="T64" fmla="*/ 38 w 219"/>
                  <a:gd name="T65" fmla="*/ 170 h 567"/>
                  <a:gd name="T66" fmla="*/ 38 w 219"/>
                  <a:gd name="T67" fmla="*/ 120 h 567"/>
                  <a:gd name="T68" fmla="*/ 0 w 219"/>
                  <a:gd name="T69" fmla="*/ 120 h 567"/>
                  <a:gd name="T70" fmla="*/ 0 w 219"/>
                  <a:gd name="T71" fmla="*/ 62 h 567"/>
                  <a:gd name="T72" fmla="*/ 36 w 219"/>
                  <a:gd name="T73" fmla="*/ 57 h 5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19" h="567">
                    <a:moveTo>
                      <a:pt x="36" y="57"/>
                    </a:moveTo>
                    <a:lnTo>
                      <a:pt x="45" y="24"/>
                    </a:lnTo>
                    <a:lnTo>
                      <a:pt x="77" y="2"/>
                    </a:lnTo>
                    <a:lnTo>
                      <a:pt x="105" y="0"/>
                    </a:lnTo>
                    <a:lnTo>
                      <a:pt x="132" y="4"/>
                    </a:lnTo>
                    <a:lnTo>
                      <a:pt x="156" y="19"/>
                    </a:lnTo>
                    <a:lnTo>
                      <a:pt x="173" y="36"/>
                    </a:lnTo>
                    <a:lnTo>
                      <a:pt x="177" y="57"/>
                    </a:lnTo>
                    <a:lnTo>
                      <a:pt x="213" y="60"/>
                    </a:lnTo>
                    <a:lnTo>
                      <a:pt x="213" y="124"/>
                    </a:lnTo>
                    <a:lnTo>
                      <a:pt x="182" y="127"/>
                    </a:lnTo>
                    <a:lnTo>
                      <a:pt x="185" y="163"/>
                    </a:lnTo>
                    <a:lnTo>
                      <a:pt x="218" y="170"/>
                    </a:lnTo>
                    <a:lnTo>
                      <a:pt x="218" y="237"/>
                    </a:lnTo>
                    <a:lnTo>
                      <a:pt x="175" y="237"/>
                    </a:lnTo>
                    <a:lnTo>
                      <a:pt x="175" y="295"/>
                    </a:lnTo>
                    <a:lnTo>
                      <a:pt x="204" y="297"/>
                    </a:lnTo>
                    <a:lnTo>
                      <a:pt x="204" y="398"/>
                    </a:lnTo>
                    <a:lnTo>
                      <a:pt x="173" y="400"/>
                    </a:lnTo>
                    <a:lnTo>
                      <a:pt x="173" y="451"/>
                    </a:lnTo>
                    <a:lnTo>
                      <a:pt x="201" y="453"/>
                    </a:lnTo>
                    <a:lnTo>
                      <a:pt x="201" y="564"/>
                    </a:lnTo>
                    <a:lnTo>
                      <a:pt x="12" y="566"/>
                    </a:lnTo>
                    <a:lnTo>
                      <a:pt x="12" y="456"/>
                    </a:lnTo>
                    <a:lnTo>
                      <a:pt x="38" y="456"/>
                    </a:lnTo>
                    <a:lnTo>
                      <a:pt x="38" y="396"/>
                    </a:lnTo>
                    <a:lnTo>
                      <a:pt x="12" y="396"/>
                    </a:lnTo>
                    <a:lnTo>
                      <a:pt x="12" y="292"/>
                    </a:lnTo>
                    <a:lnTo>
                      <a:pt x="38" y="290"/>
                    </a:lnTo>
                    <a:lnTo>
                      <a:pt x="38" y="228"/>
                    </a:lnTo>
                    <a:lnTo>
                      <a:pt x="7" y="228"/>
                    </a:lnTo>
                    <a:lnTo>
                      <a:pt x="7" y="170"/>
                    </a:lnTo>
                    <a:lnTo>
                      <a:pt x="38" y="170"/>
                    </a:lnTo>
                    <a:lnTo>
                      <a:pt x="38" y="120"/>
                    </a:lnTo>
                    <a:lnTo>
                      <a:pt x="0" y="120"/>
                    </a:lnTo>
                    <a:lnTo>
                      <a:pt x="0" y="62"/>
                    </a:lnTo>
                    <a:lnTo>
                      <a:pt x="36" y="57"/>
                    </a:lnTo>
                  </a:path>
                </a:pathLst>
              </a:custGeom>
              <a:gradFill rotWithShape="0">
                <a:gsLst>
                  <a:gs pos="0">
                    <a:srgbClr val="FFFFFF">
                      <a:gamma/>
                      <a:shade val="29804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276545" name="Group 65"/>
              <p:cNvGrpSpPr>
                <a:grpSpLocks/>
              </p:cNvGrpSpPr>
              <p:nvPr/>
            </p:nvGrpSpPr>
            <p:grpSpPr bwMode="auto">
              <a:xfrm>
                <a:off x="4912" y="2284"/>
                <a:ext cx="376" cy="629"/>
                <a:chOff x="4912" y="2284"/>
                <a:chExt cx="376" cy="629"/>
              </a:xfrm>
            </p:grpSpPr>
            <p:sp>
              <p:nvSpPr>
                <p:cNvPr id="276546" name="Rectangle 66"/>
                <p:cNvSpPr>
                  <a:spLocks noChangeArrowheads="1"/>
                </p:cNvSpPr>
                <p:nvPr/>
              </p:nvSpPr>
              <p:spPr bwMode="auto">
                <a:xfrm>
                  <a:off x="4912" y="2284"/>
                  <a:ext cx="376" cy="31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547" name="Rectangle 67"/>
                <p:cNvSpPr>
                  <a:spLocks noChangeArrowheads="1"/>
                </p:cNvSpPr>
                <p:nvPr/>
              </p:nvSpPr>
              <p:spPr bwMode="auto">
                <a:xfrm>
                  <a:off x="4969" y="2608"/>
                  <a:ext cx="262" cy="2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548" name="Rectangle 68"/>
                <p:cNvSpPr>
                  <a:spLocks noChangeArrowheads="1"/>
                </p:cNvSpPr>
                <p:nvPr/>
              </p:nvSpPr>
              <p:spPr bwMode="auto">
                <a:xfrm>
                  <a:off x="4935" y="2609"/>
                  <a:ext cx="334" cy="19"/>
                </a:xfrm>
                <a:prstGeom prst="rect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549" name="Arc 69"/>
                <p:cNvSpPr>
                  <a:spLocks/>
                </p:cNvSpPr>
                <p:nvPr/>
              </p:nvSpPr>
              <p:spPr bwMode="auto">
                <a:xfrm>
                  <a:off x="4968" y="2663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550" name="Arc 70"/>
                <p:cNvSpPr>
                  <a:spLocks/>
                </p:cNvSpPr>
                <p:nvPr/>
              </p:nvSpPr>
              <p:spPr bwMode="auto">
                <a:xfrm>
                  <a:off x="4970" y="2687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551" name="Arc 71"/>
                <p:cNvSpPr>
                  <a:spLocks/>
                </p:cNvSpPr>
                <p:nvPr/>
              </p:nvSpPr>
              <p:spPr bwMode="auto">
                <a:xfrm>
                  <a:off x="4967" y="271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552" name="Arc 72"/>
                <p:cNvSpPr>
                  <a:spLocks/>
                </p:cNvSpPr>
                <p:nvPr/>
              </p:nvSpPr>
              <p:spPr bwMode="auto">
                <a:xfrm>
                  <a:off x="4968" y="273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553" name="Arc 73"/>
                <p:cNvSpPr>
                  <a:spLocks/>
                </p:cNvSpPr>
                <p:nvPr/>
              </p:nvSpPr>
              <p:spPr bwMode="auto">
                <a:xfrm>
                  <a:off x="4970" y="276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554" name="Arc 74"/>
                <p:cNvSpPr>
                  <a:spLocks/>
                </p:cNvSpPr>
                <p:nvPr/>
              </p:nvSpPr>
              <p:spPr bwMode="auto">
                <a:xfrm>
                  <a:off x="4971" y="2785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6555" name="Freeform 75"/>
                <p:cNvSpPr>
                  <a:spLocks/>
                </p:cNvSpPr>
                <p:nvPr/>
              </p:nvSpPr>
              <p:spPr bwMode="auto">
                <a:xfrm>
                  <a:off x="5072" y="2825"/>
                  <a:ext cx="160" cy="88"/>
                </a:xfrm>
                <a:custGeom>
                  <a:avLst/>
                  <a:gdLst>
                    <a:gd name="T0" fmla="*/ 0 w 160"/>
                    <a:gd name="T1" fmla="*/ 57 h 88"/>
                    <a:gd name="T2" fmla="*/ 0 w 160"/>
                    <a:gd name="T3" fmla="*/ 87 h 88"/>
                    <a:gd name="T4" fmla="*/ 159 w 160"/>
                    <a:gd name="T5" fmla="*/ 87 h 88"/>
                    <a:gd name="T6" fmla="*/ 159 w 160"/>
                    <a:gd name="T7" fmla="*/ 0 h 88"/>
                    <a:gd name="T8" fmla="*/ 126 w 160"/>
                    <a:gd name="T9" fmla="*/ 0 h 88"/>
                    <a:gd name="T10" fmla="*/ 126 w 160"/>
                    <a:gd name="T11" fmla="*/ 57 h 88"/>
                    <a:gd name="T12" fmla="*/ 0 w 160"/>
                    <a:gd name="T13" fmla="*/ 57 h 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60" h="88">
                      <a:moveTo>
                        <a:pt x="0" y="57"/>
                      </a:moveTo>
                      <a:lnTo>
                        <a:pt x="0" y="87"/>
                      </a:lnTo>
                      <a:lnTo>
                        <a:pt x="159" y="87"/>
                      </a:lnTo>
                      <a:lnTo>
                        <a:pt x="159" y="0"/>
                      </a:lnTo>
                      <a:lnTo>
                        <a:pt x="126" y="0"/>
                      </a:lnTo>
                      <a:lnTo>
                        <a:pt x="126" y="57"/>
                      </a:lnTo>
                      <a:lnTo>
                        <a:pt x="0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76556" name="AutoShape 76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5074" y="2830"/>
                  <a:ext cx="46" cy="3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76557" name="Rectangle 77"/>
              <p:cNvSpPr>
                <a:spLocks noChangeArrowheads="1"/>
              </p:cNvSpPr>
              <p:nvPr/>
            </p:nvSpPr>
            <p:spPr bwMode="auto">
              <a:xfrm>
                <a:off x="5077" y="1684"/>
                <a:ext cx="55" cy="124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9804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6558" name="Rectangle 78"/>
              <p:cNvSpPr>
                <a:spLocks noChangeArrowheads="1"/>
              </p:cNvSpPr>
              <p:nvPr/>
            </p:nvSpPr>
            <p:spPr bwMode="auto">
              <a:xfrm>
                <a:off x="4968" y="2061"/>
                <a:ext cx="274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900">
                    <a:solidFill>
                      <a:srgbClr val="FC0128"/>
                    </a:solidFill>
                  </a:rPr>
                  <a:t>NGK</a:t>
                </a:r>
              </a:p>
            </p:txBody>
          </p:sp>
        </p:grpSp>
        <p:sp>
          <p:nvSpPr>
            <p:cNvPr id="276559" name="Rectangle 79"/>
            <p:cNvSpPr>
              <a:spLocks noChangeArrowheads="1"/>
            </p:cNvSpPr>
            <p:nvPr/>
          </p:nvSpPr>
          <p:spPr bwMode="auto">
            <a:xfrm>
              <a:off x="4879" y="2290"/>
              <a:ext cx="442" cy="79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60" name="Rectangle 80"/>
            <p:cNvSpPr>
              <a:spLocks noChangeArrowheads="1"/>
            </p:cNvSpPr>
            <p:nvPr/>
          </p:nvSpPr>
          <p:spPr bwMode="auto">
            <a:xfrm>
              <a:off x="5029" y="2299"/>
              <a:ext cx="145" cy="67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6561" name="Rectangle 81"/>
          <p:cNvSpPr>
            <a:spLocks noChangeArrowheads="1"/>
          </p:cNvSpPr>
          <p:nvPr/>
        </p:nvSpPr>
        <p:spPr bwMode="auto">
          <a:xfrm>
            <a:off x="3505200" y="2446338"/>
            <a:ext cx="2466975" cy="1058862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50000">
                <a:schemeClr val="bg2">
                  <a:gamma/>
                  <a:shade val="46275"/>
                  <a:invGamma/>
                </a:schemeClr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62" name="Rectangle 82"/>
          <p:cNvSpPr>
            <a:spLocks noChangeArrowheads="1"/>
          </p:cNvSpPr>
          <p:nvPr/>
        </p:nvSpPr>
        <p:spPr bwMode="auto">
          <a:xfrm>
            <a:off x="3495675" y="1192213"/>
            <a:ext cx="2438400" cy="1131887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50000">
                <a:schemeClr val="bg2">
                  <a:gamma/>
                  <a:shade val="46275"/>
                  <a:invGamma/>
                </a:schemeClr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en-US" altLang="en-US">
              <a:solidFill>
                <a:srgbClr val="CC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76563" name="Rectangle 83"/>
          <p:cNvSpPr>
            <a:spLocks noChangeArrowheads="1"/>
          </p:cNvSpPr>
          <p:nvPr/>
        </p:nvSpPr>
        <p:spPr bwMode="auto">
          <a:xfrm>
            <a:off x="7696200" y="590550"/>
            <a:ext cx="1143000" cy="27432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GB" altLang="en-US" sz="1400">
                <a:latin typeface="Times New Roman" panose="02020603050405020304" pitchFamily="18" charset="0"/>
              </a:rPr>
              <a:t>ECU</a:t>
            </a:r>
          </a:p>
        </p:txBody>
      </p:sp>
      <p:sp>
        <p:nvSpPr>
          <p:cNvPr id="276564" name="Line 84"/>
          <p:cNvSpPr>
            <a:spLocks noChangeShapeType="1"/>
          </p:cNvSpPr>
          <p:nvPr/>
        </p:nvSpPr>
        <p:spPr bwMode="auto">
          <a:xfrm flipV="1">
            <a:off x="2333625" y="2041525"/>
            <a:ext cx="0" cy="1939925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65" name="Line 85"/>
          <p:cNvSpPr>
            <a:spLocks noChangeShapeType="1"/>
          </p:cNvSpPr>
          <p:nvPr/>
        </p:nvSpPr>
        <p:spPr bwMode="auto">
          <a:xfrm flipV="1">
            <a:off x="6981825" y="2073275"/>
            <a:ext cx="0" cy="1955800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66" name="Line 86"/>
          <p:cNvSpPr>
            <a:spLocks noChangeShapeType="1"/>
          </p:cNvSpPr>
          <p:nvPr/>
        </p:nvSpPr>
        <p:spPr bwMode="auto">
          <a:xfrm rot="16200000" flipV="1">
            <a:off x="3126582" y="1248569"/>
            <a:ext cx="0" cy="1614487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67" name="Line 87"/>
          <p:cNvSpPr>
            <a:spLocks noChangeShapeType="1"/>
          </p:cNvSpPr>
          <p:nvPr/>
        </p:nvSpPr>
        <p:spPr bwMode="auto">
          <a:xfrm rot="5400000">
            <a:off x="6267450" y="1346200"/>
            <a:ext cx="0" cy="1485900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68" name="Line 88"/>
          <p:cNvSpPr>
            <a:spLocks noChangeShapeType="1"/>
          </p:cNvSpPr>
          <p:nvPr/>
        </p:nvSpPr>
        <p:spPr bwMode="auto">
          <a:xfrm flipH="1" flipV="1">
            <a:off x="3851275" y="3235325"/>
            <a:ext cx="6350" cy="812800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69" name="Line 89"/>
          <p:cNvSpPr>
            <a:spLocks noChangeShapeType="1"/>
          </p:cNvSpPr>
          <p:nvPr/>
        </p:nvSpPr>
        <p:spPr bwMode="auto">
          <a:xfrm flipV="1">
            <a:off x="5438775" y="2778125"/>
            <a:ext cx="0" cy="1270000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76570" name="Group 90"/>
          <p:cNvGrpSpPr>
            <a:grpSpLocks/>
          </p:cNvGrpSpPr>
          <p:nvPr/>
        </p:nvGrpSpPr>
        <p:grpSpPr bwMode="auto">
          <a:xfrm>
            <a:off x="3852863" y="3094038"/>
            <a:ext cx="1590675" cy="339725"/>
            <a:chOff x="2427" y="1949"/>
            <a:chExt cx="1002" cy="214"/>
          </a:xfrm>
        </p:grpSpPr>
        <p:sp>
          <p:nvSpPr>
            <p:cNvPr id="276571" name="Freeform 91"/>
            <p:cNvSpPr>
              <a:spLocks/>
            </p:cNvSpPr>
            <p:nvPr/>
          </p:nvSpPr>
          <p:spPr bwMode="auto">
            <a:xfrm>
              <a:off x="2427" y="1949"/>
              <a:ext cx="576" cy="214"/>
            </a:xfrm>
            <a:custGeom>
              <a:avLst/>
              <a:gdLst>
                <a:gd name="T0" fmla="*/ 0 w 576"/>
                <a:gd name="T1" fmla="*/ 97 h 214"/>
                <a:gd name="T2" fmla="*/ 84 w 576"/>
                <a:gd name="T3" fmla="*/ 19 h 214"/>
                <a:gd name="T4" fmla="*/ 165 w 576"/>
                <a:gd name="T5" fmla="*/ 214 h 214"/>
                <a:gd name="T6" fmla="*/ 252 w 576"/>
                <a:gd name="T7" fmla="*/ 16 h 214"/>
                <a:gd name="T8" fmla="*/ 321 w 576"/>
                <a:gd name="T9" fmla="*/ 214 h 214"/>
                <a:gd name="T10" fmla="*/ 387 w 576"/>
                <a:gd name="T11" fmla="*/ 13 h 214"/>
                <a:gd name="T12" fmla="*/ 453 w 576"/>
                <a:gd name="T13" fmla="*/ 214 h 214"/>
                <a:gd name="T14" fmla="*/ 519 w 576"/>
                <a:gd name="T15" fmla="*/ 16 h 214"/>
                <a:gd name="T16" fmla="*/ 576 w 576"/>
                <a:gd name="T17" fmla="*/ 211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76" h="214">
                  <a:moveTo>
                    <a:pt x="0" y="97"/>
                  </a:moveTo>
                  <a:cubicBezTo>
                    <a:pt x="28" y="48"/>
                    <a:pt x="57" y="0"/>
                    <a:pt x="84" y="19"/>
                  </a:cubicBezTo>
                  <a:cubicBezTo>
                    <a:pt x="111" y="38"/>
                    <a:pt x="137" y="214"/>
                    <a:pt x="165" y="214"/>
                  </a:cubicBezTo>
                  <a:cubicBezTo>
                    <a:pt x="193" y="214"/>
                    <a:pt x="226" y="16"/>
                    <a:pt x="252" y="16"/>
                  </a:cubicBezTo>
                  <a:cubicBezTo>
                    <a:pt x="278" y="16"/>
                    <a:pt x="299" y="214"/>
                    <a:pt x="321" y="214"/>
                  </a:cubicBezTo>
                  <a:cubicBezTo>
                    <a:pt x="343" y="214"/>
                    <a:pt x="365" y="13"/>
                    <a:pt x="387" y="13"/>
                  </a:cubicBezTo>
                  <a:cubicBezTo>
                    <a:pt x="409" y="13"/>
                    <a:pt x="431" y="214"/>
                    <a:pt x="453" y="214"/>
                  </a:cubicBezTo>
                  <a:cubicBezTo>
                    <a:pt x="475" y="214"/>
                    <a:pt x="499" y="16"/>
                    <a:pt x="519" y="16"/>
                  </a:cubicBezTo>
                  <a:cubicBezTo>
                    <a:pt x="539" y="16"/>
                    <a:pt x="567" y="179"/>
                    <a:pt x="576" y="211"/>
                  </a:cubicBezTo>
                </a:path>
              </a:pathLst>
            </a:custGeom>
            <a:noFill/>
            <a:ln w="50800">
              <a:solidFill>
                <a:srgbClr val="FFFF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0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72" name="Freeform 92"/>
            <p:cNvSpPr>
              <a:spLocks/>
            </p:cNvSpPr>
            <p:nvPr/>
          </p:nvSpPr>
          <p:spPr bwMode="auto">
            <a:xfrm rot="10800000" flipV="1">
              <a:off x="3003" y="1955"/>
              <a:ext cx="426" cy="205"/>
            </a:xfrm>
            <a:custGeom>
              <a:avLst/>
              <a:gdLst>
                <a:gd name="T0" fmla="*/ 0 w 576"/>
                <a:gd name="T1" fmla="*/ 97 h 214"/>
                <a:gd name="T2" fmla="*/ 84 w 576"/>
                <a:gd name="T3" fmla="*/ 19 h 214"/>
                <a:gd name="T4" fmla="*/ 165 w 576"/>
                <a:gd name="T5" fmla="*/ 214 h 214"/>
                <a:gd name="T6" fmla="*/ 252 w 576"/>
                <a:gd name="T7" fmla="*/ 16 h 214"/>
                <a:gd name="T8" fmla="*/ 321 w 576"/>
                <a:gd name="T9" fmla="*/ 214 h 214"/>
                <a:gd name="T10" fmla="*/ 387 w 576"/>
                <a:gd name="T11" fmla="*/ 13 h 214"/>
                <a:gd name="T12" fmla="*/ 453 w 576"/>
                <a:gd name="T13" fmla="*/ 214 h 214"/>
                <a:gd name="T14" fmla="*/ 519 w 576"/>
                <a:gd name="T15" fmla="*/ 16 h 214"/>
                <a:gd name="T16" fmla="*/ 576 w 576"/>
                <a:gd name="T17" fmla="*/ 211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76" h="214">
                  <a:moveTo>
                    <a:pt x="0" y="97"/>
                  </a:moveTo>
                  <a:cubicBezTo>
                    <a:pt x="28" y="48"/>
                    <a:pt x="57" y="0"/>
                    <a:pt x="84" y="19"/>
                  </a:cubicBezTo>
                  <a:cubicBezTo>
                    <a:pt x="111" y="38"/>
                    <a:pt x="137" y="214"/>
                    <a:pt x="165" y="214"/>
                  </a:cubicBezTo>
                  <a:cubicBezTo>
                    <a:pt x="193" y="214"/>
                    <a:pt x="226" y="16"/>
                    <a:pt x="252" y="16"/>
                  </a:cubicBezTo>
                  <a:cubicBezTo>
                    <a:pt x="278" y="16"/>
                    <a:pt x="299" y="214"/>
                    <a:pt x="321" y="214"/>
                  </a:cubicBezTo>
                  <a:cubicBezTo>
                    <a:pt x="343" y="214"/>
                    <a:pt x="365" y="13"/>
                    <a:pt x="387" y="13"/>
                  </a:cubicBezTo>
                  <a:cubicBezTo>
                    <a:pt x="409" y="13"/>
                    <a:pt x="431" y="214"/>
                    <a:pt x="453" y="214"/>
                  </a:cubicBezTo>
                  <a:cubicBezTo>
                    <a:pt x="475" y="214"/>
                    <a:pt x="499" y="16"/>
                    <a:pt x="519" y="16"/>
                  </a:cubicBezTo>
                  <a:cubicBezTo>
                    <a:pt x="539" y="16"/>
                    <a:pt x="567" y="179"/>
                    <a:pt x="576" y="211"/>
                  </a:cubicBezTo>
                </a:path>
              </a:pathLst>
            </a:custGeom>
            <a:noFill/>
            <a:ln w="50800">
              <a:solidFill>
                <a:srgbClr val="FFFF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0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6573" name="Text Box 93"/>
          <p:cNvSpPr txBox="1">
            <a:spLocks noChangeArrowheads="1"/>
          </p:cNvSpPr>
          <p:nvPr/>
        </p:nvSpPr>
        <p:spPr bwMode="auto">
          <a:xfrm>
            <a:off x="5622925" y="3119438"/>
            <a:ext cx="10985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600" dirty="0">
                <a:latin typeface="Times New Roman" panose="02020603050405020304" pitchFamily="18" charset="0"/>
              </a:rPr>
              <a:t>Secondary</a:t>
            </a:r>
          </a:p>
        </p:txBody>
      </p:sp>
      <p:sp>
        <p:nvSpPr>
          <p:cNvPr id="276574" name="Text Box 94"/>
          <p:cNvSpPr txBox="1">
            <a:spLocks noChangeArrowheads="1"/>
          </p:cNvSpPr>
          <p:nvPr/>
        </p:nvSpPr>
        <p:spPr bwMode="auto">
          <a:xfrm>
            <a:off x="7959725" y="703263"/>
            <a:ext cx="611188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600">
                <a:solidFill>
                  <a:srgbClr val="FFFF00"/>
                </a:solidFill>
                <a:latin typeface="Times New Roman" panose="02020603050405020304" pitchFamily="18" charset="0"/>
              </a:rPr>
              <a:t>ECU</a:t>
            </a:r>
          </a:p>
        </p:txBody>
      </p:sp>
      <p:grpSp>
        <p:nvGrpSpPr>
          <p:cNvPr id="276575" name="Group 95"/>
          <p:cNvGrpSpPr>
            <a:grpSpLocks/>
          </p:cNvGrpSpPr>
          <p:nvPr/>
        </p:nvGrpSpPr>
        <p:grpSpPr bwMode="auto">
          <a:xfrm>
            <a:off x="3805238" y="2997200"/>
            <a:ext cx="1663700" cy="61913"/>
            <a:chOff x="2397" y="1888"/>
            <a:chExt cx="1048" cy="39"/>
          </a:xfrm>
        </p:grpSpPr>
        <p:sp>
          <p:nvSpPr>
            <p:cNvPr id="276576" name="Line 96"/>
            <p:cNvSpPr>
              <a:spLocks noChangeShapeType="1"/>
            </p:cNvSpPr>
            <p:nvPr/>
          </p:nvSpPr>
          <p:spPr bwMode="auto">
            <a:xfrm>
              <a:off x="2400" y="1927"/>
              <a:ext cx="1045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77" name="Line 97"/>
            <p:cNvSpPr>
              <a:spLocks noChangeShapeType="1"/>
            </p:cNvSpPr>
            <p:nvPr/>
          </p:nvSpPr>
          <p:spPr bwMode="auto">
            <a:xfrm>
              <a:off x="2397" y="1888"/>
              <a:ext cx="1045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6578" name="Freeform 98"/>
          <p:cNvSpPr>
            <a:spLocks/>
          </p:cNvSpPr>
          <p:nvPr/>
        </p:nvSpPr>
        <p:spPr bwMode="auto">
          <a:xfrm>
            <a:off x="3933825" y="1903413"/>
            <a:ext cx="914400" cy="339725"/>
          </a:xfrm>
          <a:custGeom>
            <a:avLst/>
            <a:gdLst>
              <a:gd name="T0" fmla="*/ 0 w 576"/>
              <a:gd name="T1" fmla="*/ 97 h 214"/>
              <a:gd name="T2" fmla="*/ 84 w 576"/>
              <a:gd name="T3" fmla="*/ 19 h 214"/>
              <a:gd name="T4" fmla="*/ 165 w 576"/>
              <a:gd name="T5" fmla="*/ 214 h 214"/>
              <a:gd name="T6" fmla="*/ 252 w 576"/>
              <a:gd name="T7" fmla="*/ 16 h 214"/>
              <a:gd name="T8" fmla="*/ 321 w 576"/>
              <a:gd name="T9" fmla="*/ 214 h 214"/>
              <a:gd name="T10" fmla="*/ 387 w 576"/>
              <a:gd name="T11" fmla="*/ 13 h 214"/>
              <a:gd name="T12" fmla="*/ 453 w 576"/>
              <a:gd name="T13" fmla="*/ 214 h 214"/>
              <a:gd name="T14" fmla="*/ 519 w 576"/>
              <a:gd name="T15" fmla="*/ 16 h 214"/>
              <a:gd name="T16" fmla="*/ 576 w 576"/>
              <a:gd name="T17" fmla="*/ 211 h 2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76" h="214">
                <a:moveTo>
                  <a:pt x="0" y="97"/>
                </a:moveTo>
                <a:cubicBezTo>
                  <a:pt x="28" y="48"/>
                  <a:pt x="57" y="0"/>
                  <a:pt x="84" y="19"/>
                </a:cubicBezTo>
                <a:cubicBezTo>
                  <a:pt x="111" y="38"/>
                  <a:pt x="137" y="214"/>
                  <a:pt x="165" y="214"/>
                </a:cubicBezTo>
                <a:cubicBezTo>
                  <a:pt x="193" y="214"/>
                  <a:pt x="226" y="16"/>
                  <a:pt x="252" y="16"/>
                </a:cubicBezTo>
                <a:cubicBezTo>
                  <a:pt x="278" y="16"/>
                  <a:pt x="299" y="214"/>
                  <a:pt x="321" y="214"/>
                </a:cubicBezTo>
                <a:cubicBezTo>
                  <a:pt x="343" y="214"/>
                  <a:pt x="365" y="13"/>
                  <a:pt x="387" y="13"/>
                </a:cubicBezTo>
                <a:cubicBezTo>
                  <a:pt x="409" y="13"/>
                  <a:pt x="431" y="214"/>
                  <a:pt x="453" y="214"/>
                </a:cubicBezTo>
                <a:cubicBezTo>
                  <a:pt x="475" y="214"/>
                  <a:pt x="499" y="16"/>
                  <a:pt x="519" y="16"/>
                </a:cubicBezTo>
                <a:cubicBezTo>
                  <a:pt x="539" y="16"/>
                  <a:pt x="567" y="179"/>
                  <a:pt x="576" y="211"/>
                </a:cubicBezTo>
              </a:path>
            </a:pathLst>
          </a:custGeom>
          <a:noFill/>
          <a:ln w="50800">
            <a:solidFill>
              <a:srgbClr val="FFFF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79" name="Freeform 99"/>
          <p:cNvSpPr>
            <a:spLocks/>
          </p:cNvSpPr>
          <p:nvPr/>
        </p:nvSpPr>
        <p:spPr bwMode="auto">
          <a:xfrm rot="10800000" flipV="1">
            <a:off x="4848225" y="1912938"/>
            <a:ext cx="676275" cy="325437"/>
          </a:xfrm>
          <a:custGeom>
            <a:avLst/>
            <a:gdLst>
              <a:gd name="T0" fmla="*/ 0 w 576"/>
              <a:gd name="T1" fmla="*/ 97 h 214"/>
              <a:gd name="T2" fmla="*/ 84 w 576"/>
              <a:gd name="T3" fmla="*/ 19 h 214"/>
              <a:gd name="T4" fmla="*/ 165 w 576"/>
              <a:gd name="T5" fmla="*/ 214 h 214"/>
              <a:gd name="T6" fmla="*/ 252 w 576"/>
              <a:gd name="T7" fmla="*/ 16 h 214"/>
              <a:gd name="T8" fmla="*/ 321 w 576"/>
              <a:gd name="T9" fmla="*/ 214 h 214"/>
              <a:gd name="T10" fmla="*/ 387 w 576"/>
              <a:gd name="T11" fmla="*/ 13 h 214"/>
              <a:gd name="T12" fmla="*/ 453 w 576"/>
              <a:gd name="T13" fmla="*/ 214 h 214"/>
              <a:gd name="T14" fmla="*/ 519 w 576"/>
              <a:gd name="T15" fmla="*/ 16 h 214"/>
              <a:gd name="T16" fmla="*/ 576 w 576"/>
              <a:gd name="T17" fmla="*/ 211 h 2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76" h="214">
                <a:moveTo>
                  <a:pt x="0" y="97"/>
                </a:moveTo>
                <a:cubicBezTo>
                  <a:pt x="28" y="48"/>
                  <a:pt x="57" y="0"/>
                  <a:pt x="84" y="19"/>
                </a:cubicBezTo>
                <a:cubicBezTo>
                  <a:pt x="111" y="38"/>
                  <a:pt x="137" y="214"/>
                  <a:pt x="165" y="214"/>
                </a:cubicBezTo>
                <a:cubicBezTo>
                  <a:pt x="193" y="214"/>
                  <a:pt x="226" y="16"/>
                  <a:pt x="252" y="16"/>
                </a:cubicBezTo>
                <a:cubicBezTo>
                  <a:pt x="278" y="16"/>
                  <a:pt x="299" y="214"/>
                  <a:pt x="321" y="214"/>
                </a:cubicBezTo>
                <a:cubicBezTo>
                  <a:pt x="343" y="214"/>
                  <a:pt x="365" y="13"/>
                  <a:pt x="387" y="13"/>
                </a:cubicBezTo>
                <a:cubicBezTo>
                  <a:pt x="409" y="13"/>
                  <a:pt x="431" y="214"/>
                  <a:pt x="453" y="214"/>
                </a:cubicBezTo>
                <a:cubicBezTo>
                  <a:pt x="475" y="214"/>
                  <a:pt x="499" y="16"/>
                  <a:pt x="519" y="16"/>
                </a:cubicBezTo>
                <a:cubicBezTo>
                  <a:pt x="539" y="16"/>
                  <a:pt x="567" y="179"/>
                  <a:pt x="576" y="211"/>
                </a:cubicBezTo>
              </a:path>
            </a:pathLst>
          </a:custGeom>
          <a:noFill/>
          <a:ln w="50800">
            <a:solidFill>
              <a:srgbClr val="FFFF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76580" name="Group 100"/>
          <p:cNvGrpSpPr>
            <a:grpSpLocks/>
          </p:cNvGrpSpPr>
          <p:nvPr/>
        </p:nvGrpSpPr>
        <p:grpSpPr bwMode="auto">
          <a:xfrm>
            <a:off x="3857625" y="1806575"/>
            <a:ext cx="1663700" cy="61913"/>
            <a:chOff x="2397" y="1888"/>
            <a:chExt cx="1048" cy="39"/>
          </a:xfrm>
        </p:grpSpPr>
        <p:sp>
          <p:nvSpPr>
            <p:cNvPr id="276581" name="Line 101"/>
            <p:cNvSpPr>
              <a:spLocks noChangeShapeType="1"/>
            </p:cNvSpPr>
            <p:nvPr/>
          </p:nvSpPr>
          <p:spPr bwMode="auto">
            <a:xfrm>
              <a:off x="2400" y="1927"/>
              <a:ext cx="1045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82" name="Line 102"/>
            <p:cNvSpPr>
              <a:spLocks noChangeShapeType="1"/>
            </p:cNvSpPr>
            <p:nvPr/>
          </p:nvSpPr>
          <p:spPr bwMode="auto">
            <a:xfrm>
              <a:off x="2397" y="1888"/>
              <a:ext cx="1045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6583" name="Freeform 103"/>
          <p:cNvSpPr>
            <a:spLocks/>
          </p:cNvSpPr>
          <p:nvPr/>
        </p:nvSpPr>
        <p:spPr bwMode="auto">
          <a:xfrm>
            <a:off x="4171950" y="2528888"/>
            <a:ext cx="965200" cy="398462"/>
          </a:xfrm>
          <a:custGeom>
            <a:avLst/>
            <a:gdLst>
              <a:gd name="T0" fmla="*/ 0 w 608"/>
              <a:gd name="T1" fmla="*/ 163 h 251"/>
              <a:gd name="T2" fmla="*/ 88 w 608"/>
              <a:gd name="T3" fmla="*/ 19 h 251"/>
              <a:gd name="T4" fmla="*/ 200 w 608"/>
              <a:gd name="T5" fmla="*/ 251 h 251"/>
              <a:gd name="T6" fmla="*/ 320 w 608"/>
              <a:gd name="T7" fmla="*/ 19 h 251"/>
              <a:gd name="T8" fmla="*/ 424 w 608"/>
              <a:gd name="T9" fmla="*/ 247 h 251"/>
              <a:gd name="T10" fmla="*/ 524 w 608"/>
              <a:gd name="T11" fmla="*/ 15 h 251"/>
              <a:gd name="T12" fmla="*/ 608 w 608"/>
              <a:gd name="T13" fmla="*/ 155 h 2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608" h="251">
                <a:moveTo>
                  <a:pt x="0" y="163"/>
                </a:moveTo>
                <a:cubicBezTo>
                  <a:pt x="27" y="83"/>
                  <a:pt x="55" y="4"/>
                  <a:pt x="88" y="19"/>
                </a:cubicBezTo>
                <a:cubicBezTo>
                  <a:pt x="121" y="34"/>
                  <a:pt x="161" y="251"/>
                  <a:pt x="200" y="251"/>
                </a:cubicBezTo>
                <a:cubicBezTo>
                  <a:pt x="239" y="251"/>
                  <a:pt x="283" y="20"/>
                  <a:pt x="320" y="19"/>
                </a:cubicBezTo>
                <a:cubicBezTo>
                  <a:pt x="357" y="18"/>
                  <a:pt x="390" y="248"/>
                  <a:pt x="424" y="247"/>
                </a:cubicBezTo>
                <a:cubicBezTo>
                  <a:pt x="458" y="246"/>
                  <a:pt x="493" y="30"/>
                  <a:pt x="524" y="15"/>
                </a:cubicBezTo>
                <a:cubicBezTo>
                  <a:pt x="555" y="0"/>
                  <a:pt x="581" y="77"/>
                  <a:pt x="608" y="155"/>
                </a:cubicBezTo>
              </a:path>
            </a:pathLst>
          </a:cu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84" name="Freeform 104"/>
          <p:cNvSpPr>
            <a:spLocks/>
          </p:cNvSpPr>
          <p:nvPr/>
        </p:nvSpPr>
        <p:spPr bwMode="auto">
          <a:xfrm>
            <a:off x="4171950" y="1316038"/>
            <a:ext cx="965200" cy="398462"/>
          </a:xfrm>
          <a:custGeom>
            <a:avLst/>
            <a:gdLst>
              <a:gd name="T0" fmla="*/ 0 w 608"/>
              <a:gd name="T1" fmla="*/ 163 h 251"/>
              <a:gd name="T2" fmla="*/ 88 w 608"/>
              <a:gd name="T3" fmla="*/ 19 h 251"/>
              <a:gd name="T4" fmla="*/ 200 w 608"/>
              <a:gd name="T5" fmla="*/ 251 h 251"/>
              <a:gd name="T6" fmla="*/ 320 w 608"/>
              <a:gd name="T7" fmla="*/ 19 h 251"/>
              <a:gd name="T8" fmla="*/ 424 w 608"/>
              <a:gd name="T9" fmla="*/ 247 h 251"/>
              <a:gd name="T10" fmla="*/ 524 w 608"/>
              <a:gd name="T11" fmla="*/ 15 h 251"/>
              <a:gd name="T12" fmla="*/ 608 w 608"/>
              <a:gd name="T13" fmla="*/ 155 h 2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608" h="251">
                <a:moveTo>
                  <a:pt x="0" y="163"/>
                </a:moveTo>
                <a:cubicBezTo>
                  <a:pt x="27" y="83"/>
                  <a:pt x="55" y="4"/>
                  <a:pt x="88" y="19"/>
                </a:cubicBezTo>
                <a:cubicBezTo>
                  <a:pt x="121" y="34"/>
                  <a:pt x="161" y="251"/>
                  <a:pt x="200" y="251"/>
                </a:cubicBezTo>
                <a:cubicBezTo>
                  <a:pt x="239" y="251"/>
                  <a:pt x="283" y="20"/>
                  <a:pt x="320" y="19"/>
                </a:cubicBezTo>
                <a:cubicBezTo>
                  <a:pt x="357" y="18"/>
                  <a:pt x="390" y="248"/>
                  <a:pt x="424" y="247"/>
                </a:cubicBezTo>
                <a:cubicBezTo>
                  <a:pt x="458" y="246"/>
                  <a:pt x="493" y="30"/>
                  <a:pt x="524" y="15"/>
                </a:cubicBezTo>
                <a:cubicBezTo>
                  <a:pt x="555" y="0"/>
                  <a:pt x="581" y="77"/>
                  <a:pt x="608" y="155"/>
                </a:cubicBezTo>
              </a:path>
            </a:pathLst>
          </a:cu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85" name="Line 105"/>
          <p:cNvSpPr>
            <a:spLocks noChangeShapeType="1"/>
          </p:cNvSpPr>
          <p:nvPr/>
        </p:nvSpPr>
        <p:spPr bwMode="auto">
          <a:xfrm>
            <a:off x="5129213" y="2800350"/>
            <a:ext cx="2814637" cy="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86" name="Line 106"/>
          <p:cNvSpPr>
            <a:spLocks noChangeShapeType="1"/>
          </p:cNvSpPr>
          <p:nvPr/>
        </p:nvSpPr>
        <p:spPr bwMode="auto">
          <a:xfrm>
            <a:off x="5162550" y="1562100"/>
            <a:ext cx="2800350" cy="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87" name="Line 107"/>
          <p:cNvSpPr>
            <a:spLocks noChangeShapeType="1"/>
          </p:cNvSpPr>
          <p:nvPr/>
        </p:nvSpPr>
        <p:spPr bwMode="auto">
          <a:xfrm flipV="1">
            <a:off x="3124200" y="1581150"/>
            <a:ext cx="1047750" cy="1905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88" name="Line 108"/>
          <p:cNvSpPr>
            <a:spLocks noChangeShapeType="1"/>
          </p:cNvSpPr>
          <p:nvPr/>
        </p:nvSpPr>
        <p:spPr bwMode="auto">
          <a:xfrm flipV="1">
            <a:off x="3124200" y="2781300"/>
            <a:ext cx="1047750" cy="1905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89" name="Line 109"/>
          <p:cNvSpPr>
            <a:spLocks noChangeShapeType="1"/>
          </p:cNvSpPr>
          <p:nvPr/>
        </p:nvSpPr>
        <p:spPr bwMode="auto">
          <a:xfrm flipV="1">
            <a:off x="3143250" y="571500"/>
            <a:ext cx="0" cy="222885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90" name="Oval 110"/>
          <p:cNvSpPr>
            <a:spLocks noChangeArrowheads="1"/>
          </p:cNvSpPr>
          <p:nvPr/>
        </p:nvSpPr>
        <p:spPr bwMode="auto">
          <a:xfrm>
            <a:off x="2933700" y="381000"/>
            <a:ext cx="419100" cy="400050"/>
          </a:xfrm>
          <a:prstGeom prst="ellipse">
            <a:avLst/>
          </a:prstGeom>
          <a:solidFill>
            <a:srgbClr val="CC0000"/>
          </a:solidFill>
          <a:ln w="9525">
            <a:solidFill>
              <a:srgbClr val="CC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91" name="Line 111"/>
          <p:cNvSpPr>
            <a:spLocks noChangeShapeType="1"/>
          </p:cNvSpPr>
          <p:nvPr/>
        </p:nvSpPr>
        <p:spPr bwMode="auto">
          <a:xfrm>
            <a:off x="7943850" y="1395413"/>
            <a:ext cx="0" cy="376237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92" name="Line 112"/>
          <p:cNvSpPr>
            <a:spLocks noChangeShapeType="1"/>
          </p:cNvSpPr>
          <p:nvPr/>
        </p:nvSpPr>
        <p:spPr bwMode="auto">
          <a:xfrm>
            <a:off x="7962900" y="2609850"/>
            <a:ext cx="0" cy="390525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93" name="Line 113"/>
          <p:cNvSpPr>
            <a:spLocks noChangeShapeType="1"/>
          </p:cNvSpPr>
          <p:nvPr/>
        </p:nvSpPr>
        <p:spPr bwMode="auto">
          <a:xfrm>
            <a:off x="8072438" y="2667000"/>
            <a:ext cx="0" cy="28575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94" name="Line 114"/>
          <p:cNvSpPr>
            <a:spLocks noChangeShapeType="1"/>
          </p:cNvSpPr>
          <p:nvPr/>
        </p:nvSpPr>
        <p:spPr bwMode="auto">
          <a:xfrm>
            <a:off x="8186738" y="2719388"/>
            <a:ext cx="0" cy="180975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95" name="Line 115"/>
          <p:cNvSpPr>
            <a:spLocks noChangeShapeType="1"/>
          </p:cNvSpPr>
          <p:nvPr/>
        </p:nvSpPr>
        <p:spPr bwMode="auto">
          <a:xfrm>
            <a:off x="8058150" y="1447800"/>
            <a:ext cx="0" cy="28575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96" name="Line 116"/>
          <p:cNvSpPr>
            <a:spLocks noChangeShapeType="1"/>
          </p:cNvSpPr>
          <p:nvPr/>
        </p:nvSpPr>
        <p:spPr bwMode="auto">
          <a:xfrm>
            <a:off x="8167688" y="1500188"/>
            <a:ext cx="0" cy="180975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97" name="Text Box 117"/>
          <p:cNvSpPr txBox="1">
            <a:spLocks noChangeArrowheads="1"/>
          </p:cNvSpPr>
          <p:nvPr/>
        </p:nvSpPr>
        <p:spPr bwMode="auto">
          <a:xfrm>
            <a:off x="2422525" y="228600"/>
            <a:ext cx="41592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3200">
                <a:solidFill>
                  <a:srgbClr val="CC0000"/>
                </a:solidFill>
                <a:latin typeface="Times New Roman" panose="02020603050405020304" pitchFamily="18" charset="0"/>
              </a:rPr>
              <a:t>+</a:t>
            </a:r>
            <a:endParaRPr lang="en-GB" altLang="en-US">
              <a:solidFill>
                <a:srgbClr val="CC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76598" name="Text Box 118"/>
          <p:cNvSpPr txBox="1">
            <a:spLocks noChangeArrowheads="1"/>
          </p:cNvSpPr>
          <p:nvPr/>
        </p:nvSpPr>
        <p:spPr bwMode="auto">
          <a:xfrm>
            <a:off x="5641975" y="2128838"/>
            <a:ext cx="10985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600" dirty="0">
                <a:latin typeface="Times New Roman" panose="02020603050405020304" pitchFamily="18" charset="0"/>
              </a:rPr>
              <a:t>Secondary</a:t>
            </a:r>
          </a:p>
        </p:txBody>
      </p:sp>
      <p:sp>
        <p:nvSpPr>
          <p:cNvPr id="276599" name="Text Box 119"/>
          <p:cNvSpPr txBox="1">
            <a:spLocks noChangeArrowheads="1"/>
          </p:cNvSpPr>
          <p:nvPr/>
        </p:nvSpPr>
        <p:spPr bwMode="auto">
          <a:xfrm>
            <a:off x="5661025" y="1624013"/>
            <a:ext cx="919163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600">
                <a:solidFill>
                  <a:srgbClr val="CC0000"/>
                </a:solidFill>
                <a:latin typeface="Times New Roman" panose="02020603050405020304" pitchFamily="18" charset="0"/>
              </a:rPr>
              <a:t>Primary</a:t>
            </a:r>
          </a:p>
        </p:txBody>
      </p:sp>
      <p:sp>
        <p:nvSpPr>
          <p:cNvPr id="276600" name="Text Box 120"/>
          <p:cNvSpPr txBox="1">
            <a:spLocks noChangeArrowheads="1"/>
          </p:cNvSpPr>
          <p:nvPr/>
        </p:nvSpPr>
        <p:spPr bwMode="auto">
          <a:xfrm>
            <a:off x="5661025" y="2462213"/>
            <a:ext cx="919163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600">
                <a:solidFill>
                  <a:srgbClr val="CC0000"/>
                </a:solidFill>
                <a:latin typeface="Times New Roman" panose="02020603050405020304" pitchFamily="18" charset="0"/>
              </a:rPr>
              <a:t>Primary</a:t>
            </a:r>
          </a:p>
        </p:txBody>
      </p:sp>
      <p:sp>
        <p:nvSpPr>
          <p:cNvPr id="276601" name="AutoShape 121"/>
          <p:cNvSpPr>
            <a:spLocks noChangeArrowheads="1"/>
          </p:cNvSpPr>
          <p:nvPr/>
        </p:nvSpPr>
        <p:spPr bwMode="auto">
          <a:xfrm>
            <a:off x="1962150" y="2857500"/>
            <a:ext cx="266700" cy="895350"/>
          </a:xfrm>
          <a:prstGeom prst="downArrow">
            <a:avLst>
              <a:gd name="adj1" fmla="val 50000"/>
              <a:gd name="adj2" fmla="val 83929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602" name="AutoShape 122"/>
          <p:cNvSpPr>
            <a:spLocks noChangeArrowheads="1"/>
          </p:cNvSpPr>
          <p:nvPr/>
        </p:nvSpPr>
        <p:spPr bwMode="auto">
          <a:xfrm rot="5400000">
            <a:off x="2571750" y="2019300"/>
            <a:ext cx="342900" cy="590550"/>
          </a:xfrm>
          <a:prstGeom prst="downArrow">
            <a:avLst>
              <a:gd name="adj1" fmla="val 50000"/>
              <a:gd name="adj2" fmla="val 43056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603" name="AutoShape 123"/>
          <p:cNvSpPr>
            <a:spLocks noChangeArrowheads="1"/>
          </p:cNvSpPr>
          <p:nvPr/>
        </p:nvSpPr>
        <p:spPr bwMode="auto">
          <a:xfrm rot="16200000">
            <a:off x="2895600" y="5105400"/>
            <a:ext cx="342900" cy="590550"/>
          </a:xfrm>
          <a:prstGeom prst="downArrow">
            <a:avLst>
              <a:gd name="adj1" fmla="val 50000"/>
              <a:gd name="adj2" fmla="val 43056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604" name="AutoShape 124"/>
          <p:cNvSpPr>
            <a:spLocks noChangeArrowheads="1"/>
          </p:cNvSpPr>
          <p:nvPr/>
        </p:nvSpPr>
        <p:spPr bwMode="auto">
          <a:xfrm rot="16200000">
            <a:off x="4476750" y="5124450"/>
            <a:ext cx="342900" cy="590550"/>
          </a:xfrm>
          <a:prstGeom prst="downArrow">
            <a:avLst>
              <a:gd name="adj1" fmla="val 50000"/>
              <a:gd name="adj2" fmla="val 43056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605" name="AutoShape 125"/>
          <p:cNvSpPr>
            <a:spLocks noChangeArrowheads="1"/>
          </p:cNvSpPr>
          <p:nvPr/>
        </p:nvSpPr>
        <p:spPr bwMode="auto">
          <a:xfrm rot="16200000">
            <a:off x="6057900" y="5143500"/>
            <a:ext cx="342900" cy="590550"/>
          </a:xfrm>
          <a:prstGeom prst="downArrow">
            <a:avLst>
              <a:gd name="adj1" fmla="val 50000"/>
              <a:gd name="adj2" fmla="val 43056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606" name="AutoShape 126"/>
          <p:cNvSpPr>
            <a:spLocks noChangeArrowheads="1"/>
          </p:cNvSpPr>
          <p:nvPr/>
        </p:nvSpPr>
        <p:spPr bwMode="auto">
          <a:xfrm flipV="1">
            <a:off x="7067550" y="2933700"/>
            <a:ext cx="266700" cy="895350"/>
          </a:xfrm>
          <a:prstGeom prst="downArrow">
            <a:avLst>
              <a:gd name="adj1" fmla="val 50000"/>
              <a:gd name="adj2" fmla="val 83929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607" name="Text Box 127"/>
          <p:cNvSpPr txBox="1">
            <a:spLocks noChangeArrowheads="1"/>
          </p:cNvSpPr>
          <p:nvPr/>
        </p:nvSpPr>
        <p:spPr bwMode="auto">
          <a:xfrm>
            <a:off x="365125" y="6022975"/>
            <a:ext cx="8778875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dirty="0" smtClean="0">
                <a:latin typeface="Times New Roman" panose="02020603050405020304" pitchFamily="18" charset="0"/>
              </a:rPr>
              <a:t>                      </a:t>
            </a:r>
          </a:p>
          <a:p>
            <a:r>
              <a:rPr lang="en-GB" altLang="en-US" dirty="0">
                <a:latin typeface="Times New Roman" panose="02020603050405020304" pitchFamily="18" charset="0"/>
              </a:rPr>
              <a:t> </a:t>
            </a:r>
            <a:r>
              <a:rPr lang="en-GB" altLang="en-US" dirty="0" smtClean="0">
                <a:latin typeface="Times New Roman" panose="02020603050405020304" pitchFamily="18" charset="0"/>
              </a:rPr>
              <a:t>                   TDC</a:t>
            </a:r>
            <a:r>
              <a:rPr lang="en-GB" altLang="en-US" dirty="0" smtClean="0">
                <a:solidFill>
                  <a:srgbClr val="FFFF00"/>
                </a:solidFill>
                <a:latin typeface="Times New Roman" panose="02020603050405020304" pitchFamily="18" charset="0"/>
              </a:rPr>
              <a:t> </a:t>
            </a:r>
            <a:r>
              <a:rPr lang="en-GB" altLang="en-US" dirty="0" smtClean="0">
                <a:latin typeface="Times New Roman" panose="02020603050405020304" pitchFamily="18" charset="0"/>
              </a:rPr>
              <a:t>power</a:t>
            </a:r>
            <a:r>
              <a:rPr lang="en-GB" altLang="en-US" dirty="0" smtClean="0">
                <a:solidFill>
                  <a:srgbClr val="FFFF00"/>
                </a:solidFill>
                <a:latin typeface="Times New Roman" panose="02020603050405020304" pitchFamily="18" charset="0"/>
              </a:rPr>
              <a:t>                                 </a:t>
            </a:r>
            <a:r>
              <a:rPr lang="en-GB" altLang="en-US" dirty="0">
                <a:latin typeface="Times New Roman" panose="02020603050405020304" pitchFamily="18" charset="0"/>
              </a:rPr>
              <a:t>TDC</a:t>
            </a:r>
            <a:r>
              <a:rPr lang="en-GB" altLang="en-US" dirty="0">
                <a:solidFill>
                  <a:srgbClr val="FFFF00"/>
                </a:solidFill>
                <a:latin typeface="Times New Roman" panose="02020603050405020304" pitchFamily="18" charset="0"/>
              </a:rPr>
              <a:t> </a:t>
            </a:r>
            <a:r>
              <a:rPr lang="en-GB" altLang="en-US" dirty="0">
                <a:latin typeface="Times New Roman" panose="02020603050405020304" pitchFamily="18" charset="0"/>
              </a:rPr>
              <a:t>exhaust</a:t>
            </a:r>
          </a:p>
        </p:txBody>
      </p:sp>
      <p:sp>
        <p:nvSpPr>
          <p:cNvPr id="276608" name="Text Box 128"/>
          <p:cNvSpPr txBox="1">
            <a:spLocks noChangeArrowheads="1"/>
          </p:cNvSpPr>
          <p:nvPr/>
        </p:nvSpPr>
        <p:spPr bwMode="auto">
          <a:xfrm>
            <a:off x="346075" y="2384425"/>
            <a:ext cx="1003801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>
                <a:latin typeface="Times New Roman" panose="02020603050405020304" pitchFamily="18" charset="0"/>
              </a:rPr>
              <a:t>Firing</a:t>
            </a:r>
          </a:p>
          <a:p>
            <a:endParaRPr lang="en-GB" altLang="en-US">
              <a:latin typeface="Times New Roman" panose="02020603050405020304" pitchFamily="18" charset="0"/>
            </a:endParaRPr>
          </a:p>
          <a:p>
            <a:r>
              <a:rPr lang="en-GB" altLang="en-US">
                <a:latin typeface="Times New Roman" panose="02020603050405020304" pitchFamily="18" charset="0"/>
              </a:rPr>
              <a:t>1342</a:t>
            </a:r>
          </a:p>
        </p:txBody>
      </p:sp>
      <p:sp>
        <p:nvSpPr>
          <p:cNvPr id="276609" name="Line 129"/>
          <p:cNvSpPr>
            <a:spLocks noChangeShapeType="1"/>
          </p:cNvSpPr>
          <p:nvPr/>
        </p:nvSpPr>
        <p:spPr bwMode="auto">
          <a:xfrm flipV="1">
            <a:off x="5524500" y="1543050"/>
            <a:ext cx="0" cy="571500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506" name="Rectangle 1026"/>
          <p:cNvSpPr>
            <a:spLocks noChangeArrowheads="1"/>
          </p:cNvSpPr>
          <p:nvPr/>
        </p:nvSpPr>
        <p:spPr bwMode="auto">
          <a:xfrm>
            <a:off x="838200" y="5105400"/>
            <a:ext cx="7239000" cy="685800"/>
          </a:xfrm>
          <a:prstGeom prst="rect">
            <a:avLst/>
          </a:prstGeom>
          <a:gradFill rotWithShape="0">
            <a:gsLst>
              <a:gs pos="0">
                <a:schemeClr val="bg2">
                  <a:gamma/>
                  <a:shade val="46275"/>
                  <a:invGamma/>
                </a:schemeClr>
              </a:gs>
              <a:gs pos="50000">
                <a:schemeClr val="bg2"/>
              </a:gs>
              <a:gs pos="100000">
                <a:schemeClr val="bg2">
                  <a:gamma/>
                  <a:shade val="46275"/>
                  <a:invGamma/>
                </a:scheme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77507" name="Group 1027"/>
          <p:cNvGrpSpPr>
            <a:grpSpLocks/>
          </p:cNvGrpSpPr>
          <p:nvPr/>
        </p:nvGrpSpPr>
        <p:grpSpPr bwMode="auto">
          <a:xfrm>
            <a:off x="1981200" y="3992563"/>
            <a:ext cx="701675" cy="1951037"/>
            <a:chOff x="4879" y="1684"/>
            <a:chExt cx="442" cy="1229"/>
          </a:xfrm>
        </p:grpSpPr>
        <p:grpSp>
          <p:nvGrpSpPr>
            <p:cNvPr id="277508" name="Group 1028"/>
            <p:cNvGrpSpPr>
              <a:grpSpLocks/>
            </p:cNvGrpSpPr>
            <p:nvPr/>
          </p:nvGrpSpPr>
          <p:grpSpPr bwMode="auto">
            <a:xfrm>
              <a:off x="4912" y="1684"/>
              <a:ext cx="376" cy="1229"/>
              <a:chOff x="4912" y="1684"/>
              <a:chExt cx="376" cy="1229"/>
            </a:xfrm>
          </p:grpSpPr>
          <p:sp>
            <p:nvSpPr>
              <p:cNvPr id="277509" name="Freeform 1029"/>
              <p:cNvSpPr>
                <a:spLocks/>
              </p:cNvSpPr>
              <p:nvPr/>
            </p:nvSpPr>
            <p:spPr bwMode="auto">
              <a:xfrm>
                <a:off x="4994" y="1782"/>
                <a:ext cx="219" cy="567"/>
              </a:xfrm>
              <a:custGeom>
                <a:avLst/>
                <a:gdLst>
                  <a:gd name="T0" fmla="*/ 36 w 219"/>
                  <a:gd name="T1" fmla="*/ 57 h 567"/>
                  <a:gd name="T2" fmla="*/ 45 w 219"/>
                  <a:gd name="T3" fmla="*/ 24 h 567"/>
                  <a:gd name="T4" fmla="*/ 77 w 219"/>
                  <a:gd name="T5" fmla="*/ 2 h 567"/>
                  <a:gd name="T6" fmla="*/ 105 w 219"/>
                  <a:gd name="T7" fmla="*/ 0 h 567"/>
                  <a:gd name="T8" fmla="*/ 132 w 219"/>
                  <a:gd name="T9" fmla="*/ 4 h 567"/>
                  <a:gd name="T10" fmla="*/ 156 w 219"/>
                  <a:gd name="T11" fmla="*/ 19 h 567"/>
                  <a:gd name="T12" fmla="*/ 173 w 219"/>
                  <a:gd name="T13" fmla="*/ 36 h 567"/>
                  <a:gd name="T14" fmla="*/ 177 w 219"/>
                  <a:gd name="T15" fmla="*/ 57 h 567"/>
                  <a:gd name="T16" fmla="*/ 213 w 219"/>
                  <a:gd name="T17" fmla="*/ 60 h 567"/>
                  <a:gd name="T18" fmla="*/ 213 w 219"/>
                  <a:gd name="T19" fmla="*/ 124 h 567"/>
                  <a:gd name="T20" fmla="*/ 182 w 219"/>
                  <a:gd name="T21" fmla="*/ 127 h 567"/>
                  <a:gd name="T22" fmla="*/ 185 w 219"/>
                  <a:gd name="T23" fmla="*/ 163 h 567"/>
                  <a:gd name="T24" fmla="*/ 218 w 219"/>
                  <a:gd name="T25" fmla="*/ 170 h 567"/>
                  <a:gd name="T26" fmla="*/ 218 w 219"/>
                  <a:gd name="T27" fmla="*/ 237 h 567"/>
                  <a:gd name="T28" fmla="*/ 175 w 219"/>
                  <a:gd name="T29" fmla="*/ 237 h 567"/>
                  <a:gd name="T30" fmla="*/ 175 w 219"/>
                  <a:gd name="T31" fmla="*/ 295 h 567"/>
                  <a:gd name="T32" fmla="*/ 204 w 219"/>
                  <a:gd name="T33" fmla="*/ 297 h 567"/>
                  <a:gd name="T34" fmla="*/ 204 w 219"/>
                  <a:gd name="T35" fmla="*/ 398 h 567"/>
                  <a:gd name="T36" fmla="*/ 173 w 219"/>
                  <a:gd name="T37" fmla="*/ 400 h 567"/>
                  <a:gd name="T38" fmla="*/ 173 w 219"/>
                  <a:gd name="T39" fmla="*/ 451 h 567"/>
                  <a:gd name="T40" fmla="*/ 201 w 219"/>
                  <a:gd name="T41" fmla="*/ 453 h 567"/>
                  <a:gd name="T42" fmla="*/ 201 w 219"/>
                  <a:gd name="T43" fmla="*/ 564 h 567"/>
                  <a:gd name="T44" fmla="*/ 12 w 219"/>
                  <a:gd name="T45" fmla="*/ 566 h 567"/>
                  <a:gd name="T46" fmla="*/ 12 w 219"/>
                  <a:gd name="T47" fmla="*/ 456 h 567"/>
                  <a:gd name="T48" fmla="*/ 38 w 219"/>
                  <a:gd name="T49" fmla="*/ 456 h 567"/>
                  <a:gd name="T50" fmla="*/ 38 w 219"/>
                  <a:gd name="T51" fmla="*/ 396 h 567"/>
                  <a:gd name="T52" fmla="*/ 12 w 219"/>
                  <a:gd name="T53" fmla="*/ 396 h 567"/>
                  <a:gd name="T54" fmla="*/ 12 w 219"/>
                  <a:gd name="T55" fmla="*/ 292 h 567"/>
                  <a:gd name="T56" fmla="*/ 38 w 219"/>
                  <a:gd name="T57" fmla="*/ 290 h 567"/>
                  <a:gd name="T58" fmla="*/ 38 w 219"/>
                  <a:gd name="T59" fmla="*/ 228 h 567"/>
                  <a:gd name="T60" fmla="*/ 7 w 219"/>
                  <a:gd name="T61" fmla="*/ 228 h 567"/>
                  <a:gd name="T62" fmla="*/ 7 w 219"/>
                  <a:gd name="T63" fmla="*/ 170 h 567"/>
                  <a:gd name="T64" fmla="*/ 38 w 219"/>
                  <a:gd name="T65" fmla="*/ 170 h 567"/>
                  <a:gd name="T66" fmla="*/ 38 w 219"/>
                  <a:gd name="T67" fmla="*/ 120 h 567"/>
                  <a:gd name="T68" fmla="*/ 0 w 219"/>
                  <a:gd name="T69" fmla="*/ 120 h 567"/>
                  <a:gd name="T70" fmla="*/ 0 w 219"/>
                  <a:gd name="T71" fmla="*/ 62 h 567"/>
                  <a:gd name="T72" fmla="*/ 36 w 219"/>
                  <a:gd name="T73" fmla="*/ 57 h 5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19" h="567">
                    <a:moveTo>
                      <a:pt x="36" y="57"/>
                    </a:moveTo>
                    <a:lnTo>
                      <a:pt x="45" y="24"/>
                    </a:lnTo>
                    <a:lnTo>
                      <a:pt x="77" y="2"/>
                    </a:lnTo>
                    <a:lnTo>
                      <a:pt x="105" y="0"/>
                    </a:lnTo>
                    <a:lnTo>
                      <a:pt x="132" y="4"/>
                    </a:lnTo>
                    <a:lnTo>
                      <a:pt x="156" y="19"/>
                    </a:lnTo>
                    <a:lnTo>
                      <a:pt x="173" y="36"/>
                    </a:lnTo>
                    <a:lnTo>
                      <a:pt x="177" y="57"/>
                    </a:lnTo>
                    <a:lnTo>
                      <a:pt x="213" y="60"/>
                    </a:lnTo>
                    <a:lnTo>
                      <a:pt x="213" y="124"/>
                    </a:lnTo>
                    <a:lnTo>
                      <a:pt x="182" y="127"/>
                    </a:lnTo>
                    <a:lnTo>
                      <a:pt x="185" y="163"/>
                    </a:lnTo>
                    <a:lnTo>
                      <a:pt x="218" y="170"/>
                    </a:lnTo>
                    <a:lnTo>
                      <a:pt x="218" y="237"/>
                    </a:lnTo>
                    <a:lnTo>
                      <a:pt x="175" y="237"/>
                    </a:lnTo>
                    <a:lnTo>
                      <a:pt x="175" y="295"/>
                    </a:lnTo>
                    <a:lnTo>
                      <a:pt x="204" y="297"/>
                    </a:lnTo>
                    <a:lnTo>
                      <a:pt x="204" y="398"/>
                    </a:lnTo>
                    <a:lnTo>
                      <a:pt x="173" y="400"/>
                    </a:lnTo>
                    <a:lnTo>
                      <a:pt x="173" y="451"/>
                    </a:lnTo>
                    <a:lnTo>
                      <a:pt x="201" y="453"/>
                    </a:lnTo>
                    <a:lnTo>
                      <a:pt x="201" y="564"/>
                    </a:lnTo>
                    <a:lnTo>
                      <a:pt x="12" y="566"/>
                    </a:lnTo>
                    <a:lnTo>
                      <a:pt x="12" y="456"/>
                    </a:lnTo>
                    <a:lnTo>
                      <a:pt x="38" y="456"/>
                    </a:lnTo>
                    <a:lnTo>
                      <a:pt x="38" y="396"/>
                    </a:lnTo>
                    <a:lnTo>
                      <a:pt x="12" y="396"/>
                    </a:lnTo>
                    <a:lnTo>
                      <a:pt x="12" y="292"/>
                    </a:lnTo>
                    <a:lnTo>
                      <a:pt x="38" y="290"/>
                    </a:lnTo>
                    <a:lnTo>
                      <a:pt x="38" y="228"/>
                    </a:lnTo>
                    <a:lnTo>
                      <a:pt x="7" y="228"/>
                    </a:lnTo>
                    <a:lnTo>
                      <a:pt x="7" y="170"/>
                    </a:lnTo>
                    <a:lnTo>
                      <a:pt x="38" y="170"/>
                    </a:lnTo>
                    <a:lnTo>
                      <a:pt x="38" y="120"/>
                    </a:lnTo>
                    <a:lnTo>
                      <a:pt x="0" y="120"/>
                    </a:lnTo>
                    <a:lnTo>
                      <a:pt x="0" y="62"/>
                    </a:lnTo>
                    <a:lnTo>
                      <a:pt x="36" y="57"/>
                    </a:lnTo>
                  </a:path>
                </a:pathLst>
              </a:custGeom>
              <a:gradFill rotWithShape="0">
                <a:gsLst>
                  <a:gs pos="0">
                    <a:srgbClr val="FFFFFF">
                      <a:gamma/>
                      <a:shade val="29804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277510" name="Group 1030"/>
              <p:cNvGrpSpPr>
                <a:grpSpLocks/>
              </p:cNvGrpSpPr>
              <p:nvPr/>
            </p:nvGrpSpPr>
            <p:grpSpPr bwMode="auto">
              <a:xfrm>
                <a:off x="4912" y="2284"/>
                <a:ext cx="376" cy="629"/>
                <a:chOff x="4912" y="2284"/>
                <a:chExt cx="376" cy="629"/>
              </a:xfrm>
            </p:grpSpPr>
            <p:sp>
              <p:nvSpPr>
                <p:cNvPr id="277511" name="Rectangle 1031"/>
                <p:cNvSpPr>
                  <a:spLocks noChangeArrowheads="1"/>
                </p:cNvSpPr>
                <p:nvPr/>
              </p:nvSpPr>
              <p:spPr bwMode="auto">
                <a:xfrm>
                  <a:off x="4912" y="2284"/>
                  <a:ext cx="376" cy="31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512" name="Rectangle 1032"/>
                <p:cNvSpPr>
                  <a:spLocks noChangeArrowheads="1"/>
                </p:cNvSpPr>
                <p:nvPr/>
              </p:nvSpPr>
              <p:spPr bwMode="auto">
                <a:xfrm>
                  <a:off x="4969" y="2608"/>
                  <a:ext cx="262" cy="2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513" name="Rectangle 1033"/>
                <p:cNvSpPr>
                  <a:spLocks noChangeArrowheads="1"/>
                </p:cNvSpPr>
                <p:nvPr/>
              </p:nvSpPr>
              <p:spPr bwMode="auto">
                <a:xfrm>
                  <a:off x="4935" y="2609"/>
                  <a:ext cx="334" cy="19"/>
                </a:xfrm>
                <a:prstGeom prst="rect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514" name="Arc 1034"/>
                <p:cNvSpPr>
                  <a:spLocks/>
                </p:cNvSpPr>
                <p:nvPr/>
              </p:nvSpPr>
              <p:spPr bwMode="auto">
                <a:xfrm>
                  <a:off x="4968" y="2663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515" name="Arc 1035"/>
                <p:cNvSpPr>
                  <a:spLocks/>
                </p:cNvSpPr>
                <p:nvPr/>
              </p:nvSpPr>
              <p:spPr bwMode="auto">
                <a:xfrm>
                  <a:off x="4970" y="2687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516" name="Arc 1036"/>
                <p:cNvSpPr>
                  <a:spLocks/>
                </p:cNvSpPr>
                <p:nvPr/>
              </p:nvSpPr>
              <p:spPr bwMode="auto">
                <a:xfrm>
                  <a:off x="4967" y="271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517" name="Arc 1037"/>
                <p:cNvSpPr>
                  <a:spLocks/>
                </p:cNvSpPr>
                <p:nvPr/>
              </p:nvSpPr>
              <p:spPr bwMode="auto">
                <a:xfrm>
                  <a:off x="4968" y="273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518" name="Arc 1038"/>
                <p:cNvSpPr>
                  <a:spLocks/>
                </p:cNvSpPr>
                <p:nvPr/>
              </p:nvSpPr>
              <p:spPr bwMode="auto">
                <a:xfrm>
                  <a:off x="4970" y="276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519" name="Arc 1039"/>
                <p:cNvSpPr>
                  <a:spLocks/>
                </p:cNvSpPr>
                <p:nvPr/>
              </p:nvSpPr>
              <p:spPr bwMode="auto">
                <a:xfrm>
                  <a:off x="4971" y="2785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520" name="Freeform 1040"/>
                <p:cNvSpPr>
                  <a:spLocks/>
                </p:cNvSpPr>
                <p:nvPr/>
              </p:nvSpPr>
              <p:spPr bwMode="auto">
                <a:xfrm>
                  <a:off x="5072" y="2825"/>
                  <a:ext cx="160" cy="88"/>
                </a:xfrm>
                <a:custGeom>
                  <a:avLst/>
                  <a:gdLst>
                    <a:gd name="T0" fmla="*/ 0 w 160"/>
                    <a:gd name="T1" fmla="*/ 57 h 88"/>
                    <a:gd name="T2" fmla="*/ 0 w 160"/>
                    <a:gd name="T3" fmla="*/ 87 h 88"/>
                    <a:gd name="T4" fmla="*/ 159 w 160"/>
                    <a:gd name="T5" fmla="*/ 87 h 88"/>
                    <a:gd name="T6" fmla="*/ 159 w 160"/>
                    <a:gd name="T7" fmla="*/ 0 h 88"/>
                    <a:gd name="T8" fmla="*/ 126 w 160"/>
                    <a:gd name="T9" fmla="*/ 0 h 88"/>
                    <a:gd name="T10" fmla="*/ 126 w 160"/>
                    <a:gd name="T11" fmla="*/ 57 h 88"/>
                    <a:gd name="T12" fmla="*/ 0 w 160"/>
                    <a:gd name="T13" fmla="*/ 57 h 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60" h="88">
                      <a:moveTo>
                        <a:pt x="0" y="57"/>
                      </a:moveTo>
                      <a:lnTo>
                        <a:pt x="0" y="87"/>
                      </a:lnTo>
                      <a:lnTo>
                        <a:pt x="159" y="87"/>
                      </a:lnTo>
                      <a:lnTo>
                        <a:pt x="159" y="0"/>
                      </a:lnTo>
                      <a:lnTo>
                        <a:pt x="126" y="0"/>
                      </a:lnTo>
                      <a:lnTo>
                        <a:pt x="126" y="57"/>
                      </a:lnTo>
                      <a:lnTo>
                        <a:pt x="0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77521" name="AutoShape 1041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5074" y="2830"/>
                  <a:ext cx="46" cy="3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77522" name="Rectangle 1042"/>
              <p:cNvSpPr>
                <a:spLocks noChangeArrowheads="1"/>
              </p:cNvSpPr>
              <p:nvPr/>
            </p:nvSpPr>
            <p:spPr bwMode="auto">
              <a:xfrm>
                <a:off x="5077" y="1684"/>
                <a:ext cx="55" cy="124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9804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523" name="Rectangle 1043"/>
              <p:cNvSpPr>
                <a:spLocks noChangeArrowheads="1"/>
              </p:cNvSpPr>
              <p:nvPr/>
            </p:nvSpPr>
            <p:spPr bwMode="auto">
              <a:xfrm>
                <a:off x="4968" y="2061"/>
                <a:ext cx="274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900">
                    <a:solidFill>
                      <a:srgbClr val="FC0128"/>
                    </a:solidFill>
                  </a:rPr>
                  <a:t>NGK</a:t>
                </a:r>
              </a:p>
            </p:txBody>
          </p:sp>
        </p:grpSp>
        <p:sp>
          <p:nvSpPr>
            <p:cNvPr id="277524" name="Rectangle 1044"/>
            <p:cNvSpPr>
              <a:spLocks noChangeArrowheads="1"/>
            </p:cNvSpPr>
            <p:nvPr/>
          </p:nvSpPr>
          <p:spPr bwMode="auto">
            <a:xfrm>
              <a:off x="4879" y="2290"/>
              <a:ext cx="442" cy="79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7525" name="Rectangle 1045"/>
            <p:cNvSpPr>
              <a:spLocks noChangeArrowheads="1"/>
            </p:cNvSpPr>
            <p:nvPr/>
          </p:nvSpPr>
          <p:spPr bwMode="auto">
            <a:xfrm>
              <a:off x="5029" y="2299"/>
              <a:ext cx="145" cy="67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7526" name="Group 1046"/>
          <p:cNvGrpSpPr>
            <a:grpSpLocks/>
          </p:cNvGrpSpPr>
          <p:nvPr/>
        </p:nvGrpSpPr>
        <p:grpSpPr bwMode="auto">
          <a:xfrm>
            <a:off x="6629400" y="4068763"/>
            <a:ext cx="701675" cy="1951037"/>
            <a:chOff x="4879" y="1684"/>
            <a:chExt cx="442" cy="1229"/>
          </a:xfrm>
        </p:grpSpPr>
        <p:grpSp>
          <p:nvGrpSpPr>
            <p:cNvPr id="277527" name="Group 1047"/>
            <p:cNvGrpSpPr>
              <a:grpSpLocks/>
            </p:cNvGrpSpPr>
            <p:nvPr/>
          </p:nvGrpSpPr>
          <p:grpSpPr bwMode="auto">
            <a:xfrm>
              <a:off x="4912" y="1684"/>
              <a:ext cx="376" cy="1229"/>
              <a:chOff x="4912" y="1684"/>
              <a:chExt cx="376" cy="1229"/>
            </a:xfrm>
          </p:grpSpPr>
          <p:sp>
            <p:nvSpPr>
              <p:cNvPr id="277528" name="Freeform 1048"/>
              <p:cNvSpPr>
                <a:spLocks/>
              </p:cNvSpPr>
              <p:nvPr/>
            </p:nvSpPr>
            <p:spPr bwMode="auto">
              <a:xfrm>
                <a:off x="4994" y="1782"/>
                <a:ext cx="219" cy="567"/>
              </a:xfrm>
              <a:custGeom>
                <a:avLst/>
                <a:gdLst>
                  <a:gd name="T0" fmla="*/ 36 w 219"/>
                  <a:gd name="T1" fmla="*/ 57 h 567"/>
                  <a:gd name="T2" fmla="*/ 45 w 219"/>
                  <a:gd name="T3" fmla="*/ 24 h 567"/>
                  <a:gd name="T4" fmla="*/ 77 w 219"/>
                  <a:gd name="T5" fmla="*/ 2 h 567"/>
                  <a:gd name="T6" fmla="*/ 105 w 219"/>
                  <a:gd name="T7" fmla="*/ 0 h 567"/>
                  <a:gd name="T8" fmla="*/ 132 w 219"/>
                  <a:gd name="T9" fmla="*/ 4 h 567"/>
                  <a:gd name="T10" fmla="*/ 156 w 219"/>
                  <a:gd name="T11" fmla="*/ 19 h 567"/>
                  <a:gd name="T12" fmla="*/ 173 w 219"/>
                  <a:gd name="T13" fmla="*/ 36 h 567"/>
                  <a:gd name="T14" fmla="*/ 177 w 219"/>
                  <a:gd name="T15" fmla="*/ 57 h 567"/>
                  <a:gd name="T16" fmla="*/ 213 w 219"/>
                  <a:gd name="T17" fmla="*/ 60 h 567"/>
                  <a:gd name="T18" fmla="*/ 213 w 219"/>
                  <a:gd name="T19" fmla="*/ 124 h 567"/>
                  <a:gd name="T20" fmla="*/ 182 w 219"/>
                  <a:gd name="T21" fmla="*/ 127 h 567"/>
                  <a:gd name="T22" fmla="*/ 185 w 219"/>
                  <a:gd name="T23" fmla="*/ 163 h 567"/>
                  <a:gd name="T24" fmla="*/ 218 w 219"/>
                  <a:gd name="T25" fmla="*/ 170 h 567"/>
                  <a:gd name="T26" fmla="*/ 218 w 219"/>
                  <a:gd name="T27" fmla="*/ 237 h 567"/>
                  <a:gd name="T28" fmla="*/ 175 w 219"/>
                  <a:gd name="T29" fmla="*/ 237 h 567"/>
                  <a:gd name="T30" fmla="*/ 175 w 219"/>
                  <a:gd name="T31" fmla="*/ 295 h 567"/>
                  <a:gd name="T32" fmla="*/ 204 w 219"/>
                  <a:gd name="T33" fmla="*/ 297 h 567"/>
                  <a:gd name="T34" fmla="*/ 204 w 219"/>
                  <a:gd name="T35" fmla="*/ 398 h 567"/>
                  <a:gd name="T36" fmla="*/ 173 w 219"/>
                  <a:gd name="T37" fmla="*/ 400 h 567"/>
                  <a:gd name="T38" fmla="*/ 173 w 219"/>
                  <a:gd name="T39" fmla="*/ 451 h 567"/>
                  <a:gd name="T40" fmla="*/ 201 w 219"/>
                  <a:gd name="T41" fmla="*/ 453 h 567"/>
                  <a:gd name="T42" fmla="*/ 201 w 219"/>
                  <a:gd name="T43" fmla="*/ 564 h 567"/>
                  <a:gd name="T44" fmla="*/ 12 w 219"/>
                  <a:gd name="T45" fmla="*/ 566 h 567"/>
                  <a:gd name="T46" fmla="*/ 12 w 219"/>
                  <a:gd name="T47" fmla="*/ 456 h 567"/>
                  <a:gd name="T48" fmla="*/ 38 w 219"/>
                  <a:gd name="T49" fmla="*/ 456 h 567"/>
                  <a:gd name="T50" fmla="*/ 38 w 219"/>
                  <a:gd name="T51" fmla="*/ 396 h 567"/>
                  <a:gd name="T52" fmla="*/ 12 w 219"/>
                  <a:gd name="T53" fmla="*/ 396 h 567"/>
                  <a:gd name="T54" fmla="*/ 12 w 219"/>
                  <a:gd name="T55" fmla="*/ 292 h 567"/>
                  <a:gd name="T56" fmla="*/ 38 w 219"/>
                  <a:gd name="T57" fmla="*/ 290 h 567"/>
                  <a:gd name="T58" fmla="*/ 38 w 219"/>
                  <a:gd name="T59" fmla="*/ 228 h 567"/>
                  <a:gd name="T60" fmla="*/ 7 w 219"/>
                  <a:gd name="T61" fmla="*/ 228 h 567"/>
                  <a:gd name="T62" fmla="*/ 7 w 219"/>
                  <a:gd name="T63" fmla="*/ 170 h 567"/>
                  <a:gd name="T64" fmla="*/ 38 w 219"/>
                  <a:gd name="T65" fmla="*/ 170 h 567"/>
                  <a:gd name="T66" fmla="*/ 38 w 219"/>
                  <a:gd name="T67" fmla="*/ 120 h 567"/>
                  <a:gd name="T68" fmla="*/ 0 w 219"/>
                  <a:gd name="T69" fmla="*/ 120 h 567"/>
                  <a:gd name="T70" fmla="*/ 0 w 219"/>
                  <a:gd name="T71" fmla="*/ 62 h 567"/>
                  <a:gd name="T72" fmla="*/ 36 w 219"/>
                  <a:gd name="T73" fmla="*/ 57 h 5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19" h="567">
                    <a:moveTo>
                      <a:pt x="36" y="57"/>
                    </a:moveTo>
                    <a:lnTo>
                      <a:pt x="45" y="24"/>
                    </a:lnTo>
                    <a:lnTo>
                      <a:pt x="77" y="2"/>
                    </a:lnTo>
                    <a:lnTo>
                      <a:pt x="105" y="0"/>
                    </a:lnTo>
                    <a:lnTo>
                      <a:pt x="132" y="4"/>
                    </a:lnTo>
                    <a:lnTo>
                      <a:pt x="156" y="19"/>
                    </a:lnTo>
                    <a:lnTo>
                      <a:pt x="173" y="36"/>
                    </a:lnTo>
                    <a:lnTo>
                      <a:pt x="177" y="57"/>
                    </a:lnTo>
                    <a:lnTo>
                      <a:pt x="213" y="60"/>
                    </a:lnTo>
                    <a:lnTo>
                      <a:pt x="213" y="124"/>
                    </a:lnTo>
                    <a:lnTo>
                      <a:pt x="182" y="127"/>
                    </a:lnTo>
                    <a:lnTo>
                      <a:pt x="185" y="163"/>
                    </a:lnTo>
                    <a:lnTo>
                      <a:pt x="218" y="170"/>
                    </a:lnTo>
                    <a:lnTo>
                      <a:pt x="218" y="237"/>
                    </a:lnTo>
                    <a:lnTo>
                      <a:pt x="175" y="237"/>
                    </a:lnTo>
                    <a:lnTo>
                      <a:pt x="175" y="295"/>
                    </a:lnTo>
                    <a:lnTo>
                      <a:pt x="204" y="297"/>
                    </a:lnTo>
                    <a:lnTo>
                      <a:pt x="204" y="398"/>
                    </a:lnTo>
                    <a:lnTo>
                      <a:pt x="173" y="400"/>
                    </a:lnTo>
                    <a:lnTo>
                      <a:pt x="173" y="451"/>
                    </a:lnTo>
                    <a:lnTo>
                      <a:pt x="201" y="453"/>
                    </a:lnTo>
                    <a:lnTo>
                      <a:pt x="201" y="564"/>
                    </a:lnTo>
                    <a:lnTo>
                      <a:pt x="12" y="566"/>
                    </a:lnTo>
                    <a:lnTo>
                      <a:pt x="12" y="456"/>
                    </a:lnTo>
                    <a:lnTo>
                      <a:pt x="38" y="456"/>
                    </a:lnTo>
                    <a:lnTo>
                      <a:pt x="38" y="396"/>
                    </a:lnTo>
                    <a:lnTo>
                      <a:pt x="12" y="396"/>
                    </a:lnTo>
                    <a:lnTo>
                      <a:pt x="12" y="292"/>
                    </a:lnTo>
                    <a:lnTo>
                      <a:pt x="38" y="290"/>
                    </a:lnTo>
                    <a:lnTo>
                      <a:pt x="38" y="228"/>
                    </a:lnTo>
                    <a:lnTo>
                      <a:pt x="7" y="228"/>
                    </a:lnTo>
                    <a:lnTo>
                      <a:pt x="7" y="170"/>
                    </a:lnTo>
                    <a:lnTo>
                      <a:pt x="38" y="170"/>
                    </a:lnTo>
                    <a:lnTo>
                      <a:pt x="38" y="120"/>
                    </a:lnTo>
                    <a:lnTo>
                      <a:pt x="0" y="120"/>
                    </a:lnTo>
                    <a:lnTo>
                      <a:pt x="0" y="62"/>
                    </a:lnTo>
                    <a:lnTo>
                      <a:pt x="36" y="57"/>
                    </a:lnTo>
                  </a:path>
                </a:pathLst>
              </a:custGeom>
              <a:gradFill rotWithShape="0">
                <a:gsLst>
                  <a:gs pos="0">
                    <a:srgbClr val="FFFFFF">
                      <a:gamma/>
                      <a:shade val="29804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277529" name="Group 1049"/>
              <p:cNvGrpSpPr>
                <a:grpSpLocks/>
              </p:cNvGrpSpPr>
              <p:nvPr/>
            </p:nvGrpSpPr>
            <p:grpSpPr bwMode="auto">
              <a:xfrm>
                <a:off x="4912" y="2284"/>
                <a:ext cx="376" cy="629"/>
                <a:chOff x="4912" y="2284"/>
                <a:chExt cx="376" cy="629"/>
              </a:xfrm>
            </p:grpSpPr>
            <p:sp>
              <p:nvSpPr>
                <p:cNvPr id="277530" name="Rectangle 1050"/>
                <p:cNvSpPr>
                  <a:spLocks noChangeArrowheads="1"/>
                </p:cNvSpPr>
                <p:nvPr/>
              </p:nvSpPr>
              <p:spPr bwMode="auto">
                <a:xfrm>
                  <a:off x="4912" y="2284"/>
                  <a:ext cx="376" cy="31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531" name="Rectangle 1051"/>
                <p:cNvSpPr>
                  <a:spLocks noChangeArrowheads="1"/>
                </p:cNvSpPr>
                <p:nvPr/>
              </p:nvSpPr>
              <p:spPr bwMode="auto">
                <a:xfrm>
                  <a:off x="4969" y="2608"/>
                  <a:ext cx="262" cy="2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532" name="Rectangle 1052"/>
                <p:cNvSpPr>
                  <a:spLocks noChangeArrowheads="1"/>
                </p:cNvSpPr>
                <p:nvPr/>
              </p:nvSpPr>
              <p:spPr bwMode="auto">
                <a:xfrm>
                  <a:off x="4935" y="2609"/>
                  <a:ext cx="334" cy="19"/>
                </a:xfrm>
                <a:prstGeom prst="rect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533" name="Arc 1053"/>
                <p:cNvSpPr>
                  <a:spLocks/>
                </p:cNvSpPr>
                <p:nvPr/>
              </p:nvSpPr>
              <p:spPr bwMode="auto">
                <a:xfrm>
                  <a:off x="4968" y="2663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534" name="Arc 1054"/>
                <p:cNvSpPr>
                  <a:spLocks/>
                </p:cNvSpPr>
                <p:nvPr/>
              </p:nvSpPr>
              <p:spPr bwMode="auto">
                <a:xfrm>
                  <a:off x="4970" y="2687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535" name="Arc 1055"/>
                <p:cNvSpPr>
                  <a:spLocks/>
                </p:cNvSpPr>
                <p:nvPr/>
              </p:nvSpPr>
              <p:spPr bwMode="auto">
                <a:xfrm>
                  <a:off x="4967" y="271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536" name="Arc 1056"/>
                <p:cNvSpPr>
                  <a:spLocks/>
                </p:cNvSpPr>
                <p:nvPr/>
              </p:nvSpPr>
              <p:spPr bwMode="auto">
                <a:xfrm>
                  <a:off x="4968" y="273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537" name="Arc 1057"/>
                <p:cNvSpPr>
                  <a:spLocks/>
                </p:cNvSpPr>
                <p:nvPr/>
              </p:nvSpPr>
              <p:spPr bwMode="auto">
                <a:xfrm>
                  <a:off x="4970" y="276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538" name="Arc 1058"/>
                <p:cNvSpPr>
                  <a:spLocks/>
                </p:cNvSpPr>
                <p:nvPr/>
              </p:nvSpPr>
              <p:spPr bwMode="auto">
                <a:xfrm>
                  <a:off x="4971" y="2785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539" name="Freeform 1059"/>
                <p:cNvSpPr>
                  <a:spLocks/>
                </p:cNvSpPr>
                <p:nvPr/>
              </p:nvSpPr>
              <p:spPr bwMode="auto">
                <a:xfrm>
                  <a:off x="5072" y="2825"/>
                  <a:ext cx="160" cy="88"/>
                </a:xfrm>
                <a:custGeom>
                  <a:avLst/>
                  <a:gdLst>
                    <a:gd name="T0" fmla="*/ 0 w 160"/>
                    <a:gd name="T1" fmla="*/ 57 h 88"/>
                    <a:gd name="T2" fmla="*/ 0 w 160"/>
                    <a:gd name="T3" fmla="*/ 87 h 88"/>
                    <a:gd name="T4" fmla="*/ 159 w 160"/>
                    <a:gd name="T5" fmla="*/ 87 h 88"/>
                    <a:gd name="T6" fmla="*/ 159 w 160"/>
                    <a:gd name="T7" fmla="*/ 0 h 88"/>
                    <a:gd name="T8" fmla="*/ 126 w 160"/>
                    <a:gd name="T9" fmla="*/ 0 h 88"/>
                    <a:gd name="T10" fmla="*/ 126 w 160"/>
                    <a:gd name="T11" fmla="*/ 57 h 88"/>
                    <a:gd name="T12" fmla="*/ 0 w 160"/>
                    <a:gd name="T13" fmla="*/ 57 h 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60" h="88">
                      <a:moveTo>
                        <a:pt x="0" y="57"/>
                      </a:moveTo>
                      <a:lnTo>
                        <a:pt x="0" y="87"/>
                      </a:lnTo>
                      <a:lnTo>
                        <a:pt x="159" y="87"/>
                      </a:lnTo>
                      <a:lnTo>
                        <a:pt x="159" y="0"/>
                      </a:lnTo>
                      <a:lnTo>
                        <a:pt x="126" y="0"/>
                      </a:lnTo>
                      <a:lnTo>
                        <a:pt x="126" y="57"/>
                      </a:lnTo>
                      <a:lnTo>
                        <a:pt x="0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77540" name="AutoShape 1060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5074" y="2830"/>
                  <a:ext cx="46" cy="3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77541" name="Rectangle 1061"/>
              <p:cNvSpPr>
                <a:spLocks noChangeArrowheads="1"/>
              </p:cNvSpPr>
              <p:nvPr/>
            </p:nvSpPr>
            <p:spPr bwMode="auto">
              <a:xfrm>
                <a:off x="5077" y="1684"/>
                <a:ext cx="55" cy="124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9804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542" name="Rectangle 1062"/>
              <p:cNvSpPr>
                <a:spLocks noChangeArrowheads="1"/>
              </p:cNvSpPr>
              <p:nvPr/>
            </p:nvSpPr>
            <p:spPr bwMode="auto">
              <a:xfrm>
                <a:off x="4968" y="2061"/>
                <a:ext cx="274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900">
                    <a:solidFill>
                      <a:srgbClr val="FC0128"/>
                    </a:solidFill>
                  </a:rPr>
                  <a:t>NGK</a:t>
                </a:r>
              </a:p>
            </p:txBody>
          </p:sp>
        </p:grpSp>
        <p:sp>
          <p:nvSpPr>
            <p:cNvPr id="277543" name="Rectangle 1063"/>
            <p:cNvSpPr>
              <a:spLocks noChangeArrowheads="1"/>
            </p:cNvSpPr>
            <p:nvPr/>
          </p:nvSpPr>
          <p:spPr bwMode="auto">
            <a:xfrm>
              <a:off x="4879" y="2290"/>
              <a:ext cx="442" cy="79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7544" name="Rectangle 1064"/>
            <p:cNvSpPr>
              <a:spLocks noChangeArrowheads="1"/>
            </p:cNvSpPr>
            <p:nvPr/>
          </p:nvSpPr>
          <p:spPr bwMode="auto">
            <a:xfrm>
              <a:off x="5029" y="2299"/>
              <a:ext cx="145" cy="67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7545" name="Rectangle 1065"/>
          <p:cNvSpPr>
            <a:spLocks noChangeArrowheads="1"/>
          </p:cNvSpPr>
          <p:nvPr/>
        </p:nvSpPr>
        <p:spPr bwMode="auto">
          <a:xfrm>
            <a:off x="3495675" y="1192213"/>
            <a:ext cx="2438400" cy="1131887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50000">
                <a:schemeClr val="bg2">
                  <a:gamma/>
                  <a:shade val="46275"/>
                  <a:invGamma/>
                </a:schemeClr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en-US" altLang="en-US">
              <a:solidFill>
                <a:srgbClr val="CC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77546" name="Rectangle 1066"/>
          <p:cNvSpPr>
            <a:spLocks noChangeArrowheads="1"/>
          </p:cNvSpPr>
          <p:nvPr/>
        </p:nvSpPr>
        <p:spPr bwMode="auto">
          <a:xfrm>
            <a:off x="7696200" y="590550"/>
            <a:ext cx="1143000" cy="27432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GB" altLang="en-US" sz="1400">
                <a:latin typeface="Times New Roman" panose="02020603050405020304" pitchFamily="18" charset="0"/>
              </a:rPr>
              <a:t>ECU</a:t>
            </a:r>
          </a:p>
        </p:txBody>
      </p:sp>
      <p:sp>
        <p:nvSpPr>
          <p:cNvPr id="277547" name="Line 1067"/>
          <p:cNvSpPr>
            <a:spLocks noChangeShapeType="1"/>
          </p:cNvSpPr>
          <p:nvPr/>
        </p:nvSpPr>
        <p:spPr bwMode="auto">
          <a:xfrm flipV="1">
            <a:off x="2333625" y="2041525"/>
            <a:ext cx="0" cy="1939925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7548" name="Line 1068"/>
          <p:cNvSpPr>
            <a:spLocks noChangeShapeType="1"/>
          </p:cNvSpPr>
          <p:nvPr/>
        </p:nvSpPr>
        <p:spPr bwMode="auto">
          <a:xfrm flipV="1">
            <a:off x="6981825" y="2073275"/>
            <a:ext cx="0" cy="1955800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7549" name="Line 1069"/>
          <p:cNvSpPr>
            <a:spLocks noChangeShapeType="1"/>
          </p:cNvSpPr>
          <p:nvPr/>
        </p:nvSpPr>
        <p:spPr bwMode="auto">
          <a:xfrm rot="16200000" flipV="1">
            <a:off x="3126582" y="1248569"/>
            <a:ext cx="0" cy="1614487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7550" name="Line 1070"/>
          <p:cNvSpPr>
            <a:spLocks noChangeShapeType="1"/>
          </p:cNvSpPr>
          <p:nvPr/>
        </p:nvSpPr>
        <p:spPr bwMode="auto">
          <a:xfrm rot="5400000">
            <a:off x="6267450" y="1346200"/>
            <a:ext cx="0" cy="1485900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7551" name="Text Box 1071"/>
          <p:cNvSpPr txBox="1">
            <a:spLocks noChangeArrowheads="1"/>
          </p:cNvSpPr>
          <p:nvPr/>
        </p:nvSpPr>
        <p:spPr bwMode="auto">
          <a:xfrm>
            <a:off x="7959725" y="703263"/>
            <a:ext cx="611188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600">
                <a:solidFill>
                  <a:srgbClr val="FFFF00"/>
                </a:solidFill>
                <a:latin typeface="Times New Roman" panose="02020603050405020304" pitchFamily="18" charset="0"/>
              </a:rPr>
              <a:t>ECU</a:t>
            </a:r>
          </a:p>
        </p:txBody>
      </p:sp>
      <p:sp>
        <p:nvSpPr>
          <p:cNvPr id="277552" name="Freeform 1072"/>
          <p:cNvSpPr>
            <a:spLocks/>
          </p:cNvSpPr>
          <p:nvPr/>
        </p:nvSpPr>
        <p:spPr bwMode="auto">
          <a:xfrm>
            <a:off x="3933825" y="1903413"/>
            <a:ext cx="914400" cy="339725"/>
          </a:xfrm>
          <a:custGeom>
            <a:avLst/>
            <a:gdLst>
              <a:gd name="T0" fmla="*/ 0 w 576"/>
              <a:gd name="T1" fmla="*/ 97 h 214"/>
              <a:gd name="T2" fmla="*/ 84 w 576"/>
              <a:gd name="T3" fmla="*/ 19 h 214"/>
              <a:gd name="T4" fmla="*/ 165 w 576"/>
              <a:gd name="T5" fmla="*/ 214 h 214"/>
              <a:gd name="T6" fmla="*/ 252 w 576"/>
              <a:gd name="T7" fmla="*/ 16 h 214"/>
              <a:gd name="T8" fmla="*/ 321 w 576"/>
              <a:gd name="T9" fmla="*/ 214 h 214"/>
              <a:gd name="T10" fmla="*/ 387 w 576"/>
              <a:gd name="T11" fmla="*/ 13 h 214"/>
              <a:gd name="T12" fmla="*/ 453 w 576"/>
              <a:gd name="T13" fmla="*/ 214 h 214"/>
              <a:gd name="T14" fmla="*/ 519 w 576"/>
              <a:gd name="T15" fmla="*/ 16 h 214"/>
              <a:gd name="T16" fmla="*/ 576 w 576"/>
              <a:gd name="T17" fmla="*/ 211 h 2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76" h="214">
                <a:moveTo>
                  <a:pt x="0" y="97"/>
                </a:moveTo>
                <a:cubicBezTo>
                  <a:pt x="28" y="48"/>
                  <a:pt x="57" y="0"/>
                  <a:pt x="84" y="19"/>
                </a:cubicBezTo>
                <a:cubicBezTo>
                  <a:pt x="111" y="38"/>
                  <a:pt x="137" y="214"/>
                  <a:pt x="165" y="214"/>
                </a:cubicBezTo>
                <a:cubicBezTo>
                  <a:pt x="193" y="214"/>
                  <a:pt x="226" y="16"/>
                  <a:pt x="252" y="16"/>
                </a:cubicBezTo>
                <a:cubicBezTo>
                  <a:pt x="278" y="16"/>
                  <a:pt x="299" y="214"/>
                  <a:pt x="321" y="214"/>
                </a:cubicBezTo>
                <a:cubicBezTo>
                  <a:pt x="343" y="214"/>
                  <a:pt x="365" y="13"/>
                  <a:pt x="387" y="13"/>
                </a:cubicBezTo>
                <a:cubicBezTo>
                  <a:pt x="409" y="13"/>
                  <a:pt x="431" y="214"/>
                  <a:pt x="453" y="214"/>
                </a:cubicBezTo>
                <a:cubicBezTo>
                  <a:pt x="475" y="214"/>
                  <a:pt x="499" y="16"/>
                  <a:pt x="519" y="16"/>
                </a:cubicBezTo>
                <a:cubicBezTo>
                  <a:pt x="539" y="16"/>
                  <a:pt x="567" y="179"/>
                  <a:pt x="576" y="211"/>
                </a:cubicBezTo>
              </a:path>
            </a:pathLst>
          </a:custGeom>
          <a:noFill/>
          <a:ln w="50800">
            <a:solidFill>
              <a:srgbClr val="FFFF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7553" name="Freeform 1073"/>
          <p:cNvSpPr>
            <a:spLocks/>
          </p:cNvSpPr>
          <p:nvPr/>
        </p:nvSpPr>
        <p:spPr bwMode="auto">
          <a:xfrm rot="10800000" flipV="1">
            <a:off x="4848225" y="1912938"/>
            <a:ext cx="676275" cy="325437"/>
          </a:xfrm>
          <a:custGeom>
            <a:avLst/>
            <a:gdLst>
              <a:gd name="T0" fmla="*/ 0 w 576"/>
              <a:gd name="T1" fmla="*/ 97 h 214"/>
              <a:gd name="T2" fmla="*/ 84 w 576"/>
              <a:gd name="T3" fmla="*/ 19 h 214"/>
              <a:gd name="T4" fmla="*/ 165 w 576"/>
              <a:gd name="T5" fmla="*/ 214 h 214"/>
              <a:gd name="T6" fmla="*/ 252 w 576"/>
              <a:gd name="T7" fmla="*/ 16 h 214"/>
              <a:gd name="T8" fmla="*/ 321 w 576"/>
              <a:gd name="T9" fmla="*/ 214 h 214"/>
              <a:gd name="T10" fmla="*/ 387 w 576"/>
              <a:gd name="T11" fmla="*/ 13 h 214"/>
              <a:gd name="T12" fmla="*/ 453 w 576"/>
              <a:gd name="T13" fmla="*/ 214 h 214"/>
              <a:gd name="T14" fmla="*/ 519 w 576"/>
              <a:gd name="T15" fmla="*/ 16 h 214"/>
              <a:gd name="T16" fmla="*/ 576 w 576"/>
              <a:gd name="T17" fmla="*/ 211 h 2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76" h="214">
                <a:moveTo>
                  <a:pt x="0" y="97"/>
                </a:moveTo>
                <a:cubicBezTo>
                  <a:pt x="28" y="48"/>
                  <a:pt x="57" y="0"/>
                  <a:pt x="84" y="19"/>
                </a:cubicBezTo>
                <a:cubicBezTo>
                  <a:pt x="111" y="38"/>
                  <a:pt x="137" y="214"/>
                  <a:pt x="165" y="214"/>
                </a:cubicBezTo>
                <a:cubicBezTo>
                  <a:pt x="193" y="214"/>
                  <a:pt x="226" y="16"/>
                  <a:pt x="252" y="16"/>
                </a:cubicBezTo>
                <a:cubicBezTo>
                  <a:pt x="278" y="16"/>
                  <a:pt x="299" y="214"/>
                  <a:pt x="321" y="214"/>
                </a:cubicBezTo>
                <a:cubicBezTo>
                  <a:pt x="343" y="214"/>
                  <a:pt x="365" y="13"/>
                  <a:pt x="387" y="13"/>
                </a:cubicBezTo>
                <a:cubicBezTo>
                  <a:pt x="409" y="13"/>
                  <a:pt x="431" y="214"/>
                  <a:pt x="453" y="214"/>
                </a:cubicBezTo>
                <a:cubicBezTo>
                  <a:pt x="475" y="214"/>
                  <a:pt x="499" y="16"/>
                  <a:pt x="519" y="16"/>
                </a:cubicBezTo>
                <a:cubicBezTo>
                  <a:pt x="539" y="16"/>
                  <a:pt x="567" y="179"/>
                  <a:pt x="576" y="211"/>
                </a:cubicBezTo>
              </a:path>
            </a:pathLst>
          </a:custGeom>
          <a:noFill/>
          <a:ln w="50800">
            <a:solidFill>
              <a:srgbClr val="FFFF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77554" name="Group 1074"/>
          <p:cNvGrpSpPr>
            <a:grpSpLocks/>
          </p:cNvGrpSpPr>
          <p:nvPr/>
        </p:nvGrpSpPr>
        <p:grpSpPr bwMode="auto">
          <a:xfrm>
            <a:off x="3857625" y="1806575"/>
            <a:ext cx="1663700" cy="61913"/>
            <a:chOff x="2397" y="1888"/>
            <a:chExt cx="1048" cy="39"/>
          </a:xfrm>
        </p:grpSpPr>
        <p:sp>
          <p:nvSpPr>
            <p:cNvPr id="277555" name="Line 1075"/>
            <p:cNvSpPr>
              <a:spLocks noChangeShapeType="1"/>
            </p:cNvSpPr>
            <p:nvPr/>
          </p:nvSpPr>
          <p:spPr bwMode="auto">
            <a:xfrm>
              <a:off x="2400" y="1927"/>
              <a:ext cx="1045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7556" name="Line 1076"/>
            <p:cNvSpPr>
              <a:spLocks noChangeShapeType="1"/>
            </p:cNvSpPr>
            <p:nvPr/>
          </p:nvSpPr>
          <p:spPr bwMode="auto">
            <a:xfrm>
              <a:off x="2397" y="1888"/>
              <a:ext cx="1045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7557" name="Freeform 1077"/>
          <p:cNvSpPr>
            <a:spLocks/>
          </p:cNvSpPr>
          <p:nvPr/>
        </p:nvSpPr>
        <p:spPr bwMode="auto">
          <a:xfrm>
            <a:off x="4171950" y="1316038"/>
            <a:ext cx="965200" cy="398462"/>
          </a:xfrm>
          <a:custGeom>
            <a:avLst/>
            <a:gdLst>
              <a:gd name="T0" fmla="*/ 0 w 608"/>
              <a:gd name="T1" fmla="*/ 163 h 251"/>
              <a:gd name="T2" fmla="*/ 88 w 608"/>
              <a:gd name="T3" fmla="*/ 19 h 251"/>
              <a:gd name="T4" fmla="*/ 200 w 608"/>
              <a:gd name="T5" fmla="*/ 251 h 251"/>
              <a:gd name="T6" fmla="*/ 320 w 608"/>
              <a:gd name="T7" fmla="*/ 19 h 251"/>
              <a:gd name="T8" fmla="*/ 424 w 608"/>
              <a:gd name="T9" fmla="*/ 247 h 251"/>
              <a:gd name="T10" fmla="*/ 524 w 608"/>
              <a:gd name="T11" fmla="*/ 15 h 251"/>
              <a:gd name="T12" fmla="*/ 608 w 608"/>
              <a:gd name="T13" fmla="*/ 155 h 2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608" h="251">
                <a:moveTo>
                  <a:pt x="0" y="163"/>
                </a:moveTo>
                <a:cubicBezTo>
                  <a:pt x="27" y="83"/>
                  <a:pt x="55" y="4"/>
                  <a:pt x="88" y="19"/>
                </a:cubicBezTo>
                <a:cubicBezTo>
                  <a:pt x="121" y="34"/>
                  <a:pt x="161" y="251"/>
                  <a:pt x="200" y="251"/>
                </a:cubicBezTo>
                <a:cubicBezTo>
                  <a:pt x="239" y="251"/>
                  <a:pt x="283" y="20"/>
                  <a:pt x="320" y="19"/>
                </a:cubicBezTo>
                <a:cubicBezTo>
                  <a:pt x="357" y="18"/>
                  <a:pt x="390" y="248"/>
                  <a:pt x="424" y="247"/>
                </a:cubicBezTo>
                <a:cubicBezTo>
                  <a:pt x="458" y="246"/>
                  <a:pt x="493" y="30"/>
                  <a:pt x="524" y="15"/>
                </a:cubicBezTo>
                <a:cubicBezTo>
                  <a:pt x="555" y="0"/>
                  <a:pt x="581" y="77"/>
                  <a:pt x="608" y="155"/>
                </a:cubicBezTo>
              </a:path>
            </a:pathLst>
          </a:cu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7558" name="Line 1078"/>
          <p:cNvSpPr>
            <a:spLocks noChangeShapeType="1"/>
          </p:cNvSpPr>
          <p:nvPr/>
        </p:nvSpPr>
        <p:spPr bwMode="auto">
          <a:xfrm>
            <a:off x="5162550" y="1562100"/>
            <a:ext cx="2800350" cy="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7559" name="Line 1079"/>
          <p:cNvSpPr>
            <a:spLocks noChangeShapeType="1"/>
          </p:cNvSpPr>
          <p:nvPr/>
        </p:nvSpPr>
        <p:spPr bwMode="auto">
          <a:xfrm flipV="1">
            <a:off x="3124200" y="1581150"/>
            <a:ext cx="1047750" cy="1905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7560" name="Line 1080"/>
          <p:cNvSpPr>
            <a:spLocks noChangeShapeType="1"/>
          </p:cNvSpPr>
          <p:nvPr/>
        </p:nvSpPr>
        <p:spPr bwMode="auto">
          <a:xfrm flipV="1">
            <a:off x="3143250" y="571500"/>
            <a:ext cx="0" cy="222885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7561" name="Oval 1081"/>
          <p:cNvSpPr>
            <a:spLocks noChangeArrowheads="1"/>
          </p:cNvSpPr>
          <p:nvPr/>
        </p:nvSpPr>
        <p:spPr bwMode="auto">
          <a:xfrm>
            <a:off x="2933700" y="381000"/>
            <a:ext cx="419100" cy="400050"/>
          </a:xfrm>
          <a:prstGeom prst="ellipse">
            <a:avLst/>
          </a:prstGeom>
          <a:solidFill>
            <a:srgbClr val="CC0000"/>
          </a:solidFill>
          <a:ln w="9525">
            <a:solidFill>
              <a:srgbClr val="CC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7562" name="Line 1082"/>
          <p:cNvSpPr>
            <a:spLocks noChangeShapeType="1"/>
          </p:cNvSpPr>
          <p:nvPr/>
        </p:nvSpPr>
        <p:spPr bwMode="auto">
          <a:xfrm>
            <a:off x="7943850" y="1395413"/>
            <a:ext cx="0" cy="376237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7563" name="Line 1083"/>
          <p:cNvSpPr>
            <a:spLocks noChangeShapeType="1"/>
          </p:cNvSpPr>
          <p:nvPr/>
        </p:nvSpPr>
        <p:spPr bwMode="auto">
          <a:xfrm>
            <a:off x="7962900" y="2609850"/>
            <a:ext cx="0" cy="390525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7564" name="Line 1084"/>
          <p:cNvSpPr>
            <a:spLocks noChangeShapeType="1"/>
          </p:cNvSpPr>
          <p:nvPr/>
        </p:nvSpPr>
        <p:spPr bwMode="auto">
          <a:xfrm>
            <a:off x="8072438" y="2667000"/>
            <a:ext cx="0" cy="28575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7565" name="Line 1085"/>
          <p:cNvSpPr>
            <a:spLocks noChangeShapeType="1"/>
          </p:cNvSpPr>
          <p:nvPr/>
        </p:nvSpPr>
        <p:spPr bwMode="auto">
          <a:xfrm>
            <a:off x="8186738" y="2719388"/>
            <a:ext cx="0" cy="180975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7566" name="Line 1086"/>
          <p:cNvSpPr>
            <a:spLocks noChangeShapeType="1"/>
          </p:cNvSpPr>
          <p:nvPr/>
        </p:nvSpPr>
        <p:spPr bwMode="auto">
          <a:xfrm>
            <a:off x="8058150" y="1447800"/>
            <a:ext cx="0" cy="28575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7567" name="Line 1087"/>
          <p:cNvSpPr>
            <a:spLocks noChangeShapeType="1"/>
          </p:cNvSpPr>
          <p:nvPr/>
        </p:nvSpPr>
        <p:spPr bwMode="auto">
          <a:xfrm>
            <a:off x="8167688" y="1500188"/>
            <a:ext cx="0" cy="180975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7568" name="Text Box 1088"/>
          <p:cNvSpPr txBox="1">
            <a:spLocks noChangeArrowheads="1"/>
          </p:cNvSpPr>
          <p:nvPr/>
        </p:nvSpPr>
        <p:spPr bwMode="auto">
          <a:xfrm>
            <a:off x="2422525" y="228600"/>
            <a:ext cx="41592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3200">
                <a:solidFill>
                  <a:srgbClr val="CC0000"/>
                </a:solidFill>
                <a:latin typeface="Times New Roman" panose="02020603050405020304" pitchFamily="18" charset="0"/>
              </a:rPr>
              <a:t>+</a:t>
            </a:r>
            <a:endParaRPr lang="en-GB" altLang="en-US">
              <a:solidFill>
                <a:srgbClr val="CC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77569" name="Text Box 1089"/>
          <p:cNvSpPr txBox="1">
            <a:spLocks noChangeArrowheads="1"/>
          </p:cNvSpPr>
          <p:nvPr/>
        </p:nvSpPr>
        <p:spPr bwMode="auto">
          <a:xfrm>
            <a:off x="5641975" y="2128838"/>
            <a:ext cx="10985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600" dirty="0">
                <a:latin typeface="Times New Roman" panose="02020603050405020304" pitchFamily="18" charset="0"/>
              </a:rPr>
              <a:t>Secondary</a:t>
            </a:r>
          </a:p>
        </p:txBody>
      </p:sp>
      <p:sp>
        <p:nvSpPr>
          <p:cNvPr id="277570" name="Text Box 1090"/>
          <p:cNvSpPr txBox="1">
            <a:spLocks noChangeArrowheads="1"/>
          </p:cNvSpPr>
          <p:nvPr/>
        </p:nvSpPr>
        <p:spPr bwMode="auto">
          <a:xfrm>
            <a:off x="5661025" y="1624013"/>
            <a:ext cx="919163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600">
                <a:solidFill>
                  <a:srgbClr val="CC0000"/>
                </a:solidFill>
                <a:latin typeface="Times New Roman" panose="02020603050405020304" pitchFamily="18" charset="0"/>
              </a:rPr>
              <a:t>Primary</a:t>
            </a:r>
          </a:p>
        </p:txBody>
      </p:sp>
      <p:sp>
        <p:nvSpPr>
          <p:cNvPr id="277571" name="AutoShape 1091"/>
          <p:cNvSpPr>
            <a:spLocks noChangeArrowheads="1"/>
          </p:cNvSpPr>
          <p:nvPr/>
        </p:nvSpPr>
        <p:spPr bwMode="auto">
          <a:xfrm>
            <a:off x="5175250" y="5638800"/>
            <a:ext cx="558800" cy="577850"/>
          </a:xfrm>
          <a:prstGeom prst="star16">
            <a:avLst>
              <a:gd name="adj" fmla="val 37500"/>
            </a:avLst>
          </a:prstGeom>
          <a:solidFill>
            <a:srgbClr val="FF66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7572" name="AutoShape 1092"/>
          <p:cNvSpPr>
            <a:spLocks noChangeArrowheads="1"/>
          </p:cNvSpPr>
          <p:nvPr/>
        </p:nvSpPr>
        <p:spPr bwMode="auto">
          <a:xfrm>
            <a:off x="3575050" y="5638800"/>
            <a:ext cx="558800" cy="577850"/>
          </a:xfrm>
          <a:prstGeom prst="star16">
            <a:avLst>
              <a:gd name="adj" fmla="val 37500"/>
            </a:avLst>
          </a:prstGeom>
          <a:solidFill>
            <a:srgbClr val="FF66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77573" name="Group 1093"/>
          <p:cNvGrpSpPr>
            <a:grpSpLocks/>
          </p:cNvGrpSpPr>
          <p:nvPr/>
        </p:nvGrpSpPr>
        <p:grpSpPr bwMode="auto">
          <a:xfrm>
            <a:off x="3505200" y="4068763"/>
            <a:ext cx="701675" cy="1951037"/>
            <a:chOff x="4879" y="1684"/>
            <a:chExt cx="442" cy="1229"/>
          </a:xfrm>
        </p:grpSpPr>
        <p:grpSp>
          <p:nvGrpSpPr>
            <p:cNvPr id="277574" name="Group 1094"/>
            <p:cNvGrpSpPr>
              <a:grpSpLocks/>
            </p:cNvGrpSpPr>
            <p:nvPr/>
          </p:nvGrpSpPr>
          <p:grpSpPr bwMode="auto">
            <a:xfrm>
              <a:off x="4912" y="1684"/>
              <a:ext cx="376" cy="1229"/>
              <a:chOff x="4912" y="1684"/>
              <a:chExt cx="376" cy="1229"/>
            </a:xfrm>
          </p:grpSpPr>
          <p:sp>
            <p:nvSpPr>
              <p:cNvPr id="277575" name="Freeform 1095"/>
              <p:cNvSpPr>
                <a:spLocks/>
              </p:cNvSpPr>
              <p:nvPr/>
            </p:nvSpPr>
            <p:spPr bwMode="auto">
              <a:xfrm>
                <a:off x="4994" y="1782"/>
                <a:ext cx="219" cy="567"/>
              </a:xfrm>
              <a:custGeom>
                <a:avLst/>
                <a:gdLst>
                  <a:gd name="T0" fmla="*/ 36 w 219"/>
                  <a:gd name="T1" fmla="*/ 57 h 567"/>
                  <a:gd name="T2" fmla="*/ 45 w 219"/>
                  <a:gd name="T3" fmla="*/ 24 h 567"/>
                  <a:gd name="T4" fmla="*/ 77 w 219"/>
                  <a:gd name="T5" fmla="*/ 2 h 567"/>
                  <a:gd name="T6" fmla="*/ 105 w 219"/>
                  <a:gd name="T7" fmla="*/ 0 h 567"/>
                  <a:gd name="T8" fmla="*/ 132 w 219"/>
                  <a:gd name="T9" fmla="*/ 4 h 567"/>
                  <a:gd name="T10" fmla="*/ 156 w 219"/>
                  <a:gd name="T11" fmla="*/ 19 h 567"/>
                  <a:gd name="T12" fmla="*/ 173 w 219"/>
                  <a:gd name="T13" fmla="*/ 36 h 567"/>
                  <a:gd name="T14" fmla="*/ 177 w 219"/>
                  <a:gd name="T15" fmla="*/ 57 h 567"/>
                  <a:gd name="T16" fmla="*/ 213 w 219"/>
                  <a:gd name="T17" fmla="*/ 60 h 567"/>
                  <a:gd name="T18" fmla="*/ 213 w 219"/>
                  <a:gd name="T19" fmla="*/ 124 h 567"/>
                  <a:gd name="T20" fmla="*/ 182 w 219"/>
                  <a:gd name="T21" fmla="*/ 127 h 567"/>
                  <a:gd name="T22" fmla="*/ 185 w 219"/>
                  <a:gd name="T23" fmla="*/ 163 h 567"/>
                  <a:gd name="T24" fmla="*/ 218 w 219"/>
                  <a:gd name="T25" fmla="*/ 170 h 567"/>
                  <a:gd name="T26" fmla="*/ 218 w 219"/>
                  <a:gd name="T27" fmla="*/ 237 h 567"/>
                  <a:gd name="T28" fmla="*/ 175 w 219"/>
                  <a:gd name="T29" fmla="*/ 237 h 567"/>
                  <a:gd name="T30" fmla="*/ 175 w 219"/>
                  <a:gd name="T31" fmla="*/ 295 h 567"/>
                  <a:gd name="T32" fmla="*/ 204 w 219"/>
                  <a:gd name="T33" fmla="*/ 297 h 567"/>
                  <a:gd name="T34" fmla="*/ 204 w 219"/>
                  <a:gd name="T35" fmla="*/ 398 h 567"/>
                  <a:gd name="T36" fmla="*/ 173 w 219"/>
                  <a:gd name="T37" fmla="*/ 400 h 567"/>
                  <a:gd name="T38" fmla="*/ 173 w 219"/>
                  <a:gd name="T39" fmla="*/ 451 h 567"/>
                  <a:gd name="T40" fmla="*/ 201 w 219"/>
                  <a:gd name="T41" fmla="*/ 453 h 567"/>
                  <a:gd name="T42" fmla="*/ 201 w 219"/>
                  <a:gd name="T43" fmla="*/ 564 h 567"/>
                  <a:gd name="T44" fmla="*/ 12 w 219"/>
                  <a:gd name="T45" fmla="*/ 566 h 567"/>
                  <a:gd name="T46" fmla="*/ 12 w 219"/>
                  <a:gd name="T47" fmla="*/ 456 h 567"/>
                  <a:gd name="T48" fmla="*/ 38 w 219"/>
                  <a:gd name="T49" fmla="*/ 456 h 567"/>
                  <a:gd name="T50" fmla="*/ 38 w 219"/>
                  <a:gd name="T51" fmla="*/ 396 h 567"/>
                  <a:gd name="T52" fmla="*/ 12 w 219"/>
                  <a:gd name="T53" fmla="*/ 396 h 567"/>
                  <a:gd name="T54" fmla="*/ 12 w 219"/>
                  <a:gd name="T55" fmla="*/ 292 h 567"/>
                  <a:gd name="T56" fmla="*/ 38 w 219"/>
                  <a:gd name="T57" fmla="*/ 290 h 567"/>
                  <a:gd name="T58" fmla="*/ 38 w 219"/>
                  <a:gd name="T59" fmla="*/ 228 h 567"/>
                  <a:gd name="T60" fmla="*/ 7 w 219"/>
                  <a:gd name="T61" fmla="*/ 228 h 567"/>
                  <a:gd name="T62" fmla="*/ 7 w 219"/>
                  <a:gd name="T63" fmla="*/ 170 h 567"/>
                  <a:gd name="T64" fmla="*/ 38 w 219"/>
                  <a:gd name="T65" fmla="*/ 170 h 567"/>
                  <a:gd name="T66" fmla="*/ 38 w 219"/>
                  <a:gd name="T67" fmla="*/ 120 h 567"/>
                  <a:gd name="T68" fmla="*/ 0 w 219"/>
                  <a:gd name="T69" fmla="*/ 120 h 567"/>
                  <a:gd name="T70" fmla="*/ 0 w 219"/>
                  <a:gd name="T71" fmla="*/ 62 h 567"/>
                  <a:gd name="T72" fmla="*/ 36 w 219"/>
                  <a:gd name="T73" fmla="*/ 57 h 5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19" h="567">
                    <a:moveTo>
                      <a:pt x="36" y="57"/>
                    </a:moveTo>
                    <a:lnTo>
                      <a:pt x="45" y="24"/>
                    </a:lnTo>
                    <a:lnTo>
                      <a:pt x="77" y="2"/>
                    </a:lnTo>
                    <a:lnTo>
                      <a:pt x="105" y="0"/>
                    </a:lnTo>
                    <a:lnTo>
                      <a:pt x="132" y="4"/>
                    </a:lnTo>
                    <a:lnTo>
                      <a:pt x="156" y="19"/>
                    </a:lnTo>
                    <a:lnTo>
                      <a:pt x="173" y="36"/>
                    </a:lnTo>
                    <a:lnTo>
                      <a:pt x="177" y="57"/>
                    </a:lnTo>
                    <a:lnTo>
                      <a:pt x="213" y="60"/>
                    </a:lnTo>
                    <a:lnTo>
                      <a:pt x="213" y="124"/>
                    </a:lnTo>
                    <a:lnTo>
                      <a:pt x="182" y="127"/>
                    </a:lnTo>
                    <a:lnTo>
                      <a:pt x="185" y="163"/>
                    </a:lnTo>
                    <a:lnTo>
                      <a:pt x="218" y="170"/>
                    </a:lnTo>
                    <a:lnTo>
                      <a:pt x="218" y="237"/>
                    </a:lnTo>
                    <a:lnTo>
                      <a:pt x="175" y="237"/>
                    </a:lnTo>
                    <a:lnTo>
                      <a:pt x="175" y="295"/>
                    </a:lnTo>
                    <a:lnTo>
                      <a:pt x="204" y="297"/>
                    </a:lnTo>
                    <a:lnTo>
                      <a:pt x="204" y="398"/>
                    </a:lnTo>
                    <a:lnTo>
                      <a:pt x="173" y="400"/>
                    </a:lnTo>
                    <a:lnTo>
                      <a:pt x="173" y="451"/>
                    </a:lnTo>
                    <a:lnTo>
                      <a:pt x="201" y="453"/>
                    </a:lnTo>
                    <a:lnTo>
                      <a:pt x="201" y="564"/>
                    </a:lnTo>
                    <a:lnTo>
                      <a:pt x="12" y="566"/>
                    </a:lnTo>
                    <a:lnTo>
                      <a:pt x="12" y="456"/>
                    </a:lnTo>
                    <a:lnTo>
                      <a:pt x="38" y="456"/>
                    </a:lnTo>
                    <a:lnTo>
                      <a:pt x="38" y="396"/>
                    </a:lnTo>
                    <a:lnTo>
                      <a:pt x="12" y="396"/>
                    </a:lnTo>
                    <a:lnTo>
                      <a:pt x="12" y="292"/>
                    </a:lnTo>
                    <a:lnTo>
                      <a:pt x="38" y="290"/>
                    </a:lnTo>
                    <a:lnTo>
                      <a:pt x="38" y="228"/>
                    </a:lnTo>
                    <a:lnTo>
                      <a:pt x="7" y="228"/>
                    </a:lnTo>
                    <a:lnTo>
                      <a:pt x="7" y="170"/>
                    </a:lnTo>
                    <a:lnTo>
                      <a:pt x="38" y="170"/>
                    </a:lnTo>
                    <a:lnTo>
                      <a:pt x="38" y="120"/>
                    </a:lnTo>
                    <a:lnTo>
                      <a:pt x="0" y="120"/>
                    </a:lnTo>
                    <a:lnTo>
                      <a:pt x="0" y="62"/>
                    </a:lnTo>
                    <a:lnTo>
                      <a:pt x="36" y="57"/>
                    </a:lnTo>
                  </a:path>
                </a:pathLst>
              </a:custGeom>
              <a:gradFill rotWithShape="0">
                <a:gsLst>
                  <a:gs pos="0">
                    <a:srgbClr val="FFFFFF">
                      <a:gamma/>
                      <a:shade val="29804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277576" name="Group 1096"/>
              <p:cNvGrpSpPr>
                <a:grpSpLocks/>
              </p:cNvGrpSpPr>
              <p:nvPr/>
            </p:nvGrpSpPr>
            <p:grpSpPr bwMode="auto">
              <a:xfrm>
                <a:off x="4912" y="2284"/>
                <a:ext cx="376" cy="629"/>
                <a:chOff x="4912" y="2284"/>
                <a:chExt cx="376" cy="629"/>
              </a:xfrm>
            </p:grpSpPr>
            <p:sp>
              <p:nvSpPr>
                <p:cNvPr id="277577" name="Rectangle 1097"/>
                <p:cNvSpPr>
                  <a:spLocks noChangeArrowheads="1"/>
                </p:cNvSpPr>
                <p:nvPr/>
              </p:nvSpPr>
              <p:spPr bwMode="auto">
                <a:xfrm>
                  <a:off x="4912" y="2284"/>
                  <a:ext cx="376" cy="31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578" name="Rectangle 1098"/>
                <p:cNvSpPr>
                  <a:spLocks noChangeArrowheads="1"/>
                </p:cNvSpPr>
                <p:nvPr/>
              </p:nvSpPr>
              <p:spPr bwMode="auto">
                <a:xfrm>
                  <a:off x="4969" y="2608"/>
                  <a:ext cx="262" cy="2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579" name="Rectangle 1099"/>
                <p:cNvSpPr>
                  <a:spLocks noChangeArrowheads="1"/>
                </p:cNvSpPr>
                <p:nvPr/>
              </p:nvSpPr>
              <p:spPr bwMode="auto">
                <a:xfrm>
                  <a:off x="4935" y="2609"/>
                  <a:ext cx="334" cy="19"/>
                </a:xfrm>
                <a:prstGeom prst="rect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580" name="Arc 1100"/>
                <p:cNvSpPr>
                  <a:spLocks/>
                </p:cNvSpPr>
                <p:nvPr/>
              </p:nvSpPr>
              <p:spPr bwMode="auto">
                <a:xfrm>
                  <a:off x="4968" y="2663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581" name="Arc 1101"/>
                <p:cNvSpPr>
                  <a:spLocks/>
                </p:cNvSpPr>
                <p:nvPr/>
              </p:nvSpPr>
              <p:spPr bwMode="auto">
                <a:xfrm>
                  <a:off x="4970" y="2687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582" name="Arc 1102"/>
                <p:cNvSpPr>
                  <a:spLocks/>
                </p:cNvSpPr>
                <p:nvPr/>
              </p:nvSpPr>
              <p:spPr bwMode="auto">
                <a:xfrm>
                  <a:off x="4967" y="271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583" name="Arc 1103"/>
                <p:cNvSpPr>
                  <a:spLocks/>
                </p:cNvSpPr>
                <p:nvPr/>
              </p:nvSpPr>
              <p:spPr bwMode="auto">
                <a:xfrm>
                  <a:off x="4968" y="273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584" name="Arc 1104"/>
                <p:cNvSpPr>
                  <a:spLocks/>
                </p:cNvSpPr>
                <p:nvPr/>
              </p:nvSpPr>
              <p:spPr bwMode="auto">
                <a:xfrm>
                  <a:off x="4970" y="276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585" name="Arc 1105"/>
                <p:cNvSpPr>
                  <a:spLocks/>
                </p:cNvSpPr>
                <p:nvPr/>
              </p:nvSpPr>
              <p:spPr bwMode="auto">
                <a:xfrm>
                  <a:off x="4971" y="2785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586" name="Freeform 1106"/>
                <p:cNvSpPr>
                  <a:spLocks/>
                </p:cNvSpPr>
                <p:nvPr/>
              </p:nvSpPr>
              <p:spPr bwMode="auto">
                <a:xfrm>
                  <a:off x="5072" y="2825"/>
                  <a:ext cx="160" cy="88"/>
                </a:xfrm>
                <a:custGeom>
                  <a:avLst/>
                  <a:gdLst>
                    <a:gd name="T0" fmla="*/ 0 w 160"/>
                    <a:gd name="T1" fmla="*/ 57 h 88"/>
                    <a:gd name="T2" fmla="*/ 0 w 160"/>
                    <a:gd name="T3" fmla="*/ 87 h 88"/>
                    <a:gd name="T4" fmla="*/ 159 w 160"/>
                    <a:gd name="T5" fmla="*/ 87 h 88"/>
                    <a:gd name="T6" fmla="*/ 159 w 160"/>
                    <a:gd name="T7" fmla="*/ 0 h 88"/>
                    <a:gd name="T8" fmla="*/ 126 w 160"/>
                    <a:gd name="T9" fmla="*/ 0 h 88"/>
                    <a:gd name="T10" fmla="*/ 126 w 160"/>
                    <a:gd name="T11" fmla="*/ 57 h 88"/>
                    <a:gd name="T12" fmla="*/ 0 w 160"/>
                    <a:gd name="T13" fmla="*/ 57 h 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60" h="88">
                      <a:moveTo>
                        <a:pt x="0" y="57"/>
                      </a:moveTo>
                      <a:lnTo>
                        <a:pt x="0" y="87"/>
                      </a:lnTo>
                      <a:lnTo>
                        <a:pt x="159" y="87"/>
                      </a:lnTo>
                      <a:lnTo>
                        <a:pt x="159" y="0"/>
                      </a:lnTo>
                      <a:lnTo>
                        <a:pt x="126" y="0"/>
                      </a:lnTo>
                      <a:lnTo>
                        <a:pt x="126" y="57"/>
                      </a:lnTo>
                      <a:lnTo>
                        <a:pt x="0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77587" name="AutoShape 1107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5074" y="2830"/>
                  <a:ext cx="46" cy="3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77588" name="Rectangle 1108"/>
              <p:cNvSpPr>
                <a:spLocks noChangeArrowheads="1"/>
              </p:cNvSpPr>
              <p:nvPr/>
            </p:nvSpPr>
            <p:spPr bwMode="auto">
              <a:xfrm>
                <a:off x="5077" y="1684"/>
                <a:ext cx="55" cy="124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9804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589" name="Rectangle 1109"/>
              <p:cNvSpPr>
                <a:spLocks noChangeArrowheads="1"/>
              </p:cNvSpPr>
              <p:nvPr/>
            </p:nvSpPr>
            <p:spPr bwMode="auto">
              <a:xfrm>
                <a:off x="4968" y="2061"/>
                <a:ext cx="274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900">
                    <a:solidFill>
                      <a:srgbClr val="FC0128"/>
                    </a:solidFill>
                  </a:rPr>
                  <a:t>NGK</a:t>
                </a:r>
              </a:p>
            </p:txBody>
          </p:sp>
        </p:grpSp>
        <p:sp>
          <p:nvSpPr>
            <p:cNvPr id="277590" name="Rectangle 1110"/>
            <p:cNvSpPr>
              <a:spLocks noChangeArrowheads="1"/>
            </p:cNvSpPr>
            <p:nvPr/>
          </p:nvSpPr>
          <p:spPr bwMode="auto">
            <a:xfrm>
              <a:off x="4879" y="2290"/>
              <a:ext cx="442" cy="79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7591" name="Rectangle 1111"/>
            <p:cNvSpPr>
              <a:spLocks noChangeArrowheads="1"/>
            </p:cNvSpPr>
            <p:nvPr/>
          </p:nvSpPr>
          <p:spPr bwMode="auto">
            <a:xfrm>
              <a:off x="5029" y="2299"/>
              <a:ext cx="145" cy="67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7592" name="Group 1112"/>
          <p:cNvGrpSpPr>
            <a:grpSpLocks/>
          </p:cNvGrpSpPr>
          <p:nvPr/>
        </p:nvGrpSpPr>
        <p:grpSpPr bwMode="auto">
          <a:xfrm>
            <a:off x="5089525" y="4068763"/>
            <a:ext cx="701675" cy="1951037"/>
            <a:chOff x="4879" y="1684"/>
            <a:chExt cx="442" cy="1229"/>
          </a:xfrm>
        </p:grpSpPr>
        <p:grpSp>
          <p:nvGrpSpPr>
            <p:cNvPr id="277593" name="Group 1113"/>
            <p:cNvGrpSpPr>
              <a:grpSpLocks/>
            </p:cNvGrpSpPr>
            <p:nvPr/>
          </p:nvGrpSpPr>
          <p:grpSpPr bwMode="auto">
            <a:xfrm>
              <a:off x="4912" y="1684"/>
              <a:ext cx="376" cy="1229"/>
              <a:chOff x="4912" y="1684"/>
              <a:chExt cx="376" cy="1229"/>
            </a:xfrm>
          </p:grpSpPr>
          <p:sp>
            <p:nvSpPr>
              <p:cNvPr id="277594" name="Freeform 1114"/>
              <p:cNvSpPr>
                <a:spLocks/>
              </p:cNvSpPr>
              <p:nvPr/>
            </p:nvSpPr>
            <p:spPr bwMode="auto">
              <a:xfrm>
                <a:off x="4994" y="1782"/>
                <a:ext cx="219" cy="567"/>
              </a:xfrm>
              <a:custGeom>
                <a:avLst/>
                <a:gdLst>
                  <a:gd name="T0" fmla="*/ 36 w 219"/>
                  <a:gd name="T1" fmla="*/ 57 h 567"/>
                  <a:gd name="T2" fmla="*/ 45 w 219"/>
                  <a:gd name="T3" fmla="*/ 24 h 567"/>
                  <a:gd name="T4" fmla="*/ 77 w 219"/>
                  <a:gd name="T5" fmla="*/ 2 h 567"/>
                  <a:gd name="T6" fmla="*/ 105 w 219"/>
                  <a:gd name="T7" fmla="*/ 0 h 567"/>
                  <a:gd name="T8" fmla="*/ 132 w 219"/>
                  <a:gd name="T9" fmla="*/ 4 h 567"/>
                  <a:gd name="T10" fmla="*/ 156 w 219"/>
                  <a:gd name="T11" fmla="*/ 19 h 567"/>
                  <a:gd name="T12" fmla="*/ 173 w 219"/>
                  <a:gd name="T13" fmla="*/ 36 h 567"/>
                  <a:gd name="T14" fmla="*/ 177 w 219"/>
                  <a:gd name="T15" fmla="*/ 57 h 567"/>
                  <a:gd name="T16" fmla="*/ 213 w 219"/>
                  <a:gd name="T17" fmla="*/ 60 h 567"/>
                  <a:gd name="T18" fmla="*/ 213 w 219"/>
                  <a:gd name="T19" fmla="*/ 124 h 567"/>
                  <a:gd name="T20" fmla="*/ 182 w 219"/>
                  <a:gd name="T21" fmla="*/ 127 h 567"/>
                  <a:gd name="T22" fmla="*/ 185 w 219"/>
                  <a:gd name="T23" fmla="*/ 163 h 567"/>
                  <a:gd name="T24" fmla="*/ 218 w 219"/>
                  <a:gd name="T25" fmla="*/ 170 h 567"/>
                  <a:gd name="T26" fmla="*/ 218 w 219"/>
                  <a:gd name="T27" fmla="*/ 237 h 567"/>
                  <a:gd name="T28" fmla="*/ 175 w 219"/>
                  <a:gd name="T29" fmla="*/ 237 h 567"/>
                  <a:gd name="T30" fmla="*/ 175 w 219"/>
                  <a:gd name="T31" fmla="*/ 295 h 567"/>
                  <a:gd name="T32" fmla="*/ 204 w 219"/>
                  <a:gd name="T33" fmla="*/ 297 h 567"/>
                  <a:gd name="T34" fmla="*/ 204 w 219"/>
                  <a:gd name="T35" fmla="*/ 398 h 567"/>
                  <a:gd name="T36" fmla="*/ 173 w 219"/>
                  <a:gd name="T37" fmla="*/ 400 h 567"/>
                  <a:gd name="T38" fmla="*/ 173 w 219"/>
                  <a:gd name="T39" fmla="*/ 451 h 567"/>
                  <a:gd name="T40" fmla="*/ 201 w 219"/>
                  <a:gd name="T41" fmla="*/ 453 h 567"/>
                  <a:gd name="T42" fmla="*/ 201 w 219"/>
                  <a:gd name="T43" fmla="*/ 564 h 567"/>
                  <a:gd name="T44" fmla="*/ 12 w 219"/>
                  <a:gd name="T45" fmla="*/ 566 h 567"/>
                  <a:gd name="T46" fmla="*/ 12 w 219"/>
                  <a:gd name="T47" fmla="*/ 456 h 567"/>
                  <a:gd name="T48" fmla="*/ 38 w 219"/>
                  <a:gd name="T49" fmla="*/ 456 h 567"/>
                  <a:gd name="T50" fmla="*/ 38 w 219"/>
                  <a:gd name="T51" fmla="*/ 396 h 567"/>
                  <a:gd name="T52" fmla="*/ 12 w 219"/>
                  <a:gd name="T53" fmla="*/ 396 h 567"/>
                  <a:gd name="T54" fmla="*/ 12 w 219"/>
                  <a:gd name="T55" fmla="*/ 292 h 567"/>
                  <a:gd name="T56" fmla="*/ 38 w 219"/>
                  <a:gd name="T57" fmla="*/ 290 h 567"/>
                  <a:gd name="T58" fmla="*/ 38 w 219"/>
                  <a:gd name="T59" fmla="*/ 228 h 567"/>
                  <a:gd name="T60" fmla="*/ 7 w 219"/>
                  <a:gd name="T61" fmla="*/ 228 h 567"/>
                  <a:gd name="T62" fmla="*/ 7 w 219"/>
                  <a:gd name="T63" fmla="*/ 170 h 567"/>
                  <a:gd name="T64" fmla="*/ 38 w 219"/>
                  <a:gd name="T65" fmla="*/ 170 h 567"/>
                  <a:gd name="T66" fmla="*/ 38 w 219"/>
                  <a:gd name="T67" fmla="*/ 120 h 567"/>
                  <a:gd name="T68" fmla="*/ 0 w 219"/>
                  <a:gd name="T69" fmla="*/ 120 h 567"/>
                  <a:gd name="T70" fmla="*/ 0 w 219"/>
                  <a:gd name="T71" fmla="*/ 62 h 567"/>
                  <a:gd name="T72" fmla="*/ 36 w 219"/>
                  <a:gd name="T73" fmla="*/ 57 h 5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19" h="567">
                    <a:moveTo>
                      <a:pt x="36" y="57"/>
                    </a:moveTo>
                    <a:lnTo>
                      <a:pt x="45" y="24"/>
                    </a:lnTo>
                    <a:lnTo>
                      <a:pt x="77" y="2"/>
                    </a:lnTo>
                    <a:lnTo>
                      <a:pt x="105" y="0"/>
                    </a:lnTo>
                    <a:lnTo>
                      <a:pt x="132" y="4"/>
                    </a:lnTo>
                    <a:lnTo>
                      <a:pt x="156" y="19"/>
                    </a:lnTo>
                    <a:lnTo>
                      <a:pt x="173" y="36"/>
                    </a:lnTo>
                    <a:lnTo>
                      <a:pt x="177" y="57"/>
                    </a:lnTo>
                    <a:lnTo>
                      <a:pt x="213" y="60"/>
                    </a:lnTo>
                    <a:lnTo>
                      <a:pt x="213" y="124"/>
                    </a:lnTo>
                    <a:lnTo>
                      <a:pt x="182" y="127"/>
                    </a:lnTo>
                    <a:lnTo>
                      <a:pt x="185" y="163"/>
                    </a:lnTo>
                    <a:lnTo>
                      <a:pt x="218" y="170"/>
                    </a:lnTo>
                    <a:lnTo>
                      <a:pt x="218" y="237"/>
                    </a:lnTo>
                    <a:lnTo>
                      <a:pt x="175" y="237"/>
                    </a:lnTo>
                    <a:lnTo>
                      <a:pt x="175" y="295"/>
                    </a:lnTo>
                    <a:lnTo>
                      <a:pt x="204" y="297"/>
                    </a:lnTo>
                    <a:lnTo>
                      <a:pt x="204" y="398"/>
                    </a:lnTo>
                    <a:lnTo>
                      <a:pt x="173" y="400"/>
                    </a:lnTo>
                    <a:lnTo>
                      <a:pt x="173" y="451"/>
                    </a:lnTo>
                    <a:lnTo>
                      <a:pt x="201" y="453"/>
                    </a:lnTo>
                    <a:lnTo>
                      <a:pt x="201" y="564"/>
                    </a:lnTo>
                    <a:lnTo>
                      <a:pt x="12" y="566"/>
                    </a:lnTo>
                    <a:lnTo>
                      <a:pt x="12" y="456"/>
                    </a:lnTo>
                    <a:lnTo>
                      <a:pt x="38" y="456"/>
                    </a:lnTo>
                    <a:lnTo>
                      <a:pt x="38" y="396"/>
                    </a:lnTo>
                    <a:lnTo>
                      <a:pt x="12" y="396"/>
                    </a:lnTo>
                    <a:lnTo>
                      <a:pt x="12" y="292"/>
                    </a:lnTo>
                    <a:lnTo>
                      <a:pt x="38" y="290"/>
                    </a:lnTo>
                    <a:lnTo>
                      <a:pt x="38" y="228"/>
                    </a:lnTo>
                    <a:lnTo>
                      <a:pt x="7" y="228"/>
                    </a:lnTo>
                    <a:lnTo>
                      <a:pt x="7" y="170"/>
                    </a:lnTo>
                    <a:lnTo>
                      <a:pt x="38" y="170"/>
                    </a:lnTo>
                    <a:lnTo>
                      <a:pt x="38" y="120"/>
                    </a:lnTo>
                    <a:lnTo>
                      <a:pt x="0" y="120"/>
                    </a:lnTo>
                    <a:lnTo>
                      <a:pt x="0" y="62"/>
                    </a:lnTo>
                    <a:lnTo>
                      <a:pt x="36" y="57"/>
                    </a:lnTo>
                  </a:path>
                </a:pathLst>
              </a:custGeom>
              <a:gradFill rotWithShape="0">
                <a:gsLst>
                  <a:gs pos="0">
                    <a:srgbClr val="FFFFFF">
                      <a:gamma/>
                      <a:shade val="29804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277595" name="Group 1115"/>
              <p:cNvGrpSpPr>
                <a:grpSpLocks/>
              </p:cNvGrpSpPr>
              <p:nvPr/>
            </p:nvGrpSpPr>
            <p:grpSpPr bwMode="auto">
              <a:xfrm>
                <a:off x="4912" y="2284"/>
                <a:ext cx="376" cy="629"/>
                <a:chOff x="4912" y="2284"/>
                <a:chExt cx="376" cy="629"/>
              </a:xfrm>
            </p:grpSpPr>
            <p:sp>
              <p:nvSpPr>
                <p:cNvPr id="277596" name="Rectangle 1116"/>
                <p:cNvSpPr>
                  <a:spLocks noChangeArrowheads="1"/>
                </p:cNvSpPr>
                <p:nvPr/>
              </p:nvSpPr>
              <p:spPr bwMode="auto">
                <a:xfrm>
                  <a:off x="4912" y="2284"/>
                  <a:ext cx="376" cy="31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597" name="Rectangle 1117"/>
                <p:cNvSpPr>
                  <a:spLocks noChangeArrowheads="1"/>
                </p:cNvSpPr>
                <p:nvPr/>
              </p:nvSpPr>
              <p:spPr bwMode="auto">
                <a:xfrm>
                  <a:off x="4969" y="2608"/>
                  <a:ext cx="262" cy="2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598" name="Rectangle 1118"/>
                <p:cNvSpPr>
                  <a:spLocks noChangeArrowheads="1"/>
                </p:cNvSpPr>
                <p:nvPr/>
              </p:nvSpPr>
              <p:spPr bwMode="auto">
                <a:xfrm>
                  <a:off x="4935" y="2609"/>
                  <a:ext cx="334" cy="19"/>
                </a:xfrm>
                <a:prstGeom prst="rect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599" name="Arc 1119"/>
                <p:cNvSpPr>
                  <a:spLocks/>
                </p:cNvSpPr>
                <p:nvPr/>
              </p:nvSpPr>
              <p:spPr bwMode="auto">
                <a:xfrm>
                  <a:off x="4968" y="2663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600" name="Arc 1120"/>
                <p:cNvSpPr>
                  <a:spLocks/>
                </p:cNvSpPr>
                <p:nvPr/>
              </p:nvSpPr>
              <p:spPr bwMode="auto">
                <a:xfrm>
                  <a:off x="4970" y="2687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601" name="Arc 1121"/>
                <p:cNvSpPr>
                  <a:spLocks/>
                </p:cNvSpPr>
                <p:nvPr/>
              </p:nvSpPr>
              <p:spPr bwMode="auto">
                <a:xfrm>
                  <a:off x="4967" y="271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602" name="Arc 1122"/>
                <p:cNvSpPr>
                  <a:spLocks/>
                </p:cNvSpPr>
                <p:nvPr/>
              </p:nvSpPr>
              <p:spPr bwMode="auto">
                <a:xfrm>
                  <a:off x="4968" y="273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603" name="Arc 1123"/>
                <p:cNvSpPr>
                  <a:spLocks/>
                </p:cNvSpPr>
                <p:nvPr/>
              </p:nvSpPr>
              <p:spPr bwMode="auto">
                <a:xfrm>
                  <a:off x="4970" y="276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604" name="Arc 1124"/>
                <p:cNvSpPr>
                  <a:spLocks/>
                </p:cNvSpPr>
                <p:nvPr/>
              </p:nvSpPr>
              <p:spPr bwMode="auto">
                <a:xfrm>
                  <a:off x="4971" y="2785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7605" name="Freeform 1125"/>
                <p:cNvSpPr>
                  <a:spLocks/>
                </p:cNvSpPr>
                <p:nvPr/>
              </p:nvSpPr>
              <p:spPr bwMode="auto">
                <a:xfrm>
                  <a:off x="5072" y="2825"/>
                  <a:ext cx="160" cy="88"/>
                </a:xfrm>
                <a:custGeom>
                  <a:avLst/>
                  <a:gdLst>
                    <a:gd name="T0" fmla="*/ 0 w 160"/>
                    <a:gd name="T1" fmla="*/ 57 h 88"/>
                    <a:gd name="T2" fmla="*/ 0 w 160"/>
                    <a:gd name="T3" fmla="*/ 87 h 88"/>
                    <a:gd name="T4" fmla="*/ 159 w 160"/>
                    <a:gd name="T5" fmla="*/ 87 h 88"/>
                    <a:gd name="T6" fmla="*/ 159 w 160"/>
                    <a:gd name="T7" fmla="*/ 0 h 88"/>
                    <a:gd name="T8" fmla="*/ 126 w 160"/>
                    <a:gd name="T9" fmla="*/ 0 h 88"/>
                    <a:gd name="T10" fmla="*/ 126 w 160"/>
                    <a:gd name="T11" fmla="*/ 57 h 88"/>
                    <a:gd name="T12" fmla="*/ 0 w 160"/>
                    <a:gd name="T13" fmla="*/ 57 h 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60" h="88">
                      <a:moveTo>
                        <a:pt x="0" y="57"/>
                      </a:moveTo>
                      <a:lnTo>
                        <a:pt x="0" y="87"/>
                      </a:lnTo>
                      <a:lnTo>
                        <a:pt x="159" y="87"/>
                      </a:lnTo>
                      <a:lnTo>
                        <a:pt x="159" y="0"/>
                      </a:lnTo>
                      <a:lnTo>
                        <a:pt x="126" y="0"/>
                      </a:lnTo>
                      <a:lnTo>
                        <a:pt x="126" y="57"/>
                      </a:lnTo>
                      <a:lnTo>
                        <a:pt x="0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77606" name="AutoShape 1126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5074" y="2830"/>
                  <a:ext cx="46" cy="3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77607" name="Rectangle 1127"/>
              <p:cNvSpPr>
                <a:spLocks noChangeArrowheads="1"/>
              </p:cNvSpPr>
              <p:nvPr/>
            </p:nvSpPr>
            <p:spPr bwMode="auto">
              <a:xfrm>
                <a:off x="5077" y="1684"/>
                <a:ext cx="55" cy="124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9804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608" name="Rectangle 1128"/>
              <p:cNvSpPr>
                <a:spLocks noChangeArrowheads="1"/>
              </p:cNvSpPr>
              <p:nvPr/>
            </p:nvSpPr>
            <p:spPr bwMode="auto">
              <a:xfrm>
                <a:off x="4968" y="2061"/>
                <a:ext cx="274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900">
                    <a:solidFill>
                      <a:srgbClr val="FC0128"/>
                    </a:solidFill>
                  </a:rPr>
                  <a:t>NGK</a:t>
                </a:r>
              </a:p>
            </p:txBody>
          </p:sp>
        </p:grpSp>
        <p:sp>
          <p:nvSpPr>
            <p:cNvPr id="277609" name="Rectangle 1129"/>
            <p:cNvSpPr>
              <a:spLocks noChangeArrowheads="1"/>
            </p:cNvSpPr>
            <p:nvPr/>
          </p:nvSpPr>
          <p:spPr bwMode="auto">
            <a:xfrm>
              <a:off x="4879" y="2290"/>
              <a:ext cx="442" cy="79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7610" name="Rectangle 1130"/>
            <p:cNvSpPr>
              <a:spLocks noChangeArrowheads="1"/>
            </p:cNvSpPr>
            <p:nvPr/>
          </p:nvSpPr>
          <p:spPr bwMode="auto">
            <a:xfrm>
              <a:off x="5029" y="2299"/>
              <a:ext cx="145" cy="67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7611" name="Rectangle 1131"/>
          <p:cNvSpPr>
            <a:spLocks noChangeArrowheads="1"/>
          </p:cNvSpPr>
          <p:nvPr/>
        </p:nvSpPr>
        <p:spPr bwMode="auto">
          <a:xfrm>
            <a:off x="3505200" y="2446338"/>
            <a:ext cx="2466975" cy="1058862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50000">
                <a:schemeClr val="bg2">
                  <a:gamma/>
                  <a:shade val="46275"/>
                  <a:invGamma/>
                </a:schemeClr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7612" name="Line 1132"/>
          <p:cNvSpPr>
            <a:spLocks noChangeShapeType="1"/>
          </p:cNvSpPr>
          <p:nvPr/>
        </p:nvSpPr>
        <p:spPr bwMode="auto">
          <a:xfrm flipH="1" flipV="1">
            <a:off x="3851275" y="3241675"/>
            <a:ext cx="6350" cy="806450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7613" name="Line 1133"/>
          <p:cNvSpPr>
            <a:spLocks noChangeShapeType="1"/>
          </p:cNvSpPr>
          <p:nvPr/>
        </p:nvSpPr>
        <p:spPr bwMode="auto">
          <a:xfrm flipH="1" flipV="1">
            <a:off x="5432425" y="2803525"/>
            <a:ext cx="6350" cy="1244600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77614" name="Group 1134"/>
          <p:cNvGrpSpPr>
            <a:grpSpLocks/>
          </p:cNvGrpSpPr>
          <p:nvPr/>
        </p:nvGrpSpPr>
        <p:grpSpPr bwMode="auto">
          <a:xfrm>
            <a:off x="3852863" y="3094038"/>
            <a:ext cx="1590675" cy="339725"/>
            <a:chOff x="2427" y="1949"/>
            <a:chExt cx="1002" cy="214"/>
          </a:xfrm>
        </p:grpSpPr>
        <p:sp>
          <p:nvSpPr>
            <p:cNvPr id="277615" name="Freeform 1135"/>
            <p:cNvSpPr>
              <a:spLocks/>
            </p:cNvSpPr>
            <p:nvPr/>
          </p:nvSpPr>
          <p:spPr bwMode="auto">
            <a:xfrm>
              <a:off x="2427" y="1949"/>
              <a:ext cx="576" cy="214"/>
            </a:xfrm>
            <a:custGeom>
              <a:avLst/>
              <a:gdLst>
                <a:gd name="T0" fmla="*/ 0 w 576"/>
                <a:gd name="T1" fmla="*/ 97 h 214"/>
                <a:gd name="T2" fmla="*/ 84 w 576"/>
                <a:gd name="T3" fmla="*/ 19 h 214"/>
                <a:gd name="T4" fmla="*/ 165 w 576"/>
                <a:gd name="T5" fmla="*/ 214 h 214"/>
                <a:gd name="T6" fmla="*/ 252 w 576"/>
                <a:gd name="T7" fmla="*/ 16 h 214"/>
                <a:gd name="T8" fmla="*/ 321 w 576"/>
                <a:gd name="T9" fmla="*/ 214 h 214"/>
                <a:gd name="T10" fmla="*/ 387 w 576"/>
                <a:gd name="T11" fmla="*/ 13 h 214"/>
                <a:gd name="T12" fmla="*/ 453 w 576"/>
                <a:gd name="T13" fmla="*/ 214 h 214"/>
                <a:gd name="T14" fmla="*/ 519 w 576"/>
                <a:gd name="T15" fmla="*/ 16 h 214"/>
                <a:gd name="T16" fmla="*/ 576 w 576"/>
                <a:gd name="T17" fmla="*/ 211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76" h="214">
                  <a:moveTo>
                    <a:pt x="0" y="97"/>
                  </a:moveTo>
                  <a:cubicBezTo>
                    <a:pt x="28" y="48"/>
                    <a:pt x="57" y="0"/>
                    <a:pt x="84" y="19"/>
                  </a:cubicBezTo>
                  <a:cubicBezTo>
                    <a:pt x="111" y="38"/>
                    <a:pt x="137" y="214"/>
                    <a:pt x="165" y="214"/>
                  </a:cubicBezTo>
                  <a:cubicBezTo>
                    <a:pt x="193" y="214"/>
                    <a:pt x="226" y="16"/>
                    <a:pt x="252" y="16"/>
                  </a:cubicBezTo>
                  <a:cubicBezTo>
                    <a:pt x="278" y="16"/>
                    <a:pt x="299" y="214"/>
                    <a:pt x="321" y="214"/>
                  </a:cubicBezTo>
                  <a:cubicBezTo>
                    <a:pt x="343" y="214"/>
                    <a:pt x="365" y="13"/>
                    <a:pt x="387" y="13"/>
                  </a:cubicBezTo>
                  <a:cubicBezTo>
                    <a:pt x="409" y="13"/>
                    <a:pt x="431" y="214"/>
                    <a:pt x="453" y="214"/>
                  </a:cubicBezTo>
                  <a:cubicBezTo>
                    <a:pt x="475" y="214"/>
                    <a:pt x="499" y="16"/>
                    <a:pt x="519" y="16"/>
                  </a:cubicBezTo>
                  <a:cubicBezTo>
                    <a:pt x="539" y="16"/>
                    <a:pt x="567" y="179"/>
                    <a:pt x="576" y="211"/>
                  </a:cubicBezTo>
                </a:path>
              </a:pathLst>
            </a:custGeom>
            <a:noFill/>
            <a:ln w="50800">
              <a:solidFill>
                <a:srgbClr val="FFFF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0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7616" name="Freeform 1136"/>
            <p:cNvSpPr>
              <a:spLocks/>
            </p:cNvSpPr>
            <p:nvPr/>
          </p:nvSpPr>
          <p:spPr bwMode="auto">
            <a:xfrm rot="10800000" flipV="1">
              <a:off x="3003" y="1955"/>
              <a:ext cx="426" cy="205"/>
            </a:xfrm>
            <a:custGeom>
              <a:avLst/>
              <a:gdLst>
                <a:gd name="T0" fmla="*/ 0 w 576"/>
                <a:gd name="T1" fmla="*/ 97 h 214"/>
                <a:gd name="T2" fmla="*/ 84 w 576"/>
                <a:gd name="T3" fmla="*/ 19 h 214"/>
                <a:gd name="T4" fmla="*/ 165 w 576"/>
                <a:gd name="T5" fmla="*/ 214 h 214"/>
                <a:gd name="T6" fmla="*/ 252 w 576"/>
                <a:gd name="T7" fmla="*/ 16 h 214"/>
                <a:gd name="T8" fmla="*/ 321 w 576"/>
                <a:gd name="T9" fmla="*/ 214 h 214"/>
                <a:gd name="T10" fmla="*/ 387 w 576"/>
                <a:gd name="T11" fmla="*/ 13 h 214"/>
                <a:gd name="T12" fmla="*/ 453 w 576"/>
                <a:gd name="T13" fmla="*/ 214 h 214"/>
                <a:gd name="T14" fmla="*/ 519 w 576"/>
                <a:gd name="T15" fmla="*/ 16 h 214"/>
                <a:gd name="T16" fmla="*/ 576 w 576"/>
                <a:gd name="T17" fmla="*/ 211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76" h="214">
                  <a:moveTo>
                    <a:pt x="0" y="97"/>
                  </a:moveTo>
                  <a:cubicBezTo>
                    <a:pt x="28" y="48"/>
                    <a:pt x="57" y="0"/>
                    <a:pt x="84" y="19"/>
                  </a:cubicBezTo>
                  <a:cubicBezTo>
                    <a:pt x="111" y="38"/>
                    <a:pt x="137" y="214"/>
                    <a:pt x="165" y="214"/>
                  </a:cubicBezTo>
                  <a:cubicBezTo>
                    <a:pt x="193" y="214"/>
                    <a:pt x="226" y="16"/>
                    <a:pt x="252" y="16"/>
                  </a:cubicBezTo>
                  <a:cubicBezTo>
                    <a:pt x="278" y="16"/>
                    <a:pt x="299" y="214"/>
                    <a:pt x="321" y="214"/>
                  </a:cubicBezTo>
                  <a:cubicBezTo>
                    <a:pt x="343" y="214"/>
                    <a:pt x="365" y="13"/>
                    <a:pt x="387" y="13"/>
                  </a:cubicBezTo>
                  <a:cubicBezTo>
                    <a:pt x="409" y="13"/>
                    <a:pt x="431" y="214"/>
                    <a:pt x="453" y="214"/>
                  </a:cubicBezTo>
                  <a:cubicBezTo>
                    <a:pt x="475" y="214"/>
                    <a:pt x="499" y="16"/>
                    <a:pt x="519" y="16"/>
                  </a:cubicBezTo>
                  <a:cubicBezTo>
                    <a:pt x="539" y="16"/>
                    <a:pt x="567" y="179"/>
                    <a:pt x="576" y="211"/>
                  </a:cubicBezTo>
                </a:path>
              </a:pathLst>
            </a:custGeom>
            <a:noFill/>
            <a:ln w="50800">
              <a:solidFill>
                <a:srgbClr val="FFFF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0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7617" name="Text Box 1137"/>
          <p:cNvSpPr txBox="1">
            <a:spLocks noChangeArrowheads="1"/>
          </p:cNvSpPr>
          <p:nvPr/>
        </p:nvSpPr>
        <p:spPr bwMode="auto">
          <a:xfrm>
            <a:off x="5622925" y="3119438"/>
            <a:ext cx="10985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600" dirty="0">
                <a:latin typeface="Times New Roman" panose="02020603050405020304" pitchFamily="18" charset="0"/>
              </a:rPr>
              <a:t>Secondary</a:t>
            </a:r>
          </a:p>
        </p:txBody>
      </p:sp>
      <p:grpSp>
        <p:nvGrpSpPr>
          <p:cNvPr id="277618" name="Group 1138"/>
          <p:cNvGrpSpPr>
            <a:grpSpLocks/>
          </p:cNvGrpSpPr>
          <p:nvPr/>
        </p:nvGrpSpPr>
        <p:grpSpPr bwMode="auto">
          <a:xfrm>
            <a:off x="3805238" y="2997200"/>
            <a:ext cx="1663700" cy="61913"/>
            <a:chOff x="2397" y="1888"/>
            <a:chExt cx="1048" cy="39"/>
          </a:xfrm>
        </p:grpSpPr>
        <p:sp>
          <p:nvSpPr>
            <p:cNvPr id="277619" name="Line 1139"/>
            <p:cNvSpPr>
              <a:spLocks noChangeShapeType="1"/>
            </p:cNvSpPr>
            <p:nvPr/>
          </p:nvSpPr>
          <p:spPr bwMode="auto">
            <a:xfrm>
              <a:off x="2400" y="1927"/>
              <a:ext cx="1045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7620" name="Line 1140"/>
            <p:cNvSpPr>
              <a:spLocks noChangeShapeType="1"/>
            </p:cNvSpPr>
            <p:nvPr/>
          </p:nvSpPr>
          <p:spPr bwMode="auto">
            <a:xfrm>
              <a:off x="2397" y="1888"/>
              <a:ext cx="1045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7621" name="Freeform 1141"/>
          <p:cNvSpPr>
            <a:spLocks/>
          </p:cNvSpPr>
          <p:nvPr/>
        </p:nvSpPr>
        <p:spPr bwMode="auto">
          <a:xfrm>
            <a:off x="4171950" y="2528888"/>
            <a:ext cx="965200" cy="398462"/>
          </a:xfrm>
          <a:custGeom>
            <a:avLst/>
            <a:gdLst>
              <a:gd name="T0" fmla="*/ 0 w 608"/>
              <a:gd name="T1" fmla="*/ 163 h 251"/>
              <a:gd name="T2" fmla="*/ 88 w 608"/>
              <a:gd name="T3" fmla="*/ 19 h 251"/>
              <a:gd name="T4" fmla="*/ 200 w 608"/>
              <a:gd name="T5" fmla="*/ 251 h 251"/>
              <a:gd name="T6" fmla="*/ 320 w 608"/>
              <a:gd name="T7" fmla="*/ 19 h 251"/>
              <a:gd name="T8" fmla="*/ 424 w 608"/>
              <a:gd name="T9" fmla="*/ 247 h 251"/>
              <a:gd name="T10" fmla="*/ 524 w 608"/>
              <a:gd name="T11" fmla="*/ 15 h 251"/>
              <a:gd name="T12" fmla="*/ 608 w 608"/>
              <a:gd name="T13" fmla="*/ 155 h 2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608" h="251">
                <a:moveTo>
                  <a:pt x="0" y="163"/>
                </a:moveTo>
                <a:cubicBezTo>
                  <a:pt x="27" y="83"/>
                  <a:pt x="55" y="4"/>
                  <a:pt x="88" y="19"/>
                </a:cubicBezTo>
                <a:cubicBezTo>
                  <a:pt x="121" y="34"/>
                  <a:pt x="161" y="251"/>
                  <a:pt x="200" y="251"/>
                </a:cubicBezTo>
                <a:cubicBezTo>
                  <a:pt x="239" y="251"/>
                  <a:pt x="283" y="20"/>
                  <a:pt x="320" y="19"/>
                </a:cubicBezTo>
                <a:cubicBezTo>
                  <a:pt x="357" y="18"/>
                  <a:pt x="390" y="248"/>
                  <a:pt x="424" y="247"/>
                </a:cubicBezTo>
                <a:cubicBezTo>
                  <a:pt x="458" y="246"/>
                  <a:pt x="493" y="30"/>
                  <a:pt x="524" y="15"/>
                </a:cubicBezTo>
                <a:cubicBezTo>
                  <a:pt x="555" y="0"/>
                  <a:pt x="581" y="77"/>
                  <a:pt x="608" y="155"/>
                </a:cubicBezTo>
              </a:path>
            </a:pathLst>
          </a:cu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7622" name="Line 1142"/>
          <p:cNvSpPr>
            <a:spLocks noChangeShapeType="1"/>
          </p:cNvSpPr>
          <p:nvPr/>
        </p:nvSpPr>
        <p:spPr bwMode="auto">
          <a:xfrm>
            <a:off x="5129213" y="2800350"/>
            <a:ext cx="2814637" cy="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7623" name="Line 1143"/>
          <p:cNvSpPr>
            <a:spLocks noChangeShapeType="1"/>
          </p:cNvSpPr>
          <p:nvPr/>
        </p:nvSpPr>
        <p:spPr bwMode="auto">
          <a:xfrm flipV="1">
            <a:off x="3124200" y="2781300"/>
            <a:ext cx="1047750" cy="1905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7624" name="Text Box 1144"/>
          <p:cNvSpPr txBox="1">
            <a:spLocks noChangeArrowheads="1"/>
          </p:cNvSpPr>
          <p:nvPr/>
        </p:nvSpPr>
        <p:spPr bwMode="auto">
          <a:xfrm>
            <a:off x="5661025" y="2462213"/>
            <a:ext cx="919163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600">
                <a:solidFill>
                  <a:srgbClr val="CC0000"/>
                </a:solidFill>
                <a:latin typeface="Times New Roman" panose="02020603050405020304" pitchFamily="18" charset="0"/>
              </a:rPr>
              <a:t>Primary</a:t>
            </a:r>
          </a:p>
        </p:txBody>
      </p:sp>
      <p:sp>
        <p:nvSpPr>
          <p:cNvPr id="277625" name="AutoShape 1145"/>
          <p:cNvSpPr>
            <a:spLocks noChangeArrowheads="1"/>
          </p:cNvSpPr>
          <p:nvPr/>
        </p:nvSpPr>
        <p:spPr bwMode="auto">
          <a:xfrm>
            <a:off x="3467100" y="3238500"/>
            <a:ext cx="266700" cy="895350"/>
          </a:xfrm>
          <a:prstGeom prst="downArrow">
            <a:avLst>
              <a:gd name="adj1" fmla="val 50000"/>
              <a:gd name="adj2" fmla="val 83929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7626" name="AutoShape 1146"/>
          <p:cNvSpPr>
            <a:spLocks noChangeArrowheads="1"/>
          </p:cNvSpPr>
          <p:nvPr/>
        </p:nvSpPr>
        <p:spPr bwMode="auto">
          <a:xfrm rot="16200000">
            <a:off x="4476750" y="5124450"/>
            <a:ext cx="342900" cy="590550"/>
          </a:xfrm>
          <a:prstGeom prst="downArrow">
            <a:avLst>
              <a:gd name="adj1" fmla="val 50000"/>
              <a:gd name="adj2" fmla="val 43056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7627" name="AutoShape 1147"/>
          <p:cNvSpPr>
            <a:spLocks noChangeArrowheads="1"/>
          </p:cNvSpPr>
          <p:nvPr/>
        </p:nvSpPr>
        <p:spPr bwMode="auto">
          <a:xfrm flipV="1">
            <a:off x="5638800" y="3657600"/>
            <a:ext cx="266700" cy="895350"/>
          </a:xfrm>
          <a:prstGeom prst="downArrow">
            <a:avLst>
              <a:gd name="adj1" fmla="val 50000"/>
              <a:gd name="adj2" fmla="val 83929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7628" name="Text Box 1148"/>
          <p:cNvSpPr txBox="1">
            <a:spLocks noChangeArrowheads="1"/>
          </p:cNvSpPr>
          <p:nvPr/>
        </p:nvSpPr>
        <p:spPr bwMode="auto">
          <a:xfrm>
            <a:off x="346075" y="2384425"/>
            <a:ext cx="1003801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latin typeface="Times New Roman" panose="02020603050405020304" pitchFamily="18" charset="0"/>
              </a:rPr>
              <a:t>Firing</a:t>
            </a:r>
          </a:p>
          <a:p>
            <a:endParaRPr lang="en-GB" altLang="en-US" dirty="0">
              <a:latin typeface="Times New Roman" panose="02020603050405020304" pitchFamily="18" charset="0"/>
            </a:endParaRPr>
          </a:p>
          <a:p>
            <a:r>
              <a:rPr lang="en-GB" altLang="en-US" dirty="0">
                <a:latin typeface="Times New Roman" panose="02020603050405020304" pitchFamily="18" charset="0"/>
              </a:rPr>
              <a:t>1342</a:t>
            </a:r>
          </a:p>
        </p:txBody>
      </p:sp>
      <p:sp>
        <p:nvSpPr>
          <p:cNvPr id="277629" name="Line 1149"/>
          <p:cNvSpPr>
            <a:spLocks noChangeShapeType="1"/>
          </p:cNvSpPr>
          <p:nvPr/>
        </p:nvSpPr>
        <p:spPr bwMode="auto">
          <a:xfrm flipV="1">
            <a:off x="5524500" y="1543050"/>
            <a:ext cx="0" cy="571500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531" name="Text Box 1027"/>
          <p:cNvSpPr txBox="1">
            <a:spLocks noChangeArrowheads="1"/>
          </p:cNvSpPr>
          <p:nvPr/>
        </p:nvSpPr>
        <p:spPr bwMode="auto">
          <a:xfrm>
            <a:off x="999797" y="634812"/>
            <a:ext cx="573881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3200" dirty="0" err="1">
                <a:latin typeface="Times New Roman" panose="02020603050405020304" pitchFamily="18" charset="0"/>
              </a:rPr>
              <a:t>Distributorless</a:t>
            </a:r>
            <a:r>
              <a:rPr lang="en-GB" altLang="en-US" sz="3200" dirty="0">
                <a:latin typeface="Times New Roman" panose="02020603050405020304" pitchFamily="18" charset="0"/>
              </a:rPr>
              <a:t> Ignition Systems</a:t>
            </a:r>
          </a:p>
        </p:txBody>
      </p:sp>
      <p:sp>
        <p:nvSpPr>
          <p:cNvPr id="278533" name="Text Box 1029"/>
          <p:cNvSpPr txBox="1">
            <a:spLocks noChangeArrowheads="1"/>
          </p:cNvSpPr>
          <p:nvPr/>
        </p:nvSpPr>
        <p:spPr bwMode="auto">
          <a:xfrm>
            <a:off x="742184" y="1477908"/>
            <a:ext cx="7787004" cy="415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latin typeface="Times New Roman" panose="02020603050405020304" pitchFamily="18" charset="0"/>
              </a:rPr>
              <a:t>As can been seen from the previous screens, the DI system</a:t>
            </a:r>
          </a:p>
          <a:p>
            <a:r>
              <a:rPr lang="en-GB" altLang="en-US" dirty="0">
                <a:latin typeface="Times New Roman" panose="02020603050405020304" pitchFamily="18" charset="0"/>
              </a:rPr>
              <a:t>has 2 secondary terminals that are connected to the spark</a:t>
            </a:r>
          </a:p>
          <a:p>
            <a:r>
              <a:rPr lang="en-GB" altLang="en-US" dirty="0">
                <a:latin typeface="Times New Roman" panose="02020603050405020304" pitchFamily="18" charset="0"/>
              </a:rPr>
              <a:t>plugs of companion cylinders.</a:t>
            </a:r>
          </a:p>
          <a:p>
            <a:endParaRPr lang="en-GB" altLang="en-US" dirty="0">
              <a:latin typeface="Times New Roman" panose="02020603050405020304" pitchFamily="18" charset="0"/>
            </a:endParaRPr>
          </a:p>
          <a:p>
            <a:r>
              <a:rPr lang="en-GB" altLang="en-US" dirty="0">
                <a:latin typeface="Times New Roman" panose="02020603050405020304" pitchFamily="18" charset="0"/>
              </a:rPr>
              <a:t>The coil fires both spark plugs at the same time every </a:t>
            </a:r>
            <a:endParaRPr lang="en-GB" altLang="en-US" dirty="0" smtClean="0">
              <a:latin typeface="Times New Roman" panose="02020603050405020304" pitchFamily="18" charset="0"/>
            </a:endParaRPr>
          </a:p>
          <a:p>
            <a:r>
              <a:rPr lang="en-GB" altLang="en-US" dirty="0" smtClean="0">
                <a:latin typeface="Times New Roman" panose="02020603050405020304" pitchFamily="18" charset="0"/>
              </a:rPr>
              <a:t>Crankshaft revolution</a:t>
            </a:r>
            <a:r>
              <a:rPr lang="en-GB" altLang="en-US" dirty="0">
                <a:latin typeface="Times New Roman" panose="02020603050405020304" pitchFamily="18" charset="0"/>
              </a:rPr>
              <a:t>. </a:t>
            </a:r>
            <a:endParaRPr lang="en-GB" altLang="en-US" dirty="0" smtClean="0">
              <a:latin typeface="Times New Roman" panose="02020603050405020304" pitchFamily="18" charset="0"/>
            </a:endParaRPr>
          </a:p>
          <a:p>
            <a:r>
              <a:rPr lang="en-GB" altLang="en-US" dirty="0" smtClean="0">
                <a:latin typeface="Times New Roman" panose="02020603050405020304" pitchFamily="18" charset="0"/>
              </a:rPr>
              <a:t>One </a:t>
            </a:r>
            <a:r>
              <a:rPr lang="en-GB" altLang="en-US" dirty="0">
                <a:latin typeface="Times New Roman" panose="02020603050405020304" pitchFamily="18" charset="0"/>
              </a:rPr>
              <a:t>of the spark plugs is called TRUE firing, because</a:t>
            </a:r>
          </a:p>
          <a:p>
            <a:r>
              <a:rPr lang="en-GB" altLang="en-US" dirty="0">
                <a:latin typeface="Times New Roman" panose="02020603050405020304" pitchFamily="18" charset="0"/>
              </a:rPr>
              <a:t>it occurs during the compression stroke and ignites </a:t>
            </a:r>
            <a:endParaRPr lang="en-GB" altLang="en-US" dirty="0" smtClean="0">
              <a:latin typeface="Times New Roman" panose="02020603050405020304" pitchFamily="18" charset="0"/>
            </a:endParaRPr>
          </a:p>
          <a:p>
            <a:r>
              <a:rPr lang="en-GB" altLang="en-US" dirty="0" smtClean="0">
                <a:latin typeface="Times New Roman" panose="02020603050405020304" pitchFamily="18" charset="0"/>
              </a:rPr>
              <a:t>the </a:t>
            </a:r>
            <a:r>
              <a:rPr lang="en-GB" altLang="en-US" dirty="0">
                <a:latin typeface="Times New Roman" panose="02020603050405020304" pitchFamily="18" charset="0"/>
              </a:rPr>
              <a:t>mixture.</a:t>
            </a:r>
          </a:p>
          <a:p>
            <a:r>
              <a:rPr lang="en-GB" altLang="en-US" dirty="0">
                <a:latin typeface="Times New Roman" panose="02020603050405020304" pitchFamily="18" charset="0"/>
              </a:rPr>
              <a:t>The other plug is called WASTED firing because it </a:t>
            </a:r>
            <a:endParaRPr lang="en-GB" altLang="en-US" dirty="0" smtClean="0">
              <a:latin typeface="Times New Roman" panose="02020603050405020304" pitchFamily="18" charset="0"/>
            </a:endParaRPr>
          </a:p>
          <a:p>
            <a:r>
              <a:rPr lang="en-GB" altLang="en-US" dirty="0" smtClean="0">
                <a:latin typeface="Times New Roman" panose="02020603050405020304" pitchFamily="18" charset="0"/>
              </a:rPr>
              <a:t>occurs </a:t>
            </a:r>
            <a:r>
              <a:rPr lang="en-GB" altLang="en-US" dirty="0">
                <a:latin typeface="Times New Roman" panose="02020603050405020304" pitchFamily="18" charset="0"/>
              </a:rPr>
              <a:t>on </a:t>
            </a:r>
            <a:r>
              <a:rPr lang="en-GB" altLang="en-US" dirty="0" smtClean="0">
                <a:latin typeface="Times New Roman" panose="02020603050405020304" pitchFamily="18" charset="0"/>
              </a:rPr>
              <a:t>the exhaust </a:t>
            </a:r>
            <a:r>
              <a:rPr lang="en-GB" altLang="en-US" dirty="0">
                <a:latin typeface="Times New Roman" panose="02020603050405020304" pitchFamily="18" charset="0"/>
              </a:rPr>
              <a:t>stroke.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555" name="Text Box 1027"/>
          <p:cNvSpPr txBox="1">
            <a:spLocks noChangeArrowheads="1"/>
          </p:cNvSpPr>
          <p:nvPr/>
        </p:nvSpPr>
        <p:spPr bwMode="auto">
          <a:xfrm>
            <a:off x="1828800" y="533400"/>
            <a:ext cx="573881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3200" dirty="0" err="1">
                <a:latin typeface="Times New Roman" panose="02020603050405020304" pitchFamily="18" charset="0"/>
              </a:rPr>
              <a:t>Distributorless</a:t>
            </a:r>
            <a:r>
              <a:rPr lang="en-GB" altLang="en-US" sz="3200" dirty="0">
                <a:latin typeface="Times New Roman" panose="02020603050405020304" pitchFamily="18" charset="0"/>
              </a:rPr>
              <a:t> Ignition Systems</a:t>
            </a:r>
          </a:p>
        </p:txBody>
      </p:sp>
      <p:sp>
        <p:nvSpPr>
          <p:cNvPr id="279557" name="Text Box 1029"/>
          <p:cNvSpPr txBox="1">
            <a:spLocks noChangeArrowheads="1"/>
          </p:cNvSpPr>
          <p:nvPr/>
        </p:nvSpPr>
        <p:spPr bwMode="auto">
          <a:xfrm>
            <a:off x="765175" y="1603375"/>
            <a:ext cx="47609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latin typeface="Times New Roman" panose="02020603050405020304" pitchFamily="18" charset="0"/>
              </a:rPr>
              <a:t>Electron Flow - negative to positive</a:t>
            </a:r>
          </a:p>
        </p:txBody>
      </p:sp>
      <p:grpSp>
        <p:nvGrpSpPr>
          <p:cNvPr id="279558" name="Group 1030"/>
          <p:cNvGrpSpPr>
            <a:grpSpLocks/>
          </p:cNvGrpSpPr>
          <p:nvPr/>
        </p:nvGrpSpPr>
        <p:grpSpPr bwMode="auto">
          <a:xfrm>
            <a:off x="838200" y="2446338"/>
            <a:ext cx="7239000" cy="3770312"/>
            <a:chOff x="528" y="1541"/>
            <a:chExt cx="4560" cy="2375"/>
          </a:xfrm>
        </p:grpSpPr>
        <p:sp>
          <p:nvSpPr>
            <p:cNvPr id="279559" name="AutoShape 1031"/>
            <p:cNvSpPr>
              <a:spLocks noChangeArrowheads="1"/>
            </p:cNvSpPr>
            <p:nvPr/>
          </p:nvSpPr>
          <p:spPr bwMode="auto">
            <a:xfrm>
              <a:off x="3260" y="3552"/>
              <a:ext cx="352" cy="364"/>
            </a:xfrm>
            <a:prstGeom prst="star16">
              <a:avLst>
                <a:gd name="adj" fmla="val 37500"/>
              </a:avLst>
            </a:prstGeom>
            <a:solidFill>
              <a:srgbClr val="FF66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9560" name="AutoShape 1032"/>
            <p:cNvSpPr>
              <a:spLocks noChangeArrowheads="1"/>
            </p:cNvSpPr>
            <p:nvPr/>
          </p:nvSpPr>
          <p:spPr bwMode="auto">
            <a:xfrm>
              <a:off x="2252" y="3552"/>
              <a:ext cx="352" cy="364"/>
            </a:xfrm>
            <a:prstGeom prst="star16">
              <a:avLst>
                <a:gd name="adj" fmla="val 37500"/>
              </a:avLst>
            </a:prstGeom>
            <a:solidFill>
              <a:srgbClr val="FF66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9561" name="Rectangle 1033"/>
            <p:cNvSpPr>
              <a:spLocks noChangeArrowheads="1"/>
            </p:cNvSpPr>
            <p:nvPr/>
          </p:nvSpPr>
          <p:spPr bwMode="auto">
            <a:xfrm>
              <a:off x="528" y="3216"/>
              <a:ext cx="4560" cy="432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46275"/>
                    <a:invGamma/>
                  </a:schemeClr>
                </a:gs>
                <a:gs pos="50000">
                  <a:schemeClr val="bg2"/>
                </a:gs>
                <a:gs pos="100000">
                  <a:schemeClr val="bg2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279562" name="Group 1034"/>
            <p:cNvGrpSpPr>
              <a:grpSpLocks/>
            </p:cNvGrpSpPr>
            <p:nvPr/>
          </p:nvGrpSpPr>
          <p:grpSpPr bwMode="auto">
            <a:xfrm>
              <a:off x="2208" y="2563"/>
              <a:ext cx="442" cy="1229"/>
              <a:chOff x="4879" y="1684"/>
              <a:chExt cx="442" cy="1229"/>
            </a:xfrm>
          </p:grpSpPr>
          <p:grpSp>
            <p:nvGrpSpPr>
              <p:cNvPr id="279563" name="Group 1035"/>
              <p:cNvGrpSpPr>
                <a:grpSpLocks/>
              </p:cNvGrpSpPr>
              <p:nvPr/>
            </p:nvGrpSpPr>
            <p:grpSpPr bwMode="auto">
              <a:xfrm>
                <a:off x="4912" y="1684"/>
                <a:ext cx="376" cy="1229"/>
                <a:chOff x="4912" y="1684"/>
                <a:chExt cx="376" cy="1229"/>
              </a:xfrm>
            </p:grpSpPr>
            <p:sp>
              <p:nvSpPr>
                <p:cNvPr id="279564" name="Freeform 1036"/>
                <p:cNvSpPr>
                  <a:spLocks/>
                </p:cNvSpPr>
                <p:nvPr/>
              </p:nvSpPr>
              <p:spPr bwMode="auto">
                <a:xfrm>
                  <a:off x="4994" y="1782"/>
                  <a:ext cx="219" cy="567"/>
                </a:xfrm>
                <a:custGeom>
                  <a:avLst/>
                  <a:gdLst>
                    <a:gd name="T0" fmla="*/ 36 w 219"/>
                    <a:gd name="T1" fmla="*/ 57 h 567"/>
                    <a:gd name="T2" fmla="*/ 45 w 219"/>
                    <a:gd name="T3" fmla="*/ 24 h 567"/>
                    <a:gd name="T4" fmla="*/ 77 w 219"/>
                    <a:gd name="T5" fmla="*/ 2 h 567"/>
                    <a:gd name="T6" fmla="*/ 105 w 219"/>
                    <a:gd name="T7" fmla="*/ 0 h 567"/>
                    <a:gd name="T8" fmla="*/ 132 w 219"/>
                    <a:gd name="T9" fmla="*/ 4 h 567"/>
                    <a:gd name="T10" fmla="*/ 156 w 219"/>
                    <a:gd name="T11" fmla="*/ 19 h 567"/>
                    <a:gd name="T12" fmla="*/ 173 w 219"/>
                    <a:gd name="T13" fmla="*/ 36 h 567"/>
                    <a:gd name="T14" fmla="*/ 177 w 219"/>
                    <a:gd name="T15" fmla="*/ 57 h 567"/>
                    <a:gd name="T16" fmla="*/ 213 w 219"/>
                    <a:gd name="T17" fmla="*/ 60 h 567"/>
                    <a:gd name="T18" fmla="*/ 213 w 219"/>
                    <a:gd name="T19" fmla="*/ 124 h 567"/>
                    <a:gd name="T20" fmla="*/ 182 w 219"/>
                    <a:gd name="T21" fmla="*/ 127 h 567"/>
                    <a:gd name="T22" fmla="*/ 185 w 219"/>
                    <a:gd name="T23" fmla="*/ 163 h 567"/>
                    <a:gd name="T24" fmla="*/ 218 w 219"/>
                    <a:gd name="T25" fmla="*/ 170 h 567"/>
                    <a:gd name="T26" fmla="*/ 218 w 219"/>
                    <a:gd name="T27" fmla="*/ 237 h 567"/>
                    <a:gd name="T28" fmla="*/ 175 w 219"/>
                    <a:gd name="T29" fmla="*/ 237 h 567"/>
                    <a:gd name="T30" fmla="*/ 175 w 219"/>
                    <a:gd name="T31" fmla="*/ 295 h 567"/>
                    <a:gd name="T32" fmla="*/ 204 w 219"/>
                    <a:gd name="T33" fmla="*/ 297 h 567"/>
                    <a:gd name="T34" fmla="*/ 204 w 219"/>
                    <a:gd name="T35" fmla="*/ 398 h 567"/>
                    <a:gd name="T36" fmla="*/ 173 w 219"/>
                    <a:gd name="T37" fmla="*/ 400 h 567"/>
                    <a:gd name="T38" fmla="*/ 173 w 219"/>
                    <a:gd name="T39" fmla="*/ 451 h 567"/>
                    <a:gd name="T40" fmla="*/ 201 w 219"/>
                    <a:gd name="T41" fmla="*/ 453 h 567"/>
                    <a:gd name="T42" fmla="*/ 201 w 219"/>
                    <a:gd name="T43" fmla="*/ 564 h 567"/>
                    <a:gd name="T44" fmla="*/ 12 w 219"/>
                    <a:gd name="T45" fmla="*/ 566 h 567"/>
                    <a:gd name="T46" fmla="*/ 12 w 219"/>
                    <a:gd name="T47" fmla="*/ 456 h 567"/>
                    <a:gd name="T48" fmla="*/ 38 w 219"/>
                    <a:gd name="T49" fmla="*/ 456 h 567"/>
                    <a:gd name="T50" fmla="*/ 38 w 219"/>
                    <a:gd name="T51" fmla="*/ 396 h 567"/>
                    <a:gd name="T52" fmla="*/ 12 w 219"/>
                    <a:gd name="T53" fmla="*/ 396 h 567"/>
                    <a:gd name="T54" fmla="*/ 12 w 219"/>
                    <a:gd name="T55" fmla="*/ 292 h 567"/>
                    <a:gd name="T56" fmla="*/ 38 w 219"/>
                    <a:gd name="T57" fmla="*/ 290 h 567"/>
                    <a:gd name="T58" fmla="*/ 38 w 219"/>
                    <a:gd name="T59" fmla="*/ 228 h 567"/>
                    <a:gd name="T60" fmla="*/ 7 w 219"/>
                    <a:gd name="T61" fmla="*/ 228 h 567"/>
                    <a:gd name="T62" fmla="*/ 7 w 219"/>
                    <a:gd name="T63" fmla="*/ 170 h 567"/>
                    <a:gd name="T64" fmla="*/ 38 w 219"/>
                    <a:gd name="T65" fmla="*/ 170 h 567"/>
                    <a:gd name="T66" fmla="*/ 38 w 219"/>
                    <a:gd name="T67" fmla="*/ 120 h 567"/>
                    <a:gd name="T68" fmla="*/ 0 w 219"/>
                    <a:gd name="T69" fmla="*/ 120 h 567"/>
                    <a:gd name="T70" fmla="*/ 0 w 219"/>
                    <a:gd name="T71" fmla="*/ 62 h 567"/>
                    <a:gd name="T72" fmla="*/ 36 w 219"/>
                    <a:gd name="T73" fmla="*/ 57 h 56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</a:cxnLst>
                  <a:rect l="0" t="0" r="r" b="b"/>
                  <a:pathLst>
                    <a:path w="219" h="567">
                      <a:moveTo>
                        <a:pt x="36" y="57"/>
                      </a:moveTo>
                      <a:lnTo>
                        <a:pt x="45" y="24"/>
                      </a:lnTo>
                      <a:lnTo>
                        <a:pt x="77" y="2"/>
                      </a:lnTo>
                      <a:lnTo>
                        <a:pt x="105" y="0"/>
                      </a:lnTo>
                      <a:lnTo>
                        <a:pt x="132" y="4"/>
                      </a:lnTo>
                      <a:lnTo>
                        <a:pt x="156" y="19"/>
                      </a:lnTo>
                      <a:lnTo>
                        <a:pt x="173" y="36"/>
                      </a:lnTo>
                      <a:lnTo>
                        <a:pt x="177" y="57"/>
                      </a:lnTo>
                      <a:lnTo>
                        <a:pt x="213" y="60"/>
                      </a:lnTo>
                      <a:lnTo>
                        <a:pt x="213" y="124"/>
                      </a:lnTo>
                      <a:lnTo>
                        <a:pt x="182" y="127"/>
                      </a:lnTo>
                      <a:lnTo>
                        <a:pt x="185" y="163"/>
                      </a:lnTo>
                      <a:lnTo>
                        <a:pt x="218" y="170"/>
                      </a:lnTo>
                      <a:lnTo>
                        <a:pt x="218" y="237"/>
                      </a:lnTo>
                      <a:lnTo>
                        <a:pt x="175" y="237"/>
                      </a:lnTo>
                      <a:lnTo>
                        <a:pt x="175" y="295"/>
                      </a:lnTo>
                      <a:lnTo>
                        <a:pt x="204" y="297"/>
                      </a:lnTo>
                      <a:lnTo>
                        <a:pt x="204" y="398"/>
                      </a:lnTo>
                      <a:lnTo>
                        <a:pt x="173" y="400"/>
                      </a:lnTo>
                      <a:lnTo>
                        <a:pt x="173" y="451"/>
                      </a:lnTo>
                      <a:lnTo>
                        <a:pt x="201" y="453"/>
                      </a:lnTo>
                      <a:lnTo>
                        <a:pt x="201" y="564"/>
                      </a:lnTo>
                      <a:lnTo>
                        <a:pt x="12" y="566"/>
                      </a:lnTo>
                      <a:lnTo>
                        <a:pt x="12" y="456"/>
                      </a:lnTo>
                      <a:lnTo>
                        <a:pt x="38" y="456"/>
                      </a:lnTo>
                      <a:lnTo>
                        <a:pt x="38" y="396"/>
                      </a:lnTo>
                      <a:lnTo>
                        <a:pt x="12" y="396"/>
                      </a:lnTo>
                      <a:lnTo>
                        <a:pt x="12" y="292"/>
                      </a:lnTo>
                      <a:lnTo>
                        <a:pt x="38" y="290"/>
                      </a:lnTo>
                      <a:lnTo>
                        <a:pt x="38" y="228"/>
                      </a:lnTo>
                      <a:lnTo>
                        <a:pt x="7" y="228"/>
                      </a:lnTo>
                      <a:lnTo>
                        <a:pt x="7" y="170"/>
                      </a:lnTo>
                      <a:lnTo>
                        <a:pt x="38" y="170"/>
                      </a:lnTo>
                      <a:lnTo>
                        <a:pt x="38" y="120"/>
                      </a:lnTo>
                      <a:lnTo>
                        <a:pt x="0" y="120"/>
                      </a:lnTo>
                      <a:lnTo>
                        <a:pt x="0" y="62"/>
                      </a:lnTo>
                      <a:lnTo>
                        <a:pt x="36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FFFFFF">
                        <a:gamma/>
                        <a:shade val="29804"/>
                        <a:invGamma/>
                      </a:srgbClr>
                    </a:gs>
                    <a:gs pos="50000">
                      <a:srgbClr val="FFFFFF"/>
                    </a:gs>
                    <a:gs pos="100000">
                      <a:srgbClr val="FFFFFF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grpSp>
              <p:nvGrpSpPr>
                <p:cNvPr id="279565" name="Group 1037"/>
                <p:cNvGrpSpPr>
                  <a:grpSpLocks/>
                </p:cNvGrpSpPr>
                <p:nvPr/>
              </p:nvGrpSpPr>
              <p:grpSpPr bwMode="auto">
                <a:xfrm>
                  <a:off x="4912" y="2284"/>
                  <a:ext cx="376" cy="629"/>
                  <a:chOff x="4912" y="2284"/>
                  <a:chExt cx="376" cy="629"/>
                </a:xfrm>
              </p:grpSpPr>
              <p:sp>
                <p:nvSpPr>
                  <p:cNvPr id="279566" name="Rectangle 1038"/>
                  <p:cNvSpPr>
                    <a:spLocks noChangeArrowheads="1"/>
                  </p:cNvSpPr>
                  <p:nvPr/>
                </p:nvSpPr>
                <p:spPr bwMode="auto">
                  <a:xfrm>
                    <a:off x="4912" y="2284"/>
                    <a:ext cx="376" cy="316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FAFD00">
                          <a:gamma/>
                          <a:shade val="29804"/>
                          <a:invGamma/>
                        </a:srgbClr>
                      </a:gs>
                      <a:gs pos="50000">
                        <a:srgbClr val="FAFD00"/>
                      </a:gs>
                      <a:gs pos="100000">
                        <a:srgbClr val="FAFD00">
                          <a:gamma/>
                          <a:shade val="29804"/>
                          <a:invGamma/>
                        </a:srgbClr>
                      </a:gs>
                    </a:gsLst>
                    <a:lin ang="0" scaled="1"/>
                  </a:gra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79567" name="Rectangle 1039"/>
                  <p:cNvSpPr>
                    <a:spLocks noChangeArrowheads="1"/>
                  </p:cNvSpPr>
                  <p:nvPr/>
                </p:nvSpPr>
                <p:spPr bwMode="auto">
                  <a:xfrm>
                    <a:off x="4969" y="2608"/>
                    <a:ext cx="262" cy="214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FAFD00">
                          <a:gamma/>
                          <a:shade val="29804"/>
                          <a:invGamma/>
                        </a:srgbClr>
                      </a:gs>
                      <a:gs pos="50000">
                        <a:srgbClr val="FAFD00"/>
                      </a:gs>
                      <a:gs pos="100000">
                        <a:srgbClr val="FAFD00">
                          <a:gamma/>
                          <a:shade val="29804"/>
                          <a:invGamma/>
                        </a:srgbClr>
                      </a:gs>
                    </a:gsLst>
                    <a:lin ang="0" scaled="1"/>
                  </a:gra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79568" name="Rectangle 1040"/>
                  <p:cNvSpPr>
                    <a:spLocks noChangeArrowheads="1"/>
                  </p:cNvSpPr>
                  <p:nvPr/>
                </p:nvSpPr>
                <p:spPr bwMode="auto">
                  <a:xfrm>
                    <a:off x="4935" y="2609"/>
                    <a:ext cx="334" cy="19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CECECE">
                          <a:gamma/>
                          <a:shade val="29804"/>
                          <a:invGamma/>
                        </a:srgbClr>
                      </a:gs>
                      <a:gs pos="50000">
                        <a:srgbClr val="CECECE"/>
                      </a:gs>
                      <a:gs pos="100000">
                        <a:srgbClr val="CECECE">
                          <a:gamma/>
                          <a:shade val="29804"/>
                          <a:invGamma/>
                        </a:srgbClr>
                      </a:gs>
                    </a:gsLst>
                    <a:lin ang="0" scaled="1"/>
                  </a:gra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79569" name="Arc 1041"/>
                  <p:cNvSpPr>
                    <a:spLocks/>
                  </p:cNvSpPr>
                  <p:nvPr/>
                </p:nvSpPr>
                <p:spPr bwMode="auto">
                  <a:xfrm>
                    <a:off x="4968" y="2663"/>
                    <a:ext cx="263" cy="35"/>
                  </a:xfrm>
                  <a:custGeom>
                    <a:avLst/>
                    <a:gdLst>
                      <a:gd name="G0" fmla="+- 0 0 0"/>
                      <a:gd name="G1" fmla="+- 21600 0 0"/>
                      <a:gd name="G2" fmla="+- 21600 0 0"/>
                      <a:gd name="T0" fmla="*/ 0 w 21600"/>
                      <a:gd name="T1" fmla="*/ 0 h 21600"/>
                      <a:gd name="T2" fmla="*/ 21600 w 21600"/>
                      <a:gd name="T3" fmla="*/ 21600 h 21600"/>
                      <a:gd name="T4" fmla="*/ 0 w 21600"/>
                      <a:gd name="T5" fmla="*/ 216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</a:cxnLst>
                    <a:rect l="0" t="0" r="r" b="b"/>
                    <a:pathLst>
                      <a:path w="21600" h="21600" fill="none" extrusionOk="0">
                        <a:moveTo>
                          <a:pt x="-1" y="0"/>
                        </a:moveTo>
                        <a:cubicBezTo>
                          <a:pt x="11929" y="0"/>
                          <a:pt x="21600" y="9670"/>
                          <a:pt x="21600" y="21600"/>
                        </a:cubicBezTo>
                      </a:path>
                      <a:path w="21600" h="21600" stroke="0" extrusionOk="0">
                        <a:moveTo>
                          <a:pt x="-1" y="0"/>
                        </a:moveTo>
                        <a:cubicBezTo>
                          <a:pt x="11929" y="0"/>
                          <a:pt x="21600" y="9670"/>
                          <a:pt x="21600" y="21600"/>
                        </a:cubicBezTo>
                        <a:lnTo>
                          <a:pt x="0" y="21600"/>
                        </a:lnTo>
                        <a:close/>
                      </a:path>
                    </a:pathLst>
                  </a:custGeom>
                  <a:noFill/>
                  <a:ln w="12700" cap="rnd">
                    <a:solidFill>
                      <a:schemeClr val="bg2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79570" name="Arc 1042"/>
                  <p:cNvSpPr>
                    <a:spLocks/>
                  </p:cNvSpPr>
                  <p:nvPr/>
                </p:nvSpPr>
                <p:spPr bwMode="auto">
                  <a:xfrm>
                    <a:off x="4970" y="2687"/>
                    <a:ext cx="263" cy="35"/>
                  </a:xfrm>
                  <a:custGeom>
                    <a:avLst/>
                    <a:gdLst>
                      <a:gd name="G0" fmla="+- 0 0 0"/>
                      <a:gd name="G1" fmla="+- 21600 0 0"/>
                      <a:gd name="G2" fmla="+- 21600 0 0"/>
                      <a:gd name="T0" fmla="*/ 0 w 21600"/>
                      <a:gd name="T1" fmla="*/ 0 h 21600"/>
                      <a:gd name="T2" fmla="*/ 21600 w 21600"/>
                      <a:gd name="T3" fmla="*/ 21600 h 21600"/>
                      <a:gd name="T4" fmla="*/ 0 w 21600"/>
                      <a:gd name="T5" fmla="*/ 216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</a:cxnLst>
                    <a:rect l="0" t="0" r="r" b="b"/>
                    <a:pathLst>
                      <a:path w="21600" h="21600" fill="none" extrusionOk="0">
                        <a:moveTo>
                          <a:pt x="-1" y="0"/>
                        </a:moveTo>
                        <a:cubicBezTo>
                          <a:pt x="11929" y="0"/>
                          <a:pt x="21600" y="9670"/>
                          <a:pt x="21600" y="21600"/>
                        </a:cubicBezTo>
                      </a:path>
                      <a:path w="21600" h="21600" stroke="0" extrusionOk="0">
                        <a:moveTo>
                          <a:pt x="-1" y="0"/>
                        </a:moveTo>
                        <a:cubicBezTo>
                          <a:pt x="11929" y="0"/>
                          <a:pt x="21600" y="9670"/>
                          <a:pt x="21600" y="21600"/>
                        </a:cubicBezTo>
                        <a:lnTo>
                          <a:pt x="0" y="21600"/>
                        </a:lnTo>
                        <a:close/>
                      </a:path>
                    </a:pathLst>
                  </a:custGeom>
                  <a:noFill/>
                  <a:ln w="12700" cap="rnd">
                    <a:solidFill>
                      <a:schemeClr val="bg2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79571" name="Arc 1043"/>
                  <p:cNvSpPr>
                    <a:spLocks/>
                  </p:cNvSpPr>
                  <p:nvPr/>
                </p:nvSpPr>
                <p:spPr bwMode="auto">
                  <a:xfrm>
                    <a:off x="4967" y="2711"/>
                    <a:ext cx="263" cy="35"/>
                  </a:xfrm>
                  <a:custGeom>
                    <a:avLst/>
                    <a:gdLst>
                      <a:gd name="G0" fmla="+- 0 0 0"/>
                      <a:gd name="G1" fmla="+- 21600 0 0"/>
                      <a:gd name="G2" fmla="+- 21600 0 0"/>
                      <a:gd name="T0" fmla="*/ 0 w 21600"/>
                      <a:gd name="T1" fmla="*/ 0 h 21600"/>
                      <a:gd name="T2" fmla="*/ 21600 w 21600"/>
                      <a:gd name="T3" fmla="*/ 21600 h 21600"/>
                      <a:gd name="T4" fmla="*/ 0 w 21600"/>
                      <a:gd name="T5" fmla="*/ 216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</a:cxnLst>
                    <a:rect l="0" t="0" r="r" b="b"/>
                    <a:pathLst>
                      <a:path w="21600" h="21600" fill="none" extrusionOk="0">
                        <a:moveTo>
                          <a:pt x="-1" y="0"/>
                        </a:moveTo>
                        <a:cubicBezTo>
                          <a:pt x="11929" y="0"/>
                          <a:pt x="21600" y="9670"/>
                          <a:pt x="21600" y="21600"/>
                        </a:cubicBezTo>
                      </a:path>
                      <a:path w="21600" h="21600" stroke="0" extrusionOk="0">
                        <a:moveTo>
                          <a:pt x="-1" y="0"/>
                        </a:moveTo>
                        <a:cubicBezTo>
                          <a:pt x="11929" y="0"/>
                          <a:pt x="21600" y="9670"/>
                          <a:pt x="21600" y="21600"/>
                        </a:cubicBezTo>
                        <a:lnTo>
                          <a:pt x="0" y="21600"/>
                        </a:lnTo>
                        <a:close/>
                      </a:path>
                    </a:pathLst>
                  </a:custGeom>
                  <a:noFill/>
                  <a:ln w="12700" cap="rnd">
                    <a:solidFill>
                      <a:schemeClr val="bg2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79572" name="Arc 1044"/>
                  <p:cNvSpPr>
                    <a:spLocks/>
                  </p:cNvSpPr>
                  <p:nvPr/>
                </p:nvSpPr>
                <p:spPr bwMode="auto">
                  <a:xfrm>
                    <a:off x="4968" y="2739"/>
                    <a:ext cx="263" cy="35"/>
                  </a:xfrm>
                  <a:custGeom>
                    <a:avLst/>
                    <a:gdLst>
                      <a:gd name="G0" fmla="+- 0 0 0"/>
                      <a:gd name="G1" fmla="+- 21600 0 0"/>
                      <a:gd name="G2" fmla="+- 21600 0 0"/>
                      <a:gd name="T0" fmla="*/ 0 w 21600"/>
                      <a:gd name="T1" fmla="*/ 0 h 21600"/>
                      <a:gd name="T2" fmla="*/ 21600 w 21600"/>
                      <a:gd name="T3" fmla="*/ 21600 h 21600"/>
                      <a:gd name="T4" fmla="*/ 0 w 21600"/>
                      <a:gd name="T5" fmla="*/ 216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</a:cxnLst>
                    <a:rect l="0" t="0" r="r" b="b"/>
                    <a:pathLst>
                      <a:path w="21600" h="21600" fill="none" extrusionOk="0">
                        <a:moveTo>
                          <a:pt x="-1" y="0"/>
                        </a:moveTo>
                        <a:cubicBezTo>
                          <a:pt x="11929" y="0"/>
                          <a:pt x="21600" y="9670"/>
                          <a:pt x="21600" y="21600"/>
                        </a:cubicBezTo>
                      </a:path>
                      <a:path w="21600" h="21600" stroke="0" extrusionOk="0">
                        <a:moveTo>
                          <a:pt x="-1" y="0"/>
                        </a:moveTo>
                        <a:cubicBezTo>
                          <a:pt x="11929" y="0"/>
                          <a:pt x="21600" y="9670"/>
                          <a:pt x="21600" y="21600"/>
                        </a:cubicBezTo>
                        <a:lnTo>
                          <a:pt x="0" y="21600"/>
                        </a:lnTo>
                        <a:close/>
                      </a:path>
                    </a:pathLst>
                  </a:custGeom>
                  <a:noFill/>
                  <a:ln w="12700" cap="rnd">
                    <a:solidFill>
                      <a:schemeClr val="bg2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79573" name="Arc 1045"/>
                  <p:cNvSpPr>
                    <a:spLocks/>
                  </p:cNvSpPr>
                  <p:nvPr/>
                </p:nvSpPr>
                <p:spPr bwMode="auto">
                  <a:xfrm>
                    <a:off x="4970" y="2761"/>
                    <a:ext cx="263" cy="35"/>
                  </a:xfrm>
                  <a:custGeom>
                    <a:avLst/>
                    <a:gdLst>
                      <a:gd name="G0" fmla="+- 0 0 0"/>
                      <a:gd name="G1" fmla="+- 21600 0 0"/>
                      <a:gd name="G2" fmla="+- 21600 0 0"/>
                      <a:gd name="T0" fmla="*/ 0 w 21600"/>
                      <a:gd name="T1" fmla="*/ 0 h 21600"/>
                      <a:gd name="T2" fmla="*/ 21600 w 21600"/>
                      <a:gd name="T3" fmla="*/ 21600 h 21600"/>
                      <a:gd name="T4" fmla="*/ 0 w 21600"/>
                      <a:gd name="T5" fmla="*/ 216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</a:cxnLst>
                    <a:rect l="0" t="0" r="r" b="b"/>
                    <a:pathLst>
                      <a:path w="21600" h="21600" fill="none" extrusionOk="0">
                        <a:moveTo>
                          <a:pt x="-1" y="0"/>
                        </a:moveTo>
                        <a:cubicBezTo>
                          <a:pt x="11929" y="0"/>
                          <a:pt x="21600" y="9670"/>
                          <a:pt x="21600" y="21600"/>
                        </a:cubicBezTo>
                      </a:path>
                      <a:path w="21600" h="21600" stroke="0" extrusionOk="0">
                        <a:moveTo>
                          <a:pt x="-1" y="0"/>
                        </a:moveTo>
                        <a:cubicBezTo>
                          <a:pt x="11929" y="0"/>
                          <a:pt x="21600" y="9670"/>
                          <a:pt x="21600" y="21600"/>
                        </a:cubicBezTo>
                        <a:lnTo>
                          <a:pt x="0" y="21600"/>
                        </a:lnTo>
                        <a:close/>
                      </a:path>
                    </a:pathLst>
                  </a:custGeom>
                  <a:noFill/>
                  <a:ln w="12700" cap="rnd">
                    <a:solidFill>
                      <a:schemeClr val="bg2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79574" name="Arc 1046"/>
                  <p:cNvSpPr>
                    <a:spLocks/>
                  </p:cNvSpPr>
                  <p:nvPr/>
                </p:nvSpPr>
                <p:spPr bwMode="auto">
                  <a:xfrm>
                    <a:off x="4971" y="2785"/>
                    <a:ext cx="263" cy="35"/>
                  </a:xfrm>
                  <a:custGeom>
                    <a:avLst/>
                    <a:gdLst>
                      <a:gd name="G0" fmla="+- 0 0 0"/>
                      <a:gd name="G1" fmla="+- 21600 0 0"/>
                      <a:gd name="G2" fmla="+- 21600 0 0"/>
                      <a:gd name="T0" fmla="*/ 0 w 21600"/>
                      <a:gd name="T1" fmla="*/ 0 h 21600"/>
                      <a:gd name="T2" fmla="*/ 21600 w 21600"/>
                      <a:gd name="T3" fmla="*/ 21600 h 21600"/>
                      <a:gd name="T4" fmla="*/ 0 w 21600"/>
                      <a:gd name="T5" fmla="*/ 216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</a:cxnLst>
                    <a:rect l="0" t="0" r="r" b="b"/>
                    <a:pathLst>
                      <a:path w="21600" h="21600" fill="none" extrusionOk="0">
                        <a:moveTo>
                          <a:pt x="-1" y="0"/>
                        </a:moveTo>
                        <a:cubicBezTo>
                          <a:pt x="11929" y="0"/>
                          <a:pt x="21600" y="9670"/>
                          <a:pt x="21600" y="21600"/>
                        </a:cubicBezTo>
                      </a:path>
                      <a:path w="21600" h="21600" stroke="0" extrusionOk="0">
                        <a:moveTo>
                          <a:pt x="-1" y="0"/>
                        </a:moveTo>
                        <a:cubicBezTo>
                          <a:pt x="11929" y="0"/>
                          <a:pt x="21600" y="9670"/>
                          <a:pt x="21600" y="21600"/>
                        </a:cubicBezTo>
                        <a:lnTo>
                          <a:pt x="0" y="21600"/>
                        </a:lnTo>
                        <a:close/>
                      </a:path>
                    </a:pathLst>
                  </a:custGeom>
                  <a:noFill/>
                  <a:ln w="12700" cap="rnd">
                    <a:solidFill>
                      <a:schemeClr val="bg2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79575" name="Freeform 1047"/>
                  <p:cNvSpPr>
                    <a:spLocks/>
                  </p:cNvSpPr>
                  <p:nvPr/>
                </p:nvSpPr>
                <p:spPr bwMode="auto">
                  <a:xfrm>
                    <a:off x="5072" y="2825"/>
                    <a:ext cx="160" cy="88"/>
                  </a:xfrm>
                  <a:custGeom>
                    <a:avLst/>
                    <a:gdLst>
                      <a:gd name="T0" fmla="*/ 0 w 160"/>
                      <a:gd name="T1" fmla="*/ 57 h 88"/>
                      <a:gd name="T2" fmla="*/ 0 w 160"/>
                      <a:gd name="T3" fmla="*/ 87 h 88"/>
                      <a:gd name="T4" fmla="*/ 159 w 160"/>
                      <a:gd name="T5" fmla="*/ 87 h 88"/>
                      <a:gd name="T6" fmla="*/ 159 w 160"/>
                      <a:gd name="T7" fmla="*/ 0 h 88"/>
                      <a:gd name="T8" fmla="*/ 126 w 160"/>
                      <a:gd name="T9" fmla="*/ 0 h 88"/>
                      <a:gd name="T10" fmla="*/ 126 w 160"/>
                      <a:gd name="T11" fmla="*/ 57 h 88"/>
                      <a:gd name="T12" fmla="*/ 0 w 160"/>
                      <a:gd name="T13" fmla="*/ 57 h 8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</a:cxnLst>
                    <a:rect l="0" t="0" r="r" b="b"/>
                    <a:pathLst>
                      <a:path w="160" h="88">
                        <a:moveTo>
                          <a:pt x="0" y="57"/>
                        </a:moveTo>
                        <a:lnTo>
                          <a:pt x="0" y="87"/>
                        </a:lnTo>
                        <a:lnTo>
                          <a:pt x="159" y="87"/>
                        </a:lnTo>
                        <a:lnTo>
                          <a:pt x="159" y="0"/>
                        </a:lnTo>
                        <a:lnTo>
                          <a:pt x="126" y="0"/>
                        </a:lnTo>
                        <a:lnTo>
                          <a:pt x="126" y="57"/>
                        </a:lnTo>
                        <a:lnTo>
                          <a:pt x="0" y="57"/>
                        </a:lnTo>
                      </a:path>
                    </a:pathLst>
                  </a:custGeom>
                  <a:gradFill rotWithShape="0">
                    <a:gsLst>
                      <a:gs pos="0">
                        <a:srgbClr val="CECECE"/>
                      </a:gs>
                      <a:gs pos="100000">
                        <a:srgbClr val="CECECE">
                          <a:gamma/>
                          <a:shade val="29804"/>
                          <a:invGamma/>
                        </a:srgbClr>
                      </a:gs>
                    </a:gsLst>
                    <a:lin ang="2700000" scaled="1"/>
                  </a:gradFill>
                  <a:ln w="127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79576" name="AutoShape 1048"/>
                  <p:cNvSpPr>
                    <a:spLocks noChangeArrowheads="1"/>
                  </p:cNvSpPr>
                  <p:nvPr/>
                </p:nvSpPr>
                <p:spPr bwMode="auto">
                  <a:xfrm rot="-10800000" flipH="1" flipV="1">
                    <a:off x="5074" y="2830"/>
                    <a:ext cx="46" cy="33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CECECE">
                          <a:gamma/>
                          <a:shade val="29804"/>
                          <a:invGamma/>
                        </a:srgbClr>
                      </a:gs>
                      <a:gs pos="50000">
                        <a:srgbClr val="CECECE"/>
                      </a:gs>
                      <a:gs pos="100000">
                        <a:srgbClr val="CECECE">
                          <a:gamma/>
                          <a:shade val="29804"/>
                          <a:invGamma/>
                        </a:srgbClr>
                      </a:gs>
                    </a:gsLst>
                    <a:lin ang="0" scaled="1"/>
                  </a:gra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sp>
              <p:nvSpPr>
                <p:cNvPr id="279577" name="Rectangle 1049"/>
                <p:cNvSpPr>
                  <a:spLocks noChangeArrowheads="1"/>
                </p:cNvSpPr>
                <p:nvPr/>
              </p:nvSpPr>
              <p:spPr bwMode="auto">
                <a:xfrm>
                  <a:off x="5077" y="1684"/>
                  <a:ext cx="55" cy="124"/>
                </a:xfrm>
                <a:prstGeom prst="rect">
                  <a:avLst/>
                </a:prstGeom>
                <a:gradFill rotWithShape="0">
                  <a:gsLst>
                    <a:gs pos="0">
                      <a:srgbClr val="676767">
                        <a:gamma/>
                        <a:shade val="29804"/>
                        <a:invGamma/>
                      </a:srgbClr>
                    </a:gs>
                    <a:gs pos="50000">
                      <a:srgbClr val="676767"/>
                    </a:gs>
                    <a:gs pos="100000">
                      <a:srgbClr val="676767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9578" name="Rectangle 1050"/>
                <p:cNvSpPr>
                  <a:spLocks noChangeArrowheads="1"/>
                </p:cNvSpPr>
                <p:nvPr/>
              </p:nvSpPr>
              <p:spPr bwMode="auto">
                <a:xfrm>
                  <a:off x="4968" y="2061"/>
                  <a:ext cx="274" cy="14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90488" tIns="44450" rIns="90488" bIns="44450">
                  <a:spAutoFit/>
                </a:bodyPr>
                <a:lstStyle/>
                <a:p>
                  <a:r>
                    <a:rPr lang="en-US" altLang="en-US" sz="900">
                      <a:solidFill>
                        <a:srgbClr val="FC0128"/>
                      </a:solidFill>
                    </a:rPr>
                    <a:t>NGK</a:t>
                  </a:r>
                </a:p>
              </p:txBody>
            </p:sp>
          </p:grpSp>
          <p:sp>
            <p:nvSpPr>
              <p:cNvPr id="279579" name="Rectangle 1051"/>
              <p:cNvSpPr>
                <a:spLocks noChangeArrowheads="1"/>
              </p:cNvSpPr>
              <p:nvPr/>
            </p:nvSpPr>
            <p:spPr bwMode="auto">
              <a:xfrm>
                <a:off x="4879" y="2290"/>
                <a:ext cx="442" cy="79"/>
              </a:xfrm>
              <a:prstGeom prst="rect">
                <a:avLst/>
              </a:prstGeom>
              <a:gradFill rotWithShape="0">
                <a:gsLst>
                  <a:gs pos="0">
                    <a:srgbClr val="FAFD00">
                      <a:gamma/>
                      <a:shade val="29804"/>
                      <a:invGamma/>
                    </a:srgbClr>
                  </a:gs>
                  <a:gs pos="50000">
                    <a:srgbClr val="FAFD00"/>
                  </a:gs>
                  <a:gs pos="100000">
                    <a:srgbClr val="FAFD00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9580" name="Rectangle 1052"/>
              <p:cNvSpPr>
                <a:spLocks noChangeArrowheads="1"/>
              </p:cNvSpPr>
              <p:nvPr/>
            </p:nvSpPr>
            <p:spPr bwMode="auto">
              <a:xfrm>
                <a:off x="5029" y="2299"/>
                <a:ext cx="145" cy="67"/>
              </a:xfrm>
              <a:prstGeom prst="rect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9581" name="Group 1053"/>
            <p:cNvGrpSpPr>
              <a:grpSpLocks/>
            </p:cNvGrpSpPr>
            <p:nvPr/>
          </p:nvGrpSpPr>
          <p:grpSpPr bwMode="auto">
            <a:xfrm>
              <a:off x="3206" y="2563"/>
              <a:ext cx="442" cy="1229"/>
              <a:chOff x="4879" y="1684"/>
              <a:chExt cx="442" cy="1229"/>
            </a:xfrm>
          </p:grpSpPr>
          <p:grpSp>
            <p:nvGrpSpPr>
              <p:cNvPr id="279582" name="Group 1054"/>
              <p:cNvGrpSpPr>
                <a:grpSpLocks/>
              </p:cNvGrpSpPr>
              <p:nvPr/>
            </p:nvGrpSpPr>
            <p:grpSpPr bwMode="auto">
              <a:xfrm>
                <a:off x="4912" y="1684"/>
                <a:ext cx="376" cy="1229"/>
                <a:chOff x="4912" y="1684"/>
                <a:chExt cx="376" cy="1229"/>
              </a:xfrm>
            </p:grpSpPr>
            <p:sp>
              <p:nvSpPr>
                <p:cNvPr id="279583" name="Freeform 1055"/>
                <p:cNvSpPr>
                  <a:spLocks/>
                </p:cNvSpPr>
                <p:nvPr/>
              </p:nvSpPr>
              <p:spPr bwMode="auto">
                <a:xfrm>
                  <a:off x="4994" y="1782"/>
                  <a:ext cx="219" cy="567"/>
                </a:xfrm>
                <a:custGeom>
                  <a:avLst/>
                  <a:gdLst>
                    <a:gd name="T0" fmla="*/ 36 w 219"/>
                    <a:gd name="T1" fmla="*/ 57 h 567"/>
                    <a:gd name="T2" fmla="*/ 45 w 219"/>
                    <a:gd name="T3" fmla="*/ 24 h 567"/>
                    <a:gd name="T4" fmla="*/ 77 w 219"/>
                    <a:gd name="T5" fmla="*/ 2 h 567"/>
                    <a:gd name="T6" fmla="*/ 105 w 219"/>
                    <a:gd name="T7" fmla="*/ 0 h 567"/>
                    <a:gd name="T8" fmla="*/ 132 w 219"/>
                    <a:gd name="T9" fmla="*/ 4 h 567"/>
                    <a:gd name="T10" fmla="*/ 156 w 219"/>
                    <a:gd name="T11" fmla="*/ 19 h 567"/>
                    <a:gd name="T12" fmla="*/ 173 w 219"/>
                    <a:gd name="T13" fmla="*/ 36 h 567"/>
                    <a:gd name="T14" fmla="*/ 177 w 219"/>
                    <a:gd name="T15" fmla="*/ 57 h 567"/>
                    <a:gd name="T16" fmla="*/ 213 w 219"/>
                    <a:gd name="T17" fmla="*/ 60 h 567"/>
                    <a:gd name="T18" fmla="*/ 213 w 219"/>
                    <a:gd name="T19" fmla="*/ 124 h 567"/>
                    <a:gd name="T20" fmla="*/ 182 w 219"/>
                    <a:gd name="T21" fmla="*/ 127 h 567"/>
                    <a:gd name="T22" fmla="*/ 185 w 219"/>
                    <a:gd name="T23" fmla="*/ 163 h 567"/>
                    <a:gd name="T24" fmla="*/ 218 w 219"/>
                    <a:gd name="T25" fmla="*/ 170 h 567"/>
                    <a:gd name="T26" fmla="*/ 218 w 219"/>
                    <a:gd name="T27" fmla="*/ 237 h 567"/>
                    <a:gd name="T28" fmla="*/ 175 w 219"/>
                    <a:gd name="T29" fmla="*/ 237 h 567"/>
                    <a:gd name="T30" fmla="*/ 175 w 219"/>
                    <a:gd name="T31" fmla="*/ 295 h 567"/>
                    <a:gd name="T32" fmla="*/ 204 w 219"/>
                    <a:gd name="T33" fmla="*/ 297 h 567"/>
                    <a:gd name="T34" fmla="*/ 204 w 219"/>
                    <a:gd name="T35" fmla="*/ 398 h 567"/>
                    <a:gd name="T36" fmla="*/ 173 w 219"/>
                    <a:gd name="T37" fmla="*/ 400 h 567"/>
                    <a:gd name="T38" fmla="*/ 173 w 219"/>
                    <a:gd name="T39" fmla="*/ 451 h 567"/>
                    <a:gd name="T40" fmla="*/ 201 w 219"/>
                    <a:gd name="T41" fmla="*/ 453 h 567"/>
                    <a:gd name="T42" fmla="*/ 201 w 219"/>
                    <a:gd name="T43" fmla="*/ 564 h 567"/>
                    <a:gd name="T44" fmla="*/ 12 w 219"/>
                    <a:gd name="T45" fmla="*/ 566 h 567"/>
                    <a:gd name="T46" fmla="*/ 12 w 219"/>
                    <a:gd name="T47" fmla="*/ 456 h 567"/>
                    <a:gd name="T48" fmla="*/ 38 w 219"/>
                    <a:gd name="T49" fmla="*/ 456 h 567"/>
                    <a:gd name="T50" fmla="*/ 38 w 219"/>
                    <a:gd name="T51" fmla="*/ 396 h 567"/>
                    <a:gd name="T52" fmla="*/ 12 w 219"/>
                    <a:gd name="T53" fmla="*/ 396 h 567"/>
                    <a:gd name="T54" fmla="*/ 12 w 219"/>
                    <a:gd name="T55" fmla="*/ 292 h 567"/>
                    <a:gd name="T56" fmla="*/ 38 w 219"/>
                    <a:gd name="T57" fmla="*/ 290 h 567"/>
                    <a:gd name="T58" fmla="*/ 38 w 219"/>
                    <a:gd name="T59" fmla="*/ 228 h 567"/>
                    <a:gd name="T60" fmla="*/ 7 w 219"/>
                    <a:gd name="T61" fmla="*/ 228 h 567"/>
                    <a:gd name="T62" fmla="*/ 7 w 219"/>
                    <a:gd name="T63" fmla="*/ 170 h 567"/>
                    <a:gd name="T64" fmla="*/ 38 w 219"/>
                    <a:gd name="T65" fmla="*/ 170 h 567"/>
                    <a:gd name="T66" fmla="*/ 38 w 219"/>
                    <a:gd name="T67" fmla="*/ 120 h 567"/>
                    <a:gd name="T68" fmla="*/ 0 w 219"/>
                    <a:gd name="T69" fmla="*/ 120 h 567"/>
                    <a:gd name="T70" fmla="*/ 0 w 219"/>
                    <a:gd name="T71" fmla="*/ 62 h 567"/>
                    <a:gd name="T72" fmla="*/ 36 w 219"/>
                    <a:gd name="T73" fmla="*/ 57 h 56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</a:cxnLst>
                  <a:rect l="0" t="0" r="r" b="b"/>
                  <a:pathLst>
                    <a:path w="219" h="567">
                      <a:moveTo>
                        <a:pt x="36" y="57"/>
                      </a:moveTo>
                      <a:lnTo>
                        <a:pt x="45" y="24"/>
                      </a:lnTo>
                      <a:lnTo>
                        <a:pt x="77" y="2"/>
                      </a:lnTo>
                      <a:lnTo>
                        <a:pt x="105" y="0"/>
                      </a:lnTo>
                      <a:lnTo>
                        <a:pt x="132" y="4"/>
                      </a:lnTo>
                      <a:lnTo>
                        <a:pt x="156" y="19"/>
                      </a:lnTo>
                      <a:lnTo>
                        <a:pt x="173" y="36"/>
                      </a:lnTo>
                      <a:lnTo>
                        <a:pt x="177" y="57"/>
                      </a:lnTo>
                      <a:lnTo>
                        <a:pt x="213" y="60"/>
                      </a:lnTo>
                      <a:lnTo>
                        <a:pt x="213" y="124"/>
                      </a:lnTo>
                      <a:lnTo>
                        <a:pt x="182" y="127"/>
                      </a:lnTo>
                      <a:lnTo>
                        <a:pt x="185" y="163"/>
                      </a:lnTo>
                      <a:lnTo>
                        <a:pt x="218" y="170"/>
                      </a:lnTo>
                      <a:lnTo>
                        <a:pt x="218" y="237"/>
                      </a:lnTo>
                      <a:lnTo>
                        <a:pt x="175" y="237"/>
                      </a:lnTo>
                      <a:lnTo>
                        <a:pt x="175" y="295"/>
                      </a:lnTo>
                      <a:lnTo>
                        <a:pt x="204" y="297"/>
                      </a:lnTo>
                      <a:lnTo>
                        <a:pt x="204" y="398"/>
                      </a:lnTo>
                      <a:lnTo>
                        <a:pt x="173" y="400"/>
                      </a:lnTo>
                      <a:lnTo>
                        <a:pt x="173" y="451"/>
                      </a:lnTo>
                      <a:lnTo>
                        <a:pt x="201" y="453"/>
                      </a:lnTo>
                      <a:lnTo>
                        <a:pt x="201" y="564"/>
                      </a:lnTo>
                      <a:lnTo>
                        <a:pt x="12" y="566"/>
                      </a:lnTo>
                      <a:lnTo>
                        <a:pt x="12" y="456"/>
                      </a:lnTo>
                      <a:lnTo>
                        <a:pt x="38" y="456"/>
                      </a:lnTo>
                      <a:lnTo>
                        <a:pt x="38" y="396"/>
                      </a:lnTo>
                      <a:lnTo>
                        <a:pt x="12" y="396"/>
                      </a:lnTo>
                      <a:lnTo>
                        <a:pt x="12" y="292"/>
                      </a:lnTo>
                      <a:lnTo>
                        <a:pt x="38" y="290"/>
                      </a:lnTo>
                      <a:lnTo>
                        <a:pt x="38" y="228"/>
                      </a:lnTo>
                      <a:lnTo>
                        <a:pt x="7" y="228"/>
                      </a:lnTo>
                      <a:lnTo>
                        <a:pt x="7" y="170"/>
                      </a:lnTo>
                      <a:lnTo>
                        <a:pt x="38" y="170"/>
                      </a:lnTo>
                      <a:lnTo>
                        <a:pt x="38" y="120"/>
                      </a:lnTo>
                      <a:lnTo>
                        <a:pt x="0" y="120"/>
                      </a:lnTo>
                      <a:lnTo>
                        <a:pt x="0" y="62"/>
                      </a:lnTo>
                      <a:lnTo>
                        <a:pt x="36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FFFFFF">
                        <a:gamma/>
                        <a:shade val="29804"/>
                        <a:invGamma/>
                      </a:srgbClr>
                    </a:gs>
                    <a:gs pos="50000">
                      <a:srgbClr val="FFFFFF"/>
                    </a:gs>
                    <a:gs pos="100000">
                      <a:srgbClr val="FFFFFF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grpSp>
              <p:nvGrpSpPr>
                <p:cNvPr id="279584" name="Group 1056"/>
                <p:cNvGrpSpPr>
                  <a:grpSpLocks/>
                </p:cNvGrpSpPr>
                <p:nvPr/>
              </p:nvGrpSpPr>
              <p:grpSpPr bwMode="auto">
                <a:xfrm>
                  <a:off x="4912" y="2284"/>
                  <a:ext cx="376" cy="629"/>
                  <a:chOff x="4912" y="2284"/>
                  <a:chExt cx="376" cy="629"/>
                </a:xfrm>
              </p:grpSpPr>
              <p:sp>
                <p:nvSpPr>
                  <p:cNvPr id="279585" name="Rectangle 1057"/>
                  <p:cNvSpPr>
                    <a:spLocks noChangeArrowheads="1"/>
                  </p:cNvSpPr>
                  <p:nvPr/>
                </p:nvSpPr>
                <p:spPr bwMode="auto">
                  <a:xfrm>
                    <a:off x="4912" y="2284"/>
                    <a:ext cx="376" cy="316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FAFD00">
                          <a:gamma/>
                          <a:shade val="29804"/>
                          <a:invGamma/>
                        </a:srgbClr>
                      </a:gs>
                      <a:gs pos="50000">
                        <a:srgbClr val="FAFD00"/>
                      </a:gs>
                      <a:gs pos="100000">
                        <a:srgbClr val="FAFD00">
                          <a:gamma/>
                          <a:shade val="29804"/>
                          <a:invGamma/>
                        </a:srgbClr>
                      </a:gs>
                    </a:gsLst>
                    <a:lin ang="0" scaled="1"/>
                  </a:gra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79586" name="Rectangle 1058"/>
                  <p:cNvSpPr>
                    <a:spLocks noChangeArrowheads="1"/>
                  </p:cNvSpPr>
                  <p:nvPr/>
                </p:nvSpPr>
                <p:spPr bwMode="auto">
                  <a:xfrm>
                    <a:off x="4969" y="2608"/>
                    <a:ext cx="262" cy="214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FAFD00">
                          <a:gamma/>
                          <a:shade val="29804"/>
                          <a:invGamma/>
                        </a:srgbClr>
                      </a:gs>
                      <a:gs pos="50000">
                        <a:srgbClr val="FAFD00"/>
                      </a:gs>
                      <a:gs pos="100000">
                        <a:srgbClr val="FAFD00">
                          <a:gamma/>
                          <a:shade val="29804"/>
                          <a:invGamma/>
                        </a:srgbClr>
                      </a:gs>
                    </a:gsLst>
                    <a:lin ang="0" scaled="1"/>
                  </a:gra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79587" name="Rectangle 1059"/>
                  <p:cNvSpPr>
                    <a:spLocks noChangeArrowheads="1"/>
                  </p:cNvSpPr>
                  <p:nvPr/>
                </p:nvSpPr>
                <p:spPr bwMode="auto">
                  <a:xfrm>
                    <a:off x="4935" y="2609"/>
                    <a:ext cx="334" cy="19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CECECE">
                          <a:gamma/>
                          <a:shade val="29804"/>
                          <a:invGamma/>
                        </a:srgbClr>
                      </a:gs>
                      <a:gs pos="50000">
                        <a:srgbClr val="CECECE"/>
                      </a:gs>
                      <a:gs pos="100000">
                        <a:srgbClr val="CECECE">
                          <a:gamma/>
                          <a:shade val="29804"/>
                          <a:invGamma/>
                        </a:srgbClr>
                      </a:gs>
                    </a:gsLst>
                    <a:lin ang="0" scaled="1"/>
                  </a:gra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79588" name="Arc 1060"/>
                  <p:cNvSpPr>
                    <a:spLocks/>
                  </p:cNvSpPr>
                  <p:nvPr/>
                </p:nvSpPr>
                <p:spPr bwMode="auto">
                  <a:xfrm>
                    <a:off x="4968" y="2663"/>
                    <a:ext cx="263" cy="35"/>
                  </a:xfrm>
                  <a:custGeom>
                    <a:avLst/>
                    <a:gdLst>
                      <a:gd name="G0" fmla="+- 0 0 0"/>
                      <a:gd name="G1" fmla="+- 21600 0 0"/>
                      <a:gd name="G2" fmla="+- 21600 0 0"/>
                      <a:gd name="T0" fmla="*/ 0 w 21600"/>
                      <a:gd name="T1" fmla="*/ 0 h 21600"/>
                      <a:gd name="T2" fmla="*/ 21600 w 21600"/>
                      <a:gd name="T3" fmla="*/ 21600 h 21600"/>
                      <a:gd name="T4" fmla="*/ 0 w 21600"/>
                      <a:gd name="T5" fmla="*/ 216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</a:cxnLst>
                    <a:rect l="0" t="0" r="r" b="b"/>
                    <a:pathLst>
                      <a:path w="21600" h="21600" fill="none" extrusionOk="0">
                        <a:moveTo>
                          <a:pt x="-1" y="0"/>
                        </a:moveTo>
                        <a:cubicBezTo>
                          <a:pt x="11929" y="0"/>
                          <a:pt x="21600" y="9670"/>
                          <a:pt x="21600" y="21600"/>
                        </a:cubicBezTo>
                      </a:path>
                      <a:path w="21600" h="21600" stroke="0" extrusionOk="0">
                        <a:moveTo>
                          <a:pt x="-1" y="0"/>
                        </a:moveTo>
                        <a:cubicBezTo>
                          <a:pt x="11929" y="0"/>
                          <a:pt x="21600" y="9670"/>
                          <a:pt x="21600" y="21600"/>
                        </a:cubicBezTo>
                        <a:lnTo>
                          <a:pt x="0" y="21600"/>
                        </a:lnTo>
                        <a:close/>
                      </a:path>
                    </a:pathLst>
                  </a:custGeom>
                  <a:noFill/>
                  <a:ln w="12700" cap="rnd">
                    <a:solidFill>
                      <a:schemeClr val="bg2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79589" name="Arc 1061"/>
                  <p:cNvSpPr>
                    <a:spLocks/>
                  </p:cNvSpPr>
                  <p:nvPr/>
                </p:nvSpPr>
                <p:spPr bwMode="auto">
                  <a:xfrm>
                    <a:off x="4970" y="2687"/>
                    <a:ext cx="263" cy="35"/>
                  </a:xfrm>
                  <a:custGeom>
                    <a:avLst/>
                    <a:gdLst>
                      <a:gd name="G0" fmla="+- 0 0 0"/>
                      <a:gd name="G1" fmla="+- 21600 0 0"/>
                      <a:gd name="G2" fmla="+- 21600 0 0"/>
                      <a:gd name="T0" fmla="*/ 0 w 21600"/>
                      <a:gd name="T1" fmla="*/ 0 h 21600"/>
                      <a:gd name="T2" fmla="*/ 21600 w 21600"/>
                      <a:gd name="T3" fmla="*/ 21600 h 21600"/>
                      <a:gd name="T4" fmla="*/ 0 w 21600"/>
                      <a:gd name="T5" fmla="*/ 216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</a:cxnLst>
                    <a:rect l="0" t="0" r="r" b="b"/>
                    <a:pathLst>
                      <a:path w="21600" h="21600" fill="none" extrusionOk="0">
                        <a:moveTo>
                          <a:pt x="-1" y="0"/>
                        </a:moveTo>
                        <a:cubicBezTo>
                          <a:pt x="11929" y="0"/>
                          <a:pt x="21600" y="9670"/>
                          <a:pt x="21600" y="21600"/>
                        </a:cubicBezTo>
                      </a:path>
                      <a:path w="21600" h="21600" stroke="0" extrusionOk="0">
                        <a:moveTo>
                          <a:pt x="-1" y="0"/>
                        </a:moveTo>
                        <a:cubicBezTo>
                          <a:pt x="11929" y="0"/>
                          <a:pt x="21600" y="9670"/>
                          <a:pt x="21600" y="21600"/>
                        </a:cubicBezTo>
                        <a:lnTo>
                          <a:pt x="0" y="21600"/>
                        </a:lnTo>
                        <a:close/>
                      </a:path>
                    </a:pathLst>
                  </a:custGeom>
                  <a:noFill/>
                  <a:ln w="12700" cap="rnd">
                    <a:solidFill>
                      <a:schemeClr val="bg2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79590" name="Arc 1062"/>
                  <p:cNvSpPr>
                    <a:spLocks/>
                  </p:cNvSpPr>
                  <p:nvPr/>
                </p:nvSpPr>
                <p:spPr bwMode="auto">
                  <a:xfrm>
                    <a:off x="4967" y="2711"/>
                    <a:ext cx="263" cy="35"/>
                  </a:xfrm>
                  <a:custGeom>
                    <a:avLst/>
                    <a:gdLst>
                      <a:gd name="G0" fmla="+- 0 0 0"/>
                      <a:gd name="G1" fmla="+- 21600 0 0"/>
                      <a:gd name="G2" fmla="+- 21600 0 0"/>
                      <a:gd name="T0" fmla="*/ 0 w 21600"/>
                      <a:gd name="T1" fmla="*/ 0 h 21600"/>
                      <a:gd name="T2" fmla="*/ 21600 w 21600"/>
                      <a:gd name="T3" fmla="*/ 21600 h 21600"/>
                      <a:gd name="T4" fmla="*/ 0 w 21600"/>
                      <a:gd name="T5" fmla="*/ 216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</a:cxnLst>
                    <a:rect l="0" t="0" r="r" b="b"/>
                    <a:pathLst>
                      <a:path w="21600" h="21600" fill="none" extrusionOk="0">
                        <a:moveTo>
                          <a:pt x="-1" y="0"/>
                        </a:moveTo>
                        <a:cubicBezTo>
                          <a:pt x="11929" y="0"/>
                          <a:pt x="21600" y="9670"/>
                          <a:pt x="21600" y="21600"/>
                        </a:cubicBezTo>
                      </a:path>
                      <a:path w="21600" h="21600" stroke="0" extrusionOk="0">
                        <a:moveTo>
                          <a:pt x="-1" y="0"/>
                        </a:moveTo>
                        <a:cubicBezTo>
                          <a:pt x="11929" y="0"/>
                          <a:pt x="21600" y="9670"/>
                          <a:pt x="21600" y="21600"/>
                        </a:cubicBezTo>
                        <a:lnTo>
                          <a:pt x="0" y="21600"/>
                        </a:lnTo>
                        <a:close/>
                      </a:path>
                    </a:pathLst>
                  </a:custGeom>
                  <a:noFill/>
                  <a:ln w="12700" cap="rnd">
                    <a:solidFill>
                      <a:schemeClr val="bg2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79591" name="Arc 1063"/>
                  <p:cNvSpPr>
                    <a:spLocks/>
                  </p:cNvSpPr>
                  <p:nvPr/>
                </p:nvSpPr>
                <p:spPr bwMode="auto">
                  <a:xfrm>
                    <a:off x="4968" y="2739"/>
                    <a:ext cx="263" cy="35"/>
                  </a:xfrm>
                  <a:custGeom>
                    <a:avLst/>
                    <a:gdLst>
                      <a:gd name="G0" fmla="+- 0 0 0"/>
                      <a:gd name="G1" fmla="+- 21600 0 0"/>
                      <a:gd name="G2" fmla="+- 21600 0 0"/>
                      <a:gd name="T0" fmla="*/ 0 w 21600"/>
                      <a:gd name="T1" fmla="*/ 0 h 21600"/>
                      <a:gd name="T2" fmla="*/ 21600 w 21600"/>
                      <a:gd name="T3" fmla="*/ 21600 h 21600"/>
                      <a:gd name="T4" fmla="*/ 0 w 21600"/>
                      <a:gd name="T5" fmla="*/ 216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</a:cxnLst>
                    <a:rect l="0" t="0" r="r" b="b"/>
                    <a:pathLst>
                      <a:path w="21600" h="21600" fill="none" extrusionOk="0">
                        <a:moveTo>
                          <a:pt x="-1" y="0"/>
                        </a:moveTo>
                        <a:cubicBezTo>
                          <a:pt x="11929" y="0"/>
                          <a:pt x="21600" y="9670"/>
                          <a:pt x="21600" y="21600"/>
                        </a:cubicBezTo>
                      </a:path>
                      <a:path w="21600" h="21600" stroke="0" extrusionOk="0">
                        <a:moveTo>
                          <a:pt x="-1" y="0"/>
                        </a:moveTo>
                        <a:cubicBezTo>
                          <a:pt x="11929" y="0"/>
                          <a:pt x="21600" y="9670"/>
                          <a:pt x="21600" y="21600"/>
                        </a:cubicBezTo>
                        <a:lnTo>
                          <a:pt x="0" y="21600"/>
                        </a:lnTo>
                        <a:close/>
                      </a:path>
                    </a:pathLst>
                  </a:custGeom>
                  <a:noFill/>
                  <a:ln w="12700" cap="rnd">
                    <a:solidFill>
                      <a:schemeClr val="bg2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79592" name="Arc 1064"/>
                  <p:cNvSpPr>
                    <a:spLocks/>
                  </p:cNvSpPr>
                  <p:nvPr/>
                </p:nvSpPr>
                <p:spPr bwMode="auto">
                  <a:xfrm>
                    <a:off x="4970" y="2761"/>
                    <a:ext cx="263" cy="35"/>
                  </a:xfrm>
                  <a:custGeom>
                    <a:avLst/>
                    <a:gdLst>
                      <a:gd name="G0" fmla="+- 0 0 0"/>
                      <a:gd name="G1" fmla="+- 21600 0 0"/>
                      <a:gd name="G2" fmla="+- 21600 0 0"/>
                      <a:gd name="T0" fmla="*/ 0 w 21600"/>
                      <a:gd name="T1" fmla="*/ 0 h 21600"/>
                      <a:gd name="T2" fmla="*/ 21600 w 21600"/>
                      <a:gd name="T3" fmla="*/ 21600 h 21600"/>
                      <a:gd name="T4" fmla="*/ 0 w 21600"/>
                      <a:gd name="T5" fmla="*/ 216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</a:cxnLst>
                    <a:rect l="0" t="0" r="r" b="b"/>
                    <a:pathLst>
                      <a:path w="21600" h="21600" fill="none" extrusionOk="0">
                        <a:moveTo>
                          <a:pt x="-1" y="0"/>
                        </a:moveTo>
                        <a:cubicBezTo>
                          <a:pt x="11929" y="0"/>
                          <a:pt x="21600" y="9670"/>
                          <a:pt x="21600" y="21600"/>
                        </a:cubicBezTo>
                      </a:path>
                      <a:path w="21600" h="21600" stroke="0" extrusionOk="0">
                        <a:moveTo>
                          <a:pt x="-1" y="0"/>
                        </a:moveTo>
                        <a:cubicBezTo>
                          <a:pt x="11929" y="0"/>
                          <a:pt x="21600" y="9670"/>
                          <a:pt x="21600" y="21600"/>
                        </a:cubicBezTo>
                        <a:lnTo>
                          <a:pt x="0" y="21600"/>
                        </a:lnTo>
                        <a:close/>
                      </a:path>
                    </a:pathLst>
                  </a:custGeom>
                  <a:noFill/>
                  <a:ln w="12700" cap="rnd">
                    <a:solidFill>
                      <a:schemeClr val="bg2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79593" name="Arc 1065"/>
                  <p:cNvSpPr>
                    <a:spLocks/>
                  </p:cNvSpPr>
                  <p:nvPr/>
                </p:nvSpPr>
                <p:spPr bwMode="auto">
                  <a:xfrm>
                    <a:off x="4971" y="2785"/>
                    <a:ext cx="263" cy="35"/>
                  </a:xfrm>
                  <a:custGeom>
                    <a:avLst/>
                    <a:gdLst>
                      <a:gd name="G0" fmla="+- 0 0 0"/>
                      <a:gd name="G1" fmla="+- 21600 0 0"/>
                      <a:gd name="G2" fmla="+- 21600 0 0"/>
                      <a:gd name="T0" fmla="*/ 0 w 21600"/>
                      <a:gd name="T1" fmla="*/ 0 h 21600"/>
                      <a:gd name="T2" fmla="*/ 21600 w 21600"/>
                      <a:gd name="T3" fmla="*/ 21600 h 21600"/>
                      <a:gd name="T4" fmla="*/ 0 w 21600"/>
                      <a:gd name="T5" fmla="*/ 216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</a:cxnLst>
                    <a:rect l="0" t="0" r="r" b="b"/>
                    <a:pathLst>
                      <a:path w="21600" h="21600" fill="none" extrusionOk="0">
                        <a:moveTo>
                          <a:pt x="-1" y="0"/>
                        </a:moveTo>
                        <a:cubicBezTo>
                          <a:pt x="11929" y="0"/>
                          <a:pt x="21600" y="9670"/>
                          <a:pt x="21600" y="21600"/>
                        </a:cubicBezTo>
                      </a:path>
                      <a:path w="21600" h="21600" stroke="0" extrusionOk="0">
                        <a:moveTo>
                          <a:pt x="-1" y="0"/>
                        </a:moveTo>
                        <a:cubicBezTo>
                          <a:pt x="11929" y="0"/>
                          <a:pt x="21600" y="9670"/>
                          <a:pt x="21600" y="21600"/>
                        </a:cubicBezTo>
                        <a:lnTo>
                          <a:pt x="0" y="21600"/>
                        </a:lnTo>
                        <a:close/>
                      </a:path>
                    </a:pathLst>
                  </a:custGeom>
                  <a:noFill/>
                  <a:ln w="12700" cap="rnd">
                    <a:solidFill>
                      <a:schemeClr val="bg2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79594" name="Freeform 1066"/>
                  <p:cNvSpPr>
                    <a:spLocks/>
                  </p:cNvSpPr>
                  <p:nvPr/>
                </p:nvSpPr>
                <p:spPr bwMode="auto">
                  <a:xfrm>
                    <a:off x="5072" y="2825"/>
                    <a:ext cx="160" cy="88"/>
                  </a:xfrm>
                  <a:custGeom>
                    <a:avLst/>
                    <a:gdLst>
                      <a:gd name="T0" fmla="*/ 0 w 160"/>
                      <a:gd name="T1" fmla="*/ 57 h 88"/>
                      <a:gd name="T2" fmla="*/ 0 w 160"/>
                      <a:gd name="T3" fmla="*/ 87 h 88"/>
                      <a:gd name="T4" fmla="*/ 159 w 160"/>
                      <a:gd name="T5" fmla="*/ 87 h 88"/>
                      <a:gd name="T6" fmla="*/ 159 w 160"/>
                      <a:gd name="T7" fmla="*/ 0 h 88"/>
                      <a:gd name="T8" fmla="*/ 126 w 160"/>
                      <a:gd name="T9" fmla="*/ 0 h 88"/>
                      <a:gd name="T10" fmla="*/ 126 w 160"/>
                      <a:gd name="T11" fmla="*/ 57 h 88"/>
                      <a:gd name="T12" fmla="*/ 0 w 160"/>
                      <a:gd name="T13" fmla="*/ 57 h 8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</a:cxnLst>
                    <a:rect l="0" t="0" r="r" b="b"/>
                    <a:pathLst>
                      <a:path w="160" h="88">
                        <a:moveTo>
                          <a:pt x="0" y="57"/>
                        </a:moveTo>
                        <a:lnTo>
                          <a:pt x="0" y="87"/>
                        </a:lnTo>
                        <a:lnTo>
                          <a:pt x="159" y="87"/>
                        </a:lnTo>
                        <a:lnTo>
                          <a:pt x="159" y="0"/>
                        </a:lnTo>
                        <a:lnTo>
                          <a:pt x="126" y="0"/>
                        </a:lnTo>
                        <a:lnTo>
                          <a:pt x="126" y="57"/>
                        </a:lnTo>
                        <a:lnTo>
                          <a:pt x="0" y="57"/>
                        </a:lnTo>
                      </a:path>
                    </a:pathLst>
                  </a:custGeom>
                  <a:gradFill rotWithShape="0">
                    <a:gsLst>
                      <a:gs pos="0">
                        <a:srgbClr val="CECECE"/>
                      </a:gs>
                      <a:gs pos="100000">
                        <a:srgbClr val="CECECE">
                          <a:gamma/>
                          <a:shade val="29804"/>
                          <a:invGamma/>
                        </a:srgbClr>
                      </a:gs>
                    </a:gsLst>
                    <a:lin ang="2700000" scaled="1"/>
                  </a:gradFill>
                  <a:ln w="127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79595" name="AutoShape 1067"/>
                  <p:cNvSpPr>
                    <a:spLocks noChangeArrowheads="1"/>
                  </p:cNvSpPr>
                  <p:nvPr/>
                </p:nvSpPr>
                <p:spPr bwMode="auto">
                  <a:xfrm rot="-10800000" flipH="1" flipV="1">
                    <a:off x="5074" y="2830"/>
                    <a:ext cx="46" cy="33"/>
                  </a:xfrm>
                  <a:custGeom>
                    <a:avLst/>
                    <a:gdLst>
                      <a:gd name="G0" fmla="+- 5399 0 0"/>
                      <a:gd name="G1" fmla="+- 21600 0 5399"/>
                      <a:gd name="G2" fmla="*/ 5399 1 2"/>
                      <a:gd name="G3" fmla="+- 21600 0 G2"/>
                      <a:gd name="G4" fmla="+/ 5399 21600 2"/>
                      <a:gd name="G5" fmla="+/ G1 0 2"/>
                      <a:gd name="G6" fmla="*/ 21600 21600 5399"/>
                      <a:gd name="G7" fmla="*/ G6 1 2"/>
                      <a:gd name="G8" fmla="+- 21600 0 G7"/>
                      <a:gd name="G9" fmla="*/ 21600 1 2"/>
                      <a:gd name="G10" fmla="+- 5399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399" y="21600"/>
                        </a:lnTo>
                        <a:lnTo>
                          <a:pt x="16201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CECECE">
                          <a:gamma/>
                          <a:shade val="29804"/>
                          <a:invGamma/>
                        </a:srgbClr>
                      </a:gs>
                      <a:gs pos="50000">
                        <a:srgbClr val="CECECE"/>
                      </a:gs>
                      <a:gs pos="100000">
                        <a:srgbClr val="CECECE">
                          <a:gamma/>
                          <a:shade val="29804"/>
                          <a:invGamma/>
                        </a:srgbClr>
                      </a:gs>
                    </a:gsLst>
                    <a:lin ang="0" scaled="1"/>
                  </a:gra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sp>
              <p:nvSpPr>
                <p:cNvPr id="279596" name="Rectangle 1068"/>
                <p:cNvSpPr>
                  <a:spLocks noChangeArrowheads="1"/>
                </p:cNvSpPr>
                <p:nvPr/>
              </p:nvSpPr>
              <p:spPr bwMode="auto">
                <a:xfrm>
                  <a:off x="5077" y="1684"/>
                  <a:ext cx="55" cy="124"/>
                </a:xfrm>
                <a:prstGeom prst="rect">
                  <a:avLst/>
                </a:prstGeom>
                <a:gradFill rotWithShape="0">
                  <a:gsLst>
                    <a:gs pos="0">
                      <a:srgbClr val="676767">
                        <a:gamma/>
                        <a:shade val="29804"/>
                        <a:invGamma/>
                      </a:srgbClr>
                    </a:gs>
                    <a:gs pos="50000">
                      <a:srgbClr val="676767"/>
                    </a:gs>
                    <a:gs pos="100000">
                      <a:srgbClr val="676767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79597" name="Rectangle 1069"/>
                <p:cNvSpPr>
                  <a:spLocks noChangeArrowheads="1"/>
                </p:cNvSpPr>
                <p:nvPr/>
              </p:nvSpPr>
              <p:spPr bwMode="auto">
                <a:xfrm>
                  <a:off x="4968" y="2061"/>
                  <a:ext cx="274" cy="14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90488" tIns="44450" rIns="90488" bIns="44450">
                  <a:spAutoFit/>
                </a:bodyPr>
                <a:lstStyle/>
                <a:p>
                  <a:r>
                    <a:rPr lang="en-US" altLang="en-US" sz="900">
                      <a:solidFill>
                        <a:srgbClr val="FC0128"/>
                      </a:solidFill>
                    </a:rPr>
                    <a:t>NGK</a:t>
                  </a:r>
                </a:p>
              </p:txBody>
            </p:sp>
          </p:grpSp>
          <p:sp>
            <p:nvSpPr>
              <p:cNvPr id="279598" name="Rectangle 1070"/>
              <p:cNvSpPr>
                <a:spLocks noChangeArrowheads="1"/>
              </p:cNvSpPr>
              <p:nvPr/>
            </p:nvSpPr>
            <p:spPr bwMode="auto">
              <a:xfrm>
                <a:off x="4879" y="2290"/>
                <a:ext cx="442" cy="79"/>
              </a:xfrm>
              <a:prstGeom prst="rect">
                <a:avLst/>
              </a:prstGeom>
              <a:gradFill rotWithShape="0">
                <a:gsLst>
                  <a:gs pos="0">
                    <a:srgbClr val="FAFD00">
                      <a:gamma/>
                      <a:shade val="29804"/>
                      <a:invGamma/>
                    </a:srgbClr>
                  </a:gs>
                  <a:gs pos="50000">
                    <a:srgbClr val="FAFD00"/>
                  </a:gs>
                  <a:gs pos="100000">
                    <a:srgbClr val="FAFD00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9599" name="Rectangle 1071"/>
              <p:cNvSpPr>
                <a:spLocks noChangeArrowheads="1"/>
              </p:cNvSpPr>
              <p:nvPr/>
            </p:nvSpPr>
            <p:spPr bwMode="auto">
              <a:xfrm>
                <a:off x="5029" y="2299"/>
                <a:ext cx="145" cy="67"/>
              </a:xfrm>
              <a:prstGeom prst="rect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79600" name="Rectangle 1072"/>
            <p:cNvSpPr>
              <a:spLocks noChangeArrowheads="1"/>
            </p:cNvSpPr>
            <p:nvPr/>
          </p:nvSpPr>
          <p:spPr bwMode="auto">
            <a:xfrm>
              <a:off x="2208" y="1541"/>
              <a:ext cx="1554" cy="667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46275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9601" name="Line 1073"/>
            <p:cNvSpPr>
              <a:spLocks noChangeShapeType="1"/>
            </p:cNvSpPr>
            <p:nvPr/>
          </p:nvSpPr>
          <p:spPr bwMode="auto">
            <a:xfrm flipH="1" flipV="1">
              <a:off x="2430" y="2046"/>
              <a:ext cx="0" cy="504"/>
            </a:xfrm>
            <a:prstGeom prst="line">
              <a:avLst/>
            </a:prstGeom>
            <a:noFill/>
            <a:ln w="50800">
              <a:solidFill>
                <a:srgbClr val="FFFF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9602" name="Line 1074"/>
            <p:cNvSpPr>
              <a:spLocks noChangeShapeType="1"/>
            </p:cNvSpPr>
            <p:nvPr/>
          </p:nvSpPr>
          <p:spPr bwMode="auto">
            <a:xfrm flipH="1" flipV="1">
              <a:off x="3426" y="2046"/>
              <a:ext cx="0" cy="504"/>
            </a:xfrm>
            <a:prstGeom prst="line">
              <a:avLst/>
            </a:prstGeom>
            <a:noFill/>
            <a:ln w="50800">
              <a:solidFill>
                <a:srgbClr val="FFFF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279603" name="Group 1075"/>
            <p:cNvGrpSpPr>
              <a:grpSpLocks/>
            </p:cNvGrpSpPr>
            <p:nvPr/>
          </p:nvGrpSpPr>
          <p:grpSpPr bwMode="auto">
            <a:xfrm>
              <a:off x="2427" y="1949"/>
              <a:ext cx="1002" cy="214"/>
              <a:chOff x="2427" y="1949"/>
              <a:chExt cx="1002" cy="214"/>
            </a:xfrm>
          </p:grpSpPr>
          <p:sp>
            <p:nvSpPr>
              <p:cNvPr id="279604" name="Freeform 1076"/>
              <p:cNvSpPr>
                <a:spLocks/>
              </p:cNvSpPr>
              <p:nvPr/>
            </p:nvSpPr>
            <p:spPr bwMode="auto">
              <a:xfrm>
                <a:off x="2427" y="1949"/>
                <a:ext cx="576" cy="214"/>
              </a:xfrm>
              <a:custGeom>
                <a:avLst/>
                <a:gdLst>
                  <a:gd name="T0" fmla="*/ 0 w 576"/>
                  <a:gd name="T1" fmla="*/ 97 h 214"/>
                  <a:gd name="T2" fmla="*/ 84 w 576"/>
                  <a:gd name="T3" fmla="*/ 19 h 214"/>
                  <a:gd name="T4" fmla="*/ 165 w 576"/>
                  <a:gd name="T5" fmla="*/ 214 h 214"/>
                  <a:gd name="T6" fmla="*/ 252 w 576"/>
                  <a:gd name="T7" fmla="*/ 16 h 214"/>
                  <a:gd name="T8" fmla="*/ 321 w 576"/>
                  <a:gd name="T9" fmla="*/ 214 h 214"/>
                  <a:gd name="T10" fmla="*/ 387 w 576"/>
                  <a:gd name="T11" fmla="*/ 13 h 214"/>
                  <a:gd name="T12" fmla="*/ 453 w 576"/>
                  <a:gd name="T13" fmla="*/ 214 h 214"/>
                  <a:gd name="T14" fmla="*/ 519 w 576"/>
                  <a:gd name="T15" fmla="*/ 16 h 214"/>
                  <a:gd name="T16" fmla="*/ 576 w 576"/>
                  <a:gd name="T17" fmla="*/ 211 h 2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576" h="214">
                    <a:moveTo>
                      <a:pt x="0" y="97"/>
                    </a:moveTo>
                    <a:cubicBezTo>
                      <a:pt x="28" y="48"/>
                      <a:pt x="57" y="0"/>
                      <a:pt x="84" y="19"/>
                    </a:cubicBezTo>
                    <a:cubicBezTo>
                      <a:pt x="111" y="38"/>
                      <a:pt x="137" y="214"/>
                      <a:pt x="165" y="214"/>
                    </a:cubicBezTo>
                    <a:cubicBezTo>
                      <a:pt x="193" y="214"/>
                      <a:pt x="226" y="16"/>
                      <a:pt x="252" y="16"/>
                    </a:cubicBezTo>
                    <a:cubicBezTo>
                      <a:pt x="278" y="16"/>
                      <a:pt x="299" y="214"/>
                      <a:pt x="321" y="214"/>
                    </a:cubicBezTo>
                    <a:cubicBezTo>
                      <a:pt x="343" y="214"/>
                      <a:pt x="365" y="13"/>
                      <a:pt x="387" y="13"/>
                    </a:cubicBezTo>
                    <a:cubicBezTo>
                      <a:pt x="409" y="13"/>
                      <a:pt x="431" y="214"/>
                      <a:pt x="453" y="214"/>
                    </a:cubicBezTo>
                    <a:cubicBezTo>
                      <a:pt x="475" y="214"/>
                      <a:pt x="499" y="16"/>
                      <a:pt x="519" y="16"/>
                    </a:cubicBezTo>
                    <a:cubicBezTo>
                      <a:pt x="539" y="16"/>
                      <a:pt x="567" y="179"/>
                      <a:pt x="576" y="211"/>
                    </a:cubicBezTo>
                  </a:path>
                </a:pathLst>
              </a:custGeom>
              <a:noFill/>
              <a:ln w="50800">
                <a:solidFill>
                  <a:srgbClr val="FFFF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00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9605" name="Freeform 1077"/>
              <p:cNvSpPr>
                <a:spLocks/>
              </p:cNvSpPr>
              <p:nvPr/>
            </p:nvSpPr>
            <p:spPr bwMode="auto">
              <a:xfrm rot="10800000" flipV="1">
                <a:off x="3003" y="1955"/>
                <a:ext cx="426" cy="205"/>
              </a:xfrm>
              <a:custGeom>
                <a:avLst/>
                <a:gdLst>
                  <a:gd name="T0" fmla="*/ 0 w 576"/>
                  <a:gd name="T1" fmla="*/ 97 h 214"/>
                  <a:gd name="T2" fmla="*/ 84 w 576"/>
                  <a:gd name="T3" fmla="*/ 19 h 214"/>
                  <a:gd name="T4" fmla="*/ 165 w 576"/>
                  <a:gd name="T5" fmla="*/ 214 h 214"/>
                  <a:gd name="T6" fmla="*/ 252 w 576"/>
                  <a:gd name="T7" fmla="*/ 16 h 214"/>
                  <a:gd name="T8" fmla="*/ 321 w 576"/>
                  <a:gd name="T9" fmla="*/ 214 h 214"/>
                  <a:gd name="T10" fmla="*/ 387 w 576"/>
                  <a:gd name="T11" fmla="*/ 13 h 214"/>
                  <a:gd name="T12" fmla="*/ 453 w 576"/>
                  <a:gd name="T13" fmla="*/ 214 h 214"/>
                  <a:gd name="T14" fmla="*/ 519 w 576"/>
                  <a:gd name="T15" fmla="*/ 16 h 214"/>
                  <a:gd name="T16" fmla="*/ 576 w 576"/>
                  <a:gd name="T17" fmla="*/ 211 h 2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576" h="214">
                    <a:moveTo>
                      <a:pt x="0" y="97"/>
                    </a:moveTo>
                    <a:cubicBezTo>
                      <a:pt x="28" y="48"/>
                      <a:pt x="57" y="0"/>
                      <a:pt x="84" y="19"/>
                    </a:cubicBezTo>
                    <a:cubicBezTo>
                      <a:pt x="111" y="38"/>
                      <a:pt x="137" y="214"/>
                      <a:pt x="165" y="214"/>
                    </a:cubicBezTo>
                    <a:cubicBezTo>
                      <a:pt x="193" y="214"/>
                      <a:pt x="226" y="16"/>
                      <a:pt x="252" y="16"/>
                    </a:cubicBezTo>
                    <a:cubicBezTo>
                      <a:pt x="278" y="16"/>
                      <a:pt x="299" y="214"/>
                      <a:pt x="321" y="214"/>
                    </a:cubicBezTo>
                    <a:cubicBezTo>
                      <a:pt x="343" y="214"/>
                      <a:pt x="365" y="13"/>
                      <a:pt x="387" y="13"/>
                    </a:cubicBezTo>
                    <a:cubicBezTo>
                      <a:pt x="409" y="13"/>
                      <a:pt x="431" y="214"/>
                      <a:pt x="453" y="214"/>
                    </a:cubicBezTo>
                    <a:cubicBezTo>
                      <a:pt x="475" y="214"/>
                      <a:pt x="499" y="16"/>
                      <a:pt x="519" y="16"/>
                    </a:cubicBezTo>
                    <a:cubicBezTo>
                      <a:pt x="539" y="16"/>
                      <a:pt x="567" y="179"/>
                      <a:pt x="576" y="211"/>
                    </a:cubicBezTo>
                  </a:path>
                </a:pathLst>
              </a:custGeom>
              <a:noFill/>
              <a:ln w="50800">
                <a:solidFill>
                  <a:srgbClr val="FFFF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00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79606" name="Text Box 1078"/>
            <p:cNvSpPr txBox="1">
              <a:spLocks noChangeArrowheads="1"/>
            </p:cNvSpPr>
            <p:nvPr/>
          </p:nvSpPr>
          <p:spPr bwMode="auto">
            <a:xfrm>
              <a:off x="3542" y="1965"/>
              <a:ext cx="692" cy="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GB" altLang="en-US" sz="1600" dirty="0">
                  <a:latin typeface="Times New Roman" panose="02020603050405020304" pitchFamily="18" charset="0"/>
                </a:rPr>
                <a:t>Secondary</a:t>
              </a:r>
            </a:p>
          </p:txBody>
        </p:sp>
        <p:grpSp>
          <p:nvGrpSpPr>
            <p:cNvPr id="279607" name="Group 1079"/>
            <p:cNvGrpSpPr>
              <a:grpSpLocks/>
            </p:cNvGrpSpPr>
            <p:nvPr/>
          </p:nvGrpSpPr>
          <p:grpSpPr bwMode="auto">
            <a:xfrm>
              <a:off x="2397" y="1888"/>
              <a:ext cx="1048" cy="39"/>
              <a:chOff x="2397" y="1888"/>
              <a:chExt cx="1048" cy="39"/>
            </a:xfrm>
          </p:grpSpPr>
          <p:sp>
            <p:nvSpPr>
              <p:cNvPr id="279608" name="Line 1080"/>
              <p:cNvSpPr>
                <a:spLocks noChangeShapeType="1"/>
              </p:cNvSpPr>
              <p:nvPr/>
            </p:nvSpPr>
            <p:spPr bwMode="auto">
              <a:xfrm>
                <a:off x="2400" y="1927"/>
                <a:ext cx="1045" cy="0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9609" name="Line 1081"/>
              <p:cNvSpPr>
                <a:spLocks noChangeShapeType="1"/>
              </p:cNvSpPr>
              <p:nvPr/>
            </p:nvSpPr>
            <p:spPr bwMode="auto">
              <a:xfrm>
                <a:off x="2397" y="1888"/>
                <a:ext cx="1045" cy="0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79610" name="Freeform 1082"/>
            <p:cNvSpPr>
              <a:spLocks/>
            </p:cNvSpPr>
            <p:nvPr/>
          </p:nvSpPr>
          <p:spPr bwMode="auto">
            <a:xfrm>
              <a:off x="2628" y="1593"/>
              <a:ext cx="608" cy="251"/>
            </a:xfrm>
            <a:custGeom>
              <a:avLst/>
              <a:gdLst>
                <a:gd name="T0" fmla="*/ 0 w 608"/>
                <a:gd name="T1" fmla="*/ 163 h 251"/>
                <a:gd name="T2" fmla="*/ 88 w 608"/>
                <a:gd name="T3" fmla="*/ 19 h 251"/>
                <a:gd name="T4" fmla="*/ 200 w 608"/>
                <a:gd name="T5" fmla="*/ 251 h 251"/>
                <a:gd name="T6" fmla="*/ 320 w 608"/>
                <a:gd name="T7" fmla="*/ 19 h 251"/>
                <a:gd name="T8" fmla="*/ 424 w 608"/>
                <a:gd name="T9" fmla="*/ 247 h 251"/>
                <a:gd name="T10" fmla="*/ 524 w 608"/>
                <a:gd name="T11" fmla="*/ 15 h 251"/>
                <a:gd name="T12" fmla="*/ 608 w 608"/>
                <a:gd name="T13" fmla="*/ 155 h 2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08" h="251">
                  <a:moveTo>
                    <a:pt x="0" y="163"/>
                  </a:moveTo>
                  <a:cubicBezTo>
                    <a:pt x="27" y="83"/>
                    <a:pt x="55" y="4"/>
                    <a:pt x="88" y="19"/>
                  </a:cubicBezTo>
                  <a:cubicBezTo>
                    <a:pt x="121" y="34"/>
                    <a:pt x="161" y="251"/>
                    <a:pt x="200" y="251"/>
                  </a:cubicBezTo>
                  <a:cubicBezTo>
                    <a:pt x="239" y="251"/>
                    <a:pt x="283" y="20"/>
                    <a:pt x="320" y="19"/>
                  </a:cubicBezTo>
                  <a:cubicBezTo>
                    <a:pt x="357" y="18"/>
                    <a:pt x="390" y="248"/>
                    <a:pt x="424" y="247"/>
                  </a:cubicBezTo>
                  <a:cubicBezTo>
                    <a:pt x="458" y="246"/>
                    <a:pt x="493" y="30"/>
                    <a:pt x="524" y="15"/>
                  </a:cubicBezTo>
                  <a:cubicBezTo>
                    <a:pt x="555" y="0"/>
                    <a:pt x="581" y="77"/>
                    <a:pt x="608" y="155"/>
                  </a:cubicBezTo>
                </a:path>
              </a:pathLst>
            </a:custGeom>
            <a:noFill/>
            <a:ln w="50800">
              <a:solidFill>
                <a:srgbClr val="CC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9611" name="Line 1083"/>
            <p:cNvSpPr>
              <a:spLocks noChangeShapeType="1"/>
            </p:cNvSpPr>
            <p:nvPr/>
          </p:nvSpPr>
          <p:spPr bwMode="auto">
            <a:xfrm>
              <a:off x="3231" y="1764"/>
              <a:ext cx="1773" cy="0"/>
            </a:xfrm>
            <a:prstGeom prst="line">
              <a:avLst/>
            </a:prstGeom>
            <a:noFill/>
            <a:ln w="50800">
              <a:solidFill>
                <a:srgbClr val="CC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9612" name="Line 1084"/>
            <p:cNvSpPr>
              <a:spLocks noChangeShapeType="1"/>
            </p:cNvSpPr>
            <p:nvPr/>
          </p:nvSpPr>
          <p:spPr bwMode="auto">
            <a:xfrm flipV="1">
              <a:off x="1968" y="1752"/>
              <a:ext cx="660" cy="12"/>
            </a:xfrm>
            <a:prstGeom prst="line">
              <a:avLst/>
            </a:prstGeom>
            <a:noFill/>
            <a:ln w="50800">
              <a:solidFill>
                <a:srgbClr val="CC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9613" name="Text Box 1085"/>
            <p:cNvSpPr txBox="1">
              <a:spLocks noChangeArrowheads="1"/>
            </p:cNvSpPr>
            <p:nvPr/>
          </p:nvSpPr>
          <p:spPr bwMode="auto">
            <a:xfrm>
              <a:off x="3566" y="1551"/>
              <a:ext cx="579" cy="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GB" altLang="en-US" sz="1600">
                  <a:solidFill>
                    <a:srgbClr val="CC0000"/>
                  </a:solidFill>
                  <a:latin typeface="Times New Roman" panose="02020603050405020304" pitchFamily="18" charset="0"/>
                </a:rPr>
                <a:t>Primary</a:t>
              </a:r>
            </a:p>
          </p:txBody>
        </p:sp>
        <p:sp>
          <p:nvSpPr>
            <p:cNvPr id="279614" name="AutoShape 1086"/>
            <p:cNvSpPr>
              <a:spLocks noChangeArrowheads="1"/>
            </p:cNvSpPr>
            <p:nvPr/>
          </p:nvSpPr>
          <p:spPr bwMode="auto">
            <a:xfrm>
              <a:off x="2184" y="2040"/>
              <a:ext cx="168" cy="564"/>
            </a:xfrm>
            <a:prstGeom prst="downArrow">
              <a:avLst>
                <a:gd name="adj1" fmla="val 50000"/>
                <a:gd name="adj2" fmla="val 83929"/>
              </a:avLst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9615" name="AutoShape 1087"/>
            <p:cNvSpPr>
              <a:spLocks noChangeArrowheads="1"/>
            </p:cNvSpPr>
            <p:nvPr/>
          </p:nvSpPr>
          <p:spPr bwMode="auto">
            <a:xfrm rot="16200000">
              <a:off x="2820" y="3228"/>
              <a:ext cx="216" cy="372"/>
            </a:xfrm>
            <a:prstGeom prst="downArrow">
              <a:avLst>
                <a:gd name="adj1" fmla="val 50000"/>
                <a:gd name="adj2" fmla="val 43056"/>
              </a:avLst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9616" name="AutoShape 1088"/>
            <p:cNvSpPr>
              <a:spLocks noChangeArrowheads="1"/>
            </p:cNvSpPr>
            <p:nvPr/>
          </p:nvSpPr>
          <p:spPr bwMode="auto">
            <a:xfrm flipV="1">
              <a:off x="3552" y="2304"/>
              <a:ext cx="168" cy="564"/>
            </a:xfrm>
            <a:prstGeom prst="downArrow">
              <a:avLst>
                <a:gd name="adj1" fmla="val 50000"/>
                <a:gd name="adj2" fmla="val 83929"/>
              </a:avLst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9617" name="Text Box 1089"/>
          <p:cNvSpPr txBox="1">
            <a:spLocks noChangeArrowheads="1"/>
          </p:cNvSpPr>
          <p:nvPr/>
        </p:nvSpPr>
        <p:spPr bwMode="auto">
          <a:xfrm>
            <a:off x="6022975" y="3279775"/>
            <a:ext cx="3571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solidFill>
                  <a:srgbClr val="FF0000"/>
                </a:solidFill>
                <a:latin typeface="Times New Roman" panose="02020603050405020304" pitchFamily="18" charset="0"/>
              </a:rPr>
              <a:t>+</a:t>
            </a:r>
          </a:p>
        </p:txBody>
      </p:sp>
      <p:sp>
        <p:nvSpPr>
          <p:cNvPr id="279618" name="Text Box 1090"/>
          <p:cNvSpPr txBox="1">
            <a:spLocks noChangeArrowheads="1"/>
          </p:cNvSpPr>
          <p:nvPr/>
        </p:nvSpPr>
        <p:spPr bwMode="auto">
          <a:xfrm>
            <a:off x="2955925" y="30702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latin typeface="Times New Roman" panose="02020603050405020304" pitchFamily="18" charset="0"/>
              </a:rPr>
              <a:t>_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578" name="AutoShape 1026"/>
          <p:cNvSpPr>
            <a:spLocks noChangeArrowheads="1"/>
          </p:cNvSpPr>
          <p:nvPr/>
        </p:nvSpPr>
        <p:spPr bwMode="auto">
          <a:xfrm>
            <a:off x="5175250" y="5638800"/>
            <a:ext cx="558800" cy="577850"/>
          </a:xfrm>
          <a:prstGeom prst="star16">
            <a:avLst>
              <a:gd name="adj" fmla="val 37500"/>
            </a:avLst>
          </a:prstGeom>
          <a:solidFill>
            <a:srgbClr val="FF66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0579" name="AutoShape 1027"/>
          <p:cNvSpPr>
            <a:spLocks noChangeArrowheads="1"/>
          </p:cNvSpPr>
          <p:nvPr/>
        </p:nvSpPr>
        <p:spPr bwMode="auto">
          <a:xfrm>
            <a:off x="3575050" y="5638800"/>
            <a:ext cx="558800" cy="577850"/>
          </a:xfrm>
          <a:prstGeom prst="star16">
            <a:avLst>
              <a:gd name="adj" fmla="val 37500"/>
            </a:avLst>
          </a:prstGeom>
          <a:solidFill>
            <a:srgbClr val="FF66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0580" name="Rectangle 1028"/>
          <p:cNvSpPr>
            <a:spLocks noChangeArrowheads="1"/>
          </p:cNvSpPr>
          <p:nvPr/>
        </p:nvSpPr>
        <p:spPr bwMode="auto">
          <a:xfrm>
            <a:off x="838200" y="5105400"/>
            <a:ext cx="7239000" cy="685800"/>
          </a:xfrm>
          <a:prstGeom prst="rect">
            <a:avLst/>
          </a:prstGeom>
          <a:gradFill rotWithShape="0">
            <a:gsLst>
              <a:gs pos="0">
                <a:schemeClr val="bg2">
                  <a:gamma/>
                  <a:shade val="46275"/>
                  <a:invGamma/>
                </a:schemeClr>
              </a:gs>
              <a:gs pos="50000">
                <a:schemeClr val="bg2"/>
              </a:gs>
              <a:gs pos="100000">
                <a:schemeClr val="bg2">
                  <a:gamma/>
                  <a:shade val="46275"/>
                  <a:invGamma/>
                </a:scheme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80581" name="Group 1029"/>
          <p:cNvGrpSpPr>
            <a:grpSpLocks/>
          </p:cNvGrpSpPr>
          <p:nvPr/>
        </p:nvGrpSpPr>
        <p:grpSpPr bwMode="auto">
          <a:xfrm>
            <a:off x="3505200" y="4068763"/>
            <a:ext cx="701675" cy="1951037"/>
            <a:chOff x="4879" y="1684"/>
            <a:chExt cx="442" cy="1229"/>
          </a:xfrm>
        </p:grpSpPr>
        <p:grpSp>
          <p:nvGrpSpPr>
            <p:cNvPr id="280582" name="Group 1030"/>
            <p:cNvGrpSpPr>
              <a:grpSpLocks/>
            </p:cNvGrpSpPr>
            <p:nvPr/>
          </p:nvGrpSpPr>
          <p:grpSpPr bwMode="auto">
            <a:xfrm>
              <a:off x="4912" y="1684"/>
              <a:ext cx="376" cy="1229"/>
              <a:chOff x="4912" y="1684"/>
              <a:chExt cx="376" cy="1229"/>
            </a:xfrm>
          </p:grpSpPr>
          <p:sp>
            <p:nvSpPr>
              <p:cNvPr id="280583" name="Freeform 1031"/>
              <p:cNvSpPr>
                <a:spLocks/>
              </p:cNvSpPr>
              <p:nvPr/>
            </p:nvSpPr>
            <p:spPr bwMode="auto">
              <a:xfrm>
                <a:off x="4994" y="1782"/>
                <a:ext cx="219" cy="567"/>
              </a:xfrm>
              <a:custGeom>
                <a:avLst/>
                <a:gdLst>
                  <a:gd name="T0" fmla="*/ 36 w 219"/>
                  <a:gd name="T1" fmla="*/ 57 h 567"/>
                  <a:gd name="T2" fmla="*/ 45 w 219"/>
                  <a:gd name="T3" fmla="*/ 24 h 567"/>
                  <a:gd name="T4" fmla="*/ 77 w 219"/>
                  <a:gd name="T5" fmla="*/ 2 h 567"/>
                  <a:gd name="T6" fmla="*/ 105 w 219"/>
                  <a:gd name="T7" fmla="*/ 0 h 567"/>
                  <a:gd name="T8" fmla="*/ 132 w 219"/>
                  <a:gd name="T9" fmla="*/ 4 h 567"/>
                  <a:gd name="T10" fmla="*/ 156 w 219"/>
                  <a:gd name="T11" fmla="*/ 19 h 567"/>
                  <a:gd name="T12" fmla="*/ 173 w 219"/>
                  <a:gd name="T13" fmla="*/ 36 h 567"/>
                  <a:gd name="T14" fmla="*/ 177 w 219"/>
                  <a:gd name="T15" fmla="*/ 57 h 567"/>
                  <a:gd name="T16" fmla="*/ 213 w 219"/>
                  <a:gd name="T17" fmla="*/ 60 h 567"/>
                  <a:gd name="T18" fmla="*/ 213 w 219"/>
                  <a:gd name="T19" fmla="*/ 124 h 567"/>
                  <a:gd name="T20" fmla="*/ 182 w 219"/>
                  <a:gd name="T21" fmla="*/ 127 h 567"/>
                  <a:gd name="T22" fmla="*/ 185 w 219"/>
                  <a:gd name="T23" fmla="*/ 163 h 567"/>
                  <a:gd name="T24" fmla="*/ 218 w 219"/>
                  <a:gd name="T25" fmla="*/ 170 h 567"/>
                  <a:gd name="T26" fmla="*/ 218 w 219"/>
                  <a:gd name="T27" fmla="*/ 237 h 567"/>
                  <a:gd name="T28" fmla="*/ 175 w 219"/>
                  <a:gd name="T29" fmla="*/ 237 h 567"/>
                  <a:gd name="T30" fmla="*/ 175 w 219"/>
                  <a:gd name="T31" fmla="*/ 295 h 567"/>
                  <a:gd name="T32" fmla="*/ 204 w 219"/>
                  <a:gd name="T33" fmla="*/ 297 h 567"/>
                  <a:gd name="T34" fmla="*/ 204 w 219"/>
                  <a:gd name="T35" fmla="*/ 398 h 567"/>
                  <a:gd name="T36" fmla="*/ 173 w 219"/>
                  <a:gd name="T37" fmla="*/ 400 h 567"/>
                  <a:gd name="T38" fmla="*/ 173 w 219"/>
                  <a:gd name="T39" fmla="*/ 451 h 567"/>
                  <a:gd name="T40" fmla="*/ 201 w 219"/>
                  <a:gd name="T41" fmla="*/ 453 h 567"/>
                  <a:gd name="T42" fmla="*/ 201 w 219"/>
                  <a:gd name="T43" fmla="*/ 564 h 567"/>
                  <a:gd name="T44" fmla="*/ 12 w 219"/>
                  <a:gd name="T45" fmla="*/ 566 h 567"/>
                  <a:gd name="T46" fmla="*/ 12 w 219"/>
                  <a:gd name="T47" fmla="*/ 456 h 567"/>
                  <a:gd name="T48" fmla="*/ 38 w 219"/>
                  <a:gd name="T49" fmla="*/ 456 h 567"/>
                  <a:gd name="T50" fmla="*/ 38 w 219"/>
                  <a:gd name="T51" fmla="*/ 396 h 567"/>
                  <a:gd name="T52" fmla="*/ 12 w 219"/>
                  <a:gd name="T53" fmla="*/ 396 h 567"/>
                  <a:gd name="T54" fmla="*/ 12 w 219"/>
                  <a:gd name="T55" fmla="*/ 292 h 567"/>
                  <a:gd name="T56" fmla="*/ 38 w 219"/>
                  <a:gd name="T57" fmla="*/ 290 h 567"/>
                  <a:gd name="T58" fmla="*/ 38 w 219"/>
                  <a:gd name="T59" fmla="*/ 228 h 567"/>
                  <a:gd name="T60" fmla="*/ 7 w 219"/>
                  <a:gd name="T61" fmla="*/ 228 h 567"/>
                  <a:gd name="T62" fmla="*/ 7 w 219"/>
                  <a:gd name="T63" fmla="*/ 170 h 567"/>
                  <a:gd name="T64" fmla="*/ 38 w 219"/>
                  <a:gd name="T65" fmla="*/ 170 h 567"/>
                  <a:gd name="T66" fmla="*/ 38 w 219"/>
                  <a:gd name="T67" fmla="*/ 120 h 567"/>
                  <a:gd name="T68" fmla="*/ 0 w 219"/>
                  <a:gd name="T69" fmla="*/ 120 h 567"/>
                  <a:gd name="T70" fmla="*/ 0 w 219"/>
                  <a:gd name="T71" fmla="*/ 62 h 567"/>
                  <a:gd name="T72" fmla="*/ 36 w 219"/>
                  <a:gd name="T73" fmla="*/ 57 h 5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19" h="567">
                    <a:moveTo>
                      <a:pt x="36" y="57"/>
                    </a:moveTo>
                    <a:lnTo>
                      <a:pt x="45" y="24"/>
                    </a:lnTo>
                    <a:lnTo>
                      <a:pt x="77" y="2"/>
                    </a:lnTo>
                    <a:lnTo>
                      <a:pt x="105" y="0"/>
                    </a:lnTo>
                    <a:lnTo>
                      <a:pt x="132" y="4"/>
                    </a:lnTo>
                    <a:lnTo>
                      <a:pt x="156" y="19"/>
                    </a:lnTo>
                    <a:lnTo>
                      <a:pt x="173" y="36"/>
                    </a:lnTo>
                    <a:lnTo>
                      <a:pt x="177" y="57"/>
                    </a:lnTo>
                    <a:lnTo>
                      <a:pt x="213" y="60"/>
                    </a:lnTo>
                    <a:lnTo>
                      <a:pt x="213" y="124"/>
                    </a:lnTo>
                    <a:lnTo>
                      <a:pt x="182" y="127"/>
                    </a:lnTo>
                    <a:lnTo>
                      <a:pt x="185" y="163"/>
                    </a:lnTo>
                    <a:lnTo>
                      <a:pt x="218" y="170"/>
                    </a:lnTo>
                    <a:lnTo>
                      <a:pt x="218" y="237"/>
                    </a:lnTo>
                    <a:lnTo>
                      <a:pt x="175" y="237"/>
                    </a:lnTo>
                    <a:lnTo>
                      <a:pt x="175" y="295"/>
                    </a:lnTo>
                    <a:lnTo>
                      <a:pt x="204" y="297"/>
                    </a:lnTo>
                    <a:lnTo>
                      <a:pt x="204" y="398"/>
                    </a:lnTo>
                    <a:lnTo>
                      <a:pt x="173" y="400"/>
                    </a:lnTo>
                    <a:lnTo>
                      <a:pt x="173" y="451"/>
                    </a:lnTo>
                    <a:lnTo>
                      <a:pt x="201" y="453"/>
                    </a:lnTo>
                    <a:lnTo>
                      <a:pt x="201" y="564"/>
                    </a:lnTo>
                    <a:lnTo>
                      <a:pt x="12" y="566"/>
                    </a:lnTo>
                    <a:lnTo>
                      <a:pt x="12" y="456"/>
                    </a:lnTo>
                    <a:lnTo>
                      <a:pt x="38" y="456"/>
                    </a:lnTo>
                    <a:lnTo>
                      <a:pt x="38" y="396"/>
                    </a:lnTo>
                    <a:lnTo>
                      <a:pt x="12" y="396"/>
                    </a:lnTo>
                    <a:lnTo>
                      <a:pt x="12" y="292"/>
                    </a:lnTo>
                    <a:lnTo>
                      <a:pt x="38" y="290"/>
                    </a:lnTo>
                    <a:lnTo>
                      <a:pt x="38" y="228"/>
                    </a:lnTo>
                    <a:lnTo>
                      <a:pt x="7" y="228"/>
                    </a:lnTo>
                    <a:lnTo>
                      <a:pt x="7" y="170"/>
                    </a:lnTo>
                    <a:lnTo>
                      <a:pt x="38" y="170"/>
                    </a:lnTo>
                    <a:lnTo>
                      <a:pt x="38" y="120"/>
                    </a:lnTo>
                    <a:lnTo>
                      <a:pt x="0" y="120"/>
                    </a:lnTo>
                    <a:lnTo>
                      <a:pt x="0" y="62"/>
                    </a:lnTo>
                    <a:lnTo>
                      <a:pt x="36" y="57"/>
                    </a:lnTo>
                  </a:path>
                </a:pathLst>
              </a:custGeom>
              <a:gradFill rotWithShape="0">
                <a:gsLst>
                  <a:gs pos="0">
                    <a:srgbClr val="FFFFFF">
                      <a:gamma/>
                      <a:shade val="29804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280584" name="Group 1032"/>
              <p:cNvGrpSpPr>
                <a:grpSpLocks/>
              </p:cNvGrpSpPr>
              <p:nvPr/>
            </p:nvGrpSpPr>
            <p:grpSpPr bwMode="auto">
              <a:xfrm>
                <a:off x="4912" y="2284"/>
                <a:ext cx="376" cy="629"/>
                <a:chOff x="4912" y="2284"/>
                <a:chExt cx="376" cy="629"/>
              </a:xfrm>
            </p:grpSpPr>
            <p:sp>
              <p:nvSpPr>
                <p:cNvPr id="280585" name="Rectangle 1033"/>
                <p:cNvSpPr>
                  <a:spLocks noChangeArrowheads="1"/>
                </p:cNvSpPr>
                <p:nvPr/>
              </p:nvSpPr>
              <p:spPr bwMode="auto">
                <a:xfrm>
                  <a:off x="4912" y="2284"/>
                  <a:ext cx="376" cy="31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80586" name="Rectangle 1034"/>
                <p:cNvSpPr>
                  <a:spLocks noChangeArrowheads="1"/>
                </p:cNvSpPr>
                <p:nvPr/>
              </p:nvSpPr>
              <p:spPr bwMode="auto">
                <a:xfrm>
                  <a:off x="4969" y="2608"/>
                  <a:ext cx="262" cy="2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80587" name="Rectangle 1035"/>
                <p:cNvSpPr>
                  <a:spLocks noChangeArrowheads="1"/>
                </p:cNvSpPr>
                <p:nvPr/>
              </p:nvSpPr>
              <p:spPr bwMode="auto">
                <a:xfrm>
                  <a:off x="4935" y="2609"/>
                  <a:ext cx="334" cy="19"/>
                </a:xfrm>
                <a:prstGeom prst="rect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80588" name="Arc 1036"/>
                <p:cNvSpPr>
                  <a:spLocks/>
                </p:cNvSpPr>
                <p:nvPr/>
              </p:nvSpPr>
              <p:spPr bwMode="auto">
                <a:xfrm>
                  <a:off x="4968" y="2663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80589" name="Arc 1037"/>
                <p:cNvSpPr>
                  <a:spLocks/>
                </p:cNvSpPr>
                <p:nvPr/>
              </p:nvSpPr>
              <p:spPr bwMode="auto">
                <a:xfrm>
                  <a:off x="4970" y="2687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80590" name="Arc 1038"/>
                <p:cNvSpPr>
                  <a:spLocks/>
                </p:cNvSpPr>
                <p:nvPr/>
              </p:nvSpPr>
              <p:spPr bwMode="auto">
                <a:xfrm>
                  <a:off x="4967" y="271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80591" name="Arc 1039"/>
                <p:cNvSpPr>
                  <a:spLocks/>
                </p:cNvSpPr>
                <p:nvPr/>
              </p:nvSpPr>
              <p:spPr bwMode="auto">
                <a:xfrm>
                  <a:off x="4968" y="273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80592" name="Arc 1040"/>
                <p:cNvSpPr>
                  <a:spLocks/>
                </p:cNvSpPr>
                <p:nvPr/>
              </p:nvSpPr>
              <p:spPr bwMode="auto">
                <a:xfrm>
                  <a:off x="4970" y="276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80593" name="Arc 1041"/>
                <p:cNvSpPr>
                  <a:spLocks/>
                </p:cNvSpPr>
                <p:nvPr/>
              </p:nvSpPr>
              <p:spPr bwMode="auto">
                <a:xfrm>
                  <a:off x="4971" y="2785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80594" name="Freeform 1042"/>
                <p:cNvSpPr>
                  <a:spLocks/>
                </p:cNvSpPr>
                <p:nvPr/>
              </p:nvSpPr>
              <p:spPr bwMode="auto">
                <a:xfrm>
                  <a:off x="5072" y="2825"/>
                  <a:ext cx="160" cy="88"/>
                </a:xfrm>
                <a:custGeom>
                  <a:avLst/>
                  <a:gdLst>
                    <a:gd name="T0" fmla="*/ 0 w 160"/>
                    <a:gd name="T1" fmla="*/ 57 h 88"/>
                    <a:gd name="T2" fmla="*/ 0 w 160"/>
                    <a:gd name="T3" fmla="*/ 87 h 88"/>
                    <a:gd name="T4" fmla="*/ 159 w 160"/>
                    <a:gd name="T5" fmla="*/ 87 h 88"/>
                    <a:gd name="T6" fmla="*/ 159 w 160"/>
                    <a:gd name="T7" fmla="*/ 0 h 88"/>
                    <a:gd name="T8" fmla="*/ 126 w 160"/>
                    <a:gd name="T9" fmla="*/ 0 h 88"/>
                    <a:gd name="T10" fmla="*/ 126 w 160"/>
                    <a:gd name="T11" fmla="*/ 57 h 88"/>
                    <a:gd name="T12" fmla="*/ 0 w 160"/>
                    <a:gd name="T13" fmla="*/ 57 h 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60" h="88">
                      <a:moveTo>
                        <a:pt x="0" y="57"/>
                      </a:moveTo>
                      <a:lnTo>
                        <a:pt x="0" y="87"/>
                      </a:lnTo>
                      <a:lnTo>
                        <a:pt x="159" y="87"/>
                      </a:lnTo>
                      <a:lnTo>
                        <a:pt x="159" y="0"/>
                      </a:lnTo>
                      <a:lnTo>
                        <a:pt x="126" y="0"/>
                      </a:lnTo>
                      <a:lnTo>
                        <a:pt x="126" y="57"/>
                      </a:lnTo>
                      <a:lnTo>
                        <a:pt x="0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80595" name="AutoShape 1043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5074" y="2830"/>
                  <a:ext cx="46" cy="3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80596" name="Rectangle 1044"/>
              <p:cNvSpPr>
                <a:spLocks noChangeArrowheads="1"/>
              </p:cNvSpPr>
              <p:nvPr/>
            </p:nvSpPr>
            <p:spPr bwMode="auto">
              <a:xfrm>
                <a:off x="5077" y="1684"/>
                <a:ext cx="55" cy="124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9804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0597" name="Rectangle 1045"/>
              <p:cNvSpPr>
                <a:spLocks noChangeArrowheads="1"/>
              </p:cNvSpPr>
              <p:nvPr/>
            </p:nvSpPr>
            <p:spPr bwMode="auto">
              <a:xfrm>
                <a:off x="4968" y="2061"/>
                <a:ext cx="274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900">
                    <a:solidFill>
                      <a:srgbClr val="FC0128"/>
                    </a:solidFill>
                  </a:rPr>
                  <a:t>NGK</a:t>
                </a:r>
              </a:p>
            </p:txBody>
          </p:sp>
        </p:grpSp>
        <p:sp>
          <p:nvSpPr>
            <p:cNvPr id="280598" name="Rectangle 1046"/>
            <p:cNvSpPr>
              <a:spLocks noChangeArrowheads="1"/>
            </p:cNvSpPr>
            <p:nvPr/>
          </p:nvSpPr>
          <p:spPr bwMode="auto">
            <a:xfrm>
              <a:off x="4879" y="2290"/>
              <a:ext cx="442" cy="79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0599" name="Rectangle 1047"/>
            <p:cNvSpPr>
              <a:spLocks noChangeArrowheads="1"/>
            </p:cNvSpPr>
            <p:nvPr/>
          </p:nvSpPr>
          <p:spPr bwMode="auto">
            <a:xfrm>
              <a:off x="5029" y="2299"/>
              <a:ext cx="145" cy="67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80600" name="Group 1048"/>
          <p:cNvGrpSpPr>
            <a:grpSpLocks/>
          </p:cNvGrpSpPr>
          <p:nvPr/>
        </p:nvGrpSpPr>
        <p:grpSpPr bwMode="auto">
          <a:xfrm>
            <a:off x="5089525" y="4068763"/>
            <a:ext cx="701675" cy="1951037"/>
            <a:chOff x="4879" y="1684"/>
            <a:chExt cx="442" cy="1229"/>
          </a:xfrm>
        </p:grpSpPr>
        <p:grpSp>
          <p:nvGrpSpPr>
            <p:cNvPr id="280601" name="Group 1049"/>
            <p:cNvGrpSpPr>
              <a:grpSpLocks/>
            </p:cNvGrpSpPr>
            <p:nvPr/>
          </p:nvGrpSpPr>
          <p:grpSpPr bwMode="auto">
            <a:xfrm>
              <a:off x="4912" y="1684"/>
              <a:ext cx="376" cy="1229"/>
              <a:chOff x="4912" y="1684"/>
              <a:chExt cx="376" cy="1229"/>
            </a:xfrm>
          </p:grpSpPr>
          <p:sp>
            <p:nvSpPr>
              <p:cNvPr id="280602" name="Freeform 1050"/>
              <p:cNvSpPr>
                <a:spLocks/>
              </p:cNvSpPr>
              <p:nvPr/>
            </p:nvSpPr>
            <p:spPr bwMode="auto">
              <a:xfrm>
                <a:off x="4994" y="1782"/>
                <a:ext cx="219" cy="567"/>
              </a:xfrm>
              <a:custGeom>
                <a:avLst/>
                <a:gdLst>
                  <a:gd name="T0" fmla="*/ 36 w 219"/>
                  <a:gd name="T1" fmla="*/ 57 h 567"/>
                  <a:gd name="T2" fmla="*/ 45 w 219"/>
                  <a:gd name="T3" fmla="*/ 24 h 567"/>
                  <a:gd name="T4" fmla="*/ 77 w 219"/>
                  <a:gd name="T5" fmla="*/ 2 h 567"/>
                  <a:gd name="T6" fmla="*/ 105 w 219"/>
                  <a:gd name="T7" fmla="*/ 0 h 567"/>
                  <a:gd name="T8" fmla="*/ 132 w 219"/>
                  <a:gd name="T9" fmla="*/ 4 h 567"/>
                  <a:gd name="T10" fmla="*/ 156 w 219"/>
                  <a:gd name="T11" fmla="*/ 19 h 567"/>
                  <a:gd name="T12" fmla="*/ 173 w 219"/>
                  <a:gd name="T13" fmla="*/ 36 h 567"/>
                  <a:gd name="T14" fmla="*/ 177 w 219"/>
                  <a:gd name="T15" fmla="*/ 57 h 567"/>
                  <a:gd name="T16" fmla="*/ 213 w 219"/>
                  <a:gd name="T17" fmla="*/ 60 h 567"/>
                  <a:gd name="T18" fmla="*/ 213 w 219"/>
                  <a:gd name="T19" fmla="*/ 124 h 567"/>
                  <a:gd name="T20" fmla="*/ 182 w 219"/>
                  <a:gd name="T21" fmla="*/ 127 h 567"/>
                  <a:gd name="T22" fmla="*/ 185 w 219"/>
                  <a:gd name="T23" fmla="*/ 163 h 567"/>
                  <a:gd name="T24" fmla="*/ 218 w 219"/>
                  <a:gd name="T25" fmla="*/ 170 h 567"/>
                  <a:gd name="T26" fmla="*/ 218 w 219"/>
                  <a:gd name="T27" fmla="*/ 237 h 567"/>
                  <a:gd name="T28" fmla="*/ 175 w 219"/>
                  <a:gd name="T29" fmla="*/ 237 h 567"/>
                  <a:gd name="T30" fmla="*/ 175 w 219"/>
                  <a:gd name="T31" fmla="*/ 295 h 567"/>
                  <a:gd name="T32" fmla="*/ 204 w 219"/>
                  <a:gd name="T33" fmla="*/ 297 h 567"/>
                  <a:gd name="T34" fmla="*/ 204 w 219"/>
                  <a:gd name="T35" fmla="*/ 398 h 567"/>
                  <a:gd name="T36" fmla="*/ 173 w 219"/>
                  <a:gd name="T37" fmla="*/ 400 h 567"/>
                  <a:gd name="T38" fmla="*/ 173 w 219"/>
                  <a:gd name="T39" fmla="*/ 451 h 567"/>
                  <a:gd name="T40" fmla="*/ 201 w 219"/>
                  <a:gd name="T41" fmla="*/ 453 h 567"/>
                  <a:gd name="T42" fmla="*/ 201 w 219"/>
                  <a:gd name="T43" fmla="*/ 564 h 567"/>
                  <a:gd name="T44" fmla="*/ 12 w 219"/>
                  <a:gd name="T45" fmla="*/ 566 h 567"/>
                  <a:gd name="T46" fmla="*/ 12 w 219"/>
                  <a:gd name="T47" fmla="*/ 456 h 567"/>
                  <a:gd name="T48" fmla="*/ 38 w 219"/>
                  <a:gd name="T49" fmla="*/ 456 h 567"/>
                  <a:gd name="T50" fmla="*/ 38 w 219"/>
                  <a:gd name="T51" fmla="*/ 396 h 567"/>
                  <a:gd name="T52" fmla="*/ 12 w 219"/>
                  <a:gd name="T53" fmla="*/ 396 h 567"/>
                  <a:gd name="T54" fmla="*/ 12 w 219"/>
                  <a:gd name="T55" fmla="*/ 292 h 567"/>
                  <a:gd name="T56" fmla="*/ 38 w 219"/>
                  <a:gd name="T57" fmla="*/ 290 h 567"/>
                  <a:gd name="T58" fmla="*/ 38 w 219"/>
                  <a:gd name="T59" fmla="*/ 228 h 567"/>
                  <a:gd name="T60" fmla="*/ 7 w 219"/>
                  <a:gd name="T61" fmla="*/ 228 h 567"/>
                  <a:gd name="T62" fmla="*/ 7 w 219"/>
                  <a:gd name="T63" fmla="*/ 170 h 567"/>
                  <a:gd name="T64" fmla="*/ 38 w 219"/>
                  <a:gd name="T65" fmla="*/ 170 h 567"/>
                  <a:gd name="T66" fmla="*/ 38 w 219"/>
                  <a:gd name="T67" fmla="*/ 120 h 567"/>
                  <a:gd name="T68" fmla="*/ 0 w 219"/>
                  <a:gd name="T69" fmla="*/ 120 h 567"/>
                  <a:gd name="T70" fmla="*/ 0 w 219"/>
                  <a:gd name="T71" fmla="*/ 62 h 567"/>
                  <a:gd name="T72" fmla="*/ 36 w 219"/>
                  <a:gd name="T73" fmla="*/ 57 h 5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19" h="567">
                    <a:moveTo>
                      <a:pt x="36" y="57"/>
                    </a:moveTo>
                    <a:lnTo>
                      <a:pt x="45" y="24"/>
                    </a:lnTo>
                    <a:lnTo>
                      <a:pt x="77" y="2"/>
                    </a:lnTo>
                    <a:lnTo>
                      <a:pt x="105" y="0"/>
                    </a:lnTo>
                    <a:lnTo>
                      <a:pt x="132" y="4"/>
                    </a:lnTo>
                    <a:lnTo>
                      <a:pt x="156" y="19"/>
                    </a:lnTo>
                    <a:lnTo>
                      <a:pt x="173" y="36"/>
                    </a:lnTo>
                    <a:lnTo>
                      <a:pt x="177" y="57"/>
                    </a:lnTo>
                    <a:lnTo>
                      <a:pt x="213" y="60"/>
                    </a:lnTo>
                    <a:lnTo>
                      <a:pt x="213" y="124"/>
                    </a:lnTo>
                    <a:lnTo>
                      <a:pt x="182" y="127"/>
                    </a:lnTo>
                    <a:lnTo>
                      <a:pt x="185" y="163"/>
                    </a:lnTo>
                    <a:lnTo>
                      <a:pt x="218" y="170"/>
                    </a:lnTo>
                    <a:lnTo>
                      <a:pt x="218" y="237"/>
                    </a:lnTo>
                    <a:lnTo>
                      <a:pt x="175" y="237"/>
                    </a:lnTo>
                    <a:lnTo>
                      <a:pt x="175" y="295"/>
                    </a:lnTo>
                    <a:lnTo>
                      <a:pt x="204" y="297"/>
                    </a:lnTo>
                    <a:lnTo>
                      <a:pt x="204" y="398"/>
                    </a:lnTo>
                    <a:lnTo>
                      <a:pt x="173" y="400"/>
                    </a:lnTo>
                    <a:lnTo>
                      <a:pt x="173" y="451"/>
                    </a:lnTo>
                    <a:lnTo>
                      <a:pt x="201" y="453"/>
                    </a:lnTo>
                    <a:lnTo>
                      <a:pt x="201" y="564"/>
                    </a:lnTo>
                    <a:lnTo>
                      <a:pt x="12" y="566"/>
                    </a:lnTo>
                    <a:lnTo>
                      <a:pt x="12" y="456"/>
                    </a:lnTo>
                    <a:lnTo>
                      <a:pt x="38" y="456"/>
                    </a:lnTo>
                    <a:lnTo>
                      <a:pt x="38" y="396"/>
                    </a:lnTo>
                    <a:lnTo>
                      <a:pt x="12" y="396"/>
                    </a:lnTo>
                    <a:lnTo>
                      <a:pt x="12" y="292"/>
                    </a:lnTo>
                    <a:lnTo>
                      <a:pt x="38" y="290"/>
                    </a:lnTo>
                    <a:lnTo>
                      <a:pt x="38" y="228"/>
                    </a:lnTo>
                    <a:lnTo>
                      <a:pt x="7" y="228"/>
                    </a:lnTo>
                    <a:lnTo>
                      <a:pt x="7" y="170"/>
                    </a:lnTo>
                    <a:lnTo>
                      <a:pt x="38" y="170"/>
                    </a:lnTo>
                    <a:lnTo>
                      <a:pt x="38" y="120"/>
                    </a:lnTo>
                    <a:lnTo>
                      <a:pt x="0" y="120"/>
                    </a:lnTo>
                    <a:lnTo>
                      <a:pt x="0" y="62"/>
                    </a:lnTo>
                    <a:lnTo>
                      <a:pt x="36" y="57"/>
                    </a:lnTo>
                  </a:path>
                </a:pathLst>
              </a:custGeom>
              <a:gradFill rotWithShape="0">
                <a:gsLst>
                  <a:gs pos="0">
                    <a:srgbClr val="FFFFFF">
                      <a:gamma/>
                      <a:shade val="29804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280603" name="Group 1051"/>
              <p:cNvGrpSpPr>
                <a:grpSpLocks/>
              </p:cNvGrpSpPr>
              <p:nvPr/>
            </p:nvGrpSpPr>
            <p:grpSpPr bwMode="auto">
              <a:xfrm>
                <a:off x="4912" y="2284"/>
                <a:ext cx="376" cy="629"/>
                <a:chOff x="4912" y="2284"/>
                <a:chExt cx="376" cy="629"/>
              </a:xfrm>
            </p:grpSpPr>
            <p:sp>
              <p:nvSpPr>
                <p:cNvPr id="280604" name="Rectangle 1052"/>
                <p:cNvSpPr>
                  <a:spLocks noChangeArrowheads="1"/>
                </p:cNvSpPr>
                <p:nvPr/>
              </p:nvSpPr>
              <p:spPr bwMode="auto">
                <a:xfrm>
                  <a:off x="4912" y="2284"/>
                  <a:ext cx="376" cy="31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80605" name="Rectangle 1053"/>
                <p:cNvSpPr>
                  <a:spLocks noChangeArrowheads="1"/>
                </p:cNvSpPr>
                <p:nvPr/>
              </p:nvSpPr>
              <p:spPr bwMode="auto">
                <a:xfrm>
                  <a:off x="4969" y="2608"/>
                  <a:ext cx="262" cy="2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80606" name="Rectangle 1054"/>
                <p:cNvSpPr>
                  <a:spLocks noChangeArrowheads="1"/>
                </p:cNvSpPr>
                <p:nvPr/>
              </p:nvSpPr>
              <p:spPr bwMode="auto">
                <a:xfrm>
                  <a:off x="4935" y="2609"/>
                  <a:ext cx="334" cy="19"/>
                </a:xfrm>
                <a:prstGeom prst="rect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80607" name="Arc 1055"/>
                <p:cNvSpPr>
                  <a:spLocks/>
                </p:cNvSpPr>
                <p:nvPr/>
              </p:nvSpPr>
              <p:spPr bwMode="auto">
                <a:xfrm>
                  <a:off x="4968" y="2663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80608" name="Arc 1056"/>
                <p:cNvSpPr>
                  <a:spLocks/>
                </p:cNvSpPr>
                <p:nvPr/>
              </p:nvSpPr>
              <p:spPr bwMode="auto">
                <a:xfrm>
                  <a:off x="4970" y="2687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80609" name="Arc 1057"/>
                <p:cNvSpPr>
                  <a:spLocks/>
                </p:cNvSpPr>
                <p:nvPr/>
              </p:nvSpPr>
              <p:spPr bwMode="auto">
                <a:xfrm>
                  <a:off x="4967" y="271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80610" name="Arc 1058"/>
                <p:cNvSpPr>
                  <a:spLocks/>
                </p:cNvSpPr>
                <p:nvPr/>
              </p:nvSpPr>
              <p:spPr bwMode="auto">
                <a:xfrm>
                  <a:off x="4968" y="273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80611" name="Arc 1059"/>
                <p:cNvSpPr>
                  <a:spLocks/>
                </p:cNvSpPr>
                <p:nvPr/>
              </p:nvSpPr>
              <p:spPr bwMode="auto">
                <a:xfrm>
                  <a:off x="4970" y="276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80612" name="Arc 1060"/>
                <p:cNvSpPr>
                  <a:spLocks/>
                </p:cNvSpPr>
                <p:nvPr/>
              </p:nvSpPr>
              <p:spPr bwMode="auto">
                <a:xfrm>
                  <a:off x="4971" y="2785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80613" name="Freeform 1061"/>
                <p:cNvSpPr>
                  <a:spLocks/>
                </p:cNvSpPr>
                <p:nvPr/>
              </p:nvSpPr>
              <p:spPr bwMode="auto">
                <a:xfrm>
                  <a:off x="5072" y="2825"/>
                  <a:ext cx="160" cy="88"/>
                </a:xfrm>
                <a:custGeom>
                  <a:avLst/>
                  <a:gdLst>
                    <a:gd name="T0" fmla="*/ 0 w 160"/>
                    <a:gd name="T1" fmla="*/ 57 h 88"/>
                    <a:gd name="T2" fmla="*/ 0 w 160"/>
                    <a:gd name="T3" fmla="*/ 87 h 88"/>
                    <a:gd name="T4" fmla="*/ 159 w 160"/>
                    <a:gd name="T5" fmla="*/ 87 h 88"/>
                    <a:gd name="T6" fmla="*/ 159 w 160"/>
                    <a:gd name="T7" fmla="*/ 0 h 88"/>
                    <a:gd name="T8" fmla="*/ 126 w 160"/>
                    <a:gd name="T9" fmla="*/ 0 h 88"/>
                    <a:gd name="T10" fmla="*/ 126 w 160"/>
                    <a:gd name="T11" fmla="*/ 57 h 88"/>
                    <a:gd name="T12" fmla="*/ 0 w 160"/>
                    <a:gd name="T13" fmla="*/ 57 h 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60" h="88">
                      <a:moveTo>
                        <a:pt x="0" y="57"/>
                      </a:moveTo>
                      <a:lnTo>
                        <a:pt x="0" y="87"/>
                      </a:lnTo>
                      <a:lnTo>
                        <a:pt x="159" y="87"/>
                      </a:lnTo>
                      <a:lnTo>
                        <a:pt x="159" y="0"/>
                      </a:lnTo>
                      <a:lnTo>
                        <a:pt x="126" y="0"/>
                      </a:lnTo>
                      <a:lnTo>
                        <a:pt x="126" y="57"/>
                      </a:lnTo>
                      <a:lnTo>
                        <a:pt x="0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80614" name="AutoShape 1062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5074" y="2830"/>
                  <a:ext cx="46" cy="3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80615" name="Rectangle 1063"/>
              <p:cNvSpPr>
                <a:spLocks noChangeArrowheads="1"/>
              </p:cNvSpPr>
              <p:nvPr/>
            </p:nvSpPr>
            <p:spPr bwMode="auto">
              <a:xfrm>
                <a:off x="5077" y="1684"/>
                <a:ext cx="55" cy="124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9804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0616" name="Rectangle 1064"/>
              <p:cNvSpPr>
                <a:spLocks noChangeArrowheads="1"/>
              </p:cNvSpPr>
              <p:nvPr/>
            </p:nvSpPr>
            <p:spPr bwMode="auto">
              <a:xfrm>
                <a:off x="4968" y="2061"/>
                <a:ext cx="274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900">
                    <a:solidFill>
                      <a:srgbClr val="FC0128"/>
                    </a:solidFill>
                  </a:rPr>
                  <a:t>NGK</a:t>
                </a:r>
              </a:p>
            </p:txBody>
          </p:sp>
        </p:grpSp>
        <p:sp>
          <p:nvSpPr>
            <p:cNvPr id="280617" name="Rectangle 1065"/>
            <p:cNvSpPr>
              <a:spLocks noChangeArrowheads="1"/>
            </p:cNvSpPr>
            <p:nvPr/>
          </p:nvSpPr>
          <p:spPr bwMode="auto">
            <a:xfrm>
              <a:off x="4879" y="2290"/>
              <a:ext cx="442" cy="79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0618" name="Rectangle 1066"/>
            <p:cNvSpPr>
              <a:spLocks noChangeArrowheads="1"/>
            </p:cNvSpPr>
            <p:nvPr/>
          </p:nvSpPr>
          <p:spPr bwMode="auto">
            <a:xfrm>
              <a:off x="5029" y="2299"/>
              <a:ext cx="145" cy="67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80619" name="Rectangle 1067"/>
          <p:cNvSpPr>
            <a:spLocks noChangeArrowheads="1"/>
          </p:cNvSpPr>
          <p:nvPr/>
        </p:nvSpPr>
        <p:spPr bwMode="auto">
          <a:xfrm>
            <a:off x="3429000" y="2446338"/>
            <a:ext cx="2466975" cy="1058862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50000">
                <a:schemeClr val="bg2">
                  <a:gamma/>
                  <a:shade val="46275"/>
                  <a:invGamma/>
                </a:schemeClr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0620" name="Line 1068"/>
          <p:cNvSpPr>
            <a:spLocks noChangeShapeType="1"/>
          </p:cNvSpPr>
          <p:nvPr/>
        </p:nvSpPr>
        <p:spPr bwMode="auto">
          <a:xfrm flipH="1" flipV="1">
            <a:off x="3857625" y="3248025"/>
            <a:ext cx="0" cy="800100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0621" name="Line 1069"/>
          <p:cNvSpPr>
            <a:spLocks noChangeShapeType="1"/>
          </p:cNvSpPr>
          <p:nvPr/>
        </p:nvSpPr>
        <p:spPr bwMode="auto">
          <a:xfrm flipH="1" flipV="1">
            <a:off x="5438775" y="3248025"/>
            <a:ext cx="0" cy="800100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80622" name="Group 1070"/>
          <p:cNvGrpSpPr>
            <a:grpSpLocks/>
          </p:cNvGrpSpPr>
          <p:nvPr/>
        </p:nvGrpSpPr>
        <p:grpSpPr bwMode="auto">
          <a:xfrm>
            <a:off x="3852863" y="3094038"/>
            <a:ext cx="1590675" cy="339725"/>
            <a:chOff x="2427" y="1949"/>
            <a:chExt cx="1002" cy="214"/>
          </a:xfrm>
        </p:grpSpPr>
        <p:sp>
          <p:nvSpPr>
            <p:cNvPr id="280623" name="Freeform 1071"/>
            <p:cNvSpPr>
              <a:spLocks/>
            </p:cNvSpPr>
            <p:nvPr/>
          </p:nvSpPr>
          <p:spPr bwMode="auto">
            <a:xfrm>
              <a:off x="2427" y="1949"/>
              <a:ext cx="576" cy="214"/>
            </a:xfrm>
            <a:custGeom>
              <a:avLst/>
              <a:gdLst>
                <a:gd name="T0" fmla="*/ 0 w 576"/>
                <a:gd name="T1" fmla="*/ 97 h 214"/>
                <a:gd name="T2" fmla="*/ 84 w 576"/>
                <a:gd name="T3" fmla="*/ 19 h 214"/>
                <a:gd name="T4" fmla="*/ 165 w 576"/>
                <a:gd name="T5" fmla="*/ 214 h 214"/>
                <a:gd name="T6" fmla="*/ 252 w 576"/>
                <a:gd name="T7" fmla="*/ 16 h 214"/>
                <a:gd name="T8" fmla="*/ 321 w 576"/>
                <a:gd name="T9" fmla="*/ 214 h 214"/>
                <a:gd name="T10" fmla="*/ 387 w 576"/>
                <a:gd name="T11" fmla="*/ 13 h 214"/>
                <a:gd name="T12" fmla="*/ 453 w 576"/>
                <a:gd name="T13" fmla="*/ 214 h 214"/>
                <a:gd name="T14" fmla="*/ 519 w 576"/>
                <a:gd name="T15" fmla="*/ 16 h 214"/>
                <a:gd name="T16" fmla="*/ 576 w 576"/>
                <a:gd name="T17" fmla="*/ 211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76" h="214">
                  <a:moveTo>
                    <a:pt x="0" y="97"/>
                  </a:moveTo>
                  <a:cubicBezTo>
                    <a:pt x="28" y="48"/>
                    <a:pt x="57" y="0"/>
                    <a:pt x="84" y="19"/>
                  </a:cubicBezTo>
                  <a:cubicBezTo>
                    <a:pt x="111" y="38"/>
                    <a:pt x="137" y="214"/>
                    <a:pt x="165" y="214"/>
                  </a:cubicBezTo>
                  <a:cubicBezTo>
                    <a:pt x="193" y="214"/>
                    <a:pt x="226" y="16"/>
                    <a:pt x="252" y="16"/>
                  </a:cubicBezTo>
                  <a:cubicBezTo>
                    <a:pt x="278" y="16"/>
                    <a:pt x="299" y="214"/>
                    <a:pt x="321" y="214"/>
                  </a:cubicBezTo>
                  <a:cubicBezTo>
                    <a:pt x="343" y="214"/>
                    <a:pt x="365" y="13"/>
                    <a:pt x="387" y="13"/>
                  </a:cubicBezTo>
                  <a:cubicBezTo>
                    <a:pt x="409" y="13"/>
                    <a:pt x="431" y="214"/>
                    <a:pt x="453" y="214"/>
                  </a:cubicBezTo>
                  <a:cubicBezTo>
                    <a:pt x="475" y="214"/>
                    <a:pt x="499" y="16"/>
                    <a:pt x="519" y="16"/>
                  </a:cubicBezTo>
                  <a:cubicBezTo>
                    <a:pt x="539" y="16"/>
                    <a:pt x="567" y="179"/>
                    <a:pt x="576" y="211"/>
                  </a:cubicBezTo>
                </a:path>
              </a:pathLst>
            </a:custGeom>
            <a:noFill/>
            <a:ln w="50800">
              <a:solidFill>
                <a:srgbClr val="FFFF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0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0624" name="Freeform 1072"/>
            <p:cNvSpPr>
              <a:spLocks/>
            </p:cNvSpPr>
            <p:nvPr/>
          </p:nvSpPr>
          <p:spPr bwMode="auto">
            <a:xfrm rot="10800000" flipV="1">
              <a:off x="3003" y="1955"/>
              <a:ext cx="426" cy="205"/>
            </a:xfrm>
            <a:custGeom>
              <a:avLst/>
              <a:gdLst>
                <a:gd name="T0" fmla="*/ 0 w 576"/>
                <a:gd name="T1" fmla="*/ 97 h 214"/>
                <a:gd name="T2" fmla="*/ 84 w 576"/>
                <a:gd name="T3" fmla="*/ 19 h 214"/>
                <a:gd name="T4" fmla="*/ 165 w 576"/>
                <a:gd name="T5" fmla="*/ 214 h 214"/>
                <a:gd name="T6" fmla="*/ 252 w 576"/>
                <a:gd name="T7" fmla="*/ 16 h 214"/>
                <a:gd name="T8" fmla="*/ 321 w 576"/>
                <a:gd name="T9" fmla="*/ 214 h 214"/>
                <a:gd name="T10" fmla="*/ 387 w 576"/>
                <a:gd name="T11" fmla="*/ 13 h 214"/>
                <a:gd name="T12" fmla="*/ 453 w 576"/>
                <a:gd name="T13" fmla="*/ 214 h 214"/>
                <a:gd name="T14" fmla="*/ 519 w 576"/>
                <a:gd name="T15" fmla="*/ 16 h 214"/>
                <a:gd name="T16" fmla="*/ 576 w 576"/>
                <a:gd name="T17" fmla="*/ 211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76" h="214">
                  <a:moveTo>
                    <a:pt x="0" y="97"/>
                  </a:moveTo>
                  <a:cubicBezTo>
                    <a:pt x="28" y="48"/>
                    <a:pt x="57" y="0"/>
                    <a:pt x="84" y="19"/>
                  </a:cubicBezTo>
                  <a:cubicBezTo>
                    <a:pt x="111" y="38"/>
                    <a:pt x="137" y="214"/>
                    <a:pt x="165" y="214"/>
                  </a:cubicBezTo>
                  <a:cubicBezTo>
                    <a:pt x="193" y="214"/>
                    <a:pt x="226" y="16"/>
                    <a:pt x="252" y="16"/>
                  </a:cubicBezTo>
                  <a:cubicBezTo>
                    <a:pt x="278" y="16"/>
                    <a:pt x="299" y="214"/>
                    <a:pt x="321" y="214"/>
                  </a:cubicBezTo>
                  <a:cubicBezTo>
                    <a:pt x="343" y="214"/>
                    <a:pt x="365" y="13"/>
                    <a:pt x="387" y="13"/>
                  </a:cubicBezTo>
                  <a:cubicBezTo>
                    <a:pt x="409" y="13"/>
                    <a:pt x="431" y="214"/>
                    <a:pt x="453" y="214"/>
                  </a:cubicBezTo>
                  <a:cubicBezTo>
                    <a:pt x="475" y="214"/>
                    <a:pt x="499" y="16"/>
                    <a:pt x="519" y="16"/>
                  </a:cubicBezTo>
                  <a:cubicBezTo>
                    <a:pt x="539" y="16"/>
                    <a:pt x="567" y="179"/>
                    <a:pt x="576" y="211"/>
                  </a:cubicBezTo>
                </a:path>
              </a:pathLst>
            </a:custGeom>
            <a:noFill/>
            <a:ln w="50800">
              <a:solidFill>
                <a:srgbClr val="FFFF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0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80625" name="Text Box 1073"/>
          <p:cNvSpPr txBox="1">
            <a:spLocks noChangeArrowheads="1"/>
          </p:cNvSpPr>
          <p:nvPr/>
        </p:nvSpPr>
        <p:spPr bwMode="auto">
          <a:xfrm>
            <a:off x="5622925" y="3119438"/>
            <a:ext cx="10985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600" dirty="0">
                <a:latin typeface="Times New Roman" panose="02020603050405020304" pitchFamily="18" charset="0"/>
              </a:rPr>
              <a:t>Secondary</a:t>
            </a:r>
          </a:p>
        </p:txBody>
      </p:sp>
      <p:grpSp>
        <p:nvGrpSpPr>
          <p:cNvPr id="280626" name="Group 1074"/>
          <p:cNvGrpSpPr>
            <a:grpSpLocks/>
          </p:cNvGrpSpPr>
          <p:nvPr/>
        </p:nvGrpSpPr>
        <p:grpSpPr bwMode="auto">
          <a:xfrm>
            <a:off x="3805238" y="2997200"/>
            <a:ext cx="1663700" cy="61913"/>
            <a:chOff x="2397" y="1888"/>
            <a:chExt cx="1048" cy="39"/>
          </a:xfrm>
        </p:grpSpPr>
        <p:sp>
          <p:nvSpPr>
            <p:cNvPr id="280627" name="Line 1075"/>
            <p:cNvSpPr>
              <a:spLocks noChangeShapeType="1"/>
            </p:cNvSpPr>
            <p:nvPr/>
          </p:nvSpPr>
          <p:spPr bwMode="auto">
            <a:xfrm>
              <a:off x="2400" y="1927"/>
              <a:ext cx="1045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0628" name="Line 1076"/>
            <p:cNvSpPr>
              <a:spLocks noChangeShapeType="1"/>
            </p:cNvSpPr>
            <p:nvPr/>
          </p:nvSpPr>
          <p:spPr bwMode="auto">
            <a:xfrm>
              <a:off x="2397" y="1888"/>
              <a:ext cx="1045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80629" name="Freeform 1077"/>
          <p:cNvSpPr>
            <a:spLocks/>
          </p:cNvSpPr>
          <p:nvPr/>
        </p:nvSpPr>
        <p:spPr bwMode="auto">
          <a:xfrm>
            <a:off x="4171950" y="2528888"/>
            <a:ext cx="965200" cy="398462"/>
          </a:xfrm>
          <a:custGeom>
            <a:avLst/>
            <a:gdLst>
              <a:gd name="T0" fmla="*/ 0 w 608"/>
              <a:gd name="T1" fmla="*/ 163 h 251"/>
              <a:gd name="T2" fmla="*/ 88 w 608"/>
              <a:gd name="T3" fmla="*/ 19 h 251"/>
              <a:gd name="T4" fmla="*/ 200 w 608"/>
              <a:gd name="T5" fmla="*/ 251 h 251"/>
              <a:gd name="T6" fmla="*/ 320 w 608"/>
              <a:gd name="T7" fmla="*/ 19 h 251"/>
              <a:gd name="T8" fmla="*/ 424 w 608"/>
              <a:gd name="T9" fmla="*/ 247 h 251"/>
              <a:gd name="T10" fmla="*/ 524 w 608"/>
              <a:gd name="T11" fmla="*/ 15 h 251"/>
              <a:gd name="T12" fmla="*/ 608 w 608"/>
              <a:gd name="T13" fmla="*/ 155 h 2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608" h="251">
                <a:moveTo>
                  <a:pt x="0" y="163"/>
                </a:moveTo>
                <a:cubicBezTo>
                  <a:pt x="27" y="83"/>
                  <a:pt x="55" y="4"/>
                  <a:pt x="88" y="19"/>
                </a:cubicBezTo>
                <a:cubicBezTo>
                  <a:pt x="121" y="34"/>
                  <a:pt x="161" y="251"/>
                  <a:pt x="200" y="251"/>
                </a:cubicBezTo>
                <a:cubicBezTo>
                  <a:pt x="239" y="251"/>
                  <a:pt x="283" y="20"/>
                  <a:pt x="320" y="19"/>
                </a:cubicBezTo>
                <a:cubicBezTo>
                  <a:pt x="357" y="18"/>
                  <a:pt x="390" y="248"/>
                  <a:pt x="424" y="247"/>
                </a:cubicBezTo>
                <a:cubicBezTo>
                  <a:pt x="458" y="246"/>
                  <a:pt x="493" y="30"/>
                  <a:pt x="524" y="15"/>
                </a:cubicBezTo>
                <a:cubicBezTo>
                  <a:pt x="555" y="0"/>
                  <a:pt x="581" y="77"/>
                  <a:pt x="608" y="155"/>
                </a:cubicBezTo>
              </a:path>
            </a:pathLst>
          </a:cu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0630" name="Line 1078"/>
          <p:cNvSpPr>
            <a:spLocks noChangeShapeType="1"/>
          </p:cNvSpPr>
          <p:nvPr/>
        </p:nvSpPr>
        <p:spPr bwMode="auto">
          <a:xfrm>
            <a:off x="5129213" y="2800350"/>
            <a:ext cx="1747837" cy="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0631" name="Line 1079"/>
          <p:cNvSpPr>
            <a:spLocks noChangeShapeType="1"/>
          </p:cNvSpPr>
          <p:nvPr/>
        </p:nvSpPr>
        <p:spPr bwMode="auto">
          <a:xfrm flipV="1">
            <a:off x="3124200" y="2781300"/>
            <a:ext cx="1047750" cy="1905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0632" name="Text Box 1080"/>
          <p:cNvSpPr txBox="1">
            <a:spLocks noChangeArrowheads="1"/>
          </p:cNvSpPr>
          <p:nvPr/>
        </p:nvSpPr>
        <p:spPr bwMode="auto">
          <a:xfrm>
            <a:off x="5661025" y="2462213"/>
            <a:ext cx="919163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600">
                <a:solidFill>
                  <a:srgbClr val="CC0000"/>
                </a:solidFill>
                <a:latin typeface="Times New Roman" panose="02020603050405020304" pitchFamily="18" charset="0"/>
              </a:rPr>
              <a:t>Primary</a:t>
            </a:r>
          </a:p>
        </p:txBody>
      </p:sp>
      <p:sp>
        <p:nvSpPr>
          <p:cNvPr id="280633" name="AutoShape 1081"/>
          <p:cNvSpPr>
            <a:spLocks noChangeArrowheads="1"/>
          </p:cNvSpPr>
          <p:nvPr/>
        </p:nvSpPr>
        <p:spPr bwMode="auto">
          <a:xfrm>
            <a:off x="3467100" y="3238500"/>
            <a:ext cx="266700" cy="895350"/>
          </a:xfrm>
          <a:prstGeom prst="downArrow">
            <a:avLst>
              <a:gd name="adj1" fmla="val 50000"/>
              <a:gd name="adj2" fmla="val 83929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0634" name="AutoShape 1082"/>
          <p:cNvSpPr>
            <a:spLocks noChangeArrowheads="1"/>
          </p:cNvSpPr>
          <p:nvPr/>
        </p:nvSpPr>
        <p:spPr bwMode="auto">
          <a:xfrm rot="16200000">
            <a:off x="4476750" y="5124450"/>
            <a:ext cx="342900" cy="590550"/>
          </a:xfrm>
          <a:prstGeom prst="downArrow">
            <a:avLst>
              <a:gd name="adj1" fmla="val 50000"/>
              <a:gd name="adj2" fmla="val 43056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0635" name="AutoShape 1083"/>
          <p:cNvSpPr>
            <a:spLocks noChangeArrowheads="1"/>
          </p:cNvSpPr>
          <p:nvPr/>
        </p:nvSpPr>
        <p:spPr bwMode="auto">
          <a:xfrm flipV="1">
            <a:off x="5638800" y="3657600"/>
            <a:ext cx="266700" cy="895350"/>
          </a:xfrm>
          <a:prstGeom prst="downArrow">
            <a:avLst>
              <a:gd name="adj1" fmla="val 50000"/>
              <a:gd name="adj2" fmla="val 83929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0636" name="AutoShape 1084"/>
          <p:cNvSpPr>
            <a:spLocks noChangeArrowheads="1"/>
          </p:cNvSpPr>
          <p:nvPr/>
        </p:nvSpPr>
        <p:spPr bwMode="auto">
          <a:xfrm>
            <a:off x="7329488" y="5149850"/>
            <a:ext cx="1566862" cy="1708150"/>
          </a:xfrm>
          <a:prstGeom prst="star16">
            <a:avLst>
              <a:gd name="adj" fmla="val 37500"/>
            </a:avLst>
          </a:prstGeom>
          <a:gradFill rotWithShape="0">
            <a:gsLst>
              <a:gs pos="0">
                <a:srgbClr val="FF6600"/>
              </a:gs>
              <a:gs pos="100000">
                <a:srgbClr val="FF6600">
                  <a:gamma/>
                  <a:shade val="46275"/>
                  <a:invGamma/>
                </a:srgbClr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80637" name="Group 1085"/>
          <p:cNvGrpSpPr>
            <a:grpSpLocks/>
          </p:cNvGrpSpPr>
          <p:nvPr/>
        </p:nvGrpSpPr>
        <p:grpSpPr bwMode="auto">
          <a:xfrm>
            <a:off x="7227888" y="285750"/>
            <a:ext cx="1770062" cy="5772150"/>
            <a:chOff x="4890" y="1684"/>
            <a:chExt cx="398" cy="1229"/>
          </a:xfrm>
        </p:grpSpPr>
        <p:sp>
          <p:nvSpPr>
            <p:cNvPr id="280638" name="Freeform 1086"/>
            <p:cNvSpPr>
              <a:spLocks/>
            </p:cNvSpPr>
            <p:nvPr/>
          </p:nvSpPr>
          <p:spPr bwMode="auto">
            <a:xfrm>
              <a:off x="4994" y="1782"/>
              <a:ext cx="219" cy="567"/>
            </a:xfrm>
            <a:custGeom>
              <a:avLst/>
              <a:gdLst>
                <a:gd name="T0" fmla="*/ 36 w 219"/>
                <a:gd name="T1" fmla="*/ 57 h 567"/>
                <a:gd name="T2" fmla="*/ 45 w 219"/>
                <a:gd name="T3" fmla="*/ 24 h 567"/>
                <a:gd name="T4" fmla="*/ 77 w 219"/>
                <a:gd name="T5" fmla="*/ 2 h 567"/>
                <a:gd name="T6" fmla="*/ 105 w 219"/>
                <a:gd name="T7" fmla="*/ 0 h 567"/>
                <a:gd name="T8" fmla="*/ 132 w 219"/>
                <a:gd name="T9" fmla="*/ 4 h 567"/>
                <a:gd name="T10" fmla="*/ 156 w 219"/>
                <a:gd name="T11" fmla="*/ 19 h 567"/>
                <a:gd name="T12" fmla="*/ 173 w 219"/>
                <a:gd name="T13" fmla="*/ 36 h 567"/>
                <a:gd name="T14" fmla="*/ 177 w 219"/>
                <a:gd name="T15" fmla="*/ 57 h 567"/>
                <a:gd name="T16" fmla="*/ 213 w 219"/>
                <a:gd name="T17" fmla="*/ 60 h 567"/>
                <a:gd name="T18" fmla="*/ 213 w 219"/>
                <a:gd name="T19" fmla="*/ 124 h 567"/>
                <a:gd name="T20" fmla="*/ 182 w 219"/>
                <a:gd name="T21" fmla="*/ 127 h 567"/>
                <a:gd name="T22" fmla="*/ 185 w 219"/>
                <a:gd name="T23" fmla="*/ 163 h 567"/>
                <a:gd name="T24" fmla="*/ 218 w 219"/>
                <a:gd name="T25" fmla="*/ 170 h 567"/>
                <a:gd name="T26" fmla="*/ 218 w 219"/>
                <a:gd name="T27" fmla="*/ 237 h 567"/>
                <a:gd name="T28" fmla="*/ 175 w 219"/>
                <a:gd name="T29" fmla="*/ 237 h 567"/>
                <a:gd name="T30" fmla="*/ 175 w 219"/>
                <a:gd name="T31" fmla="*/ 295 h 567"/>
                <a:gd name="T32" fmla="*/ 204 w 219"/>
                <a:gd name="T33" fmla="*/ 297 h 567"/>
                <a:gd name="T34" fmla="*/ 204 w 219"/>
                <a:gd name="T35" fmla="*/ 398 h 567"/>
                <a:gd name="T36" fmla="*/ 173 w 219"/>
                <a:gd name="T37" fmla="*/ 400 h 567"/>
                <a:gd name="T38" fmla="*/ 173 w 219"/>
                <a:gd name="T39" fmla="*/ 451 h 567"/>
                <a:gd name="T40" fmla="*/ 201 w 219"/>
                <a:gd name="T41" fmla="*/ 453 h 567"/>
                <a:gd name="T42" fmla="*/ 201 w 219"/>
                <a:gd name="T43" fmla="*/ 564 h 567"/>
                <a:gd name="T44" fmla="*/ 12 w 219"/>
                <a:gd name="T45" fmla="*/ 566 h 567"/>
                <a:gd name="T46" fmla="*/ 12 w 219"/>
                <a:gd name="T47" fmla="*/ 456 h 567"/>
                <a:gd name="T48" fmla="*/ 38 w 219"/>
                <a:gd name="T49" fmla="*/ 456 h 567"/>
                <a:gd name="T50" fmla="*/ 38 w 219"/>
                <a:gd name="T51" fmla="*/ 396 h 567"/>
                <a:gd name="T52" fmla="*/ 12 w 219"/>
                <a:gd name="T53" fmla="*/ 396 h 567"/>
                <a:gd name="T54" fmla="*/ 12 w 219"/>
                <a:gd name="T55" fmla="*/ 292 h 567"/>
                <a:gd name="T56" fmla="*/ 38 w 219"/>
                <a:gd name="T57" fmla="*/ 290 h 567"/>
                <a:gd name="T58" fmla="*/ 38 w 219"/>
                <a:gd name="T59" fmla="*/ 228 h 567"/>
                <a:gd name="T60" fmla="*/ 7 w 219"/>
                <a:gd name="T61" fmla="*/ 228 h 567"/>
                <a:gd name="T62" fmla="*/ 7 w 219"/>
                <a:gd name="T63" fmla="*/ 170 h 567"/>
                <a:gd name="T64" fmla="*/ 38 w 219"/>
                <a:gd name="T65" fmla="*/ 170 h 567"/>
                <a:gd name="T66" fmla="*/ 38 w 219"/>
                <a:gd name="T67" fmla="*/ 120 h 567"/>
                <a:gd name="T68" fmla="*/ 0 w 219"/>
                <a:gd name="T69" fmla="*/ 120 h 567"/>
                <a:gd name="T70" fmla="*/ 0 w 219"/>
                <a:gd name="T71" fmla="*/ 62 h 567"/>
                <a:gd name="T72" fmla="*/ 36 w 219"/>
                <a:gd name="T73" fmla="*/ 57 h 5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19" h="567">
                  <a:moveTo>
                    <a:pt x="36" y="57"/>
                  </a:moveTo>
                  <a:lnTo>
                    <a:pt x="45" y="24"/>
                  </a:lnTo>
                  <a:lnTo>
                    <a:pt x="77" y="2"/>
                  </a:lnTo>
                  <a:lnTo>
                    <a:pt x="105" y="0"/>
                  </a:lnTo>
                  <a:lnTo>
                    <a:pt x="132" y="4"/>
                  </a:lnTo>
                  <a:lnTo>
                    <a:pt x="156" y="19"/>
                  </a:lnTo>
                  <a:lnTo>
                    <a:pt x="173" y="36"/>
                  </a:lnTo>
                  <a:lnTo>
                    <a:pt x="177" y="57"/>
                  </a:lnTo>
                  <a:lnTo>
                    <a:pt x="213" y="60"/>
                  </a:lnTo>
                  <a:lnTo>
                    <a:pt x="213" y="124"/>
                  </a:lnTo>
                  <a:lnTo>
                    <a:pt x="182" y="127"/>
                  </a:lnTo>
                  <a:lnTo>
                    <a:pt x="185" y="163"/>
                  </a:lnTo>
                  <a:lnTo>
                    <a:pt x="218" y="170"/>
                  </a:lnTo>
                  <a:lnTo>
                    <a:pt x="218" y="237"/>
                  </a:lnTo>
                  <a:lnTo>
                    <a:pt x="175" y="237"/>
                  </a:lnTo>
                  <a:lnTo>
                    <a:pt x="175" y="295"/>
                  </a:lnTo>
                  <a:lnTo>
                    <a:pt x="204" y="297"/>
                  </a:lnTo>
                  <a:lnTo>
                    <a:pt x="204" y="398"/>
                  </a:lnTo>
                  <a:lnTo>
                    <a:pt x="173" y="400"/>
                  </a:lnTo>
                  <a:lnTo>
                    <a:pt x="173" y="451"/>
                  </a:lnTo>
                  <a:lnTo>
                    <a:pt x="201" y="453"/>
                  </a:lnTo>
                  <a:lnTo>
                    <a:pt x="201" y="564"/>
                  </a:lnTo>
                  <a:lnTo>
                    <a:pt x="12" y="566"/>
                  </a:lnTo>
                  <a:lnTo>
                    <a:pt x="12" y="456"/>
                  </a:lnTo>
                  <a:lnTo>
                    <a:pt x="38" y="456"/>
                  </a:lnTo>
                  <a:lnTo>
                    <a:pt x="38" y="396"/>
                  </a:lnTo>
                  <a:lnTo>
                    <a:pt x="12" y="396"/>
                  </a:lnTo>
                  <a:lnTo>
                    <a:pt x="12" y="292"/>
                  </a:lnTo>
                  <a:lnTo>
                    <a:pt x="38" y="290"/>
                  </a:lnTo>
                  <a:lnTo>
                    <a:pt x="38" y="228"/>
                  </a:lnTo>
                  <a:lnTo>
                    <a:pt x="7" y="228"/>
                  </a:lnTo>
                  <a:lnTo>
                    <a:pt x="7" y="170"/>
                  </a:lnTo>
                  <a:lnTo>
                    <a:pt x="38" y="170"/>
                  </a:lnTo>
                  <a:lnTo>
                    <a:pt x="38" y="120"/>
                  </a:lnTo>
                  <a:lnTo>
                    <a:pt x="0" y="120"/>
                  </a:lnTo>
                  <a:lnTo>
                    <a:pt x="0" y="62"/>
                  </a:lnTo>
                  <a:lnTo>
                    <a:pt x="36" y="57"/>
                  </a:lnTo>
                </a:path>
              </a:pathLst>
            </a:custGeom>
            <a:gradFill rotWithShape="0">
              <a:gsLst>
                <a:gs pos="0">
                  <a:srgbClr val="FFFFFF">
                    <a:gamma/>
                    <a:shade val="29804"/>
                    <a:invGamma/>
                  </a:srgbClr>
                </a:gs>
                <a:gs pos="50000">
                  <a:srgbClr val="FFFFFF"/>
                </a:gs>
                <a:gs pos="100000">
                  <a:srgbClr val="FFFFFF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280639" name="Group 1087"/>
            <p:cNvGrpSpPr>
              <a:grpSpLocks/>
            </p:cNvGrpSpPr>
            <p:nvPr/>
          </p:nvGrpSpPr>
          <p:grpSpPr bwMode="auto">
            <a:xfrm>
              <a:off x="4912" y="2284"/>
              <a:ext cx="376" cy="629"/>
              <a:chOff x="4912" y="2284"/>
              <a:chExt cx="376" cy="629"/>
            </a:xfrm>
          </p:grpSpPr>
          <p:sp>
            <p:nvSpPr>
              <p:cNvPr id="280640" name="Rectangle 1088"/>
              <p:cNvSpPr>
                <a:spLocks noChangeArrowheads="1"/>
              </p:cNvSpPr>
              <p:nvPr/>
            </p:nvSpPr>
            <p:spPr bwMode="auto">
              <a:xfrm>
                <a:off x="4912" y="2284"/>
                <a:ext cx="376" cy="316"/>
              </a:xfrm>
              <a:prstGeom prst="rect">
                <a:avLst/>
              </a:prstGeom>
              <a:gradFill rotWithShape="0">
                <a:gsLst>
                  <a:gs pos="0">
                    <a:srgbClr val="FAFD00">
                      <a:gamma/>
                      <a:shade val="29804"/>
                      <a:invGamma/>
                    </a:srgbClr>
                  </a:gs>
                  <a:gs pos="50000">
                    <a:srgbClr val="FAFD00"/>
                  </a:gs>
                  <a:gs pos="100000">
                    <a:srgbClr val="FAFD00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0641" name="Rectangle 1089"/>
              <p:cNvSpPr>
                <a:spLocks noChangeArrowheads="1"/>
              </p:cNvSpPr>
              <p:nvPr/>
            </p:nvSpPr>
            <p:spPr bwMode="auto">
              <a:xfrm>
                <a:off x="4969" y="2608"/>
                <a:ext cx="262" cy="214"/>
              </a:xfrm>
              <a:prstGeom prst="rect">
                <a:avLst/>
              </a:prstGeom>
              <a:gradFill rotWithShape="0">
                <a:gsLst>
                  <a:gs pos="0">
                    <a:srgbClr val="FAFD00">
                      <a:gamma/>
                      <a:shade val="29804"/>
                      <a:invGamma/>
                    </a:srgbClr>
                  </a:gs>
                  <a:gs pos="50000">
                    <a:srgbClr val="FAFD00"/>
                  </a:gs>
                  <a:gs pos="100000">
                    <a:srgbClr val="FAFD00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0642" name="Rectangle 1090"/>
              <p:cNvSpPr>
                <a:spLocks noChangeArrowheads="1"/>
              </p:cNvSpPr>
              <p:nvPr/>
            </p:nvSpPr>
            <p:spPr bwMode="auto">
              <a:xfrm>
                <a:off x="4935" y="2609"/>
                <a:ext cx="334" cy="19"/>
              </a:xfrm>
              <a:prstGeom prst="rect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0643" name="Arc 1091"/>
              <p:cNvSpPr>
                <a:spLocks/>
              </p:cNvSpPr>
              <p:nvPr/>
            </p:nvSpPr>
            <p:spPr bwMode="auto">
              <a:xfrm>
                <a:off x="4968" y="2663"/>
                <a:ext cx="263" cy="35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0644" name="Arc 1092"/>
              <p:cNvSpPr>
                <a:spLocks/>
              </p:cNvSpPr>
              <p:nvPr/>
            </p:nvSpPr>
            <p:spPr bwMode="auto">
              <a:xfrm>
                <a:off x="4970" y="2687"/>
                <a:ext cx="263" cy="35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0645" name="Arc 1093"/>
              <p:cNvSpPr>
                <a:spLocks/>
              </p:cNvSpPr>
              <p:nvPr/>
            </p:nvSpPr>
            <p:spPr bwMode="auto">
              <a:xfrm>
                <a:off x="4967" y="2711"/>
                <a:ext cx="263" cy="35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0646" name="Arc 1094"/>
              <p:cNvSpPr>
                <a:spLocks/>
              </p:cNvSpPr>
              <p:nvPr/>
            </p:nvSpPr>
            <p:spPr bwMode="auto">
              <a:xfrm>
                <a:off x="4968" y="2739"/>
                <a:ext cx="263" cy="35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0647" name="Arc 1095"/>
              <p:cNvSpPr>
                <a:spLocks/>
              </p:cNvSpPr>
              <p:nvPr/>
            </p:nvSpPr>
            <p:spPr bwMode="auto">
              <a:xfrm>
                <a:off x="4970" y="2761"/>
                <a:ext cx="263" cy="35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0648" name="Arc 1096"/>
              <p:cNvSpPr>
                <a:spLocks/>
              </p:cNvSpPr>
              <p:nvPr/>
            </p:nvSpPr>
            <p:spPr bwMode="auto">
              <a:xfrm>
                <a:off x="4971" y="2785"/>
                <a:ext cx="263" cy="35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0649" name="Freeform 1097"/>
              <p:cNvSpPr>
                <a:spLocks/>
              </p:cNvSpPr>
              <p:nvPr/>
            </p:nvSpPr>
            <p:spPr bwMode="auto">
              <a:xfrm>
                <a:off x="5072" y="2825"/>
                <a:ext cx="160" cy="88"/>
              </a:xfrm>
              <a:custGeom>
                <a:avLst/>
                <a:gdLst>
                  <a:gd name="T0" fmla="*/ 0 w 160"/>
                  <a:gd name="T1" fmla="*/ 57 h 88"/>
                  <a:gd name="T2" fmla="*/ 0 w 160"/>
                  <a:gd name="T3" fmla="*/ 87 h 88"/>
                  <a:gd name="T4" fmla="*/ 159 w 160"/>
                  <a:gd name="T5" fmla="*/ 87 h 88"/>
                  <a:gd name="T6" fmla="*/ 159 w 160"/>
                  <a:gd name="T7" fmla="*/ 0 h 88"/>
                  <a:gd name="T8" fmla="*/ 126 w 160"/>
                  <a:gd name="T9" fmla="*/ 0 h 88"/>
                  <a:gd name="T10" fmla="*/ 126 w 160"/>
                  <a:gd name="T11" fmla="*/ 57 h 88"/>
                  <a:gd name="T12" fmla="*/ 0 w 160"/>
                  <a:gd name="T13" fmla="*/ 57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0" h="88">
                    <a:moveTo>
                      <a:pt x="0" y="57"/>
                    </a:moveTo>
                    <a:lnTo>
                      <a:pt x="0" y="87"/>
                    </a:lnTo>
                    <a:lnTo>
                      <a:pt x="159" y="87"/>
                    </a:lnTo>
                    <a:lnTo>
                      <a:pt x="159" y="0"/>
                    </a:lnTo>
                    <a:lnTo>
                      <a:pt x="126" y="0"/>
                    </a:lnTo>
                    <a:lnTo>
                      <a:pt x="126" y="57"/>
                    </a:lnTo>
                    <a:lnTo>
                      <a:pt x="0" y="57"/>
                    </a:lnTo>
                  </a:path>
                </a:pathLst>
              </a:custGeom>
              <a:gradFill rotWithShape="0">
                <a:gsLst>
                  <a:gs pos="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270000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0650" name="AutoShape 1098"/>
              <p:cNvSpPr>
                <a:spLocks noChangeArrowheads="1"/>
              </p:cNvSpPr>
              <p:nvPr/>
            </p:nvSpPr>
            <p:spPr bwMode="auto">
              <a:xfrm rot="-10800000" flipH="1" flipV="1">
                <a:off x="5074" y="2830"/>
                <a:ext cx="46" cy="33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80651" name="Rectangle 1099"/>
            <p:cNvSpPr>
              <a:spLocks noChangeArrowheads="1"/>
            </p:cNvSpPr>
            <p:nvPr/>
          </p:nvSpPr>
          <p:spPr bwMode="auto">
            <a:xfrm>
              <a:off x="5077" y="1684"/>
              <a:ext cx="55" cy="124"/>
            </a:xfrm>
            <a:prstGeom prst="rect">
              <a:avLst/>
            </a:prstGeom>
            <a:gradFill rotWithShape="0">
              <a:gsLst>
                <a:gs pos="0">
                  <a:srgbClr val="676767">
                    <a:gamma/>
                    <a:shade val="29804"/>
                    <a:invGamma/>
                  </a:srgbClr>
                </a:gs>
                <a:gs pos="50000">
                  <a:srgbClr val="676767"/>
                </a:gs>
                <a:gs pos="100000">
                  <a:srgbClr val="676767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0652" name="Rectangle 1100"/>
            <p:cNvSpPr>
              <a:spLocks noChangeArrowheads="1"/>
            </p:cNvSpPr>
            <p:nvPr/>
          </p:nvSpPr>
          <p:spPr bwMode="auto">
            <a:xfrm>
              <a:off x="4890" y="2061"/>
              <a:ext cx="41" cy="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endParaRPr lang="en-US" altLang="en-US" sz="900">
                <a:solidFill>
                  <a:srgbClr val="FC0128"/>
                </a:solidFill>
              </a:endParaRPr>
            </a:p>
          </p:txBody>
        </p:sp>
      </p:grpSp>
      <p:sp>
        <p:nvSpPr>
          <p:cNvPr id="280653" name="Rectangle 1101"/>
          <p:cNvSpPr>
            <a:spLocks noChangeArrowheads="1"/>
          </p:cNvSpPr>
          <p:nvPr/>
        </p:nvSpPr>
        <p:spPr bwMode="auto">
          <a:xfrm>
            <a:off x="7845425" y="3173413"/>
            <a:ext cx="644525" cy="315912"/>
          </a:xfrm>
          <a:prstGeom prst="rect">
            <a:avLst/>
          </a:prstGeom>
          <a:solidFill>
            <a:schemeClr val="tx2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0654" name="AutoShape 1102"/>
          <p:cNvSpPr>
            <a:spLocks noChangeArrowheads="1"/>
          </p:cNvSpPr>
          <p:nvPr/>
        </p:nvSpPr>
        <p:spPr bwMode="auto">
          <a:xfrm>
            <a:off x="7867650" y="4381500"/>
            <a:ext cx="590550" cy="1162050"/>
          </a:xfrm>
          <a:prstGeom prst="upArrow">
            <a:avLst>
              <a:gd name="adj1" fmla="val 50000"/>
              <a:gd name="adj2" fmla="val 49194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0655" name="AutoShape 1103"/>
          <p:cNvSpPr>
            <a:spLocks noChangeArrowheads="1"/>
          </p:cNvSpPr>
          <p:nvPr/>
        </p:nvSpPr>
        <p:spPr bwMode="auto">
          <a:xfrm>
            <a:off x="7867650" y="762000"/>
            <a:ext cx="590550" cy="1162050"/>
          </a:xfrm>
          <a:prstGeom prst="upArrow">
            <a:avLst>
              <a:gd name="adj1" fmla="val 50000"/>
              <a:gd name="adj2" fmla="val 49194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0656" name="AutoShape 1104"/>
          <p:cNvSpPr>
            <a:spLocks noChangeArrowheads="1"/>
          </p:cNvSpPr>
          <p:nvPr/>
        </p:nvSpPr>
        <p:spPr bwMode="auto">
          <a:xfrm>
            <a:off x="101600" y="5149850"/>
            <a:ext cx="1566863" cy="1708150"/>
          </a:xfrm>
          <a:prstGeom prst="star16">
            <a:avLst>
              <a:gd name="adj" fmla="val 37500"/>
            </a:avLst>
          </a:prstGeom>
          <a:gradFill rotWithShape="0">
            <a:gsLst>
              <a:gs pos="0">
                <a:srgbClr val="FF6600"/>
              </a:gs>
              <a:gs pos="100000">
                <a:srgbClr val="FF6600">
                  <a:gamma/>
                  <a:shade val="46275"/>
                  <a:invGamma/>
                </a:srgbClr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80657" name="Group 1105"/>
          <p:cNvGrpSpPr>
            <a:grpSpLocks/>
          </p:cNvGrpSpPr>
          <p:nvPr/>
        </p:nvGrpSpPr>
        <p:grpSpPr bwMode="auto">
          <a:xfrm>
            <a:off x="0" y="285750"/>
            <a:ext cx="1770063" cy="5772150"/>
            <a:chOff x="4890" y="1684"/>
            <a:chExt cx="398" cy="1229"/>
          </a:xfrm>
        </p:grpSpPr>
        <p:sp>
          <p:nvSpPr>
            <p:cNvPr id="280658" name="Freeform 1106"/>
            <p:cNvSpPr>
              <a:spLocks/>
            </p:cNvSpPr>
            <p:nvPr/>
          </p:nvSpPr>
          <p:spPr bwMode="auto">
            <a:xfrm>
              <a:off x="4994" y="1782"/>
              <a:ext cx="219" cy="567"/>
            </a:xfrm>
            <a:custGeom>
              <a:avLst/>
              <a:gdLst>
                <a:gd name="T0" fmla="*/ 36 w 219"/>
                <a:gd name="T1" fmla="*/ 57 h 567"/>
                <a:gd name="T2" fmla="*/ 45 w 219"/>
                <a:gd name="T3" fmla="*/ 24 h 567"/>
                <a:gd name="T4" fmla="*/ 77 w 219"/>
                <a:gd name="T5" fmla="*/ 2 h 567"/>
                <a:gd name="T6" fmla="*/ 105 w 219"/>
                <a:gd name="T7" fmla="*/ 0 h 567"/>
                <a:gd name="T8" fmla="*/ 132 w 219"/>
                <a:gd name="T9" fmla="*/ 4 h 567"/>
                <a:gd name="T10" fmla="*/ 156 w 219"/>
                <a:gd name="T11" fmla="*/ 19 h 567"/>
                <a:gd name="T12" fmla="*/ 173 w 219"/>
                <a:gd name="T13" fmla="*/ 36 h 567"/>
                <a:gd name="T14" fmla="*/ 177 w 219"/>
                <a:gd name="T15" fmla="*/ 57 h 567"/>
                <a:gd name="T16" fmla="*/ 213 w 219"/>
                <a:gd name="T17" fmla="*/ 60 h 567"/>
                <a:gd name="T18" fmla="*/ 213 w 219"/>
                <a:gd name="T19" fmla="*/ 124 h 567"/>
                <a:gd name="T20" fmla="*/ 182 w 219"/>
                <a:gd name="T21" fmla="*/ 127 h 567"/>
                <a:gd name="T22" fmla="*/ 185 w 219"/>
                <a:gd name="T23" fmla="*/ 163 h 567"/>
                <a:gd name="T24" fmla="*/ 218 w 219"/>
                <a:gd name="T25" fmla="*/ 170 h 567"/>
                <a:gd name="T26" fmla="*/ 218 w 219"/>
                <a:gd name="T27" fmla="*/ 237 h 567"/>
                <a:gd name="T28" fmla="*/ 175 w 219"/>
                <a:gd name="T29" fmla="*/ 237 h 567"/>
                <a:gd name="T30" fmla="*/ 175 w 219"/>
                <a:gd name="T31" fmla="*/ 295 h 567"/>
                <a:gd name="T32" fmla="*/ 204 w 219"/>
                <a:gd name="T33" fmla="*/ 297 h 567"/>
                <a:gd name="T34" fmla="*/ 204 w 219"/>
                <a:gd name="T35" fmla="*/ 398 h 567"/>
                <a:gd name="T36" fmla="*/ 173 w 219"/>
                <a:gd name="T37" fmla="*/ 400 h 567"/>
                <a:gd name="T38" fmla="*/ 173 w 219"/>
                <a:gd name="T39" fmla="*/ 451 h 567"/>
                <a:gd name="T40" fmla="*/ 201 w 219"/>
                <a:gd name="T41" fmla="*/ 453 h 567"/>
                <a:gd name="T42" fmla="*/ 201 w 219"/>
                <a:gd name="T43" fmla="*/ 564 h 567"/>
                <a:gd name="T44" fmla="*/ 12 w 219"/>
                <a:gd name="T45" fmla="*/ 566 h 567"/>
                <a:gd name="T46" fmla="*/ 12 w 219"/>
                <a:gd name="T47" fmla="*/ 456 h 567"/>
                <a:gd name="T48" fmla="*/ 38 w 219"/>
                <a:gd name="T49" fmla="*/ 456 h 567"/>
                <a:gd name="T50" fmla="*/ 38 w 219"/>
                <a:gd name="T51" fmla="*/ 396 h 567"/>
                <a:gd name="T52" fmla="*/ 12 w 219"/>
                <a:gd name="T53" fmla="*/ 396 h 567"/>
                <a:gd name="T54" fmla="*/ 12 w 219"/>
                <a:gd name="T55" fmla="*/ 292 h 567"/>
                <a:gd name="T56" fmla="*/ 38 w 219"/>
                <a:gd name="T57" fmla="*/ 290 h 567"/>
                <a:gd name="T58" fmla="*/ 38 w 219"/>
                <a:gd name="T59" fmla="*/ 228 h 567"/>
                <a:gd name="T60" fmla="*/ 7 w 219"/>
                <a:gd name="T61" fmla="*/ 228 h 567"/>
                <a:gd name="T62" fmla="*/ 7 w 219"/>
                <a:gd name="T63" fmla="*/ 170 h 567"/>
                <a:gd name="T64" fmla="*/ 38 w 219"/>
                <a:gd name="T65" fmla="*/ 170 h 567"/>
                <a:gd name="T66" fmla="*/ 38 w 219"/>
                <a:gd name="T67" fmla="*/ 120 h 567"/>
                <a:gd name="T68" fmla="*/ 0 w 219"/>
                <a:gd name="T69" fmla="*/ 120 h 567"/>
                <a:gd name="T70" fmla="*/ 0 w 219"/>
                <a:gd name="T71" fmla="*/ 62 h 567"/>
                <a:gd name="T72" fmla="*/ 36 w 219"/>
                <a:gd name="T73" fmla="*/ 57 h 5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19" h="567">
                  <a:moveTo>
                    <a:pt x="36" y="57"/>
                  </a:moveTo>
                  <a:lnTo>
                    <a:pt x="45" y="24"/>
                  </a:lnTo>
                  <a:lnTo>
                    <a:pt x="77" y="2"/>
                  </a:lnTo>
                  <a:lnTo>
                    <a:pt x="105" y="0"/>
                  </a:lnTo>
                  <a:lnTo>
                    <a:pt x="132" y="4"/>
                  </a:lnTo>
                  <a:lnTo>
                    <a:pt x="156" y="19"/>
                  </a:lnTo>
                  <a:lnTo>
                    <a:pt x="173" y="36"/>
                  </a:lnTo>
                  <a:lnTo>
                    <a:pt x="177" y="57"/>
                  </a:lnTo>
                  <a:lnTo>
                    <a:pt x="213" y="60"/>
                  </a:lnTo>
                  <a:lnTo>
                    <a:pt x="213" y="124"/>
                  </a:lnTo>
                  <a:lnTo>
                    <a:pt x="182" y="127"/>
                  </a:lnTo>
                  <a:lnTo>
                    <a:pt x="185" y="163"/>
                  </a:lnTo>
                  <a:lnTo>
                    <a:pt x="218" y="170"/>
                  </a:lnTo>
                  <a:lnTo>
                    <a:pt x="218" y="237"/>
                  </a:lnTo>
                  <a:lnTo>
                    <a:pt x="175" y="237"/>
                  </a:lnTo>
                  <a:lnTo>
                    <a:pt x="175" y="295"/>
                  </a:lnTo>
                  <a:lnTo>
                    <a:pt x="204" y="297"/>
                  </a:lnTo>
                  <a:lnTo>
                    <a:pt x="204" y="398"/>
                  </a:lnTo>
                  <a:lnTo>
                    <a:pt x="173" y="400"/>
                  </a:lnTo>
                  <a:lnTo>
                    <a:pt x="173" y="451"/>
                  </a:lnTo>
                  <a:lnTo>
                    <a:pt x="201" y="453"/>
                  </a:lnTo>
                  <a:lnTo>
                    <a:pt x="201" y="564"/>
                  </a:lnTo>
                  <a:lnTo>
                    <a:pt x="12" y="566"/>
                  </a:lnTo>
                  <a:lnTo>
                    <a:pt x="12" y="456"/>
                  </a:lnTo>
                  <a:lnTo>
                    <a:pt x="38" y="456"/>
                  </a:lnTo>
                  <a:lnTo>
                    <a:pt x="38" y="396"/>
                  </a:lnTo>
                  <a:lnTo>
                    <a:pt x="12" y="396"/>
                  </a:lnTo>
                  <a:lnTo>
                    <a:pt x="12" y="292"/>
                  </a:lnTo>
                  <a:lnTo>
                    <a:pt x="38" y="290"/>
                  </a:lnTo>
                  <a:lnTo>
                    <a:pt x="38" y="228"/>
                  </a:lnTo>
                  <a:lnTo>
                    <a:pt x="7" y="228"/>
                  </a:lnTo>
                  <a:lnTo>
                    <a:pt x="7" y="170"/>
                  </a:lnTo>
                  <a:lnTo>
                    <a:pt x="38" y="170"/>
                  </a:lnTo>
                  <a:lnTo>
                    <a:pt x="38" y="120"/>
                  </a:lnTo>
                  <a:lnTo>
                    <a:pt x="0" y="120"/>
                  </a:lnTo>
                  <a:lnTo>
                    <a:pt x="0" y="62"/>
                  </a:lnTo>
                  <a:lnTo>
                    <a:pt x="36" y="57"/>
                  </a:lnTo>
                </a:path>
              </a:pathLst>
            </a:custGeom>
            <a:gradFill rotWithShape="0">
              <a:gsLst>
                <a:gs pos="0">
                  <a:srgbClr val="FFFFFF">
                    <a:gamma/>
                    <a:shade val="29804"/>
                    <a:invGamma/>
                  </a:srgbClr>
                </a:gs>
                <a:gs pos="50000">
                  <a:srgbClr val="FFFFFF"/>
                </a:gs>
                <a:gs pos="100000">
                  <a:srgbClr val="FFFFFF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280659" name="Group 1107"/>
            <p:cNvGrpSpPr>
              <a:grpSpLocks/>
            </p:cNvGrpSpPr>
            <p:nvPr/>
          </p:nvGrpSpPr>
          <p:grpSpPr bwMode="auto">
            <a:xfrm>
              <a:off x="4912" y="2284"/>
              <a:ext cx="376" cy="629"/>
              <a:chOff x="4912" y="2284"/>
              <a:chExt cx="376" cy="629"/>
            </a:xfrm>
          </p:grpSpPr>
          <p:sp>
            <p:nvSpPr>
              <p:cNvPr id="280660" name="Rectangle 1108"/>
              <p:cNvSpPr>
                <a:spLocks noChangeArrowheads="1"/>
              </p:cNvSpPr>
              <p:nvPr/>
            </p:nvSpPr>
            <p:spPr bwMode="auto">
              <a:xfrm>
                <a:off x="4912" y="2284"/>
                <a:ext cx="376" cy="316"/>
              </a:xfrm>
              <a:prstGeom prst="rect">
                <a:avLst/>
              </a:prstGeom>
              <a:gradFill rotWithShape="0">
                <a:gsLst>
                  <a:gs pos="0">
                    <a:srgbClr val="FAFD00">
                      <a:gamma/>
                      <a:shade val="29804"/>
                      <a:invGamma/>
                    </a:srgbClr>
                  </a:gs>
                  <a:gs pos="50000">
                    <a:srgbClr val="FAFD00"/>
                  </a:gs>
                  <a:gs pos="100000">
                    <a:srgbClr val="FAFD00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0661" name="Rectangle 1109"/>
              <p:cNvSpPr>
                <a:spLocks noChangeArrowheads="1"/>
              </p:cNvSpPr>
              <p:nvPr/>
            </p:nvSpPr>
            <p:spPr bwMode="auto">
              <a:xfrm>
                <a:off x="4969" y="2608"/>
                <a:ext cx="262" cy="214"/>
              </a:xfrm>
              <a:prstGeom prst="rect">
                <a:avLst/>
              </a:prstGeom>
              <a:gradFill rotWithShape="0">
                <a:gsLst>
                  <a:gs pos="0">
                    <a:srgbClr val="FAFD00">
                      <a:gamma/>
                      <a:shade val="29804"/>
                      <a:invGamma/>
                    </a:srgbClr>
                  </a:gs>
                  <a:gs pos="50000">
                    <a:srgbClr val="FAFD00"/>
                  </a:gs>
                  <a:gs pos="100000">
                    <a:srgbClr val="FAFD00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0662" name="Rectangle 1110"/>
              <p:cNvSpPr>
                <a:spLocks noChangeArrowheads="1"/>
              </p:cNvSpPr>
              <p:nvPr/>
            </p:nvSpPr>
            <p:spPr bwMode="auto">
              <a:xfrm>
                <a:off x="4935" y="2609"/>
                <a:ext cx="334" cy="19"/>
              </a:xfrm>
              <a:prstGeom prst="rect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0663" name="Arc 1111"/>
              <p:cNvSpPr>
                <a:spLocks/>
              </p:cNvSpPr>
              <p:nvPr/>
            </p:nvSpPr>
            <p:spPr bwMode="auto">
              <a:xfrm>
                <a:off x="4968" y="2663"/>
                <a:ext cx="263" cy="35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0664" name="Arc 1112"/>
              <p:cNvSpPr>
                <a:spLocks/>
              </p:cNvSpPr>
              <p:nvPr/>
            </p:nvSpPr>
            <p:spPr bwMode="auto">
              <a:xfrm>
                <a:off x="4970" y="2687"/>
                <a:ext cx="263" cy="35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0665" name="Arc 1113"/>
              <p:cNvSpPr>
                <a:spLocks/>
              </p:cNvSpPr>
              <p:nvPr/>
            </p:nvSpPr>
            <p:spPr bwMode="auto">
              <a:xfrm>
                <a:off x="4967" y="2711"/>
                <a:ext cx="263" cy="35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0666" name="Arc 1114"/>
              <p:cNvSpPr>
                <a:spLocks/>
              </p:cNvSpPr>
              <p:nvPr/>
            </p:nvSpPr>
            <p:spPr bwMode="auto">
              <a:xfrm>
                <a:off x="4968" y="2739"/>
                <a:ext cx="263" cy="35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0667" name="Arc 1115"/>
              <p:cNvSpPr>
                <a:spLocks/>
              </p:cNvSpPr>
              <p:nvPr/>
            </p:nvSpPr>
            <p:spPr bwMode="auto">
              <a:xfrm>
                <a:off x="4970" y="2761"/>
                <a:ext cx="263" cy="35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0668" name="Arc 1116"/>
              <p:cNvSpPr>
                <a:spLocks/>
              </p:cNvSpPr>
              <p:nvPr/>
            </p:nvSpPr>
            <p:spPr bwMode="auto">
              <a:xfrm>
                <a:off x="4971" y="2785"/>
                <a:ext cx="263" cy="35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0669" name="Freeform 1117"/>
              <p:cNvSpPr>
                <a:spLocks/>
              </p:cNvSpPr>
              <p:nvPr/>
            </p:nvSpPr>
            <p:spPr bwMode="auto">
              <a:xfrm>
                <a:off x="5072" y="2825"/>
                <a:ext cx="160" cy="88"/>
              </a:xfrm>
              <a:custGeom>
                <a:avLst/>
                <a:gdLst>
                  <a:gd name="T0" fmla="*/ 0 w 160"/>
                  <a:gd name="T1" fmla="*/ 57 h 88"/>
                  <a:gd name="T2" fmla="*/ 0 w 160"/>
                  <a:gd name="T3" fmla="*/ 87 h 88"/>
                  <a:gd name="T4" fmla="*/ 159 w 160"/>
                  <a:gd name="T5" fmla="*/ 87 h 88"/>
                  <a:gd name="T6" fmla="*/ 159 w 160"/>
                  <a:gd name="T7" fmla="*/ 0 h 88"/>
                  <a:gd name="T8" fmla="*/ 126 w 160"/>
                  <a:gd name="T9" fmla="*/ 0 h 88"/>
                  <a:gd name="T10" fmla="*/ 126 w 160"/>
                  <a:gd name="T11" fmla="*/ 57 h 88"/>
                  <a:gd name="T12" fmla="*/ 0 w 160"/>
                  <a:gd name="T13" fmla="*/ 57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0" h="88">
                    <a:moveTo>
                      <a:pt x="0" y="57"/>
                    </a:moveTo>
                    <a:lnTo>
                      <a:pt x="0" y="87"/>
                    </a:lnTo>
                    <a:lnTo>
                      <a:pt x="159" y="87"/>
                    </a:lnTo>
                    <a:lnTo>
                      <a:pt x="159" y="0"/>
                    </a:lnTo>
                    <a:lnTo>
                      <a:pt x="126" y="0"/>
                    </a:lnTo>
                    <a:lnTo>
                      <a:pt x="126" y="57"/>
                    </a:lnTo>
                    <a:lnTo>
                      <a:pt x="0" y="57"/>
                    </a:lnTo>
                  </a:path>
                </a:pathLst>
              </a:custGeom>
              <a:gradFill rotWithShape="0">
                <a:gsLst>
                  <a:gs pos="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270000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0670" name="AutoShape 1118"/>
              <p:cNvSpPr>
                <a:spLocks noChangeArrowheads="1"/>
              </p:cNvSpPr>
              <p:nvPr/>
            </p:nvSpPr>
            <p:spPr bwMode="auto">
              <a:xfrm rot="-10800000" flipH="1" flipV="1">
                <a:off x="5074" y="2830"/>
                <a:ext cx="46" cy="33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80671" name="Rectangle 1119"/>
            <p:cNvSpPr>
              <a:spLocks noChangeArrowheads="1"/>
            </p:cNvSpPr>
            <p:nvPr/>
          </p:nvSpPr>
          <p:spPr bwMode="auto">
            <a:xfrm>
              <a:off x="5077" y="1684"/>
              <a:ext cx="55" cy="124"/>
            </a:xfrm>
            <a:prstGeom prst="rect">
              <a:avLst/>
            </a:prstGeom>
            <a:gradFill rotWithShape="0">
              <a:gsLst>
                <a:gs pos="0">
                  <a:srgbClr val="676767">
                    <a:gamma/>
                    <a:shade val="29804"/>
                    <a:invGamma/>
                  </a:srgbClr>
                </a:gs>
                <a:gs pos="50000">
                  <a:srgbClr val="676767"/>
                </a:gs>
                <a:gs pos="100000">
                  <a:srgbClr val="676767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0672" name="Rectangle 1120"/>
            <p:cNvSpPr>
              <a:spLocks noChangeArrowheads="1"/>
            </p:cNvSpPr>
            <p:nvPr/>
          </p:nvSpPr>
          <p:spPr bwMode="auto">
            <a:xfrm>
              <a:off x="4890" y="2061"/>
              <a:ext cx="41" cy="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endParaRPr lang="en-US" altLang="en-US" sz="900">
                <a:solidFill>
                  <a:srgbClr val="FC0128"/>
                </a:solidFill>
              </a:endParaRPr>
            </a:p>
          </p:txBody>
        </p:sp>
      </p:grpSp>
      <p:sp>
        <p:nvSpPr>
          <p:cNvPr id="280673" name="Rectangle 1121"/>
          <p:cNvSpPr>
            <a:spLocks noChangeArrowheads="1"/>
          </p:cNvSpPr>
          <p:nvPr/>
        </p:nvSpPr>
        <p:spPr bwMode="auto">
          <a:xfrm>
            <a:off x="617538" y="3173413"/>
            <a:ext cx="644525" cy="315912"/>
          </a:xfrm>
          <a:prstGeom prst="rect">
            <a:avLst/>
          </a:prstGeom>
          <a:solidFill>
            <a:schemeClr val="tx2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0674" name="AutoShape 1122"/>
          <p:cNvSpPr>
            <a:spLocks noChangeArrowheads="1"/>
          </p:cNvSpPr>
          <p:nvPr/>
        </p:nvSpPr>
        <p:spPr bwMode="auto">
          <a:xfrm flipH="1" flipV="1">
            <a:off x="666750" y="857250"/>
            <a:ext cx="590550" cy="1162050"/>
          </a:xfrm>
          <a:prstGeom prst="upArrow">
            <a:avLst>
              <a:gd name="adj1" fmla="val 50000"/>
              <a:gd name="adj2" fmla="val 49194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0675" name="AutoShape 1123"/>
          <p:cNvSpPr>
            <a:spLocks noChangeArrowheads="1"/>
          </p:cNvSpPr>
          <p:nvPr/>
        </p:nvSpPr>
        <p:spPr bwMode="auto">
          <a:xfrm flipH="1" flipV="1">
            <a:off x="590550" y="4495800"/>
            <a:ext cx="590550" cy="1162050"/>
          </a:xfrm>
          <a:prstGeom prst="upArrow">
            <a:avLst>
              <a:gd name="adj1" fmla="val 50000"/>
              <a:gd name="adj2" fmla="val 49194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0676" name="AutoShape 1124"/>
          <p:cNvSpPr>
            <a:spLocks noChangeArrowheads="1"/>
          </p:cNvSpPr>
          <p:nvPr/>
        </p:nvSpPr>
        <p:spPr bwMode="auto">
          <a:xfrm flipV="1">
            <a:off x="800100" y="6210300"/>
            <a:ext cx="1085850" cy="647700"/>
          </a:xfrm>
          <a:custGeom>
            <a:avLst/>
            <a:gdLst>
              <a:gd name="G0" fmla="+- 15126 0 0"/>
              <a:gd name="G1" fmla="+- 2912 0 0"/>
              <a:gd name="G2" fmla="+- 12158 0 2912"/>
              <a:gd name="G3" fmla="+- G2 0 2912"/>
              <a:gd name="G4" fmla="*/ G3 32768 32059"/>
              <a:gd name="G5" fmla="*/ G4 1 2"/>
              <a:gd name="G6" fmla="+- 21600 0 15126"/>
              <a:gd name="G7" fmla="*/ G6 2912 6079"/>
              <a:gd name="G8" fmla="+- G7 15126 0"/>
              <a:gd name="T0" fmla="*/ 15126 w 21600"/>
              <a:gd name="T1" fmla="*/ 0 h 21600"/>
              <a:gd name="T2" fmla="*/ 15126 w 21600"/>
              <a:gd name="T3" fmla="*/ 12158 h 21600"/>
              <a:gd name="T4" fmla="*/ 3237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0677" name="AutoShape 1125"/>
          <p:cNvSpPr>
            <a:spLocks noChangeArrowheads="1"/>
          </p:cNvSpPr>
          <p:nvPr/>
        </p:nvSpPr>
        <p:spPr bwMode="auto">
          <a:xfrm rot="16102709" flipV="1">
            <a:off x="7621588" y="6086475"/>
            <a:ext cx="774700" cy="695325"/>
          </a:xfrm>
          <a:custGeom>
            <a:avLst/>
            <a:gdLst>
              <a:gd name="G0" fmla="+- 15126 0 0"/>
              <a:gd name="G1" fmla="+- 2912 0 0"/>
              <a:gd name="G2" fmla="+- 12158 0 2912"/>
              <a:gd name="G3" fmla="+- G2 0 2912"/>
              <a:gd name="G4" fmla="*/ G3 32768 32059"/>
              <a:gd name="G5" fmla="*/ G4 1 2"/>
              <a:gd name="G6" fmla="+- 21600 0 15126"/>
              <a:gd name="G7" fmla="*/ G6 2912 6079"/>
              <a:gd name="G8" fmla="+- G7 15126 0"/>
              <a:gd name="T0" fmla="*/ 15126 w 21600"/>
              <a:gd name="T1" fmla="*/ 0 h 21600"/>
              <a:gd name="T2" fmla="*/ 15126 w 21600"/>
              <a:gd name="T3" fmla="*/ 12158 h 21600"/>
              <a:gd name="T4" fmla="*/ 3237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0678" name="AutoShape 1126"/>
          <p:cNvSpPr>
            <a:spLocks noChangeArrowheads="1"/>
          </p:cNvSpPr>
          <p:nvPr/>
        </p:nvSpPr>
        <p:spPr bwMode="auto">
          <a:xfrm>
            <a:off x="3067050" y="6419850"/>
            <a:ext cx="3790950" cy="438150"/>
          </a:xfrm>
          <a:prstGeom prst="rightArrow">
            <a:avLst>
              <a:gd name="adj1" fmla="val 50000"/>
              <a:gd name="adj2" fmla="val 216304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0679" name="Rectangle 1127"/>
          <p:cNvSpPr>
            <a:spLocks noChangeArrowheads="1"/>
          </p:cNvSpPr>
          <p:nvPr/>
        </p:nvSpPr>
        <p:spPr bwMode="auto">
          <a:xfrm>
            <a:off x="0" y="3151188"/>
            <a:ext cx="1965325" cy="371475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0680" name="Rectangle 1128"/>
          <p:cNvSpPr>
            <a:spLocks noChangeArrowheads="1"/>
          </p:cNvSpPr>
          <p:nvPr/>
        </p:nvSpPr>
        <p:spPr bwMode="auto">
          <a:xfrm>
            <a:off x="7178675" y="3132138"/>
            <a:ext cx="1965325" cy="371475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0681" name="AutoShape 1129"/>
          <p:cNvSpPr>
            <a:spLocks noChangeArrowheads="1"/>
          </p:cNvSpPr>
          <p:nvPr/>
        </p:nvSpPr>
        <p:spPr bwMode="auto">
          <a:xfrm>
            <a:off x="7867650" y="2571750"/>
            <a:ext cx="590550" cy="1162050"/>
          </a:xfrm>
          <a:prstGeom prst="upArrow">
            <a:avLst>
              <a:gd name="adj1" fmla="val 50000"/>
              <a:gd name="adj2" fmla="val 49194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0682" name="Text Box 1130"/>
          <p:cNvSpPr txBox="1">
            <a:spLocks noChangeArrowheads="1"/>
          </p:cNvSpPr>
          <p:nvPr/>
        </p:nvSpPr>
        <p:spPr bwMode="auto">
          <a:xfrm>
            <a:off x="498475" y="2117725"/>
            <a:ext cx="8778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>
                <a:solidFill>
                  <a:srgbClr val="CC0000"/>
                </a:solidFill>
                <a:latin typeface="Times New Roman" panose="02020603050405020304" pitchFamily="18" charset="0"/>
              </a:rPr>
              <a:t>NGK</a:t>
            </a:r>
          </a:p>
        </p:txBody>
      </p:sp>
      <p:sp>
        <p:nvSpPr>
          <p:cNvPr id="280683" name="Text Box 1131"/>
          <p:cNvSpPr txBox="1">
            <a:spLocks noChangeArrowheads="1"/>
          </p:cNvSpPr>
          <p:nvPr/>
        </p:nvSpPr>
        <p:spPr bwMode="auto">
          <a:xfrm>
            <a:off x="7718425" y="2136775"/>
            <a:ext cx="8778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>
                <a:solidFill>
                  <a:srgbClr val="CC0000"/>
                </a:solidFill>
                <a:latin typeface="Times New Roman" panose="02020603050405020304" pitchFamily="18" charset="0"/>
              </a:rPr>
              <a:t>NGK</a:t>
            </a:r>
          </a:p>
        </p:txBody>
      </p:sp>
      <p:sp>
        <p:nvSpPr>
          <p:cNvPr id="280684" name="Text Box 1132"/>
          <p:cNvSpPr txBox="1">
            <a:spLocks noChangeArrowheads="1"/>
          </p:cNvSpPr>
          <p:nvPr/>
        </p:nvSpPr>
        <p:spPr bwMode="auto">
          <a:xfrm>
            <a:off x="8347075" y="311150"/>
            <a:ext cx="4445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3600">
                <a:solidFill>
                  <a:srgbClr val="CC0000"/>
                </a:solidFill>
                <a:latin typeface="Times New Roman" panose="02020603050405020304" pitchFamily="18" charset="0"/>
              </a:rPr>
              <a:t>+</a:t>
            </a:r>
          </a:p>
        </p:txBody>
      </p:sp>
      <p:sp>
        <p:nvSpPr>
          <p:cNvPr id="280685" name="Text Box 1133"/>
          <p:cNvSpPr txBox="1">
            <a:spLocks noChangeArrowheads="1"/>
          </p:cNvSpPr>
          <p:nvPr/>
        </p:nvSpPr>
        <p:spPr bwMode="auto">
          <a:xfrm>
            <a:off x="155575" y="196850"/>
            <a:ext cx="4127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3600">
                <a:solidFill>
                  <a:srgbClr val="CC0000"/>
                </a:solidFill>
                <a:latin typeface="Times New Roman" panose="02020603050405020304" pitchFamily="18" charset="0"/>
              </a:rPr>
              <a:t>_</a:t>
            </a:r>
          </a:p>
        </p:txBody>
      </p:sp>
      <p:sp>
        <p:nvSpPr>
          <p:cNvPr id="280686" name="AutoShape 1134"/>
          <p:cNvSpPr>
            <a:spLocks noChangeArrowheads="1"/>
          </p:cNvSpPr>
          <p:nvPr/>
        </p:nvSpPr>
        <p:spPr bwMode="auto">
          <a:xfrm rot="-10800000">
            <a:off x="3048000" y="266700"/>
            <a:ext cx="3790950" cy="438150"/>
          </a:xfrm>
          <a:prstGeom prst="rightArrow">
            <a:avLst>
              <a:gd name="adj1" fmla="val 50000"/>
              <a:gd name="adj2" fmla="val 216304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0687" name="AutoShape 1135"/>
          <p:cNvSpPr>
            <a:spLocks noChangeArrowheads="1"/>
          </p:cNvSpPr>
          <p:nvPr/>
        </p:nvSpPr>
        <p:spPr bwMode="auto">
          <a:xfrm flipH="1" flipV="1">
            <a:off x="628650" y="2895600"/>
            <a:ext cx="590550" cy="1162050"/>
          </a:xfrm>
          <a:prstGeom prst="upArrow">
            <a:avLst>
              <a:gd name="adj1" fmla="val 50000"/>
              <a:gd name="adj2" fmla="val 49194"/>
            </a:avLst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0688" name="Text Box 1136"/>
          <p:cNvSpPr txBox="1">
            <a:spLocks noChangeArrowheads="1"/>
          </p:cNvSpPr>
          <p:nvPr/>
        </p:nvSpPr>
        <p:spPr bwMode="auto">
          <a:xfrm>
            <a:off x="2765425" y="1108075"/>
            <a:ext cx="3844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latin typeface="Times New Roman" panose="02020603050405020304" pitchFamily="18" charset="0"/>
              </a:rPr>
              <a:t>ELECTRON FLOW - TO +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3" name="Text Box 1027"/>
          <p:cNvSpPr txBox="1">
            <a:spLocks noChangeArrowheads="1"/>
          </p:cNvSpPr>
          <p:nvPr/>
        </p:nvSpPr>
        <p:spPr bwMode="auto">
          <a:xfrm>
            <a:off x="1087820" y="627994"/>
            <a:ext cx="573881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3200" dirty="0" err="1">
                <a:latin typeface="Times New Roman" panose="02020603050405020304" pitchFamily="18" charset="0"/>
              </a:rPr>
              <a:t>Distributorless</a:t>
            </a:r>
            <a:r>
              <a:rPr lang="en-GB" altLang="en-US" sz="3200" dirty="0">
                <a:latin typeface="Times New Roman" panose="02020603050405020304" pitchFamily="18" charset="0"/>
              </a:rPr>
              <a:t> Ignition Systems</a:t>
            </a:r>
          </a:p>
        </p:txBody>
      </p:sp>
      <p:sp>
        <p:nvSpPr>
          <p:cNvPr id="281605" name="Text Box 1029"/>
          <p:cNvSpPr txBox="1">
            <a:spLocks noChangeArrowheads="1"/>
          </p:cNvSpPr>
          <p:nvPr/>
        </p:nvSpPr>
        <p:spPr bwMode="auto">
          <a:xfrm>
            <a:off x="728407" y="1696161"/>
            <a:ext cx="7883953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latin typeface="Times New Roman" panose="02020603050405020304" pitchFamily="18" charset="0"/>
              </a:rPr>
              <a:t>The arrows on the previous page show the direction of </a:t>
            </a:r>
          </a:p>
          <a:p>
            <a:r>
              <a:rPr lang="en-GB" altLang="en-US" dirty="0">
                <a:latin typeface="Times New Roman" panose="02020603050405020304" pitchFamily="18" charset="0"/>
              </a:rPr>
              <a:t>electron flow in the circuit when a spark occurs. </a:t>
            </a:r>
            <a:endParaRPr lang="en-GB" altLang="en-US" dirty="0" smtClean="0">
              <a:latin typeface="Times New Roman" panose="02020603050405020304" pitchFamily="18" charset="0"/>
            </a:endParaRPr>
          </a:p>
          <a:p>
            <a:r>
              <a:rPr lang="en-GB" altLang="en-US" dirty="0" smtClean="0">
                <a:latin typeface="Times New Roman" panose="02020603050405020304" pitchFamily="18" charset="0"/>
              </a:rPr>
              <a:t>It </a:t>
            </a:r>
            <a:r>
              <a:rPr lang="en-GB" altLang="en-US" dirty="0">
                <a:latin typeface="Times New Roman" panose="02020603050405020304" pitchFamily="18" charset="0"/>
              </a:rPr>
              <a:t>can be </a:t>
            </a:r>
            <a:r>
              <a:rPr lang="en-GB" altLang="en-US" dirty="0" smtClean="0">
                <a:latin typeface="Times New Roman" panose="02020603050405020304" pitchFamily="18" charset="0"/>
              </a:rPr>
              <a:t>seen that </a:t>
            </a:r>
            <a:r>
              <a:rPr lang="en-GB" altLang="en-US" dirty="0">
                <a:latin typeface="Times New Roman" panose="02020603050405020304" pitchFamily="18" charset="0"/>
              </a:rPr>
              <a:t>the electron path is from the left end (-) </a:t>
            </a:r>
            <a:endParaRPr lang="en-GB" altLang="en-US" dirty="0" smtClean="0">
              <a:latin typeface="Times New Roman" panose="02020603050405020304" pitchFamily="18" charset="0"/>
            </a:endParaRPr>
          </a:p>
          <a:p>
            <a:r>
              <a:rPr lang="en-GB" altLang="en-US" dirty="0" smtClean="0">
                <a:latin typeface="Times New Roman" panose="02020603050405020304" pitchFamily="18" charset="0"/>
              </a:rPr>
              <a:t>of </a:t>
            </a:r>
            <a:r>
              <a:rPr lang="en-GB" altLang="en-US" dirty="0">
                <a:latin typeface="Times New Roman" panose="02020603050405020304" pitchFamily="18" charset="0"/>
              </a:rPr>
              <a:t>the </a:t>
            </a:r>
            <a:r>
              <a:rPr lang="en-GB" altLang="en-US" dirty="0" smtClean="0">
                <a:latin typeface="Times New Roman" panose="02020603050405020304" pitchFamily="18" charset="0"/>
              </a:rPr>
              <a:t>secondary winding </a:t>
            </a:r>
            <a:r>
              <a:rPr lang="en-GB" altLang="en-US" dirty="0">
                <a:latin typeface="Times New Roman" panose="02020603050405020304" pitchFamily="18" charset="0"/>
              </a:rPr>
              <a:t>through the centre electrode </a:t>
            </a:r>
            <a:endParaRPr lang="en-GB" altLang="en-US" dirty="0" smtClean="0">
              <a:latin typeface="Times New Roman" panose="02020603050405020304" pitchFamily="18" charset="0"/>
            </a:endParaRPr>
          </a:p>
          <a:p>
            <a:r>
              <a:rPr lang="en-GB" altLang="en-US" dirty="0" smtClean="0">
                <a:latin typeface="Times New Roman" panose="02020603050405020304" pitchFamily="18" charset="0"/>
              </a:rPr>
              <a:t>and </a:t>
            </a:r>
            <a:r>
              <a:rPr lang="en-GB" altLang="en-US" dirty="0">
                <a:latin typeface="Times New Roman" panose="02020603050405020304" pitchFamily="18" charset="0"/>
              </a:rPr>
              <a:t>then through the </a:t>
            </a:r>
            <a:r>
              <a:rPr lang="en-GB" altLang="en-US" dirty="0" smtClean="0">
                <a:latin typeface="Times New Roman" panose="02020603050405020304" pitchFamily="18" charset="0"/>
              </a:rPr>
              <a:t>head to </a:t>
            </a:r>
            <a:r>
              <a:rPr lang="en-GB" altLang="en-US" dirty="0">
                <a:latin typeface="Times New Roman" panose="02020603050405020304" pitchFamily="18" charset="0"/>
              </a:rPr>
              <a:t>the outer electrode of the </a:t>
            </a:r>
            <a:endParaRPr lang="en-GB" altLang="en-US" dirty="0" smtClean="0">
              <a:latin typeface="Times New Roman" panose="02020603050405020304" pitchFamily="18" charset="0"/>
            </a:endParaRPr>
          </a:p>
          <a:p>
            <a:r>
              <a:rPr lang="en-GB" altLang="en-US" dirty="0" smtClean="0">
                <a:latin typeface="Times New Roman" panose="02020603050405020304" pitchFamily="18" charset="0"/>
              </a:rPr>
              <a:t>right </a:t>
            </a:r>
            <a:r>
              <a:rPr lang="en-GB" altLang="en-US" dirty="0">
                <a:latin typeface="Times New Roman" panose="02020603050405020304" pitchFamily="18" charset="0"/>
              </a:rPr>
              <a:t>hand plug. </a:t>
            </a:r>
            <a:endParaRPr lang="en-GB" altLang="en-US" dirty="0" smtClean="0">
              <a:latin typeface="Times New Roman" panose="02020603050405020304" pitchFamily="18" charset="0"/>
            </a:endParaRPr>
          </a:p>
          <a:p>
            <a:r>
              <a:rPr lang="en-GB" altLang="en-US" dirty="0" smtClean="0">
                <a:latin typeface="Times New Roman" panose="02020603050405020304" pitchFamily="18" charset="0"/>
              </a:rPr>
              <a:t>After </a:t>
            </a:r>
            <a:r>
              <a:rPr lang="en-GB" altLang="en-US" dirty="0">
                <a:latin typeface="Times New Roman" panose="02020603050405020304" pitchFamily="18" charset="0"/>
              </a:rPr>
              <a:t>then </a:t>
            </a:r>
            <a:r>
              <a:rPr lang="en-GB" altLang="en-US" dirty="0" smtClean="0">
                <a:latin typeface="Times New Roman" panose="02020603050405020304" pitchFamily="18" charset="0"/>
              </a:rPr>
              <a:t>jumping over </a:t>
            </a:r>
            <a:r>
              <a:rPr lang="en-GB" altLang="en-US" dirty="0">
                <a:latin typeface="Times New Roman" panose="02020603050405020304" pitchFamily="18" charset="0"/>
              </a:rPr>
              <a:t>the gap to the centre electrode </a:t>
            </a:r>
            <a:endParaRPr lang="en-GB" altLang="en-US" dirty="0" smtClean="0">
              <a:latin typeface="Times New Roman" panose="02020603050405020304" pitchFamily="18" charset="0"/>
            </a:endParaRPr>
          </a:p>
          <a:p>
            <a:r>
              <a:rPr lang="en-GB" altLang="en-US" dirty="0" smtClean="0">
                <a:latin typeface="Times New Roman" panose="02020603050405020304" pitchFamily="18" charset="0"/>
              </a:rPr>
              <a:t>they </a:t>
            </a:r>
            <a:r>
              <a:rPr lang="en-GB" altLang="en-US" dirty="0">
                <a:latin typeface="Times New Roman" panose="02020603050405020304" pitchFamily="18" charset="0"/>
              </a:rPr>
              <a:t>flow to the right </a:t>
            </a:r>
            <a:r>
              <a:rPr lang="en-GB" altLang="en-US" dirty="0" smtClean="0">
                <a:latin typeface="Times New Roman" panose="02020603050405020304" pitchFamily="18" charset="0"/>
              </a:rPr>
              <a:t>hand end </a:t>
            </a:r>
            <a:r>
              <a:rPr lang="en-GB" altLang="en-US" dirty="0">
                <a:latin typeface="Times New Roman" panose="02020603050405020304" pitchFamily="18" charset="0"/>
              </a:rPr>
              <a:t>of the secondary </a:t>
            </a:r>
            <a:endParaRPr lang="en-GB" altLang="en-US" dirty="0" smtClean="0">
              <a:latin typeface="Times New Roman" panose="02020603050405020304" pitchFamily="18" charset="0"/>
            </a:endParaRPr>
          </a:p>
          <a:p>
            <a:r>
              <a:rPr lang="en-GB" altLang="en-US" dirty="0" smtClean="0">
                <a:latin typeface="Times New Roman" panose="02020603050405020304" pitchFamily="18" charset="0"/>
              </a:rPr>
              <a:t>(+) </a:t>
            </a:r>
            <a:r>
              <a:rPr lang="en-GB" altLang="en-US" dirty="0">
                <a:latin typeface="Times New Roman" panose="02020603050405020304" pitchFamily="18" charset="0"/>
              </a:rPr>
              <a:t>winding.</a:t>
            </a:r>
          </a:p>
          <a:p>
            <a:endParaRPr lang="en-GB" altLang="en-US" dirty="0">
              <a:latin typeface="Times New Roman" panose="02020603050405020304" pitchFamily="18" charset="0"/>
            </a:endParaRPr>
          </a:p>
          <a:p>
            <a:endParaRPr lang="en-GB" altLang="en-US" dirty="0">
              <a:latin typeface="Times New Roman" panose="02020603050405020304" pitchFamily="18" charset="0"/>
            </a:endParaRPr>
          </a:p>
          <a:p>
            <a:endParaRPr lang="en-GB" altLang="en-US" dirty="0">
              <a:solidFill>
                <a:srgbClr val="FFFF00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3" name="Text Box 1027"/>
          <p:cNvSpPr txBox="1">
            <a:spLocks noChangeArrowheads="1"/>
          </p:cNvSpPr>
          <p:nvPr/>
        </p:nvSpPr>
        <p:spPr bwMode="auto">
          <a:xfrm>
            <a:off x="1087820" y="627994"/>
            <a:ext cx="573881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3200" dirty="0" err="1">
                <a:latin typeface="Times New Roman" panose="02020603050405020304" pitchFamily="18" charset="0"/>
              </a:rPr>
              <a:t>Distributorless</a:t>
            </a:r>
            <a:r>
              <a:rPr lang="en-GB" altLang="en-US" sz="3200" dirty="0">
                <a:latin typeface="Times New Roman" panose="02020603050405020304" pitchFamily="18" charset="0"/>
              </a:rPr>
              <a:t> Ignition Systems</a:t>
            </a:r>
          </a:p>
        </p:txBody>
      </p:sp>
      <p:sp>
        <p:nvSpPr>
          <p:cNvPr id="281605" name="Text Box 1029"/>
          <p:cNvSpPr txBox="1">
            <a:spLocks noChangeArrowheads="1"/>
          </p:cNvSpPr>
          <p:nvPr/>
        </p:nvSpPr>
        <p:spPr bwMode="auto">
          <a:xfrm>
            <a:off x="704758" y="1333556"/>
            <a:ext cx="6998454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 altLang="en-US" dirty="0">
              <a:latin typeface="Times New Roman" panose="02020603050405020304" pitchFamily="18" charset="0"/>
            </a:endParaRPr>
          </a:p>
          <a:p>
            <a:r>
              <a:rPr lang="en-GB" altLang="en-US" dirty="0">
                <a:latin typeface="Times New Roman" panose="02020603050405020304" pitchFamily="18" charset="0"/>
              </a:rPr>
              <a:t>The series connection of the spark plugs causes one </a:t>
            </a:r>
            <a:endParaRPr lang="en-GB" altLang="en-US" dirty="0" smtClean="0">
              <a:latin typeface="Times New Roman" panose="02020603050405020304" pitchFamily="18" charset="0"/>
            </a:endParaRPr>
          </a:p>
          <a:p>
            <a:r>
              <a:rPr lang="en-GB" altLang="en-US" dirty="0" smtClean="0">
                <a:latin typeface="Times New Roman" panose="02020603050405020304" pitchFamily="18" charset="0"/>
              </a:rPr>
              <a:t>of </a:t>
            </a:r>
            <a:r>
              <a:rPr lang="en-GB" altLang="en-US" dirty="0">
                <a:latin typeface="Times New Roman" panose="02020603050405020304" pitchFamily="18" charset="0"/>
              </a:rPr>
              <a:t>the </a:t>
            </a:r>
            <a:r>
              <a:rPr lang="en-GB" altLang="en-US" dirty="0" smtClean="0">
                <a:latin typeface="Times New Roman" panose="02020603050405020304" pitchFamily="18" charset="0"/>
              </a:rPr>
              <a:t>plugs to </a:t>
            </a:r>
            <a:r>
              <a:rPr lang="en-GB" altLang="en-US" dirty="0">
                <a:latin typeface="Times New Roman" panose="02020603050405020304" pitchFamily="18" charset="0"/>
              </a:rPr>
              <a:t>always fire in the reverse direction. </a:t>
            </a:r>
            <a:endParaRPr lang="en-GB" altLang="en-US" dirty="0" smtClean="0">
              <a:latin typeface="Times New Roman" panose="02020603050405020304" pitchFamily="18" charset="0"/>
            </a:endParaRPr>
          </a:p>
          <a:p>
            <a:endParaRPr lang="en-GB" altLang="en-US" dirty="0" smtClean="0">
              <a:latin typeface="Times New Roman" panose="02020603050405020304" pitchFamily="18" charset="0"/>
            </a:endParaRPr>
          </a:p>
          <a:p>
            <a:r>
              <a:rPr lang="en-GB" altLang="en-US" dirty="0" smtClean="0">
                <a:latin typeface="Times New Roman" panose="02020603050405020304" pitchFamily="18" charset="0"/>
              </a:rPr>
              <a:t>The </a:t>
            </a:r>
            <a:r>
              <a:rPr lang="en-GB" altLang="en-US" dirty="0">
                <a:latin typeface="Times New Roman" panose="02020603050405020304" pitchFamily="18" charset="0"/>
              </a:rPr>
              <a:t>wasted firing </a:t>
            </a:r>
            <a:r>
              <a:rPr lang="en-GB" altLang="en-US" dirty="0" smtClean="0">
                <a:latin typeface="Times New Roman" panose="02020603050405020304" pitchFamily="18" charset="0"/>
              </a:rPr>
              <a:t>needs very </a:t>
            </a:r>
            <a:r>
              <a:rPr lang="en-GB" altLang="en-US" dirty="0">
                <a:latin typeface="Times New Roman" panose="02020603050405020304" pitchFamily="18" charset="0"/>
              </a:rPr>
              <a:t>little energy to bridge </a:t>
            </a:r>
            <a:endParaRPr lang="en-GB" altLang="en-US" dirty="0" smtClean="0">
              <a:latin typeface="Times New Roman" panose="02020603050405020304" pitchFamily="18" charset="0"/>
            </a:endParaRPr>
          </a:p>
          <a:p>
            <a:r>
              <a:rPr lang="en-GB" altLang="en-US" dirty="0" smtClean="0">
                <a:latin typeface="Times New Roman" panose="02020603050405020304" pitchFamily="18" charset="0"/>
              </a:rPr>
              <a:t>the </a:t>
            </a:r>
            <a:r>
              <a:rPr lang="en-GB" altLang="en-US" dirty="0">
                <a:latin typeface="Times New Roman" panose="02020603050405020304" pitchFamily="18" charset="0"/>
              </a:rPr>
              <a:t>gap due to the lack of pressure </a:t>
            </a:r>
            <a:r>
              <a:rPr lang="en-GB" altLang="en-US" dirty="0" smtClean="0">
                <a:latin typeface="Times New Roman" panose="02020603050405020304" pitchFamily="18" charset="0"/>
              </a:rPr>
              <a:t>in the </a:t>
            </a:r>
            <a:r>
              <a:rPr lang="en-GB" altLang="en-US" dirty="0">
                <a:latin typeface="Times New Roman" panose="02020603050405020304" pitchFamily="18" charset="0"/>
              </a:rPr>
              <a:t>cylinder, </a:t>
            </a:r>
            <a:endParaRPr lang="en-GB" altLang="en-US" dirty="0" smtClean="0">
              <a:latin typeface="Times New Roman" panose="02020603050405020304" pitchFamily="18" charset="0"/>
            </a:endParaRPr>
          </a:p>
          <a:p>
            <a:r>
              <a:rPr lang="en-GB" altLang="en-US" dirty="0" smtClean="0">
                <a:latin typeface="Times New Roman" panose="02020603050405020304" pitchFamily="18" charset="0"/>
              </a:rPr>
              <a:t>leaving </a:t>
            </a:r>
            <a:r>
              <a:rPr lang="en-GB" altLang="en-US" dirty="0">
                <a:latin typeface="Times New Roman" panose="02020603050405020304" pitchFamily="18" charset="0"/>
              </a:rPr>
              <a:t>more power for the cylinder under pressure.</a:t>
            </a:r>
          </a:p>
          <a:p>
            <a:endParaRPr lang="en-GB" altLang="en-US" dirty="0">
              <a:latin typeface="Times New Roman" panose="02020603050405020304" pitchFamily="18" charset="0"/>
            </a:endParaRPr>
          </a:p>
          <a:p>
            <a:endParaRPr lang="en-GB" altLang="en-US" dirty="0">
              <a:solidFill>
                <a:srgbClr val="FFFF00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91825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627" name="Text Box 1027"/>
          <p:cNvSpPr txBox="1">
            <a:spLocks noChangeArrowheads="1"/>
          </p:cNvSpPr>
          <p:nvPr/>
        </p:nvSpPr>
        <p:spPr bwMode="auto">
          <a:xfrm>
            <a:off x="1032641" y="557048"/>
            <a:ext cx="573881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3200" dirty="0" err="1">
                <a:latin typeface="Times New Roman" panose="02020603050405020304" pitchFamily="18" charset="0"/>
              </a:rPr>
              <a:t>Distributorless</a:t>
            </a:r>
            <a:r>
              <a:rPr lang="en-GB" altLang="en-US" sz="3200" dirty="0">
                <a:latin typeface="Times New Roman" panose="02020603050405020304" pitchFamily="18" charset="0"/>
              </a:rPr>
              <a:t> Ignition Systems</a:t>
            </a:r>
          </a:p>
        </p:txBody>
      </p:sp>
      <p:graphicFrame>
        <p:nvGraphicFramePr>
          <p:cNvPr id="282630" name="Object 103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3085412"/>
              </p:ext>
            </p:extLst>
          </p:nvPr>
        </p:nvGraphicFramePr>
        <p:xfrm>
          <a:off x="173420" y="1964527"/>
          <a:ext cx="8324850" cy="4606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2653" name="Crocodile Clips Design" r:id="rId3" imgW="6400000" imgH="3543795" progId="CrocodileClipsCircuit">
                  <p:embed/>
                </p:oleObj>
              </mc:Choice>
              <mc:Fallback>
                <p:oleObj name="Crocodile Clips Design" r:id="rId3" imgW="6400000" imgH="3543795" progId="CrocodileClipsCircuit">
                  <p:embed/>
                  <p:pic>
                    <p:nvPicPr>
                      <p:cNvPr id="0" name="Object 103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3420" y="1964527"/>
                        <a:ext cx="8324850" cy="46069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627" name="Text Box 1027"/>
          <p:cNvSpPr txBox="1">
            <a:spLocks noChangeArrowheads="1"/>
          </p:cNvSpPr>
          <p:nvPr/>
        </p:nvSpPr>
        <p:spPr bwMode="auto">
          <a:xfrm>
            <a:off x="1032641" y="557048"/>
            <a:ext cx="573881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3200" dirty="0" err="1">
                <a:latin typeface="Times New Roman" panose="02020603050405020304" pitchFamily="18" charset="0"/>
              </a:rPr>
              <a:t>Distributorless</a:t>
            </a:r>
            <a:r>
              <a:rPr lang="en-GB" altLang="en-US" sz="3200" dirty="0">
                <a:latin typeface="Times New Roman" panose="02020603050405020304" pitchFamily="18" charset="0"/>
              </a:rPr>
              <a:t> Ignition Systems</a:t>
            </a:r>
          </a:p>
        </p:txBody>
      </p:sp>
      <p:pic>
        <p:nvPicPr>
          <p:cNvPr id="4" name="Picture 3" descr="Wasted Spark Ignition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3025" y="1601152"/>
            <a:ext cx="5314950" cy="41433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82770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699" name="Text Box 1027"/>
          <p:cNvSpPr txBox="1">
            <a:spLocks noChangeArrowheads="1"/>
          </p:cNvSpPr>
          <p:nvPr/>
        </p:nvSpPr>
        <p:spPr bwMode="auto">
          <a:xfrm>
            <a:off x="1064418" y="673042"/>
            <a:ext cx="573881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3200" dirty="0" err="1">
                <a:latin typeface="Times New Roman" panose="02020603050405020304" pitchFamily="18" charset="0"/>
              </a:rPr>
              <a:t>Distributorless</a:t>
            </a:r>
            <a:r>
              <a:rPr lang="en-GB" altLang="en-US" sz="3200" dirty="0">
                <a:latin typeface="Times New Roman" panose="02020603050405020304" pitchFamily="18" charset="0"/>
              </a:rPr>
              <a:t> Ignition Systems</a:t>
            </a:r>
          </a:p>
        </p:txBody>
      </p:sp>
      <p:sp>
        <p:nvSpPr>
          <p:cNvPr id="285702" name="Text Box 1030"/>
          <p:cNvSpPr txBox="1">
            <a:spLocks noChangeArrowheads="1"/>
          </p:cNvSpPr>
          <p:nvPr/>
        </p:nvSpPr>
        <p:spPr bwMode="auto">
          <a:xfrm>
            <a:off x="4270375" y="1603375"/>
            <a:ext cx="4778872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latin typeface="Times New Roman" panose="02020603050405020304" pitchFamily="18" charset="0"/>
              </a:rPr>
              <a:t>The D.I.S. system interfaces with</a:t>
            </a:r>
          </a:p>
          <a:p>
            <a:r>
              <a:rPr lang="en-GB" altLang="en-US" dirty="0">
                <a:latin typeface="Times New Roman" panose="02020603050405020304" pitchFamily="18" charset="0"/>
              </a:rPr>
              <a:t>two double spark coils as discussed</a:t>
            </a:r>
          </a:p>
          <a:p>
            <a:r>
              <a:rPr lang="en-GB" altLang="en-US" dirty="0">
                <a:latin typeface="Times New Roman" panose="02020603050405020304" pitchFamily="18" charset="0"/>
              </a:rPr>
              <a:t>before.</a:t>
            </a:r>
          </a:p>
          <a:p>
            <a:endParaRPr lang="en-GB" altLang="en-US" dirty="0">
              <a:latin typeface="Times New Roman" panose="02020603050405020304" pitchFamily="18" charset="0"/>
            </a:endParaRPr>
          </a:p>
          <a:p>
            <a:r>
              <a:rPr lang="en-GB" altLang="en-US" dirty="0">
                <a:latin typeface="Times New Roman" panose="02020603050405020304" pitchFamily="18" charset="0"/>
              </a:rPr>
              <a:t>An ignition module (trigger box) is</a:t>
            </a:r>
          </a:p>
          <a:p>
            <a:r>
              <a:rPr lang="en-GB" altLang="en-US" dirty="0">
                <a:latin typeface="Times New Roman" panose="02020603050405020304" pitchFamily="18" charset="0"/>
              </a:rPr>
              <a:t>fitted below the coil pack. </a:t>
            </a:r>
          </a:p>
        </p:txBody>
      </p:sp>
      <p:sp>
        <p:nvSpPr>
          <p:cNvPr id="285703" name="Text Box 1031"/>
          <p:cNvSpPr txBox="1">
            <a:spLocks noChangeArrowheads="1"/>
          </p:cNvSpPr>
          <p:nvPr/>
        </p:nvSpPr>
        <p:spPr bwMode="auto">
          <a:xfrm>
            <a:off x="225297" y="4034052"/>
            <a:ext cx="8693405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latin typeface="Times New Roman" panose="02020603050405020304" pitchFamily="18" charset="0"/>
              </a:rPr>
              <a:t>The purpose of the module is to switch the coils on and off at the </a:t>
            </a:r>
          </a:p>
          <a:p>
            <a:r>
              <a:rPr lang="en-GB" altLang="en-US" dirty="0">
                <a:latin typeface="Times New Roman" panose="02020603050405020304" pitchFamily="18" charset="0"/>
              </a:rPr>
              <a:t>correct time when it receives a signal from the ECU. </a:t>
            </a:r>
          </a:p>
        </p:txBody>
      </p:sp>
      <p:pic>
        <p:nvPicPr>
          <p:cNvPr id="6" name="Picture 5" descr="Bosch 2x2 Double Fire Coil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4412" y="1757577"/>
            <a:ext cx="3181350" cy="22764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23" name="Text Box 1027"/>
          <p:cNvSpPr txBox="1">
            <a:spLocks noChangeArrowheads="1"/>
          </p:cNvSpPr>
          <p:nvPr/>
        </p:nvSpPr>
        <p:spPr bwMode="auto">
          <a:xfrm>
            <a:off x="945931" y="610413"/>
            <a:ext cx="573881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3200" dirty="0" err="1">
                <a:latin typeface="Times New Roman" panose="02020603050405020304" pitchFamily="18" charset="0"/>
              </a:rPr>
              <a:t>Distributorless</a:t>
            </a:r>
            <a:r>
              <a:rPr lang="en-GB" altLang="en-US" sz="3200" dirty="0">
                <a:latin typeface="Times New Roman" panose="02020603050405020304" pitchFamily="18" charset="0"/>
              </a:rPr>
              <a:t> Ignition Systems</a:t>
            </a:r>
          </a:p>
        </p:txBody>
      </p:sp>
      <p:sp>
        <p:nvSpPr>
          <p:cNvPr id="286725" name="Text Box 1029"/>
          <p:cNvSpPr txBox="1">
            <a:spLocks noChangeArrowheads="1"/>
          </p:cNvSpPr>
          <p:nvPr/>
        </p:nvSpPr>
        <p:spPr bwMode="auto">
          <a:xfrm>
            <a:off x="460375" y="1603375"/>
            <a:ext cx="5051383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 smtClean="0">
                <a:latin typeface="Times New Roman" panose="02020603050405020304" pitchFamily="18" charset="0"/>
              </a:rPr>
              <a:t>     Connections </a:t>
            </a:r>
            <a:r>
              <a:rPr lang="en-GB" altLang="en-US" dirty="0">
                <a:latin typeface="Times New Roman" panose="02020603050405020304" pitchFamily="18" charset="0"/>
              </a:rPr>
              <a:t>to the D.I.S module:</a:t>
            </a:r>
          </a:p>
          <a:p>
            <a:endParaRPr lang="en-GB" altLang="en-US" dirty="0">
              <a:solidFill>
                <a:srgbClr val="FFFF00"/>
              </a:solidFill>
              <a:latin typeface="Times New Roman" panose="02020603050405020304" pitchFamily="18" charset="0"/>
            </a:endParaRPr>
          </a:p>
          <a:p>
            <a:r>
              <a:rPr lang="en-GB" altLang="en-US" dirty="0">
                <a:latin typeface="Times New Roman" panose="02020603050405020304" pitchFamily="18" charset="0"/>
              </a:rPr>
              <a:t>1. Ignition live</a:t>
            </a:r>
          </a:p>
          <a:p>
            <a:endParaRPr lang="en-GB" altLang="en-US" dirty="0">
              <a:latin typeface="Times New Roman" panose="02020603050405020304" pitchFamily="18" charset="0"/>
            </a:endParaRPr>
          </a:p>
          <a:p>
            <a:r>
              <a:rPr lang="en-GB" altLang="en-US" dirty="0">
                <a:latin typeface="Times New Roman" panose="02020603050405020304" pitchFamily="18" charset="0"/>
              </a:rPr>
              <a:t>2. </a:t>
            </a:r>
            <a:r>
              <a:rPr lang="en-GB" altLang="en-US" dirty="0" smtClean="0">
                <a:latin typeface="Times New Roman" panose="02020603050405020304" pitchFamily="18" charset="0"/>
              </a:rPr>
              <a:t>Two Earth Returns </a:t>
            </a:r>
            <a:endParaRPr lang="en-GB" altLang="en-US" dirty="0">
              <a:latin typeface="Times New Roman" panose="02020603050405020304" pitchFamily="18" charset="0"/>
            </a:endParaRPr>
          </a:p>
          <a:p>
            <a:endParaRPr lang="en-GB" altLang="en-US" dirty="0">
              <a:latin typeface="Times New Roman" panose="02020603050405020304" pitchFamily="18" charset="0"/>
            </a:endParaRPr>
          </a:p>
          <a:p>
            <a:r>
              <a:rPr lang="en-GB" altLang="en-US" dirty="0">
                <a:latin typeface="Times New Roman" panose="02020603050405020304" pitchFamily="18" charset="0"/>
              </a:rPr>
              <a:t>3. </a:t>
            </a:r>
            <a:r>
              <a:rPr lang="en-GB" altLang="en-US" dirty="0" smtClean="0">
                <a:latin typeface="Times New Roman" panose="02020603050405020304" pitchFamily="18" charset="0"/>
              </a:rPr>
              <a:t>(</a:t>
            </a:r>
            <a:r>
              <a:rPr lang="en-GB" altLang="en-US" dirty="0" err="1">
                <a:latin typeface="Times New Roman" panose="02020603050405020304" pitchFamily="18" charset="0"/>
              </a:rPr>
              <a:t>cyls</a:t>
            </a:r>
            <a:r>
              <a:rPr lang="en-GB" altLang="en-US" dirty="0">
                <a:latin typeface="Times New Roman" panose="02020603050405020304" pitchFamily="18" charset="0"/>
              </a:rPr>
              <a:t>. 1 + 4)</a:t>
            </a:r>
          </a:p>
          <a:p>
            <a:endParaRPr lang="en-GB" altLang="en-US" dirty="0">
              <a:latin typeface="Times New Roman" panose="02020603050405020304" pitchFamily="18" charset="0"/>
            </a:endParaRPr>
          </a:p>
          <a:p>
            <a:r>
              <a:rPr lang="en-GB" altLang="en-US" dirty="0">
                <a:latin typeface="Times New Roman" panose="02020603050405020304" pitchFamily="18" charset="0"/>
              </a:rPr>
              <a:t>4. </a:t>
            </a:r>
            <a:r>
              <a:rPr lang="en-GB" altLang="en-US" dirty="0" smtClean="0">
                <a:latin typeface="Times New Roman" panose="02020603050405020304" pitchFamily="18" charset="0"/>
              </a:rPr>
              <a:t>(</a:t>
            </a:r>
            <a:r>
              <a:rPr lang="en-GB" altLang="en-US" dirty="0" err="1">
                <a:latin typeface="Times New Roman" panose="02020603050405020304" pitchFamily="18" charset="0"/>
              </a:rPr>
              <a:t>cyls</a:t>
            </a:r>
            <a:r>
              <a:rPr lang="en-GB" altLang="en-US" dirty="0">
                <a:latin typeface="Times New Roman" panose="02020603050405020304" pitchFamily="18" charset="0"/>
              </a:rPr>
              <a:t>. 2 + 3)</a:t>
            </a:r>
          </a:p>
        </p:txBody>
      </p:sp>
      <p:pic>
        <p:nvPicPr>
          <p:cNvPr id="10" name="Picture 9" descr="Bosch 2x2 Double Fire Coil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9152" y="2743220"/>
            <a:ext cx="3780203" cy="297807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747" name="Text Box 1027"/>
          <p:cNvSpPr txBox="1">
            <a:spLocks noChangeArrowheads="1"/>
          </p:cNvSpPr>
          <p:nvPr/>
        </p:nvSpPr>
        <p:spPr bwMode="auto">
          <a:xfrm>
            <a:off x="1188720" y="533400"/>
            <a:ext cx="637889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GB" altLang="en-US" sz="3200" dirty="0" err="1">
                <a:latin typeface="Times New Roman" panose="02020603050405020304" pitchFamily="18" charset="0"/>
              </a:rPr>
              <a:t>Distributorless</a:t>
            </a:r>
            <a:r>
              <a:rPr lang="en-GB" altLang="en-US" sz="3200" dirty="0">
                <a:latin typeface="Times New Roman" panose="02020603050405020304" pitchFamily="18" charset="0"/>
              </a:rPr>
              <a:t> Ignition Systems</a:t>
            </a:r>
          </a:p>
        </p:txBody>
      </p:sp>
      <p:pic>
        <p:nvPicPr>
          <p:cNvPr id="287749" name="Picture 1029" descr="D:\MULTIMED\BMP\U10_0010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75" y="2393315"/>
            <a:ext cx="3676650" cy="22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7750" name="Text Box 1030"/>
          <p:cNvSpPr txBox="1">
            <a:spLocks noChangeArrowheads="1"/>
          </p:cNvSpPr>
          <p:nvPr/>
        </p:nvSpPr>
        <p:spPr bwMode="auto">
          <a:xfrm>
            <a:off x="4628515" y="2129155"/>
            <a:ext cx="3757760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latin typeface="Times New Roman" panose="02020603050405020304" pitchFamily="18" charset="0"/>
              </a:rPr>
              <a:t>Coil Primary Resistance:</a:t>
            </a:r>
          </a:p>
          <a:p>
            <a:endParaRPr lang="en-GB" altLang="en-US" dirty="0">
              <a:latin typeface="Times New Roman" panose="02020603050405020304" pitchFamily="18" charset="0"/>
            </a:endParaRPr>
          </a:p>
          <a:p>
            <a:r>
              <a:rPr lang="en-GB" altLang="en-US" dirty="0">
                <a:latin typeface="Times New Roman" panose="02020603050405020304" pitchFamily="18" charset="0"/>
              </a:rPr>
              <a:t>0.56 ohms +/- 0.05 ohms</a:t>
            </a:r>
          </a:p>
          <a:p>
            <a:endParaRPr lang="en-GB" altLang="en-US" dirty="0">
              <a:latin typeface="Times New Roman" panose="02020603050405020304" pitchFamily="18" charset="0"/>
            </a:endParaRPr>
          </a:p>
          <a:p>
            <a:r>
              <a:rPr lang="en-GB" altLang="en-US" dirty="0">
                <a:latin typeface="Times New Roman" panose="02020603050405020304" pitchFamily="18" charset="0"/>
              </a:rPr>
              <a:t>Coil Secondary Resistance:</a:t>
            </a:r>
          </a:p>
          <a:p>
            <a:endParaRPr lang="en-GB" altLang="en-US" dirty="0">
              <a:latin typeface="Times New Roman" panose="02020603050405020304" pitchFamily="18" charset="0"/>
            </a:endParaRPr>
          </a:p>
          <a:p>
            <a:r>
              <a:rPr lang="en-GB" altLang="en-US" dirty="0">
                <a:latin typeface="Times New Roman" panose="02020603050405020304" pitchFamily="18" charset="0"/>
              </a:rPr>
              <a:t>6 </a:t>
            </a:r>
            <a:r>
              <a:rPr lang="en-GB" altLang="en-US" dirty="0" err="1">
                <a:latin typeface="Times New Roman" panose="02020603050405020304" pitchFamily="18" charset="0"/>
              </a:rPr>
              <a:t>kohms</a:t>
            </a:r>
            <a:r>
              <a:rPr lang="en-GB" altLang="en-US" dirty="0">
                <a:latin typeface="Times New Roman" panose="02020603050405020304" pitchFamily="18" charset="0"/>
              </a:rPr>
              <a:t> +/- 50 ohms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771" name="Text Box 1027"/>
          <p:cNvSpPr txBox="1">
            <a:spLocks noChangeArrowheads="1"/>
          </p:cNvSpPr>
          <p:nvPr/>
        </p:nvSpPr>
        <p:spPr bwMode="auto">
          <a:xfrm>
            <a:off x="1064418" y="626278"/>
            <a:ext cx="573881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3200" dirty="0" err="1">
                <a:latin typeface="Times New Roman" panose="02020603050405020304" pitchFamily="18" charset="0"/>
              </a:rPr>
              <a:t>Distributorless</a:t>
            </a:r>
            <a:r>
              <a:rPr lang="en-GB" altLang="en-US" sz="3200" dirty="0">
                <a:latin typeface="Times New Roman" panose="02020603050405020304" pitchFamily="18" charset="0"/>
              </a:rPr>
              <a:t> Ignition Systems</a:t>
            </a:r>
          </a:p>
        </p:txBody>
      </p:sp>
      <p:pic>
        <p:nvPicPr>
          <p:cNvPr id="288773" name="Picture 1029" descr="D:\MULTIMED\BMP\U10_0010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175" y="1616075"/>
            <a:ext cx="3676650" cy="22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8774" name="Text Box 1030"/>
          <p:cNvSpPr txBox="1">
            <a:spLocks noChangeArrowheads="1"/>
          </p:cNvSpPr>
          <p:nvPr/>
        </p:nvSpPr>
        <p:spPr bwMode="auto">
          <a:xfrm>
            <a:off x="4079875" y="1279525"/>
            <a:ext cx="5087483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latin typeface="Times New Roman" panose="02020603050405020304" pitchFamily="18" charset="0"/>
              </a:rPr>
              <a:t>The dwell algorithm of the ECU</a:t>
            </a:r>
          </a:p>
          <a:p>
            <a:r>
              <a:rPr lang="en-GB" altLang="en-US" dirty="0">
                <a:latin typeface="Times New Roman" panose="02020603050405020304" pitchFamily="18" charset="0"/>
              </a:rPr>
              <a:t>consists of 2 different modes. In</a:t>
            </a:r>
          </a:p>
          <a:p>
            <a:r>
              <a:rPr lang="en-GB" altLang="en-US" dirty="0">
                <a:latin typeface="Times New Roman" panose="02020603050405020304" pitchFamily="18" charset="0"/>
              </a:rPr>
              <a:t>crank mode the dwell time is based</a:t>
            </a:r>
          </a:p>
          <a:p>
            <a:r>
              <a:rPr lang="en-GB" altLang="en-US" dirty="0">
                <a:latin typeface="Times New Roman" panose="02020603050405020304" pitchFamily="18" charset="0"/>
              </a:rPr>
              <a:t>upon a fixed number of engine angles</a:t>
            </a:r>
          </a:p>
          <a:p>
            <a:r>
              <a:rPr lang="en-GB" altLang="en-US" dirty="0">
                <a:latin typeface="Times New Roman" panose="02020603050405020304" pitchFamily="18" charset="0"/>
              </a:rPr>
              <a:t>as well as battery voltage.</a:t>
            </a:r>
          </a:p>
          <a:p>
            <a:endParaRPr lang="en-GB" altLang="en-US" dirty="0">
              <a:latin typeface="Times New Roman" panose="02020603050405020304" pitchFamily="18" charset="0"/>
            </a:endParaRPr>
          </a:p>
          <a:p>
            <a:r>
              <a:rPr lang="en-GB" altLang="en-US" dirty="0">
                <a:latin typeface="Times New Roman" panose="02020603050405020304" pitchFamily="18" charset="0"/>
              </a:rPr>
              <a:t>In the run mode the dwell time is </a:t>
            </a:r>
          </a:p>
          <a:p>
            <a:r>
              <a:rPr lang="en-GB" altLang="en-US" dirty="0">
                <a:latin typeface="Times New Roman" panose="02020603050405020304" pitchFamily="18" charset="0"/>
              </a:rPr>
              <a:t>based upon engine speed and battery</a:t>
            </a:r>
          </a:p>
          <a:p>
            <a:r>
              <a:rPr lang="en-GB" altLang="en-US" dirty="0">
                <a:latin typeface="Times New Roman" panose="02020603050405020304" pitchFamily="18" charset="0"/>
              </a:rPr>
              <a:t>voltage.</a:t>
            </a:r>
          </a:p>
        </p:txBody>
      </p:sp>
      <p:sp>
        <p:nvSpPr>
          <p:cNvPr id="288775" name="Text Box 1031"/>
          <p:cNvSpPr txBox="1">
            <a:spLocks noChangeArrowheads="1"/>
          </p:cNvSpPr>
          <p:nvPr/>
        </p:nvSpPr>
        <p:spPr bwMode="auto">
          <a:xfrm>
            <a:off x="346075" y="4937125"/>
            <a:ext cx="83454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latin typeface="Times New Roman" panose="02020603050405020304" pitchFamily="18" charset="0"/>
              </a:rPr>
              <a:t>The transition from crank to run mode takes place at 400 rpm.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818" name="Text Box 2"/>
          <p:cNvSpPr txBox="1">
            <a:spLocks noChangeArrowheads="1"/>
          </p:cNvSpPr>
          <p:nvPr/>
        </p:nvSpPr>
        <p:spPr bwMode="auto">
          <a:xfrm>
            <a:off x="2517775" y="268288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US" altLang="en-US"/>
          </a:p>
        </p:txBody>
      </p:sp>
      <p:sp>
        <p:nvSpPr>
          <p:cNvPr id="290819" name="Text Box 3"/>
          <p:cNvSpPr txBox="1">
            <a:spLocks noChangeArrowheads="1"/>
          </p:cNvSpPr>
          <p:nvPr/>
        </p:nvSpPr>
        <p:spPr bwMode="auto">
          <a:xfrm>
            <a:off x="5699125" y="2668588"/>
            <a:ext cx="2773363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solidFill>
                  <a:srgbClr val="FFFFFF"/>
                </a:solidFill>
              </a:rPr>
              <a:t>Systems now use</a:t>
            </a:r>
          </a:p>
          <a:p>
            <a:r>
              <a:rPr lang="en-GB" altLang="en-US" dirty="0">
                <a:solidFill>
                  <a:srgbClr val="FFFFFF"/>
                </a:solidFill>
              </a:rPr>
              <a:t>1 coil per cylinder</a:t>
            </a:r>
          </a:p>
          <a:p>
            <a:r>
              <a:rPr lang="en-GB" altLang="en-US" dirty="0">
                <a:solidFill>
                  <a:srgbClr val="FFFFFF"/>
                </a:solidFill>
              </a:rPr>
              <a:t>as in the BMW’s.</a:t>
            </a:r>
          </a:p>
        </p:txBody>
      </p:sp>
      <p:pic>
        <p:nvPicPr>
          <p:cNvPr id="290820" name="Picture 4" descr="A:\MVC-023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543050"/>
            <a:ext cx="5359400" cy="4019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0822" name="Text Box 6"/>
          <p:cNvSpPr txBox="1">
            <a:spLocks noChangeArrowheads="1"/>
          </p:cNvSpPr>
          <p:nvPr/>
        </p:nvSpPr>
        <p:spPr bwMode="auto">
          <a:xfrm>
            <a:off x="1048407" y="554831"/>
            <a:ext cx="573881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3200" dirty="0" err="1">
                <a:latin typeface="Times New Roman" panose="02020603050405020304" pitchFamily="18" charset="0"/>
              </a:rPr>
              <a:t>Distributorless</a:t>
            </a:r>
            <a:r>
              <a:rPr lang="en-GB" altLang="en-US" sz="3200" dirty="0">
                <a:latin typeface="Times New Roman" panose="02020603050405020304" pitchFamily="18" charset="0"/>
              </a:rPr>
              <a:t> Ignition Systems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818" name="Text Box 2"/>
          <p:cNvSpPr txBox="1">
            <a:spLocks noChangeArrowheads="1"/>
          </p:cNvSpPr>
          <p:nvPr/>
        </p:nvSpPr>
        <p:spPr bwMode="auto">
          <a:xfrm>
            <a:off x="2517775" y="268288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US" altLang="en-US"/>
          </a:p>
        </p:txBody>
      </p:sp>
      <p:sp>
        <p:nvSpPr>
          <p:cNvPr id="290819" name="Text Box 3"/>
          <p:cNvSpPr txBox="1">
            <a:spLocks noChangeArrowheads="1"/>
          </p:cNvSpPr>
          <p:nvPr/>
        </p:nvSpPr>
        <p:spPr bwMode="auto">
          <a:xfrm>
            <a:off x="5699125" y="2668588"/>
            <a:ext cx="2773363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solidFill>
                  <a:srgbClr val="FFFFFF"/>
                </a:solidFill>
              </a:rPr>
              <a:t>Systems now use</a:t>
            </a:r>
          </a:p>
          <a:p>
            <a:r>
              <a:rPr lang="en-GB" altLang="en-US" dirty="0">
                <a:solidFill>
                  <a:srgbClr val="FFFFFF"/>
                </a:solidFill>
              </a:rPr>
              <a:t>1 coil per cylinder</a:t>
            </a:r>
          </a:p>
          <a:p>
            <a:r>
              <a:rPr lang="en-GB" altLang="en-US" dirty="0">
                <a:solidFill>
                  <a:srgbClr val="FFFFFF"/>
                </a:solidFill>
              </a:rPr>
              <a:t>as in the BMW’s.</a:t>
            </a:r>
          </a:p>
        </p:txBody>
      </p:sp>
      <p:sp>
        <p:nvSpPr>
          <p:cNvPr id="290822" name="Text Box 6"/>
          <p:cNvSpPr txBox="1">
            <a:spLocks noChangeArrowheads="1"/>
          </p:cNvSpPr>
          <p:nvPr/>
        </p:nvSpPr>
        <p:spPr bwMode="auto">
          <a:xfrm>
            <a:off x="1048407" y="554831"/>
            <a:ext cx="573881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3200" dirty="0" err="1">
                <a:latin typeface="Times New Roman" panose="02020603050405020304" pitchFamily="18" charset="0"/>
              </a:rPr>
              <a:t>Distributorless</a:t>
            </a:r>
            <a:r>
              <a:rPr lang="en-GB" altLang="en-US" sz="3200" dirty="0">
                <a:latin typeface="Times New Roman" panose="02020603050405020304" pitchFamily="18" charset="0"/>
              </a:rPr>
              <a:t> Ignition Systems</a:t>
            </a:r>
          </a:p>
        </p:txBody>
      </p:sp>
      <p:pic>
        <p:nvPicPr>
          <p:cNvPr id="6" name="Picture 5" descr="Ignition Systems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780" y="1943100"/>
            <a:ext cx="6522720" cy="35433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039106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818" name="Text Box 2"/>
          <p:cNvSpPr txBox="1">
            <a:spLocks noChangeArrowheads="1"/>
          </p:cNvSpPr>
          <p:nvPr/>
        </p:nvSpPr>
        <p:spPr bwMode="auto">
          <a:xfrm>
            <a:off x="2517775" y="268288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US" altLang="en-US"/>
          </a:p>
        </p:txBody>
      </p:sp>
      <p:sp>
        <p:nvSpPr>
          <p:cNvPr id="290819" name="Text Box 3"/>
          <p:cNvSpPr txBox="1">
            <a:spLocks noChangeArrowheads="1"/>
          </p:cNvSpPr>
          <p:nvPr/>
        </p:nvSpPr>
        <p:spPr bwMode="auto">
          <a:xfrm>
            <a:off x="5699125" y="2668588"/>
            <a:ext cx="2773363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solidFill>
                  <a:srgbClr val="FFFFFF"/>
                </a:solidFill>
              </a:rPr>
              <a:t>Systems now use</a:t>
            </a:r>
          </a:p>
          <a:p>
            <a:r>
              <a:rPr lang="en-GB" altLang="en-US" dirty="0">
                <a:solidFill>
                  <a:srgbClr val="FFFFFF"/>
                </a:solidFill>
              </a:rPr>
              <a:t>1 coil per cylinder</a:t>
            </a:r>
          </a:p>
          <a:p>
            <a:r>
              <a:rPr lang="en-GB" altLang="en-US" dirty="0">
                <a:solidFill>
                  <a:srgbClr val="FFFFFF"/>
                </a:solidFill>
              </a:rPr>
              <a:t>as in the BMW’s.</a:t>
            </a:r>
          </a:p>
        </p:txBody>
      </p:sp>
      <p:sp>
        <p:nvSpPr>
          <p:cNvPr id="290822" name="Text Box 6"/>
          <p:cNvSpPr txBox="1">
            <a:spLocks noChangeArrowheads="1"/>
          </p:cNvSpPr>
          <p:nvPr/>
        </p:nvSpPr>
        <p:spPr bwMode="auto">
          <a:xfrm>
            <a:off x="2675540" y="2779871"/>
            <a:ext cx="3023585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3200" dirty="0" smtClean="0">
                <a:latin typeface="Times New Roman" panose="02020603050405020304" pitchFamily="18" charset="0"/>
              </a:rPr>
              <a:t>Ignition Sensors</a:t>
            </a:r>
            <a:endParaRPr lang="en-GB" altLang="en-US" sz="3200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59156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651" name="Text Box 1027"/>
          <p:cNvSpPr txBox="1">
            <a:spLocks noChangeArrowheads="1"/>
          </p:cNvSpPr>
          <p:nvPr/>
        </p:nvSpPr>
        <p:spPr bwMode="auto">
          <a:xfrm>
            <a:off x="1002506" y="514349"/>
            <a:ext cx="2691763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3200" dirty="0" smtClean="0">
                <a:latin typeface="Times New Roman" panose="02020603050405020304" pitchFamily="18" charset="0"/>
              </a:rPr>
              <a:t>Speed &amp; Load</a:t>
            </a:r>
            <a:endParaRPr lang="en-GB" altLang="en-US" sz="3200" dirty="0">
              <a:latin typeface="Times New Roman" panose="02020603050405020304" pitchFamily="18" charset="0"/>
            </a:endParaRPr>
          </a:p>
        </p:txBody>
      </p:sp>
      <p:sp>
        <p:nvSpPr>
          <p:cNvPr id="283653" name="Text Box 1029"/>
          <p:cNvSpPr txBox="1">
            <a:spLocks noChangeArrowheads="1"/>
          </p:cNvSpPr>
          <p:nvPr/>
        </p:nvSpPr>
        <p:spPr bwMode="auto">
          <a:xfrm>
            <a:off x="704850" y="1485722"/>
            <a:ext cx="8158837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latin typeface="Times New Roman" panose="02020603050405020304" pitchFamily="18" charset="0"/>
              </a:rPr>
              <a:t>On DIS systems the ECU obtains crankshaft position by the </a:t>
            </a:r>
          </a:p>
          <a:p>
            <a:r>
              <a:rPr lang="en-GB" altLang="en-US" dirty="0">
                <a:latin typeface="Times New Roman" panose="02020603050405020304" pitchFamily="18" charset="0"/>
              </a:rPr>
              <a:t>means of an inductive sensor (many systems have a camshaft</a:t>
            </a:r>
          </a:p>
          <a:p>
            <a:r>
              <a:rPr lang="en-GB" altLang="en-US" dirty="0">
                <a:latin typeface="Times New Roman" panose="02020603050405020304" pitchFamily="18" charset="0"/>
              </a:rPr>
              <a:t>sensor as a failsafe).</a:t>
            </a:r>
          </a:p>
        </p:txBody>
      </p:sp>
      <p:grpSp>
        <p:nvGrpSpPr>
          <p:cNvPr id="283655" name="Group 1031"/>
          <p:cNvGrpSpPr>
            <a:grpSpLocks/>
          </p:cNvGrpSpPr>
          <p:nvPr/>
        </p:nvGrpSpPr>
        <p:grpSpPr bwMode="auto">
          <a:xfrm>
            <a:off x="704850" y="2755900"/>
            <a:ext cx="3155950" cy="1720850"/>
            <a:chOff x="564" y="2576"/>
            <a:chExt cx="1988" cy="1084"/>
          </a:xfrm>
        </p:grpSpPr>
        <p:sp>
          <p:nvSpPr>
            <p:cNvPr id="283656" name="Rectangle 1032"/>
            <p:cNvSpPr>
              <a:spLocks noChangeArrowheads="1"/>
            </p:cNvSpPr>
            <p:nvPr/>
          </p:nvSpPr>
          <p:spPr bwMode="auto">
            <a:xfrm>
              <a:off x="564" y="2685"/>
              <a:ext cx="126" cy="541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3657" name="Rectangle 1033"/>
            <p:cNvSpPr>
              <a:spLocks noChangeArrowheads="1"/>
            </p:cNvSpPr>
            <p:nvPr/>
          </p:nvSpPr>
          <p:spPr bwMode="auto">
            <a:xfrm>
              <a:off x="659" y="2689"/>
              <a:ext cx="1700" cy="523"/>
            </a:xfrm>
            <a:prstGeom prst="rect">
              <a:avLst/>
            </a:prstGeom>
            <a:gradFill rotWithShape="0">
              <a:gsLst>
                <a:gs pos="0">
                  <a:srgbClr val="7FFF00">
                    <a:gamma/>
                    <a:shade val="29804"/>
                    <a:invGamma/>
                  </a:srgbClr>
                </a:gs>
                <a:gs pos="50000">
                  <a:srgbClr val="7FFF00"/>
                </a:gs>
                <a:gs pos="100000">
                  <a:srgbClr val="7FFF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3658" name="Rectangle 1034"/>
            <p:cNvSpPr>
              <a:spLocks noChangeArrowheads="1"/>
            </p:cNvSpPr>
            <p:nvPr/>
          </p:nvSpPr>
          <p:spPr bwMode="auto">
            <a:xfrm>
              <a:off x="607" y="2813"/>
              <a:ext cx="1321" cy="291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4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4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3659" name="Oval 1035"/>
            <p:cNvSpPr>
              <a:spLocks noChangeArrowheads="1"/>
            </p:cNvSpPr>
            <p:nvPr/>
          </p:nvSpPr>
          <p:spPr bwMode="auto">
            <a:xfrm rot="720000">
              <a:off x="817" y="2793"/>
              <a:ext cx="55" cy="313"/>
            </a:xfrm>
            <a:prstGeom prst="ellipse">
              <a:avLst/>
            </a:prstGeom>
            <a:solidFill>
              <a:srgbClr val="F35B1B"/>
            </a:solidFill>
            <a:ln w="12700">
              <a:solidFill>
                <a:schemeClr val="tx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3660" name="Oval 1036"/>
            <p:cNvSpPr>
              <a:spLocks noChangeArrowheads="1"/>
            </p:cNvSpPr>
            <p:nvPr/>
          </p:nvSpPr>
          <p:spPr bwMode="auto">
            <a:xfrm rot="720000">
              <a:off x="891" y="2802"/>
              <a:ext cx="55" cy="309"/>
            </a:xfrm>
            <a:prstGeom prst="ellipse">
              <a:avLst/>
            </a:prstGeom>
            <a:solidFill>
              <a:srgbClr val="F35B1B"/>
            </a:solidFill>
            <a:ln w="12700">
              <a:solidFill>
                <a:schemeClr val="tx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3661" name="Oval 1037"/>
            <p:cNvSpPr>
              <a:spLocks noChangeArrowheads="1"/>
            </p:cNvSpPr>
            <p:nvPr/>
          </p:nvSpPr>
          <p:spPr bwMode="auto">
            <a:xfrm rot="720000">
              <a:off x="964" y="2793"/>
              <a:ext cx="50" cy="313"/>
            </a:xfrm>
            <a:prstGeom prst="ellipse">
              <a:avLst/>
            </a:prstGeom>
            <a:solidFill>
              <a:srgbClr val="F35B1B"/>
            </a:solidFill>
            <a:ln w="12700">
              <a:solidFill>
                <a:schemeClr val="tx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3662" name="Oval 1038"/>
            <p:cNvSpPr>
              <a:spLocks noChangeArrowheads="1"/>
            </p:cNvSpPr>
            <p:nvPr/>
          </p:nvSpPr>
          <p:spPr bwMode="auto">
            <a:xfrm rot="720000">
              <a:off x="1033" y="2791"/>
              <a:ext cx="52" cy="312"/>
            </a:xfrm>
            <a:prstGeom prst="ellipse">
              <a:avLst/>
            </a:prstGeom>
            <a:solidFill>
              <a:srgbClr val="F35B1B"/>
            </a:solidFill>
            <a:ln w="12700">
              <a:solidFill>
                <a:schemeClr val="tx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3663" name="Oval 1039"/>
            <p:cNvSpPr>
              <a:spLocks noChangeArrowheads="1"/>
            </p:cNvSpPr>
            <p:nvPr/>
          </p:nvSpPr>
          <p:spPr bwMode="auto">
            <a:xfrm rot="720000">
              <a:off x="1112" y="2793"/>
              <a:ext cx="51" cy="313"/>
            </a:xfrm>
            <a:prstGeom prst="ellipse">
              <a:avLst/>
            </a:prstGeom>
            <a:solidFill>
              <a:srgbClr val="F35B1B"/>
            </a:solidFill>
            <a:ln w="12700">
              <a:solidFill>
                <a:schemeClr val="tx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3664" name="Oval 1040"/>
            <p:cNvSpPr>
              <a:spLocks noChangeArrowheads="1"/>
            </p:cNvSpPr>
            <p:nvPr/>
          </p:nvSpPr>
          <p:spPr bwMode="auto">
            <a:xfrm rot="720000">
              <a:off x="1199" y="2789"/>
              <a:ext cx="50" cy="314"/>
            </a:xfrm>
            <a:prstGeom prst="ellipse">
              <a:avLst/>
            </a:prstGeom>
            <a:solidFill>
              <a:srgbClr val="F35B1B"/>
            </a:solidFill>
            <a:ln w="12700">
              <a:solidFill>
                <a:schemeClr val="tx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3665" name="Oval 1041"/>
            <p:cNvSpPr>
              <a:spLocks noChangeArrowheads="1"/>
            </p:cNvSpPr>
            <p:nvPr/>
          </p:nvSpPr>
          <p:spPr bwMode="auto">
            <a:xfrm rot="720000">
              <a:off x="1272" y="2788"/>
              <a:ext cx="50" cy="312"/>
            </a:xfrm>
            <a:prstGeom prst="ellipse">
              <a:avLst/>
            </a:prstGeom>
            <a:solidFill>
              <a:srgbClr val="F35B1B"/>
            </a:solidFill>
            <a:ln w="12700">
              <a:solidFill>
                <a:schemeClr val="tx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3666" name="Oval 1042"/>
            <p:cNvSpPr>
              <a:spLocks noChangeArrowheads="1"/>
            </p:cNvSpPr>
            <p:nvPr/>
          </p:nvSpPr>
          <p:spPr bwMode="auto">
            <a:xfrm rot="720000">
              <a:off x="1337" y="2788"/>
              <a:ext cx="57" cy="312"/>
            </a:xfrm>
            <a:prstGeom prst="ellipse">
              <a:avLst/>
            </a:prstGeom>
            <a:solidFill>
              <a:srgbClr val="F35B1B"/>
            </a:solidFill>
            <a:ln w="12700">
              <a:solidFill>
                <a:schemeClr val="tx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3667" name="Oval 1043"/>
            <p:cNvSpPr>
              <a:spLocks noChangeArrowheads="1"/>
            </p:cNvSpPr>
            <p:nvPr/>
          </p:nvSpPr>
          <p:spPr bwMode="auto">
            <a:xfrm rot="720000">
              <a:off x="1408" y="2792"/>
              <a:ext cx="52" cy="310"/>
            </a:xfrm>
            <a:prstGeom prst="ellipse">
              <a:avLst/>
            </a:prstGeom>
            <a:solidFill>
              <a:srgbClr val="F35B1B"/>
            </a:solidFill>
            <a:ln w="12700">
              <a:solidFill>
                <a:schemeClr val="tx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3668" name="Oval 1044"/>
            <p:cNvSpPr>
              <a:spLocks noChangeArrowheads="1"/>
            </p:cNvSpPr>
            <p:nvPr/>
          </p:nvSpPr>
          <p:spPr bwMode="auto">
            <a:xfrm rot="720000">
              <a:off x="1499" y="2793"/>
              <a:ext cx="50" cy="313"/>
            </a:xfrm>
            <a:prstGeom prst="ellipse">
              <a:avLst/>
            </a:prstGeom>
            <a:solidFill>
              <a:srgbClr val="F35B1B"/>
            </a:solidFill>
            <a:ln w="12700">
              <a:solidFill>
                <a:schemeClr val="tx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3669" name="Oval 1045"/>
            <p:cNvSpPr>
              <a:spLocks noChangeArrowheads="1"/>
            </p:cNvSpPr>
            <p:nvPr/>
          </p:nvSpPr>
          <p:spPr bwMode="auto">
            <a:xfrm rot="720000">
              <a:off x="1566" y="2792"/>
              <a:ext cx="50" cy="310"/>
            </a:xfrm>
            <a:prstGeom prst="ellipse">
              <a:avLst/>
            </a:prstGeom>
            <a:solidFill>
              <a:srgbClr val="F35B1B"/>
            </a:solidFill>
            <a:ln w="12700">
              <a:solidFill>
                <a:schemeClr val="tx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3670" name="Oval 1046"/>
            <p:cNvSpPr>
              <a:spLocks noChangeArrowheads="1"/>
            </p:cNvSpPr>
            <p:nvPr/>
          </p:nvSpPr>
          <p:spPr bwMode="auto">
            <a:xfrm rot="720000">
              <a:off x="1640" y="2792"/>
              <a:ext cx="50" cy="310"/>
            </a:xfrm>
            <a:prstGeom prst="ellipse">
              <a:avLst/>
            </a:prstGeom>
            <a:solidFill>
              <a:srgbClr val="F35B1B"/>
            </a:solidFill>
            <a:ln w="12700">
              <a:solidFill>
                <a:schemeClr val="tx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3671" name="Rectangle 1047"/>
            <p:cNvSpPr>
              <a:spLocks noChangeArrowheads="1"/>
            </p:cNvSpPr>
            <p:nvPr/>
          </p:nvSpPr>
          <p:spPr bwMode="auto">
            <a:xfrm>
              <a:off x="1922" y="2770"/>
              <a:ext cx="383" cy="372"/>
            </a:xfrm>
            <a:prstGeom prst="rect">
              <a:avLst/>
            </a:prstGeom>
            <a:gradFill rotWithShape="0">
              <a:gsLst>
                <a:gs pos="0">
                  <a:srgbClr val="333333">
                    <a:gamma/>
                    <a:shade val="29804"/>
                    <a:invGamma/>
                  </a:srgbClr>
                </a:gs>
                <a:gs pos="50000">
                  <a:srgbClr val="333333"/>
                </a:gs>
                <a:gs pos="100000">
                  <a:srgbClr val="333333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3672" name="Rectangle 1048"/>
            <p:cNvSpPr>
              <a:spLocks noChangeArrowheads="1"/>
            </p:cNvSpPr>
            <p:nvPr/>
          </p:nvSpPr>
          <p:spPr bwMode="auto">
            <a:xfrm>
              <a:off x="2364" y="2576"/>
              <a:ext cx="188" cy="1084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3673" name="Rectangle 1049"/>
            <p:cNvSpPr>
              <a:spLocks noChangeArrowheads="1"/>
            </p:cNvSpPr>
            <p:nvPr/>
          </p:nvSpPr>
          <p:spPr bwMode="auto">
            <a:xfrm>
              <a:off x="2227" y="3460"/>
              <a:ext cx="136" cy="46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3674" name="Oval 1050"/>
            <p:cNvSpPr>
              <a:spLocks noChangeArrowheads="1"/>
            </p:cNvSpPr>
            <p:nvPr/>
          </p:nvSpPr>
          <p:spPr bwMode="auto">
            <a:xfrm rot="720000">
              <a:off x="724" y="2790"/>
              <a:ext cx="55" cy="313"/>
            </a:xfrm>
            <a:prstGeom prst="ellipse">
              <a:avLst/>
            </a:prstGeom>
            <a:solidFill>
              <a:srgbClr val="F35B1B"/>
            </a:solidFill>
            <a:ln w="12700">
              <a:solidFill>
                <a:schemeClr val="tx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83675" name="AutoShape 1051"/>
          <p:cNvSpPr>
            <a:spLocks noChangeArrowheads="1"/>
          </p:cNvSpPr>
          <p:nvPr/>
        </p:nvSpPr>
        <p:spPr bwMode="auto">
          <a:xfrm flipH="1">
            <a:off x="3244850" y="3144838"/>
            <a:ext cx="1430338" cy="373062"/>
          </a:xfrm>
          <a:prstGeom prst="rightArrow">
            <a:avLst>
              <a:gd name="adj1" fmla="val 50000"/>
              <a:gd name="adj2" fmla="val 191720"/>
            </a:avLst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3676" name="AutoShape 1052"/>
          <p:cNvSpPr>
            <a:spLocks noChangeArrowheads="1"/>
          </p:cNvSpPr>
          <p:nvPr/>
        </p:nvSpPr>
        <p:spPr bwMode="auto">
          <a:xfrm rot="16200000">
            <a:off x="1941513" y="4006850"/>
            <a:ext cx="1428750" cy="371475"/>
          </a:xfrm>
          <a:prstGeom prst="rightArrow">
            <a:avLst>
              <a:gd name="adj1" fmla="val 50000"/>
              <a:gd name="adj2" fmla="val 192325"/>
            </a:avLst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3677" name="AutoShape 1053"/>
          <p:cNvSpPr>
            <a:spLocks noChangeArrowheads="1"/>
          </p:cNvSpPr>
          <p:nvPr/>
        </p:nvSpPr>
        <p:spPr bwMode="auto">
          <a:xfrm rot="16200000">
            <a:off x="436563" y="4030662"/>
            <a:ext cx="1428750" cy="371475"/>
          </a:xfrm>
          <a:prstGeom prst="rightArrow">
            <a:avLst>
              <a:gd name="adj1" fmla="val 50000"/>
              <a:gd name="adj2" fmla="val 192325"/>
            </a:avLst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3678" name="Rectangle 1054"/>
          <p:cNvSpPr>
            <a:spLocks noChangeArrowheads="1"/>
          </p:cNvSpPr>
          <p:nvPr/>
        </p:nvSpPr>
        <p:spPr bwMode="auto">
          <a:xfrm>
            <a:off x="3976688" y="2516188"/>
            <a:ext cx="1670330" cy="643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GB" altLang="en-US" sz="1800" dirty="0">
                <a:latin typeface="Times New Roman" panose="02020603050405020304" pitchFamily="18" charset="0"/>
              </a:rPr>
              <a:t>PERMANENT</a:t>
            </a:r>
          </a:p>
          <a:p>
            <a:r>
              <a:rPr lang="en-GB" altLang="en-US" sz="1800" dirty="0">
                <a:latin typeface="Times New Roman" panose="02020603050405020304" pitchFamily="18" charset="0"/>
              </a:rPr>
              <a:t>MAGNET</a:t>
            </a:r>
          </a:p>
        </p:txBody>
      </p:sp>
      <p:sp>
        <p:nvSpPr>
          <p:cNvPr id="283679" name="Rectangle 1055"/>
          <p:cNvSpPr>
            <a:spLocks noChangeArrowheads="1"/>
          </p:cNvSpPr>
          <p:nvPr/>
        </p:nvSpPr>
        <p:spPr bwMode="auto">
          <a:xfrm>
            <a:off x="2205038" y="4916488"/>
            <a:ext cx="21494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GB" altLang="en-US" sz="1800" dirty="0">
                <a:latin typeface="Times New Roman" panose="02020603050405020304" pitchFamily="18" charset="0"/>
              </a:rPr>
              <a:t>SOFT IRON CORE</a:t>
            </a:r>
          </a:p>
        </p:txBody>
      </p:sp>
      <p:sp>
        <p:nvSpPr>
          <p:cNvPr id="283680" name="Rectangle 1056"/>
          <p:cNvSpPr>
            <a:spLocks noChangeArrowheads="1"/>
          </p:cNvSpPr>
          <p:nvPr/>
        </p:nvSpPr>
        <p:spPr bwMode="auto">
          <a:xfrm>
            <a:off x="504825" y="4973638"/>
            <a:ext cx="1272785" cy="366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GB" altLang="en-US" sz="1800" dirty="0">
                <a:latin typeface="Times New Roman" panose="02020603050405020304" pitchFamily="18" charset="0"/>
              </a:rPr>
              <a:t>WINDING</a:t>
            </a:r>
          </a:p>
        </p:txBody>
      </p:sp>
      <p:pic>
        <p:nvPicPr>
          <p:cNvPr id="283682" name="Picture 1058" descr="A:\MVC-014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3100" y="2662238"/>
            <a:ext cx="3105150" cy="2328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3683" name="Text Box 1059"/>
          <p:cNvSpPr txBox="1">
            <a:spLocks noChangeArrowheads="1"/>
          </p:cNvSpPr>
          <p:nvPr/>
        </p:nvSpPr>
        <p:spPr bwMode="auto">
          <a:xfrm>
            <a:off x="6461125" y="2746375"/>
            <a:ext cx="1989138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600"/>
              <a:t>Crankshaft Sensor</a:t>
            </a:r>
          </a:p>
        </p:txBody>
      </p:sp>
      <p:pic>
        <p:nvPicPr>
          <p:cNvPr id="283684" name="Picture 1060" descr="A:\MVC-015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9200" y="5100638"/>
            <a:ext cx="2139950" cy="1604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3685" name="Text Box 1061"/>
          <p:cNvSpPr txBox="1">
            <a:spLocks noChangeArrowheads="1"/>
          </p:cNvSpPr>
          <p:nvPr/>
        </p:nvSpPr>
        <p:spPr bwMode="auto">
          <a:xfrm>
            <a:off x="6442075" y="5146675"/>
            <a:ext cx="18542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600"/>
              <a:t>Camshaft Sensor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786" name="Text Box 1026"/>
          <p:cNvSpPr txBox="1">
            <a:spLocks noChangeArrowheads="1"/>
          </p:cNvSpPr>
          <p:nvPr/>
        </p:nvSpPr>
        <p:spPr bwMode="auto">
          <a:xfrm>
            <a:off x="991804" y="621698"/>
            <a:ext cx="41132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Manifold Pressure Sensors</a:t>
            </a:r>
          </a:p>
        </p:txBody>
      </p:sp>
      <p:pic>
        <p:nvPicPr>
          <p:cNvPr id="246788" name="Picture 1028" descr="A:\MVC-001F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250" y="1352550"/>
            <a:ext cx="4826000" cy="3619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46802" name="Group 1042"/>
          <p:cNvGrpSpPr>
            <a:grpSpLocks/>
          </p:cNvGrpSpPr>
          <p:nvPr/>
        </p:nvGrpSpPr>
        <p:grpSpPr bwMode="auto">
          <a:xfrm>
            <a:off x="5829300" y="1276350"/>
            <a:ext cx="3048000" cy="2238375"/>
            <a:chOff x="3660" y="1164"/>
            <a:chExt cx="1920" cy="1410"/>
          </a:xfrm>
        </p:grpSpPr>
        <p:sp>
          <p:nvSpPr>
            <p:cNvPr id="246797" name="Rectangle 1037"/>
            <p:cNvSpPr>
              <a:spLocks noChangeArrowheads="1"/>
            </p:cNvSpPr>
            <p:nvPr/>
          </p:nvSpPr>
          <p:spPr bwMode="auto">
            <a:xfrm rot="-120608">
              <a:off x="4169" y="2387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46789" name="Rectangle 1029"/>
            <p:cNvSpPr>
              <a:spLocks noChangeArrowheads="1"/>
            </p:cNvSpPr>
            <p:nvPr/>
          </p:nvSpPr>
          <p:spPr bwMode="auto">
            <a:xfrm>
              <a:off x="3660" y="1164"/>
              <a:ext cx="1920" cy="936"/>
            </a:xfrm>
            <a:prstGeom prst="rect">
              <a:avLst/>
            </a:prstGeom>
            <a:gradFill rotWithShape="0">
              <a:gsLst>
                <a:gs pos="0">
                  <a:srgbClr val="474747">
                    <a:gamma/>
                    <a:shade val="46275"/>
                    <a:invGamma/>
                  </a:srgbClr>
                </a:gs>
                <a:gs pos="100000">
                  <a:srgbClr val="474747"/>
                </a:gs>
              </a:gsLst>
              <a:lin ang="5400000" scaled="1"/>
            </a:gra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8874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46790" name="Rectangle 1030"/>
            <p:cNvSpPr>
              <a:spLocks noChangeArrowheads="1"/>
            </p:cNvSpPr>
            <p:nvPr/>
          </p:nvSpPr>
          <p:spPr bwMode="auto">
            <a:xfrm>
              <a:off x="3960" y="1272"/>
              <a:ext cx="1284" cy="684"/>
            </a:xfrm>
            <a:prstGeom prst="rect">
              <a:avLst/>
            </a:prstGeom>
            <a:solidFill>
              <a:srgbClr val="474747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365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46791" name="Oval 1031"/>
            <p:cNvSpPr>
              <a:spLocks noChangeArrowheads="1"/>
            </p:cNvSpPr>
            <p:nvPr/>
          </p:nvSpPr>
          <p:spPr bwMode="auto">
            <a:xfrm>
              <a:off x="3732" y="1428"/>
              <a:ext cx="192" cy="168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46792" name="Oval 1032"/>
            <p:cNvSpPr>
              <a:spLocks noChangeArrowheads="1"/>
            </p:cNvSpPr>
            <p:nvPr/>
          </p:nvSpPr>
          <p:spPr bwMode="auto">
            <a:xfrm>
              <a:off x="5220" y="1728"/>
              <a:ext cx="192" cy="168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46794" name="Text Box 1034"/>
            <p:cNvSpPr txBox="1">
              <a:spLocks noChangeArrowheads="1"/>
            </p:cNvSpPr>
            <p:nvPr/>
          </p:nvSpPr>
          <p:spPr bwMode="auto">
            <a:xfrm rot="662162">
              <a:off x="4394" y="1441"/>
              <a:ext cx="42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2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rPr>
                <a:t>GM</a:t>
              </a:r>
            </a:p>
          </p:txBody>
        </p:sp>
        <p:sp>
          <p:nvSpPr>
            <p:cNvPr id="246795" name="Text Box 1035"/>
            <p:cNvSpPr txBox="1">
              <a:spLocks noChangeArrowheads="1"/>
            </p:cNvSpPr>
            <p:nvPr/>
          </p:nvSpPr>
          <p:spPr bwMode="auto">
            <a:xfrm rot="553086">
              <a:off x="4082" y="1713"/>
              <a:ext cx="1040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12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rPr>
                <a:t>123400992</a:t>
              </a:r>
            </a:p>
          </p:txBody>
        </p:sp>
        <p:sp>
          <p:nvSpPr>
            <p:cNvPr id="246799" name="Rectangle 1039"/>
            <p:cNvSpPr>
              <a:spLocks noChangeArrowheads="1"/>
            </p:cNvSpPr>
            <p:nvPr/>
          </p:nvSpPr>
          <p:spPr bwMode="auto">
            <a:xfrm rot="-120608">
              <a:off x="4433" y="2431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46800" name="Rectangle 1040"/>
            <p:cNvSpPr>
              <a:spLocks noChangeArrowheads="1"/>
            </p:cNvSpPr>
            <p:nvPr/>
          </p:nvSpPr>
          <p:spPr bwMode="auto">
            <a:xfrm rot="-120608">
              <a:off x="4725" y="2471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46796" name="Rectangle 1036"/>
            <p:cNvSpPr>
              <a:spLocks noChangeArrowheads="1"/>
            </p:cNvSpPr>
            <p:nvPr/>
          </p:nvSpPr>
          <p:spPr bwMode="auto">
            <a:xfrm rot="-120608">
              <a:off x="4080" y="2112"/>
              <a:ext cx="960" cy="372"/>
            </a:xfrm>
            <a:prstGeom prst="rect">
              <a:avLst/>
            </a:prstGeom>
            <a:gradFill rotWithShape="0">
              <a:gsLst>
                <a:gs pos="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46801" name="AutoShape 1041"/>
            <p:cNvSpPr>
              <a:spLocks noChangeArrowheads="1"/>
            </p:cNvSpPr>
            <p:nvPr/>
          </p:nvSpPr>
          <p:spPr bwMode="auto">
            <a:xfrm rot="175507" flipV="1">
              <a:off x="3780" y="1995"/>
              <a:ext cx="176" cy="516"/>
            </a:xfrm>
            <a:prstGeom prst="can">
              <a:avLst>
                <a:gd name="adj" fmla="val 73295"/>
              </a:avLst>
            </a:prstGeom>
            <a:gradFill rotWithShape="0">
              <a:gsLst>
                <a:gs pos="0">
                  <a:srgbClr val="474747">
                    <a:gamma/>
                    <a:shade val="46275"/>
                    <a:invGamma/>
                  </a:srgbClr>
                </a:gs>
                <a:gs pos="5000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</p:grpSp>
      <p:pic>
        <p:nvPicPr>
          <p:cNvPr id="246803" name="Picture 1043" descr="A:\MVC-008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5250" y="3867150"/>
            <a:ext cx="3683000" cy="2762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765072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54" name="Text Box 1026"/>
          <p:cNvSpPr txBox="1">
            <a:spLocks noChangeArrowheads="1"/>
          </p:cNvSpPr>
          <p:nvPr/>
        </p:nvSpPr>
        <p:spPr bwMode="auto">
          <a:xfrm>
            <a:off x="1157342" y="754128"/>
            <a:ext cx="41132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Manifold Pressure Sensors</a:t>
            </a:r>
          </a:p>
        </p:txBody>
      </p:sp>
      <p:grpSp>
        <p:nvGrpSpPr>
          <p:cNvPr id="253968" name="Group 1040"/>
          <p:cNvGrpSpPr>
            <a:grpSpLocks/>
          </p:cNvGrpSpPr>
          <p:nvPr/>
        </p:nvGrpSpPr>
        <p:grpSpPr bwMode="auto">
          <a:xfrm>
            <a:off x="6096000" y="1485900"/>
            <a:ext cx="3048000" cy="2238375"/>
            <a:chOff x="3660" y="1164"/>
            <a:chExt cx="1920" cy="1410"/>
          </a:xfrm>
        </p:grpSpPr>
        <p:sp>
          <p:nvSpPr>
            <p:cNvPr id="253969" name="Rectangle 1041"/>
            <p:cNvSpPr>
              <a:spLocks noChangeArrowheads="1"/>
            </p:cNvSpPr>
            <p:nvPr/>
          </p:nvSpPr>
          <p:spPr bwMode="auto">
            <a:xfrm rot="-120608">
              <a:off x="4169" y="2387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53970" name="Rectangle 1042"/>
            <p:cNvSpPr>
              <a:spLocks noChangeArrowheads="1"/>
            </p:cNvSpPr>
            <p:nvPr/>
          </p:nvSpPr>
          <p:spPr bwMode="auto">
            <a:xfrm>
              <a:off x="3660" y="1164"/>
              <a:ext cx="1920" cy="936"/>
            </a:xfrm>
            <a:prstGeom prst="rect">
              <a:avLst/>
            </a:prstGeom>
            <a:gradFill rotWithShape="0">
              <a:gsLst>
                <a:gs pos="0">
                  <a:srgbClr val="474747">
                    <a:gamma/>
                    <a:shade val="46275"/>
                    <a:invGamma/>
                  </a:srgbClr>
                </a:gs>
                <a:gs pos="100000">
                  <a:srgbClr val="474747"/>
                </a:gs>
              </a:gsLst>
              <a:lin ang="5400000" scaled="1"/>
            </a:gra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8874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53971" name="Rectangle 1043"/>
            <p:cNvSpPr>
              <a:spLocks noChangeArrowheads="1"/>
            </p:cNvSpPr>
            <p:nvPr/>
          </p:nvSpPr>
          <p:spPr bwMode="auto">
            <a:xfrm>
              <a:off x="3960" y="1272"/>
              <a:ext cx="1284" cy="684"/>
            </a:xfrm>
            <a:prstGeom prst="rect">
              <a:avLst/>
            </a:prstGeom>
            <a:solidFill>
              <a:srgbClr val="474747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365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53972" name="Oval 1044"/>
            <p:cNvSpPr>
              <a:spLocks noChangeArrowheads="1"/>
            </p:cNvSpPr>
            <p:nvPr/>
          </p:nvSpPr>
          <p:spPr bwMode="auto">
            <a:xfrm>
              <a:off x="3732" y="1428"/>
              <a:ext cx="192" cy="168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53973" name="Oval 1045"/>
            <p:cNvSpPr>
              <a:spLocks noChangeArrowheads="1"/>
            </p:cNvSpPr>
            <p:nvPr/>
          </p:nvSpPr>
          <p:spPr bwMode="auto">
            <a:xfrm>
              <a:off x="5220" y="1728"/>
              <a:ext cx="192" cy="168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53974" name="Text Box 1046"/>
            <p:cNvSpPr txBox="1">
              <a:spLocks noChangeArrowheads="1"/>
            </p:cNvSpPr>
            <p:nvPr/>
          </p:nvSpPr>
          <p:spPr bwMode="auto">
            <a:xfrm rot="662162">
              <a:off x="4394" y="1441"/>
              <a:ext cx="42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2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rPr>
                <a:t>GM</a:t>
              </a:r>
            </a:p>
          </p:txBody>
        </p:sp>
        <p:sp>
          <p:nvSpPr>
            <p:cNvPr id="253975" name="Text Box 1047"/>
            <p:cNvSpPr txBox="1">
              <a:spLocks noChangeArrowheads="1"/>
            </p:cNvSpPr>
            <p:nvPr/>
          </p:nvSpPr>
          <p:spPr bwMode="auto">
            <a:xfrm rot="553086">
              <a:off x="4082" y="1713"/>
              <a:ext cx="1040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12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rPr>
                <a:t>123400992</a:t>
              </a:r>
            </a:p>
          </p:txBody>
        </p:sp>
        <p:sp>
          <p:nvSpPr>
            <p:cNvPr id="253976" name="Rectangle 1048"/>
            <p:cNvSpPr>
              <a:spLocks noChangeArrowheads="1"/>
            </p:cNvSpPr>
            <p:nvPr/>
          </p:nvSpPr>
          <p:spPr bwMode="auto">
            <a:xfrm rot="-120608">
              <a:off x="4433" y="2431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53977" name="Rectangle 1049"/>
            <p:cNvSpPr>
              <a:spLocks noChangeArrowheads="1"/>
            </p:cNvSpPr>
            <p:nvPr/>
          </p:nvSpPr>
          <p:spPr bwMode="auto">
            <a:xfrm rot="-120608">
              <a:off x="4725" y="2471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53978" name="Rectangle 1050"/>
            <p:cNvSpPr>
              <a:spLocks noChangeArrowheads="1"/>
            </p:cNvSpPr>
            <p:nvPr/>
          </p:nvSpPr>
          <p:spPr bwMode="auto">
            <a:xfrm rot="-120608">
              <a:off x="4080" y="2112"/>
              <a:ext cx="960" cy="372"/>
            </a:xfrm>
            <a:prstGeom prst="rect">
              <a:avLst/>
            </a:prstGeom>
            <a:gradFill rotWithShape="0">
              <a:gsLst>
                <a:gs pos="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53979" name="AutoShape 1051"/>
            <p:cNvSpPr>
              <a:spLocks noChangeArrowheads="1"/>
            </p:cNvSpPr>
            <p:nvPr/>
          </p:nvSpPr>
          <p:spPr bwMode="auto">
            <a:xfrm rot="175507" flipV="1">
              <a:off x="3780" y="1995"/>
              <a:ext cx="176" cy="516"/>
            </a:xfrm>
            <a:prstGeom prst="can">
              <a:avLst>
                <a:gd name="adj" fmla="val 73295"/>
              </a:avLst>
            </a:prstGeom>
            <a:gradFill rotWithShape="0">
              <a:gsLst>
                <a:gs pos="0">
                  <a:srgbClr val="474747">
                    <a:gamma/>
                    <a:shade val="46275"/>
                    <a:invGamma/>
                  </a:srgbClr>
                </a:gs>
                <a:gs pos="5000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</p:grpSp>
      <p:sp>
        <p:nvSpPr>
          <p:cNvPr id="253980" name="Text Box 1052"/>
          <p:cNvSpPr txBox="1">
            <a:spLocks noChangeArrowheads="1"/>
          </p:cNvSpPr>
          <p:nvPr/>
        </p:nvSpPr>
        <p:spPr bwMode="auto">
          <a:xfrm>
            <a:off x="137754" y="1905000"/>
            <a:ext cx="6405921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      The </a:t>
            </a: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MAP sensor indicates to the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       ECU </a:t>
            </a: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the intake manifold vacuum /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    pressure</a:t>
            </a: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 this acts as an indication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    of </a:t>
            </a: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engine load.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1" i="0" u="none" strike="noStrike" kern="1200" cap="none" spc="0" normalizeH="0" baseline="0" noProof="0" dirty="0">
              <a:ln>
                <a:noFill/>
              </a:ln>
              <a:solidFill>
                <a:srgbClr val="CECEC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Atmospheric pressure sensors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operate in the same way, but measure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atmospheric pressure changes. Changes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in atmospheric, especially altitude, require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changes in fuel quantity.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1" i="0" u="none" strike="noStrike" kern="1200" cap="none" spc="0" normalizeH="0" baseline="0" noProof="0" dirty="0">
              <a:ln>
                <a:noFill/>
              </a:ln>
              <a:solidFill>
                <a:srgbClr val="CECEC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492150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978" name="Text Box 1026"/>
          <p:cNvSpPr txBox="1">
            <a:spLocks noChangeArrowheads="1"/>
          </p:cNvSpPr>
          <p:nvPr/>
        </p:nvSpPr>
        <p:spPr bwMode="auto">
          <a:xfrm>
            <a:off x="1219200" y="564003"/>
            <a:ext cx="531785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Manifold Pressure Sensors</a:t>
            </a:r>
          </a:p>
        </p:txBody>
      </p:sp>
      <p:grpSp>
        <p:nvGrpSpPr>
          <p:cNvPr id="254979" name="Group 1027"/>
          <p:cNvGrpSpPr>
            <a:grpSpLocks/>
          </p:cNvGrpSpPr>
          <p:nvPr/>
        </p:nvGrpSpPr>
        <p:grpSpPr bwMode="auto">
          <a:xfrm>
            <a:off x="924253" y="2366798"/>
            <a:ext cx="3048000" cy="2238375"/>
            <a:chOff x="3660" y="1164"/>
            <a:chExt cx="1920" cy="1410"/>
          </a:xfrm>
        </p:grpSpPr>
        <p:sp>
          <p:nvSpPr>
            <p:cNvPr id="254980" name="Rectangle 1028"/>
            <p:cNvSpPr>
              <a:spLocks noChangeArrowheads="1"/>
            </p:cNvSpPr>
            <p:nvPr/>
          </p:nvSpPr>
          <p:spPr bwMode="auto">
            <a:xfrm rot="-120608">
              <a:off x="4169" y="2387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54981" name="Rectangle 1029"/>
            <p:cNvSpPr>
              <a:spLocks noChangeArrowheads="1"/>
            </p:cNvSpPr>
            <p:nvPr/>
          </p:nvSpPr>
          <p:spPr bwMode="auto">
            <a:xfrm>
              <a:off x="3660" y="1164"/>
              <a:ext cx="1920" cy="936"/>
            </a:xfrm>
            <a:prstGeom prst="rect">
              <a:avLst/>
            </a:prstGeom>
            <a:gradFill rotWithShape="0">
              <a:gsLst>
                <a:gs pos="0">
                  <a:srgbClr val="474747">
                    <a:gamma/>
                    <a:shade val="46275"/>
                    <a:invGamma/>
                  </a:srgbClr>
                </a:gs>
                <a:gs pos="100000">
                  <a:srgbClr val="474747"/>
                </a:gs>
              </a:gsLst>
              <a:lin ang="5400000" scaled="1"/>
            </a:gra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8874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54982" name="Rectangle 1030"/>
            <p:cNvSpPr>
              <a:spLocks noChangeArrowheads="1"/>
            </p:cNvSpPr>
            <p:nvPr/>
          </p:nvSpPr>
          <p:spPr bwMode="auto">
            <a:xfrm>
              <a:off x="3960" y="1272"/>
              <a:ext cx="1284" cy="684"/>
            </a:xfrm>
            <a:prstGeom prst="rect">
              <a:avLst/>
            </a:prstGeom>
            <a:solidFill>
              <a:srgbClr val="474747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365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54983" name="Oval 1031"/>
            <p:cNvSpPr>
              <a:spLocks noChangeArrowheads="1"/>
            </p:cNvSpPr>
            <p:nvPr/>
          </p:nvSpPr>
          <p:spPr bwMode="auto">
            <a:xfrm>
              <a:off x="3732" y="1428"/>
              <a:ext cx="192" cy="168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54984" name="Oval 1032"/>
            <p:cNvSpPr>
              <a:spLocks noChangeArrowheads="1"/>
            </p:cNvSpPr>
            <p:nvPr/>
          </p:nvSpPr>
          <p:spPr bwMode="auto">
            <a:xfrm>
              <a:off x="5220" y="1728"/>
              <a:ext cx="192" cy="168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54985" name="Text Box 1033"/>
            <p:cNvSpPr txBox="1">
              <a:spLocks noChangeArrowheads="1"/>
            </p:cNvSpPr>
            <p:nvPr/>
          </p:nvSpPr>
          <p:spPr bwMode="auto">
            <a:xfrm rot="662162">
              <a:off x="4394" y="1441"/>
              <a:ext cx="42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2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rPr>
                <a:t>GM</a:t>
              </a:r>
            </a:p>
          </p:txBody>
        </p:sp>
        <p:sp>
          <p:nvSpPr>
            <p:cNvPr id="254986" name="Text Box 1034"/>
            <p:cNvSpPr txBox="1">
              <a:spLocks noChangeArrowheads="1"/>
            </p:cNvSpPr>
            <p:nvPr/>
          </p:nvSpPr>
          <p:spPr bwMode="auto">
            <a:xfrm rot="553086">
              <a:off x="4082" y="1713"/>
              <a:ext cx="1040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12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rPr>
                <a:t>123400992</a:t>
              </a:r>
            </a:p>
          </p:txBody>
        </p:sp>
        <p:sp>
          <p:nvSpPr>
            <p:cNvPr id="254987" name="Rectangle 1035"/>
            <p:cNvSpPr>
              <a:spLocks noChangeArrowheads="1"/>
            </p:cNvSpPr>
            <p:nvPr/>
          </p:nvSpPr>
          <p:spPr bwMode="auto">
            <a:xfrm rot="-120608">
              <a:off x="4433" y="2431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54988" name="Rectangle 1036"/>
            <p:cNvSpPr>
              <a:spLocks noChangeArrowheads="1"/>
            </p:cNvSpPr>
            <p:nvPr/>
          </p:nvSpPr>
          <p:spPr bwMode="auto">
            <a:xfrm rot="-120608">
              <a:off x="4725" y="2471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54989" name="Rectangle 1037"/>
            <p:cNvSpPr>
              <a:spLocks noChangeArrowheads="1"/>
            </p:cNvSpPr>
            <p:nvPr/>
          </p:nvSpPr>
          <p:spPr bwMode="auto">
            <a:xfrm rot="-120608">
              <a:off x="4080" y="2112"/>
              <a:ext cx="960" cy="372"/>
            </a:xfrm>
            <a:prstGeom prst="rect">
              <a:avLst/>
            </a:prstGeom>
            <a:gradFill rotWithShape="0">
              <a:gsLst>
                <a:gs pos="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54990" name="AutoShape 1038"/>
            <p:cNvSpPr>
              <a:spLocks noChangeArrowheads="1"/>
            </p:cNvSpPr>
            <p:nvPr/>
          </p:nvSpPr>
          <p:spPr bwMode="auto">
            <a:xfrm rot="175507" flipV="1">
              <a:off x="3780" y="1995"/>
              <a:ext cx="176" cy="516"/>
            </a:xfrm>
            <a:prstGeom prst="can">
              <a:avLst>
                <a:gd name="adj" fmla="val 73295"/>
              </a:avLst>
            </a:prstGeom>
            <a:gradFill rotWithShape="0">
              <a:gsLst>
                <a:gs pos="0">
                  <a:srgbClr val="474747">
                    <a:gamma/>
                    <a:shade val="46275"/>
                    <a:invGamma/>
                  </a:srgbClr>
                </a:gs>
                <a:gs pos="5000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</p:grpSp>
      <p:sp>
        <p:nvSpPr>
          <p:cNvPr id="254991" name="Text Box 1039"/>
          <p:cNvSpPr txBox="1">
            <a:spLocks noChangeArrowheads="1"/>
          </p:cNvSpPr>
          <p:nvPr/>
        </p:nvSpPr>
        <p:spPr bwMode="auto">
          <a:xfrm>
            <a:off x="4365625" y="1506538"/>
            <a:ext cx="4342856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Most pressure sensors have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3 terminals: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live feed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signal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earth</a:t>
            </a:r>
          </a:p>
        </p:txBody>
      </p:sp>
    </p:spTree>
    <p:extLst>
      <p:ext uri="{BB962C8B-B14F-4D97-AF65-F5344CB8AC3E}">
        <p14:creationId xmlns:p14="http://schemas.microsoft.com/office/powerpoint/2010/main" val="290213394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02" name="Text Box 1026"/>
          <p:cNvSpPr txBox="1">
            <a:spLocks noChangeArrowheads="1"/>
          </p:cNvSpPr>
          <p:nvPr/>
        </p:nvSpPr>
        <p:spPr bwMode="auto">
          <a:xfrm>
            <a:off x="1252644" y="605202"/>
            <a:ext cx="41132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Manifold Pressure Sensors</a:t>
            </a:r>
          </a:p>
        </p:txBody>
      </p:sp>
      <p:grpSp>
        <p:nvGrpSpPr>
          <p:cNvPr id="256003" name="Group 1027"/>
          <p:cNvGrpSpPr>
            <a:grpSpLocks/>
          </p:cNvGrpSpPr>
          <p:nvPr/>
        </p:nvGrpSpPr>
        <p:grpSpPr bwMode="auto">
          <a:xfrm>
            <a:off x="742950" y="1428750"/>
            <a:ext cx="3048000" cy="2238375"/>
            <a:chOff x="3660" y="1164"/>
            <a:chExt cx="1920" cy="1410"/>
          </a:xfrm>
        </p:grpSpPr>
        <p:sp>
          <p:nvSpPr>
            <p:cNvPr id="256004" name="Rectangle 1028"/>
            <p:cNvSpPr>
              <a:spLocks noChangeArrowheads="1"/>
            </p:cNvSpPr>
            <p:nvPr/>
          </p:nvSpPr>
          <p:spPr bwMode="auto">
            <a:xfrm rot="-120608">
              <a:off x="4169" y="2387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56005" name="Rectangle 1029"/>
            <p:cNvSpPr>
              <a:spLocks noChangeArrowheads="1"/>
            </p:cNvSpPr>
            <p:nvPr/>
          </p:nvSpPr>
          <p:spPr bwMode="auto">
            <a:xfrm>
              <a:off x="3660" y="1164"/>
              <a:ext cx="1920" cy="936"/>
            </a:xfrm>
            <a:prstGeom prst="rect">
              <a:avLst/>
            </a:prstGeom>
            <a:gradFill rotWithShape="0">
              <a:gsLst>
                <a:gs pos="0">
                  <a:srgbClr val="474747">
                    <a:gamma/>
                    <a:shade val="46275"/>
                    <a:invGamma/>
                  </a:srgbClr>
                </a:gs>
                <a:gs pos="100000">
                  <a:srgbClr val="474747"/>
                </a:gs>
              </a:gsLst>
              <a:lin ang="5400000" scaled="1"/>
            </a:gra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8874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56006" name="Rectangle 1030"/>
            <p:cNvSpPr>
              <a:spLocks noChangeArrowheads="1"/>
            </p:cNvSpPr>
            <p:nvPr/>
          </p:nvSpPr>
          <p:spPr bwMode="auto">
            <a:xfrm>
              <a:off x="3960" y="1272"/>
              <a:ext cx="1284" cy="684"/>
            </a:xfrm>
            <a:prstGeom prst="rect">
              <a:avLst/>
            </a:prstGeom>
            <a:solidFill>
              <a:srgbClr val="474747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365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56007" name="Oval 1031"/>
            <p:cNvSpPr>
              <a:spLocks noChangeArrowheads="1"/>
            </p:cNvSpPr>
            <p:nvPr/>
          </p:nvSpPr>
          <p:spPr bwMode="auto">
            <a:xfrm>
              <a:off x="3732" y="1428"/>
              <a:ext cx="192" cy="168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56008" name="Oval 1032"/>
            <p:cNvSpPr>
              <a:spLocks noChangeArrowheads="1"/>
            </p:cNvSpPr>
            <p:nvPr/>
          </p:nvSpPr>
          <p:spPr bwMode="auto">
            <a:xfrm>
              <a:off x="5220" y="1728"/>
              <a:ext cx="192" cy="168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56009" name="Text Box 1033"/>
            <p:cNvSpPr txBox="1">
              <a:spLocks noChangeArrowheads="1"/>
            </p:cNvSpPr>
            <p:nvPr/>
          </p:nvSpPr>
          <p:spPr bwMode="auto">
            <a:xfrm rot="662162">
              <a:off x="4394" y="1441"/>
              <a:ext cx="42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2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rPr>
                <a:t>GM</a:t>
              </a:r>
            </a:p>
          </p:txBody>
        </p:sp>
        <p:sp>
          <p:nvSpPr>
            <p:cNvPr id="256010" name="Text Box 1034"/>
            <p:cNvSpPr txBox="1">
              <a:spLocks noChangeArrowheads="1"/>
            </p:cNvSpPr>
            <p:nvPr/>
          </p:nvSpPr>
          <p:spPr bwMode="auto">
            <a:xfrm rot="553086">
              <a:off x="4082" y="1713"/>
              <a:ext cx="1040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12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rPr>
                <a:t>123400992</a:t>
              </a:r>
            </a:p>
          </p:txBody>
        </p:sp>
        <p:sp>
          <p:nvSpPr>
            <p:cNvPr id="256011" name="Rectangle 1035"/>
            <p:cNvSpPr>
              <a:spLocks noChangeArrowheads="1"/>
            </p:cNvSpPr>
            <p:nvPr/>
          </p:nvSpPr>
          <p:spPr bwMode="auto">
            <a:xfrm rot="-120608">
              <a:off x="4433" y="2431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56012" name="Rectangle 1036"/>
            <p:cNvSpPr>
              <a:spLocks noChangeArrowheads="1"/>
            </p:cNvSpPr>
            <p:nvPr/>
          </p:nvSpPr>
          <p:spPr bwMode="auto">
            <a:xfrm rot="-120608">
              <a:off x="4725" y="2471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56013" name="Rectangle 1037"/>
            <p:cNvSpPr>
              <a:spLocks noChangeArrowheads="1"/>
            </p:cNvSpPr>
            <p:nvPr/>
          </p:nvSpPr>
          <p:spPr bwMode="auto">
            <a:xfrm rot="-120608">
              <a:off x="4080" y="2112"/>
              <a:ext cx="960" cy="372"/>
            </a:xfrm>
            <a:prstGeom prst="rect">
              <a:avLst/>
            </a:prstGeom>
            <a:gradFill rotWithShape="0">
              <a:gsLst>
                <a:gs pos="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56014" name="AutoShape 1038"/>
            <p:cNvSpPr>
              <a:spLocks noChangeArrowheads="1"/>
            </p:cNvSpPr>
            <p:nvPr/>
          </p:nvSpPr>
          <p:spPr bwMode="auto">
            <a:xfrm rot="175507" flipV="1">
              <a:off x="3780" y="1995"/>
              <a:ext cx="176" cy="516"/>
            </a:xfrm>
            <a:prstGeom prst="can">
              <a:avLst>
                <a:gd name="adj" fmla="val 73295"/>
              </a:avLst>
            </a:prstGeom>
            <a:gradFill rotWithShape="0">
              <a:gsLst>
                <a:gs pos="0">
                  <a:srgbClr val="474747">
                    <a:gamma/>
                    <a:shade val="46275"/>
                    <a:invGamma/>
                  </a:srgbClr>
                </a:gs>
                <a:gs pos="5000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</p:grpSp>
      <p:sp>
        <p:nvSpPr>
          <p:cNvPr id="256015" name="Text Box 1039"/>
          <p:cNvSpPr txBox="1">
            <a:spLocks noChangeArrowheads="1"/>
          </p:cNvSpPr>
          <p:nvPr/>
        </p:nvSpPr>
        <p:spPr bwMode="auto">
          <a:xfrm>
            <a:off x="4260065" y="1544706"/>
            <a:ext cx="4642233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Testing: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Power supply, usually 5 volts</a:t>
            </a:r>
          </a:p>
        </p:txBody>
      </p:sp>
      <p:grpSp>
        <p:nvGrpSpPr>
          <p:cNvPr id="256016" name="Group 1040"/>
          <p:cNvGrpSpPr>
            <a:grpSpLocks/>
          </p:cNvGrpSpPr>
          <p:nvPr/>
        </p:nvGrpSpPr>
        <p:grpSpPr bwMode="auto">
          <a:xfrm>
            <a:off x="5930900" y="3184525"/>
            <a:ext cx="1984375" cy="3197225"/>
            <a:chOff x="4" y="1642"/>
            <a:chExt cx="1250" cy="2014"/>
          </a:xfrm>
        </p:grpSpPr>
        <p:sp>
          <p:nvSpPr>
            <p:cNvPr id="256017" name="AutoShape 1041"/>
            <p:cNvSpPr>
              <a:spLocks noChangeArrowheads="1"/>
            </p:cNvSpPr>
            <p:nvPr/>
          </p:nvSpPr>
          <p:spPr bwMode="auto">
            <a:xfrm flipH="1">
              <a:off x="4" y="1642"/>
              <a:ext cx="1246" cy="2014"/>
            </a:xfrm>
            <a:prstGeom prst="cube">
              <a:avLst>
                <a:gd name="adj" fmla="val 12769"/>
              </a:avLst>
            </a:prstGeom>
            <a:gradFill rotWithShape="0">
              <a:gsLst>
                <a:gs pos="0">
                  <a:srgbClr val="FAFD00"/>
                </a:gs>
                <a:gs pos="100000">
                  <a:srgbClr val="FAFD00">
                    <a:gamma/>
                    <a:shade val="8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56018" name="Rectangle 1042"/>
            <p:cNvSpPr>
              <a:spLocks noChangeArrowheads="1"/>
            </p:cNvSpPr>
            <p:nvPr/>
          </p:nvSpPr>
          <p:spPr bwMode="auto">
            <a:xfrm>
              <a:off x="259" y="1946"/>
              <a:ext cx="859" cy="484"/>
            </a:xfrm>
            <a:prstGeom prst="rect">
              <a:avLst/>
            </a:prstGeom>
            <a:solidFill>
              <a:srgbClr val="DBFFB8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56019" name="AutoShape 1043"/>
            <p:cNvSpPr>
              <a:spLocks noChangeArrowheads="1"/>
            </p:cNvSpPr>
            <p:nvPr/>
          </p:nvSpPr>
          <p:spPr bwMode="auto">
            <a:xfrm>
              <a:off x="211" y="2546"/>
              <a:ext cx="973" cy="934"/>
            </a:xfrm>
            <a:prstGeom prst="roundRect">
              <a:avLst>
                <a:gd name="adj" fmla="val 12486"/>
              </a:avLst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56020" name="Freeform 1044"/>
            <p:cNvSpPr>
              <a:spLocks/>
            </p:cNvSpPr>
            <p:nvPr/>
          </p:nvSpPr>
          <p:spPr bwMode="auto">
            <a:xfrm>
              <a:off x="207" y="3016"/>
              <a:ext cx="982" cy="1"/>
            </a:xfrm>
            <a:custGeom>
              <a:avLst/>
              <a:gdLst>
                <a:gd name="T0" fmla="*/ 0 w 982"/>
                <a:gd name="T1" fmla="*/ 0 h 1"/>
                <a:gd name="T2" fmla="*/ 981 w 982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982" h="1">
                  <a:moveTo>
                    <a:pt x="0" y="0"/>
                  </a:moveTo>
                  <a:lnTo>
                    <a:pt x="981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56021" name="Rectangle 1045"/>
            <p:cNvSpPr>
              <a:spLocks noChangeArrowheads="1"/>
            </p:cNvSpPr>
            <p:nvPr/>
          </p:nvSpPr>
          <p:spPr bwMode="auto">
            <a:xfrm>
              <a:off x="248" y="2054"/>
              <a:ext cx="786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algn="l" defTabSz="7620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2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+mn-cs"/>
                </a:rPr>
                <a:t>   5 volts</a:t>
              </a:r>
            </a:p>
          </p:txBody>
        </p:sp>
        <p:grpSp>
          <p:nvGrpSpPr>
            <p:cNvPr id="256022" name="Group 1046"/>
            <p:cNvGrpSpPr>
              <a:grpSpLocks/>
            </p:cNvGrpSpPr>
            <p:nvPr/>
          </p:nvGrpSpPr>
          <p:grpSpPr bwMode="auto">
            <a:xfrm>
              <a:off x="1006" y="3510"/>
              <a:ext cx="131" cy="119"/>
              <a:chOff x="1006" y="3510"/>
              <a:chExt cx="131" cy="119"/>
            </a:xfrm>
          </p:grpSpPr>
          <p:sp>
            <p:nvSpPr>
              <p:cNvPr id="256023" name="Oval 1047"/>
              <p:cNvSpPr>
                <a:spLocks noChangeArrowheads="1"/>
              </p:cNvSpPr>
              <p:nvPr/>
            </p:nvSpPr>
            <p:spPr bwMode="auto">
              <a:xfrm>
                <a:off x="1006" y="3510"/>
                <a:ext cx="131" cy="119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256024" name="Oval 1048"/>
              <p:cNvSpPr>
                <a:spLocks noChangeArrowheads="1"/>
              </p:cNvSpPr>
              <p:nvPr/>
            </p:nvSpPr>
            <p:spPr bwMode="auto">
              <a:xfrm>
                <a:off x="1019" y="3522"/>
                <a:ext cx="104" cy="94"/>
              </a:xfrm>
              <a:prstGeom prst="ellipse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100000">
                    <a:srgbClr val="CECECE"/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endParaRPr>
              </a:p>
            </p:txBody>
          </p:sp>
        </p:grpSp>
        <p:grpSp>
          <p:nvGrpSpPr>
            <p:cNvPr id="256025" name="Group 1049"/>
            <p:cNvGrpSpPr>
              <a:grpSpLocks/>
            </p:cNvGrpSpPr>
            <p:nvPr/>
          </p:nvGrpSpPr>
          <p:grpSpPr bwMode="auto">
            <a:xfrm>
              <a:off x="202" y="2542"/>
              <a:ext cx="837" cy="1089"/>
              <a:chOff x="202" y="2542"/>
              <a:chExt cx="837" cy="1089"/>
            </a:xfrm>
          </p:grpSpPr>
          <p:sp>
            <p:nvSpPr>
              <p:cNvPr id="256026" name="Freeform 1050"/>
              <p:cNvSpPr>
                <a:spLocks/>
              </p:cNvSpPr>
              <p:nvPr/>
            </p:nvSpPr>
            <p:spPr bwMode="auto">
              <a:xfrm>
                <a:off x="679" y="2542"/>
                <a:ext cx="1" cy="943"/>
              </a:xfrm>
              <a:custGeom>
                <a:avLst/>
                <a:gdLst>
                  <a:gd name="T0" fmla="*/ 0 w 1"/>
                  <a:gd name="T1" fmla="*/ 0 h 943"/>
                  <a:gd name="T2" fmla="*/ 0 w 1"/>
                  <a:gd name="T3" fmla="*/ 942 h 9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943">
                    <a:moveTo>
                      <a:pt x="0" y="0"/>
                    </a:moveTo>
                    <a:lnTo>
                      <a:pt x="0" y="942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256027" name="Oval 1051"/>
              <p:cNvSpPr>
                <a:spLocks noChangeArrowheads="1"/>
              </p:cNvSpPr>
              <p:nvPr/>
            </p:nvSpPr>
            <p:spPr bwMode="auto">
              <a:xfrm>
                <a:off x="338" y="2693"/>
                <a:ext cx="701" cy="655"/>
              </a:xfrm>
              <a:prstGeom prst="ellipse">
                <a:avLst/>
              </a:prstGeom>
              <a:gradFill rotWithShape="0">
                <a:gsLst>
                  <a:gs pos="0">
                    <a:srgbClr val="FAFD00"/>
                  </a:gs>
                  <a:gs pos="50000">
                    <a:srgbClr val="FAFD00">
                      <a:gamma/>
                      <a:shade val="29804"/>
                      <a:invGamma/>
                    </a:srgbClr>
                  </a:gs>
                  <a:gs pos="100000">
                    <a:srgbClr val="FAFD00"/>
                  </a:gs>
                </a:gsLst>
                <a:lin ang="18900000" scaled="1"/>
              </a:gra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256028" name="Oval 1052"/>
              <p:cNvSpPr>
                <a:spLocks noChangeArrowheads="1"/>
              </p:cNvSpPr>
              <p:nvPr/>
            </p:nvSpPr>
            <p:spPr bwMode="auto">
              <a:xfrm>
                <a:off x="353" y="2697"/>
                <a:ext cx="601" cy="570"/>
              </a:xfrm>
              <a:prstGeom prst="ellipse">
                <a:avLst/>
              </a:prstGeom>
              <a:solidFill>
                <a:srgbClr val="FAFD00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endParaRPr>
              </a:p>
            </p:txBody>
          </p:sp>
          <p:grpSp>
            <p:nvGrpSpPr>
              <p:cNvPr id="256029" name="Group 1053"/>
              <p:cNvGrpSpPr>
                <a:grpSpLocks/>
              </p:cNvGrpSpPr>
              <p:nvPr/>
            </p:nvGrpSpPr>
            <p:grpSpPr bwMode="auto">
              <a:xfrm>
                <a:off x="617" y="2707"/>
                <a:ext cx="143" cy="564"/>
                <a:chOff x="617" y="2707"/>
                <a:chExt cx="143" cy="564"/>
              </a:xfrm>
            </p:grpSpPr>
            <p:sp>
              <p:nvSpPr>
                <p:cNvPr id="256030" name="AutoShape 1054"/>
                <p:cNvSpPr>
                  <a:spLocks noChangeArrowheads="1"/>
                </p:cNvSpPr>
                <p:nvPr/>
              </p:nvSpPr>
              <p:spPr bwMode="auto">
                <a:xfrm>
                  <a:off x="617" y="2707"/>
                  <a:ext cx="114" cy="564"/>
                </a:xfrm>
                <a:prstGeom prst="hexagon">
                  <a:avLst>
                    <a:gd name="adj" fmla="val 24986"/>
                    <a:gd name="vf" fmla="val 115470"/>
                  </a:avLst>
                </a:prstGeom>
                <a:solidFill>
                  <a:srgbClr val="B3B9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+mn-cs"/>
                  </a:endParaRPr>
                </a:p>
              </p:txBody>
            </p:sp>
            <p:sp>
              <p:nvSpPr>
                <p:cNvPr id="256031" name="AutoShape 1055"/>
                <p:cNvSpPr>
                  <a:spLocks noChangeArrowheads="1"/>
                </p:cNvSpPr>
                <p:nvPr/>
              </p:nvSpPr>
              <p:spPr bwMode="auto">
                <a:xfrm>
                  <a:off x="645" y="2707"/>
                  <a:ext cx="115" cy="564"/>
                </a:xfrm>
                <a:prstGeom prst="hexagon">
                  <a:avLst>
                    <a:gd name="adj" fmla="val 24986"/>
                    <a:gd name="vf" fmla="val 115470"/>
                  </a:avLst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56032" name="Group 1056"/>
              <p:cNvGrpSpPr>
                <a:grpSpLocks/>
              </p:cNvGrpSpPr>
              <p:nvPr/>
            </p:nvGrpSpPr>
            <p:grpSpPr bwMode="auto">
              <a:xfrm>
                <a:off x="796" y="3510"/>
                <a:ext cx="131" cy="119"/>
                <a:chOff x="796" y="3510"/>
                <a:chExt cx="131" cy="119"/>
              </a:xfrm>
            </p:grpSpPr>
            <p:sp>
              <p:nvSpPr>
                <p:cNvPr id="256033" name="Oval 1057"/>
                <p:cNvSpPr>
                  <a:spLocks noChangeArrowheads="1"/>
                </p:cNvSpPr>
                <p:nvPr/>
              </p:nvSpPr>
              <p:spPr bwMode="auto">
                <a:xfrm>
                  <a:off x="796" y="3510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+mn-cs"/>
                  </a:endParaRPr>
                </a:p>
              </p:txBody>
            </p:sp>
            <p:sp>
              <p:nvSpPr>
                <p:cNvPr id="256034" name="Oval 1058"/>
                <p:cNvSpPr>
                  <a:spLocks noChangeArrowheads="1"/>
                </p:cNvSpPr>
                <p:nvPr/>
              </p:nvSpPr>
              <p:spPr bwMode="auto">
                <a:xfrm>
                  <a:off x="809" y="3522"/>
                  <a:ext cx="104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56035" name="Group 1059"/>
              <p:cNvGrpSpPr>
                <a:grpSpLocks/>
              </p:cNvGrpSpPr>
              <p:nvPr/>
            </p:nvGrpSpPr>
            <p:grpSpPr bwMode="auto">
              <a:xfrm>
                <a:off x="553" y="3512"/>
                <a:ext cx="131" cy="119"/>
                <a:chOff x="553" y="3512"/>
                <a:chExt cx="131" cy="119"/>
              </a:xfrm>
            </p:grpSpPr>
            <p:sp>
              <p:nvSpPr>
                <p:cNvPr id="256036" name="Oval 1060"/>
                <p:cNvSpPr>
                  <a:spLocks noChangeArrowheads="1"/>
                </p:cNvSpPr>
                <p:nvPr/>
              </p:nvSpPr>
              <p:spPr bwMode="auto">
                <a:xfrm>
                  <a:off x="553" y="3512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+mn-cs"/>
                  </a:endParaRPr>
                </a:p>
              </p:txBody>
            </p:sp>
            <p:sp>
              <p:nvSpPr>
                <p:cNvPr id="256037" name="Oval 1061"/>
                <p:cNvSpPr>
                  <a:spLocks noChangeArrowheads="1"/>
                </p:cNvSpPr>
                <p:nvPr/>
              </p:nvSpPr>
              <p:spPr bwMode="auto">
                <a:xfrm>
                  <a:off x="567" y="3525"/>
                  <a:ext cx="103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56038" name="Group 1062"/>
              <p:cNvGrpSpPr>
                <a:grpSpLocks/>
              </p:cNvGrpSpPr>
              <p:nvPr/>
            </p:nvGrpSpPr>
            <p:grpSpPr bwMode="auto">
              <a:xfrm>
                <a:off x="313" y="3510"/>
                <a:ext cx="131" cy="119"/>
                <a:chOff x="313" y="3510"/>
                <a:chExt cx="131" cy="119"/>
              </a:xfrm>
            </p:grpSpPr>
            <p:sp>
              <p:nvSpPr>
                <p:cNvPr id="256039" name="Oval 1063"/>
                <p:cNvSpPr>
                  <a:spLocks noChangeArrowheads="1"/>
                </p:cNvSpPr>
                <p:nvPr/>
              </p:nvSpPr>
              <p:spPr bwMode="auto">
                <a:xfrm>
                  <a:off x="313" y="3510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+mn-cs"/>
                  </a:endParaRPr>
                </a:p>
              </p:txBody>
            </p:sp>
            <p:sp>
              <p:nvSpPr>
                <p:cNvPr id="256040" name="Oval 1064"/>
                <p:cNvSpPr>
                  <a:spLocks noChangeArrowheads="1"/>
                </p:cNvSpPr>
                <p:nvPr/>
              </p:nvSpPr>
              <p:spPr bwMode="auto">
                <a:xfrm>
                  <a:off x="326" y="3522"/>
                  <a:ext cx="104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256041" name="Rectangle 1065"/>
              <p:cNvSpPr>
                <a:spLocks noChangeArrowheads="1"/>
              </p:cNvSpPr>
              <p:nvPr/>
            </p:nvSpPr>
            <p:spPr bwMode="auto">
              <a:xfrm>
                <a:off x="202" y="3276"/>
                <a:ext cx="384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marL="0" marR="0" lvl="0" indent="0" algn="l" defTabSz="7620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altLang="en-US" sz="16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+mn-ea"/>
                    <a:cs typeface="+mn-cs"/>
                  </a:rPr>
                  <a:t>Amp</a:t>
                </a:r>
              </a:p>
            </p:txBody>
          </p:sp>
          <p:sp>
            <p:nvSpPr>
              <p:cNvPr id="256042" name="Rectangle 1066"/>
              <p:cNvSpPr>
                <a:spLocks noChangeArrowheads="1"/>
              </p:cNvSpPr>
              <p:nvPr/>
            </p:nvSpPr>
            <p:spPr bwMode="auto">
              <a:xfrm>
                <a:off x="220" y="2561"/>
                <a:ext cx="349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marL="0" marR="0" lvl="0" indent="0" algn="l" defTabSz="7620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altLang="en-US" sz="16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+mn-ea"/>
                    <a:cs typeface="+mn-cs"/>
                  </a:rPr>
                  <a:t>Volt</a:t>
                </a:r>
              </a:p>
            </p:txBody>
          </p:sp>
        </p:grpSp>
        <p:sp>
          <p:nvSpPr>
            <p:cNvPr id="256043" name="Rectangle 1067"/>
            <p:cNvSpPr>
              <a:spLocks noChangeArrowheads="1"/>
            </p:cNvSpPr>
            <p:nvPr/>
          </p:nvSpPr>
          <p:spPr bwMode="auto">
            <a:xfrm>
              <a:off x="862" y="3285"/>
              <a:ext cx="392" cy="2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algn="l" defTabSz="7620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16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+mn-cs"/>
                </a:rPr>
                <a:t>Ohm</a:t>
              </a:r>
            </a:p>
          </p:txBody>
        </p:sp>
        <p:sp>
          <p:nvSpPr>
            <p:cNvPr id="256044" name="Rectangle 1068"/>
            <p:cNvSpPr>
              <a:spLocks noChangeArrowheads="1"/>
            </p:cNvSpPr>
            <p:nvPr/>
          </p:nvSpPr>
          <p:spPr bwMode="auto">
            <a:xfrm>
              <a:off x="741" y="2536"/>
              <a:ext cx="490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18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+mn-cs"/>
                </a:rPr>
                <a:t>Farad</a:t>
              </a:r>
            </a:p>
          </p:txBody>
        </p:sp>
      </p:grpSp>
      <p:sp>
        <p:nvSpPr>
          <p:cNvPr id="256045" name="Line 1069"/>
          <p:cNvSpPr>
            <a:spLocks noChangeShapeType="1"/>
          </p:cNvSpPr>
          <p:nvPr/>
        </p:nvSpPr>
        <p:spPr bwMode="auto">
          <a:xfrm flipH="1" flipV="1">
            <a:off x="2667000" y="3733800"/>
            <a:ext cx="3829050" cy="249555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22555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194" name="Text Box 2050"/>
          <p:cNvSpPr txBox="1">
            <a:spLocks noChangeArrowheads="1"/>
          </p:cNvSpPr>
          <p:nvPr/>
        </p:nvSpPr>
        <p:spPr bwMode="auto">
          <a:xfrm>
            <a:off x="1162843" y="583530"/>
            <a:ext cx="41132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Manifold Pressure Sensors</a:t>
            </a:r>
          </a:p>
        </p:txBody>
      </p:sp>
      <p:grpSp>
        <p:nvGrpSpPr>
          <p:cNvPr id="264195" name="Group 2051"/>
          <p:cNvGrpSpPr>
            <a:grpSpLocks/>
          </p:cNvGrpSpPr>
          <p:nvPr/>
        </p:nvGrpSpPr>
        <p:grpSpPr bwMode="auto">
          <a:xfrm>
            <a:off x="742950" y="1428750"/>
            <a:ext cx="3048000" cy="2238375"/>
            <a:chOff x="3660" y="1164"/>
            <a:chExt cx="1920" cy="1410"/>
          </a:xfrm>
        </p:grpSpPr>
        <p:sp>
          <p:nvSpPr>
            <p:cNvPr id="264196" name="Rectangle 2052"/>
            <p:cNvSpPr>
              <a:spLocks noChangeArrowheads="1"/>
            </p:cNvSpPr>
            <p:nvPr/>
          </p:nvSpPr>
          <p:spPr bwMode="auto">
            <a:xfrm rot="-120608">
              <a:off x="4169" y="2387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4197" name="Rectangle 2053"/>
            <p:cNvSpPr>
              <a:spLocks noChangeArrowheads="1"/>
            </p:cNvSpPr>
            <p:nvPr/>
          </p:nvSpPr>
          <p:spPr bwMode="auto">
            <a:xfrm>
              <a:off x="3660" y="1164"/>
              <a:ext cx="1920" cy="936"/>
            </a:xfrm>
            <a:prstGeom prst="rect">
              <a:avLst/>
            </a:prstGeom>
            <a:gradFill rotWithShape="0">
              <a:gsLst>
                <a:gs pos="0">
                  <a:srgbClr val="474747">
                    <a:gamma/>
                    <a:shade val="46275"/>
                    <a:invGamma/>
                  </a:srgbClr>
                </a:gs>
                <a:gs pos="100000">
                  <a:srgbClr val="474747"/>
                </a:gs>
              </a:gsLst>
              <a:lin ang="5400000" scaled="1"/>
            </a:gra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8874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4198" name="Rectangle 2054"/>
            <p:cNvSpPr>
              <a:spLocks noChangeArrowheads="1"/>
            </p:cNvSpPr>
            <p:nvPr/>
          </p:nvSpPr>
          <p:spPr bwMode="auto">
            <a:xfrm>
              <a:off x="3960" y="1272"/>
              <a:ext cx="1284" cy="684"/>
            </a:xfrm>
            <a:prstGeom prst="rect">
              <a:avLst/>
            </a:prstGeom>
            <a:solidFill>
              <a:srgbClr val="474747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365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4199" name="Oval 2055"/>
            <p:cNvSpPr>
              <a:spLocks noChangeArrowheads="1"/>
            </p:cNvSpPr>
            <p:nvPr/>
          </p:nvSpPr>
          <p:spPr bwMode="auto">
            <a:xfrm>
              <a:off x="3732" y="1428"/>
              <a:ext cx="192" cy="168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4200" name="Oval 2056"/>
            <p:cNvSpPr>
              <a:spLocks noChangeArrowheads="1"/>
            </p:cNvSpPr>
            <p:nvPr/>
          </p:nvSpPr>
          <p:spPr bwMode="auto">
            <a:xfrm>
              <a:off x="5220" y="1728"/>
              <a:ext cx="192" cy="168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4201" name="Text Box 2057"/>
            <p:cNvSpPr txBox="1">
              <a:spLocks noChangeArrowheads="1"/>
            </p:cNvSpPr>
            <p:nvPr/>
          </p:nvSpPr>
          <p:spPr bwMode="auto">
            <a:xfrm rot="662162">
              <a:off x="4394" y="1441"/>
              <a:ext cx="42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2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rPr>
                <a:t>GM</a:t>
              </a:r>
            </a:p>
          </p:txBody>
        </p:sp>
        <p:sp>
          <p:nvSpPr>
            <p:cNvPr id="264202" name="Text Box 2058"/>
            <p:cNvSpPr txBox="1">
              <a:spLocks noChangeArrowheads="1"/>
            </p:cNvSpPr>
            <p:nvPr/>
          </p:nvSpPr>
          <p:spPr bwMode="auto">
            <a:xfrm rot="553086">
              <a:off x="4082" y="1713"/>
              <a:ext cx="1040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12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rPr>
                <a:t>123400992</a:t>
              </a:r>
            </a:p>
          </p:txBody>
        </p:sp>
        <p:sp>
          <p:nvSpPr>
            <p:cNvPr id="264203" name="Rectangle 2059"/>
            <p:cNvSpPr>
              <a:spLocks noChangeArrowheads="1"/>
            </p:cNvSpPr>
            <p:nvPr/>
          </p:nvSpPr>
          <p:spPr bwMode="auto">
            <a:xfrm rot="-120608">
              <a:off x="4433" y="2431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4204" name="Rectangle 2060"/>
            <p:cNvSpPr>
              <a:spLocks noChangeArrowheads="1"/>
            </p:cNvSpPr>
            <p:nvPr/>
          </p:nvSpPr>
          <p:spPr bwMode="auto">
            <a:xfrm rot="-120608">
              <a:off x="4725" y="2471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4205" name="Rectangle 2061"/>
            <p:cNvSpPr>
              <a:spLocks noChangeArrowheads="1"/>
            </p:cNvSpPr>
            <p:nvPr/>
          </p:nvSpPr>
          <p:spPr bwMode="auto">
            <a:xfrm rot="-120608">
              <a:off x="4080" y="2112"/>
              <a:ext cx="960" cy="372"/>
            </a:xfrm>
            <a:prstGeom prst="rect">
              <a:avLst/>
            </a:prstGeom>
            <a:gradFill rotWithShape="0">
              <a:gsLst>
                <a:gs pos="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4206" name="AutoShape 2062"/>
            <p:cNvSpPr>
              <a:spLocks noChangeArrowheads="1"/>
            </p:cNvSpPr>
            <p:nvPr/>
          </p:nvSpPr>
          <p:spPr bwMode="auto">
            <a:xfrm rot="175507" flipV="1">
              <a:off x="3780" y="1995"/>
              <a:ext cx="176" cy="516"/>
            </a:xfrm>
            <a:prstGeom prst="can">
              <a:avLst>
                <a:gd name="adj" fmla="val 73295"/>
              </a:avLst>
            </a:prstGeom>
            <a:gradFill rotWithShape="0">
              <a:gsLst>
                <a:gs pos="0">
                  <a:srgbClr val="474747">
                    <a:gamma/>
                    <a:shade val="46275"/>
                    <a:invGamma/>
                  </a:srgbClr>
                </a:gs>
                <a:gs pos="5000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</p:grpSp>
      <p:sp>
        <p:nvSpPr>
          <p:cNvPr id="264207" name="Text Box 2063"/>
          <p:cNvSpPr txBox="1">
            <a:spLocks noChangeArrowheads="1"/>
          </p:cNvSpPr>
          <p:nvPr/>
        </p:nvSpPr>
        <p:spPr bwMode="auto">
          <a:xfrm>
            <a:off x="4251325" y="1125538"/>
            <a:ext cx="4530407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Testing: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volts on earth path, accept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 up to 0.1 volts</a:t>
            </a:r>
          </a:p>
        </p:txBody>
      </p:sp>
      <p:grpSp>
        <p:nvGrpSpPr>
          <p:cNvPr id="264208" name="Group 2064"/>
          <p:cNvGrpSpPr>
            <a:grpSpLocks/>
          </p:cNvGrpSpPr>
          <p:nvPr/>
        </p:nvGrpSpPr>
        <p:grpSpPr bwMode="auto">
          <a:xfrm>
            <a:off x="5930900" y="3184525"/>
            <a:ext cx="1984375" cy="3197225"/>
            <a:chOff x="4" y="1642"/>
            <a:chExt cx="1250" cy="2014"/>
          </a:xfrm>
        </p:grpSpPr>
        <p:sp>
          <p:nvSpPr>
            <p:cNvPr id="264209" name="AutoShape 2065"/>
            <p:cNvSpPr>
              <a:spLocks noChangeArrowheads="1"/>
            </p:cNvSpPr>
            <p:nvPr/>
          </p:nvSpPr>
          <p:spPr bwMode="auto">
            <a:xfrm flipH="1">
              <a:off x="4" y="1642"/>
              <a:ext cx="1246" cy="2014"/>
            </a:xfrm>
            <a:prstGeom prst="cube">
              <a:avLst>
                <a:gd name="adj" fmla="val 12769"/>
              </a:avLst>
            </a:prstGeom>
            <a:gradFill rotWithShape="0">
              <a:gsLst>
                <a:gs pos="0">
                  <a:srgbClr val="FAFD00"/>
                </a:gs>
                <a:gs pos="100000">
                  <a:srgbClr val="FAFD00">
                    <a:gamma/>
                    <a:shade val="8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4210" name="Rectangle 2066"/>
            <p:cNvSpPr>
              <a:spLocks noChangeArrowheads="1"/>
            </p:cNvSpPr>
            <p:nvPr/>
          </p:nvSpPr>
          <p:spPr bwMode="auto">
            <a:xfrm>
              <a:off x="259" y="1946"/>
              <a:ext cx="859" cy="484"/>
            </a:xfrm>
            <a:prstGeom prst="rect">
              <a:avLst/>
            </a:prstGeom>
            <a:solidFill>
              <a:srgbClr val="DBFFB8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4211" name="AutoShape 2067"/>
            <p:cNvSpPr>
              <a:spLocks noChangeArrowheads="1"/>
            </p:cNvSpPr>
            <p:nvPr/>
          </p:nvSpPr>
          <p:spPr bwMode="auto">
            <a:xfrm>
              <a:off x="211" y="2546"/>
              <a:ext cx="973" cy="934"/>
            </a:xfrm>
            <a:prstGeom prst="roundRect">
              <a:avLst>
                <a:gd name="adj" fmla="val 12486"/>
              </a:avLst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4212" name="Freeform 2068"/>
            <p:cNvSpPr>
              <a:spLocks/>
            </p:cNvSpPr>
            <p:nvPr/>
          </p:nvSpPr>
          <p:spPr bwMode="auto">
            <a:xfrm>
              <a:off x="207" y="3016"/>
              <a:ext cx="982" cy="1"/>
            </a:xfrm>
            <a:custGeom>
              <a:avLst/>
              <a:gdLst>
                <a:gd name="T0" fmla="*/ 0 w 982"/>
                <a:gd name="T1" fmla="*/ 0 h 1"/>
                <a:gd name="T2" fmla="*/ 981 w 982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982" h="1">
                  <a:moveTo>
                    <a:pt x="0" y="0"/>
                  </a:moveTo>
                  <a:lnTo>
                    <a:pt x="981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4213" name="Rectangle 2069"/>
            <p:cNvSpPr>
              <a:spLocks noChangeArrowheads="1"/>
            </p:cNvSpPr>
            <p:nvPr/>
          </p:nvSpPr>
          <p:spPr bwMode="auto">
            <a:xfrm>
              <a:off x="248" y="2054"/>
              <a:ext cx="834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algn="l" defTabSz="7620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2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+mn-cs"/>
                </a:rPr>
                <a:t> 0.1 volts</a:t>
              </a:r>
            </a:p>
          </p:txBody>
        </p:sp>
        <p:grpSp>
          <p:nvGrpSpPr>
            <p:cNvPr id="264214" name="Group 2070"/>
            <p:cNvGrpSpPr>
              <a:grpSpLocks/>
            </p:cNvGrpSpPr>
            <p:nvPr/>
          </p:nvGrpSpPr>
          <p:grpSpPr bwMode="auto">
            <a:xfrm>
              <a:off x="1006" y="3510"/>
              <a:ext cx="131" cy="119"/>
              <a:chOff x="1006" y="3510"/>
              <a:chExt cx="131" cy="119"/>
            </a:xfrm>
          </p:grpSpPr>
          <p:sp>
            <p:nvSpPr>
              <p:cNvPr id="264215" name="Oval 2071"/>
              <p:cNvSpPr>
                <a:spLocks noChangeArrowheads="1"/>
              </p:cNvSpPr>
              <p:nvPr/>
            </p:nvSpPr>
            <p:spPr bwMode="auto">
              <a:xfrm>
                <a:off x="1006" y="3510"/>
                <a:ext cx="131" cy="119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264216" name="Oval 2072"/>
              <p:cNvSpPr>
                <a:spLocks noChangeArrowheads="1"/>
              </p:cNvSpPr>
              <p:nvPr/>
            </p:nvSpPr>
            <p:spPr bwMode="auto">
              <a:xfrm>
                <a:off x="1019" y="3522"/>
                <a:ext cx="104" cy="94"/>
              </a:xfrm>
              <a:prstGeom prst="ellipse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100000">
                    <a:srgbClr val="CECECE"/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endParaRPr>
              </a:p>
            </p:txBody>
          </p:sp>
        </p:grpSp>
        <p:grpSp>
          <p:nvGrpSpPr>
            <p:cNvPr id="264217" name="Group 2073"/>
            <p:cNvGrpSpPr>
              <a:grpSpLocks/>
            </p:cNvGrpSpPr>
            <p:nvPr/>
          </p:nvGrpSpPr>
          <p:grpSpPr bwMode="auto">
            <a:xfrm>
              <a:off x="202" y="2542"/>
              <a:ext cx="837" cy="1089"/>
              <a:chOff x="202" y="2542"/>
              <a:chExt cx="837" cy="1089"/>
            </a:xfrm>
          </p:grpSpPr>
          <p:sp>
            <p:nvSpPr>
              <p:cNvPr id="264218" name="Freeform 2074"/>
              <p:cNvSpPr>
                <a:spLocks/>
              </p:cNvSpPr>
              <p:nvPr/>
            </p:nvSpPr>
            <p:spPr bwMode="auto">
              <a:xfrm>
                <a:off x="679" y="2542"/>
                <a:ext cx="1" cy="943"/>
              </a:xfrm>
              <a:custGeom>
                <a:avLst/>
                <a:gdLst>
                  <a:gd name="T0" fmla="*/ 0 w 1"/>
                  <a:gd name="T1" fmla="*/ 0 h 943"/>
                  <a:gd name="T2" fmla="*/ 0 w 1"/>
                  <a:gd name="T3" fmla="*/ 942 h 9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943">
                    <a:moveTo>
                      <a:pt x="0" y="0"/>
                    </a:moveTo>
                    <a:lnTo>
                      <a:pt x="0" y="942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264219" name="Oval 2075"/>
              <p:cNvSpPr>
                <a:spLocks noChangeArrowheads="1"/>
              </p:cNvSpPr>
              <p:nvPr/>
            </p:nvSpPr>
            <p:spPr bwMode="auto">
              <a:xfrm>
                <a:off x="338" y="2693"/>
                <a:ext cx="701" cy="655"/>
              </a:xfrm>
              <a:prstGeom prst="ellipse">
                <a:avLst/>
              </a:prstGeom>
              <a:gradFill rotWithShape="0">
                <a:gsLst>
                  <a:gs pos="0">
                    <a:srgbClr val="FAFD00"/>
                  </a:gs>
                  <a:gs pos="50000">
                    <a:srgbClr val="FAFD00">
                      <a:gamma/>
                      <a:shade val="29804"/>
                      <a:invGamma/>
                    </a:srgbClr>
                  </a:gs>
                  <a:gs pos="100000">
                    <a:srgbClr val="FAFD00"/>
                  </a:gs>
                </a:gsLst>
                <a:lin ang="18900000" scaled="1"/>
              </a:gra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264220" name="Oval 2076"/>
              <p:cNvSpPr>
                <a:spLocks noChangeArrowheads="1"/>
              </p:cNvSpPr>
              <p:nvPr/>
            </p:nvSpPr>
            <p:spPr bwMode="auto">
              <a:xfrm>
                <a:off x="353" y="2697"/>
                <a:ext cx="601" cy="570"/>
              </a:xfrm>
              <a:prstGeom prst="ellipse">
                <a:avLst/>
              </a:prstGeom>
              <a:solidFill>
                <a:srgbClr val="FAFD00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endParaRPr>
              </a:p>
            </p:txBody>
          </p:sp>
          <p:grpSp>
            <p:nvGrpSpPr>
              <p:cNvPr id="264221" name="Group 2077"/>
              <p:cNvGrpSpPr>
                <a:grpSpLocks/>
              </p:cNvGrpSpPr>
              <p:nvPr/>
            </p:nvGrpSpPr>
            <p:grpSpPr bwMode="auto">
              <a:xfrm>
                <a:off x="617" y="2707"/>
                <a:ext cx="143" cy="564"/>
                <a:chOff x="617" y="2707"/>
                <a:chExt cx="143" cy="564"/>
              </a:xfrm>
            </p:grpSpPr>
            <p:sp>
              <p:nvSpPr>
                <p:cNvPr id="264222" name="AutoShape 2078"/>
                <p:cNvSpPr>
                  <a:spLocks noChangeArrowheads="1"/>
                </p:cNvSpPr>
                <p:nvPr/>
              </p:nvSpPr>
              <p:spPr bwMode="auto">
                <a:xfrm>
                  <a:off x="617" y="2707"/>
                  <a:ext cx="114" cy="564"/>
                </a:xfrm>
                <a:prstGeom prst="hexagon">
                  <a:avLst>
                    <a:gd name="adj" fmla="val 24986"/>
                    <a:gd name="vf" fmla="val 115470"/>
                  </a:avLst>
                </a:prstGeom>
                <a:solidFill>
                  <a:srgbClr val="B3B9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+mn-cs"/>
                  </a:endParaRPr>
                </a:p>
              </p:txBody>
            </p:sp>
            <p:sp>
              <p:nvSpPr>
                <p:cNvPr id="264223" name="AutoShape 2079"/>
                <p:cNvSpPr>
                  <a:spLocks noChangeArrowheads="1"/>
                </p:cNvSpPr>
                <p:nvPr/>
              </p:nvSpPr>
              <p:spPr bwMode="auto">
                <a:xfrm>
                  <a:off x="645" y="2707"/>
                  <a:ext cx="115" cy="564"/>
                </a:xfrm>
                <a:prstGeom prst="hexagon">
                  <a:avLst>
                    <a:gd name="adj" fmla="val 24986"/>
                    <a:gd name="vf" fmla="val 115470"/>
                  </a:avLst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64224" name="Group 2080"/>
              <p:cNvGrpSpPr>
                <a:grpSpLocks/>
              </p:cNvGrpSpPr>
              <p:nvPr/>
            </p:nvGrpSpPr>
            <p:grpSpPr bwMode="auto">
              <a:xfrm>
                <a:off x="796" y="3510"/>
                <a:ext cx="131" cy="119"/>
                <a:chOff x="796" y="3510"/>
                <a:chExt cx="131" cy="119"/>
              </a:xfrm>
            </p:grpSpPr>
            <p:sp>
              <p:nvSpPr>
                <p:cNvPr id="264225" name="Oval 2081"/>
                <p:cNvSpPr>
                  <a:spLocks noChangeArrowheads="1"/>
                </p:cNvSpPr>
                <p:nvPr/>
              </p:nvSpPr>
              <p:spPr bwMode="auto">
                <a:xfrm>
                  <a:off x="796" y="3510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+mn-cs"/>
                  </a:endParaRPr>
                </a:p>
              </p:txBody>
            </p:sp>
            <p:sp>
              <p:nvSpPr>
                <p:cNvPr id="264226" name="Oval 2082"/>
                <p:cNvSpPr>
                  <a:spLocks noChangeArrowheads="1"/>
                </p:cNvSpPr>
                <p:nvPr/>
              </p:nvSpPr>
              <p:spPr bwMode="auto">
                <a:xfrm>
                  <a:off x="809" y="3522"/>
                  <a:ext cx="104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64227" name="Group 2083"/>
              <p:cNvGrpSpPr>
                <a:grpSpLocks/>
              </p:cNvGrpSpPr>
              <p:nvPr/>
            </p:nvGrpSpPr>
            <p:grpSpPr bwMode="auto">
              <a:xfrm>
                <a:off x="553" y="3512"/>
                <a:ext cx="131" cy="119"/>
                <a:chOff x="553" y="3512"/>
                <a:chExt cx="131" cy="119"/>
              </a:xfrm>
            </p:grpSpPr>
            <p:sp>
              <p:nvSpPr>
                <p:cNvPr id="264228" name="Oval 2084"/>
                <p:cNvSpPr>
                  <a:spLocks noChangeArrowheads="1"/>
                </p:cNvSpPr>
                <p:nvPr/>
              </p:nvSpPr>
              <p:spPr bwMode="auto">
                <a:xfrm>
                  <a:off x="553" y="3512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+mn-cs"/>
                  </a:endParaRPr>
                </a:p>
              </p:txBody>
            </p:sp>
            <p:sp>
              <p:nvSpPr>
                <p:cNvPr id="264229" name="Oval 2085"/>
                <p:cNvSpPr>
                  <a:spLocks noChangeArrowheads="1"/>
                </p:cNvSpPr>
                <p:nvPr/>
              </p:nvSpPr>
              <p:spPr bwMode="auto">
                <a:xfrm>
                  <a:off x="567" y="3525"/>
                  <a:ext cx="103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64230" name="Group 2086"/>
              <p:cNvGrpSpPr>
                <a:grpSpLocks/>
              </p:cNvGrpSpPr>
              <p:nvPr/>
            </p:nvGrpSpPr>
            <p:grpSpPr bwMode="auto">
              <a:xfrm>
                <a:off x="313" y="3510"/>
                <a:ext cx="131" cy="119"/>
                <a:chOff x="313" y="3510"/>
                <a:chExt cx="131" cy="119"/>
              </a:xfrm>
            </p:grpSpPr>
            <p:sp>
              <p:nvSpPr>
                <p:cNvPr id="264231" name="Oval 2087"/>
                <p:cNvSpPr>
                  <a:spLocks noChangeArrowheads="1"/>
                </p:cNvSpPr>
                <p:nvPr/>
              </p:nvSpPr>
              <p:spPr bwMode="auto">
                <a:xfrm>
                  <a:off x="313" y="3510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+mn-cs"/>
                  </a:endParaRPr>
                </a:p>
              </p:txBody>
            </p:sp>
            <p:sp>
              <p:nvSpPr>
                <p:cNvPr id="264232" name="Oval 2088"/>
                <p:cNvSpPr>
                  <a:spLocks noChangeArrowheads="1"/>
                </p:cNvSpPr>
                <p:nvPr/>
              </p:nvSpPr>
              <p:spPr bwMode="auto">
                <a:xfrm>
                  <a:off x="326" y="3522"/>
                  <a:ext cx="104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264233" name="Rectangle 2089"/>
              <p:cNvSpPr>
                <a:spLocks noChangeArrowheads="1"/>
              </p:cNvSpPr>
              <p:nvPr/>
            </p:nvSpPr>
            <p:spPr bwMode="auto">
              <a:xfrm>
                <a:off x="202" y="3276"/>
                <a:ext cx="384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marL="0" marR="0" lvl="0" indent="0" algn="l" defTabSz="7620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altLang="en-US" sz="16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+mn-ea"/>
                    <a:cs typeface="+mn-cs"/>
                  </a:rPr>
                  <a:t>Amp</a:t>
                </a:r>
              </a:p>
            </p:txBody>
          </p:sp>
          <p:sp>
            <p:nvSpPr>
              <p:cNvPr id="264234" name="Rectangle 2090"/>
              <p:cNvSpPr>
                <a:spLocks noChangeArrowheads="1"/>
              </p:cNvSpPr>
              <p:nvPr/>
            </p:nvSpPr>
            <p:spPr bwMode="auto">
              <a:xfrm>
                <a:off x="220" y="2561"/>
                <a:ext cx="349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marL="0" marR="0" lvl="0" indent="0" algn="l" defTabSz="7620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altLang="en-US" sz="16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+mn-ea"/>
                    <a:cs typeface="+mn-cs"/>
                  </a:rPr>
                  <a:t>Volt</a:t>
                </a:r>
              </a:p>
            </p:txBody>
          </p:sp>
        </p:grpSp>
        <p:sp>
          <p:nvSpPr>
            <p:cNvPr id="264235" name="Rectangle 2091"/>
            <p:cNvSpPr>
              <a:spLocks noChangeArrowheads="1"/>
            </p:cNvSpPr>
            <p:nvPr/>
          </p:nvSpPr>
          <p:spPr bwMode="auto">
            <a:xfrm>
              <a:off x="862" y="3285"/>
              <a:ext cx="392" cy="2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algn="l" defTabSz="7620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16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+mn-cs"/>
                </a:rPr>
                <a:t>Ohm</a:t>
              </a:r>
            </a:p>
          </p:txBody>
        </p:sp>
        <p:sp>
          <p:nvSpPr>
            <p:cNvPr id="264236" name="Rectangle 2092"/>
            <p:cNvSpPr>
              <a:spLocks noChangeArrowheads="1"/>
            </p:cNvSpPr>
            <p:nvPr/>
          </p:nvSpPr>
          <p:spPr bwMode="auto">
            <a:xfrm>
              <a:off x="741" y="2536"/>
              <a:ext cx="490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18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+mn-cs"/>
                </a:rPr>
                <a:t>Farad</a:t>
              </a:r>
            </a:p>
          </p:txBody>
        </p:sp>
      </p:grpSp>
      <p:sp>
        <p:nvSpPr>
          <p:cNvPr id="264237" name="Line 2093"/>
          <p:cNvSpPr>
            <a:spLocks noChangeShapeType="1"/>
          </p:cNvSpPr>
          <p:nvPr/>
        </p:nvSpPr>
        <p:spPr bwMode="auto">
          <a:xfrm flipH="1" flipV="1">
            <a:off x="2057400" y="3562350"/>
            <a:ext cx="4438650" cy="26670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549884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218" name="Text Box 2050"/>
          <p:cNvSpPr txBox="1">
            <a:spLocks noChangeArrowheads="1"/>
          </p:cNvSpPr>
          <p:nvPr/>
        </p:nvSpPr>
        <p:spPr bwMode="auto">
          <a:xfrm>
            <a:off x="2536825" y="306388"/>
            <a:ext cx="41132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Manifold Pressure Sensors</a:t>
            </a:r>
          </a:p>
        </p:txBody>
      </p:sp>
      <p:grpSp>
        <p:nvGrpSpPr>
          <p:cNvPr id="265219" name="Group 2051"/>
          <p:cNvGrpSpPr>
            <a:grpSpLocks/>
          </p:cNvGrpSpPr>
          <p:nvPr/>
        </p:nvGrpSpPr>
        <p:grpSpPr bwMode="auto">
          <a:xfrm>
            <a:off x="471488" y="820738"/>
            <a:ext cx="3048000" cy="2332038"/>
            <a:chOff x="3729" y="1105"/>
            <a:chExt cx="1920" cy="1469"/>
          </a:xfrm>
        </p:grpSpPr>
        <p:sp>
          <p:nvSpPr>
            <p:cNvPr id="265220" name="Rectangle 2052"/>
            <p:cNvSpPr>
              <a:spLocks noChangeArrowheads="1"/>
            </p:cNvSpPr>
            <p:nvPr/>
          </p:nvSpPr>
          <p:spPr bwMode="auto">
            <a:xfrm rot="-120608">
              <a:off x="4169" y="2387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5221" name="Rectangle 2053"/>
            <p:cNvSpPr>
              <a:spLocks noChangeArrowheads="1"/>
            </p:cNvSpPr>
            <p:nvPr/>
          </p:nvSpPr>
          <p:spPr bwMode="auto">
            <a:xfrm>
              <a:off x="3729" y="1105"/>
              <a:ext cx="1920" cy="936"/>
            </a:xfrm>
            <a:prstGeom prst="rect">
              <a:avLst/>
            </a:prstGeom>
            <a:gradFill rotWithShape="0">
              <a:gsLst>
                <a:gs pos="0">
                  <a:srgbClr val="474747">
                    <a:gamma/>
                    <a:shade val="46275"/>
                    <a:invGamma/>
                  </a:srgbClr>
                </a:gs>
                <a:gs pos="100000">
                  <a:srgbClr val="474747"/>
                </a:gs>
              </a:gsLst>
              <a:lin ang="5400000" scaled="1"/>
            </a:gra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8874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5222" name="Rectangle 2054"/>
            <p:cNvSpPr>
              <a:spLocks noChangeArrowheads="1"/>
            </p:cNvSpPr>
            <p:nvPr/>
          </p:nvSpPr>
          <p:spPr bwMode="auto">
            <a:xfrm>
              <a:off x="3960" y="1272"/>
              <a:ext cx="1284" cy="684"/>
            </a:xfrm>
            <a:prstGeom prst="rect">
              <a:avLst/>
            </a:prstGeom>
            <a:solidFill>
              <a:srgbClr val="474747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365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5223" name="Oval 2055"/>
            <p:cNvSpPr>
              <a:spLocks noChangeArrowheads="1"/>
            </p:cNvSpPr>
            <p:nvPr/>
          </p:nvSpPr>
          <p:spPr bwMode="auto">
            <a:xfrm>
              <a:off x="3732" y="1428"/>
              <a:ext cx="192" cy="168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5224" name="Oval 2056"/>
            <p:cNvSpPr>
              <a:spLocks noChangeArrowheads="1"/>
            </p:cNvSpPr>
            <p:nvPr/>
          </p:nvSpPr>
          <p:spPr bwMode="auto">
            <a:xfrm>
              <a:off x="5220" y="1728"/>
              <a:ext cx="192" cy="168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5225" name="Text Box 2057"/>
            <p:cNvSpPr txBox="1">
              <a:spLocks noChangeArrowheads="1"/>
            </p:cNvSpPr>
            <p:nvPr/>
          </p:nvSpPr>
          <p:spPr bwMode="auto">
            <a:xfrm rot="662162">
              <a:off x="4394" y="1441"/>
              <a:ext cx="42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rPr>
                <a:t>GM</a:t>
              </a:r>
            </a:p>
          </p:txBody>
        </p:sp>
        <p:sp>
          <p:nvSpPr>
            <p:cNvPr id="265226" name="Text Box 2058"/>
            <p:cNvSpPr txBox="1">
              <a:spLocks noChangeArrowheads="1"/>
            </p:cNvSpPr>
            <p:nvPr/>
          </p:nvSpPr>
          <p:spPr bwMode="auto">
            <a:xfrm rot="553086">
              <a:off x="4082" y="1713"/>
              <a:ext cx="1040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12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rPr>
                <a:t>123400992</a:t>
              </a:r>
            </a:p>
          </p:txBody>
        </p:sp>
        <p:sp>
          <p:nvSpPr>
            <p:cNvPr id="265227" name="Rectangle 2059"/>
            <p:cNvSpPr>
              <a:spLocks noChangeArrowheads="1"/>
            </p:cNvSpPr>
            <p:nvPr/>
          </p:nvSpPr>
          <p:spPr bwMode="auto">
            <a:xfrm rot="-120608">
              <a:off x="4433" y="2431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5228" name="Rectangle 2060"/>
            <p:cNvSpPr>
              <a:spLocks noChangeArrowheads="1"/>
            </p:cNvSpPr>
            <p:nvPr/>
          </p:nvSpPr>
          <p:spPr bwMode="auto">
            <a:xfrm rot="-120608">
              <a:off x="4725" y="2471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5229" name="Rectangle 2061"/>
            <p:cNvSpPr>
              <a:spLocks noChangeArrowheads="1"/>
            </p:cNvSpPr>
            <p:nvPr/>
          </p:nvSpPr>
          <p:spPr bwMode="auto">
            <a:xfrm rot="-120608">
              <a:off x="4080" y="2112"/>
              <a:ext cx="960" cy="372"/>
            </a:xfrm>
            <a:prstGeom prst="rect">
              <a:avLst/>
            </a:prstGeom>
            <a:gradFill rotWithShape="0">
              <a:gsLst>
                <a:gs pos="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5230" name="AutoShape 2062"/>
            <p:cNvSpPr>
              <a:spLocks noChangeArrowheads="1"/>
            </p:cNvSpPr>
            <p:nvPr/>
          </p:nvSpPr>
          <p:spPr bwMode="auto">
            <a:xfrm rot="175507" flipV="1">
              <a:off x="3780" y="1995"/>
              <a:ext cx="176" cy="516"/>
            </a:xfrm>
            <a:prstGeom prst="can">
              <a:avLst>
                <a:gd name="adj" fmla="val 73295"/>
              </a:avLst>
            </a:prstGeom>
            <a:gradFill rotWithShape="0">
              <a:gsLst>
                <a:gs pos="0">
                  <a:srgbClr val="474747">
                    <a:gamma/>
                    <a:shade val="46275"/>
                    <a:invGamma/>
                  </a:srgbClr>
                </a:gs>
                <a:gs pos="5000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</p:grpSp>
      <p:sp>
        <p:nvSpPr>
          <p:cNvPr id="265231" name="Text Box 2063"/>
          <p:cNvSpPr txBox="1">
            <a:spLocks noChangeArrowheads="1"/>
          </p:cNvSpPr>
          <p:nvPr/>
        </p:nvSpPr>
        <p:spPr bwMode="auto">
          <a:xfrm>
            <a:off x="3453360" y="1003768"/>
            <a:ext cx="5620247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Testing: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lang="en-GB" altLang="en-US" dirty="0">
                <a:solidFill>
                  <a:srgbClr val="333333"/>
                </a:solidFill>
              </a:rPr>
              <a:t>S</a:t>
            </a:r>
            <a:r>
              <a:rPr kumimoji="0" lang="en-GB" altLang="en-US" sz="24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ignal</a:t>
            </a:r>
            <a:r>
              <a:rPr kumimoji="0" lang="en-GB" alt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voltage should change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 with engine load 0.25 to 0.5v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 the voltage should rise to as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 much as 4.75v when manifold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 vacuum is zero (this can be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 simulated by snap open </a:t>
            </a:r>
            <a:r>
              <a:rPr kumimoji="0" lang="en-GB" alt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of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dirty="0">
                <a:solidFill>
                  <a:srgbClr val="333333"/>
                </a:solidFill>
              </a:rPr>
              <a:t> </a:t>
            </a:r>
            <a:r>
              <a:rPr kumimoji="0" lang="en-GB" alt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the throttle</a:t>
            </a: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</p:txBody>
      </p:sp>
      <p:grpSp>
        <p:nvGrpSpPr>
          <p:cNvPr id="265232" name="Group 2064"/>
          <p:cNvGrpSpPr>
            <a:grpSpLocks/>
          </p:cNvGrpSpPr>
          <p:nvPr/>
        </p:nvGrpSpPr>
        <p:grpSpPr bwMode="auto">
          <a:xfrm>
            <a:off x="578215" y="3351621"/>
            <a:ext cx="1984375" cy="3197225"/>
            <a:chOff x="4" y="1642"/>
            <a:chExt cx="1250" cy="2014"/>
          </a:xfrm>
        </p:grpSpPr>
        <p:sp>
          <p:nvSpPr>
            <p:cNvPr id="265233" name="AutoShape 2065"/>
            <p:cNvSpPr>
              <a:spLocks noChangeArrowheads="1"/>
            </p:cNvSpPr>
            <p:nvPr/>
          </p:nvSpPr>
          <p:spPr bwMode="auto">
            <a:xfrm flipH="1">
              <a:off x="4" y="1642"/>
              <a:ext cx="1246" cy="2014"/>
            </a:xfrm>
            <a:prstGeom prst="cube">
              <a:avLst>
                <a:gd name="adj" fmla="val 12769"/>
              </a:avLst>
            </a:prstGeom>
            <a:gradFill rotWithShape="0">
              <a:gsLst>
                <a:gs pos="0">
                  <a:srgbClr val="FAFD00"/>
                </a:gs>
                <a:gs pos="100000">
                  <a:srgbClr val="FAFD00">
                    <a:gamma/>
                    <a:shade val="8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5234" name="Rectangle 2066"/>
            <p:cNvSpPr>
              <a:spLocks noChangeArrowheads="1"/>
            </p:cNvSpPr>
            <p:nvPr/>
          </p:nvSpPr>
          <p:spPr bwMode="auto">
            <a:xfrm>
              <a:off x="259" y="1946"/>
              <a:ext cx="859" cy="484"/>
            </a:xfrm>
            <a:prstGeom prst="rect">
              <a:avLst/>
            </a:prstGeom>
            <a:solidFill>
              <a:srgbClr val="DBFFB8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5235" name="AutoShape 2067"/>
            <p:cNvSpPr>
              <a:spLocks noChangeArrowheads="1"/>
            </p:cNvSpPr>
            <p:nvPr/>
          </p:nvSpPr>
          <p:spPr bwMode="auto">
            <a:xfrm>
              <a:off x="211" y="2546"/>
              <a:ext cx="973" cy="934"/>
            </a:xfrm>
            <a:prstGeom prst="roundRect">
              <a:avLst>
                <a:gd name="adj" fmla="val 12486"/>
              </a:avLst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5236" name="Freeform 2068"/>
            <p:cNvSpPr>
              <a:spLocks/>
            </p:cNvSpPr>
            <p:nvPr/>
          </p:nvSpPr>
          <p:spPr bwMode="auto">
            <a:xfrm>
              <a:off x="207" y="3016"/>
              <a:ext cx="982" cy="1"/>
            </a:xfrm>
            <a:custGeom>
              <a:avLst/>
              <a:gdLst>
                <a:gd name="T0" fmla="*/ 0 w 982"/>
                <a:gd name="T1" fmla="*/ 0 h 1"/>
                <a:gd name="T2" fmla="*/ 981 w 982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982" h="1">
                  <a:moveTo>
                    <a:pt x="0" y="0"/>
                  </a:moveTo>
                  <a:lnTo>
                    <a:pt x="981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5237" name="Rectangle 2069"/>
            <p:cNvSpPr>
              <a:spLocks noChangeArrowheads="1"/>
            </p:cNvSpPr>
            <p:nvPr/>
          </p:nvSpPr>
          <p:spPr bwMode="auto">
            <a:xfrm>
              <a:off x="248" y="2054"/>
              <a:ext cx="697" cy="28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algn="l" defTabSz="7620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+mn-cs"/>
                </a:rPr>
                <a:t> </a:t>
              </a:r>
              <a:r>
                <a:rPr lang="en-GB" altLang="en-US" dirty="0">
                  <a:solidFill>
                    <a:srgbClr val="000000"/>
                  </a:solidFill>
                </a:rPr>
                <a:t>4</a:t>
              </a:r>
              <a:r>
                <a:rPr kumimoji="0" lang="en-GB" altLang="en-US" sz="2400" b="1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+mn-cs"/>
                </a:rPr>
                <a:t> </a:t>
              </a:r>
              <a:r>
                <a:rPr kumimoji="0" lang="en-GB" alt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+mn-cs"/>
                </a:rPr>
                <a:t>volts</a:t>
              </a:r>
            </a:p>
          </p:txBody>
        </p:sp>
        <p:grpSp>
          <p:nvGrpSpPr>
            <p:cNvPr id="265238" name="Group 2070"/>
            <p:cNvGrpSpPr>
              <a:grpSpLocks/>
            </p:cNvGrpSpPr>
            <p:nvPr/>
          </p:nvGrpSpPr>
          <p:grpSpPr bwMode="auto">
            <a:xfrm>
              <a:off x="1006" y="3510"/>
              <a:ext cx="131" cy="119"/>
              <a:chOff x="1006" y="3510"/>
              <a:chExt cx="131" cy="119"/>
            </a:xfrm>
          </p:grpSpPr>
          <p:sp>
            <p:nvSpPr>
              <p:cNvPr id="265239" name="Oval 2071"/>
              <p:cNvSpPr>
                <a:spLocks noChangeArrowheads="1"/>
              </p:cNvSpPr>
              <p:nvPr/>
            </p:nvSpPr>
            <p:spPr bwMode="auto">
              <a:xfrm>
                <a:off x="1006" y="3510"/>
                <a:ext cx="131" cy="119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265240" name="Oval 2072"/>
              <p:cNvSpPr>
                <a:spLocks noChangeArrowheads="1"/>
              </p:cNvSpPr>
              <p:nvPr/>
            </p:nvSpPr>
            <p:spPr bwMode="auto">
              <a:xfrm>
                <a:off x="1019" y="3522"/>
                <a:ext cx="104" cy="94"/>
              </a:xfrm>
              <a:prstGeom prst="ellipse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100000">
                    <a:srgbClr val="CECECE"/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endParaRPr>
              </a:p>
            </p:txBody>
          </p:sp>
        </p:grpSp>
        <p:grpSp>
          <p:nvGrpSpPr>
            <p:cNvPr id="265241" name="Group 2073"/>
            <p:cNvGrpSpPr>
              <a:grpSpLocks/>
            </p:cNvGrpSpPr>
            <p:nvPr/>
          </p:nvGrpSpPr>
          <p:grpSpPr bwMode="auto">
            <a:xfrm>
              <a:off x="202" y="2542"/>
              <a:ext cx="837" cy="1089"/>
              <a:chOff x="202" y="2542"/>
              <a:chExt cx="837" cy="1089"/>
            </a:xfrm>
          </p:grpSpPr>
          <p:sp>
            <p:nvSpPr>
              <p:cNvPr id="265242" name="Freeform 2074"/>
              <p:cNvSpPr>
                <a:spLocks/>
              </p:cNvSpPr>
              <p:nvPr/>
            </p:nvSpPr>
            <p:spPr bwMode="auto">
              <a:xfrm>
                <a:off x="679" y="2542"/>
                <a:ext cx="1" cy="943"/>
              </a:xfrm>
              <a:custGeom>
                <a:avLst/>
                <a:gdLst>
                  <a:gd name="T0" fmla="*/ 0 w 1"/>
                  <a:gd name="T1" fmla="*/ 0 h 943"/>
                  <a:gd name="T2" fmla="*/ 0 w 1"/>
                  <a:gd name="T3" fmla="*/ 942 h 9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943">
                    <a:moveTo>
                      <a:pt x="0" y="0"/>
                    </a:moveTo>
                    <a:lnTo>
                      <a:pt x="0" y="942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265243" name="Oval 2075"/>
              <p:cNvSpPr>
                <a:spLocks noChangeArrowheads="1"/>
              </p:cNvSpPr>
              <p:nvPr/>
            </p:nvSpPr>
            <p:spPr bwMode="auto">
              <a:xfrm>
                <a:off x="338" y="2693"/>
                <a:ext cx="701" cy="655"/>
              </a:xfrm>
              <a:prstGeom prst="ellipse">
                <a:avLst/>
              </a:prstGeom>
              <a:gradFill rotWithShape="0">
                <a:gsLst>
                  <a:gs pos="0">
                    <a:srgbClr val="FAFD00"/>
                  </a:gs>
                  <a:gs pos="50000">
                    <a:srgbClr val="FAFD00">
                      <a:gamma/>
                      <a:shade val="29804"/>
                      <a:invGamma/>
                    </a:srgbClr>
                  </a:gs>
                  <a:gs pos="100000">
                    <a:srgbClr val="FAFD00"/>
                  </a:gs>
                </a:gsLst>
                <a:lin ang="18900000" scaled="1"/>
              </a:gra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265244" name="Oval 2076"/>
              <p:cNvSpPr>
                <a:spLocks noChangeArrowheads="1"/>
              </p:cNvSpPr>
              <p:nvPr/>
            </p:nvSpPr>
            <p:spPr bwMode="auto">
              <a:xfrm>
                <a:off x="353" y="2697"/>
                <a:ext cx="601" cy="570"/>
              </a:xfrm>
              <a:prstGeom prst="ellipse">
                <a:avLst/>
              </a:prstGeom>
              <a:solidFill>
                <a:srgbClr val="FAFD00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endParaRPr>
              </a:p>
            </p:txBody>
          </p:sp>
          <p:grpSp>
            <p:nvGrpSpPr>
              <p:cNvPr id="265245" name="Group 2077"/>
              <p:cNvGrpSpPr>
                <a:grpSpLocks/>
              </p:cNvGrpSpPr>
              <p:nvPr/>
            </p:nvGrpSpPr>
            <p:grpSpPr bwMode="auto">
              <a:xfrm>
                <a:off x="617" y="2707"/>
                <a:ext cx="143" cy="564"/>
                <a:chOff x="617" y="2707"/>
                <a:chExt cx="143" cy="564"/>
              </a:xfrm>
            </p:grpSpPr>
            <p:sp>
              <p:nvSpPr>
                <p:cNvPr id="265246" name="AutoShape 2078"/>
                <p:cNvSpPr>
                  <a:spLocks noChangeArrowheads="1"/>
                </p:cNvSpPr>
                <p:nvPr/>
              </p:nvSpPr>
              <p:spPr bwMode="auto">
                <a:xfrm>
                  <a:off x="617" y="2707"/>
                  <a:ext cx="114" cy="564"/>
                </a:xfrm>
                <a:prstGeom prst="hexagon">
                  <a:avLst>
                    <a:gd name="adj" fmla="val 24986"/>
                    <a:gd name="vf" fmla="val 115470"/>
                  </a:avLst>
                </a:prstGeom>
                <a:solidFill>
                  <a:srgbClr val="B3B9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+mn-cs"/>
                  </a:endParaRPr>
                </a:p>
              </p:txBody>
            </p:sp>
            <p:sp>
              <p:nvSpPr>
                <p:cNvPr id="265247" name="AutoShape 2079"/>
                <p:cNvSpPr>
                  <a:spLocks noChangeArrowheads="1"/>
                </p:cNvSpPr>
                <p:nvPr/>
              </p:nvSpPr>
              <p:spPr bwMode="auto">
                <a:xfrm>
                  <a:off x="645" y="2707"/>
                  <a:ext cx="115" cy="564"/>
                </a:xfrm>
                <a:prstGeom prst="hexagon">
                  <a:avLst>
                    <a:gd name="adj" fmla="val 24986"/>
                    <a:gd name="vf" fmla="val 115470"/>
                  </a:avLst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65248" name="Group 2080"/>
              <p:cNvGrpSpPr>
                <a:grpSpLocks/>
              </p:cNvGrpSpPr>
              <p:nvPr/>
            </p:nvGrpSpPr>
            <p:grpSpPr bwMode="auto">
              <a:xfrm>
                <a:off x="796" y="3510"/>
                <a:ext cx="131" cy="119"/>
                <a:chOff x="796" y="3510"/>
                <a:chExt cx="131" cy="119"/>
              </a:xfrm>
            </p:grpSpPr>
            <p:sp>
              <p:nvSpPr>
                <p:cNvPr id="265249" name="Oval 2081"/>
                <p:cNvSpPr>
                  <a:spLocks noChangeArrowheads="1"/>
                </p:cNvSpPr>
                <p:nvPr/>
              </p:nvSpPr>
              <p:spPr bwMode="auto">
                <a:xfrm>
                  <a:off x="796" y="3510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+mn-cs"/>
                  </a:endParaRPr>
                </a:p>
              </p:txBody>
            </p:sp>
            <p:sp>
              <p:nvSpPr>
                <p:cNvPr id="265250" name="Oval 2082"/>
                <p:cNvSpPr>
                  <a:spLocks noChangeArrowheads="1"/>
                </p:cNvSpPr>
                <p:nvPr/>
              </p:nvSpPr>
              <p:spPr bwMode="auto">
                <a:xfrm>
                  <a:off x="809" y="3522"/>
                  <a:ext cx="104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65251" name="Group 2083"/>
              <p:cNvGrpSpPr>
                <a:grpSpLocks/>
              </p:cNvGrpSpPr>
              <p:nvPr/>
            </p:nvGrpSpPr>
            <p:grpSpPr bwMode="auto">
              <a:xfrm>
                <a:off x="553" y="3512"/>
                <a:ext cx="131" cy="119"/>
                <a:chOff x="553" y="3512"/>
                <a:chExt cx="131" cy="119"/>
              </a:xfrm>
            </p:grpSpPr>
            <p:sp>
              <p:nvSpPr>
                <p:cNvPr id="265252" name="Oval 2084"/>
                <p:cNvSpPr>
                  <a:spLocks noChangeArrowheads="1"/>
                </p:cNvSpPr>
                <p:nvPr/>
              </p:nvSpPr>
              <p:spPr bwMode="auto">
                <a:xfrm>
                  <a:off x="553" y="3512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+mn-cs"/>
                  </a:endParaRPr>
                </a:p>
              </p:txBody>
            </p:sp>
            <p:sp>
              <p:nvSpPr>
                <p:cNvPr id="265253" name="Oval 2085"/>
                <p:cNvSpPr>
                  <a:spLocks noChangeArrowheads="1"/>
                </p:cNvSpPr>
                <p:nvPr/>
              </p:nvSpPr>
              <p:spPr bwMode="auto">
                <a:xfrm>
                  <a:off x="567" y="3525"/>
                  <a:ext cx="103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65254" name="Group 2086"/>
              <p:cNvGrpSpPr>
                <a:grpSpLocks/>
              </p:cNvGrpSpPr>
              <p:nvPr/>
            </p:nvGrpSpPr>
            <p:grpSpPr bwMode="auto">
              <a:xfrm>
                <a:off x="313" y="3510"/>
                <a:ext cx="131" cy="119"/>
                <a:chOff x="313" y="3510"/>
                <a:chExt cx="131" cy="119"/>
              </a:xfrm>
            </p:grpSpPr>
            <p:sp>
              <p:nvSpPr>
                <p:cNvPr id="265255" name="Oval 2087"/>
                <p:cNvSpPr>
                  <a:spLocks noChangeArrowheads="1"/>
                </p:cNvSpPr>
                <p:nvPr/>
              </p:nvSpPr>
              <p:spPr bwMode="auto">
                <a:xfrm>
                  <a:off x="313" y="3510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+mn-cs"/>
                  </a:endParaRPr>
                </a:p>
              </p:txBody>
            </p:sp>
            <p:sp>
              <p:nvSpPr>
                <p:cNvPr id="265256" name="Oval 2088"/>
                <p:cNvSpPr>
                  <a:spLocks noChangeArrowheads="1"/>
                </p:cNvSpPr>
                <p:nvPr/>
              </p:nvSpPr>
              <p:spPr bwMode="auto">
                <a:xfrm>
                  <a:off x="326" y="3522"/>
                  <a:ext cx="104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265257" name="Rectangle 2089"/>
              <p:cNvSpPr>
                <a:spLocks noChangeArrowheads="1"/>
              </p:cNvSpPr>
              <p:nvPr/>
            </p:nvSpPr>
            <p:spPr bwMode="auto">
              <a:xfrm>
                <a:off x="202" y="3276"/>
                <a:ext cx="384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marL="0" marR="0" lvl="0" indent="0" algn="l" defTabSz="7620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altLang="en-US" sz="16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+mn-ea"/>
                    <a:cs typeface="+mn-cs"/>
                  </a:rPr>
                  <a:t>Amp</a:t>
                </a:r>
              </a:p>
            </p:txBody>
          </p:sp>
          <p:sp>
            <p:nvSpPr>
              <p:cNvPr id="265258" name="Rectangle 2090"/>
              <p:cNvSpPr>
                <a:spLocks noChangeArrowheads="1"/>
              </p:cNvSpPr>
              <p:nvPr/>
            </p:nvSpPr>
            <p:spPr bwMode="auto">
              <a:xfrm>
                <a:off x="220" y="2561"/>
                <a:ext cx="349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marL="0" marR="0" lvl="0" indent="0" algn="l" defTabSz="7620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altLang="en-US" sz="16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+mn-ea"/>
                    <a:cs typeface="+mn-cs"/>
                  </a:rPr>
                  <a:t>Volt</a:t>
                </a:r>
              </a:p>
            </p:txBody>
          </p:sp>
        </p:grpSp>
        <p:sp>
          <p:nvSpPr>
            <p:cNvPr id="265259" name="Rectangle 2091"/>
            <p:cNvSpPr>
              <a:spLocks noChangeArrowheads="1"/>
            </p:cNvSpPr>
            <p:nvPr/>
          </p:nvSpPr>
          <p:spPr bwMode="auto">
            <a:xfrm>
              <a:off x="862" y="3285"/>
              <a:ext cx="392" cy="2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algn="l" defTabSz="7620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16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+mn-cs"/>
                </a:rPr>
                <a:t>Ohm</a:t>
              </a:r>
            </a:p>
          </p:txBody>
        </p:sp>
        <p:sp>
          <p:nvSpPr>
            <p:cNvPr id="265260" name="Rectangle 2092"/>
            <p:cNvSpPr>
              <a:spLocks noChangeArrowheads="1"/>
            </p:cNvSpPr>
            <p:nvPr/>
          </p:nvSpPr>
          <p:spPr bwMode="auto">
            <a:xfrm>
              <a:off x="741" y="2536"/>
              <a:ext cx="490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18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+mn-cs"/>
                </a:rPr>
                <a:t>Farad</a:t>
              </a:r>
            </a:p>
          </p:txBody>
        </p:sp>
      </p:grpSp>
      <p:sp>
        <p:nvSpPr>
          <p:cNvPr id="265261" name="Line 2093"/>
          <p:cNvSpPr>
            <a:spLocks noChangeShapeType="1"/>
          </p:cNvSpPr>
          <p:nvPr/>
        </p:nvSpPr>
        <p:spPr bwMode="auto">
          <a:xfrm flipV="1">
            <a:off x="1157370" y="3027256"/>
            <a:ext cx="133350" cy="337185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5317114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42" name="Text Box 2050"/>
          <p:cNvSpPr txBox="1">
            <a:spLocks noChangeArrowheads="1"/>
          </p:cNvSpPr>
          <p:nvPr/>
        </p:nvSpPr>
        <p:spPr bwMode="auto">
          <a:xfrm>
            <a:off x="1122526" y="727459"/>
            <a:ext cx="24034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Knock Sensors</a:t>
            </a:r>
          </a:p>
        </p:txBody>
      </p:sp>
      <p:sp>
        <p:nvSpPr>
          <p:cNvPr id="266287" name="Text Box 2095"/>
          <p:cNvSpPr txBox="1">
            <a:spLocks noChangeArrowheads="1"/>
          </p:cNvSpPr>
          <p:nvPr/>
        </p:nvSpPr>
        <p:spPr bwMode="auto">
          <a:xfrm>
            <a:off x="4327525" y="1258888"/>
            <a:ext cx="4727576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Knock sensors provide a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signal to the ECU of </a:t>
            </a:r>
            <a:endParaRPr kumimoji="0" lang="en-GB" altLang="en-US" sz="2400" b="1" i="0" u="none" strike="noStrike" kern="1200" cap="none" spc="0" normalizeH="0" baseline="0" noProof="0" dirty="0" smtClean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Combustion knock</a:t>
            </a: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The ECU is able to determine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which cylinder is knocking and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then retards the </a:t>
            </a:r>
            <a:r>
              <a:rPr kumimoji="0" lang="en-GB" alt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ignition </a:t>
            </a: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until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the problem disappears.</a:t>
            </a:r>
          </a:p>
        </p:txBody>
      </p:sp>
      <p:grpSp>
        <p:nvGrpSpPr>
          <p:cNvPr id="266295" name="Group 2103"/>
          <p:cNvGrpSpPr>
            <a:grpSpLocks/>
          </p:cNvGrpSpPr>
          <p:nvPr/>
        </p:nvGrpSpPr>
        <p:grpSpPr bwMode="auto">
          <a:xfrm>
            <a:off x="5378450" y="4511760"/>
            <a:ext cx="1524000" cy="1689100"/>
            <a:chOff x="3048" y="2976"/>
            <a:chExt cx="960" cy="1064"/>
          </a:xfrm>
        </p:grpSpPr>
        <p:sp>
          <p:nvSpPr>
            <p:cNvPr id="266288" name="Oval 2096"/>
            <p:cNvSpPr>
              <a:spLocks noChangeArrowheads="1"/>
            </p:cNvSpPr>
            <p:nvPr/>
          </p:nvSpPr>
          <p:spPr bwMode="auto">
            <a:xfrm>
              <a:off x="3048" y="2976"/>
              <a:ext cx="960" cy="912"/>
            </a:xfrm>
            <a:prstGeom prst="ellipse">
              <a:avLst/>
            </a:prstGeom>
            <a:gradFill rotWithShape="0">
              <a:gsLst>
                <a:gs pos="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12700">
              <a:round/>
              <a:headEnd/>
              <a:tailEnd/>
            </a:ln>
            <a:effectLst/>
            <a:scene3d>
              <a:camera prst="legacyPerspectiveBottomLeft"/>
              <a:lightRig rig="legacyFlat3" dir="t"/>
            </a:scene3d>
            <a:sp3d extrusionH="8874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6290" name="Rectangle 2098"/>
            <p:cNvSpPr>
              <a:spLocks noChangeArrowheads="1"/>
            </p:cNvSpPr>
            <p:nvPr/>
          </p:nvSpPr>
          <p:spPr bwMode="auto">
            <a:xfrm>
              <a:off x="3492" y="3828"/>
              <a:ext cx="504" cy="212"/>
            </a:xfrm>
            <a:prstGeom prst="rect">
              <a:avLst/>
            </a:prstGeom>
            <a:solidFill>
              <a:srgbClr val="474747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1500000" lon="20099999" rev="0"/>
              </a:camera>
              <a:lightRig rig="legacyFlat4" dir="t"/>
            </a:scene3d>
            <a:sp3d extrusionH="4302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6291" name="Rectangle 2099"/>
            <p:cNvSpPr>
              <a:spLocks noChangeArrowheads="1"/>
            </p:cNvSpPr>
            <p:nvPr/>
          </p:nvSpPr>
          <p:spPr bwMode="auto">
            <a:xfrm>
              <a:off x="3828" y="3872"/>
              <a:ext cx="124" cy="72"/>
            </a:xfrm>
            <a:prstGeom prst="rect">
              <a:avLst/>
            </a:prstGeom>
            <a:solidFill>
              <a:srgbClr val="FFFFFF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1500000" lon="20099999" rev="0"/>
              </a:camera>
              <a:lightRig rig="legacyFlat4" dir="t"/>
            </a:scene3d>
            <a:sp3d prstMaterial="legacyMatte">
              <a:bevelT w="13500" h="13500" prst="angle"/>
              <a:bevelB w="13500" h="13500" prst="angle"/>
              <a:extrusionClr>
                <a:srgbClr val="FFFFFF"/>
              </a:extrusionClr>
              <a:contourClr>
                <a:srgbClr val="FFFFFF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6292" name="Rectangle 2100"/>
            <p:cNvSpPr>
              <a:spLocks noChangeArrowheads="1"/>
            </p:cNvSpPr>
            <p:nvPr/>
          </p:nvSpPr>
          <p:spPr bwMode="auto">
            <a:xfrm>
              <a:off x="3680" y="3900"/>
              <a:ext cx="124" cy="72"/>
            </a:xfrm>
            <a:prstGeom prst="rect">
              <a:avLst/>
            </a:prstGeom>
            <a:solidFill>
              <a:srgbClr val="FFFFFF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1500000" lon="20099999" rev="0"/>
              </a:camera>
              <a:lightRig rig="legacyFlat4" dir="t"/>
            </a:scene3d>
            <a:sp3d prstMaterial="legacyMatte">
              <a:bevelT w="13500" h="13500" prst="angle"/>
              <a:bevelB w="13500" h="13500" prst="angle"/>
              <a:extrusionClr>
                <a:srgbClr val="FFFFFF"/>
              </a:extrusionClr>
              <a:contourClr>
                <a:srgbClr val="FFFFFF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6293" name="Rectangle 2101"/>
            <p:cNvSpPr>
              <a:spLocks noChangeArrowheads="1"/>
            </p:cNvSpPr>
            <p:nvPr/>
          </p:nvSpPr>
          <p:spPr bwMode="auto">
            <a:xfrm>
              <a:off x="3532" y="3928"/>
              <a:ext cx="124" cy="72"/>
            </a:xfrm>
            <a:prstGeom prst="rect">
              <a:avLst/>
            </a:prstGeom>
            <a:solidFill>
              <a:srgbClr val="FFFFFF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1500000" lon="20099999" rev="0"/>
              </a:camera>
              <a:lightRig rig="legacyFlat4" dir="t"/>
            </a:scene3d>
            <a:sp3d prstMaterial="legacyMatte">
              <a:bevelT w="13500" h="13500" prst="angle"/>
              <a:bevelB w="13500" h="13500" prst="angle"/>
              <a:extrusionClr>
                <a:srgbClr val="FFFFFF"/>
              </a:extrusionClr>
              <a:contourClr>
                <a:srgbClr val="FFFFFF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6294" name="AutoShape 2102"/>
            <p:cNvSpPr>
              <a:spLocks noChangeArrowheads="1"/>
            </p:cNvSpPr>
            <p:nvPr/>
          </p:nvSpPr>
          <p:spPr bwMode="auto">
            <a:xfrm>
              <a:off x="3420" y="3340"/>
              <a:ext cx="220" cy="176"/>
            </a:xfrm>
            <a:prstGeom prst="hexagon">
              <a:avLst>
                <a:gd name="adj" fmla="val 31250"/>
                <a:gd name="vf" fmla="val 115470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</p:grpSp>
      <p:pic>
        <p:nvPicPr>
          <p:cNvPr id="266296" name="Picture 2104" descr="A:\MVC-016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200" y="2095500"/>
            <a:ext cx="3835400" cy="287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153428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675" name="Text Box 1027"/>
          <p:cNvSpPr txBox="1">
            <a:spLocks noChangeArrowheads="1"/>
          </p:cNvSpPr>
          <p:nvPr/>
        </p:nvSpPr>
        <p:spPr bwMode="auto">
          <a:xfrm>
            <a:off x="1040524" y="635876"/>
            <a:ext cx="573881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3200" dirty="0" err="1">
                <a:latin typeface="Times New Roman" panose="02020603050405020304" pitchFamily="18" charset="0"/>
              </a:rPr>
              <a:t>Distributorless</a:t>
            </a:r>
            <a:r>
              <a:rPr lang="en-GB" altLang="en-US" sz="3200" dirty="0">
                <a:latin typeface="Times New Roman" panose="02020603050405020304" pitchFamily="18" charset="0"/>
              </a:rPr>
              <a:t> Ignition Systems</a:t>
            </a:r>
          </a:p>
        </p:txBody>
      </p:sp>
      <p:sp>
        <p:nvSpPr>
          <p:cNvPr id="284678" name="Text Box 1030"/>
          <p:cNvSpPr txBox="1">
            <a:spLocks noChangeArrowheads="1"/>
          </p:cNvSpPr>
          <p:nvPr/>
        </p:nvSpPr>
        <p:spPr bwMode="auto">
          <a:xfrm>
            <a:off x="2161682" y="1603375"/>
            <a:ext cx="7001368" cy="415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GB" altLang="en-US" dirty="0" smtClean="0">
                <a:latin typeface="Times New Roman" panose="02020603050405020304" pitchFamily="18" charset="0"/>
              </a:rPr>
              <a:t>                                The </a:t>
            </a:r>
            <a:r>
              <a:rPr lang="en-GB" altLang="en-US" dirty="0">
                <a:latin typeface="Times New Roman" panose="02020603050405020304" pitchFamily="18" charset="0"/>
              </a:rPr>
              <a:t>ECU utilises the KNOCK</a:t>
            </a:r>
          </a:p>
          <a:p>
            <a:r>
              <a:rPr lang="en-GB" altLang="en-US" dirty="0" smtClean="0">
                <a:latin typeface="Times New Roman" panose="02020603050405020304" pitchFamily="18" charset="0"/>
              </a:rPr>
              <a:t>                                sensor </a:t>
            </a:r>
            <a:r>
              <a:rPr lang="en-GB" altLang="en-US" dirty="0">
                <a:latin typeface="Times New Roman" panose="02020603050405020304" pitchFamily="18" charset="0"/>
              </a:rPr>
              <a:t>to maximise performance</a:t>
            </a:r>
          </a:p>
          <a:p>
            <a:r>
              <a:rPr lang="en-GB" altLang="en-US" dirty="0" smtClean="0">
                <a:latin typeface="Times New Roman" panose="02020603050405020304" pitchFamily="18" charset="0"/>
              </a:rPr>
              <a:t>                                and </a:t>
            </a:r>
            <a:r>
              <a:rPr lang="en-GB" altLang="en-US" dirty="0">
                <a:latin typeface="Times New Roman" panose="02020603050405020304" pitchFamily="18" charset="0"/>
              </a:rPr>
              <a:t>economy. </a:t>
            </a:r>
            <a:r>
              <a:rPr lang="en-GB" altLang="en-US" dirty="0" smtClean="0">
                <a:latin typeface="Times New Roman" panose="02020603050405020304" pitchFamily="18" charset="0"/>
              </a:rPr>
              <a:t>                                 </a:t>
            </a:r>
          </a:p>
          <a:p>
            <a:r>
              <a:rPr lang="en-GB" altLang="en-US" dirty="0">
                <a:latin typeface="Times New Roman" panose="02020603050405020304" pitchFamily="18" charset="0"/>
              </a:rPr>
              <a:t> </a:t>
            </a:r>
            <a:r>
              <a:rPr lang="en-GB" altLang="en-US" dirty="0" smtClean="0">
                <a:latin typeface="Times New Roman" panose="02020603050405020304" pitchFamily="18" charset="0"/>
              </a:rPr>
              <a:t>                               Knock </a:t>
            </a:r>
            <a:r>
              <a:rPr lang="en-GB" altLang="en-US" dirty="0">
                <a:latin typeface="Times New Roman" panose="02020603050405020304" pitchFamily="18" charset="0"/>
              </a:rPr>
              <a:t>always occurs soon after</a:t>
            </a:r>
          </a:p>
          <a:p>
            <a:r>
              <a:rPr lang="en-GB" altLang="en-US" dirty="0" smtClean="0">
                <a:latin typeface="Times New Roman" panose="02020603050405020304" pitchFamily="18" charset="0"/>
              </a:rPr>
              <a:t>                                TDC </a:t>
            </a:r>
            <a:r>
              <a:rPr lang="en-GB" altLang="en-US" dirty="0">
                <a:latin typeface="Times New Roman" panose="02020603050405020304" pitchFamily="18" charset="0"/>
              </a:rPr>
              <a:t>and lasts between </a:t>
            </a:r>
            <a:r>
              <a:rPr lang="en-GB" altLang="en-US" dirty="0" smtClean="0">
                <a:latin typeface="Times New Roman" panose="02020603050405020304" pitchFamily="18" charset="0"/>
              </a:rPr>
              <a:t>3to15ms</a:t>
            </a:r>
          </a:p>
          <a:p>
            <a:r>
              <a:rPr lang="en-GB" altLang="en-US" dirty="0" smtClean="0">
                <a:latin typeface="Times New Roman" panose="02020603050405020304" pitchFamily="18" charset="0"/>
              </a:rPr>
              <a:t> </a:t>
            </a:r>
          </a:p>
          <a:p>
            <a:r>
              <a:rPr lang="en-GB" altLang="en-US" dirty="0" smtClean="0">
                <a:latin typeface="Times New Roman" panose="02020603050405020304" pitchFamily="18" charset="0"/>
              </a:rPr>
              <a:t>                                Therefore </a:t>
            </a:r>
            <a:r>
              <a:rPr lang="en-GB" altLang="en-US" dirty="0">
                <a:latin typeface="Times New Roman" panose="02020603050405020304" pitchFamily="18" charset="0"/>
              </a:rPr>
              <a:t>the sensor is only</a:t>
            </a:r>
          </a:p>
          <a:p>
            <a:r>
              <a:rPr lang="en-GB" altLang="en-US" dirty="0" smtClean="0">
                <a:latin typeface="Times New Roman" panose="02020603050405020304" pitchFamily="18" charset="0"/>
              </a:rPr>
              <a:t>                                 expected </a:t>
            </a:r>
            <a:r>
              <a:rPr lang="en-GB" altLang="en-US" dirty="0">
                <a:latin typeface="Times New Roman" panose="02020603050405020304" pitchFamily="18" charset="0"/>
              </a:rPr>
              <a:t>to send true knock</a:t>
            </a:r>
          </a:p>
          <a:p>
            <a:r>
              <a:rPr lang="en-GB" altLang="en-US" dirty="0" smtClean="0">
                <a:latin typeface="Times New Roman" panose="02020603050405020304" pitchFamily="18" charset="0"/>
              </a:rPr>
              <a:t>                                 signals </a:t>
            </a:r>
            <a:r>
              <a:rPr lang="en-GB" altLang="en-US" dirty="0">
                <a:latin typeface="Times New Roman" panose="02020603050405020304" pitchFamily="18" charset="0"/>
              </a:rPr>
              <a:t>during a small </a:t>
            </a:r>
            <a:endParaRPr lang="en-GB" altLang="en-US" dirty="0" smtClean="0">
              <a:latin typeface="Times New Roman" panose="02020603050405020304" pitchFamily="18" charset="0"/>
            </a:endParaRPr>
          </a:p>
          <a:p>
            <a:r>
              <a:rPr lang="en-GB" altLang="en-US" dirty="0">
                <a:latin typeface="Times New Roman" panose="02020603050405020304" pitchFamily="18" charset="0"/>
              </a:rPr>
              <a:t> </a:t>
            </a:r>
            <a:r>
              <a:rPr lang="en-GB" altLang="en-US" dirty="0" smtClean="0">
                <a:latin typeface="Times New Roman" panose="02020603050405020304" pitchFamily="18" charset="0"/>
              </a:rPr>
              <a:t>                                window.</a:t>
            </a:r>
            <a:endParaRPr lang="en-GB" altLang="en-US" dirty="0">
              <a:latin typeface="Times New Roman" panose="02020603050405020304" pitchFamily="18" charset="0"/>
            </a:endParaRPr>
          </a:p>
          <a:p>
            <a:endParaRPr lang="en-GB" altLang="en-US" dirty="0">
              <a:solidFill>
                <a:srgbClr val="FFFF00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284680" name="Picture 1032" descr="A:\MVC-016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359" y="2010979"/>
            <a:ext cx="4286250" cy="3214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4681" name="Text Box 1033"/>
          <p:cNvSpPr txBox="1">
            <a:spLocks noChangeArrowheads="1"/>
          </p:cNvSpPr>
          <p:nvPr/>
        </p:nvSpPr>
        <p:spPr bwMode="auto">
          <a:xfrm>
            <a:off x="1040524" y="4453157"/>
            <a:ext cx="1547813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600" dirty="0"/>
              <a:t>Knock Sensor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266" name="Text Box 2050"/>
          <p:cNvSpPr txBox="1">
            <a:spLocks noChangeArrowheads="1"/>
          </p:cNvSpPr>
          <p:nvPr/>
        </p:nvSpPr>
        <p:spPr bwMode="auto">
          <a:xfrm>
            <a:off x="1162050" y="649288"/>
            <a:ext cx="24034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Knock Sensors</a:t>
            </a:r>
          </a:p>
        </p:txBody>
      </p:sp>
      <p:sp>
        <p:nvSpPr>
          <p:cNvPr id="267268" name="Text Box 2052"/>
          <p:cNvSpPr txBox="1">
            <a:spLocks noChangeArrowheads="1"/>
          </p:cNvSpPr>
          <p:nvPr/>
        </p:nvSpPr>
        <p:spPr bwMode="auto">
          <a:xfrm>
            <a:off x="3565525" y="1771267"/>
            <a:ext cx="5343525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The sensor contains </a:t>
            </a:r>
            <a:r>
              <a:rPr kumimoji="0" lang="en-GB" alt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pzieoceramic</a:t>
            </a:r>
            <a:endParaRPr kumimoji="0" lang="en-GB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crystals that vibrate when a sound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wave hits them.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The ECU has programming that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filters out any unwanted noise and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so can distinguish between noise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within the engine.</a:t>
            </a:r>
          </a:p>
        </p:txBody>
      </p:sp>
      <p:grpSp>
        <p:nvGrpSpPr>
          <p:cNvPr id="267269" name="Group 2053"/>
          <p:cNvGrpSpPr>
            <a:grpSpLocks/>
          </p:cNvGrpSpPr>
          <p:nvPr/>
        </p:nvGrpSpPr>
        <p:grpSpPr bwMode="auto">
          <a:xfrm>
            <a:off x="1145381" y="1471655"/>
            <a:ext cx="1524000" cy="1689100"/>
            <a:chOff x="3048" y="2976"/>
            <a:chExt cx="960" cy="1064"/>
          </a:xfrm>
        </p:grpSpPr>
        <p:sp>
          <p:nvSpPr>
            <p:cNvPr id="267270" name="Oval 2054"/>
            <p:cNvSpPr>
              <a:spLocks noChangeArrowheads="1"/>
            </p:cNvSpPr>
            <p:nvPr/>
          </p:nvSpPr>
          <p:spPr bwMode="auto">
            <a:xfrm>
              <a:off x="3048" y="2976"/>
              <a:ext cx="960" cy="912"/>
            </a:xfrm>
            <a:prstGeom prst="ellipse">
              <a:avLst/>
            </a:prstGeom>
            <a:gradFill rotWithShape="0">
              <a:gsLst>
                <a:gs pos="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12700">
              <a:round/>
              <a:headEnd/>
              <a:tailEnd/>
            </a:ln>
            <a:effectLst/>
            <a:scene3d>
              <a:camera prst="legacyPerspectiveBottomLeft"/>
              <a:lightRig rig="legacyFlat3" dir="t"/>
            </a:scene3d>
            <a:sp3d extrusionH="8874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7271" name="Rectangle 2055"/>
            <p:cNvSpPr>
              <a:spLocks noChangeArrowheads="1"/>
            </p:cNvSpPr>
            <p:nvPr/>
          </p:nvSpPr>
          <p:spPr bwMode="auto">
            <a:xfrm>
              <a:off x="3492" y="3828"/>
              <a:ext cx="504" cy="212"/>
            </a:xfrm>
            <a:prstGeom prst="rect">
              <a:avLst/>
            </a:prstGeom>
            <a:solidFill>
              <a:srgbClr val="474747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1500000" lon="20099999" rev="0"/>
              </a:camera>
              <a:lightRig rig="legacyFlat4" dir="t"/>
            </a:scene3d>
            <a:sp3d extrusionH="4302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7272" name="Rectangle 2056"/>
            <p:cNvSpPr>
              <a:spLocks noChangeArrowheads="1"/>
            </p:cNvSpPr>
            <p:nvPr/>
          </p:nvSpPr>
          <p:spPr bwMode="auto">
            <a:xfrm>
              <a:off x="3828" y="3872"/>
              <a:ext cx="124" cy="72"/>
            </a:xfrm>
            <a:prstGeom prst="rect">
              <a:avLst/>
            </a:prstGeom>
            <a:solidFill>
              <a:srgbClr val="FFFFFF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1500000" lon="20099999" rev="0"/>
              </a:camera>
              <a:lightRig rig="legacyFlat4" dir="t"/>
            </a:scene3d>
            <a:sp3d prstMaterial="legacyMatte">
              <a:bevelT w="13500" h="13500" prst="angle"/>
              <a:bevelB w="13500" h="13500" prst="angle"/>
              <a:extrusionClr>
                <a:srgbClr val="FFFFFF"/>
              </a:extrusionClr>
              <a:contourClr>
                <a:srgbClr val="FFFFFF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7273" name="Rectangle 2057"/>
            <p:cNvSpPr>
              <a:spLocks noChangeArrowheads="1"/>
            </p:cNvSpPr>
            <p:nvPr/>
          </p:nvSpPr>
          <p:spPr bwMode="auto">
            <a:xfrm>
              <a:off x="3680" y="3900"/>
              <a:ext cx="124" cy="72"/>
            </a:xfrm>
            <a:prstGeom prst="rect">
              <a:avLst/>
            </a:prstGeom>
            <a:solidFill>
              <a:srgbClr val="FFFFFF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1500000" lon="20099999" rev="0"/>
              </a:camera>
              <a:lightRig rig="legacyFlat4" dir="t"/>
            </a:scene3d>
            <a:sp3d prstMaterial="legacyMatte">
              <a:bevelT w="13500" h="13500" prst="angle"/>
              <a:bevelB w="13500" h="13500" prst="angle"/>
              <a:extrusionClr>
                <a:srgbClr val="FFFFFF"/>
              </a:extrusionClr>
              <a:contourClr>
                <a:srgbClr val="FFFFFF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7274" name="Rectangle 2058"/>
            <p:cNvSpPr>
              <a:spLocks noChangeArrowheads="1"/>
            </p:cNvSpPr>
            <p:nvPr/>
          </p:nvSpPr>
          <p:spPr bwMode="auto">
            <a:xfrm>
              <a:off x="3532" y="3928"/>
              <a:ext cx="124" cy="72"/>
            </a:xfrm>
            <a:prstGeom prst="rect">
              <a:avLst/>
            </a:prstGeom>
            <a:solidFill>
              <a:srgbClr val="FFFFFF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1500000" lon="20099999" rev="0"/>
              </a:camera>
              <a:lightRig rig="legacyFlat4" dir="t"/>
            </a:scene3d>
            <a:sp3d prstMaterial="legacyMatte">
              <a:bevelT w="13500" h="13500" prst="angle"/>
              <a:bevelB w="13500" h="13500" prst="angle"/>
              <a:extrusionClr>
                <a:srgbClr val="FFFFFF"/>
              </a:extrusionClr>
              <a:contourClr>
                <a:srgbClr val="FFFFFF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7275" name="AutoShape 2059"/>
            <p:cNvSpPr>
              <a:spLocks noChangeArrowheads="1"/>
            </p:cNvSpPr>
            <p:nvPr/>
          </p:nvSpPr>
          <p:spPr bwMode="auto">
            <a:xfrm>
              <a:off x="3420" y="3340"/>
              <a:ext cx="220" cy="176"/>
            </a:xfrm>
            <a:prstGeom prst="hexagon">
              <a:avLst>
                <a:gd name="adj" fmla="val 31250"/>
                <a:gd name="vf" fmla="val 115470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</p:grpSp>
      <p:sp>
        <p:nvSpPr>
          <p:cNvPr id="267277" name="Rectangle 2061" descr="Large grid"/>
          <p:cNvSpPr>
            <a:spLocks noChangeArrowheads="1"/>
          </p:cNvSpPr>
          <p:nvPr/>
        </p:nvSpPr>
        <p:spPr bwMode="auto">
          <a:xfrm>
            <a:off x="563562" y="3429000"/>
            <a:ext cx="2733675" cy="2092325"/>
          </a:xfrm>
          <a:prstGeom prst="rect">
            <a:avLst/>
          </a:prstGeom>
          <a:pattFill prst="lgGrid">
            <a:fgClr>
              <a:srgbClr val="CECECE"/>
            </a:fgClr>
            <a:bgClr>
              <a:srgbClr val="7FFF00"/>
            </a:bgClr>
          </a:patt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CECECE"/>
            </a:extrusionClr>
            <a:contourClr>
              <a:srgbClr val="CECECE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267278" name="Line 2062"/>
          <p:cNvSpPr>
            <a:spLocks noChangeShapeType="1"/>
          </p:cNvSpPr>
          <p:nvPr/>
        </p:nvSpPr>
        <p:spPr bwMode="auto">
          <a:xfrm>
            <a:off x="563562" y="4725601"/>
            <a:ext cx="27686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7344934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290" name="Text Box 2"/>
          <p:cNvSpPr txBox="1">
            <a:spLocks noChangeArrowheads="1"/>
          </p:cNvSpPr>
          <p:nvPr/>
        </p:nvSpPr>
        <p:spPr bwMode="auto">
          <a:xfrm>
            <a:off x="1231042" y="623651"/>
            <a:ext cx="24034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Knock Sensors</a:t>
            </a:r>
          </a:p>
        </p:txBody>
      </p:sp>
      <p:sp>
        <p:nvSpPr>
          <p:cNvPr id="268291" name="Text Box 3"/>
          <p:cNvSpPr txBox="1">
            <a:spLocks noChangeArrowheads="1"/>
          </p:cNvSpPr>
          <p:nvPr/>
        </p:nvSpPr>
        <p:spPr bwMode="auto">
          <a:xfrm>
            <a:off x="3478850" y="1407876"/>
            <a:ext cx="5343525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The sensor has 3 terminals: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signal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earth</a:t>
            </a:r>
            <a:endParaRPr kumimoji="0" lang="en-GB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shield</a:t>
            </a:r>
            <a:endParaRPr kumimoji="0" lang="en-GB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When the block is tapped lightly a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signal of around 0.5 - 1 volt is generated from the signal wire.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The signal looks similar </a:t>
            </a:r>
            <a:endParaRPr kumimoji="0" lang="en-GB" altLang="en-US" sz="2400" b="1" i="0" u="none" strike="noStrike" kern="1200" cap="none" spc="0" normalizeH="0" baseline="0" noProof="0" dirty="0" smtClean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to </a:t>
            </a: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this.</a:t>
            </a:r>
          </a:p>
        </p:txBody>
      </p:sp>
      <p:grpSp>
        <p:nvGrpSpPr>
          <p:cNvPr id="268292" name="Group 4"/>
          <p:cNvGrpSpPr>
            <a:grpSpLocks/>
          </p:cNvGrpSpPr>
          <p:nvPr/>
        </p:nvGrpSpPr>
        <p:grpSpPr bwMode="auto">
          <a:xfrm>
            <a:off x="1096105" y="1407876"/>
            <a:ext cx="1524000" cy="1689100"/>
            <a:chOff x="3048" y="2976"/>
            <a:chExt cx="960" cy="1064"/>
          </a:xfrm>
        </p:grpSpPr>
        <p:sp>
          <p:nvSpPr>
            <p:cNvPr id="268293" name="Oval 5"/>
            <p:cNvSpPr>
              <a:spLocks noChangeArrowheads="1"/>
            </p:cNvSpPr>
            <p:nvPr/>
          </p:nvSpPr>
          <p:spPr bwMode="auto">
            <a:xfrm>
              <a:off x="3048" y="2976"/>
              <a:ext cx="960" cy="912"/>
            </a:xfrm>
            <a:prstGeom prst="ellipse">
              <a:avLst/>
            </a:prstGeom>
            <a:gradFill rotWithShape="0">
              <a:gsLst>
                <a:gs pos="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12700">
              <a:round/>
              <a:headEnd/>
              <a:tailEnd/>
            </a:ln>
            <a:effectLst/>
            <a:scene3d>
              <a:camera prst="legacyPerspectiveBottomLeft"/>
              <a:lightRig rig="legacyFlat3" dir="t"/>
            </a:scene3d>
            <a:sp3d extrusionH="8874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8294" name="Rectangle 6"/>
            <p:cNvSpPr>
              <a:spLocks noChangeArrowheads="1"/>
            </p:cNvSpPr>
            <p:nvPr/>
          </p:nvSpPr>
          <p:spPr bwMode="auto">
            <a:xfrm>
              <a:off x="3492" y="3828"/>
              <a:ext cx="504" cy="212"/>
            </a:xfrm>
            <a:prstGeom prst="rect">
              <a:avLst/>
            </a:prstGeom>
            <a:solidFill>
              <a:srgbClr val="474747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1500000" lon="20099999" rev="0"/>
              </a:camera>
              <a:lightRig rig="legacyFlat4" dir="t"/>
            </a:scene3d>
            <a:sp3d extrusionH="4302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8295" name="Rectangle 7"/>
            <p:cNvSpPr>
              <a:spLocks noChangeArrowheads="1"/>
            </p:cNvSpPr>
            <p:nvPr/>
          </p:nvSpPr>
          <p:spPr bwMode="auto">
            <a:xfrm>
              <a:off x="3828" y="3872"/>
              <a:ext cx="124" cy="72"/>
            </a:xfrm>
            <a:prstGeom prst="rect">
              <a:avLst/>
            </a:prstGeom>
            <a:solidFill>
              <a:srgbClr val="FFFFFF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1500000" lon="20099999" rev="0"/>
              </a:camera>
              <a:lightRig rig="legacyFlat4" dir="t"/>
            </a:scene3d>
            <a:sp3d prstMaterial="legacyMatte">
              <a:bevelT w="13500" h="13500" prst="angle"/>
              <a:bevelB w="13500" h="13500" prst="angle"/>
              <a:extrusionClr>
                <a:srgbClr val="FFFFFF"/>
              </a:extrusionClr>
              <a:contourClr>
                <a:srgbClr val="FFFFFF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8296" name="Rectangle 8"/>
            <p:cNvSpPr>
              <a:spLocks noChangeArrowheads="1"/>
            </p:cNvSpPr>
            <p:nvPr/>
          </p:nvSpPr>
          <p:spPr bwMode="auto">
            <a:xfrm>
              <a:off x="3680" y="3900"/>
              <a:ext cx="124" cy="72"/>
            </a:xfrm>
            <a:prstGeom prst="rect">
              <a:avLst/>
            </a:prstGeom>
            <a:solidFill>
              <a:srgbClr val="FFFFFF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1500000" lon="20099999" rev="0"/>
              </a:camera>
              <a:lightRig rig="legacyFlat4" dir="t"/>
            </a:scene3d>
            <a:sp3d prstMaterial="legacyMatte">
              <a:bevelT w="13500" h="13500" prst="angle"/>
              <a:bevelB w="13500" h="13500" prst="angle"/>
              <a:extrusionClr>
                <a:srgbClr val="FFFFFF"/>
              </a:extrusionClr>
              <a:contourClr>
                <a:srgbClr val="FFFFFF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8297" name="Rectangle 9"/>
            <p:cNvSpPr>
              <a:spLocks noChangeArrowheads="1"/>
            </p:cNvSpPr>
            <p:nvPr/>
          </p:nvSpPr>
          <p:spPr bwMode="auto">
            <a:xfrm>
              <a:off x="3532" y="3928"/>
              <a:ext cx="124" cy="72"/>
            </a:xfrm>
            <a:prstGeom prst="rect">
              <a:avLst/>
            </a:prstGeom>
            <a:solidFill>
              <a:srgbClr val="FFFFFF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1500000" lon="20099999" rev="0"/>
              </a:camera>
              <a:lightRig rig="legacyFlat4" dir="t"/>
            </a:scene3d>
            <a:sp3d prstMaterial="legacyMatte">
              <a:bevelT w="13500" h="13500" prst="angle"/>
              <a:bevelB w="13500" h="13500" prst="angle"/>
              <a:extrusionClr>
                <a:srgbClr val="FFFFFF"/>
              </a:extrusionClr>
              <a:contourClr>
                <a:srgbClr val="FFFFFF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68298" name="AutoShape 10"/>
            <p:cNvSpPr>
              <a:spLocks noChangeArrowheads="1"/>
            </p:cNvSpPr>
            <p:nvPr/>
          </p:nvSpPr>
          <p:spPr bwMode="auto">
            <a:xfrm>
              <a:off x="3420" y="3340"/>
              <a:ext cx="220" cy="176"/>
            </a:xfrm>
            <a:prstGeom prst="hexagon">
              <a:avLst>
                <a:gd name="adj" fmla="val 31250"/>
                <a:gd name="vf" fmla="val 115470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</p:grpSp>
      <p:sp>
        <p:nvSpPr>
          <p:cNvPr id="268299" name="Rectangle 11" descr="Large grid"/>
          <p:cNvSpPr>
            <a:spLocks noChangeArrowheads="1"/>
          </p:cNvSpPr>
          <p:nvPr/>
        </p:nvSpPr>
        <p:spPr bwMode="auto">
          <a:xfrm>
            <a:off x="491267" y="3525837"/>
            <a:ext cx="2733675" cy="2092325"/>
          </a:xfrm>
          <a:prstGeom prst="rect">
            <a:avLst/>
          </a:prstGeom>
          <a:pattFill prst="lgGrid">
            <a:fgClr>
              <a:srgbClr val="CECECE"/>
            </a:fgClr>
            <a:bgClr>
              <a:srgbClr val="7FFF00"/>
            </a:bgClr>
          </a:patt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CECECE"/>
            </a:extrusionClr>
            <a:contourClr>
              <a:srgbClr val="CECECE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268300" name="Line 12"/>
          <p:cNvSpPr>
            <a:spLocks noChangeShapeType="1"/>
          </p:cNvSpPr>
          <p:nvPr/>
        </p:nvSpPr>
        <p:spPr bwMode="auto">
          <a:xfrm>
            <a:off x="491267" y="4791504"/>
            <a:ext cx="27686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268302" name="Freeform 14"/>
          <p:cNvSpPr>
            <a:spLocks/>
          </p:cNvSpPr>
          <p:nvPr/>
        </p:nvSpPr>
        <p:spPr bwMode="auto">
          <a:xfrm>
            <a:off x="491267" y="4021136"/>
            <a:ext cx="2705100" cy="1169988"/>
          </a:xfrm>
          <a:custGeom>
            <a:avLst/>
            <a:gdLst>
              <a:gd name="T0" fmla="*/ 16 w 1704"/>
              <a:gd name="T1" fmla="*/ 468 h 737"/>
              <a:gd name="T2" fmla="*/ 48 w 1704"/>
              <a:gd name="T3" fmla="*/ 440 h 737"/>
              <a:gd name="T4" fmla="*/ 176 w 1704"/>
              <a:gd name="T5" fmla="*/ 536 h 737"/>
              <a:gd name="T6" fmla="*/ 192 w 1704"/>
              <a:gd name="T7" fmla="*/ 640 h 737"/>
              <a:gd name="T8" fmla="*/ 264 w 1704"/>
              <a:gd name="T9" fmla="*/ 700 h 737"/>
              <a:gd name="T10" fmla="*/ 340 w 1704"/>
              <a:gd name="T11" fmla="*/ 732 h 737"/>
              <a:gd name="T12" fmla="*/ 408 w 1704"/>
              <a:gd name="T13" fmla="*/ 508 h 737"/>
              <a:gd name="T14" fmla="*/ 408 w 1704"/>
              <a:gd name="T15" fmla="*/ 292 h 737"/>
              <a:gd name="T16" fmla="*/ 456 w 1704"/>
              <a:gd name="T17" fmla="*/ 124 h 737"/>
              <a:gd name="T18" fmla="*/ 480 w 1704"/>
              <a:gd name="T19" fmla="*/ 4 h 737"/>
              <a:gd name="T20" fmla="*/ 500 w 1704"/>
              <a:gd name="T21" fmla="*/ 44 h 737"/>
              <a:gd name="T22" fmla="*/ 528 w 1704"/>
              <a:gd name="T23" fmla="*/ 272 h 737"/>
              <a:gd name="T24" fmla="*/ 564 w 1704"/>
              <a:gd name="T25" fmla="*/ 356 h 737"/>
              <a:gd name="T26" fmla="*/ 592 w 1704"/>
              <a:gd name="T27" fmla="*/ 480 h 737"/>
              <a:gd name="T28" fmla="*/ 692 w 1704"/>
              <a:gd name="T29" fmla="*/ 552 h 737"/>
              <a:gd name="T30" fmla="*/ 736 w 1704"/>
              <a:gd name="T31" fmla="*/ 464 h 737"/>
              <a:gd name="T32" fmla="*/ 820 w 1704"/>
              <a:gd name="T33" fmla="*/ 356 h 737"/>
              <a:gd name="T34" fmla="*/ 860 w 1704"/>
              <a:gd name="T35" fmla="*/ 472 h 737"/>
              <a:gd name="T36" fmla="*/ 880 w 1704"/>
              <a:gd name="T37" fmla="*/ 556 h 737"/>
              <a:gd name="T38" fmla="*/ 928 w 1704"/>
              <a:gd name="T39" fmla="*/ 520 h 737"/>
              <a:gd name="T40" fmla="*/ 992 w 1704"/>
              <a:gd name="T41" fmla="*/ 416 h 737"/>
              <a:gd name="T42" fmla="*/ 1012 w 1704"/>
              <a:gd name="T43" fmla="*/ 140 h 737"/>
              <a:gd name="T44" fmla="*/ 1068 w 1704"/>
              <a:gd name="T45" fmla="*/ 188 h 737"/>
              <a:gd name="T46" fmla="*/ 1128 w 1704"/>
              <a:gd name="T47" fmla="*/ 300 h 737"/>
              <a:gd name="T48" fmla="*/ 1184 w 1704"/>
              <a:gd name="T49" fmla="*/ 392 h 737"/>
              <a:gd name="T50" fmla="*/ 1244 w 1704"/>
              <a:gd name="T51" fmla="*/ 428 h 737"/>
              <a:gd name="T52" fmla="*/ 1344 w 1704"/>
              <a:gd name="T53" fmla="*/ 540 h 737"/>
              <a:gd name="T54" fmla="*/ 1388 w 1704"/>
              <a:gd name="T55" fmla="*/ 520 h 737"/>
              <a:gd name="T56" fmla="*/ 1464 w 1704"/>
              <a:gd name="T57" fmla="*/ 500 h 737"/>
              <a:gd name="T58" fmla="*/ 1512 w 1704"/>
              <a:gd name="T59" fmla="*/ 480 h 737"/>
              <a:gd name="T60" fmla="*/ 1536 w 1704"/>
              <a:gd name="T61" fmla="*/ 92 h 737"/>
              <a:gd name="T62" fmla="*/ 1584 w 1704"/>
              <a:gd name="T63" fmla="*/ 408 h 737"/>
              <a:gd name="T64" fmla="*/ 1640 w 1704"/>
              <a:gd name="T65" fmla="*/ 392 h 737"/>
              <a:gd name="T66" fmla="*/ 1684 w 1704"/>
              <a:gd name="T67" fmla="*/ 472 h 7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1704" h="737">
                <a:moveTo>
                  <a:pt x="0" y="508"/>
                </a:moveTo>
                <a:cubicBezTo>
                  <a:pt x="6" y="499"/>
                  <a:pt x="9" y="474"/>
                  <a:pt x="16" y="468"/>
                </a:cubicBezTo>
                <a:cubicBezTo>
                  <a:pt x="24" y="462"/>
                  <a:pt x="35" y="463"/>
                  <a:pt x="44" y="460"/>
                </a:cubicBezTo>
                <a:cubicBezTo>
                  <a:pt x="45" y="453"/>
                  <a:pt x="43" y="445"/>
                  <a:pt x="48" y="440"/>
                </a:cubicBezTo>
                <a:cubicBezTo>
                  <a:pt x="55" y="433"/>
                  <a:pt x="88" y="427"/>
                  <a:pt x="100" y="424"/>
                </a:cubicBezTo>
                <a:cubicBezTo>
                  <a:pt x="157" y="438"/>
                  <a:pt x="138" y="511"/>
                  <a:pt x="176" y="536"/>
                </a:cubicBezTo>
                <a:cubicBezTo>
                  <a:pt x="180" y="549"/>
                  <a:pt x="184" y="563"/>
                  <a:pt x="188" y="576"/>
                </a:cubicBezTo>
                <a:cubicBezTo>
                  <a:pt x="189" y="597"/>
                  <a:pt x="186" y="619"/>
                  <a:pt x="192" y="640"/>
                </a:cubicBezTo>
                <a:cubicBezTo>
                  <a:pt x="193" y="642"/>
                  <a:pt x="244" y="663"/>
                  <a:pt x="248" y="664"/>
                </a:cubicBezTo>
                <a:cubicBezTo>
                  <a:pt x="261" y="683"/>
                  <a:pt x="254" y="671"/>
                  <a:pt x="264" y="700"/>
                </a:cubicBezTo>
                <a:cubicBezTo>
                  <a:pt x="268" y="712"/>
                  <a:pt x="300" y="716"/>
                  <a:pt x="300" y="716"/>
                </a:cubicBezTo>
                <a:cubicBezTo>
                  <a:pt x="307" y="737"/>
                  <a:pt x="321" y="737"/>
                  <a:pt x="340" y="732"/>
                </a:cubicBezTo>
                <a:cubicBezTo>
                  <a:pt x="358" y="679"/>
                  <a:pt x="301" y="592"/>
                  <a:pt x="360" y="572"/>
                </a:cubicBezTo>
                <a:cubicBezTo>
                  <a:pt x="372" y="536"/>
                  <a:pt x="389" y="537"/>
                  <a:pt x="408" y="508"/>
                </a:cubicBezTo>
                <a:cubicBezTo>
                  <a:pt x="411" y="487"/>
                  <a:pt x="417" y="469"/>
                  <a:pt x="420" y="448"/>
                </a:cubicBezTo>
                <a:cubicBezTo>
                  <a:pt x="417" y="343"/>
                  <a:pt x="423" y="353"/>
                  <a:pt x="408" y="292"/>
                </a:cubicBezTo>
                <a:cubicBezTo>
                  <a:pt x="413" y="173"/>
                  <a:pt x="392" y="220"/>
                  <a:pt x="436" y="176"/>
                </a:cubicBezTo>
                <a:cubicBezTo>
                  <a:pt x="442" y="158"/>
                  <a:pt x="456" y="124"/>
                  <a:pt x="456" y="124"/>
                </a:cubicBezTo>
                <a:cubicBezTo>
                  <a:pt x="459" y="101"/>
                  <a:pt x="459" y="79"/>
                  <a:pt x="472" y="60"/>
                </a:cubicBezTo>
                <a:cubicBezTo>
                  <a:pt x="477" y="42"/>
                  <a:pt x="475" y="22"/>
                  <a:pt x="480" y="4"/>
                </a:cubicBezTo>
                <a:cubicBezTo>
                  <a:pt x="481" y="0"/>
                  <a:pt x="482" y="12"/>
                  <a:pt x="484" y="16"/>
                </a:cubicBezTo>
                <a:cubicBezTo>
                  <a:pt x="490" y="30"/>
                  <a:pt x="492" y="32"/>
                  <a:pt x="500" y="44"/>
                </a:cubicBezTo>
                <a:cubicBezTo>
                  <a:pt x="505" y="62"/>
                  <a:pt x="514" y="69"/>
                  <a:pt x="524" y="84"/>
                </a:cubicBezTo>
                <a:cubicBezTo>
                  <a:pt x="525" y="147"/>
                  <a:pt x="524" y="209"/>
                  <a:pt x="528" y="272"/>
                </a:cubicBezTo>
                <a:cubicBezTo>
                  <a:pt x="529" y="286"/>
                  <a:pt x="555" y="304"/>
                  <a:pt x="560" y="320"/>
                </a:cubicBezTo>
                <a:cubicBezTo>
                  <a:pt x="561" y="332"/>
                  <a:pt x="561" y="344"/>
                  <a:pt x="564" y="356"/>
                </a:cubicBezTo>
                <a:cubicBezTo>
                  <a:pt x="565" y="361"/>
                  <a:pt x="571" y="363"/>
                  <a:pt x="572" y="368"/>
                </a:cubicBezTo>
                <a:cubicBezTo>
                  <a:pt x="577" y="402"/>
                  <a:pt x="565" y="453"/>
                  <a:pt x="592" y="480"/>
                </a:cubicBezTo>
                <a:cubicBezTo>
                  <a:pt x="608" y="527"/>
                  <a:pt x="600" y="504"/>
                  <a:pt x="632" y="536"/>
                </a:cubicBezTo>
                <a:cubicBezTo>
                  <a:pt x="642" y="566"/>
                  <a:pt x="660" y="555"/>
                  <a:pt x="692" y="552"/>
                </a:cubicBezTo>
                <a:cubicBezTo>
                  <a:pt x="702" y="538"/>
                  <a:pt x="700" y="523"/>
                  <a:pt x="708" y="508"/>
                </a:cubicBezTo>
                <a:cubicBezTo>
                  <a:pt x="715" y="496"/>
                  <a:pt x="727" y="477"/>
                  <a:pt x="736" y="464"/>
                </a:cubicBezTo>
                <a:cubicBezTo>
                  <a:pt x="747" y="448"/>
                  <a:pt x="767" y="441"/>
                  <a:pt x="780" y="428"/>
                </a:cubicBezTo>
                <a:cubicBezTo>
                  <a:pt x="787" y="400"/>
                  <a:pt x="789" y="366"/>
                  <a:pt x="820" y="356"/>
                </a:cubicBezTo>
                <a:cubicBezTo>
                  <a:pt x="831" y="388"/>
                  <a:pt x="814" y="424"/>
                  <a:pt x="844" y="444"/>
                </a:cubicBezTo>
                <a:cubicBezTo>
                  <a:pt x="847" y="454"/>
                  <a:pt x="858" y="461"/>
                  <a:pt x="860" y="472"/>
                </a:cubicBezTo>
                <a:cubicBezTo>
                  <a:pt x="864" y="492"/>
                  <a:pt x="859" y="513"/>
                  <a:pt x="864" y="532"/>
                </a:cubicBezTo>
                <a:cubicBezTo>
                  <a:pt x="866" y="541"/>
                  <a:pt x="880" y="556"/>
                  <a:pt x="880" y="556"/>
                </a:cubicBezTo>
                <a:cubicBezTo>
                  <a:pt x="895" y="555"/>
                  <a:pt x="912" y="561"/>
                  <a:pt x="924" y="552"/>
                </a:cubicBezTo>
                <a:cubicBezTo>
                  <a:pt x="933" y="546"/>
                  <a:pt x="926" y="531"/>
                  <a:pt x="928" y="520"/>
                </a:cubicBezTo>
                <a:cubicBezTo>
                  <a:pt x="931" y="501"/>
                  <a:pt x="943" y="481"/>
                  <a:pt x="956" y="468"/>
                </a:cubicBezTo>
                <a:cubicBezTo>
                  <a:pt x="962" y="437"/>
                  <a:pt x="977" y="447"/>
                  <a:pt x="992" y="416"/>
                </a:cubicBezTo>
                <a:cubicBezTo>
                  <a:pt x="993" y="345"/>
                  <a:pt x="994" y="275"/>
                  <a:pt x="996" y="204"/>
                </a:cubicBezTo>
                <a:cubicBezTo>
                  <a:pt x="997" y="187"/>
                  <a:pt x="1001" y="154"/>
                  <a:pt x="1012" y="140"/>
                </a:cubicBezTo>
                <a:cubicBezTo>
                  <a:pt x="1025" y="124"/>
                  <a:pt x="1046" y="124"/>
                  <a:pt x="1064" y="120"/>
                </a:cubicBezTo>
                <a:cubicBezTo>
                  <a:pt x="1065" y="143"/>
                  <a:pt x="1065" y="166"/>
                  <a:pt x="1068" y="188"/>
                </a:cubicBezTo>
                <a:cubicBezTo>
                  <a:pt x="1071" y="209"/>
                  <a:pt x="1104" y="224"/>
                  <a:pt x="1116" y="240"/>
                </a:cubicBezTo>
                <a:cubicBezTo>
                  <a:pt x="1121" y="260"/>
                  <a:pt x="1119" y="282"/>
                  <a:pt x="1128" y="300"/>
                </a:cubicBezTo>
                <a:cubicBezTo>
                  <a:pt x="1153" y="354"/>
                  <a:pt x="1150" y="295"/>
                  <a:pt x="1168" y="348"/>
                </a:cubicBezTo>
                <a:cubicBezTo>
                  <a:pt x="1173" y="362"/>
                  <a:pt x="1178" y="379"/>
                  <a:pt x="1184" y="392"/>
                </a:cubicBezTo>
                <a:cubicBezTo>
                  <a:pt x="1195" y="413"/>
                  <a:pt x="1211" y="417"/>
                  <a:pt x="1232" y="424"/>
                </a:cubicBezTo>
                <a:cubicBezTo>
                  <a:pt x="1236" y="425"/>
                  <a:pt x="1244" y="428"/>
                  <a:pt x="1244" y="428"/>
                </a:cubicBezTo>
                <a:cubicBezTo>
                  <a:pt x="1268" y="446"/>
                  <a:pt x="1265" y="465"/>
                  <a:pt x="1280" y="488"/>
                </a:cubicBezTo>
                <a:cubicBezTo>
                  <a:pt x="1288" y="519"/>
                  <a:pt x="1318" y="526"/>
                  <a:pt x="1344" y="540"/>
                </a:cubicBezTo>
                <a:cubicBezTo>
                  <a:pt x="1352" y="545"/>
                  <a:pt x="1368" y="556"/>
                  <a:pt x="1368" y="556"/>
                </a:cubicBezTo>
                <a:cubicBezTo>
                  <a:pt x="1389" y="549"/>
                  <a:pt x="1381" y="540"/>
                  <a:pt x="1388" y="520"/>
                </a:cubicBezTo>
                <a:cubicBezTo>
                  <a:pt x="1398" y="489"/>
                  <a:pt x="1410" y="459"/>
                  <a:pt x="1420" y="428"/>
                </a:cubicBezTo>
                <a:cubicBezTo>
                  <a:pt x="1431" y="460"/>
                  <a:pt x="1435" y="480"/>
                  <a:pt x="1464" y="500"/>
                </a:cubicBezTo>
                <a:cubicBezTo>
                  <a:pt x="1471" y="511"/>
                  <a:pt x="1480" y="536"/>
                  <a:pt x="1480" y="536"/>
                </a:cubicBezTo>
                <a:cubicBezTo>
                  <a:pt x="1521" y="529"/>
                  <a:pt x="1506" y="517"/>
                  <a:pt x="1512" y="480"/>
                </a:cubicBezTo>
                <a:cubicBezTo>
                  <a:pt x="1520" y="337"/>
                  <a:pt x="1514" y="455"/>
                  <a:pt x="1520" y="240"/>
                </a:cubicBezTo>
                <a:cubicBezTo>
                  <a:pt x="1522" y="177"/>
                  <a:pt x="1506" y="137"/>
                  <a:pt x="1536" y="92"/>
                </a:cubicBezTo>
                <a:cubicBezTo>
                  <a:pt x="1611" y="200"/>
                  <a:pt x="1556" y="104"/>
                  <a:pt x="1568" y="372"/>
                </a:cubicBezTo>
                <a:cubicBezTo>
                  <a:pt x="1568" y="375"/>
                  <a:pt x="1577" y="403"/>
                  <a:pt x="1584" y="408"/>
                </a:cubicBezTo>
                <a:cubicBezTo>
                  <a:pt x="1591" y="412"/>
                  <a:pt x="1608" y="416"/>
                  <a:pt x="1608" y="416"/>
                </a:cubicBezTo>
                <a:cubicBezTo>
                  <a:pt x="1630" y="405"/>
                  <a:pt x="1620" y="399"/>
                  <a:pt x="1640" y="392"/>
                </a:cubicBezTo>
                <a:cubicBezTo>
                  <a:pt x="1669" y="411"/>
                  <a:pt x="1657" y="401"/>
                  <a:pt x="1676" y="420"/>
                </a:cubicBezTo>
                <a:cubicBezTo>
                  <a:pt x="1676" y="421"/>
                  <a:pt x="1683" y="469"/>
                  <a:pt x="1684" y="472"/>
                </a:cubicBezTo>
                <a:cubicBezTo>
                  <a:pt x="1689" y="484"/>
                  <a:pt x="1698" y="493"/>
                  <a:pt x="1704" y="504"/>
                </a:cubicBezTo>
              </a:path>
            </a:pathLst>
          </a:custGeom>
          <a:noFill/>
          <a:ln w="381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557264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675" name="Text Box 1027"/>
          <p:cNvSpPr txBox="1">
            <a:spLocks noChangeArrowheads="1"/>
          </p:cNvSpPr>
          <p:nvPr/>
        </p:nvSpPr>
        <p:spPr bwMode="auto">
          <a:xfrm>
            <a:off x="1040524" y="635876"/>
            <a:ext cx="2066591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3200" dirty="0" smtClean="0">
                <a:latin typeface="Times New Roman" panose="02020603050405020304" pitchFamily="18" charset="0"/>
              </a:rPr>
              <a:t>SAAB DIS</a:t>
            </a:r>
            <a:endParaRPr lang="en-GB" altLang="en-US" sz="3200" dirty="0">
              <a:latin typeface="Times New Roman" panose="02020603050405020304" pitchFamily="18" charset="0"/>
            </a:endParaRPr>
          </a:p>
        </p:txBody>
      </p:sp>
      <p:pic>
        <p:nvPicPr>
          <p:cNvPr id="7" name="Picture 6" descr="Image result for Saab DIS ignition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3112" y="1425845"/>
            <a:ext cx="5765369" cy="382808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0309844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675" name="Text Box 1027"/>
          <p:cNvSpPr txBox="1">
            <a:spLocks noChangeArrowheads="1"/>
          </p:cNvSpPr>
          <p:nvPr/>
        </p:nvSpPr>
        <p:spPr bwMode="auto">
          <a:xfrm>
            <a:off x="1040524" y="635876"/>
            <a:ext cx="2066591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3200" dirty="0" smtClean="0">
                <a:latin typeface="Times New Roman" panose="02020603050405020304" pitchFamily="18" charset="0"/>
              </a:rPr>
              <a:t>SAAB DIS</a:t>
            </a:r>
            <a:endParaRPr lang="en-GB" altLang="en-US" sz="3200" dirty="0">
              <a:latin typeface="Times New Roman" panose="02020603050405020304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5810" y="1220652"/>
            <a:ext cx="5981025" cy="5249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811528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675" name="Text Box 1027"/>
          <p:cNvSpPr txBox="1">
            <a:spLocks noChangeArrowheads="1"/>
          </p:cNvSpPr>
          <p:nvPr/>
        </p:nvSpPr>
        <p:spPr bwMode="auto">
          <a:xfrm>
            <a:off x="1040524" y="635876"/>
            <a:ext cx="2066591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3200" dirty="0" smtClean="0">
                <a:latin typeface="Times New Roman" panose="02020603050405020304" pitchFamily="18" charset="0"/>
              </a:rPr>
              <a:t>SAAB DIS</a:t>
            </a:r>
            <a:endParaRPr lang="en-GB" altLang="en-US" sz="3200" dirty="0">
              <a:latin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1790" y="1220652"/>
            <a:ext cx="5512530" cy="4734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281473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675" name="Text Box 1027"/>
          <p:cNvSpPr txBox="1">
            <a:spLocks noChangeArrowheads="1"/>
          </p:cNvSpPr>
          <p:nvPr/>
        </p:nvSpPr>
        <p:spPr bwMode="auto">
          <a:xfrm>
            <a:off x="1040524" y="635876"/>
            <a:ext cx="2066591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3200" dirty="0" smtClean="0">
                <a:latin typeface="Times New Roman" panose="02020603050405020304" pitchFamily="18" charset="0"/>
              </a:rPr>
              <a:t>SAAB DIS</a:t>
            </a:r>
            <a:endParaRPr lang="en-GB" altLang="en-US" sz="3200" dirty="0">
              <a:latin typeface="Times New Roman" panose="02020603050405020304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7803" y="1220650"/>
            <a:ext cx="5277172" cy="4645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63371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675" name="Text Box 1027"/>
          <p:cNvSpPr txBox="1">
            <a:spLocks noChangeArrowheads="1"/>
          </p:cNvSpPr>
          <p:nvPr/>
        </p:nvSpPr>
        <p:spPr bwMode="auto">
          <a:xfrm>
            <a:off x="1040524" y="635876"/>
            <a:ext cx="2066591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3200" dirty="0" smtClean="0">
                <a:latin typeface="Times New Roman" panose="02020603050405020304" pitchFamily="18" charset="0"/>
              </a:rPr>
              <a:t>SAAB DIS</a:t>
            </a:r>
            <a:endParaRPr lang="en-GB" altLang="en-US" sz="3200" dirty="0">
              <a:latin typeface="Times New Roman" panose="02020603050405020304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4042" y="1123627"/>
            <a:ext cx="5974596" cy="5222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25520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675" name="Text Box 1027"/>
          <p:cNvSpPr txBox="1">
            <a:spLocks noChangeArrowheads="1"/>
          </p:cNvSpPr>
          <p:nvPr/>
        </p:nvSpPr>
        <p:spPr bwMode="auto">
          <a:xfrm>
            <a:off x="1040524" y="635876"/>
            <a:ext cx="2066591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3200" dirty="0" smtClean="0">
                <a:latin typeface="Times New Roman" panose="02020603050405020304" pitchFamily="18" charset="0"/>
              </a:rPr>
              <a:t>SAAB DIS</a:t>
            </a:r>
            <a:endParaRPr lang="en-GB" altLang="en-US" sz="3200" dirty="0">
              <a:latin typeface="Times New Roman" panose="02020603050405020304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6631" y="1220651"/>
            <a:ext cx="5730737" cy="5001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3653457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">
  <a:themeElements>
    <a:clrScheme name="">
      <a:dk1>
        <a:srgbClr val="000000"/>
      </a:dk1>
      <a:lt1>
        <a:srgbClr val="063DE8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AAAFF2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default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defaul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DISIgnition2</Template>
  <TotalTime>161</TotalTime>
  <Pages>58</Pages>
  <Words>1140</Words>
  <Application>Microsoft Office PowerPoint</Application>
  <PresentationFormat>On-screen Show (4:3)</PresentationFormat>
  <Paragraphs>320</Paragraphs>
  <Slides>40</Slides>
  <Notes>5</Notes>
  <HiddenSlides>0</HiddenSlides>
  <MMClips>0</MMClips>
  <ScaleCrop>false</ScaleCrop>
  <HeadingPairs>
    <vt:vector size="8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4" baseType="lpstr">
      <vt:lpstr>Arial</vt:lpstr>
      <vt:lpstr>Times New Roman</vt:lpstr>
      <vt:lpstr>default</vt:lpstr>
      <vt:lpstr>Crocodile Clips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Andrew Gibson</dc:creator>
  <cp:keywords/>
  <dc:description/>
  <cp:lastModifiedBy>Andrew Gibson</cp:lastModifiedBy>
  <cp:revision>23</cp:revision>
  <cp:lastPrinted>1601-01-01T00:00:00Z</cp:lastPrinted>
  <dcterms:created xsi:type="dcterms:W3CDTF">2018-11-13T14:21:12Z</dcterms:created>
  <dcterms:modified xsi:type="dcterms:W3CDTF">2021-02-05T11:37:44Z</dcterms:modified>
</cp:coreProperties>
</file>