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9144000" cy="6858000" type="screen4x3"/>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1pPr>
    <a:lvl2pPr marL="0" marR="0" indent="4572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2pPr>
    <a:lvl3pPr marL="0" marR="0" indent="9144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3pPr>
    <a:lvl4pPr marL="0" marR="0" indent="13716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4pPr>
    <a:lvl5pPr marL="0" marR="0" indent="18288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5pPr>
    <a:lvl6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6pPr>
    <a:lvl7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7pPr>
    <a:lvl8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8pPr>
    <a:lvl9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940675A-B579-460E-94D1-54222C63F5DA}">
  <a:tblStyle styleId="{4C3C2611-4C71-4FC5-86AE-919BDF0F9419}" styleName="">
    <a:tblBg/>
    <a:wholeTbl>
      <a:tcTxStyle b="off" i="off">
        <a:font>
          <a:latin typeface="Myriad Pro"/>
          <a:ea typeface="Myriad Pro"/>
          <a:cs typeface="Myriad Pro"/>
        </a:font>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E3F9"/>
          </a:solidFill>
        </a:fill>
      </a:tcStyle>
    </a:wholeTbl>
    <a:band2H>
      <a:tcTxStyle/>
      <a:tcStyle>
        <a:tcBdr/>
        <a:fill>
          <a:solidFill>
            <a:srgbClr val="E6F2FC"/>
          </a:solidFill>
        </a:fill>
      </a:tcStyle>
    </a:band2H>
    <a:firstCol>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Col>
    <a:la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lastRow>
    <a:fir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Row>
  </a:tblStyle>
  <a:tblStyle styleId="{C7B018BB-80A7-4F77-B60F-C8B233D01FF8}" styleName="">
    <a:tblBg/>
    <a:wholeTbl>
      <a:tcTxStyle b="off" i="off">
        <a:font>
          <a:latin typeface="Myriad Pro"/>
          <a:ea typeface="Myriad Pro"/>
          <a:cs typeface="Myriad Pro"/>
        </a:font>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DEE7D0"/>
          </a:solidFill>
        </a:fill>
      </a:tcStyle>
    </a:wholeTbl>
    <a:band2H>
      <a:tcTxStyle/>
      <a:tcStyle>
        <a:tcBdr/>
        <a:fill>
          <a:solidFill>
            <a:srgbClr val="EFF3E9"/>
          </a:solidFill>
        </a:fill>
      </a:tcStyle>
    </a:band2H>
    <a:firstCol>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Col>
    <a:la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lastRow>
    <a:fir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Row>
  </a:tblStyle>
  <a:tblStyle styleId="{EEE7283C-3CF3-47DC-8721-378D4A62B228}" styleName="">
    <a:tblBg/>
    <a:wholeTbl>
      <a:tcTxStyle b="off" i="off">
        <a:font>
          <a:latin typeface="Myriad Pro"/>
          <a:ea typeface="Myriad Pro"/>
          <a:cs typeface="Myriad Pro"/>
        </a:font>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FCDCCE"/>
          </a:solidFill>
        </a:fill>
      </a:tcStyle>
    </a:wholeTbl>
    <a:band2H>
      <a:tcTxStyle/>
      <a:tcStyle>
        <a:tcBdr/>
        <a:fill>
          <a:solidFill>
            <a:srgbClr val="FDEEE8"/>
          </a:solidFill>
        </a:fill>
      </a:tcStyle>
    </a:band2H>
    <a:firstCol>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Col>
    <a:la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lastRow>
    <a:fir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Row>
  </a:tblStyle>
  <a:tblStyle styleId="{CF821DB8-F4EB-4A41-A1BA-3FCAFE7338EE}" styleName="">
    <a:tblBg/>
    <a:wholeTbl>
      <a:tcTxStyle b="off" i="off">
        <a:font>
          <a:latin typeface="Myriad Pro"/>
          <a:ea typeface="Myriad Pro"/>
          <a:cs typeface="Myriad Pro"/>
        </a:font>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E6E6E6"/>
          </a:solidFill>
        </a:fill>
      </a:tcStyle>
    </a:wholeTbl>
    <a:band2H>
      <a:tcTxStyle/>
      <a:tcStyle>
        <a:tcBdr/>
        <a:fill>
          <a:solidFill>
            <a:srgbClr val="FFFFFF"/>
          </a:solidFill>
        </a:fill>
      </a:tcStyle>
    </a:band2H>
    <a:firstCol>
      <a:tcTxStyle b="on" i="off">
        <a:font>
          <a:latin typeface="Myriad Pro"/>
          <a:ea typeface="Myriad Pro"/>
          <a:cs typeface="Myriad Pro"/>
        </a:font>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solidFill>
        </a:fill>
      </a:tcStyle>
    </a:firstCol>
    <a:lastRow>
      <a:tcTxStyle b="on" i="off">
        <a:font>
          <a:latin typeface="Myriad Pro"/>
          <a:ea typeface="Myriad Pro"/>
          <a:cs typeface="Myriad Pro"/>
        </a:font>
        <a:srgbClr val="000000"/>
      </a:tcTxStyle>
      <a:tcStyle>
        <a:tcBdr>
          <a:left>
            <a:ln w="12700" cap="flat">
              <a:noFill/>
              <a:miter lim="400000"/>
            </a:ln>
          </a:left>
          <a:right>
            <a:ln w="12700" cap="flat">
              <a:noFill/>
              <a:miter lim="400000"/>
            </a:ln>
          </a:right>
          <a:top>
            <a:ln w="508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rgbClr val="FFFFFF"/>
          </a:solidFill>
        </a:fill>
      </a:tcStyle>
    </a:lastRow>
    <a:firstRow>
      <a:tcTxStyle b="on" i="off">
        <a:font>
          <a:latin typeface="Myriad Pro"/>
          <a:ea typeface="Myriad Pro"/>
          <a:cs typeface="Myriad Pro"/>
        </a:font>
        <a:srgbClr val="FFFFFF"/>
      </a:tcTxStyle>
      <a:tcStyle>
        <a:tcBdr>
          <a:left>
            <a:ln w="12700" cap="flat">
              <a:noFill/>
              <a:miter lim="400000"/>
            </a:ln>
          </a:left>
          <a:right>
            <a:ln w="12700" cap="flat">
              <a:noFill/>
              <a:miter lim="400000"/>
            </a:ln>
          </a:right>
          <a:top>
            <a:ln w="254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chemeClr val="accent1"/>
          </a:solidFill>
        </a:fill>
      </a:tcStyle>
    </a:firstRow>
  </a:tblStyle>
  <a:tblStyle styleId="{33BA23B1-9221-436E-865A-0063620EA4FD}" styleName="">
    <a:tblBg/>
    <a:wholeTbl>
      <a:tcTxStyle b="off" i="off">
        <a:font>
          <a:latin typeface="Myriad Pro"/>
          <a:ea typeface="Myriad Pro"/>
          <a:cs typeface="Myriad Pro"/>
        </a:font>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CACA"/>
          </a:solidFill>
        </a:fill>
      </a:tcStyle>
    </a:wholeTbl>
    <a:band2H>
      <a:tcTxStyle/>
      <a:tcStyle>
        <a:tcBdr/>
        <a:fill>
          <a:solidFill>
            <a:srgbClr val="E6E6E6"/>
          </a:solidFill>
        </a:fill>
      </a:tcStyle>
    </a:band2H>
    <a:firstCol>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Col>
    <a:la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lastRow>
    <a:fir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Row>
  </a:tblStyle>
  <a:tblStyle styleId="{2708684C-4D16-4618-839F-0558EEFCDFE6}" styleName="">
    <a:tblBg/>
    <a:wholeTbl>
      <a:tcTxStyle b="off" i="off">
        <a:font>
          <a:latin typeface="Myriad Pro"/>
          <a:ea typeface="Myriad Pro"/>
          <a:cs typeface="Myriad Pro"/>
        </a:font>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wholeTbl>
    <a:band2H>
      <a:tcTxStyle/>
      <a:tcStyle>
        <a:tcBdr/>
        <a:fill>
          <a:solidFill>
            <a:srgbClr val="FFFFFF"/>
          </a:solidFill>
        </a:fill>
      </a:tcStyle>
    </a:band2H>
    <a:firstCol>
      <a:tcTxStyle b="on" i="off">
        <a:font>
          <a:latin typeface="Myriad Pro"/>
          <a:ea typeface="Myriad Pro"/>
          <a:cs typeface="Myriad Pro"/>
        </a:font>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firstCol>
    <a:lastRow>
      <a:tcTxStyle b="on" i="off">
        <a:font>
          <a:latin typeface="Myriad Pro"/>
          <a:ea typeface="Myriad Pro"/>
          <a:cs typeface="Myriad Pro"/>
        </a:font>
        <a:srgbClr val="000000"/>
      </a:tcTxStyle>
      <a:tcStyle>
        <a:tcBdr>
          <a:left>
            <a:ln w="12700" cap="flat">
              <a:solidFill>
                <a:srgbClr val="000000"/>
              </a:solidFill>
              <a:prstDash val="solid"/>
              <a:round/>
            </a:ln>
          </a:left>
          <a:right>
            <a:ln w="12700" cap="flat">
              <a:solidFill>
                <a:srgbClr val="000000"/>
              </a:solidFill>
              <a:prstDash val="solid"/>
              <a:round/>
            </a:ln>
          </a:right>
          <a:top>
            <a:ln w="508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lastRow>
    <a:firstRow>
      <a:tcTxStyle b="on" i="off">
        <a:font>
          <a:latin typeface="Myriad Pro"/>
          <a:ea typeface="Myriad Pro"/>
          <a:cs typeface="Myriad Pro"/>
        </a:font>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254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2" d="100"/>
          <a:sy n="72" d="100"/>
        </p:scale>
        <p:origin x="150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33" name="Shape 33"/>
          <p:cNvSpPr>
            <a:spLocks noGrp="1" noRot="1" noChangeAspect="1"/>
          </p:cNvSpPr>
          <p:nvPr>
            <p:ph type="sldImg"/>
          </p:nvPr>
        </p:nvSpPr>
        <p:spPr>
          <a:xfrm>
            <a:off x="1143000" y="685800"/>
            <a:ext cx="4572000" cy="3429000"/>
          </a:xfrm>
          <a:prstGeom prst="rect">
            <a:avLst/>
          </a:prstGeom>
        </p:spPr>
        <p:txBody>
          <a:bodyPr/>
          <a:lstStyle/>
          <a:p>
            <a:endParaRPr/>
          </a:p>
        </p:txBody>
      </p:sp>
      <p:sp>
        <p:nvSpPr>
          <p:cNvPr id="34" name="Shape 34"/>
          <p:cNvSpPr>
            <a:spLocks noGrp="1"/>
          </p:cNvSpPr>
          <p:nvPr>
            <p:ph type="body" sz="quarter" idx="1"/>
          </p:nvPr>
        </p:nvSpPr>
        <p:spPr>
          <a:xfrm>
            <a:off x="914400" y="4343400"/>
            <a:ext cx="5029200" cy="4114800"/>
          </a:xfrm>
          <a:prstGeom prst="rect">
            <a:avLst/>
          </a:prstGeom>
        </p:spPr>
        <p:txBody>
          <a:bodyPr/>
          <a:lstStyle/>
          <a:p>
            <a:endParaRPr/>
          </a:p>
        </p:txBody>
      </p:sp>
    </p:spTree>
  </p:cSld>
  <p:clrMap bg1="lt1" tx1="dk1" bg2="lt2" tx2="dk2" accent1="accent1" accent2="accent2" accent3="accent3" accent4="accent4" accent5="accent5" accent6="accent6" hlink="hlink" folHlink="folHlink"/>
  <p:notesStyle>
    <a:lvl1pPr latinLnBrk="0">
      <a:spcBef>
        <a:spcPts val="400"/>
      </a:spcBef>
      <a:defRPr sz="1200">
        <a:latin typeface="+mj-lt"/>
        <a:ea typeface="+mj-ea"/>
        <a:cs typeface="+mj-cs"/>
        <a:sym typeface="Arial"/>
      </a:defRPr>
    </a:lvl1pPr>
    <a:lvl2pPr indent="228600" latinLnBrk="0">
      <a:spcBef>
        <a:spcPts val="400"/>
      </a:spcBef>
      <a:defRPr sz="1200">
        <a:latin typeface="+mj-lt"/>
        <a:ea typeface="+mj-ea"/>
        <a:cs typeface="+mj-cs"/>
        <a:sym typeface="Arial"/>
      </a:defRPr>
    </a:lvl2pPr>
    <a:lvl3pPr indent="457200" latinLnBrk="0">
      <a:spcBef>
        <a:spcPts val="400"/>
      </a:spcBef>
      <a:defRPr sz="1200">
        <a:latin typeface="+mj-lt"/>
        <a:ea typeface="+mj-ea"/>
        <a:cs typeface="+mj-cs"/>
        <a:sym typeface="Arial"/>
      </a:defRPr>
    </a:lvl3pPr>
    <a:lvl4pPr indent="685800" latinLnBrk="0">
      <a:spcBef>
        <a:spcPts val="400"/>
      </a:spcBef>
      <a:defRPr sz="1200">
        <a:latin typeface="+mj-lt"/>
        <a:ea typeface="+mj-ea"/>
        <a:cs typeface="+mj-cs"/>
        <a:sym typeface="Arial"/>
      </a:defRPr>
    </a:lvl4pPr>
    <a:lvl5pPr indent="914400" latinLnBrk="0">
      <a:spcBef>
        <a:spcPts val="400"/>
      </a:spcBef>
      <a:defRPr sz="1200">
        <a:latin typeface="+mj-lt"/>
        <a:ea typeface="+mj-ea"/>
        <a:cs typeface="+mj-cs"/>
        <a:sym typeface="Arial"/>
      </a:defRPr>
    </a:lvl5pPr>
    <a:lvl6pPr indent="1143000" latinLnBrk="0">
      <a:spcBef>
        <a:spcPts val="400"/>
      </a:spcBef>
      <a:defRPr sz="1200">
        <a:latin typeface="+mj-lt"/>
        <a:ea typeface="+mj-ea"/>
        <a:cs typeface="+mj-cs"/>
        <a:sym typeface="Arial"/>
      </a:defRPr>
    </a:lvl6pPr>
    <a:lvl7pPr indent="1371600" latinLnBrk="0">
      <a:spcBef>
        <a:spcPts val="400"/>
      </a:spcBef>
      <a:defRPr sz="1200">
        <a:latin typeface="+mj-lt"/>
        <a:ea typeface="+mj-ea"/>
        <a:cs typeface="+mj-cs"/>
        <a:sym typeface="Arial"/>
      </a:defRPr>
    </a:lvl7pPr>
    <a:lvl8pPr indent="1600200" latinLnBrk="0">
      <a:spcBef>
        <a:spcPts val="400"/>
      </a:spcBef>
      <a:defRPr sz="1200">
        <a:latin typeface="+mj-lt"/>
        <a:ea typeface="+mj-ea"/>
        <a:cs typeface="+mj-cs"/>
        <a:sym typeface="Arial"/>
      </a:defRPr>
    </a:lvl8pPr>
    <a:lvl9pPr indent="1828800" latinLnBrk="0">
      <a:spcBef>
        <a:spcPts val="400"/>
      </a:spcBef>
      <a:defRPr sz="1200">
        <a:latin typeface="+mj-lt"/>
        <a:ea typeface="+mj-ea"/>
        <a:cs typeface="+mj-cs"/>
        <a:sym typeface="Arial"/>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x">
  <p:cSld name="Default">
    <p:bg>
      <p:bgPr>
        <a:blipFill rotWithShape="1">
          <a:blip r:embed="rId2"/>
          <a:srcRect/>
          <a:stretch>
            <a:fillRect/>
          </a:stretch>
        </a:blipFill>
        <a:effectLst/>
      </p:bgPr>
    </p:bg>
    <p:spTree>
      <p:nvGrpSpPr>
        <p:cNvPr id="1" name=""/>
        <p:cNvGrpSpPr/>
        <p:nvPr/>
      </p:nvGrpSpPr>
      <p:grpSpPr>
        <a:xfrm>
          <a:off x="0" y="0"/>
          <a:ext cx="0" cy="0"/>
          <a:chOff x="0" y="0"/>
          <a:chExt cx="0" cy="0"/>
        </a:xfrm>
      </p:grpSpPr>
      <p:sp>
        <p:nvSpPr>
          <p:cNvPr id="11" name="Title Text"/>
          <p:cNvSpPr txBox="1">
            <a:spLocks noGrp="1"/>
          </p:cNvSpPr>
          <p:nvPr>
            <p:ph type="title"/>
          </p:nvPr>
        </p:nvSpPr>
        <p:spPr>
          <a:xfrm>
            <a:off x="457200" y="274637"/>
            <a:ext cx="8229600" cy="1143001"/>
          </a:xfrm>
          <a:prstGeom prst="rect">
            <a:avLst/>
          </a:prstGeom>
        </p:spPr>
        <p:txBody>
          <a:bodyPr>
            <a:normAutofit/>
          </a:bodyPr>
          <a:lstStyle/>
          <a:p>
            <a:r>
              <a:t>Title Text</a:t>
            </a:r>
          </a:p>
        </p:txBody>
      </p:sp>
      <p:sp>
        <p:nvSpPr>
          <p:cNvPr id="12" name="Body Level One…"/>
          <p:cNvSpPr txBox="1">
            <a:spLocks noGrp="1"/>
          </p:cNvSpPr>
          <p:nvPr>
            <p:ph type="body" idx="1"/>
          </p:nvPr>
        </p:nvSpPr>
        <p:spPr>
          <a:xfrm>
            <a:off x="457200" y="1600200"/>
            <a:ext cx="8229600" cy="3916363"/>
          </a:xfrm>
          <a:prstGeom prst="rect">
            <a:avLst/>
          </a:prstGeom>
        </p:spPr>
        <p:txBody>
          <a:bodyPr>
            <a:normAutofit/>
          </a:bodyPr>
          <a:lstStyle/>
          <a:p>
            <a:r>
              <a:t>Body Level One</a:t>
            </a:r>
          </a:p>
          <a:p>
            <a:pPr lvl="1"/>
            <a:r>
              <a:t>Body Level Two</a:t>
            </a:r>
          </a:p>
          <a:p>
            <a:pPr lvl="2"/>
            <a:r>
              <a:t>Body Level Three</a:t>
            </a:r>
          </a:p>
          <a:p>
            <a:pPr lvl="3"/>
            <a:r>
              <a:t>Body Level Four</a:t>
            </a:r>
          </a:p>
          <a:p>
            <a:pPr lvl="4"/>
            <a:r>
              <a:t>Body Level Five</a:t>
            </a:r>
          </a:p>
        </p:txBody>
      </p:sp>
      <p:sp>
        <p:nvSpPr>
          <p:cNvPr id="1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2.xml><?xml version="1.0" encoding="utf-8"?>
<p:sldLayout xmlns:a="http://schemas.openxmlformats.org/drawingml/2006/main" xmlns:r="http://schemas.openxmlformats.org/officeDocument/2006/relationships" xmlns:p="http://schemas.openxmlformats.org/presentationml/2006/main" type="tx">
  <p:cSld name="Default">
    <p:spTree>
      <p:nvGrpSpPr>
        <p:cNvPr id="1" name=""/>
        <p:cNvGrpSpPr/>
        <p:nvPr/>
      </p:nvGrpSpPr>
      <p:grpSpPr>
        <a:xfrm>
          <a:off x="0" y="0"/>
          <a:ext cx="0" cy="0"/>
          <a:chOff x="0" y="0"/>
          <a:chExt cx="0" cy="0"/>
        </a:xfrm>
      </p:grpSpPr>
      <p:sp>
        <p:nvSpPr>
          <p:cNvPr id="2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3.xml><?xml version="1.0" encoding="utf-8"?>
<p:sldLayout xmlns:a="http://schemas.openxmlformats.org/drawingml/2006/main" xmlns:r="http://schemas.openxmlformats.org/officeDocument/2006/relationships" xmlns:p="http://schemas.openxmlformats.org/presentationml/2006/main" type="tx">
  <p:cSld name="Default">
    <p:bg>
      <p:bgPr>
        <a:blipFill rotWithShape="1">
          <a:blip r:embed="rId2"/>
          <a:srcRect/>
          <a:stretch>
            <a:fillRect/>
          </a:stretch>
        </a:blipFill>
        <a:effectLst/>
      </p:bgPr>
    </p:bg>
    <p:spTree>
      <p:nvGrpSpPr>
        <p:cNvPr id="1" name=""/>
        <p:cNvGrpSpPr/>
        <p:nvPr/>
      </p:nvGrpSpPr>
      <p:grpSpPr>
        <a:xfrm>
          <a:off x="0" y="0"/>
          <a:ext cx="0" cy="0"/>
          <a:chOff x="0" y="0"/>
          <a:chExt cx="0" cy="0"/>
        </a:xfrm>
      </p:grpSpPr>
      <p:sp>
        <p:nvSpPr>
          <p:cNvPr id="27"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jpeg"/><Relationship Id="rId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rotWithShape="1">
          <a:blip r:embed="rId5"/>
          <a:srcRect/>
          <a:stretch>
            <a:fillRect/>
          </a:stretch>
        </a:blipFill>
        <a:effectLst/>
      </p:bgPr>
    </p:bg>
    <p:spTree>
      <p:nvGrpSpPr>
        <p:cNvPr id="1" name=""/>
        <p:cNvGrpSpPr/>
        <p:nvPr/>
      </p:nvGrpSpPr>
      <p:grpSpPr>
        <a:xfrm>
          <a:off x="0" y="0"/>
          <a:ext cx="0" cy="0"/>
          <a:chOff x="0" y="0"/>
          <a:chExt cx="0" cy="0"/>
        </a:xfrm>
      </p:grpSpPr>
      <p:sp>
        <p:nvSpPr>
          <p:cNvPr id="2" name="Slide Number"/>
          <p:cNvSpPr txBox="1">
            <a:spLocks noGrp="1"/>
          </p:cNvSpPr>
          <p:nvPr>
            <p:ph type="sldNum" sz="quarter" idx="2"/>
          </p:nvPr>
        </p:nvSpPr>
        <p:spPr>
          <a:xfrm>
            <a:off x="8413144" y="6416992"/>
            <a:ext cx="273657" cy="269241"/>
          </a:xfrm>
          <a:prstGeom prst="rect">
            <a:avLst/>
          </a:prstGeom>
          <a:ln w="12700">
            <a:miter lim="400000"/>
          </a:ln>
        </p:spPr>
        <p:txBody>
          <a:bodyPr wrap="none" lIns="45719" rIns="45719" anchor="ctr">
            <a:spAutoFit/>
          </a:bodyPr>
          <a:lstStyle>
            <a:lvl1pPr algn="r">
              <a:defRPr sz="1200">
                <a:solidFill>
                  <a:srgbClr val="898989"/>
                </a:solidFill>
              </a:defRPr>
            </a:lvl1pPr>
          </a:lstStyle>
          <a:p>
            <a:fld id="{86CB4B4D-7CA3-9044-876B-883B54F8677D}" type="slidenum">
              <a:t>‹#›</a:t>
            </a:fld>
            <a:endParaRPr/>
          </a:p>
        </p:txBody>
      </p:sp>
      <p:sp>
        <p:nvSpPr>
          <p:cNvPr id="3" name="Title Text"/>
          <p:cNvSpPr txBox="1">
            <a:spLocks noGrp="1"/>
          </p:cNvSpPr>
          <p:nvPr>
            <p:ph type="title"/>
          </p:nvPr>
        </p:nvSpPr>
        <p:spPr>
          <a:xfrm>
            <a:off x="457200" y="92074"/>
            <a:ext cx="8229600" cy="150812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nchor="ctr"/>
          <a:lstStyle/>
          <a:p>
            <a:r>
              <a:t>Title Text</a:t>
            </a:r>
          </a:p>
        </p:txBody>
      </p:sp>
      <p:sp>
        <p:nvSpPr>
          <p:cNvPr id="4" name="Body Level One…"/>
          <p:cNvSpPr txBox="1">
            <a:spLocks noGrp="1"/>
          </p:cNvSpPr>
          <p:nvPr>
            <p:ph type="body" idx="1"/>
          </p:nvPr>
        </p:nvSpPr>
        <p:spPr>
          <a:xfrm>
            <a:off x="457200" y="1600200"/>
            <a:ext cx="8229600" cy="525780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lstStyle/>
          <a:p>
            <a:r>
              <a:t>Body Level One</a:t>
            </a:r>
          </a:p>
          <a:p>
            <a:pPr lvl="1"/>
            <a:r>
              <a:t>Body Level Two</a:t>
            </a:r>
          </a:p>
          <a:p>
            <a:pPr lvl="2"/>
            <a:r>
              <a:t>Body Level Three</a:t>
            </a:r>
          </a:p>
          <a:p>
            <a:pPr lvl="3"/>
            <a:r>
              <a:t>Body Level Four</a:t>
            </a:r>
          </a:p>
          <a:p>
            <a:pPr lvl="4"/>
            <a:r>
              <a:t>Body Level Five</a:t>
            </a: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Lst>
  <p:transition spd="med"/>
  <p:txStyles>
    <p:titleStyle>
      <a:lvl1pPr marL="0" marR="0" indent="0" algn="ctr" defTabSz="914400" rtl="0" latinLnBrk="0">
        <a:lnSpc>
          <a:spcPct val="100000"/>
        </a:lnSpc>
        <a:spcBef>
          <a:spcPts val="0"/>
        </a:spcBef>
        <a:spcAft>
          <a:spcPts val="0"/>
        </a:spcAft>
        <a:buClrTx/>
        <a:buSzTx/>
        <a:buFontTx/>
        <a:buNone/>
        <a:tabLst/>
        <a:defRPr sz="4400" b="0" i="0" u="none" strike="noStrike" cap="none" spc="0" baseline="0">
          <a:solidFill>
            <a:srgbClr val="000000"/>
          </a:solidFill>
          <a:uFillTx/>
          <a:latin typeface="Myriad Pro"/>
          <a:ea typeface="Myriad Pro"/>
          <a:cs typeface="Myriad Pro"/>
          <a:sym typeface="Myriad Pro"/>
        </a:defRPr>
      </a:lvl1pPr>
      <a:lvl2pPr marL="0" marR="0" indent="0" algn="ctr" defTabSz="914400" rtl="0" latinLnBrk="0">
        <a:lnSpc>
          <a:spcPct val="100000"/>
        </a:lnSpc>
        <a:spcBef>
          <a:spcPts val="0"/>
        </a:spcBef>
        <a:spcAft>
          <a:spcPts val="0"/>
        </a:spcAft>
        <a:buClrTx/>
        <a:buSzTx/>
        <a:buFontTx/>
        <a:buNone/>
        <a:tabLst/>
        <a:defRPr sz="4400" b="0" i="0" u="none" strike="noStrike" cap="none" spc="0" baseline="0">
          <a:solidFill>
            <a:srgbClr val="000000"/>
          </a:solidFill>
          <a:uFillTx/>
          <a:latin typeface="Myriad Pro"/>
          <a:ea typeface="Myriad Pro"/>
          <a:cs typeface="Myriad Pro"/>
          <a:sym typeface="Myriad Pro"/>
        </a:defRPr>
      </a:lvl2pPr>
      <a:lvl3pPr marL="0" marR="0" indent="0" algn="ctr" defTabSz="914400" rtl="0" latinLnBrk="0">
        <a:lnSpc>
          <a:spcPct val="100000"/>
        </a:lnSpc>
        <a:spcBef>
          <a:spcPts val="0"/>
        </a:spcBef>
        <a:spcAft>
          <a:spcPts val="0"/>
        </a:spcAft>
        <a:buClrTx/>
        <a:buSzTx/>
        <a:buFontTx/>
        <a:buNone/>
        <a:tabLst/>
        <a:defRPr sz="4400" b="0" i="0" u="none" strike="noStrike" cap="none" spc="0" baseline="0">
          <a:solidFill>
            <a:srgbClr val="000000"/>
          </a:solidFill>
          <a:uFillTx/>
          <a:latin typeface="Myriad Pro"/>
          <a:ea typeface="Myriad Pro"/>
          <a:cs typeface="Myriad Pro"/>
          <a:sym typeface="Myriad Pro"/>
        </a:defRPr>
      </a:lvl3pPr>
      <a:lvl4pPr marL="0" marR="0" indent="0" algn="ctr" defTabSz="914400" rtl="0" latinLnBrk="0">
        <a:lnSpc>
          <a:spcPct val="100000"/>
        </a:lnSpc>
        <a:spcBef>
          <a:spcPts val="0"/>
        </a:spcBef>
        <a:spcAft>
          <a:spcPts val="0"/>
        </a:spcAft>
        <a:buClrTx/>
        <a:buSzTx/>
        <a:buFontTx/>
        <a:buNone/>
        <a:tabLst/>
        <a:defRPr sz="4400" b="0" i="0" u="none" strike="noStrike" cap="none" spc="0" baseline="0">
          <a:solidFill>
            <a:srgbClr val="000000"/>
          </a:solidFill>
          <a:uFillTx/>
          <a:latin typeface="Myriad Pro"/>
          <a:ea typeface="Myriad Pro"/>
          <a:cs typeface="Myriad Pro"/>
          <a:sym typeface="Myriad Pro"/>
        </a:defRPr>
      </a:lvl4pPr>
      <a:lvl5pPr marL="0" marR="0" indent="0" algn="ctr" defTabSz="914400" rtl="0" latinLnBrk="0">
        <a:lnSpc>
          <a:spcPct val="100000"/>
        </a:lnSpc>
        <a:spcBef>
          <a:spcPts val="0"/>
        </a:spcBef>
        <a:spcAft>
          <a:spcPts val="0"/>
        </a:spcAft>
        <a:buClrTx/>
        <a:buSzTx/>
        <a:buFontTx/>
        <a:buNone/>
        <a:tabLst/>
        <a:defRPr sz="4400" b="0" i="0" u="none" strike="noStrike" cap="none" spc="0" baseline="0">
          <a:solidFill>
            <a:srgbClr val="000000"/>
          </a:solidFill>
          <a:uFillTx/>
          <a:latin typeface="Myriad Pro"/>
          <a:ea typeface="Myriad Pro"/>
          <a:cs typeface="Myriad Pro"/>
          <a:sym typeface="Myriad Pro"/>
        </a:defRPr>
      </a:lvl5pPr>
      <a:lvl6pPr marL="0" marR="0" indent="457200" algn="ctr" defTabSz="914400" rtl="0" latinLnBrk="0">
        <a:lnSpc>
          <a:spcPct val="100000"/>
        </a:lnSpc>
        <a:spcBef>
          <a:spcPts val="0"/>
        </a:spcBef>
        <a:spcAft>
          <a:spcPts val="0"/>
        </a:spcAft>
        <a:buClrTx/>
        <a:buSzTx/>
        <a:buFontTx/>
        <a:buNone/>
        <a:tabLst/>
        <a:defRPr sz="4400" b="0" i="0" u="none" strike="noStrike" cap="none" spc="0" baseline="0">
          <a:solidFill>
            <a:srgbClr val="000000"/>
          </a:solidFill>
          <a:uFillTx/>
          <a:latin typeface="Myriad Pro"/>
          <a:ea typeface="Myriad Pro"/>
          <a:cs typeface="Myriad Pro"/>
          <a:sym typeface="Myriad Pro"/>
        </a:defRPr>
      </a:lvl6pPr>
      <a:lvl7pPr marL="0" marR="0" indent="914400" algn="ctr" defTabSz="914400" rtl="0" latinLnBrk="0">
        <a:lnSpc>
          <a:spcPct val="100000"/>
        </a:lnSpc>
        <a:spcBef>
          <a:spcPts val="0"/>
        </a:spcBef>
        <a:spcAft>
          <a:spcPts val="0"/>
        </a:spcAft>
        <a:buClrTx/>
        <a:buSzTx/>
        <a:buFontTx/>
        <a:buNone/>
        <a:tabLst/>
        <a:defRPr sz="4400" b="0" i="0" u="none" strike="noStrike" cap="none" spc="0" baseline="0">
          <a:solidFill>
            <a:srgbClr val="000000"/>
          </a:solidFill>
          <a:uFillTx/>
          <a:latin typeface="Myriad Pro"/>
          <a:ea typeface="Myriad Pro"/>
          <a:cs typeface="Myriad Pro"/>
          <a:sym typeface="Myriad Pro"/>
        </a:defRPr>
      </a:lvl7pPr>
      <a:lvl8pPr marL="0" marR="0" indent="1371600" algn="ctr" defTabSz="914400" rtl="0" latinLnBrk="0">
        <a:lnSpc>
          <a:spcPct val="100000"/>
        </a:lnSpc>
        <a:spcBef>
          <a:spcPts val="0"/>
        </a:spcBef>
        <a:spcAft>
          <a:spcPts val="0"/>
        </a:spcAft>
        <a:buClrTx/>
        <a:buSzTx/>
        <a:buFontTx/>
        <a:buNone/>
        <a:tabLst/>
        <a:defRPr sz="4400" b="0" i="0" u="none" strike="noStrike" cap="none" spc="0" baseline="0">
          <a:solidFill>
            <a:srgbClr val="000000"/>
          </a:solidFill>
          <a:uFillTx/>
          <a:latin typeface="Myriad Pro"/>
          <a:ea typeface="Myriad Pro"/>
          <a:cs typeface="Myriad Pro"/>
          <a:sym typeface="Myriad Pro"/>
        </a:defRPr>
      </a:lvl8pPr>
      <a:lvl9pPr marL="0" marR="0" indent="1828800" algn="ctr" defTabSz="914400" rtl="0" latinLnBrk="0">
        <a:lnSpc>
          <a:spcPct val="100000"/>
        </a:lnSpc>
        <a:spcBef>
          <a:spcPts val="0"/>
        </a:spcBef>
        <a:spcAft>
          <a:spcPts val="0"/>
        </a:spcAft>
        <a:buClrTx/>
        <a:buSzTx/>
        <a:buFontTx/>
        <a:buNone/>
        <a:tabLst/>
        <a:defRPr sz="4400" b="0" i="0" u="none" strike="noStrike" cap="none" spc="0" baseline="0">
          <a:solidFill>
            <a:srgbClr val="000000"/>
          </a:solidFill>
          <a:uFillTx/>
          <a:latin typeface="Myriad Pro"/>
          <a:ea typeface="Myriad Pro"/>
          <a:cs typeface="Myriad Pro"/>
          <a:sym typeface="Myriad Pro"/>
        </a:defRPr>
      </a:lvl9pPr>
    </p:titleStyle>
    <p:bodyStyle>
      <a:lvl1pPr marL="342900" marR="0" indent="-342900" algn="l" defTabSz="914400" rtl="0" latinLnBrk="0">
        <a:lnSpc>
          <a:spcPct val="100000"/>
        </a:lnSpc>
        <a:spcBef>
          <a:spcPts val="700"/>
        </a:spcBef>
        <a:spcAft>
          <a:spcPts val="0"/>
        </a:spcAft>
        <a:buClrTx/>
        <a:buSzPct val="100000"/>
        <a:buFont typeface="Arial"/>
        <a:buChar char="»"/>
        <a:tabLst/>
        <a:defRPr sz="3200" b="0" i="0" u="none" strike="noStrike" cap="none" spc="0" baseline="0">
          <a:solidFill>
            <a:srgbClr val="000000"/>
          </a:solidFill>
          <a:uFillTx/>
          <a:latin typeface="Myriad Pro"/>
          <a:ea typeface="Myriad Pro"/>
          <a:cs typeface="Myriad Pro"/>
          <a:sym typeface="Myriad Pro"/>
        </a:defRPr>
      </a:lvl1pPr>
      <a:lvl2pPr marL="783771" marR="0" indent="-326571" algn="l" defTabSz="914400" rtl="0" latinLnBrk="0">
        <a:lnSpc>
          <a:spcPct val="100000"/>
        </a:lnSpc>
        <a:spcBef>
          <a:spcPts val="700"/>
        </a:spcBef>
        <a:spcAft>
          <a:spcPts val="0"/>
        </a:spcAft>
        <a:buClrTx/>
        <a:buSzPct val="100000"/>
        <a:buFont typeface="Arial"/>
        <a:buChar char="–"/>
        <a:tabLst/>
        <a:defRPr sz="3200" b="0" i="0" u="none" strike="noStrike" cap="none" spc="0" baseline="0">
          <a:solidFill>
            <a:srgbClr val="000000"/>
          </a:solidFill>
          <a:uFillTx/>
          <a:latin typeface="Myriad Pro"/>
          <a:ea typeface="Myriad Pro"/>
          <a:cs typeface="Myriad Pro"/>
          <a:sym typeface="Myriad Pro"/>
        </a:defRPr>
      </a:lvl2pPr>
      <a:lvl3pPr marL="1219200" marR="0" indent="-304800" algn="l" defTabSz="914400" rtl="0" latinLnBrk="0">
        <a:lnSpc>
          <a:spcPct val="100000"/>
        </a:lnSpc>
        <a:spcBef>
          <a:spcPts val="700"/>
        </a:spcBef>
        <a:spcAft>
          <a:spcPts val="0"/>
        </a:spcAft>
        <a:buClrTx/>
        <a:buSzPct val="100000"/>
        <a:buFont typeface="Arial"/>
        <a:buChar char="•"/>
        <a:tabLst/>
        <a:defRPr sz="3200" b="0" i="0" u="none" strike="noStrike" cap="none" spc="0" baseline="0">
          <a:solidFill>
            <a:srgbClr val="000000"/>
          </a:solidFill>
          <a:uFillTx/>
          <a:latin typeface="Myriad Pro"/>
          <a:ea typeface="Myriad Pro"/>
          <a:cs typeface="Myriad Pro"/>
          <a:sym typeface="Myriad Pro"/>
        </a:defRPr>
      </a:lvl3pPr>
      <a:lvl4pPr marL="1737360" marR="0" indent="-365760" algn="l" defTabSz="914400" rtl="0" latinLnBrk="0">
        <a:lnSpc>
          <a:spcPct val="100000"/>
        </a:lnSpc>
        <a:spcBef>
          <a:spcPts val="700"/>
        </a:spcBef>
        <a:spcAft>
          <a:spcPts val="0"/>
        </a:spcAft>
        <a:buClrTx/>
        <a:buSzPct val="100000"/>
        <a:buFont typeface="Arial"/>
        <a:buChar char="–"/>
        <a:tabLst/>
        <a:defRPr sz="3200" b="0" i="0" u="none" strike="noStrike" cap="none" spc="0" baseline="0">
          <a:solidFill>
            <a:srgbClr val="000000"/>
          </a:solidFill>
          <a:uFillTx/>
          <a:latin typeface="Myriad Pro"/>
          <a:ea typeface="Myriad Pro"/>
          <a:cs typeface="Myriad Pro"/>
          <a:sym typeface="Myriad Pro"/>
        </a:defRPr>
      </a:lvl4pPr>
      <a:lvl5pPr marL="2235200" marR="0" indent="-406400" algn="l" defTabSz="914400" rtl="0" latinLnBrk="0">
        <a:lnSpc>
          <a:spcPct val="100000"/>
        </a:lnSpc>
        <a:spcBef>
          <a:spcPts val="700"/>
        </a:spcBef>
        <a:spcAft>
          <a:spcPts val="0"/>
        </a:spcAft>
        <a:buClrTx/>
        <a:buSzPct val="100000"/>
        <a:buFont typeface="Arial"/>
        <a:buChar char="»"/>
        <a:tabLst/>
        <a:defRPr sz="3200" b="0" i="0" u="none" strike="noStrike" cap="none" spc="0" baseline="0">
          <a:solidFill>
            <a:srgbClr val="000000"/>
          </a:solidFill>
          <a:uFillTx/>
          <a:latin typeface="Myriad Pro"/>
          <a:ea typeface="Myriad Pro"/>
          <a:cs typeface="Myriad Pro"/>
          <a:sym typeface="Myriad Pro"/>
        </a:defRPr>
      </a:lvl5pPr>
      <a:lvl6pPr marL="2692400" marR="0" indent="-406400" algn="l" defTabSz="914400" rtl="0" latinLnBrk="0">
        <a:lnSpc>
          <a:spcPct val="100000"/>
        </a:lnSpc>
        <a:spcBef>
          <a:spcPts val="700"/>
        </a:spcBef>
        <a:spcAft>
          <a:spcPts val="0"/>
        </a:spcAft>
        <a:buClrTx/>
        <a:buSzPct val="100000"/>
        <a:buFont typeface="Arial"/>
        <a:buChar char=""/>
        <a:tabLst/>
        <a:defRPr sz="3200" b="0" i="0" u="none" strike="noStrike" cap="none" spc="0" baseline="0">
          <a:solidFill>
            <a:srgbClr val="000000"/>
          </a:solidFill>
          <a:uFillTx/>
          <a:latin typeface="Myriad Pro"/>
          <a:ea typeface="Myriad Pro"/>
          <a:cs typeface="Myriad Pro"/>
          <a:sym typeface="Myriad Pro"/>
        </a:defRPr>
      </a:lvl6pPr>
      <a:lvl7pPr marL="3149600" marR="0" indent="-406400" algn="l" defTabSz="914400" rtl="0" latinLnBrk="0">
        <a:lnSpc>
          <a:spcPct val="100000"/>
        </a:lnSpc>
        <a:spcBef>
          <a:spcPts val="700"/>
        </a:spcBef>
        <a:spcAft>
          <a:spcPts val="0"/>
        </a:spcAft>
        <a:buClrTx/>
        <a:buSzPct val="100000"/>
        <a:buFont typeface="Arial"/>
        <a:buChar char=""/>
        <a:tabLst/>
        <a:defRPr sz="3200" b="0" i="0" u="none" strike="noStrike" cap="none" spc="0" baseline="0">
          <a:solidFill>
            <a:srgbClr val="000000"/>
          </a:solidFill>
          <a:uFillTx/>
          <a:latin typeface="Myriad Pro"/>
          <a:ea typeface="Myriad Pro"/>
          <a:cs typeface="Myriad Pro"/>
          <a:sym typeface="Myriad Pro"/>
        </a:defRPr>
      </a:lvl7pPr>
      <a:lvl8pPr marL="3606800" marR="0" indent="-406400" algn="l" defTabSz="914400" rtl="0" latinLnBrk="0">
        <a:lnSpc>
          <a:spcPct val="100000"/>
        </a:lnSpc>
        <a:spcBef>
          <a:spcPts val="700"/>
        </a:spcBef>
        <a:spcAft>
          <a:spcPts val="0"/>
        </a:spcAft>
        <a:buClrTx/>
        <a:buSzPct val="100000"/>
        <a:buFont typeface="Arial"/>
        <a:buChar char=""/>
        <a:tabLst/>
        <a:defRPr sz="3200" b="0" i="0" u="none" strike="noStrike" cap="none" spc="0" baseline="0">
          <a:solidFill>
            <a:srgbClr val="000000"/>
          </a:solidFill>
          <a:uFillTx/>
          <a:latin typeface="Myriad Pro"/>
          <a:ea typeface="Myriad Pro"/>
          <a:cs typeface="Myriad Pro"/>
          <a:sym typeface="Myriad Pro"/>
        </a:defRPr>
      </a:lvl8pPr>
      <a:lvl9pPr marL="4064000" marR="0" indent="-406400" algn="l" defTabSz="914400" rtl="0" latinLnBrk="0">
        <a:lnSpc>
          <a:spcPct val="100000"/>
        </a:lnSpc>
        <a:spcBef>
          <a:spcPts val="700"/>
        </a:spcBef>
        <a:spcAft>
          <a:spcPts val="0"/>
        </a:spcAft>
        <a:buClrTx/>
        <a:buSzPct val="100000"/>
        <a:buFont typeface="Arial"/>
        <a:buChar char=""/>
        <a:tabLst/>
        <a:defRPr sz="3200" b="0" i="0" u="none" strike="noStrike" cap="none" spc="0" baseline="0">
          <a:solidFill>
            <a:srgbClr val="000000"/>
          </a:solidFill>
          <a:uFillTx/>
          <a:latin typeface="Myriad Pro"/>
          <a:ea typeface="Myriad Pro"/>
          <a:cs typeface="Myriad Pro"/>
          <a:sym typeface="Myriad Pro"/>
        </a:defRPr>
      </a:lvl9pPr>
    </p:bodyStyle>
    <p:otherStyle>
      <a:lvl1pPr marL="0" marR="0" indent="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Myriad Pro"/>
        </a:defRPr>
      </a:lvl1pPr>
      <a:lvl2pPr marL="0" marR="0" indent="4572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Myriad Pro"/>
        </a:defRPr>
      </a:lvl2pPr>
      <a:lvl3pPr marL="0" marR="0" indent="9144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Myriad Pro"/>
        </a:defRPr>
      </a:lvl3pPr>
      <a:lvl4pPr marL="0" marR="0" indent="13716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Myriad Pro"/>
        </a:defRPr>
      </a:lvl4pPr>
      <a:lvl5pPr marL="0" marR="0" indent="18288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Myriad Pro"/>
        </a:defRPr>
      </a:lvl5pPr>
      <a:lvl6pPr marL="0" marR="0" indent="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Myriad Pro"/>
        </a:defRPr>
      </a:lvl6pPr>
      <a:lvl7pPr marL="0" marR="0" indent="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Myriad Pro"/>
        </a:defRPr>
      </a:lvl7pPr>
      <a:lvl8pPr marL="0" marR="0" indent="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Myriad Pro"/>
        </a:defRPr>
      </a:lvl8pPr>
      <a:lvl9pPr marL="0" marR="0" indent="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Myriad Pro"/>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3.xml"/><Relationship Id="rId4" Type="http://schemas.openxmlformats.org/officeDocument/2006/relationships/image" Target="../media/image7.png"/></Relationships>
</file>

<file path=ppt/slides/_rels/slide14.xml.rels><?xml version="1.0" encoding="UTF-8" standalone="yes"?>
<Relationships xmlns="http://schemas.openxmlformats.org/package/2006/relationships"><Relationship Id="rId8" Type="http://schemas.openxmlformats.org/officeDocument/2006/relationships/hyperlink" Target="https://eur01.safelinks.protection.outlook.com/?url=https%3A%2F%2Fwww.youtube.com%2Fwatch%3Fv%3DkUlKRIMxpZQ&amp;data=04%7C01%7Ce.callahan%40uwtsd.ac.uk%7Cd31fd9afee44423f256008d9a6da0c69%7C4e0f11f9046e45059cb8db2152311e21%7C0%7C0%7C637724277841124118%7CUnknown%7CTWFpbGZsb3d8eyJWIjoiMC4wLjAwMDAiLCJQIjoiV2luMzIiLCJBTiI6Ik1haWwiLCJXVCI6Mn0%3D%7C1000&amp;sdata=gRDbJfGfwyle0XxVAI5tR%2Fp6lfgz1Lpuc6ccbrkBtjo%3D&amp;reserved=0" TargetMode="External"/><Relationship Id="rId3" Type="http://schemas.openxmlformats.org/officeDocument/2006/relationships/hyperlink" Target="http://www.who.int/" TargetMode="External"/><Relationship Id="rId7" Type="http://schemas.openxmlformats.org/officeDocument/2006/relationships/hyperlink" Target="http://www.statistics.gov.uk/" TargetMode="External"/><Relationship Id="rId2" Type="http://schemas.openxmlformats.org/officeDocument/2006/relationships/hyperlink" Target="http://www.gov.uk/government/organisations/public-health-england" TargetMode="External"/><Relationship Id="rId1" Type="http://schemas.openxmlformats.org/officeDocument/2006/relationships/slideLayout" Target="../slideLayouts/slideLayout3.xml"/><Relationship Id="rId6" Type="http://schemas.openxmlformats.org/officeDocument/2006/relationships/hyperlink" Target="http://www.direct.gov.uk/" TargetMode="External"/><Relationship Id="rId5" Type="http://schemas.openxmlformats.org/officeDocument/2006/relationships/hyperlink" Target="http://www.cieh.org.uk/" TargetMode="External"/><Relationship Id="rId10" Type="http://schemas.openxmlformats.org/officeDocument/2006/relationships/hyperlink" Target="https://eur01.safelinks.protection.outlook.com/?url=https%3A%2F%2Fwww.youtube.com%2Fwatch%3Fv%3DOF6OFLgKAl0&amp;data=04%7C01%7Ce.callahan%40uwtsd.ac.uk%7Cd31fd9afee44423f256008d9a6da0c69%7C4e0f11f9046e45059cb8db2152311e21%7C0%7C0%7C637724277841134087%7CUnknown%7CTWFpbGZsb3d8eyJWIjoiMC4wLjAwMDAiLCJQIjoiV2luMzIiLCJBTiI6Ik1haWwiLCJXVCI6Mn0%3D%7C1000&amp;sdata=17zv%2Fwho2nUCwbWoAxFFbz5RzreKrqrGRV87Tuhyo3Q%3D&amp;reserved=0" TargetMode="External"/><Relationship Id="rId4" Type="http://schemas.openxmlformats.org/officeDocument/2006/relationships/hyperlink" Target="http://www.basw.co.uk/" TargetMode="External"/><Relationship Id="rId9" Type="http://schemas.openxmlformats.org/officeDocument/2006/relationships/hyperlink" Target="https://eur01.safelinks.protection.outlook.com/?url=https%3A%2F%2Fwww.youtube.com%2Fwatch%3Fv%3DHobxLbPhrMc&amp;data=04%7C01%7Ce.callahan%40uwtsd.ac.uk%7Cd31fd9afee44423f256008d9a6da0c69%7C4e0f11f9046e45059cb8db2152311e21%7C0%7C0%7C637724277841134087%7CUnknown%7CTWFpbGZsb3d8eyJWIjoiMC4wLjAwMDAiLCJQIjoiV2luMzIiLCJBTiI6Ik1haWwiLCJXVCI6Mn0%3D%7C1000&amp;sdata=TcHAm6oyL56lIOKwzqTNHiajMuw0QjuI8fMEQFUZ0OA%3D&amp;reserved=0"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 name="BMHP5013 PUBLIC HEALTH POLICY"/>
          <p:cNvSpPr txBox="1">
            <a:spLocks noGrp="1"/>
          </p:cNvSpPr>
          <p:nvPr>
            <p:ph type="title" idx="4294967295"/>
          </p:nvPr>
        </p:nvSpPr>
        <p:spPr>
          <a:xfrm>
            <a:off x="684212" y="549275"/>
            <a:ext cx="7772401" cy="2016125"/>
          </a:xfrm>
          <a:prstGeom prst="rect">
            <a:avLst/>
          </a:prstGeom>
        </p:spPr>
        <p:txBody>
          <a:bodyPr>
            <a:normAutofit/>
          </a:bodyPr>
          <a:lstStyle/>
          <a:p>
            <a:pPr>
              <a:defRPr sz="3600" b="1">
                <a:latin typeface="+mj-lt"/>
                <a:ea typeface="+mj-ea"/>
                <a:cs typeface="+mj-cs"/>
                <a:sym typeface="Arial"/>
              </a:defRPr>
            </a:pPr>
            <a:r>
              <a:t>BMHP5013</a:t>
            </a:r>
            <a:br/>
            <a:r>
              <a:t>PUBLIC HEALTH POLICY</a:t>
            </a:r>
            <a:br/>
            <a:endParaRPr/>
          </a:p>
        </p:txBody>
      </p:sp>
      <p:sp>
        <p:nvSpPr>
          <p:cNvPr id="37" name="Week 6…"/>
          <p:cNvSpPr txBox="1">
            <a:spLocks noGrp="1"/>
          </p:cNvSpPr>
          <p:nvPr>
            <p:ph type="body" sz="half" idx="4294967295"/>
          </p:nvPr>
        </p:nvSpPr>
        <p:spPr>
          <a:xfrm>
            <a:off x="544512" y="3213100"/>
            <a:ext cx="7912101" cy="2284413"/>
          </a:xfrm>
          <a:prstGeom prst="rect">
            <a:avLst/>
          </a:prstGeom>
        </p:spPr>
        <p:txBody>
          <a:bodyPr>
            <a:normAutofit lnSpcReduction="10000"/>
          </a:bodyPr>
          <a:lstStyle/>
          <a:p>
            <a:pPr marL="0" indent="0" algn="ctr" defTabSz="612648">
              <a:spcBef>
                <a:spcPts val="400"/>
              </a:spcBef>
              <a:buSzTx/>
              <a:buNone/>
              <a:defRPr sz="1876" b="1">
                <a:solidFill>
                  <a:srgbClr val="FFFFFF"/>
                </a:solidFill>
              </a:defRPr>
            </a:pPr>
            <a:r>
              <a:t>Week 6</a:t>
            </a:r>
          </a:p>
          <a:p>
            <a:pPr marL="0" indent="0" algn="ctr" defTabSz="612648">
              <a:spcBef>
                <a:spcPts val="400"/>
              </a:spcBef>
              <a:buSzTx/>
              <a:buNone/>
              <a:defRPr sz="1876" b="1">
                <a:latin typeface="+mj-lt"/>
                <a:ea typeface="+mj-ea"/>
                <a:cs typeface="+mj-cs"/>
                <a:sym typeface="Arial"/>
              </a:defRPr>
            </a:pPr>
            <a:r>
              <a:t>Lecturer: Dr. Evelyn Callahan</a:t>
            </a:r>
          </a:p>
          <a:p>
            <a:pPr marL="0" indent="0" algn="ctr" defTabSz="612648">
              <a:spcBef>
                <a:spcPts val="400"/>
              </a:spcBef>
              <a:buSzTx/>
              <a:buNone/>
              <a:defRPr sz="1876" b="1">
                <a:latin typeface="+mj-lt"/>
                <a:ea typeface="+mj-ea"/>
                <a:cs typeface="+mj-cs"/>
                <a:sym typeface="Arial"/>
              </a:defRPr>
            </a:pPr>
            <a:r>
              <a:t>Email: e.callahan@uwtsd.ac.uk</a:t>
            </a:r>
          </a:p>
          <a:p>
            <a:pPr marL="0" indent="0" algn="ctr" defTabSz="612648">
              <a:spcBef>
                <a:spcPts val="500"/>
              </a:spcBef>
              <a:buSzTx/>
              <a:buNone/>
              <a:defRPr sz="1876">
                <a:solidFill>
                  <a:srgbClr val="FFFFFF"/>
                </a:solidFill>
              </a:defRPr>
            </a:pPr>
            <a:endParaRPr/>
          </a:p>
          <a:p>
            <a:pPr marL="0" indent="0" algn="ctr" defTabSz="612648">
              <a:spcBef>
                <a:spcPts val="500"/>
              </a:spcBef>
              <a:buSzTx/>
              <a:buNone/>
              <a:defRPr sz="1206"/>
            </a:pPr>
            <a:endParaRPr/>
          </a:p>
          <a:p>
            <a:pPr marL="0" indent="0" algn="ctr" defTabSz="612648">
              <a:spcBef>
                <a:spcPts val="500"/>
              </a:spcBef>
              <a:buSzTx/>
              <a:buNone/>
              <a:defRPr sz="2144"/>
            </a:pPr>
            <a:endParaRPr sz="1206"/>
          </a:p>
          <a:p>
            <a:pPr marL="0" indent="0" algn="ctr" defTabSz="612648">
              <a:spcBef>
                <a:spcPts val="500"/>
              </a:spcBef>
              <a:buSzTx/>
              <a:buNone/>
              <a:defRPr sz="2144"/>
            </a:pPr>
            <a:r>
              <a:t> </a:t>
            </a:r>
          </a:p>
        </p:txBody>
      </p:sp>
      <p:sp>
        <p:nvSpPr>
          <p:cNvPr id="38" name="11/8/21"/>
          <p:cNvSpPr txBox="1"/>
          <p:nvPr/>
        </p:nvSpPr>
        <p:spPr>
          <a:xfrm>
            <a:off x="441007" y="6512242"/>
            <a:ext cx="880111" cy="24384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nchor="ctr">
            <a:spAutoFit/>
          </a:bodyPr>
          <a:lstStyle>
            <a:lvl1pPr algn="ctr">
              <a:defRPr sz="1000">
                <a:solidFill>
                  <a:srgbClr val="898989"/>
                </a:solidFill>
              </a:defRPr>
            </a:lvl1pPr>
          </a:lstStyle>
          <a:p>
            <a:r>
              <a:t>11/8/21</a:t>
            </a:r>
          </a:p>
        </p:txBody>
      </p:sp>
      <p:sp>
        <p:nvSpPr>
          <p:cNvPr id="39" name="Slide Number"/>
          <p:cNvSpPr txBox="1">
            <a:spLocks noGrp="1"/>
          </p:cNvSpPr>
          <p:nvPr>
            <p:ph type="sldNum" sz="quarter" idx="2"/>
          </p:nvPr>
        </p:nvSpPr>
        <p:spPr>
          <a:xfrm>
            <a:off x="8497902" y="6416992"/>
            <a:ext cx="188898" cy="269241"/>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fld id="{86CB4B4D-7CA3-9044-876B-883B54F8677D}" type="slidenum">
              <a:t>1</a:t>
            </a:fld>
            <a:endParaRPr/>
          </a:p>
        </p:txBody>
      </p:sp>
    </p:spTree>
  </p:cSld>
  <p:clrMapOvr>
    <a:masterClrMapping/>
  </p:clrMapOvr>
  <p:transition spd="med"/>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 name="AIM OF LECTURE"/>
          <p:cNvSpPr txBox="1">
            <a:spLocks noGrp="1"/>
          </p:cNvSpPr>
          <p:nvPr>
            <p:ph type="title" idx="4294967295"/>
          </p:nvPr>
        </p:nvSpPr>
        <p:spPr>
          <a:xfrm>
            <a:off x="971550" y="0"/>
            <a:ext cx="5472113" cy="1196975"/>
          </a:xfrm>
          <a:prstGeom prst="rect">
            <a:avLst/>
          </a:prstGeom>
        </p:spPr>
        <p:txBody>
          <a:bodyPr>
            <a:normAutofit/>
          </a:bodyPr>
          <a:lstStyle>
            <a:lvl1pPr algn="l">
              <a:defRPr sz="2800" b="1">
                <a:latin typeface="+mj-lt"/>
                <a:ea typeface="+mj-ea"/>
                <a:cs typeface="+mj-cs"/>
                <a:sym typeface="Arial"/>
              </a:defRPr>
            </a:lvl1pPr>
          </a:lstStyle>
          <a:p>
            <a:r>
              <a:t>         AIM OF LECTURE</a:t>
            </a:r>
          </a:p>
        </p:txBody>
      </p:sp>
      <p:sp>
        <p:nvSpPr>
          <p:cNvPr id="42" name="Communicable diseases…"/>
          <p:cNvSpPr txBox="1">
            <a:spLocks noGrp="1"/>
          </p:cNvSpPr>
          <p:nvPr>
            <p:ph type="body" idx="4294967295"/>
          </p:nvPr>
        </p:nvSpPr>
        <p:spPr>
          <a:xfrm>
            <a:off x="-1" y="1268412"/>
            <a:ext cx="9144002" cy="4392613"/>
          </a:xfrm>
          <a:prstGeom prst="rect">
            <a:avLst/>
          </a:prstGeom>
        </p:spPr>
        <p:txBody>
          <a:bodyPr>
            <a:normAutofit/>
          </a:bodyPr>
          <a:lstStyle/>
          <a:p>
            <a:pPr marL="0" indent="0">
              <a:lnSpc>
                <a:spcPct val="150000"/>
              </a:lnSpc>
              <a:spcBef>
                <a:spcPts val="0"/>
              </a:spcBef>
              <a:buSzTx/>
              <a:buNone/>
              <a:defRPr sz="2400"/>
            </a:pPr>
            <a:endParaRPr/>
          </a:p>
          <a:p>
            <a:pPr marL="0" indent="0">
              <a:lnSpc>
                <a:spcPct val="150000"/>
              </a:lnSpc>
              <a:spcBef>
                <a:spcPts val="0"/>
              </a:spcBef>
              <a:buSzTx/>
              <a:buNone/>
              <a:defRPr sz="2400"/>
            </a:pPr>
            <a:r>
              <a:t>Communicable diseases</a:t>
            </a:r>
          </a:p>
          <a:p>
            <a:pPr marL="0" indent="0">
              <a:lnSpc>
                <a:spcPct val="150000"/>
              </a:lnSpc>
              <a:spcBef>
                <a:spcPts val="0"/>
              </a:spcBef>
              <a:buSzTx/>
              <a:buNone/>
              <a:defRPr sz="2400"/>
            </a:pPr>
            <a:r>
              <a:t>Non-communicable diseases</a:t>
            </a:r>
          </a:p>
        </p:txBody>
      </p:sp>
    </p:spTree>
  </p:cSld>
  <p:clrMapOvr>
    <a:masterClrMapping/>
  </p:clrMapOvr>
  <p:transition spd="med"/>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 name="MODULE AIM  &amp; LEARNING OUTCOMES"/>
          <p:cNvSpPr txBox="1">
            <a:spLocks noGrp="1"/>
          </p:cNvSpPr>
          <p:nvPr>
            <p:ph type="title" idx="4294967295"/>
          </p:nvPr>
        </p:nvSpPr>
        <p:spPr>
          <a:xfrm>
            <a:off x="-1" y="0"/>
            <a:ext cx="9144002" cy="692150"/>
          </a:xfrm>
          <a:prstGeom prst="rect">
            <a:avLst/>
          </a:prstGeom>
        </p:spPr>
        <p:txBody>
          <a:bodyPr>
            <a:normAutofit fontScale="90000"/>
          </a:bodyPr>
          <a:lstStyle/>
          <a:p>
            <a:pPr algn="l" defTabSz="521208">
              <a:defRPr sz="1368">
                <a:latin typeface="+mj-lt"/>
                <a:ea typeface="+mj-ea"/>
                <a:cs typeface="+mj-cs"/>
                <a:sym typeface="Arial"/>
              </a:defRPr>
            </a:pPr>
            <a:br/>
            <a:r>
              <a:rPr b="1"/>
              <a:t>MODULE AIM  &amp; LEARNING OUTCOMES</a:t>
            </a:r>
            <a:br>
              <a:rPr b="1"/>
            </a:br>
            <a:endParaRPr b="1"/>
          </a:p>
        </p:txBody>
      </p:sp>
      <p:sp>
        <p:nvSpPr>
          <p:cNvPr id="45" name="Aim of the Module…"/>
          <p:cNvSpPr txBox="1">
            <a:spLocks noGrp="1"/>
          </p:cNvSpPr>
          <p:nvPr>
            <p:ph type="body" idx="4294967295"/>
          </p:nvPr>
        </p:nvSpPr>
        <p:spPr>
          <a:xfrm>
            <a:off x="-1" y="692150"/>
            <a:ext cx="9144002" cy="4968875"/>
          </a:xfrm>
          <a:prstGeom prst="rect">
            <a:avLst/>
          </a:prstGeom>
        </p:spPr>
        <p:txBody>
          <a:bodyPr>
            <a:normAutofit/>
          </a:bodyPr>
          <a:lstStyle/>
          <a:p>
            <a:pPr marL="0" indent="0">
              <a:spcBef>
                <a:spcPts val="400"/>
              </a:spcBef>
              <a:buSzTx/>
              <a:buNone/>
              <a:defRPr sz="2000" b="1">
                <a:latin typeface="+mj-lt"/>
                <a:ea typeface="+mj-ea"/>
                <a:cs typeface="+mj-cs"/>
                <a:sym typeface="Arial"/>
              </a:defRPr>
            </a:pPr>
            <a:r>
              <a:t>Aim of the Module</a:t>
            </a:r>
          </a:p>
          <a:p>
            <a:pPr marL="0" indent="0">
              <a:spcBef>
                <a:spcPts val="400"/>
              </a:spcBef>
              <a:buFontTx/>
              <a:buChar char="❖"/>
              <a:defRPr sz="2000">
                <a:latin typeface="+mj-lt"/>
                <a:ea typeface="+mj-ea"/>
                <a:cs typeface="+mj-cs"/>
                <a:sym typeface="Arial"/>
              </a:defRPr>
            </a:pPr>
            <a:r>
              <a:t>To develop a critical understanding of factors influencing public health and the impact upon public health of historical context, the legal framework and political influences. </a:t>
            </a:r>
          </a:p>
          <a:p>
            <a:pPr marL="0" indent="0">
              <a:buFontTx/>
              <a:buChar char="❖"/>
              <a:defRPr sz="2000">
                <a:latin typeface="+mj-lt"/>
                <a:ea typeface="+mj-ea"/>
                <a:cs typeface="+mj-cs"/>
                <a:sym typeface="Arial"/>
              </a:defRPr>
            </a:pPr>
            <a:endParaRPr/>
          </a:p>
          <a:p>
            <a:pPr marL="0" indent="0">
              <a:spcBef>
                <a:spcPts val="400"/>
              </a:spcBef>
              <a:buSzTx/>
              <a:buNone/>
              <a:defRPr sz="2000">
                <a:latin typeface="+mj-lt"/>
                <a:ea typeface="+mj-ea"/>
                <a:cs typeface="+mj-cs"/>
                <a:sym typeface="Arial"/>
              </a:defRPr>
            </a:pPr>
            <a:r>
              <a:t>Upon the successful completion of this module, the student should be able to:</a:t>
            </a:r>
          </a:p>
          <a:p>
            <a:pPr marL="0" indent="0">
              <a:spcBef>
                <a:spcPts val="400"/>
              </a:spcBef>
              <a:buFontTx/>
              <a:buAutoNum type="arabicPeriod"/>
              <a:defRPr sz="2000">
                <a:latin typeface="+mj-lt"/>
                <a:ea typeface="+mj-ea"/>
                <a:cs typeface="+mj-cs"/>
                <a:sym typeface="Arial"/>
              </a:defRPr>
            </a:pPr>
            <a:r>
              <a:t>Analyse the origins of social policies and the impact of social policies on users of health and social care services; </a:t>
            </a:r>
          </a:p>
          <a:p>
            <a:pPr marL="0" indent="0">
              <a:spcBef>
                <a:spcPts val="400"/>
              </a:spcBef>
              <a:buFontTx/>
              <a:buAutoNum type="arabicPeriod"/>
              <a:defRPr sz="2000">
                <a:latin typeface="+mj-lt"/>
                <a:ea typeface="+mj-ea"/>
                <a:cs typeface="+mj-cs"/>
                <a:sym typeface="Arial"/>
              </a:defRPr>
            </a:pPr>
            <a:r>
              <a:t>Evaluate different approaches and strategies used to measure, monitor and control the incidence of disease in communities; and </a:t>
            </a:r>
          </a:p>
          <a:p>
            <a:pPr marL="0" indent="0">
              <a:spcBef>
                <a:spcPts val="400"/>
              </a:spcBef>
              <a:buFontTx/>
              <a:buAutoNum type="arabicPeriod"/>
              <a:defRPr sz="2000">
                <a:latin typeface="+mj-lt"/>
                <a:ea typeface="+mj-ea"/>
                <a:cs typeface="+mj-cs"/>
                <a:sym typeface="Arial"/>
              </a:defRPr>
            </a:pPr>
            <a:r>
              <a:t>Critically examine recent developments in health and social care policy and their impact on the health and wellbeing of individuals in health or social care settings</a:t>
            </a:r>
          </a:p>
        </p:txBody>
      </p:sp>
    </p:spTree>
  </p:cSld>
  <p:clrMapOvr>
    <a:masterClrMapping/>
  </p:clrMapOvr>
  <p:transition spd="med"/>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 name="DISEASES AND ILLNESSES"/>
          <p:cNvSpPr txBox="1">
            <a:spLocks noGrp="1"/>
          </p:cNvSpPr>
          <p:nvPr>
            <p:ph type="title" idx="4294967295"/>
          </p:nvPr>
        </p:nvSpPr>
        <p:spPr>
          <a:xfrm>
            <a:off x="395287" y="0"/>
            <a:ext cx="8291513" cy="765175"/>
          </a:xfrm>
          <a:prstGeom prst="rect">
            <a:avLst/>
          </a:prstGeom>
        </p:spPr>
        <p:txBody>
          <a:bodyPr>
            <a:normAutofit/>
          </a:bodyPr>
          <a:lstStyle>
            <a:lvl1pPr>
              <a:defRPr sz="2400" b="1"/>
            </a:lvl1pPr>
          </a:lstStyle>
          <a:p>
            <a:r>
              <a:t>DISEASES AND ILLNESSES</a:t>
            </a:r>
          </a:p>
        </p:txBody>
      </p:sp>
      <p:sp>
        <p:nvSpPr>
          <p:cNvPr id="48" name="There are four main types of disease: infectious diseases, deficiency diseases, hereditary diseases (including both genetic diseases and non-genetic hereditary diseases), and physiological diseases.…"/>
          <p:cNvSpPr txBox="1">
            <a:spLocks noGrp="1"/>
          </p:cNvSpPr>
          <p:nvPr>
            <p:ph type="body" idx="4294967295"/>
          </p:nvPr>
        </p:nvSpPr>
        <p:spPr>
          <a:xfrm>
            <a:off x="107950" y="620712"/>
            <a:ext cx="8856663" cy="5111751"/>
          </a:xfrm>
          <a:prstGeom prst="rect">
            <a:avLst/>
          </a:prstGeom>
        </p:spPr>
        <p:txBody>
          <a:bodyPr>
            <a:normAutofit/>
          </a:bodyPr>
          <a:lstStyle/>
          <a:p>
            <a:pPr marL="0" indent="0">
              <a:lnSpc>
                <a:spcPct val="150000"/>
              </a:lnSpc>
              <a:spcBef>
                <a:spcPts val="600"/>
              </a:spcBef>
              <a:buSzTx/>
              <a:buNone/>
              <a:defRPr sz="2000"/>
            </a:pPr>
            <a:r>
              <a:t>There are four main types of disease: </a:t>
            </a:r>
            <a:r>
              <a:rPr b="1"/>
              <a:t>infectious</a:t>
            </a:r>
            <a:r>
              <a:t> diseases, </a:t>
            </a:r>
            <a:r>
              <a:rPr b="1"/>
              <a:t>deficiency</a:t>
            </a:r>
            <a:r>
              <a:t> diseases, </a:t>
            </a:r>
            <a:r>
              <a:rPr b="1"/>
              <a:t>hereditary</a:t>
            </a:r>
            <a:r>
              <a:t> diseases (including both genetic diseases and non-genetic hereditary diseases), and </a:t>
            </a:r>
            <a:r>
              <a:rPr b="1"/>
              <a:t>physiological</a:t>
            </a:r>
            <a:r>
              <a:t> diseases. </a:t>
            </a:r>
          </a:p>
          <a:p>
            <a:pPr marL="0" indent="0">
              <a:lnSpc>
                <a:spcPct val="150000"/>
              </a:lnSpc>
              <a:spcBef>
                <a:spcPts val="600"/>
              </a:spcBef>
              <a:buSzTx/>
              <a:buNone/>
              <a:defRPr sz="2000"/>
            </a:pPr>
            <a:r>
              <a:t>Diseases can also be classified in other ways, such as </a:t>
            </a:r>
            <a:r>
              <a:rPr b="1"/>
              <a:t>communicable</a:t>
            </a:r>
            <a:r>
              <a:t> and </a:t>
            </a:r>
            <a:r>
              <a:rPr b="1"/>
              <a:t>non-communicable</a:t>
            </a:r>
            <a:r>
              <a:t> diseases.</a:t>
            </a:r>
          </a:p>
          <a:p>
            <a:pPr marL="0" indent="0">
              <a:lnSpc>
                <a:spcPct val="150000"/>
              </a:lnSpc>
              <a:spcBef>
                <a:spcPts val="600"/>
              </a:spcBef>
              <a:buSzTx/>
              <a:buNone/>
              <a:defRPr sz="2000"/>
            </a:pPr>
            <a:r>
              <a:t>Mental and physical health are two most discussed types of health. </a:t>
            </a:r>
          </a:p>
          <a:p>
            <a:pPr marL="0" indent="0">
              <a:lnSpc>
                <a:spcPct val="150000"/>
              </a:lnSpc>
              <a:spcBef>
                <a:spcPts val="600"/>
              </a:spcBef>
              <a:buSzTx/>
              <a:buNone/>
              <a:defRPr sz="2000"/>
            </a:pPr>
            <a:r>
              <a:t>Spiritual, emotional, and financial health also contribute to overall health. Medical experts have linked these to lower stress levels and improved mental and physical well-being.</a:t>
            </a:r>
          </a:p>
          <a:p>
            <a:pPr marL="0" indent="0">
              <a:spcBef>
                <a:spcPts val="600"/>
              </a:spcBef>
              <a:buSzTx/>
              <a:buNone/>
              <a:defRPr sz="2000"/>
            </a:pPr>
            <a:r>
              <a:t>			                                       (Farmer et al, 2013) </a:t>
            </a:r>
          </a:p>
        </p:txBody>
      </p:sp>
      <p:sp>
        <p:nvSpPr>
          <p:cNvPr id="49" name="11/8/21"/>
          <p:cNvSpPr txBox="1"/>
          <p:nvPr/>
        </p:nvSpPr>
        <p:spPr>
          <a:xfrm>
            <a:off x="296545" y="6512242"/>
            <a:ext cx="880111" cy="24384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nchor="ctr">
            <a:spAutoFit/>
          </a:bodyPr>
          <a:lstStyle>
            <a:lvl1pPr algn="ctr">
              <a:defRPr sz="1000">
                <a:solidFill>
                  <a:srgbClr val="898989"/>
                </a:solidFill>
              </a:defRPr>
            </a:lvl1pPr>
          </a:lstStyle>
          <a:p>
            <a:r>
              <a:t>11/8/21</a:t>
            </a:r>
          </a:p>
        </p:txBody>
      </p:sp>
      <p:sp>
        <p:nvSpPr>
          <p:cNvPr id="50" name="Slide Number"/>
          <p:cNvSpPr txBox="1">
            <a:spLocks noGrp="1"/>
          </p:cNvSpPr>
          <p:nvPr>
            <p:ph type="sldNum" sz="quarter" idx="2"/>
          </p:nvPr>
        </p:nvSpPr>
        <p:spPr>
          <a:xfrm>
            <a:off x="8497902" y="6416992"/>
            <a:ext cx="188898" cy="269241"/>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fld id="{86CB4B4D-7CA3-9044-876B-883B54F8677D}" type="slidenum">
              <a:t>4</a:t>
            </a:fld>
            <a:endParaRPr/>
          </a:p>
        </p:txBody>
      </p:sp>
    </p:spTree>
  </p:cSld>
  <p:clrMapOvr>
    <a:masterClrMapping/>
  </p:clrMapOvr>
  <p:transition spd="med"/>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 name="Standards for managing outbreaks"/>
          <p:cNvSpPr txBox="1">
            <a:spLocks noGrp="1"/>
          </p:cNvSpPr>
          <p:nvPr>
            <p:ph type="title" idx="4294967295"/>
          </p:nvPr>
        </p:nvSpPr>
        <p:spPr>
          <a:xfrm>
            <a:off x="395287" y="0"/>
            <a:ext cx="8291513" cy="765175"/>
          </a:xfrm>
          <a:prstGeom prst="rect">
            <a:avLst/>
          </a:prstGeom>
        </p:spPr>
        <p:txBody>
          <a:bodyPr>
            <a:normAutofit/>
          </a:bodyPr>
          <a:lstStyle>
            <a:lvl1pPr>
              <a:defRPr sz="2400"/>
            </a:lvl1pPr>
          </a:lstStyle>
          <a:p>
            <a:r>
              <a:t>Standards for managing outbreaks</a:t>
            </a:r>
          </a:p>
        </p:txBody>
      </p:sp>
      <p:graphicFrame>
        <p:nvGraphicFramePr>
          <p:cNvPr id="53" name="Table"/>
          <p:cNvGraphicFramePr/>
          <p:nvPr/>
        </p:nvGraphicFramePr>
        <p:xfrm>
          <a:off x="107950" y="620712"/>
          <a:ext cx="8928100" cy="5051426"/>
        </p:xfrm>
        <a:graphic>
          <a:graphicData uri="http://schemas.openxmlformats.org/drawingml/2006/table">
            <a:tbl>
              <a:tblPr>
                <a:tableStyleId>{4C3C2611-4C71-4FC5-86AE-919BDF0F9419}</a:tableStyleId>
              </a:tblPr>
              <a:tblGrid>
                <a:gridCol w="1633537">
                  <a:extLst>
                    <a:ext uri="{9D8B030D-6E8A-4147-A177-3AD203B41FA5}">
                      <a16:colId xmlns:a16="http://schemas.microsoft.com/office/drawing/2014/main" val="20000"/>
                    </a:ext>
                  </a:extLst>
                </a:gridCol>
                <a:gridCol w="7294562">
                  <a:extLst>
                    <a:ext uri="{9D8B030D-6E8A-4147-A177-3AD203B41FA5}">
                      <a16:colId xmlns:a16="http://schemas.microsoft.com/office/drawing/2014/main" val="20001"/>
                    </a:ext>
                  </a:extLst>
                </a:gridCol>
              </a:tblGrid>
              <a:tr h="268287">
                <a:tc>
                  <a:txBody>
                    <a:bodyPr/>
                    <a:lstStyle/>
                    <a:p>
                      <a:pPr algn="l">
                        <a:defRPr sz="1800"/>
                      </a:pPr>
                      <a:r>
                        <a:rPr sz="1000" b="1">
                          <a:solidFill>
                            <a:srgbClr val="FFFFFF"/>
                          </a:solidFill>
                        </a:rPr>
                        <a:t>STAGE OF OUTBREAK</a:t>
                      </a:r>
                    </a:p>
                  </a:txBody>
                  <a:tcPr marL="45726" marR="45726" marT="45726" marB="45726" horzOverflow="overflow">
                    <a:lnB w="38100">
                      <a:solidFill>
                        <a:srgbClr val="FFFFFF"/>
                      </a:solidFill>
                    </a:lnB>
                    <a:solidFill>
                      <a:schemeClr val="accent1"/>
                    </a:solidFill>
                  </a:tcPr>
                </a:tc>
                <a:tc>
                  <a:txBody>
                    <a:bodyPr/>
                    <a:lstStyle/>
                    <a:p>
                      <a:pPr algn="l">
                        <a:defRPr sz="1800"/>
                      </a:pPr>
                      <a:r>
                        <a:rPr sz="1000" b="1">
                          <a:solidFill>
                            <a:srgbClr val="FFFFFF"/>
                          </a:solidFill>
                        </a:rPr>
                        <a:t>  MANAGING PROTOCOLS</a:t>
                      </a:r>
                    </a:p>
                  </a:txBody>
                  <a:tcPr marL="45726" marR="45726" marT="45726" marB="45726" horzOverflow="overflow">
                    <a:lnB w="38100">
                      <a:solidFill>
                        <a:srgbClr val="FFFFFF"/>
                      </a:solidFill>
                    </a:lnB>
                    <a:solidFill>
                      <a:schemeClr val="accent1"/>
                    </a:solidFill>
                  </a:tcPr>
                </a:tc>
                <a:extLst>
                  <a:ext uri="{0D108BD9-81ED-4DB2-BD59-A6C34878D82A}">
                    <a16:rowId xmlns:a16="http://schemas.microsoft.com/office/drawing/2014/main" val="10000"/>
                  </a:ext>
                </a:extLst>
              </a:tr>
              <a:tr h="469900">
                <a:tc>
                  <a:txBody>
                    <a:bodyPr/>
                    <a:lstStyle/>
                    <a:p>
                      <a:pPr algn="l">
                        <a:defRPr sz="1800"/>
                      </a:pPr>
                      <a:r>
                        <a:rPr sz="1200"/>
                        <a:t>Outbreak recognition</a:t>
                      </a:r>
                    </a:p>
                  </a:txBody>
                  <a:tcPr marL="45726" marR="45726" marT="45726" marB="45726" horzOverflow="overflow">
                    <a:lnT w="38100">
                      <a:solidFill>
                        <a:srgbClr val="FFFFFF"/>
                      </a:solidFill>
                    </a:lnT>
                    <a:solidFill>
                      <a:srgbClr val="CBE4F9"/>
                    </a:solidFill>
                  </a:tcPr>
                </a:tc>
                <a:tc>
                  <a:txBody>
                    <a:bodyPr/>
                    <a:lstStyle/>
                    <a:p>
                      <a:pPr marL="171450" indent="-171450" algn="l">
                        <a:buSzPct val="100000"/>
                        <a:buFont typeface="Arial"/>
                        <a:buChar char="•"/>
                      </a:pPr>
                      <a:r>
                        <a:t>Initial investigation to clarify the nature of the outbreak begun within 24 hours.</a:t>
                      </a:r>
                    </a:p>
                    <a:p>
                      <a:pPr marL="171450" indent="-171450" algn="l">
                        <a:buSzPct val="100000"/>
                        <a:buFont typeface="Arial"/>
                        <a:buChar char="•"/>
                      </a:pPr>
                      <a:r>
                        <a:t>Immediate risk assessment undertaken and recorded following receipt of initial information</a:t>
                      </a:r>
                    </a:p>
                  </a:txBody>
                  <a:tcPr marL="45726" marR="45726" marT="45726" marB="45726" horzOverflow="overflow">
                    <a:lnT w="38100">
                      <a:solidFill>
                        <a:srgbClr val="FFFFFF"/>
                      </a:solidFill>
                    </a:lnT>
                    <a:solidFill>
                      <a:srgbClr val="CBE4F9"/>
                    </a:solidFill>
                  </a:tcPr>
                </a:tc>
                <a:extLst>
                  <a:ext uri="{0D108BD9-81ED-4DB2-BD59-A6C34878D82A}">
                    <a16:rowId xmlns:a16="http://schemas.microsoft.com/office/drawing/2014/main" val="10001"/>
                  </a:ext>
                </a:extLst>
              </a:tr>
              <a:tr h="509587">
                <a:tc>
                  <a:txBody>
                    <a:bodyPr/>
                    <a:lstStyle/>
                    <a:p>
                      <a:pPr algn="l">
                        <a:defRPr sz="1800"/>
                      </a:pPr>
                      <a:r>
                        <a:rPr sz="1200"/>
                        <a:t>Outbreak declaration</a:t>
                      </a:r>
                    </a:p>
                  </a:txBody>
                  <a:tcPr marL="45726" marR="45726" marT="45726" marB="45726" horzOverflow="overflow">
                    <a:solidFill>
                      <a:srgbClr val="E7F2FC"/>
                    </a:solidFill>
                  </a:tcPr>
                </a:tc>
                <a:tc>
                  <a:txBody>
                    <a:bodyPr/>
                    <a:lstStyle/>
                    <a:p>
                      <a:pPr marL="171450" indent="-171450" algn="l">
                        <a:buSzPct val="100000"/>
                        <a:buFont typeface="Arial"/>
                        <a:buChar char="•"/>
                      </a:pPr>
                      <a:r>
                        <a:t>Decision made and recorded at the end of the initial investigation regarding outbreak declaration and convening of outbreak control team</a:t>
                      </a:r>
                    </a:p>
                  </a:txBody>
                  <a:tcPr marL="45726" marR="45726" marT="45726" marB="45726" horzOverflow="overflow">
                    <a:solidFill>
                      <a:srgbClr val="E7F2FC"/>
                    </a:solidFill>
                  </a:tcPr>
                </a:tc>
                <a:extLst>
                  <a:ext uri="{0D108BD9-81ED-4DB2-BD59-A6C34878D82A}">
                    <a16:rowId xmlns:a16="http://schemas.microsoft.com/office/drawing/2014/main" val="10002"/>
                  </a:ext>
                </a:extLst>
              </a:tr>
              <a:tr h="847725">
                <a:tc>
                  <a:txBody>
                    <a:bodyPr/>
                    <a:lstStyle/>
                    <a:p>
                      <a:pPr algn="l">
                        <a:defRPr sz="1800"/>
                      </a:pPr>
                      <a:r>
                        <a:rPr sz="1200"/>
                        <a:t>Outbreak Control Team</a:t>
                      </a:r>
                    </a:p>
                  </a:txBody>
                  <a:tcPr marL="45726" marR="45726" marT="45726" marB="45726" horzOverflow="overflow">
                    <a:solidFill>
                      <a:srgbClr val="CBE4F9"/>
                    </a:solidFill>
                  </a:tcPr>
                </a:tc>
                <a:tc>
                  <a:txBody>
                    <a:bodyPr/>
                    <a:lstStyle/>
                    <a:p>
                      <a:pPr marL="171450" indent="-171450" algn="l">
                        <a:buSzPct val="100000"/>
                        <a:buFont typeface="Arial"/>
                        <a:buChar char="•"/>
                      </a:pPr>
                      <a:r>
                        <a:t>OCT held as soon as possible and within three working days of decision to convene.</a:t>
                      </a:r>
                    </a:p>
                    <a:p>
                      <a:pPr marL="171450" indent="-171450" algn="l">
                        <a:buSzPct val="100000"/>
                        <a:buFont typeface="Arial"/>
                        <a:buChar char="•"/>
                      </a:pPr>
                      <a:r>
                        <a:t>All agencies/disciplines involved in investigation and control represented at OCT meeting</a:t>
                      </a:r>
                    </a:p>
                    <a:p>
                      <a:pPr marL="171450" indent="-171450" algn="l">
                        <a:buSzPct val="100000"/>
                        <a:buFont typeface="Arial"/>
                        <a:buChar char="•"/>
                      </a:pPr>
                      <a:r>
                        <a:t>Roles and responsibilities of OCT members agreed and recorded</a:t>
                      </a:r>
                    </a:p>
                    <a:p>
                      <a:pPr marL="171450" indent="-171450" algn="l">
                        <a:buSzPct val="100000"/>
                        <a:buFont typeface="Arial"/>
                        <a:buChar char="•"/>
                      </a:pPr>
                      <a:r>
                        <a:t>Lead organisation with accountability for outbreak management agreed and recorded</a:t>
                      </a:r>
                    </a:p>
                  </a:txBody>
                  <a:tcPr marL="45726" marR="45726" marT="45726" marB="45726" horzOverflow="overflow">
                    <a:solidFill>
                      <a:srgbClr val="CBE4F9"/>
                    </a:solidFill>
                  </a:tcPr>
                </a:tc>
                <a:extLst>
                  <a:ext uri="{0D108BD9-81ED-4DB2-BD59-A6C34878D82A}">
                    <a16:rowId xmlns:a16="http://schemas.microsoft.com/office/drawing/2014/main" val="10003"/>
                  </a:ext>
                </a:extLst>
              </a:tr>
              <a:tr h="1598612">
                <a:tc>
                  <a:txBody>
                    <a:bodyPr/>
                    <a:lstStyle/>
                    <a:p>
                      <a:pPr algn="l">
                        <a:defRPr sz="1800"/>
                      </a:pPr>
                      <a:r>
                        <a:rPr sz="1200"/>
                        <a:t>Investigation and control</a:t>
                      </a:r>
                    </a:p>
                  </a:txBody>
                  <a:tcPr marL="45726" marR="45726" marT="45726" marB="45726" horzOverflow="overflow">
                    <a:solidFill>
                      <a:srgbClr val="E7F2FC"/>
                    </a:solidFill>
                  </a:tcPr>
                </a:tc>
                <a:tc>
                  <a:txBody>
                    <a:bodyPr/>
                    <a:lstStyle/>
                    <a:p>
                      <a:pPr marL="171450" indent="-171450" algn="l">
                        <a:buSzPct val="100000"/>
                        <a:buFont typeface="Arial"/>
                        <a:buChar char="•"/>
                      </a:pPr>
                      <a:r>
                        <a:t>Control measures documented with clear timescales for implementation and responsibility</a:t>
                      </a:r>
                    </a:p>
                    <a:p>
                      <a:pPr marL="171450" indent="-171450" algn="l">
                        <a:buSzPct val="100000"/>
                        <a:buFont typeface="Arial"/>
                        <a:buChar char="•"/>
                      </a:pPr>
                      <a:r>
                        <a:t>Case definition agreed and recorded</a:t>
                      </a:r>
                    </a:p>
                    <a:p>
                      <a:pPr marL="171450" indent="-171450" algn="l">
                        <a:buSzPct val="100000"/>
                        <a:buFont typeface="Arial"/>
                        <a:buChar char="•"/>
                      </a:pPr>
                      <a:r>
                        <a:t>Descriptive epidemiology undertaken and reviewed at OCT. To include: number of cases in line with case definition; epidemic curve; description of key characteristics including gender, geographic spread, pertinent risk factors; severity; hypothesis generated.</a:t>
                      </a:r>
                    </a:p>
                    <a:p>
                      <a:pPr marL="171450" indent="-171450" algn="l">
                        <a:buSzPct val="100000"/>
                        <a:buFont typeface="Arial"/>
                        <a:buChar char="•"/>
                      </a:pPr>
                      <a:r>
                        <a:t>Review risk assessment in light of evidence gathered.</a:t>
                      </a:r>
                    </a:p>
                    <a:p>
                      <a:pPr marL="171450" indent="-171450" algn="l">
                        <a:buSzPct val="100000"/>
                        <a:buFont typeface="Arial"/>
                        <a:buChar char="•"/>
                      </a:pPr>
                      <a:r>
                        <a:t>Analytical study considered and rationale for decision recorded</a:t>
                      </a:r>
                    </a:p>
                    <a:p>
                      <a:pPr marL="171450" indent="-171450" algn="l">
                        <a:buSzPct val="100000"/>
                        <a:buFont typeface="Arial"/>
                        <a:buChar char="•"/>
                      </a:pPr>
                      <a:r>
                        <a:t>Investigation protocol prepared if an analytical study is undertaken</a:t>
                      </a:r>
                    </a:p>
                  </a:txBody>
                  <a:tcPr marL="45726" marR="45726" marT="45726" marB="45726" horzOverflow="overflow">
                    <a:solidFill>
                      <a:srgbClr val="E7F2FC"/>
                    </a:solidFill>
                  </a:tcPr>
                </a:tc>
                <a:extLst>
                  <a:ext uri="{0D108BD9-81ED-4DB2-BD59-A6C34878D82A}">
                    <a16:rowId xmlns:a16="http://schemas.microsoft.com/office/drawing/2014/main" val="10004"/>
                  </a:ext>
                </a:extLst>
              </a:tr>
              <a:tr h="698500">
                <a:tc>
                  <a:txBody>
                    <a:bodyPr/>
                    <a:lstStyle/>
                    <a:p>
                      <a:pPr algn="l">
                        <a:defRPr sz="1800"/>
                      </a:pPr>
                      <a:r>
                        <a:rPr sz="1200"/>
                        <a:t>Communications</a:t>
                      </a:r>
                    </a:p>
                  </a:txBody>
                  <a:tcPr marL="45726" marR="45726" marT="45726" marB="45726" horzOverflow="overflow">
                    <a:solidFill>
                      <a:srgbClr val="CBE4F9"/>
                    </a:solidFill>
                  </a:tcPr>
                </a:tc>
                <a:tc>
                  <a:txBody>
                    <a:bodyPr/>
                    <a:lstStyle/>
                    <a:p>
                      <a:pPr marL="171450" indent="-171450" algn="l">
                        <a:buSzPct val="100000"/>
                        <a:buFont typeface="Arial"/>
                        <a:buChar char="•"/>
                      </a:pPr>
                      <a:r>
                        <a:t>Communications strategy agreed at first OCT meeting and reviewed throughout the investigation.</a:t>
                      </a:r>
                    </a:p>
                    <a:p>
                      <a:pPr marL="171450" indent="-171450" algn="l">
                        <a:buSzPct val="100000"/>
                        <a:buFont typeface="Arial"/>
                        <a:buChar char="•"/>
                      </a:pPr>
                      <a:r>
                        <a:t>Absolute clarity about the outbreak lead at all times with appropriate handover consistent with handover standards</a:t>
                      </a:r>
                    </a:p>
                  </a:txBody>
                  <a:tcPr marL="45726" marR="45726" marT="45726" marB="45726" horzOverflow="overflow">
                    <a:solidFill>
                      <a:srgbClr val="CBE4F9"/>
                    </a:solidFill>
                  </a:tcPr>
                </a:tc>
                <a:extLst>
                  <a:ext uri="{0D108BD9-81ED-4DB2-BD59-A6C34878D82A}">
                    <a16:rowId xmlns:a16="http://schemas.microsoft.com/office/drawing/2014/main" val="10005"/>
                  </a:ext>
                </a:extLst>
              </a:tr>
              <a:tr h="658812">
                <a:tc>
                  <a:txBody>
                    <a:bodyPr/>
                    <a:lstStyle/>
                    <a:p>
                      <a:pPr algn="l">
                        <a:defRPr sz="1800"/>
                      </a:pPr>
                      <a:r>
                        <a:rPr sz="1200"/>
                        <a:t>End of outbreak</a:t>
                      </a:r>
                    </a:p>
                  </a:txBody>
                  <a:tcPr marL="45726" marR="45726" marT="45726" marB="45726" horzOverflow="overflow">
                    <a:solidFill>
                      <a:srgbClr val="E7F2FC"/>
                    </a:solidFill>
                  </a:tcPr>
                </a:tc>
                <a:tc>
                  <a:txBody>
                    <a:bodyPr/>
                    <a:lstStyle/>
                    <a:p>
                      <a:pPr marL="171450" indent="-171450" algn="l">
                        <a:buSzPct val="100000"/>
                        <a:buFont typeface="Arial"/>
                        <a:buChar char="•"/>
                      </a:pPr>
                      <a:r>
                        <a:t>Final outbreak report completed within 12 weeks of the formal closure of the outbreak</a:t>
                      </a:r>
                    </a:p>
                    <a:p>
                      <a:pPr marL="171450" indent="-171450" algn="l">
                        <a:buSzPct val="100000"/>
                        <a:buFont typeface="Arial"/>
                        <a:buChar char="•"/>
                      </a:pPr>
                      <a:r>
                        <a:t>Report recommendations and lessons learnt reviewed within 12 months after formal closure of the outbreak</a:t>
                      </a:r>
                    </a:p>
                  </a:txBody>
                  <a:tcPr marL="45726" marR="45726" marT="45726" marB="45726" horzOverflow="overflow">
                    <a:solidFill>
                      <a:srgbClr val="E7F2FC"/>
                    </a:solidFill>
                  </a:tcPr>
                </a:tc>
                <a:extLst>
                  <a:ext uri="{0D108BD9-81ED-4DB2-BD59-A6C34878D82A}">
                    <a16:rowId xmlns:a16="http://schemas.microsoft.com/office/drawing/2014/main" val="10006"/>
                  </a:ext>
                </a:extLst>
              </a:tr>
            </a:tbl>
          </a:graphicData>
        </a:graphic>
      </p:graphicFrame>
      <p:sp>
        <p:nvSpPr>
          <p:cNvPr id="54" name="11/8/21"/>
          <p:cNvSpPr txBox="1"/>
          <p:nvPr/>
        </p:nvSpPr>
        <p:spPr>
          <a:xfrm>
            <a:off x="296545" y="6512242"/>
            <a:ext cx="880111" cy="24384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nchor="ctr">
            <a:spAutoFit/>
          </a:bodyPr>
          <a:lstStyle>
            <a:lvl1pPr algn="ctr">
              <a:defRPr sz="1000">
                <a:solidFill>
                  <a:srgbClr val="898989"/>
                </a:solidFill>
              </a:defRPr>
            </a:lvl1pPr>
          </a:lstStyle>
          <a:p>
            <a:r>
              <a:t>11/8/21</a:t>
            </a:r>
          </a:p>
        </p:txBody>
      </p:sp>
      <p:sp>
        <p:nvSpPr>
          <p:cNvPr id="55" name="Slide Number"/>
          <p:cNvSpPr txBox="1">
            <a:spLocks noGrp="1"/>
          </p:cNvSpPr>
          <p:nvPr>
            <p:ph type="sldNum" sz="quarter" idx="2"/>
          </p:nvPr>
        </p:nvSpPr>
        <p:spPr>
          <a:xfrm>
            <a:off x="8497902" y="6416992"/>
            <a:ext cx="188898" cy="269241"/>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fld id="{86CB4B4D-7CA3-9044-876B-883B54F8677D}" type="slidenum">
              <a:t>5</a:t>
            </a:fld>
            <a:endParaRPr/>
          </a:p>
        </p:txBody>
      </p:sp>
    </p:spTree>
  </p:cSld>
  <p:clrMapOvr>
    <a:masterClrMapping/>
  </p:clrMapOvr>
  <p:transition spd="med"/>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 name="POLICY AND LEGAL CONTEXT"/>
          <p:cNvSpPr txBox="1">
            <a:spLocks noGrp="1"/>
          </p:cNvSpPr>
          <p:nvPr>
            <p:ph type="title" idx="4294967295"/>
          </p:nvPr>
        </p:nvSpPr>
        <p:spPr>
          <a:xfrm>
            <a:off x="395287" y="274637"/>
            <a:ext cx="8291513" cy="633413"/>
          </a:xfrm>
          <a:prstGeom prst="rect">
            <a:avLst/>
          </a:prstGeom>
        </p:spPr>
        <p:txBody>
          <a:bodyPr>
            <a:normAutofit/>
          </a:bodyPr>
          <a:lstStyle/>
          <a:p>
            <a:pPr defTabSz="667512">
              <a:defRPr sz="1752" b="1"/>
            </a:pPr>
            <a:r>
              <a:t>POLICY AND LEGAL CONTEXT</a:t>
            </a:r>
            <a:br/>
            <a:endParaRPr/>
          </a:p>
        </p:txBody>
      </p:sp>
      <p:sp>
        <p:nvSpPr>
          <p:cNvPr id="58" name="UKHSA and OHID provides an integrated approach to protecting public health through the provision of support and advice to NHS England, local authorities, emergency services, government agencies and devolved administrations.…"/>
          <p:cNvSpPr txBox="1">
            <a:spLocks noGrp="1"/>
          </p:cNvSpPr>
          <p:nvPr>
            <p:ph type="body" idx="4294967295"/>
          </p:nvPr>
        </p:nvSpPr>
        <p:spPr>
          <a:xfrm>
            <a:off x="107950" y="620712"/>
            <a:ext cx="8856663" cy="5111751"/>
          </a:xfrm>
          <a:prstGeom prst="rect">
            <a:avLst/>
          </a:prstGeom>
        </p:spPr>
        <p:txBody>
          <a:bodyPr>
            <a:normAutofit/>
          </a:bodyPr>
          <a:lstStyle/>
          <a:p>
            <a:pPr>
              <a:spcBef>
                <a:spcPts val="300"/>
              </a:spcBef>
              <a:buChar char="•"/>
              <a:defRPr sz="1400"/>
            </a:pPr>
            <a:r>
              <a:t>UKHSA and OHID provides an integrated approach to protecting public health through the provision of support and advice to NHS England, local authorities, emergency services, government agencies and devolved administrations. </a:t>
            </a:r>
          </a:p>
          <a:p>
            <a:pPr>
              <a:spcBef>
                <a:spcPts val="300"/>
              </a:spcBef>
              <a:buChar char="•"/>
              <a:defRPr sz="1400"/>
            </a:pPr>
            <a:r>
              <a:t>Specialist advice areas related to outbreaks and incidents include infectious diseases, outbreak surveillance and management, chemical, biological and radiation hazards.</a:t>
            </a:r>
          </a:p>
          <a:p>
            <a:pPr>
              <a:spcBef>
                <a:spcPts val="300"/>
              </a:spcBef>
              <a:buChar char="•"/>
              <a:defRPr sz="1400"/>
            </a:pPr>
            <a:r>
              <a:t>Under the Health and Social Care Act 2012 the Secretary of State has a duty to protect the health of the population and carry out activities as described in the Health Protection Agency Act 2004.</a:t>
            </a:r>
          </a:p>
          <a:p>
            <a:pPr>
              <a:spcBef>
                <a:spcPts val="300"/>
              </a:spcBef>
              <a:buChar char="•"/>
              <a:defRPr sz="1400"/>
            </a:pPr>
            <a:r>
              <a:t>In practice these functions will be carried out by UKHSA and OHID and include:</a:t>
            </a:r>
          </a:p>
          <a:p>
            <a:pPr marL="685800" lvl="1" indent="-285750">
              <a:spcBef>
                <a:spcPts val="0"/>
              </a:spcBef>
              <a:defRPr sz="1400"/>
            </a:pPr>
            <a:r>
              <a:t>The protection of the community against infectious disease and other dangers to health</a:t>
            </a:r>
          </a:p>
          <a:p>
            <a:pPr marL="685800" lvl="1" indent="-285750">
              <a:spcBef>
                <a:spcPts val="0"/>
              </a:spcBef>
              <a:defRPr sz="1400"/>
            </a:pPr>
            <a:r>
              <a:t>The prevention of the spread of infectious disease</a:t>
            </a:r>
          </a:p>
          <a:p>
            <a:pPr marL="685800" lvl="1" indent="-285750">
              <a:spcBef>
                <a:spcPts val="0"/>
              </a:spcBef>
              <a:defRPr sz="1400"/>
            </a:pPr>
            <a:r>
              <a:t>The provision of assistance to any other person who exercises functions in relation to above</a:t>
            </a:r>
          </a:p>
          <a:p>
            <a:pPr>
              <a:spcBef>
                <a:spcPts val="300"/>
              </a:spcBef>
              <a:buChar char="•"/>
              <a:defRPr sz="1400"/>
            </a:pPr>
            <a:r>
              <a:t>UKHSA and OHID also have a duty as a category 1 responder (within the scope of the Civil Contingencies Act 2004) to respond to emergencies on behalf of the Secretary of State for Health. The definition of an incident includes:</a:t>
            </a:r>
          </a:p>
          <a:p>
            <a:pPr>
              <a:spcBef>
                <a:spcPts val="300"/>
              </a:spcBef>
              <a:buSzTx/>
              <a:buNone/>
              <a:defRPr sz="1400"/>
            </a:pPr>
            <a:r>
              <a:t>“ </a:t>
            </a:r>
            <a:r>
              <a:rPr i="1"/>
              <a:t>An event or situation which threatens or causes damage to the health of the public and that requires urgent action from [UKHSA and OHID] at whatever level </a:t>
            </a:r>
            <a:r>
              <a:t>”</a:t>
            </a:r>
          </a:p>
          <a:p>
            <a:pPr>
              <a:spcBef>
                <a:spcPts val="300"/>
              </a:spcBef>
              <a:buChar char="•"/>
              <a:defRPr sz="1400"/>
            </a:pPr>
            <a:r>
              <a:t>In fulfilling this, UKHSA and OHID will provide public health EPRR leadership and scientific and technical advice, including health protection services and expertise.</a:t>
            </a:r>
          </a:p>
          <a:p>
            <a:pPr>
              <a:spcBef>
                <a:spcPts val="300"/>
              </a:spcBef>
              <a:buChar char="•"/>
              <a:defRPr sz="1400"/>
            </a:pPr>
            <a:r>
              <a:t>The National Incidence Response Plan (NIRP) provides a strategic framework for EPRR arrangements and details the response to significant public health incidents at national level. </a:t>
            </a:r>
          </a:p>
          <a:p>
            <a:pPr>
              <a:spcBef>
                <a:spcPts val="300"/>
              </a:spcBef>
              <a:buSzTx/>
              <a:buNone/>
              <a:defRPr sz="1400"/>
            </a:pPr>
            <a:r>
              <a:t>                                                                                                                 (PHE, 2020)</a:t>
            </a:r>
          </a:p>
        </p:txBody>
      </p:sp>
      <p:sp>
        <p:nvSpPr>
          <p:cNvPr id="59" name="11/8/21"/>
          <p:cNvSpPr txBox="1"/>
          <p:nvPr/>
        </p:nvSpPr>
        <p:spPr>
          <a:xfrm>
            <a:off x="296545" y="6512242"/>
            <a:ext cx="880111" cy="24384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nchor="ctr">
            <a:spAutoFit/>
          </a:bodyPr>
          <a:lstStyle>
            <a:lvl1pPr algn="ctr">
              <a:defRPr sz="1000">
                <a:solidFill>
                  <a:srgbClr val="898989"/>
                </a:solidFill>
              </a:defRPr>
            </a:lvl1pPr>
          </a:lstStyle>
          <a:p>
            <a:r>
              <a:t>11/8/21</a:t>
            </a:r>
          </a:p>
        </p:txBody>
      </p:sp>
      <p:sp>
        <p:nvSpPr>
          <p:cNvPr id="60" name="Slide Number"/>
          <p:cNvSpPr txBox="1">
            <a:spLocks noGrp="1"/>
          </p:cNvSpPr>
          <p:nvPr>
            <p:ph type="sldNum" sz="quarter" idx="2"/>
          </p:nvPr>
        </p:nvSpPr>
        <p:spPr>
          <a:xfrm>
            <a:off x="8497902" y="6416992"/>
            <a:ext cx="188898" cy="269241"/>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fld id="{86CB4B4D-7CA3-9044-876B-883B54F8677D}" type="slidenum">
              <a:t>6</a:t>
            </a:fld>
            <a:endParaRPr/>
          </a:p>
        </p:txBody>
      </p:sp>
    </p:spTree>
  </p:cSld>
  <p:clrMapOvr>
    <a:masterClrMapping/>
  </p:clrMapOvr>
  <p:transition spd="med"/>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 name="DISEASES"/>
          <p:cNvSpPr txBox="1">
            <a:spLocks noGrp="1"/>
          </p:cNvSpPr>
          <p:nvPr>
            <p:ph type="title" idx="4294967295"/>
          </p:nvPr>
        </p:nvSpPr>
        <p:spPr>
          <a:xfrm>
            <a:off x="395287" y="0"/>
            <a:ext cx="8291513" cy="765175"/>
          </a:xfrm>
          <a:prstGeom prst="rect">
            <a:avLst/>
          </a:prstGeom>
        </p:spPr>
        <p:txBody>
          <a:bodyPr>
            <a:normAutofit/>
          </a:bodyPr>
          <a:lstStyle>
            <a:lvl1pPr>
              <a:defRPr sz="2400" b="1"/>
            </a:lvl1pPr>
          </a:lstStyle>
          <a:p>
            <a:r>
              <a:t>DISEASES </a:t>
            </a:r>
          </a:p>
        </p:txBody>
      </p:sp>
      <p:sp>
        <p:nvSpPr>
          <p:cNvPr id="63" name="Communicable Diseases: Can be transferred from one person to another, or from one organism to another. Examples are measles, food poisoning and malaria…"/>
          <p:cNvSpPr txBox="1">
            <a:spLocks noGrp="1"/>
          </p:cNvSpPr>
          <p:nvPr>
            <p:ph type="body" idx="4294967295"/>
          </p:nvPr>
        </p:nvSpPr>
        <p:spPr>
          <a:xfrm>
            <a:off x="107950" y="620712"/>
            <a:ext cx="8856663" cy="5111751"/>
          </a:xfrm>
          <a:prstGeom prst="rect">
            <a:avLst/>
          </a:prstGeom>
        </p:spPr>
        <p:txBody>
          <a:bodyPr>
            <a:normAutofit/>
          </a:bodyPr>
          <a:lstStyle/>
          <a:p>
            <a:pPr marL="339470" indent="-339470" defTabSz="905255">
              <a:spcBef>
                <a:spcPts val="500"/>
              </a:spcBef>
              <a:buChar char="•"/>
              <a:defRPr sz="1386"/>
            </a:pPr>
            <a:r>
              <a:t>Communicable Diseases: Can be transferred from one person to another, or from one organism to another. Examples are measles, food poisoning and malaria</a:t>
            </a:r>
          </a:p>
          <a:p>
            <a:pPr marL="339470" indent="-339470" defTabSz="905255">
              <a:spcBef>
                <a:spcPts val="500"/>
              </a:spcBef>
              <a:buChar char="•"/>
              <a:defRPr sz="1386"/>
            </a:pPr>
            <a:r>
              <a:t>Non-communicable, which are not transferred between people or other organisms. Include: Cancer, Diabetes, Genetic diseases and conditions, Heart disease &amp; Neurological disorders</a:t>
            </a:r>
          </a:p>
          <a:p>
            <a:pPr marL="339470" indent="-339470" defTabSz="905255">
              <a:spcBef>
                <a:spcPts val="500"/>
              </a:spcBef>
              <a:buChar char="•"/>
              <a:defRPr sz="1386"/>
            </a:pPr>
            <a:r>
              <a:t>Different types of disease may interact.</a:t>
            </a:r>
          </a:p>
          <a:p>
            <a:pPr marL="339470" indent="-339470" defTabSz="905255">
              <a:spcBef>
                <a:spcPts val="500"/>
              </a:spcBef>
              <a:buChar char="•"/>
              <a:defRPr sz="1386"/>
            </a:pPr>
            <a:r>
              <a:t>Defects in the immune system mean that an individual is more likely to suffer from infectious diseases. For instance, human immunodeficiency virus (HIV) infections, which lead to AIDS, affects the immune system and lead to an increase in infectious diseases.</a:t>
            </a:r>
          </a:p>
          <a:p>
            <a:pPr marL="339470" indent="-339470" defTabSz="905255">
              <a:spcBef>
                <a:spcPts val="500"/>
              </a:spcBef>
              <a:buChar char="•"/>
              <a:defRPr sz="1386"/>
            </a:pPr>
            <a:r>
              <a:t>Viruses living in cells can be the trigger for cancers. For instance, the majority of cases of cancer of the cervix are linked with a virus (HPV).</a:t>
            </a:r>
          </a:p>
          <a:p>
            <a:pPr marL="339470" indent="-339470" defTabSz="905255">
              <a:spcBef>
                <a:spcPts val="500"/>
              </a:spcBef>
              <a:buChar char="•"/>
              <a:defRPr sz="1386"/>
            </a:pPr>
            <a:r>
              <a:t>The reaction of the immune system to pathogens and other foreign bodies can trigger allergic reactions that lead to skin rashes and asthma. For instance, severe respiratory infections in babies can lead to asthma in later childhood. Severe physical ill health can lead to depression and other types of mental illness.</a:t>
            </a:r>
          </a:p>
          <a:p>
            <a:pPr marL="339470" indent="-339470" defTabSz="905255">
              <a:spcBef>
                <a:spcPts val="500"/>
              </a:spcBef>
              <a:buChar char="•"/>
              <a:defRPr sz="1386"/>
            </a:pPr>
            <a:r>
              <a:t>Communicable disease refers to diseases that can </a:t>
            </a:r>
            <a:r>
              <a:rPr b="1"/>
              <a:t>pass from one person to another</a:t>
            </a:r>
            <a:r>
              <a:t>. </a:t>
            </a:r>
          </a:p>
          <a:p>
            <a:pPr marL="339470" indent="-339470" defTabSz="905255">
              <a:spcBef>
                <a:spcPts val="500"/>
              </a:spcBef>
              <a:buChar char="•"/>
              <a:defRPr sz="1386"/>
            </a:pPr>
            <a:r>
              <a:t>Non-communicable diseases occur in </a:t>
            </a:r>
            <a:r>
              <a:rPr b="1"/>
              <a:t>one person</a:t>
            </a:r>
            <a:r>
              <a:t> and cannot be passed on to another person.</a:t>
            </a:r>
          </a:p>
          <a:p>
            <a:pPr marL="339470" indent="-339470" defTabSz="905255">
              <a:spcBef>
                <a:spcPts val="500"/>
              </a:spcBef>
              <a:buChar char="•"/>
              <a:defRPr sz="1386"/>
            </a:pPr>
            <a:r>
              <a:t>Communicable diseases are also known as </a:t>
            </a:r>
            <a:r>
              <a:rPr b="1"/>
              <a:t>infectious diseases</a:t>
            </a:r>
            <a:r>
              <a:t>, and non-communicable diseases are referred to as </a:t>
            </a:r>
            <a:r>
              <a:rPr b="1"/>
              <a:t>chronic</a:t>
            </a:r>
            <a:r>
              <a:t>. </a:t>
            </a:r>
          </a:p>
          <a:p>
            <a:pPr marL="339470" indent="-339470" defTabSz="905255">
              <a:spcBef>
                <a:spcPts val="500"/>
              </a:spcBef>
              <a:buChar char="•"/>
              <a:defRPr sz="1386"/>
            </a:pPr>
            <a:r>
              <a:t>Communicable and non-communicable disease usually require different treatments.</a:t>
            </a:r>
          </a:p>
          <a:p>
            <a:pPr marL="339470" indent="-339470" defTabSz="905255">
              <a:spcBef>
                <a:spcPts val="500"/>
              </a:spcBef>
              <a:buSzTx/>
              <a:buNone/>
              <a:defRPr sz="1386"/>
            </a:pPr>
            <a:r>
              <a:t>                                                                                                                      (Schreider, 2013)                                                    </a:t>
            </a:r>
          </a:p>
        </p:txBody>
      </p:sp>
      <p:sp>
        <p:nvSpPr>
          <p:cNvPr id="64" name="11/8/21"/>
          <p:cNvSpPr txBox="1"/>
          <p:nvPr/>
        </p:nvSpPr>
        <p:spPr>
          <a:xfrm>
            <a:off x="296545" y="6512242"/>
            <a:ext cx="880111" cy="24384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nchor="ctr">
            <a:spAutoFit/>
          </a:bodyPr>
          <a:lstStyle>
            <a:lvl1pPr algn="ctr">
              <a:defRPr sz="1000">
                <a:solidFill>
                  <a:srgbClr val="898989"/>
                </a:solidFill>
              </a:defRPr>
            </a:lvl1pPr>
          </a:lstStyle>
          <a:p>
            <a:r>
              <a:t>11/8/21</a:t>
            </a:r>
          </a:p>
        </p:txBody>
      </p:sp>
      <p:sp>
        <p:nvSpPr>
          <p:cNvPr id="65" name="Slide Number"/>
          <p:cNvSpPr txBox="1">
            <a:spLocks noGrp="1"/>
          </p:cNvSpPr>
          <p:nvPr>
            <p:ph type="sldNum" sz="quarter" idx="2"/>
          </p:nvPr>
        </p:nvSpPr>
        <p:spPr>
          <a:xfrm>
            <a:off x="8497902" y="6416992"/>
            <a:ext cx="188898" cy="269241"/>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fld id="{86CB4B4D-7CA3-9044-876B-883B54F8677D}" type="slidenum">
              <a:t>7</a:t>
            </a:fld>
            <a:endParaRPr/>
          </a:p>
        </p:txBody>
      </p:sp>
    </p:spTree>
  </p:cSld>
  <p:clrMapOvr>
    <a:masterClrMapping/>
  </p:clrMapOvr>
  <p:transition spd="med"/>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 name="Communicable and Non Communicable diseases"/>
          <p:cNvSpPr txBox="1">
            <a:spLocks noGrp="1"/>
          </p:cNvSpPr>
          <p:nvPr>
            <p:ph type="title" idx="4294967295"/>
          </p:nvPr>
        </p:nvSpPr>
        <p:spPr>
          <a:xfrm>
            <a:off x="395287" y="274637"/>
            <a:ext cx="8291513" cy="633413"/>
          </a:xfrm>
          <a:prstGeom prst="rect">
            <a:avLst/>
          </a:prstGeom>
        </p:spPr>
        <p:txBody>
          <a:bodyPr>
            <a:normAutofit/>
          </a:bodyPr>
          <a:lstStyle>
            <a:lvl1pPr>
              <a:defRPr sz="2400"/>
            </a:lvl1pPr>
          </a:lstStyle>
          <a:p>
            <a:r>
              <a:t>Communicable and Non Communicable diseases</a:t>
            </a:r>
          </a:p>
        </p:txBody>
      </p:sp>
      <p:pic>
        <p:nvPicPr>
          <p:cNvPr id="68" name="image.png" descr="image.png"/>
          <p:cNvPicPr>
            <a:picLocks noChangeAspect="1"/>
          </p:cNvPicPr>
          <p:nvPr/>
        </p:nvPicPr>
        <p:blipFill>
          <a:blip r:embed="rId2">
            <a:extLst/>
          </a:blip>
          <a:stretch>
            <a:fillRect/>
          </a:stretch>
        </p:blipFill>
        <p:spPr>
          <a:xfrm>
            <a:off x="179387" y="1268412"/>
            <a:ext cx="8713788" cy="4248151"/>
          </a:xfrm>
          <a:prstGeom prst="rect">
            <a:avLst/>
          </a:prstGeom>
          <a:ln w="12700">
            <a:miter lim="400000"/>
          </a:ln>
        </p:spPr>
      </p:pic>
      <p:sp>
        <p:nvSpPr>
          <p:cNvPr id="69" name="11/8/21"/>
          <p:cNvSpPr txBox="1"/>
          <p:nvPr/>
        </p:nvSpPr>
        <p:spPr>
          <a:xfrm>
            <a:off x="296545" y="6512242"/>
            <a:ext cx="880111" cy="24384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nchor="ctr">
            <a:spAutoFit/>
          </a:bodyPr>
          <a:lstStyle>
            <a:lvl1pPr algn="ctr">
              <a:defRPr sz="1000">
                <a:solidFill>
                  <a:srgbClr val="898989"/>
                </a:solidFill>
              </a:defRPr>
            </a:lvl1pPr>
          </a:lstStyle>
          <a:p>
            <a:r>
              <a:t>11/8/21</a:t>
            </a:r>
          </a:p>
        </p:txBody>
      </p:sp>
      <p:sp>
        <p:nvSpPr>
          <p:cNvPr id="70" name="Slide Number"/>
          <p:cNvSpPr txBox="1">
            <a:spLocks noGrp="1"/>
          </p:cNvSpPr>
          <p:nvPr>
            <p:ph type="sldNum" sz="quarter" idx="2"/>
          </p:nvPr>
        </p:nvSpPr>
        <p:spPr>
          <a:xfrm>
            <a:off x="8497902" y="6416992"/>
            <a:ext cx="188898" cy="269241"/>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fld id="{86CB4B4D-7CA3-9044-876B-883B54F8677D}" type="slidenum">
              <a:t>8</a:t>
            </a:fld>
            <a:endParaRPr/>
          </a:p>
        </p:txBody>
      </p:sp>
    </p:spTree>
  </p:cSld>
  <p:clrMapOvr>
    <a:masterClrMapping/>
  </p:clrMapOvr>
  <p:transition spd="med"/>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 name="COMMUNICABLE DISEASES"/>
          <p:cNvSpPr txBox="1">
            <a:spLocks noGrp="1"/>
          </p:cNvSpPr>
          <p:nvPr>
            <p:ph type="title" idx="4294967295"/>
          </p:nvPr>
        </p:nvSpPr>
        <p:spPr>
          <a:xfrm>
            <a:off x="395287" y="274637"/>
            <a:ext cx="8291513" cy="850901"/>
          </a:xfrm>
          <a:prstGeom prst="rect">
            <a:avLst/>
          </a:prstGeom>
        </p:spPr>
        <p:txBody>
          <a:bodyPr>
            <a:normAutofit fontScale="90000"/>
          </a:bodyPr>
          <a:lstStyle/>
          <a:p>
            <a:pPr defTabSz="667512">
              <a:defRPr sz="1752" b="1"/>
            </a:pPr>
            <a:br/>
            <a:r>
              <a:t>COMMUNICABLE DISEASES</a:t>
            </a:r>
            <a:br/>
            <a:endParaRPr/>
          </a:p>
        </p:txBody>
      </p:sp>
      <p:sp>
        <p:nvSpPr>
          <p:cNvPr id="73" name="The following are examples of infectious/communicable diseases.…"/>
          <p:cNvSpPr txBox="1">
            <a:spLocks noGrp="1"/>
          </p:cNvSpPr>
          <p:nvPr>
            <p:ph type="body" idx="4294967295"/>
          </p:nvPr>
        </p:nvSpPr>
        <p:spPr>
          <a:xfrm>
            <a:off x="107950" y="1268412"/>
            <a:ext cx="8856663" cy="4248151"/>
          </a:xfrm>
          <a:prstGeom prst="rect">
            <a:avLst/>
          </a:prstGeom>
        </p:spPr>
        <p:txBody>
          <a:bodyPr>
            <a:normAutofit/>
          </a:bodyPr>
          <a:lstStyle/>
          <a:p>
            <a:pPr marL="0" indent="0">
              <a:spcBef>
                <a:spcPts val="400"/>
              </a:spcBef>
              <a:buSzTx/>
              <a:buNone/>
              <a:defRPr sz="1800"/>
            </a:pPr>
            <a:r>
              <a:t>The following are examples of infectious/communicable diseases.</a:t>
            </a:r>
          </a:p>
          <a:p>
            <a:pPr marL="0" indent="0">
              <a:spcBef>
                <a:spcPts val="400"/>
              </a:spcBef>
              <a:buSzTx/>
              <a:buNone/>
              <a:defRPr sz="1800"/>
            </a:pPr>
            <a:r>
              <a:t>2019-nCoV		 Ebola    		   Influenza</a:t>
            </a:r>
          </a:p>
          <a:p>
            <a:pPr marL="0" indent="0">
              <a:spcBef>
                <a:spcPts val="400"/>
              </a:spcBef>
              <a:buSzTx/>
              <a:buNone/>
              <a:defRPr sz="1800"/>
            </a:pPr>
            <a:r>
              <a:t>Hepatitis A		Hepatitis B	HIV/AIDS</a:t>
            </a:r>
          </a:p>
          <a:p>
            <a:pPr marL="0" indent="0">
              <a:spcBef>
                <a:spcPts val="400"/>
              </a:spcBef>
              <a:buSzTx/>
              <a:buNone/>
              <a:defRPr sz="1800"/>
            </a:pPr>
            <a:r>
              <a:t>Measles			MRSA		Sexually Transmitted Disease</a:t>
            </a:r>
          </a:p>
          <a:p>
            <a:pPr marL="0" indent="0">
              <a:spcBef>
                <a:spcPts val="400"/>
              </a:spcBef>
              <a:buSzTx/>
              <a:buNone/>
              <a:defRPr sz="1800"/>
            </a:pPr>
            <a:r>
              <a:t>Tuberculosis</a:t>
            </a:r>
          </a:p>
          <a:p>
            <a:pPr marL="0" indent="0">
              <a:buSzTx/>
              <a:buNone/>
              <a:defRPr sz="1800"/>
            </a:pPr>
            <a:endParaRPr/>
          </a:p>
          <a:p>
            <a:pPr marL="0" indent="0">
              <a:spcBef>
                <a:spcPts val="400"/>
              </a:spcBef>
              <a:buChar char="•"/>
              <a:defRPr sz="1800"/>
            </a:pPr>
            <a:r>
              <a:t>What do you know about these diseases?</a:t>
            </a:r>
          </a:p>
          <a:p>
            <a:pPr marL="0" indent="0">
              <a:buChar char="•"/>
              <a:defRPr sz="1800"/>
            </a:pPr>
            <a:endParaRPr/>
          </a:p>
          <a:p>
            <a:pPr marL="0" indent="0">
              <a:spcBef>
                <a:spcPts val="400"/>
              </a:spcBef>
              <a:buChar char="•"/>
              <a:defRPr sz="1800"/>
            </a:pPr>
            <a:r>
              <a:t>In your groups discuss at least 2 communicable diseases.		</a:t>
            </a:r>
          </a:p>
        </p:txBody>
      </p:sp>
      <p:sp>
        <p:nvSpPr>
          <p:cNvPr id="74" name="11/8/21"/>
          <p:cNvSpPr txBox="1"/>
          <p:nvPr/>
        </p:nvSpPr>
        <p:spPr>
          <a:xfrm>
            <a:off x="296545" y="6512242"/>
            <a:ext cx="880111" cy="24384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nchor="ctr">
            <a:spAutoFit/>
          </a:bodyPr>
          <a:lstStyle>
            <a:lvl1pPr algn="ctr">
              <a:defRPr sz="1000">
                <a:solidFill>
                  <a:srgbClr val="898989"/>
                </a:solidFill>
              </a:defRPr>
            </a:lvl1pPr>
          </a:lstStyle>
          <a:p>
            <a:r>
              <a:t>11/8/21</a:t>
            </a:r>
          </a:p>
        </p:txBody>
      </p:sp>
      <p:sp>
        <p:nvSpPr>
          <p:cNvPr id="75" name="Slide Number"/>
          <p:cNvSpPr txBox="1">
            <a:spLocks noGrp="1"/>
          </p:cNvSpPr>
          <p:nvPr>
            <p:ph type="sldNum" sz="quarter" idx="2"/>
          </p:nvPr>
        </p:nvSpPr>
        <p:spPr>
          <a:xfrm>
            <a:off x="8497902" y="6416992"/>
            <a:ext cx="188898" cy="269241"/>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fld id="{86CB4B4D-7CA3-9044-876B-883B54F8677D}" type="slidenum">
              <a:t>9</a:t>
            </a:fld>
            <a:endParaRPr/>
          </a:p>
        </p:txBody>
      </p:sp>
    </p:spTree>
  </p:cSld>
  <p:clrMapOvr>
    <a:masterClrMapping/>
  </p:clrMapOvr>
  <p:transition spd="med"/>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 name="NON COMMUNICABLE DISEASES"/>
          <p:cNvSpPr txBox="1">
            <a:spLocks noGrp="1"/>
          </p:cNvSpPr>
          <p:nvPr>
            <p:ph type="title" idx="4294967295"/>
          </p:nvPr>
        </p:nvSpPr>
        <p:spPr>
          <a:xfrm>
            <a:off x="395287" y="114300"/>
            <a:ext cx="8291513" cy="650875"/>
          </a:xfrm>
          <a:prstGeom prst="rect">
            <a:avLst/>
          </a:prstGeom>
        </p:spPr>
        <p:txBody>
          <a:bodyPr>
            <a:normAutofit/>
          </a:bodyPr>
          <a:lstStyle>
            <a:lvl1pPr>
              <a:defRPr sz="2400" b="1"/>
            </a:lvl1pPr>
          </a:lstStyle>
          <a:p>
            <a:r>
              <a:t>NON COMMUNICABLE DISEASES</a:t>
            </a:r>
          </a:p>
        </p:txBody>
      </p:sp>
      <p:graphicFrame>
        <p:nvGraphicFramePr>
          <p:cNvPr id="78" name="Table"/>
          <p:cNvGraphicFramePr/>
          <p:nvPr/>
        </p:nvGraphicFramePr>
        <p:xfrm>
          <a:off x="3059112" y="725487"/>
          <a:ext cx="5905501" cy="4754563"/>
        </p:xfrm>
        <a:graphic>
          <a:graphicData uri="http://schemas.openxmlformats.org/drawingml/2006/table">
            <a:tbl>
              <a:tblPr>
                <a:tableStyleId>{4C3C2611-4C71-4FC5-86AE-919BDF0F9419}</a:tableStyleId>
              </a:tblPr>
              <a:tblGrid>
                <a:gridCol w="2952750">
                  <a:extLst>
                    <a:ext uri="{9D8B030D-6E8A-4147-A177-3AD203B41FA5}">
                      <a16:colId xmlns:a16="http://schemas.microsoft.com/office/drawing/2014/main" val="20000"/>
                    </a:ext>
                  </a:extLst>
                </a:gridCol>
                <a:gridCol w="2952750">
                  <a:extLst>
                    <a:ext uri="{9D8B030D-6E8A-4147-A177-3AD203B41FA5}">
                      <a16:colId xmlns:a16="http://schemas.microsoft.com/office/drawing/2014/main" val="20001"/>
                    </a:ext>
                  </a:extLst>
                </a:gridCol>
              </a:tblGrid>
              <a:tr h="236537">
                <a:tc>
                  <a:txBody>
                    <a:bodyPr/>
                    <a:lstStyle/>
                    <a:p>
                      <a:pPr algn="l">
                        <a:defRPr sz="1800"/>
                      </a:pPr>
                      <a:r>
                        <a:rPr sz="1100" b="1">
                          <a:solidFill>
                            <a:srgbClr val="111111"/>
                          </a:solidFill>
                        </a:rPr>
                        <a:t>Genetic Diseases</a:t>
                      </a:r>
                    </a:p>
                  </a:txBody>
                  <a:tcPr marL="34333" marR="34333" marT="34333" marB="34333" anchor="ctr" horzOverflow="overflow">
                    <a:lnL w="12700">
                      <a:miter lim="400000"/>
                    </a:lnL>
                    <a:lnR>
                      <a:solidFill>
                        <a:srgbClr val="CCCCCC"/>
                      </a:solidFill>
                    </a:lnR>
                    <a:lnT w="12700">
                      <a:miter lim="400000"/>
                    </a:lnT>
                    <a:lnB>
                      <a:solidFill>
                        <a:srgbClr val="CCCCCC"/>
                      </a:solidFill>
                    </a:lnB>
                    <a:solidFill>
                      <a:srgbClr val="FFFFFF"/>
                    </a:solidFill>
                  </a:tcPr>
                </a:tc>
                <a:tc>
                  <a:txBody>
                    <a:bodyPr/>
                    <a:lstStyle/>
                    <a:p>
                      <a:pPr algn="l">
                        <a:defRPr sz="1800"/>
                      </a:pPr>
                      <a:r>
                        <a:rPr sz="1100" b="1">
                          <a:solidFill>
                            <a:srgbClr val="111111"/>
                          </a:solidFill>
                        </a:rPr>
                        <a:t>Environmental Diseases</a:t>
                      </a:r>
                    </a:p>
                  </a:txBody>
                  <a:tcPr marL="34333" marR="34333" marT="34333" marB="34333" anchor="ctr" horzOverflow="overflow">
                    <a:lnL>
                      <a:solidFill>
                        <a:srgbClr val="CCCCCC"/>
                      </a:solidFill>
                    </a:lnL>
                    <a:lnR>
                      <a:solidFill>
                        <a:srgbClr val="CCCCCC"/>
                      </a:solidFill>
                    </a:lnR>
                    <a:lnT w="12700">
                      <a:miter lim="400000"/>
                    </a:lnT>
                    <a:lnB>
                      <a:solidFill>
                        <a:srgbClr val="CCCCCC"/>
                      </a:solidFill>
                    </a:lnB>
                    <a:solidFill>
                      <a:srgbClr val="FFFFFF"/>
                    </a:solidFill>
                  </a:tcPr>
                </a:tc>
                <a:extLst>
                  <a:ext uri="{0D108BD9-81ED-4DB2-BD59-A6C34878D82A}">
                    <a16:rowId xmlns:a16="http://schemas.microsoft.com/office/drawing/2014/main" val="10000"/>
                  </a:ext>
                </a:extLst>
              </a:tr>
              <a:tr h="4518025">
                <a:tc>
                  <a:txBody>
                    <a:bodyPr/>
                    <a:lstStyle/>
                    <a:p>
                      <a:pPr algn="l">
                        <a:buSzPct val="100000"/>
                        <a:buFont typeface="Arial"/>
                        <a:buChar char="•"/>
                        <a:defRPr sz="1100">
                          <a:solidFill>
                            <a:srgbClr val="154D76"/>
                          </a:solidFill>
                        </a:defRPr>
                      </a:pPr>
                      <a:r>
                        <a:t>Achondroplasia</a:t>
                      </a:r>
                    </a:p>
                    <a:p>
                      <a:pPr algn="l">
                        <a:buSzPct val="100000"/>
                        <a:buFont typeface="Arial"/>
                        <a:buChar char="•"/>
                        <a:defRPr sz="1100">
                          <a:solidFill>
                            <a:srgbClr val="154D76"/>
                          </a:solidFill>
                        </a:defRPr>
                      </a:pPr>
                      <a:r>
                        <a:t>Albinism</a:t>
                      </a:r>
                    </a:p>
                    <a:p>
                      <a:pPr algn="l">
                        <a:buSzPct val="100000"/>
                        <a:buFont typeface="Arial"/>
                        <a:buChar char="•"/>
                        <a:defRPr sz="1100">
                          <a:solidFill>
                            <a:srgbClr val="154D76"/>
                          </a:solidFill>
                        </a:defRPr>
                      </a:pPr>
                      <a:r>
                        <a:t>Bardet-Biedl syndrome</a:t>
                      </a:r>
                    </a:p>
                    <a:p>
                      <a:pPr algn="l">
                        <a:buSzPct val="100000"/>
                        <a:buFont typeface="Arial"/>
                        <a:buChar char="•"/>
                        <a:defRPr sz="1100">
                          <a:solidFill>
                            <a:srgbClr val="154D76"/>
                          </a:solidFill>
                        </a:defRPr>
                      </a:pPr>
                      <a:r>
                        <a:t>Bipolar disorder</a:t>
                      </a:r>
                    </a:p>
                    <a:p>
                      <a:pPr algn="l">
                        <a:buSzPct val="100000"/>
                        <a:buFont typeface="Arial"/>
                        <a:buChar char="•"/>
                        <a:defRPr sz="1100">
                          <a:solidFill>
                            <a:srgbClr val="154D76"/>
                          </a:solidFill>
                        </a:defRPr>
                      </a:pPr>
                      <a:r>
                        <a:t>Canavan disease</a:t>
                      </a:r>
                    </a:p>
                    <a:p>
                      <a:pPr algn="l">
                        <a:buSzPct val="100000"/>
                        <a:buFont typeface="Arial"/>
                        <a:buChar char="•"/>
                        <a:defRPr sz="1100">
                          <a:solidFill>
                            <a:srgbClr val="154D76"/>
                          </a:solidFill>
                        </a:defRPr>
                      </a:pPr>
                      <a:r>
                        <a:t>Color blindness</a:t>
                      </a:r>
                    </a:p>
                    <a:p>
                      <a:pPr algn="l">
                        <a:buSzPct val="100000"/>
                        <a:buFont typeface="Arial"/>
                        <a:buChar char="•"/>
                        <a:defRPr sz="1100">
                          <a:solidFill>
                            <a:srgbClr val="154D76"/>
                          </a:solidFill>
                        </a:defRPr>
                      </a:pPr>
                      <a:r>
                        <a:t>Cystic fibrosis</a:t>
                      </a:r>
                    </a:p>
                    <a:p>
                      <a:pPr algn="l">
                        <a:buSzPct val="100000"/>
                        <a:buFont typeface="Arial"/>
                        <a:buChar char="•"/>
                        <a:defRPr sz="1100">
                          <a:solidFill>
                            <a:srgbClr val="154D76"/>
                          </a:solidFill>
                        </a:defRPr>
                      </a:pPr>
                      <a:r>
                        <a:t>Down's syndrome</a:t>
                      </a:r>
                    </a:p>
                    <a:p>
                      <a:pPr algn="l">
                        <a:buSzPct val="100000"/>
                        <a:buFont typeface="Arial"/>
                        <a:buChar char="•"/>
                        <a:defRPr sz="1100">
                          <a:solidFill>
                            <a:srgbClr val="154D76"/>
                          </a:solidFill>
                        </a:defRPr>
                      </a:pPr>
                      <a:r>
                        <a:t>Fragile X syndrome</a:t>
                      </a:r>
                    </a:p>
                    <a:p>
                      <a:pPr algn="l">
                        <a:buSzPct val="100000"/>
                        <a:buFont typeface="Arial"/>
                        <a:buChar char="•"/>
                        <a:defRPr sz="1100">
                          <a:solidFill>
                            <a:srgbClr val="154D76"/>
                          </a:solidFill>
                        </a:defRPr>
                      </a:pPr>
                      <a:r>
                        <a:t>Galactosemia</a:t>
                      </a:r>
                    </a:p>
                    <a:p>
                      <a:pPr algn="l">
                        <a:buSzPct val="100000"/>
                        <a:buFont typeface="Arial"/>
                        <a:buChar char="•"/>
                        <a:defRPr sz="1100">
                          <a:solidFill>
                            <a:srgbClr val="154D76"/>
                          </a:solidFill>
                        </a:defRPr>
                      </a:pPr>
                      <a:r>
                        <a:t>Hemophilia</a:t>
                      </a:r>
                    </a:p>
                    <a:p>
                      <a:pPr algn="l">
                        <a:buSzPct val="100000"/>
                        <a:buFont typeface="Arial"/>
                        <a:buChar char="•"/>
                        <a:defRPr sz="1100">
                          <a:solidFill>
                            <a:srgbClr val="154D76"/>
                          </a:solidFill>
                        </a:defRPr>
                      </a:pPr>
                      <a:r>
                        <a:t>Krabbe disease</a:t>
                      </a:r>
                    </a:p>
                    <a:p>
                      <a:pPr algn="l">
                        <a:buSzPct val="100000"/>
                        <a:buFont typeface="Arial"/>
                        <a:buChar char="•"/>
                        <a:defRPr sz="1100">
                          <a:solidFill>
                            <a:srgbClr val="154D76"/>
                          </a:solidFill>
                        </a:defRPr>
                      </a:pPr>
                      <a:r>
                        <a:t>Muscular dystrophy</a:t>
                      </a:r>
                    </a:p>
                    <a:p>
                      <a:pPr algn="l">
                        <a:buSzPct val="100000"/>
                        <a:buFont typeface="Arial"/>
                        <a:buChar char="•"/>
                        <a:defRPr sz="1100">
                          <a:solidFill>
                            <a:srgbClr val="154D76"/>
                          </a:solidFill>
                        </a:defRPr>
                      </a:pPr>
                      <a:r>
                        <a:t>Neurofibromatosis</a:t>
                      </a:r>
                    </a:p>
                    <a:p>
                      <a:pPr algn="l">
                        <a:buSzPct val="100000"/>
                        <a:buFont typeface="Arial"/>
                        <a:buChar char="•"/>
                        <a:defRPr sz="1100">
                          <a:solidFill>
                            <a:srgbClr val="154D76"/>
                          </a:solidFill>
                        </a:defRPr>
                      </a:pPr>
                      <a:r>
                        <a:t>Noonan syndrome</a:t>
                      </a:r>
                    </a:p>
                    <a:p>
                      <a:pPr algn="l">
                        <a:buSzPct val="100000"/>
                        <a:buFont typeface="Arial"/>
                        <a:buChar char="•"/>
                        <a:defRPr sz="1100">
                          <a:solidFill>
                            <a:srgbClr val="154D76"/>
                          </a:solidFill>
                        </a:defRPr>
                      </a:pPr>
                      <a:r>
                        <a:t>Osteogenesis</a:t>
                      </a:r>
                    </a:p>
                    <a:p>
                      <a:pPr algn="l">
                        <a:buSzPct val="100000"/>
                        <a:buFont typeface="Arial"/>
                        <a:buChar char="•"/>
                        <a:defRPr sz="1100">
                          <a:solidFill>
                            <a:srgbClr val="154D76"/>
                          </a:solidFill>
                        </a:defRPr>
                      </a:pPr>
                      <a:r>
                        <a:t>Patau syndrome</a:t>
                      </a:r>
                    </a:p>
                    <a:p>
                      <a:pPr algn="l">
                        <a:buSzPct val="100000"/>
                        <a:buFont typeface="Arial"/>
                        <a:buChar char="•"/>
                        <a:defRPr sz="1100">
                          <a:solidFill>
                            <a:srgbClr val="154D76"/>
                          </a:solidFill>
                        </a:defRPr>
                      </a:pPr>
                      <a:r>
                        <a:t>Sickle-cell disease</a:t>
                      </a:r>
                    </a:p>
                    <a:p>
                      <a:pPr algn="l">
                        <a:buSzPct val="100000"/>
                        <a:buFont typeface="Arial"/>
                        <a:buChar char="•"/>
                        <a:defRPr sz="1100">
                          <a:solidFill>
                            <a:srgbClr val="154D76"/>
                          </a:solidFill>
                        </a:defRPr>
                      </a:pPr>
                      <a:r>
                        <a:t>Tay-Sachs disease</a:t>
                      </a:r>
                    </a:p>
                    <a:p>
                      <a:pPr algn="l">
                        <a:buSzPct val="100000"/>
                        <a:buFont typeface="Arial"/>
                        <a:buChar char="•"/>
                        <a:defRPr sz="1100">
                          <a:solidFill>
                            <a:srgbClr val="154D76"/>
                          </a:solidFill>
                        </a:defRPr>
                      </a:pPr>
                      <a:r>
                        <a:t>Triple X syndrome</a:t>
                      </a:r>
                    </a:p>
                    <a:p>
                      <a:pPr algn="l">
                        <a:buSzPct val="100000"/>
                        <a:buFont typeface="Arial"/>
                        <a:buChar char="•"/>
                        <a:defRPr sz="1100">
                          <a:solidFill>
                            <a:srgbClr val="154D76"/>
                          </a:solidFill>
                        </a:defRPr>
                      </a:pPr>
                      <a:r>
                        <a:t>Turner syndrome</a:t>
                      </a:r>
                    </a:p>
                    <a:p>
                      <a:pPr algn="l">
                        <a:buSzPct val="100000"/>
                        <a:buFont typeface="Arial"/>
                        <a:buChar char="•"/>
                        <a:defRPr sz="1100">
                          <a:solidFill>
                            <a:srgbClr val="154D76"/>
                          </a:solidFill>
                        </a:defRPr>
                      </a:pPr>
                      <a:r>
                        <a:t>Usher syndrome</a:t>
                      </a:r>
                    </a:p>
                    <a:p>
                      <a:pPr algn="l">
                        <a:buSzPct val="100000"/>
                        <a:buFont typeface="Arial"/>
                        <a:buChar char="•"/>
                        <a:defRPr sz="1100">
                          <a:solidFill>
                            <a:srgbClr val="154D76"/>
                          </a:solidFill>
                        </a:defRPr>
                      </a:pPr>
                      <a:r>
                        <a:t>Von Hippel-Lindau syndrome</a:t>
                      </a:r>
                    </a:p>
                    <a:p>
                      <a:pPr algn="l">
                        <a:buSzPct val="100000"/>
                        <a:buFont typeface="Arial"/>
                        <a:buChar char="•"/>
                        <a:defRPr sz="1100">
                          <a:solidFill>
                            <a:srgbClr val="154D76"/>
                          </a:solidFill>
                        </a:defRPr>
                      </a:pPr>
                      <a:r>
                        <a:t>Waardenburg syndrome</a:t>
                      </a:r>
                    </a:p>
                    <a:p>
                      <a:pPr algn="l">
                        <a:buSzPct val="100000"/>
                        <a:buFont typeface="Arial"/>
                        <a:buChar char="•"/>
                        <a:defRPr sz="1100">
                          <a:solidFill>
                            <a:srgbClr val="154D76"/>
                          </a:solidFill>
                        </a:defRPr>
                      </a:pPr>
                      <a:r>
                        <a:t>Wilson's disease</a:t>
                      </a:r>
                    </a:p>
                    <a:p>
                      <a:pPr algn="l">
                        <a:buSzPct val="100000"/>
                        <a:buFont typeface="Arial"/>
                        <a:buChar char="•"/>
                        <a:defRPr sz="1100">
                          <a:solidFill>
                            <a:srgbClr val="154D76"/>
                          </a:solidFill>
                        </a:defRPr>
                      </a:pPr>
                      <a:r>
                        <a:t>Xeroderma pigmentosum</a:t>
                      </a:r>
                    </a:p>
                  </a:txBody>
                  <a:tcPr marL="34333" marR="34333" marT="34333" marB="34333" anchor="ctr" horzOverflow="overflow">
                    <a:lnL w="12700">
                      <a:miter lim="400000"/>
                    </a:lnL>
                    <a:lnR>
                      <a:solidFill>
                        <a:srgbClr val="CCCCCC"/>
                      </a:solidFill>
                    </a:lnR>
                    <a:lnT>
                      <a:solidFill>
                        <a:srgbClr val="CCCCCC"/>
                      </a:solidFill>
                    </a:lnT>
                    <a:lnB>
                      <a:solidFill>
                        <a:srgbClr val="CCCCCC"/>
                      </a:solidFill>
                    </a:lnB>
                    <a:solidFill>
                      <a:srgbClr val="FFFFFF"/>
                    </a:solidFill>
                  </a:tcPr>
                </a:tc>
                <a:tc>
                  <a:txBody>
                    <a:bodyPr/>
                    <a:lstStyle/>
                    <a:p>
                      <a:pPr algn="l">
                        <a:buSzPct val="100000"/>
                        <a:buFont typeface="Arial"/>
                        <a:buChar char="•"/>
                        <a:defRPr sz="1100">
                          <a:solidFill>
                            <a:srgbClr val="154D76"/>
                          </a:solidFill>
                        </a:defRPr>
                      </a:pPr>
                      <a:r>
                        <a:t>Appendicitis</a:t>
                      </a:r>
                    </a:p>
                    <a:p>
                      <a:pPr algn="l">
                        <a:buSzPct val="100000"/>
                        <a:buFont typeface="Arial"/>
                        <a:buChar char="•"/>
                        <a:defRPr sz="1100">
                          <a:solidFill>
                            <a:srgbClr val="154D76"/>
                          </a:solidFill>
                        </a:defRPr>
                      </a:pPr>
                      <a:r>
                        <a:t>Anorexia nervosa</a:t>
                      </a:r>
                    </a:p>
                    <a:p>
                      <a:pPr algn="l">
                        <a:buSzPct val="100000"/>
                        <a:buFont typeface="Arial"/>
                        <a:buChar char="•"/>
                        <a:defRPr sz="1100">
                          <a:solidFill>
                            <a:srgbClr val="154D76"/>
                          </a:solidFill>
                        </a:defRPr>
                      </a:pPr>
                      <a:r>
                        <a:t>Arteriosclerosis</a:t>
                      </a:r>
                    </a:p>
                    <a:p>
                      <a:pPr algn="l">
                        <a:buSzPct val="100000"/>
                        <a:buFont typeface="Arial"/>
                        <a:buChar char="•"/>
                        <a:defRPr sz="1100">
                          <a:solidFill>
                            <a:srgbClr val="154D76"/>
                          </a:solidFill>
                        </a:defRPr>
                      </a:pPr>
                      <a:r>
                        <a:t>Asthma</a:t>
                      </a:r>
                    </a:p>
                    <a:p>
                      <a:pPr algn="l">
                        <a:buSzPct val="100000"/>
                        <a:buFont typeface="Arial"/>
                        <a:buChar char="•"/>
                        <a:defRPr sz="1100">
                          <a:solidFill>
                            <a:srgbClr val="154D76"/>
                          </a:solidFill>
                        </a:defRPr>
                      </a:pPr>
                      <a:r>
                        <a:t>Carpal tunnel syndrome</a:t>
                      </a:r>
                    </a:p>
                    <a:p>
                      <a:pPr algn="l">
                        <a:buSzPct val="100000"/>
                        <a:buFont typeface="Arial"/>
                        <a:buChar char="•"/>
                        <a:defRPr sz="1100">
                          <a:solidFill>
                            <a:srgbClr val="154D76"/>
                          </a:solidFill>
                        </a:defRPr>
                      </a:pPr>
                      <a:r>
                        <a:t>Chronic obstructive pulmonary diseases</a:t>
                      </a:r>
                    </a:p>
                    <a:p>
                      <a:pPr algn="l">
                        <a:buSzPct val="100000"/>
                        <a:buFont typeface="Arial"/>
                        <a:buChar char="•"/>
                        <a:defRPr sz="1100">
                          <a:solidFill>
                            <a:srgbClr val="154D76"/>
                          </a:solidFill>
                        </a:defRPr>
                      </a:pPr>
                      <a:r>
                        <a:t>Emphyema</a:t>
                      </a:r>
                    </a:p>
                    <a:p>
                      <a:pPr algn="l">
                        <a:buSzPct val="100000"/>
                        <a:buFont typeface="Arial"/>
                        <a:buChar char="•"/>
                        <a:defRPr sz="1100">
                          <a:solidFill>
                            <a:srgbClr val="154D76"/>
                          </a:solidFill>
                        </a:defRPr>
                      </a:pPr>
                      <a:r>
                        <a:t>Fetal alcohol syndrome</a:t>
                      </a:r>
                    </a:p>
                    <a:p>
                      <a:pPr algn="l">
                        <a:buSzPct val="100000"/>
                        <a:buFont typeface="Arial"/>
                        <a:buChar char="•"/>
                        <a:defRPr sz="1100">
                          <a:solidFill>
                            <a:srgbClr val="154D76"/>
                          </a:solidFill>
                        </a:defRPr>
                      </a:pPr>
                      <a:r>
                        <a:t>Glaucoma</a:t>
                      </a:r>
                    </a:p>
                    <a:p>
                      <a:pPr algn="l">
                        <a:buSzPct val="100000"/>
                        <a:buFont typeface="Arial"/>
                        <a:buChar char="•"/>
                        <a:defRPr sz="1100">
                          <a:solidFill>
                            <a:srgbClr val="154D76"/>
                          </a:solidFill>
                        </a:defRPr>
                      </a:pPr>
                      <a:r>
                        <a:t>Fibromyalgia</a:t>
                      </a:r>
                    </a:p>
                    <a:p>
                      <a:pPr algn="l">
                        <a:buSzPct val="100000"/>
                        <a:buFont typeface="Arial"/>
                        <a:buChar char="•"/>
                        <a:defRPr sz="1100">
                          <a:solidFill>
                            <a:srgbClr val="154D76"/>
                          </a:solidFill>
                        </a:defRPr>
                      </a:pPr>
                      <a:r>
                        <a:t>Hyperthyroidism</a:t>
                      </a:r>
                    </a:p>
                    <a:p>
                      <a:pPr algn="l">
                        <a:buSzPct val="100000"/>
                        <a:buFont typeface="Arial"/>
                        <a:buChar char="•"/>
                        <a:defRPr sz="1100">
                          <a:solidFill>
                            <a:srgbClr val="154D76"/>
                          </a:solidFill>
                        </a:defRPr>
                      </a:pPr>
                      <a:r>
                        <a:t>Hypothyroidism</a:t>
                      </a:r>
                    </a:p>
                    <a:p>
                      <a:pPr algn="l">
                        <a:buSzPct val="100000"/>
                        <a:buFont typeface="Arial"/>
                        <a:buChar char="•"/>
                        <a:defRPr sz="1100">
                          <a:solidFill>
                            <a:srgbClr val="154D76"/>
                          </a:solidFill>
                        </a:defRPr>
                      </a:pPr>
                      <a:r>
                        <a:t>Irritable Bowel Syndrome</a:t>
                      </a:r>
                    </a:p>
                    <a:p>
                      <a:pPr algn="l">
                        <a:buSzPct val="100000"/>
                        <a:buFont typeface="Arial"/>
                        <a:buChar char="•"/>
                        <a:defRPr sz="1100">
                          <a:solidFill>
                            <a:srgbClr val="154D76"/>
                          </a:solidFill>
                        </a:defRPr>
                      </a:pPr>
                      <a:r>
                        <a:t>Liver cirrhosis</a:t>
                      </a:r>
                    </a:p>
                    <a:p>
                      <a:pPr algn="l">
                        <a:buSzPct val="100000"/>
                        <a:buFont typeface="Arial"/>
                        <a:buChar char="•"/>
                        <a:defRPr sz="1100">
                          <a:solidFill>
                            <a:srgbClr val="154D76"/>
                          </a:solidFill>
                        </a:defRPr>
                      </a:pPr>
                      <a:r>
                        <a:t>Narcolepsy</a:t>
                      </a:r>
                    </a:p>
                    <a:p>
                      <a:pPr algn="l">
                        <a:buSzPct val="100000"/>
                        <a:buFont typeface="Arial"/>
                        <a:buChar char="•"/>
                        <a:defRPr sz="1100">
                          <a:solidFill>
                            <a:srgbClr val="154D76"/>
                          </a:solidFill>
                        </a:defRPr>
                      </a:pPr>
                      <a:r>
                        <a:t>Osteoporosis</a:t>
                      </a:r>
                    </a:p>
                    <a:p>
                      <a:pPr algn="l">
                        <a:buSzPct val="100000"/>
                        <a:buFont typeface="Arial"/>
                        <a:buChar char="•"/>
                        <a:defRPr sz="1100">
                          <a:solidFill>
                            <a:srgbClr val="154D76"/>
                          </a:solidFill>
                        </a:defRPr>
                      </a:pPr>
                      <a:r>
                        <a:t>Sudden infant death syndrome (SIDS)</a:t>
                      </a:r>
                    </a:p>
                    <a:p>
                      <a:pPr algn="l">
                        <a:buSzPct val="100000"/>
                        <a:buFont typeface="Arial"/>
                        <a:buChar char="•"/>
                        <a:defRPr sz="1100">
                          <a:solidFill>
                            <a:srgbClr val="154D76"/>
                          </a:solidFill>
                        </a:defRPr>
                      </a:pPr>
                      <a:r>
                        <a:t>Tick paralysis</a:t>
                      </a:r>
                    </a:p>
                    <a:p>
                      <a:pPr algn="l">
                        <a:defRPr sz="1100">
                          <a:solidFill>
                            <a:srgbClr val="154D76"/>
                          </a:solidFill>
                        </a:defRPr>
                      </a:pPr>
                      <a:r>
                        <a:t> </a:t>
                      </a:r>
                    </a:p>
                  </a:txBody>
                  <a:tcPr marL="34333" marR="34333" marT="34333" marB="34333" horzOverflow="overflow">
                    <a:lnL>
                      <a:solidFill>
                        <a:srgbClr val="CCCCCC"/>
                      </a:solidFill>
                    </a:lnL>
                    <a:lnR>
                      <a:solidFill>
                        <a:srgbClr val="CCCCCC"/>
                      </a:solidFill>
                    </a:lnR>
                    <a:lnT>
                      <a:solidFill>
                        <a:srgbClr val="CCCCCC"/>
                      </a:solidFill>
                    </a:lnT>
                    <a:lnB>
                      <a:solidFill>
                        <a:srgbClr val="CCCCCC"/>
                      </a:solidFill>
                    </a:lnB>
                    <a:solidFill>
                      <a:srgbClr val="FFFFFF"/>
                    </a:solidFill>
                  </a:tcPr>
                </a:tc>
                <a:extLst>
                  <a:ext uri="{0D108BD9-81ED-4DB2-BD59-A6C34878D82A}">
                    <a16:rowId xmlns:a16="http://schemas.microsoft.com/office/drawing/2014/main" val="10001"/>
                  </a:ext>
                </a:extLst>
              </a:tr>
            </a:tbl>
          </a:graphicData>
        </a:graphic>
      </p:graphicFrame>
      <p:sp>
        <p:nvSpPr>
          <p:cNvPr id="79" name="11/8/21"/>
          <p:cNvSpPr txBox="1"/>
          <p:nvPr/>
        </p:nvSpPr>
        <p:spPr>
          <a:xfrm>
            <a:off x="296545" y="6512242"/>
            <a:ext cx="880111" cy="24384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nchor="ctr">
            <a:spAutoFit/>
          </a:bodyPr>
          <a:lstStyle>
            <a:lvl1pPr algn="ctr">
              <a:defRPr sz="1000">
                <a:solidFill>
                  <a:srgbClr val="898989"/>
                </a:solidFill>
              </a:defRPr>
            </a:lvl1pPr>
          </a:lstStyle>
          <a:p>
            <a:r>
              <a:t>11/8/21</a:t>
            </a:r>
          </a:p>
        </p:txBody>
      </p:sp>
      <p:sp>
        <p:nvSpPr>
          <p:cNvPr id="80" name="Slide Number"/>
          <p:cNvSpPr txBox="1">
            <a:spLocks noGrp="1"/>
          </p:cNvSpPr>
          <p:nvPr>
            <p:ph type="sldNum" sz="quarter" idx="2"/>
          </p:nvPr>
        </p:nvSpPr>
        <p:spPr>
          <a:xfrm>
            <a:off x="8413144" y="6416992"/>
            <a:ext cx="273656" cy="269241"/>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fld id="{86CB4B4D-7CA3-9044-876B-883B54F8677D}" type="slidenum">
              <a:t>10</a:t>
            </a:fld>
            <a:endParaRPr/>
          </a:p>
        </p:txBody>
      </p:sp>
      <p:sp>
        <p:nvSpPr>
          <p:cNvPr id="81" name="Diabetes…"/>
          <p:cNvSpPr txBox="1"/>
          <p:nvPr/>
        </p:nvSpPr>
        <p:spPr>
          <a:xfrm>
            <a:off x="71119" y="971550"/>
            <a:ext cx="2799399" cy="496824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spAutoFit/>
          </a:bodyPr>
          <a:lstStyle/>
          <a:p>
            <a:pPr marL="285750" indent="-285750">
              <a:spcBef>
                <a:spcPts val="600"/>
              </a:spcBef>
              <a:buSzPct val="100000"/>
              <a:buFont typeface="Arial"/>
              <a:buChar char="•"/>
            </a:pPr>
            <a:r>
              <a:t>Diabetes</a:t>
            </a:r>
          </a:p>
          <a:p>
            <a:pPr marL="285750" indent="-285750">
              <a:spcBef>
                <a:spcPts val="600"/>
              </a:spcBef>
              <a:buSzPct val="100000"/>
              <a:buFont typeface="Arial"/>
              <a:buChar char="•"/>
            </a:pPr>
            <a:r>
              <a:t>Kidney Disease</a:t>
            </a:r>
          </a:p>
          <a:p>
            <a:pPr marL="285750" indent="-285750">
              <a:spcBef>
                <a:spcPts val="600"/>
              </a:spcBef>
              <a:buSzPct val="100000"/>
              <a:buFont typeface="Arial"/>
              <a:buChar char="•"/>
            </a:pPr>
            <a:r>
              <a:t>Heart Disease </a:t>
            </a:r>
          </a:p>
          <a:p>
            <a:pPr marL="285750" indent="-285750">
              <a:spcBef>
                <a:spcPts val="600"/>
              </a:spcBef>
              <a:buSzPct val="100000"/>
              <a:buFont typeface="Arial"/>
              <a:buChar char="•"/>
            </a:pPr>
            <a:r>
              <a:t>Hypertension. </a:t>
            </a:r>
          </a:p>
          <a:p>
            <a:pPr marL="285750" indent="-285750">
              <a:spcBef>
                <a:spcPts val="600"/>
              </a:spcBef>
              <a:buSzPct val="100000"/>
              <a:buFont typeface="Arial"/>
              <a:buChar char="•"/>
            </a:pPr>
            <a:r>
              <a:t>Cancer</a:t>
            </a:r>
          </a:p>
          <a:p>
            <a:pPr marL="285750" indent="-285750">
              <a:spcBef>
                <a:spcPts val="600"/>
              </a:spcBef>
              <a:buSzPct val="100000"/>
              <a:buFont typeface="Arial"/>
              <a:buChar char="•"/>
            </a:pPr>
            <a:r>
              <a:t>Alzheimer’s Disease</a:t>
            </a:r>
          </a:p>
          <a:p>
            <a:pPr marL="285750" indent="-285750">
              <a:spcBef>
                <a:spcPts val="600"/>
              </a:spcBef>
              <a:buSzPct val="100000"/>
              <a:buFont typeface="Arial"/>
              <a:buChar char="•"/>
            </a:pPr>
            <a:r>
              <a:t>Osteoporosis</a:t>
            </a:r>
          </a:p>
          <a:p>
            <a:pPr marL="285750" indent="-285750">
              <a:spcBef>
                <a:spcPts val="600"/>
              </a:spcBef>
              <a:buSzPct val="100000"/>
              <a:buFont typeface="Arial"/>
              <a:buChar char="•"/>
            </a:pPr>
            <a:r>
              <a:t>Fibromyalgia</a:t>
            </a:r>
          </a:p>
          <a:p>
            <a:pPr marL="285750" indent="-285750">
              <a:spcBef>
                <a:spcPts val="600"/>
              </a:spcBef>
              <a:buSzPct val="100000"/>
              <a:buFont typeface="Arial"/>
              <a:buChar char="•"/>
            </a:pPr>
            <a:r>
              <a:t>Leukemia</a:t>
            </a:r>
          </a:p>
          <a:p>
            <a:pPr marL="285750" indent="-285750">
              <a:spcBef>
                <a:spcPts val="600"/>
              </a:spcBef>
              <a:buSzPct val="100000"/>
              <a:buFont typeface="Arial"/>
              <a:buChar char="•"/>
            </a:pPr>
            <a:r>
              <a:t>Cardiovascular Diseases (CVD)</a:t>
            </a:r>
          </a:p>
          <a:p>
            <a:pPr marL="285750" indent="-285750"/>
            <a:endParaRPr/>
          </a:p>
          <a:p>
            <a:pPr marL="285750" indent="-285750"/>
            <a:endParaRPr/>
          </a:p>
          <a:p>
            <a:pPr marL="285750" indent="-285750"/>
            <a:endParaRPr/>
          </a:p>
        </p:txBody>
      </p:sp>
    </p:spTree>
  </p:cSld>
  <p:clrMapOvr>
    <a:masterClrMapping/>
  </p:clrMapOvr>
  <p:transition spd="med"/>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 name="Health profile for England: 2019"/>
          <p:cNvSpPr txBox="1">
            <a:spLocks noGrp="1"/>
          </p:cNvSpPr>
          <p:nvPr>
            <p:ph type="title" idx="4294967295"/>
          </p:nvPr>
        </p:nvSpPr>
        <p:spPr>
          <a:xfrm>
            <a:off x="395287" y="114300"/>
            <a:ext cx="8291513" cy="793750"/>
          </a:xfrm>
          <a:prstGeom prst="rect">
            <a:avLst/>
          </a:prstGeom>
        </p:spPr>
        <p:txBody>
          <a:bodyPr>
            <a:normAutofit/>
          </a:bodyPr>
          <a:lstStyle>
            <a:lvl1pPr>
              <a:defRPr sz="2400" b="1"/>
            </a:lvl1pPr>
          </a:lstStyle>
          <a:p>
            <a:r>
              <a:t>Health profile for England: 2019</a:t>
            </a:r>
          </a:p>
        </p:txBody>
      </p:sp>
      <p:pic>
        <p:nvPicPr>
          <p:cNvPr id="84" name="image.pdf" descr="image.pdf"/>
          <p:cNvPicPr>
            <a:picLocks noChangeAspect="1"/>
          </p:cNvPicPr>
          <p:nvPr/>
        </p:nvPicPr>
        <p:blipFill>
          <a:blip r:embed="rId2">
            <a:extLst/>
          </a:blip>
          <a:stretch>
            <a:fillRect/>
          </a:stretch>
        </p:blipFill>
        <p:spPr>
          <a:xfrm>
            <a:off x="179387" y="836612"/>
            <a:ext cx="8713788" cy="4752976"/>
          </a:xfrm>
          <a:prstGeom prst="rect">
            <a:avLst/>
          </a:prstGeom>
          <a:ln w="12700">
            <a:miter lim="400000"/>
          </a:ln>
        </p:spPr>
      </p:pic>
      <p:sp>
        <p:nvSpPr>
          <p:cNvPr id="85" name="11/8/21"/>
          <p:cNvSpPr txBox="1"/>
          <p:nvPr/>
        </p:nvSpPr>
        <p:spPr>
          <a:xfrm>
            <a:off x="296545" y="6512242"/>
            <a:ext cx="880111" cy="24384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nchor="ctr">
            <a:spAutoFit/>
          </a:bodyPr>
          <a:lstStyle>
            <a:lvl1pPr algn="ctr">
              <a:defRPr sz="1000">
                <a:solidFill>
                  <a:srgbClr val="898989"/>
                </a:solidFill>
              </a:defRPr>
            </a:lvl1pPr>
          </a:lstStyle>
          <a:p>
            <a:r>
              <a:t>11/8/21</a:t>
            </a:r>
          </a:p>
        </p:txBody>
      </p:sp>
      <p:sp>
        <p:nvSpPr>
          <p:cNvPr id="86" name="Slide Number"/>
          <p:cNvSpPr txBox="1">
            <a:spLocks noGrp="1"/>
          </p:cNvSpPr>
          <p:nvPr>
            <p:ph type="sldNum" sz="quarter" idx="2"/>
          </p:nvPr>
        </p:nvSpPr>
        <p:spPr>
          <a:xfrm>
            <a:off x="8424381" y="6416992"/>
            <a:ext cx="262420" cy="269241"/>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fld id="{86CB4B4D-7CA3-9044-876B-883B54F8677D}" type="slidenum">
              <a:t>11</a:t>
            </a:fld>
            <a:endParaRPr/>
          </a:p>
        </p:txBody>
      </p:sp>
    </p:spTree>
  </p:cSld>
  <p:clrMapOvr>
    <a:masterClrMapping/>
  </p:clrMapOvr>
  <p:transition spd="med"/>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 name="DESCRIPTIVE EPIDEMIOLOGY"/>
          <p:cNvSpPr txBox="1">
            <a:spLocks noGrp="1"/>
          </p:cNvSpPr>
          <p:nvPr>
            <p:ph type="title" idx="4294967295"/>
          </p:nvPr>
        </p:nvSpPr>
        <p:spPr>
          <a:xfrm>
            <a:off x="395287" y="404812"/>
            <a:ext cx="8291513" cy="503238"/>
          </a:xfrm>
          <a:prstGeom prst="rect">
            <a:avLst/>
          </a:prstGeom>
        </p:spPr>
        <p:txBody>
          <a:bodyPr>
            <a:normAutofit/>
          </a:bodyPr>
          <a:lstStyle>
            <a:lvl1pPr>
              <a:defRPr sz="2400" b="1"/>
            </a:lvl1pPr>
          </a:lstStyle>
          <a:p>
            <a:r>
              <a:t>DESCRIPTIVE EPIDEMIOLOGY</a:t>
            </a:r>
          </a:p>
        </p:txBody>
      </p:sp>
      <p:sp>
        <p:nvSpPr>
          <p:cNvPr id="89" name="Review initial information and establish the number of probable and confirmed cases based on the agreed case definition.…"/>
          <p:cNvSpPr txBox="1">
            <a:spLocks noGrp="1"/>
          </p:cNvSpPr>
          <p:nvPr>
            <p:ph type="body" idx="4294967295"/>
          </p:nvPr>
        </p:nvSpPr>
        <p:spPr>
          <a:xfrm>
            <a:off x="107950" y="1268412"/>
            <a:ext cx="8856663" cy="4248151"/>
          </a:xfrm>
          <a:prstGeom prst="rect">
            <a:avLst/>
          </a:prstGeom>
        </p:spPr>
        <p:txBody>
          <a:bodyPr>
            <a:normAutofit/>
          </a:bodyPr>
          <a:lstStyle/>
          <a:p>
            <a:pPr>
              <a:spcBef>
                <a:spcPts val="400"/>
              </a:spcBef>
              <a:buChar char="•"/>
              <a:defRPr sz="2000"/>
            </a:pPr>
            <a:r>
              <a:t>Review initial information and establish the number of probable and confirmed cases based on the agreed case definition.</a:t>
            </a:r>
          </a:p>
          <a:p>
            <a:pPr>
              <a:buSzTx/>
              <a:buNone/>
              <a:defRPr sz="2000"/>
            </a:pPr>
            <a:endParaRPr/>
          </a:p>
          <a:p>
            <a:pPr>
              <a:spcBef>
                <a:spcPts val="400"/>
              </a:spcBef>
              <a:buChar char="•"/>
              <a:defRPr sz="2000"/>
            </a:pPr>
            <a:r>
              <a:t>Describe the outbreak in terms of person (eg age, sex, ethnicity or other relevant factors), time (preferably onset date) and place (geographical distribution of cases).</a:t>
            </a:r>
          </a:p>
          <a:p>
            <a:pPr>
              <a:buSzTx/>
              <a:buNone/>
              <a:defRPr sz="2000"/>
            </a:pPr>
            <a:endParaRPr/>
          </a:p>
          <a:p>
            <a:pPr>
              <a:spcBef>
                <a:spcPts val="400"/>
              </a:spcBef>
              <a:buChar char="•"/>
              <a:defRPr sz="2000"/>
            </a:pPr>
            <a:r>
              <a:t>Conduct in-depth interviews with initial cases to establish any common factors such as places visited or foods consumed.</a:t>
            </a:r>
          </a:p>
          <a:p>
            <a:pPr>
              <a:buSzTx/>
              <a:buNone/>
              <a:defRPr sz="2000"/>
            </a:pPr>
            <a:endParaRPr/>
          </a:p>
          <a:p>
            <a:pPr>
              <a:spcBef>
                <a:spcPts val="400"/>
              </a:spcBef>
              <a:buChar char="•"/>
              <a:defRPr sz="2000"/>
            </a:pPr>
            <a:r>
              <a:t>Form preliminary hypotheses based on descriptive epidemiology and interviews with cases</a:t>
            </a:r>
          </a:p>
        </p:txBody>
      </p:sp>
      <p:sp>
        <p:nvSpPr>
          <p:cNvPr id="90" name="11/8/21"/>
          <p:cNvSpPr txBox="1"/>
          <p:nvPr/>
        </p:nvSpPr>
        <p:spPr>
          <a:xfrm>
            <a:off x="296545" y="6512242"/>
            <a:ext cx="880111" cy="24384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nchor="ctr">
            <a:spAutoFit/>
          </a:bodyPr>
          <a:lstStyle>
            <a:lvl1pPr algn="ctr">
              <a:defRPr sz="1000">
                <a:solidFill>
                  <a:srgbClr val="898989"/>
                </a:solidFill>
              </a:defRPr>
            </a:lvl1pPr>
          </a:lstStyle>
          <a:p>
            <a:r>
              <a:t>11/8/21</a:t>
            </a:r>
          </a:p>
        </p:txBody>
      </p:sp>
      <p:sp>
        <p:nvSpPr>
          <p:cNvPr id="91" name="Slide Number"/>
          <p:cNvSpPr txBox="1">
            <a:spLocks noGrp="1"/>
          </p:cNvSpPr>
          <p:nvPr>
            <p:ph type="sldNum" sz="quarter" idx="2"/>
          </p:nvPr>
        </p:nvSpPr>
        <p:spPr>
          <a:xfrm>
            <a:off x="8413144" y="6416992"/>
            <a:ext cx="273656" cy="269241"/>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fld id="{86CB4B4D-7CA3-9044-876B-883B54F8677D}" type="slidenum">
              <a:t>12</a:t>
            </a:fld>
            <a:endParaRPr/>
          </a:p>
        </p:txBody>
      </p:sp>
    </p:spTree>
  </p:cSld>
  <p:clrMapOvr>
    <a:masterClrMapping/>
  </p:clrMapOvr>
  <p:transition spd="med"/>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 name="QUESTION TIME"/>
          <p:cNvSpPr txBox="1">
            <a:spLocks noGrp="1"/>
          </p:cNvSpPr>
          <p:nvPr>
            <p:ph type="title" idx="4294967295"/>
          </p:nvPr>
        </p:nvSpPr>
        <p:spPr>
          <a:xfrm>
            <a:off x="457200" y="274637"/>
            <a:ext cx="8229600" cy="1143001"/>
          </a:xfrm>
          <a:prstGeom prst="rect">
            <a:avLst/>
          </a:prstGeom>
        </p:spPr>
        <p:txBody>
          <a:bodyPr>
            <a:normAutofit/>
          </a:bodyPr>
          <a:lstStyle>
            <a:lvl1pPr>
              <a:defRPr b="1"/>
            </a:lvl1pPr>
          </a:lstStyle>
          <a:p>
            <a:r>
              <a:t>QUESTION TIME</a:t>
            </a:r>
          </a:p>
        </p:txBody>
      </p:sp>
      <p:pic>
        <p:nvPicPr>
          <p:cNvPr id="94" name="image.png" descr="image.png"/>
          <p:cNvPicPr>
            <a:picLocks noChangeAspect="1"/>
          </p:cNvPicPr>
          <p:nvPr/>
        </p:nvPicPr>
        <p:blipFill>
          <a:blip r:embed="rId2">
            <a:extLst/>
          </a:blip>
          <a:stretch>
            <a:fillRect/>
          </a:stretch>
        </p:blipFill>
        <p:spPr>
          <a:xfrm>
            <a:off x="3348037" y="2359025"/>
            <a:ext cx="2146301" cy="2139950"/>
          </a:xfrm>
          <a:prstGeom prst="rect">
            <a:avLst/>
          </a:prstGeom>
          <a:ln w="12700">
            <a:miter lim="400000"/>
          </a:ln>
        </p:spPr>
      </p:pic>
      <p:sp>
        <p:nvSpPr>
          <p:cNvPr id="95" name="11/8/21"/>
          <p:cNvSpPr txBox="1"/>
          <p:nvPr/>
        </p:nvSpPr>
        <p:spPr>
          <a:xfrm>
            <a:off x="296545" y="6512242"/>
            <a:ext cx="880111" cy="24384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nchor="ctr">
            <a:spAutoFit/>
          </a:bodyPr>
          <a:lstStyle>
            <a:lvl1pPr algn="ctr">
              <a:defRPr sz="1000">
                <a:solidFill>
                  <a:srgbClr val="898989"/>
                </a:solidFill>
              </a:defRPr>
            </a:lvl1pPr>
          </a:lstStyle>
          <a:p>
            <a:r>
              <a:t>11/8/21</a:t>
            </a:r>
          </a:p>
        </p:txBody>
      </p:sp>
      <p:sp>
        <p:nvSpPr>
          <p:cNvPr id="96" name="Slide Number"/>
          <p:cNvSpPr txBox="1">
            <a:spLocks noGrp="1"/>
          </p:cNvSpPr>
          <p:nvPr>
            <p:ph type="sldNum" sz="quarter" idx="2"/>
          </p:nvPr>
        </p:nvSpPr>
        <p:spPr>
          <a:xfrm>
            <a:off x="8413144" y="6416992"/>
            <a:ext cx="273656" cy="269241"/>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fld id="{86CB4B4D-7CA3-9044-876B-883B54F8677D}" type="slidenum">
              <a:t>13</a:t>
            </a:fld>
            <a:endParaRPr/>
          </a:p>
        </p:txBody>
      </p:sp>
      <p:pic>
        <p:nvPicPr>
          <p:cNvPr id="97" name="image.png" descr="image.png"/>
          <p:cNvPicPr>
            <a:picLocks noChangeAspect="1"/>
          </p:cNvPicPr>
          <p:nvPr/>
        </p:nvPicPr>
        <p:blipFill>
          <a:blip r:embed="rId3">
            <a:extLst/>
          </a:blip>
          <a:stretch>
            <a:fillRect/>
          </a:stretch>
        </p:blipFill>
        <p:spPr>
          <a:xfrm>
            <a:off x="747712" y="1417637"/>
            <a:ext cx="1871663" cy="2444751"/>
          </a:xfrm>
          <a:prstGeom prst="rect">
            <a:avLst/>
          </a:prstGeom>
          <a:ln w="12700">
            <a:miter lim="400000"/>
          </a:ln>
        </p:spPr>
      </p:pic>
      <p:pic>
        <p:nvPicPr>
          <p:cNvPr id="98" name="image.png" descr="image.png"/>
          <p:cNvPicPr>
            <a:picLocks noChangeAspect="1"/>
          </p:cNvPicPr>
          <p:nvPr/>
        </p:nvPicPr>
        <p:blipFill>
          <a:blip r:embed="rId4">
            <a:extLst/>
          </a:blip>
          <a:stretch>
            <a:fillRect/>
          </a:stretch>
        </p:blipFill>
        <p:spPr>
          <a:xfrm>
            <a:off x="6516687" y="3644900"/>
            <a:ext cx="2468563" cy="1847850"/>
          </a:xfrm>
          <a:prstGeom prst="rect">
            <a:avLst/>
          </a:prstGeom>
          <a:ln w="12700">
            <a:miter lim="400000"/>
          </a:ln>
        </p:spPr>
      </p:pic>
    </p:spTree>
  </p:cSld>
  <p:clrMapOvr>
    <a:masterClrMapping/>
  </p:clrMapOvr>
  <p:transition spd="med"/>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 name="REFERENCES &amp; ESSENTIAL READINGS"/>
          <p:cNvSpPr txBox="1">
            <a:spLocks noGrp="1"/>
          </p:cNvSpPr>
          <p:nvPr>
            <p:ph type="title" idx="4294967295"/>
          </p:nvPr>
        </p:nvSpPr>
        <p:spPr>
          <a:xfrm>
            <a:off x="628650" y="0"/>
            <a:ext cx="7886700" cy="908050"/>
          </a:xfrm>
          <a:prstGeom prst="rect">
            <a:avLst/>
          </a:prstGeom>
        </p:spPr>
        <p:txBody>
          <a:bodyPr>
            <a:normAutofit/>
          </a:bodyPr>
          <a:lstStyle>
            <a:lvl1pPr>
              <a:defRPr sz="2800" b="1">
                <a:latin typeface="+mj-lt"/>
                <a:ea typeface="+mj-ea"/>
                <a:cs typeface="+mj-cs"/>
                <a:sym typeface="Arial"/>
              </a:defRPr>
            </a:lvl1pPr>
          </a:lstStyle>
          <a:p>
            <a:r>
              <a:t>REFERENCES &amp; ESSENTIAL READINGS</a:t>
            </a:r>
          </a:p>
        </p:txBody>
      </p:sp>
      <p:sp>
        <p:nvSpPr>
          <p:cNvPr id="101" name="Schreider, M.J. (2013) Introduction to Public Health (4th Edition) Burlington MA: Jones and Bartlett Learning…"/>
          <p:cNvSpPr txBox="1">
            <a:spLocks noGrp="1"/>
          </p:cNvSpPr>
          <p:nvPr>
            <p:ph type="body" idx="4294967295"/>
          </p:nvPr>
        </p:nvSpPr>
        <p:spPr>
          <a:xfrm>
            <a:off x="107950" y="908050"/>
            <a:ext cx="8856663" cy="4752975"/>
          </a:xfrm>
          <a:prstGeom prst="rect">
            <a:avLst/>
          </a:prstGeom>
        </p:spPr>
        <p:txBody>
          <a:bodyPr>
            <a:normAutofit fontScale="92500" lnSpcReduction="10000"/>
          </a:bodyPr>
          <a:lstStyle/>
          <a:p>
            <a:pPr marL="0" indent="0">
              <a:spcBef>
                <a:spcPts val="300"/>
              </a:spcBef>
              <a:buSzTx/>
              <a:buNone/>
              <a:defRPr sz="1400">
                <a:latin typeface="+mj-lt"/>
                <a:ea typeface="+mj-ea"/>
                <a:cs typeface="+mj-cs"/>
                <a:sym typeface="Arial"/>
              </a:defRPr>
            </a:pPr>
            <a:r>
              <a:rPr dirty="0" err="1"/>
              <a:t>Schreider</a:t>
            </a:r>
            <a:r>
              <a:rPr dirty="0"/>
              <a:t>, M.J. (2013) Introduction to Public Health (4th Edition) Burlington MA: Jones and Bartlett Learning</a:t>
            </a:r>
          </a:p>
          <a:p>
            <a:pPr marL="0" indent="0">
              <a:spcBef>
                <a:spcPts val="300"/>
              </a:spcBef>
              <a:buSzTx/>
              <a:buNone/>
              <a:defRPr sz="1400">
                <a:latin typeface="+mj-lt"/>
                <a:ea typeface="+mj-ea"/>
                <a:cs typeface="+mj-cs"/>
                <a:sym typeface="Arial"/>
              </a:defRPr>
            </a:pPr>
            <a:r>
              <a:rPr dirty="0"/>
              <a:t>Sealey, C (2015) Social Policy Simplified: Connecting Theory and Concepts with People's Lives Palgrave Macmillan London</a:t>
            </a:r>
          </a:p>
          <a:p>
            <a:pPr marL="0" indent="0">
              <a:spcBef>
                <a:spcPts val="300"/>
              </a:spcBef>
              <a:buSzTx/>
              <a:buNone/>
              <a:defRPr sz="1400">
                <a:latin typeface="+mj-lt"/>
                <a:ea typeface="+mj-ea"/>
                <a:cs typeface="+mj-cs"/>
                <a:sym typeface="Arial"/>
              </a:defRPr>
            </a:pPr>
            <a:r>
              <a:rPr dirty="0"/>
              <a:t>Farmer, P., </a:t>
            </a:r>
            <a:r>
              <a:rPr dirty="0" err="1"/>
              <a:t>Basilico</a:t>
            </a:r>
            <a:r>
              <a:rPr dirty="0"/>
              <a:t>, M. </a:t>
            </a:r>
            <a:r>
              <a:rPr dirty="0" err="1"/>
              <a:t>Klienman</a:t>
            </a:r>
            <a:r>
              <a:rPr dirty="0"/>
              <a:t>, A. &amp; Kim, J.Y. (2013) Reimagining Global Health: An Introduction, California: University of California Press</a:t>
            </a:r>
          </a:p>
          <a:p>
            <a:pPr marL="0" indent="0">
              <a:spcBef>
                <a:spcPts val="300"/>
              </a:spcBef>
              <a:buSzTx/>
              <a:buNone/>
              <a:defRPr sz="1400">
                <a:latin typeface="+mj-lt"/>
                <a:ea typeface="+mj-ea"/>
                <a:cs typeface="+mj-cs"/>
                <a:sym typeface="Arial"/>
              </a:defRPr>
            </a:pPr>
            <a:r>
              <a:rPr dirty="0"/>
              <a:t>Gallagher, A. &amp; Hodge, S. (2012) Ethics, Law and Professional Issues. Basingstoke: Palgrave Macmillan</a:t>
            </a:r>
          </a:p>
          <a:p>
            <a:pPr marL="0" indent="0">
              <a:spcBef>
                <a:spcPts val="300"/>
              </a:spcBef>
              <a:buSzTx/>
              <a:buNone/>
              <a:defRPr sz="1400">
                <a:latin typeface="+mj-lt"/>
                <a:ea typeface="+mj-ea"/>
                <a:cs typeface="+mj-cs"/>
                <a:sym typeface="Arial"/>
              </a:defRPr>
            </a:pPr>
            <a:r>
              <a:rPr dirty="0"/>
              <a:t>Jones, l. &amp; Douglas, J. (Eds) (2012) Public Health: Building Innovative Practice, London: Sage</a:t>
            </a:r>
          </a:p>
          <a:p>
            <a:pPr marL="0" indent="0">
              <a:spcBef>
                <a:spcPts val="300"/>
              </a:spcBef>
              <a:buSzTx/>
              <a:buNone/>
              <a:defRPr sz="1400">
                <a:latin typeface="+mj-lt"/>
                <a:ea typeface="+mj-ea"/>
                <a:cs typeface="+mj-cs"/>
                <a:sym typeface="Arial"/>
              </a:defRPr>
            </a:pPr>
            <a:r>
              <a:rPr u="sng" dirty="0">
                <a:solidFill>
                  <a:srgbClr val="0000FF"/>
                </a:solidFill>
                <a:uFill>
                  <a:solidFill>
                    <a:srgbClr val="0000FF"/>
                  </a:solidFill>
                </a:uFill>
                <a:hlinkClick r:id="rId2"/>
              </a:rPr>
              <a:t>www.gov.uk/government/organisations/public-health-england</a:t>
            </a:r>
          </a:p>
          <a:p>
            <a:pPr marL="0" indent="0">
              <a:spcBef>
                <a:spcPts val="300"/>
              </a:spcBef>
              <a:buSzTx/>
              <a:buNone/>
              <a:defRPr sz="1400">
                <a:latin typeface="+mj-lt"/>
                <a:ea typeface="+mj-ea"/>
                <a:cs typeface="+mj-cs"/>
                <a:sym typeface="Arial"/>
              </a:defRPr>
            </a:pPr>
            <a:r>
              <a:rPr u="sng" dirty="0">
                <a:solidFill>
                  <a:srgbClr val="0000FF"/>
                </a:solidFill>
                <a:uFill>
                  <a:solidFill>
                    <a:srgbClr val="0000FF"/>
                  </a:solidFill>
                </a:uFill>
                <a:hlinkClick r:id="rId3"/>
              </a:rPr>
              <a:t>www.who.int</a:t>
            </a:r>
          </a:p>
          <a:p>
            <a:pPr marL="0" indent="0">
              <a:spcBef>
                <a:spcPts val="300"/>
              </a:spcBef>
              <a:buSzTx/>
              <a:buNone/>
              <a:defRPr sz="1400">
                <a:latin typeface="+mj-lt"/>
                <a:ea typeface="+mj-ea"/>
                <a:cs typeface="+mj-cs"/>
                <a:sym typeface="Arial"/>
              </a:defRPr>
            </a:pPr>
            <a:r>
              <a:rPr u="sng" dirty="0">
                <a:solidFill>
                  <a:srgbClr val="0000FF"/>
                </a:solidFill>
                <a:uFill>
                  <a:solidFill>
                    <a:srgbClr val="0000FF"/>
                  </a:solidFill>
                </a:uFill>
                <a:hlinkClick r:id="rId4"/>
              </a:rPr>
              <a:t>www.basw.co.uk</a:t>
            </a:r>
          </a:p>
          <a:p>
            <a:pPr marL="0" indent="0">
              <a:spcBef>
                <a:spcPts val="300"/>
              </a:spcBef>
              <a:buSzTx/>
              <a:buNone/>
              <a:defRPr sz="1400">
                <a:latin typeface="+mj-lt"/>
                <a:ea typeface="+mj-ea"/>
                <a:cs typeface="+mj-cs"/>
                <a:sym typeface="Arial"/>
              </a:defRPr>
            </a:pPr>
            <a:r>
              <a:rPr u="sng" dirty="0">
                <a:solidFill>
                  <a:srgbClr val="0000FF"/>
                </a:solidFill>
                <a:uFill>
                  <a:solidFill>
                    <a:srgbClr val="0000FF"/>
                  </a:solidFill>
                </a:uFill>
                <a:hlinkClick r:id="rId5"/>
              </a:rPr>
              <a:t>www.cieh.org.uk</a:t>
            </a:r>
            <a:r>
              <a:rPr dirty="0"/>
              <a:t>  Chartered Institute of Public Health</a:t>
            </a:r>
          </a:p>
          <a:p>
            <a:pPr marL="0" indent="0">
              <a:spcBef>
                <a:spcPts val="300"/>
              </a:spcBef>
              <a:buSzTx/>
              <a:buNone/>
              <a:defRPr sz="1400">
                <a:latin typeface="+mj-lt"/>
                <a:ea typeface="+mj-ea"/>
                <a:cs typeface="+mj-cs"/>
                <a:sym typeface="Arial"/>
              </a:defRPr>
            </a:pPr>
            <a:r>
              <a:rPr u="sng" dirty="0">
                <a:solidFill>
                  <a:srgbClr val="0000FF"/>
                </a:solidFill>
                <a:uFill>
                  <a:solidFill>
                    <a:srgbClr val="0000FF"/>
                  </a:solidFill>
                </a:uFill>
                <a:hlinkClick r:id="rId6"/>
              </a:rPr>
              <a:t>www.direct.gov.uk</a:t>
            </a:r>
            <a:r>
              <a:rPr dirty="0"/>
              <a:t> Direct gov online </a:t>
            </a:r>
          </a:p>
          <a:p>
            <a:pPr marL="0" indent="0">
              <a:spcBef>
                <a:spcPts val="300"/>
              </a:spcBef>
              <a:buSzTx/>
              <a:buNone/>
              <a:defRPr sz="1400">
                <a:latin typeface="+mj-lt"/>
                <a:ea typeface="+mj-ea"/>
                <a:cs typeface="+mj-cs"/>
                <a:sym typeface="Arial"/>
              </a:defRPr>
            </a:pPr>
            <a:r>
              <a:rPr u="sng" dirty="0">
                <a:solidFill>
                  <a:srgbClr val="0000FF"/>
                </a:solidFill>
                <a:uFill>
                  <a:solidFill>
                    <a:srgbClr val="0000FF"/>
                  </a:solidFill>
                </a:uFill>
                <a:hlinkClick r:id="rId7"/>
              </a:rPr>
              <a:t>www.statistics.gov.uk</a:t>
            </a:r>
            <a:r>
              <a:rPr dirty="0"/>
              <a:t>  National Statistics Online www.who.int World Health </a:t>
            </a:r>
            <a:r>
              <a:rPr dirty="0" err="1"/>
              <a:t>Organisation</a:t>
            </a:r>
            <a:endParaRPr lang="en-GB" dirty="0"/>
          </a:p>
          <a:p>
            <a:pPr marL="0" indent="0">
              <a:spcBef>
                <a:spcPts val="300"/>
              </a:spcBef>
              <a:buSzTx/>
              <a:buNone/>
              <a:defRPr sz="1400">
                <a:latin typeface="+mj-lt"/>
                <a:ea typeface="+mj-ea"/>
                <a:cs typeface="+mj-cs"/>
                <a:sym typeface="Arial"/>
              </a:defRPr>
            </a:pPr>
            <a:endParaRPr lang="en-GB" dirty="0"/>
          </a:p>
          <a:p>
            <a:pPr marL="0" indent="0">
              <a:spcBef>
                <a:spcPts val="300"/>
              </a:spcBef>
              <a:buSzTx/>
              <a:buNone/>
              <a:defRPr sz="1400">
                <a:latin typeface="+mj-lt"/>
                <a:ea typeface="+mj-ea"/>
                <a:cs typeface="+mj-cs"/>
                <a:sym typeface="Arial"/>
              </a:defRPr>
            </a:pPr>
            <a:r>
              <a:rPr lang="en-GB" dirty="0"/>
              <a:t>Videos:</a:t>
            </a:r>
          </a:p>
          <a:p>
            <a:pPr fontAlgn="base"/>
            <a:r>
              <a:rPr lang="en-GB" dirty="0">
                <a:hlinkClick r:id="rId8" tooltip="Original URL: https://www.youtube.com/watch?v=kUlKRIMxpZQ. Click or tap if you trust this link."/>
              </a:rPr>
              <a:t>Outbreak Investigation</a:t>
            </a:r>
            <a:endParaRPr lang="en-GB" dirty="0"/>
          </a:p>
          <a:p>
            <a:pPr fontAlgn="base"/>
            <a:r>
              <a:rPr lang="en-GB" dirty="0">
                <a:hlinkClick r:id="rId9" tooltip="Original URL: https://www.youtube.com/watch?v=HobxLbPhrMc. Click or tap if you trust this link."/>
              </a:rPr>
              <a:t>Dementia</a:t>
            </a:r>
            <a:endParaRPr lang="en-GB" dirty="0"/>
          </a:p>
          <a:p>
            <a:pPr fontAlgn="base"/>
            <a:r>
              <a:rPr lang="en-GB" dirty="0">
                <a:hlinkClick r:id="rId10" tooltip="Original URL: https://www.youtube.com/watch?v=OF6OFLgKAl0. Click or tap if you trust this link."/>
              </a:rPr>
              <a:t>BHF</a:t>
            </a:r>
            <a:endParaRPr lang="en-GB" dirty="0"/>
          </a:p>
        </p:txBody>
      </p:sp>
    </p:spTree>
  </p:cSld>
  <p:clrMapOvr>
    <a:masterClrMapping/>
  </p:clrMapOvr>
  <p:transition spd="med"/>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 name="NEXT WEEK - FURTHER READING"/>
          <p:cNvSpPr txBox="1">
            <a:spLocks noGrp="1"/>
          </p:cNvSpPr>
          <p:nvPr>
            <p:ph type="title" idx="4294967295"/>
          </p:nvPr>
        </p:nvSpPr>
        <p:spPr>
          <a:xfrm>
            <a:off x="107950" y="136525"/>
            <a:ext cx="8856663" cy="844550"/>
          </a:xfrm>
          <a:prstGeom prst="rect">
            <a:avLst/>
          </a:prstGeom>
        </p:spPr>
        <p:txBody>
          <a:bodyPr>
            <a:normAutofit/>
          </a:bodyPr>
          <a:lstStyle>
            <a:lvl1pPr>
              <a:defRPr sz="2400" b="1"/>
            </a:lvl1pPr>
          </a:lstStyle>
          <a:p>
            <a:r>
              <a:t>NEXT WEEK - FURTHER READING</a:t>
            </a:r>
          </a:p>
        </p:txBody>
      </p:sp>
      <p:sp>
        <p:nvSpPr>
          <p:cNvPr id="104" name="Next week we will be looking at the following:…"/>
          <p:cNvSpPr txBox="1">
            <a:spLocks noGrp="1"/>
          </p:cNvSpPr>
          <p:nvPr>
            <p:ph type="body" idx="4294967295"/>
          </p:nvPr>
        </p:nvSpPr>
        <p:spPr>
          <a:xfrm>
            <a:off x="107950" y="836612"/>
            <a:ext cx="8928100" cy="4824413"/>
          </a:xfrm>
          <a:prstGeom prst="rect">
            <a:avLst/>
          </a:prstGeom>
        </p:spPr>
        <p:txBody>
          <a:bodyPr>
            <a:normAutofit/>
          </a:bodyPr>
          <a:lstStyle/>
          <a:p>
            <a:pPr marL="0" indent="0">
              <a:spcBef>
                <a:spcPts val="400"/>
              </a:spcBef>
              <a:buSzTx/>
              <a:buNone/>
              <a:defRPr sz="2000" b="1"/>
            </a:pPr>
            <a:r>
              <a:t>Next week we will be looking at the following</a:t>
            </a:r>
            <a:r>
              <a:rPr b="0"/>
              <a:t>:</a:t>
            </a:r>
          </a:p>
          <a:p>
            <a:pPr marL="0" indent="0">
              <a:buSzTx/>
              <a:buNone/>
              <a:defRPr sz="2000"/>
            </a:pPr>
            <a:endParaRPr b="0"/>
          </a:p>
          <a:p>
            <a:pPr marL="0" indent="0">
              <a:spcBef>
                <a:spcPts val="400"/>
              </a:spcBef>
              <a:buSzTx/>
              <a:buNone/>
              <a:defRPr sz="2000"/>
            </a:pPr>
            <a:r>
              <a:t>•	Regulations, control and monitoring of public areas and work environments </a:t>
            </a:r>
          </a:p>
          <a:p>
            <a:pPr marL="0" indent="0">
              <a:spcBef>
                <a:spcPts val="400"/>
              </a:spcBef>
              <a:buSzTx/>
              <a:buNone/>
              <a:defRPr sz="2000"/>
            </a:pPr>
            <a:r>
              <a:t>•	Reports: The Black Report (1980), The Acheson Report (1998)</a:t>
            </a:r>
          </a:p>
          <a:p>
            <a:pPr marL="0" indent="0">
              <a:spcBef>
                <a:spcPts val="400"/>
              </a:spcBef>
              <a:buSzTx/>
              <a:buNone/>
              <a:defRPr sz="2000"/>
            </a:pPr>
            <a:r>
              <a:t>•	Health Promotion: National, regional and local health promoters</a:t>
            </a:r>
          </a:p>
          <a:p>
            <a:pPr marL="0" indent="0">
              <a:spcBef>
                <a:spcPts val="400"/>
              </a:spcBef>
              <a:buSzTx/>
              <a:buNone/>
              <a:defRPr sz="2000"/>
            </a:pPr>
            <a:r>
              <a:t>•	Approaches to promoting public health and wellbeing </a:t>
            </a:r>
          </a:p>
        </p:txBody>
      </p:sp>
      <p:sp>
        <p:nvSpPr>
          <p:cNvPr id="105" name="11/8/21"/>
          <p:cNvSpPr txBox="1"/>
          <p:nvPr/>
        </p:nvSpPr>
        <p:spPr>
          <a:xfrm>
            <a:off x="296545" y="6512242"/>
            <a:ext cx="880111" cy="24384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nchor="ctr">
            <a:spAutoFit/>
          </a:bodyPr>
          <a:lstStyle>
            <a:lvl1pPr algn="ctr">
              <a:defRPr sz="1000">
                <a:solidFill>
                  <a:srgbClr val="898989"/>
                </a:solidFill>
              </a:defRPr>
            </a:lvl1pPr>
          </a:lstStyle>
          <a:p>
            <a:r>
              <a:t>11/8/21</a:t>
            </a:r>
          </a:p>
        </p:txBody>
      </p:sp>
      <p:sp>
        <p:nvSpPr>
          <p:cNvPr id="106" name="Slide Number"/>
          <p:cNvSpPr txBox="1">
            <a:spLocks noGrp="1"/>
          </p:cNvSpPr>
          <p:nvPr>
            <p:ph type="sldNum" sz="quarter" idx="2"/>
          </p:nvPr>
        </p:nvSpPr>
        <p:spPr>
          <a:xfrm>
            <a:off x="8413144" y="6416992"/>
            <a:ext cx="273656" cy="269241"/>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fld id="{86CB4B4D-7CA3-9044-876B-883B54F8677D}" type="slidenum">
              <a:t>15</a:t>
            </a:fld>
            <a:endParaRPr/>
          </a:p>
        </p:txBody>
      </p:sp>
    </p:spTree>
  </p:cSld>
  <p:clrMapOvr>
    <a:masterClrMapping/>
  </p:clrMapOvr>
  <p:transition spd="med"/>
</p:sld>
</file>

<file path=ppt/theme/theme1.xml><?xml version="1.0" encoding="utf-8"?>
<a:theme xmlns:a="http://schemas.openxmlformats.org/drawingml/2006/main" name="20140311PresentationUWTSDTemplate">
  <a:themeElements>
    <a:clrScheme name="20140311PresentationUWTSDTemplate">
      <a:dk1>
        <a:srgbClr val="000000"/>
      </a:dk1>
      <a:lt1>
        <a:srgbClr val="FFFFFF"/>
      </a:lt1>
      <a:dk2>
        <a:srgbClr val="A7A7A7"/>
      </a:dk2>
      <a:lt2>
        <a:srgbClr val="535353"/>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FF00FF"/>
      </a:folHlink>
    </a:clrScheme>
    <a:fontScheme name="20140311PresentationUWTSDTemplate">
      <a:majorFont>
        <a:latin typeface="Arial"/>
        <a:ea typeface="Arial"/>
        <a:cs typeface="Arial"/>
      </a:majorFont>
      <a:minorFont>
        <a:latin typeface="Helvetica"/>
        <a:ea typeface="Helvetica"/>
        <a:cs typeface="Helvetica"/>
      </a:minorFont>
    </a:fontScheme>
    <a:fmtScheme name="20140311PresentationUWTSDTempla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outerShdw blurRad="38100" dist="20000" dir="5400000" rotWithShape="0">
              <a:srgbClr val="000000">
                <a:alpha val="38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25400" cap="flat">
          <a:solidFill>
            <a:schemeClr val="accent1"/>
          </a:solidFill>
          <a:prstDash val="solid"/>
          <a:round/>
        </a:ln>
        <a:effectLst/>
        <a:sp3d/>
      </a:spPr>
      <a:bodyPr rot="0" spcFirstLastPara="1" vertOverflow="overflow" horzOverflow="overflow" vert="horz" wrap="square" lIns="45719" tIns="45719" rIns="45719" bIns="45719"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chemeClr val="accent1"/>
          </a:solidFill>
          <a:prstDash val="solid"/>
          <a:round/>
        </a:ln>
        <a:effectLst>
          <a:outerShdw blurRad="38100" dist="20000" dir="5400000" rotWithShape="0">
            <a:srgbClr val="000000">
              <a:alpha val="38000"/>
            </a:srgbClr>
          </a:outerShdw>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2.xml><?xml version="1.0" encoding="utf-8"?>
<a:theme xmlns:a="http://schemas.openxmlformats.org/drawingml/2006/main" name="20140311PresentationUWTSDTemplate">
  <a:themeElements>
    <a:clrScheme name="20140311PresentationUWTSDTemplate">
      <a:dk1>
        <a:srgbClr val="000000"/>
      </a:dk1>
      <a:lt1>
        <a:srgbClr val="FFFFFF"/>
      </a:lt1>
      <a:dk2>
        <a:srgbClr val="A7A7A7"/>
      </a:dk2>
      <a:lt2>
        <a:srgbClr val="535353"/>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FF00FF"/>
      </a:folHlink>
    </a:clrScheme>
    <a:fontScheme name="20140311PresentationUWTSDTemplate">
      <a:majorFont>
        <a:latin typeface="Arial"/>
        <a:ea typeface="Arial"/>
        <a:cs typeface="Arial"/>
      </a:majorFont>
      <a:minorFont>
        <a:latin typeface="Helvetica"/>
        <a:ea typeface="Helvetica"/>
        <a:cs typeface="Helvetica"/>
      </a:minorFont>
    </a:fontScheme>
    <a:fmtScheme name="20140311PresentationUWTSDTempla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outerShdw blurRad="38100" dist="20000" dir="5400000" rotWithShape="0">
              <a:srgbClr val="000000">
                <a:alpha val="38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25400" cap="flat">
          <a:solidFill>
            <a:schemeClr val="accent1"/>
          </a:solidFill>
          <a:prstDash val="solid"/>
          <a:round/>
        </a:ln>
        <a:effectLst/>
        <a:sp3d/>
      </a:spPr>
      <a:bodyPr rot="0" spcFirstLastPara="1" vertOverflow="overflow" horzOverflow="overflow" vert="horz" wrap="square" lIns="45719" tIns="45719" rIns="45719" bIns="45719"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chemeClr val="accent1"/>
          </a:solidFill>
          <a:prstDash val="solid"/>
          <a:round/>
        </a:ln>
        <a:effectLst>
          <a:outerShdw blurRad="38100" dist="20000" dir="5400000" rotWithShape="0">
            <a:srgbClr val="000000">
              <a:alpha val="38000"/>
            </a:srgbClr>
          </a:outerShdw>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docProps/app.xml><?xml version="1.0" encoding="utf-8"?>
<Properties xmlns="http://schemas.openxmlformats.org/officeDocument/2006/extended-properties" xmlns:vt="http://schemas.openxmlformats.org/officeDocument/2006/docPropsVTypes">
  <TotalTime>0</TotalTime>
  <Words>1617</Words>
  <Application>Microsoft Office PowerPoint</Application>
  <PresentationFormat>On-screen Show (4:3)</PresentationFormat>
  <Paragraphs>205</Paragraphs>
  <Slides>15</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15</vt:i4>
      </vt:variant>
    </vt:vector>
  </HeadingPairs>
  <TitlesOfParts>
    <vt:vector size="18" baseType="lpstr">
      <vt:lpstr>Arial</vt:lpstr>
      <vt:lpstr>Myriad Pro</vt:lpstr>
      <vt:lpstr>20140311PresentationUWTSDTemplate</vt:lpstr>
      <vt:lpstr>BMHP5013 PUBLIC HEALTH POLICY </vt:lpstr>
      <vt:lpstr>         AIM OF LECTURE</vt:lpstr>
      <vt:lpstr> MODULE AIM  &amp; LEARNING OUTCOMES </vt:lpstr>
      <vt:lpstr>DISEASES AND ILLNESSES</vt:lpstr>
      <vt:lpstr>Standards for managing outbreaks</vt:lpstr>
      <vt:lpstr>POLICY AND LEGAL CONTEXT </vt:lpstr>
      <vt:lpstr>DISEASES </vt:lpstr>
      <vt:lpstr>Communicable and Non Communicable diseases</vt:lpstr>
      <vt:lpstr> COMMUNICABLE DISEASES </vt:lpstr>
      <vt:lpstr>NON COMMUNICABLE DISEASES</vt:lpstr>
      <vt:lpstr>Health profile for England: 2019</vt:lpstr>
      <vt:lpstr>DESCRIPTIVE EPIDEMIOLOGY</vt:lpstr>
      <vt:lpstr>QUESTION TIME</vt:lpstr>
      <vt:lpstr>REFERENCES &amp; ESSENTIAL READINGS</vt:lpstr>
      <vt:lpstr>NEXT WEEK - FURTHER 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BMHP5013 PUBLIC HEALTH POLICY </dc:title>
  <cp:lastModifiedBy>Evelyn Callahan</cp:lastModifiedBy>
  <cp:revision>1</cp:revision>
  <dcterms:modified xsi:type="dcterms:W3CDTF">2021-11-15T11:06:32Z</dcterms:modified>
</cp:coreProperties>
</file>