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62" r:id="rId5"/>
    <p:sldId id="274" r:id="rId6"/>
    <p:sldId id="259" r:id="rId7"/>
    <p:sldId id="284" r:id="rId8"/>
    <p:sldId id="283" r:id="rId9"/>
    <p:sldId id="285" r:id="rId10"/>
    <p:sldId id="286" r:id="rId11"/>
    <p:sldId id="287" r:id="rId12"/>
    <p:sldId id="288" r:id="rId13"/>
    <p:sldId id="282" r:id="rId14"/>
    <p:sldId id="271" r:id="rId15"/>
    <p:sldId id="272" r:id="rId16"/>
    <p:sldId id="273" r:id="rId17"/>
    <p:sldId id="290" r:id="rId18"/>
    <p:sldId id="292" r:id="rId19"/>
    <p:sldId id="291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60" d="100"/>
          <a:sy n="60" d="100"/>
        </p:scale>
        <p:origin x="67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00D751C-6F59-4506-B828-7D823FB71664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8D2518D-B55E-4B09-8A15-72F0DC3A74F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32071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D751C-6F59-4506-B828-7D823FB71664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2518D-B55E-4B09-8A15-72F0DC3A7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4923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D751C-6F59-4506-B828-7D823FB71664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2518D-B55E-4B09-8A15-72F0DC3A74F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7606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D751C-6F59-4506-B828-7D823FB71664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2518D-B55E-4B09-8A15-72F0DC3A7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252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D751C-6F59-4506-B828-7D823FB71664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2518D-B55E-4B09-8A15-72F0DC3A7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28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D751C-6F59-4506-B828-7D823FB71664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2518D-B55E-4B09-8A15-72F0DC3A7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134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D751C-6F59-4506-B828-7D823FB71664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2518D-B55E-4B09-8A15-72F0DC3A7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02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D751C-6F59-4506-B828-7D823FB71664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2518D-B55E-4B09-8A15-72F0DC3A7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43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D751C-6F59-4506-B828-7D823FB71664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2518D-B55E-4B09-8A15-72F0DC3A7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024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D751C-6F59-4506-B828-7D823FB71664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2518D-B55E-4B09-8A15-72F0DC3A7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54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D751C-6F59-4506-B828-7D823FB71664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2518D-B55E-4B09-8A15-72F0DC3A7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636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A00D751C-6F59-4506-B828-7D823FB71664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38D2518D-B55E-4B09-8A15-72F0DC3A74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782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" TargetMode="External"/><Relationship Id="rId2" Type="http://schemas.openxmlformats.org/officeDocument/2006/relationships/hyperlink" Target="https://www.google.com/analytics/#?modal_active=non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ix.com/html5bing/hiker-create-wix?utm_source=bing&amp;utm_medium=cpc&amp;utm_campaign=MS_Wix_UK_Apr18%5ewix_e&amp;experiment_id=wix%5ebe%5e78890004968182%5ewix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Me, myself and 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me</a:t>
            </a:r>
          </a:p>
        </p:txBody>
      </p:sp>
    </p:spTree>
    <p:extLst>
      <p:ext uri="{BB962C8B-B14F-4D97-AF65-F5344CB8AC3E}">
        <p14:creationId xmlns:p14="http://schemas.microsoft.com/office/powerpoint/2010/main" val="92760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2050" y="2246292"/>
            <a:ext cx="685800" cy="400050"/>
          </a:xfrm>
        </p:spPr>
        <p:txBody>
          <a:bodyPr/>
          <a:lstStyle/>
          <a:p>
            <a:pPr marL="45720" indent="0">
              <a:buNone/>
            </a:pPr>
            <a:r>
              <a:rPr lang="en-GB" dirty="0"/>
              <a:t>Me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162050" y="2779395"/>
            <a:ext cx="3409950" cy="37944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Corbel" pitchFamily="34" charset="0"/>
              <a:buNone/>
            </a:pPr>
            <a:r>
              <a:rPr lang="en-GB" dirty="0"/>
              <a:t>My day-to-day life</a:t>
            </a:r>
          </a:p>
        </p:txBody>
      </p:sp>
    </p:spTree>
    <p:extLst>
      <p:ext uri="{BB962C8B-B14F-4D97-AF65-F5344CB8AC3E}">
        <p14:creationId xmlns:p14="http://schemas.microsoft.com/office/powerpoint/2010/main" val="512866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30390" y="3362156"/>
            <a:ext cx="3295650" cy="49847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site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952500" y="1862961"/>
            <a:ext cx="3295650" cy="498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Daily blogs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952500" y="2772219"/>
            <a:ext cx="3295650" cy="498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Mobile friendly</a:t>
            </a:r>
          </a:p>
          <a:p>
            <a:pPr marL="0" indent="0">
              <a:buFont typeface="Corbel" pitchFamily="34" charset="0"/>
              <a:buNone/>
            </a:pPr>
            <a:endParaRPr lang="en-GB" dirty="0"/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952500" y="3432240"/>
            <a:ext cx="4088130" cy="4984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Online marketing/E-commerce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952500" y="4238501"/>
            <a:ext cx="4088130" cy="4984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Use of social media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="" xmlns:a16="http://schemas.microsoft.com/office/drawing/2014/main" id="{714368A2-710B-43F7-A99A-225AA4919236}"/>
              </a:ext>
            </a:extLst>
          </p:cNvPr>
          <p:cNvSpPr txBox="1">
            <a:spLocks/>
          </p:cNvSpPr>
          <p:nvPr/>
        </p:nvSpPr>
        <p:spPr>
          <a:xfrm>
            <a:off x="6930390" y="1862961"/>
            <a:ext cx="4088130" cy="4984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Accessibility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="" xmlns:a16="http://schemas.microsoft.com/office/drawing/2014/main" id="{47633182-FAAC-4CD4-B2FD-7A2BD1A6192B}"/>
              </a:ext>
            </a:extLst>
          </p:cNvPr>
          <p:cNvSpPr txBox="1">
            <a:spLocks/>
          </p:cNvSpPr>
          <p:nvPr/>
        </p:nvSpPr>
        <p:spPr>
          <a:xfrm>
            <a:off x="6930390" y="2530637"/>
            <a:ext cx="4088130" cy="4984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Google </a:t>
            </a:r>
            <a:r>
              <a:rPr lang="en-GB" dirty="0" smtClean="0"/>
              <a:t>analytics</a:t>
            </a:r>
            <a:endParaRPr lang="en-GB" dirty="0"/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7051259" y="4193677"/>
            <a:ext cx="3295650" cy="498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Corbel" pitchFamily="34" charset="0"/>
              <a:buNone/>
            </a:pPr>
            <a:r>
              <a:rPr lang="en-GB" dirty="0" err="1" smtClean="0"/>
              <a:t>Wix</a:t>
            </a:r>
            <a:r>
              <a:rPr lang="en-GB" dirty="0" smtClean="0"/>
              <a:t> evaluation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4564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11" grpId="0"/>
      <p:bldP spid="12" grpId="0"/>
      <p:bldP spid="1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057400"/>
            <a:ext cx="2753591" cy="446809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dirty="0"/>
              <a:t>Constantly updated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142999" y="2595649"/>
            <a:ext cx="2369127" cy="4468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dirty="0"/>
              <a:t>Daily life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142998" y="3133898"/>
            <a:ext cx="2369127" cy="4468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/>
              <a:t>Website changes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="" xmlns:a16="http://schemas.microsoft.com/office/drawing/2014/main" id="{7DCB2DB3-9E1A-42A0-B0BA-E7AFC84A0272}"/>
              </a:ext>
            </a:extLst>
          </p:cNvPr>
          <p:cNvSpPr txBox="1">
            <a:spLocks/>
          </p:cNvSpPr>
          <p:nvPr/>
        </p:nvSpPr>
        <p:spPr>
          <a:xfrm>
            <a:off x="1149624" y="3591098"/>
            <a:ext cx="2369127" cy="4468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dirty="0"/>
              <a:t>Need-to-know</a:t>
            </a:r>
          </a:p>
          <a:p>
            <a:pPr marL="45720" indent="0">
              <a:buFont typeface="Corbe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022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Mobile friendly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1" y="2057400"/>
            <a:ext cx="3276600" cy="43815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dirty="0"/>
              <a:t>Hear from me 24/7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129748" y="2592871"/>
            <a:ext cx="3761509" cy="4381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Corbel" pitchFamily="34" charset="0"/>
              <a:buNone/>
            </a:pPr>
            <a:r>
              <a:rPr lang="en-GB" dirty="0"/>
              <a:t>Keep up-to-date on the move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="" xmlns:a16="http://schemas.microsoft.com/office/drawing/2014/main" id="{D127578B-5493-4281-A3C5-0CD530866B0F}"/>
              </a:ext>
            </a:extLst>
          </p:cNvPr>
          <p:cNvSpPr txBox="1">
            <a:spLocks/>
          </p:cNvSpPr>
          <p:nvPr/>
        </p:nvSpPr>
        <p:spPr>
          <a:xfrm>
            <a:off x="1116496" y="3176795"/>
            <a:ext cx="3761509" cy="4381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Corbel" pitchFamily="34" charset="0"/>
              <a:buNone/>
            </a:pPr>
            <a:r>
              <a:rPr lang="en-GB" dirty="0"/>
              <a:t>Never miss an update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806" y="4643252"/>
            <a:ext cx="2992005" cy="1995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815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marketing/E-Commerce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1143000" y="2057400"/>
            <a:ext cx="4591050" cy="552450"/>
          </a:xfrm>
        </p:spPr>
        <p:txBody>
          <a:bodyPr/>
          <a:lstStyle/>
          <a:p>
            <a:pPr marL="45720" indent="0">
              <a:buNone/>
            </a:pPr>
            <a:r>
              <a:rPr lang="en-GB" dirty="0"/>
              <a:t>Search engine marketing</a:t>
            </a:r>
          </a:p>
        </p:txBody>
      </p:sp>
      <p:pic>
        <p:nvPicPr>
          <p:cNvPr id="2050" name="Picture 2" descr="unname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44" b="10976"/>
          <a:stretch>
            <a:fillRect/>
          </a:stretch>
        </p:blipFill>
        <p:spPr bwMode="auto">
          <a:xfrm>
            <a:off x="9457521" y="5467412"/>
            <a:ext cx="2495550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1417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Framed pictures</a:t>
            </a:r>
            <a:endParaRPr lang="en-GB" dirty="0"/>
          </a:p>
        </p:txBody>
      </p:sp>
      <p:pic>
        <p:nvPicPr>
          <p:cNvPr id="1026" name="Picture 2" descr="Image result for picture fram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3123" y="1732547"/>
            <a:ext cx="4873792" cy="487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7610" y="2641432"/>
            <a:ext cx="2444817" cy="3056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033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T-shirts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9705" y="1729995"/>
            <a:ext cx="3870800" cy="488737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635" y="3155008"/>
            <a:ext cx="814939" cy="1018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622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Hoodies</a:t>
            </a:r>
            <a:endParaRPr lang="en-GB" dirty="0"/>
          </a:p>
        </p:txBody>
      </p:sp>
      <p:pic>
        <p:nvPicPr>
          <p:cNvPr id="2050" name="Picture 2" descr="Image result for white Hoodi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7389" y="1965960"/>
            <a:ext cx="3406742" cy="4037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6697" y="3322320"/>
            <a:ext cx="868126" cy="1085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994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Bed covers</a:t>
            </a:r>
            <a:endParaRPr lang="en-GB" dirty="0"/>
          </a:p>
        </p:txBody>
      </p:sp>
      <p:pic>
        <p:nvPicPr>
          <p:cNvPr id="3074" name="Picture 2" descr="Duvet cover set - White - | H&amp;M GB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3416" y="1287780"/>
            <a:ext cx="3034687" cy="4552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4170" y="2580558"/>
            <a:ext cx="1573178" cy="1966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621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 packs</a:t>
            </a:r>
            <a:endParaRPr lang="en-GB" dirty="0"/>
          </a:p>
        </p:txBody>
      </p:sp>
      <p:pic>
        <p:nvPicPr>
          <p:cNvPr id="4098" name="Picture 2" descr="Image result for back pa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5053" y="1965960"/>
            <a:ext cx="4031414" cy="335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1824" y="2498820"/>
            <a:ext cx="817872" cy="1022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50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Caps</a:t>
            </a:r>
            <a:endParaRPr lang="en-GB" dirty="0"/>
          </a:p>
        </p:txBody>
      </p:sp>
      <p:pic>
        <p:nvPicPr>
          <p:cNvPr id="5122" name="Picture 2" descr="Image result for ca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1069" y="1965960"/>
            <a:ext cx="3879382" cy="387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7655" y="2561911"/>
            <a:ext cx="953567" cy="1191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415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marketing/E-Commerce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1143000" y="2057400"/>
            <a:ext cx="4591050" cy="552450"/>
          </a:xfrm>
        </p:spPr>
        <p:txBody>
          <a:bodyPr/>
          <a:lstStyle/>
          <a:p>
            <a:pPr marL="45720" indent="0">
              <a:buNone/>
            </a:pPr>
            <a:r>
              <a:rPr lang="en-GB" dirty="0"/>
              <a:t>Search engine marketing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143000" y="2625887"/>
            <a:ext cx="4591050" cy="552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dirty="0"/>
              <a:t>Subscriptions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143000" y="3156218"/>
            <a:ext cx="4591050" cy="552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dirty="0" smtClean="0"/>
              <a:t>News letter</a:t>
            </a:r>
            <a:endParaRPr lang="en-GB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1143000" y="3686549"/>
            <a:ext cx="4591050" cy="552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dirty="0" smtClean="0"/>
              <a:t>Personal E-mail</a:t>
            </a:r>
            <a:endParaRPr lang="en-GB" dirty="0"/>
          </a:p>
        </p:txBody>
      </p:sp>
      <p:pic>
        <p:nvPicPr>
          <p:cNvPr id="8" name="Picture 2" descr="unname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44" b="10976"/>
          <a:stretch>
            <a:fillRect/>
          </a:stretch>
        </p:blipFill>
        <p:spPr bwMode="auto">
          <a:xfrm>
            <a:off x="9457521" y="5467412"/>
            <a:ext cx="2495550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97025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of social media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1143000" y="2701290"/>
            <a:ext cx="4591050" cy="552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Corbel" pitchFamily="34" charset="0"/>
              <a:buNone/>
            </a:pPr>
            <a:r>
              <a:rPr lang="en-GB" dirty="0"/>
              <a:t>Advertise with ease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1142999" y="2057400"/>
            <a:ext cx="5162797" cy="55245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dirty="0"/>
              <a:t>Wider audience through gaining followers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4974" y="3966358"/>
            <a:ext cx="4267026" cy="2891642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1143000" y="3253740"/>
            <a:ext cx="4591050" cy="552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Corbel" pitchFamily="34" charset="0"/>
              <a:buNone/>
            </a:pPr>
            <a:r>
              <a:rPr lang="en-GB" dirty="0" smtClean="0"/>
              <a:t>Direct</a:t>
            </a:r>
            <a:endParaRPr lang="en-GB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143000" y="3690133"/>
            <a:ext cx="4591050" cy="552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Corbel" pitchFamily="34" charset="0"/>
              <a:buNone/>
            </a:pPr>
            <a:r>
              <a:rPr lang="en-GB" dirty="0" smtClean="0"/>
              <a:t>Useful for small businesses</a:t>
            </a:r>
            <a:endParaRPr lang="en-GB" dirty="0"/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1142998" y="4269433"/>
            <a:ext cx="5162797" cy="552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Corbel" pitchFamily="34" charset="0"/>
              <a:buNone/>
            </a:pPr>
            <a:r>
              <a:rPr lang="en-GB" dirty="0" smtClean="0"/>
              <a:t>hashtag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4245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7" grpId="0"/>
      <p:bldP spid="8" grpId="0"/>
      <p:bldP spid="9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Accessibility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1143000" y="2057400"/>
            <a:ext cx="4591050" cy="552450"/>
          </a:xfrm>
        </p:spPr>
        <p:txBody>
          <a:bodyPr/>
          <a:lstStyle/>
          <a:p>
            <a:pPr marL="45720" indent="0">
              <a:buNone/>
            </a:pPr>
            <a:r>
              <a:rPr lang="en-GB" dirty="0"/>
              <a:t>Ease of use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143000" y="2701290"/>
            <a:ext cx="4591050" cy="552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Corbel" pitchFamily="34" charset="0"/>
              <a:buNone/>
            </a:pPr>
            <a:r>
              <a:rPr lang="en-GB" dirty="0"/>
              <a:t>Simple design</a:t>
            </a:r>
          </a:p>
        </p:txBody>
      </p:sp>
      <p:pic>
        <p:nvPicPr>
          <p:cNvPr id="6" name="Picture 5" descr="http://ak2.picdn.net/shutterstock/videos/26678035/thumb/1.jpg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214"/>
          <a:stretch/>
        </p:blipFill>
        <p:spPr bwMode="auto">
          <a:xfrm>
            <a:off x="9912185" y="5325349"/>
            <a:ext cx="1523753" cy="12661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54726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Google analytics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1143000" y="2057400"/>
            <a:ext cx="4591050" cy="552450"/>
          </a:xfrm>
        </p:spPr>
        <p:txBody>
          <a:bodyPr/>
          <a:lstStyle/>
          <a:p>
            <a:pPr marL="45720" indent="0">
              <a:buNone/>
            </a:pPr>
            <a:r>
              <a:rPr lang="en-GB" dirty="0"/>
              <a:t>Track traffic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="" xmlns:a16="http://schemas.microsoft.com/office/drawing/2014/main" id="{9A9A647A-5F4E-4D35-BF8F-41F7F4411C21}"/>
              </a:ext>
            </a:extLst>
          </p:cNvPr>
          <p:cNvSpPr txBox="1">
            <a:spLocks/>
          </p:cNvSpPr>
          <p:nvPr/>
        </p:nvSpPr>
        <p:spPr>
          <a:xfrm>
            <a:off x="1136374" y="2567609"/>
            <a:ext cx="4591050" cy="552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Corbel" pitchFamily="34" charset="0"/>
              <a:buNone/>
            </a:pPr>
            <a:r>
              <a:rPr lang="en-GB" dirty="0"/>
              <a:t>Keep on top of all social medias</a:t>
            </a:r>
          </a:p>
        </p:txBody>
      </p:sp>
    </p:spTree>
    <p:extLst>
      <p:ext uri="{BB962C8B-B14F-4D97-AF65-F5344CB8AC3E}">
        <p14:creationId xmlns:p14="http://schemas.microsoft.com/office/powerpoint/2010/main" val="2792828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Wix</a:t>
            </a:r>
            <a:r>
              <a:rPr lang="en-GB" dirty="0" smtClean="0"/>
              <a:t> evaluation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GB" dirty="0" smtClean="0"/>
              <a:t>Useful for non-technical personnel</a:t>
            </a:r>
          </a:p>
          <a:p>
            <a:pPr marL="45720" indent="0">
              <a:buNone/>
            </a:pPr>
            <a:r>
              <a:rPr lang="en-GB" dirty="0" smtClean="0"/>
              <a:t>Good for small businesses</a:t>
            </a:r>
          </a:p>
          <a:p>
            <a:pPr marL="45720" indent="0">
              <a:buNone/>
            </a:pPr>
            <a:r>
              <a:rPr lang="en-GB" dirty="0" smtClean="0"/>
              <a:t>Hundreds of templates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4057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1469" y="2879835"/>
            <a:ext cx="9875520" cy="1356360"/>
          </a:xfrm>
        </p:spPr>
        <p:txBody>
          <a:bodyPr/>
          <a:lstStyle/>
          <a:p>
            <a:pPr algn="ctr"/>
            <a:r>
              <a:rPr lang="en-GB" dirty="0" smtClean="0"/>
              <a:t>Conclusion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520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GB" dirty="0" smtClean="0"/>
              <a:t>[1] </a:t>
            </a:r>
            <a:r>
              <a:rPr lang="en-GB" dirty="0"/>
              <a:t>Google analytics: </a:t>
            </a:r>
            <a:r>
              <a:rPr lang="en-GB" dirty="0">
                <a:hlinkClick r:id="rId2"/>
              </a:rPr>
              <a:t>https://www.google.com/analytics/#?</a:t>
            </a:r>
            <a:r>
              <a:rPr lang="en-GB" dirty="0" smtClean="0">
                <a:hlinkClick r:id="rId2"/>
              </a:rPr>
              <a:t>modal_active=none</a:t>
            </a:r>
            <a:endParaRPr lang="en-GB" dirty="0" smtClean="0"/>
          </a:p>
          <a:p>
            <a:pPr marL="45720" indent="0">
              <a:buNone/>
            </a:pPr>
            <a:r>
              <a:rPr lang="en-GB" dirty="0" smtClean="0"/>
              <a:t>[2] social media(</a:t>
            </a:r>
            <a:r>
              <a:rPr lang="en-GB" dirty="0" err="1" smtClean="0"/>
              <a:t>facebook</a:t>
            </a:r>
            <a:r>
              <a:rPr lang="en-GB" dirty="0" smtClean="0"/>
              <a:t>): </a:t>
            </a:r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://www.facebook.com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pPr marL="45720" indent="0">
              <a:buNone/>
            </a:pPr>
            <a:r>
              <a:rPr lang="en-GB" dirty="0" smtClean="0"/>
              <a:t>[3] </a:t>
            </a:r>
            <a:r>
              <a:rPr lang="en-GB" dirty="0" err="1" smtClean="0"/>
              <a:t>Wix</a:t>
            </a:r>
            <a:r>
              <a:rPr lang="en-GB" dirty="0"/>
              <a:t>: </a:t>
            </a:r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www.wix.com/html5bing/hiker-create-wix?utm_source=bing&amp;utm_medium=cpc&amp;utm_campaign=MS_Wix_UK_Apr18^wix_e&amp;experiment_id=wix^be^78890004968182^wix</a:t>
            </a:r>
            <a:endParaRPr lang="en-GB" dirty="0" smtClean="0"/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9818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5C867EBE-5E4A-476E-9124-D1B671A08F50}"/>
              </a:ext>
            </a:extLst>
          </p:cNvPr>
          <p:cNvSpPr/>
          <p:nvPr/>
        </p:nvSpPr>
        <p:spPr>
          <a:xfrm>
            <a:off x="3728207" y="2967335"/>
            <a:ext cx="47355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Any questions?</a:t>
            </a:r>
            <a:endParaRPr lang="en-GB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28970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5C867EBE-5E4A-476E-9124-D1B671A08F50}"/>
              </a:ext>
            </a:extLst>
          </p:cNvPr>
          <p:cNvSpPr/>
          <p:nvPr/>
        </p:nvSpPr>
        <p:spPr>
          <a:xfrm>
            <a:off x="2761598" y="2967335"/>
            <a:ext cx="66688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Thanks for watching!!</a:t>
            </a:r>
          </a:p>
        </p:txBody>
      </p:sp>
    </p:spTree>
    <p:extLst>
      <p:ext uri="{BB962C8B-B14F-4D97-AF65-F5344CB8AC3E}">
        <p14:creationId xmlns:p14="http://schemas.microsoft.com/office/powerpoint/2010/main" val="1593821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1348</TotalTime>
  <Words>163</Words>
  <Application>Microsoft Office PowerPoint</Application>
  <PresentationFormat>Widescreen</PresentationFormat>
  <Paragraphs>59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3" baseType="lpstr">
      <vt:lpstr>Corbel</vt:lpstr>
      <vt:lpstr>Basis</vt:lpstr>
      <vt:lpstr>Me, myself and I</vt:lpstr>
      <vt:lpstr>About</vt:lpstr>
      <vt:lpstr>Index</vt:lpstr>
      <vt:lpstr>Blog</vt:lpstr>
      <vt:lpstr>Mobile friendly</vt:lpstr>
      <vt:lpstr>Online marketing/E-Commerce</vt:lpstr>
      <vt:lpstr>Framed pictures</vt:lpstr>
      <vt:lpstr>T-shirts</vt:lpstr>
      <vt:lpstr>Hoodies</vt:lpstr>
      <vt:lpstr>Bed covers</vt:lpstr>
      <vt:lpstr>Back packs</vt:lpstr>
      <vt:lpstr>Caps</vt:lpstr>
      <vt:lpstr>Online marketing/E-Commerce</vt:lpstr>
      <vt:lpstr>Use of social media</vt:lpstr>
      <vt:lpstr>Accessibility</vt:lpstr>
      <vt:lpstr>Google analytics</vt:lpstr>
      <vt:lpstr>Wix evaluation</vt:lpstr>
      <vt:lpstr>Conclusion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Me, myself and I</dc:title>
  <dc:creator>Dan Rowley</dc:creator>
  <cp:lastModifiedBy>Dan Rowley</cp:lastModifiedBy>
  <cp:revision>59</cp:revision>
  <dcterms:created xsi:type="dcterms:W3CDTF">2018-05-10T10:25:59Z</dcterms:created>
  <dcterms:modified xsi:type="dcterms:W3CDTF">2018-05-14T12:28:58Z</dcterms:modified>
</cp:coreProperties>
</file>