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9" r:id="rId3"/>
    <p:sldId id="260" r:id="rId4"/>
    <p:sldId id="258" r:id="rId5"/>
    <p:sldId id="261"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1328E"/>
    <a:srgbClr val="8F417E"/>
    <a:srgbClr val="8E4090"/>
    <a:srgbClr val="FF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8892" autoAdjust="0"/>
    <p:restoredTop sz="94660"/>
  </p:normalViewPr>
  <p:slideViewPr>
    <p:cSldViewPr snapToGrid="0">
      <p:cViewPr varScale="1">
        <p:scale>
          <a:sx n="73" d="100"/>
          <a:sy n="73" d="100"/>
        </p:scale>
        <p:origin x="96" y="3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BE932-4837-417F-B5A0-4120F2F341A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1B3D76F8-4109-4A1F-8CBF-766C005C96B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70D0C4E-8A35-4BD4-9A5C-33720FCB5DB8}"/>
              </a:ext>
            </a:extLst>
          </p:cNvPr>
          <p:cNvSpPr>
            <a:spLocks noGrp="1"/>
          </p:cNvSpPr>
          <p:nvPr>
            <p:ph type="dt" sz="half" idx="10"/>
          </p:nvPr>
        </p:nvSpPr>
        <p:spPr/>
        <p:txBody>
          <a:bodyPr/>
          <a:lstStyle/>
          <a:p>
            <a:fld id="{D0B82803-8D86-4C2E-A340-E2EF3535F42B}" type="datetimeFigureOut">
              <a:rPr lang="en-US" smtClean="0"/>
              <a:t>3/24/2021</a:t>
            </a:fld>
            <a:endParaRPr lang="en-US"/>
          </a:p>
        </p:txBody>
      </p:sp>
      <p:sp>
        <p:nvSpPr>
          <p:cNvPr id="5" name="Footer Placeholder 4">
            <a:extLst>
              <a:ext uri="{FF2B5EF4-FFF2-40B4-BE49-F238E27FC236}">
                <a16:creationId xmlns:a16="http://schemas.microsoft.com/office/drawing/2014/main" id="{B2D84512-FD7E-4B40-89A7-C87C48F01B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8A0CE68-C373-4233-93B9-48E5C7E8FC4F}"/>
              </a:ext>
            </a:extLst>
          </p:cNvPr>
          <p:cNvSpPr>
            <a:spLocks noGrp="1"/>
          </p:cNvSpPr>
          <p:nvPr>
            <p:ph type="sldNum" sz="quarter" idx="12"/>
          </p:nvPr>
        </p:nvSpPr>
        <p:spPr/>
        <p:txBody>
          <a:bodyPr/>
          <a:lstStyle/>
          <a:p>
            <a:fld id="{9F02ABE9-8A41-48BC-AD6F-8A2EB58BE782}" type="slidenum">
              <a:rPr lang="en-US" smtClean="0"/>
              <a:t>‹#›</a:t>
            </a:fld>
            <a:endParaRPr lang="en-US"/>
          </a:p>
        </p:txBody>
      </p:sp>
    </p:spTree>
    <p:extLst>
      <p:ext uri="{BB962C8B-B14F-4D97-AF65-F5344CB8AC3E}">
        <p14:creationId xmlns:p14="http://schemas.microsoft.com/office/powerpoint/2010/main" val="506886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668D4-247F-4345-AF7B-5D8A7D23A76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F8179A6-4D3E-4986-88C0-A2ECF19FED3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DDD8600-5F36-420A-9510-8DE24BE144D7}"/>
              </a:ext>
            </a:extLst>
          </p:cNvPr>
          <p:cNvSpPr>
            <a:spLocks noGrp="1"/>
          </p:cNvSpPr>
          <p:nvPr>
            <p:ph type="dt" sz="half" idx="10"/>
          </p:nvPr>
        </p:nvSpPr>
        <p:spPr/>
        <p:txBody>
          <a:bodyPr/>
          <a:lstStyle/>
          <a:p>
            <a:fld id="{D0B82803-8D86-4C2E-A340-E2EF3535F42B}" type="datetimeFigureOut">
              <a:rPr lang="en-US" smtClean="0"/>
              <a:t>3/24/2021</a:t>
            </a:fld>
            <a:endParaRPr lang="en-US"/>
          </a:p>
        </p:txBody>
      </p:sp>
      <p:sp>
        <p:nvSpPr>
          <p:cNvPr id="5" name="Footer Placeholder 4">
            <a:extLst>
              <a:ext uri="{FF2B5EF4-FFF2-40B4-BE49-F238E27FC236}">
                <a16:creationId xmlns:a16="http://schemas.microsoft.com/office/drawing/2014/main" id="{F36541A2-49A4-4715-9D5A-182BCEB8A65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470150-7E78-4575-8933-3BC852261067}"/>
              </a:ext>
            </a:extLst>
          </p:cNvPr>
          <p:cNvSpPr>
            <a:spLocks noGrp="1"/>
          </p:cNvSpPr>
          <p:nvPr>
            <p:ph type="sldNum" sz="quarter" idx="12"/>
          </p:nvPr>
        </p:nvSpPr>
        <p:spPr/>
        <p:txBody>
          <a:bodyPr/>
          <a:lstStyle/>
          <a:p>
            <a:fld id="{9F02ABE9-8A41-48BC-AD6F-8A2EB58BE782}" type="slidenum">
              <a:rPr lang="en-US" smtClean="0"/>
              <a:t>‹#›</a:t>
            </a:fld>
            <a:endParaRPr lang="en-US"/>
          </a:p>
        </p:txBody>
      </p:sp>
    </p:spTree>
    <p:extLst>
      <p:ext uri="{BB962C8B-B14F-4D97-AF65-F5344CB8AC3E}">
        <p14:creationId xmlns:p14="http://schemas.microsoft.com/office/powerpoint/2010/main" val="5500345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D5000-F906-43E2-99FC-FAE032A2AEE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D562F27-365F-4FD8-8E59-6AEDF2D8DE8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78D78C9-A2EE-46E8-87E4-BC9DD63A9C4E}"/>
              </a:ext>
            </a:extLst>
          </p:cNvPr>
          <p:cNvSpPr>
            <a:spLocks noGrp="1"/>
          </p:cNvSpPr>
          <p:nvPr>
            <p:ph type="dt" sz="half" idx="10"/>
          </p:nvPr>
        </p:nvSpPr>
        <p:spPr/>
        <p:txBody>
          <a:bodyPr/>
          <a:lstStyle/>
          <a:p>
            <a:fld id="{D0B82803-8D86-4C2E-A340-E2EF3535F42B}" type="datetimeFigureOut">
              <a:rPr lang="en-US" smtClean="0"/>
              <a:t>3/24/2021</a:t>
            </a:fld>
            <a:endParaRPr lang="en-US"/>
          </a:p>
        </p:txBody>
      </p:sp>
      <p:sp>
        <p:nvSpPr>
          <p:cNvPr id="5" name="Footer Placeholder 4">
            <a:extLst>
              <a:ext uri="{FF2B5EF4-FFF2-40B4-BE49-F238E27FC236}">
                <a16:creationId xmlns:a16="http://schemas.microsoft.com/office/drawing/2014/main" id="{1340BB00-5EC2-46B5-B1E3-047F107FDF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A0CB9BA-FD9D-4898-BD08-514310A7E967}"/>
              </a:ext>
            </a:extLst>
          </p:cNvPr>
          <p:cNvSpPr>
            <a:spLocks noGrp="1"/>
          </p:cNvSpPr>
          <p:nvPr>
            <p:ph type="sldNum" sz="quarter" idx="12"/>
          </p:nvPr>
        </p:nvSpPr>
        <p:spPr/>
        <p:txBody>
          <a:bodyPr/>
          <a:lstStyle/>
          <a:p>
            <a:fld id="{9F02ABE9-8A41-48BC-AD6F-8A2EB58BE782}" type="slidenum">
              <a:rPr lang="en-US" smtClean="0"/>
              <a:t>‹#›</a:t>
            </a:fld>
            <a:endParaRPr lang="en-US"/>
          </a:p>
        </p:txBody>
      </p:sp>
    </p:spTree>
    <p:extLst>
      <p:ext uri="{BB962C8B-B14F-4D97-AF65-F5344CB8AC3E}">
        <p14:creationId xmlns:p14="http://schemas.microsoft.com/office/powerpoint/2010/main" val="17328868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B65F0-7F2D-4345-8F97-445262AD9CC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EFB3253-38EA-4129-B1FB-7550D6D5306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4DEAEAE-12B5-4428-80C0-E92CA2D5344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5A1A1E6-05E0-4DE2-9587-E448085CBD76}"/>
              </a:ext>
            </a:extLst>
          </p:cNvPr>
          <p:cNvSpPr>
            <a:spLocks noGrp="1"/>
          </p:cNvSpPr>
          <p:nvPr>
            <p:ph type="dt" sz="half" idx="10"/>
          </p:nvPr>
        </p:nvSpPr>
        <p:spPr/>
        <p:txBody>
          <a:bodyPr/>
          <a:lstStyle/>
          <a:p>
            <a:fld id="{D0B82803-8D86-4C2E-A340-E2EF3535F42B}" type="datetimeFigureOut">
              <a:rPr lang="en-US" smtClean="0"/>
              <a:t>3/24/2021</a:t>
            </a:fld>
            <a:endParaRPr lang="en-US"/>
          </a:p>
        </p:txBody>
      </p:sp>
      <p:sp>
        <p:nvSpPr>
          <p:cNvPr id="6" name="Footer Placeholder 5">
            <a:extLst>
              <a:ext uri="{FF2B5EF4-FFF2-40B4-BE49-F238E27FC236}">
                <a16:creationId xmlns:a16="http://schemas.microsoft.com/office/drawing/2014/main" id="{2DAE79BC-0C88-453D-AC00-3B7BDABD39F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581CD4-841E-4D4E-8BA8-1BAB1F1FCDEA}"/>
              </a:ext>
            </a:extLst>
          </p:cNvPr>
          <p:cNvSpPr>
            <a:spLocks noGrp="1"/>
          </p:cNvSpPr>
          <p:nvPr>
            <p:ph type="sldNum" sz="quarter" idx="12"/>
          </p:nvPr>
        </p:nvSpPr>
        <p:spPr/>
        <p:txBody>
          <a:bodyPr/>
          <a:lstStyle/>
          <a:p>
            <a:fld id="{9F02ABE9-8A41-48BC-AD6F-8A2EB58BE782}" type="slidenum">
              <a:rPr lang="en-US" smtClean="0"/>
              <a:t>‹#›</a:t>
            </a:fld>
            <a:endParaRPr lang="en-US"/>
          </a:p>
        </p:txBody>
      </p:sp>
    </p:spTree>
    <p:extLst>
      <p:ext uri="{BB962C8B-B14F-4D97-AF65-F5344CB8AC3E}">
        <p14:creationId xmlns:p14="http://schemas.microsoft.com/office/powerpoint/2010/main" val="4518369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34E4D-2C02-49B3-90A7-F5DDFD56779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17EFE9D-D583-4EDD-9FEB-A1826F8FC1E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FE40244-53D2-44F8-84D9-68BF17E3B60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965FEBE-5737-4E05-889F-95EB9996542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81E84A3-9418-4C2B-8CB3-3870A35791E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4DAB961-E6DD-411E-ACF6-37F25650F3D8}"/>
              </a:ext>
            </a:extLst>
          </p:cNvPr>
          <p:cNvSpPr>
            <a:spLocks noGrp="1"/>
          </p:cNvSpPr>
          <p:nvPr>
            <p:ph type="dt" sz="half" idx="10"/>
          </p:nvPr>
        </p:nvSpPr>
        <p:spPr/>
        <p:txBody>
          <a:bodyPr/>
          <a:lstStyle/>
          <a:p>
            <a:fld id="{D0B82803-8D86-4C2E-A340-E2EF3535F42B}" type="datetimeFigureOut">
              <a:rPr lang="en-US" smtClean="0"/>
              <a:t>3/24/2021</a:t>
            </a:fld>
            <a:endParaRPr lang="en-US"/>
          </a:p>
        </p:txBody>
      </p:sp>
      <p:sp>
        <p:nvSpPr>
          <p:cNvPr id="8" name="Footer Placeholder 7">
            <a:extLst>
              <a:ext uri="{FF2B5EF4-FFF2-40B4-BE49-F238E27FC236}">
                <a16:creationId xmlns:a16="http://schemas.microsoft.com/office/drawing/2014/main" id="{933DF79C-59A8-422F-AF27-EC0DE1AAB3C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457B966-B3C2-4723-91EA-4F8CE43B5EDD}"/>
              </a:ext>
            </a:extLst>
          </p:cNvPr>
          <p:cNvSpPr>
            <a:spLocks noGrp="1"/>
          </p:cNvSpPr>
          <p:nvPr>
            <p:ph type="sldNum" sz="quarter" idx="12"/>
          </p:nvPr>
        </p:nvSpPr>
        <p:spPr/>
        <p:txBody>
          <a:bodyPr/>
          <a:lstStyle/>
          <a:p>
            <a:fld id="{9F02ABE9-8A41-48BC-AD6F-8A2EB58BE782}" type="slidenum">
              <a:rPr lang="en-US" smtClean="0"/>
              <a:t>‹#›</a:t>
            </a:fld>
            <a:endParaRPr lang="en-US"/>
          </a:p>
        </p:txBody>
      </p:sp>
    </p:spTree>
    <p:extLst>
      <p:ext uri="{BB962C8B-B14F-4D97-AF65-F5344CB8AC3E}">
        <p14:creationId xmlns:p14="http://schemas.microsoft.com/office/powerpoint/2010/main" val="1166700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76EDF-AB72-47DD-B533-B96F87688D6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9AFAC8A-4792-42FC-B149-F464BE34D7DE}"/>
              </a:ext>
            </a:extLst>
          </p:cNvPr>
          <p:cNvSpPr>
            <a:spLocks noGrp="1"/>
          </p:cNvSpPr>
          <p:nvPr>
            <p:ph type="dt" sz="half" idx="10"/>
          </p:nvPr>
        </p:nvSpPr>
        <p:spPr/>
        <p:txBody>
          <a:bodyPr/>
          <a:lstStyle/>
          <a:p>
            <a:fld id="{D0B82803-8D86-4C2E-A340-E2EF3535F42B}" type="datetimeFigureOut">
              <a:rPr lang="en-US" smtClean="0"/>
              <a:t>3/24/2021</a:t>
            </a:fld>
            <a:endParaRPr lang="en-US"/>
          </a:p>
        </p:txBody>
      </p:sp>
      <p:sp>
        <p:nvSpPr>
          <p:cNvPr id="4" name="Footer Placeholder 3">
            <a:extLst>
              <a:ext uri="{FF2B5EF4-FFF2-40B4-BE49-F238E27FC236}">
                <a16:creationId xmlns:a16="http://schemas.microsoft.com/office/drawing/2014/main" id="{1144DED0-A027-484E-900A-DF671E1B9B5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49A5DFE-B050-4104-9F81-B9FEDB888E75}"/>
              </a:ext>
            </a:extLst>
          </p:cNvPr>
          <p:cNvSpPr>
            <a:spLocks noGrp="1"/>
          </p:cNvSpPr>
          <p:nvPr>
            <p:ph type="sldNum" sz="quarter" idx="12"/>
          </p:nvPr>
        </p:nvSpPr>
        <p:spPr/>
        <p:txBody>
          <a:bodyPr/>
          <a:lstStyle/>
          <a:p>
            <a:fld id="{9F02ABE9-8A41-48BC-AD6F-8A2EB58BE782}" type="slidenum">
              <a:rPr lang="en-US" smtClean="0"/>
              <a:t>‹#›</a:t>
            </a:fld>
            <a:endParaRPr lang="en-US"/>
          </a:p>
        </p:txBody>
      </p:sp>
    </p:spTree>
    <p:extLst>
      <p:ext uri="{BB962C8B-B14F-4D97-AF65-F5344CB8AC3E}">
        <p14:creationId xmlns:p14="http://schemas.microsoft.com/office/powerpoint/2010/main" val="1935759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D86C57E-27BF-49CD-9884-E9AAD1C0E7E6}"/>
              </a:ext>
            </a:extLst>
          </p:cNvPr>
          <p:cNvSpPr>
            <a:spLocks noGrp="1"/>
          </p:cNvSpPr>
          <p:nvPr>
            <p:ph type="dt" sz="half" idx="10"/>
          </p:nvPr>
        </p:nvSpPr>
        <p:spPr/>
        <p:txBody>
          <a:bodyPr/>
          <a:lstStyle/>
          <a:p>
            <a:fld id="{D0B82803-8D86-4C2E-A340-E2EF3535F42B}" type="datetimeFigureOut">
              <a:rPr lang="en-US" smtClean="0"/>
              <a:t>3/24/2021</a:t>
            </a:fld>
            <a:endParaRPr lang="en-US"/>
          </a:p>
        </p:txBody>
      </p:sp>
      <p:sp>
        <p:nvSpPr>
          <p:cNvPr id="3" name="Footer Placeholder 2">
            <a:extLst>
              <a:ext uri="{FF2B5EF4-FFF2-40B4-BE49-F238E27FC236}">
                <a16:creationId xmlns:a16="http://schemas.microsoft.com/office/drawing/2014/main" id="{2041C037-09A1-4ED1-8096-527136D46BB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391D2A1-3AAA-4ED9-8094-434E7834F009}"/>
              </a:ext>
            </a:extLst>
          </p:cNvPr>
          <p:cNvSpPr>
            <a:spLocks noGrp="1"/>
          </p:cNvSpPr>
          <p:nvPr>
            <p:ph type="sldNum" sz="quarter" idx="12"/>
          </p:nvPr>
        </p:nvSpPr>
        <p:spPr/>
        <p:txBody>
          <a:bodyPr/>
          <a:lstStyle/>
          <a:p>
            <a:fld id="{9F02ABE9-8A41-48BC-AD6F-8A2EB58BE782}" type="slidenum">
              <a:rPr lang="en-US" smtClean="0"/>
              <a:t>‹#›</a:t>
            </a:fld>
            <a:endParaRPr lang="en-US"/>
          </a:p>
        </p:txBody>
      </p:sp>
    </p:spTree>
    <p:extLst>
      <p:ext uri="{BB962C8B-B14F-4D97-AF65-F5344CB8AC3E}">
        <p14:creationId xmlns:p14="http://schemas.microsoft.com/office/powerpoint/2010/main" val="9711758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D3498-9938-410A-8ABC-B1562535518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8771A66D-7267-46ED-927F-DBE9B001246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075A577-E1B8-42F2-B9CB-413C23333D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38921E-73AA-4F2C-B927-B48F16F89835}"/>
              </a:ext>
            </a:extLst>
          </p:cNvPr>
          <p:cNvSpPr>
            <a:spLocks noGrp="1"/>
          </p:cNvSpPr>
          <p:nvPr>
            <p:ph type="dt" sz="half" idx="10"/>
          </p:nvPr>
        </p:nvSpPr>
        <p:spPr/>
        <p:txBody>
          <a:bodyPr/>
          <a:lstStyle/>
          <a:p>
            <a:fld id="{D0B82803-8D86-4C2E-A340-E2EF3535F42B}" type="datetimeFigureOut">
              <a:rPr lang="en-US" smtClean="0"/>
              <a:t>3/24/2021</a:t>
            </a:fld>
            <a:endParaRPr lang="en-US"/>
          </a:p>
        </p:txBody>
      </p:sp>
      <p:sp>
        <p:nvSpPr>
          <p:cNvPr id="6" name="Footer Placeholder 5">
            <a:extLst>
              <a:ext uri="{FF2B5EF4-FFF2-40B4-BE49-F238E27FC236}">
                <a16:creationId xmlns:a16="http://schemas.microsoft.com/office/drawing/2014/main" id="{7A3E128B-410C-476C-B0EF-9A3D0C05AA2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BAE6519-4C83-4927-BF94-B68691F2E725}"/>
              </a:ext>
            </a:extLst>
          </p:cNvPr>
          <p:cNvSpPr>
            <a:spLocks noGrp="1"/>
          </p:cNvSpPr>
          <p:nvPr>
            <p:ph type="sldNum" sz="quarter" idx="12"/>
          </p:nvPr>
        </p:nvSpPr>
        <p:spPr/>
        <p:txBody>
          <a:bodyPr/>
          <a:lstStyle/>
          <a:p>
            <a:fld id="{9F02ABE9-8A41-48BC-AD6F-8A2EB58BE782}" type="slidenum">
              <a:rPr lang="en-US" smtClean="0"/>
              <a:t>‹#›</a:t>
            </a:fld>
            <a:endParaRPr lang="en-US"/>
          </a:p>
        </p:txBody>
      </p:sp>
    </p:spTree>
    <p:extLst>
      <p:ext uri="{BB962C8B-B14F-4D97-AF65-F5344CB8AC3E}">
        <p14:creationId xmlns:p14="http://schemas.microsoft.com/office/powerpoint/2010/main" val="31919478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70F98-DA41-46D5-B5DE-B782B0D4AE5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7389644A-FEB6-40DE-ADED-DD2D493DD12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6515209-8146-4F92-A5D3-EBF8F022D2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ED255C4-BED2-4947-9F79-7B357E12D061}"/>
              </a:ext>
            </a:extLst>
          </p:cNvPr>
          <p:cNvSpPr>
            <a:spLocks noGrp="1"/>
          </p:cNvSpPr>
          <p:nvPr>
            <p:ph type="dt" sz="half" idx="10"/>
          </p:nvPr>
        </p:nvSpPr>
        <p:spPr/>
        <p:txBody>
          <a:bodyPr/>
          <a:lstStyle/>
          <a:p>
            <a:fld id="{D0B82803-8D86-4C2E-A340-E2EF3535F42B}" type="datetimeFigureOut">
              <a:rPr lang="en-US" smtClean="0"/>
              <a:t>3/24/2021</a:t>
            </a:fld>
            <a:endParaRPr lang="en-US"/>
          </a:p>
        </p:txBody>
      </p:sp>
      <p:sp>
        <p:nvSpPr>
          <p:cNvPr id="6" name="Footer Placeholder 5">
            <a:extLst>
              <a:ext uri="{FF2B5EF4-FFF2-40B4-BE49-F238E27FC236}">
                <a16:creationId xmlns:a16="http://schemas.microsoft.com/office/drawing/2014/main" id="{C633605B-D8B4-441C-857F-DFCDC7BF087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FCEC3E5-AE4E-46B9-829C-1B0CF77F52E0}"/>
              </a:ext>
            </a:extLst>
          </p:cNvPr>
          <p:cNvSpPr>
            <a:spLocks noGrp="1"/>
          </p:cNvSpPr>
          <p:nvPr>
            <p:ph type="sldNum" sz="quarter" idx="12"/>
          </p:nvPr>
        </p:nvSpPr>
        <p:spPr/>
        <p:txBody>
          <a:bodyPr/>
          <a:lstStyle/>
          <a:p>
            <a:fld id="{9F02ABE9-8A41-48BC-AD6F-8A2EB58BE782}" type="slidenum">
              <a:rPr lang="en-US" smtClean="0"/>
              <a:t>‹#›</a:t>
            </a:fld>
            <a:endParaRPr lang="en-US"/>
          </a:p>
        </p:txBody>
      </p:sp>
    </p:spTree>
    <p:extLst>
      <p:ext uri="{BB962C8B-B14F-4D97-AF65-F5344CB8AC3E}">
        <p14:creationId xmlns:p14="http://schemas.microsoft.com/office/powerpoint/2010/main" val="42355381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648C1-AF45-49AF-9133-D5BE7C6FA67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0B8157A-B21E-4FA1-BDF7-C90939F1CB9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0BD0F4E-DF4F-4C24-8AEA-C1E4698DF538}"/>
              </a:ext>
            </a:extLst>
          </p:cNvPr>
          <p:cNvSpPr>
            <a:spLocks noGrp="1"/>
          </p:cNvSpPr>
          <p:nvPr>
            <p:ph type="dt" sz="half" idx="10"/>
          </p:nvPr>
        </p:nvSpPr>
        <p:spPr/>
        <p:txBody>
          <a:bodyPr/>
          <a:lstStyle/>
          <a:p>
            <a:fld id="{D0B82803-8D86-4C2E-A340-E2EF3535F42B}" type="datetimeFigureOut">
              <a:rPr lang="en-US" smtClean="0"/>
              <a:t>3/24/2021</a:t>
            </a:fld>
            <a:endParaRPr lang="en-US"/>
          </a:p>
        </p:txBody>
      </p:sp>
      <p:sp>
        <p:nvSpPr>
          <p:cNvPr id="5" name="Footer Placeholder 4">
            <a:extLst>
              <a:ext uri="{FF2B5EF4-FFF2-40B4-BE49-F238E27FC236}">
                <a16:creationId xmlns:a16="http://schemas.microsoft.com/office/drawing/2014/main" id="{FAE583BC-1C81-4F86-91B4-02606C9464C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2E2816-A26F-4068-B427-6BEAEACBAF1E}"/>
              </a:ext>
            </a:extLst>
          </p:cNvPr>
          <p:cNvSpPr>
            <a:spLocks noGrp="1"/>
          </p:cNvSpPr>
          <p:nvPr>
            <p:ph type="sldNum" sz="quarter" idx="12"/>
          </p:nvPr>
        </p:nvSpPr>
        <p:spPr/>
        <p:txBody>
          <a:bodyPr/>
          <a:lstStyle/>
          <a:p>
            <a:fld id="{9F02ABE9-8A41-48BC-AD6F-8A2EB58BE782}" type="slidenum">
              <a:rPr lang="en-US" smtClean="0"/>
              <a:t>‹#›</a:t>
            </a:fld>
            <a:endParaRPr lang="en-US"/>
          </a:p>
        </p:txBody>
      </p:sp>
    </p:spTree>
    <p:extLst>
      <p:ext uri="{BB962C8B-B14F-4D97-AF65-F5344CB8AC3E}">
        <p14:creationId xmlns:p14="http://schemas.microsoft.com/office/powerpoint/2010/main" val="21166682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AE1C67E-652A-4C40-BC6B-D76A671AF97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EE9B360-5E53-4D2D-A886-94AD412CA24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C0269F4-98D0-4D30-95CB-79B69BA4D500}"/>
              </a:ext>
            </a:extLst>
          </p:cNvPr>
          <p:cNvSpPr>
            <a:spLocks noGrp="1"/>
          </p:cNvSpPr>
          <p:nvPr>
            <p:ph type="dt" sz="half" idx="10"/>
          </p:nvPr>
        </p:nvSpPr>
        <p:spPr/>
        <p:txBody>
          <a:bodyPr/>
          <a:lstStyle/>
          <a:p>
            <a:fld id="{D0B82803-8D86-4C2E-A340-E2EF3535F42B}" type="datetimeFigureOut">
              <a:rPr lang="en-US" smtClean="0"/>
              <a:t>3/24/2021</a:t>
            </a:fld>
            <a:endParaRPr lang="en-US"/>
          </a:p>
        </p:txBody>
      </p:sp>
      <p:sp>
        <p:nvSpPr>
          <p:cNvPr id="5" name="Footer Placeholder 4">
            <a:extLst>
              <a:ext uri="{FF2B5EF4-FFF2-40B4-BE49-F238E27FC236}">
                <a16:creationId xmlns:a16="http://schemas.microsoft.com/office/drawing/2014/main" id="{7858E64C-3AA7-4797-BD47-6B32F11583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FFB4F9-7A1C-45E1-91D0-7700B15D66A4}"/>
              </a:ext>
            </a:extLst>
          </p:cNvPr>
          <p:cNvSpPr>
            <a:spLocks noGrp="1"/>
          </p:cNvSpPr>
          <p:nvPr>
            <p:ph type="sldNum" sz="quarter" idx="12"/>
          </p:nvPr>
        </p:nvSpPr>
        <p:spPr/>
        <p:txBody>
          <a:bodyPr/>
          <a:lstStyle/>
          <a:p>
            <a:fld id="{9F02ABE9-8A41-48BC-AD6F-8A2EB58BE782}" type="slidenum">
              <a:rPr lang="en-US" smtClean="0"/>
              <a:t>‹#›</a:t>
            </a:fld>
            <a:endParaRPr lang="en-US"/>
          </a:p>
        </p:txBody>
      </p:sp>
    </p:spTree>
    <p:extLst>
      <p:ext uri="{BB962C8B-B14F-4D97-AF65-F5344CB8AC3E}">
        <p14:creationId xmlns:p14="http://schemas.microsoft.com/office/powerpoint/2010/main" val="5534930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1B9C5AD-CF36-439F-BA23-8F4C81DA7C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59FE4572-8546-4C7B-A2DD-9A7A188388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319DC6F-2A3D-41D5-912A-2AD27E1F03A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0B82803-8D86-4C2E-A340-E2EF3535F42B}" type="datetimeFigureOut">
              <a:rPr lang="en-US" smtClean="0"/>
              <a:t>3/24/2021</a:t>
            </a:fld>
            <a:endParaRPr lang="en-US"/>
          </a:p>
        </p:txBody>
      </p:sp>
      <p:sp>
        <p:nvSpPr>
          <p:cNvPr id="5" name="Footer Placeholder 4">
            <a:extLst>
              <a:ext uri="{FF2B5EF4-FFF2-40B4-BE49-F238E27FC236}">
                <a16:creationId xmlns:a16="http://schemas.microsoft.com/office/drawing/2014/main" id="{843AE0B1-EAE3-40B4-98BD-3EE2CE8E949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458197E-80EC-4A79-864E-FEC65A68D31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F02ABE9-8A41-48BC-AD6F-8A2EB58BE782}" type="slidenum">
              <a:rPr lang="en-US" smtClean="0"/>
              <a:t>‹#›</a:t>
            </a:fld>
            <a:endParaRPr lang="en-US"/>
          </a:p>
        </p:txBody>
      </p:sp>
    </p:spTree>
    <p:extLst>
      <p:ext uri="{BB962C8B-B14F-4D97-AF65-F5344CB8AC3E}">
        <p14:creationId xmlns:p14="http://schemas.microsoft.com/office/powerpoint/2010/main" val="28072349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canvas.instructure.com/courses/1181983/pages/course-policies" TargetMode="External"/><Relationship Id="rId7" Type="http://schemas.openxmlformats.org/officeDocument/2006/relationships/hyperlink" Target="https://patimes.org/ethics-smethics/" TargetMode="External"/><Relationship Id="rId2" Type="http://schemas.openxmlformats.org/officeDocument/2006/relationships/hyperlink" Target="https://www.bacp.co.uk/events-and-resources/ethics-and-standards/competences-and-curricula/supervision-curriculum/" TargetMode="External"/><Relationship Id="rId1" Type="http://schemas.openxmlformats.org/officeDocument/2006/relationships/slideLayout" Target="../slideLayouts/slideLayout7.xml"/><Relationship Id="rId6" Type="http://schemas.openxmlformats.org/officeDocument/2006/relationships/hyperlink" Target="https://www.themix.org.uk/get-involved/volunteering/online-volunteer-counsellor" TargetMode="External"/><Relationship Id="rId5" Type="http://schemas.openxmlformats.org/officeDocument/2006/relationships/hyperlink" Target="https://iahip.org/inside-out/issue-34-autumn-1998/the-supervisor-counsellor-relationship%20Accessed:20" TargetMode="External"/><Relationship Id="rId4" Type="http://schemas.openxmlformats.org/officeDocument/2006/relationships/hyperlink" Target="https://store.hp.com/us/en/tech-takes/how-to-send-encrypted-emai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0CD95BE-CA63-4E2F-8389-EF9E5EA69433}"/>
              </a:ext>
            </a:extLst>
          </p:cNvPr>
          <p:cNvSpPr txBox="1"/>
          <p:nvPr/>
        </p:nvSpPr>
        <p:spPr>
          <a:xfrm>
            <a:off x="1132513" y="243281"/>
            <a:ext cx="4555222" cy="6432530"/>
          </a:xfrm>
          <a:prstGeom prst="rect">
            <a:avLst/>
          </a:prstGeom>
          <a:noFill/>
        </p:spPr>
        <p:txBody>
          <a:bodyPr wrap="square" rtlCol="0">
            <a:spAutoFit/>
          </a:bodyPr>
          <a:lstStyle/>
          <a:p>
            <a:r>
              <a:rPr lang="en-US" sz="3200" dirty="0">
                <a:solidFill>
                  <a:schemeClr val="bg1"/>
                </a:solidFill>
                <a:latin typeface="Arial" panose="020B0604020202020204" pitchFamily="34" charset="0"/>
                <a:cs typeface="Arial" panose="020B0604020202020204" pitchFamily="34" charset="0"/>
              </a:rPr>
              <a:t>Jane Brown</a:t>
            </a:r>
          </a:p>
          <a:p>
            <a:r>
              <a:rPr lang="en-US" dirty="0">
                <a:solidFill>
                  <a:schemeClr val="bg1"/>
                </a:solidFill>
                <a:latin typeface="Arial" panose="020B0604020202020204" pitchFamily="34" charset="0"/>
                <a:cs typeface="Arial" panose="020B0604020202020204" pitchFamily="34" charset="0"/>
              </a:rPr>
              <a:t>1807469</a:t>
            </a: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r>
              <a:rPr lang="en-US" sz="6000" dirty="0">
                <a:latin typeface="Arial" panose="020B0604020202020204" pitchFamily="34" charset="0"/>
                <a:cs typeface="Arial" panose="020B0604020202020204" pitchFamily="34" charset="0"/>
              </a:rPr>
              <a:t>Ethical Dilemma</a:t>
            </a: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6C0B247A-1FBE-4F8C-822E-7C609BA63186}"/>
              </a:ext>
            </a:extLst>
          </p:cNvPr>
          <p:cNvSpPr txBox="1"/>
          <p:nvPr/>
        </p:nvSpPr>
        <p:spPr>
          <a:xfrm>
            <a:off x="8380602" y="6333688"/>
            <a:ext cx="3196205" cy="369332"/>
          </a:xfrm>
          <a:prstGeom prst="rect">
            <a:avLst/>
          </a:prstGeom>
          <a:noFill/>
        </p:spPr>
        <p:txBody>
          <a:bodyPr wrap="square" rtlCol="0">
            <a:spAutoFit/>
          </a:bodyPr>
          <a:lstStyle/>
          <a:p>
            <a:r>
              <a:rPr lang="en-US" dirty="0"/>
              <a:t>                    (Pandasecurity,2021)</a:t>
            </a:r>
          </a:p>
        </p:txBody>
      </p:sp>
      <p:pic>
        <p:nvPicPr>
          <p:cNvPr id="1030" name="Picture 6" descr="How To Send Encrypted Email | HP® Tech Takes">
            <a:extLst>
              <a:ext uri="{FF2B5EF4-FFF2-40B4-BE49-F238E27FC236}">
                <a16:creationId xmlns:a16="http://schemas.microsoft.com/office/drawing/2014/main" id="{60089D00-05B8-4147-9529-9222D9A3989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65BC9D1-119C-4EF4-ABA2-5E12A17783BE}"/>
              </a:ext>
            </a:extLst>
          </p:cNvPr>
          <p:cNvSpPr txBox="1"/>
          <p:nvPr/>
        </p:nvSpPr>
        <p:spPr>
          <a:xfrm>
            <a:off x="0" y="12448"/>
            <a:ext cx="4555221" cy="6894195"/>
          </a:xfrm>
          <a:prstGeom prst="rect">
            <a:avLst/>
          </a:prstGeom>
          <a:noFill/>
        </p:spPr>
        <p:txBody>
          <a:bodyPr wrap="square" rtlCol="0">
            <a:spAutoFit/>
          </a:bodyPr>
          <a:lstStyle/>
          <a:p>
            <a:r>
              <a:rPr lang="en-US" sz="6000" b="1" dirty="0">
                <a:solidFill>
                  <a:schemeClr val="bg1"/>
                </a:solidFill>
              </a:rPr>
              <a:t>Jane Brown</a:t>
            </a:r>
          </a:p>
          <a:p>
            <a:r>
              <a:rPr lang="en-US" dirty="0">
                <a:solidFill>
                  <a:schemeClr val="bg1"/>
                </a:solidFill>
              </a:rPr>
              <a:t>1807469</a:t>
            </a:r>
          </a:p>
          <a:p>
            <a:endParaRPr lang="en-US" dirty="0">
              <a:solidFill>
                <a:schemeClr val="bg1"/>
              </a:solidFill>
            </a:endParaRPr>
          </a:p>
          <a:p>
            <a:endParaRPr lang="en-US" dirty="0">
              <a:solidFill>
                <a:schemeClr val="bg1"/>
              </a:solidFill>
            </a:endParaRPr>
          </a:p>
          <a:p>
            <a:endParaRPr lang="en-US" dirty="0">
              <a:solidFill>
                <a:schemeClr val="bg1"/>
              </a:solidFill>
            </a:endParaRPr>
          </a:p>
          <a:p>
            <a:endParaRPr lang="en-US" dirty="0">
              <a:solidFill>
                <a:schemeClr val="bg1"/>
              </a:solidFill>
            </a:endParaRPr>
          </a:p>
          <a:p>
            <a:endParaRPr lang="en-US" dirty="0">
              <a:solidFill>
                <a:schemeClr val="bg1"/>
              </a:solidFill>
            </a:endParaRPr>
          </a:p>
          <a:p>
            <a:endParaRPr lang="en-US" dirty="0">
              <a:solidFill>
                <a:schemeClr val="bg1"/>
              </a:solidFill>
            </a:endParaRPr>
          </a:p>
          <a:p>
            <a:endParaRPr lang="en-US" dirty="0">
              <a:solidFill>
                <a:schemeClr val="bg1"/>
              </a:solidFill>
            </a:endParaRPr>
          </a:p>
          <a:p>
            <a:endParaRPr lang="en-US" dirty="0">
              <a:solidFill>
                <a:schemeClr val="bg1"/>
              </a:solidFill>
            </a:endParaRPr>
          </a:p>
          <a:p>
            <a:endParaRPr lang="en-US" dirty="0">
              <a:solidFill>
                <a:schemeClr val="bg1"/>
              </a:solidFill>
            </a:endParaRPr>
          </a:p>
          <a:p>
            <a:endParaRPr lang="en-US" dirty="0">
              <a:solidFill>
                <a:schemeClr val="bg1"/>
              </a:solidFill>
            </a:endParaRPr>
          </a:p>
          <a:p>
            <a:endParaRPr lang="en-US" dirty="0">
              <a:solidFill>
                <a:schemeClr val="bg1"/>
              </a:solidFill>
            </a:endParaRPr>
          </a:p>
          <a:p>
            <a:endParaRPr lang="en-US" dirty="0">
              <a:solidFill>
                <a:schemeClr val="bg1"/>
              </a:solidFill>
            </a:endParaRPr>
          </a:p>
          <a:p>
            <a:endParaRPr lang="en-US" dirty="0">
              <a:solidFill>
                <a:schemeClr val="bg1"/>
              </a:solidFill>
            </a:endParaRPr>
          </a:p>
          <a:p>
            <a:endParaRPr lang="en-US" dirty="0">
              <a:solidFill>
                <a:schemeClr val="bg1"/>
              </a:solidFill>
            </a:endParaRPr>
          </a:p>
          <a:p>
            <a:endParaRPr lang="en-US" dirty="0">
              <a:solidFill>
                <a:schemeClr val="bg1"/>
              </a:solidFill>
            </a:endParaRPr>
          </a:p>
          <a:p>
            <a:endParaRPr lang="en-US" dirty="0">
              <a:solidFill>
                <a:schemeClr val="bg1"/>
              </a:solidFill>
            </a:endParaRPr>
          </a:p>
          <a:p>
            <a:endParaRPr lang="en-US" dirty="0">
              <a:solidFill>
                <a:schemeClr val="bg1"/>
              </a:solidFill>
            </a:endParaRPr>
          </a:p>
          <a:p>
            <a:r>
              <a:rPr lang="en-US" sz="4000" b="1" dirty="0">
                <a:solidFill>
                  <a:schemeClr val="bg1"/>
                </a:solidFill>
              </a:rPr>
              <a:t>ETHICAL DILEMMA</a:t>
            </a:r>
          </a:p>
          <a:p>
            <a:endParaRPr lang="en-US" dirty="0">
              <a:solidFill>
                <a:schemeClr val="bg1"/>
              </a:solidFill>
            </a:endParaRPr>
          </a:p>
        </p:txBody>
      </p:sp>
      <p:sp>
        <p:nvSpPr>
          <p:cNvPr id="5" name="TextBox 4">
            <a:extLst>
              <a:ext uri="{FF2B5EF4-FFF2-40B4-BE49-F238E27FC236}">
                <a16:creationId xmlns:a16="http://schemas.microsoft.com/office/drawing/2014/main" id="{E65AD94A-DCCE-484E-9AFF-FF0A2DF01455}"/>
              </a:ext>
            </a:extLst>
          </p:cNvPr>
          <p:cNvSpPr txBox="1"/>
          <p:nvPr/>
        </p:nvSpPr>
        <p:spPr>
          <a:xfrm>
            <a:off x="9982200" y="6057900"/>
            <a:ext cx="1514475" cy="369332"/>
          </a:xfrm>
          <a:prstGeom prst="rect">
            <a:avLst/>
          </a:prstGeom>
          <a:noFill/>
        </p:spPr>
        <p:txBody>
          <a:bodyPr wrap="square" rtlCol="0">
            <a:spAutoFit/>
          </a:bodyPr>
          <a:lstStyle/>
          <a:p>
            <a:r>
              <a:rPr lang="en-US" dirty="0" err="1">
                <a:solidFill>
                  <a:schemeClr val="bg1"/>
                </a:solidFill>
              </a:rPr>
              <a:t>Knerl</a:t>
            </a:r>
            <a:r>
              <a:rPr lang="en-US" dirty="0">
                <a:solidFill>
                  <a:schemeClr val="bg1"/>
                </a:solidFill>
              </a:rPr>
              <a:t> (2019)</a:t>
            </a:r>
          </a:p>
        </p:txBody>
      </p:sp>
    </p:spTree>
    <p:extLst>
      <p:ext uri="{BB962C8B-B14F-4D97-AF65-F5344CB8AC3E}">
        <p14:creationId xmlns:p14="http://schemas.microsoft.com/office/powerpoint/2010/main" val="5888950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Online Volunteer Counsellor - The Mix">
            <a:extLst>
              <a:ext uri="{FF2B5EF4-FFF2-40B4-BE49-F238E27FC236}">
                <a16:creationId xmlns:a16="http://schemas.microsoft.com/office/drawing/2014/main" id="{43E40301-DAE4-4DA6-AF32-ACC9C7817EC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94665" y="0"/>
            <a:ext cx="5897336" cy="688247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B7C4A83-58CF-43AD-AAFF-1843A2B87216}"/>
              </a:ext>
            </a:extLst>
          </p:cNvPr>
          <p:cNvSpPr txBox="1"/>
          <p:nvPr/>
        </p:nvSpPr>
        <p:spPr>
          <a:xfrm>
            <a:off x="10086523" y="6371998"/>
            <a:ext cx="2423885" cy="369332"/>
          </a:xfrm>
          <a:prstGeom prst="rect">
            <a:avLst/>
          </a:prstGeom>
          <a:noFill/>
        </p:spPr>
        <p:txBody>
          <a:bodyPr wrap="square" rtlCol="0">
            <a:spAutoFit/>
          </a:bodyPr>
          <a:lstStyle/>
          <a:p>
            <a:r>
              <a:rPr lang="en-US" dirty="0">
                <a:solidFill>
                  <a:schemeClr val="bg1"/>
                </a:solidFill>
              </a:rPr>
              <a:t>(</a:t>
            </a:r>
            <a:r>
              <a:rPr lang="en-US" sz="1200" dirty="0">
                <a:solidFill>
                  <a:schemeClr val="bg1"/>
                </a:solidFill>
              </a:rPr>
              <a:t>The Mix, 2021</a:t>
            </a:r>
            <a:r>
              <a:rPr lang="en-US" dirty="0">
                <a:solidFill>
                  <a:schemeClr val="bg1"/>
                </a:solidFill>
              </a:rPr>
              <a:t>)</a:t>
            </a:r>
          </a:p>
        </p:txBody>
      </p:sp>
      <p:sp>
        <p:nvSpPr>
          <p:cNvPr id="5" name="TextBox 4">
            <a:extLst>
              <a:ext uri="{FF2B5EF4-FFF2-40B4-BE49-F238E27FC236}">
                <a16:creationId xmlns:a16="http://schemas.microsoft.com/office/drawing/2014/main" id="{5DA626DF-F22E-40CF-AFCE-A8ECF946563C}"/>
              </a:ext>
            </a:extLst>
          </p:cNvPr>
          <p:cNvSpPr txBox="1"/>
          <p:nvPr/>
        </p:nvSpPr>
        <p:spPr>
          <a:xfrm>
            <a:off x="0" y="153886"/>
            <a:ext cx="6294664" cy="6587444"/>
          </a:xfrm>
          <a:prstGeom prst="rect">
            <a:avLst/>
          </a:prstGeom>
          <a:noFill/>
        </p:spPr>
        <p:txBody>
          <a:bodyPr wrap="square" rtlCol="0">
            <a:spAutoFit/>
          </a:bodyPr>
          <a:lstStyle/>
          <a:p>
            <a:pPr marL="0" marR="0" algn="ctr">
              <a:lnSpc>
                <a:spcPct val="107000"/>
              </a:lnSpc>
              <a:spcBef>
                <a:spcPts val="0"/>
              </a:spcBef>
              <a:spcAft>
                <a:spcPts val="800"/>
              </a:spcAft>
            </a:pPr>
            <a:r>
              <a:rPr lang="en-US" sz="4400" b="1" dirty="0">
                <a:solidFill>
                  <a:srgbClr val="81328E"/>
                </a:solidFill>
                <a:effectLst/>
                <a:latin typeface="Calibri" panose="020F0502020204030204" pitchFamily="34" charset="0"/>
                <a:ea typeface="Calibri" panose="020F0502020204030204" pitchFamily="34" charset="0"/>
                <a:cs typeface="Times New Roman" panose="02020603050405020304" pitchFamily="18" charset="0"/>
              </a:rPr>
              <a:t>BEN</a:t>
            </a:r>
          </a:p>
          <a:p>
            <a:pPr marL="0" marR="0">
              <a:lnSpc>
                <a:spcPct val="107000"/>
              </a:lnSpc>
              <a:spcBef>
                <a:spcPts val="0"/>
              </a:spcBef>
              <a:spcAft>
                <a:spcPts val="800"/>
              </a:spcAft>
            </a:pPr>
            <a:r>
              <a:rPr lang="en-US" sz="1600" dirty="0">
                <a:solidFill>
                  <a:srgbClr val="81328E"/>
                </a:solidFill>
                <a:effectLst/>
                <a:latin typeface="Calibri" panose="020F0502020204030204" pitchFamily="34" charset="0"/>
                <a:ea typeface="Calibri" panose="020F0502020204030204" pitchFamily="34" charset="0"/>
                <a:cs typeface="Times New Roman" panose="02020603050405020304" pitchFamily="18" charset="0"/>
              </a:rPr>
              <a:t>Ben is a newly qualified self-employed counsellor and has been receiving monthly supervision for several months. The supervisor always engages in a personal conversation for 20 minutes for the first part of each session.</a:t>
            </a:r>
          </a:p>
          <a:p>
            <a:pPr marL="0" marR="0">
              <a:lnSpc>
                <a:spcPct val="107000"/>
              </a:lnSpc>
              <a:spcBef>
                <a:spcPts val="0"/>
              </a:spcBef>
              <a:spcAft>
                <a:spcPts val="800"/>
              </a:spcAft>
            </a:pPr>
            <a:r>
              <a:rPr lang="en-US" sz="1600" dirty="0">
                <a:solidFill>
                  <a:srgbClr val="81328E"/>
                </a:solidFill>
                <a:effectLst/>
                <a:latin typeface="Calibri" panose="020F0502020204030204" pitchFamily="34" charset="0"/>
                <a:ea typeface="Calibri" panose="020F0502020204030204" pitchFamily="34" charset="0"/>
                <a:cs typeface="Times New Roman" panose="02020603050405020304" pitchFamily="18" charset="0"/>
              </a:rPr>
              <a:t>During his last meeting, Ben casually tells the supervisor that he doesn’t feel that working solely with the humanistic approach suits him. He is high energy and prefers a more integrative approach,  yet would still include person-centered as a common thread throughout.</a:t>
            </a:r>
          </a:p>
          <a:p>
            <a:pPr marL="0" marR="0">
              <a:lnSpc>
                <a:spcPct val="107000"/>
              </a:lnSpc>
              <a:spcBef>
                <a:spcPts val="0"/>
              </a:spcBef>
              <a:spcAft>
                <a:spcPts val="800"/>
              </a:spcAft>
            </a:pPr>
            <a:r>
              <a:rPr lang="en-US" sz="1600" dirty="0">
                <a:solidFill>
                  <a:srgbClr val="81328E"/>
                </a:solidFill>
                <a:effectLst/>
                <a:latin typeface="Calibri" panose="020F0502020204030204" pitchFamily="34" charset="0"/>
                <a:ea typeface="Calibri" panose="020F0502020204030204" pitchFamily="34" charset="0"/>
                <a:cs typeface="Times New Roman" panose="02020603050405020304" pitchFamily="18" charset="0"/>
              </a:rPr>
              <a:t>The supervisor looked shocked and responds by saying that she too has high energy, yet ‘she’ manages to fulfil the humanistic approach to her counselling practice. The session continues, a further appointment is made and the session ends. </a:t>
            </a:r>
          </a:p>
          <a:p>
            <a:pPr marL="0" marR="0">
              <a:lnSpc>
                <a:spcPct val="107000"/>
              </a:lnSpc>
              <a:spcBef>
                <a:spcPts val="0"/>
              </a:spcBef>
              <a:spcAft>
                <a:spcPts val="800"/>
              </a:spcAft>
            </a:pPr>
            <a:r>
              <a:rPr lang="en-US" sz="1600" dirty="0">
                <a:solidFill>
                  <a:srgbClr val="81328E"/>
                </a:solidFill>
                <a:effectLst/>
                <a:latin typeface="Calibri" panose="020F0502020204030204" pitchFamily="34" charset="0"/>
                <a:ea typeface="Calibri" panose="020F0502020204030204" pitchFamily="34" charset="0"/>
                <a:cs typeface="Times New Roman" panose="02020603050405020304" pitchFamily="18" charset="0"/>
              </a:rPr>
              <a:t>The following Sunday evening Ben receives an unexpected personal e-mail from the supervisor, citing several of Ben’s personal disclosures and also stipulates that Ben’s dislike of his counselling style may not be in the best interests of his clients. The supervisor also suggests to re-train in something else,  stating that counselling is something that he doesn’t enjoy. At the end of the e-mail,  the supervisor asks Ben if he wants to continue working with her in the future.</a:t>
            </a:r>
          </a:p>
          <a:p>
            <a:pPr marL="0" marR="0">
              <a:lnSpc>
                <a:spcPct val="107000"/>
              </a:lnSpc>
              <a:spcBef>
                <a:spcPts val="0"/>
              </a:spcBef>
              <a:spcAft>
                <a:spcPts val="800"/>
              </a:spcAft>
            </a:pPr>
            <a:r>
              <a:rPr lang="en-US" sz="1600" dirty="0">
                <a:solidFill>
                  <a:srgbClr val="81328E"/>
                </a:solidFill>
                <a:effectLst/>
                <a:latin typeface="Calibri" panose="020F0502020204030204" pitchFamily="34" charset="0"/>
                <a:ea typeface="Calibri" panose="020F0502020204030204" pitchFamily="34" charset="0"/>
                <a:cs typeface="Times New Roman" panose="02020603050405020304" pitchFamily="18" charset="0"/>
              </a:rPr>
              <a:t>Due to the personal content and context within the e-mail, Ben feels that this is </a:t>
            </a:r>
            <a:r>
              <a:rPr lang="en-US" sz="1600" dirty="0">
                <a:solidFill>
                  <a:srgbClr val="81328E"/>
                </a:solidFill>
                <a:latin typeface="Calibri" panose="020F0502020204030204" pitchFamily="34" charset="0"/>
                <a:ea typeface="Calibri" panose="020F0502020204030204" pitchFamily="34" charset="0"/>
                <a:cs typeface="Times New Roman" panose="02020603050405020304" pitchFamily="18" charset="0"/>
              </a:rPr>
              <a:t>a </a:t>
            </a:r>
            <a:r>
              <a:rPr lang="en-US" sz="1600" dirty="0">
                <a:solidFill>
                  <a:srgbClr val="81328E"/>
                </a:solidFill>
                <a:effectLst/>
                <a:latin typeface="Calibri" panose="020F0502020204030204" pitchFamily="34" charset="0"/>
                <a:ea typeface="Calibri" panose="020F0502020204030204" pitchFamily="34" charset="0"/>
                <a:cs typeface="Times New Roman" panose="02020603050405020304" pitchFamily="18" charset="0"/>
              </a:rPr>
              <a:t>character assassination, and feels violated.</a:t>
            </a:r>
          </a:p>
        </p:txBody>
      </p:sp>
    </p:spTree>
    <p:extLst>
      <p:ext uri="{BB962C8B-B14F-4D97-AF65-F5344CB8AC3E}">
        <p14:creationId xmlns:p14="http://schemas.microsoft.com/office/powerpoint/2010/main" val="9179530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a:extLst>
              <a:ext uri="{FF2B5EF4-FFF2-40B4-BE49-F238E27FC236}">
                <a16:creationId xmlns:a16="http://schemas.microsoft.com/office/drawing/2014/main" id="{AFBC077E-EDFE-414C-B27F-E60FDCA29FE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05500" y="0"/>
            <a:ext cx="62865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8B40C4B-8888-4382-ADF0-4F1E1DC694E2}"/>
              </a:ext>
            </a:extLst>
          </p:cNvPr>
          <p:cNvSpPr txBox="1"/>
          <p:nvPr/>
        </p:nvSpPr>
        <p:spPr>
          <a:xfrm>
            <a:off x="10599057" y="6402942"/>
            <a:ext cx="3381829" cy="369332"/>
          </a:xfrm>
          <a:prstGeom prst="rect">
            <a:avLst/>
          </a:prstGeom>
          <a:noFill/>
        </p:spPr>
        <p:txBody>
          <a:bodyPr wrap="square" rtlCol="0">
            <a:spAutoFit/>
          </a:bodyPr>
          <a:lstStyle/>
          <a:p>
            <a:r>
              <a:rPr lang="en-US" dirty="0">
                <a:solidFill>
                  <a:srgbClr val="FF00FF"/>
                </a:solidFill>
              </a:rPr>
              <a:t>(Canvas, 2021)</a:t>
            </a:r>
          </a:p>
        </p:txBody>
      </p:sp>
      <p:sp>
        <p:nvSpPr>
          <p:cNvPr id="6" name="TextBox 5">
            <a:extLst>
              <a:ext uri="{FF2B5EF4-FFF2-40B4-BE49-F238E27FC236}">
                <a16:creationId xmlns:a16="http://schemas.microsoft.com/office/drawing/2014/main" id="{86340555-4D20-44A8-84D7-9CDF8EF8F7C9}"/>
              </a:ext>
            </a:extLst>
          </p:cNvPr>
          <p:cNvSpPr txBox="1"/>
          <p:nvPr/>
        </p:nvSpPr>
        <p:spPr>
          <a:xfrm>
            <a:off x="419100" y="409575"/>
            <a:ext cx="4810125" cy="5909310"/>
          </a:xfrm>
          <a:prstGeom prst="rect">
            <a:avLst/>
          </a:prstGeom>
          <a:noFill/>
        </p:spPr>
        <p:txBody>
          <a:bodyPr wrap="square" rtlCol="0">
            <a:spAutoFit/>
          </a:bodyPr>
          <a:lstStyle/>
          <a:p>
            <a:pPr algn="ctr"/>
            <a:r>
              <a:rPr lang="en-US" sz="4800" dirty="0">
                <a:solidFill>
                  <a:srgbClr val="81328E"/>
                </a:solidFill>
              </a:rPr>
              <a:t>DISCUSSION</a:t>
            </a:r>
          </a:p>
          <a:p>
            <a:endParaRPr lang="en-US" sz="2400" dirty="0">
              <a:solidFill>
                <a:srgbClr val="81328E"/>
              </a:solidFill>
            </a:endParaRPr>
          </a:p>
          <a:p>
            <a:endParaRPr lang="en-US" sz="2400" dirty="0">
              <a:solidFill>
                <a:srgbClr val="81328E"/>
              </a:solidFill>
            </a:endParaRPr>
          </a:p>
          <a:p>
            <a:endParaRPr lang="en-US" sz="2400" dirty="0">
              <a:solidFill>
                <a:srgbClr val="81328E"/>
              </a:solidFill>
            </a:endParaRPr>
          </a:p>
          <a:p>
            <a:pPr algn="ctr"/>
            <a:r>
              <a:rPr lang="en-US" sz="2400" dirty="0">
                <a:solidFill>
                  <a:srgbClr val="81328E"/>
                </a:solidFill>
              </a:rPr>
              <a:t>What is the violation?</a:t>
            </a:r>
          </a:p>
          <a:p>
            <a:pPr algn="ctr"/>
            <a:endParaRPr lang="en-US" sz="2400" dirty="0">
              <a:solidFill>
                <a:srgbClr val="81328E"/>
              </a:solidFill>
            </a:endParaRPr>
          </a:p>
          <a:p>
            <a:pPr algn="ctr"/>
            <a:r>
              <a:rPr lang="en-US" sz="2400" dirty="0">
                <a:solidFill>
                  <a:srgbClr val="81328E"/>
                </a:solidFill>
              </a:rPr>
              <a:t>What is the e-mail really about?</a:t>
            </a:r>
          </a:p>
          <a:p>
            <a:pPr algn="ctr"/>
            <a:endParaRPr lang="en-US" sz="2400" dirty="0">
              <a:solidFill>
                <a:srgbClr val="81328E"/>
              </a:solidFill>
            </a:endParaRPr>
          </a:p>
          <a:p>
            <a:pPr algn="ctr"/>
            <a:r>
              <a:rPr lang="en-US" sz="2400" dirty="0">
                <a:solidFill>
                  <a:srgbClr val="81328E"/>
                </a:solidFill>
              </a:rPr>
              <a:t>How could this have been avoided?</a:t>
            </a:r>
          </a:p>
          <a:p>
            <a:pPr algn="ctr"/>
            <a:endParaRPr lang="en-US" sz="2400" dirty="0">
              <a:solidFill>
                <a:srgbClr val="81328E"/>
              </a:solidFill>
            </a:endParaRPr>
          </a:p>
          <a:p>
            <a:pPr algn="ctr"/>
            <a:r>
              <a:rPr lang="en-US" sz="2400" dirty="0">
                <a:solidFill>
                  <a:srgbClr val="81328E"/>
                </a:solidFill>
              </a:rPr>
              <a:t>What should Ben do next?</a:t>
            </a:r>
          </a:p>
          <a:p>
            <a:pPr algn="ctr"/>
            <a:endParaRPr lang="en-US" sz="2400" dirty="0"/>
          </a:p>
          <a:p>
            <a:endParaRPr lang="en-US" sz="2400" dirty="0"/>
          </a:p>
          <a:p>
            <a:endParaRPr lang="en-US" sz="2400" dirty="0"/>
          </a:p>
          <a:p>
            <a:endParaRPr lang="en-US" dirty="0"/>
          </a:p>
        </p:txBody>
      </p:sp>
    </p:spTree>
    <p:extLst>
      <p:ext uri="{BB962C8B-B14F-4D97-AF65-F5344CB8AC3E}">
        <p14:creationId xmlns:p14="http://schemas.microsoft.com/office/powerpoint/2010/main" val="5648914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BD17F56D-5498-4633-8D77-D80C7547175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1"/>
            <a:ext cx="12192000" cy="685799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2DA3F9A5-05DE-479C-A1FD-7DA643A185FF}"/>
              </a:ext>
            </a:extLst>
          </p:cNvPr>
          <p:cNvSpPr txBox="1"/>
          <p:nvPr/>
        </p:nvSpPr>
        <p:spPr>
          <a:xfrm>
            <a:off x="10325100" y="6027002"/>
            <a:ext cx="1866899" cy="830997"/>
          </a:xfrm>
          <a:prstGeom prst="rect">
            <a:avLst/>
          </a:prstGeom>
          <a:noFill/>
        </p:spPr>
        <p:txBody>
          <a:bodyPr wrap="square" rtlCol="0">
            <a:spAutoFit/>
          </a:bodyPr>
          <a:lstStyle/>
          <a:p>
            <a:r>
              <a:rPr lang="en-US" sz="1200" dirty="0">
                <a:solidFill>
                  <a:schemeClr val="bg1"/>
                </a:solidFill>
              </a:rPr>
              <a:t>Vick (2020)</a:t>
            </a:r>
          </a:p>
          <a:p>
            <a:r>
              <a:rPr lang="en-US" sz="1200" dirty="0">
                <a:solidFill>
                  <a:schemeClr val="bg1"/>
                </a:solidFill>
              </a:rPr>
              <a:t>(BACP, 2021)</a:t>
            </a:r>
          </a:p>
          <a:p>
            <a:r>
              <a:rPr lang="en-US" sz="1200" dirty="0">
                <a:solidFill>
                  <a:schemeClr val="bg1"/>
                </a:solidFill>
              </a:rPr>
              <a:t>McEvoy (1998)</a:t>
            </a:r>
          </a:p>
          <a:p>
            <a:r>
              <a:rPr lang="en-US" sz="1200" dirty="0">
                <a:solidFill>
                  <a:schemeClr val="bg1"/>
                </a:solidFill>
              </a:rPr>
              <a:t>(Bond, 2000, pp. 191-192)</a:t>
            </a:r>
          </a:p>
        </p:txBody>
      </p:sp>
    </p:spTree>
    <p:extLst>
      <p:ext uri="{BB962C8B-B14F-4D97-AF65-F5344CB8AC3E}">
        <p14:creationId xmlns:p14="http://schemas.microsoft.com/office/powerpoint/2010/main" val="21063523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7AA00A9-7924-4203-99A9-A97FEA7338EE}"/>
              </a:ext>
            </a:extLst>
          </p:cNvPr>
          <p:cNvSpPr txBox="1"/>
          <p:nvPr/>
        </p:nvSpPr>
        <p:spPr>
          <a:xfrm>
            <a:off x="2971800" y="751344"/>
            <a:ext cx="6096000" cy="5539978"/>
          </a:xfrm>
          <a:prstGeom prst="rect">
            <a:avLst/>
          </a:prstGeom>
          <a:noFill/>
        </p:spPr>
        <p:txBody>
          <a:bodyPr wrap="square">
            <a:spAutoFit/>
          </a:bodyPr>
          <a:lstStyle/>
          <a:p>
            <a:pPr marL="0" marR="0" algn="ctr">
              <a:spcBef>
                <a:spcPts val="0"/>
              </a:spcBef>
              <a:spcAft>
                <a:spcPts val="0"/>
              </a:spcAft>
            </a:pPr>
            <a:r>
              <a:rPr lang="en-US" sz="1800" kern="1200" dirty="0">
                <a:solidFill>
                  <a:srgbClr val="81328E"/>
                </a:solidFill>
                <a:effectLst/>
                <a:latin typeface="Calibri" panose="020F0502020204030204" pitchFamily="34" charset="0"/>
                <a:ea typeface="Times New Roman" panose="02020603050405020304" pitchFamily="18" charset="0"/>
              </a:rPr>
              <a:t>REFERENCES</a:t>
            </a:r>
            <a:endParaRPr lang="en-US" sz="1400" dirty="0">
              <a:solidFill>
                <a:srgbClr val="81328E"/>
              </a:solidFill>
              <a:effectLst/>
              <a:latin typeface="Times New Roman" panose="02020603050405020304" pitchFamily="18" charset="0"/>
              <a:ea typeface="Times New Roman" panose="02020603050405020304" pitchFamily="18" charset="0"/>
            </a:endParaRPr>
          </a:p>
          <a:p>
            <a:pPr marL="0" marR="0">
              <a:spcBef>
                <a:spcPts val="0"/>
              </a:spcBef>
              <a:spcAft>
                <a:spcPts val="0"/>
              </a:spcAft>
            </a:pPr>
            <a:r>
              <a:rPr lang="en-US" sz="1200" kern="1200" dirty="0">
                <a:solidFill>
                  <a:srgbClr val="81328E"/>
                </a:solidFill>
                <a:effectLst/>
                <a:latin typeface="Calibri" panose="020F0502020204030204" pitchFamily="34" charset="0"/>
                <a:ea typeface="Times New Roman" panose="02020603050405020304" pitchFamily="18" charset="0"/>
              </a:rPr>
              <a:t> </a:t>
            </a:r>
            <a:endParaRPr lang="en-US" sz="1200" dirty="0">
              <a:solidFill>
                <a:srgbClr val="81328E"/>
              </a:solidFill>
              <a:effectLst/>
              <a:latin typeface="Times New Roman" panose="02020603050405020304" pitchFamily="18" charset="0"/>
              <a:ea typeface="Times New Roman" panose="02020603050405020304" pitchFamily="18" charset="0"/>
            </a:endParaRPr>
          </a:p>
          <a:p>
            <a:r>
              <a:rPr lang="en-US" sz="1200" dirty="0">
                <a:solidFill>
                  <a:srgbClr val="81328E"/>
                </a:solidFill>
                <a:effectLst/>
                <a:latin typeface="Calibri" panose="020F0502020204030204" pitchFamily="34" charset="0"/>
                <a:ea typeface="Times New Roman" panose="02020603050405020304" pitchFamily="18" charset="0"/>
              </a:rPr>
              <a:t>BACP (2021) </a:t>
            </a:r>
            <a:r>
              <a:rPr lang="en-US" sz="1200" i="1" dirty="0">
                <a:solidFill>
                  <a:srgbClr val="81328E"/>
                </a:solidFill>
                <a:effectLst/>
                <a:latin typeface="Calibri" panose="020F0502020204030204" pitchFamily="34" charset="0"/>
                <a:ea typeface="Times New Roman" panose="02020603050405020304" pitchFamily="18" charset="0"/>
              </a:rPr>
              <a:t>Supervision Competence Framework.  </a:t>
            </a:r>
            <a:r>
              <a:rPr lang="en-US" sz="1200" dirty="0">
                <a:solidFill>
                  <a:srgbClr val="81328E"/>
                </a:solidFill>
                <a:effectLst/>
                <a:latin typeface="Calibri" panose="020F0502020204030204" pitchFamily="34" charset="0"/>
                <a:ea typeface="Times New Roman" panose="02020603050405020304" pitchFamily="18" charset="0"/>
              </a:rPr>
              <a:t>Available at: </a:t>
            </a:r>
            <a:r>
              <a:rPr lang="en-US" sz="1200" u="sng" dirty="0">
                <a:solidFill>
                  <a:srgbClr val="81328E"/>
                </a:solidFill>
                <a:effectLst/>
                <a:latin typeface="Calibri" panose="020F0502020204030204" pitchFamily="34" charset="0"/>
                <a:ea typeface="Times New Roman" panose="02020603050405020304" pitchFamily="18" charset="0"/>
                <a:hlinkClick r:id="rId2">
                  <a:extLst>
                    <a:ext uri="{A12FA001-AC4F-418D-AE19-62706E023703}">
                      <ahyp:hlinkClr xmlns:ahyp="http://schemas.microsoft.com/office/drawing/2018/hyperlinkcolor" xmlns="" val="tx"/>
                    </a:ext>
                  </a:extLst>
                </a:hlinkClick>
              </a:rPr>
              <a:t>https://www.bacp.co.uk/events-and-resources/ethics-and-standards/competences-and-curricula/supervision-curriculum/</a:t>
            </a:r>
            <a:r>
              <a:rPr lang="en-US" sz="1200" dirty="0">
                <a:solidFill>
                  <a:srgbClr val="81328E"/>
                </a:solidFill>
                <a:effectLst/>
                <a:latin typeface="Calibri" panose="020F0502020204030204" pitchFamily="34" charset="0"/>
                <a:ea typeface="Times New Roman" panose="02020603050405020304" pitchFamily="18" charset="0"/>
              </a:rPr>
              <a:t> (Accessed 19 March 2021).</a:t>
            </a:r>
          </a:p>
          <a:p>
            <a:endParaRPr lang="en-US" sz="1200" dirty="0">
              <a:solidFill>
                <a:srgbClr val="81328E"/>
              </a:solidFill>
              <a:effectLst/>
              <a:latin typeface="Times New Roman" panose="02020603050405020304" pitchFamily="18" charset="0"/>
              <a:ea typeface="Times New Roman" panose="02020603050405020304" pitchFamily="18" charset="0"/>
            </a:endParaRPr>
          </a:p>
          <a:p>
            <a:r>
              <a:rPr lang="en-US" sz="1200" kern="1200" dirty="0">
                <a:solidFill>
                  <a:srgbClr val="81328E"/>
                </a:solidFill>
                <a:effectLst/>
                <a:latin typeface="Calibri" panose="020F0502020204030204" pitchFamily="34" charset="0"/>
                <a:ea typeface="Times New Roman" panose="02020603050405020304" pitchFamily="18" charset="0"/>
              </a:rPr>
              <a:t>Bond, T. (2000), </a:t>
            </a:r>
            <a:r>
              <a:rPr lang="en-US" sz="1200" i="1" kern="1200" dirty="0">
                <a:solidFill>
                  <a:srgbClr val="81328E"/>
                </a:solidFill>
                <a:effectLst/>
                <a:latin typeface="Calibri" panose="020F0502020204030204" pitchFamily="34" charset="0"/>
                <a:ea typeface="Times New Roman" panose="02020603050405020304" pitchFamily="18" charset="0"/>
              </a:rPr>
              <a:t>Standards and Ethics for Counselling in Action</a:t>
            </a:r>
            <a:r>
              <a:rPr lang="en-US" sz="1200" i="1" dirty="0">
                <a:solidFill>
                  <a:srgbClr val="81328E"/>
                </a:solidFill>
                <a:latin typeface="Calibri" panose="020F0502020204030204" pitchFamily="34" charset="0"/>
                <a:ea typeface="Times New Roman" panose="02020603050405020304" pitchFamily="18" charset="0"/>
              </a:rPr>
              <a:t>.</a:t>
            </a:r>
            <a:r>
              <a:rPr lang="en-US" sz="1200" kern="1200" dirty="0">
                <a:solidFill>
                  <a:srgbClr val="81328E"/>
                </a:solidFill>
                <a:effectLst/>
                <a:latin typeface="Calibri" panose="020F0502020204030204" pitchFamily="34" charset="0"/>
                <a:ea typeface="Times New Roman" panose="02020603050405020304" pitchFamily="18" charset="0"/>
              </a:rPr>
              <a:t>2</a:t>
            </a:r>
            <a:r>
              <a:rPr lang="en-US" sz="1200" kern="1200" baseline="30000" dirty="0">
                <a:solidFill>
                  <a:srgbClr val="81328E"/>
                </a:solidFill>
                <a:effectLst/>
                <a:latin typeface="Calibri" panose="020F0502020204030204" pitchFamily="34" charset="0"/>
                <a:ea typeface="Times New Roman" panose="02020603050405020304" pitchFamily="18" charset="0"/>
              </a:rPr>
              <a:t>nd</a:t>
            </a:r>
            <a:r>
              <a:rPr lang="en-US" sz="1200" kern="1200" dirty="0">
                <a:solidFill>
                  <a:srgbClr val="81328E"/>
                </a:solidFill>
                <a:effectLst/>
                <a:latin typeface="Calibri" panose="020F0502020204030204" pitchFamily="34" charset="0"/>
                <a:ea typeface="Times New Roman" panose="02020603050405020304" pitchFamily="18" charset="0"/>
              </a:rPr>
              <a:t> </a:t>
            </a:r>
            <a:r>
              <a:rPr lang="en-US" sz="1200" kern="1200" dirty="0" err="1">
                <a:solidFill>
                  <a:srgbClr val="81328E"/>
                </a:solidFill>
                <a:effectLst/>
                <a:latin typeface="Calibri" panose="020F0502020204030204" pitchFamily="34" charset="0"/>
                <a:ea typeface="Times New Roman" panose="02020603050405020304" pitchFamily="18" charset="0"/>
              </a:rPr>
              <a:t>edn</a:t>
            </a:r>
            <a:r>
              <a:rPr lang="en-US" sz="1200" kern="1200" dirty="0">
                <a:solidFill>
                  <a:srgbClr val="81328E"/>
                </a:solidFill>
                <a:effectLst/>
                <a:latin typeface="Calibri" panose="020F0502020204030204" pitchFamily="34" charset="0"/>
                <a:ea typeface="Times New Roman" panose="02020603050405020304" pitchFamily="18" charset="0"/>
              </a:rPr>
              <a:t>.  London: Sage Publications Ltd.</a:t>
            </a:r>
          </a:p>
          <a:p>
            <a:endParaRPr lang="en-US" sz="1200" dirty="0">
              <a:solidFill>
                <a:srgbClr val="81328E"/>
              </a:solidFill>
              <a:latin typeface="Calibri" panose="020F0502020204030204" pitchFamily="34" charset="0"/>
              <a:ea typeface="Times New Roman" panose="02020603050405020304" pitchFamily="18" charset="0"/>
            </a:endParaRPr>
          </a:p>
          <a:p>
            <a:r>
              <a:rPr lang="en-US" sz="1200" kern="1200" dirty="0">
                <a:solidFill>
                  <a:srgbClr val="81328E"/>
                </a:solidFill>
                <a:effectLst/>
                <a:latin typeface="Calibri" panose="020F0502020204030204" pitchFamily="34" charset="0"/>
                <a:ea typeface="Times New Roman" panose="02020603050405020304" pitchFamily="18" charset="0"/>
              </a:rPr>
              <a:t>Canvas (2021) </a:t>
            </a:r>
            <a:r>
              <a:rPr lang="en-US" sz="1200" i="1" kern="1200" dirty="0">
                <a:solidFill>
                  <a:srgbClr val="81328E"/>
                </a:solidFill>
                <a:effectLst/>
                <a:latin typeface="Calibri" panose="020F0502020204030204" pitchFamily="34" charset="0"/>
                <a:ea typeface="Times New Roman" panose="02020603050405020304" pitchFamily="18" charset="0"/>
              </a:rPr>
              <a:t>Course Polices</a:t>
            </a:r>
            <a:r>
              <a:rPr lang="en-US" sz="1200" kern="1200" dirty="0">
                <a:solidFill>
                  <a:srgbClr val="81328E"/>
                </a:solidFill>
                <a:effectLst/>
                <a:latin typeface="Calibri" panose="020F0502020204030204" pitchFamily="34" charset="0"/>
                <a:ea typeface="Times New Roman" panose="02020603050405020304" pitchFamily="18" charset="0"/>
              </a:rPr>
              <a:t>.  Available at: </a:t>
            </a:r>
            <a:r>
              <a:rPr lang="en-US" sz="1200" u="sng" kern="1200" dirty="0">
                <a:solidFill>
                  <a:srgbClr val="81328E"/>
                </a:solidFill>
                <a:effectLst/>
                <a:latin typeface="Calibri" panose="020F0502020204030204" pitchFamily="34" charset="0"/>
                <a:ea typeface="Times New Roman" panose="02020603050405020304" pitchFamily="18" charset="0"/>
                <a:hlinkClick r:id="rId3">
                  <a:extLst>
                    <a:ext uri="{A12FA001-AC4F-418D-AE19-62706E023703}">
                      <ahyp:hlinkClr xmlns:ahyp="http://schemas.microsoft.com/office/drawing/2018/hyperlinkcolor" xmlns="" val="tx"/>
                    </a:ext>
                  </a:extLst>
                </a:hlinkClick>
              </a:rPr>
              <a:t>https://canvas.instructure.com/courses/1181983/pages/course-policies</a:t>
            </a:r>
            <a:r>
              <a:rPr lang="en-US" sz="1200" kern="1200" dirty="0">
                <a:solidFill>
                  <a:srgbClr val="81328E"/>
                </a:solidFill>
                <a:effectLst/>
                <a:latin typeface="Calibri" panose="020F0502020204030204" pitchFamily="34" charset="0"/>
                <a:ea typeface="Times New Roman" panose="02020603050405020304" pitchFamily="18" charset="0"/>
              </a:rPr>
              <a:t> (Accessed 19 March 2021).</a:t>
            </a:r>
          </a:p>
          <a:p>
            <a:endParaRPr lang="en-US" sz="1200" dirty="0">
              <a:solidFill>
                <a:srgbClr val="81328E"/>
              </a:solidFill>
              <a:latin typeface="Calibri" panose="020F0502020204030204" pitchFamily="34" charset="0"/>
              <a:ea typeface="Times New Roman" panose="02020603050405020304" pitchFamily="18" charset="0"/>
            </a:endParaRPr>
          </a:p>
          <a:p>
            <a:pPr marL="0" marR="0">
              <a:spcBef>
                <a:spcPts val="0"/>
              </a:spcBef>
              <a:spcAft>
                <a:spcPts val="0"/>
              </a:spcAft>
            </a:pPr>
            <a:endParaRPr lang="en-US" sz="1200" dirty="0">
              <a:solidFill>
                <a:srgbClr val="81328E"/>
              </a:solidFill>
              <a:effectLst/>
              <a:latin typeface="Times New Roman" panose="02020603050405020304" pitchFamily="18" charset="0"/>
              <a:ea typeface="Times New Roman" panose="02020603050405020304" pitchFamily="18" charset="0"/>
            </a:endParaRPr>
          </a:p>
          <a:p>
            <a:pPr marL="0" marR="0">
              <a:spcBef>
                <a:spcPts val="0"/>
              </a:spcBef>
              <a:spcAft>
                <a:spcPts val="0"/>
              </a:spcAft>
            </a:pPr>
            <a:r>
              <a:rPr lang="en-US" sz="1200" kern="1200" dirty="0" err="1">
                <a:solidFill>
                  <a:srgbClr val="81328E"/>
                </a:solidFill>
                <a:effectLst/>
                <a:latin typeface="Calibri" panose="020F0502020204030204" pitchFamily="34" charset="0"/>
                <a:ea typeface="Times New Roman" panose="02020603050405020304" pitchFamily="18" charset="0"/>
              </a:rPr>
              <a:t>Knerl</a:t>
            </a:r>
            <a:r>
              <a:rPr lang="en-US" sz="1200" kern="1200" dirty="0">
                <a:solidFill>
                  <a:srgbClr val="81328E"/>
                </a:solidFill>
                <a:effectLst/>
                <a:latin typeface="Calibri" panose="020F0502020204030204" pitchFamily="34" charset="0"/>
                <a:ea typeface="Times New Roman" panose="02020603050405020304" pitchFamily="18" charset="0"/>
              </a:rPr>
              <a:t>, L. (2019) </a:t>
            </a:r>
            <a:r>
              <a:rPr lang="en-US" sz="1200" i="1" kern="1200" dirty="0">
                <a:solidFill>
                  <a:srgbClr val="81328E"/>
                </a:solidFill>
                <a:effectLst/>
                <a:latin typeface="Calibri" panose="020F0502020204030204" pitchFamily="34" charset="0"/>
                <a:ea typeface="Times New Roman" panose="02020603050405020304" pitchFamily="18" charset="0"/>
              </a:rPr>
              <a:t>How to Send Encrypted Email.</a:t>
            </a:r>
            <a:r>
              <a:rPr lang="en-US" sz="1200" kern="1200" dirty="0">
                <a:solidFill>
                  <a:srgbClr val="81328E"/>
                </a:solidFill>
                <a:effectLst/>
                <a:latin typeface="Calibri" panose="020F0502020204030204" pitchFamily="34" charset="0"/>
                <a:ea typeface="Times New Roman" panose="02020603050405020304" pitchFamily="18" charset="0"/>
              </a:rPr>
              <a:t> Available at: </a:t>
            </a:r>
            <a:r>
              <a:rPr lang="en-US" sz="1200" u="sng" kern="1200" dirty="0">
                <a:solidFill>
                  <a:srgbClr val="81328E"/>
                </a:solidFill>
                <a:effectLst/>
                <a:latin typeface="Calibri" panose="020F0502020204030204" pitchFamily="34" charset="0"/>
                <a:ea typeface="Times New Roman" panose="02020603050405020304" pitchFamily="18" charset="0"/>
                <a:hlinkClick r:id="rId4">
                  <a:extLst>
                    <a:ext uri="{A12FA001-AC4F-418D-AE19-62706E023703}">
                      <ahyp:hlinkClr xmlns:ahyp="http://schemas.microsoft.com/office/drawing/2018/hyperlinkcolor" xmlns="" val="tx"/>
                    </a:ext>
                  </a:extLst>
                </a:hlinkClick>
              </a:rPr>
              <a:t>https://store.hp.com/us/en/tech-takes/how-to-send-encrypted-email</a:t>
            </a:r>
            <a:r>
              <a:rPr lang="en-US" sz="1200" kern="1200" dirty="0">
                <a:solidFill>
                  <a:srgbClr val="81328E"/>
                </a:solidFill>
                <a:effectLst/>
                <a:latin typeface="Calibri" panose="020F0502020204030204" pitchFamily="34" charset="0"/>
                <a:ea typeface="Times New Roman" panose="02020603050405020304" pitchFamily="18" charset="0"/>
              </a:rPr>
              <a:t> (Accessed 18 March 2021).</a:t>
            </a:r>
            <a:endParaRPr lang="en-US" sz="1200" dirty="0">
              <a:solidFill>
                <a:srgbClr val="81328E"/>
              </a:solidFill>
              <a:effectLst/>
              <a:latin typeface="Times New Roman" panose="02020603050405020304" pitchFamily="18" charset="0"/>
              <a:ea typeface="Times New Roman" panose="02020603050405020304" pitchFamily="18" charset="0"/>
            </a:endParaRPr>
          </a:p>
          <a:p>
            <a:endParaRPr lang="en-US" sz="1200" dirty="0">
              <a:solidFill>
                <a:srgbClr val="81328E"/>
              </a:solidFill>
              <a:effectLst/>
              <a:latin typeface="Times New Roman" panose="02020603050405020304" pitchFamily="18" charset="0"/>
              <a:ea typeface="Times New Roman" panose="02020603050405020304" pitchFamily="18" charset="0"/>
            </a:endParaRPr>
          </a:p>
          <a:p>
            <a:pPr marL="0" marR="0">
              <a:spcBef>
                <a:spcPts val="0"/>
              </a:spcBef>
              <a:spcAft>
                <a:spcPts val="0"/>
              </a:spcAft>
            </a:pPr>
            <a:r>
              <a:rPr lang="en-US" sz="1200" kern="1200" dirty="0">
                <a:solidFill>
                  <a:srgbClr val="81328E"/>
                </a:solidFill>
                <a:effectLst/>
                <a:latin typeface="Calibri" panose="020F0502020204030204" pitchFamily="34" charset="0"/>
                <a:ea typeface="Times New Roman" panose="02020603050405020304" pitchFamily="18" charset="0"/>
              </a:rPr>
              <a:t> </a:t>
            </a:r>
            <a:endParaRPr lang="en-US" sz="1200" dirty="0">
              <a:solidFill>
                <a:srgbClr val="81328E"/>
              </a:solidFill>
              <a:effectLst/>
              <a:latin typeface="Times New Roman" panose="02020603050405020304" pitchFamily="18" charset="0"/>
              <a:ea typeface="Times New Roman" panose="02020603050405020304" pitchFamily="18" charset="0"/>
            </a:endParaRPr>
          </a:p>
          <a:p>
            <a:pPr marL="0" marR="0">
              <a:spcBef>
                <a:spcPts val="0"/>
              </a:spcBef>
              <a:spcAft>
                <a:spcPts val="0"/>
              </a:spcAft>
            </a:pPr>
            <a:r>
              <a:rPr lang="en-US" sz="1200" kern="1200" dirty="0" err="1">
                <a:solidFill>
                  <a:srgbClr val="81328E"/>
                </a:solidFill>
                <a:effectLst/>
                <a:latin typeface="Calibri" panose="020F0502020204030204" pitchFamily="34" charset="0"/>
                <a:ea typeface="Times New Roman" panose="02020603050405020304" pitchFamily="18" charset="0"/>
              </a:rPr>
              <a:t>Mcevoy</a:t>
            </a:r>
            <a:r>
              <a:rPr lang="en-US" sz="1200" kern="1200" dirty="0">
                <a:solidFill>
                  <a:srgbClr val="81328E"/>
                </a:solidFill>
                <a:effectLst/>
                <a:latin typeface="Calibri" panose="020F0502020204030204" pitchFamily="34" charset="0"/>
                <a:ea typeface="Times New Roman" panose="02020603050405020304" pitchFamily="18" charset="0"/>
              </a:rPr>
              <a:t>, C. (1998) </a:t>
            </a:r>
            <a:r>
              <a:rPr lang="en-US" sz="1200" i="1" kern="1200" dirty="0">
                <a:solidFill>
                  <a:srgbClr val="81328E"/>
                </a:solidFill>
                <a:effectLst/>
                <a:latin typeface="Calibri" panose="020F0502020204030204" pitchFamily="34" charset="0"/>
                <a:ea typeface="Times New Roman" panose="02020603050405020304" pitchFamily="18" charset="0"/>
              </a:rPr>
              <a:t>The Supervisor Counsellor Relationship.</a:t>
            </a:r>
            <a:r>
              <a:rPr lang="en-US" sz="1200" kern="1200" dirty="0">
                <a:solidFill>
                  <a:srgbClr val="81328E"/>
                </a:solidFill>
                <a:effectLst/>
                <a:latin typeface="Calibri" panose="020F0502020204030204" pitchFamily="34" charset="0"/>
                <a:ea typeface="Times New Roman" panose="02020603050405020304" pitchFamily="18" charset="0"/>
              </a:rPr>
              <a:t>  Available at: </a:t>
            </a:r>
            <a:r>
              <a:rPr lang="en-US" sz="1200" u="sng" kern="1200" dirty="0">
                <a:solidFill>
                  <a:srgbClr val="81328E"/>
                </a:solidFill>
                <a:effectLst/>
                <a:latin typeface="Calibri" panose="020F0502020204030204" pitchFamily="34" charset="0"/>
                <a:ea typeface="Times New Roman" panose="02020603050405020304" pitchFamily="18" charset="0"/>
                <a:hlinkClick r:id="rId5">
                  <a:extLst>
                    <a:ext uri="{A12FA001-AC4F-418D-AE19-62706E023703}">
                      <ahyp:hlinkClr xmlns:ahyp="http://schemas.microsoft.com/office/drawing/2018/hyperlinkcolor" xmlns="" val="tx"/>
                    </a:ext>
                  </a:extLst>
                </a:hlinkClick>
              </a:rPr>
              <a:t>https://iahip.org/inside-out/issue-34-autumn-1998/the-supervisor-counsellor-relationship Accessed:20</a:t>
            </a:r>
            <a:r>
              <a:rPr lang="en-US" sz="1200" kern="1200" dirty="0">
                <a:solidFill>
                  <a:srgbClr val="81328E"/>
                </a:solidFill>
                <a:effectLst/>
                <a:latin typeface="Calibri" panose="020F0502020204030204" pitchFamily="34" charset="0"/>
                <a:ea typeface="Times New Roman" panose="02020603050405020304" pitchFamily="18" charset="0"/>
              </a:rPr>
              <a:t> (Accessed: 20 March 2021).</a:t>
            </a:r>
            <a:endParaRPr lang="en-US" sz="1200" dirty="0">
              <a:solidFill>
                <a:srgbClr val="81328E"/>
              </a:solidFill>
              <a:effectLst/>
              <a:latin typeface="Times New Roman" panose="02020603050405020304" pitchFamily="18" charset="0"/>
              <a:ea typeface="Times New Roman" panose="02020603050405020304" pitchFamily="18" charset="0"/>
            </a:endParaRPr>
          </a:p>
          <a:p>
            <a:pPr marL="0" marR="0">
              <a:spcBef>
                <a:spcPts val="0"/>
              </a:spcBef>
              <a:spcAft>
                <a:spcPts val="0"/>
              </a:spcAft>
            </a:pPr>
            <a:endParaRPr lang="en-US" sz="1200" dirty="0">
              <a:solidFill>
                <a:srgbClr val="81328E"/>
              </a:solidFill>
              <a:effectLst/>
              <a:latin typeface="Times New Roman" panose="02020603050405020304" pitchFamily="18" charset="0"/>
              <a:ea typeface="Times New Roman" panose="02020603050405020304" pitchFamily="18" charset="0"/>
            </a:endParaRPr>
          </a:p>
          <a:p>
            <a:pPr marL="0" marR="0">
              <a:spcBef>
                <a:spcPts val="0"/>
              </a:spcBef>
              <a:spcAft>
                <a:spcPts val="0"/>
              </a:spcAft>
            </a:pPr>
            <a:r>
              <a:rPr lang="en-US" sz="1200" kern="1200" dirty="0">
                <a:solidFill>
                  <a:srgbClr val="81328E"/>
                </a:solidFill>
                <a:effectLst/>
                <a:latin typeface="Calibri" panose="020F0502020204030204" pitchFamily="34" charset="0"/>
                <a:ea typeface="Times New Roman" panose="02020603050405020304" pitchFamily="18" charset="0"/>
              </a:rPr>
              <a:t>The Mix (2021) </a:t>
            </a:r>
            <a:r>
              <a:rPr lang="en-US" sz="1200" i="1" kern="1200" dirty="0">
                <a:solidFill>
                  <a:srgbClr val="81328E"/>
                </a:solidFill>
                <a:effectLst/>
                <a:latin typeface="Calibri" panose="020F0502020204030204" pitchFamily="34" charset="0"/>
                <a:ea typeface="Times New Roman" panose="02020603050405020304" pitchFamily="18" charset="0"/>
              </a:rPr>
              <a:t>Online Volunteer Counsellor.</a:t>
            </a:r>
            <a:r>
              <a:rPr lang="en-US" sz="1200" kern="1200" dirty="0">
                <a:solidFill>
                  <a:srgbClr val="81328E"/>
                </a:solidFill>
                <a:effectLst/>
                <a:latin typeface="Calibri" panose="020F0502020204030204" pitchFamily="34" charset="0"/>
                <a:ea typeface="Times New Roman" panose="02020603050405020304" pitchFamily="18" charset="0"/>
              </a:rPr>
              <a:t>  Available at: </a:t>
            </a:r>
            <a:r>
              <a:rPr lang="en-US" sz="1200" u="sng" kern="1200" dirty="0">
                <a:solidFill>
                  <a:srgbClr val="81328E"/>
                </a:solidFill>
                <a:effectLst/>
                <a:latin typeface="Calibri" panose="020F0502020204030204" pitchFamily="34" charset="0"/>
                <a:ea typeface="Times New Roman" panose="02020603050405020304" pitchFamily="18" charset="0"/>
                <a:hlinkClick r:id="rId6">
                  <a:extLst>
                    <a:ext uri="{A12FA001-AC4F-418D-AE19-62706E023703}">
                      <ahyp:hlinkClr xmlns:ahyp="http://schemas.microsoft.com/office/drawing/2018/hyperlinkcolor" xmlns="" val="tx"/>
                    </a:ext>
                  </a:extLst>
                </a:hlinkClick>
              </a:rPr>
              <a:t>https://www.themix.org.uk/get-involved/volunteering/online-volunteer-counsellor</a:t>
            </a:r>
            <a:r>
              <a:rPr lang="en-US" sz="1200" kern="1200" dirty="0">
                <a:solidFill>
                  <a:srgbClr val="81328E"/>
                </a:solidFill>
                <a:effectLst/>
                <a:latin typeface="Calibri" panose="020F0502020204030204" pitchFamily="34" charset="0"/>
                <a:ea typeface="Times New Roman" panose="02020603050405020304" pitchFamily="18" charset="0"/>
              </a:rPr>
              <a:t> (Accessed: 21 March 2021).</a:t>
            </a:r>
            <a:endParaRPr lang="en-US" sz="1200" dirty="0">
              <a:solidFill>
                <a:srgbClr val="81328E"/>
              </a:solidFill>
              <a:effectLst/>
              <a:latin typeface="Times New Roman" panose="02020603050405020304" pitchFamily="18" charset="0"/>
              <a:ea typeface="Times New Roman" panose="02020603050405020304" pitchFamily="18" charset="0"/>
            </a:endParaRPr>
          </a:p>
          <a:p>
            <a:pPr marL="0" marR="0">
              <a:spcBef>
                <a:spcPts val="0"/>
              </a:spcBef>
              <a:spcAft>
                <a:spcPts val="0"/>
              </a:spcAft>
            </a:pPr>
            <a:r>
              <a:rPr lang="en-US" sz="1200" dirty="0">
                <a:solidFill>
                  <a:srgbClr val="81328E"/>
                </a:solidFill>
                <a:effectLst/>
                <a:latin typeface="Calibri" panose="020F0502020204030204" pitchFamily="34" charset="0"/>
                <a:ea typeface="Times New Roman" panose="02020603050405020304" pitchFamily="18" charset="0"/>
              </a:rPr>
              <a:t> </a:t>
            </a:r>
            <a:endParaRPr lang="en-US" sz="1200" dirty="0">
              <a:solidFill>
                <a:srgbClr val="81328E"/>
              </a:solidFill>
              <a:effectLst/>
              <a:latin typeface="Times New Roman" panose="02020603050405020304" pitchFamily="18" charset="0"/>
              <a:ea typeface="Times New Roman" panose="02020603050405020304" pitchFamily="18" charset="0"/>
            </a:endParaRPr>
          </a:p>
          <a:p>
            <a:pPr marL="0" marR="0">
              <a:spcBef>
                <a:spcPts val="0"/>
              </a:spcBef>
              <a:spcAft>
                <a:spcPts val="0"/>
              </a:spcAft>
            </a:pPr>
            <a:r>
              <a:rPr lang="en-US" sz="1200" kern="1200" dirty="0">
                <a:solidFill>
                  <a:srgbClr val="81328E"/>
                </a:solidFill>
                <a:effectLst/>
                <a:latin typeface="Calibri" panose="020F0502020204030204" pitchFamily="34" charset="0"/>
                <a:ea typeface="Times New Roman" panose="02020603050405020304" pitchFamily="18" charset="0"/>
              </a:rPr>
              <a:t>Vick, D. (2020)</a:t>
            </a:r>
            <a:r>
              <a:rPr lang="en-US" sz="1200" i="1" kern="1200" dirty="0">
                <a:solidFill>
                  <a:srgbClr val="81328E"/>
                </a:solidFill>
                <a:effectLst/>
                <a:latin typeface="Calibri" panose="020F0502020204030204" pitchFamily="34" charset="0"/>
                <a:ea typeface="Times New Roman" panose="02020603050405020304" pitchFamily="18" charset="0"/>
              </a:rPr>
              <a:t> Ethics </a:t>
            </a:r>
            <a:r>
              <a:rPr lang="en-US" sz="1200" i="1" kern="1200" dirty="0" err="1">
                <a:solidFill>
                  <a:srgbClr val="81328E"/>
                </a:solidFill>
                <a:effectLst/>
                <a:latin typeface="Calibri" panose="020F0502020204030204" pitchFamily="34" charset="0"/>
                <a:ea typeface="Times New Roman" panose="02020603050405020304" pitchFamily="18" charset="0"/>
              </a:rPr>
              <a:t>Smethics</a:t>
            </a:r>
            <a:r>
              <a:rPr lang="en-US" sz="1200" i="1" kern="1200" dirty="0">
                <a:solidFill>
                  <a:srgbClr val="81328E"/>
                </a:solidFill>
                <a:effectLst/>
                <a:latin typeface="Calibri" panose="020F0502020204030204" pitchFamily="34" charset="0"/>
                <a:ea typeface="Times New Roman" panose="02020603050405020304" pitchFamily="18" charset="0"/>
              </a:rPr>
              <a:t>.  </a:t>
            </a:r>
            <a:r>
              <a:rPr lang="en-US" sz="1200" kern="1200" dirty="0">
                <a:solidFill>
                  <a:srgbClr val="81328E"/>
                </a:solidFill>
                <a:effectLst/>
                <a:latin typeface="Calibri" panose="020F0502020204030204" pitchFamily="34" charset="0"/>
                <a:ea typeface="Times New Roman" panose="02020603050405020304" pitchFamily="18" charset="0"/>
              </a:rPr>
              <a:t>Available at </a:t>
            </a:r>
            <a:r>
              <a:rPr lang="en-US" sz="1200" u="sng" kern="1200" dirty="0">
                <a:solidFill>
                  <a:srgbClr val="81328E"/>
                </a:solidFill>
                <a:effectLst/>
                <a:latin typeface="Calibri" panose="020F0502020204030204" pitchFamily="34" charset="0"/>
                <a:ea typeface="Times New Roman" panose="02020603050405020304" pitchFamily="18" charset="0"/>
                <a:hlinkClick r:id="rId7">
                  <a:extLst>
                    <a:ext uri="{A12FA001-AC4F-418D-AE19-62706E023703}">
                      <ahyp:hlinkClr xmlns:ahyp="http://schemas.microsoft.com/office/drawing/2018/hyperlinkcolor" xmlns="" val="tx"/>
                    </a:ext>
                  </a:extLst>
                </a:hlinkClick>
              </a:rPr>
              <a:t>https://patimes.org/ethics-smethics/</a:t>
            </a:r>
            <a:r>
              <a:rPr lang="en-US" sz="1200" kern="1200" dirty="0">
                <a:solidFill>
                  <a:srgbClr val="81328E"/>
                </a:solidFill>
                <a:effectLst/>
                <a:latin typeface="Calibri" panose="020F0502020204030204" pitchFamily="34" charset="0"/>
                <a:ea typeface="Times New Roman" panose="02020603050405020304" pitchFamily="18" charset="0"/>
              </a:rPr>
              <a:t> (Accessed 18 March 2021).</a:t>
            </a:r>
            <a:endParaRPr lang="en-US" sz="1200" dirty="0">
              <a:solidFill>
                <a:srgbClr val="81328E"/>
              </a:solidFill>
              <a:effectLst/>
              <a:latin typeface="Times New Roman" panose="02020603050405020304" pitchFamily="18" charset="0"/>
              <a:ea typeface="Times New Roman" panose="02020603050405020304" pitchFamily="18" charset="0"/>
            </a:endParaRPr>
          </a:p>
          <a:p>
            <a:pPr marL="0" marR="0">
              <a:spcBef>
                <a:spcPts val="0"/>
              </a:spcBef>
              <a:spcAft>
                <a:spcPts val="0"/>
              </a:spcAft>
            </a:pPr>
            <a:r>
              <a:rPr lang="en-US" sz="1200" kern="1200" dirty="0">
                <a:solidFill>
                  <a:srgbClr val="81328E"/>
                </a:solidFill>
                <a:effectLst/>
                <a:latin typeface="Calibri" panose="020F0502020204030204" pitchFamily="34" charset="0"/>
                <a:ea typeface="Times New Roman" panose="02020603050405020304" pitchFamily="18" charset="0"/>
              </a:rPr>
              <a:t>  </a:t>
            </a:r>
            <a:endParaRPr lang="en-US" sz="1200" dirty="0">
              <a:solidFill>
                <a:srgbClr val="81328E"/>
              </a:solidFill>
              <a:effectLst/>
              <a:latin typeface="Times New Roman" panose="02020603050405020304" pitchFamily="18" charset="0"/>
              <a:ea typeface="Times New Roman" panose="02020603050405020304" pitchFamily="18" charset="0"/>
            </a:endParaRPr>
          </a:p>
          <a:p>
            <a:pPr marL="0" marR="0">
              <a:spcBef>
                <a:spcPts val="0"/>
              </a:spcBef>
              <a:spcAft>
                <a:spcPts val="0"/>
              </a:spcAft>
            </a:pPr>
            <a:r>
              <a:rPr lang="en-US" sz="1200" dirty="0">
                <a:effectLst/>
                <a:latin typeface="Calibri" panose="020F0502020204030204" pitchFamily="34" charset="0"/>
                <a:ea typeface="Times New Roman" panose="02020603050405020304" pitchFamily="18" charset="0"/>
              </a:rPr>
              <a:t> </a:t>
            </a:r>
            <a:endParaRPr lang="en-US" sz="1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0078631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13008</TotalTime>
  <Words>476</Words>
  <Application>Microsoft Office PowerPoint</Application>
  <PresentationFormat>Widescreen</PresentationFormat>
  <Paragraphs>80</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Jane</dc:creator>
  <cp:lastModifiedBy>Ruth Groff</cp:lastModifiedBy>
  <cp:revision>46</cp:revision>
  <dcterms:created xsi:type="dcterms:W3CDTF">2021-03-13T16:45:57Z</dcterms:created>
  <dcterms:modified xsi:type="dcterms:W3CDTF">2021-03-24T10:33:07Z</dcterms:modified>
</cp:coreProperties>
</file>