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829054-9985-4B2D-764C-70984A9BCF8D}" v="74" dt="2019-11-28T09:57:18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D5829054-9985-4B2D-764C-70984A9BCF8D}"/>
    <pc:docChg chg="modSld">
      <pc:chgData name="Peter Doyle" userId="S::p.doyle@uwtsd.ac.uk::9eb13c6d-8f51-46c9-bcaf-0558aa31b953" providerId="AD" clId="Web-{D5829054-9985-4B2D-764C-70984A9BCF8D}" dt="2019-11-28T09:57:18.597" v="73" actId="20577"/>
      <pc:docMkLst>
        <pc:docMk/>
      </pc:docMkLst>
      <pc:sldChg chg="modSp">
        <pc:chgData name="Peter Doyle" userId="S::p.doyle@uwtsd.ac.uk::9eb13c6d-8f51-46c9-bcaf-0558aa31b953" providerId="AD" clId="Web-{D5829054-9985-4B2D-764C-70984A9BCF8D}" dt="2019-11-28T09:57:18.580" v="72" actId="20577"/>
        <pc:sldMkLst>
          <pc:docMk/>
          <pc:sldMk cId="362399633" sldId="258"/>
        </pc:sldMkLst>
        <pc:spChg chg="mod">
          <ac:chgData name="Peter Doyle" userId="S::p.doyle@uwtsd.ac.uk::9eb13c6d-8f51-46c9-bcaf-0558aa31b953" providerId="AD" clId="Web-{D5829054-9985-4B2D-764C-70984A9BCF8D}" dt="2019-11-28T09:57:18.580" v="72" actId="20577"/>
          <ac:spMkLst>
            <pc:docMk/>
            <pc:sldMk cId="362399633" sldId="258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5829054-9985-4B2D-764C-70984A9BCF8D}" dt="2019-11-28T09:56:43.971" v="44" actId="20577"/>
        <pc:sldMkLst>
          <pc:docMk/>
          <pc:sldMk cId="2522609618" sldId="262"/>
        </pc:sldMkLst>
        <pc:spChg chg="mod">
          <ac:chgData name="Peter Doyle" userId="S::p.doyle@uwtsd.ac.uk::9eb13c6d-8f51-46c9-bcaf-0558aa31b953" providerId="AD" clId="Web-{D5829054-9985-4B2D-764C-70984A9BCF8D}" dt="2019-11-28T09:56:43.971" v="44" actId="20577"/>
          <ac:spMkLst>
            <pc:docMk/>
            <pc:sldMk cId="2522609618" sldId="262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660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2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92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81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6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452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732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51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99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78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760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30B3F-33B2-4778-91A5-E0AB6E111381}" type="datetimeFigureOut">
              <a:rPr lang="en-GB" smtClean="0"/>
              <a:t>03/01/2020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A5FAF-EED3-4F53-888D-BFE4A3BD0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79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Preparing for Professional Police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3200" dirty="0">
                <a:solidFill>
                  <a:srgbClr val="FF0000"/>
                </a:solidFill>
              </a:rPr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498316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SEARCH®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Police SEARCH® Recruit Assessment Centre is a rigorous and standardised process involving observation of a candidate's performance across a variety of exercises, to assess their potential to perform the role of a police constable effectively.</a:t>
            </a:r>
          </a:p>
          <a:p>
            <a:endParaRPr lang="en-GB" dirty="0"/>
          </a:p>
          <a:p>
            <a:r>
              <a:rPr lang="en-GB" dirty="0"/>
              <a:t>If you want to join the Police Service of England and Wales as a police constable, you must be successful in a number of recruitment stages. One of these is the Police SEARCH® Recruit Assessment Centre.</a:t>
            </a:r>
          </a:p>
          <a:p>
            <a:endParaRPr lang="en-GB" sz="2000" dirty="0"/>
          </a:p>
          <a:p>
            <a:r>
              <a:rPr lang="en-GB" dirty="0"/>
              <a:t>We are going to utilise </a:t>
            </a:r>
            <a:r>
              <a:rPr lang="en-GB" dirty="0" smtClean="0"/>
              <a:t>2 </a:t>
            </a:r>
            <a:r>
              <a:rPr lang="en-GB" dirty="0"/>
              <a:t>simple element of this process.</a:t>
            </a:r>
          </a:p>
          <a:p>
            <a:endParaRPr lang="en-GB" sz="2000" dirty="0"/>
          </a:p>
          <a:p>
            <a:r>
              <a:rPr lang="en-GB" dirty="0"/>
              <a:t>Later in your degree program we may include other elements of this process, i.e.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1120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SEARCH® </a:t>
            </a:r>
            <a:r>
              <a:rPr lang="en-GB" dirty="0" smtClean="0"/>
              <a:t>Elements – </a:t>
            </a:r>
            <a:r>
              <a:rPr lang="en-GB" dirty="0" smtClean="0">
                <a:solidFill>
                  <a:srgbClr val="FF0000"/>
                </a:solidFill>
              </a:rPr>
              <a:t>Red indicates 23</a:t>
            </a:r>
            <a:r>
              <a:rPr lang="en-GB" baseline="30000" dirty="0" smtClean="0">
                <a:solidFill>
                  <a:srgbClr val="FF0000"/>
                </a:solidFill>
              </a:rPr>
              <a:t>rd</a:t>
            </a:r>
            <a:r>
              <a:rPr lang="en-GB" dirty="0" smtClean="0">
                <a:solidFill>
                  <a:srgbClr val="FF0000"/>
                </a:solidFill>
              </a:rPr>
              <a:t> January assessment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 Competency-Based Interview.</a:t>
            </a:r>
            <a:endParaRPr lang="en-GB" dirty="0">
              <a:solidFill>
                <a:srgbClr val="FF0000"/>
              </a:solidFill>
              <a:cs typeface="Calibri"/>
            </a:endParaRPr>
          </a:p>
          <a:p>
            <a:endParaRPr lang="en-GB" dirty="0">
              <a:solidFill>
                <a:srgbClr val="FF0000"/>
              </a:solidFill>
              <a:cs typeface="Calibri"/>
            </a:endParaRPr>
          </a:p>
          <a:p>
            <a:r>
              <a:rPr lang="en-GB" dirty="0">
                <a:solidFill>
                  <a:srgbClr val="FF0000"/>
                </a:solidFill>
              </a:rPr>
              <a:t>A Numerical </a:t>
            </a:r>
            <a:r>
              <a:rPr lang="en-GB" dirty="0" smtClean="0">
                <a:solidFill>
                  <a:srgbClr val="FF0000"/>
                </a:solidFill>
              </a:rPr>
              <a:t>Ability </a:t>
            </a:r>
            <a:r>
              <a:rPr lang="en-GB" dirty="0">
                <a:solidFill>
                  <a:srgbClr val="FF0000"/>
                </a:solidFill>
              </a:rPr>
              <a:t>Test.</a:t>
            </a:r>
            <a:endParaRPr lang="en-GB" dirty="0">
              <a:solidFill>
                <a:srgbClr val="FF0000"/>
              </a:solidFill>
              <a:cs typeface="Calibri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Verbal Ability Test.</a:t>
            </a:r>
          </a:p>
          <a:p>
            <a:endParaRPr lang="en-GB" dirty="0"/>
          </a:p>
          <a:p>
            <a:r>
              <a:rPr lang="en-GB" dirty="0"/>
              <a:t>Four Role-Play Exercises.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609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the Plan?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You will take part in a </a:t>
            </a:r>
            <a:r>
              <a:rPr lang="en-GB" dirty="0" smtClean="0"/>
              <a:t>15</a:t>
            </a:r>
            <a:r>
              <a:rPr lang="en-GB" dirty="0" smtClean="0"/>
              <a:t> </a:t>
            </a:r>
            <a:r>
              <a:rPr lang="en-GB" dirty="0"/>
              <a:t>minute micro-interview process.</a:t>
            </a:r>
          </a:p>
          <a:p>
            <a:endParaRPr lang="en-GB" dirty="0"/>
          </a:p>
          <a:p>
            <a:r>
              <a:rPr lang="en-GB" dirty="0"/>
              <a:t>You will be interviewed by a panel of 2 people, representing senior members of the police service.</a:t>
            </a:r>
          </a:p>
          <a:p>
            <a:endParaRPr lang="en-GB" dirty="0"/>
          </a:p>
          <a:p>
            <a:r>
              <a:rPr lang="en-GB" dirty="0"/>
              <a:t>The questions you will be asked will be directly related to your suitability to perform the role of a police constable.</a:t>
            </a:r>
          </a:p>
          <a:p>
            <a:endParaRPr lang="en-GB" dirty="0"/>
          </a:p>
          <a:p>
            <a:r>
              <a:rPr lang="en-GB" dirty="0"/>
              <a:t>The process is designed to afford you the experience of being interviewed.</a:t>
            </a:r>
          </a:p>
          <a:p>
            <a:endParaRPr lang="en-GB" dirty="0">
              <a:cs typeface="Calibri" panose="020F0502020204030204"/>
            </a:endParaRPr>
          </a:p>
          <a:p>
            <a:r>
              <a:rPr lang="en-GB" dirty="0">
                <a:cs typeface="Calibri" panose="020F0502020204030204"/>
              </a:rPr>
              <a:t>There </a:t>
            </a:r>
            <a:r>
              <a:rPr lang="en-GB" dirty="0" smtClean="0">
                <a:cs typeface="Calibri" panose="020F0502020204030204"/>
              </a:rPr>
              <a:t>also be a numerical </a:t>
            </a:r>
            <a:r>
              <a:rPr lang="en-GB" dirty="0" smtClean="0">
                <a:cs typeface="Calibri" panose="020F0502020204030204"/>
              </a:rPr>
              <a:t>test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/>
              <a:t>This process will take place on Thursday, 23</a:t>
            </a:r>
            <a:r>
              <a:rPr lang="en-GB" baseline="30000" dirty="0"/>
              <a:t>rd</a:t>
            </a:r>
            <a:r>
              <a:rPr lang="en-GB" dirty="0"/>
              <a:t> January 2020 starting at </a:t>
            </a:r>
            <a:r>
              <a:rPr lang="en-GB" dirty="0" smtClean="0"/>
              <a:t>9am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99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sort of questions could you be asked?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0546" y="1559295"/>
            <a:ext cx="10515600" cy="4351338"/>
          </a:xfrm>
        </p:spPr>
        <p:txBody>
          <a:bodyPr>
            <a:noAutofit/>
          </a:bodyPr>
          <a:lstStyle/>
          <a:p>
            <a:r>
              <a:rPr lang="en-GB" sz="1800" dirty="0"/>
              <a:t>Tell us why you want to be a police officer?</a:t>
            </a:r>
          </a:p>
          <a:p>
            <a:endParaRPr lang="en-GB" sz="1800" dirty="0"/>
          </a:p>
          <a:p>
            <a:r>
              <a:rPr lang="en-GB" sz="1800" dirty="0"/>
              <a:t>What do you think the main role of a police officer is?</a:t>
            </a:r>
          </a:p>
          <a:p>
            <a:endParaRPr lang="en-GB" sz="1800" dirty="0"/>
          </a:p>
          <a:p>
            <a:r>
              <a:rPr lang="en-GB" sz="1800" dirty="0"/>
              <a:t>Police officers often have to make their own decisions to take positive action to influence a situation. Give an example of when you have done this?</a:t>
            </a:r>
          </a:p>
          <a:p>
            <a:endParaRPr lang="en-GB" sz="1800" dirty="0"/>
          </a:p>
          <a:p>
            <a:r>
              <a:rPr lang="en-GB" sz="1800" dirty="0"/>
              <a:t>Policing often involves defusing and dealing with conflict.  Can you give an example of when you have had to deal with conflict?</a:t>
            </a:r>
          </a:p>
          <a:p>
            <a:endParaRPr lang="en-GB" sz="1800" dirty="0"/>
          </a:p>
          <a:p>
            <a:r>
              <a:rPr lang="en-GB" sz="1800" dirty="0"/>
              <a:t>Explain why it is important to have integrity as a police officer?</a:t>
            </a:r>
          </a:p>
          <a:p>
            <a:endParaRPr lang="en-GB" sz="1800" dirty="0"/>
          </a:p>
          <a:p>
            <a:r>
              <a:rPr lang="en-GB" sz="1800" dirty="0"/>
              <a:t>Police Officers work in partnership with each other and other agencies.  Think of an occasion when you had to work co-operatively with a new group of people to get something done. 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5302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4281"/>
          </a:xfrm>
        </p:spPr>
        <p:txBody>
          <a:bodyPr/>
          <a:lstStyle/>
          <a:p>
            <a:r>
              <a:rPr lang="en-GB" dirty="0"/>
              <a:t>What sort of skills are being identified by the interviewers?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ability to remain calm under pressure.</a:t>
            </a:r>
          </a:p>
          <a:p>
            <a:endParaRPr lang="en-GB" dirty="0"/>
          </a:p>
          <a:p>
            <a:r>
              <a:rPr lang="en-GB" dirty="0"/>
              <a:t>The clarity of your answers and explanations.</a:t>
            </a:r>
          </a:p>
          <a:p>
            <a:endParaRPr lang="en-GB" dirty="0"/>
          </a:p>
          <a:p>
            <a:r>
              <a:rPr lang="en-GB" dirty="0"/>
              <a:t>Your verbal and non-verbal communication skills.</a:t>
            </a:r>
          </a:p>
          <a:p>
            <a:endParaRPr lang="en-GB" dirty="0"/>
          </a:p>
          <a:p>
            <a:r>
              <a:rPr lang="en-GB" dirty="0"/>
              <a:t>Understanding of the role of police officer generally.</a:t>
            </a:r>
          </a:p>
          <a:p>
            <a:endParaRPr lang="en-GB" dirty="0"/>
          </a:p>
          <a:p>
            <a:r>
              <a:rPr lang="en-GB" dirty="0"/>
              <a:t>Understanding of the importance of public service.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585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9073"/>
          </a:xfrm>
        </p:spPr>
        <p:txBody>
          <a:bodyPr/>
          <a:lstStyle/>
          <a:p>
            <a:r>
              <a:rPr lang="en-GB" dirty="0"/>
              <a:t>Core Competencies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372863"/>
            <a:ext cx="11967099" cy="4351338"/>
          </a:xfrm>
        </p:spPr>
        <p:txBody>
          <a:bodyPr>
            <a:noAutofit/>
          </a:bodyPr>
          <a:lstStyle/>
          <a:p>
            <a:r>
              <a:rPr lang="en-GB" dirty="0"/>
              <a:t>Serving the public. </a:t>
            </a:r>
          </a:p>
          <a:p>
            <a:r>
              <a:rPr lang="en-GB" dirty="0"/>
              <a:t>Openness to change. </a:t>
            </a:r>
          </a:p>
          <a:p>
            <a:r>
              <a:rPr lang="en-GB" dirty="0"/>
              <a:t>Service delivery. </a:t>
            </a:r>
          </a:p>
          <a:p>
            <a:r>
              <a:rPr lang="en-GB" dirty="0"/>
              <a:t>Professionalism. </a:t>
            </a:r>
          </a:p>
          <a:p>
            <a:r>
              <a:rPr lang="en-GB" dirty="0"/>
              <a:t>Decision making. </a:t>
            </a:r>
          </a:p>
          <a:p>
            <a:r>
              <a:rPr lang="en-GB" dirty="0"/>
              <a:t>Working with others. </a:t>
            </a:r>
          </a:p>
          <a:p>
            <a:r>
              <a:rPr lang="en-GB" dirty="0"/>
              <a:t>To learn how to become a police officer you will need to demonstrate the core competencies at every stage.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927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189567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351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Preparing for Professional Police Practice</vt:lpstr>
      <vt:lpstr>What is the SEARCH® Process</vt:lpstr>
      <vt:lpstr>Other SEARCH® Elements – Red indicates 23rd January assessment</vt:lpstr>
      <vt:lpstr>What’s the Plan?</vt:lpstr>
      <vt:lpstr>What sort of questions could you be asked?</vt:lpstr>
      <vt:lpstr>What sort of skills are being identified by the interviewers? </vt:lpstr>
      <vt:lpstr>Core Competencies</vt:lpstr>
      <vt:lpstr>Thank You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Professional Police Practice</dc:title>
  <dc:creator>Peter Doyle</dc:creator>
  <cp:lastModifiedBy>Peter Doyle</cp:lastModifiedBy>
  <cp:revision>15</cp:revision>
  <dcterms:created xsi:type="dcterms:W3CDTF">2019-11-04T14:57:33Z</dcterms:created>
  <dcterms:modified xsi:type="dcterms:W3CDTF">2020-01-03T10:32:56Z</dcterms:modified>
</cp:coreProperties>
</file>