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3"/>
  </p:notesMasterIdLst>
  <p:handoutMasterIdLst>
    <p:handoutMasterId r:id="rId14"/>
  </p:handoutMasterIdLst>
  <p:sldIdLst>
    <p:sldId id="256" r:id="rId2"/>
    <p:sldId id="264" r:id="rId3"/>
    <p:sldId id="262" r:id="rId4"/>
    <p:sldId id="258" r:id="rId5"/>
    <p:sldId id="268" r:id="rId6"/>
    <p:sldId id="265" r:id="rId7"/>
    <p:sldId id="267" r:id="rId8"/>
    <p:sldId id="269" r:id="rId9"/>
    <p:sldId id="259" r:id="rId10"/>
    <p:sldId id="270" r:id="rId11"/>
    <p:sldId id="260" r:id="rId12"/>
  </p:sldIdLst>
  <p:sldSz cx="12192000" cy="6858000"/>
  <p:notesSz cx="6669088" cy="9872663"/>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781" autoAdjust="0"/>
    <p:restoredTop sz="62071" autoAdjust="0"/>
  </p:normalViewPr>
  <p:slideViewPr>
    <p:cSldViewPr snapToGrid="0" snapToObjects="1">
      <p:cViewPr varScale="1">
        <p:scale>
          <a:sx n="76" d="100"/>
          <a:sy n="76" d="100"/>
        </p:scale>
        <p:origin x="2520" y="192"/>
      </p:cViewPr>
      <p:guideLst/>
    </p:cSldViewPr>
  </p:slideViewPr>
  <p:notesTextViewPr>
    <p:cViewPr>
      <p:scale>
        <a:sx n="90" d="100"/>
        <a:sy n="9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E9769C-5E97-914A-9760-F457384B887E}"/>
              </a:ext>
            </a:extLst>
          </p:cNvPr>
          <p:cNvSpPr>
            <a:spLocks noGrp="1"/>
          </p:cNvSpPr>
          <p:nvPr>
            <p:ph type="hdr" sz="quarter"/>
          </p:nvPr>
        </p:nvSpPr>
        <p:spPr>
          <a:xfrm>
            <a:off x="0" y="0"/>
            <a:ext cx="2889938" cy="49534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12C6EF45-D30E-B743-B5E3-A8ADBD8F4EC7}"/>
              </a:ext>
            </a:extLst>
          </p:cNvPr>
          <p:cNvSpPr>
            <a:spLocks noGrp="1"/>
          </p:cNvSpPr>
          <p:nvPr>
            <p:ph type="dt" sz="quarter" idx="1"/>
          </p:nvPr>
        </p:nvSpPr>
        <p:spPr>
          <a:xfrm>
            <a:off x="3777607" y="0"/>
            <a:ext cx="2889938" cy="495348"/>
          </a:xfrm>
          <a:prstGeom prst="rect">
            <a:avLst/>
          </a:prstGeom>
        </p:spPr>
        <p:txBody>
          <a:bodyPr vert="horz" lIns="91440" tIns="45720" rIns="91440" bIns="45720" rtlCol="0"/>
          <a:lstStyle>
            <a:lvl1pPr algn="r">
              <a:defRPr sz="1200"/>
            </a:lvl1pPr>
          </a:lstStyle>
          <a:p>
            <a:fld id="{F6A3A59C-49E2-8D4D-83F5-17AD825059E8}" type="datetimeFigureOut">
              <a:rPr lang="en-US" smtClean="0"/>
              <a:t>5/7/19</a:t>
            </a:fld>
            <a:endParaRPr lang="en-US"/>
          </a:p>
        </p:txBody>
      </p:sp>
      <p:sp>
        <p:nvSpPr>
          <p:cNvPr id="4" name="Footer Placeholder 3">
            <a:extLst>
              <a:ext uri="{FF2B5EF4-FFF2-40B4-BE49-F238E27FC236}">
                <a16:creationId xmlns:a16="http://schemas.microsoft.com/office/drawing/2014/main" id="{A4FEF1BC-3879-9245-9349-1591361991D8}"/>
              </a:ext>
            </a:extLst>
          </p:cNvPr>
          <p:cNvSpPr>
            <a:spLocks noGrp="1"/>
          </p:cNvSpPr>
          <p:nvPr>
            <p:ph type="ftr" sz="quarter" idx="2"/>
          </p:nvPr>
        </p:nvSpPr>
        <p:spPr>
          <a:xfrm>
            <a:off x="0" y="9377317"/>
            <a:ext cx="2889938" cy="49534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AD065C8E-A1E7-0E44-9B91-DC0FF6121659}"/>
              </a:ext>
            </a:extLst>
          </p:cNvPr>
          <p:cNvSpPr>
            <a:spLocks noGrp="1"/>
          </p:cNvSpPr>
          <p:nvPr>
            <p:ph type="sldNum" sz="quarter" idx="3"/>
          </p:nvPr>
        </p:nvSpPr>
        <p:spPr>
          <a:xfrm>
            <a:off x="3777607" y="9377317"/>
            <a:ext cx="2889938" cy="495347"/>
          </a:xfrm>
          <a:prstGeom prst="rect">
            <a:avLst/>
          </a:prstGeom>
        </p:spPr>
        <p:txBody>
          <a:bodyPr vert="horz" lIns="91440" tIns="45720" rIns="91440" bIns="45720" rtlCol="0" anchor="b"/>
          <a:lstStyle>
            <a:lvl1pPr algn="r">
              <a:defRPr sz="1200"/>
            </a:lvl1pPr>
          </a:lstStyle>
          <a:p>
            <a:fld id="{434075A3-CFEB-CE47-A551-CDA7F7511369}" type="slidenum">
              <a:rPr lang="en-US" smtClean="0"/>
              <a:t>‹#›</a:t>
            </a:fld>
            <a:endParaRPr lang="en-US"/>
          </a:p>
        </p:txBody>
      </p:sp>
    </p:spTree>
    <p:extLst>
      <p:ext uri="{BB962C8B-B14F-4D97-AF65-F5344CB8AC3E}">
        <p14:creationId xmlns:p14="http://schemas.microsoft.com/office/powerpoint/2010/main" val="145459514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9534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777607" y="0"/>
            <a:ext cx="2889938" cy="495348"/>
          </a:xfrm>
          <a:prstGeom prst="rect">
            <a:avLst/>
          </a:prstGeom>
        </p:spPr>
        <p:txBody>
          <a:bodyPr vert="horz" lIns="91440" tIns="45720" rIns="91440" bIns="45720" rtlCol="0"/>
          <a:lstStyle>
            <a:lvl1pPr algn="r">
              <a:defRPr sz="1200"/>
            </a:lvl1pPr>
          </a:lstStyle>
          <a:p>
            <a:fld id="{64613D95-C7B9-B14B-9952-F613787EA68A}" type="datetimeFigureOut">
              <a:rPr lang="en-US" smtClean="0"/>
              <a:t>5/7/19</a:t>
            </a:fld>
            <a:endParaRPr lang="en-US"/>
          </a:p>
        </p:txBody>
      </p:sp>
      <p:sp>
        <p:nvSpPr>
          <p:cNvPr id="4" name="Slide Image Placeholder 3"/>
          <p:cNvSpPr>
            <a:spLocks noGrp="1" noRot="1" noChangeAspect="1"/>
          </p:cNvSpPr>
          <p:nvPr>
            <p:ph type="sldImg" idx="2"/>
          </p:nvPr>
        </p:nvSpPr>
        <p:spPr>
          <a:xfrm>
            <a:off x="373063" y="1233488"/>
            <a:ext cx="5922962" cy="3332162"/>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66909" y="4751219"/>
            <a:ext cx="5335270" cy="3887361"/>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377317"/>
            <a:ext cx="2889938" cy="49534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777607" y="9377317"/>
            <a:ext cx="2889938" cy="495347"/>
          </a:xfrm>
          <a:prstGeom prst="rect">
            <a:avLst/>
          </a:prstGeom>
        </p:spPr>
        <p:txBody>
          <a:bodyPr vert="horz" lIns="91440" tIns="45720" rIns="91440" bIns="45720" rtlCol="0" anchor="b"/>
          <a:lstStyle>
            <a:lvl1pPr algn="r">
              <a:defRPr sz="1200"/>
            </a:lvl1pPr>
          </a:lstStyle>
          <a:p>
            <a:fld id="{8CD1D54D-D412-2F4C-B892-F7155A289628}" type="slidenum">
              <a:rPr lang="en-US" smtClean="0"/>
              <a:t>‹#›</a:t>
            </a:fld>
            <a:endParaRPr lang="en-US"/>
          </a:p>
        </p:txBody>
      </p:sp>
    </p:spTree>
    <p:extLst>
      <p:ext uri="{BB962C8B-B14F-4D97-AF65-F5344CB8AC3E}">
        <p14:creationId xmlns:p14="http://schemas.microsoft.com/office/powerpoint/2010/main" val="32063294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Word Count</a:t>
            </a:r>
            <a:r>
              <a:rPr lang="en-US"/>
              <a:t>;</a:t>
            </a:r>
            <a:r>
              <a:rPr lang="en-US" baseline="0"/>
              <a:t> 1,216 (1,300 Max)</a:t>
            </a:r>
            <a:endParaRPr lang="en-US" baseline="0" dirty="0"/>
          </a:p>
        </p:txBody>
      </p:sp>
      <p:sp>
        <p:nvSpPr>
          <p:cNvPr id="4" name="Slide Number Placeholder 3"/>
          <p:cNvSpPr>
            <a:spLocks noGrp="1"/>
          </p:cNvSpPr>
          <p:nvPr>
            <p:ph type="sldNum" sz="quarter" idx="5"/>
          </p:nvPr>
        </p:nvSpPr>
        <p:spPr/>
        <p:txBody>
          <a:bodyPr/>
          <a:lstStyle/>
          <a:p>
            <a:fld id="{8CD1D54D-D412-2F4C-B892-F7155A289628}" type="slidenum">
              <a:rPr lang="en-US" smtClean="0"/>
              <a:t>1</a:t>
            </a:fld>
            <a:endParaRPr lang="en-US"/>
          </a:p>
        </p:txBody>
      </p:sp>
    </p:spTree>
    <p:extLst>
      <p:ext uri="{BB962C8B-B14F-4D97-AF65-F5344CB8AC3E}">
        <p14:creationId xmlns:p14="http://schemas.microsoft.com/office/powerpoint/2010/main" val="5047999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u="none" baseline="0" dirty="0">
                <a:solidFill>
                  <a:srgbClr val="FF0000"/>
                </a:solidFill>
              </a:rPr>
              <a:t>A coaching or mentoring programme at AZ Media Devices will help support the overall L&amp;D strategy by helping support change, growth and technical developments within the business. It will also help freshen up L&amp;D offering.</a:t>
            </a:r>
          </a:p>
        </p:txBody>
      </p:sp>
      <p:sp>
        <p:nvSpPr>
          <p:cNvPr id="4" name="Slide Number Placeholder 3"/>
          <p:cNvSpPr>
            <a:spLocks noGrp="1"/>
          </p:cNvSpPr>
          <p:nvPr>
            <p:ph type="sldNum" sz="quarter" idx="5"/>
          </p:nvPr>
        </p:nvSpPr>
        <p:spPr/>
        <p:txBody>
          <a:bodyPr/>
          <a:lstStyle/>
          <a:p>
            <a:fld id="{8CD1D54D-D412-2F4C-B892-F7155A289628}" type="slidenum">
              <a:rPr lang="en-US" smtClean="0"/>
              <a:t>2</a:t>
            </a:fld>
            <a:endParaRPr lang="en-US"/>
          </a:p>
        </p:txBody>
      </p:sp>
    </p:spTree>
    <p:extLst>
      <p:ext uri="{BB962C8B-B14F-4D97-AF65-F5344CB8AC3E}">
        <p14:creationId xmlns:p14="http://schemas.microsoft.com/office/powerpoint/2010/main" val="16858451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David Clutterbuck (2004) explains the differences between the terms coaching and mentoring in the following points above.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8CD1D54D-D412-2F4C-B892-F7155A289628}" type="slidenum">
              <a:rPr lang="en-US" smtClean="0"/>
              <a:t>3</a:t>
            </a:fld>
            <a:endParaRPr lang="en-US"/>
          </a:p>
        </p:txBody>
      </p:sp>
    </p:spTree>
    <p:extLst>
      <p:ext uri="{BB962C8B-B14F-4D97-AF65-F5344CB8AC3E}">
        <p14:creationId xmlns:p14="http://schemas.microsoft.com/office/powerpoint/2010/main" val="33917357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GROW Model explained by Sir John Whitmore.</a:t>
            </a:r>
          </a:p>
          <a:p>
            <a:pPr marL="0" marR="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baseline="0" dirty="0"/>
              <a:t>A number of well known models of coaching but the best known is GROW model</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sz="1200" b="0" i="0" u="none" strike="noStrike" kern="1200" dirty="0">
                <a:solidFill>
                  <a:schemeClr val="tx1"/>
                </a:solidFill>
                <a:effectLst/>
                <a:latin typeface="+mn-lt"/>
                <a:ea typeface="+mn-ea"/>
                <a:cs typeface="+mn-cs"/>
              </a:rPr>
              <a:t>To implement the GROW model into the workplace my method would be to use it in team briefings when establishing targets and goals for projects</a:t>
            </a:r>
            <a:endParaRPr lang="en-GB" baseline="0"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baseline="0" dirty="0"/>
              <a:t>Useful for group or teams to set out a framework for a project</a:t>
            </a:r>
          </a:p>
          <a:p>
            <a:pPr marL="171450" indent="-171450">
              <a:buFontTx/>
              <a:buChar char="-"/>
            </a:pPr>
            <a:r>
              <a:rPr lang="en-GB" dirty="0"/>
              <a:t>GROW model</a:t>
            </a:r>
            <a:r>
              <a:rPr lang="en-GB" baseline="0" dirty="0"/>
              <a:t> help to provide a framework for the coaching discussion </a:t>
            </a:r>
          </a:p>
          <a:p>
            <a:pPr marL="171450" indent="-171450">
              <a:buFontTx/>
              <a:buChar char="-"/>
            </a:pPr>
            <a:r>
              <a:rPr lang="en-GB" baseline="0" dirty="0"/>
              <a:t>GROW Model puts emphasis on reviewing actions and sounds out the barriers and how to overcome them</a:t>
            </a:r>
          </a:p>
          <a:p>
            <a:pPr marL="171450" indent="-171450">
              <a:buFontTx/>
              <a:buChar char="-"/>
            </a:pPr>
            <a:r>
              <a:rPr lang="en-GB" sz="1200" b="0" i="0" u="none" strike="noStrike" kern="1200" dirty="0">
                <a:solidFill>
                  <a:schemeClr val="tx1"/>
                </a:solidFill>
                <a:effectLst/>
                <a:latin typeface="+mn-lt"/>
                <a:ea typeface="+mn-ea"/>
                <a:cs typeface="+mn-cs"/>
              </a:rPr>
              <a:t>Led by either a coach or a manager it gives a clear defined outline for determining the desired outcome and how to achieve that outcome</a:t>
            </a:r>
          </a:p>
          <a:p>
            <a:pPr marL="171450" indent="-171450">
              <a:buFontTx/>
              <a:buChar char="-"/>
            </a:pPr>
            <a:r>
              <a:rPr lang="en-GB" sz="1200" b="0" i="0" u="none" strike="noStrike" kern="1200" dirty="0">
                <a:solidFill>
                  <a:schemeClr val="tx1"/>
                </a:solidFill>
                <a:effectLst/>
                <a:latin typeface="+mn-lt"/>
                <a:ea typeface="+mn-ea"/>
                <a:cs typeface="+mn-cs"/>
              </a:rPr>
              <a:t>Grow Model looks at longer term goals </a:t>
            </a:r>
          </a:p>
        </p:txBody>
      </p:sp>
      <p:sp>
        <p:nvSpPr>
          <p:cNvPr id="4" name="Slide Number Placeholder 3"/>
          <p:cNvSpPr>
            <a:spLocks noGrp="1"/>
          </p:cNvSpPr>
          <p:nvPr>
            <p:ph type="sldNum" sz="quarter" idx="5"/>
          </p:nvPr>
        </p:nvSpPr>
        <p:spPr/>
        <p:txBody>
          <a:bodyPr/>
          <a:lstStyle/>
          <a:p>
            <a:fld id="{8CD1D54D-D412-2F4C-B892-F7155A289628}" type="slidenum">
              <a:rPr lang="en-US" smtClean="0"/>
              <a:t>4</a:t>
            </a:fld>
            <a:endParaRPr lang="en-US"/>
          </a:p>
        </p:txBody>
      </p:sp>
    </p:spTree>
    <p:extLst>
      <p:ext uri="{BB962C8B-B14F-4D97-AF65-F5344CB8AC3E}">
        <p14:creationId xmlns:p14="http://schemas.microsoft.com/office/powerpoint/2010/main" val="14718382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Furthermore, Karen </a:t>
            </a:r>
            <a:r>
              <a:rPr lang="en-GB" sz="1200" b="0" i="0" u="none" strike="noStrike" kern="1200" dirty="0" err="1">
                <a:solidFill>
                  <a:schemeClr val="tx1"/>
                </a:solidFill>
                <a:effectLst/>
                <a:latin typeface="+mn-lt"/>
                <a:ea typeface="+mn-ea"/>
                <a:cs typeface="+mn-cs"/>
              </a:rPr>
              <a:t>Whittleworth</a:t>
            </a:r>
            <a:r>
              <a:rPr lang="en-GB" sz="1200" b="0" i="0" u="none" strike="noStrike" kern="1200" dirty="0">
                <a:solidFill>
                  <a:schemeClr val="tx1"/>
                </a:solidFill>
                <a:effectLst/>
                <a:latin typeface="+mn-lt"/>
                <a:ea typeface="+mn-ea"/>
                <a:cs typeface="+mn-cs"/>
              </a:rPr>
              <a:t> and Andrew Gilbert built upon the original GROW Model and developed the </a:t>
            </a:r>
            <a:r>
              <a:rPr lang="en-GB" sz="1200" b="1" i="0" u="none" strike="noStrike" kern="1200" dirty="0">
                <a:solidFill>
                  <a:schemeClr val="tx1"/>
                </a:solidFill>
                <a:effectLst/>
                <a:latin typeface="+mn-lt"/>
                <a:ea typeface="+mn-ea"/>
                <a:cs typeface="+mn-cs"/>
              </a:rPr>
              <a:t>OSCAR</a:t>
            </a:r>
            <a:r>
              <a:rPr lang="en-GB" sz="1200" b="0" i="0" u="none" strike="noStrike" kern="1200" dirty="0">
                <a:solidFill>
                  <a:schemeClr val="tx1"/>
                </a:solidFill>
                <a:effectLst/>
                <a:latin typeface="+mn-lt"/>
                <a:ea typeface="+mn-ea"/>
                <a:cs typeface="+mn-cs"/>
              </a:rPr>
              <a:t> model. The OSCAR Model is a useful coaching and mentoring tool and was designed to provide a flexible developmental framework for individuals in managerial positions to develop the skills and knowledge of their team. The OSCAR model can be applied in almost any personal development scenario; however, it is argued that it is most effective when used when working towards long term ‘outcomes,’ as the framework provides impetus for the implementation of attainable milestones through the ‘actions’ aspect </a:t>
            </a:r>
            <a:r>
              <a:rPr lang="en-GB" sz="1200" kern="1200" dirty="0">
                <a:solidFill>
                  <a:schemeClr val="tx1"/>
                </a:solidFill>
                <a:effectLst/>
                <a:latin typeface="+mn-lt"/>
                <a:ea typeface="+mn-ea"/>
                <a:cs typeface="+mn-cs"/>
              </a:rPr>
              <a:t>(Business Balls, N.D.)</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Before being able to effectively implement GROW and OSCAR models into the organisation, the organisation needs to develop a culture of coaching and mentoring, this can be easily achieved by management at all levels adopting the COACH model.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Where OSKAR is different from the GROW model is the GROW model tends to look at a long-term goal whereas the OSKAR modal stats with what do you want to achieve today or out of this session?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a:solidFill>
                <a:schemeClr val="tx1"/>
              </a:solidFill>
              <a:effectLst/>
              <a:latin typeface="+mn-lt"/>
              <a:ea typeface="+mn-ea"/>
              <a:cs typeface="+mn-cs"/>
            </a:endParaRPr>
          </a:p>
          <a:p>
            <a:pPr fontAlgn="base"/>
            <a:r>
              <a:rPr lang="en-GB" sz="1200" b="0" i="0" u="none" strike="noStrike" kern="1200" dirty="0">
                <a:solidFill>
                  <a:schemeClr val="tx1"/>
                </a:solidFill>
                <a:effectLst/>
                <a:latin typeface="+mn-lt"/>
                <a:ea typeface="+mn-ea"/>
                <a:cs typeface="+mn-cs"/>
              </a:rPr>
              <a:t>The GROW model can be embedded into working practice for team briefs and project management, as this model has a framework that clearly sets out goals, identifies the reality which will inspire the employees, identifies opportunities of growth for both organisation and employees, and has review dates to monitor progress.</a:t>
            </a:r>
          </a:p>
          <a:p>
            <a:pPr fontAlgn="base"/>
            <a:r>
              <a:rPr lang="en-GB" sz="1200" b="0" i="0" u="none" strike="noStrike" kern="1200" dirty="0">
                <a:solidFill>
                  <a:schemeClr val="tx1"/>
                </a:solidFill>
                <a:effectLst/>
                <a:latin typeface="+mn-lt"/>
                <a:ea typeface="+mn-ea"/>
                <a:cs typeface="+mn-cs"/>
              </a:rPr>
              <a:t>The OSKAR model is a more personal model, although depending on the team dynamics can be used in a team setting, Identifying the needs of the employee, how well they are doing and what their needs are to progress, what action needs to be taken and review points agreed, this is a valuable model for developing people, a process of trust and openness to discuss opportunities for growth and development.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a:t>
            </a:r>
            <a:r>
              <a:rPr lang="en-GB" dirty="0" err="1"/>
              <a:t>cmls-global.com</a:t>
            </a:r>
            <a:r>
              <a:rPr lang="en-GB" dirty="0"/>
              <a:t>/how-to-establish-and-manage-grow-and-oskar-processes-in-the-workplace/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8CD1D54D-D412-2F4C-B892-F7155A289628}" type="slidenum">
              <a:rPr lang="en-US" smtClean="0"/>
              <a:t>5</a:t>
            </a:fld>
            <a:endParaRPr lang="en-US"/>
          </a:p>
        </p:txBody>
      </p:sp>
    </p:spTree>
    <p:extLst>
      <p:ext uri="{BB962C8B-B14F-4D97-AF65-F5344CB8AC3E}">
        <p14:creationId xmlns:p14="http://schemas.microsoft.com/office/powerpoint/2010/main" val="42707735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baseline="0" dirty="0"/>
              <a:t>Coach</a:t>
            </a:r>
          </a:p>
          <a:p>
            <a:pPr marL="171450" indent="-171450">
              <a:buFontTx/>
              <a:buChar char="-"/>
            </a:pPr>
            <a:r>
              <a:rPr lang="en-GB" baseline="0" dirty="0"/>
              <a:t>Career development</a:t>
            </a:r>
          </a:p>
          <a:p>
            <a:pPr marL="171450" indent="-171450">
              <a:buFontTx/>
              <a:buChar char="-"/>
            </a:pPr>
            <a:r>
              <a:rPr lang="en-GB" baseline="0" dirty="0"/>
              <a:t>Continuous holistic leaning</a:t>
            </a:r>
          </a:p>
          <a:p>
            <a:pPr marL="171450" indent="-171450">
              <a:buFontTx/>
              <a:buChar char="-"/>
            </a:pPr>
            <a:r>
              <a:rPr lang="en-GB" baseline="0" dirty="0"/>
              <a:t>Improving professional profile</a:t>
            </a:r>
          </a:p>
          <a:p>
            <a:pPr marL="171450" indent="-171450">
              <a:buFontTx/>
              <a:buChar char="-"/>
            </a:pPr>
            <a:r>
              <a:rPr lang="en-GB" baseline="0" dirty="0"/>
              <a:t>Networking</a:t>
            </a:r>
          </a:p>
          <a:p>
            <a:pPr marL="171450" indent="-171450">
              <a:buFontTx/>
              <a:buChar char="-"/>
            </a:pPr>
            <a:r>
              <a:rPr lang="en-GB" baseline="0" dirty="0"/>
              <a:t>In-house, i.e. cost saving</a:t>
            </a:r>
          </a:p>
          <a:p>
            <a:pPr marL="171450" indent="-171450">
              <a:buFontTx/>
              <a:buChar char="-"/>
            </a:pPr>
            <a:r>
              <a:rPr lang="en-GB" baseline="0" dirty="0"/>
              <a:t>Insight into the company culture </a:t>
            </a:r>
          </a:p>
          <a:p>
            <a:pPr marL="171450" indent="-171450">
              <a:buFontTx/>
              <a:buChar char="-"/>
            </a:pPr>
            <a:endParaRPr lang="en-GB" baseline="0" dirty="0"/>
          </a:p>
          <a:p>
            <a:pPr marL="0" indent="0">
              <a:buFontTx/>
              <a:buNone/>
            </a:pPr>
            <a:r>
              <a:rPr lang="en-GB" b="1" u="sng" baseline="0" dirty="0" err="1"/>
              <a:t>Coacheee</a:t>
            </a:r>
            <a:endParaRPr lang="en-GB" b="1" u="sng" baseline="0" dirty="0"/>
          </a:p>
          <a:p>
            <a:pPr marL="171450" indent="-171450">
              <a:buFontTx/>
              <a:buChar char="-"/>
            </a:pPr>
            <a:r>
              <a:rPr lang="en-GB" baseline="0" dirty="0"/>
              <a:t>Improvement of self awareness and emotional intelligence</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baseline="0" dirty="0"/>
              <a:t>Improvement of personal performance </a:t>
            </a:r>
          </a:p>
          <a:p>
            <a:pPr marL="171450" indent="-171450">
              <a:buFontTx/>
              <a:buChar char="-"/>
            </a:pPr>
            <a:r>
              <a:rPr lang="en-GB" baseline="0" dirty="0"/>
              <a:t>Promotes career development</a:t>
            </a:r>
          </a:p>
          <a:p>
            <a:pPr marL="171450" indent="-171450">
              <a:buFontTx/>
              <a:buChar char="-"/>
            </a:pPr>
            <a:r>
              <a:rPr lang="en-GB" baseline="0" dirty="0"/>
              <a:t>Improves workplace satisfaction</a:t>
            </a:r>
          </a:p>
          <a:p>
            <a:pPr marL="171450" indent="-171450">
              <a:buFontTx/>
              <a:buChar char="-"/>
            </a:pPr>
            <a:r>
              <a:rPr lang="en-GB" baseline="0" dirty="0"/>
              <a:t>Creates job security</a:t>
            </a:r>
          </a:p>
          <a:p>
            <a:pPr marL="171450" indent="-171450">
              <a:buFontTx/>
              <a:buChar char="-"/>
            </a:pPr>
            <a:r>
              <a:rPr lang="en-GB" baseline="0" dirty="0"/>
              <a:t>Proving </a:t>
            </a:r>
            <a:r>
              <a:rPr lang="en-GB" baseline="0" dirty="0" err="1"/>
              <a:t>coachee</a:t>
            </a:r>
            <a:r>
              <a:rPr lang="en-GB" baseline="0" dirty="0"/>
              <a:t> listening and questioning skills </a:t>
            </a:r>
          </a:p>
          <a:p>
            <a:pPr marL="171450" indent="-171450">
              <a:buFontTx/>
              <a:buChar char="-"/>
            </a:pPr>
            <a:r>
              <a:rPr lang="en-GB" baseline="0" dirty="0"/>
              <a:t>Career mapping</a:t>
            </a:r>
          </a:p>
          <a:p>
            <a:pPr marL="171450" indent="-171450">
              <a:buFontTx/>
              <a:buChar char="-"/>
            </a:pPr>
            <a:endParaRPr lang="en-GB" baseline="0" dirty="0"/>
          </a:p>
          <a:p>
            <a:pPr marL="0" indent="0">
              <a:buFontTx/>
              <a:buNone/>
            </a:pPr>
            <a:r>
              <a:rPr lang="en-GB" b="1" u="sng" baseline="0" dirty="0"/>
              <a:t>Mentor</a:t>
            </a:r>
          </a:p>
          <a:p>
            <a:pPr marL="171450" indent="-171450">
              <a:buFontTx/>
              <a:buChar char="-"/>
            </a:pPr>
            <a:r>
              <a:rPr lang="en-GB" baseline="0" dirty="0"/>
              <a:t>Improves relationships of trust and confidence</a:t>
            </a:r>
          </a:p>
          <a:p>
            <a:pPr marL="171450" indent="-171450">
              <a:buFontTx/>
              <a:buChar char="-"/>
            </a:pPr>
            <a:r>
              <a:rPr lang="en-GB" baseline="0" dirty="0"/>
              <a:t>Able to receive feedback</a:t>
            </a:r>
          </a:p>
          <a:p>
            <a:pPr marL="171450" indent="-171450">
              <a:buFontTx/>
              <a:buChar char="-"/>
            </a:pPr>
            <a:r>
              <a:rPr lang="en-GB" baseline="0" dirty="0"/>
              <a:t>Foster high performing teams</a:t>
            </a:r>
          </a:p>
          <a:p>
            <a:pPr marL="171450" indent="-171450">
              <a:buFontTx/>
              <a:buChar char="-"/>
            </a:pPr>
            <a:r>
              <a:rPr lang="en-GB" baseline="0" dirty="0"/>
              <a:t>Develop owns professional competences</a:t>
            </a:r>
          </a:p>
          <a:p>
            <a:pPr marL="171450" indent="-171450">
              <a:buFontTx/>
              <a:buChar char="-"/>
            </a:pPr>
            <a:r>
              <a:rPr lang="en-GB" baseline="0" dirty="0"/>
              <a:t>Networking </a:t>
            </a:r>
          </a:p>
          <a:p>
            <a:pPr marL="171450" indent="-171450">
              <a:buFontTx/>
              <a:buChar char="-"/>
            </a:pPr>
            <a:r>
              <a:rPr lang="en-GB" baseline="0" dirty="0"/>
              <a:t>Understanding issues at a lower level in the business</a:t>
            </a:r>
          </a:p>
          <a:p>
            <a:pPr marL="171450" indent="-171450">
              <a:buFontTx/>
              <a:buChar char="-"/>
            </a:pPr>
            <a:endParaRPr lang="en-GB" b="1" baseline="0" dirty="0"/>
          </a:p>
          <a:p>
            <a:pPr marL="0" indent="0">
              <a:buFontTx/>
              <a:buNone/>
            </a:pPr>
            <a:r>
              <a:rPr lang="en-GB" b="1" u="sng" baseline="0" dirty="0"/>
              <a:t>Mentee</a:t>
            </a:r>
          </a:p>
          <a:p>
            <a:pPr marL="171450" indent="-171450">
              <a:buFontTx/>
              <a:buChar char="-"/>
            </a:pPr>
            <a:r>
              <a:rPr lang="en-GB" baseline="0" dirty="0"/>
              <a:t>Improvement of personal performance and skills</a:t>
            </a:r>
          </a:p>
          <a:p>
            <a:pPr marL="171450" indent="-171450">
              <a:buFontTx/>
              <a:buChar char="-"/>
            </a:pPr>
            <a:r>
              <a:rPr lang="en-GB" baseline="0" dirty="0"/>
              <a:t>Challenge idea’s in a safe environment </a:t>
            </a:r>
          </a:p>
          <a:p>
            <a:pPr marL="171450" indent="-171450">
              <a:buFontTx/>
              <a:buChar char="-"/>
            </a:pPr>
            <a:r>
              <a:rPr lang="en-GB" baseline="0" dirty="0"/>
              <a:t>Receive expert knowledge </a:t>
            </a:r>
          </a:p>
          <a:p>
            <a:pPr marL="171450" indent="-171450">
              <a:buFontTx/>
              <a:buChar char="-"/>
            </a:pPr>
            <a:r>
              <a:rPr lang="en-GB" baseline="0" dirty="0"/>
              <a:t>Able to tap in to mentors support networks </a:t>
            </a:r>
          </a:p>
          <a:p>
            <a:pPr marL="171450" indent="-171450">
              <a:buFontTx/>
              <a:buChar char="-"/>
            </a:pPr>
            <a:r>
              <a:rPr lang="en-GB" baseline="0" dirty="0"/>
              <a:t>Feedback</a:t>
            </a:r>
          </a:p>
          <a:p>
            <a:pPr marL="171450" indent="-171450">
              <a:buFontTx/>
              <a:buChar char="-"/>
            </a:pPr>
            <a:r>
              <a:rPr lang="en-GB" baseline="0" dirty="0"/>
              <a:t>Improve self awareness</a:t>
            </a:r>
          </a:p>
          <a:p>
            <a:pPr marL="171450" indent="-171450" algn="l">
              <a:buFontTx/>
              <a:buChar cha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u="sng" baseline="0" dirty="0"/>
              <a:t>AZ Media Devices – </a:t>
            </a:r>
            <a:r>
              <a:rPr lang="en-GB" b="1" u="sng" baseline="0" dirty="0" err="1"/>
              <a:t>Downey.M</a:t>
            </a:r>
            <a:r>
              <a:rPr lang="en-GB" b="1" u="sng" baseline="0" dirty="0"/>
              <a:t> (2003)</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b="0" u="none" baseline="0" dirty="0"/>
              <a:t>Fulfil its mission and achieve goals</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b="0" u="none" baseline="0" dirty="0"/>
              <a:t>Well established, dynamic, skilled &amp; contributing workforce</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b="0" u="none" baseline="0" dirty="0"/>
              <a:t>Retention of staff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b="0" u="none" baseline="0" dirty="0"/>
              <a:t>Organisational significance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b="0" u="none" baseline="0" dirty="0"/>
              <a:t>Team Efficiency </a:t>
            </a:r>
            <a:endParaRPr lang="en-GB" baseline="0" dirty="0"/>
          </a:p>
          <a:p>
            <a:pPr marL="171450" indent="-171450">
              <a:buFontTx/>
              <a:buChar char="-"/>
            </a:pPr>
            <a:endParaRPr lang="en-GB" baseline="0" dirty="0"/>
          </a:p>
          <a:p>
            <a:pPr marL="171450" indent="-171450">
              <a:buFontTx/>
              <a:buChar char="-"/>
            </a:pPr>
            <a:endParaRPr lang="en-GB" baseline="0" dirty="0"/>
          </a:p>
          <a:p>
            <a:pPr marL="171450" indent="-171450">
              <a:buFontTx/>
              <a:buChar char="-"/>
            </a:pPr>
            <a:endParaRPr lang="en-GB" dirty="0"/>
          </a:p>
        </p:txBody>
      </p:sp>
      <p:sp>
        <p:nvSpPr>
          <p:cNvPr id="4" name="Slide Number Placeholder 3"/>
          <p:cNvSpPr>
            <a:spLocks noGrp="1"/>
          </p:cNvSpPr>
          <p:nvPr>
            <p:ph type="sldNum" sz="quarter" idx="10"/>
          </p:nvPr>
        </p:nvSpPr>
        <p:spPr/>
        <p:txBody>
          <a:bodyPr/>
          <a:lstStyle/>
          <a:p>
            <a:fld id="{8CD1D54D-D412-2F4C-B892-F7155A289628}" type="slidenum">
              <a:rPr lang="en-US" smtClean="0"/>
              <a:t>6</a:t>
            </a:fld>
            <a:endParaRPr lang="en-US"/>
          </a:p>
        </p:txBody>
      </p:sp>
    </p:spTree>
    <p:extLst>
      <p:ext uri="{BB962C8B-B14F-4D97-AF65-F5344CB8AC3E}">
        <p14:creationId xmlns:p14="http://schemas.microsoft.com/office/powerpoint/2010/main" val="24444384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solidFill>
                  <a:srgbClr val="FF0000"/>
                </a:solidFill>
              </a:rPr>
              <a:t>Performance Coaching </a:t>
            </a:r>
          </a:p>
          <a:p>
            <a:r>
              <a:rPr lang="en-GB" dirty="0">
                <a:solidFill>
                  <a:srgbClr val="FF0000"/>
                </a:solidFill>
              </a:rPr>
              <a:t>John Whitmore</a:t>
            </a:r>
            <a:r>
              <a:rPr lang="en-GB" baseline="0" dirty="0">
                <a:solidFill>
                  <a:srgbClr val="FF0000"/>
                </a:solidFill>
              </a:rPr>
              <a:t> (2012) defines performance coaching as “real performance is going beyond what is expected; it is setting one’s own highest standards, invariably standards that surpass what others demand or expect. It is, of course an expression one’s potential”. </a:t>
            </a:r>
          </a:p>
          <a:p>
            <a:r>
              <a:rPr lang="en-GB" sz="1200" kern="1200" dirty="0">
                <a:solidFill>
                  <a:schemeClr val="tx1"/>
                </a:solidFill>
                <a:effectLst/>
                <a:latin typeface="+mn-lt"/>
                <a:ea typeface="+mn-ea"/>
                <a:cs typeface="+mn-cs"/>
              </a:rPr>
              <a:t> </a:t>
            </a:r>
            <a:endParaRPr lang="en-GB" b="1" dirty="0"/>
          </a:p>
          <a:p>
            <a:r>
              <a:rPr lang="en-GB" b="1" u="sng" dirty="0"/>
              <a:t>Career Coaching</a:t>
            </a:r>
          </a:p>
          <a:p>
            <a:r>
              <a:rPr lang="en-GB" b="0" dirty="0"/>
              <a:t>Career Coaching explained by Janice Caplan (2003) helps prepare the executive for a new career step or for future assignments and responsibilities. The aim is to identify skills, knowledge and behaviour gaps that are required for the next step and to clearly identify the learners aims. </a:t>
            </a:r>
          </a:p>
          <a:p>
            <a:endParaRPr lang="en-GB" b="1" dirty="0"/>
          </a:p>
          <a:p>
            <a:r>
              <a:rPr lang="en-GB" b="1" u="sng" dirty="0"/>
              <a:t>Executive coaching – Strategy</a:t>
            </a:r>
          </a:p>
          <a:p>
            <a:r>
              <a:rPr lang="en-GB" b="0" dirty="0"/>
              <a:t>Janice Caplan (2003,P34) explains that ‘executive coaching offers a unique opportunity for managers and executives to engage in a personally tailored programme designed to accelerate professional development or enhance performance”.</a:t>
            </a:r>
          </a:p>
          <a:p>
            <a:endParaRPr lang="en-GB" b="1" u="sng"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u="sng" dirty="0"/>
              <a:t>AZ Media Devices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Through these coaching strategies, </a:t>
            </a:r>
            <a:r>
              <a:rPr lang="en-GB" baseline="0" dirty="0">
                <a:solidFill>
                  <a:srgbClr val="FF0000"/>
                </a:solidFill>
              </a:rPr>
              <a:t>AZ Media Devices would benefit as it facilitates one persons development and action planning for another.</a:t>
            </a:r>
            <a:r>
              <a:rPr lang="en-GB" b="0" dirty="0"/>
              <a:t> From career coaching, AZ Media Devices can develop on employees skills gaps through goal setting and action planning and in turn monitor skill shortages and develop a more strategic workforce over a shorter period of time by transferring existing skills to other employees to maintain a devise workforce.</a:t>
            </a:r>
            <a:endParaRPr lang="en-GB" baseline="0" dirty="0">
              <a:solidFill>
                <a:srgbClr val="FF0000"/>
              </a:solidFill>
            </a:endParaRPr>
          </a:p>
          <a:p>
            <a:r>
              <a:rPr lang="en-GB" b="0" dirty="0"/>
              <a:t> </a:t>
            </a:r>
          </a:p>
          <a:p>
            <a:endParaRPr lang="en-GB" dirty="0"/>
          </a:p>
        </p:txBody>
      </p:sp>
      <p:sp>
        <p:nvSpPr>
          <p:cNvPr id="4" name="Slide Number Placeholder 3"/>
          <p:cNvSpPr>
            <a:spLocks noGrp="1"/>
          </p:cNvSpPr>
          <p:nvPr>
            <p:ph type="sldNum" sz="quarter" idx="10"/>
          </p:nvPr>
        </p:nvSpPr>
        <p:spPr/>
        <p:txBody>
          <a:bodyPr/>
          <a:lstStyle/>
          <a:p>
            <a:fld id="{8CD1D54D-D412-2F4C-B892-F7155A289628}" type="slidenum">
              <a:rPr lang="en-US" smtClean="0"/>
              <a:t>7</a:t>
            </a:fld>
            <a:endParaRPr lang="en-US"/>
          </a:p>
        </p:txBody>
      </p:sp>
    </p:spTree>
    <p:extLst>
      <p:ext uri="{BB962C8B-B14F-4D97-AF65-F5344CB8AC3E}">
        <p14:creationId xmlns:p14="http://schemas.microsoft.com/office/powerpoint/2010/main" val="34024075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t>Online Mentoring</a:t>
            </a:r>
          </a:p>
          <a:p>
            <a:r>
              <a:rPr lang="en-GB" baseline="0" dirty="0"/>
              <a:t>Online mentoring fits with modern flexible working. For AZ Media Devices this could mean a more3 productive workforce by allowing employees to undertake online mentoring i.e. working from home, flexible hours, geographical coverage or utilising technology i.e. (face to face interaction) and skype. Although, you may argue that this method may not work for some employees.</a:t>
            </a:r>
          </a:p>
          <a:p>
            <a:endParaRPr lang="en-GB" dirty="0"/>
          </a:p>
          <a:p>
            <a:r>
              <a:rPr lang="en-GB" b="1" u="sng" dirty="0"/>
              <a:t>Peer Mentoring</a:t>
            </a:r>
            <a:r>
              <a:rPr lang="en-GB" b="1" u="sng" baseline="0" dirty="0"/>
              <a:t> </a:t>
            </a:r>
          </a:p>
          <a:p>
            <a:r>
              <a:rPr lang="en-GB" dirty="0"/>
              <a:t>Clutterbuck (2014) explains that “</a:t>
            </a:r>
            <a:r>
              <a:rPr lang="en-GB" b="0" dirty="0"/>
              <a:t>peer mentoring</a:t>
            </a:r>
            <a:r>
              <a:rPr lang="en-GB" b="0" baseline="0" dirty="0"/>
              <a:t> </a:t>
            </a:r>
            <a:r>
              <a:rPr lang="en-GB" baseline="0" dirty="0"/>
              <a:t>is mentoring between peers, though by no means as widespread in formal structures as traditional mentoring is increasingly common…. Lets-work-on-what-matters-at-the-moment, relationship usually involves a strong sense of friendship and may have very ill-defined goals”. Peer mentoring is less common, based on knowledge gap rather than hierarchy differences, good to bridge cultural differences.</a:t>
            </a:r>
          </a:p>
          <a:p>
            <a:endParaRPr lang="en-GB" dirty="0"/>
          </a:p>
          <a:p>
            <a:r>
              <a:rPr lang="en-GB" b="1" u="sng" dirty="0"/>
              <a:t>Line Manager Mentoring </a:t>
            </a:r>
          </a:p>
          <a:p>
            <a:r>
              <a:rPr lang="en-GB" dirty="0"/>
              <a:t>More common, can</a:t>
            </a:r>
            <a:r>
              <a:rPr lang="en-GB" baseline="0" dirty="0"/>
              <a:t> be formal and informal. </a:t>
            </a:r>
            <a:r>
              <a:rPr lang="en-GB" baseline="0" dirty="0" err="1"/>
              <a:t>Shea</a:t>
            </a:r>
            <a:r>
              <a:rPr lang="en-GB" baseline="0" dirty="0"/>
              <a:t> (2002) explains 7 types of mentoring assistance, these are;</a:t>
            </a:r>
          </a:p>
          <a:p>
            <a:pPr marL="228600" indent="-228600">
              <a:buAutoNum type="arabicPeriod"/>
            </a:pPr>
            <a:r>
              <a:rPr lang="en-GB" baseline="0" dirty="0"/>
              <a:t>Helping mentee to a positive mental attitude</a:t>
            </a:r>
          </a:p>
          <a:p>
            <a:pPr marL="228600" indent="-228600">
              <a:buAutoNum type="arabicPeriod"/>
            </a:pPr>
            <a:r>
              <a:rPr lang="en-GB" baseline="0" dirty="0"/>
              <a:t>Listing when the mentee has problems and identifying the mentee’s feelings and legitimising them</a:t>
            </a:r>
          </a:p>
          <a:p>
            <a:pPr marL="228600" indent="-228600">
              <a:buAutoNum type="arabicPeriod"/>
            </a:pPr>
            <a:r>
              <a:rPr lang="en-GB" baseline="0" dirty="0"/>
              <a:t>Providing appropriate information when needed</a:t>
            </a:r>
          </a:p>
          <a:p>
            <a:pPr marL="228600" indent="-228600">
              <a:buAutoNum type="arabicPeriod"/>
            </a:pPr>
            <a:r>
              <a:rPr lang="en-GB" baseline="0" dirty="0"/>
              <a:t>Encouraging exploration of options when needed</a:t>
            </a:r>
          </a:p>
          <a:p>
            <a:pPr marL="228600" indent="-228600">
              <a:buAutoNum type="arabicPeriod"/>
            </a:pPr>
            <a:r>
              <a:rPr lang="en-GB" baseline="0" dirty="0"/>
              <a:t>Delegating tasks and authority</a:t>
            </a:r>
          </a:p>
          <a:p>
            <a:pPr marL="228600" indent="-228600">
              <a:buAutoNum type="arabicPeriod"/>
            </a:pPr>
            <a:r>
              <a:rPr lang="en-GB" baseline="0" dirty="0"/>
              <a:t>Effectively confronting negative behaviours</a:t>
            </a:r>
          </a:p>
          <a:p>
            <a:pPr marL="228600" indent="-228600">
              <a:buAutoNum type="arabicPeriod"/>
            </a:pPr>
            <a:r>
              <a:rPr lang="en-GB" baseline="0" dirty="0"/>
              <a:t>Providing a role model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baseline="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u="sng" dirty="0"/>
              <a:t>AZ Media Devices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Through these mentoring strategies, </a:t>
            </a:r>
            <a:r>
              <a:rPr lang="en-GB" baseline="0" dirty="0">
                <a:solidFill>
                  <a:srgbClr val="FF0000"/>
                </a:solidFill>
              </a:rPr>
              <a:t>AZ Media Devices would benefit as it meets the long term goals of the mentee and the business. Peer and Line Management mentoring will be the most effective for AZ Media as it will use existing employees as mentors who have the skills and knowledge of the business which in turn will enable them to transfer the skills throughout the business on daily activities. </a:t>
            </a:r>
          </a:p>
          <a:p>
            <a:pPr marL="228600" indent="-228600">
              <a:buAutoNum type="arabicPeriod"/>
            </a:pPr>
            <a:endParaRPr lang="en-GB" dirty="0"/>
          </a:p>
          <a:p>
            <a:endParaRPr lang="en-GB" dirty="0"/>
          </a:p>
        </p:txBody>
      </p:sp>
      <p:sp>
        <p:nvSpPr>
          <p:cNvPr id="4" name="Slide Number Placeholder 3"/>
          <p:cNvSpPr>
            <a:spLocks noGrp="1"/>
          </p:cNvSpPr>
          <p:nvPr>
            <p:ph type="sldNum" sz="quarter" idx="10"/>
          </p:nvPr>
        </p:nvSpPr>
        <p:spPr/>
        <p:txBody>
          <a:bodyPr/>
          <a:lstStyle/>
          <a:p>
            <a:fld id="{8CD1D54D-D412-2F4C-B892-F7155A289628}" type="slidenum">
              <a:rPr lang="en-US" smtClean="0"/>
              <a:t>8</a:t>
            </a:fld>
            <a:endParaRPr lang="en-US"/>
          </a:p>
        </p:txBody>
      </p:sp>
    </p:spTree>
    <p:extLst>
      <p:ext uri="{BB962C8B-B14F-4D97-AF65-F5344CB8AC3E}">
        <p14:creationId xmlns:p14="http://schemas.microsoft.com/office/powerpoint/2010/main" val="24326771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David Clutterbuck (2004) explains that “to avoid clashes between mentor and line manager, or worse, deliberate manipulation of them by the mentee, it is important that line manager and mentor are clear about where the boundaries of their responsibility towards the mentee lie”.</a:t>
            </a:r>
          </a:p>
          <a:p>
            <a:endParaRPr lang="en-GB" dirty="0"/>
          </a:p>
          <a:p>
            <a:pPr marL="0" indent="0">
              <a:buFontTx/>
              <a:buNone/>
            </a:pPr>
            <a:r>
              <a:rPr lang="en-GB" b="1" baseline="0" dirty="0"/>
              <a:t>Skills line managers </a:t>
            </a:r>
            <a:r>
              <a:rPr lang="en-GB" baseline="0" dirty="0"/>
              <a:t>can be use;</a:t>
            </a:r>
          </a:p>
          <a:p>
            <a:pPr marL="171450" indent="-171450">
              <a:buFontTx/>
              <a:buChar char="-"/>
            </a:pPr>
            <a:r>
              <a:rPr lang="en-GB" baseline="0" dirty="0"/>
              <a:t>Questioning </a:t>
            </a:r>
          </a:p>
          <a:p>
            <a:pPr marL="171450" indent="-171450">
              <a:buFontTx/>
              <a:buChar char="-"/>
            </a:pPr>
            <a:r>
              <a:rPr lang="en-GB" baseline="0" dirty="0"/>
              <a:t>Listening</a:t>
            </a:r>
          </a:p>
          <a:p>
            <a:pPr marL="171450" indent="-171450">
              <a:buFontTx/>
              <a:buChar char="-"/>
            </a:pPr>
            <a:r>
              <a:rPr lang="en-GB" baseline="0" dirty="0"/>
              <a:t>Eliciting feedback</a:t>
            </a:r>
          </a:p>
          <a:p>
            <a:pPr marL="171450" indent="-171450">
              <a:buFontTx/>
              <a:buChar char="-"/>
            </a:pPr>
            <a:r>
              <a:rPr lang="en-GB" baseline="0" dirty="0"/>
              <a:t>Providing feedback</a:t>
            </a:r>
          </a:p>
          <a:p>
            <a:pPr marL="171450" indent="-171450">
              <a:buFontTx/>
              <a:buChar char="-"/>
            </a:pPr>
            <a:r>
              <a:rPr lang="en-GB" baseline="0" dirty="0"/>
              <a:t>Managing difficult conversations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a:t>
            </a:r>
            <a:r>
              <a:rPr lang="en-GB" baseline="0" dirty="0"/>
              <a:t> </a:t>
            </a:r>
            <a:r>
              <a:rPr lang="en-GB" b="1" baseline="0" dirty="0"/>
              <a:t>role of line managers </a:t>
            </a:r>
            <a:r>
              <a:rPr lang="en-GB" baseline="0" dirty="0"/>
              <a:t>is to; and in turn will benefits line managers; </a:t>
            </a:r>
          </a:p>
          <a:p>
            <a:pPr marL="171450" indent="-171450">
              <a:buFontTx/>
              <a:buChar char="-"/>
            </a:pPr>
            <a:r>
              <a:rPr lang="en-GB" baseline="0" dirty="0"/>
              <a:t>Motivate staff </a:t>
            </a:r>
          </a:p>
          <a:p>
            <a:pPr marL="171450" indent="-171450">
              <a:buFontTx/>
              <a:buChar char="-"/>
            </a:pPr>
            <a:r>
              <a:rPr lang="en-GB" baseline="0" dirty="0"/>
              <a:t>Delegate responsibility</a:t>
            </a:r>
          </a:p>
          <a:p>
            <a:pPr marL="171450" indent="-171450">
              <a:buFontTx/>
              <a:buChar char="-"/>
            </a:pPr>
            <a:r>
              <a:rPr lang="en-GB" baseline="0" dirty="0"/>
              <a:t>Problem solve</a:t>
            </a:r>
          </a:p>
          <a:p>
            <a:pPr marL="171450" indent="-171450">
              <a:buFontTx/>
              <a:buChar char="-"/>
            </a:pPr>
            <a:r>
              <a:rPr lang="en-GB" baseline="0" dirty="0"/>
              <a:t>Team building &amp; team working</a:t>
            </a:r>
          </a:p>
          <a:p>
            <a:pPr marL="171450" indent="-171450">
              <a:buFontTx/>
              <a:buChar char="-"/>
            </a:pPr>
            <a:r>
              <a:rPr lang="en-GB" baseline="0" dirty="0"/>
              <a:t>Apprises &amp; assessments, planning &amp; reviewing</a:t>
            </a:r>
          </a:p>
          <a:p>
            <a:pPr marL="171450" indent="-171450">
              <a:buFontTx/>
              <a:buChar char="-"/>
            </a:pPr>
            <a:r>
              <a:rPr lang="en-GB" baseline="0" dirty="0"/>
              <a:t>Promote staff development</a:t>
            </a:r>
          </a:p>
          <a:p>
            <a:pPr marL="171450" indent="-171450">
              <a:buFontTx/>
              <a:buChar char="-"/>
            </a:pPr>
            <a:endParaRPr lang="en-GB" baseline="0" dirty="0"/>
          </a:p>
          <a:p>
            <a:pPr marL="0" indent="0">
              <a:buFontTx/>
              <a:buNone/>
            </a:pPr>
            <a:r>
              <a:rPr lang="en-GB" baseline="0" dirty="0"/>
              <a:t>In-house capability will help line managers implement the agreement to their staff in AZ Media Devices. It will be industry specific and enable staff to make supportive decisions and more effective workforce.  Providing line managers with training in soft skills, coaching and mentoring supervision, give understanding on legal implications and creating a coaching culture to support as a learning activity.</a:t>
            </a:r>
          </a:p>
          <a:p>
            <a:pPr marL="0" indent="0">
              <a:buFontTx/>
              <a:buNone/>
            </a:pPr>
            <a:endParaRPr lang="en-GB" baseline="0" dirty="0"/>
          </a:p>
          <a:p>
            <a:pPr marL="0" indent="0">
              <a:buFontTx/>
              <a:buNone/>
            </a:pPr>
            <a:r>
              <a:rPr lang="en-GB" baseline="0" dirty="0"/>
              <a:t>A study conducted by John Whitmore done by IBM/Post Office</a:t>
            </a:r>
          </a:p>
          <a:p>
            <a:pPr marL="0" indent="0">
              <a:buFontTx/>
              <a:buNone/>
            </a:pPr>
            <a:r>
              <a:rPr lang="en-GB" baseline="0" dirty="0"/>
              <a:t>		</a:t>
            </a:r>
            <a:r>
              <a:rPr lang="en-GB" b="1" baseline="0" dirty="0"/>
              <a:t>Told	Told and Shown	Told, Shown and Experienced it</a:t>
            </a:r>
          </a:p>
          <a:p>
            <a:pPr marL="0" indent="0">
              <a:buFontTx/>
              <a:buNone/>
            </a:pPr>
            <a:r>
              <a:rPr lang="en-GB" b="1" baseline="0" dirty="0"/>
              <a:t>After 3 weeks	</a:t>
            </a:r>
            <a:r>
              <a:rPr lang="en-GB" baseline="0" dirty="0"/>
              <a:t>	70%	72%		85%</a:t>
            </a:r>
          </a:p>
          <a:p>
            <a:pPr marL="0" indent="0">
              <a:buFontTx/>
              <a:buNone/>
            </a:pPr>
            <a:r>
              <a:rPr lang="en-GB" b="1" baseline="0" dirty="0"/>
              <a:t>After 3 months</a:t>
            </a:r>
            <a:r>
              <a:rPr lang="en-GB" baseline="0" dirty="0"/>
              <a:t>	10%	32%		65%</a:t>
            </a:r>
          </a:p>
          <a:p>
            <a:pPr marL="171450" indent="-171450">
              <a:buFontTx/>
              <a:buChar char="-"/>
            </a:pPr>
            <a:endParaRPr lang="en-GB" baseline="0" dirty="0"/>
          </a:p>
          <a:p>
            <a:pPr marL="0" indent="0">
              <a:buFontTx/>
              <a:buNone/>
            </a:pPr>
            <a:endParaRPr lang="en-GB" baseline="0" dirty="0"/>
          </a:p>
          <a:p>
            <a:endParaRPr lang="en-GB" baseline="0" dirty="0"/>
          </a:p>
          <a:p>
            <a:pPr marL="0" indent="0">
              <a:buFontTx/>
              <a:buNone/>
            </a:pPr>
            <a:endParaRPr lang="en-GB" baseline="0" dirty="0"/>
          </a:p>
          <a:p>
            <a:pPr marL="171450" indent="-171450">
              <a:buFontTx/>
              <a:buChar char="-"/>
            </a:pPr>
            <a:endParaRPr lang="en-US" dirty="0"/>
          </a:p>
        </p:txBody>
      </p:sp>
      <p:sp>
        <p:nvSpPr>
          <p:cNvPr id="4" name="Slide Number Placeholder 3"/>
          <p:cNvSpPr>
            <a:spLocks noGrp="1"/>
          </p:cNvSpPr>
          <p:nvPr>
            <p:ph type="sldNum" sz="quarter" idx="5"/>
          </p:nvPr>
        </p:nvSpPr>
        <p:spPr/>
        <p:txBody>
          <a:bodyPr/>
          <a:lstStyle/>
          <a:p>
            <a:fld id="{8CD1D54D-D412-2F4C-B892-F7155A289628}" type="slidenum">
              <a:rPr lang="en-US" smtClean="0"/>
              <a:t>9</a:t>
            </a:fld>
            <a:endParaRPr lang="en-US"/>
          </a:p>
        </p:txBody>
      </p:sp>
    </p:spTree>
    <p:extLst>
      <p:ext uri="{BB962C8B-B14F-4D97-AF65-F5344CB8AC3E}">
        <p14:creationId xmlns:p14="http://schemas.microsoft.com/office/powerpoint/2010/main" val="24026682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Advantages </a:t>
            </a:r>
            <a:r>
              <a:rPr lang="en-GB" baseline="0" dirty="0"/>
              <a:t>and disadvantages of the role of line managers (</a:t>
            </a:r>
            <a:r>
              <a:rPr lang="en-GB" sz="1200" b="0" i="0" u="none" strike="noStrike" kern="1200" baseline="0" dirty="0">
                <a:solidFill>
                  <a:schemeClr val="tx1"/>
                </a:solidFill>
                <a:effectLst/>
                <a:latin typeface="+mn-lt"/>
                <a:ea typeface="+mn-ea"/>
                <a:cs typeface="+mn-cs"/>
              </a:rPr>
              <a:t>Downey, 2003).</a:t>
            </a:r>
            <a:endParaRPr lang="en-GB" baseline="0" dirty="0"/>
          </a:p>
          <a:p>
            <a:endParaRPr lang="en-GB" baseline="0" dirty="0"/>
          </a:p>
          <a:p>
            <a:r>
              <a:rPr lang="en-GB" baseline="0" dirty="0"/>
              <a:t>What in it for line managers</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baseline="0" dirty="0"/>
              <a:t>Good team work, Information sharing</a:t>
            </a:r>
          </a:p>
          <a:p>
            <a:pPr marL="171450" indent="-171450">
              <a:buFontTx/>
              <a:buChar char="-"/>
            </a:pPr>
            <a:r>
              <a:rPr lang="en-GB" baseline="0" dirty="0"/>
              <a:t>Employees wanting to go the extra mile</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baseline="0" dirty="0"/>
              <a:t>Supportive culture/ workforce, Tolerance of mistakes </a:t>
            </a:r>
          </a:p>
          <a:p>
            <a:pPr marL="171450" indent="-171450">
              <a:buFontTx/>
              <a:buChar char="-"/>
            </a:pPr>
            <a:r>
              <a:rPr lang="en-GB" baseline="0" dirty="0"/>
              <a:t>Good rapport with employees </a:t>
            </a:r>
          </a:p>
          <a:p>
            <a:pPr marL="171450" indent="-171450">
              <a:buFontTx/>
              <a:buChar char="-"/>
            </a:pPr>
            <a:endParaRPr lang="en-GB" b="1" baseline="0" dirty="0"/>
          </a:p>
          <a:p>
            <a:r>
              <a:rPr lang="en-GB" b="0" baseline="0" dirty="0"/>
              <a:t>The best approach given the recommendation of these slides for AZ Media Devices would be to implement a coaching programme given the timescale. </a:t>
            </a:r>
          </a:p>
          <a:p>
            <a:endParaRPr lang="en-GB" b="1" baseline="0" dirty="0"/>
          </a:p>
          <a:p>
            <a:r>
              <a:rPr lang="en-GB" b="0" baseline="0" dirty="0"/>
              <a:t>The institute of </a:t>
            </a:r>
            <a:r>
              <a:rPr lang="en-GB" b="0" baseline="0" dirty="0" err="1"/>
              <a:t>coaching.org</a:t>
            </a:r>
            <a:r>
              <a:rPr lang="en-GB" b="0" baseline="0" dirty="0"/>
              <a:t> (N.D) explains that </a:t>
            </a:r>
            <a:r>
              <a:rPr lang="en-GB" sz="1200" b="0" i="0" u="none" strike="noStrike" kern="1200" baseline="0" dirty="0">
                <a:solidFill>
                  <a:schemeClr val="tx1"/>
                </a:solidFill>
                <a:effectLst/>
                <a:latin typeface="+mn-lt"/>
                <a:ea typeface="+mn-ea"/>
                <a:cs typeface="+mn-cs"/>
              </a:rPr>
              <a:t>t</a:t>
            </a:r>
            <a:r>
              <a:rPr lang="en-GB" sz="1200" b="0" i="0" u="none" strike="noStrike" kern="1200" dirty="0">
                <a:solidFill>
                  <a:schemeClr val="tx1"/>
                </a:solidFill>
                <a:effectLst/>
                <a:latin typeface="+mn-lt"/>
                <a:ea typeface="+mn-ea"/>
                <a:cs typeface="+mn-cs"/>
              </a:rPr>
              <a:t>he personal benefits of coaching are as wide-ranging as the individuals involved. Numerous clients report that coaching positively impacted their careers as well as their lives by helping them to:</a:t>
            </a:r>
          </a:p>
          <a:p>
            <a:pPr marL="171450" indent="-171450">
              <a:buFont typeface="Arial" panose="020B0604020202020204" pitchFamily="34" charset="0"/>
              <a:buChar char="•"/>
            </a:pPr>
            <a:r>
              <a:rPr lang="en-GB" sz="1200" b="0" i="0" u="none" strike="noStrike" kern="1200" dirty="0">
                <a:solidFill>
                  <a:schemeClr val="tx1"/>
                </a:solidFill>
                <a:effectLst/>
                <a:latin typeface="+mn-lt"/>
                <a:ea typeface="+mn-ea"/>
                <a:cs typeface="+mn-cs"/>
              </a:rPr>
              <a:t>Establish and take action towards achieving goals</a:t>
            </a:r>
          </a:p>
          <a:p>
            <a:pPr marL="171450" indent="-171450">
              <a:buFont typeface="Arial" panose="020B0604020202020204" pitchFamily="34" charset="0"/>
              <a:buChar char="•"/>
            </a:pPr>
            <a:r>
              <a:rPr lang="en-GB" sz="1200" b="0" i="0" u="none" strike="noStrike" kern="1200" dirty="0">
                <a:solidFill>
                  <a:schemeClr val="tx1"/>
                </a:solidFill>
                <a:effectLst/>
                <a:latin typeface="+mn-lt"/>
                <a:ea typeface="+mn-ea"/>
                <a:cs typeface="+mn-cs"/>
              </a:rPr>
              <a:t>Become more self-reliant</a:t>
            </a:r>
          </a:p>
          <a:p>
            <a:pPr marL="171450" indent="-171450">
              <a:buFont typeface="Arial" panose="020B0604020202020204" pitchFamily="34" charset="0"/>
              <a:buChar char="•"/>
            </a:pPr>
            <a:r>
              <a:rPr lang="en-GB" sz="1200" b="0" i="0" u="none" strike="noStrike" kern="1200" dirty="0">
                <a:solidFill>
                  <a:schemeClr val="tx1"/>
                </a:solidFill>
                <a:effectLst/>
                <a:latin typeface="+mn-lt"/>
                <a:ea typeface="+mn-ea"/>
                <a:cs typeface="+mn-cs"/>
              </a:rPr>
              <a:t>Gain more job and life satisfaction</a:t>
            </a:r>
          </a:p>
          <a:p>
            <a:pPr marL="171450" indent="-171450">
              <a:buFont typeface="Arial" panose="020B0604020202020204" pitchFamily="34" charset="0"/>
              <a:buChar char="•"/>
            </a:pPr>
            <a:r>
              <a:rPr lang="en-GB" sz="1200" b="0" i="0" u="none" strike="noStrike" kern="1200" dirty="0">
                <a:solidFill>
                  <a:schemeClr val="tx1"/>
                </a:solidFill>
                <a:effectLst/>
                <a:latin typeface="+mn-lt"/>
                <a:ea typeface="+mn-ea"/>
                <a:cs typeface="+mn-cs"/>
              </a:rPr>
              <a:t>Contribute more effectively to the team and the organization</a:t>
            </a:r>
          </a:p>
          <a:p>
            <a:pPr marL="171450" indent="-171450">
              <a:buFont typeface="Arial" panose="020B0604020202020204" pitchFamily="34" charset="0"/>
              <a:buChar char="•"/>
            </a:pPr>
            <a:r>
              <a:rPr lang="en-GB" sz="1200" b="0" i="0" u="none" strike="noStrike" kern="1200" dirty="0">
                <a:solidFill>
                  <a:schemeClr val="tx1"/>
                </a:solidFill>
                <a:effectLst/>
                <a:latin typeface="+mn-lt"/>
                <a:ea typeface="+mn-ea"/>
                <a:cs typeface="+mn-cs"/>
              </a:rPr>
              <a:t>Take greater responsibility and accountability for actions and commitments</a:t>
            </a:r>
          </a:p>
          <a:p>
            <a:pPr marL="171450" indent="-171450">
              <a:buFont typeface="Arial" panose="020B0604020202020204" pitchFamily="34" charset="0"/>
              <a:buChar char="•"/>
            </a:pPr>
            <a:r>
              <a:rPr lang="en-GB" sz="1200" b="0" i="0" u="none" strike="noStrike" kern="1200" dirty="0">
                <a:solidFill>
                  <a:schemeClr val="tx1"/>
                </a:solidFill>
                <a:effectLst/>
                <a:latin typeface="+mn-lt"/>
                <a:ea typeface="+mn-ea"/>
                <a:cs typeface="+mn-cs"/>
              </a:rPr>
              <a:t>Work more easily and productively with others (boss, direct reports, peers)</a:t>
            </a:r>
          </a:p>
          <a:p>
            <a:pPr marL="171450" indent="-171450">
              <a:buFont typeface="Arial" panose="020B0604020202020204" pitchFamily="34" charset="0"/>
              <a:buChar char="•"/>
            </a:pPr>
            <a:r>
              <a:rPr lang="en-GB" sz="1200" b="0" i="0" u="none" strike="noStrike" kern="1200" dirty="0">
                <a:solidFill>
                  <a:schemeClr val="tx1"/>
                </a:solidFill>
                <a:effectLst/>
                <a:latin typeface="+mn-lt"/>
                <a:ea typeface="+mn-ea"/>
                <a:cs typeface="+mn-cs"/>
              </a:rPr>
              <a:t>Communicate more effectively </a:t>
            </a:r>
          </a:p>
          <a:p>
            <a:pPr marL="171450" indent="-171450">
              <a:buFont typeface="Arial" panose="020B0604020202020204" pitchFamily="34" charset="0"/>
              <a:buChar char="•"/>
            </a:pPr>
            <a:r>
              <a:rPr lang="en-GB" b="0" baseline="0" dirty="0"/>
              <a:t>coaching benefits;</a:t>
            </a:r>
          </a:p>
          <a:p>
            <a:endParaRPr lang="en-GB" b="1"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baseline="0" dirty="0"/>
              <a:t>For successful implementation, Line Managers may also need support with the use of in house training for the use of 7 soft skills</a:t>
            </a:r>
            <a:r>
              <a:rPr lang="en-GB" sz="1200" b="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(Rao, 2016). </a:t>
            </a:r>
            <a:r>
              <a:rPr lang="en-GB" b="0" baseline="0" dirty="0"/>
              <a:t>These are;</a:t>
            </a:r>
          </a:p>
          <a:p>
            <a:pPr marL="228600" indent="-228600">
              <a:buAutoNum type="arabicParenR"/>
            </a:pPr>
            <a:r>
              <a:rPr lang="en-GB" b="0" baseline="0" dirty="0"/>
              <a:t>Leadership skills</a:t>
            </a:r>
          </a:p>
          <a:p>
            <a:pPr marL="228600" indent="-228600">
              <a:buAutoNum type="arabicParenR"/>
            </a:pPr>
            <a:r>
              <a:rPr lang="en-GB" b="0" baseline="0" dirty="0"/>
              <a:t>Teamwork</a:t>
            </a:r>
          </a:p>
          <a:p>
            <a:pPr marL="228600" indent="-228600">
              <a:buAutoNum type="arabicParenR"/>
            </a:pPr>
            <a:r>
              <a:rPr lang="en-GB" b="0" baseline="0" dirty="0"/>
              <a:t>Communication Skills</a:t>
            </a:r>
          </a:p>
          <a:p>
            <a:pPr marL="228600" indent="-228600">
              <a:buAutoNum type="arabicParenR"/>
            </a:pPr>
            <a:r>
              <a:rPr lang="en-GB" b="0" baseline="0" dirty="0"/>
              <a:t>Problem Solving Skills</a:t>
            </a:r>
          </a:p>
          <a:p>
            <a:pPr marL="228600" indent="-228600">
              <a:buAutoNum type="arabicParenR"/>
            </a:pPr>
            <a:r>
              <a:rPr lang="en-GB" b="0" baseline="0" dirty="0"/>
              <a:t>Work Ethic</a:t>
            </a:r>
          </a:p>
          <a:p>
            <a:pPr marL="228600" indent="-228600">
              <a:buAutoNum type="arabicParenR"/>
            </a:pPr>
            <a:r>
              <a:rPr lang="en-GB" b="0" baseline="0" dirty="0"/>
              <a:t>Flexible/Adaptability</a:t>
            </a:r>
          </a:p>
          <a:p>
            <a:pPr marL="228600" indent="-228600">
              <a:buAutoNum type="arabicParenR"/>
            </a:pPr>
            <a:r>
              <a:rPr lang="en-GB" b="0" baseline="0" dirty="0"/>
              <a:t>Interpersonal Skills</a:t>
            </a:r>
          </a:p>
        </p:txBody>
      </p:sp>
      <p:sp>
        <p:nvSpPr>
          <p:cNvPr id="4" name="Slide Number Placeholder 3"/>
          <p:cNvSpPr>
            <a:spLocks noGrp="1"/>
          </p:cNvSpPr>
          <p:nvPr>
            <p:ph type="sldNum" sz="quarter" idx="10"/>
          </p:nvPr>
        </p:nvSpPr>
        <p:spPr/>
        <p:txBody>
          <a:bodyPr/>
          <a:lstStyle/>
          <a:p>
            <a:fld id="{8CD1D54D-D412-2F4C-B892-F7155A289628}" type="slidenum">
              <a:rPr lang="en-US" smtClean="0"/>
              <a:t>10</a:t>
            </a:fld>
            <a:endParaRPr lang="en-US"/>
          </a:p>
        </p:txBody>
      </p:sp>
    </p:spTree>
    <p:extLst>
      <p:ext uri="{BB962C8B-B14F-4D97-AF65-F5344CB8AC3E}">
        <p14:creationId xmlns:p14="http://schemas.microsoft.com/office/powerpoint/2010/main" val="34356075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When implementing coaching and monitoring in an organisation there are factors that need to be considered ;</a:t>
            </a:r>
          </a:p>
          <a:p>
            <a:r>
              <a:rPr lang="en-GB" baseline="0" dirty="0"/>
              <a:t>In 2014, the CIPD conducted a survey that discovered 75% of companies wildly accept that coaching is beneficial to the organisation.</a:t>
            </a:r>
          </a:p>
          <a:p>
            <a:endParaRPr lang="en-GB" baseline="0" dirty="0"/>
          </a:p>
          <a:p>
            <a:pPr marL="171450" indent="-171450">
              <a:buFontTx/>
              <a:buChar char="-"/>
            </a:pPr>
            <a:r>
              <a:rPr lang="en-GB" baseline="0" dirty="0"/>
              <a:t>Ensure policies and procedures set out the standard of expected behaviour and ensure formalisation of the process of a written agreement/ contract. This will give you legal protection should something go wrong and a tool that can be used for holding parties to account should relationships break down. </a:t>
            </a:r>
            <a:r>
              <a:rPr lang="en-GB" b="1" i="1" baseline="0" dirty="0"/>
              <a:t>Add academic search </a:t>
            </a:r>
            <a:endParaRPr lang="en-GB" b="1" baseline="0" dirty="0"/>
          </a:p>
          <a:p>
            <a:pPr marL="171450" indent="-171450">
              <a:buFontTx/>
              <a:buChar char="-"/>
            </a:pPr>
            <a:r>
              <a:rPr lang="en-GB" baseline="0" dirty="0"/>
              <a:t>Ensuring your supporting the L&amp;D strategy.  </a:t>
            </a:r>
            <a:r>
              <a:rPr lang="en-GB" b="1" i="1" baseline="0" dirty="0"/>
              <a:t>How?? More knowledgeable workforce, identify gaps in workforce which will identify further training needs, capturing training needs of staff</a:t>
            </a:r>
            <a:endParaRPr lang="en-GB" b="1" baseline="0" dirty="0"/>
          </a:p>
          <a:p>
            <a:pPr marL="171450" indent="-171450">
              <a:buFontTx/>
              <a:buChar char="-"/>
            </a:pPr>
            <a:r>
              <a:rPr lang="en-GB" baseline="0" dirty="0"/>
              <a:t>Set clear objectives and goals that the business whishes' to achieve. In turn this will measure the return on investment.</a:t>
            </a:r>
          </a:p>
          <a:p>
            <a:pPr marL="171450" indent="-171450">
              <a:buFontTx/>
              <a:buChar char="-"/>
            </a:pPr>
            <a:r>
              <a:rPr lang="en-GB" baseline="0" dirty="0"/>
              <a:t>Continue with supervision and monitoring to ensure employees are still engaged.</a:t>
            </a:r>
          </a:p>
          <a:p>
            <a:pPr marL="171450" indent="-171450">
              <a:buFontTx/>
              <a:buChar char="-"/>
            </a:pPr>
            <a:r>
              <a:rPr lang="en-GB" baseline="0" dirty="0"/>
              <a:t>Not all coaches have the answers. The coach has the skills to listen and ask questions.</a:t>
            </a:r>
          </a:p>
          <a:p>
            <a:pPr marL="171450" indent="-171450">
              <a:buFontTx/>
              <a:buChar char="-"/>
            </a:pPr>
            <a:r>
              <a:rPr lang="en-GB" baseline="0" dirty="0"/>
              <a:t>Make time for coaches, setting a realistic time needs to be set aside for any coaching or mentoring (Sha, M. 2016).</a:t>
            </a:r>
          </a:p>
          <a:p>
            <a:pPr marL="0" indent="0">
              <a:buFontTx/>
              <a:buNone/>
            </a:pPr>
            <a:endParaRPr lang="en-GB" b="0" baseline="0" dirty="0"/>
          </a:p>
          <a:p>
            <a:pPr marL="0" indent="0">
              <a:buFontTx/>
              <a:buNone/>
            </a:pPr>
            <a:r>
              <a:rPr lang="en-GB" b="1" i="1" baseline="0" dirty="0"/>
              <a:t>List time, cost and resources required.</a:t>
            </a:r>
          </a:p>
          <a:p>
            <a:pPr marL="0" indent="0">
              <a:buFontTx/>
              <a:buNone/>
            </a:pPr>
            <a:endParaRPr lang="en-GB" baseline="0" dirty="0"/>
          </a:p>
          <a:p>
            <a:r>
              <a:rPr lang="en-US" sz="1200" b="1" u="sng" kern="1200" dirty="0">
                <a:solidFill>
                  <a:schemeClr val="tx1"/>
                </a:solidFill>
                <a:effectLst/>
                <a:latin typeface="+mn-lt"/>
                <a:ea typeface="+mn-ea"/>
                <a:cs typeface="+mn-cs"/>
              </a:rPr>
              <a:t>REFERENCE</a:t>
            </a:r>
          </a:p>
          <a:p>
            <a:r>
              <a:rPr lang="en-US" sz="1200" kern="1200" dirty="0">
                <a:solidFill>
                  <a:schemeClr val="tx1"/>
                </a:solidFill>
                <a:effectLst/>
                <a:latin typeface="+mn-lt"/>
                <a:ea typeface="+mn-ea"/>
                <a:cs typeface="+mn-cs"/>
              </a:rPr>
              <a:t>Business Balls. (N.D.). </a:t>
            </a:r>
            <a:r>
              <a:rPr lang="en-US" sz="1200" i="1" kern="1200" dirty="0">
                <a:solidFill>
                  <a:schemeClr val="tx1"/>
                </a:solidFill>
                <a:effectLst/>
                <a:latin typeface="+mn-lt"/>
                <a:ea typeface="+mn-ea"/>
                <a:cs typeface="+mn-cs"/>
              </a:rPr>
              <a:t>OSCAR Model</a:t>
            </a:r>
            <a:r>
              <a:rPr lang="en-US" sz="1200" kern="1200" dirty="0">
                <a:solidFill>
                  <a:schemeClr val="tx1"/>
                </a:solidFill>
                <a:effectLst/>
                <a:latin typeface="+mn-lt"/>
                <a:ea typeface="+mn-ea"/>
                <a:cs typeface="+mn-cs"/>
              </a:rPr>
              <a:t>. Accessed April 25, 2019, from </a:t>
            </a:r>
            <a:r>
              <a:rPr lang="en-US" sz="1200" kern="1200" dirty="0" err="1">
                <a:solidFill>
                  <a:schemeClr val="tx1"/>
                </a:solidFill>
                <a:effectLst/>
                <a:latin typeface="+mn-lt"/>
                <a:ea typeface="+mn-ea"/>
                <a:cs typeface="+mn-cs"/>
              </a:rPr>
              <a:t>Busienss</a:t>
            </a:r>
            <a:r>
              <a:rPr lang="en-US" sz="1200" kern="1200" dirty="0">
                <a:solidFill>
                  <a:schemeClr val="tx1"/>
                </a:solidFill>
                <a:effectLst/>
                <a:latin typeface="+mn-lt"/>
                <a:ea typeface="+mn-ea"/>
                <a:cs typeface="+mn-cs"/>
              </a:rPr>
              <a:t> Balls: https://</a:t>
            </a:r>
            <a:r>
              <a:rPr lang="en-US" sz="1200" kern="1200" dirty="0" err="1">
                <a:solidFill>
                  <a:schemeClr val="tx1"/>
                </a:solidFill>
                <a:effectLst/>
                <a:latin typeface="+mn-lt"/>
                <a:ea typeface="+mn-ea"/>
                <a:cs typeface="+mn-cs"/>
              </a:rPr>
              <a:t>www.businessballs.com</a:t>
            </a:r>
            <a:r>
              <a:rPr lang="en-US" sz="1200" kern="1200" dirty="0">
                <a:solidFill>
                  <a:schemeClr val="tx1"/>
                </a:solidFill>
                <a:effectLst/>
                <a:latin typeface="+mn-lt"/>
                <a:ea typeface="+mn-ea"/>
                <a:cs typeface="+mn-cs"/>
              </a:rPr>
              <a:t>/coaching-and-mentoring/</a:t>
            </a:r>
            <a:r>
              <a:rPr lang="en-US" sz="1200" kern="1200" dirty="0" err="1">
                <a:solidFill>
                  <a:schemeClr val="tx1"/>
                </a:solidFill>
                <a:effectLst/>
                <a:latin typeface="+mn-lt"/>
                <a:ea typeface="+mn-ea"/>
                <a:cs typeface="+mn-cs"/>
              </a:rPr>
              <a:t>oscar</a:t>
            </a:r>
            <a:r>
              <a:rPr lang="en-US" sz="1200" kern="1200" dirty="0">
                <a:solidFill>
                  <a:schemeClr val="tx1"/>
                </a:solidFill>
                <a:effectLst/>
                <a:latin typeface="+mn-lt"/>
                <a:ea typeface="+mn-ea"/>
                <a:cs typeface="+mn-cs"/>
              </a:rPr>
              <a:t>-model/</a:t>
            </a:r>
            <a:r>
              <a:rPr lang="en-GB" dirty="0">
                <a:effectLst/>
              </a:rPr>
              <a:t> </a:t>
            </a:r>
            <a:endParaRPr lang="en-US" sz="1200" b="1" u="sng"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Caplan, J., (2003). </a:t>
            </a:r>
            <a:r>
              <a:rPr lang="en-US" sz="1200" i="1" kern="1200" dirty="0">
                <a:solidFill>
                  <a:schemeClr val="tx1"/>
                </a:solidFill>
                <a:effectLst/>
                <a:latin typeface="+mn-lt"/>
                <a:ea typeface="+mn-ea"/>
                <a:cs typeface="+mn-cs"/>
              </a:rPr>
              <a:t>Coaching for the Future.</a:t>
            </a:r>
            <a:r>
              <a:rPr lang="en-US" sz="1200" kern="1200" dirty="0">
                <a:solidFill>
                  <a:schemeClr val="tx1"/>
                </a:solidFill>
                <a:effectLst/>
                <a:latin typeface="+mn-lt"/>
                <a:ea typeface="+mn-ea"/>
                <a:cs typeface="+mn-cs"/>
              </a:rPr>
              <a:t> London: CIPD.</a:t>
            </a:r>
            <a:r>
              <a:rPr lang="en-GB" sz="1200" kern="1200" dirty="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CIPD., (2019) </a:t>
            </a:r>
            <a:r>
              <a:rPr lang="en-GB" b="0" i="1" dirty="0"/>
              <a:t>Coaching and mentoring</a:t>
            </a:r>
            <a:r>
              <a:rPr lang="en-GB" b="0" i="0" dirty="0"/>
              <a:t>. (Online) Available at: </a:t>
            </a:r>
            <a:r>
              <a:rPr lang="en-GB" baseline="0" dirty="0"/>
              <a:t>https://www.cipd.co.uk/knowledge/fundamentals/people/development/coaching-mentoring-factsheet. Accessed 10/04/2019</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Clutterbuck, D., (2004). </a:t>
            </a:r>
            <a:r>
              <a:rPr lang="en-US" sz="1200" i="1" kern="1200" dirty="0">
                <a:solidFill>
                  <a:schemeClr val="tx1"/>
                </a:solidFill>
                <a:effectLst/>
                <a:latin typeface="+mn-lt"/>
                <a:ea typeface="+mn-ea"/>
                <a:cs typeface="+mn-cs"/>
              </a:rPr>
              <a:t>Everyone Needs a Mentor</a:t>
            </a:r>
            <a:r>
              <a:rPr lang="en-US" sz="1200" kern="1200" dirty="0">
                <a:solidFill>
                  <a:schemeClr val="tx1"/>
                </a:solidFill>
                <a:effectLst/>
                <a:latin typeface="+mn-lt"/>
                <a:ea typeface="+mn-ea"/>
                <a:cs typeface="+mn-cs"/>
              </a:rPr>
              <a:t> (4 ed.). London: CIPD.</a:t>
            </a:r>
            <a:endParaRPr lang="en-GB" sz="1200" b="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Clutterbuck, D., (2014). </a:t>
            </a:r>
            <a:r>
              <a:rPr lang="en-US" sz="1200" i="1" kern="1200" dirty="0">
                <a:solidFill>
                  <a:schemeClr val="tx1"/>
                </a:solidFill>
                <a:effectLst/>
                <a:latin typeface="+mn-lt"/>
                <a:ea typeface="+mn-ea"/>
                <a:cs typeface="+mn-cs"/>
              </a:rPr>
              <a:t>Everyone Needs A Mentor. </a:t>
            </a:r>
            <a:r>
              <a:rPr lang="en-US" sz="1200" kern="1200" dirty="0">
                <a:solidFill>
                  <a:schemeClr val="tx1"/>
                </a:solidFill>
                <a:effectLst/>
                <a:latin typeface="+mn-lt"/>
                <a:ea typeface="+mn-ea"/>
                <a:cs typeface="+mn-cs"/>
              </a:rPr>
              <a:t>5th ed. London: CIPD.</a:t>
            </a: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baseline="0" dirty="0">
                <a:solidFill>
                  <a:schemeClr val="tx1"/>
                </a:solidFill>
                <a:effectLst/>
                <a:latin typeface="+mn-lt"/>
                <a:ea typeface="+mn-ea"/>
                <a:cs typeface="+mn-cs"/>
              </a:rPr>
              <a:t>Downey, M., (2003). Effective Coaching. </a:t>
            </a:r>
            <a:r>
              <a:rPr lang="en-GB" sz="1200" b="0" i="0" u="none" strike="noStrike" kern="1200" dirty="0">
                <a:solidFill>
                  <a:schemeClr val="tx1"/>
                </a:solidFill>
                <a:effectLst/>
                <a:latin typeface="+mn-lt"/>
                <a:ea typeface="+mn-ea"/>
                <a:cs typeface="+mn-cs"/>
              </a:rPr>
              <a:t>Florence, United States: </a:t>
            </a:r>
            <a:r>
              <a:rPr lang="en-GB" sz="1200" b="0" i="0" u="none" strike="noStrike" kern="1200" dirty="0" err="1">
                <a:solidFill>
                  <a:schemeClr val="tx1"/>
                </a:solidFill>
                <a:effectLst/>
                <a:latin typeface="+mn-lt"/>
                <a:ea typeface="+mn-ea"/>
                <a:cs typeface="+mn-cs"/>
              </a:rPr>
              <a:t>Texere</a:t>
            </a:r>
            <a:r>
              <a:rPr lang="en-GB" sz="1200" b="0" i="0" u="none" strike="noStrike" kern="1200" dirty="0">
                <a:solidFill>
                  <a:schemeClr val="tx1"/>
                </a:solidFill>
                <a:effectLst/>
                <a:latin typeface="+mn-lt"/>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baseline="0" dirty="0">
                <a:solidFill>
                  <a:schemeClr val="tx1"/>
                </a:solidFill>
                <a:effectLst/>
                <a:latin typeface="+mn-lt"/>
                <a:ea typeface="+mn-ea"/>
                <a:cs typeface="+mn-cs"/>
              </a:rPr>
              <a:t>Institute of Coaching.(N.D). Benefits of Coaching. (</a:t>
            </a:r>
            <a:r>
              <a:rPr lang="en-GB" sz="1200" b="0" i="0" u="none" strike="noStrike" kern="1200" baseline="0" dirty="0" err="1">
                <a:solidFill>
                  <a:schemeClr val="tx1"/>
                </a:solidFill>
                <a:effectLst/>
                <a:latin typeface="+mn-lt"/>
                <a:ea typeface="+mn-ea"/>
                <a:cs typeface="+mn-cs"/>
              </a:rPr>
              <a:t>Onlone</a:t>
            </a:r>
            <a:r>
              <a:rPr lang="en-GB" sz="1200" b="0" i="0" u="none" strike="noStrike" kern="1200" baseline="0" dirty="0">
                <a:solidFill>
                  <a:schemeClr val="tx1"/>
                </a:solidFill>
                <a:effectLst/>
                <a:latin typeface="+mn-lt"/>
                <a:ea typeface="+mn-ea"/>
                <a:cs typeface="+mn-cs"/>
              </a:rPr>
              <a:t>) Available at: https://</a:t>
            </a:r>
            <a:r>
              <a:rPr lang="en-GB" sz="1200" b="0" i="0" u="none" strike="noStrike" kern="1200" baseline="0" dirty="0" err="1">
                <a:solidFill>
                  <a:schemeClr val="tx1"/>
                </a:solidFill>
                <a:effectLst/>
                <a:latin typeface="+mn-lt"/>
                <a:ea typeface="+mn-ea"/>
                <a:cs typeface="+mn-cs"/>
              </a:rPr>
              <a:t>instituteofcoaching.org</a:t>
            </a:r>
            <a:r>
              <a:rPr lang="en-GB" sz="1200" b="0" i="0" u="none" strike="noStrike" kern="1200" baseline="0" dirty="0">
                <a:solidFill>
                  <a:schemeClr val="tx1"/>
                </a:solidFill>
                <a:effectLst/>
                <a:latin typeface="+mn-lt"/>
                <a:ea typeface="+mn-ea"/>
                <a:cs typeface="+mn-cs"/>
              </a:rPr>
              <a:t>/coaching-overview/coaching-benefits. Accessed 07/05/2019</a:t>
            </a:r>
          </a:p>
          <a:p>
            <a:r>
              <a:rPr lang="en-US" sz="1200" kern="1200" dirty="0">
                <a:solidFill>
                  <a:schemeClr val="tx1"/>
                </a:solidFill>
                <a:effectLst/>
                <a:latin typeface="+mn-lt"/>
                <a:ea typeface="+mn-ea"/>
                <a:cs typeface="+mn-cs"/>
              </a:rPr>
              <a:t>Rao, M. (2016). </a:t>
            </a:r>
            <a:r>
              <a:rPr lang="en-US" sz="1200" i="1" kern="1200" dirty="0">
                <a:solidFill>
                  <a:schemeClr val="tx1"/>
                </a:solidFill>
                <a:effectLst/>
                <a:latin typeface="+mn-lt"/>
                <a:ea typeface="+mn-ea"/>
                <a:cs typeface="+mn-cs"/>
              </a:rPr>
              <a:t>Soft Skills: Your Step by Step Guide to Overcome Workplace Challenges to Excel as a Leader.</a:t>
            </a:r>
            <a:r>
              <a:rPr lang="en-US" sz="1200" kern="1200" dirty="0">
                <a:solidFill>
                  <a:schemeClr val="tx1"/>
                </a:solidFill>
                <a:effectLst/>
                <a:latin typeface="+mn-lt"/>
                <a:ea typeface="+mn-ea"/>
                <a:cs typeface="+mn-cs"/>
              </a:rPr>
              <a:t> Motivational Press.</a:t>
            </a:r>
            <a:endParaRPr lang="en-GB" sz="1200" b="0" i="0" u="none" strike="noStrike" kern="1200" baseline="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baseline="0" dirty="0" err="1">
                <a:solidFill>
                  <a:schemeClr val="tx1"/>
                </a:solidFill>
                <a:latin typeface="+mn-lt"/>
                <a:ea typeface="+mn-ea"/>
                <a:cs typeface="+mn-cs"/>
              </a:rPr>
              <a:t>Shea</a:t>
            </a:r>
            <a:r>
              <a:rPr lang="en-GB" sz="1200" b="0" i="0" u="none" strike="noStrike" kern="1200" baseline="0" dirty="0">
                <a:solidFill>
                  <a:schemeClr val="tx1"/>
                </a:solidFill>
                <a:latin typeface="+mn-lt"/>
                <a:ea typeface="+mn-ea"/>
                <a:cs typeface="+mn-cs"/>
              </a:rPr>
              <a:t>, G. F., (2002). </a:t>
            </a:r>
            <a:r>
              <a:rPr lang="en-GB" sz="1200" b="0" i="1" u="none" strike="noStrike" kern="1200" baseline="0" dirty="0">
                <a:solidFill>
                  <a:schemeClr val="tx1"/>
                </a:solidFill>
                <a:latin typeface="+mn-lt"/>
                <a:ea typeface="+mn-ea"/>
                <a:cs typeface="+mn-cs"/>
              </a:rPr>
              <a:t>Mentoring – how to develop successful mentor </a:t>
            </a:r>
            <a:r>
              <a:rPr lang="en-GB" sz="1200" b="0" i="1" u="none" strike="noStrike" kern="1200" baseline="0" dirty="0" err="1">
                <a:solidFill>
                  <a:schemeClr val="tx1"/>
                </a:solidFill>
                <a:latin typeface="+mn-lt"/>
                <a:ea typeface="+mn-ea"/>
                <a:cs typeface="+mn-cs"/>
              </a:rPr>
              <a:t>behaviors</a:t>
            </a:r>
            <a:r>
              <a:rPr lang="en-GB" sz="1200" b="0" i="1" u="none" strike="noStrike" kern="1200" baseline="0" dirty="0">
                <a:solidFill>
                  <a:schemeClr val="tx1"/>
                </a:solidFill>
                <a:latin typeface="+mn-lt"/>
                <a:ea typeface="+mn-ea"/>
                <a:cs typeface="+mn-cs"/>
              </a:rPr>
              <a:t> </a:t>
            </a:r>
            <a:r>
              <a:rPr lang="en-GB" sz="1200" b="0" i="0" u="none" strike="noStrike" kern="1200" baseline="0" dirty="0">
                <a:solidFill>
                  <a:schemeClr val="tx1"/>
                </a:solidFill>
                <a:latin typeface="+mn-lt"/>
                <a:ea typeface="+mn-ea"/>
                <a:cs typeface="+mn-cs"/>
              </a:rPr>
              <a:t>3rd edition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Sha, M., (2016). </a:t>
            </a:r>
            <a:r>
              <a:rPr lang="en-GB" b="0" i="1" dirty="0"/>
              <a:t>How to successfully implement a coaching programme. (</a:t>
            </a:r>
            <a:r>
              <a:rPr lang="en-GB" b="0" i="0" dirty="0"/>
              <a:t>Online) Available at:</a:t>
            </a:r>
            <a:r>
              <a:rPr lang="en-GB" b="0" i="0" baseline="0" dirty="0"/>
              <a:t> https://www.skillsportal.co.za/content/how-successfully-implement-coaching-programme. Accessed 26/4/2019</a:t>
            </a: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Whitmore, J., 2012. </a:t>
            </a:r>
            <a:r>
              <a:rPr lang="en-US" sz="1200" i="1" kern="1200" dirty="0" err="1">
                <a:solidFill>
                  <a:schemeClr val="tx1"/>
                </a:solidFill>
                <a:effectLst/>
                <a:latin typeface="+mn-lt"/>
                <a:ea typeface="+mn-ea"/>
                <a:cs typeface="+mn-cs"/>
              </a:rPr>
              <a:t>Coahing</a:t>
            </a:r>
            <a:r>
              <a:rPr lang="en-US" sz="1200" i="1" kern="1200" dirty="0">
                <a:solidFill>
                  <a:schemeClr val="tx1"/>
                </a:solidFill>
                <a:effectLst/>
                <a:latin typeface="+mn-lt"/>
                <a:ea typeface="+mn-ea"/>
                <a:cs typeface="+mn-cs"/>
              </a:rPr>
              <a:t> for Performance: Growing People, Performance and Purpose. </a:t>
            </a:r>
            <a:r>
              <a:rPr lang="en-US" sz="1200" kern="1200" dirty="0">
                <a:solidFill>
                  <a:schemeClr val="tx1"/>
                </a:solidFill>
                <a:effectLst/>
                <a:latin typeface="+mn-lt"/>
                <a:ea typeface="+mn-ea"/>
                <a:cs typeface="+mn-cs"/>
              </a:rPr>
              <a:t>3rd ed. London: Nicholas </a:t>
            </a:r>
            <a:r>
              <a:rPr lang="en-US" sz="1200" kern="1200" dirty="0" err="1">
                <a:solidFill>
                  <a:schemeClr val="tx1"/>
                </a:solidFill>
                <a:effectLst/>
                <a:latin typeface="+mn-lt"/>
                <a:ea typeface="+mn-ea"/>
                <a:cs typeface="+mn-cs"/>
              </a:rPr>
              <a:t>Brealey</a:t>
            </a:r>
            <a:r>
              <a:rPr lang="en-US" sz="1200" kern="1200" dirty="0">
                <a:solidFill>
                  <a:schemeClr val="tx1"/>
                </a:solidFill>
                <a:effectLst/>
                <a:latin typeface="+mn-lt"/>
                <a:ea typeface="+mn-ea"/>
                <a:cs typeface="+mn-cs"/>
              </a:rPr>
              <a:t>.</a:t>
            </a:r>
            <a:endParaRPr lang="en-GB" sz="1200" kern="1200" dirty="0">
              <a:solidFill>
                <a:schemeClr val="tx1"/>
              </a:solidFill>
              <a:effectLst/>
              <a:latin typeface="+mn-lt"/>
              <a:ea typeface="+mn-ea"/>
              <a:cs typeface="+mn-cs"/>
            </a:endParaRPr>
          </a:p>
          <a:p>
            <a:pPr marL="0" indent="0">
              <a:buFontTx/>
              <a:buNone/>
            </a:pPr>
            <a:endParaRPr lang="en-GB" baseline="0" dirty="0"/>
          </a:p>
          <a:p>
            <a:pPr marL="171450" indent="-171450">
              <a:buFontTx/>
              <a:buChar char="-"/>
            </a:pPr>
            <a:endParaRPr lang="en-GB" b="1" baseline="0" dirty="0"/>
          </a:p>
        </p:txBody>
      </p:sp>
      <p:sp>
        <p:nvSpPr>
          <p:cNvPr id="4" name="Slide Number Placeholder 3"/>
          <p:cNvSpPr>
            <a:spLocks noGrp="1"/>
          </p:cNvSpPr>
          <p:nvPr>
            <p:ph type="sldNum" sz="quarter" idx="5"/>
          </p:nvPr>
        </p:nvSpPr>
        <p:spPr/>
        <p:txBody>
          <a:bodyPr/>
          <a:lstStyle/>
          <a:p>
            <a:fld id="{8CD1D54D-D412-2F4C-B892-F7155A289628}" type="slidenum">
              <a:rPr lang="en-US" smtClean="0"/>
              <a:t>11</a:t>
            </a:fld>
            <a:endParaRPr lang="en-US"/>
          </a:p>
        </p:txBody>
      </p:sp>
    </p:spTree>
    <p:extLst>
      <p:ext uri="{BB962C8B-B14F-4D97-AF65-F5344CB8AC3E}">
        <p14:creationId xmlns:p14="http://schemas.microsoft.com/office/powerpoint/2010/main" val="217345944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5/7/19</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dirty="0"/>
              <a:t>5/7/19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5/7/19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dirty="0"/>
              <a:t>5/7/19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dirty="0"/>
              <a:t>5/7/19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dirty="0"/>
              <a:t>5/7/19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5/7/19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5/7/19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5/7/19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5/7/19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5/7/19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5/7/19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5/7/19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5/7/19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5/7/19</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5/7/19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5/7/19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5/7/19</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72"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s://pixabay.com/en/question-mark-consider-think-231802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E54F39-9EAE-0345-A8B7-9B636D267784}"/>
              </a:ext>
            </a:extLst>
          </p:cNvPr>
          <p:cNvSpPr>
            <a:spLocks noGrp="1"/>
          </p:cNvSpPr>
          <p:nvPr>
            <p:ph type="ctrTitle"/>
          </p:nvPr>
        </p:nvSpPr>
        <p:spPr/>
        <p:txBody>
          <a:bodyPr/>
          <a:lstStyle/>
          <a:p>
            <a:r>
              <a:rPr lang="en-US" dirty="0"/>
              <a:t>COACHING AND MENTORING </a:t>
            </a:r>
          </a:p>
        </p:txBody>
      </p:sp>
      <p:sp>
        <p:nvSpPr>
          <p:cNvPr id="3" name="Subtitle 2">
            <a:extLst>
              <a:ext uri="{FF2B5EF4-FFF2-40B4-BE49-F238E27FC236}">
                <a16:creationId xmlns:a16="http://schemas.microsoft.com/office/drawing/2014/main" id="{3545B12F-BED7-6F4C-8AD6-26C6FEC7AC62}"/>
              </a:ext>
            </a:extLst>
          </p:cNvPr>
          <p:cNvSpPr>
            <a:spLocks noGrp="1"/>
          </p:cNvSpPr>
          <p:nvPr>
            <p:ph type="subTitle" idx="1"/>
          </p:nvPr>
        </p:nvSpPr>
        <p:spPr/>
        <p:txBody>
          <a:bodyPr/>
          <a:lstStyle/>
          <a:p>
            <a:r>
              <a:rPr lang="en-US" dirty="0"/>
              <a:t>Dayna James</a:t>
            </a:r>
          </a:p>
          <a:p>
            <a:r>
              <a:rPr lang="en-GB" dirty="0"/>
              <a:t>CIPD Membership Number: 49165316</a:t>
            </a:r>
          </a:p>
          <a:p>
            <a:endParaRPr lang="en-US" dirty="0"/>
          </a:p>
        </p:txBody>
      </p:sp>
    </p:spTree>
    <p:extLst>
      <p:ext uri="{BB962C8B-B14F-4D97-AF65-F5344CB8AC3E}">
        <p14:creationId xmlns:p14="http://schemas.microsoft.com/office/powerpoint/2010/main" val="1351208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76264-5FD3-5640-A175-C373C23738EE}"/>
              </a:ext>
            </a:extLst>
          </p:cNvPr>
          <p:cNvSpPr>
            <a:spLocks noGrp="1"/>
          </p:cNvSpPr>
          <p:nvPr>
            <p:ph type="title"/>
          </p:nvPr>
        </p:nvSpPr>
        <p:spPr/>
        <p:txBody>
          <a:bodyPr/>
          <a:lstStyle/>
          <a:p>
            <a:r>
              <a:rPr lang="en-US" dirty="0"/>
              <a:t>Overview  </a:t>
            </a:r>
          </a:p>
        </p:txBody>
      </p:sp>
      <p:sp>
        <p:nvSpPr>
          <p:cNvPr id="3" name="Content Placeholder 2">
            <a:extLst>
              <a:ext uri="{FF2B5EF4-FFF2-40B4-BE49-F238E27FC236}">
                <a16:creationId xmlns:a16="http://schemas.microsoft.com/office/drawing/2014/main" id="{B4C670D9-11E7-1E4C-9FD5-0D32B3795E7E}"/>
              </a:ext>
            </a:extLst>
          </p:cNvPr>
          <p:cNvSpPr>
            <a:spLocks noGrp="1"/>
          </p:cNvSpPr>
          <p:nvPr>
            <p:ph idx="1"/>
          </p:nvPr>
        </p:nvSpPr>
        <p:spPr>
          <a:xfrm>
            <a:off x="1683170" y="2474976"/>
            <a:ext cx="8825659" cy="3474719"/>
          </a:xfrm>
        </p:spPr>
        <p:txBody>
          <a:bodyPr>
            <a:normAutofit/>
          </a:bodyPr>
          <a:lstStyle/>
          <a:p>
            <a:pPr marL="0" indent="0">
              <a:buNone/>
            </a:pPr>
            <a:r>
              <a:rPr lang="en-US" sz="2000" dirty="0"/>
              <a:t>“</a:t>
            </a:r>
            <a:r>
              <a:rPr lang="en-GB" sz="2000" dirty="0"/>
              <a:t>Coaching and mentoring can be effective approaches to developing employees. Both have grown in popularity, with many employers using them to enhance the skills, knowledge and performance of their people around specific skills and goals.</a:t>
            </a:r>
          </a:p>
          <a:p>
            <a:pPr marL="0" indent="0">
              <a:buNone/>
            </a:pPr>
            <a:endParaRPr lang="en-GB" sz="2000" dirty="0"/>
          </a:p>
          <a:p>
            <a:pPr marL="0" indent="0">
              <a:buNone/>
            </a:pPr>
            <a:r>
              <a:rPr lang="en-US" sz="2000" dirty="0"/>
              <a:t>”</a:t>
            </a:r>
            <a:r>
              <a:rPr lang="en-GB" sz="2000" dirty="0"/>
              <a:t> Coaching and mentoring are development approaches based on the use of one-to-one conversations to enhance an individual’s skills, knowledge or work performance.” </a:t>
            </a:r>
          </a:p>
          <a:p>
            <a:pPr marL="0" indent="0">
              <a:buNone/>
            </a:pPr>
            <a:r>
              <a:rPr lang="en-GB" sz="2400" b="1" dirty="0"/>
              <a:t>															</a:t>
            </a:r>
            <a:r>
              <a:rPr lang="en-GB" sz="2400" dirty="0"/>
              <a:t>- CIPD 2019</a:t>
            </a:r>
            <a:endParaRPr lang="en-US" sz="2400" dirty="0"/>
          </a:p>
          <a:p>
            <a:pPr marL="0" indent="0">
              <a:buNone/>
            </a:pPr>
            <a:endParaRPr lang="en-US" sz="2400" b="1" dirty="0"/>
          </a:p>
        </p:txBody>
      </p:sp>
    </p:spTree>
    <p:extLst>
      <p:ext uri="{BB962C8B-B14F-4D97-AF65-F5344CB8AC3E}">
        <p14:creationId xmlns:p14="http://schemas.microsoft.com/office/powerpoint/2010/main" val="39973410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327F2D-E2D8-D14B-A8CD-94AE9FD2C952}"/>
              </a:ext>
            </a:extLst>
          </p:cNvPr>
          <p:cNvSpPr>
            <a:spLocks noGrp="1"/>
          </p:cNvSpPr>
          <p:nvPr>
            <p:ph type="title"/>
          </p:nvPr>
        </p:nvSpPr>
        <p:spPr/>
        <p:txBody>
          <a:bodyPr/>
          <a:lstStyle/>
          <a:p>
            <a:r>
              <a:rPr lang="en-US" dirty="0"/>
              <a:t>Differences between the concepts of coaching and mentoring </a:t>
            </a:r>
          </a:p>
        </p:txBody>
      </p:sp>
      <p:sp>
        <p:nvSpPr>
          <p:cNvPr id="3" name="Content Placeholder 2">
            <a:extLst>
              <a:ext uri="{FF2B5EF4-FFF2-40B4-BE49-F238E27FC236}">
                <a16:creationId xmlns:a16="http://schemas.microsoft.com/office/drawing/2014/main" id="{F567532B-7C42-AA48-80B1-86427C26D3CC}"/>
              </a:ext>
            </a:extLst>
          </p:cNvPr>
          <p:cNvSpPr>
            <a:spLocks noGrp="1"/>
          </p:cNvSpPr>
          <p:nvPr>
            <p:ph idx="1"/>
          </p:nvPr>
        </p:nvSpPr>
        <p:spPr>
          <a:xfrm>
            <a:off x="1154954" y="2365248"/>
            <a:ext cx="4488609" cy="3519084"/>
          </a:xfrm>
        </p:spPr>
        <p:txBody>
          <a:bodyPr>
            <a:normAutofit fontScale="92500" lnSpcReduction="20000"/>
          </a:bodyPr>
          <a:lstStyle/>
          <a:p>
            <a:pPr marL="0" indent="0">
              <a:buNone/>
            </a:pPr>
            <a:r>
              <a:rPr lang="en-US" u="sng" dirty="0"/>
              <a:t>What is coaching?</a:t>
            </a:r>
          </a:p>
          <a:p>
            <a:r>
              <a:rPr lang="en-GB" dirty="0"/>
              <a:t>Concerned with task</a:t>
            </a:r>
          </a:p>
          <a:p>
            <a:r>
              <a:rPr lang="en-GB" dirty="0"/>
              <a:t>Asking </a:t>
            </a:r>
          </a:p>
          <a:p>
            <a:r>
              <a:rPr lang="en-US" dirty="0"/>
              <a:t>Focuses on skills and performance </a:t>
            </a:r>
          </a:p>
          <a:p>
            <a:r>
              <a:rPr lang="en-US" dirty="0"/>
              <a:t>Primarily a line managers role </a:t>
            </a:r>
          </a:p>
          <a:p>
            <a:r>
              <a:rPr lang="en-US" dirty="0"/>
              <a:t>Agenda set by or with the coach</a:t>
            </a:r>
          </a:p>
          <a:p>
            <a:r>
              <a:rPr lang="en-US" dirty="0"/>
              <a:t>Emphasises feedback to the learner </a:t>
            </a:r>
          </a:p>
          <a:p>
            <a:r>
              <a:rPr lang="en-US" dirty="0"/>
              <a:t>Typically addresses a short – term need</a:t>
            </a:r>
          </a:p>
          <a:p>
            <a:r>
              <a:rPr lang="en-US" dirty="0"/>
              <a:t>Feedback and discussion primarily explicit</a:t>
            </a:r>
          </a:p>
          <a:p>
            <a:endParaRPr lang="en-US" dirty="0"/>
          </a:p>
          <a:p>
            <a:endParaRPr lang="en-US" dirty="0"/>
          </a:p>
          <a:p>
            <a:pPr marL="0" indent="0">
              <a:buNone/>
            </a:pPr>
            <a:endParaRPr lang="en-US" dirty="0"/>
          </a:p>
          <a:p>
            <a:endParaRPr lang="en-US" dirty="0"/>
          </a:p>
          <a:p>
            <a:pPr marL="0" indent="0">
              <a:buNone/>
            </a:pPr>
            <a:endParaRPr lang="en-US" dirty="0"/>
          </a:p>
        </p:txBody>
      </p:sp>
      <p:sp>
        <p:nvSpPr>
          <p:cNvPr id="5" name="Content Placeholder 2">
            <a:extLst>
              <a:ext uri="{FF2B5EF4-FFF2-40B4-BE49-F238E27FC236}">
                <a16:creationId xmlns:a16="http://schemas.microsoft.com/office/drawing/2014/main" id="{EB8D49D2-A88A-3F46-94E3-309130428370}"/>
              </a:ext>
            </a:extLst>
          </p:cNvPr>
          <p:cNvSpPr txBox="1">
            <a:spLocks/>
          </p:cNvSpPr>
          <p:nvPr/>
        </p:nvSpPr>
        <p:spPr>
          <a:xfrm>
            <a:off x="6548439" y="2365248"/>
            <a:ext cx="4488609" cy="3519084"/>
          </a:xfrm>
          <a:prstGeom prst="rect">
            <a:avLst/>
          </a:prstGeom>
        </p:spPr>
        <p:txBody>
          <a:bodyPr vert="horz" lIns="91440" tIns="45720" rIns="91440" bIns="45720" rtlCol="0">
            <a:normAutofit fontScale="85000" lnSpcReduction="2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marL="0" indent="0">
              <a:buNone/>
            </a:pPr>
            <a:r>
              <a:rPr lang="en-US" u="sng" dirty="0"/>
              <a:t>What is mentoring?</a:t>
            </a:r>
          </a:p>
          <a:p>
            <a:r>
              <a:rPr lang="en-US" dirty="0"/>
              <a:t>Concerns with implications beyond the task</a:t>
            </a:r>
          </a:p>
          <a:p>
            <a:r>
              <a:rPr lang="en-US" dirty="0"/>
              <a:t>Telling</a:t>
            </a:r>
          </a:p>
          <a:p>
            <a:r>
              <a:rPr lang="en-US" dirty="0"/>
              <a:t>Focuses on capability and potential </a:t>
            </a:r>
          </a:p>
          <a:p>
            <a:r>
              <a:rPr lang="en-US" dirty="0"/>
              <a:t>Works best off-line</a:t>
            </a:r>
          </a:p>
          <a:p>
            <a:r>
              <a:rPr lang="en-US" dirty="0"/>
              <a:t>Agenda set by the learner</a:t>
            </a:r>
          </a:p>
          <a:p>
            <a:r>
              <a:rPr lang="en-US" dirty="0"/>
              <a:t>Emphasises feedback and reflection by the learner</a:t>
            </a:r>
          </a:p>
          <a:p>
            <a:r>
              <a:rPr lang="en-US" dirty="0"/>
              <a:t>Typically a longer-term relationship, often ’for life’</a:t>
            </a:r>
          </a:p>
          <a:p>
            <a:r>
              <a:rPr lang="en-US" dirty="0"/>
              <a:t>Feedback and discussion primarily about implicit, intuitive issues and behaviors</a:t>
            </a:r>
          </a:p>
          <a:p>
            <a:pPr marL="0" indent="0">
              <a:buNone/>
            </a:pPr>
            <a:endParaRPr lang="en-US" dirty="0"/>
          </a:p>
          <a:p>
            <a:pPr marL="0" indent="0">
              <a:buFont typeface="Wingdings 3" charset="2"/>
              <a:buNone/>
            </a:pPr>
            <a:endParaRPr lang="en-US" dirty="0"/>
          </a:p>
          <a:p>
            <a:endParaRPr lang="en-US" dirty="0"/>
          </a:p>
          <a:p>
            <a:pPr marL="0" indent="0">
              <a:buFont typeface="Wingdings 3" charset="2"/>
              <a:buNone/>
            </a:pPr>
            <a:endParaRPr lang="en-US" dirty="0"/>
          </a:p>
        </p:txBody>
      </p:sp>
      <p:sp>
        <p:nvSpPr>
          <p:cNvPr id="6" name="Rectangle 5">
            <a:extLst>
              <a:ext uri="{FF2B5EF4-FFF2-40B4-BE49-F238E27FC236}">
                <a16:creationId xmlns:a16="http://schemas.microsoft.com/office/drawing/2014/main" id="{6ACDDFD6-D352-2D45-848D-1165541C8683}"/>
              </a:ext>
            </a:extLst>
          </p:cNvPr>
          <p:cNvSpPr/>
          <p:nvPr/>
        </p:nvSpPr>
        <p:spPr>
          <a:xfrm>
            <a:off x="7938842" y="5884332"/>
            <a:ext cx="2972289" cy="369332"/>
          </a:xfrm>
          <a:prstGeom prst="rect">
            <a:avLst/>
          </a:prstGeom>
        </p:spPr>
        <p:txBody>
          <a:bodyPr wrap="none">
            <a:spAutoFit/>
          </a:bodyPr>
          <a:lstStyle/>
          <a:p>
            <a:r>
              <a:rPr lang="en-US" dirty="0"/>
              <a:t>David Clutterbuck (2004)</a:t>
            </a:r>
          </a:p>
        </p:txBody>
      </p:sp>
    </p:spTree>
    <p:extLst>
      <p:ext uri="{BB962C8B-B14F-4D97-AF65-F5344CB8AC3E}">
        <p14:creationId xmlns:p14="http://schemas.microsoft.com/office/powerpoint/2010/main" val="27967307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0BCCCA-6A4C-A042-869A-BA11080F0683}"/>
              </a:ext>
            </a:extLst>
          </p:cNvPr>
          <p:cNvSpPr>
            <a:spLocks noGrp="1"/>
          </p:cNvSpPr>
          <p:nvPr>
            <p:ph type="title"/>
          </p:nvPr>
        </p:nvSpPr>
        <p:spPr>
          <a:xfrm>
            <a:off x="984232" y="643328"/>
            <a:ext cx="8761413" cy="706964"/>
          </a:xfrm>
        </p:spPr>
        <p:txBody>
          <a:bodyPr/>
          <a:lstStyle/>
          <a:p>
            <a:br>
              <a:rPr lang="en-GB" dirty="0"/>
            </a:br>
            <a:r>
              <a:rPr lang="en-GB" dirty="0"/>
              <a:t>Coaching and Mentoring Culture -GROW Model</a:t>
            </a:r>
            <a:endParaRPr lang="en-US" dirty="0"/>
          </a:p>
        </p:txBody>
      </p:sp>
      <p:sp>
        <p:nvSpPr>
          <p:cNvPr id="6" name="Right Arrow 5"/>
          <p:cNvSpPr/>
          <p:nvPr/>
        </p:nvSpPr>
        <p:spPr>
          <a:xfrm>
            <a:off x="1254488" y="2663952"/>
            <a:ext cx="1817896" cy="280132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b="1" dirty="0"/>
              <a:t>G</a:t>
            </a:r>
            <a:endParaRPr lang="en-GB" sz="2800" b="1" dirty="0"/>
          </a:p>
          <a:p>
            <a:pPr algn="ctr"/>
            <a:r>
              <a:rPr lang="en-GB" sz="2400" b="1" dirty="0"/>
              <a:t>Grow</a:t>
            </a:r>
            <a:endParaRPr lang="en-GB" sz="4400" b="1" dirty="0"/>
          </a:p>
        </p:txBody>
      </p:sp>
      <p:sp>
        <p:nvSpPr>
          <p:cNvPr id="7" name="Right Arrow 6"/>
          <p:cNvSpPr/>
          <p:nvPr/>
        </p:nvSpPr>
        <p:spPr>
          <a:xfrm>
            <a:off x="3972660" y="2663952"/>
            <a:ext cx="1817896" cy="280132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b="1" dirty="0"/>
              <a:t>R</a:t>
            </a:r>
          </a:p>
          <a:p>
            <a:pPr algn="ctr"/>
            <a:r>
              <a:rPr lang="en-GB" sz="2400" b="1" dirty="0"/>
              <a:t>Reality</a:t>
            </a:r>
            <a:r>
              <a:rPr lang="en-GB" sz="4800" b="1" dirty="0"/>
              <a:t> </a:t>
            </a:r>
          </a:p>
        </p:txBody>
      </p:sp>
      <p:sp>
        <p:nvSpPr>
          <p:cNvPr id="8" name="Right Arrow 7"/>
          <p:cNvSpPr/>
          <p:nvPr/>
        </p:nvSpPr>
        <p:spPr>
          <a:xfrm>
            <a:off x="6690832" y="2663953"/>
            <a:ext cx="1817896" cy="280132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b="1" dirty="0"/>
              <a:t>O</a:t>
            </a:r>
          </a:p>
          <a:p>
            <a:pPr algn="ctr"/>
            <a:r>
              <a:rPr lang="en-GB" sz="2400" b="1" dirty="0"/>
              <a:t>Options</a:t>
            </a:r>
          </a:p>
        </p:txBody>
      </p:sp>
      <p:sp>
        <p:nvSpPr>
          <p:cNvPr id="9" name="Right Arrow 8"/>
          <p:cNvSpPr/>
          <p:nvPr/>
        </p:nvSpPr>
        <p:spPr>
          <a:xfrm>
            <a:off x="9221960" y="2663952"/>
            <a:ext cx="1817896" cy="280131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b="1" dirty="0"/>
              <a:t>W</a:t>
            </a:r>
          </a:p>
          <a:p>
            <a:pPr algn="ctr"/>
            <a:r>
              <a:rPr lang="en-GB" sz="2400" b="1" dirty="0"/>
              <a:t>WILL</a:t>
            </a:r>
          </a:p>
        </p:txBody>
      </p:sp>
      <p:cxnSp>
        <p:nvCxnSpPr>
          <p:cNvPr id="14" name="Straight Arrow Connector 13"/>
          <p:cNvCxnSpPr/>
          <p:nvPr/>
        </p:nvCxnSpPr>
        <p:spPr>
          <a:xfrm>
            <a:off x="2078736" y="2407920"/>
            <a:ext cx="8619744" cy="0"/>
          </a:xfrm>
          <a:prstGeom prst="straightConnector1">
            <a:avLst/>
          </a:prstGeom>
          <a:ln>
            <a:headEnd type="triangle"/>
            <a:tailEnd type="triangle"/>
          </a:ln>
        </p:spPr>
        <p:style>
          <a:lnRef idx="3">
            <a:schemeClr val="accent1"/>
          </a:lnRef>
          <a:fillRef idx="0">
            <a:schemeClr val="accent1"/>
          </a:fillRef>
          <a:effectRef idx="2">
            <a:schemeClr val="accent1"/>
          </a:effectRef>
          <a:fontRef idx="minor">
            <a:schemeClr val="tx1"/>
          </a:fontRef>
        </p:style>
      </p:cxnSp>
      <p:sp>
        <p:nvSpPr>
          <p:cNvPr id="3" name="TextBox 2">
            <a:extLst>
              <a:ext uri="{FF2B5EF4-FFF2-40B4-BE49-F238E27FC236}">
                <a16:creationId xmlns:a16="http://schemas.microsoft.com/office/drawing/2014/main" id="{1E351820-96D0-D441-BB33-774758056E41}"/>
              </a:ext>
            </a:extLst>
          </p:cNvPr>
          <p:cNvSpPr txBox="1"/>
          <p:nvPr/>
        </p:nvSpPr>
        <p:spPr>
          <a:xfrm>
            <a:off x="1206631" y="5517482"/>
            <a:ext cx="2004940" cy="923330"/>
          </a:xfrm>
          <a:prstGeom prst="rect">
            <a:avLst/>
          </a:prstGeom>
          <a:noFill/>
        </p:spPr>
        <p:txBody>
          <a:bodyPr wrap="square" rtlCol="0">
            <a:spAutoFit/>
          </a:bodyPr>
          <a:lstStyle/>
          <a:p>
            <a:r>
              <a:rPr lang="en-US" dirty="0"/>
              <a:t>What do you want to achieve?</a:t>
            </a:r>
          </a:p>
        </p:txBody>
      </p:sp>
      <p:sp>
        <p:nvSpPr>
          <p:cNvPr id="10" name="TextBox 9">
            <a:extLst>
              <a:ext uri="{FF2B5EF4-FFF2-40B4-BE49-F238E27FC236}">
                <a16:creationId xmlns:a16="http://schemas.microsoft.com/office/drawing/2014/main" id="{29D9E150-5D40-E44D-83A1-160CB95E84C5}"/>
              </a:ext>
            </a:extLst>
          </p:cNvPr>
          <p:cNvSpPr txBox="1"/>
          <p:nvPr/>
        </p:nvSpPr>
        <p:spPr>
          <a:xfrm>
            <a:off x="3692094" y="5404077"/>
            <a:ext cx="2216180" cy="1200329"/>
          </a:xfrm>
          <a:prstGeom prst="rect">
            <a:avLst/>
          </a:prstGeom>
          <a:noFill/>
        </p:spPr>
        <p:txBody>
          <a:bodyPr wrap="square" rtlCol="0">
            <a:spAutoFit/>
          </a:bodyPr>
          <a:lstStyle/>
          <a:p>
            <a:r>
              <a:rPr lang="en-GB" dirty="0"/>
              <a:t>Where are you now? Where are you in relation to your goal?</a:t>
            </a:r>
          </a:p>
        </p:txBody>
      </p:sp>
      <p:sp>
        <p:nvSpPr>
          <p:cNvPr id="11" name="TextBox 10">
            <a:extLst>
              <a:ext uri="{FF2B5EF4-FFF2-40B4-BE49-F238E27FC236}">
                <a16:creationId xmlns:a16="http://schemas.microsoft.com/office/drawing/2014/main" id="{43A5E7F1-21A8-2A47-A93A-948DE1AA00ED}"/>
              </a:ext>
            </a:extLst>
          </p:cNvPr>
          <p:cNvSpPr txBox="1"/>
          <p:nvPr/>
        </p:nvSpPr>
        <p:spPr>
          <a:xfrm>
            <a:off x="6410266" y="5517482"/>
            <a:ext cx="2004940" cy="923330"/>
          </a:xfrm>
          <a:prstGeom prst="rect">
            <a:avLst/>
          </a:prstGeom>
          <a:noFill/>
        </p:spPr>
        <p:txBody>
          <a:bodyPr wrap="square" rtlCol="0">
            <a:spAutoFit/>
          </a:bodyPr>
          <a:lstStyle/>
          <a:p>
            <a:r>
              <a:rPr lang="en-GB" dirty="0"/>
              <a:t>What could you do? What else could you do?</a:t>
            </a:r>
          </a:p>
        </p:txBody>
      </p:sp>
      <p:sp>
        <p:nvSpPr>
          <p:cNvPr id="12" name="TextBox 11">
            <a:extLst>
              <a:ext uri="{FF2B5EF4-FFF2-40B4-BE49-F238E27FC236}">
                <a16:creationId xmlns:a16="http://schemas.microsoft.com/office/drawing/2014/main" id="{3A6B1D36-0468-F74A-9259-2FF7E5105916}"/>
              </a:ext>
            </a:extLst>
          </p:cNvPr>
          <p:cNvSpPr txBox="1"/>
          <p:nvPr/>
        </p:nvSpPr>
        <p:spPr>
          <a:xfrm>
            <a:off x="9034916" y="5404077"/>
            <a:ext cx="2216180" cy="1200329"/>
          </a:xfrm>
          <a:prstGeom prst="rect">
            <a:avLst/>
          </a:prstGeom>
          <a:noFill/>
        </p:spPr>
        <p:txBody>
          <a:bodyPr wrap="square" rtlCol="0">
            <a:spAutoFit/>
          </a:bodyPr>
          <a:lstStyle/>
          <a:p>
            <a:r>
              <a:rPr lang="en-GB" dirty="0"/>
              <a:t>What will you do, and when? How would you keep motivated?</a:t>
            </a:r>
          </a:p>
        </p:txBody>
      </p:sp>
    </p:spTree>
    <p:extLst>
      <p:ext uri="{BB962C8B-B14F-4D97-AF65-F5344CB8AC3E}">
        <p14:creationId xmlns:p14="http://schemas.microsoft.com/office/powerpoint/2010/main" val="31312075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8554" y="838200"/>
            <a:ext cx="8761413" cy="706964"/>
          </a:xfrm>
        </p:spPr>
        <p:txBody>
          <a:bodyPr/>
          <a:lstStyle/>
          <a:p>
            <a:r>
              <a:rPr lang="en-GB" dirty="0"/>
              <a:t>Coaching and Mentoring Culture - OSCAR Model</a:t>
            </a:r>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3"/>
          <a:stretch>
            <a:fillRect/>
          </a:stretch>
        </p:blipFill>
        <p:spPr>
          <a:xfrm>
            <a:off x="1057274" y="2603500"/>
            <a:ext cx="9772651" cy="3655355"/>
          </a:xfrm>
          <a:prstGeom prst="rect">
            <a:avLst/>
          </a:prstGeom>
        </p:spPr>
      </p:pic>
    </p:spTree>
    <p:extLst>
      <p:ext uri="{BB962C8B-B14F-4D97-AF65-F5344CB8AC3E}">
        <p14:creationId xmlns:p14="http://schemas.microsoft.com/office/powerpoint/2010/main" val="35997535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Benefits to parties involved  </a:t>
            </a:r>
          </a:p>
        </p:txBody>
      </p:sp>
      <p:sp>
        <p:nvSpPr>
          <p:cNvPr id="3" name="Content Placeholder 2"/>
          <p:cNvSpPr>
            <a:spLocks noGrp="1"/>
          </p:cNvSpPr>
          <p:nvPr>
            <p:ph idx="1"/>
          </p:nvPr>
        </p:nvSpPr>
        <p:spPr>
          <a:xfrm>
            <a:off x="1154954" y="2814660"/>
            <a:ext cx="2640380" cy="3010154"/>
          </a:xfrm>
        </p:spPr>
        <p:txBody>
          <a:bodyPr/>
          <a:lstStyle/>
          <a:p>
            <a:pPr marL="0" indent="0">
              <a:buNone/>
            </a:pPr>
            <a:r>
              <a:rPr lang="en-GB" sz="2800" u="sng" dirty="0"/>
              <a:t>Coaching</a:t>
            </a:r>
          </a:p>
          <a:p>
            <a:r>
              <a:rPr lang="en-GB" sz="2800" dirty="0"/>
              <a:t>Coach</a:t>
            </a:r>
          </a:p>
          <a:p>
            <a:r>
              <a:rPr lang="en-GB" sz="2800" dirty="0" err="1"/>
              <a:t>Coachee</a:t>
            </a:r>
            <a:endParaRPr lang="en-GB" sz="2800" dirty="0"/>
          </a:p>
          <a:p>
            <a:endParaRPr lang="en-GB" dirty="0"/>
          </a:p>
        </p:txBody>
      </p:sp>
      <p:sp>
        <p:nvSpPr>
          <p:cNvPr id="4" name="Content Placeholder 2"/>
          <p:cNvSpPr txBox="1">
            <a:spLocks/>
          </p:cNvSpPr>
          <p:nvPr/>
        </p:nvSpPr>
        <p:spPr>
          <a:xfrm>
            <a:off x="8703254" y="2814660"/>
            <a:ext cx="2708910" cy="3416300"/>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marL="0" indent="0">
              <a:buNone/>
            </a:pPr>
            <a:r>
              <a:rPr lang="en-GB" sz="2800" u="sng" dirty="0"/>
              <a:t>Mentoring</a:t>
            </a:r>
          </a:p>
          <a:p>
            <a:r>
              <a:rPr lang="en-GB" sz="2800" dirty="0"/>
              <a:t>Mentor</a:t>
            </a:r>
          </a:p>
          <a:p>
            <a:r>
              <a:rPr lang="en-GB" sz="2800" dirty="0"/>
              <a:t>Mentee</a:t>
            </a:r>
          </a:p>
          <a:p>
            <a:pPr marL="0" indent="0">
              <a:buNone/>
            </a:pPr>
            <a:endParaRPr lang="en-GB" dirty="0"/>
          </a:p>
        </p:txBody>
      </p:sp>
      <p:sp>
        <p:nvSpPr>
          <p:cNvPr id="5" name="AutoShape 2" descr="Image result for coaching and mentoring"/>
          <p:cNvSpPr>
            <a:spLocks noChangeAspect="1" noChangeArrowheads="1"/>
          </p:cNvSpPr>
          <p:nvPr/>
        </p:nvSpPr>
        <p:spPr bwMode="auto">
          <a:xfrm>
            <a:off x="63500"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 name="Picture 5"/>
          <p:cNvPicPr>
            <a:picLocks noChangeAspect="1"/>
          </p:cNvPicPr>
          <p:nvPr/>
        </p:nvPicPr>
        <p:blipFill>
          <a:blip r:embed="rId3"/>
          <a:stretch>
            <a:fillRect/>
          </a:stretch>
        </p:blipFill>
        <p:spPr>
          <a:xfrm>
            <a:off x="3296292" y="2814660"/>
            <a:ext cx="5406962" cy="2298446"/>
          </a:xfrm>
          <a:prstGeom prst="rect">
            <a:avLst/>
          </a:prstGeom>
        </p:spPr>
      </p:pic>
      <p:sp>
        <p:nvSpPr>
          <p:cNvPr id="7" name="Content Placeholder 2"/>
          <p:cNvSpPr txBox="1">
            <a:spLocks/>
          </p:cNvSpPr>
          <p:nvPr/>
        </p:nvSpPr>
        <p:spPr>
          <a:xfrm>
            <a:off x="4290944" y="5536685"/>
            <a:ext cx="3916700" cy="898211"/>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marL="0" indent="0">
              <a:buFont typeface="Wingdings 3" charset="2"/>
              <a:buNone/>
            </a:pPr>
            <a:r>
              <a:rPr lang="en-GB" sz="2800" u="sng" dirty="0"/>
              <a:t>AZ Media Devices </a:t>
            </a:r>
            <a:endParaRPr lang="en-GB" sz="2800" dirty="0"/>
          </a:p>
          <a:p>
            <a:endParaRPr lang="en-GB" dirty="0"/>
          </a:p>
        </p:txBody>
      </p:sp>
    </p:spTree>
    <p:extLst>
      <p:ext uri="{BB962C8B-B14F-4D97-AF65-F5344CB8AC3E}">
        <p14:creationId xmlns:p14="http://schemas.microsoft.com/office/powerpoint/2010/main" val="27896413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coaching </a:t>
            </a:r>
          </a:p>
        </p:txBody>
      </p:sp>
      <p:sp>
        <p:nvSpPr>
          <p:cNvPr id="5" name="Cloud 4"/>
          <p:cNvSpPr/>
          <p:nvPr/>
        </p:nvSpPr>
        <p:spPr>
          <a:xfrm>
            <a:off x="6920455" y="2381183"/>
            <a:ext cx="4443748" cy="2618851"/>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Career Coaching</a:t>
            </a:r>
          </a:p>
        </p:txBody>
      </p:sp>
      <p:sp>
        <p:nvSpPr>
          <p:cNvPr id="6" name="Cloud 5"/>
          <p:cNvSpPr/>
          <p:nvPr/>
        </p:nvSpPr>
        <p:spPr>
          <a:xfrm>
            <a:off x="1154954" y="2381183"/>
            <a:ext cx="4116593" cy="2384885"/>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Performance Coaching</a:t>
            </a:r>
          </a:p>
        </p:txBody>
      </p:sp>
      <p:sp>
        <p:nvSpPr>
          <p:cNvPr id="7" name="Cloud 6"/>
          <p:cNvSpPr/>
          <p:nvPr/>
        </p:nvSpPr>
        <p:spPr>
          <a:xfrm>
            <a:off x="3066910" y="4364566"/>
            <a:ext cx="4649152" cy="2294142"/>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a:t>Executive coaching - Strategy</a:t>
            </a:r>
            <a:endParaRPr lang="en-GB" dirty="0"/>
          </a:p>
        </p:txBody>
      </p:sp>
    </p:spTree>
    <p:extLst>
      <p:ext uri="{BB962C8B-B14F-4D97-AF65-F5344CB8AC3E}">
        <p14:creationId xmlns:p14="http://schemas.microsoft.com/office/powerpoint/2010/main" val="11729018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mentoring</a:t>
            </a:r>
          </a:p>
        </p:txBody>
      </p:sp>
      <p:sp>
        <p:nvSpPr>
          <p:cNvPr id="4" name="Cloud 3"/>
          <p:cNvSpPr/>
          <p:nvPr/>
        </p:nvSpPr>
        <p:spPr>
          <a:xfrm>
            <a:off x="1042987" y="2266420"/>
            <a:ext cx="4442909" cy="2564636"/>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a:t>Peer Mentoring</a:t>
            </a:r>
            <a:endParaRPr lang="en-GB" dirty="0"/>
          </a:p>
        </p:txBody>
      </p:sp>
      <p:sp>
        <p:nvSpPr>
          <p:cNvPr id="5" name="Cloud 4"/>
          <p:cNvSpPr/>
          <p:nvPr/>
        </p:nvSpPr>
        <p:spPr>
          <a:xfrm>
            <a:off x="3586163" y="4443413"/>
            <a:ext cx="4806595" cy="2229915"/>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a:t>Line Manager Mentoring </a:t>
            </a:r>
            <a:endParaRPr lang="en-GB" dirty="0"/>
          </a:p>
        </p:txBody>
      </p:sp>
      <p:sp>
        <p:nvSpPr>
          <p:cNvPr id="6" name="Cloud 5"/>
          <p:cNvSpPr/>
          <p:nvPr/>
        </p:nvSpPr>
        <p:spPr>
          <a:xfrm>
            <a:off x="7114390" y="2316480"/>
            <a:ext cx="4442909" cy="2564636"/>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a:t>Online Mentoring</a:t>
            </a:r>
            <a:endParaRPr lang="en-GB" dirty="0"/>
          </a:p>
        </p:txBody>
      </p:sp>
    </p:spTree>
    <p:extLst>
      <p:ext uri="{BB962C8B-B14F-4D97-AF65-F5344CB8AC3E}">
        <p14:creationId xmlns:p14="http://schemas.microsoft.com/office/powerpoint/2010/main" val="40649307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EA165B-3E7B-724B-AFB3-31EC43C3C08A}"/>
              </a:ext>
            </a:extLst>
          </p:cNvPr>
          <p:cNvSpPr>
            <a:spLocks noGrp="1"/>
          </p:cNvSpPr>
          <p:nvPr>
            <p:ph type="title"/>
          </p:nvPr>
        </p:nvSpPr>
        <p:spPr>
          <a:xfrm>
            <a:off x="825171" y="628895"/>
            <a:ext cx="8761413" cy="706964"/>
          </a:xfrm>
        </p:spPr>
        <p:txBody>
          <a:bodyPr/>
          <a:lstStyle/>
          <a:p>
            <a:br>
              <a:rPr lang="en-GB" dirty="0"/>
            </a:br>
            <a:r>
              <a:rPr lang="en-GB" dirty="0"/>
              <a:t>Role of line managers </a:t>
            </a:r>
            <a:endParaRPr lang="en-US" dirty="0"/>
          </a:p>
        </p:txBody>
      </p:sp>
      <p:pic>
        <p:nvPicPr>
          <p:cNvPr id="6" name="Picture 5"/>
          <p:cNvPicPr>
            <a:picLocks noChangeAspect="1"/>
          </p:cNvPicPr>
          <p:nvPr/>
        </p:nvPicPr>
        <p:blipFill>
          <a:blip r:embed="rId3"/>
          <a:stretch>
            <a:fillRect/>
          </a:stretch>
        </p:blipFill>
        <p:spPr>
          <a:xfrm>
            <a:off x="3263811" y="2441985"/>
            <a:ext cx="5763984" cy="3992093"/>
          </a:xfrm>
          <a:prstGeom prst="rect">
            <a:avLst/>
          </a:prstGeom>
        </p:spPr>
      </p:pic>
    </p:spTree>
    <p:extLst>
      <p:ext uri="{BB962C8B-B14F-4D97-AF65-F5344CB8AC3E}">
        <p14:creationId xmlns:p14="http://schemas.microsoft.com/office/powerpoint/2010/main" val="11117773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Advantages and Disadvantages for Line Managers </a:t>
            </a:r>
          </a:p>
        </p:txBody>
      </p:sp>
      <p:sp>
        <p:nvSpPr>
          <p:cNvPr id="4" name="Content Placeholder 2">
            <a:extLst>
              <a:ext uri="{FF2B5EF4-FFF2-40B4-BE49-F238E27FC236}">
                <a16:creationId xmlns:a16="http://schemas.microsoft.com/office/drawing/2014/main" id="{E0B467AB-CEEB-2F48-8FAB-CF43B44FC802}"/>
              </a:ext>
            </a:extLst>
          </p:cNvPr>
          <p:cNvSpPr txBox="1">
            <a:spLocks/>
          </p:cNvSpPr>
          <p:nvPr/>
        </p:nvSpPr>
        <p:spPr>
          <a:xfrm>
            <a:off x="1154955" y="2603500"/>
            <a:ext cx="4482052" cy="3416300"/>
          </a:xfrm>
          <a:prstGeom prst="rect">
            <a:avLst/>
          </a:prstGeom>
        </p:spPr>
        <p:txBody>
          <a:bodyPr vert="horz" lIns="91440" tIns="45720" rIns="91440" bIns="45720" rtlCol="0">
            <a:normAutofit lnSpcReduction="1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marL="0" indent="0">
              <a:buNone/>
            </a:pPr>
            <a:r>
              <a:rPr lang="en-US" b="1" u="sng" dirty="0"/>
              <a:t>Advantages </a:t>
            </a:r>
          </a:p>
          <a:p>
            <a:r>
              <a:rPr lang="en-US" dirty="0"/>
              <a:t>Industry specific knowledge</a:t>
            </a:r>
          </a:p>
          <a:p>
            <a:r>
              <a:rPr lang="en-US" dirty="0"/>
              <a:t>In-house policy knowledge </a:t>
            </a:r>
          </a:p>
          <a:p>
            <a:r>
              <a:rPr lang="en-US" dirty="0"/>
              <a:t>Support network</a:t>
            </a:r>
          </a:p>
          <a:p>
            <a:r>
              <a:rPr lang="en-US" dirty="0"/>
              <a:t>Authority to make supportive decision</a:t>
            </a:r>
          </a:p>
          <a:p>
            <a:r>
              <a:rPr lang="en-US" dirty="0"/>
              <a:t>Awareness of </a:t>
            </a:r>
            <a:r>
              <a:rPr lang="en-US" dirty="0" err="1"/>
              <a:t>coachee</a:t>
            </a:r>
            <a:r>
              <a:rPr lang="en-US" dirty="0"/>
              <a:t>/mentees skill/will</a:t>
            </a:r>
          </a:p>
          <a:p>
            <a:r>
              <a:rPr lang="en-US" dirty="0"/>
              <a:t>Motivation will tap into discretionary effort</a:t>
            </a:r>
          </a:p>
        </p:txBody>
      </p:sp>
      <p:sp>
        <p:nvSpPr>
          <p:cNvPr id="5" name="Content Placeholder 2">
            <a:extLst>
              <a:ext uri="{FF2B5EF4-FFF2-40B4-BE49-F238E27FC236}">
                <a16:creationId xmlns:a16="http://schemas.microsoft.com/office/drawing/2014/main" id="{E0B467AB-CEEB-2F48-8FAB-CF43B44FC802}"/>
              </a:ext>
            </a:extLst>
          </p:cNvPr>
          <p:cNvSpPr txBox="1">
            <a:spLocks/>
          </p:cNvSpPr>
          <p:nvPr/>
        </p:nvSpPr>
        <p:spPr>
          <a:xfrm>
            <a:off x="6325496" y="2603500"/>
            <a:ext cx="4251065" cy="3416300"/>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marL="0" indent="0">
              <a:buNone/>
            </a:pPr>
            <a:r>
              <a:rPr lang="en-US" b="1" u="sng" dirty="0"/>
              <a:t>Disadvantages</a:t>
            </a:r>
          </a:p>
          <a:p>
            <a:r>
              <a:rPr lang="en-US" dirty="0"/>
              <a:t>Could be strained relationship</a:t>
            </a:r>
          </a:p>
          <a:p>
            <a:r>
              <a:rPr lang="en-US" dirty="0"/>
              <a:t>Insular / Restrictive </a:t>
            </a:r>
          </a:p>
          <a:p>
            <a:r>
              <a:rPr lang="en-US" dirty="0" err="1"/>
              <a:t>Coachee</a:t>
            </a:r>
            <a:r>
              <a:rPr lang="en-US" dirty="0"/>
              <a:t>/Mentee reluctant to open up to Line Manager on sensitive issues</a:t>
            </a:r>
          </a:p>
          <a:p>
            <a:r>
              <a:rPr lang="en-US" dirty="0"/>
              <a:t>Business objectives take precedent </a:t>
            </a:r>
          </a:p>
        </p:txBody>
      </p:sp>
    </p:spTree>
    <p:extLst>
      <p:ext uri="{BB962C8B-B14F-4D97-AF65-F5344CB8AC3E}">
        <p14:creationId xmlns:p14="http://schemas.microsoft.com/office/powerpoint/2010/main" val="23507069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76C39-49B5-5142-8DDE-9D571FD773A4}"/>
              </a:ext>
            </a:extLst>
          </p:cNvPr>
          <p:cNvSpPr>
            <a:spLocks noGrp="1"/>
          </p:cNvSpPr>
          <p:nvPr>
            <p:ph type="title"/>
          </p:nvPr>
        </p:nvSpPr>
        <p:spPr/>
        <p:txBody>
          <a:bodyPr/>
          <a:lstStyle/>
          <a:p>
            <a:r>
              <a:rPr lang="en-GB" dirty="0"/>
              <a:t>Implementation</a:t>
            </a:r>
            <a:endParaRPr lang="en-US" dirty="0"/>
          </a:p>
        </p:txBody>
      </p:sp>
      <p:sp>
        <p:nvSpPr>
          <p:cNvPr id="3" name="Content Placeholder 2">
            <a:extLst>
              <a:ext uri="{FF2B5EF4-FFF2-40B4-BE49-F238E27FC236}">
                <a16:creationId xmlns:a16="http://schemas.microsoft.com/office/drawing/2014/main" id="{C11B6EE1-39E9-F54E-8AA4-CDB72E1E1644}"/>
              </a:ext>
            </a:extLst>
          </p:cNvPr>
          <p:cNvSpPr>
            <a:spLocks noGrp="1"/>
          </p:cNvSpPr>
          <p:nvPr>
            <p:ph idx="1"/>
          </p:nvPr>
        </p:nvSpPr>
        <p:spPr>
          <a:xfrm>
            <a:off x="1154955" y="2603499"/>
            <a:ext cx="5524142" cy="3504095"/>
          </a:xfrm>
        </p:spPr>
        <p:txBody>
          <a:bodyPr>
            <a:normAutofit/>
          </a:bodyPr>
          <a:lstStyle/>
          <a:p>
            <a:endParaRPr lang="en-US" sz="2400" dirty="0"/>
          </a:p>
          <a:p>
            <a:r>
              <a:rPr lang="en-US" sz="2400" dirty="0"/>
              <a:t>Policies</a:t>
            </a:r>
          </a:p>
          <a:p>
            <a:r>
              <a:rPr lang="en-US" sz="2400" dirty="0"/>
              <a:t>Supporting your goals</a:t>
            </a:r>
          </a:p>
          <a:p>
            <a:r>
              <a:rPr lang="en-US" sz="2400" dirty="0"/>
              <a:t>Setting clear objectives</a:t>
            </a:r>
          </a:p>
          <a:p>
            <a:r>
              <a:rPr lang="en-US" sz="2400" dirty="0"/>
              <a:t>Continue engagement</a:t>
            </a:r>
          </a:p>
          <a:p>
            <a:r>
              <a:rPr lang="en-US" sz="2400" dirty="0"/>
              <a:t>Realistic timescales  </a:t>
            </a:r>
          </a:p>
          <a:p>
            <a:endParaRPr lang="en-US" sz="2400" dirty="0"/>
          </a:p>
          <a:p>
            <a:endParaRPr lang="en-US" sz="2400" dirty="0"/>
          </a:p>
        </p:txBody>
      </p:sp>
      <p:pic>
        <p:nvPicPr>
          <p:cNvPr id="5" name="Picture 4" descr="Free illustration: Question Mark, Consider, Think - Free ...">
            <a:extLst>
              <a:ext uri="{FF2B5EF4-FFF2-40B4-BE49-F238E27FC236}">
                <a16:creationId xmlns:a16="http://schemas.microsoft.com/office/drawing/2014/main" id="{AC8544CC-0D53-6E46-AA08-C7422DFEE1E7}"/>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918198" y="2345264"/>
            <a:ext cx="5524142" cy="4020563"/>
          </a:xfrm>
          <a:prstGeom prst="rect">
            <a:avLst/>
          </a:prstGeom>
        </p:spPr>
      </p:pic>
    </p:spTree>
    <p:extLst>
      <p:ext uri="{BB962C8B-B14F-4D97-AF65-F5344CB8AC3E}">
        <p14:creationId xmlns:p14="http://schemas.microsoft.com/office/powerpoint/2010/main" val="129664390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1329</TotalTime>
  <Words>1651</Words>
  <Application>Microsoft Macintosh PowerPoint</Application>
  <PresentationFormat>Widescreen</PresentationFormat>
  <Paragraphs>267</Paragraphs>
  <Slides>11</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Century Gothic</vt:lpstr>
      <vt:lpstr>Wingdings 3</vt:lpstr>
      <vt:lpstr>Ion Boardroom</vt:lpstr>
      <vt:lpstr>COACHING AND MENTORING </vt:lpstr>
      <vt:lpstr>Overview  </vt:lpstr>
      <vt:lpstr>Differences between the concepts of coaching and mentoring </vt:lpstr>
      <vt:lpstr> Coaching and Mentoring Culture -GROW Model</vt:lpstr>
      <vt:lpstr>Coaching and Mentoring Culture - OSCAR Model</vt:lpstr>
      <vt:lpstr>Benefits to parties involved  </vt:lpstr>
      <vt:lpstr>Types of coaching </vt:lpstr>
      <vt:lpstr>Types of mentoring</vt:lpstr>
      <vt:lpstr> Role of line managers </vt:lpstr>
      <vt:lpstr>Advantages and Disadvantages for Line Managers </vt:lpstr>
      <vt:lpstr>Implementation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COACHING AND MENTORING</dc:title>
  <dc:creator>dayna james</dc:creator>
  <cp:lastModifiedBy>dayna james</cp:lastModifiedBy>
  <cp:revision>76</cp:revision>
  <cp:lastPrinted>2019-04-01T19:43:33Z</cp:lastPrinted>
  <dcterms:created xsi:type="dcterms:W3CDTF">2019-04-01T19:39:18Z</dcterms:created>
  <dcterms:modified xsi:type="dcterms:W3CDTF">2019-05-07T17:25:40Z</dcterms:modified>
</cp:coreProperties>
</file>