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5"/>
  </p:notesMasterIdLst>
  <p:sldIdLst>
    <p:sldId id="258" r:id="rId2"/>
    <p:sldId id="256" r:id="rId3"/>
    <p:sldId id="257" r:id="rId4"/>
  </p:sldIdLst>
  <p:sldSz cx="6858000" cy="9906000" type="A4"/>
  <p:notesSz cx="6858000" cy="9144000"/>
  <p:embeddedFontLst>
    <p:embeddedFont>
      <p:font typeface="Calibri" panose="020F0502020204030204" pitchFamily="34" charset="0"/>
      <p:regular r:id="rId6"/>
      <p:bold r:id="rId7"/>
      <p:italic r:id="rId8"/>
      <p:boldItalic r:id="rId9"/>
    </p:embeddedFont>
    <p:embeddedFont>
      <p:font typeface="Courgette" panose="020B0604020202020204" charset="0"/>
      <p:regular r:id="rId1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11" roundtripDataSignature="AMtx7mjc7GI5YOI3EoaTHbpz+94ylCRUj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33" d="100"/>
          <a:sy n="33" d="100"/>
        </p:scale>
        <p:origin x="2117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customschemas.google.com/relationships/presentationmetadata" Target="metadata"/><Relationship Id="rId5" Type="http://schemas.openxmlformats.org/officeDocument/2006/relationships/notesMaster" Target="notesMasters/notesMaster1.xml"/><Relationship Id="rId15" Type="http://schemas.openxmlformats.org/officeDocument/2006/relationships/tableStyles" Target="tableStyles.xml"/><Relationship Id="rId10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2241550" y="685800"/>
            <a:ext cx="23749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98" name="Google Shape;9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2241550" y="685800"/>
            <a:ext cx="23749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4"/>
          <p:cNvSpPr txBox="1"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Calibri"/>
              <a:buNone/>
              <a:defRPr sz="45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4"/>
          <p:cNvSpPr txBox="1"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1pPr>
            <a:lvl2pPr lvl="1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/>
            </a:lvl2pPr>
            <a:lvl3pPr lvl="2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sz="1350"/>
            </a:lvl3pPr>
            <a:lvl4pPr lvl="3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4pPr>
            <a:lvl5pPr lvl="4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5pPr>
            <a:lvl6pPr lvl="5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6pPr>
            <a:lvl7pPr lvl="6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7pPr>
            <a:lvl8pPr lvl="7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8pPr>
            <a:lvl9pPr lvl="8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14" name="Google Shape;14;p4"/>
          <p:cNvSpPr txBox="1">
            <a:spLocks noGrp="1"/>
          </p:cNvSpPr>
          <p:nvPr>
            <p:ph type="dt" idx="10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4"/>
          <p:cNvSpPr txBox="1">
            <a:spLocks noGrp="1"/>
          </p:cNvSpPr>
          <p:nvPr>
            <p:ph type="ftr" idx="11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4"/>
          <p:cNvSpPr txBox="1">
            <a:spLocks noGrp="1"/>
          </p:cNvSpPr>
          <p:nvPr>
            <p:ph type="sldNum" idx="12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5"/>
          <p:cNvSpPr txBox="1"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5"/>
          <p:cNvSpPr txBox="1"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5"/>
          <p:cNvSpPr txBox="1">
            <a:spLocks noGrp="1"/>
          </p:cNvSpPr>
          <p:nvPr>
            <p:ph type="dt" idx="10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5"/>
          <p:cNvSpPr txBox="1">
            <a:spLocks noGrp="1"/>
          </p:cNvSpPr>
          <p:nvPr>
            <p:ph type="ftr" idx="11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sldNum" idx="12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6"/>
          <p:cNvSpPr txBox="1"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Calibri"/>
              <a:buNone/>
              <a:defRPr sz="45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6"/>
          <p:cNvSpPr txBox="1"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 sz="15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888888"/>
              </a:buClr>
              <a:buSzPts val="1350"/>
              <a:buNone/>
              <a:defRPr sz="135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6"/>
          <p:cNvSpPr txBox="1">
            <a:spLocks noGrp="1"/>
          </p:cNvSpPr>
          <p:nvPr>
            <p:ph type="dt" idx="10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ftr" idx="11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6"/>
          <p:cNvSpPr txBox="1">
            <a:spLocks noGrp="1"/>
          </p:cNvSpPr>
          <p:nvPr>
            <p:ph type="sldNum" idx="12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7"/>
          <p:cNvSpPr txBox="1"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body" idx="1"/>
          </p:nvPr>
        </p:nvSpPr>
        <p:spPr>
          <a:xfrm>
            <a:off x="471488" y="2637014"/>
            <a:ext cx="2914650" cy="62852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7"/>
          <p:cNvSpPr txBox="1">
            <a:spLocks noGrp="1"/>
          </p:cNvSpPr>
          <p:nvPr>
            <p:ph type="body" idx="2"/>
          </p:nvPr>
        </p:nvSpPr>
        <p:spPr>
          <a:xfrm>
            <a:off x="3471863" y="2637014"/>
            <a:ext cx="2914650" cy="62852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7"/>
          <p:cNvSpPr txBox="1">
            <a:spLocks noGrp="1"/>
          </p:cNvSpPr>
          <p:nvPr>
            <p:ph type="dt" idx="10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ftr" idx="11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sldNum" idx="12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8"/>
          <p:cNvSpPr txBox="1"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sz="1350" b="1"/>
            </a:lvl3pPr>
            <a:lvl4pPr marL="1828800" lvl="3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39" name="Google Shape;39;p8"/>
          <p:cNvSpPr txBox="1">
            <a:spLocks noGrp="1"/>
          </p:cNvSpPr>
          <p:nvPr>
            <p:ph type="body" idx="2"/>
          </p:nvPr>
        </p:nvSpPr>
        <p:spPr>
          <a:xfrm>
            <a:off x="472381" y="3618442"/>
            <a:ext cx="2901255" cy="53221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8"/>
          <p:cNvSpPr txBox="1">
            <a:spLocks noGrp="1"/>
          </p:cNvSpPr>
          <p:nvPr>
            <p:ph type="body" idx="3"/>
          </p:nvPr>
        </p:nvSpPr>
        <p:spPr>
          <a:xfrm>
            <a:off x="3471863" y="2428347"/>
            <a:ext cx="2915543" cy="11900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sz="1350" b="1"/>
            </a:lvl3pPr>
            <a:lvl4pPr marL="1828800" lvl="3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41" name="Google Shape;41;p8"/>
          <p:cNvSpPr txBox="1">
            <a:spLocks noGrp="1"/>
          </p:cNvSpPr>
          <p:nvPr>
            <p:ph type="body" idx="4"/>
          </p:nvPr>
        </p:nvSpPr>
        <p:spPr>
          <a:xfrm>
            <a:off x="3471863" y="3618442"/>
            <a:ext cx="2915543" cy="53221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8"/>
          <p:cNvSpPr txBox="1">
            <a:spLocks noGrp="1"/>
          </p:cNvSpPr>
          <p:nvPr>
            <p:ph type="dt" idx="10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8"/>
          <p:cNvSpPr txBox="1">
            <a:spLocks noGrp="1"/>
          </p:cNvSpPr>
          <p:nvPr>
            <p:ph type="ftr" idx="11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sldNum" idx="12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 txBox="1"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dt" idx="10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9"/>
          <p:cNvSpPr txBox="1">
            <a:spLocks noGrp="1"/>
          </p:cNvSpPr>
          <p:nvPr>
            <p:ph type="ftr" idx="11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ldNum" idx="12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0"/>
          <p:cNvSpPr txBox="1">
            <a:spLocks noGrp="1"/>
          </p:cNvSpPr>
          <p:nvPr>
            <p:ph type="dt" idx="10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0"/>
          <p:cNvSpPr txBox="1">
            <a:spLocks noGrp="1"/>
          </p:cNvSpPr>
          <p:nvPr>
            <p:ph type="ftr" idx="11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0"/>
          <p:cNvSpPr txBox="1">
            <a:spLocks noGrp="1"/>
          </p:cNvSpPr>
          <p:nvPr>
            <p:ph type="sldNum" idx="12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1"/>
          <p:cNvSpPr txBox="1"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libri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1"/>
          <p:cNvSpPr txBox="1">
            <a:spLocks noGrp="1"/>
          </p:cNvSpPr>
          <p:nvPr>
            <p:ph type="body" idx="1"/>
          </p:nvPr>
        </p:nvSpPr>
        <p:spPr>
          <a:xfrm>
            <a:off x="2915543" y="1426283"/>
            <a:ext cx="3471863" cy="7039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6195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2100"/>
              <a:buChar char="•"/>
              <a:defRPr sz="2100"/>
            </a:lvl2pPr>
            <a:lvl3pPr marL="1371600" lvl="2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2385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4pPr>
            <a:lvl5pPr marL="2286000" lvl="4" indent="-32385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5pPr>
            <a:lvl6pPr marL="2743200" lvl="5" indent="-32385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6pPr>
            <a:lvl7pPr marL="3200400" lvl="6" indent="-32385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7pPr>
            <a:lvl8pPr marL="3657600" lvl="7" indent="-32385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8pPr>
            <a:lvl9pPr marL="4114800" lvl="8" indent="-32385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9pPr>
          </a:lstStyle>
          <a:p>
            <a:endParaRPr/>
          </a:p>
        </p:txBody>
      </p:sp>
      <p:sp>
        <p:nvSpPr>
          <p:cNvPr id="57" name="Google Shape;57;p11"/>
          <p:cNvSpPr txBox="1">
            <a:spLocks noGrp="1"/>
          </p:cNvSpPr>
          <p:nvPr>
            <p:ph type="body" idx="2"/>
          </p:nvPr>
        </p:nvSpPr>
        <p:spPr>
          <a:xfrm>
            <a:off x="472381" y="2971800"/>
            <a:ext cx="2211884" cy="55056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1pPr>
            <a:lvl2pPr marL="914400" lvl="1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050"/>
              <a:buNone/>
              <a:defRPr sz="1050"/>
            </a:lvl2pPr>
            <a:lvl3pPr marL="1371600" lvl="2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3pPr>
            <a:lvl4pPr marL="1828800" lvl="3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4pPr>
            <a:lvl5pPr marL="2286000" lvl="4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5pPr>
            <a:lvl6pPr marL="2743200" lvl="5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6pPr>
            <a:lvl7pPr marL="3200400" lvl="6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7pPr>
            <a:lvl8pPr marL="3657600" lvl="7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8pPr>
            <a:lvl9pPr marL="4114800" lvl="8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9pPr>
          </a:lstStyle>
          <a:p>
            <a:endParaRPr/>
          </a:p>
        </p:txBody>
      </p:sp>
      <p:sp>
        <p:nvSpPr>
          <p:cNvPr id="58" name="Google Shape;58;p11"/>
          <p:cNvSpPr txBox="1">
            <a:spLocks noGrp="1"/>
          </p:cNvSpPr>
          <p:nvPr>
            <p:ph type="dt" idx="10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1"/>
          <p:cNvSpPr txBox="1">
            <a:spLocks noGrp="1"/>
          </p:cNvSpPr>
          <p:nvPr>
            <p:ph type="ftr" idx="11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1"/>
          <p:cNvSpPr txBox="1">
            <a:spLocks noGrp="1"/>
          </p:cNvSpPr>
          <p:nvPr>
            <p:ph type="sldNum" idx="12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2"/>
          <p:cNvSpPr txBox="1"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libri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2"/>
          <p:cNvSpPr>
            <a:spLocks noGrp="1"/>
          </p:cNvSpPr>
          <p:nvPr>
            <p:ph type="pic" idx="2"/>
          </p:nvPr>
        </p:nvSpPr>
        <p:spPr>
          <a:xfrm>
            <a:off x="2915543" y="1426283"/>
            <a:ext cx="3471863" cy="70396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None/>
              <a:defRPr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None/>
              <a:defRPr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4" name="Google Shape;64;p12"/>
          <p:cNvSpPr txBox="1">
            <a:spLocks noGrp="1"/>
          </p:cNvSpPr>
          <p:nvPr>
            <p:ph type="body" idx="1"/>
          </p:nvPr>
        </p:nvSpPr>
        <p:spPr>
          <a:xfrm>
            <a:off x="472381" y="2971800"/>
            <a:ext cx="2211884" cy="55056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1pPr>
            <a:lvl2pPr marL="914400" lvl="1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050"/>
              <a:buNone/>
              <a:defRPr sz="1050"/>
            </a:lvl2pPr>
            <a:lvl3pPr marL="1371600" lvl="2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3pPr>
            <a:lvl4pPr marL="1828800" lvl="3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4pPr>
            <a:lvl5pPr marL="2286000" lvl="4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5pPr>
            <a:lvl6pPr marL="2743200" lvl="5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6pPr>
            <a:lvl7pPr marL="3200400" lvl="6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7pPr>
            <a:lvl8pPr marL="3657600" lvl="7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8pPr>
            <a:lvl9pPr marL="4114800" lvl="8" indent="-228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9pPr>
          </a:lstStyle>
          <a:p>
            <a:endParaRPr/>
          </a:p>
        </p:txBody>
      </p:sp>
      <p:sp>
        <p:nvSpPr>
          <p:cNvPr id="65" name="Google Shape;65;p12"/>
          <p:cNvSpPr txBox="1">
            <a:spLocks noGrp="1"/>
          </p:cNvSpPr>
          <p:nvPr>
            <p:ph type="dt" idx="10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2"/>
          <p:cNvSpPr txBox="1">
            <a:spLocks noGrp="1"/>
          </p:cNvSpPr>
          <p:nvPr>
            <p:ph type="ftr" idx="11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2"/>
          <p:cNvSpPr txBox="1">
            <a:spLocks noGrp="1"/>
          </p:cNvSpPr>
          <p:nvPr>
            <p:ph type="sldNum" idx="12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3"/>
          <p:cNvSpPr txBox="1"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3"/>
          <p:cNvSpPr txBox="1">
            <a:spLocks noGrp="1"/>
          </p:cNvSpPr>
          <p:nvPr>
            <p:ph type="body" idx="1"/>
          </p:nvPr>
        </p:nvSpPr>
        <p:spPr>
          <a:xfrm rot="5400000">
            <a:off x="286367" y="2822135"/>
            <a:ext cx="6285266" cy="5915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3"/>
          <p:cNvSpPr txBox="1">
            <a:spLocks noGrp="1"/>
          </p:cNvSpPr>
          <p:nvPr>
            <p:ph type="dt" idx="10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3"/>
          <p:cNvSpPr txBox="1">
            <a:spLocks noGrp="1"/>
          </p:cNvSpPr>
          <p:nvPr>
            <p:ph type="ftr" idx="11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3"/>
          <p:cNvSpPr txBox="1">
            <a:spLocks noGrp="1"/>
          </p:cNvSpPr>
          <p:nvPr>
            <p:ph type="sldNum" idx="12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4"/>
          <p:cNvSpPr txBox="1">
            <a:spLocks noGrp="1"/>
          </p:cNvSpPr>
          <p:nvPr>
            <p:ph type="title"/>
          </p:nvPr>
        </p:nvSpPr>
        <p:spPr>
          <a:xfrm rot="5400000">
            <a:off x="1449696" y="3985464"/>
            <a:ext cx="8394877" cy="14787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4"/>
          <p:cNvSpPr txBox="1">
            <a:spLocks noGrp="1"/>
          </p:cNvSpPr>
          <p:nvPr>
            <p:ph type="body" idx="1"/>
          </p:nvPr>
        </p:nvSpPr>
        <p:spPr>
          <a:xfrm rot="5400000">
            <a:off x="-1550679" y="2549570"/>
            <a:ext cx="8394877" cy="43505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4"/>
          <p:cNvSpPr txBox="1">
            <a:spLocks noGrp="1"/>
          </p:cNvSpPr>
          <p:nvPr>
            <p:ph type="dt" idx="10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4"/>
          <p:cNvSpPr txBox="1">
            <a:spLocks noGrp="1"/>
          </p:cNvSpPr>
          <p:nvPr>
            <p:ph type="ftr" idx="11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4"/>
          <p:cNvSpPr txBox="1">
            <a:spLocks noGrp="1"/>
          </p:cNvSpPr>
          <p:nvPr>
            <p:ph type="sldNum" idx="12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3"/>
          <p:cNvSpPr txBox="1"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  <a:defRPr sz="3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p3"/>
          <p:cNvSpPr txBox="1"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61950" algn="l" rtl="0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23850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1432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sz="135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1432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sz="135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1432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sz="135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1432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sz="135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1432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sz="135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14325" algn="l" rtl="0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sz="135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3"/>
          <p:cNvSpPr txBox="1">
            <a:spLocks noGrp="1"/>
          </p:cNvSpPr>
          <p:nvPr>
            <p:ph type="dt" idx="10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3"/>
          <p:cNvSpPr txBox="1">
            <a:spLocks noGrp="1"/>
          </p:cNvSpPr>
          <p:nvPr>
            <p:ph type="ftr" idx="11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3"/>
          <p:cNvSpPr txBox="1">
            <a:spLocks noGrp="1"/>
          </p:cNvSpPr>
          <p:nvPr>
            <p:ph type="sldNum" idx="12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50C30B40-B9FF-BB78-758B-5B55388715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1242077"/>
              </p:ext>
            </p:extLst>
          </p:nvPr>
        </p:nvGraphicFramePr>
        <p:xfrm>
          <a:off x="1143000" y="2110154"/>
          <a:ext cx="4572000" cy="4360983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3627500853"/>
                    </a:ext>
                  </a:extLst>
                </a:gridCol>
              </a:tblGrid>
              <a:tr h="4360983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endParaRPr lang="en-US" dirty="0"/>
                    </a:p>
                    <a:p>
                      <a:pPr algn="ctr"/>
                      <a:endParaRPr lang="en-US" dirty="0"/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Student name : Syeda Nessa Begum</a:t>
                      </a:r>
                    </a:p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Student id : 2109894</a:t>
                      </a:r>
                    </a:p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Lecturer : Ffion </a:t>
                      </a:r>
                      <a:r>
                        <a:rPr lang="en-US" sz="2400" dirty="0" err="1">
                          <a:solidFill>
                            <a:schemeClr val="tx1"/>
                          </a:solidFill>
                        </a:rPr>
                        <a:t>Cumberpatch</a:t>
                      </a:r>
                      <a:endParaRPr lang="en-US" sz="2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Module :BMIH4002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32488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755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>
            <a:spLocks noGrp="1"/>
          </p:cNvSpPr>
          <p:nvPr>
            <p:ph type="ctrTitle"/>
          </p:nvPr>
        </p:nvSpPr>
        <p:spPr>
          <a:xfrm>
            <a:off x="514350" y="209835"/>
            <a:ext cx="5829300" cy="5852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BF9000"/>
              </a:buClr>
              <a:buSzPts val="3200"/>
              <a:buFont typeface="Courgette"/>
              <a:buNone/>
            </a:pPr>
            <a:r>
              <a:rPr lang="en-US" sz="3200">
                <a:solidFill>
                  <a:srgbClr val="BF9000"/>
                </a:solidFill>
                <a:latin typeface="Courgette"/>
                <a:ea typeface="Courgette"/>
                <a:cs typeface="Courgette"/>
                <a:sym typeface="Courgette"/>
              </a:rPr>
              <a:t>Hotel Trinity </a:t>
            </a:r>
            <a:endParaRPr sz="3200"/>
          </a:p>
        </p:txBody>
      </p:sp>
      <p:sp>
        <p:nvSpPr>
          <p:cNvPr id="85" name="Google Shape;85;p1"/>
          <p:cNvSpPr txBox="1">
            <a:spLocks noGrp="1"/>
          </p:cNvSpPr>
          <p:nvPr>
            <p:ph type="subTitle" idx="1"/>
          </p:nvPr>
        </p:nvSpPr>
        <p:spPr>
          <a:xfrm>
            <a:off x="2283868" y="697356"/>
            <a:ext cx="5143500" cy="3629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BF9000"/>
              </a:buClr>
              <a:buSzPts val="1800"/>
              <a:buNone/>
            </a:pPr>
            <a:r>
              <a:rPr lang="en-US" sz="1100" b="1">
                <a:solidFill>
                  <a:srgbClr val="BF9000"/>
                </a:solidFill>
              </a:rPr>
              <a:t>Promise for the best taste </a:t>
            </a:r>
            <a:endParaRPr sz="1100"/>
          </a:p>
        </p:txBody>
      </p:sp>
      <p:sp>
        <p:nvSpPr>
          <p:cNvPr id="86" name="Google Shape;86;p1"/>
          <p:cNvSpPr/>
          <p:nvPr/>
        </p:nvSpPr>
        <p:spPr>
          <a:xfrm>
            <a:off x="1389346" y="78084"/>
            <a:ext cx="894522" cy="727391"/>
          </a:xfrm>
          <a:prstGeom prst="ellipse">
            <a:avLst/>
          </a:prstGeom>
          <a:solidFill>
            <a:srgbClr val="BF9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ourgette"/>
                <a:ea typeface="Courgette"/>
                <a:cs typeface="Courgette"/>
                <a:sym typeface="Courgette"/>
              </a:rPr>
              <a:t>HT</a:t>
            </a:r>
            <a:endParaRPr sz="1800" b="0" i="0" u="none" strike="noStrike" cap="none">
              <a:solidFill>
                <a:schemeClr val="dk1"/>
              </a:solidFill>
              <a:latin typeface="Courgette"/>
              <a:ea typeface="Courgette"/>
              <a:cs typeface="Courgette"/>
              <a:sym typeface="Courgette"/>
            </a:endParaRPr>
          </a:p>
        </p:txBody>
      </p:sp>
      <p:sp>
        <p:nvSpPr>
          <p:cNvPr id="87" name="Google Shape;87;p1"/>
          <p:cNvSpPr/>
          <p:nvPr/>
        </p:nvSpPr>
        <p:spPr>
          <a:xfrm>
            <a:off x="0" y="1115350"/>
            <a:ext cx="6858000" cy="1625400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u="sng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1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statart :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3 Chicken wings                                                                   £ 3.45 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Red pepper dip                                                                     £ 3.50 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1400" b="1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8" name="Google Shape;88;p1"/>
          <p:cNvSpPr/>
          <p:nvPr/>
        </p:nvSpPr>
        <p:spPr>
          <a:xfrm>
            <a:off x="0" y="5762532"/>
            <a:ext cx="6858000" cy="1277184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1" i="0" u="sng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Desserts: (available 24/7)</a:t>
            </a:r>
            <a:endParaRPr sz="16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Gallardo</a:t>
            </a: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£3.20</a:t>
            </a:r>
            <a:endParaRPr sz="14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Naughty Natas                                                     £3.50</a:t>
            </a:r>
            <a:endParaRPr sz="14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Carrot Cake                                                         £3.20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Barely Baked Brownies:                                     £5.50</a:t>
            </a:r>
            <a:endParaRPr sz="14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9" name="Google Shape;89;p1"/>
          <p:cNvSpPr/>
          <p:nvPr/>
        </p:nvSpPr>
        <p:spPr>
          <a:xfrm>
            <a:off x="75" y="2795875"/>
            <a:ext cx="6858000" cy="2856000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sng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Main course: (12.30 pm to 11.00 pm)</a:t>
            </a:r>
            <a:endParaRPr sz="14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Pulled Chicken Sliders:                                                             £20.00</a:t>
            </a:r>
            <a:endParaRPr sz="14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 pulled chicken slides, 1 flavored mayo and salad mix with 1 spicy veg topping, served with garlic nun</a:t>
            </a:r>
            <a:endParaRPr sz="14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Creamy Cashew Chicken and Spicy Rice:                              £21.00</a:t>
            </a:r>
            <a:endParaRPr sz="14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Sliced chicken filled in a creamy cashew nuts and tomato sauce, topped with fresh chilli and served with Spicy rice and </a:t>
            </a:r>
            <a:r>
              <a:rPr lang="en-US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yogurt</a:t>
            </a: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sauce along with wine (choose by yourself)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sng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For vegans </a:t>
            </a:r>
            <a:endParaRPr sz="1400" b="1" i="0" u="sng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Crunchy Veg Sliders:                                                                £15.00</a:t>
            </a:r>
            <a:endParaRPr sz="14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 veg puffy sliders, 1 flavored mayo and salad mix with 1 spicy veg topping, served with garlic nun 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Roasted veg and Grilled Paneer:                                             £15.00    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Marinated paneer and chunky veg served on spicy rice and vegan wine</a:t>
            </a:r>
            <a:endParaRPr sz="14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0" name="Google Shape;90;p1" descr="Baked Chicken Wings Recipe (BEST Seasoning) HOW TO VIDEO!!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486400" y="1033906"/>
            <a:ext cx="1371599" cy="1371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Google Shape;91;p1" descr="Classic Carrot Cake Recipe by Tasty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486400" y="5800385"/>
            <a:ext cx="1371598" cy="1180030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1"/>
          <p:cNvSpPr/>
          <p:nvPr/>
        </p:nvSpPr>
        <p:spPr>
          <a:xfrm>
            <a:off x="-2" y="7228544"/>
            <a:ext cx="6858000" cy="1090172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1" i="0" u="sng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Refreshments: (available 24/7)</a:t>
            </a:r>
            <a:endParaRPr sz="16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 bottomless                                                    £3.20</a:t>
            </a:r>
            <a:endParaRPr sz="14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Pineapple lemonade                                          £2.50</a:t>
            </a:r>
            <a:endParaRPr sz="14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Bottled beverage                                               £2.20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93" name="Google Shape;93;p1" descr="Pineapple Lemonade {3 Ingredient Punch} - Miss in the Kitchen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-1" y="7303957"/>
            <a:ext cx="1389348" cy="925519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1"/>
          <p:cNvSpPr/>
          <p:nvPr/>
        </p:nvSpPr>
        <p:spPr>
          <a:xfrm>
            <a:off x="0" y="8470647"/>
            <a:ext cx="6858000" cy="1090172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1" i="0" u="sng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Wine Collection:</a:t>
            </a:r>
            <a:endParaRPr sz="16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Cara Viva                                                          £7.20 per glass</a:t>
            </a:r>
            <a:endParaRPr sz="14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Gatao Vinho </a:t>
            </a:r>
            <a:r>
              <a:rPr lang="en-US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Verde</a:t>
            </a: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£7.50 per glass</a:t>
            </a:r>
            <a:endParaRPr sz="14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Indaba </a:t>
            </a:r>
            <a:r>
              <a:rPr lang="en-US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Chardonnay</a:t>
            </a:r>
            <a:r>
              <a:rPr lang="en-US" sz="14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£7.20 per glass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95" name="Google Shape;95;p1" descr="NANDO&amp;#39;S - 93 Photos &amp;amp; 74 Reviews - Fast Food - 204 Earls Court Road,  London, United Kingdom - Restaurant Reviews - Phone Number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936865" y="8403776"/>
            <a:ext cx="904713" cy="12062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"/>
          <p:cNvSpPr txBox="1">
            <a:spLocks noGrp="1"/>
          </p:cNvSpPr>
          <p:nvPr>
            <p:ph type="ctrTitle"/>
          </p:nvPr>
        </p:nvSpPr>
        <p:spPr>
          <a:xfrm>
            <a:off x="1190213" y="209835"/>
            <a:ext cx="5829300" cy="5852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BF9000"/>
              </a:buClr>
              <a:buSzPct val="100000"/>
              <a:buFont typeface="Courgette"/>
              <a:buNone/>
            </a:pPr>
            <a:r>
              <a:rPr lang="en-US">
                <a:solidFill>
                  <a:srgbClr val="BF9000"/>
                </a:solidFill>
                <a:latin typeface="Courgette"/>
                <a:ea typeface="Courgette"/>
                <a:cs typeface="Courgette"/>
                <a:sym typeface="Courgette"/>
              </a:rPr>
              <a:t>Hotel Trinity </a:t>
            </a:r>
            <a:endParaRPr/>
          </a:p>
        </p:txBody>
      </p:sp>
      <p:sp>
        <p:nvSpPr>
          <p:cNvPr id="101" name="Google Shape;101;p2"/>
          <p:cNvSpPr/>
          <p:nvPr/>
        </p:nvSpPr>
        <p:spPr>
          <a:xfrm>
            <a:off x="99390" y="98671"/>
            <a:ext cx="894522" cy="727391"/>
          </a:xfrm>
          <a:prstGeom prst="ellipse">
            <a:avLst/>
          </a:prstGeom>
          <a:solidFill>
            <a:srgbClr val="BF9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ourgette"/>
                <a:ea typeface="Courgette"/>
                <a:cs typeface="Courgette"/>
                <a:sym typeface="Courgette"/>
              </a:rPr>
              <a:t>HT</a:t>
            </a:r>
            <a:endParaRPr sz="1800" b="0" i="0" u="none" strike="noStrike" cap="none">
              <a:solidFill>
                <a:schemeClr val="dk1"/>
              </a:solidFill>
              <a:latin typeface="Courgette"/>
              <a:ea typeface="Courgette"/>
              <a:cs typeface="Courgette"/>
              <a:sym typeface="Courgette"/>
            </a:endParaRPr>
          </a:p>
        </p:txBody>
      </p:sp>
      <p:sp>
        <p:nvSpPr>
          <p:cNvPr id="102" name="Google Shape;102;p2"/>
          <p:cNvSpPr/>
          <p:nvPr/>
        </p:nvSpPr>
        <p:spPr>
          <a:xfrm>
            <a:off x="0" y="1191499"/>
            <a:ext cx="6858000" cy="2473259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1" i="0" u="sng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Sandwiches: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1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Non-veg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Chicken Breast Sandwich                                 £15.50</a:t>
            </a:r>
            <a:endParaRPr sz="18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Thigh and Mighty Sandwich                            £14.00</a:t>
            </a:r>
            <a:endParaRPr sz="18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Chicken Caesar Wrap                                       £12.00 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1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Veg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Portobello</a:t>
            </a:r>
            <a:r>
              <a:rPr lang="en-US" sz="18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18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Mushroom</a:t>
            </a:r>
            <a:r>
              <a:rPr lang="en-US" sz="18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&amp; Halloumi Wrap        £12.00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Veggie Burger                                                     £12.00   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2"/>
          <p:cNvSpPr/>
          <p:nvPr/>
        </p:nvSpPr>
        <p:spPr>
          <a:xfrm>
            <a:off x="0" y="3781279"/>
            <a:ext cx="6858000" cy="2530921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sng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Extrs Soft- Beverages: (available 24/7)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Milkshake:                                                           £00.80</a:t>
            </a:r>
            <a:endParaRPr sz="18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Strawberry                                                             </a:t>
            </a:r>
            <a:r>
              <a:rPr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£00.90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FOR ALL DIETARY REQUIREMENTS PLEASE SPEAK TO   YOUR WAITER OR WAITRESS</a:t>
            </a:r>
            <a:endParaRPr sz="1800" b="1" u="sng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Opening Hours: 4.30pm</a:t>
            </a:r>
            <a:endParaRPr sz="18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Closing Hours : 10.30pm </a:t>
            </a:r>
            <a:endParaRPr sz="1400" b="0" i="0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2"/>
          <p:cNvSpPr/>
          <p:nvPr/>
        </p:nvSpPr>
        <p:spPr>
          <a:xfrm>
            <a:off x="3528390" y="6428722"/>
            <a:ext cx="3329612" cy="2285779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Our Location: </a:t>
            </a:r>
            <a:endParaRPr sz="14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Swansea, South Wales.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sng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Contact Detail: 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1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www.hoteltrinity.com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+441</a:t>
            </a:r>
            <a:r>
              <a:rPr lang="en-US" sz="1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00000000</a:t>
            </a:r>
            <a:endParaRPr sz="18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" name="Google Shape;105;p2"/>
          <p:cNvSpPr/>
          <p:nvPr/>
        </p:nvSpPr>
        <p:spPr>
          <a:xfrm>
            <a:off x="42604" y="6433998"/>
            <a:ext cx="3428999" cy="2285779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Order through: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Payment partners: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06" name="Google Shape;106;p2" descr="foodpanda - Home | Facebook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8786" y="6793671"/>
            <a:ext cx="689710" cy="6897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2" descr="Just Eat NO - Home | Facebook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38024" y="6762211"/>
            <a:ext cx="689711" cy="68971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2" descr="Foodsby raises $13.5M in funding round | 2018-08-28 | MEAT+POULTRY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757103" y="6793671"/>
            <a:ext cx="1034567" cy="68971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2" descr="Download Monzo Logo in SVG Vector or PNG File Format - Logo.wine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334284" y="7780135"/>
            <a:ext cx="1276896" cy="85126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" name="Google Shape;110;p2" descr="Monese - Wikipedia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526120" y="7915672"/>
            <a:ext cx="908371" cy="615232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2" descr="Web Free Icon of Zwicon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667458" y="7325476"/>
            <a:ext cx="330384" cy="33038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" name="Google Shape;112;p2" descr="Premium Vector | Golden marker location icon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3528390" y="6386191"/>
            <a:ext cx="619718" cy="6197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" name="Google Shape;113;p2" descr="Phone icon - Free download on Iconfinder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3676147" y="7786308"/>
            <a:ext cx="342960" cy="342960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2"/>
          <p:cNvSpPr/>
          <p:nvPr/>
        </p:nvSpPr>
        <p:spPr>
          <a:xfrm>
            <a:off x="42603" y="8800801"/>
            <a:ext cx="6815397" cy="1025407"/>
          </a:xfrm>
          <a:prstGeom prst="rect">
            <a:avLst/>
          </a:prstGeom>
          <a:solidFill>
            <a:srgbClr val="BF9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1" u="sng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Allergen statement: </a:t>
            </a:r>
            <a:endParaRPr b="1" i="1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1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If you are </a:t>
            </a:r>
            <a:r>
              <a:rPr lang="en-US" sz="1800" b="1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allergic</a:t>
            </a:r>
            <a:r>
              <a:rPr lang="en-US" sz="1800" b="1" i="1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to any ingredient, please mention it while ordering by our delivery partners</a:t>
            </a:r>
            <a:endParaRPr sz="1400" b="1" i="1" u="none" strike="noStrike" cap="none">
              <a:solidFill>
                <a:srgbClr val="000000"/>
              </a:solidFill>
            </a:endParaRPr>
          </a:p>
        </p:txBody>
      </p:sp>
      <p:pic>
        <p:nvPicPr>
          <p:cNvPr id="115" name="Google Shape;115;p2" descr="Daily Wear Multicolour Georgette Saree - Peacock Green &amp;amp; Navy Blue – Begum  Silks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91383" y="7683653"/>
            <a:ext cx="1083050" cy="1083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347</Words>
  <Application>Microsoft Office PowerPoint</Application>
  <PresentationFormat>A4 Paper (210x297 mm)</PresentationFormat>
  <Paragraphs>69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Courgette</vt:lpstr>
      <vt:lpstr>Times New Roman</vt:lpstr>
      <vt:lpstr>Arial</vt:lpstr>
      <vt:lpstr>Calibri</vt:lpstr>
      <vt:lpstr>Office Theme</vt:lpstr>
      <vt:lpstr>PowerPoint Presentation</vt:lpstr>
      <vt:lpstr>Hotel Trinity </vt:lpstr>
      <vt:lpstr>Hotel Trinity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Khairul</dc:creator>
  <cp:lastModifiedBy>syeda begum</cp:lastModifiedBy>
  <cp:revision>1</cp:revision>
  <dcterms:created xsi:type="dcterms:W3CDTF">2021-06-28T15:34:07Z</dcterms:created>
  <dcterms:modified xsi:type="dcterms:W3CDTF">2022-06-17T12:41:26Z</dcterms:modified>
</cp:coreProperties>
</file>