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91" autoAdjust="0"/>
    <p:restoredTop sz="88627" autoAdjust="0"/>
  </p:normalViewPr>
  <p:slideViewPr>
    <p:cSldViewPr snapToGrid="0">
      <p:cViewPr varScale="1">
        <p:scale>
          <a:sx n="68" d="100"/>
          <a:sy n="68" d="100"/>
        </p:scale>
        <p:origin x="1158" y="-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1C9D3-00B1-4250-B16F-3AFC97646FEF}" type="datetimeFigureOut">
              <a:rPr lang="en-GB" smtClean="0"/>
              <a:t>15/02/2020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63670-68E4-44D9-8A78-82EEAEC391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249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063670-68E4-44D9-8A78-82EEAEC3911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10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B63AF-B41B-4677-9E49-F8B3176711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0809AB-5562-4699-9CB9-6870312F3E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AC3D63-FADC-45FD-8EAB-8AE06B7D7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3248B6-9534-4343-A0C1-0630EE8BC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B5611-7094-4190-AB0D-9841773F9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576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31BC9-2BFA-4C08-89DA-BEB085FDD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1B47C-AA06-4679-81EE-F6D4DF237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482D4-2757-47AB-B1FD-31BEFE53A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07310-E489-4F2E-943C-70CF22CB3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1635D-3920-4842-9903-F0306B949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7625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DD438-4315-4E16-B3DE-60E5990D5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88480E-0E49-470D-8C75-94EEA17561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FAB9E1-78F8-485F-A493-63F81DD7C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6C0DB8-DB70-4814-9594-B5A63EDB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EC2F2-8820-4440-94D7-52B486AD44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9106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42E1D-37A9-4552-940D-17E2D706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9BAAB-A5EB-4808-8AC3-24AB4D43BC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A4EAAC-13F1-4289-A0C2-99C5736211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ED018-B549-4B99-A338-5817FD025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EA66DB-F448-4B28-9B1D-2F758793C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DC8FAA-1F5A-46A3-97F5-9555AE67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98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614A3-58B1-4BF9-AB01-519BF8175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5BF86F-6DD3-4FED-B5FB-FF0B89A73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48E3FE-0DE6-46FF-8A75-6A401B1DD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C1FE7-BA0C-45E4-8073-2898436A27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2BE9D-8A25-4263-9A5B-C682EE0C39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A01D7-BE7D-43B6-9679-8E14CB0B0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8326C4-4FF6-4CE6-9EE1-CB1F179FB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F1A9508-D7B1-47F8-8795-B74099654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242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6398-3D1A-468D-851C-A339EFCCF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14C93E-E3ED-450A-99D8-55B22A837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7608F-A27B-466C-A81F-39FD587FE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3ECBA1-00A1-4147-8509-90524530B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7021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B4A67-6450-4A1D-AEB1-6A62157A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4D34E0-388E-48BE-89F1-B387FFD88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19D80-57C6-4443-88DB-9FFBC98A8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090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1A8CD-7D35-4BCB-9285-85A64B4B8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519C7-A217-402D-9F7D-2E67149E0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393856-170E-400D-B286-B828065AF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C64453-229B-4528-8096-A583F69102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10DA61-7BA4-4BD7-800F-73C72F035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A9F95-DD17-4004-8098-0ADFD5E8C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037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AA3FA-3761-4258-9E9D-CAFF8982B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F22CA6-A199-4849-A3B7-9BDA4083CE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366034-FE18-4C32-A6B9-F1B72D4275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5B340-EC1A-4A10-8D04-D139A8301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35ACA9-0779-4B1B-AA32-65113D1C0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E7D614-F309-4436-ADDA-4D33CCE7B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64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29081-D53C-4325-99E8-F343DA8F7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51DA3F-7FC7-497F-8033-C4CAFA2BF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35818-40A5-442C-AFD3-DE2735837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202966-3410-4412-89D3-38F196830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8B5F9C-889F-44AC-A967-8546523E8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0693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89FCAB-C0B0-4D2D-9F31-F4F937A137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EF9544-0701-4CEF-8EC2-267CAE61B3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B3E12-E442-48CC-87CF-B45689E81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64651A-EF46-42B8-AE76-8593779FE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10154C-8EB4-462B-99C0-6E66C9112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632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C16DD0-7636-4DC3-83A9-09D6E7C36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F2A77-8EBD-44CC-A6A8-734F4EC7B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1F8F10-87AE-4461-B83C-C2BD060609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330A3E-0B03-42F0-97F2-B0FC22FE990E}" type="datetimeFigureOut">
              <a:rPr lang="en-GB" smtClean="0"/>
              <a:t>15/02/2020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97D52-38F6-448A-AC18-83B150BAC3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D0A14-65D6-4586-BDB1-6BDF4D594F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502D2-122F-4C8D-B64B-78944C678F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414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://www.assembly.wales/Research%20Documents/16-059%20SEN/16-059-Web-%20English.pdf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wansea.gov.uk/article/46471/Role-of-the-ALNCo-and-professionals" TargetMode="External"/><Relationship Id="rId2" Type="http://schemas.openxmlformats.org/officeDocument/2006/relationships/hyperlink" Target="http://www.bbc.co.uk/schools/parents/identifying_sen/prin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if.org.uk/about/who-is-eif" TargetMode="External"/><Relationship Id="rId5" Type="http://schemas.openxmlformats.org/officeDocument/2006/relationships/hyperlink" Target="https://www.dewis.wales/additional-learning-needs-cyp" TargetMode="External"/><Relationship Id="rId4" Type="http://schemas.openxmlformats.org/officeDocument/2006/relationships/hyperlink" Target="http://www.assembly.wales/Research%20Documents/16-059%20SEN/16-059-Web-%20English.pdf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mbrokeshire.gov.uk/customer-service/welsh-language-standards" TargetMode="External"/><Relationship Id="rId3" Type="http://schemas.openxmlformats.org/officeDocument/2006/relationships/hyperlink" Target="https://digitalcommons.unf.edu/cgi/viewcontent.cgi?article=1565&amp;context=etd" TargetMode="External"/><Relationship Id="rId7" Type="http://schemas.openxmlformats.org/officeDocument/2006/relationships/hyperlink" Target="https://www.nasuwt.org.uk/uploads/assets/uploaded/843fe4e0-fb73-408f-b2d69e1c48a95dfe.pdf" TargetMode="External"/><Relationship Id="rId2" Type="http://schemas.openxmlformats.org/officeDocument/2006/relationships/hyperlink" Target="http://www.erw.wales/news/update-additional-learning-needs-and-education-tribunal-wales-act-2018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entrauiaith.org/hyrwyddor-gymraeg/" TargetMode="External"/><Relationship Id="rId5" Type="http://schemas.openxmlformats.org/officeDocument/2006/relationships/hyperlink" Target="https://www.thebritishacademy.ac.uk/blog/cognitive-benefits-learning-language-two-minutes" TargetMode="External"/><Relationship Id="rId4" Type="http://schemas.openxmlformats.org/officeDocument/2006/relationships/hyperlink" Target="https://www.researchgate.net/publication/317227459_Learning_a_Foreign_Language_in_Adulthood_using_Principles_of_Neuroscience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sites/default/files/publications/2018-09/additional-learning-needs-aln-transformation-programme-v2.pdf" TargetMode="External"/><Relationship Id="rId3" Type="http://schemas.openxmlformats.org/officeDocument/2006/relationships/hyperlink" Target="https://en.powys.gov.uk/article/6359/Additional-Learning-Needs-Policies-and-Key-Documents" TargetMode="External"/><Relationship Id="rId7" Type="http://schemas.openxmlformats.org/officeDocument/2006/relationships/hyperlink" Target="https://www.unicef.org.uk/what-we-do/un-convention-child-rights/" TargetMode="External"/><Relationship Id="rId2" Type="http://schemas.openxmlformats.org/officeDocument/2006/relationships/hyperlink" Target="http://www.ernape.net/ejournal/index.php/IJPE/article/viewFile/275/19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tatswales.gov.wales/Catalogue/Education-and-Skills/Schools-and-Teachers/Schools-Census/Pupil-Level-Annual-School-Census/Special-Educational-Needs/senreports-by-la-sector-welshenglishmedium-sentype" TargetMode="External"/><Relationship Id="rId5" Type="http://schemas.openxmlformats.org/officeDocument/2006/relationships/hyperlink" Target="http://www.snapcymru.org/help-for-families/aln-reform/" TargetMode="External"/><Relationship Id="rId4" Type="http://schemas.openxmlformats.org/officeDocument/2006/relationships/hyperlink" Target="https://www.provisionmap.co.uk/role-of-the-additional-learning-needs-co-ordinator-alnco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18-03/aln-frequently-asked-questions-faqs.pdf" TargetMode="External"/><Relationship Id="rId2" Type="http://schemas.openxmlformats.org/officeDocument/2006/relationships/hyperlink" Target="https://www.assembly.wales/Committee%20Documents/ELL%2008-02(p.1)%20Welsh%20Language%20Speech%20and%20Language%20Therapy%20Committee%20(WLTSC)%20paper-02052002-28986/3cc90f7b0000553900002ded00000000-English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9BA72AD-24B5-494F-8640-67D4E4339AE0}"/>
              </a:ext>
            </a:extLst>
          </p:cNvPr>
          <p:cNvSpPr txBox="1"/>
          <p:nvPr/>
        </p:nvSpPr>
        <p:spPr>
          <a:xfrm>
            <a:off x="2796566" y="77534"/>
            <a:ext cx="7683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Anghenion Dysgu </a:t>
            </a:r>
            <a:r>
              <a:rPr lang="en-GB" b="1" u="sng" dirty="0" err="1"/>
              <a:t>Ychwanegol</a:t>
            </a:r>
            <a:r>
              <a:rPr lang="en-GB" b="1" u="sng" dirty="0"/>
              <a:t> (ADY) ac </a:t>
            </a:r>
            <a:r>
              <a:rPr lang="en-GB" b="1" u="sng" dirty="0" err="1"/>
              <a:t>Ymarferwyr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y </a:t>
            </a:r>
            <a:r>
              <a:rPr lang="en-GB" b="1" u="sng" dirty="0" err="1"/>
              <a:t>Blynyddoedd</a:t>
            </a:r>
            <a:r>
              <a:rPr lang="en-GB" b="1" u="sng" dirty="0"/>
              <a:t> </a:t>
            </a:r>
            <a:r>
              <a:rPr lang="en-GB" b="1" u="sng" dirty="0" err="1"/>
              <a:t>Cynnar</a:t>
            </a:r>
            <a:endParaRPr lang="en-GB" b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6BD5E8-EF3D-441E-980D-FEE0412592B1}"/>
              </a:ext>
            </a:extLst>
          </p:cNvPr>
          <p:cNvSpPr txBox="1"/>
          <p:nvPr/>
        </p:nvSpPr>
        <p:spPr>
          <a:xfrm>
            <a:off x="73854" y="249960"/>
            <a:ext cx="5240741" cy="224676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Hanes </a:t>
            </a:r>
            <a:r>
              <a:rPr lang="en-GB" sz="1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gorffennol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Cymru (2004).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tarddu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1996 (Dauncey, 2016a:1).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leoliadau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awdurdodau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Felly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ddyletswyddau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ganfod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(AAA).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Diffiniad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AAA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anawsterau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dysgu’n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(BBC, 2015).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Pwysleisir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cod bod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16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blwydd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oed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, felly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diweddariad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cod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Tribiwnlys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Cymru (2018).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Bwriadir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ddeddfwriaeth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drawsnewid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(ADY). Mae’r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ADY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9E8D1D-E8DF-4155-B1B9-C117839F8A8E}"/>
              </a:ext>
            </a:extLst>
          </p:cNvPr>
          <p:cNvSpPr txBox="1"/>
          <p:nvPr/>
        </p:nvSpPr>
        <p:spPr>
          <a:xfrm>
            <a:off x="5404739" y="446866"/>
            <a:ext cx="6681525" cy="290848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Y </a:t>
            </a:r>
            <a:r>
              <a:rPr lang="en-GB" sz="1600" b="1" u="sng" dirty="0" err="1"/>
              <a:t>Gymraeg</a:t>
            </a:r>
            <a:endParaRPr lang="en-GB" sz="1600" b="1" u="sng" dirty="0"/>
          </a:p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Gymru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hybu’r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hynod</a:t>
            </a:r>
            <a:r>
              <a:rPr lang="en-GB" sz="1100" dirty="0"/>
              <a:t> o </a:t>
            </a:r>
            <a:r>
              <a:rPr lang="en-GB" sz="1100" dirty="0" err="1"/>
              <a:t>bwysig</a:t>
            </a:r>
            <a:r>
              <a:rPr lang="en-GB" sz="1100" dirty="0"/>
              <a:t> (</a:t>
            </a:r>
            <a:r>
              <a:rPr lang="en-GB" sz="1100" dirty="0" err="1"/>
              <a:t>Mentrau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Cymru, dim </a:t>
            </a:r>
            <a:r>
              <a:rPr lang="en-GB" sz="1100" dirty="0" err="1"/>
              <a:t>dyddiad</a:t>
            </a:r>
            <a:r>
              <a:rPr lang="en-GB" sz="1100" dirty="0"/>
              <a:t>). 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Dauncey (2016c:43)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yw’r</a:t>
            </a:r>
            <a:r>
              <a:rPr lang="en-GB" sz="1100" dirty="0"/>
              <a:t> </a:t>
            </a:r>
            <a:r>
              <a:rPr lang="en-GB" sz="1100" dirty="0" err="1"/>
              <a:t>bil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ystyried</a:t>
            </a:r>
            <a:r>
              <a:rPr lang="en-GB" sz="1100" dirty="0"/>
              <a:t> </a:t>
            </a:r>
            <a:r>
              <a:rPr lang="en-GB" sz="1100" dirty="0" err="1"/>
              <a:t>anghenion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ag ADY. 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rhif</a:t>
            </a:r>
            <a:r>
              <a:rPr lang="en-GB" sz="1100" dirty="0"/>
              <a:t> 11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nodau'r</a:t>
            </a:r>
            <a:r>
              <a:rPr lang="en-GB" sz="1100" dirty="0"/>
              <a:t> </a:t>
            </a:r>
            <a:r>
              <a:rPr lang="en-GB" sz="1100" dirty="0" err="1"/>
              <a:t>bil</a:t>
            </a:r>
            <a:r>
              <a:rPr lang="en-GB" sz="1100" dirty="0"/>
              <a:t> </a:t>
            </a:r>
            <a:r>
              <a:rPr lang="en-GB" sz="1100" dirty="0" err="1"/>
              <a:t>newydd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bod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cymryd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ystyriaeth</a:t>
            </a:r>
            <a:r>
              <a:rPr lang="en-GB" sz="1100" dirty="0"/>
              <a:t> </a:t>
            </a:r>
            <a:r>
              <a:rPr lang="en-GB" sz="1100" dirty="0" err="1"/>
              <a:t>fod</a:t>
            </a:r>
            <a:r>
              <a:rPr lang="en-GB" sz="1100" dirty="0"/>
              <a:t> </a:t>
            </a:r>
            <a:r>
              <a:rPr lang="en-GB" sz="1100" dirty="0" err="1"/>
              <a:t>rhai</a:t>
            </a:r>
            <a:r>
              <a:rPr lang="en-GB" sz="1100" dirty="0"/>
              <a:t> plant </a:t>
            </a:r>
            <a:r>
              <a:rPr lang="en-GB" sz="1100" dirty="0" err="1"/>
              <a:t>angen</a:t>
            </a:r>
            <a:r>
              <a:rPr lang="en-GB" sz="1100" dirty="0"/>
              <a:t> </a:t>
            </a:r>
            <a:r>
              <a:rPr lang="en-GB" sz="1100" dirty="0" err="1"/>
              <a:t>cefnogaeth</a:t>
            </a:r>
            <a:r>
              <a:rPr lang="en-GB" sz="1100" dirty="0"/>
              <a:t> </a:t>
            </a:r>
            <a:r>
              <a:rPr lang="en-GB" sz="1100" dirty="0" err="1"/>
              <a:t>drwy</a:t>
            </a:r>
            <a:r>
              <a:rPr lang="en-GB" sz="1100" dirty="0"/>
              <a:t> </a:t>
            </a:r>
            <a:r>
              <a:rPr lang="en-GB" sz="1100" dirty="0" err="1"/>
              <a:t>gyfrwng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(WAG, 2018).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enghraifft</a:t>
            </a:r>
            <a:r>
              <a:rPr lang="en-GB" sz="1100" dirty="0"/>
              <a:t> </a:t>
            </a:r>
            <a:r>
              <a:rPr lang="en-GB" sz="1100" dirty="0" err="1"/>
              <a:t>therapyddion</a:t>
            </a:r>
            <a:r>
              <a:rPr lang="en-GB" sz="1100" dirty="0"/>
              <a:t> </a:t>
            </a:r>
            <a:r>
              <a:rPr lang="en-GB" sz="1100" dirty="0" err="1"/>
              <a:t>lleferydd</a:t>
            </a:r>
            <a:r>
              <a:rPr lang="en-GB" sz="1100" dirty="0"/>
              <a:t> ac </a:t>
            </a:r>
            <a:r>
              <a:rPr lang="en-GB" sz="1100" dirty="0" err="1"/>
              <a:t>iaith</a:t>
            </a:r>
            <a:r>
              <a:rPr lang="en-GB" sz="1100" dirty="0"/>
              <a:t>,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arolygiad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Lywodraeth</a:t>
            </a:r>
            <a:r>
              <a:rPr lang="en-GB" sz="1100" dirty="0"/>
              <a:t> Cymru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bod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diffyg</a:t>
            </a:r>
            <a:r>
              <a:rPr lang="en-GB" sz="1100" dirty="0"/>
              <a:t> </a:t>
            </a:r>
            <a:r>
              <a:rPr lang="en-GB" sz="1100" dirty="0" err="1"/>
              <a:t>therapyddion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siarad</a:t>
            </a:r>
            <a:r>
              <a:rPr lang="en-GB" sz="1100" dirty="0"/>
              <a:t> </a:t>
            </a:r>
            <a:r>
              <a:rPr lang="en-GB" sz="1100" dirty="0" err="1"/>
              <a:t>Cymraeg</a:t>
            </a:r>
            <a:r>
              <a:rPr lang="en-GB" sz="1100" dirty="0"/>
              <a:t> (WAG, 2008). Felly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cytuno</a:t>
            </a:r>
            <a:r>
              <a:rPr lang="en-GB" sz="1100" dirty="0"/>
              <a:t> ag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yw</a:t>
            </a:r>
            <a:r>
              <a:rPr lang="en-GB" sz="1100" dirty="0"/>
              <a:t> </a:t>
            </a:r>
            <a:r>
              <a:rPr lang="en-GB" sz="1100" dirty="0" err="1"/>
              <a:t>adolygiad</a:t>
            </a:r>
            <a:r>
              <a:rPr lang="en-GB" sz="1100" dirty="0"/>
              <a:t> </a:t>
            </a:r>
            <a:r>
              <a:rPr lang="en-GB" sz="1100" dirty="0" err="1"/>
              <a:t>polisi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Gynulliad</a:t>
            </a:r>
            <a:r>
              <a:rPr lang="en-GB" sz="1100" dirty="0"/>
              <a:t> </a:t>
            </a:r>
            <a:r>
              <a:rPr lang="en-GB" sz="1100" dirty="0" err="1"/>
              <a:t>Cenedlaethol</a:t>
            </a:r>
            <a:r>
              <a:rPr lang="en-GB" sz="1100" dirty="0"/>
              <a:t> Cymru (2006b),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digon</a:t>
            </a:r>
            <a:r>
              <a:rPr lang="en-GB" sz="1100" dirty="0"/>
              <a:t> o </a:t>
            </a:r>
            <a:r>
              <a:rPr lang="en-GB" sz="1100" dirty="0" err="1"/>
              <a:t>gymorth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blant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ag </a:t>
            </a:r>
            <a:r>
              <a:rPr lang="en-GB" sz="1100" dirty="0" err="1"/>
              <a:t>mamiaith</a:t>
            </a:r>
            <a:r>
              <a:rPr lang="en-GB" sz="1100" dirty="0"/>
              <a:t> </a:t>
            </a:r>
            <a:r>
              <a:rPr lang="en-GB" sz="1100" dirty="0" err="1"/>
              <a:t>wahanol</a:t>
            </a:r>
            <a:r>
              <a:rPr lang="en-GB" sz="1100" dirty="0"/>
              <a:t> </a:t>
            </a:r>
            <a:r>
              <a:rPr lang="en-GB" sz="1100" dirty="0" err="1"/>
              <a:t>eto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Jones (2016)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bod </a:t>
            </a:r>
            <a:r>
              <a:rPr lang="en-GB" sz="1100" dirty="0" err="1"/>
              <a:t>awdurdodau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cynnig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gwasanaeth</a:t>
            </a:r>
            <a:r>
              <a:rPr lang="en-GB" sz="1100" dirty="0"/>
              <a:t> </a:t>
            </a:r>
            <a:r>
              <a:rPr lang="en-GB" sz="1100" dirty="0" err="1"/>
              <a:t>trwy</a:t>
            </a:r>
            <a:r>
              <a:rPr lang="en-GB" sz="1100" dirty="0"/>
              <a:t> </a:t>
            </a:r>
            <a:r>
              <a:rPr lang="en-GB" sz="1100" dirty="0" err="1"/>
              <a:t>gyfrwng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,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dilyn</a:t>
            </a:r>
            <a:r>
              <a:rPr lang="en-GB" sz="1100" dirty="0"/>
              <a:t> </a:t>
            </a:r>
            <a:r>
              <a:rPr lang="en-GB" sz="1100" dirty="0" err="1"/>
              <a:t>gofynion</a:t>
            </a:r>
            <a:r>
              <a:rPr lang="en-GB" sz="1100" dirty="0"/>
              <a:t> y </a:t>
            </a:r>
            <a:r>
              <a:rPr lang="en-GB" sz="1100" dirty="0" err="1"/>
              <a:t>teulu</a:t>
            </a:r>
            <a:r>
              <a:rPr lang="en-GB" sz="1100" dirty="0"/>
              <a:t>/</a:t>
            </a:r>
            <a:r>
              <a:rPr lang="en-GB" sz="1100" dirty="0" err="1"/>
              <a:t>plentyn</a:t>
            </a:r>
            <a:r>
              <a:rPr lang="en-GB" sz="1100" dirty="0"/>
              <a:t>. </a:t>
            </a:r>
            <a:r>
              <a:rPr lang="en-GB" sz="1100" dirty="0" err="1"/>
              <a:t>Er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ôl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</a:t>
            </a:r>
            <a:r>
              <a:rPr lang="en-GB" sz="1100" dirty="0" err="1"/>
              <a:t>Cyngor</a:t>
            </a:r>
            <a:r>
              <a:rPr lang="en-GB" sz="1100" dirty="0"/>
              <a:t> Sir Powys (2020) </a:t>
            </a:r>
            <a:r>
              <a:rPr lang="en-GB" sz="1100" dirty="0" err="1"/>
              <a:t>nid</a:t>
            </a:r>
            <a:r>
              <a:rPr lang="en-GB" sz="1100" dirty="0"/>
              <a:t> </a:t>
            </a:r>
            <a:r>
              <a:rPr lang="en-GB" sz="1100" dirty="0" err="1"/>
              <a:t>oes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air am </a:t>
            </a:r>
            <a:r>
              <a:rPr lang="en-GB" sz="1100" dirty="0" err="1"/>
              <a:t>gefnogaeth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, ac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hanfodol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gwybod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dderbyn</a:t>
            </a:r>
            <a:r>
              <a:rPr lang="en-GB" sz="1100" dirty="0"/>
              <a:t> </a:t>
            </a:r>
            <a:r>
              <a:rPr lang="en-GB" sz="1100" dirty="0" err="1"/>
              <a:t>cymorth</a:t>
            </a:r>
            <a:r>
              <a:rPr lang="en-GB" sz="1100" dirty="0"/>
              <a:t>. </a:t>
            </a:r>
            <a:r>
              <a:rPr lang="en-GB" sz="1100" dirty="0" err="1"/>
              <a:t>Fodd</a:t>
            </a:r>
            <a:r>
              <a:rPr lang="en-GB" sz="1100" dirty="0"/>
              <a:t> </a:t>
            </a:r>
            <a:r>
              <a:rPr lang="en-GB" sz="1100" dirty="0" err="1"/>
              <a:t>bynnag</a:t>
            </a:r>
            <a:r>
              <a:rPr lang="en-GB" sz="1100" dirty="0"/>
              <a:t> </a:t>
            </a:r>
            <a:r>
              <a:rPr lang="en-GB" sz="1100" dirty="0" err="1"/>
              <a:t>mae</a:t>
            </a:r>
            <a:r>
              <a:rPr lang="en-GB" sz="1100" dirty="0"/>
              <a:t> </a:t>
            </a:r>
            <a:r>
              <a:rPr lang="en-GB" sz="1100" dirty="0" err="1"/>
              <a:t>awdurdod</a:t>
            </a:r>
            <a:r>
              <a:rPr lang="en-GB" sz="1100" dirty="0"/>
              <a:t> </a:t>
            </a:r>
            <a:r>
              <a:rPr lang="en-GB" sz="1100" dirty="0" err="1"/>
              <a:t>lleol</a:t>
            </a:r>
            <a:r>
              <a:rPr lang="en-GB" sz="1100" dirty="0"/>
              <a:t> Sir </a:t>
            </a:r>
            <a:r>
              <a:rPr lang="en-GB" sz="1100" dirty="0" err="1"/>
              <a:t>Benfro</a:t>
            </a:r>
            <a:r>
              <a:rPr lang="en-GB" sz="1100" dirty="0"/>
              <a:t> (2019)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drafod</a:t>
            </a:r>
            <a:r>
              <a:rPr lang="en-GB" sz="1100" dirty="0"/>
              <a:t> am </a:t>
            </a:r>
            <a:r>
              <a:rPr lang="en-GB" sz="1100" dirty="0" err="1"/>
              <a:t>bwysigrwydd</a:t>
            </a:r>
            <a:r>
              <a:rPr lang="en-GB" sz="1100" dirty="0"/>
              <a:t> bod </a:t>
            </a:r>
            <a:r>
              <a:rPr lang="en-GB" sz="1100" dirty="0" err="1"/>
              <a:t>pawb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cyfleoedd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gael</a:t>
            </a:r>
            <a:r>
              <a:rPr lang="en-GB" sz="1100" dirty="0"/>
              <a:t> </a:t>
            </a:r>
            <a:r>
              <a:rPr lang="en-GB" sz="1100" dirty="0" err="1"/>
              <a:t>gwasanaethau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; </a:t>
            </a:r>
            <a:r>
              <a:rPr lang="en-GB" sz="1100" dirty="0" err="1"/>
              <a:t>nodir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wefan</a:t>
            </a:r>
            <a:r>
              <a:rPr lang="en-GB" sz="1100" dirty="0"/>
              <a:t> am </a:t>
            </a:r>
            <a:r>
              <a:rPr lang="en-GB" sz="1100" dirty="0" err="1"/>
              <a:t>bwysigrwydd</a:t>
            </a:r>
            <a:r>
              <a:rPr lang="en-GB" sz="1100" dirty="0"/>
              <a:t> </a:t>
            </a:r>
            <a:r>
              <a:rPr lang="en-GB" sz="1100" dirty="0" err="1"/>
              <a:t>mesur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y </a:t>
            </a:r>
            <a:r>
              <a:rPr lang="en-GB" sz="1100" dirty="0" err="1"/>
              <a:t>Gymraeg</a:t>
            </a:r>
            <a:r>
              <a:rPr lang="en-GB" sz="1100" dirty="0"/>
              <a:t> (2011)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canolbwyntio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gynyddu'r</a:t>
            </a:r>
            <a:r>
              <a:rPr lang="en-GB" sz="1100" dirty="0"/>
              <a:t> </a:t>
            </a:r>
            <a:r>
              <a:rPr lang="en-GB" sz="1100" dirty="0" err="1"/>
              <a:t>defnydd</a:t>
            </a:r>
            <a:r>
              <a:rPr lang="en-GB" sz="1100" dirty="0"/>
              <a:t> </a:t>
            </a:r>
            <a:r>
              <a:rPr lang="en-GB" sz="1100" dirty="0" err="1"/>
              <a:t>o’r</a:t>
            </a:r>
            <a:r>
              <a:rPr lang="en-GB" sz="1100" dirty="0"/>
              <a:t> </a:t>
            </a:r>
            <a:r>
              <a:rPr lang="en-GB" sz="1100" dirty="0" err="1"/>
              <a:t>Gymraeg</a:t>
            </a:r>
            <a:r>
              <a:rPr lang="en-GB" sz="1100" dirty="0"/>
              <a:t> </a:t>
            </a:r>
            <a:r>
              <a:rPr lang="en-GB" sz="1100" dirty="0" err="1"/>
              <a:t>ond</a:t>
            </a:r>
            <a:r>
              <a:rPr lang="en-GB" sz="1100" dirty="0"/>
              <a:t> </a:t>
            </a:r>
            <a:r>
              <a:rPr lang="en-GB" sz="1100" dirty="0" err="1"/>
              <a:t>hefyd</a:t>
            </a:r>
            <a:r>
              <a:rPr lang="en-GB" sz="1100" dirty="0"/>
              <a:t> </a:t>
            </a:r>
            <a:r>
              <a:rPr lang="en-GB" sz="1100" dirty="0" err="1"/>
              <a:t>caniatáu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bobl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chymorth</a:t>
            </a:r>
            <a:r>
              <a:rPr lang="en-GB" sz="1100" dirty="0"/>
              <a:t> </a:t>
            </a:r>
            <a:r>
              <a:rPr lang="en-GB" sz="1100" dirty="0" err="1"/>
              <a:t>drwy</a:t>
            </a:r>
            <a:r>
              <a:rPr lang="en-GB" sz="1100" dirty="0"/>
              <a:t> </a:t>
            </a:r>
            <a:r>
              <a:rPr lang="en-GB" sz="1100" dirty="0" err="1"/>
              <a:t>iaith</a:t>
            </a:r>
            <a:r>
              <a:rPr lang="en-GB" sz="1100" dirty="0"/>
              <a:t> a </a:t>
            </a:r>
            <a:r>
              <a:rPr lang="en-GB" sz="1100" dirty="0" err="1"/>
              <a:t>ddewiswyd</a:t>
            </a:r>
            <a:r>
              <a:rPr lang="en-GB" sz="1100" dirty="0"/>
              <a:t>.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ogystal</a:t>
            </a:r>
            <a:r>
              <a:rPr lang="en-GB" sz="1100" dirty="0"/>
              <a:t> </a:t>
            </a:r>
            <a:r>
              <a:rPr lang="en-GB" sz="1100" dirty="0" err="1"/>
              <a:t>mae'n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ymarferwyr</a:t>
            </a:r>
            <a:r>
              <a:rPr lang="en-GB" sz="1100" dirty="0"/>
              <a:t> </a:t>
            </a:r>
            <a:r>
              <a:rPr lang="en-GB" sz="1100" dirty="0" err="1"/>
              <a:t>ystyried</a:t>
            </a:r>
            <a:r>
              <a:rPr lang="en-GB" sz="1100" dirty="0"/>
              <a:t> </a:t>
            </a:r>
            <a:r>
              <a:rPr lang="en-GB" sz="1100" dirty="0" err="1"/>
              <a:t>pwysigrwydd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enwedig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plant – </a:t>
            </a:r>
            <a:r>
              <a:rPr lang="en-GB" sz="1100" dirty="0" err="1"/>
              <a:t>erthygl</a:t>
            </a:r>
            <a:r>
              <a:rPr lang="en-GB" sz="1100" dirty="0"/>
              <a:t> 29 –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nodi</a:t>
            </a:r>
            <a:r>
              <a:rPr lang="en-GB" sz="1100" dirty="0"/>
              <a:t> bod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parchu</a:t>
            </a:r>
            <a:r>
              <a:rPr lang="en-GB" sz="1100" dirty="0"/>
              <a:t> </a:t>
            </a:r>
            <a:r>
              <a:rPr lang="en-GB" sz="1100" dirty="0" err="1"/>
              <a:t>eu</a:t>
            </a:r>
            <a:r>
              <a:rPr lang="en-GB" sz="1100" dirty="0"/>
              <a:t> </a:t>
            </a:r>
            <a:r>
              <a:rPr lang="en-GB" sz="1100" dirty="0" err="1"/>
              <a:t>diwylliant</a:t>
            </a:r>
            <a:r>
              <a:rPr lang="en-GB" sz="1100" dirty="0"/>
              <a:t> (UNICEF, 2019).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3488DA-F2DE-4F6E-B341-4C427BDF2821}"/>
              </a:ext>
            </a:extLst>
          </p:cNvPr>
          <p:cNvSpPr txBox="1"/>
          <p:nvPr/>
        </p:nvSpPr>
        <p:spPr>
          <a:xfrm>
            <a:off x="73854" y="3554528"/>
            <a:ext cx="5187948" cy="42704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terminoleg</a:t>
            </a:r>
            <a:endParaRPr lang="en-GB" sz="1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AAA                                         CAAA                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ADY                                              CADY</a:t>
            </a:r>
          </a:p>
          <a:p>
            <a:r>
              <a:rPr lang="en-GB" sz="1050" dirty="0"/>
              <a:t>Nodir </a:t>
            </a:r>
            <a:r>
              <a:rPr lang="en-GB" sz="1050" dirty="0" err="1"/>
              <a:t>adolygiad</a:t>
            </a:r>
            <a:r>
              <a:rPr lang="en-GB" sz="1050" dirty="0"/>
              <a:t> </a:t>
            </a:r>
            <a:r>
              <a:rPr lang="en-GB" sz="1050" dirty="0" err="1"/>
              <a:t>gan</a:t>
            </a:r>
            <a:r>
              <a:rPr lang="en-GB" sz="1050" dirty="0"/>
              <a:t> </a:t>
            </a:r>
            <a:r>
              <a:rPr lang="en-GB" sz="1050" dirty="0" err="1"/>
              <a:t>Gynulliad</a:t>
            </a:r>
            <a:r>
              <a:rPr lang="en-GB" sz="1050" dirty="0"/>
              <a:t> </a:t>
            </a:r>
            <a:r>
              <a:rPr lang="en-GB" sz="1050" dirty="0" err="1"/>
              <a:t>Cenedlaethol</a:t>
            </a:r>
            <a:r>
              <a:rPr lang="en-GB" sz="1050" dirty="0"/>
              <a:t> Cymru (2006a) </a:t>
            </a:r>
            <a:r>
              <a:rPr lang="en-GB" sz="1050" dirty="0" err="1"/>
              <a:t>fod</a:t>
            </a:r>
            <a:r>
              <a:rPr lang="en-GB" sz="1050" dirty="0"/>
              <a:t> y term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Addysgol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(AAA)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caffael</a:t>
            </a:r>
            <a:r>
              <a:rPr lang="en-GB" sz="1050" dirty="0"/>
              <a:t> </a:t>
            </a:r>
            <a:r>
              <a:rPr lang="en-GB" sz="1050" dirty="0" err="1"/>
              <a:t>sylwadau</a:t>
            </a:r>
            <a:r>
              <a:rPr lang="en-GB" sz="1050" dirty="0"/>
              <a:t> </a:t>
            </a:r>
            <a:r>
              <a:rPr lang="en-GB" sz="1050" dirty="0" err="1"/>
              <a:t>negyddol</a:t>
            </a:r>
            <a:r>
              <a:rPr lang="en-GB" sz="1050" dirty="0"/>
              <a:t> </a:t>
            </a:r>
            <a:r>
              <a:rPr lang="en-GB" sz="1050" dirty="0" err="1"/>
              <a:t>dros</a:t>
            </a:r>
            <a:r>
              <a:rPr lang="en-GB" sz="1050" dirty="0"/>
              <a:t> y </a:t>
            </a:r>
            <a:r>
              <a:rPr lang="en-GB" sz="1050" dirty="0" err="1"/>
              <a:t>blynyddoedd</a:t>
            </a:r>
            <a:r>
              <a:rPr lang="en-GB" sz="1050" dirty="0"/>
              <a:t>, felly </a:t>
            </a:r>
            <a:r>
              <a:rPr lang="en-GB" sz="1050" dirty="0" err="1"/>
              <a:t>fod</a:t>
            </a:r>
            <a:r>
              <a:rPr lang="en-GB" sz="1050" dirty="0"/>
              <a:t> </a:t>
            </a:r>
            <a:r>
              <a:rPr lang="en-GB" sz="1050" dirty="0" err="1"/>
              <a:t>angen</a:t>
            </a:r>
            <a:r>
              <a:rPr lang="en-GB" sz="1050" dirty="0"/>
              <a:t> </a:t>
            </a:r>
            <a:r>
              <a:rPr lang="en-GB" sz="1050" dirty="0" err="1"/>
              <a:t>adnewyddu'r</a:t>
            </a:r>
            <a:r>
              <a:rPr lang="en-GB" sz="1050" dirty="0"/>
              <a:t> term. 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llawer</a:t>
            </a:r>
            <a:r>
              <a:rPr lang="en-GB" sz="1050" dirty="0"/>
              <a:t> o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ddiffiniad</a:t>
            </a:r>
            <a:r>
              <a:rPr lang="en-GB" sz="1050" dirty="0"/>
              <a:t> y term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mae’r</a:t>
            </a:r>
            <a:r>
              <a:rPr lang="en-GB" sz="1050" dirty="0"/>
              <a:t> term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Dysgu</a:t>
            </a:r>
            <a:r>
              <a:rPr lang="en-GB" sz="1050" dirty="0"/>
              <a:t> </a:t>
            </a:r>
            <a:r>
              <a:rPr lang="en-GB" sz="1050" dirty="0" err="1"/>
              <a:t>Ychwanegol</a:t>
            </a:r>
            <a:r>
              <a:rPr lang="en-GB" sz="1050" dirty="0"/>
              <a:t> (ADY)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cynnwys</a:t>
            </a:r>
            <a:r>
              <a:rPr lang="en-GB" sz="1050" dirty="0"/>
              <a:t> </a:t>
            </a:r>
            <a:r>
              <a:rPr lang="en-GB" sz="1050" dirty="0" err="1"/>
              <a:t>pobl</a:t>
            </a:r>
            <a:r>
              <a:rPr lang="en-GB" sz="1050" dirty="0"/>
              <a:t> </a:t>
            </a:r>
            <a:r>
              <a:rPr lang="en-GB" sz="1050" dirty="0" err="1"/>
              <a:t>ifanc</a:t>
            </a:r>
            <a:r>
              <a:rPr lang="en-GB" sz="1050" dirty="0"/>
              <a:t> ag </a:t>
            </a:r>
            <a:r>
              <a:rPr lang="en-GB" sz="1050" dirty="0" err="1"/>
              <a:t>anghenion</a:t>
            </a:r>
            <a:r>
              <a:rPr lang="en-GB" sz="1050" dirty="0"/>
              <a:t> neu </a:t>
            </a:r>
            <a:r>
              <a:rPr lang="en-GB" sz="1050" dirty="0" err="1"/>
              <a:t>anableddau</a:t>
            </a:r>
            <a:r>
              <a:rPr lang="en-GB" sz="1050" dirty="0"/>
              <a:t> (SNAP Cymru, 2020). 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Dewis</a:t>
            </a:r>
            <a:r>
              <a:rPr lang="en-GB" sz="1050" dirty="0"/>
              <a:t> Cymru (2018) </a:t>
            </a:r>
            <a:r>
              <a:rPr lang="en-GB" sz="1050" dirty="0" err="1"/>
              <a:t>nid</a:t>
            </a:r>
            <a:r>
              <a:rPr lang="en-GB" sz="1050" dirty="0"/>
              <a:t> </a:t>
            </a:r>
            <a:r>
              <a:rPr lang="en-GB" sz="1050" dirty="0" err="1"/>
              <a:t>oes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ddiffiniad</a:t>
            </a:r>
            <a:r>
              <a:rPr lang="en-GB" sz="1050" dirty="0"/>
              <a:t> ADY,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golygu'r</a:t>
            </a:r>
            <a:r>
              <a:rPr lang="en-GB" sz="1050" dirty="0"/>
              <a:t> un </a:t>
            </a:r>
            <a:r>
              <a:rPr lang="en-GB" sz="1050" dirty="0" err="1"/>
              <a:t>peth</a:t>
            </a:r>
            <a:r>
              <a:rPr lang="en-GB" sz="1050" dirty="0"/>
              <a:t> ag AAA.</a:t>
            </a:r>
          </a:p>
          <a:p>
            <a:r>
              <a:rPr lang="en-GB" sz="1050" dirty="0"/>
              <a:t>Mae’r term </a:t>
            </a:r>
            <a:r>
              <a:rPr lang="en-GB" sz="1050" dirty="0" err="1"/>
              <a:t>Cydlynydd</a:t>
            </a:r>
            <a:r>
              <a:rPr lang="en-GB" sz="1050" dirty="0"/>
              <a:t>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Addysgol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 (CAAA) 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</a:t>
            </a:r>
            <a:r>
              <a:rPr lang="en-GB" sz="1050" dirty="0" err="1"/>
              <a:t>erbyn</a:t>
            </a:r>
            <a:r>
              <a:rPr lang="en-GB" sz="1050" dirty="0"/>
              <a:t> </a:t>
            </a:r>
            <a:r>
              <a:rPr lang="en-GB" sz="1050" dirty="0" err="1"/>
              <a:t>hyn</a:t>
            </a:r>
            <a:r>
              <a:rPr lang="en-GB" sz="1050" dirty="0"/>
              <a:t>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bwysig</a:t>
            </a:r>
            <a:r>
              <a:rPr lang="en-GB" sz="1050" dirty="0"/>
              <a:t> bod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ymwybodol</a:t>
            </a:r>
            <a:r>
              <a:rPr lang="en-GB" sz="1050" dirty="0"/>
              <a:t>  am y </a:t>
            </a:r>
            <a:r>
              <a:rPr lang="en-GB" sz="1050" dirty="0" err="1"/>
              <a:t>rôl</a:t>
            </a:r>
            <a:r>
              <a:rPr lang="en-GB" sz="1050" dirty="0"/>
              <a:t>  y CAAA-. 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dogfen</a:t>
            </a:r>
            <a:r>
              <a:rPr lang="en-GB" sz="1050" dirty="0"/>
              <a:t> </a:t>
            </a:r>
            <a:r>
              <a:rPr lang="en-GB" sz="1050" dirty="0" err="1"/>
              <a:t>gan</a:t>
            </a:r>
            <a:r>
              <a:rPr lang="en-GB" sz="1050" dirty="0"/>
              <a:t> </a:t>
            </a:r>
            <a:r>
              <a:rPr lang="en-GB" sz="1050" dirty="0" err="1"/>
              <a:t>Lywodraeth</a:t>
            </a:r>
            <a:r>
              <a:rPr lang="en-GB" sz="1050" dirty="0"/>
              <a:t> Cymru (2017) </a:t>
            </a:r>
            <a:r>
              <a:rPr lang="en-GB" sz="1050" dirty="0" err="1"/>
              <a:t>mae’r</a:t>
            </a:r>
            <a:r>
              <a:rPr lang="en-GB" sz="1050" dirty="0"/>
              <a:t> </a:t>
            </a:r>
            <a:r>
              <a:rPr lang="en-GB" sz="1050" dirty="0" err="1"/>
              <a:t>rôl</a:t>
            </a:r>
            <a:r>
              <a:rPr lang="en-GB" sz="1050" dirty="0"/>
              <a:t> o CAAA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hanfodol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sicrhau</a:t>
            </a:r>
            <a:r>
              <a:rPr lang="en-GB" sz="1050" dirty="0"/>
              <a:t> </a:t>
            </a:r>
            <a:r>
              <a:rPr lang="en-GB" sz="1050" dirty="0" err="1"/>
              <a:t>fod</a:t>
            </a:r>
            <a:r>
              <a:rPr lang="en-GB" sz="1050" dirty="0"/>
              <a:t> </a:t>
            </a:r>
            <a:r>
              <a:rPr lang="en-GB" sz="1050" dirty="0" err="1"/>
              <a:t>yna</a:t>
            </a:r>
            <a:r>
              <a:rPr lang="en-GB" sz="1050" dirty="0"/>
              <a:t> </a:t>
            </a:r>
            <a:r>
              <a:rPr lang="en-GB" sz="1050" dirty="0" err="1"/>
              <a:t>ddarpariaeth</a:t>
            </a:r>
            <a:r>
              <a:rPr lang="en-GB" sz="1050" dirty="0"/>
              <a:t> </a:t>
            </a:r>
            <a:r>
              <a:rPr lang="en-GB" sz="1050" dirty="0" err="1"/>
              <a:t>arbennig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ddysgwyr</a:t>
            </a:r>
            <a:r>
              <a:rPr lang="en-GB" sz="1050" dirty="0"/>
              <a:t> .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bwysig</a:t>
            </a:r>
            <a:r>
              <a:rPr lang="en-GB" sz="1050" dirty="0"/>
              <a:t> bod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adnabod</a:t>
            </a:r>
            <a:r>
              <a:rPr lang="en-GB" sz="1050" dirty="0"/>
              <a:t> bod y CAAA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gweithio’n</a:t>
            </a:r>
            <a:r>
              <a:rPr lang="en-GB" sz="1050" dirty="0"/>
              <a:t> </a:t>
            </a:r>
            <a:r>
              <a:rPr lang="en-GB" sz="1050" dirty="0" err="1"/>
              <a:t>agos</a:t>
            </a:r>
            <a:r>
              <a:rPr lang="en-GB" sz="1050" dirty="0"/>
              <a:t> a </a:t>
            </a:r>
            <a:r>
              <a:rPr lang="en-GB" sz="1050" dirty="0" err="1"/>
              <a:t>hefyd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cydweithio’n</a:t>
            </a:r>
            <a:r>
              <a:rPr lang="en-GB" sz="1050" dirty="0"/>
              <a:t> </a:t>
            </a:r>
            <a:r>
              <a:rPr lang="en-GB" sz="1050" dirty="0" err="1"/>
              <a:t>agos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rhieni</a:t>
            </a:r>
            <a:r>
              <a:rPr lang="en-GB" sz="1050" dirty="0"/>
              <a:t>.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gyda’r</a:t>
            </a:r>
            <a:r>
              <a:rPr lang="en-GB" sz="1050" dirty="0"/>
              <a:t> </a:t>
            </a:r>
            <a:r>
              <a:rPr lang="en-GB" sz="1050" dirty="0" err="1"/>
              <a:t>newidiadau</a:t>
            </a:r>
            <a:r>
              <a:rPr lang="en-GB" sz="1050" dirty="0"/>
              <a:t> </a:t>
            </a:r>
            <a:r>
              <a:rPr lang="en-GB" sz="1050" dirty="0" err="1"/>
              <a:t>mae’r</a:t>
            </a:r>
            <a:r>
              <a:rPr lang="en-GB" sz="1050" dirty="0"/>
              <a:t> term o CAAA </a:t>
            </a:r>
            <a:r>
              <a:rPr lang="en-GB" sz="1050" dirty="0" err="1"/>
              <a:t>wedi</a:t>
            </a:r>
            <a:r>
              <a:rPr lang="en-GB" sz="1050" dirty="0"/>
              <a:t> </a:t>
            </a:r>
            <a:r>
              <a:rPr lang="en-GB" sz="1050" dirty="0" err="1"/>
              <a:t>newid</a:t>
            </a:r>
            <a:r>
              <a:rPr lang="en-GB" sz="1050" dirty="0"/>
              <a:t> I </a:t>
            </a:r>
            <a:r>
              <a:rPr lang="en-GB" sz="1050" dirty="0" err="1"/>
              <a:t>Gydlynydd</a:t>
            </a:r>
            <a:r>
              <a:rPr lang="en-GB" sz="1050" dirty="0"/>
              <a:t> </a:t>
            </a:r>
            <a:r>
              <a:rPr lang="en-GB" sz="1050" dirty="0" err="1"/>
              <a:t>Anghenion</a:t>
            </a:r>
            <a:r>
              <a:rPr lang="en-GB" sz="1050" dirty="0"/>
              <a:t> </a:t>
            </a:r>
            <a:r>
              <a:rPr lang="en-GB" sz="1050" dirty="0" err="1"/>
              <a:t>Dysgu</a:t>
            </a:r>
            <a:r>
              <a:rPr lang="en-GB" sz="1050" dirty="0"/>
              <a:t> </a:t>
            </a:r>
            <a:r>
              <a:rPr lang="en-GB" sz="1050" dirty="0" err="1"/>
              <a:t>Ychwanegol</a:t>
            </a:r>
            <a:r>
              <a:rPr lang="en-GB" sz="1050" dirty="0"/>
              <a:t> (CADY). Ac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ôl</a:t>
            </a:r>
            <a:r>
              <a:rPr lang="en-GB" sz="1050" dirty="0"/>
              <a:t> </a:t>
            </a:r>
            <a:r>
              <a:rPr lang="en-GB" sz="1050" dirty="0" err="1"/>
              <a:t>Cyngor</a:t>
            </a:r>
            <a:r>
              <a:rPr lang="en-GB" sz="1050" dirty="0"/>
              <a:t> Abertawe (2019)  </a:t>
            </a:r>
            <a:r>
              <a:rPr lang="en-GB" sz="1050" dirty="0" err="1"/>
              <a:t>rôl</a:t>
            </a:r>
            <a:r>
              <a:rPr lang="en-GB" sz="1050" dirty="0"/>
              <a:t> </a:t>
            </a:r>
            <a:r>
              <a:rPr lang="en-GB" sz="1050" dirty="0" err="1"/>
              <a:t>newydd</a:t>
            </a:r>
            <a:r>
              <a:rPr lang="en-GB" sz="1050" dirty="0"/>
              <a:t> y CADY </a:t>
            </a:r>
            <a:r>
              <a:rPr lang="en-GB" sz="1050" dirty="0" err="1"/>
              <a:t>yw</a:t>
            </a:r>
            <a:r>
              <a:rPr lang="en-GB" sz="1050" dirty="0"/>
              <a:t> </a:t>
            </a:r>
            <a:r>
              <a:rPr lang="en-GB" sz="1050" dirty="0" err="1"/>
              <a:t>ysgrifennu</a:t>
            </a:r>
            <a:r>
              <a:rPr lang="en-GB" sz="1050" dirty="0"/>
              <a:t> </a:t>
            </a:r>
            <a:r>
              <a:rPr lang="en-GB" sz="1050" dirty="0" err="1"/>
              <a:t>polisïau</a:t>
            </a:r>
            <a:r>
              <a:rPr lang="en-GB" sz="1050" dirty="0"/>
              <a:t> am ADY. </a:t>
            </a:r>
            <a:r>
              <a:rPr lang="en-GB" sz="1050" dirty="0" err="1"/>
              <a:t>Mae’n</a:t>
            </a:r>
            <a:r>
              <a:rPr lang="en-GB" sz="1050" dirty="0"/>
              <a:t> </a:t>
            </a:r>
            <a:r>
              <a:rPr lang="en-GB" sz="1050" dirty="0" err="1"/>
              <a:t>bwysig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ymarferwyr</a:t>
            </a:r>
            <a:r>
              <a:rPr lang="en-GB" sz="1050" dirty="0"/>
              <a:t> </a:t>
            </a:r>
            <a:r>
              <a:rPr lang="en-GB" sz="1050" dirty="0" err="1"/>
              <a:t>sylweddoli</a:t>
            </a:r>
            <a:r>
              <a:rPr lang="en-GB" sz="1050" dirty="0"/>
              <a:t> </a:t>
            </a:r>
            <a:r>
              <a:rPr lang="en-GB" sz="1050" dirty="0" err="1"/>
              <a:t>fod</a:t>
            </a:r>
            <a:r>
              <a:rPr lang="en-GB" sz="1050" dirty="0"/>
              <a:t> y CADY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rheoli</a:t>
            </a:r>
            <a:r>
              <a:rPr lang="en-GB" sz="1050" dirty="0"/>
              <a:t> </a:t>
            </a:r>
            <a:r>
              <a:rPr lang="en-GB" sz="1050" dirty="0" err="1"/>
              <a:t>aelodau</a:t>
            </a:r>
            <a:r>
              <a:rPr lang="en-GB" sz="1050" dirty="0"/>
              <a:t> staff </a:t>
            </a:r>
            <a:r>
              <a:rPr lang="en-GB" sz="1050" dirty="0" err="1"/>
              <a:t>arall</a:t>
            </a:r>
            <a:r>
              <a:rPr lang="en-GB" sz="1050" dirty="0"/>
              <a:t> </a:t>
            </a:r>
            <a:r>
              <a:rPr lang="en-GB" sz="1050" dirty="0" err="1"/>
              <a:t>sydd</a:t>
            </a:r>
            <a:r>
              <a:rPr lang="en-GB" sz="1050" dirty="0"/>
              <a:t> </a:t>
            </a:r>
            <a:r>
              <a:rPr lang="en-GB" sz="1050" dirty="0" err="1"/>
              <a:t>yn</a:t>
            </a:r>
            <a:r>
              <a:rPr lang="en-GB" sz="1050" dirty="0"/>
              <a:t> </a:t>
            </a:r>
            <a:r>
              <a:rPr lang="en-GB" sz="1050" dirty="0" err="1"/>
              <a:t>gysylltiad</a:t>
            </a:r>
            <a:r>
              <a:rPr lang="en-GB" sz="1050" dirty="0"/>
              <a:t> </a:t>
            </a:r>
            <a:r>
              <a:rPr lang="en-GB" sz="1050" dirty="0" err="1"/>
              <a:t>gyda</a:t>
            </a:r>
            <a:r>
              <a:rPr lang="en-GB" sz="1050" dirty="0"/>
              <a:t> </a:t>
            </a:r>
            <a:r>
              <a:rPr lang="en-GB" sz="1050" dirty="0" err="1"/>
              <a:t>phlant</a:t>
            </a:r>
            <a:r>
              <a:rPr lang="en-GB" sz="1050" dirty="0"/>
              <a:t> ag ADY. </a:t>
            </a:r>
            <a:r>
              <a:rPr lang="en-GB" sz="1050" dirty="0" err="1"/>
              <a:t>Cytunwyd</a:t>
            </a:r>
            <a:r>
              <a:rPr lang="en-GB" sz="1050" dirty="0"/>
              <a:t> Provision Map (2017) am </a:t>
            </a:r>
            <a:r>
              <a:rPr lang="en-GB" sz="1050" dirty="0" err="1"/>
              <a:t>ddyletswyddau</a:t>
            </a:r>
            <a:r>
              <a:rPr lang="en-GB" sz="1050" dirty="0"/>
              <a:t> CADY </a:t>
            </a:r>
            <a:r>
              <a:rPr lang="en-GB" sz="1050" dirty="0" err="1"/>
              <a:t>ond</a:t>
            </a:r>
            <a:r>
              <a:rPr lang="en-GB" sz="1050" dirty="0"/>
              <a:t> </a:t>
            </a:r>
            <a:r>
              <a:rPr lang="en-GB" sz="1050" dirty="0" err="1"/>
              <a:t>ychwanegir</a:t>
            </a:r>
            <a:r>
              <a:rPr lang="en-GB" sz="1050" dirty="0"/>
              <a:t> bod </a:t>
            </a:r>
            <a:r>
              <a:rPr lang="en-GB" sz="1050" dirty="0" err="1"/>
              <a:t>rhaid</a:t>
            </a:r>
            <a:r>
              <a:rPr lang="en-GB" sz="1050" dirty="0"/>
              <a:t> I CADY </a:t>
            </a:r>
            <a:r>
              <a:rPr lang="en-GB" sz="1050" dirty="0" err="1"/>
              <a:t>cadw</a:t>
            </a:r>
            <a:r>
              <a:rPr lang="en-GB" sz="1050" dirty="0"/>
              <a:t> </a:t>
            </a:r>
            <a:r>
              <a:rPr lang="en-GB" sz="1050" dirty="0" err="1"/>
              <a:t>lan</a:t>
            </a:r>
            <a:r>
              <a:rPr lang="en-GB" sz="1050" dirty="0"/>
              <a:t> </a:t>
            </a:r>
            <a:r>
              <a:rPr lang="en-GB" sz="1050" dirty="0" err="1"/>
              <a:t>gydag</a:t>
            </a:r>
            <a:r>
              <a:rPr lang="en-GB" sz="1050" dirty="0"/>
              <a:t> </a:t>
            </a:r>
            <a:r>
              <a:rPr lang="en-GB" sz="1050" dirty="0" err="1"/>
              <a:t>unrhyw</a:t>
            </a:r>
            <a:r>
              <a:rPr lang="en-GB" sz="1050" dirty="0"/>
              <a:t> </a:t>
            </a:r>
            <a:r>
              <a:rPr lang="en-GB" sz="1050" dirty="0" err="1"/>
              <a:t>newidiadau</a:t>
            </a:r>
            <a:r>
              <a:rPr lang="en-GB" sz="1050" dirty="0"/>
              <a:t> </a:t>
            </a:r>
            <a:r>
              <a:rPr lang="en-GB" sz="1050" dirty="0" err="1"/>
              <a:t>i</a:t>
            </a:r>
            <a:r>
              <a:rPr lang="en-GB" sz="1050" dirty="0"/>
              <a:t> </a:t>
            </a:r>
            <a:r>
              <a:rPr lang="en-GB" sz="1050" dirty="0" err="1"/>
              <a:t>ddeddfwriaeth</a:t>
            </a:r>
            <a:r>
              <a:rPr lang="en-GB" sz="1050" dirty="0"/>
              <a:t>.</a:t>
            </a:r>
          </a:p>
          <a:p>
            <a:endParaRPr lang="en-GB" sz="1600" b="1" dirty="0"/>
          </a:p>
          <a:p>
            <a:endParaRPr lang="en-GB" sz="1600" b="1" dirty="0"/>
          </a:p>
          <a:p>
            <a:r>
              <a:rPr lang="en-GB" dirty="0"/>
              <a:t>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291E45-A7FC-4373-9386-AE752D595280}"/>
              </a:ext>
            </a:extLst>
          </p:cNvPr>
          <p:cNvSpPr txBox="1"/>
          <p:nvPr/>
        </p:nvSpPr>
        <p:spPr>
          <a:xfrm>
            <a:off x="5436621" y="5296054"/>
            <a:ext cx="4026193" cy="166199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Felly, 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Fodd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bynnag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ddarpariaeth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defnyddio'r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termau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cywir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Dwi’n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gobeithio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werthfawr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7A1EBCB-6DBD-47C6-B84C-D3177722B7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0" t="37859" r="2500" b="34261"/>
          <a:stretch/>
        </p:blipFill>
        <p:spPr>
          <a:xfrm>
            <a:off x="5479680" y="3293799"/>
            <a:ext cx="6617762" cy="140131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A2AB49D-EB29-4BCD-AC73-386950630A7E}"/>
              </a:ext>
            </a:extLst>
          </p:cNvPr>
          <p:cNvSpPr txBox="1"/>
          <p:nvPr/>
        </p:nvSpPr>
        <p:spPr>
          <a:xfrm>
            <a:off x="5479680" y="4695890"/>
            <a:ext cx="6703881" cy="6001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Mae’r tabl uchod gan stats Wales (2019) yn dangos bod yna 4,805 o blant yng Ngheredigion, Sir Gaerfyrddin a Sir Benfro yn dioddef o ADY ac yn Gymraeg. Felly mae hyn yn dangos pwysigrwydd bod yna darpariaeth o ymarferwyr Gymraeg yn y gweithlu.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6C77546-C6BC-402F-A38F-CE8A2CCD3481}"/>
              </a:ext>
            </a:extLst>
          </p:cNvPr>
          <p:cNvCxnSpPr>
            <a:cxnSpLocks/>
          </p:cNvCxnSpPr>
          <p:nvPr/>
        </p:nvCxnSpPr>
        <p:spPr>
          <a:xfrm>
            <a:off x="644686" y="3961040"/>
            <a:ext cx="498098" cy="219057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523EFD55-3516-4283-AA16-E97EA35081EC}"/>
              </a:ext>
            </a:extLst>
          </p:cNvPr>
          <p:cNvCxnSpPr>
            <a:cxnSpLocks/>
          </p:cNvCxnSpPr>
          <p:nvPr/>
        </p:nvCxnSpPr>
        <p:spPr>
          <a:xfrm>
            <a:off x="3642500" y="3980361"/>
            <a:ext cx="584127" cy="219057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856E7443-A861-43CB-94A0-D91F4B565E33}"/>
              </a:ext>
            </a:extLst>
          </p:cNvPr>
          <p:cNvSpPr txBox="1"/>
          <p:nvPr/>
        </p:nvSpPr>
        <p:spPr>
          <a:xfrm>
            <a:off x="9340948" y="5189565"/>
            <a:ext cx="285105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 err="1">
                <a:latin typeface="Arial" panose="020B0604020202020204" pitchFamily="34" charset="0"/>
                <a:cs typeface="Arial" panose="020B0604020202020204" pitchFamily="34" charset="0"/>
              </a:rPr>
              <a:t>Pellach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http://www.assembly.wales/Research%20Documents/16-059%20SEN/16-059-Web-%20English.pdf</a:t>
            </a:r>
            <a:r>
              <a:rPr lang="en-GB" sz="14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4" name="Picture 1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B212E60-DF3D-4C1D-B3DE-6FD2478A15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67" y="2441127"/>
            <a:ext cx="4501242" cy="105853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0A705C8-D54F-459C-9302-859C017BE0ED}"/>
              </a:ext>
            </a:extLst>
          </p:cNvPr>
          <p:cNvSpPr txBox="1"/>
          <p:nvPr/>
        </p:nvSpPr>
        <p:spPr>
          <a:xfrm>
            <a:off x="89115" y="3445401"/>
            <a:ext cx="20391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Ffynhonell</a:t>
            </a:r>
            <a:r>
              <a:rPr lang="en-GB" sz="1200" dirty="0"/>
              <a:t>: (ERW, 2018)</a:t>
            </a:r>
          </a:p>
        </p:txBody>
      </p:sp>
    </p:spTree>
    <p:extLst>
      <p:ext uri="{BB962C8B-B14F-4D97-AF65-F5344CB8AC3E}">
        <p14:creationId xmlns:p14="http://schemas.microsoft.com/office/powerpoint/2010/main" val="6652335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7178E3-E72C-4476-926B-E8C2EF590907}"/>
              </a:ext>
            </a:extLst>
          </p:cNvPr>
          <p:cNvSpPr txBox="1"/>
          <p:nvPr/>
        </p:nvSpPr>
        <p:spPr>
          <a:xfrm>
            <a:off x="209862" y="104932"/>
            <a:ext cx="1993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 err="1"/>
              <a:t>Rhestr</a:t>
            </a:r>
            <a:r>
              <a:rPr lang="en-GB" u="sng" dirty="0"/>
              <a:t> </a:t>
            </a:r>
            <a:r>
              <a:rPr lang="en-GB" u="sng" dirty="0" err="1"/>
              <a:t>Cyfeirnodi</a:t>
            </a:r>
            <a:endParaRPr lang="en-GB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262FA5-438A-4130-A2C6-9F8E13316587}"/>
              </a:ext>
            </a:extLst>
          </p:cNvPr>
          <p:cNvSpPr txBox="1"/>
          <p:nvPr/>
        </p:nvSpPr>
        <p:spPr>
          <a:xfrm>
            <a:off x="1" y="474264"/>
            <a:ext cx="121920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Branch. (2017) The role of the special educational needs coordinator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 Cardiff: Welsh Government.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BBC. (2015) ‘How to Identify SEN’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http://www.bbc.co.uk/schools/parents/identifying_sen/print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Bell, M. (2011)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Promoting Children’s Rights in Social Work and Social Care: A Guide to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Particapatory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Practice.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Abertawe. (2019) ‘Role of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professionals’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https://www.swansea.gov.uk/article/46471/Role-of-the-ALNCo-and-professionals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(2016a) ‘Research Briefing: Additional Learning Needs (ALN) in Wales,’tt.1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4ydd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(2016b) ‘Research Briefing: Additional Learning Needs (ALN) in Wales,’tt.38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4ydd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Dauncey, M. (2016c) ‘Research Briefing: Additional Learning Needs (ALN) in Wales,’tt.43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http://www.assembly.wales/Research%20Documents/16-059%20SEN/16-059-Web-%20English.pdf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Cymru. (2018) ‘Additional Learning Cymru (ALN)’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https://www.dewis.wales/additional-learning-needs-cyp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10fed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Intervention Foundation. (2020) ‘Who we are &amp; what we do’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https://www.eif.org.uk/about/who-is-eif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11fed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Education, Lifelong Learning and Skills Committee. (2006a) Policy Review of Special Educational Needs: Part 2: Statutory Assessment Framework (Statementing). National Assembly Wales. tt.13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055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B4AD09-B581-4816-8643-02EFBE0F764F}"/>
              </a:ext>
            </a:extLst>
          </p:cNvPr>
          <p:cNvSpPr txBox="1"/>
          <p:nvPr/>
        </p:nvSpPr>
        <p:spPr>
          <a:xfrm>
            <a:off x="211783" y="197346"/>
            <a:ext cx="1176843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Education, Lifelong Learning and Skills Committee. (2006b) Policy Review of Special Educational Needs: Part 2: Statutory Assessment Framework (Statementing). National Assembly Wales. tt.10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ERW. (2020) ‘Update - Additional Learning Needs and Education Tribunal [Wales] Act 2018’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http://www.erw.wales/news/update-additional-learning-needs-and-education-tribunal-wales-act-2018/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Griffin, H. (2014) ‘The Importance of Collaboration Between Parents and School in Special Education: Perceptions From the Field’, UNF Graduate Theses and Dissertations.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1-130.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https://digitalcommons.unf.edu/cgi/viewcontent.cgi?article=1565&amp;context=etd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Hong, s., Park, J., Moon, Y.,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Grandmason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Nowroski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D. a  Moon, M. (2017) ‘Learning a Foreign Language in Adulthood using Principles of Neuroscience’,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 Journal of Neuroscience.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10-13.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https://www.researchgate.net/publication/317227459_Learning_a_Foreign_Language_in_Adulthood_using_Principles_of_Neuroscience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Kulka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 (29ain Mai 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‘The cognitive benefits of learning a language’ in two minutes.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Advisor. Blog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https://www.thebritishacademy.ac.uk/blog/cognitive-benefits-learning-language-two-minutes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[Darllenwyd:14eg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Mentrau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Cymru.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Hyrwyddo’r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http://www.mentrauiaith.org/hyrwyddor-gymraeg/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NASUWT. (2018) ‘Special Educational Needs (SEN), Additional Learning Needs (ALN) and Additional Support Needs (ASN)’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https://www.nasuwt.org.uk/uploads/assets/uploaded/843fe4e0-fb73-408f-b2d69e1c48a95dfe.pdf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Pembrokeshire County Council. (2019) ‘Welsh Language Standards’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https://www.pembrokeshire.gov.uk/customer-service/welsh-language-standards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3845428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A10380-D846-4523-8A37-02B6EC6A8C64}"/>
              </a:ext>
            </a:extLst>
          </p:cNvPr>
          <p:cNvSpPr txBox="1"/>
          <p:nvPr/>
        </p:nvSpPr>
        <p:spPr>
          <a:xfrm>
            <a:off x="562706" y="379827"/>
            <a:ext cx="1122602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Pirchio,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Tritrini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Passiatore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Y.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Taeschner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 (2017) ‘The Role of the Relationship between Parents and Educators for Child Behaviour and Wellbeing’, International Journal about Parents in Education.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Rhif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2, tt.145-155.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http://www.ernape.net/ejournal/index.php/IJPE/article/viewFile/275/199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14eg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Powys County Council. (2020) ‘Additional Learning Needs’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https://en.powys.gov.uk/article/6359/Additional-Learning-Needs-Policies-and-Key-Documents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Provision Map. (2017) ‘Role of the Additional Learning Needs Co-ordinator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ALNCo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https://www.provisionmap.co.uk/role-of-the-additional-learning-needs-co-ordinator-alnco/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11fed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SNAP Cymru. (2020) ‘ALN/SEN Reform’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http://www.snapcymru.org/help-for-families/aln-reform/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8fed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Stats Wales. (2019) ‘Reports of Special Educational Needs (SEN) in primary, middle and secondary schools by local authority, sector, Welsh/English Medium, and type of need’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https://statswales.gov.wales/Catalogue/Education-and-Skills/Schools-and-Teachers/Schools-Census/Pupil-Level-Annual-School-Census/Special-Educational-Needs/senreports-by-la-sector-welshenglishmedium-sentype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6ed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Unicef United Kingdom. (2019) ‘How we protect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chidren’s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rights’.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https://www.unicef.org.uk/what-we-do/un-convention-child-rights/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(2018) ‘Additional Learning Needs (ALN) Transformation Programme‘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https://gov.wales/sites/default/files/publications/2018-09/additional-learning-needs-aln-transformation-programme-v2.pdf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Ionawr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</p:txBody>
      </p:sp>
    </p:spTree>
    <p:extLst>
      <p:ext uri="{BB962C8B-B14F-4D97-AF65-F5344CB8AC3E}">
        <p14:creationId xmlns:p14="http://schemas.microsoft.com/office/powerpoint/2010/main" val="1944893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A51CF7-1025-4C03-A757-5381C85509E1}"/>
              </a:ext>
            </a:extLst>
          </p:cNvPr>
          <p:cNvSpPr txBox="1"/>
          <p:nvPr/>
        </p:nvSpPr>
        <p:spPr>
          <a:xfrm>
            <a:off x="356382" y="225084"/>
            <a:ext cx="1147923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Assembly Government. (2008) ‘Policy Review: Welsh Language in Education’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https://www.assembly.wales/Committee%20Documents/ELL%2008-02(p.1)%20Welsh%20Language%20Speech%20and%20Language%20Therapy%20Committee%20(WLTSC)%20paper-02052002-28986/3cc90f7b0000553900002ded00000000-English.pdf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5ed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(dim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‘The Additional Learning Needs (ALN) Transformation Programme’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https://gov.wales/sites/default/files/publications/2018-03/aln-frequently-asked-questions-faqs.pdf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13eg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Language Division. (2017)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2050: A million Welsh speakers. Cardiff: Welsh Government.</a:t>
            </a:r>
          </a:p>
        </p:txBody>
      </p:sp>
    </p:spTree>
    <p:extLst>
      <p:ext uri="{BB962C8B-B14F-4D97-AF65-F5344CB8AC3E}">
        <p14:creationId xmlns:p14="http://schemas.microsoft.com/office/powerpoint/2010/main" val="3898931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1668</TotalTime>
  <Words>2101</Words>
  <Application>Microsoft Office PowerPoint</Application>
  <PresentationFormat>Widescreen</PresentationFormat>
  <Paragraphs>49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Emily Thomas (1703493)</dc:creator>
  <cp:lastModifiedBy>Emily Thomas (1703493)</cp:lastModifiedBy>
  <cp:revision>85</cp:revision>
  <dcterms:created xsi:type="dcterms:W3CDTF">2020-02-03T13:16:50Z</dcterms:created>
  <dcterms:modified xsi:type="dcterms:W3CDTF">2020-02-15T12:03:31Z</dcterms:modified>
</cp:coreProperties>
</file>