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3" r:id="rId4"/>
    <p:sldId id="292" r:id="rId5"/>
    <p:sldId id="284" r:id="rId6"/>
    <p:sldId id="285" r:id="rId7"/>
    <p:sldId id="288" r:id="rId8"/>
    <p:sldId id="291" r:id="rId9"/>
    <p:sldId id="286" r:id="rId10"/>
    <p:sldId id="293" r:id="rId11"/>
    <p:sldId id="290" r:id="rId12"/>
    <p:sldId id="289" r:id="rId13"/>
    <p:sldId id="287" r:id="rId14"/>
    <p:sldId id="294" r:id="rId15"/>
    <p:sldId id="28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1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899502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 &amp; Leisure Attraction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87254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Performance Indicators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8539"/>
            <a:ext cx="10515600" cy="1929227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6" y="1106558"/>
            <a:ext cx="12085983" cy="5070406"/>
          </a:xfrm>
        </p:spPr>
        <p:txBody>
          <a:bodyPr>
            <a:normAutofit/>
          </a:bodyPr>
          <a:lstStyle/>
          <a:p>
            <a:r>
              <a:rPr lang="en-GB" dirty="0"/>
              <a:t>Introduction to Key Performance Indicators</a:t>
            </a:r>
          </a:p>
          <a:p>
            <a:r>
              <a:rPr lang="en-GB" dirty="0"/>
              <a:t>Aims &amp; Objectives </a:t>
            </a:r>
          </a:p>
          <a:p>
            <a:r>
              <a:rPr lang="en-GB" dirty="0"/>
              <a:t>Strategic Management &amp; Operational Management</a:t>
            </a:r>
          </a:p>
          <a:p>
            <a:r>
              <a:rPr lang="en-GB" dirty="0"/>
              <a:t> Relationship with Attraction Audits, Visitor Experience &amp; Mystery Shoppers</a:t>
            </a:r>
          </a:p>
          <a:p>
            <a:r>
              <a:rPr lang="en-GB" dirty="0"/>
              <a:t>Interrelationship with Attraction Aims &amp; Objective</a:t>
            </a:r>
          </a:p>
          <a:p>
            <a:r>
              <a:rPr lang="en-GB" dirty="0"/>
              <a:t>Issues of Commercialisation</a:t>
            </a:r>
          </a:p>
          <a:p>
            <a:r>
              <a:rPr lang="en-GB" dirty="0"/>
              <a:t>Issues of KPI’s for Free Attractions </a:t>
            </a:r>
          </a:p>
          <a:p>
            <a:r>
              <a:rPr lang="en-GB" dirty="0"/>
              <a:t>Primary Spend v Secondary Spend </a:t>
            </a:r>
          </a:p>
          <a:p>
            <a:r>
              <a:rPr lang="en-GB" dirty="0"/>
              <a:t>Links to Return on Investment, Feasibility &amp; Viability for Developing Attractions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BFF5B-E27E-F5F8-D345-7E709B42B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104" y="-225286"/>
            <a:ext cx="10515600" cy="1219199"/>
          </a:xfrm>
        </p:spPr>
        <p:txBody>
          <a:bodyPr/>
          <a:lstStyle/>
          <a:p>
            <a:r>
              <a:rPr lang="en-GB" b="1" dirty="0"/>
              <a:t>KPI Measurements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23955-78E8-6677-81B6-9EC44652D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02366"/>
            <a:ext cx="10515600" cy="5474598"/>
          </a:xfrm>
        </p:spPr>
        <p:txBody>
          <a:bodyPr>
            <a:normAutofit/>
          </a:bodyPr>
          <a:lstStyle/>
          <a:p>
            <a:r>
              <a:rPr lang="en-GB" dirty="0"/>
              <a:t>Quantifiable Measurements of progress towards Key Business Goals</a:t>
            </a:r>
          </a:p>
          <a:p>
            <a:r>
              <a:rPr lang="en-GB" dirty="0"/>
              <a:t>Application to Attraction Management</a:t>
            </a:r>
          </a:p>
          <a:p>
            <a:r>
              <a:rPr lang="en-GB" dirty="0"/>
              <a:t>Gauge Attraction Performance</a:t>
            </a:r>
          </a:p>
          <a:p>
            <a:r>
              <a:rPr lang="en-GB" dirty="0"/>
              <a:t>Strategic, Operational or Project Specific</a:t>
            </a:r>
          </a:p>
          <a:p>
            <a:r>
              <a:rPr lang="en-GB" dirty="0"/>
              <a:t>Relevant for Audit</a:t>
            </a:r>
          </a:p>
          <a:p>
            <a:r>
              <a:rPr lang="en-GB" dirty="0"/>
              <a:t>High Level KPI’s – Reflect Overall Business Ops</a:t>
            </a:r>
          </a:p>
          <a:p>
            <a:r>
              <a:rPr lang="en-GB" dirty="0"/>
              <a:t>Low Level KPI’s – Department or Op Specific</a:t>
            </a:r>
          </a:p>
          <a:p>
            <a:r>
              <a:rPr lang="en-GB" dirty="0"/>
              <a:t>Goals</a:t>
            </a:r>
          </a:p>
          <a:p>
            <a:r>
              <a:rPr lang="en-GB" dirty="0"/>
              <a:t>Data</a:t>
            </a:r>
          </a:p>
          <a:p>
            <a:r>
              <a:rPr lang="en-GB" dirty="0"/>
              <a:t>SMART  - Snap Shot in Time!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1895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34C48-391F-7650-9712-8D9BBA7FB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</a:t>
            </a:r>
            <a:r>
              <a:rPr lang="en-GB" b="1" dirty="0"/>
              <a:t>Key Performance Indicators</a:t>
            </a:r>
          </a:p>
        </p:txBody>
      </p:sp>
      <p:pic>
        <p:nvPicPr>
          <p:cNvPr id="5" name="Content Placeholder 4" descr="A diagram of key performance indicator&#10;&#10;Description automatically generated">
            <a:extLst>
              <a:ext uri="{FF2B5EF4-FFF2-40B4-BE49-F238E27FC236}">
                <a16:creationId xmlns:a16="http://schemas.microsoft.com/office/drawing/2014/main" id="{9D6027C9-3F4B-462D-D7A9-04B333CF44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8150" y="1735666"/>
            <a:ext cx="4762500" cy="3386667"/>
          </a:xfrm>
        </p:spPr>
      </p:pic>
    </p:spTree>
    <p:extLst>
      <p:ext uri="{BB962C8B-B14F-4D97-AF65-F5344CB8AC3E}">
        <p14:creationId xmlns:p14="http://schemas.microsoft.com/office/powerpoint/2010/main" val="250442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8190C-826C-FC52-ED5B-C0592DB93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384"/>
            <a:ext cx="10515600" cy="927652"/>
          </a:xfrm>
        </p:spPr>
        <p:txBody>
          <a:bodyPr/>
          <a:lstStyle/>
          <a:p>
            <a:r>
              <a:rPr lang="en-GB" b="1" dirty="0"/>
              <a:t>Relevant KPI’s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46524-9B48-A2E2-B218-7FB14ABA6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4036"/>
            <a:ext cx="10515600" cy="5202928"/>
          </a:xfrm>
        </p:spPr>
        <p:txBody>
          <a:bodyPr/>
          <a:lstStyle/>
          <a:p>
            <a:r>
              <a:rPr lang="en-GB" dirty="0"/>
              <a:t>Applied to Attraction Strategy</a:t>
            </a:r>
          </a:p>
          <a:p>
            <a:r>
              <a:rPr lang="en-GB" dirty="0"/>
              <a:t>Applied to Attraction Mission &amp; Vision</a:t>
            </a:r>
          </a:p>
          <a:p>
            <a:r>
              <a:rPr lang="en-GB" dirty="0"/>
              <a:t>Applied to Attraction Business Goals</a:t>
            </a:r>
          </a:p>
          <a:p>
            <a:r>
              <a:rPr lang="en-GB" dirty="0"/>
              <a:t>Metric v KPI’s</a:t>
            </a:r>
          </a:p>
          <a:p>
            <a:r>
              <a:rPr lang="en-GB" dirty="0"/>
              <a:t>Measurements over Time</a:t>
            </a:r>
          </a:p>
          <a:p>
            <a:r>
              <a:rPr lang="en-GB" dirty="0"/>
              <a:t>Track Trends</a:t>
            </a:r>
          </a:p>
          <a:p>
            <a:r>
              <a:rPr lang="en-GB" dirty="0"/>
              <a:t>Measure Performance</a:t>
            </a:r>
          </a:p>
          <a:p>
            <a:r>
              <a:rPr lang="en-GB" dirty="0"/>
              <a:t>Highlight Opportunities</a:t>
            </a:r>
          </a:p>
          <a:p>
            <a:r>
              <a:rPr lang="en-GB" dirty="0"/>
              <a:t>Identify Issues</a:t>
            </a:r>
          </a:p>
        </p:txBody>
      </p:sp>
    </p:spTree>
    <p:extLst>
      <p:ext uri="{BB962C8B-B14F-4D97-AF65-F5344CB8AC3E}">
        <p14:creationId xmlns:p14="http://schemas.microsoft.com/office/powerpoint/2010/main" val="2847520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4801A-1E91-0CBB-9D74-F96FA5456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521" y="365125"/>
            <a:ext cx="11979965" cy="1325563"/>
          </a:xfrm>
        </p:spPr>
        <p:txBody>
          <a:bodyPr/>
          <a:lstStyle/>
          <a:p>
            <a:r>
              <a:rPr lang="en-GB" b="1" dirty="0"/>
              <a:t>KPI’s = Strategic &amp; Operational Management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E5E77-B2D5-CB4E-56A7-E7514B530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Conveys Mission</a:t>
            </a:r>
          </a:p>
          <a:p>
            <a:r>
              <a:rPr lang="en-GB" dirty="0"/>
              <a:t>Relates to Values</a:t>
            </a:r>
          </a:p>
          <a:p>
            <a:r>
              <a:rPr lang="en-GB" dirty="0"/>
              <a:t>Provide Focus &amp; Clarity</a:t>
            </a:r>
          </a:p>
          <a:p>
            <a:r>
              <a:rPr lang="en-GB" dirty="0"/>
              <a:t>Guide Decision Making</a:t>
            </a:r>
          </a:p>
          <a:p>
            <a:r>
              <a:rPr lang="en-GB" dirty="0"/>
              <a:t>Shape Experiences</a:t>
            </a:r>
          </a:p>
          <a:p>
            <a:r>
              <a:rPr lang="en-GB" dirty="0"/>
              <a:t>ST, MT &amp; LT Goals &amp; Objectives</a:t>
            </a:r>
          </a:p>
          <a:p>
            <a:r>
              <a:rPr lang="en-GB" dirty="0"/>
              <a:t>Require KPI’s to be Meaningful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352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1A3F0-0879-29C8-4ED9-B26CD0ED1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65042"/>
            <a:ext cx="10515600" cy="1398104"/>
          </a:xfrm>
        </p:spPr>
        <p:txBody>
          <a:bodyPr/>
          <a:lstStyle/>
          <a:p>
            <a:r>
              <a:rPr lang="en-GB" b="1" dirty="0"/>
              <a:t>Strategic KPI’s V Operational KPI’s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33093-9FFD-F57C-0256-94C9DD520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81270"/>
            <a:ext cx="10515600" cy="5295693"/>
          </a:xfrm>
        </p:spPr>
        <p:txBody>
          <a:bodyPr/>
          <a:lstStyle/>
          <a:p>
            <a:r>
              <a:rPr lang="en-GB" b="1" dirty="0"/>
              <a:t>Strategic KPI’s </a:t>
            </a:r>
          </a:p>
          <a:p>
            <a:r>
              <a:rPr lang="en-GB" dirty="0"/>
              <a:t>Measure LT Strategic Aims &amp; Objectives relating to Mission, Vision &amp; Values</a:t>
            </a:r>
          </a:p>
          <a:p>
            <a:r>
              <a:rPr lang="en-GB" dirty="0"/>
              <a:t>Market Share Gain</a:t>
            </a:r>
          </a:p>
          <a:p>
            <a:r>
              <a:rPr lang="en-GB" dirty="0"/>
              <a:t>Global Expansion</a:t>
            </a:r>
          </a:p>
          <a:p>
            <a:r>
              <a:rPr lang="en-GB" dirty="0"/>
              <a:t>Revenue Growth</a:t>
            </a:r>
          </a:p>
          <a:p>
            <a:r>
              <a:rPr lang="en-GB" b="1" dirty="0"/>
              <a:t>Operational KPI’s</a:t>
            </a:r>
          </a:p>
          <a:p>
            <a:r>
              <a:rPr lang="en-GB" dirty="0"/>
              <a:t>Monitor Day to Day Business Performance</a:t>
            </a:r>
          </a:p>
          <a:p>
            <a:r>
              <a:rPr lang="en-GB" dirty="0"/>
              <a:t>Tactical &amp; Operational </a:t>
            </a:r>
          </a:p>
          <a:p>
            <a:r>
              <a:rPr lang="en-GB" dirty="0"/>
              <a:t>Visitor Numbers, Secondary Spend.</a:t>
            </a:r>
          </a:p>
        </p:txBody>
      </p:sp>
    </p:spTree>
    <p:extLst>
      <p:ext uri="{BB962C8B-B14F-4D97-AF65-F5344CB8AC3E}">
        <p14:creationId xmlns:p14="http://schemas.microsoft.com/office/powerpoint/2010/main" val="3613077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65670-AD02-46A8-A03A-2BE1848EE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71669"/>
            <a:ext cx="10515600" cy="1351721"/>
          </a:xfrm>
        </p:spPr>
        <p:txBody>
          <a:bodyPr/>
          <a:lstStyle/>
          <a:p>
            <a:r>
              <a:rPr lang="en-GB" b="1" dirty="0"/>
              <a:t>How to Create Effective KPI’s for Attractions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CA96-8B73-DCB3-2224-208CB9068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3" y="854766"/>
            <a:ext cx="12092608" cy="532219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Establish Key Objective</a:t>
            </a:r>
          </a:p>
          <a:p>
            <a:r>
              <a:rPr lang="en-GB" dirty="0"/>
              <a:t>Outline Criteria</a:t>
            </a:r>
          </a:p>
          <a:p>
            <a:r>
              <a:rPr lang="en-GB" dirty="0"/>
              <a:t>Undertake Research to Collect Data</a:t>
            </a:r>
          </a:p>
          <a:p>
            <a:r>
              <a:rPr lang="en-GB" dirty="0"/>
              <a:t>Build KPI Framework</a:t>
            </a:r>
          </a:p>
          <a:p>
            <a:r>
              <a:rPr lang="en-GB" dirty="0"/>
              <a:t>Dashboards</a:t>
            </a:r>
          </a:p>
          <a:p>
            <a:r>
              <a:rPr lang="en-GB" dirty="0"/>
              <a:t>CRM</a:t>
            </a:r>
          </a:p>
          <a:p>
            <a:r>
              <a:rPr lang="en-GB" dirty="0"/>
              <a:t>Communicate KPI’s</a:t>
            </a:r>
          </a:p>
          <a:p>
            <a:r>
              <a:rPr lang="en-GB" dirty="0"/>
              <a:t>Action</a:t>
            </a:r>
          </a:p>
          <a:p>
            <a:r>
              <a:rPr lang="en-GB" dirty="0"/>
              <a:t>Audit, Mystery Shopper, Visitor Numbers, Primary Spend, Secondary Spent, Return on Investment (New Rides), Revenue, Profit v Loss, Visitor Experience, Competitor Analysis, Market Position, Marketing Impact</a:t>
            </a:r>
          </a:p>
        </p:txBody>
      </p:sp>
    </p:spTree>
    <p:extLst>
      <p:ext uri="{BB962C8B-B14F-4D97-AF65-F5344CB8AC3E}">
        <p14:creationId xmlns:p14="http://schemas.microsoft.com/office/powerpoint/2010/main" val="2668769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9DF1B-E783-D810-0ACA-ADD22C82F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1912"/>
            <a:ext cx="10515600" cy="1371600"/>
          </a:xfrm>
        </p:spPr>
        <p:txBody>
          <a:bodyPr/>
          <a:lstStyle/>
          <a:p>
            <a:r>
              <a:rPr lang="en-GB" b="1" dirty="0"/>
              <a:t>Developing KPI’s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1AB50-2552-E2F2-3E9E-549F06E48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95130"/>
            <a:ext cx="10515600" cy="5381833"/>
          </a:xfrm>
        </p:spPr>
        <p:txBody>
          <a:bodyPr/>
          <a:lstStyle/>
          <a:p>
            <a:r>
              <a:rPr lang="en-GB" dirty="0"/>
              <a:t>Balance Score Card Framework</a:t>
            </a:r>
          </a:p>
          <a:p>
            <a:r>
              <a:rPr lang="en-GB" dirty="0"/>
              <a:t>Link to Audit but further develop Audit Findings</a:t>
            </a:r>
          </a:p>
          <a:p>
            <a:r>
              <a:rPr lang="en-GB" b="1" dirty="0"/>
              <a:t>Customer Perspective</a:t>
            </a:r>
          </a:p>
          <a:p>
            <a:r>
              <a:rPr lang="en-GB" dirty="0"/>
              <a:t>Visitor Experience</a:t>
            </a:r>
          </a:p>
          <a:p>
            <a:r>
              <a:rPr lang="en-GB" dirty="0"/>
              <a:t>Product Quality &amp; Performance</a:t>
            </a:r>
          </a:p>
          <a:p>
            <a:r>
              <a:rPr lang="en-GB" dirty="0"/>
              <a:t>Customer Satisfaction, Perspective / Outcome Focused</a:t>
            </a:r>
          </a:p>
          <a:p>
            <a:r>
              <a:rPr lang="en-GB" dirty="0"/>
              <a:t>Brand Awareness</a:t>
            </a:r>
          </a:p>
          <a:p>
            <a:r>
              <a:rPr lang="en-GB" b="1" dirty="0"/>
              <a:t>Financial Perspective</a:t>
            </a:r>
          </a:p>
          <a:p>
            <a:r>
              <a:rPr lang="en-GB" b="1" dirty="0"/>
              <a:t>Growth Perspective</a:t>
            </a:r>
          </a:p>
          <a:p>
            <a:pPr marL="0" indent="0">
              <a:buNone/>
            </a:pPr>
            <a:r>
              <a:rPr lang="en-GB" b="1" dirty="0"/>
              <a:t>Process Perspective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972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kpi creation flow with Mediterranean Sea in the background&#10;&#10;Description automatically generated">
            <a:extLst>
              <a:ext uri="{FF2B5EF4-FFF2-40B4-BE49-F238E27FC236}">
                <a16:creationId xmlns:a16="http://schemas.microsoft.com/office/drawing/2014/main" id="{B7C6FD38-9176-7229-AF62-3EB454D199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1760" y="498764"/>
            <a:ext cx="6583680" cy="5012573"/>
          </a:xfrm>
        </p:spPr>
      </p:pic>
    </p:spTree>
    <p:extLst>
      <p:ext uri="{BB962C8B-B14F-4D97-AF65-F5344CB8AC3E}">
        <p14:creationId xmlns:p14="http://schemas.microsoft.com/office/powerpoint/2010/main" val="1375894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6A098-AF95-6B06-46B5-1FA13F35C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91547"/>
            <a:ext cx="10515600" cy="1497495"/>
          </a:xfrm>
        </p:spPr>
        <p:txBody>
          <a:bodyPr/>
          <a:lstStyle/>
          <a:p>
            <a:r>
              <a:rPr lang="en-GB" b="1" dirty="0"/>
              <a:t>KPI Effectiveness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B0387-0DED-7E05-72A3-6D81D911F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01758"/>
            <a:ext cx="10515600" cy="5375206"/>
          </a:xfrm>
        </p:spPr>
        <p:txBody>
          <a:bodyPr/>
          <a:lstStyle/>
          <a:p>
            <a:r>
              <a:rPr lang="en-GB" dirty="0"/>
              <a:t>Industry Standards</a:t>
            </a:r>
          </a:p>
          <a:p>
            <a:r>
              <a:rPr lang="en-GB" dirty="0"/>
              <a:t>Footfall (Visitor Numbers)</a:t>
            </a:r>
          </a:p>
          <a:p>
            <a:r>
              <a:rPr lang="en-GB" dirty="0"/>
              <a:t>Primary Spend v Secondary Spend</a:t>
            </a:r>
          </a:p>
          <a:p>
            <a:r>
              <a:rPr lang="en-GB" dirty="0"/>
              <a:t>Return Visits</a:t>
            </a:r>
          </a:p>
          <a:p>
            <a:r>
              <a:rPr lang="en-GB" dirty="0"/>
              <a:t>Return on Investment</a:t>
            </a:r>
          </a:p>
          <a:p>
            <a:r>
              <a:rPr lang="en-GB" dirty="0"/>
              <a:t>Performance v Competitors</a:t>
            </a:r>
          </a:p>
          <a:p>
            <a:r>
              <a:rPr lang="en-GB" dirty="0"/>
              <a:t>Alignment to Mission, Vision, Values &amp; Attraction SMART Goals</a:t>
            </a:r>
          </a:p>
          <a:p>
            <a:r>
              <a:rPr lang="en-GB" dirty="0"/>
              <a:t>Validity, Reliability &amp; Consistency</a:t>
            </a:r>
          </a:p>
          <a:p>
            <a:r>
              <a:rPr lang="en-GB" dirty="0"/>
              <a:t>Only Effective if impact Strategy &amp; Operations</a:t>
            </a:r>
          </a:p>
          <a:p>
            <a:r>
              <a:rPr lang="en-GB" dirty="0"/>
              <a:t>Require the need to Challenge &amp; Re-evaluate based on results</a:t>
            </a:r>
          </a:p>
        </p:txBody>
      </p:sp>
    </p:spTree>
    <p:extLst>
      <p:ext uri="{BB962C8B-B14F-4D97-AF65-F5344CB8AC3E}">
        <p14:creationId xmlns:p14="http://schemas.microsoft.com/office/powerpoint/2010/main" val="40005856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C25AA-55EF-8AAC-4513-4E7B7B29F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"/>
            <a:ext cx="10515600" cy="68103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KPI Aims &amp; Objectives for Attractions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06142-7BA9-0DDF-49A8-09FB41982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409" y="598936"/>
            <a:ext cx="11148391" cy="5660128"/>
          </a:xfrm>
        </p:spPr>
        <p:txBody>
          <a:bodyPr/>
          <a:lstStyle/>
          <a:p>
            <a:r>
              <a:rPr lang="en-GB" dirty="0"/>
              <a:t>KPI’s designed to be SMART Measures</a:t>
            </a:r>
          </a:p>
          <a:p>
            <a:r>
              <a:rPr lang="en-GB" dirty="0"/>
              <a:t>Strategic &amp; Operational</a:t>
            </a:r>
          </a:p>
          <a:p>
            <a:r>
              <a:rPr lang="en-GB" dirty="0"/>
              <a:t>Results Measurement</a:t>
            </a:r>
          </a:p>
          <a:p>
            <a:r>
              <a:rPr lang="en-GB" dirty="0"/>
              <a:t>Analysis Overtime</a:t>
            </a:r>
          </a:p>
          <a:p>
            <a:r>
              <a:rPr lang="en-GB" dirty="0"/>
              <a:t>Track Progress</a:t>
            </a:r>
          </a:p>
          <a:p>
            <a:r>
              <a:rPr lang="en-GB" dirty="0"/>
              <a:t>Relate to Attractions Mission, Vision &amp; Values</a:t>
            </a:r>
          </a:p>
          <a:p>
            <a:r>
              <a:rPr lang="en-GB" dirty="0"/>
              <a:t>Links to Strategic, Operational, Primary &amp; Secondary &amp; Departmental</a:t>
            </a:r>
          </a:p>
          <a:p>
            <a:r>
              <a:rPr lang="en-GB" dirty="0"/>
              <a:t>Goal Setting</a:t>
            </a:r>
          </a:p>
          <a:p>
            <a:r>
              <a:rPr lang="en-GB" dirty="0"/>
              <a:t>Disney – Mystery Shopper v Visitor Numbers v Financial Returns</a:t>
            </a:r>
          </a:p>
          <a:p>
            <a:r>
              <a:rPr lang="en-GB" dirty="0"/>
              <a:t>Disney v Universal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834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5F72A-4232-1D48-2DC3-06170903D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KPI Typologies – Require Combinations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38DF4-217F-5629-F65D-E902B767F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0504"/>
            <a:ext cx="10515600" cy="4626459"/>
          </a:xfrm>
        </p:spPr>
        <p:txBody>
          <a:bodyPr/>
          <a:lstStyle/>
          <a:p>
            <a:r>
              <a:rPr lang="en-GB" b="1" dirty="0"/>
              <a:t>Leading KPI’s </a:t>
            </a:r>
          </a:p>
          <a:p>
            <a:r>
              <a:rPr lang="en-GB" dirty="0"/>
              <a:t>Predictive &amp; Pointing </a:t>
            </a:r>
          </a:p>
          <a:p>
            <a:r>
              <a:rPr lang="en-GB" dirty="0"/>
              <a:t>Future Focus</a:t>
            </a:r>
          </a:p>
          <a:p>
            <a:r>
              <a:rPr lang="en-GB" dirty="0"/>
              <a:t>Planning</a:t>
            </a:r>
          </a:p>
          <a:p>
            <a:r>
              <a:rPr lang="en-GB" b="1" dirty="0"/>
              <a:t>Lagging KPI’s</a:t>
            </a:r>
          </a:p>
          <a:p>
            <a:r>
              <a:rPr lang="en-GB" dirty="0"/>
              <a:t>Measure Results that have happened</a:t>
            </a:r>
          </a:p>
          <a:p>
            <a:r>
              <a:rPr lang="en-GB" dirty="0"/>
              <a:t>Compare Results over time</a:t>
            </a:r>
          </a:p>
          <a:p>
            <a:r>
              <a:rPr lang="en-GB" dirty="0"/>
              <a:t>Issues of Calculations, Interpretation &amp; Subjectivity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1377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key performance indicator&#10;&#10;Description automatically generated">
            <a:extLst>
              <a:ext uri="{FF2B5EF4-FFF2-40B4-BE49-F238E27FC236}">
                <a16:creationId xmlns:a16="http://schemas.microsoft.com/office/drawing/2014/main" id="{7EBCFC62-8C73-0F40-0963-1075CD0FF3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9375" y="274320"/>
            <a:ext cx="7240385" cy="5527964"/>
          </a:xfrm>
        </p:spPr>
      </p:pic>
    </p:spTree>
    <p:extLst>
      <p:ext uri="{BB962C8B-B14F-4D97-AF65-F5344CB8AC3E}">
        <p14:creationId xmlns:p14="http://schemas.microsoft.com/office/powerpoint/2010/main" val="42784698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C3D9E-60BF-84D2-87A6-95298C08F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11426"/>
            <a:ext cx="10515600" cy="1305340"/>
          </a:xfrm>
        </p:spPr>
        <p:txBody>
          <a:bodyPr>
            <a:normAutofit/>
          </a:bodyPr>
          <a:lstStyle/>
          <a:p>
            <a:r>
              <a:rPr lang="en-GB" b="1" dirty="0"/>
              <a:t>Session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94956-F49C-C0F5-5C82-59C248B2CE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7" y="728870"/>
            <a:ext cx="11247783" cy="5448093"/>
          </a:xfrm>
        </p:spPr>
        <p:txBody>
          <a:bodyPr>
            <a:normAutofit/>
          </a:bodyPr>
          <a:lstStyle/>
          <a:p>
            <a:r>
              <a:rPr lang="en-GB" sz="2200" dirty="0"/>
              <a:t>Importance of KPI’s </a:t>
            </a:r>
            <a:r>
              <a:rPr lang="en-GB" sz="2200"/>
              <a:t>–  Strategic </a:t>
            </a:r>
            <a:r>
              <a:rPr lang="en-GB" sz="2200" dirty="0"/>
              <a:t>&amp; Operational</a:t>
            </a:r>
          </a:p>
          <a:p>
            <a:r>
              <a:rPr lang="en-GB" sz="2200" dirty="0"/>
              <a:t>Links to Attractions Aims &amp; Objectives, Mission, Vision &amp; Values</a:t>
            </a:r>
          </a:p>
          <a:p>
            <a:r>
              <a:rPr lang="en-GB" sz="2200" dirty="0"/>
              <a:t>Commercial v Museums = Issues of Measuring Success</a:t>
            </a:r>
          </a:p>
          <a:p>
            <a:r>
              <a:rPr lang="en-GB" sz="2200" dirty="0"/>
              <a:t>Relationship with Visitor Experience &amp; Guest Touch Points</a:t>
            </a:r>
          </a:p>
          <a:p>
            <a:r>
              <a:rPr lang="en-GB" sz="2200" dirty="0"/>
              <a:t>Visitor Numbers</a:t>
            </a:r>
          </a:p>
          <a:p>
            <a:r>
              <a:rPr lang="en-GB" sz="2200" dirty="0"/>
              <a:t>Primary Spend &amp; Secondary Spend</a:t>
            </a:r>
          </a:p>
          <a:p>
            <a:r>
              <a:rPr lang="en-GB" sz="2200" dirty="0"/>
              <a:t>Relate to Marketing &amp; Management</a:t>
            </a:r>
          </a:p>
          <a:p>
            <a:r>
              <a:rPr lang="en-GB" sz="2200" dirty="0"/>
              <a:t>Financial Performance</a:t>
            </a:r>
          </a:p>
          <a:p>
            <a:r>
              <a:rPr lang="en-GB" sz="2200" dirty="0"/>
              <a:t>Relationship with Investment – Return on Investment – New Rides</a:t>
            </a:r>
          </a:p>
          <a:p>
            <a:r>
              <a:rPr lang="en-GB" sz="2200" dirty="0"/>
              <a:t>Market Position</a:t>
            </a:r>
          </a:p>
          <a:p>
            <a:r>
              <a:rPr lang="en-GB" sz="2200" dirty="0"/>
              <a:t>Performance v Competition</a:t>
            </a:r>
          </a:p>
          <a:p>
            <a:r>
              <a:rPr lang="en-GB" sz="2200" dirty="0"/>
              <a:t>Relate to Attraction Audit / Mystery Shopper – Create Targets &amp; Future Attraction Planning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7299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553</Words>
  <Application>Microsoft Office PowerPoint</Application>
  <PresentationFormat>Widescreen</PresentationFormat>
  <Paragraphs>120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 Today’s Session</vt:lpstr>
      <vt:lpstr>KPI Measurements</vt:lpstr>
      <vt:lpstr>      Key Performance Indicators</vt:lpstr>
      <vt:lpstr>Relevant KPI’s</vt:lpstr>
      <vt:lpstr>KPI’s = Strategic &amp; Operational Management Tools</vt:lpstr>
      <vt:lpstr>Strategic KPI’s V Operational KPI’s</vt:lpstr>
      <vt:lpstr>How to Create Effective KPI’s for Attractions</vt:lpstr>
      <vt:lpstr>Developing KPI’s</vt:lpstr>
      <vt:lpstr>PowerPoint Presentation</vt:lpstr>
      <vt:lpstr>KPI Effectiveness</vt:lpstr>
      <vt:lpstr>KPI Aims &amp; Objectives for Attractions</vt:lpstr>
      <vt:lpstr>KPI Typologies – Require Combinations</vt:lpstr>
      <vt:lpstr>PowerPoint Presentation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10</cp:revision>
  <dcterms:created xsi:type="dcterms:W3CDTF">2023-09-15T09:31:09Z</dcterms:created>
  <dcterms:modified xsi:type="dcterms:W3CDTF">2024-11-18T17:03:11Z</dcterms:modified>
</cp:coreProperties>
</file>