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9" r:id="rId4"/>
    <p:sldId id="272" r:id="rId5"/>
    <p:sldId id="295" r:id="rId6"/>
    <p:sldId id="296" r:id="rId7"/>
    <p:sldId id="290" r:id="rId8"/>
    <p:sldId id="291" r:id="rId9"/>
    <p:sldId id="292" r:id="rId10"/>
    <p:sldId id="293" r:id="rId11"/>
    <p:sldId id="277" r:id="rId12"/>
    <p:sldId id="279" r:id="rId13"/>
    <p:sldId id="274" r:id="rId14"/>
    <p:sldId id="298" r:id="rId15"/>
    <p:sldId id="297" r:id="rId16"/>
    <p:sldId id="284" r:id="rId17"/>
    <p:sldId id="294" r:id="rId18"/>
    <p:sldId id="285" r:id="rId19"/>
    <p:sldId id="286" r:id="rId20"/>
    <p:sldId id="287" r:id="rId21"/>
    <p:sldId id="288" r:id="rId22"/>
    <p:sldId id="276" r:id="rId23"/>
    <p:sldId id="289" r:id="rId24"/>
    <p:sldId id="299" r:id="rId25"/>
    <p:sldId id="269" r:id="rId26"/>
    <p:sldId id="27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19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9E021-18CB-4022-A9A0-87681BB1A005}" type="datetimeFigureOut">
              <a:rPr lang="en-GB" smtClean="0"/>
              <a:t>22/05/2019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5F172-2EF0-40A8-804E-EAE64E3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6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Top Down – Setting overall limit them breaking down by task – e.g %of sales, setting against competitor spend or how much organisation can afford</a:t>
            </a:r>
          </a:p>
          <a:p>
            <a:r>
              <a:rPr lang="en-GB" altLang="en-US" smtClean="0"/>
              <a:t>Bottom up- Budgets created from adding together detailed plan of activity </a:t>
            </a:r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17CCDD0-3699-48BF-B5AA-E627F3891844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1860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Top Down – Setting overall limit them breaking down by task – e.g %of sales, setting against competitor spend or how much organisation can afford</a:t>
            </a:r>
          </a:p>
          <a:p>
            <a:r>
              <a:rPr lang="en-GB" altLang="en-US" smtClean="0"/>
              <a:t>Bottom up- Budgets created from adding together detailed plan of activity </a:t>
            </a: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9A48B20-0AA3-4873-8198-497C097867A9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466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 smtClean="0"/>
              <a:t>Top Down – Setting overall limit them breaking down by task – </a:t>
            </a:r>
            <a:r>
              <a:rPr lang="en-GB" altLang="en-US" dirty="0" err="1" smtClean="0"/>
              <a:t>e.g</a:t>
            </a:r>
            <a:r>
              <a:rPr lang="en-GB" altLang="en-US" dirty="0" smtClean="0"/>
              <a:t> %of sales, setting against competitor spend or how much organisation can afford</a:t>
            </a:r>
          </a:p>
          <a:p>
            <a:r>
              <a:rPr lang="en-GB" altLang="en-US" dirty="0" smtClean="0"/>
              <a:t>Bottom up- Budgets created from adding together detailed plan of activity 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3425" indent="-28257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0300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82738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35175" indent="-225425" defTabSz="9525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923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495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067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63975" indent="-225425" defTabSz="9525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D4864A8-E48A-4B82-A472-904E74FF012F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545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92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6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35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8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3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5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527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2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44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5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BFDE5-4949-4B2B-A996-253756198753}" type="datetimeFigureOut">
              <a:rPr lang="en-GB" smtClean="0"/>
              <a:t>22/05/2019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942" y="6126581"/>
            <a:ext cx="1538858" cy="5948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880637"/>
            <a:ext cx="1187344" cy="77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2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36567" y="1179731"/>
            <a:ext cx="5991496" cy="23876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CIM Certificate in Professional Marketing 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6568" y="3617739"/>
            <a:ext cx="5991494" cy="1010529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Communications 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07" y="1179730"/>
            <a:ext cx="5852160" cy="344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80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2" y="238515"/>
            <a:ext cx="11676185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Marketing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83" y="2036640"/>
            <a:ext cx="11676185" cy="4351338"/>
          </a:xfrm>
          <a:blipFill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en-GB" b="1" dirty="0" smtClean="0"/>
              <a:t>LO 1 – Know how to build cross functional relationships </a:t>
            </a:r>
          </a:p>
          <a:p>
            <a:r>
              <a:rPr lang="en-GB" b="1" dirty="0" smtClean="0"/>
              <a:t>LO 2 – Understand how to harness resources to deliver effective marketing solutions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34675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capabilities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0369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sz="10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GB" altLang="en-US" dirty="0" smtClean="0"/>
              <a:t>In house &amp; external agencies</a:t>
            </a:r>
          </a:p>
          <a:p>
            <a:pPr>
              <a:buFontTx/>
              <a:buNone/>
            </a:pPr>
            <a:endParaRPr lang="en-GB" altLang="en-US" dirty="0" smtClean="0"/>
          </a:p>
          <a:p>
            <a:pPr>
              <a:buFontTx/>
              <a:buNone/>
            </a:pPr>
            <a:r>
              <a:rPr lang="en-GB" altLang="en-US" dirty="0" smtClean="0"/>
              <a:t>Communication in all directions 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 smtClean="0"/>
              <a:t>Commitment needed from senior managers! </a:t>
            </a:r>
            <a:endParaRPr lang="en-GB" altLang="en-US" dirty="0"/>
          </a:p>
        </p:txBody>
      </p:sp>
      <p:sp>
        <p:nvSpPr>
          <p:cNvPr id="5" name="Quad Arrow 4"/>
          <p:cNvSpPr/>
          <p:nvPr/>
        </p:nvSpPr>
        <p:spPr>
          <a:xfrm>
            <a:off x="5669280" y="2402401"/>
            <a:ext cx="1406769" cy="1269268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731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Allocation of internal resource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0369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sz="10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GB" altLang="en-US" dirty="0" smtClean="0"/>
              <a:t>Organisational resources: </a:t>
            </a:r>
          </a:p>
          <a:p>
            <a:pPr marL="514350" indent="-514350">
              <a:buFontTx/>
              <a:buAutoNum type="arabicPeriod"/>
            </a:pPr>
            <a:r>
              <a:rPr lang="en-GB" altLang="en-US" dirty="0" smtClean="0"/>
              <a:t>Physical – Buildings </a:t>
            </a:r>
          </a:p>
          <a:p>
            <a:pPr marL="514350" indent="-514350">
              <a:buFontTx/>
              <a:buAutoNum type="arabicPeriod"/>
            </a:pPr>
            <a:r>
              <a:rPr lang="en-GB" altLang="en-US" dirty="0" smtClean="0"/>
              <a:t>Human – People, knowledge</a:t>
            </a:r>
          </a:p>
          <a:p>
            <a:pPr marL="514350" indent="-514350">
              <a:buFontTx/>
              <a:buAutoNum type="arabicPeriod"/>
            </a:pPr>
            <a:r>
              <a:rPr lang="en-GB" altLang="en-US" dirty="0" smtClean="0"/>
              <a:t>Financial – Cash flow , share price</a:t>
            </a:r>
          </a:p>
          <a:p>
            <a:pPr marL="514350" indent="-514350">
              <a:buFontTx/>
              <a:buAutoNum type="arabicPeriod"/>
            </a:pPr>
            <a:r>
              <a:rPr lang="en-GB" altLang="en-US" dirty="0" smtClean="0"/>
              <a:t>Intangible – image, reputation </a:t>
            </a:r>
          </a:p>
          <a:p>
            <a:pPr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5622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Allocation of internal resource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036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Building external customer relationships </a:t>
            </a:r>
          </a:p>
          <a:p>
            <a:pPr marL="0" indent="0">
              <a:buNone/>
            </a:pPr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 Marketing – 2 way communications </a:t>
            </a:r>
          </a:p>
          <a:p>
            <a:pPr marL="0" indent="0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Loyalty 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Personalisation 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Trust – Data/GDPR </a:t>
            </a:r>
          </a:p>
          <a:p>
            <a:pPr marL="457200" lvl="1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Satisfaction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4729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Categories of customers (Piercy 2000)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036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Satisfied stayers- will stay with company through thick and thin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Wanderers – are satisfied but fickle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Hostages – stay despite being dissatisfied, through habit, inertia or supplier monopoly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Dealers – Unhappy generally shop around and may or may not return.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4231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>
          <a:xfrm>
            <a:off x="422997" y="323850"/>
            <a:ext cx="8229600" cy="1143000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Setting a Marketing Budget</a:t>
            </a:r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>
          <a:xfrm>
            <a:off x="422997" y="1236638"/>
            <a:ext cx="3091728" cy="1969476"/>
          </a:xfrm>
        </p:spPr>
        <p:txBody>
          <a:bodyPr>
            <a:normAutofit/>
          </a:bodyPr>
          <a:lstStyle/>
          <a:p>
            <a:endParaRPr lang="en-GB" altLang="en-US" dirty="0"/>
          </a:p>
          <a:p>
            <a:pPr>
              <a:buFontTx/>
              <a:buNone/>
            </a:pPr>
            <a:r>
              <a:rPr lang="en-GB" altLang="en-US" sz="3600" dirty="0" smtClean="0"/>
              <a:t>Top </a:t>
            </a:r>
            <a:r>
              <a:rPr lang="en-GB" altLang="en-US" sz="3600" dirty="0"/>
              <a:t>down v </a:t>
            </a:r>
            <a:endParaRPr lang="en-GB" altLang="en-US" sz="3600" dirty="0" smtClean="0"/>
          </a:p>
          <a:p>
            <a:pPr>
              <a:buFontTx/>
              <a:buNone/>
            </a:pPr>
            <a:r>
              <a:rPr lang="en-GB" altLang="en-US" sz="3600" dirty="0" smtClean="0"/>
              <a:t>Bottom </a:t>
            </a:r>
            <a:r>
              <a:rPr lang="en-GB" altLang="en-US" sz="3600" dirty="0"/>
              <a:t>Up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5624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>
          <a:xfrm>
            <a:off x="192088" y="331787"/>
            <a:ext cx="8229600" cy="1143000"/>
          </a:xfrm>
          <a:solidFill>
            <a:schemeClr val="tx1"/>
          </a:solidFill>
        </p:spPr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Setting a Marketing Budget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Top </a:t>
            </a:r>
            <a:r>
              <a:rPr lang="en-GB" altLang="en-US" dirty="0" smtClean="0"/>
              <a:t>down – set by senior management </a:t>
            </a:r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Financial Approach – budgeting </a:t>
            </a:r>
            <a:r>
              <a:rPr lang="en-GB" altLang="en-US" dirty="0" smtClean="0"/>
              <a:t>process</a:t>
            </a:r>
          </a:p>
          <a:p>
            <a:pPr marL="0" indent="0">
              <a:buNone/>
            </a:pPr>
            <a:endParaRPr lang="en-GB" altLang="en-US" dirty="0" smtClean="0"/>
          </a:p>
          <a:p>
            <a:pPr lvl="1"/>
            <a:r>
              <a:rPr lang="en-GB" altLang="en-US" sz="2800" dirty="0" smtClean="0"/>
              <a:t>percentage </a:t>
            </a:r>
            <a:r>
              <a:rPr lang="en-GB" altLang="en-US" sz="2800" dirty="0"/>
              <a:t>of </a:t>
            </a:r>
            <a:r>
              <a:rPr lang="en-GB" altLang="en-US" sz="2800" dirty="0" smtClean="0"/>
              <a:t>sales/profit</a:t>
            </a:r>
          </a:p>
          <a:p>
            <a:pPr lvl="1"/>
            <a:r>
              <a:rPr lang="en-GB" altLang="en-US" sz="2800" dirty="0" smtClean="0"/>
              <a:t>comparative parity</a:t>
            </a:r>
          </a:p>
          <a:p>
            <a:pPr lvl="1"/>
            <a:r>
              <a:rPr lang="en-GB" altLang="en-US" sz="2800" dirty="0" smtClean="0"/>
              <a:t>affordable method</a:t>
            </a:r>
          </a:p>
          <a:p>
            <a:pPr lvl="1"/>
            <a:r>
              <a:rPr lang="en-GB" altLang="en-US" sz="2800" dirty="0" smtClean="0"/>
              <a:t>traditional spend</a:t>
            </a:r>
          </a:p>
        </p:txBody>
      </p:sp>
    </p:spTree>
    <p:extLst>
      <p:ext uri="{BB962C8B-B14F-4D97-AF65-F5344CB8AC3E}">
        <p14:creationId xmlns:p14="http://schemas.microsoft.com/office/powerpoint/2010/main" val="245511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>
          <a:xfrm>
            <a:off x="463551" y="431800"/>
            <a:ext cx="8229600" cy="1143000"/>
          </a:xfrm>
          <a:solidFill>
            <a:schemeClr val="tx1"/>
          </a:solidFill>
        </p:spPr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Setting a Marketing Budget</a:t>
            </a:r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Bottom </a:t>
            </a:r>
            <a:r>
              <a:rPr lang="en-GB" altLang="en-US" dirty="0" smtClean="0"/>
              <a:t>Up –Submitted for approval</a:t>
            </a: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Marketing Approach – planning &amp; </a:t>
            </a:r>
            <a:r>
              <a:rPr lang="en-GB" altLang="en-US" dirty="0" smtClean="0"/>
              <a:t>control</a:t>
            </a:r>
          </a:p>
          <a:p>
            <a:pPr marL="0" indent="0">
              <a:buNone/>
            </a:pPr>
            <a:endParaRPr lang="en-GB" altLang="en-US" dirty="0" smtClean="0"/>
          </a:p>
          <a:p>
            <a:pPr lvl="1"/>
            <a:r>
              <a:rPr lang="en-GB" altLang="en-US" sz="2800" dirty="0" smtClean="0"/>
              <a:t>objective </a:t>
            </a:r>
            <a:r>
              <a:rPr lang="en-GB" altLang="en-US" sz="2800" dirty="0"/>
              <a:t>and </a:t>
            </a:r>
            <a:r>
              <a:rPr lang="en-GB" altLang="en-US" sz="2800" dirty="0" smtClean="0"/>
              <a:t>task,</a:t>
            </a:r>
          </a:p>
          <a:p>
            <a:pPr lvl="1"/>
            <a:r>
              <a:rPr lang="en-GB" altLang="en-US" sz="2800" dirty="0" smtClean="0"/>
              <a:t>share </a:t>
            </a:r>
            <a:r>
              <a:rPr lang="en-GB" altLang="en-US" sz="2800" dirty="0"/>
              <a:t>of </a:t>
            </a:r>
            <a:r>
              <a:rPr lang="en-GB" altLang="en-US" sz="2800" dirty="0" smtClean="0"/>
              <a:t>voice (SOV)/Share of Market (SOM), </a:t>
            </a:r>
          </a:p>
          <a:p>
            <a:pPr lvl="1"/>
            <a:r>
              <a:rPr lang="en-GB" altLang="en-US" sz="2800" dirty="0" smtClean="0"/>
              <a:t>cost </a:t>
            </a:r>
            <a:r>
              <a:rPr lang="en-GB" altLang="en-US" sz="2800" dirty="0"/>
              <a:t>volume profit </a:t>
            </a:r>
          </a:p>
        </p:txBody>
      </p:sp>
    </p:spTree>
    <p:extLst>
      <p:ext uri="{BB962C8B-B14F-4D97-AF65-F5344CB8AC3E}">
        <p14:creationId xmlns:p14="http://schemas.microsoft.com/office/powerpoint/2010/main" val="411791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/>
          </p:nvPr>
        </p:nvSpPr>
        <p:spPr>
          <a:xfrm>
            <a:off x="469215" y="404813"/>
            <a:ext cx="10278501" cy="1420812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alt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Fighting of a share of scarce resources marketing managers must show.......</a:t>
            </a:r>
            <a:r>
              <a:rPr lang="en-GB" altLang="en-US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515" name="Content Placeholder 2"/>
          <p:cNvSpPr>
            <a:spLocks noGrp="1"/>
          </p:cNvSpPr>
          <p:nvPr>
            <p:ph idx="1"/>
          </p:nvPr>
        </p:nvSpPr>
        <p:spPr>
          <a:xfrm>
            <a:off x="469215" y="2261723"/>
            <a:ext cx="10515600" cy="4351338"/>
          </a:xfrm>
        </p:spPr>
        <p:txBody>
          <a:bodyPr/>
          <a:lstStyle/>
          <a:p>
            <a:r>
              <a:rPr lang="en-GB" altLang="en-US" dirty="0" smtClean="0"/>
              <a:t>Increase to sales</a:t>
            </a:r>
          </a:p>
          <a:p>
            <a:r>
              <a:rPr lang="en-GB" altLang="en-US" dirty="0" smtClean="0"/>
              <a:t>Positive cash flow</a:t>
            </a:r>
          </a:p>
          <a:p>
            <a:r>
              <a:rPr lang="en-GB" altLang="en-US" dirty="0" smtClean="0"/>
              <a:t>ROI</a:t>
            </a:r>
          </a:p>
          <a:p>
            <a:r>
              <a:rPr lang="en-GB" altLang="en-US" dirty="0" smtClean="0"/>
              <a:t>Growth in Customer value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627278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en-US" dirty="0" smtClean="0">
                <a:solidFill>
                  <a:schemeClr val="bg1"/>
                </a:solidFill>
              </a:rPr>
              <a:t>HOW TO DECIDE </a:t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>ON THE BUDGET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/>
              <a:t>Who are the decision makers?</a:t>
            </a:r>
          </a:p>
          <a:p>
            <a:pPr>
              <a:buFontTx/>
              <a:buNone/>
            </a:pPr>
            <a:r>
              <a:rPr lang="en-US" altLang="en-US"/>
              <a:t>                           - owners or managers?</a:t>
            </a:r>
          </a:p>
          <a:p>
            <a:pPr>
              <a:buFontTx/>
              <a:buNone/>
            </a:pPr>
            <a:r>
              <a:rPr lang="en-US" altLang="en-US"/>
              <a:t>What needs to be done?</a:t>
            </a:r>
          </a:p>
          <a:p>
            <a:pPr>
              <a:buFontTx/>
              <a:buNone/>
            </a:pPr>
            <a:r>
              <a:rPr lang="en-US" altLang="en-US"/>
              <a:t>                           - tasks to be done</a:t>
            </a:r>
          </a:p>
          <a:p>
            <a:pPr>
              <a:buFontTx/>
              <a:buNone/>
            </a:pPr>
            <a:r>
              <a:rPr lang="en-US" altLang="en-US"/>
              <a:t>                           - competitor activity</a:t>
            </a:r>
          </a:p>
          <a:p>
            <a:pPr>
              <a:buFontTx/>
              <a:buNone/>
            </a:pPr>
            <a:r>
              <a:rPr lang="en-US" altLang="en-US"/>
              <a:t>                           - special requirements</a:t>
            </a:r>
          </a:p>
          <a:p>
            <a:pPr>
              <a:buFontTx/>
              <a:buNone/>
            </a:pPr>
            <a:r>
              <a:rPr lang="en-US" altLang="en-US"/>
              <a:t>                           - organisations standing</a:t>
            </a:r>
          </a:p>
          <a:p>
            <a:pPr>
              <a:buFontTx/>
              <a:buNone/>
            </a:pPr>
            <a:r>
              <a:rPr lang="en-US" altLang="en-US"/>
              <a:t>                           - variety of options</a:t>
            </a:r>
          </a:p>
        </p:txBody>
      </p:sp>
    </p:spTree>
    <p:extLst>
      <p:ext uri="{BB962C8B-B14F-4D97-AF65-F5344CB8AC3E}">
        <p14:creationId xmlns:p14="http://schemas.microsoft.com/office/powerpoint/2010/main" val="3049423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en-US" sz="4000" dirty="0">
                <a:solidFill>
                  <a:schemeClr val="bg1"/>
                </a:solidFill>
              </a:rPr>
              <a:t>APPROACHES TO DECIDING</a:t>
            </a:r>
            <a:br>
              <a:rPr lang="en-US" altLang="en-US" sz="4000" dirty="0">
                <a:solidFill>
                  <a:schemeClr val="bg1"/>
                </a:solidFill>
              </a:rPr>
            </a:br>
            <a:r>
              <a:rPr lang="en-US" altLang="en-US" sz="4000" dirty="0">
                <a:solidFill>
                  <a:schemeClr val="bg1"/>
                </a:solidFill>
              </a:rPr>
              <a:t>THE BUDGET</a:t>
            </a:r>
            <a:endParaRPr lang="en-GB" altLang="en-US" sz="4000" dirty="0">
              <a:solidFill>
                <a:schemeClr val="bg1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smtClean="0"/>
              <a:t>SPECIAL CASES</a:t>
            </a:r>
          </a:p>
          <a:p>
            <a:r>
              <a:rPr lang="en-GB" altLang="en-US" smtClean="0"/>
              <a:t>New product launch</a:t>
            </a:r>
          </a:p>
          <a:p>
            <a:r>
              <a:rPr lang="en-GB" altLang="en-US" smtClean="0"/>
              <a:t>Dying product (BCG matrix)</a:t>
            </a:r>
          </a:p>
          <a:p>
            <a:r>
              <a:rPr lang="en-GB" altLang="en-US" smtClean="0"/>
              <a:t>Corporate advertising</a:t>
            </a:r>
          </a:p>
          <a:p>
            <a:r>
              <a:rPr lang="en-GB" altLang="en-US" smtClean="0"/>
              <a:t>Co-operative advertising</a:t>
            </a:r>
          </a:p>
          <a:p>
            <a:r>
              <a:rPr lang="en-GB" altLang="en-US" smtClean="0"/>
              <a:t>Crisis situation</a:t>
            </a:r>
          </a:p>
          <a:p>
            <a:r>
              <a:rPr lang="en-GB" altLang="en-US" smtClean="0"/>
              <a:t>A golden opportunity</a:t>
            </a:r>
          </a:p>
        </p:txBody>
      </p:sp>
    </p:spTree>
    <p:extLst>
      <p:ext uri="{BB962C8B-B14F-4D97-AF65-F5344CB8AC3E}">
        <p14:creationId xmlns:p14="http://schemas.microsoft.com/office/powerpoint/2010/main" val="2176564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needed for effective delivery of effective marketing solutions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0369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sz="1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1501" y="1880602"/>
            <a:ext cx="5332828" cy="4977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4457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4055" y="0"/>
            <a:ext cx="8145194" cy="6886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626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2" y="238515"/>
            <a:ext cx="11676185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Proposition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82" y="2036640"/>
            <a:ext cx="11676185" cy="4351338"/>
          </a:xfrm>
          <a:blipFill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en-GB" b="1" dirty="0" smtClean="0"/>
              <a:t>LO </a:t>
            </a:r>
            <a:r>
              <a:rPr lang="en-GB" b="1" dirty="0" smtClean="0"/>
              <a:t>3 – Create effective communications to deliver value to customers.  </a:t>
            </a: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648737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>
                <a:solidFill>
                  <a:schemeClr val="bg1"/>
                </a:solidFill>
              </a:rPr>
              <a:t>Working with Agencies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838200" y="1842209"/>
            <a:ext cx="10515600" cy="450056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In most cases advertising campaigns are a joint enterprise between companies that advertise (</a:t>
            </a:r>
            <a:r>
              <a:rPr lang="en-GB" altLang="en-US" b="1" i="1" u="sng" dirty="0"/>
              <a:t>accounts or clients</a:t>
            </a:r>
            <a:r>
              <a:rPr lang="en-GB" altLang="en-US" dirty="0"/>
              <a:t>) and companies that make advertisements (</a:t>
            </a:r>
            <a:r>
              <a:rPr lang="en-GB" altLang="en-US" i="1" u="sng" dirty="0"/>
              <a:t>agencies</a:t>
            </a:r>
            <a:r>
              <a:rPr lang="en-GB" altLang="en-US" dirty="0"/>
              <a:t>).</a:t>
            </a:r>
          </a:p>
          <a:p>
            <a:pPr>
              <a:buFontTx/>
              <a:buNone/>
            </a:pPr>
            <a:r>
              <a:rPr lang="en-GB" altLang="en-US" dirty="0"/>
              <a:t>The effectiveness of campaigns is very often down to the relationship between the parties and so the </a:t>
            </a:r>
            <a:r>
              <a:rPr lang="en-GB" altLang="en-US" b="1" i="1" u="sng" dirty="0"/>
              <a:t>selection </a:t>
            </a:r>
            <a:r>
              <a:rPr lang="en-GB" altLang="en-US" dirty="0"/>
              <a:t>and </a:t>
            </a:r>
            <a:r>
              <a:rPr lang="en-GB" altLang="en-US" b="1" i="1" u="sng" dirty="0"/>
              <a:t>management</a:t>
            </a:r>
            <a:r>
              <a:rPr lang="en-GB" altLang="en-US" dirty="0"/>
              <a:t> of agencies by clients is crucial!</a:t>
            </a:r>
          </a:p>
          <a:p>
            <a:pPr>
              <a:buFontTx/>
              <a:buNone/>
            </a:pPr>
            <a:r>
              <a:rPr lang="en-GB" altLang="en-US" dirty="0"/>
              <a:t>Movement of business by the client to an agency has huge implications – usually a double whammy!</a:t>
            </a:r>
          </a:p>
        </p:txBody>
      </p:sp>
    </p:spTree>
    <p:extLst>
      <p:ext uri="{BB962C8B-B14F-4D97-AF65-F5344CB8AC3E}">
        <p14:creationId xmlns:p14="http://schemas.microsoft.com/office/powerpoint/2010/main" val="26670771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agencies do you have experience of working with?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How did you select them?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9968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en-US" sz="4000" dirty="0">
                <a:solidFill>
                  <a:schemeClr val="bg1"/>
                </a:solidFill>
              </a:rPr>
              <a:t>AGENCY SELECTION</a:t>
            </a:r>
            <a:br>
              <a:rPr lang="en-US" altLang="en-US" sz="4000" dirty="0">
                <a:solidFill>
                  <a:schemeClr val="bg1"/>
                </a:solidFill>
              </a:rPr>
            </a:br>
            <a:r>
              <a:rPr lang="en-US" altLang="en-US" sz="4000" dirty="0">
                <a:solidFill>
                  <a:schemeClr val="bg1"/>
                </a:solidFill>
              </a:rPr>
              <a:t>- HOW WE DO IT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Initial search of potential agencies</a:t>
            </a:r>
          </a:p>
          <a:p>
            <a:r>
              <a:rPr lang="en-US" altLang="en-US" dirty="0" smtClean="0"/>
              <a:t>Shortlist up to 6 agencies max.</a:t>
            </a:r>
          </a:p>
          <a:p>
            <a:r>
              <a:rPr lang="en-US" altLang="en-US" dirty="0" smtClean="0"/>
              <a:t>Screen list (</a:t>
            </a:r>
            <a:r>
              <a:rPr lang="en-US" altLang="en-US" dirty="0" err="1" smtClean="0"/>
              <a:t>incl</a:t>
            </a:r>
            <a:r>
              <a:rPr lang="en-US" altLang="en-US" dirty="0" smtClean="0"/>
              <a:t> references)</a:t>
            </a:r>
          </a:p>
          <a:p>
            <a:r>
              <a:rPr lang="en-US" altLang="en-US" dirty="0" smtClean="0"/>
              <a:t>Invitation to Pitch (realistically 3 agencies)</a:t>
            </a:r>
          </a:p>
          <a:p>
            <a:r>
              <a:rPr lang="en-US" altLang="en-US" dirty="0" smtClean="0"/>
              <a:t>Checklist (see next slide)</a:t>
            </a:r>
          </a:p>
          <a:p>
            <a:r>
              <a:rPr lang="en-US" altLang="en-US" dirty="0" smtClean="0"/>
              <a:t>Final selection</a:t>
            </a:r>
          </a:p>
        </p:txBody>
      </p:sp>
    </p:spTree>
    <p:extLst>
      <p:ext uri="{BB962C8B-B14F-4D97-AF65-F5344CB8AC3E}">
        <p14:creationId xmlns:p14="http://schemas.microsoft.com/office/powerpoint/2010/main" val="20591307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CHECKLIST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838200" y="1942052"/>
            <a:ext cx="10515600" cy="4535487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 smtClean="0"/>
              <a:t>Many clients will have a prescribed checklist to attempt to </a:t>
            </a:r>
            <a:r>
              <a:rPr lang="en-GB" altLang="en-US" b="1" u="sng" dirty="0" smtClean="0"/>
              <a:t>ensure,</a:t>
            </a:r>
            <a:r>
              <a:rPr lang="en-GB" altLang="en-US" dirty="0" smtClean="0"/>
              <a:t> as best they can, they choose the best agency covering;</a:t>
            </a:r>
          </a:p>
          <a:p>
            <a:r>
              <a:rPr lang="en-GB" altLang="en-US" dirty="0" smtClean="0"/>
              <a:t>Size, capability &amp; reputation of the </a:t>
            </a:r>
            <a:r>
              <a:rPr lang="en-GB" altLang="en-US" dirty="0" smtClean="0"/>
              <a:t>agency</a:t>
            </a:r>
          </a:p>
          <a:p>
            <a:r>
              <a:rPr lang="en-GB" altLang="en-US" dirty="0" smtClean="0"/>
              <a:t>Agency area of expertise </a:t>
            </a:r>
            <a:endParaRPr lang="en-GB" altLang="en-US" dirty="0" smtClean="0"/>
          </a:p>
          <a:p>
            <a:r>
              <a:rPr lang="en-GB" altLang="en-US" dirty="0" smtClean="0"/>
              <a:t>Relevant experience/ conflict of interest</a:t>
            </a:r>
          </a:p>
          <a:p>
            <a:r>
              <a:rPr lang="en-GB" altLang="en-US" dirty="0" smtClean="0"/>
              <a:t>Client retention rates</a:t>
            </a:r>
          </a:p>
          <a:p>
            <a:r>
              <a:rPr lang="en-GB" altLang="en-US" dirty="0" smtClean="0"/>
              <a:t>Other services available</a:t>
            </a:r>
          </a:p>
          <a:p>
            <a:r>
              <a:rPr lang="en-GB" altLang="en-US" i="1" dirty="0" smtClean="0"/>
              <a:t>Personal chemistry</a:t>
            </a:r>
          </a:p>
        </p:txBody>
      </p:sp>
    </p:spTree>
    <p:extLst>
      <p:ext uri="{BB962C8B-B14F-4D97-AF65-F5344CB8AC3E}">
        <p14:creationId xmlns:p14="http://schemas.microsoft.com/office/powerpoint/2010/main" val="15245181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en-US" sz="4000" dirty="0">
                <a:solidFill>
                  <a:schemeClr val="bg1"/>
                </a:solidFill>
              </a:rPr>
              <a:t>ACCOUNT HANDLING</a:t>
            </a:r>
            <a:br>
              <a:rPr lang="en-US" altLang="en-US" sz="4000" dirty="0">
                <a:solidFill>
                  <a:schemeClr val="bg1"/>
                </a:solidFill>
              </a:rPr>
            </a:br>
            <a:r>
              <a:rPr lang="en-US" altLang="en-US" sz="4000" dirty="0">
                <a:solidFill>
                  <a:schemeClr val="bg1"/>
                </a:solidFill>
              </a:rPr>
              <a:t>- THE PROCESS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Problem recognition</a:t>
            </a:r>
          </a:p>
          <a:p>
            <a:r>
              <a:rPr lang="en-US" altLang="en-US" dirty="0" smtClean="0"/>
              <a:t>Internal </a:t>
            </a:r>
            <a:r>
              <a:rPr lang="en-US" altLang="en-US" i="1" u="sng" dirty="0" smtClean="0"/>
              <a:t>briefing </a:t>
            </a:r>
            <a:endParaRPr lang="en-US" altLang="en-US" i="1" dirty="0"/>
          </a:p>
          <a:p>
            <a:pPr lvl="1"/>
            <a:r>
              <a:rPr lang="en-US" altLang="en-US" dirty="0" smtClean="0"/>
              <a:t>Agency </a:t>
            </a:r>
            <a:r>
              <a:rPr lang="en-US" altLang="en-US" dirty="0" smtClean="0"/>
              <a:t>presentation of creative brief</a:t>
            </a:r>
          </a:p>
          <a:p>
            <a:r>
              <a:rPr lang="en-US" altLang="en-US" dirty="0" smtClean="0"/>
              <a:t>Sign-off once agreed</a:t>
            </a:r>
          </a:p>
          <a:p>
            <a:r>
              <a:rPr lang="en-US" altLang="en-US" dirty="0" smtClean="0"/>
              <a:t>Production of advertising</a:t>
            </a:r>
          </a:p>
          <a:p>
            <a:r>
              <a:rPr lang="en-US" altLang="en-US" dirty="0" smtClean="0"/>
              <a:t>Run campaign</a:t>
            </a:r>
          </a:p>
          <a:p>
            <a:r>
              <a:rPr lang="en-US" altLang="en-US" dirty="0" smtClean="0"/>
              <a:t>Evaluate performance</a:t>
            </a:r>
          </a:p>
        </p:txBody>
      </p:sp>
    </p:spTree>
    <p:extLst>
      <p:ext uri="{BB962C8B-B14F-4D97-AF65-F5344CB8AC3E}">
        <p14:creationId xmlns:p14="http://schemas.microsoft.com/office/powerpoint/2010/main" val="1274526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en-US" sz="4000" dirty="0">
                <a:solidFill>
                  <a:schemeClr val="bg1"/>
                </a:solidFill>
              </a:rPr>
              <a:t>INTERNAL BRIEFING</a:t>
            </a:r>
            <a:br>
              <a:rPr lang="en-US" altLang="en-US" sz="4000" dirty="0">
                <a:solidFill>
                  <a:schemeClr val="bg1"/>
                </a:solidFill>
              </a:rPr>
            </a:br>
            <a:r>
              <a:rPr lang="en-US" altLang="en-US" sz="4000" dirty="0">
                <a:solidFill>
                  <a:schemeClr val="bg1"/>
                </a:solidFill>
              </a:rPr>
              <a:t>- FROM THE CLIENT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Background – </a:t>
            </a:r>
            <a:r>
              <a:rPr lang="en-US" altLang="en-US" i="1" u="sng" dirty="0" smtClean="0"/>
              <a:t>esp. incl. problem definition</a:t>
            </a:r>
          </a:p>
          <a:p>
            <a:r>
              <a:rPr lang="en-US" altLang="en-US" dirty="0" smtClean="0"/>
              <a:t>Objectives for campaign</a:t>
            </a:r>
          </a:p>
          <a:p>
            <a:r>
              <a:rPr lang="en-US" altLang="en-US" dirty="0" smtClean="0"/>
              <a:t>Target market identified</a:t>
            </a:r>
          </a:p>
          <a:p>
            <a:r>
              <a:rPr lang="en-US" altLang="en-US" dirty="0" smtClean="0"/>
              <a:t>Product/Service Specifications</a:t>
            </a:r>
          </a:p>
          <a:p>
            <a:r>
              <a:rPr lang="en-US" altLang="en-US" dirty="0" smtClean="0"/>
              <a:t>Budget available</a:t>
            </a:r>
          </a:p>
          <a:p>
            <a:r>
              <a:rPr lang="en-US" altLang="en-US" dirty="0" smtClean="0"/>
              <a:t>Anticipated timings</a:t>
            </a:r>
          </a:p>
        </p:txBody>
      </p:sp>
    </p:spTree>
    <p:extLst>
      <p:ext uri="{BB962C8B-B14F-4D97-AF65-F5344CB8AC3E}">
        <p14:creationId xmlns:p14="http://schemas.microsoft.com/office/powerpoint/2010/main" val="2345646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altLang="en-US" sz="4000" dirty="0"/>
              <a:t/>
            </a:r>
            <a:br>
              <a:rPr lang="en-US" altLang="en-US" sz="4000" dirty="0"/>
            </a:br>
            <a:r>
              <a:rPr lang="en-US" altLang="en-US" sz="4000" dirty="0">
                <a:solidFill>
                  <a:schemeClr val="bg1"/>
                </a:solidFill>
              </a:rPr>
              <a:t>PAYING THE AGENCY</a:t>
            </a:r>
            <a:br>
              <a:rPr lang="en-US" altLang="en-US" sz="4000" dirty="0">
                <a:solidFill>
                  <a:schemeClr val="bg1"/>
                </a:solidFill>
              </a:rPr>
            </a:br>
            <a:r>
              <a:rPr lang="en-US" altLang="en-US" sz="4000" dirty="0">
                <a:solidFill>
                  <a:schemeClr val="bg1"/>
                </a:solidFill>
              </a:rPr>
              <a:t>- METHODS USED</a:t>
            </a:r>
            <a:r>
              <a:rPr lang="en-US" altLang="en-US" sz="4000" dirty="0"/>
              <a:t/>
            </a:r>
            <a:br>
              <a:rPr lang="en-US" altLang="en-US" sz="4000" dirty="0"/>
            </a:br>
            <a:endParaRPr lang="en-US" altLang="en-US" sz="4000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191385"/>
            <a:ext cx="10515600" cy="4351338"/>
          </a:xfrm>
        </p:spPr>
        <p:txBody>
          <a:bodyPr/>
          <a:lstStyle/>
          <a:p>
            <a:r>
              <a:rPr lang="en-US" altLang="en-US" dirty="0" smtClean="0"/>
              <a:t>Commission based – the standard method in which 15% mark-up is traditionally used</a:t>
            </a:r>
          </a:p>
          <a:p>
            <a:r>
              <a:rPr lang="en-US" altLang="en-US" dirty="0" smtClean="0"/>
              <a:t>Fee based – we decide a fee/budget in advance of the campaign</a:t>
            </a:r>
          </a:p>
          <a:p>
            <a:r>
              <a:rPr lang="en-US" altLang="en-US" dirty="0" smtClean="0"/>
              <a:t>By results – above target returns get bonus payments; below target returns?????</a:t>
            </a:r>
          </a:p>
        </p:txBody>
      </p:sp>
    </p:spTree>
    <p:extLst>
      <p:ext uri="{BB962C8B-B14F-4D97-AF65-F5344CB8AC3E}">
        <p14:creationId xmlns:p14="http://schemas.microsoft.com/office/powerpoint/2010/main" val="6696464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en-US" sz="4000" dirty="0">
                <a:solidFill>
                  <a:schemeClr val="bg1"/>
                </a:solidFill>
              </a:rPr>
              <a:t>MANAGING THE AGENCY</a:t>
            </a:r>
            <a:br>
              <a:rPr lang="en-US" altLang="en-US" sz="4000" dirty="0">
                <a:solidFill>
                  <a:schemeClr val="bg1"/>
                </a:solidFill>
              </a:rPr>
            </a:br>
            <a:r>
              <a:rPr lang="en-US" altLang="en-US" sz="4000" dirty="0">
                <a:solidFill>
                  <a:schemeClr val="bg1"/>
                </a:solidFill>
              </a:rPr>
              <a:t>- ENSURING SUCCESS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Account manager is link</a:t>
            </a:r>
          </a:p>
          <a:p>
            <a:r>
              <a:rPr lang="en-US" altLang="en-US" dirty="0" smtClean="0"/>
              <a:t>Agency is seen as part of the team</a:t>
            </a:r>
          </a:p>
          <a:p>
            <a:r>
              <a:rPr lang="en-US" altLang="en-US" dirty="0" smtClean="0"/>
              <a:t>Agency given free-rein</a:t>
            </a:r>
          </a:p>
          <a:p>
            <a:r>
              <a:rPr lang="en-US" altLang="en-US" dirty="0" smtClean="0"/>
              <a:t>Responsible for time and costs</a:t>
            </a:r>
          </a:p>
          <a:p>
            <a:r>
              <a:rPr lang="en-US" altLang="en-US" dirty="0" smtClean="0"/>
              <a:t>Client manages work</a:t>
            </a:r>
          </a:p>
          <a:p>
            <a:r>
              <a:rPr lang="en-US" altLang="en-US" dirty="0" smtClean="0"/>
              <a:t>Share success and failures</a:t>
            </a:r>
          </a:p>
          <a:p>
            <a:r>
              <a:rPr lang="en-US" altLang="en-US" dirty="0" smtClean="0"/>
              <a:t>Pay promptly</a:t>
            </a:r>
          </a:p>
        </p:txBody>
      </p:sp>
    </p:spTree>
    <p:extLst>
      <p:ext uri="{BB962C8B-B14F-4D97-AF65-F5344CB8AC3E}">
        <p14:creationId xmlns:p14="http://schemas.microsoft.com/office/powerpoint/2010/main" val="1224848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Law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4098"/>
            <a:ext cx="10515600" cy="4351338"/>
          </a:xfrm>
        </p:spPr>
        <p:txBody>
          <a:bodyPr/>
          <a:lstStyle/>
          <a:p>
            <a:r>
              <a:rPr lang="en-GB" dirty="0" smtClean="0"/>
              <a:t>Legal – Not contain anything that breaches the law</a:t>
            </a:r>
          </a:p>
          <a:p>
            <a:r>
              <a:rPr lang="en-GB" dirty="0" smtClean="0"/>
              <a:t>Decent – Advertising should not contain anything that causes widespread offense </a:t>
            </a:r>
          </a:p>
          <a:p>
            <a:r>
              <a:rPr lang="en-GB" dirty="0" smtClean="0"/>
              <a:t>Honest – Advertising should not exploit the lack of knowledge of consumers </a:t>
            </a:r>
          </a:p>
          <a:p>
            <a:r>
              <a:rPr lang="en-GB" dirty="0" smtClean="0"/>
              <a:t>Truthful – Advertising should not mislead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Advertising Standards Authority (ASA) – administer the codes of conduct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2985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Task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Favourite Ads?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Key messages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IMC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Awards?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AIDA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239954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By next week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Review </a:t>
            </a:r>
            <a:r>
              <a:rPr lang="en-GB" dirty="0" err="1" smtClean="0"/>
              <a:t>MyCIM</a:t>
            </a:r>
            <a:r>
              <a:rPr lang="en-GB" dirty="0" smtClean="0"/>
              <a:t> and Marketing Expert – Check out Topic Guides on: </a:t>
            </a:r>
            <a:endParaRPr lang="en-GB" dirty="0"/>
          </a:p>
          <a:p>
            <a:r>
              <a:rPr lang="en-GB" dirty="0" smtClean="0"/>
              <a:t>Budgeting</a:t>
            </a:r>
          </a:p>
          <a:p>
            <a:r>
              <a:rPr lang="en-GB" dirty="0" smtClean="0"/>
              <a:t>Agency Selection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Draft Task 1 (c) 2 different methods of setting marketing communications budgets relevant to your own organisation – provide examples 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81496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834</Words>
  <Application>Microsoft Office PowerPoint</Application>
  <PresentationFormat>Widescreen</PresentationFormat>
  <Paragraphs>158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CIM Certificate in Professional Marketing </vt:lpstr>
      <vt:lpstr>Internal Marketing</vt:lpstr>
      <vt:lpstr>Organisational capabilities </vt:lpstr>
      <vt:lpstr>Allocation of internal resource </vt:lpstr>
      <vt:lpstr>Allocation of internal resource </vt:lpstr>
      <vt:lpstr>Categories of customers (Piercy 2000)</vt:lpstr>
      <vt:lpstr>Setting a Marketing Budget</vt:lpstr>
      <vt:lpstr>Setting a Marketing Budget</vt:lpstr>
      <vt:lpstr>Setting a Marketing Budget</vt:lpstr>
      <vt:lpstr>Fighting of a share of scarce resources marketing managers must show....... </vt:lpstr>
      <vt:lpstr>HOW TO DECIDE  ON THE BUDGET</vt:lpstr>
      <vt:lpstr>APPROACHES TO DECIDING THE BUDGET</vt:lpstr>
      <vt:lpstr>Skills needed for effective delivery of effective marketing solutions </vt:lpstr>
      <vt:lpstr>PowerPoint Presentation</vt:lpstr>
      <vt:lpstr>Value Proposition </vt:lpstr>
      <vt:lpstr>  Working with Agencies  </vt:lpstr>
      <vt:lpstr>Question?</vt:lpstr>
      <vt:lpstr>AGENCY SELECTION - HOW WE DO IT</vt:lpstr>
      <vt:lpstr>CHECKLIST</vt:lpstr>
      <vt:lpstr>ACCOUNT HANDLING - THE PROCESS </vt:lpstr>
      <vt:lpstr>INTERNAL BRIEFING - FROM THE CLIENT</vt:lpstr>
      <vt:lpstr> PAYING THE AGENCY - METHODS USED </vt:lpstr>
      <vt:lpstr>MANAGING THE AGENCY - ENSURING SUCCESS</vt:lpstr>
      <vt:lpstr>The Law</vt:lpstr>
      <vt:lpstr>Task </vt:lpstr>
      <vt:lpstr>By next week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Certificate in Professional Marketing</dc:title>
  <dc:creator>Beth Cummings</dc:creator>
  <cp:lastModifiedBy>Beth Cummings</cp:lastModifiedBy>
  <cp:revision>34</cp:revision>
  <dcterms:created xsi:type="dcterms:W3CDTF">2018-10-02T07:12:32Z</dcterms:created>
  <dcterms:modified xsi:type="dcterms:W3CDTF">2019-05-22T11:46:53Z</dcterms:modified>
</cp:coreProperties>
</file>