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13F28"/>
    <a:srgbClr val="F1ED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1F83A8-B1FC-4E92-9B3A-B9B1DF5E3787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92CF28-5430-4A88-A967-2BA31F468375}">
      <dgm:prSet phldrT="[Text]" custT="1"/>
      <dgm:spPr/>
      <dgm:t>
        <a:bodyPr/>
        <a:lstStyle/>
        <a:p>
          <a:pPr algn="just"/>
          <a:r>
            <a:rPr lang="en-US" sz="1800" dirty="0">
              <a:latin typeface="Arial" panose="020B0604020202020204" pitchFamily="34" charset="0"/>
              <a:ea typeface="Arial Unicode MS" panose="020B0604020202020204" pitchFamily="34" charset="-128"/>
              <a:cs typeface="Arial" panose="020B0604020202020204" pitchFamily="34" charset="0"/>
            </a:rPr>
            <a:t>Annual staff turnover stands at 28%, especially in low-paid jobs; exit interviews blame poor communication with management, limited advancement, and unappreciation. </a:t>
          </a:r>
        </a:p>
      </dgm:t>
    </dgm:pt>
    <dgm:pt modelId="{024C9D94-C511-41D2-80E5-35EB175C5CDF}" type="parTrans" cxnId="{B5429AC5-BF75-4D7B-BB67-CBBBDBB8336E}">
      <dgm:prSet/>
      <dgm:spPr/>
      <dgm:t>
        <a:bodyPr/>
        <a:lstStyle/>
        <a:p>
          <a:endParaRPr lang="en-US"/>
        </a:p>
      </dgm:t>
    </dgm:pt>
    <dgm:pt modelId="{B22A0442-050F-45F0-B7B1-164D9BB0D418}" type="sibTrans" cxnId="{B5429AC5-BF75-4D7B-BB67-CBBBDBB8336E}">
      <dgm:prSet/>
      <dgm:spPr/>
      <dgm:t>
        <a:bodyPr/>
        <a:lstStyle/>
        <a:p>
          <a:endParaRPr lang="en-US"/>
        </a:p>
      </dgm:t>
    </dgm:pt>
    <dgm:pt modelId="{4E06E7D6-E8A3-4476-A7D9-6854BA66A91F}">
      <dgm:prSet phldrT="[Text]"/>
      <dgm:spPr/>
      <dgm:t>
        <a:bodyPr/>
        <a:lstStyle/>
        <a:p>
          <a:pPr algn="just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Employee engagement scores are much lower than industry averages, which are traditional indicators of disengagement and attrition (Varkiani et al., 2025).</a:t>
          </a:r>
        </a:p>
      </dgm:t>
    </dgm:pt>
    <dgm:pt modelId="{1DB005AC-8FE8-4246-8264-7F987E7CF555}" type="parTrans" cxnId="{618CD5D1-5AAE-4E74-A26B-31962BDABB19}">
      <dgm:prSet/>
      <dgm:spPr/>
      <dgm:t>
        <a:bodyPr/>
        <a:lstStyle/>
        <a:p>
          <a:endParaRPr lang="en-US"/>
        </a:p>
      </dgm:t>
    </dgm:pt>
    <dgm:pt modelId="{06D5C25D-5488-44E9-82F5-4F44F3078DE5}" type="sibTrans" cxnId="{618CD5D1-5AAE-4E74-A26B-31962BDABB19}">
      <dgm:prSet/>
      <dgm:spPr/>
      <dgm:t>
        <a:bodyPr/>
        <a:lstStyle/>
        <a:p>
          <a:endParaRPr lang="en-US"/>
        </a:p>
      </dgm:t>
    </dgm:pt>
    <dgm:pt modelId="{61C21E9B-BC1F-4533-89D8-99CDA21E5F52}" type="pres">
      <dgm:prSet presAssocID="{901F83A8-B1FC-4E92-9B3A-B9B1DF5E3787}" presName="cycle" presStyleCnt="0">
        <dgm:presLayoutVars>
          <dgm:dir/>
          <dgm:resizeHandles val="exact"/>
        </dgm:presLayoutVars>
      </dgm:prSet>
      <dgm:spPr/>
    </dgm:pt>
    <dgm:pt modelId="{A164C881-89A4-44B8-AAEB-97A21A185992}" type="pres">
      <dgm:prSet presAssocID="{1892CF28-5430-4A88-A967-2BA31F468375}" presName="arrow" presStyleLbl="node1" presStyleIdx="0" presStyleCnt="2">
        <dgm:presLayoutVars>
          <dgm:bulletEnabled val="1"/>
        </dgm:presLayoutVars>
      </dgm:prSet>
      <dgm:spPr/>
    </dgm:pt>
    <dgm:pt modelId="{C1132A42-35AF-4C35-B5DE-59D0739A219B}" type="pres">
      <dgm:prSet presAssocID="{4E06E7D6-E8A3-4476-A7D9-6854BA66A91F}" presName="arrow" presStyleLbl="node1" presStyleIdx="1" presStyleCnt="2">
        <dgm:presLayoutVars>
          <dgm:bulletEnabled val="1"/>
        </dgm:presLayoutVars>
      </dgm:prSet>
      <dgm:spPr/>
    </dgm:pt>
  </dgm:ptLst>
  <dgm:cxnLst>
    <dgm:cxn modelId="{80B20A01-50E3-4977-AC06-B5355B307DC0}" type="presOf" srcId="{1892CF28-5430-4A88-A967-2BA31F468375}" destId="{A164C881-89A4-44B8-AAEB-97A21A185992}" srcOrd="0" destOrd="0" presId="urn:microsoft.com/office/officeart/2005/8/layout/arrow1"/>
    <dgm:cxn modelId="{B34393BA-0467-41DF-AA9D-174E4E52BFD5}" type="presOf" srcId="{4E06E7D6-E8A3-4476-A7D9-6854BA66A91F}" destId="{C1132A42-35AF-4C35-B5DE-59D0739A219B}" srcOrd="0" destOrd="0" presId="urn:microsoft.com/office/officeart/2005/8/layout/arrow1"/>
    <dgm:cxn modelId="{B5429AC5-BF75-4D7B-BB67-CBBBDBB8336E}" srcId="{901F83A8-B1FC-4E92-9B3A-B9B1DF5E3787}" destId="{1892CF28-5430-4A88-A967-2BA31F468375}" srcOrd="0" destOrd="0" parTransId="{024C9D94-C511-41D2-80E5-35EB175C5CDF}" sibTransId="{B22A0442-050F-45F0-B7B1-164D9BB0D418}"/>
    <dgm:cxn modelId="{618CD5D1-5AAE-4E74-A26B-31962BDABB19}" srcId="{901F83A8-B1FC-4E92-9B3A-B9B1DF5E3787}" destId="{4E06E7D6-E8A3-4476-A7D9-6854BA66A91F}" srcOrd="1" destOrd="0" parTransId="{1DB005AC-8FE8-4246-8264-7F987E7CF555}" sibTransId="{06D5C25D-5488-44E9-82F5-4F44F3078DE5}"/>
    <dgm:cxn modelId="{5AF754D2-1D59-4EF9-A25C-9AB86FB53F5A}" type="presOf" srcId="{901F83A8-B1FC-4E92-9B3A-B9B1DF5E3787}" destId="{61C21E9B-BC1F-4533-89D8-99CDA21E5F52}" srcOrd="0" destOrd="0" presId="urn:microsoft.com/office/officeart/2005/8/layout/arrow1"/>
    <dgm:cxn modelId="{CF1FBCEC-1E55-46F6-92F6-9C74371562FA}" type="presParOf" srcId="{61C21E9B-BC1F-4533-89D8-99CDA21E5F52}" destId="{A164C881-89A4-44B8-AAEB-97A21A185992}" srcOrd="0" destOrd="0" presId="urn:microsoft.com/office/officeart/2005/8/layout/arrow1"/>
    <dgm:cxn modelId="{0E8CA6DC-6B34-48BA-AD38-A3E8C325610A}" type="presParOf" srcId="{61C21E9B-BC1F-4533-89D8-99CDA21E5F52}" destId="{C1132A42-35AF-4C35-B5DE-59D0739A219B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383036-9ABD-4CD7-8415-8DC3C781D8BD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A1C0876C-7BAE-4E5F-8A45-BF997E77296D}">
      <dgm:prSet phldrT="[Text]" custT="1"/>
      <dgm:spPr/>
      <dgm:t>
        <a:bodyPr/>
        <a:lstStyle/>
        <a:p>
          <a:pPr algn="just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Middle managers lack formal management training, as they typically concentrate on only scheduling, cost control, and compliance reporting. </a:t>
          </a:r>
        </a:p>
      </dgm:t>
    </dgm:pt>
    <dgm:pt modelId="{97E94E9B-7C10-484C-BEF6-B20C50955934}" type="parTrans" cxnId="{431FBFEE-17E9-44EC-80F9-D787664E2A66}">
      <dgm:prSet/>
      <dgm:spPr/>
      <dgm:t>
        <a:bodyPr/>
        <a:lstStyle/>
        <a:p>
          <a:endParaRPr lang="en-US"/>
        </a:p>
      </dgm:t>
    </dgm:pt>
    <dgm:pt modelId="{123A8664-4CBB-475F-A4DE-8013045BB4D2}" type="sibTrans" cxnId="{431FBFEE-17E9-44EC-80F9-D787664E2A66}">
      <dgm:prSet/>
      <dgm:spPr/>
      <dgm:t>
        <a:bodyPr/>
        <a:lstStyle/>
        <a:p>
          <a:endParaRPr lang="en-US"/>
        </a:p>
      </dgm:t>
    </dgm:pt>
    <dgm:pt modelId="{06885448-5C5D-42DF-812E-A417CBB74E17}">
      <dgm:prSet phldrT="[Text]" custT="1"/>
      <dgm:spPr/>
      <dgm:t>
        <a:bodyPr/>
        <a:lstStyle/>
        <a:p>
          <a:pPr algn="just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Just a few are adept at coaching, inspiring employees, or tough conversations. As a result, customer complaints regarding unreliable service are on the rise. </a:t>
          </a:r>
        </a:p>
      </dgm:t>
    </dgm:pt>
    <dgm:pt modelId="{5553D1F7-49C8-46AE-9606-10AB550871E6}" type="parTrans" cxnId="{1BCB1B0F-50A6-4B3D-8326-E168BBCDA3EA}">
      <dgm:prSet/>
      <dgm:spPr/>
      <dgm:t>
        <a:bodyPr/>
        <a:lstStyle/>
        <a:p>
          <a:endParaRPr lang="en-US"/>
        </a:p>
      </dgm:t>
    </dgm:pt>
    <dgm:pt modelId="{D981A446-2895-4567-9EAA-140664C617C0}" type="sibTrans" cxnId="{1BCB1B0F-50A6-4B3D-8326-E168BBCDA3EA}">
      <dgm:prSet/>
      <dgm:spPr/>
      <dgm:t>
        <a:bodyPr/>
        <a:lstStyle/>
        <a:p>
          <a:endParaRPr lang="en-US"/>
        </a:p>
      </dgm:t>
    </dgm:pt>
    <dgm:pt modelId="{CF4F2011-B9E6-4EA1-9C15-14994F6FF35E}" type="pres">
      <dgm:prSet presAssocID="{39383036-9ABD-4CD7-8415-8DC3C781D8BD}" presName="linearFlow" presStyleCnt="0">
        <dgm:presLayoutVars>
          <dgm:dir/>
          <dgm:resizeHandles val="exact"/>
        </dgm:presLayoutVars>
      </dgm:prSet>
      <dgm:spPr/>
    </dgm:pt>
    <dgm:pt modelId="{ED38ED4F-C299-4E00-86C1-99359173F5DD}" type="pres">
      <dgm:prSet presAssocID="{A1C0876C-7BAE-4E5F-8A45-BF997E77296D}" presName="composite" presStyleCnt="0"/>
      <dgm:spPr/>
    </dgm:pt>
    <dgm:pt modelId="{97E9337A-60DF-43C5-AD4D-1F44ADE6A77B}" type="pres">
      <dgm:prSet presAssocID="{A1C0876C-7BAE-4E5F-8A45-BF997E77296D}" presName="imgShp" presStyleLbl="fgImgPlace1" presStyleIdx="0" presStyleCnt="2"/>
      <dgm:spPr/>
    </dgm:pt>
    <dgm:pt modelId="{7F488FFA-22D1-407D-956A-E0B43F4F7B01}" type="pres">
      <dgm:prSet presAssocID="{A1C0876C-7BAE-4E5F-8A45-BF997E77296D}" presName="txShp" presStyleLbl="node1" presStyleIdx="0" presStyleCnt="2">
        <dgm:presLayoutVars>
          <dgm:bulletEnabled val="1"/>
        </dgm:presLayoutVars>
      </dgm:prSet>
      <dgm:spPr/>
    </dgm:pt>
    <dgm:pt modelId="{B55EB35E-5CEB-47F7-A511-9136085BEE9F}" type="pres">
      <dgm:prSet presAssocID="{123A8664-4CBB-475F-A4DE-8013045BB4D2}" presName="spacing" presStyleCnt="0"/>
      <dgm:spPr/>
    </dgm:pt>
    <dgm:pt modelId="{9334001F-3628-46C4-AC21-5870183E3925}" type="pres">
      <dgm:prSet presAssocID="{06885448-5C5D-42DF-812E-A417CBB74E17}" presName="composite" presStyleCnt="0"/>
      <dgm:spPr/>
    </dgm:pt>
    <dgm:pt modelId="{D41F127E-2DE2-4764-A452-397C453E60D7}" type="pres">
      <dgm:prSet presAssocID="{06885448-5C5D-42DF-812E-A417CBB74E17}" presName="imgShp" presStyleLbl="fgImgPlace1" presStyleIdx="1" presStyleCnt="2"/>
      <dgm:spPr/>
    </dgm:pt>
    <dgm:pt modelId="{B81E4C33-BEC3-49C6-8369-CA7CE7BD417A}" type="pres">
      <dgm:prSet presAssocID="{06885448-5C5D-42DF-812E-A417CBB74E17}" presName="txShp" presStyleLbl="node1" presStyleIdx="1" presStyleCnt="2">
        <dgm:presLayoutVars>
          <dgm:bulletEnabled val="1"/>
        </dgm:presLayoutVars>
      </dgm:prSet>
      <dgm:spPr/>
    </dgm:pt>
  </dgm:ptLst>
  <dgm:cxnLst>
    <dgm:cxn modelId="{5A49E50E-1379-45DF-8A1B-043230377012}" type="presOf" srcId="{06885448-5C5D-42DF-812E-A417CBB74E17}" destId="{B81E4C33-BEC3-49C6-8369-CA7CE7BD417A}" srcOrd="0" destOrd="0" presId="urn:microsoft.com/office/officeart/2005/8/layout/vList3"/>
    <dgm:cxn modelId="{1BCB1B0F-50A6-4B3D-8326-E168BBCDA3EA}" srcId="{39383036-9ABD-4CD7-8415-8DC3C781D8BD}" destId="{06885448-5C5D-42DF-812E-A417CBB74E17}" srcOrd="1" destOrd="0" parTransId="{5553D1F7-49C8-46AE-9606-10AB550871E6}" sibTransId="{D981A446-2895-4567-9EAA-140664C617C0}"/>
    <dgm:cxn modelId="{890B324D-4F45-453F-B0E5-91D253C59498}" type="presOf" srcId="{39383036-9ABD-4CD7-8415-8DC3C781D8BD}" destId="{CF4F2011-B9E6-4EA1-9C15-14994F6FF35E}" srcOrd="0" destOrd="0" presId="urn:microsoft.com/office/officeart/2005/8/layout/vList3"/>
    <dgm:cxn modelId="{8458A690-AC99-4A3D-9FF3-AF4FE1156F1B}" type="presOf" srcId="{A1C0876C-7BAE-4E5F-8A45-BF997E77296D}" destId="{7F488FFA-22D1-407D-956A-E0B43F4F7B01}" srcOrd="0" destOrd="0" presId="urn:microsoft.com/office/officeart/2005/8/layout/vList3"/>
    <dgm:cxn modelId="{431FBFEE-17E9-44EC-80F9-D787664E2A66}" srcId="{39383036-9ABD-4CD7-8415-8DC3C781D8BD}" destId="{A1C0876C-7BAE-4E5F-8A45-BF997E77296D}" srcOrd="0" destOrd="0" parTransId="{97E94E9B-7C10-484C-BEF6-B20C50955934}" sibTransId="{123A8664-4CBB-475F-A4DE-8013045BB4D2}"/>
    <dgm:cxn modelId="{10D11811-64F3-4FBE-A45D-678785F1DF0F}" type="presParOf" srcId="{CF4F2011-B9E6-4EA1-9C15-14994F6FF35E}" destId="{ED38ED4F-C299-4E00-86C1-99359173F5DD}" srcOrd="0" destOrd="0" presId="urn:microsoft.com/office/officeart/2005/8/layout/vList3"/>
    <dgm:cxn modelId="{2EF7E38B-14F0-4C31-8872-998014828D8A}" type="presParOf" srcId="{ED38ED4F-C299-4E00-86C1-99359173F5DD}" destId="{97E9337A-60DF-43C5-AD4D-1F44ADE6A77B}" srcOrd="0" destOrd="0" presId="urn:microsoft.com/office/officeart/2005/8/layout/vList3"/>
    <dgm:cxn modelId="{8D852BB7-0052-47E9-BABB-16F28B5A0A17}" type="presParOf" srcId="{ED38ED4F-C299-4E00-86C1-99359173F5DD}" destId="{7F488FFA-22D1-407D-956A-E0B43F4F7B01}" srcOrd="1" destOrd="0" presId="urn:microsoft.com/office/officeart/2005/8/layout/vList3"/>
    <dgm:cxn modelId="{664E34FF-07E3-40DB-9438-7EFF685B1923}" type="presParOf" srcId="{CF4F2011-B9E6-4EA1-9C15-14994F6FF35E}" destId="{B55EB35E-5CEB-47F7-A511-9136085BEE9F}" srcOrd="1" destOrd="0" presId="urn:microsoft.com/office/officeart/2005/8/layout/vList3"/>
    <dgm:cxn modelId="{355D2982-2917-4537-B18C-3DBDE29DF464}" type="presParOf" srcId="{CF4F2011-B9E6-4EA1-9C15-14994F6FF35E}" destId="{9334001F-3628-46C4-AC21-5870183E3925}" srcOrd="2" destOrd="0" presId="urn:microsoft.com/office/officeart/2005/8/layout/vList3"/>
    <dgm:cxn modelId="{949865AA-EEB3-4B5B-922D-C6D5D1C64E00}" type="presParOf" srcId="{9334001F-3628-46C4-AC21-5870183E3925}" destId="{D41F127E-2DE2-4764-A452-397C453E60D7}" srcOrd="0" destOrd="0" presId="urn:microsoft.com/office/officeart/2005/8/layout/vList3"/>
    <dgm:cxn modelId="{0D7A4857-26D2-4C90-BD36-13FD89B130D3}" type="presParOf" srcId="{9334001F-3628-46C4-AC21-5870183E3925}" destId="{B81E4C33-BEC3-49C6-8369-CA7CE7BD417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F303EC-7AB7-496A-9BF3-0B833DE5BFC1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F1D3BDB7-F2EA-423B-92B8-AFC7BFFA6ADF}">
      <dgm:prSet phldrT="[Text]" custT="1"/>
      <dgm:spPr/>
      <dgm:t>
        <a:bodyPr/>
        <a:lstStyle/>
        <a:p>
          <a:pPr algn="just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Although BrightWave's leaders consider themselves to be "results-oriented" and "pragmatic," employees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characterise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the company's culture as inflexible, traditional, and unreceptive to novel concepts. </a:t>
          </a:r>
        </a:p>
      </dgm:t>
    </dgm:pt>
    <dgm:pt modelId="{0F6D14AB-09B8-4E0D-BDDB-3A36E511FF14}" type="parTrans" cxnId="{26497593-6E47-4C67-9768-88434378AEBA}">
      <dgm:prSet/>
      <dgm:spPr/>
      <dgm:t>
        <a:bodyPr/>
        <a:lstStyle/>
        <a:p>
          <a:endParaRPr lang="en-US"/>
        </a:p>
      </dgm:t>
    </dgm:pt>
    <dgm:pt modelId="{9A74FB70-59F0-456F-BFA3-A0BDCD1032B2}" type="sibTrans" cxnId="{26497593-6E47-4C67-9768-88434378AEBA}">
      <dgm:prSet/>
      <dgm:spPr/>
      <dgm:t>
        <a:bodyPr/>
        <a:lstStyle/>
        <a:p>
          <a:pPr algn="just"/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9C5635-8F89-4A17-97F3-DB6427E97D87}">
      <dgm:prSet phldrT="[Text]" custT="1"/>
      <dgm:spPr/>
      <dgm:t>
        <a:bodyPr/>
        <a:lstStyle/>
        <a:p>
          <a:pPr algn="just"/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Teams do not work well together because individuals "stick to their bit of the job." </a:t>
          </a:r>
        </a:p>
      </dgm:t>
    </dgm:pt>
    <dgm:pt modelId="{7DF15D46-54DB-475B-ABBB-3AD47BBD2EDF}" type="parTrans" cxnId="{FBFCD8EB-FECF-430E-926E-0DF08EB56C01}">
      <dgm:prSet/>
      <dgm:spPr/>
      <dgm:t>
        <a:bodyPr/>
        <a:lstStyle/>
        <a:p>
          <a:endParaRPr lang="en-US"/>
        </a:p>
      </dgm:t>
    </dgm:pt>
    <dgm:pt modelId="{F0B15BE9-B31F-48F2-A402-E39109D1A026}" type="sibTrans" cxnId="{FBFCD8EB-FECF-430E-926E-0DF08EB56C01}">
      <dgm:prSet/>
      <dgm:spPr/>
      <dgm:t>
        <a:bodyPr/>
        <a:lstStyle/>
        <a:p>
          <a:pPr algn="just"/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9F207B-B6DA-4A2D-86F1-64FDB0CF255A}">
      <dgm:prSet phldrT="[Text]" custT="1"/>
      <dgm:spPr/>
      <dgm:t>
        <a:bodyPr/>
        <a:lstStyle/>
        <a:p>
          <a:pPr algn="just"/>
          <a:r>
            <a:rPr lang="en-US" sz="2000" u="none" dirty="0">
              <a:latin typeface="Arial" panose="020B0604020202020204" pitchFamily="34" charset="0"/>
              <a:cs typeface="Arial" panose="020B0604020202020204" pitchFamily="34" charset="0"/>
            </a:rPr>
            <a:t>Therefore, employee voice is severely undermined by this culture, which results in high turnover and job discontent (</a:t>
          </a:r>
          <a:r>
            <a:rPr lang="en-US" sz="2000" u="none" dirty="0" err="1">
              <a:latin typeface="Arial" panose="020B0604020202020204" pitchFamily="34" charset="0"/>
              <a:cs typeface="Arial" panose="020B0604020202020204" pitchFamily="34" charset="0"/>
            </a:rPr>
            <a:t>Tadesse</a:t>
          </a:r>
          <a:r>
            <a:rPr lang="en-US" sz="2000" u="none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US" sz="2000" u="none" dirty="0" err="1">
              <a:latin typeface="Arial" panose="020B0604020202020204" pitchFamily="34" charset="0"/>
              <a:cs typeface="Arial" panose="020B0604020202020204" pitchFamily="34" charset="0"/>
            </a:rPr>
            <a:t>Debela</a:t>
          </a:r>
          <a:r>
            <a:rPr lang="en-US" sz="2000" u="none" dirty="0">
              <a:latin typeface="Arial" panose="020B0604020202020204" pitchFamily="34" charset="0"/>
              <a:cs typeface="Arial" panose="020B0604020202020204" pitchFamily="34" charset="0"/>
            </a:rPr>
            <a:t>, 2024).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2762ED-08B1-4805-B046-BB543FF28844}" type="parTrans" cxnId="{47B327A2-A63C-48F4-87C1-4DC988C51425}">
      <dgm:prSet/>
      <dgm:spPr/>
      <dgm:t>
        <a:bodyPr/>
        <a:lstStyle/>
        <a:p>
          <a:endParaRPr lang="en-US"/>
        </a:p>
      </dgm:t>
    </dgm:pt>
    <dgm:pt modelId="{2A87FAAC-5E17-4112-B23D-1F9877A4D17E}" type="sibTrans" cxnId="{47B327A2-A63C-48F4-87C1-4DC988C51425}">
      <dgm:prSet/>
      <dgm:spPr/>
      <dgm:t>
        <a:bodyPr/>
        <a:lstStyle/>
        <a:p>
          <a:endParaRPr lang="en-US"/>
        </a:p>
      </dgm:t>
    </dgm:pt>
    <dgm:pt modelId="{5F7AF1E4-51FB-4372-801A-43B9B7623CCB}" type="pres">
      <dgm:prSet presAssocID="{0BF303EC-7AB7-496A-9BF3-0B833DE5BFC1}" presName="linearFlow" presStyleCnt="0">
        <dgm:presLayoutVars>
          <dgm:resizeHandles val="exact"/>
        </dgm:presLayoutVars>
      </dgm:prSet>
      <dgm:spPr/>
    </dgm:pt>
    <dgm:pt modelId="{FCBBF81B-EDC0-4448-A303-7541EABC6D08}" type="pres">
      <dgm:prSet presAssocID="{F1D3BDB7-F2EA-423B-92B8-AFC7BFFA6ADF}" presName="node" presStyleLbl="node1" presStyleIdx="0" presStyleCnt="3">
        <dgm:presLayoutVars>
          <dgm:bulletEnabled val="1"/>
        </dgm:presLayoutVars>
      </dgm:prSet>
      <dgm:spPr/>
    </dgm:pt>
    <dgm:pt modelId="{E0B374BC-F5D2-4A55-8B21-E76A3B547845}" type="pres">
      <dgm:prSet presAssocID="{9A74FB70-59F0-456F-BFA3-A0BDCD1032B2}" presName="sibTrans" presStyleLbl="sibTrans2D1" presStyleIdx="0" presStyleCnt="2"/>
      <dgm:spPr/>
    </dgm:pt>
    <dgm:pt modelId="{6FE55AF3-0E15-47F2-BD2B-AF5606DCF674}" type="pres">
      <dgm:prSet presAssocID="{9A74FB70-59F0-456F-BFA3-A0BDCD1032B2}" presName="connectorText" presStyleLbl="sibTrans2D1" presStyleIdx="0" presStyleCnt="2"/>
      <dgm:spPr/>
    </dgm:pt>
    <dgm:pt modelId="{8C9BEB66-60DA-4F32-B813-9870B2797A99}" type="pres">
      <dgm:prSet presAssocID="{349C5635-8F89-4A17-97F3-DB6427E97D87}" presName="node" presStyleLbl="node1" presStyleIdx="1" presStyleCnt="3" custScaleY="47664">
        <dgm:presLayoutVars>
          <dgm:bulletEnabled val="1"/>
        </dgm:presLayoutVars>
      </dgm:prSet>
      <dgm:spPr/>
    </dgm:pt>
    <dgm:pt modelId="{F0EC4400-1071-44C1-ACF8-3C49140D65CB}" type="pres">
      <dgm:prSet presAssocID="{F0B15BE9-B31F-48F2-A402-E39109D1A026}" presName="sibTrans" presStyleLbl="sibTrans2D1" presStyleIdx="1" presStyleCnt="2"/>
      <dgm:spPr/>
    </dgm:pt>
    <dgm:pt modelId="{09B621C0-0A8C-41A1-AA33-1C269E0A2B21}" type="pres">
      <dgm:prSet presAssocID="{F0B15BE9-B31F-48F2-A402-E39109D1A026}" presName="connectorText" presStyleLbl="sibTrans2D1" presStyleIdx="1" presStyleCnt="2"/>
      <dgm:spPr/>
    </dgm:pt>
    <dgm:pt modelId="{BFEBF852-69C3-4B52-B44D-B51BD3D728FC}" type="pres">
      <dgm:prSet presAssocID="{199F207B-B6DA-4A2D-86F1-64FDB0CF25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4408002-2794-4338-B426-E466A9BE7E85}" type="presOf" srcId="{0BF303EC-7AB7-496A-9BF3-0B833DE5BFC1}" destId="{5F7AF1E4-51FB-4372-801A-43B9B7623CCB}" srcOrd="0" destOrd="0" presId="urn:microsoft.com/office/officeart/2005/8/layout/process2"/>
    <dgm:cxn modelId="{B1E41D35-7187-4C0F-9FFE-43D19BE179A5}" type="presOf" srcId="{349C5635-8F89-4A17-97F3-DB6427E97D87}" destId="{8C9BEB66-60DA-4F32-B813-9870B2797A99}" srcOrd="0" destOrd="0" presId="urn:microsoft.com/office/officeart/2005/8/layout/process2"/>
    <dgm:cxn modelId="{7A8AB789-53C7-481B-B745-CA86F20C8F5F}" type="presOf" srcId="{199F207B-B6DA-4A2D-86F1-64FDB0CF255A}" destId="{BFEBF852-69C3-4B52-B44D-B51BD3D728FC}" srcOrd="0" destOrd="0" presId="urn:microsoft.com/office/officeart/2005/8/layout/process2"/>
    <dgm:cxn modelId="{84EFF190-6983-4767-95CD-0A2CF43BC97C}" type="presOf" srcId="{9A74FB70-59F0-456F-BFA3-A0BDCD1032B2}" destId="{6FE55AF3-0E15-47F2-BD2B-AF5606DCF674}" srcOrd="1" destOrd="0" presId="urn:microsoft.com/office/officeart/2005/8/layout/process2"/>
    <dgm:cxn modelId="{26497593-6E47-4C67-9768-88434378AEBA}" srcId="{0BF303EC-7AB7-496A-9BF3-0B833DE5BFC1}" destId="{F1D3BDB7-F2EA-423B-92B8-AFC7BFFA6ADF}" srcOrd="0" destOrd="0" parTransId="{0F6D14AB-09B8-4E0D-BDDB-3A36E511FF14}" sibTransId="{9A74FB70-59F0-456F-BFA3-A0BDCD1032B2}"/>
    <dgm:cxn modelId="{6C24309A-7798-4833-92B3-EAEE1550318C}" type="presOf" srcId="{F1D3BDB7-F2EA-423B-92B8-AFC7BFFA6ADF}" destId="{FCBBF81B-EDC0-4448-A303-7541EABC6D08}" srcOrd="0" destOrd="0" presId="urn:microsoft.com/office/officeart/2005/8/layout/process2"/>
    <dgm:cxn modelId="{47B327A2-A63C-48F4-87C1-4DC988C51425}" srcId="{0BF303EC-7AB7-496A-9BF3-0B833DE5BFC1}" destId="{199F207B-B6DA-4A2D-86F1-64FDB0CF255A}" srcOrd="2" destOrd="0" parTransId="{502762ED-08B1-4805-B046-BB543FF28844}" sibTransId="{2A87FAAC-5E17-4112-B23D-1F9877A4D17E}"/>
    <dgm:cxn modelId="{6FB34ABA-E582-48EC-A358-99FDBE00408D}" type="presOf" srcId="{F0B15BE9-B31F-48F2-A402-E39109D1A026}" destId="{09B621C0-0A8C-41A1-AA33-1C269E0A2B21}" srcOrd="1" destOrd="0" presId="urn:microsoft.com/office/officeart/2005/8/layout/process2"/>
    <dgm:cxn modelId="{FBFCD8EB-FECF-430E-926E-0DF08EB56C01}" srcId="{0BF303EC-7AB7-496A-9BF3-0B833DE5BFC1}" destId="{349C5635-8F89-4A17-97F3-DB6427E97D87}" srcOrd="1" destOrd="0" parTransId="{7DF15D46-54DB-475B-ABBB-3AD47BBD2EDF}" sibTransId="{F0B15BE9-B31F-48F2-A402-E39109D1A026}"/>
    <dgm:cxn modelId="{979450ED-04D9-4DD3-A46F-834B62BF9916}" type="presOf" srcId="{9A74FB70-59F0-456F-BFA3-A0BDCD1032B2}" destId="{E0B374BC-F5D2-4A55-8B21-E76A3B547845}" srcOrd="0" destOrd="0" presId="urn:microsoft.com/office/officeart/2005/8/layout/process2"/>
    <dgm:cxn modelId="{140A41FE-75EE-487F-B533-945EC442E32E}" type="presOf" srcId="{F0B15BE9-B31F-48F2-A402-E39109D1A026}" destId="{F0EC4400-1071-44C1-ACF8-3C49140D65CB}" srcOrd="0" destOrd="0" presId="urn:microsoft.com/office/officeart/2005/8/layout/process2"/>
    <dgm:cxn modelId="{A8EF9124-65FA-4B0F-86A9-6D4CA8829F1A}" type="presParOf" srcId="{5F7AF1E4-51FB-4372-801A-43B9B7623CCB}" destId="{FCBBF81B-EDC0-4448-A303-7541EABC6D08}" srcOrd="0" destOrd="0" presId="urn:microsoft.com/office/officeart/2005/8/layout/process2"/>
    <dgm:cxn modelId="{8BB82851-6376-44C1-9C2C-824C148BBF14}" type="presParOf" srcId="{5F7AF1E4-51FB-4372-801A-43B9B7623CCB}" destId="{E0B374BC-F5D2-4A55-8B21-E76A3B547845}" srcOrd="1" destOrd="0" presId="urn:microsoft.com/office/officeart/2005/8/layout/process2"/>
    <dgm:cxn modelId="{7060CF48-2A2E-4029-8355-EB23C31D415F}" type="presParOf" srcId="{E0B374BC-F5D2-4A55-8B21-E76A3B547845}" destId="{6FE55AF3-0E15-47F2-BD2B-AF5606DCF674}" srcOrd="0" destOrd="0" presId="urn:microsoft.com/office/officeart/2005/8/layout/process2"/>
    <dgm:cxn modelId="{1C52B124-D3A7-4CCC-A7B1-71F461FFC499}" type="presParOf" srcId="{5F7AF1E4-51FB-4372-801A-43B9B7623CCB}" destId="{8C9BEB66-60DA-4F32-B813-9870B2797A99}" srcOrd="2" destOrd="0" presId="urn:microsoft.com/office/officeart/2005/8/layout/process2"/>
    <dgm:cxn modelId="{AB241886-61F5-48A5-8F35-39B66E64F16A}" type="presParOf" srcId="{5F7AF1E4-51FB-4372-801A-43B9B7623CCB}" destId="{F0EC4400-1071-44C1-ACF8-3C49140D65CB}" srcOrd="3" destOrd="0" presId="urn:microsoft.com/office/officeart/2005/8/layout/process2"/>
    <dgm:cxn modelId="{25961021-0497-40C9-8867-0148813D5A3A}" type="presParOf" srcId="{F0EC4400-1071-44C1-ACF8-3C49140D65CB}" destId="{09B621C0-0A8C-41A1-AA33-1C269E0A2B21}" srcOrd="0" destOrd="0" presId="urn:microsoft.com/office/officeart/2005/8/layout/process2"/>
    <dgm:cxn modelId="{77CE8E1C-C116-42DC-9903-E470C05A4125}" type="presParOf" srcId="{5F7AF1E4-51FB-4372-801A-43B9B7623CCB}" destId="{BFEBF852-69C3-4B52-B44D-B51BD3D728FC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8D037B-22B4-44F7-AF0C-CBCA20D38B5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1457F-7DE2-49DE-828A-E74BE35CA6B6}">
      <dgm:prSet phldrT="[Text]" custT="1"/>
      <dgm:spPr/>
      <dgm:t>
        <a:bodyPr/>
        <a:lstStyle/>
        <a:p>
          <a:pPr algn="just"/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BrightWave’s culture can be described using the Competing Values Framework (Quinn and Rohrbaugh, 1983), which reflects a dominant control-oriented and hierarchical culture. This is characterised by:</a:t>
          </a:r>
          <a:endParaRPr lang="en-US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559969-E668-4625-94BC-7804C5ACBF65}" type="parTrans" cxnId="{252AD655-6098-46CB-887D-AAE395C7E4F8}">
      <dgm:prSet/>
      <dgm:spPr/>
      <dgm:t>
        <a:bodyPr/>
        <a:lstStyle/>
        <a:p>
          <a:endParaRPr lang="en-US"/>
        </a:p>
      </dgm:t>
    </dgm:pt>
    <dgm:pt modelId="{D4491BE7-C275-4C97-8EDF-96320E7647C7}" type="sibTrans" cxnId="{252AD655-6098-46CB-887D-AAE395C7E4F8}">
      <dgm:prSet/>
      <dgm:spPr/>
      <dgm:t>
        <a:bodyPr/>
        <a:lstStyle/>
        <a:p>
          <a:endParaRPr lang="en-US"/>
        </a:p>
      </dgm:t>
    </dgm:pt>
    <dgm:pt modelId="{010745E6-D6F9-4415-957A-502494509BFF}">
      <dgm:prSet phldrT="[Text]" custT="1"/>
      <dgm:spPr/>
      <dgm:t>
        <a:bodyPr/>
        <a:lstStyle/>
        <a:p>
          <a:pPr algn="just"/>
          <a:r>
            <a:rPr lang="en-US" sz="1600" u="none" dirty="0">
              <a:latin typeface="Arial" panose="020B0604020202020204" pitchFamily="34" charset="0"/>
              <a:cs typeface="Arial" panose="020B0604020202020204" pitchFamily="34" charset="0"/>
            </a:rPr>
            <a:t>Efficiency, cost control, and reliability of services are prioritised, and this influences behaviours of “just do it” rather than “how we can support and develop people.”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739F35-D314-47D0-A60A-5C4FF5E25886}" type="parTrans" cxnId="{30DDEA41-2BF1-4B62-8AC2-4E862C64849E}">
      <dgm:prSet/>
      <dgm:spPr/>
      <dgm:t>
        <a:bodyPr/>
        <a:lstStyle/>
        <a:p>
          <a:pPr algn="just"/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9B9ABA-F077-44A3-B9B6-B79C7A03DD18}" type="sibTrans" cxnId="{30DDEA41-2BF1-4B62-8AC2-4E862C64849E}">
      <dgm:prSet/>
      <dgm:spPr/>
      <dgm:t>
        <a:bodyPr/>
        <a:lstStyle/>
        <a:p>
          <a:endParaRPr lang="en-US"/>
        </a:p>
      </dgm:t>
    </dgm:pt>
    <dgm:pt modelId="{8BCC9FB9-9F2E-4C7E-97E1-B831AEAB186A}">
      <dgm:prSet phldrT="[Text]" custT="1"/>
      <dgm:spPr/>
      <dgm:t>
        <a:bodyPr/>
        <a:lstStyle/>
        <a:p>
          <a:pPr algn="just"/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Supervisors are not formally trained, and they feel uncomfortable with people management. </a:t>
          </a:r>
        </a:p>
      </dgm:t>
    </dgm:pt>
    <dgm:pt modelId="{5B327067-4E39-4787-90AD-10BB74E43AC6}" type="parTrans" cxnId="{975817A2-7BD5-4F7E-AF39-A0ADB66B5C00}">
      <dgm:prSet/>
      <dgm:spPr/>
      <dgm:t>
        <a:bodyPr/>
        <a:lstStyle/>
        <a:p>
          <a:pPr algn="just"/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7DBCCA-74D0-4AF4-B862-F8797EA8CAFD}" type="sibTrans" cxnId="{975817A2-7BD5-4F7E-AF39-A0ADB66B5C00}">
      <dgm:prSet/>
      <dgm:spPr/>
      <dgm:t>
        <a:bodyPr/>
        <a:lstStyle/>
        <a:p>
          <a:endParaRPr lang="en-US"/>
        </a:p>
      </dgm:t>
    </dgm:pt>
    <dgm:pt modelId="{4B8D8BE7-088A-4F57-9C0F-5272A22886BC}">
      <dgm:prSet phldrT="[Text]" custT="1"/>
      <dgm:spPr/>
      <dgm:t>
        <a:bodyPr/>
        <a:lstStyle/>
        <a:p>
          <a:pPr algn="just"/>
          <a:r>
            <a:rPr lang="en-US" sz="1600" u="none" dirty="0">
              <a:latin typeface="Arial" panose="020B0604020202020204" pitchFamily="34" charset="0"/>
              <a:cs typeface="Arial" panose="020B0604020202020204" pitchFamily="34" charset="0"/>
            </a:rPr>
            <a:t>Employees "stick to their bit of the job", and new ideas are regarded with suspicion, which implies a hierarchical or conservative, maybe, strict culture.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DEB291-5270-4C3B-8D5F-9896E9AAA005}" type="parTrans" cxnId="{F70A2C3A-218D-49CF-9CFF-604FD2BCD923}">
      <dgm:prSet/>
      <dgm:spPr/>
      <dgm:t>
        <a:bodyPr/>
        <a:lstStyle/>
        <a:p>
          <a:pPr algn="just"/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E412B7-4F3D-46E9-8133-578F007D3B10}" type="sibTrans" cxnId="{F70A2C3A-218D-49CF-9CFF-604FD2BCD923}">
      <dgm:prSet/>
      <dgm:spPr/>
      <dgm:t>
        <a:bodyPr/>
        <a:lstStyle/>
        <a:p>
          <a:endParaRPr lang="en-US"/>
        </a:p>
      </dgm:t>
    </dgm:pt>
    <dgm:pt modelId="{C21E4C45-CF8C-4F8D-B7D6-896BB942C143}">
      <dgm:prSet phldrT="[Text]" custT="1"/>
      <dgm:spPr/>
      <dgm:t>
        <a:bodyPr/>
        <a:lstStyle/>
        <a:p>
          <a:pPr algn="just"/>
          <a:r>
            <a:rPr lang="en-US" sz="1600" u="none" dirty="0">
              <a:latin typeface="Arial" panose="020B0604020202020204" pitchFamily="34" charset="0"/>
              <a:cs typeface="Arial" panose="020B0604020202020204" pitchFamily="34" charset="0"/>
            </a:rPr>
            <a:t>The staff experience low recognition and little growth and advancement; the younger staff are not even aware of what career paths exist. This implies a culture of “doing the job” but not career building.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52DE25-A6FA-40FF-83DF-0BD3DAA3C0DB}" type="parTrans" cxnId="{F4979ED4-EE65-4DCD-A502-32F7ED926561}">
      <dgm:prSet/>
      <dgm:spPr/>
      <dgm:t>
        <a:bodyPr/>
        <a:lstStyle/>
        <a:p>
          <a:pPr algn="just"/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F10B1C-EAA9-4E61-A9C2-3FAD6A2EE72B}" type="sibTrans" cxnId="{F4979ED4-EE65-4DCD-A502-32F7ED926561}">
      <dgm:prSet/>
      <dgm:spPr/>
      <dgm:t>
        <a:bodyPr/>
        <a:lstStyle/>
        <a:p>
          <a:endParaRPr lang="en-US"/>
        </a:p>
      </dgm:t>
    </dgm:pt>
    <dgm:pt modelId="{651DB9C6-97FB-434C-9341-CAE4298C45B0}">
      <dgm:prSet phldrT="[Text]" custT="1"/>
      <dgm:spPr/>
      <dgm:t>
        <a:bodyPr/>
        <a:lstStyle/>
        <a:p>
          <a:pPr algn="just"/>
          <a:r>
            <a:rPr lang="en-US" sz="1600" u="none" dirty="0">
              <a:latin typeface="Arial" panose="020B0604020202020204" pitchFamily="34" charset="0"/>
              <a:cs typeface="Arial" panose="020B0604020202020204" pitchFamily="34" charset="0"/>
            </a:rPr>
            <a:t>When workers perceive work as  “I come in, do the hours, and leave; nothing more”, then the employer brand internally is weak. It is a risk in the service sector, where discretionary effort is important.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11B0B4-33A8-4BED-8C46-1436E5684DE3}" type="parTrans" cxnId="{FA2252D6-E40C-407A-B33F-7A872DAC6D09}">
      <dgm:prSet/>
      <dgm:spPr/>
      <dgm:t>
        <a:bodyPr/>
        <a:lstStyle/>
        <a:p>
          <a:pPr algn="just"/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0AC0D7-7257-49EE-8E77-E17434863013}" type="sibTrans" cxnId="{FA2252D6-E40C-407A-B33F-7A872DAC6D09}">
      <dgm:prSet/>
      <dgm:spPr/>
      <dgm:t>
        <a:bodyPr/>
        <a:lstStyle/>
        <a:p>
          <a:endParaRPr lang="en-US"/>
        </a:p>
      </dgm:t>
    </dgm:pt>
    <dgm:pt modelId="{19E851C3-F7CB-4F93-9E7B-45E9B51D6BF2}">
      <dgm:prSet phldrT="[Text]" custT="1"/>
      <dgm:spPr/>
      <dgm:t>
        <a:bodyPr/>
        <a:lstStyle/>
        <a:p>
          <a:pPr algn="just"/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Given the challenges experienced by BrightWave, it is evident that the current culture is faulted, which underscores the need for a cultural shift. </a:t>
          </a:r>
        </a:p>
      </dgm:t>
    </dgm:pt>
    <dgm:pt modelId="{89C34801-B162-472D-8072-4298603A1842}" type="parTrans" cxnId="{BE8D84A8-E4B6-4CF1-B0D9-99DEF0D38C3C}">
      <dgm:prSet/>
      <dgm:spPr/>
      <dgm:t>
        <a:bodyPr/>
        <a:lstStyle/>
        <a:p>
          <a:pPr algn="just"/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ED6040-8EDB-41AF-95DC-821B427E277C}" type="sibTrans" cxnId="{BE8D84A8-E4B6-4CF1-B0D9-99DEF0D38C3C}">
      <dgm:prSet/>
      <dgm:spPr/>
      <dgm:t>
        <a:bodyPr/>
        <a:lstStyle/>
        <a:p>
          <a:endParaRPr lang="en-US"/>
        </a:p>
      </dgm:t>
    </dgm:pt>
    <dgm:pt modelId="{B5F9A29D-77D8-497B-A00E-725AAD3DC275}" type="pres">
      <dgm:prSet presAssocID="{B18D037B-22B4-44F7-AF0C-CBCA20D38B5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75538F-9E56-4B80-831F-4EA1B3322F77}" type="pres">
      <dgm:prSet presAssocID="{82B1457F-7DE2-49DE-828A-E74BE35CA6B6}" presName="hierRoot1" presStyleCnt="0"/>
      <dgm:spPr/>
    </dgm:pt>
    <dgm:pt modelId="{290892FF-242D-4A90-B940-F8F04A8EE452}" type="pres">
      <dgm:prSet presAssocID="{82B1457F-7DE2-49DE-828A-E74BE35CA6B6}" presName="composite" presStyleCnt="0"/>
      <dgm:spPr/>
    </dgm:pt>
    <dgm:pt modelId="{D6CB5C60-853A-4CEE-8331-00CFC1F28D81}" type="pres">
      <dgm:prSet presAssocID="{82B1457F-7DE2-49DE-828A-E74BE35CA6B6}" presName="background" presStyleLbl="node0" presStyleIdx="0" presStyleCnt="1"/>
      <dgm:spPr/>
    </dgm:pt>
    <dgm:pt modelId="{3C2D8563-CFD1-4AF2-B422-DDC23644F84A}" type="pres">
      <dgm:prSet presAssocID="{82B1457F-7DE2-49DE-828A-E74BE35CA6B6}" presName="text" presStyleLbl="fgAcc0" presStyleIdx="0" presStyleCnt="1" custScaleX="225358" custScaleY="117116">
        <dgm:presLayoutVars>
          <dgm:chPref val="3"/>
        </dgm:presLayoutVars>
      </dgm:prSet>
      <dgm:spPr/>
    </dgm:pt>
    <dgm:pt modelId="{B1CFD1E1-1AE8-45DD-8878-606EC14FC7C6}" type="pres">
      <dgm:prSet presAssocID="{82B1457F-7DE2-49DE-828A-E74BE35CA6B6}" presName="hierChild2" presStyleCnt="0"/>
      <dgm:spPr/>
    </dgm:pt>
    <dgm:pt modelId="{B9714C21-CB71-4B6A-8A89-0F7AED8D2D21}" type="pres">
      <dgm:prSet presAssocID="{9D739F35-D314-47D0-A60A-5C4FF5E25886}" presName="Name10" presStyleLbl="parChTrans1D2" presStyleIdx="0" presStyleCnt="2"/>
      <dgm:spPr/>
    </dgm:pt>
    <dgm:pt modelId="{8909D623-8692-41E8-AAB5-74132C3CE1B9}" type="pres">
      <dgm:prSet presAssocID="{010745E6-D6F9-4415-957A-502494509BFF}" presName="hierRoot2" presStyleCnt="0"/>
      <dgm:spPr/>
    </dgm:pt>
    <dgm:pt modelId="{2CEAAEB5-5BF7-462C-A136-292D98A72A7B}" type="pres">
      <dgm:prSet presAssocID="{010745E6-D6F9-4415-957A-502494509BFF}" presName="composite2" presStyleCnt="0"/>
      <dgm:spPr/>
    </dgm:pt>
    <dgm:pt modelId="{11C9DE78-302C-401B-AD6C-A0CD25AC5384}" type="pres">
      <dgm:prSet presAssocID="{010745E6-D6F9-4415-957A-502494509BFF}" presName="background2" presStyleLbl="node2" presStyleIdx="0" presStyleCnt="2"/>
      <dgm:spPr/>
    </dgm:pt>
    <dgm:pt modelId="{FA60145D-F760-414D-AEFF-1513645A66CD}" type="pres">
      <dgm:prSet presAssocID="{010745E6-D6F9-4415-957A-502494509BFF}" presName="text2" presStyleLbl="fgAcc2" presStyleIdx="0" presStyleCnt="2" custScaleX="200977">
        <dgm:presLayoutVars>
          <dgm:chPref val="3"/>
        </dgm:presLayoutVars>
      </dgm:prSet>
      <dgm:spPr/>
    </dgm:pt>
    <dgm:pt modelId="{538B7B8F-0853-4D83-896E-C9ECFBE1EA35}" type="pres">
      <dgm:prSet presAssocID="{010745E6-D6F9-4415-957A-502494509BFF}" presName="hierChild3" presStyleCnt="0"/>
      <dgm:spPr/>
    </dgm:pt>
    <dgm:pt modelId="{68A751AC-15D6-4586-AA44-21EEF6B296E4}" type="pres">
      <dgm:prSet presAssocID="{5B327067-4E39-4787-90AD-10BB74E43AC6}" presName="Name17" presStyleLbl="parChTrans1D3" presStyleIdx="0" presStyleCnt="4"/>
      <dgm:spPr/>
    </dgm:pt>
    <dgm:pt modelId="{4856E98B-355F-47CD-9C42-A4C3CCF4FA53}" type="pres">
      <dgm:prSet presAssocID="{8BCC9FB9-9F2E-4C7E-97E1-B831AEAB186A}" presName="hierRoot3" presStyleCnt="0"/>
      <dgm:spPr/>
    </dgm:pt>
    <dgm:pt modelId="{EEF8047B-673C-4BCC-9B70-5021A0639ECF}" type="pres">
      <dgm:prSet presAssocID="{8BCC9FB9-9F2E-4C7E-97E1-B831AEAB186A}" presName="composite3" presStyleCnt="0"/>
      <dgm:spPr/>
    </dgm:pt>
    <dgm:pt modelId="{68B10ABE-5973-4604-8EFF-30D7346E71E4}" type="pres">
      <dgm:prSet presAssocID="{8BCC9FB9-9F2E-4C7E-97E1-B831AEAB186A}" presName="background3" presStyleLbl="node3" presStyleIdx="0" presStyleCnt="4"/>
      <dgm:spPr/>
    </dgm:pt>
    <dgm:pt modelId="{2C6A4C07-CD0C-4E2C-93BD-0F4C08A3E6E3}" type="pres">
      <dgm:prSet presAssocID="{8BCC9FB9-9F2E-4C7E-97E1-B831AEAB186A}" presName="text3" presStyleLbl="fgAcc3" presStyleIdx="0" presStyleCnt="4" custScaleY="120990">
        <dgm:presLayoutVars>
          <dgm:chPref val="3"/>
        </dgm:presLayoutVars>
      </dgm:prSet>
      <dgm:spPr/>
    </dgm:pt>
    <dgm:pt modelId="{7377FE8B-EDE3-4BED-99F4-720932584ECF}" type="pres">
      <dgm:prSet presAssocID="{8BCC9FB9-9F2E-4C7E-97E1-B831AEAB186A}" presName="hierChild4" presStyleCnt="0"/>
      <dgm:spPr/>
    </dgm:pt>
    <dgm:pt modelId="{5A728ACE-5D26-470A-93AE-8A12F56D5B08}" type="pres">
      <dgm:prSet presAssocID="{0DDEB291-5270-4C3B-8D5F-9896E9AAA005}" presName="Name17" presStyleLbl="parChTrans1D3" presStyleIdx="1" presStyleCnt="4"/>
      <dgm:spPr/>
    </dgm:pt>
    <dgm:pt modelId="{942FAE72-31A2-466F-BE3D-2575A2A04788}" type="pres">
      <dgm:prSet presAssocID="{4B8D8BE7-088A-4F57-9C0F-5272A22886BC}" presName="hierRoot3" presStyleCnt="0"/>
      <dgm:spPr/>
    </dgm:pt>
    <dgm:pt modelId="{3D4AD2EF-51D3-4136-8998-35FF6EC1390A}" type="pres">
      <dgm:prSet presAssocID="{4B8D8BE7-088A-4F57-9C0F-5272A22886BC}" presName="composite3" presStyleCnt="0"/>
      <dgm:spPr/>
    </dgm:pt>
    <dgm:pt modelId="{558203D1-1BD7-4C54-9C7E-C7C906FF501E}" type="pres">
      <dgm:prSet presAssocID="{4B8D8BE7-088A-4F57-9C0F-5272A22886BC}" presName="background3" presStyleLbl="node3" presStyleIdx="1" presStyleCnt="4"/>
      <dgm:spPr/>
    </dgm:pt>
    <dgm:pt modelId="{BD77F30B-9624-4D68-BD42-C7731479FD6A}" type="pres">
      <dgm:prSet presAssocID="{4B8D8BE7-088A-4F57-9C0F-5272A22886BC}" presName="text3" presStyleLbl="fgAcc3" presStyleIdx="1" presStyleCnt="4" custScaleX="124609" custScaleY="141304">
        <dgm:presLayoutVars>
          <dgm:chPref val="3"/>
        </dgm:presLayoutVars>
      </dgm:prSet>
      <dgm:spPr/>
    </dgm:pt>
    <dgm:pt modelId="{4B683094-1FD3-4346-B101-8F18F9D5496D}" type="pres">
      <dgm:prSet presAssocID="{4B8D8BE7-088A-4F57-9C0F-5272A22886BC}" presName="hierChild4" presStyleCnt="0"/>
      <dgm:spPr/>
    </dgm:pt>
    <dgm:pt modelId="{6A2FCF34-2E6B-4D52-A4E7-A6A2534FD445}" type="pres">
      <dgm:prSet presAssocID="{7252DE25-A6FA-40FF-83DF-0BD3DAA3C0DB}" presName="Name10" presStyleLbl="parChTrans1D2" presStyleIdx="1" presStyleCnt="2"/>
      <dgm:spPr/>
    </dgm:pt>
    <dgm:pt modelId="{3A63C274-DDBB-4712-8713-8069A6CE58A1}" type="pres">
      <dgm:prSet presAssocID="{C21E4C45-CF8C-4F8D-B7D6-896BB942C143}" presName="hierRoot2" presStyleCnt="0"/>
      <dgm:spPr/>
    </dgm:pt>
    <dgm:pt modelId="{52531642-17B3-4E4E-AF2C-2DCC7E778B2F}" type="pres">
      <dgm:prSet presAssocID="{C21E4C45-CF8C-4F8D-B7D6-896BB942C143}" presName="composite2" presStyleCnt="0"/>
      <dgm:spPr/>
    </dgm:pt>
    <dgm:pt modelId="{4EF129F1-A26A-4A4C-8744-BE8A3349EA36}" type="pres">
      <dgm:prSet presAssocID="{C21E4C45-CF8C-4F8D-B7D6-896BB942C143}" presName="background2" presStyleLbl="node2" presStyleIdx="1" presStyleCnt="2"/>
      <dgm:spPr/>
    </dgm:pt>
    <dgm:pt modelId="{AE9B2C96-1262-49CA-A39F-22344D7EB6C6}" type="pres">
      <dgm:prSet presAssocID="{C21E4C45-CF8C-4F8D-B7D6-896BB942C143}" presName="text2" presStyleLbl="fgAcc2" presStyleIdx="1" presStyleCnt="2" custScaleX="214098" custScaleY="105775">
        <dgm:presLayoutVars>
          <dgm:chPref val="3"/>
        </dgm:presLayoutVars>
      </dgm:prSet>
      <dgm:spPr/>
    </dgm:pt>
    <dgm:pt modelId="{2442DDB6-C1A5-470E-8AE5-46E40C1979DB}" type="pres">
      <dgm:prSet presAssocID="{C21E4C45-CF8C-4F8D-B7D6-896BB942C143}" presName="hierChild3" presStyleCnt="0"/>
      <dgm:spPr/>
    </dgm:pt>
    <dgm:pt modelId="{CE12F679-EDF0-42CF-8520-3874D5DC428F}" type="pres">
      <dgm:prSet presAssocID="{6211B0B4-33A8-4BED-8C46-1436E5684DE3}" presName="Name17" presStyleLbl="parChTrans1D3" presStyleIdx="2" presStyleCnt="4"/>
      <dgm:spPr/>
    </dgm:pt>
    <dgm:pt modelId="{DDD11BE8-4C31-4AB6-A23D-B886A4042FF8}" type="pres">
      <dgm:prSet presAssocID="{651DB9C6-97FB-434C-9341-CAE4298C45B0}" presName="hierRoot3" presStyleCnt="0"/>
      <dgm:spPr/>
    </dgm:pt>
    <dgm:pt modelId="{4761006C-F470-45F7-B669-6BE8096F8E5B}" type="pres">
      <dgm:prSet presAssocID="{651DB9C6-97FB-434C-9341-CAE4298C45B0}" presName="composite3" presStyleCnt="0"/>
      <dgm:spPr/>
    </dgm:pt>
    <dgm:pt modelId="{02FC502E-C143-4763-8E42-78C7BC4BE9C7}" type="pres">
      <dgm:prSet presAssocID="{651DB9C6-97FB-434C-9341-CAE4298C45B0}" presName="background3" presStyleLbl="node3" presStyleIdx="2" presStyleCnt="4"/>
      <dgm:spPr/>
    </dgm:pt>
    <dgm:pt modelId="{77CB30BC-8AD9-4CB6-86C0-BCFB42105F0B}" type="pres">
      <dgm:prSet presAssocID="{651DB9C6-97FB-434C-9341-CAE4298C45B0}" presName="text3" presStyleLbl="fgAcc3" presStyleIdx="2" presStyleCnt="4" custScaleX="141677" custScaleY="148911">
        <dgm:presLayoutVars>
          <dgm:chPref val="3"/>
        </dgm:presLayoutVars>
      </dgm:prSet>
      <dgm:spPr/>
    </dgm:pt>
    <dgm:pt modelId="{2E141446-6070-4255-8043-E75B68DB3A40}" type="pres">
      <dgm:prSet presAssocID="{651DB9C6-97FB-434C-9341-CAE4298C45B0}" presName="hierChild4" presStyleCnt="0"/>
      <dgm:spPr/>
    </dgm:pt>
    <dgm:pt modelId="{B578E769-FFD0-413B-ADC4-E3D8C26EEDBE}" type="pres">
      <dgm:prSet presAssocID="{89C34801-B162-472D-8072-4298603A1842}" presName="Name17" presStyleLbl="parChTrans1D3" presStyleIdx="3" presStyleCnt="4"/>
      <dgm:spPr/>
    </dgm:pt>
    <dgm:pt modelId="{E89157BB-52F3-4A21-A5F7-AC65958F4690}" type="pres">
      <dgm:prSet presAssocID="{19E851C3-F7CB-4F93-9E7B-45E9B51D6BF2}" presName="hierRoot3" presStyleCnt="0"/>
      <dgm:spPr/>
    </dgm:pt>
    <dgm:pt modelId="{D96B6722-B750-4F9A-85E9-034F990EA8E3}" type="pres">
      <dgm:prSet presAssocID="{19E851C3-F7CB-4F93-9E7B-45E9B51D6BF2}" presName="composite3" presStyleCnt="0"/>
      <dgm:spPr/>
    </dgm:pt>
    <dgm:pt modelId="{06F34829-7380-4589-BD92-9C9175D884B4}" type="pres">
      <dgm:prSet presAssocID="{19E851C3-F7CB-4F93-9E7B-45E9B51D6BF2}" presName="background3" presStyleLbl="node3" presStyleIdx="3" presStyleCnt="4"/>
      <dgm:spPr/>
    </dgm:pt>
    <dgm:pt modelId="{72BF8324-4736-4335-B9B8-EDE536829307}" type="pres">
      <dgm:prSet presAssocID="{19E851C3-F7CB-4F93-9E7B-45E9B51D6BF2}" presName="text3" presStyleLbl="fgAcc3" presStyleIdx="3" presStyleCnt="4" custScaleX="130025" custScaleY="157457">
        <dgm:presLayoutVars>
          <dgm:chPref val="3"/>
        </dgm:presLayoutVars>
      </dgm:prSet>
      <dgm:spPr/>
    </dgm:pt>
    <dgm:pt modelId="{C28BAE9A-CB63-43F6-B4C0-55511D9C6F8A}" type="pres">
      <dgm:prSet presAssocID="{19E851C3-F7CB-4F93-9E7B-45E9B51D6BF2}" presName="hierChild4" presStyleCnt="0"/>
      <dgm:spPr/>
    </dgm:pt>
  </dgm:ptLst>
  <dgm:cxnLst>
    <dgm:cxn modelId="{DC6E0403-4A07-496E-90F8-1243AD8D9FA3}" type="presOf" srcId="{C21E4C45-CF8C-4F8D-B7D6-896BB942C143}" destId="{AE9B2C96-1262-49CA-A39F-22344D7EB6C6}" srcOrd="0" destOrd="0" presId="urn:microsoft.com/office/officeart/2005/8/layout/hierarchy1"/>
    <dgm:cxn modelId="{F70A2C3A-218D-49CF-9CFF-604FD2BCD923}" srcId="{010745E6-D6F9-4415-957A-502494509BFF}" destId="{4B8D8BE7-088A-4F57-9C0F-5272A22886BC}" srcOrd="1" destOrd="0" parTransId="{0DDEB291-5270-4C3B-8D5F-9896E9AAA005}" sibTransId="{7FE412B7-4F3D-46E9-8133-578F007D3B10}"/>
    <dgm:cxn modelId="{30DDEA41-2BF1-4B62-8AC2-4E862C64849E}" srcId="{82B1457F-7DE2-49DE-828A-E74BE35CA6B6}" destId="{010745E6-D6F9-4415-957A-502494509BFF}" srcOrd="0" destOrd="0" parTransId="{9D739F35-D314-47D0-A60A-5C4FF5E25886}" sibTransId="{979B9ABA-F077-44A3-B9B6-B79C7A03DD18}"/>
    <dgm:cxn modelId="{AE6F5B65-2D50-4693-8319-5231E49930B3}" type="presOf" srcId="{89C34801-B162-472D-8072-4298603A1842}" destId="{B578E769-FFD0-413B-ADC4-E3D8C26EEDBE}" srcOrd="0" destOrd="0" presId="urn:microsoft.com/office/officeart/2005/8/layout/hierarchy1"/>
    <dgm:cxn modelId="{4104A067-9346-4CD5-8DF5-A09592DB619C}" type="presOf" srcId="{651DB9C6-97FB-434C-9341-CAE4298C45B0}" destId="{77CB30BC-8AD9-4CB6-86C0-BCFB42105F0B}" srcOrd="0" destOrd="0" presId="urn:microsoft.com/office/officeart/2005/8/layout/hierarchy1"/>
    <dgm:cxn modelId="{C025276F-57E2-46DF-8C39-30DC3193EDA5}" type="presOf" srcId="{9D739F35-D314-47D0-A60A-5C4FF5E25886}" destId="{B9714C21-CB71-4B6A-8A89-0F7AED8D2D21}" srcOrd="0" destOrd="0" presId="urn:microsoft.com/office/officeart/2005/8/layout/hierarchy1"/>
    <dgm:cxn modelId="{981D4270-6C08-4FB4-A4BC-3043507A3869}" type="presOf" srcId="{010745E6-D6F9-4415-957A-502494509BFF}" destId="{FA60145D-F760-414D-AEFF-1513645A66CD}" srcOrd="0" destOrd="0" presId="urn:microsoft.com/office/officeart/2005/8/layout/hierarchy1"/>
    <dgm:cxn modelId="{252AD655-6098-46CB-887D-AAE395C7E4F8}" srcId="{B18D037B-22B4-44F7-AF0C-CBCA20D38B5C}" destId="{82B1457F-7DE2-49DE-828A-E74BE35CA6B6}" srcOrd="0" destOrd="0" parTransId="{AA559969-E668-4625-94BC-7804C5ACBF65}" sibTransId="{D4491BE7-C275-4C97-8EDF-96320E7647C7}"/>
    <dgm:cxn modelId="{407F2358-2A35-4A4E-A780-C849A535F31D}" type="presOf" srcId="{19E851C3-F7CB-4F93-9E7B-45E9B51D6BF2}" destId="{72BF8324-4736-4335-B9B8-EDE536829307}" srcOrd="0" destOrd="0" presId="urn:microsoft.com/office/officeart/2005/8/layout/hierarchy1"/>
    <dgm:cxn modelId="{8DA5A27D-1FDB-49BA-BCD0-0207289A4352}" type="presOf" srcId="{4B8D8BE7-088A-4F57-9C0F-5272A22886BC}" destId="{BD77F30B-9624-4D68-BD42-C7731479FD6A}" srcOrd="0" destOrd="0" presId="urn:microsoft.com/office/officeart/2005/8/layout/hierarchy1"/>
    <dgm:cxn modelId="{108F627F-6F44-4A45-9C36-38AD129FCB55}" type="presOf" srcId="{8BCC9FB9-9F2E-4C7E-97E1-B831AEAB186A}" destId="{2C6A4C07-CD0C-4E2C-93BD-0F4C08A3E6E3}" srcOrd="0" destOrd="0" presId="urn:microsoft.com/office/officeart/2005/8/layout/hierarchy1"/>
    <dgm:cxn modelId="{98B96C95-CDD1-49AC-977C-45DAC30C02FC}" type="presOf" srcId="{6211B0B4-33A8-4BED-8C46-1436E5684DE3}" destId="{CE12F679-EDF0-42CF-8520-3874D5DC428F}" srcOrd="0" destOrd="0" presId="urn:microsoft.com/office/officeart/2005/8/layout/hierarchy1"/>
    <dgm:cxn modelId="{975817A2-7BD5-4F7E-AF39-A0ADB66B5C00}" srcId="{010745E6-D6F9-4415-957A-502494509BFF}" destId="{8BCC9FB9-9F2E-4C7E-97E1-B831AEAB186A}" srcOrd="0" destOrd="0" parTransId="{5B327067-4E39-4787-90AD-10BB74E43AC6}" sibTransId="{F97DBCCA-74D0-4AF4-B862-F8797EA8CAFD}"/>
    <dgm:cxn modelId="{BE8D84A8-E4B6-4CF1-B0D9-99DEF0D38C3C}" srcId="{C21E4C45-CF8C-4F8D-B7D6-896BB942C143}" destId="{19E851C3-F7CB-4F93-9E7B-45E9B51D6BF2}" srcOrd="1" destOrd="0" parTransId="{89C34801-B162-472D-8072-4298603A1842}" sibTransId="{B3ED6040-8EDB-41AF-95DC-821B427E277C}"/>
    <dgm:cxn modelId="{F4979ED4-EE65-4DCD-A502-32F7ED926561}" srcId="{82B1457F-7DE2-49DE-828A-E74BE35CA6B6}" destId="{C21E4C45-CF8C-4F8D-B7D6-896BB942C143}" srcOrd="1" destOrd="0" parTransId="{7252DE25-A6FA-40FF-83DF-0BD3DAA3C0DB}" sibTransId="{91F10B1C-EAA9-4E61-A9C2-3FAD6A2EE72B}"/>
    <dgm:cxn modelId="{6B511BD5-F1D2-4D19-9D05-3589A70C1BAC}" type="presOf" srcId="{7252DE25-A6FA-40FF-83DF-0BD3DAA3C0DB}" destId="{6A2FCF34-2E6B-4D52-A4E7-A6A2534FD445}" srcOrd="0" destOrd="0" presId="urn:microsoft.com/office/officeart/2005/8/layout/hierarchy1"/>
    <dgm:cxn modelId="{FA2252D6-E40C-407A-B33F-7A872DAC6D09}" srcId="{C21E4C45-CF8C-4F8D-B7D6-896BB942C143}" destId="{651DB9C6-97FB-434C-9341-CAE4298C45B0}" srcOrd="0" destOrd="0" parTransId="{6211B0B4-33A8-4BED-8C46-1436E5684DE3}" sibTransId="{EC0AC0D7-7257-49EE-8E77-E17434863013}"/>
    <dgm:cxn modelId="{747E72DF-139A-4464-85FA-1ACC95E71435}" type="presOf" srcId="{B18D037B-22B4-44F7-AF0C-CBCA20D38B5C}" destId="{B5F9A29D-77D8-497B-A00E-725AAD3DC275}" srcOrd="0" destOrd="0" presId="urn:microsoft.com/office/officeart/2005/8/layout/hierarchy1"/>
    <dgm:cxn modelId="{8EE1A2E0-6856-4722-AA3D-9BED9817D9C0}" type="presOf" srcId="{82B1457F-7DE2-49DE-828A-E74BE35CA6B6}" destId="{3C2D8563-CFD1-4AF2-B422-DDC23644F84A}" srcOrd="0" destOrd="0" presId="urn:microsoft.com/office/officeart/2005/8/layout/hierarchy1"/>
    <dgm:cxn modelId="{F8FAF0EB-8E26-4B10-B856-880D386A371C}" type="presOf" srcId="{0DDEB291-5270-4C3B-8D5F-9896E9AAA005}" destId="{5A728ACE-5D26-470A-93AE-8A12F56D5B08}" srcOrd="0" destOrd="0" presId="urn:microsoft.com/office/officeart/2005/8/layout/hierarchy1"/>
    <dgm:cxn modelId="{7F9A4CFA-9941-442E-9DE0-AE36CE6797B4}" type="presOf" srcId="{5B327067-4E39-4787-90AD-10BB74E43AC6}" destId="{68A751AC-15D6-4586-AA44-21EEF6B296E4}" srcOrd="0" destOrd="0" presId="urn:microsoft.com/office/officeart/2005/8/layout/hierarchy1"/>
    <dgm:cxn modelId="{C94F643F-D73F-4217-AA69-2AF502DE71E2}" type="presParOf" srcId="{B5F9A29D-77D8-497B-A00E-725AAD3DC275}" destId="{9375538F-9E56-4B80-831F-4EA1B3322F77}" srcOrd="0" destOrd="0" presId="urn:microsoft.com/office/officeart/2005/8/layout/hierarchy1"/>
    <dgm:cxn modelId="{A00C8B79-4EB2-46F3-A681-5BBE8B790BD8}" type="presParOf" srcId="{9375538F-9E56-4B80-831F-4EA1B3322F77}" destId="{290892FF-242D-4A90-B940-F8F04A8EE452}" srcOrd="0" destOrd="0" presId="urn:microsoft.com/office/officeart/2005/8/layout/hierarchy1"/>
    <dgm:cxn modelId="{94BD5C8F-FAD3-455E-901E-9AE92BECC5CE}" type="presParOf" srcId="{290892FF-242D-4A90-B940-F8F04A8EE452}" destId="{D6CB5C60-853A-4CEE-8331-00CFC1F28D81}" srcOrd="0" destOrd="0" presId="urn:microsoft.com/office/officeart/2005/8/layout/hierarchy1"/>
    <dgm:cxn modelId="{03298896-33CE-44E0-B921-16691F9F7B55}" type="presParOf" srcId="{290892FF-242D-4A90-B940-F8F04A8EE452}" destId="{3C2D8563-CFD1-4AF2-B422-DDC23644F84A}" srcOrd="1" destOrd="0" presId="urn:microsoft.com/office/officeart/2005/8/layout/hierarchy1"/>
    <dgm:cxn modelId="{8BF3E01F-1C8F-417F-B2B0-3250DE2F6C30}" type="presParOf" srcId="{9375538F-9E56-4B80-831F-4EA1B3322F77}" destId="{B1CFD1E1-1AE8-45DD-8878-606EC14FC7C6}" srcOrd="1" destOrd="0" presId="urn:microsoft.com/office/officeart/2005/8/layout/hierarchy1"/>
    <dgm:cxn modelId="{816D1F66-E2F3-49F4-91BA-EEC910284D69}" type="presParOf" srcId="{B1CFD1E1-1AE8-45DD-8878-606EC14FC7C6}" destId="{B9714C21-CB71-4B6A-8A89-0F7AED8D2D21}" srcOrd="0" destOrd="0" presId="urn:microsoft.com/office/officeart/2005/8/layout/hierarchy1"/>
    <dgm:cxn modelId="{71A3DCAA-9FA9-429D-A35B-C044203AE3CD}" type="presParOf" srcId="{B1CFD1E1-1AE8-45DD-8878-606EC14FC7C6}" destId="{8909D623-8692-41E8-AAB5-74132C3CE1B9}" srcOrd="1" destOrd="0" presId="urn:microsoft.com/office/officeart/2005/8/layout/hierarchy1"/>
    <dgm:cxn modelId="{1CC31AC6-A5C7-4A4B-B21A-2E168FA23067}" type="presParOf" srcId="{8909D623-8692-41E8-AAB5-74132C3CE1B9}" destId="{2CEAAEB5-5BF7-462C-A136-292D98A72A7B}" srcOrd="0" destOrd="0" presId="urn:microsoft.com/office/officeart/2005/8/layout/hierarchy1"/>
    <dgm:cxn modelId="{49334358-6444-4DB0-B586-CDA2E809274A}" type="presParOf" srcId="{2CEAAEB5-5BF7-462C-A136-292D98A72A7B}" destId="{11C9DE78-302C-401B-AD6C-A0CD25AC5384}" srcOrd="0" destOrd="0" presId="urn:microsoft.com/office/officeart/2005/8/layout/hierarchy1"/>
    <dgm:cxn modelId="{E2713D76-C745-469F-A2D6-B4408C008B1D}" type="presParOf" srcId="{2CEAAEB5-5BF7-462C-A136-292D98A72A7B}" destId="{FA60145D-F760-414D-AEFF-1513645A66CD}" srcOrd="1" destOrd="0" presId="urn:microsoft.com/office/officeart/2005/8/layout/hierarchy1"/>
    <dgm:cxn modelId="{7933D55B-EBF5-4BB0-A76A-92F5305A69F2}" type="presParOf" srcId="{8909D623-8692-41E8-AAB5-74132C3CE1B9}" destId="{538B7B8F-0853-4D83-896E-C9ECFBE1EA35}" srcOrd="1" destOrd="0" presId="urn:microsoft.com/office/officeart/2005/8/layout/hierarchy1"/>
    <dgm:cxn modelId="{EB1F39E2-F48F-497A-A00F-6C902F60EE6E}" type="presParOf" srcId="{538B7B8F-0853-4D83-896E-C9ECFBE1EA35}" destId="{68A751AC-15D6-4586-AA44-21EEF6B296E4}" srcOrd="0" destOrd="0" presId="urn:microsoft.com/office/officeart/2005/8/layout/hierarchy1"/>
    <dgm:cxn modelId="{0552631B-FD80-4662-9824-CEA4CC498119}" type="presParOf" srcId="{538B7B8F-0853-4D83-896E-C9ECFBE1EA35}" destId="{4856E98B-355F-47CD-9C42-A4C3CCF4FA53}" srcOrd="1" destOrd="0" presId="urn:microsoft.com/office/officeart/2005/8/layout/hierarchy1"/>
    <dgm:cxn modelId="{3DD0203A-92D0-4A61-AB2C-E65BBE94D30C}" type="presParOf" srcId="{4856E98B-355F-47CD-9C42-A4C3CCF4FA53}" destId="{EEF8047B-673C-4BCC-9B70-5021A0639ECF}" srcOrd="0" destOrd="0" presId="urn:microsoft.com/office/officeart/2005/8/layout/hierarchy1"/>
    <dgm:cxn modelId="{B54594D7-6F4E-46DB-AE66-EDF86972D694}" type="presParOf" srcId="{EEF8047B-673C-4BCC-9B70-5021A0639ECF}" destId="{68B10ABE-5973-4604-8EFF-30D7346E71E4}" srcOrd="0" destOrd="0" presId="urn:microsoft.com/office/officeart/2005/8/layout/hierarchy1"/>
    <dgm:cxn modelId="{512AA4CF-089A-4CB8-8E2B-17B1EE24D486}" type="presParOf" srcId="{EEF8047B-673C-4BCC-9B70-5021A0639ECF}" destId="{2C6A4C07-CD0C-4E2C-93BD-0F4C08A3E6E3}" srcOrd="1" destOrd="0" presId="urn:microsoft.com/office/officeart/2005/8/layout/hierarchy1"/>
    <dgm:cxn modelId="{BDE11C94-C190-4CE5-AC05-5257052F7BE4}" type="presParOf" srcId="{4856E98B-355F-47CD-9C42-A4C3CCF4FA53}" destId="{7377FE8B-EDE3-4BED-99F4-720932584ECF}" srcOrd="1" destOrd="0" presId="urn:microsoft.com/office/officeart/2005/8/layout/hierarchy1"/>
    <dgm:cxn modelId="{63ED6310-0E63-4704-B873-2DECAB0EC7B6}" type="presParOf" srcId="{538B7B8F-0853-4D83-896E-C9ECFBE1EA35}" destId="{5A728ACE-5D26-470A-93AE-8A12F56D5B08}" srcOrd="2" destOrd="0" presId="urn:microsoft.com/office/officeart/2005/8/layout/hierarchy1"/>
    <dgm:cxn modelId="{710E6680-CCDD-4757-98C4-00A394EAD320}" type="presParOf" srcId="{538B7B8F-0853-4D83-896E-C9ECFBE1EA35}" destId="{942FAE72-31A2-466F-BE3D-2575A2A04788}" srcOrd="3" destOrd="0" presId="urn:microsoft.com/office/officeart/2005/8/layout/hierarchy1"/>
    <dgm:cxn modelId="{140CF74D-86D5-4C3F-943B-7E574EDC1F57}" type="presParOf" srcId="{942FAE72-31A2-466F-BE3D-2575A2A04788}" destId="{3D4AD2EF-51D3-4136-8998-35FF6EC1390A}" srcOrd="0" destOrd="0" presId="urn:microsoft.com/office/officeart/2005/8/layout/hierarchy1"/>
    <dgm:cxn modelId="{FEB42968-B166-4A3D-8B8D-C9F14C28D008}" type="presParOf" srcId="{3D4AD2EF-51D3-4136-8998-35FF6EC1390A}" destId="{558203D1-1BD7-4C54-9C7E-C7C906FF501E}" srcOrd="0" destOrd="0" presId="urn:microsoft.com/office/officeart/2005/8/layout/hierarchy1"/>
    <dgm:cxn modelId="{3F76AB01-1413-404C-B5E1-D43ECE474042}" type="presParOf" srcId="{3D4AD2EF-51D3-4136-8998-35FF6EC1390A}" destId="{BD77F30B-9624-4D68-BD42-C7731479FD6A}" srcOrd="1" destOrd="0" presId="urn:microsoft.com/office/officeart/2005/8/layout/hierarchy1"/>
    <dgm:cxn modelId="{8A4F2FE2-60E8-4D59-9206-A5A47071002B}" type="presParOf" srcId="{942FAE72-31A2-466F-BE3D-2575A2A04788}" destId="{4B683094-1FD3-4346-B101-8F18F9D5496D}" srcOrd="1" destOrd="0" presId="urn:microsoft.com/office/officeart/2005/8/layout/hierarchy1"/>
    <dgm:cxn modelId="{12614C3E-24E7-44F0-A30E-63774DA8FB8B}" type="presParOf" srcId="{B1CFD1E1-1AE8-45DD-8878-606EC14FC7C6}" destId="{6A2FCF34-2E6B-4D52-A4E7-A6A2534FD445}" srcOrd="2" destOrd="0" presId="urn:microsoft.com/office/officeart/2005/8/layout/hierarchy1"/>
    <dgm:cxn modelId="{8F418FB8-760E-43DB-B5AE-0E08F9B11211}" type="presParOf" srcId="{B1CFD1E1-1AE8-45DD-8878-606EC14FC7C6}" destId="{3A63C274-DDBB-4712-8713-8069A6CE58A1}" srcOrd="3" destOrd="0" presId="urn:microsoft.com/office/officeart/2005/8/layout/hierarchy1"/>
    <dgm:cxn modelId="{28D716D5-F0F1-4D03-B5C7-D544E8679C0A}" type="presParOf" srcId="{3A63C274-DDBB-4712-8713-8069A6CE58A1}" destId="{52531642-17B3-4E4E-AF2C-2DCC7E778B2F}" srcOrd="0" destOrd="0" presId="urn:microsoft.com/office/officeart/2005/8/layout/hierarchy1"/>
    <dgm:cxn modelId="{4834A80C-BFE7-4065-BA8B-A7433466E374}" type="presParOf" srcId="{52531642-17B3-4E4E-AF2C-2DCC7E778B2F}" destId="{4EF129F1-A26A-4A4C-8744-BE8A3349EA36}" srcOrd="0" destOrd="0" presId="urn:microsoft.com/office/officeart/2005/8/layout/hierarchy1"/>
    <dgm:cxn modelId="{FFBCE99A-23B0-497E-B81A-744CD9A1B6C8}" type="presParOf" srcId="{52531642-17B3-4E4E-AF2C-2DCC7E778B2F}" destId="{AE9B2C96-1262-49CA-A39F-22344D7EB6C6}" srcOrd="1" destOrd="0" presId="urn:microsoft.com/office/officeart/2005/8/layout/hierarchy1"/>
    <dgm:cxn modelId="{BF860575-472E-4D95-8C32-81FCDCDF9882}" type="presParOf" srcId="{3A63C274-DDBB-4712-8713-8069A6CE58A1}" destId="{2442DDB6-C1A5-470E-8AE5-46E40C1979DB}" srcOrd="1" destOrd="0" presId="urn:microsoft.com/office/officeart/2005/8/layout/hierarchy1"/>
    <dgm:cxn modelId="{0AF6F021-F1A1-4363-847B-97F3072EF332}" type="presParOf" srcId="{2442DDB6-C1A5-470E-8AE5-46E40C1979DB}" destId="{CE12F679-EDF0-42CF-8520-3874D5DC428F}" srcOrd="0" destOrd="0" presId="urn:microsoft.com/office/officeart/2005/8/layout/hierarchy1"/>
    <dgm:cxn modelId="{8C7E0004-6B18-4102-9051-C81397F9261F}" type="presParOf" srcId="{2442DDB6-C1A5-470E-8AE5-46E40C1979DB}" destId="{DDD11BE8-4C31-4AB6-A23D-B886A4042FF8}" srcOrd="1" destOrd="0" presId="urn:microsoft.com/office/officeart/2005/8/layout/hierarchy1"/>
    <dgm:cxn modelId="{91525A4E-B09D-4D74-A7FC-5DE96462CEE1}" type="presParOf" srcId="{DDD11BE8-4C31-4AB6-A23D-B886A4042FF8}" destId="{4761006C-F470-45F7-B669-6BE8096F8E5B}" srcOrd="0" destOrd="0" presId="urn:microsoft.com/office/officeart/2005/8/layout/hierarchy1"/>
    <dgm:cxn modelId="{2ABEF4EB-DF1E-4960-BAC9-B082C9C01DCF}" type="presParOf" srcId="{4761006C-F470-45F7-B669-6BE8096F8E5B}" destId="{02FC502E-C143-4763-8E42-78C7BC4BE9C7}" srcOrd="0" destOrd="0" presId="urn:microsoft.com/office/officeart/2005/8/layout/hierarchy1"/>
    <dgm:cxn modelId="{C7FEF184-7BB3-4D36-97A2-8FEA673F570F}" type="presParOf" srcId="{4761006C-F470-45F7-B669-6BE8096F8E5B}" destId="{77CB30BC-8AD9-4CB6-86C0-BCFB42105F0B}" srcOrd="1" destOrd="0" presId="urn:microsoft.com/office/officeart/2005/8/layout/hierarchy1"/>
    <dgm:cxn modelId="{B35A3BA8-5961-43B7-8DFF-77E6A262AECE}" type="presParOf" srcId="{DDD11BE8-4C31-4AB6-A23D-B886A4042FF8}" destId="{2E141446-6070-4255-8043-E75B68DB3A40}" srcOrd="1" destOrd="0" presId="urn:microsoft.com/office/officeart/2005/8/layout/hierarchy1"/>
    <dgm:cxn modelId="{1FB28F09-65D7-40FA-A4D4-7A5381BED161}" type="presParOf" srcId="{2442DDB6-C1A5-470E-8AE5-46E40C1979DB}" destId="{B578E769-FFD0-413B-ADC4-E3D8C26EEDBE}" srcOrd="2" destOrd="0" presId="urn:microsoft.com/office/officeart/2005/8/layout/hierarchy1"/>
    <dgm:cxn modelId="{4255E228-6907-4AD4-832B-3ABCA96EBE5D}" type="presParOf" srcId="{2442DDB6-C1A5-470E-8AE5-46E40C1979DB}" destId="{E89157BB-52F3-4A21-A5F7-AC65958F4690}" srcOrd="3" destOrd="0" presId="urn:microsoft.com/office/officeart/2005/8/layout/hierarchy1"/>
    <dgm:cxn modelId="{B466C862-8C71-4AEF-9132-23BC7511EF47}" type="presParOf" srcId="{E89157BB-52F3-4A21-A5F7-AC65958F4690}" destId="{D96B6722-B750-4F9A-85E9-034F990EA8E3}" srcOrd="0" destOrd="0" presId="urn:microsoft.com/office/officeart/2005/8/layout/hierarchy1"/>
    <dgm:cxn modelId="{47D980BC-DC54-4480-8D23-E9D2CB2E8DE2}" type="presParOf" srcId="{D96B6722-B750-4F9A-85E9-034F990EA8E3}" destId="{06F34829-7380-4589-BD92-9C9175D884B4}" srcOrd="0" destOrd="0" presId="urn:microsoft.com/office/officeart/2005/8/layout/hierarchy1"/>
    <dgm:cxn modelId="{FCCDBF18-19F7-4B93-BBFE-EE6CCD19E9EF}" type="presParOf" srcId="{D96B6722-B750-4F9A-85E9-034F990EA8E3}" destId="{72BF8324-4736-4335-B9B8-EDE536829307}" srcOrd="1" destOrd="0" presId="urn:microsoft.com/office/officeart/2005/8/layout/hierarchy1"/>
    <dgm:cxn modelId="{ACE26DBA-818F-4EF4-A021-AC7D9ECE5153}" type="presParOf" srcId="{E89157BB-52F3-4A21-A5F7-AC65958F4690}" destId="{C28BAE9A-CB63-43F6-B4C0-55511D9C6F8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BEE0AD-06AE-4ECA-87ED-F86E4636ED1E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BE303B-E863-4732-867A-483F16AD768D}">
      <dgm:prSet phldrT="[Text]" custT="1"/>
      <dgm:spPr/>
      <dgm:t>
        <a:bodyPr/>
        <a:lstStyle/>
        <a:p>
          <a:pPr algn="ctr"/>
          <a:r>
            <a:rPr lang="en-US" sz="1800" b="1" dirty="0">
              <a:latin typeface="Bahnschrift" panose="020B0502040204020203" pitchFamily="34" charset="0"/>
              <a:cs typeface="Arial" panose="020B0604020202020204" pitchFamily="34" charset="0"/>
            </a:rPr>
            <a:t>Recognition and development orientation</a:t>
          </a:r>
          <a:endParaRPr lang="en-US" sz="1800" dirty="0">
            <a:latin typeface="Bahnschrift" panose="020B0502040204020203" pitchFamily="34" charset="0"/>
            <a:cs typeface="Arial" panose="020B0604020202020204" pitchFamily="34" charset="0"/>
          </a:endParaRPr>
        </a:p>
      </dgm:t>
    </dgm:pt>
    <dgm:pt modelId="{9B11ED4D-23CD-4B88-ABC1-E5FBAD638D9C}" type="parTrans" cxnId="{4A408A4E-F3DA-416C-996F-35A6A85D7AB4}">
      <dgm:prSet/>
      <dgm:spPr/>
      <dgm:t>
        <a:bodyPr/>
        <a:lstStyle/>
        <a:p>
          <a:endParaRPr lang="en-US"/>
        </a:p>
      </dgm:t>
    </dgm:pt>
    <dgm:pt modelId="{56B9EF6C-75BB-42D4-8B69-C464D9C1C93A}" type="sibTrans" cxnId="{4A408A4E-F3DA-416C-996F-35A6A85D7AB4}">
      <dgm:prSet/>
      <dgm:spPr/>
      <dgm:t>
        <a:bodyPr/>
        <a:lstStyle/>
        <a:p>
          <a:endParaRPr lang="en-US"/>
        </a:p>
      </dgm:t>
    </dgm:pt>
    <dgm:pt modelId="{B383C650-63A3-46C3-9311-62883F251C9A}">
      <dgm:prSet phldrT="[Text]" custT="1"/>
      <dgm:spPr/>
      <dgm:t>
        <a:bodyPr/>
        <a:lstStyle/>
        <a:p>
          <a:pPr algn="just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Make work not about “you work and get paid” but “you belong, you grow and we are there to support you.”</a:t>
          </a:r>
        </a:p>
      </dgm:t>
    </dgm:pt>
    <dgm:pt modelId="{5000013D-2977-439A-BAD0-CB5BC5A209EA}" type="parTrans" cxnId="{8C94C99C-3022-4158-B7BE-F2EA54923E01}">
      <dgm:prSet/>
      <dgm:spPr/>
      <dgm:t>
        <a:bodyPr/>
        <a:lstStyle/>
        <a:p>
          <a:endParaRPr lang="en-US"/>
        </a:p>
      </dgm:t>
    </dgm:pt>
    <dgm:pt modelId="{B01A090E-6575-405B-BE9D-B1FEF1465F4C}" type="sibTrans" cxnId="{8C94C99C-3022-4158-B7BE-F2EA54923E01}">
      <dgm:prSet/>
      <dgm:spPr/>
      <dgm:t>
        <a:bodyPr/>
        <a:lstStyle/>
        <a:p>
          <a:endParaRPr lang="en-US"/>
        </a:p>
      </dgm:t>
    </dgm:pt>
    <dgm:pt modelId="{11724370-AA90-477B-9C3B-B897BCC508E2}">
      <dgm:prSet phldrT="[Text]" custT="1"/>
      <dgm:spPr/>
      <dgm:t>
        <a:bodyPr/>
        <a:lstStyle/>
        <a:p>
          <a:pPr algn="ctr"/>
          <a:r>
            <a:rPr lang="en-US" sz="1800" b="1" dirty="0">
              <a:latin typeface="Bahnschrift" panose="020B0502040204020203" pitchFamily="34" charset="0"/>
              <a:cs typeface="Arial" panose="020B0604020202020204" pitchFamily="34" charset="0"/>
            </a:rPr>
            <a:t>Manager as coach attitude</a:t>
          </a:r>
          <a:endParaRPr lang="en-US" sz="1800" dirty="0">
            <a:latin typeface="Bahnschrift" panose="020B0502040204020203" pitchFamily="34" charset="0"/>
            <a:cs typeface="Arial" panose="020B0604020202020204" pitchFamily="34" charset="0"/>
          </a:endParaRPr>
        </a:p>
      </dgm:t>
    </dgm:pt>
    <dgm:pt modelId="{B191574F-A20D-467F-8A89-0D5EC5F107A2}" type="parTrans" cxnId="{2CAED8F3-AC3D-409E-BBF2-104C7902E151}">
      <dgm:prSet/>
      <dgm:spPr/>
      <dgm:t>
        <a:bodyPr/>
        <a:lstStyle/>
        <a:p>
          <a:endParaRPr lang="en-US"/>
        </a:p>
      </dgm:t>
    </dgm:pt>
    <dgm:pt modelId="{C324AC21-6491-446E-87A6-C9E0FC21BD50}" type="sibTrans" cxnId="{2CAED8F3-AC3D-409E-BBF2-104C7902E151}">
      <dgm:prSet/>
      <dgm:spPr/>
      <dgm:t>
        <a:bodyPr/>
        <a:lstStyle/>
        <a:p>
          <a:endParaRPr lang="en-US"/>
        </a:p>
      </dgm:t>
    </dgm:pt>
    <dgm:pt modelId="{05679016-B5B2-4BE3-9D80-58D8138C847C}">
      <dgm:prSet phldrT="[Text]" custT="1"/>
      <dgm:spPr/>
      <dgm:t>
        <a:bodyPr/>
        <a:lstStyle/>
        <a:p>
          <a:pPr algn="just"/>
          <a:r>
            <a:rPr lang="en-US" sz="1800" u="none" dirty="0">
              <a:latin typeface="Arial" panose="020B0604020202020204" pitchFamily="34" charset="0"/>
              <a:cs typeface="Arial" panose="020B0604020202020204" pitchFamily="34" charset="0"/>
            </a:rPr>
            <a:t>Supervisors have to become not just task allocators but also coaches, mentors, and feedback givers.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3BC425-59FF-41A8-A559-39E43BF7F639}" type="parTrans" cxnId="{ABF79047-7DF3-4F18-AD83-6CB11B9C00C1}">
      <dgm:prSet/>
      <dgm:spPr/>
      <dgm:t>
        <a:bodyPr/>
        <a:lstStyle/>
        <a:p>
          <a:endParaRPr lang="en-US"/>
        </a:p>
      </dgm:t>
    </dgm:pt>
    <dgm:pt modelId="{3E2B8749-73ED-449B-8A8A-5E2E06BAA7C1}" type="sibTrans" cxnId="{ABF79047-7DF3-4F18-AD83-6CB11B9C00C1}">
      <dgm:prSet/>
      <dgm:spPr/>
      <dgm:t>
        <a:bodyPr/>
        <a:lstStyle/>
        <a:p>
          <a:endParaRPr lang="en-US"/>
        </a:p>
      </dgm:t>
    </dgm:pt>
    <dgm:pt modelId="{0FE5EA87-A6BE-4DF8-A8BB-52577360511A}">
      <dgm:prSet phldrT="[Text]" custT="1"/>
      <dgm:spPr/>
      <dgm:t>
        <a:bodyPr/>
        <a:lstStyle/>
        <a:p>
          <a:pPr algn="ctr"/>
          <a:r>
            <a:rPr lang="en-US" sz="1800" b="1" dirty="0">
              <a:latin typeface="Bahnschrift" panose="020B0502040204020203" pitchFamily="34" charset="0"/>
              <a:cs typeface="Arial" panose="020B0604020202020204" pitchFamily="34" charset="0"/>
            </a:rPr>
            <a:t>Open communication</a:t>
          </a:r>
          <a:endParaRPr lang="en-US" sz="1800" dirty="0">
            <a:latin typeface="Bahnschrift" panose="020B0502040204020203" pitchFamily="34" charset="0"/>
            <a:cs typeface="Arial" panose="020B0604020202020204" pitchFamily="34" charset="0"/>
          </a:endParaRPr>
        </a:p>
      </dgm:t>
    </dgm:pt>
    <dgm:pt modelId="{DF2D1D76-0815-45C2-9FAF-1FEE28620C13}" type="parTrans" cxnId="{130EF547-8752-4505-8B28-03251A16FF6E}">
      <dgm:prSet/>
      <dgm:spPr/>
      <dgm:t>
        <a:bodyPr/>
        <a:lstStyle/>
        <a:p>
          <a:endParaRPr lang="en-US"/>
        </a:p>
      </dgm:t>
    </dgm:pt>
    <dgm:pt modelId="{5E0134AF-BBAB-40AE-AD79-C10512549445}" type="sibTrans" cxnId="{130EF547-8752-4505-8B28-03251A16FF6E}">
      <dgm:prSet/>
      <dgm:spPr/>
      <dgm:t>
        <a:bodyPr/>
        <a:lstStyle/>
        <a:p>
          <a:endParaRPr lang="en-US"/>
        </a:p>
      </dgm:t>
    </dgm:pt>
    <dgm:pt modelId="{4BD3C234-BF50-40A2-A2BE-E03F3DA8B2C4}">
      <dgm:prSet phldrT="[Text]" custT="1"/>
      <dgm:spPr/>
      <dgm:t>
        <a:bodyPr/>
        <a:lstStyle/>
        <a:p>
          <a:pPr algn="just"/>
          <a:r>
            <a:rPr lang="en-US" sz="1800" u="none" dirty="0">
              <a:latin typeface="Arial" panose="020B0604020202020204" pitchFamily="34" charset="0"/>
              <a:cs typeface="Arial" panose="020B0604020202020204" pitchFamily="34" charset="0"/>
            </a:rPr>
            <a:t>Encourage frontline staff to share ideas, raise concerns, and take part in the improvement. This culture facilitates engagement and sustained improvement.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193224-8AA7-4664-867B-87AD03F2B3A0}" type="parTrans" cxnId="{924DCE2E-9E80-4955-85E5-CD6B3900CA3B}">
      <dgm:prSet/>
      <dgm:spPr/>
      <dgm:t>
        <a:bodyPr/>
        <a:lstStyle/>
        <a:p>
          <a:endParaRPr lang="en-US"/>
        </a:p>
      </dgm:t>
    </dgm:pt>
    <dgm:pt modelId="{F65F4C5C-3153-40E4-9092-555AB3E27C69}" type="sibTrans" cxnId="{924DCE2E-9E80-4955-85E5-CD6B3900CA3B}">
      <dgm:prSet/>
      <dgm:spPr/>
      <dgm:t>
        <a:bodyPr/>
        <a:lstStyle/>
        <a:p>
          <a:endParaRPr lang="en-US"/>
        </a:p>
      </dgm:t>
    </dgm:pt>
    <dgm:pt modelId="{46537934-BF22-4F09-B12E-57058065D522}">
      <dgm:prSet phldrT="[Text]" custT="1"/>
      <dgm:spPr/>
      <dgm:t>
        <a:bodyPr/>
        <a:lstStyle/>
        <a:p>
          <a:pPr algn="ctr"/>
          <a:r>
            <a:rPr lang="en-US" sz="1800" b="1" dirty="0">
              <a:latin typeface="Bahnschrift" panose="020B0502040204020203" pitchFamily="34" charset="0"/>
              <a:cs typeface="Arial" panose="020B0604020202020204" pitchFamily="34" charset="0"/>
            </a:rPr>
            <a:t>Collaborative and dynamic workplace culture</a:t>
          </a:r>
          <a:endParaRPr lang="en-US" sz="1800" dirty="0">
            <a:latin typeface="Bahnschrift" panose="020B0502040204020203" pitchFamily="34" charset="0"/>
            <a:cs typeface="Arial" panose="020B0604020202020204" pitchFamily="34" charset="0"/>
          </a:endParaRPr>
        </a:p>
      </dgm:t>
    </dgm:pt>
    <dgm:pt modelId="{4E0B4633-A978-4BE0-B5C6-C0F3C46926D7}" type="parTrans" cxnId="{8E46B579-5865-4C27-A5FD-E0CC96B5F719}">
      <dgm:prSet/>
      <dgm:spPr/>
      <dgm:t>
        <a:bodyPr/>
        <a:lstStyle/>
        <a:p>
          <a:endParaRPr lang="en-US"/>
        </a:p>
      </dgm:t>
    </dgm:pt>
    <dgm:pt modelId="{6CC7FCA3-0F75-41ED-AD75-D8890611261A}" type="sibTrans" cxnId="{8E46B579-5865-4C27-A5FD-E0CC96B5F719}">
      <dgm:prSet/>
      <dgm:spPr/>
      <dgm:t>
        <a:bodyPr/>
        <a:lstStyle/>
        <a:p>
          <a:endParaRPr lang="en-US"/>
        </a:p>
      </dgm:t>
    </dgm:pt>
    <dgm:pt modelId="{27A24051-10F1-4FBB-8033-8803BD47BD92}">
      <dgm:prSet phldrT="[Text]" custT="1"/>
      <dgm:spPr/>
      <dgm:t>
        <a:bodyPr/>
        <a:lstStyle/>
        <a:p>
          <a:pPr algn="just"/>
          <a:r>
            <a:rPr lang="en-US" sz="1800" u="none" dirty="0">
              <a:latin typeface="Arial" panose="020B0604020202020204" pitchFamily="34" charset="0"/>
              <a:cs typeface="Arial" panose="020B0604020202020204" pitchFamily="34" charset="0"/>
            </a:rPr>
            <a:t>This entails the allotment of time to coaching and training.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01CF50-1175-4E38-B0E7-E6BFCE541532}" type="parTrans" cxnId="{8265F2A2-6AE5-4BF6-8843-752F708AFA58}">
      <dgm:prSet/>
      <dgm:spPr/>
      <dgm:t>
        <a:bodyPr/>
        <a:lstStyle/>
        <a:p>
          <a:endParaRPr lang="en-US"/>
        </a:p>
      </dgm:t>
    </dgm:pt>
    <dgm:pt modelId="{6D5E0D17-D3B2-4CAE-992A-63BF5941BB74}" type="sibTrans" cxnId="{8265F2A2-6AE5-4BF6-8843-752F708AFA58}">
      <dgm:prSet/>
      <dgm:spPr/>
      <dgm:t>
        <a:bodyPr/>
        <a:lstStyle/>
        <a:p>
          <a:endParaRPr lang="en-US"/>
        </a:p>
      </dgm:t>
    </dgm:pt>
    <dgm:pt modelId="{EF8A3564-0AD0-4B3B-B7F5-7048F93ADFF3}">
      <dgm:prSet custT="1"/>
      <dgm:spPr/>
      <dgm:t>
        <a:bodyPr/>
        <a:lstStyle/>
        <a:p>
          <a:pPr algn="just"/>
          <a:r>
            <a:rPr lang="en-US" sz="1800" u="none" dirty="0">
              <a:latin typeface="Arial" panose="020B0604020202020204" pitchFamily="34" charset="0"/>
              <a:cs typeface="Arial" panose="020B0604020202020204" pitchFamily="34" charset="0"/>
            </a:rPr>
            <a:t>Foster teamwork, flexible working, and wellness programs. Change and innovation should also be adopted by the culture.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6F9CD6-B98C-4EF5-8EE6-35A7106EDA97}" type="parTrans" cxnId="{4E6D9457-B2A1-4594-99BE-676494522D0B}">
      <dgm:prSet/>
      <dgm:spPr/>
      <dgm:t>
        <a:bodyPr/>
        <a:lstStyle/>
        <a:p>
          <a:endParaRPr lang="en-US"/>
        </a:p>
      </dgm:t>
    </dgm:pt>
    <dgm:pt modelId="{E002B485-9368-4F89-A70A-DC706DF448E2}" type="sibTrans" cxnId="{4E6D9457-B2A1-4594-99BE-676494522D0B}">
      <dgm:prSet/>
      <dgm:spPr/>
      <dgm:t>
        <a:bodyPr/>
        <a:lstStyle/>
        <a:p>
          <a:endParaRPr lang="en-US"/>
        </a:p>
      </dgm:t>
    </dgm:pt>
    <dgm:pt modelId="{E6A0ABC0-EEEF-48CF-9994-F6AF10885BF9}">
      <dgm:prSet phldrT="[Text]" custT="1"/>
      <dgm:spPr/>
      <dgm:t>
        <a:bodyPr/>
        <a:lstStyle/>
        <a:p>
          <a:pPr algn="just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Thus, measures like supervisor recognition, peer recognition, and clear progression paths are important.</a:t>
          </a:r>
        </a:p>
      </dgm:t>
    </dgm:pt>
    <dgm:pt modelId="{9FAF8E10-4991-4517-9B76-54AA0A47A63A}" type="parTrans" cxnId="{D816D4C3-B570-4FD2-95BC-6DA9786EDD04}">
      <dgm:prSet/>
      <dgm:spPr/>
      <dgm:t>
        <a:bodyPr/>
        <a:lstStyle/>
        <a:p>
          <a:endParaRPr lang="en-US"/>
        </a:p>
      </dgm:t>
    </dgm:pt>
    <dgm:pt modelId="{3D726348-625F-4C8E-82B6-69CAE632FCCD}" type="sibTrans" cxnId="{D816D4C3-B570-4FD2-95BC-6DA9786EDD04}">
      <dgm:prSet/>
      <dgm:spPr/>
      <dgm:t>
        <a:bodyPr/>
        <a:lstStyle/>
        <a:p>
          <a:endParaRPr lang="en-US"/>
        </a:p>
      </dgm:t>
    </dgm:pt>
    <dgm:pt modelId="{29B55F1F-7893-4B53-920B-3A3FC71B6E67}" type="pres">
      <dgm:prSet presAssocID="{47BEE0AD-06AE-4ECA-87ED-F86E4636ED1E}" presName="linearFlow" presStyleCnt="0">
        <dgm:presLayoutVars>
          <dgm:dir/>
          <dgm:animLvl val="lvl"/>
          <dgm:resizeHandles/>
        </dgm:presLayoutVars>
      </dgm:prSet>
      <dgm:spPr/>
    </dgm:pt>
    <dgm:pt modelId="{6F1D37A2-2344-4D43-A693-4374011D2EA6}" type="pres">
      <dgm:prSet presAssocID="{47BE303B-E863-4732-867A-483F16AD768D}" presName="compositeNode" presStyleCnt="0">
        <dgm:presLayoutVars>
          <dgm:bulletEnabled val="1"/>
        </dgm:presLayoutVars>
      </dgm:prSet>
      <dgm:spPr/>
    </dgm:pt>
    <dgm:pt modelId="{AA2CC046-88B2-44BF-A962-EFCD4F9AE31D}" type="pres">
      <dgm:prSet presAssocID="{47BE303B-E863-4732-867A-483F16AD768D}" presName="image" presStyleLbl="fgImgPlace1" presStyleIdx="0" presStyleCnt="4"/>
      <dgm:spPr/>
    </dgm:pt>
    <dgm:pt modelId="{981FD839-FB6A-41E9-9EAC-BE59C8C1D3D4}" type="pres">
      <dgm:prSet presAssocID="{47BE303B-E863-4732-867A-483F16AD768D}" presName="childNode" presStyleLbl="node1" presStyleIdx="0" presStyleCnt="4" custScaleY="105688">
        <dgm:presLayoutVars>
          <dgm:bulletEnabled val="1"/>
        </dgm:presLayoutVars>
      </dgm:prSet>
      <dgm:spPr/>
    </dgm:pt>
    <dgm:pt modelId="{2B4EA579-6B09-45FC-8AEB-FCF4407AF582}" type="pres">
      <dgm:prSet presAssocID="{47BE303B-E863-4732-867A-483F16AD768D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C4C94002-C32F-4E42-8C8B-F14E2A69B2E9}" type="pres">
      <dgm:prSet presAssocID="{56B9EF6C-75BB-42D4-8B69-C464D9C1C93A}" presName="sibTrans" presStyleCnt="0"/>
      <dgm:spPr/>
    </dgm:pt>
    <dgm:pt modelId="{2176AF7C-BF04-47CC-B8FB-369ACAB026D5}" type="pres">
      <dgm:prSet presAssocID="{11724370-AA90-477B-9C3B-B897BCC508E2}" presName="compositeNode" presStyleCnt="0">
        <dgm:presLayoutVars>
          <dgm:bulletEnabled val="1"/>
        </dgm:presLayoutVars>
      </dgm:prSet>
      <dgm:spPr/>
    </dgm:pt>
    <dgm:pt modelId="{F38B9748-91F3-420B-B1FB-65551A6648BD}" type="pres">
      <dgm:prSet presAssocID="{11724370-AA90-477B-9C3B-B897BCC508E2}" presName="image" presStyleLbl="fgImgPlace1" presStyleIdx="1" presStyleCnt="4"/>
      <dgm:spPr/>
    </dgm:pt>
    <dgm:pt modelId="{34815959-21EA-4938-B70E-4814A3765581}" type="pres">
      <dgm:prSet presAssocID="{11724370-AA90-477B-9C3B-B897BCC508E2}" presName="childNode" presStyleLbl="node1" presStyleIdx="1" presStyleCnt="4">
        <dgm:presLayoutVars>
          <dgm:bulletEnabled val="1"/>
        </dgm:presLayoutVars>
      </dgm:prSet>
      <dgm:spPr/>
    </dgm:pt>
    <dgm:pt modelId="{84DB1960-27A9-4A11-A646-576401C9B218}" type="pres">
      <dgm:prSet presAssocID="{11724370-AA90-477B-9C3B-B897BCC508E2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B08BB213-932B-4DAC-A124-6D03E22E6BAD}" type="pres">
      <dgm:prSet presAssocID="{C324AC21-6491-446E-87A6-C9E0FC21BD50}" presName="sibTrans" presStyleCnt="0"/>
      <dgm:spPr/>
    </dgm:pt>
    <dgm:pt modelId="{B20A630D-A0EF-4B5B-B75D-85C34302C07F}" type="pres">
      <dgm:prSet presAssocID="{0FE5EA87-A6BE-4DF8-A8BB-52577360511A}" presName="compositeNode" presStyleCnt="0">
        <dgm:presLayoutVars>
          <dgm:bulletEnabled val="1"/>
        </dgm:presLayoutVars>
      </dgm:prSet>
      <dgm:spPr/>
    </dgm:pt>
    <dgm:pt modelId="{B6863960-C509-424B-92E2-C1C36BE8C564}" type="pres">
      <dgm:prSet presAssocID="{0FE5EA87-A6BE-4DF8-A8BB-52577360511A}" presName="image" presStyleLbl="fgImgPlace1" presStyleIdx="2" presStyleCnt="4"/>
      <dgm:spPr/>
    </dgm:pt>
    <dgm:pt modelId="{3162FD22-82C0-4EE8-AD54-57A38FE50075}" type="pres">
      <dgm:prSet presAssocID="{0FE5EA87-A6BE-4DF8-A8BB-52577360511A}" presName="childNode" presStyleLbl="node1" presStyleIdx="2" presStyleCnt="4">
        <dgm:presLayoutVars>
          <dgm:bulletEnabled val="1"/>
        </dgm:presLayoutVars>
      </dgm:prSet>
      <dgm:spPr/>
    </dgm:pt>
    <dgm:pt modelId="{D6F8E0CA-0027-49A1-BFCD-ED4EEEAB8538}" type="pres">
      <dgm:prSet presAssocID="{0FE5EA87-A6BE-4DF8-A8BB-52577360511A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BA37434B-2638-4C79-9B8E-35D4DC425001}" type="pres">
      <dgm:prSet presAssocID="{5E0134AF-BBAB-40AE-AD79-C10512549445}" presName="sibTrans" presStyleCnt="0"/>
      <dgm:spPr/>
    </dgm:pt>
    <dgm:pt modelId="{E7826B31-6CC3-49F8-A0A7-B9A94015EEBD}" type="pres">
      <dgm:prSet presAssocID="{46537934-BF22-4F09-B12E-57058065D522}" presName="compositeNode" presStyleCnt="0">
        <dgm:presLayoutVars>
          <dgm:bulletEnabled val="1"/>
        </dgm:presLayoutVars>
      </dgm:prSet>
      <dgm:spPr/>
    </dgm:pt>
    <dgm:pt modelId="{DFF70C1D-4034-405D-8F40-BD1436EC0E29}" type="pres">
      <dgm:prSet presAssocID="{46537934-BF22-4F09-B12E-57058065D522}" presName="image" presStyleLbl="fgImgPlace1" presStyleIdx="3" presStyleCnt="4"/>
      <dgm:spPr/>
    </dgm:pt>
    <dgm:pt modelId="{9C1F7E9E-F65D-4CB8-A556-0C9AB9DD6850}" type="pres">
      <dgm:prSet presAssocID="{46537934-BF22-4F09-B12E-57058065D522}" presName="childNode" presStyleLbl="node1" presStyleIdx="3" presStyleCnt="4">
        <dgm:presLayoutVars>
          <dgm:bulletEnabled val="1"/>
        </dgm:presLayoutVars>
      </dgm:prSet>
      <dgm:spPr/>
    </dgm:pt>
    <dgm:pt modelId="{1EE1AEDA-9767-4DA0-9BE8-AD83F219A8EA}" type="pres">
      <dgm:prSet presAssocID="{46537934-BF22-4F09-B12E-57058065D522}" presName="parentNode" presStyleLbl="revTx" presStyleIdx="3" presStyleCnt="4" custScaleX="133840">
        <dgm:presLayoutVars>
          <dgm:chMax val="0"/>
          <dgm:bulletEnabled val="1"/>
        </dgm:presLayoutVars>
      </dgm:prSet>
      <dgm:spPr/>
    </dgm:pt>
  </dgm:ptLst>
  <dgm:cxnLst>
    <dgm:cxn modelId="{AF4EE80C-D496-4D97-85A0-82A51A7189FC}" type="presOf" srcId="{47BEE0AD-06AE-4ECA-87ED-F86E4636ED1E}" destId="{29B55F1F-7893-4B53-920B-3A3FC71B6E67}" srcOrd="0" destOrd="0" presId="urn:microsoft.com/office/officeart/2005/8/layout/hList2"/>
    <dgm:cxn modelId="{278C1323-5AC8-4E78-93C2-338D439DBCFC}" type="presOf" srcId="{EF8A3564-0AD0-4B3B-B7F5-7048F93ADFF3}" destId="{9C1F7E9E-F65D-4CB8-A556-0C9AB9DD6850}" srcOrd="0" destOrd="0" presId="urn:microsoft.com/office/officeart/2005/8/layout/hList2"/>
    <dgm:cxn modelId="{15FC972C-EE79-4673-A62C-47641E653CF9}" type="presOf" srcId="{47BE303B-E863-4732-867A-483F16AD768D}" destId="{2B4EA579-6B09-45FC-8AEB-FCF4407AF582}" srcOrd="0" destOrd="0" presId="urn:microsoft.com/office/officeart/2005/8/layout/hList2"/>
    <dgm:cxn modelId="{924DCE2E-9E80-4955-85E5-CD6B3900CA3B}" srcId="{0FE5EA87-A6BE-4DF8-A8BB-52577360511A}" destId="{4BD3C234-BF50-40A2-A2BE-E03F3DA8B2C4}" srcOrd="0" destOrd="0" parTransId="{F8193224-8AA7-4664-867B-87AD03F2B3A0}" sibTransId="{F65F4C5C-3153-40E4-9092-555AB3E27C69}"/>
    <dgm:cxn modelId="{6990935C-5448-4654-97BC-13008E81F06D}" type="presOf" srcId="{E6A0ABC0-EEEF-48CF-9994-F6AF10885BF9}" destId="{981FD839-FB6A-41E9-9EAC-BE59C8C1D3D4}" srcOrd="0" destOrd="1" presId="urn:microsoft.com/office/officeart/2005/8/layout/hList2"/>
    <dgm:cxn modelId="{BB97B062-943D-4C35-822F-5536F96A12FE}" type="presOf" srcId="{46537934-BF22-4F09-B12E-57058065D522}" destId="{1EE1AEDA-9767-4DA0-9BE8-AD83F219A8EA}" srcOrd="0" destOrd="0" presId="urn:microsoft.com/office/officeart/2005/8/layout/hList2"/>
    <dgm:cxn modelId="{ABF79047-7DF3-4F18-AD83-6CB11B9C00C1}" srcId="{11724370-AA90-477B-9C3B-B897BCC508E2}" destId="{05679016-B5B2-4BE3-9D80-58D8138C847C}" srcOrd="0" destOrd="0" parTransId="{733BC425-59FF-41A8-A559-39E43BF7F639}" sibTransId="{3E2B8749-73ED-449B-8A8A-5E2E06BAA7C1}"/>
    <dgm:cxn modelId="{130EF547-8752-4505-8B28-03251A16FF6E}" srcId="{47BEE0AD-06AE-4ECA-87ED-F86E4636ED1E}" destId="{0FE5EA87-A6BE-4DF8-A8BB-52577360511A}" srcOrd="2" destOrd="0" parTransId="{DF2D1D76-0815-45C2-9FAF-1FEE28620C13}" sibTransId="{5E0134AF-BBAB-40AE-AD79-C10512549445}"/>
    <dgm:cxn modelId="{C489F569-A177-47E9-B80E-4E42083D54A9}" type="presOf" srcId="{4BD3C234-BF50-40A2-A2BE-E03F3DA8B2C4}" destId="{3162FD22-82C0-4EE8-AD54-57A38FE50075}" srcOrd="0" destOrd="0" presId="urn:microsoft.com/office/officeart/2005/8/layout/hList2"/>
    <dgm:cxn modelId="{4A408A4E-F3DA-416C-996F-35A6A85D7AB4}" srcId="{47BEE0AD-06AE-4ECA-87ED-F86E4636ED1E}" destId="{47BE303B-E863-4732-867A-483F16AD768D}" srcOrd="0" destOrd="0" parTransId="{9B11ED4D-23CD-4B88-ABC1-E5FBAD638D9C}" sibTransId="{56B9EF6C-75BB-42D4-8B69-C464D9C1C93A}"/>
    <dgm:cxn modelId="{4E6D9457-B2A1-4594-99BE-676494522D0B}" srcId="{46537934-BF22-4F09-B12E-57058065D522}" destId="{EF8A3564-0AD0-4B3B-B7F5-7048F93ADFF3}" srcOrd="0" destOrd="0" parTransId="{566F9CD6-B98C-4EF5-8EE6-35A7106EDA97}" sibTransId="{E002B485-9368-4F89-A70A-DC706DF448E2}"/>
    <dgm:cxn modelId="{8E46B579-5865-4C27-A5FD-E0CC96B5F719}" srcId="{47BEE0AD-06AE-4ECA-87ED-F86E4636ED1E}" destId="{46537934-BF22-4F09-B12E-57058065D522}" srcOrd="3" destOrd="0" parTransId="{4E0B4633-A978-4BE0-B5C6-C0F3C46926D7}" sibTransId="{6CC7FCA3-0F75-41ED-AD75-D8890611261A}"/>
    <dgm:cxn modelId="{19B7227A-FB37-47E4-A882-B10A6721BB75}" type="presOf" srcId="{11724370-AA90-477B-9C3B-B897BCC508E2}" destId="{84DB1960-27A9-4A11-A646-576401C9B218}" srcOrd="0" destOrd="0" presId="urn:microsoft.com/office/officeart/2005/8/layout/hList2"/>
    <dgm:cxn modelId="{8C94C99C-3022-4158-B7BE-F2EA54923E01}" srcId="{47BE303B-E863-4732-867A-483F16AD768D}" destId="{B383C650-63A3-46C3-9311-62883F251C9A}" srcOrd="0" destOrd="0" parTransId="{5000013D-2977-439A-BAD0-CB5BC5A209EA}" sibTransId="{B01A090E-6575-405B-BE9D-B1FEF1465F4C}"/>
    <dgm:cxn modelId="{8265F2A2-6AE5-4BF6-8843-752F708AFA58}" srcId="{11724370-AA90-477B-9C3B-B897BCC508E2}" destId="{27A24051-10F1-4FBB-8033-8803BD47BD92}" srcOrd="1" destOrd="0" parTransId="{2101CF50-1175-4E38-B0E7-E6BFCE541532}" sibTransId="{6D5E0D17-D3B2-4CAE-992A-63BF5941BB74}"/>
    <dgm:cxn modelId="{0E0670AF-233A-429A-9479-DD5D6DFD5E21}" type="presOf" srcId="{27A24051-10F1-4FBB-8033-8803BD47BD92}" destId="{34815959-21EA-4938-B70E-4814A3765581}" srcOrd="0" destOrd="1" presId="urn:microsoft.com/office/officeart/2005/8/layout/hList2"/>
    <dgm:cxn modelId="{E69202B0-FBFA-49F5-83E7-A696A446F7DE}" type="presOf" srcId="{0FE5EA87-A6BE-4DF8-A8BB-52577360511A}" destId="{D6F8E0CA-0027-49A1-BFCD-ED4EEEAB8538}" srcOrd="0" destOrd="0" presId="urn:microsoft.com/office/officeart/2005/8/layout/hList2"/>
    <dgm:cxn modelId="{D816D4C3-B570-4FD2-95BC-6DA9786EDD04}" srcId="{47BE303B-E863-4732-867A-483F16AD768D}" destId="{E6A0ABC0-EEEF-48CF-9994-F6AF10885BF9}" srcOrd="1" destOrd="0" parTransId="{9FAF8E10-4991-4517-9B76-54AA0A47A63A}" sibTransId="{3D726348-625F-4C8E-82B6-69CAE632FCCD}"/>
    <dgm:cxn modelId="{52894FCB-056F-457B-A215-350C6AACF792}" type="presOf" srcId="{05679016-B5B2-4BE3-9D80-58D8138C847C}" destId="{34815959-21EA-4938-B70E-4814A3765581}" srcOrd="0" destOrd="0" presId="urn:microsoft.com/office/officeart/2005/8/layout/hList2"/>
    <dgm:cxn modelId="{F0CE23ED-A401-42DC-A6C4-7083DA1FA8FC}" type="presOf" srcId="{B383C650-63A3-46C3-9311-62883F251C9A}" destId="{981FD839-FB6A-41E9-9EAC-BE59C8C1D3D4}" srcOrd="0" destOrd="0" presId="urn:microsoft.com/office/officeart/2005/8/layout/hList2"/>
    <dgm:cxn modelId="{2CAED8F3-AC3D-409E-BBF2-104C7902E151}" srcId="{47BEE0AD-06AE-4ECA-87ED-F86E4636ED1E}" destId="{11724370-AA90-477B-9C3B-B897BCC508E2}" srcOrd="1" destOrd="0" parTransId="{B191574F-A20D-467F-8A89-0D5EC5F107A2}" sibTransId="{C324AC21-6491-446E-87A6-C9E0FC21BD50}"/>
    <dgm:cxn modelId="{01B3EEB1-2C9D-4F23-945F-8917AAFC3C8F}" type="presParOf" srcId="{29B55F1F-7893-4B53-920B-3A3FC71B6E67}" destId="{6F1D37A2-2344-4D43-A693-4374011D2EA6}" srcOrd="0" destOrd="0" presId="urn:microsoft.com/office/officeart/2005/8/layout/hList2"/>
    <dgm:cxn modelId="{86C9B77B-533C-4104-A568-79C3C7935010}" type="presParOf" srcId="{6F1D37A2-2344-4D43-A693-4374011D2EA6}" destId="{AA2CC046-88B2-44BF-A962-EFCD4F9AE31D}" srcOrd="0" destOrd="0" presId="urn:microsoft.com/office/officeart/2005/8/layout/hList2"/>
    <dgm:cxn modelId="{A11E22F4-B73A-4040-AB79-768674BB7444}" type="presParOf" srcId="{6F1D37A2-2344-4D43-A693-4374011D2EA6}" destId="{981FD839-FB6A-41E9-9EAC-BE59C8C1D3D4}" srcOrd="1" destOrd="0" presId="urn:microsoft.com/office/officeart/2005/8/layout/hList2"/>
    <dgm:cxn modelId="{B8406723-CA9B-492C-B670-655FEE35D071}" type="presParOf" srcId="{6F1D37A2-2344-4D43-A693-4374011D2EA6}" destId="{2B4EA579-6B09-45FC-8AEB-FCF4407AF582}" srcOrd="2" destOrd="0" presId="urn:microsoft.com/office/officeart/2005/8/layout/hList2"/>
    <dgm:cxn modelId="{AD84933E-E943-4645-AE52-4C9E597712BE}" type="presParOf" srcId="{29B55F1F-7893-4B53-920B-3A3FC71B6E67}" destId="{C4C94002-C32F-4E42-8C8B-F14E2A69B2E9}" srcOrd="1" destOrd="0" presId="urn:microsoft.com/office/officeart/2005/8/layout/hList2"/>
    <dgm:cxn modelId="{194E2234-F00D-4E21-976A-7DECB149BD0F}" type="presParOf" srcId="{29B55F1F-7893-4B53-920B-3A3FC71B6E67}" destId="{2176AF7C-BF04-47CC-B8FB-369ACAB026D5}" srcOrd="2" destOrd="0" presId="urn:microsoft.com/office/officeart/2005/8/layout/hList2"/>
    <dgm:cxn modelId="{4430AA32-5358-4641-BB88-176412219E7E}" type="presParOf" srcId="{2176AF7C-BF04-47CC-B8FB-369ACAB026D5}" destId="{F38B9748-91F3-420B-B1FB-65551A6648BD}" srcOrd="0" destOrd="0" presId="urn:microsoft.com/office/officeart/2005/8/layout/hList2"/>
    <dgm:cxn modelId="{22B29A5C-5868-4B09-8B92-8388DED729E4}" type="presParOf" srcId="{2176AF7C-BF04-47CC-B8FB-369ACAB026D5}" destId="{34815959-21EA-4938-B70E-4814A3765581}" srcOrd="1" destOrd="0" presId="urn:microsoft.com/office/officeart/2005/8/layout/hList2"/>
    <dgm:cxn modelId="{F07F2087-79F5-4DCD-AC09-2947564299B0}" type="presParOf" srcId="{2176AF7C-BF04-47CC-B8FB-369ACAB026D5}" destId="{84DB1960-27A9-4A11-A646-576401C9B218}" srcOrd="2" destOrd="0" presId="urn:microsoft.com/office/officeart/2005/8/layout/hList2"/>
    <dgm:cxn modelId="{BDEFA08E-EBDD-4AE9-9DC7-A12402BD700C}" type="presParOf" srcId="{29B55F1F-7893-4B53-920B-3A3FC71B6E67}" destId="{B08BB213-932B-4DAC-A124-6D03E22E6BAD}" srcOrd="3" destOrd="0" presId="urn:microsoft.com/office/officeart/2005/8/layout/hList2"/>
    <dgm:cxn modelId="{7291EA3A-A135-4654-BDB5-400A27EC45C0}" type="presParOf" srcId="{29B55F1F-7893-4B53-920B-3A3FC71B6E67}" destId="{B20A630D-A0EF-4B5B-B75D-85C34302C07F}" srcOrd="4" destOrd="0" presId="urn:microsoft.com/office/officeart/2005/8/layout/hList2"/>
    <dgm:cxn modelId="{C534ACDB-B8ED-494C-B6AC-CD33C6EF1367}" type="presParOf" srcId="{B20A630D-A0EF-4B5B-B75D-85C34302C07F}" destId="{B6863960-C509-424B-92E2-C1C36BE8C564}" srcOrd="0" destOrd="0" presId="urn:microsoft.com/office/officeart/2005/8/layout/hList2"/>
    <dgm:cxn modelId="{214AEF64-8F3A-4227-AE5D-421EB4DD847F}" type="presParOf" srcId="{B20A630D-A0EF-4B5B-B75D-85C34302C07F}" destId="{3162FD22-82C0-4EE8-AD54-57A38FE50075}" srcOrd="1" destOrd="0" presId="urn:microsoft.com/office/officeart/2005/8/layout/hList2"/>
    <dgm:cxn modelId="{EF0BDC79-A490-44C8-9ABC-A00D717DADFD}" type="presParOf" srcId="{B20A630D-A0EF-4B5B-B75D-85C34302C07F}" destId="{D6F8E0CA-0027-49A1-BFCD-ED4EEEAB8538}" srcOrd="2" destOrd="0" presId="urn:microsoft.com/office/officeart/2005/8/layout/hList2"/>
    <dgm:cxn modelId="{2E367BFC-2211-4F9A-8BED-5286792E4D94}" type="presParOf" srcId="{29B55F1F-7893-4B53-920B-3A3FC71B6E67}" destId="{BA37434B-2638-4C79-9B8E-35D4DC425001}" srcOrd="5" destOrd="0" presId="urn:microsoft.com/office/officeart/2005/8/layout/hList2"/>
    <dgm:cxn modelId="{AC4AAABF-457E-407B-937C-2216967DC78D}" type="presParOf" srcId="{29B55F1F-7893-4B53-920B-3A3FC71B6E67}" destId="{E7826B31-6CC3-49F8-A0A7-B9A94015EEBD}" srcOrd="6" destOrd="0" presId="urn:microsoft.com/office/officeart/2005/8/layout/hList2"/>
    <dgm:cxn modelId="{F015EFED-C83E-4B31-A19E-EAD19330B2DE}" type="presParOf" srcId="{E7826B31-6CC3-49F8-A0A7-B9A94015EEBD}" destId="{DFF70C1D-4034-405D-8F40-BD1436EC0E29}" srcOrd="0" destOrd="0" presId="urn:microsoft.com/office/officeart/2005/8/layout/hList2"/>
    <dgm:cxn modelId="{735497E8-A49E-40A0-B371-FE5D27DF0F36}" type="presParOf" srcId="{E7826B31-6CC3-49F8-A0A7-B9A94015EEBD}" destId="{9C1F7E9E-F65D-4CB8-A556-0C9AB9DD6850}" srcOrd="1" destOrd="0" presId="urn:microsoft.com/office/officeart/2005/8/layout/hList2"/>
    <dgm:cxn modelId="{5B74C731-FEA3-40B7-8706-1F8CE19F8EA9}" type="presParOf" srcId="{E7826B31-6CC3-49F8-A0A7-B9A94015EEBD}" destId="{1EE1AEDA-9767-4DA0-9BE8-AD83F219A8EA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4C881-89A4-44B8-AAEB-97A21A185992}">
      <dsp:nvSpPr>
        <dsp:cNvPr id="0" name=""/>
        <dsp:cNvSpPr/>
      </dsp:nvSpPr>
      <dsp:spPr>
        <a:xfrm rot="16200000">
          <a:off x="337" y="322828"/>
          <a:ext cx="3869531" cy="386953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ea typeface="Arial Unicode MS" panose="020B0604020202020204" pitchFamily="34" charset="-128"/>
              <a:cs typeface="Arial" panose="020B0604020202020204" pitchFamily="34" charset="0"/>
            </a:rPr>
            <a:t>Annual staff turnover stands at 28%, especially in low-paid jobs; exit interviews blame poor communication with management, limited advancement, and unappreciation. </a:t>
          </a:r>
        </a:p>
      </dsp:txBody>
      <dsp:txXfrm rot="5400000">
        <a:off x="677505" y="1290211"/>
        <a:ext cx="3192363" cy="1934765"/>
      </dsp:txXfrm>
    </dsp:sp>
    <dsp:sp modelId="{C1132A42-35AF-4C35-B5DE-59D0739A219B}">
      <dsp:nvSpPr>
        <dsp:cNvPr id="0" name=""/>
        <dsp:cNvSpPr/>
      </dsp:nvSpPr>
      <dsp:spPr>
        <a:xfrm rot="5400000">
          <a:off x="4258130" y="322828"/>
          <a:ext cx="3869531" cy="386953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Employee engagement scores are much lower than industry averages, which are traditional indicators of disengagement and attrition (Varkiani et al., 2025).</a:t>
          </a:r>
        </a:p>
      </dsp:txBody>
      <dsp:txXfrm rot="-5400000">
        <a:off x="4258130" y="1290211"/>
        <a:ext cx="3192363" cy="19347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488FFA-22D1-407D-956A-E0B43F4F7B01}">
      <dsp:nvSpPr>
        <dsp:cNvPr id="0" name=""/>
        <dsp:cNvSpPr/>
      </dsp:nvSpPr>
      <dsp:spPr>
        <a:xfrm rot="10800000">
          <a:off x="1950422" y="1772"/>
          <a:ext cx="5405120" cy="23559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8899" tIns="76200" rIns="14224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Middle managers lack formal management training, as they typically concentrate on only scheduling, cost control, and compliance reporting. </a:t>
          </a:r>
        </a:p>
      </dsp:txBody>
      <dsp:txXfrm rot="10800000">
        <a:off x="2539404" y="1772"/>
        <a:ext cx="4816138" cy="2355929"/>
      </dsp:txXfrm>
    </dsp:sp>
    <dsp:sp modelId="{97E9337A-60DF-43C5-AD4D-1F44ADE6A77B}">
      <dsp:nvSpPr>
        <dsp:cNvPr id="0" name=""/>
        <dsp:cNvSpPr/>
      </dsp:nvSpPr>
      <dsp:spPr>
        <a:xfrm>
          <a:off x="772457" y="1772"/>
          <a:ext cx="2355929" cy="2355929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E4C33-BEC3-49C6-8369-CA7CE7BD417A}">
      <dsp:nvSpPr>
        <dsp:cNvPr id="0" name=""/>
        <dsp:cNvSpPr/>
      </dsp:nvSpPr>
      <dsp:spPr>
        <a:xfrm rot="10800000">
          <a:off x="1950422" y="3060964"/>
          <a:ext cx="5405120" cy="23559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8899" tIns="76200" rIns="14224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Just a few are adept at coaching, inspiring employees, or tough conversations. As a result, customer complaints regarding unreliable service are on the rise. </a:t>
          </a:r>
        </a:p>
      </dsp:txBody>
      <dsp:txXfrm rot="10800000">
        <a:off x="2539404" y="3060964"/>
        <a:ext cx="4816138" cy="2355929"/>
      </dsp:txXfrm>
    </dsp:sp>
    <dsp:sp modelId="{D41F127E-2DE2-4764-A452-397C453E60D7}">
      <dsp:nvSpPr>
        <dsp:cNvPr id="0" name=""/>
        <dsp:cNvSpPr/>
      </dsp:nvSpPr>
      <dsp:spPr>
        <a:xfrm>
          <a:off x="772457" y="3060964"/>
          <a:ext cx="2355929" cy="2355929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BBF81B-EDC0-4448-A303-7541EABC6D08}">
      <dsp:nvSpPr>
        <dsp:cNvPr id="0" name=""/>
        <dsp:cNvSpPr/>
      </dsp:nvSpPr>
      <dsp:spPr>
        <a:xfrm>
          <a:off x="368428" y="362"/>
          <a:ext cx="5006561" cy="16482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Although BrightWave's leaders consider themselves to be "results-oriented" and "pragmatic," employees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characterise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the company's culture as inflexible, traditional, and unreceptive to novel concepts. </a:t>
          </a:r>
        </a:p>
      </dsp:txBody>
      <dsp:txXfrm>
        <a:off x="416704" y="48638"/>
        <a:ext cx="4910009" cy="1551698"/>
      </dsp:txXfrm>
    </dsp:sp>
    <dsp:sp modelId="{E0B374BC-F5D2-4A55-8B21-E76A3B547845}">
      <dsp:nvSpPr>
        <dsp:cNvPr id="0" name=""/>
        <dsp:cNvSpPr/>
      </dsp:nvSpPr>
      <dsp:spPr>
        <a:xfrm rot="5400000">
          <a:off x="2562662" y="1689819"/>
          <a:ext cx="618093" cy="7417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649195" y="1751628"/>
        <a:ext cx="445028" cy="432665"/>
      </dsp:txXfrm>
    </dsp:sp>
    <dsp:sp modelId="{8C9BEB66-60DA-4F32-B813-9870B2797A99}">
      <dsp:nvSpPr>
        <dsp:cNvPr id="0" name=""/>
        <dsp:cNvSpPr/>
      </dsp:nvSpPr>
      <dsp:spPr>
        <a:xfrm>
          <a:off x="368428" y="2472738"/>
          <a:ext cx="5006561" cy="7856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Teams do not work well together because individuals "stick to their bit of the job." </a:t>
          </a:r>
        </a:p>
      </dsp:txBody>
      <dsp:txXfrm>
        <a:off x="391438" y="2495748"/>
        <a:ext cx="4960541" cy="739602"/>
      </dsp:txXfrm>
    </dsp:sp>
    <dsp:sp modelId="{F0EC4400-1071-44C1-ACF8-3C49140D65CB}">
      <dsp:nvSpPr>
        <dsp:cNvPr id="0" name=""/>
        <dsp:cNvSpPr/>
      </dsp:nvSpPr>
      <dsp:spPr>
        <a:xfrm rot="5400000">
          <a:off x="2562662" y="3299566"/>
          <a:ext cx="618093" cy="7417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649195" y="3361375"/>
        <a:ext cx="445028" cy="432665"/>
      </dsp:txXfrm>
    </dsp:sp>
    <dsp:sp modelId="{BFEBF852-69C3-4B52-B44D-B51BD3D728FC}">
      <dsp:nvSpPr>
        <dsp:cNvPr id="0" name=""/>
        <dsp:cNvSpPr/>
      </dsp:nvSpPr>
      <dsp:spPr>
        <a:xfrm>
          <a:off x="368428" y="4082485"/>
          <a:ext cx="5006561" cy="16482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 dirty="0">
              <a:latin typeface="Arial" panose="020B0604020202020204" pitchFamily="34" charset="0"/>
              <a:cs typeface="Arial" panose="020B0604020202020204" pitchFamily="34" charset="0"/>
            </a:rPr>
            <a:t>Therefore, employee voice is severely undermined by this culture, which results in high turnover and job discontent (</a:t>
          </a:r>
          <a:r>
            <a:rPr lang="en-US" sz="2000" u="none" kern="1200" dirty="0" err="1">
              <a:latin typeface="Arial" panose="020B0604020202020204" pitchFamily="34" charset="0"/>
              <a:cs typeface="Arial" panose="020B0604020202020204" pitchFamily="34" charset="0"/>
            </a:rPr>
            <a:t>Tadesse</a:t>
          </a:r>
          <a:r>
            <a:rPr lang="en-US" sz="2000" u="none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US" sz="2000" u="none" kern="1200" dirty="0" err="1">
              <a:latin typeface="Arial" panose="020B0604020202020204" pitchFamily="34" charset="0"/>
              <a:cs typeface="Arial" panose="020B0604020202020204" pitchFamily="34" charset="0"/>
            </a:rPr>
            <a:t>Debela</a:t>
          </a:r>
          <a:r>
            <a:rPr lang="en-US" sz="2000" u="none" kern="1200" dirty="0">
              <a:latin typeface="Arial" panose="020B0604020202020204" pitchFamily="34" charset="0"/>
              <a:cs typeface="Arial" panose="020B0604020202020204" pitchFamily="34" charset="0"/>
            </a:rPr>
            <a:t>, 2024).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6704" y="4130761"/>
        <a:ext cx="4910009" cy="1551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8E769-FFD0-413B-ADC4-E3D8C26EEDBE}">
      <dsp:nvSpPr>
        <dsp:cNvPr id="0" name=""/>
        <dsp:cNvSpPr/>
      </dsp:nvSpPr>
      <dsp:spPr>
        <a:xfrm>
          <a:off x="8419880" y="3250937"/>
          <a:ext cx="1561179" cy="5540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7569"/>
              </a:lnTo>
              <a:lnTo>
                <a:pt x="1561179" y="377569"/>
              </a:lnTo>
              <a:lnTo>
                <a:pt x="1561179" y="554051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12F679-EDF0-42CF-8520-3874D5DC428F}">
      <dsp:nvSpPr>
        <dsp:cNvPr id="0" name=""/>
        <dsp:cNvSpPr/>
      </dsp:nvSpPr>
      <dsp:spPr>
        <a:xfrm>
          <a:off x="6969689" y="3250937"/>
          <a:ext cx="1450191" cy="554051"/>
        </a:xfrm>
        <a:custGeom>
          <a:avLst/>
          <a:gdLst/>
          <a:ahLst/>
          <a:cxnLst/>
          <a:rect l="0" t="0" r="0" b="0"/>
          <a:pathLst>
            <a:path>
              <a:moveTo>
                <a:pt x="1450191" y="0"/>
              </a:moveTo>
              <a:lnTo>
                <a:pt x="1450191" y="377569"/>
              </a:lnTo>
              <a:lnTo>
                <a:pt x="0" y="377569"/>
              </a:lnTo>
              <a:lnTo>
                <a:pt x="0" y="554051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2FCF34-2E6B-4D52-A4E7-A6A2534FD445}">
      <dsp:nvSpPr>
        <dsp:cNvPr id="0" name=""/>
        <dsp:cNvSpPr/>
      </dsp:nvSpPr>
      <dsp:spPr>
        <a:xfrm>
          <a:off x="5695286" y="1417319"/>
          <a:ext cx="2724593" cy="5540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7569"/>
              </a:lnTo>
              <a:lnTo>
                <a:pt x="2724593" y="377569"/>
              </a:lnTo>
              <a:lnTo>
                <a:pt x="2724593" y="55405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28ACE-5D26-470A-93AE-8A12F56D5B08}">
      <dsp:nvSpPr>
        <dsp:cNvPr id="0" name=""/>
        <dsp:cNvSpPr/>
      </dsp:nvSpPr>
      <dsp:spPr>
        <a:xfrm>
          <a:off x="2845712" y="3181076"/>
          <a:ext cx="1164195" cy="5540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7569"/>
              </a:lnTo>
              <a:lnTo>
                <a:pt x="1164195" y="377569"/>
              </a:lnTo>
              <a:lnTo>
                <a:pt x="1164195" y="554051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A751AC-15D6-4586-AA44-21EEF6B296E4}">
      <dsp:nvSpPr>
        <dsp:cNvPr id="0" name=""/>
        <dsp:cNvSpPr/>
      </dsp:nvSpPr>
      <dsp:spPr>
        <a:xfrm>
          <a:off x="1447109" y="3181076"/>
          <a:ext cx="1398602" cy="554051"/>
        </a:xfrm>
        <a:custGeom>
          <a:avLst/>
          <a:gdLst/>
          <a:ahLst/>
          <a:cxnLst/>
          <a:rect l="0" t="0" r="0" b="0"/>
          <a:pathLst>
            <a:path>
              <a:moveTo>
                <a:pt x="1398602" y="0"/>
              </a:moveTo>
              <a:lnTo>
                <a:pt x="1398602" y="377569"/>
              </a:lnTo>
              <a:lnTo>
                <a:pt x="0" y="377569"/>
              </a:lnTo>
              <a:lnTo>
                <a:pt x="0" y="554051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714C21-CB71-4B6A-8A89-0F7AED8D2D21}">
      <dsp:nvSpPr>
        <dsp:cNvPr id="0" name=""/>
        <dsp:cNvSpPr/>
      </dsp:nvSpPr>
      <dsp:spPr>
        <a:xfrm>
          <a:off x="2845712" y="1417319"/>
          <a:ext cx="2849574" cy="554051"/>
        </a:xfrm>
        <a:custGeom>
          <a:avLst/>
          <a:gdLst/>
          <a:ahLst/>
          <a:cxnLst/>
          <a:rect l="0" t="0" r="0" b="0"/>
          <a:pathLst>
            <a:path>
              <a:moveTo>
                <a:pt x="2849574" y="0"/>
              </a:moveTo>
              <a:lnTo>
                <a:pt x="2849574" y="377569"/>
              </a:lnTo>
              <a:lnTo>
                <a:pt x="0" y="377569"/>
              </a:lnTo>
              <a:lnTo>
                <a:pt x="0" y="55405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CB5C60-853A-4CEE-8331-00CFC1F28D81}">
      <dsp:nvSpPr>
        <dsp:cNvPr id="0" name=""/>
        <dsp:cNvSpPr/>
      </dsp:nvSpPr>
      <dsp:spPr>
        <a:xfrm>
          <a:off x="3548698" y="561"/>
          <a:ext cx="4293177" cy="14167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D8563-CFD1-4AF2-B422-DDC23644F84A}">
      <dsp:nvSpPr>
        <dsp:cNvPr id="0" name=""/>
        <dsp:cNvSpPr/>
      </dsp:nvSpPr>
      <dsp:spPr>
        <a:xfrm>
          <a:off x="3760370" y="201649"/>
          <a:ext cx="4293177" cy="14167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BrightWave’s culture can be described using the Competing Values Framework (Quinn and Rohrbaugh, 1983), which reflects a dominant control-oriented and hierarchical culture. This is characterised by:</a:t>
          </a:r>
          <a:endParaRPr lang="en-US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01865" y="243144"/>
        <a:ext cx="4210187" cy="1333768"/>
      </dsp:txXfrm>
    </dsp:sp>
    <dsp:sp modelId="{11C9DE78-302C-401B-AD6C-A0CD25AC5384}">
      <dsp:nvSpPr>
        <dsp:cNvPr id="0" name=""/>
        <dsp:cNvSpPr/>
      </dsp:nvSpPr>
      <dsp:spPr>
        <a:xfrm>
          <a:off x="931358" y="1971371"/>
          <a:ext cx="3828707" cy="12097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60145D-F760-414D-AEFF-1513645A66CD}">
      <dsp:nvSpPr>
        <dsp:cNvPr id="0" name=""/>
        <dsp:cNvSpPr/>
      </dsp:nvSpPr>
      <dsp:spPr>
        <a:xfrm>
          <a:off x="1143030" y="2172459"/>
          <a:ext cx="3828707" cy="12097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u="none" kern="1200" dirty="0">
              <a:latin typeface="Arial" panose="020B0604020202020204" pitchFamily="34" charset="0"/>
              <a:cs typeface="Arial" panose="020B0604020202020204" pitchFamily="34" charset="0"/>
            </a:rPr>
            <a:t>Efficiency, cost control, and reliability of services are prioritised, and this influences behaviours of “just do it” rather than “how we can support and develop people.”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78461" y="2207890"/>
        <a:ext cx="3757845" cy="1138843"/>
      </dsp:txXfrm>
    </dsp:sp>
    <dsp:sp modelId="{68B10ABE-5973-4604-8EFF-30D7346E71E4}">
      <dsp:nvSpPr>
        <dsp:cNvPr id="0" name=""/>
        <dsp:cNvSpPr/>
      </dsp:nvSpPr>
      <dsp:spPr>
        <a:xfrm>
          <a:off x="494586" y="3735127"/>
          <a:ext cx="1905047" cy="14636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6A4C07-CD0C-4E2C-93BD-0F4C08A3E6E3}">
      <dsp:nvSpPr>
        <dsp:cNvPr id="0" name=""/>
        <dsp:cNvSpPr/>
      </dsp:nvSpPr>
      <dsp:spPr>
        <a:xfrm>
          <a:off x="706258" y="3936216"/>
          <a:ext cx="1905047" cy="14636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Supervisors are not formally trained, and they feel uncomfortable with people management. </a:t>
          </a:r>
        </a:p>
      </dsp:txBody>
      <dsp:txXfrm>
        <a:off x="749126" y="3979084"/>
        <a:ext cx="1819311" cy="1377886"/>
      </dsp:txXfrm>
    </dsp:sp>
    <dsp:sp modelId="{558203D1-1BD7-4C54-9C7E-C7C906FF501E}">
      <dsp:nvSpPr>
        <dsp:cNvPr id="0" name=""/>
        <dsp:cNvSpPr/>
      </dsp:nvSpPr>
      <dsp:spPr>
        <a:xfrm>
          <a:off x="2822977" y="3735127"/>
          <a:ext cx="2373860" cy="1709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7F30B-9624-4D68-BD42-C7731479FD6A}">
      <dsp:nvSpPr>
        <dsp:cNvPr id="0" name=""/>
        <dsp:cNvSpPr/>
      </dsp:nvSpPr>
      <dsp:spPr>
        <a:xfrm>
          <a:off x="3034649" y="3936216"/>
          <a:ext cx="2373860" cy="17093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u="none" kern="1200" dirty="0">
              <a:latin typeface="Arial" panose="020B0604020202020204" pitchFamily="34" charset="0"/>
              <a:cs typeface="Arial" panose="020B0604020202020204" pitchFamily="34" charset="0"/>
            </a:rPr>
            <a:t>Employees "stick to their bit of the job", and new ideas are regarded with suspicion, which implies a hierarchical or conservative, maybe, strict culture.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84714" y="3986281"/>
        <a:ext cx="2273730" cy="1609231"/>
      </dsp:txXfrm>
    </dsp:sp>
    <dsp:sp modelId="{4EF129F1-A26A-4A4C-8744-BE8A3349EA36}">
      <dsp:nvSpPr>
        <dsp:cNvPr id="0" name=""/>
        <dsp:cNvSpPr/>
      </dsp:nvSpPr>
      <dsp:spPr>
        <a:xfrm>
          <a:off x="6380546" y="1971371"/>
          <a:ext cx="4078668" cy="12795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B2C96-1262-49CA-A39F-22344D7EB6C6}">
      <dsp:nvSpPr>
        <dsp:cNvPr id="0" name=""/>
        <dsp:cNvSpPr/>
      </dsp:nvSpPr>
      <dsp:spPr>
        <a:xfrm>
          <a:off x="6592218" y="2172459"/>
          <a:ext cx="4078668" cy="12795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u="none" kern="1200" dirty="0">
              <a:latin typeface="Arial" panose="020B0604020202020204" pitchFamily="34" charset="0"/>
              <a:cs typeface="Arial" panose="020B0604020202020204" pitchFamily="34" charset="0"/>
            </a:rPr>
            <a:t>The staff experience low recognition and little growth and advancement; the younger staff are not even aware of what career paths exist. This implies a culture of “doing the job” but not career building.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29695" y="2209936"/>
        <a:ext cx="4003714" cy="1204611"/>
      </dsp:txXfrm>
    </dsp:sp>
    <dsp:sp modelId="{02FC502E-C143-4763-8E42-78C7BC4BE9C7}">
      <dsp:nvSpPr>
        <dsp:cNvPr id="0" name=""/>
        <dsp:cNvSpPr/>
      </dsp:nvSpPr>
      <dsp:spPr>
        <a:xfrm>
          <a:off x="5620182" y="3804988"/>
          <a:ext cx="2699014" cy="1801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B30BC-8AD9-4CB6-86C0-BCFB42105F0B}">
      <dsp:nvSpPr>
        <dsp:cNvPr id="0" name=""/>
        <dsp:cNvSpPr/>
      </dsp:nvSpPr>
      <dsp:spPr>
        <a:xfrm>
          <a:off x="5831854" y="4006076"/>
          <a:ext cx="2699014" cy="18013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u="none" kern="1200" dirty="0">
              <a:latin typeface="Arial" panose="020B0604020202020204" pitchFamily="34" charset="0"/>
              <a:cs typeface="Arial" panose="020B0604020202020204" pitchFamily="34" charset="0"/>
            </a:rPr>
            <a:t>When workers perceive work as  “I come in, do the hours, and leave; nothing more”, then the employer brand internally is weak. It is a risk in the service sector, where discretionary effort is important.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84615" y="4058837"/>
        <a:ext cx="2593492" cy="1695862"/>
      </dsp:txXfrm>
    </dsp:sp>
    <dsp:sp modelId="{06F34829-7380-4589-BD92-9C9175D884B4}">
      <dsp:nvSpPr>
        <dsp:cNvPr id="0" name=""/>
        <dsp:cNvSpPr/>
      </dsp:nvSpPr>
      <dsp:spPr>
        <a:xfrm>
          <a:off x="8742540" y="3804988"/>
          <a:ext cx="2477038" cy="1904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F8324-4736-4335-B9B8-EDE536829307}">
      <dsp:nvSpPr>
        <dsp:cNvPr id="0" name=""/>
        <dsp:cNvSpPr/>
      </dsp:nvSpPr>
      <dsp:spPr>
        <a:xfrm>
          <a:off x="8954212" y="4006076"/>
          <a:ext cx="2477038" cy="19047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Given the challenges experienced by BrightWave, it is evident that the current culture is faulted, which underscores the need for a cultural shift. </a:t>
          </a:r>
        </a:p>
      </dsp:txBody>
      <dsp:txXfrm>
        <a:off x="9010001" y="4061865"/>
        <a:ext cx="2365460" cy="17931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EA579-6B09-45FC-8AEB-FCF4407AF582}">
      <dsp:nvSpPr>
        <dsp:cNvPr id="0" name=""/>
        <dsp:cNvSpPr/>
      </dsp:nvSpPr>
      <dsp:spPr>
        <a:xfrm rot="16200000">
          <a:off x="-2044771" y="2950672"/>
          <a:ext cx="4602058" cy="41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64221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Bahnschrift" panose="020B0502040204020203" pitchFamily="34" charset="0"/>
              <a:cs typeface="Arial" panose="020B0604020202020204" pitchFamily="34" charset="0"/>
            </a:rPr>
            <a:t>Recognition and development orientation</a:t>
          </a:r>
          <a:endParaRPr lang="en-US" sz="1800" kern="1200" dirty="0">
            <a:latin typeface="Bahnschrift" panose="020B0502040204020203" pitchFamily="34" charset="0"/>
            <a:cs typeface="Arial" panose="020B0604020202020204" pitchFamily="34" charset="0"/>
          </a:endParaRPr>
        </a:p>
      </dsp:txBody>
      <dsp:txXfrm>
        <a:off x="-2044771" y="2950672"/>
        <a:ext cx="4602058" cy="412975"/>
      </dsp:txXfrm>
    </dsp:sp>
    <dsp:sp modelId="{981FD839-FB6A-41E9-9EAC-BE59C8C1D3D4}">
      <dsp:nvSpPr>
        <dsp:cNvPr id="0" name=""/>
        <dsp:cNvSpPr/>
      </dsp:nvSpPr>
      <dsp:spPr>
        <a:xfrm>
          <a:off x="462745" y="725248"/>
          <a:ext cx="2057055" cy="48638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64221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Make work not about “you work and get paid” but “you belong, you grow and we are there to support you.”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Thus, measures like supervisor recognition, peer recognition, and clear progression paths are important.</a:t>
          </a:r>
        </a:p>
      </dsp:txBody>
      <dsp:txXfrm>
        <a:off x="462745" y="725248"/>
        <a:ext cx="2057055" cy="4863823"/>
      </dsp:txXfrm>
    </dsp:sp>
    <dsp:sp modelId="{AA2CC046-88B2-44BF-A962-EFCD4F9AE31D}">
      <dsp:nvSpPr>
        <dsp:cNvPr id="0" name=""/>
        <dsp:cNvSpPr/>
      </dsp:nvSpPr>
      <dsp:spPr>
        <a:xfrm>
          <a:off x="49770" y="311003"/>
          <a:ext cx="825950" cy="825950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B1960-27A9-4A11-A646-576401C9B218}">
      <dsp:nvSpPr>
        <dsp:cNvPr id="0" name=""/>
        <dsp:cNvSpPr/>
      </dsp:nvSpPr>
      <dsp:spPr>
        <a:xfrm rot="16200000">
          <a:off x="961493" y="2950672"/>
          <a:ext cx="4602058" cy="41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64221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Bahnschrift" panose="020B0502040204020203" pitchFamily="34" charset="0"/>
              <a:cs typeface="Arial" panose="020B0604020202020204" pitchFamily="34" charset="0"/>
            </a:rPr>
            <a:t>Manager as coach attitude</a:t>
          </a:r>
          <a:endParaRPr lang="en-US" sz="1800" kern="1200" dirty="0">
            <a:latin typeface="Bahnschrift" panose="020B0502040204020203" pitchFamily="34" charset="0"/>
            <a:cs typeface="Arial" panose="020B0604020202020204" pitchFamily="34" charset="0"/>
          </a:endParaRPr>
        </a:p>
      </dsp:txBody>
      <dsp:txXfrm>
        <a:off x="961493" y="2950672"/>
        <a:ext cx="4602058" cy="412975"/>
      </dsp:txXfrm>
    </dsp:sp>
    <dsp:sp modelId="{34815959-21EA-4938-B70E-4814A3765581}">
      <dsp:nvSpPr>
        <dsp:cNvPr id="0" name=""/>
        <dsp:cNvSpPr/>
      </dsp:nvSpPr>
      <dsp:spPr>
        <a:xfrm>
          <a:off x="3469010" y="856130"/>
          <a:ext cx="2057055" cy="46020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64221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u="none" kern="1200" dirty="0">
              <a:latin typeface="Arial" panose="020B0604020202020204" pitchFamily="34" charset="0"/>
              <a:cs typeface="Arial" panose="020B0604020202020204" pitchFamily="34" charset="0"/>
            </a:rPr>
            <a:t>Supervisors have to become not just task allocators but also coaches, mentors, and feedback givers.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u="none" kern="1200" dirty="0">
              <a:latin typeface="Arial" panose="020B0604020202020204" pitchFamily="34" charset="0"/>
              <a:cs typeface="Arial" panose="020B0604020202020204" pitchFamily="34" charset="0"/>
            </a:rPr>
            <a:t>This entails the allotment of time to coaching and training.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69010" y="856130"/>
        <a:ext cx="2057055" cy="4602058"/>
      </dsp:txXfrm>
    </dsp:sp>
    <dsp:sp modelId="{F38B9748-91F3-420B-B1FB-65551A6648BD}">
      <dsp:nvSpPr>
        <dsp:cNvPr id="0" name=""/>
        <dsp:cNvSpPr/>
      </dsp:nvSpPr>
      <dsp:spPr>
        <a:xfrm>
          <a:off x="3056035" y="311003"/>
          <a:ext cx="825950" cy="825950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8E0CA-0027-49A1-BFCD-ED4EEEAB8538}">
      <dsp:nvSpPr>
        <dsp:cNvPr id="0" name=""/>
        <dsp:cNvSpPr/>
      </dsp:nvSpPr>
      <dsp:spPr>
        <a:xfrm rot="16200000">
          <a:off x="3967759" y="2950672"/>
          <a:ext cx="4602058" cy="41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64221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Bahnschrift" panose="020B0502040204020203" pitchFamily="34" charset="0"/>
              <a:cs typeface="Arial" panose="020B0604020202020204" pitchFamily="34" charset="0"/>
            </a:rPr>
            <a:t>Open communication</a:t>
          </a:r>
          <a:endParaRPr lang="en-US" sz="1800" kern="1200" dirty="0">
            <a:latin typeface="Bahnschrift" panose="020B0502040204020203" pitchFamily="34" charset="0"/>
            <a:cs typeface="Arial" panose="020B0604020202020204" pitchFamily="34" charset="0"/>
          </a:endParaRPr>
        </a:p>
      </dsp:txBody>
      <dsp:txXfrm>
        <a:off x="3967759" y="2950672"/>
        <a:ext cx="4602058" cy="412975"/>
      </dsp:txXfrm>
    </dsp:sp>
    <dsp:sp modelId="{3162FD22-82C0-4EE8-AD54-57A38FE50075}">
      <dsp:nvSpPr>
        <dsp:cNvPr id="0" name=""/>
        <dsp:cNvSpPr/>
      </dsp:nvSpPr>
      <dsp:spPr>
        <a:xfrm>
          <a:off x="6475276" y="856130"/>
          <a:ext cx="2057055" cy="46020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64221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u="none" kern="1200" dirty="0">
              <a:latin typeface="Arial" panose="020B0604020202020204" pitchFamily="34" charset="0"/>
              <a:cs typeface="Arial" panose="020B0604020202020204" pitchFamily="34" charset="0"/>
            </a:rPr>
            <a:t>Encourage frontline staff to share ideas, raise concerns, and take part in the improvement. This culture facilitates engagement and sustained improvement.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5276" y="856130"/>
        <a:ext cx="2057055" cy="4602058"/>
      </dsp:txXfrm>
    </dsp:sp>
    <dsp:sp modelId="{B6863960-C509-424B-92E2-C1C36BE8C564}">
      <dsp:nvSpPr>
        <dsp:cNvPr id="0" name=""/>
        <dsp:cNvSpPr/>
      </dsp:nvSpPr>
      <dsp:spPr>
        <a:xfrm>
          <a:off x="6062300" y="311003"/>
          <a:ext cx="825950" cy="825950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1AEDA-9767-4DA0-9BE8-AD83F219A8EA}">
      <dsp:nvSpPr>
        <dsp:cNvPr id="0" name=""/>
        <dsp:cNvSpPr/>
      </dsp:nvSpPr>
      <dsp:spPr>
        <a:xfrm rot="16200000">
          <a:off x="7043899" y="2880796"/>
          <a:ext cx="4602058" cy="552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64221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Bahnschrift" panose="020B0502040204020203" pitchFamily="34" charset="0"/>
              <a:cs typeface="Arial" panose="020B0604020202020204" pitchFamily="34" charset="0"/>
            </a:rPr>
            <a:t>Collaborative and dynamic workplace culture</a:t>
          </a:r>
          <a:endParaRPr lang="en-US" sz="1800" kern="1200" dirty="0">
            <a:latin typeface="Bahnschrift" panose="020B0502040204020203" pitchFamily="34" charset="0"/>
            <a:cs typeface="Arial" panose="020B0604020202020204" pitchFamily="34" charset="0"/>
          </a:endParaRPr>
        </a:p>
      </dsp:txBody>
      <dsp:txXfrm>
        <a:off x="7043899" y="2880796"/>
        <a:ext cx="4602058" cy="552726"/>
      </dsp:txXfrm>
    </dsp:sp>
    <dsp:sp modelId="{9C1F7E9E-F65D-4CB8-A556-0C9AB9DD6850}">
      <dsp:nvSpPr>
        <dsp:cNvPr id="0" name=""/>
        <dsp:cNvSpPr/>
      </dsp:nvSpPr>
      <dsp:spPr>
        <a:xfrm>
          <a:off x="9551416" y="856130"/>
          <a:ext cx="2057055" cy="46020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64221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u="none" kern="1200" dirty="0">
              <a:latin typeface="Arial" panose="020B0604020202020204" pitchFamily="34" charset="0"/>
              <a:cs typeface="Arial" panose="020B0604020202020204" pitchFamily="34" charset="0"/>
            </a:rPr>
            <a:t>Foster teamwork, flexible working, and wellness programs. Change and innovation should also be adopted by the culture.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51416" y="856130"/>
        <a:ext cx="2057055" cy="4602058"/>
      </dsp:txXfrm>
    </dsp:sp>
    <dsp:sp modelId="{DFF70C1D-4034-405D-8F40-BD1436EC0E29}">
      <dsp:nvSpPr>
        <dsp:cNvPr id="0" name=""/>
        <dsp:cNvSpPr/>
      </dsp:nvSpPr>
      <dsp:spPr>
        <a:xfrm>
          <a:off x="9138441" y="311003"/>
          <a:ext cx="825950" cy="825950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918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903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625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10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071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660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54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047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44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674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2710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2220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564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75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2563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965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468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DFA0879-DF4E-4CFC-BD94-6DEB167E24F1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BE58F8-0FB4-4CE3-81F7-D05A7C253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7408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953" r:id="rId12"/>
    <p:sldLayoutId id="2147483954" r:id="rId13"/>
    <p:sldLayoutId id="2147483955" r:id="rId14"/>
    <p:sldLayoutId id="2147483956" r:id="rId15"/>
    <p:sldLayoutId id="2147483957" r:id="rId16"/>
    <p:sldLayoutId id="214748395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performance" TargetMode="External"/><Relationship Id="rId2" Type="http://schemas.openxmlformats.org/officeDocument/2006/relationships/hyperlink" Target="https://hbr.org/2019/03/the-feedback-falla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economies9010015" TargetMode="External"/><Relationship Id="rId5" Type="http://schemas.openxmlformats.org/officeDocument/2006/relationships/hyperlink" Target="https://doi.org/10.51245/rijbr.v2i1.2017.131" TargetMode="External"/><Relationship Id="rId4" Type="http://schemas.openxmlformats.org/officeDocument/2006/relationships/hyperlink" Target="https://www.cipd.co.uk/knowledge/fundamentals/emp-law/engagement-factshe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6601" y="0"/>
            <a:ext cx="8915399" cy="3464417"/>
          </a:xfrm>
          <a:solidFill>
            <a:srgbClr val="F1EDBE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Future People Management Strategy for BrightWave Services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3464417"/>
            <a:ext cx="12192000" cy="1126283"/>
          </a:xfrm>
          <a:solidFill>
            <a:srgbClr val="513F28"/>
          </a:solidFill>
        </p:spPr>
        <p:txBody>
          <a:bodyPr>
            <a:normAutofit/>
          </a:bodyPr>
          <a:lstStyle/>
          <a:p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Name: Abibat Bammeke</a:t>
            </a:r>
          </a:p>
          <a:p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Student ID: 2123934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551" r="1343"/>
          <a:stretch/>
        </p:blipFill>
        <p:spPr>
          <a:xfrm>
            <a:off x="0" y="1"/>
            <a:ext cx="3276601" cy="16742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674255"/>
            <a:ext cx="3276600" cy="17901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422" t="2583" r="493" b="-1"/>
          <a:stretch/>
        </p:blipFill>
        <p:spPr>
          <a:xfrm>
            <a:off x="0" y="4590700"/>
            <a:ext cx="12192000" cy="226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035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24270" y="1112159"/>
            <a:ext cx="7443989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In the contemporary work environment, people management has moved beyond personnel administration to a determinant of organisational success.</a:t>
            </a:r>
          </a:p>
          <a:p>
            <a:pPr marL="285750" indent="-285750" algn="just"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Highly competent workers have emerged as one of the most important sources of competitive advantage (</a:t>
            </a:r>
            <a:r>
              <a:rPr lang="en-US" sz="2000" dirty="0" err="1">
                <a:effectLst/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Atiku</a:t>
            </a:r>
            <a:r>
              <a:rPr lang="en-US" sz="2000" dirty="0">
                <a:effectLst/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, 2024).</a:t>
            </a:r>
          </a:p>
          <a:p>
            <a:pPr marL="285750" indent="-285750" algn="just"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Therefore, by being proficient in people management, companies may enable their managers to lead with assurance and build successful work environments.</a:t>
            </a:r>
          </a:p>
          <a:p>
            <a:pPr marL="285750" indent="-285750" algn="just"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This presentation will critically assess the current challenges in people management at </a:t>
            </a:r>
            <a:r>
              <a:rPr lang="en-US" sz="2000" dirty="0" err="1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BrightWave</a:t>
            </a:r>
            <a:r>
              <a:rPr lang="en-US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Services Ltd, assess the impact of BrightWave’s </a:t>
            </a:r>
            <a:r>
              <a:rPr lang="en-US" sz="2000" dirty="0" err="1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organisational</a:t>
            </a:r>
            <a:r>
              <a:rPr lang="en-US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culture on its people management, and propose a culture shift toward a more people-</a:t>
            </a:r>
            <a:r>
              <a:rPr lang="en-US" sz="2000" dirty="0" err="1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centred</a:t>
            </a:r>
            <a:r>
              <a:rPr lang="en-US" sz="20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approach and an HR strategy for the next 3 years.</a:t>
            </a:r>
            <a:endParaRPr lang="en-US" dirty="0">
              <a:effectLst/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47729" y="2951167"/>
            <a:ext cx="3683358" cy="912495"/>
          </a:xfrm>
          <a:prstGeom prst="ellipse">
            <a:avLst/>
          </a:prstGeom>
          <a:solidFill>
            <a:schemeClr val="tx1"/>
          </a:solidFill>
          <a:effectLst>
            <a:softEdge rad="63500"/>
          </a:effectLst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49697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8343" y="103032"/>
            <a:ext cx="10053034" cy="592427"/>
          </a:xfrm>
          <a:solidFill>
            <a:schemeClr val="tx1"/>
          </a:solidFill>
          <a:effectLst>
            <a:softEdge rad="63500"/>
          </a:effectLst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Current Challenges in People Management at BrightWave</a:t>
            </a:r>
          </a:p>
        </p:txBody>
      </p:sp>
      <p:sp>
        <p:nvSpPr>
          <p:cNvPr id="4" name="Rectangle 3"/>
          <p:cNvSpPr/>
          <p:nvPr/>
        </p:nvSpPr>
        <p:spPr>
          <a:xfrm>
            <a:off x="4082602" y="5820108"/>
            <a:ext cx="3940309" cy="369332"/>
          </a:xfrm>
          <a:prstGeom prst="rect">
            <a:avLst/>
          </a:prstGeom>
          <a:effectLst>
            <a:softEdge rad="63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b="1" dirty="0">
                <a:effectLst/>
                <a:latin typeface="Segoe UI Semibold" panose="020B0702040204020203" pitchFamily="34" charset="0"/>
                <a:ea typeface="Times New Roman" panose="02020603050405020304" pitchFamily="18" charset="0"/>
                <a:cs typeface="Segoe UI Semibold" panose="020B0702040204020203" pitchFamily="34" charset="0"/>
              </a:rPr>
              <a:t>High turnover and low engagement</a:t>
            </a:r>
            <a:endParaRPr lang="en-US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06586359"/>
              </p:ext>
            </p:extLst>
          </p:nvPr>
        </p:nvGraphicFramePr>
        <p:xfrm>
          <a:off x="1989428" y="1174058"/>
          <a:ext cx="8128000" cy="4515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H="1" flipV="1">
            <a:off x="4997003" y="4417454"/>
            <a:ext cx="618186" cy="140265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6516710" y="4417454"/>
            <a:ext cx="515155" cy="140265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547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558343" y="103031"/>
            <a:ext cx="10053034" cy="1017431"/>
          </a:xfrm>
          <a:solidFill>
            <a:schemeClr val="tx1"/>
          </a:solidFill>
          <a:effectLst>
            <a:softEdge rad="63500"/>
          </a:effectLst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Current Challenges in People Management at BrightWave Contd.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1115" y="1882334"/>
            <a:ext cx="5675290" cy="4250027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Supervisors frequently steer clear of performance discussions because they are uncomfortable "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criticising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" long-serving employees or are unsure of how to provide helpful criticism. </a:t>
            </a:r>
          </a:p>
          <a:p>
            <a:pPr lvl="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Stankevičiūtė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Savanevičienė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2021) has shown that effective goal-setting and feedback from leaders correlate to higher levels of engagement and feelings of fairness, boosting performance.</a:t>
            </a:r>
          </a:p>
          <a:p>
            <a:pPr lvl="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Because of this, some teams tolerate poor performance, which makes higher-performing workers resentful.</a:t>
            </a:r>
          </a:p>
          <a:p>
            <a:pPr marL="0" indent="0" algn="just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508383" y="3361017"/>
            <a:ext cx="4271493" cy="646331"/>
          </a:xfrm>
          <a:prstGeom prst="rect">
            <a:avLst/>
          </a:prstGeom>
          <a:effectLst>
            <a:softEdge rad="63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b="1" dirty="0">
                <a:effectLst/>
                <a:latin typeface="Segoe UI Semibold" panose="020B0702040204020203" pitchFamily="34" charset="0"/>
                <a:ea typeface="Times New Roman" panose="02020603050405020304" pitchFamily="18" charset="0"/>
                <a:cs typeface="Segoe UI Semibold" panose="020B0702040204020203" pitchFamily="34" charset="0"/>
              </a:rPr>
              <a:t>Poor performance management and supervisory capability</a:t>
            </a:r>
            <a:endParaRPr lang="en-US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10" name="Straight Arrow Connector 9"/>
          <p:cNvCxnSpPr>
            <a:stCxn id="6" idx="1"/>
          </p:cNvCxnSpPr>
          <p:nvPr/>
        </p:nvCxnSpPr>
        <p:spPr>
          <a:xfrm flipH="1" flipV="1">
            <a:off x="6272012" y="3684182"/>
            <a:ext cx="1236371" cy="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4750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72859320"/>
              </p:ext>
            </p:extLst>
          </p:nvPr>
        </p:nvGraphicFramePr>
        <p:xfrm>
          <a:off x="4064000" y="80981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/>
          <p:cNvSpPr/>
          <p:nvPr/>
        </p:nvSpPr>
        <p:spPr>
          <a:xfrm>
            <a:off x="1120462" y="3257986"/>
            <a:ext cx="2434108" cy="369332"/>
          </a:xfrm>
          <a:prstGeom prst="rect">
            <a:avLst/>
          </a:prstGeom>
          <a:effectLst>
            <a:softEdge rad="63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b="1" dirty="0">
                <a:effectLst/>
                <a:latin typeface="Segoe UI Semibold" panose="020B0702040204020203" pitchFamily="34" charset="0"/>
                <a:ea typeface="Times New Roman" panose="02020603050405020304" pitchFamily="18" charset="0"/>
                <a:cs typeface="Segoe UI Semibold" panose="020B0702040204020203" pitchFamily="34" charset="0"/>
              </a:rPr>
              <a:t>Managerial skills gap</a:t>
            </a:r>
            <a:endParaRPr lang="en-US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10" name="Straight Arrow Connector 9"/>
          <p:cNvCxnSpPr>
            <a:stCxn id="8" idx="3"/>
          </p:cNvCxnSpPr>
          <p:nvPr/>
        </p:nvCxnSpPr>
        <p:spPr>
          <a:xfrm flipV="1">
            <a:off x="3554570" y="3129566"/>
            <a:ext cx="3580326" cy="31308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8" idx="3"/>
          </p:cNvCxnSpPr>
          <p:nvPr/>
        </p:nvCxnSpPr>
        <p:spPr>
          <a:xfrm>
            <a:off x="3554570" y="3442652"/>
            <a:ext cx="3580326" cy="47252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455312" y="103032"/>
            <a:ext cx="10053034" cy="618186"/>
          </a:xfrm>
          <a:solidFill>
            <a:schemeClr val="tx1"/>
          </a:solidFill>
          <a:effectLst>
            <a:softEdge rad="63500"/>
          </a:effectLst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Current Challenges in People Management at BrightWave Contd.</a:t>
            </a:r>
          </a:p>
        </p:txBody>
      </p:sp>
    </p:spTree>
    <p:extLst>
      <p:ext uri="{BB962C8B-B14F-4D97-AF65-F5344CB8AC3E}">
        <p14:creationId xmlns:p14="http://schemas.microsoft.com/office/powerpoint/2010/main" val="847905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455312" y="103032"/>
            <a:ext cx="10053034" cy="618186"/>
          </a:xfrm>
          <a:solidFill>
            <a:schemeClr val="tx1"/>
          </a:solidFill>
          <a:effectLst>
            <a:softEdge rad="63500"/>
          </a:effectLst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Current Challenges in People Management at BrightWave Contd.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299026"/>
              </p:ext>
            </p:extLst>
          </p:nvPr>
        </p:nvGraphicFramePr>
        <p:xfrm>
          <a:off x="5610382" y="940157"/>
          <a:ext cx="5743418" cy="5731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/>
          <p:cNvSpPr/>
          <p:nvPr/>
        </p:nvSpPr>
        <p:spPr>
          <a:xfrm>
            <a:off x="579549" y="3627318"/>
            <a:ext cx="4082603" cy="369332"/>
          </a:xfrm>
          <a:prstGeom prst="rect">
            <a:avLst/>
          </a:prstGeom>
          <a:effectLst>
            <a:softEdge rad="635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b="1" dirty="0">
                <a:effectLst/>
                <a:latin typeface="Segoe UI Semibold" panose="020B0702040204020203" pitchFamily="34" charset="0"/>
                <a:ea typeface="Times New Roman" panose="02020603050405020304" pitchFamily="18" charset="0"/>
                <a:cs typeface="Segoe UI Semibold" panose="020B0702040204020203" pitchFamily="34" charset="0"/>
              </a:rPr>
              <a:t>Inefficient organisational culture</a:t>
            </a:r>
            <a:endParaRPr lang="en-US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4662152" y="2485624"/>
            <a:ext cx="1378040" cy="117381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8" idx="3"/>
          </p:cNvCxnSpPr>
          <p:nvPr/>
        </p:nvCxnSpPr>
        <p:spPr>
          <a:xfrm>
            <a:off x="4662152" y="3811984"/>
            <a:ext cx="1287887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571999" y="3964534"/>
            <a:ext cx="1378040" cy="144695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73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51589735"/>
              </p:ext>
            </p:extLst>
          </p:nvPr>
        </p:nvGraphicFramePr>
        <p:xfrm>
          <a:off x="124496" y="811370"/>
          <a:ext cx="11925837" cy="5911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itle 1"/>
          <p:cNvSpPr txBox="1">
            <a:spLocks/>
          </p:cNvSpPr>
          <p:nvPr/>
        </p:nvSpPr>
        <p:spPr>
          <a:xfrm>
            <a:off x="1455313" y="103032"/>
            <a:ext cx="10444766" cy="618186"/>
          </a:xfrm>
          <a:prstGeom prst="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Impact of BrightWave’s Organisational Culture on Its People Management</a:t>
            </a:r>
            <a:b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</a:br>
            <a:endParaRPr lang="en-US" sz="28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Tw Cen MT Condensed Extra Bold" panose="020B08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591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628067" y="383015"/>
            <a:ext cx="5525036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α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the foregoing, to attain long-term sustainability, BrightWave must shift to a people-</a:t>
            </a:r>
            <a:r>
              <a:rPr lang="en-US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culture, which is supportive and inclusive. </a:t>
            </a:r>
          </a:p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α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Studies indicate that an inclusive culture ensures that members belong and contribute emotionally and discretionally (Sharma and Singh, 2017). </a:t>
            </a:r>
          </a:p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α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addition, performance-management practices (goals + feedback + fairness) can only operate effectively in </a:t>
            </a:r>
            <a:r>
              <a:rPr lang="en-US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favourable</a:t>
            </a: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cultural settings (</a:t>
            </a:r>
            <a:r>
              <a:rPr lang="en-US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Stankevičiūtė</a:t>
            </a: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US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Savanevičienė</a:t>
            </a: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2021).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 rot="18723437">
            <a:off x="-77275" y="3267457"/>
            <a:ext cx="4945488" cy="2502277"/>
          </a:xfrm>
          <a:prstGeom prst="flowChartMagneticTape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Ways to shift culture toward a more people-centred approach.</a:t>
            </a:r>
            <a:endParaRPr lang="en-US" sz="32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Tw Cen MT Condensed Extra Bold" panose="020B08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65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5560738"/>
              </p:ext>
            </p:extLst>
          </p:nvPr>
        </p:nvGraphicFramePr>
        <p:xfrm>
          <a:off x="344867" y="861334"/>
          <a:ext cx="11658243" cy="5900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itle 1"/>
          <p:cNvSpPr txBox="1">
            <a:spLocks/>
          </p:cNvSpPr>
          <p:nvPr/>
        </p:nvSpPr>
        <p:spPr>
          <a:xfrm>
            <a:off x="1133342" y="0"/>
            <a:ext cx="10663705" cy="708338"/>
          </a:xfrm>
          <a:prstGeom prst="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Ways to shift culture toward a more people-centred approach Contd.</a:t>
            </a:r>
            <a:endParaRPr lang="en-US" sz="32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Tw Cen MT Condensed Extra Bold" panose="020B08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0866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8372" y="880314"/>
            <a:ext cx="5545428" cy="4404574"/>
          </a:xfrm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×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address BrightWave’s people-management challenges, the future HR strategy should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managerial capability, performance management framework, engagement and retention, cultural transformation, and strategic analytics. </a:t>
            </a:r>
          </a:p>
          <a:p>
            <a:pPr algn="just">
              <a:buFont typeface="Arial" panose="020B0604020202020204" pitchFamily="34" charset="0"/>
              <a:buChar char="×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proposed 3-year HR strategy for BrightWave Services Ltd is as follows: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43943" y="2430330"/>
            <a:ext cx="4945488" cy="1304543"/>
          </a:xfrm>
          <a:prstGeom prst="round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Recommendations for a Future HR Strategy</a:t>
            </a:r>
            <a:b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</a:br>
            <a:endParaRPr lang="en-US" sz="32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Tw Cen MT Condensed Extra Bold" panose="020B08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470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745096"/>
              </p:ext>
            </p:extLst>
          </p:nvPr>
        </p:nvGraphicFramePr>
        <p:xfrm>
          <a:off x="317677" y="476519"/>
          <a:ext cx="11874323" cy="62483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441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57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843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701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370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Strategic Priority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Key Initiatives &amp; Actions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Expected Outcomes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Timeline</a:t>
                      </a:r>
                    </a:p>
                  </a:txBody>
                  <a:tcPr marL="49348" marR="49348" marT="49348" marB="4934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49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Managerial Capability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Launch a management development programme for supervisors on coaching, feedback, motivation, and conflict resolution (CIPD, 2025a).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Trained, self-assured managers with the capability to manage teams positively and resolve underperformance.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Years 1–2</a:t>
                      </a:r>
                    </a:p>
                  </a:txBody>
                  <a:tcPr marL="49348" marR="49348" marT="49348" marB="4934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958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Performance Management Framework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Introduce a continuous performance management model, with quarterly check-ins, set objectives, and incentive systems to supersede the existing compliance-based system (Armstrong and Taylor, 2023).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Open, equitable and encouraging performance culture as well as enhanced responsibility and rewards.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Years 1–3</a:t>
                      </a:r>
                    </a:p>
                  </a:txBody>
                  <a:tcPr marL="49348" marR="49348" marT="49348" marB="4934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49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Engagement &amp; Retention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Launch career paths and clear career progression maps for all positions, backed by a full induction and micro-learning development platform (CIPD, 2025b).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Less turnover, increased positional equity and belonging, and an enhanced retention channel.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Years 1–3</a:t>
                      </a:r>
                    </a:p>
                  </a:txBody>
                  <a:tcPr marL="49348" marR="49348" marT="49348" marB="4934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028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Cultural Transformation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Incorporate a people-</a:t>
                      </a:r>
                      <a:r>
                        <a:rPr lang="en-US" sz="1400" dirty="0" err="1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 culture via role-modelling, recognition awards, and collaborative projects (Buckingham and </a:t>
                      </a:r>
                      <a:r>
                        <a:rPr lang="en-US" sz="1400" dirty="0" err="1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Goodall</a:t>
                      </a: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, 2019).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Collaborative, inclusive, and innovative culture. 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Years 2–3</a:t>
                      </a:r>
                    </a:p>
                  </a:txBody>
                  <a:tcPr marL="49348" marR="49348" marT="49348" marB="4934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749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Strategic HR Analytics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Track KPIs such as turnover, engagement, customer satisfaction, and hours of training to </a:t>
                      </a:r>
                      <a:r>
                        <a:rPr lang="en-US" sz="1400" dirty="0" err="1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optimise</a:t>
                      </a: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 HR interventions every year (Bhatti, </a:t>
                      </a:r>
                      <a:r>
                        <a:rPr lang="en-US" sz="1400" dirty="0" err="1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Awan</a:t>
                      </a: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en-US" sz="1400" dirty="0" err="1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Razaq</a:t>
                      </a: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, 2014).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Evidence-based decision-making on the role played by HR in business sustainability.</a:t>
                      </a:r>
                    </a:p>
                  </a:txBody>
                  <a:tcPr marL="49348" marR="49348" marT="49348" marB="49348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" panose="020B0604020202020204" pitchFamily="34" charset="0"/>
                        </a:rPr>
                        <a:t>Year 3 onwards</a:t>
                      </a:r>
                    </a:p>
                  </a:txBody>
                  <a:tcPr marL="49348" marR="49348" marT="49348" marB="4934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itle 1"/>
          <p:cNvSpPr txBox="1">
            <a:spLocks/>
          </p:cNvSpPr>
          <p:nvPr/>
        </p:nvSpPr>
        <p:spPr>
          <a:xfrm>
            <a:off x="927280" y="0"/>
            <a:ext cx="10663705" cy="450761"/>
          </a:xfrm>
          <a:prstGeom prst="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Recommendations for a Future HR Strategy Contd.</a:t>
            </a:r>
          </a:p>
        </p:txBody>
      </p:sp>
    </p:spTree>
    <p:extLst>
      <p:ext uri="{BB962C8B-B14F-4D97-AF65-F5344CB8AC3E}">
        <p14:creationId xmlns:p14="http://schemas.microsoft.com/office/powerpoint/2010/main" val="2391040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777922"/>
            <a:ext cx="9241691" cy="5470477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Adapting the recommendations is justified by evidence that shows that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with strong managerial capability, fair performance systems, and trust-based cultures achieve higher productivity, lower turnover, and stronger financial performance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Atiku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2024).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Therefore, implementing these changes will enable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BrightWave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improve its service quality, staff engagement, client satisfaction, and long-term profitability, strengthening the competitive position and contract success rate of the company.</a:t>
            </a:r>
          </a:p>
          <a:p>
            <a:pPr algn="just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54325" y="0"/>
            <a:ext cx="10663705" cy="614149"/>
          </a:xfrm>
          <a:prstGeom prst="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Recommendations for a Future HR Strategy Contd.</a:t>
            </a:r>
          </a:p>
        </p:txBody>
      </p:sp>
    </p:spTree>
    <p:extLst>
      <p:ext uri="{BB962C8B-B14F-4D97-AF65-F5344CB8AC3E}">
        <p14:creationId xmlns:p14="http://schemas.microsoft.com/office/powerpoint/2010/main" val="2491670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90164" y="2036682"/>
            <a:ext cx="8165205" cy="2597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2800" dirty="0">
                <a:effectLst/>
                <a:latin typeface="Arial" panose="020B0604020202020204" pitchFamily="34" charset="0"/>
                <a:ea typeface="Arial Unicode MS" panose="020B0604020202020204" pitchFamily="34" charset="-128"/>
                <a:cs typeface="Arial" panose="020B0604020202020204" pitchFamily="34" charset="0"/>
              </a:rPr>
              <a:t>BrightWave is at the crossroads. The Board must support this strategy at the senior-leadership level and deploy proper resources (training budget, people analytics, and recognition funds). </a:t>
            </a:r>
            <a:endParaRPr lang="en-US" sz="2400" dirty="0">
              <a:effectLst/>
              <a:latin typeface="Arial" panose="020B0604020202020204" pitchFamily="34" charset="0"/>
              <a:ea typeface="Arial Unicode MS" panose="020B0604020202020204" pitchFamily="34" charset="-128"/>
              <a:cs typeface="Arial" panose="020B060402020202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567447" y="331074"/>
            <a:ext cx="4945488" cy="750751"/>
          </a:xfrm>
          <a:prstGeom prst="round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Conclusion</a:t>
            </a:r>
            <a:endParaRPr lang="en-US" sz="32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Tw Cen MT Condensed Extra Bold" panose="020B08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06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191" y="759855"/>
            <a:ext cx="11616744" cy="5595868"/>
          </a:xfrm>
        </p:spPr>
        <p:txBody>
          <a:bodyPr>
            <a:noAutofit/>
          </a:bodyPr>
          <a:lstStyle/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16th ed. London: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Kogan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Page.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Atiku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 O. (2024) ‘People management strategies for higher return on investment’,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Strategies in Account and Management,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4(3), pp. 1-3. https://doi.org/10.31031/SIAM.2024.04.000586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Bhatti, 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Awan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H.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Razaq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Z. (2014) ‘The key performance indicators (KPIs) and their impact on overall organizational performance’,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Quality &amp; Quantity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48(6), pp. 123-139. 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Buckingham, M.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Goodall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feedback fallacy: how to give better feedback that motivates performance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https://hbr.org/2019/03/the-feedback-fallacy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12 November 2025).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CIPD (2025a)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People manager guide: Effective performance management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https://www.cipd.org/en/knowledge/guides/manager-guide-effective-performance-management/ (Accessed: 12 November 2025).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CIPD (2025b)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Profession Map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https://www.cipd.org/en/the-people-profession/the-profession-map/ (Accessed: 12 November 2025).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Quinn, R. E. and Rohrbaugh, J. (1983) ‘A spatial model of effectiveness criteria: Towards a competing values approach to organizational analysis’,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29, pp. 363-377.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Sharma, N. and Singh, R. (2017) ‘Impact of organisational culture on employee commitment: a review’,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Ramanujan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International Journal of Business and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2(1), pp. 85–103.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https://doi.org/10.51245/rijbr.v2i1.2017.131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Stankevičiūtė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Ž.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Savanevičienė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(2021) ‘Linkage between leaders’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in performance management, organisational justice and work engagement in public sector’,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Economies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9(1), p. 15.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https://doi.org/10.3390/economies9010015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Tadesse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B. A.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Debela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 L. (2024) ‘Organizational culture: a systematic review’,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Cogent Business &amp;amp; Management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11(1). https://doi.org/10.1080/23311975.2024.2340129.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Varkiani, S. 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Pattarin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Fabbri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T.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Fantoni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G. (2025) ‘Predicting employee attrition and explaining its determinants’,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Expert Systems with Applications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272, p. 126575.</a:t>
            </a:r>
          </a:p>
          <a:p>
            <a:pPr algn="just">
              <a:buClr>
                <a:schemeClr val="tx1"/>
              </a:buClr>
              <a:buFont typeface="Wingdings 3" panose="05040102010807070707" pitchFamily="18" charset="2"/>
              <a:buChar char="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71978" y="99255"/>
            <a:ext cx="10332634" cy="660600"/>
          </a:xfrm>
          <a:prstGeom prst="round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Tw Cen MT Condensed Extra Bold" panose="020B0803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518045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166</TotalTime>
  <Words>1730</Words>
  <Application>Microsoft Office PowerPoint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Arial Unicode MS</vt:lpstr>
      <vt:lpstr>Bahnschrift</vt:lpstr>
      <vt:lpstr>Century Gothic</vt:lpstr>
      <vt:lpstr>Segoe UI Semibold</vt:lpstr>
      <vt:lpstr>Tw Cen MT Condensed Extra Bold</vt:lpstr>
      <vt:lpstr>Wingdings</vt:lpstr>
      <vt:lpstr>Wingdings 3</vt:lpstr>
      <vt:lpstr>Ion</vt:lpstr>
      <vt:lpstr>Future People Management Strategy for BrightWave Services Ltd</vt:lpstr>
      <vt:lpstr>Introduction</vt:lpstr>
      <vt:lpstr>Current Challenges in People Management at BrightWave</vt:lpstr>
      <vt:lpstr>Current Challenges in People Management at BrightWave Contd.</vt:lpstr>
      <vt:lpstr>Current Challenges in People Management at BrightWave Contd.</vt:lpstr>
      <vt:lpstr>Current Challenges in People Management at BrightWave Contd.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Abi</dc:creator>
  <cp:lastModifiedBy>Abi Bammeke (2123934)</cp:lastModifiedBy>
  <cp:revision>57</cp:revision>
  <dcterms:created xsi:type="dcterms:W3CDTF">2025-11-13T09:47:58Z</dcterms:created>
  <dcterms:modified xsi:type="dcterms:W3CDTF">2025-11-27T03:09:26Z</dcterms:modified>
</cp:coreProperties>
</file>