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4"/>
  </p:handoutMasterIdLst>
  <p:sldIdLst>
    <p:sldId id="256" r:id="rId5"/>
    <p:sldId id="259" r:id="rId6"/>
    <p:sldId id="261" r:id="rId7"/>
    <p:sldId id="260" r:id="rId8"/>
    <p:sldId id="263" r:id="rId9"/>
    <p:sldId id="262" r:id="rId10"/>
    <p:sldId id="258" r:id="rId11"/>
    <p:sldId id="264" r:id="rId12"/>
    <p:sldId id="265" r:id="rId13"/>
    <p:sldId id="266" r:id="rId14"/>
    <p:sldId id="270" r:id="rId15"/>
    <p:sldId id="267" r:id="rId16"/>
    <p:sldId id="271" r:id="rId17"/>
    <p:sldId id="269" r:id="rId18"/>
    <p:sldId id="272" r:id="rId19"/>
    <p:sldId id="273" r:id="rId20"/>
    <p:sldId id="274" r:id="rId21"/>
    <p:sldId id="275" r:id="rId22"/>
    <p:sldId id="26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>
      <p:cViewPr varScale="1">
        <p:scale>
          <a:sx n="100" d="100"/>
          <a:sy n="100" d="100"/>
        </p:scale>
        <p:origin x="687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w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Power Factor Correction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 Correction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Electricity suppliers will penalise for low power factors</a:t>
            </a:r>
          </a:p>
          <a:p>
            <a:r>
              <a:rPr lang="en-GB" dirty="0" smtClean="0"/>
              <a:t>Need to minimise reactive power to increase power factor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849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 Correction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Reactive power is ‘used’ by reactive components</a:t>
                </a:r>
              </a:p>
              <a:p>
                <a:r>
                  <a:rPr lang="en-GB" dirty="0" smtClean="0"/>
                  <a:t>To improve power factor we need to reduce overall reactance of circuit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r>
                  <a:rPr lang="en-GB" dirty="0" smtClean="0"/>
                  <a:t>Reactance can be reduced by adding ‘opposite’ type of reactance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704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09185685"/>
              </p:ext>
            </p:extLst>
          </p:nvPr>
        </p:nvGraphicFramePr>
        <p:xfrm>
          <a:off x="3491880" y="4910783"/>
          <a:ext cx="2311400" cy="57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Equation" r:id="rId4" imgW="914400" imgH="228600" progId="Equation.3">
                  <p:embed/>
                </p:oleObj>
              </mc:Choice>
              <mc:Fallback>
                <p:oleObj name="Equation" r:id="rId4" imgW="914400" imgH="228600" progId="Equation.3">
                  <p:embed/>
                  <p:pic>
                    <p:nvPicPr>
                      <p:cNvPr id="205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1880" y="4910783"/>
                        <a:ext cx="2311400" cy="577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51142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 Correction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systems are mainly inductive and so will need capacitors to reduce circuit reactance and increase power factor</a:t>
            </a:r>
          </a:p>
          <a:p>
            <a:r>
              <a:rPr lang="en-GB" dirty="0" smtClean="0"/>
              <a:t>Capacitors are added in parallel with the  load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528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Image result for thinking engineer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936"/>
          <a:stretch/>
        </p:blipFill>
        <p:spPr bwMode="auto">
          <a:xfrm>
            <a:off x="5292080" y="3719243"/>
            <a:ext cx="148047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loud Callout 9"/>
          <p:cNvSpPr/>
          <p:nvPr/>
        </p:nvSpPr>
        <p:spPr>
          <a:xfrm>
            <a:off x="5960310" y="1692693"/>
            <a:ext cx="3168352" cy="2160240"/>
          </a:xfrm>
          <a:prstGeom prst="cloudCallout">
            <a:avLst>
              <a:gd name="adj1" fmla="val -46537"/>
              <a:gd name="adj2" fmla="val 54784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 Correction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1252735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…So, all we need to do is add a ‘capacitor version’ of the load reactance. Lets see…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b="13247"/>
          <a:stretch/>
        </p:blipFill>
        <p:spPr>
          <a:xfrm>
            <a:off x="539552" y="2772813"/>
            <a:ext cx="4393559" cy="282929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44208" y="2244303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Oh hang on, its not on the nameplate of the motor. What now?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793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 Correction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Usually we don’t know the impedance characteristics of an AC load</a:t>
            </a:r>
          </a:p>
          <a:p>
            <a:r>
              <a:rPr lang="en-GB" dirty="0" smtClean="0"/>
              <a:t>We only know it’s current and power consumption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222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1026" name="Picture 2" descr="Wattmeter reads true power; product of voltmeter and ammeter readings yields apparent power.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1" b="24616"/>
          <a:stretch/>
        </p:blipFill>
        <p:spPr bwMode="auto">
          <a:xfrm>
            <a:off x="4716016" y="1451719"/>
            <a:ext cx="4608512" cy="2627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51520" y="1268760"/>
            <a:ext cx="4104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Measuring the load, we get: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Wattmeter reading = 2.3 kW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Ammeter reading = 17.3 A RMS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220072" y="2708920"/>
            <a:ext cx="792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230 V</a:t>
            </a:r>
          </a:p>
          <a:p>
            <a:r>
              <a:rPr lang="en-GB" dirty="0" smtClean="0"/>
              <a:t>RMS</a:t>
            </a:r>
          </a:p>
          <a:p>
            <a:r>
              <a:rPr lang="en-GB" dirty="0" smtClean="0"/>
              <a:t>50 Hz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51520" y="4149080"/>
            <a:ext cx="4176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wattmeter reads real power; </a:t>
            </a:r>
          </a:p>
          <a:p>
            <a:r>
              <a:rPr lang="en-GB" dirty="0" smtClean="0"/>
              <a:t>The product of voltmeter and ammeter readings yields apparent 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en-GB" dirty="0" smtClean="0"/>
                  <a:t>Step 1 – Calculate Apparent Power in kVA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𝑉𝐼</m:t>
                      </m:r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=17.3×230</m:t>
                      </m:r>
                    </m:oMath>
                  </m:oMathPara>
                </a14:m>
                <a:endParaRPr lang="en-GB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=3.979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𝑘𝑉𝐴</m:t>
                      </m:r>
                    </m:oMath>
                  </m:oMathPara>
                </a14:m>
                <a:endParaRPr lang="en-GB" b="0" dirty="0" smtClean="0"/>
              </a:p>
              <a:p>
                <a:endParaRPr lang="en-GB" b="0" dirty="0" smtClean="0"/>
              </a:p>
              <a:p>
                <a:r>
                  <a:rPr lang="en-GB" dirty="0" smtClean="0"/>
                  <a:t>Note: 2.829 kVA is larger than the 2.3 kW reading on the wattmeter. This means the power factor is poor. 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481" t="-32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4880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𝐹𝑎𝑐𝑡𝑜𝑟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den>
                      </m:f>
                    </m:oMath>
                  </m:oMathPara>
                </a14:m>
                <a:endParaRPr lang="en-GB" b="0" dirty="0" smtClean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𝐹𝑎𝑐𝑡𝑜𝑟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2.3 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𝑘𝑊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3.979 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𝑘𝑉𝐴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𝐹𝑎𝑐𝑡𝑜𝑟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=0.578</m:t>
                      </m:r>
                    </m:oMath>
                  </m:oMathPara>
                </a14:m>
                <a:endParaRPr lang="en-GB" dirty="0" smtClean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𝑃h𝑎𝑠𝑒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𝑎𝑛𝑔𝑙𝑒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0.578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e>
                      </m:fun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=54.7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°</m:t>
                      </m:r>
                    </m:oMath>
                  </m:oMathPara>
                </a14:m>
                <a:endParaRPr lang="en-GB" dirty="0" smtClean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6751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4618856" cy="3917032"/>
              </a:xfrm>
            </p:spPr>
            <p:txBody>
              <a:bodyPr/>
              <a:lstStyle/>
              <a:p>
                <a:r>
                  <a:rPr lang="en-GB" dirty="0" smtClean="0"/>
                  <a:t>We can calculate the reactive power using: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3.979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2.3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=3.247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𝑘𝑉𝐴𝑟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4618856" cy="3917032"/>
              </a:xfrm>
              <a:blipFill>
                <a:blip r:embed="rId2"/>
                <a:stretch>
                  <a:fillRect l="-3034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ight Triangle 3"/>
          <p:cNvSpPr/>
          <p:nvPr/>
        </p:nvSpPr>
        <p:spPr>
          <a:xfrm flipH="1">
            <a:off x="5004048" y="1556792"/>
            <a:ext cx="2592288" cy="331236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 rot="18491518">
            <a:off x="4290499" y="2841390"/>
            <a:ext cx="3744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Apparent Power (S) = 3.979 kVA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968044" y="492701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Real Power (P) = 2.3 kW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723534" y="1844824"/>
            <a:ext cx="461665" cy="2808312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en-GB" dirty="0" smtClean="0"/>
              <a:t>Reactive Power (Q) = ???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91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Phasor Diagram</a:t>
            </a:r>
            <a:endParaRPr lang="en-GB" dirty="0"/>
          </a:p>
        </p:txBody>
      </p:sp>
      <p:grpSp>
        <p:nvGrpSpPr>
          <p:cNvPr id="19" name="Group 18"/>
          <p:cNvGrpSpPr/>
          <p:nvPr/>
        </p:nvGrpSpPr>
        <p:grpSpPr>
          <a:xfrm>
            <a:off x="457200" y="1700808"/>
            <a:ext cx="5400600" cy="2682180"/>
            <a:chOff x="2051720" y="2656219"/>
            <a:chExt cx="5400600" cy="2682180"/>
          </a:xfrm>
        </p:grpSpPr>
        <p:sp>
          <p:nvSpPr>
            <p:cNvPr id="10" name="Arc 9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8" name="Group 17"/>
            <p:cNvGrpSpPr/>
            <p:nvPr/>
          </p:nvGrpSpPr>
          <p:grpSpPr>
            <a:xfrm>
              <a:off x="2051720" y="3240875"/>
              <a:ext cx="5400600" cy="2097524"/>
              <a:chOff x="2051720" y="3212976"/>
              <a:chExt cx="5400600" cy="2097524"/>
            </a:xfrm>
          </p:grpSpPr>
          <p:cxnSp>
            <p:nvCxnSpPr>
              <p:cNvPr id="5" name="Straight Connector 4"/>
              <p:cNvCxnSpPr/>
              <p:nvPr/>
            </p:nvCxnSpPr>
            <p:spPr>
              <a:xfrm>
                <a:off x="2051720" y="3212976"/>
                <a:ext cx="5040560" cy="0"/>
              </a:xfrm>
              <a:prstGeom prst="line">
                <a:avLst/>
              </a:prstGeom>
              <a:ln w="254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Straight Connector 5"/>
              <p:cNvCxnSpPr/>
              <p:nvPr/>
            </p:nvCxnSpPr>
            <p:spPr>
              <a:xfrm>
                <a:off x="2051720" y="3212976"/>
                <a:ext cx="3096344" cy="1872208"/>
              </a:xfrm>
              <a:prstGeom prst="line">
                <a:avLst/>
              </a:prstGeom>
              <a:ln w="254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" name="TextBox 11"/>
              <p:cNvSpPr txBox="1"/>
              <p:nvPr/>
            </p:nvSpPr>
            <p:spPr>
              <a:xfrm>
                <a:off x="5220072" y="4941168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</a:t>
                </a:r>
                <a:endParaRPr lang="en-GB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6948264" y="3246883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</a:t>
                </a:r>
                <a:endParaRPr lang="en-GB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16" name="TextBox 15"/>
                  <p:cNvSpPr txBox="1"/>
                  <p:nvPr/>
                </p:nvSpPr>
                <p:spPr>
                  <a:xfrm>
                    <a:off x="3254187" y="3520357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𝜃</m:t>
                          </m:r>
                        </m:oMath>
                      </m:oMathPara>
                    </a14:m>
                    <a:endParaRPr lang="en-GB" dirty="0">
                      <a:latin typeface="Times New Roman" panose="02020603050405020304" pitchFamily="18" charset="0"/>
                      <a:cs typeface="Times New Roman" panose="02020603050405020304" pitchFamily="18" charset="0"/>
                    </a:endParaRPr>
                  </a:p>
                </p:txBody>
              </p:sp>
            </mc:Choice>
            <mc:Fallback>
              <p:sp>
                <p:nvSpPr>
                  <p:cNvPr id="16" name="TextBox 1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254187" y="3520357"/>
                    <a:ext cx="504056" cy="369332"/>
                  </a:xfrm>
                  <a:prstGeom prst="rect">
                    <a:avLst/>
                  </a:prstGeom>
                  <a:blipFill>
                    <a:blip r:embed="rId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en-GB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sp>
        <p:nvSpPr>
          <p:cNvPr id="21" name="Cloud Callout 20"/>
          <p:cNvSpPr/>
          <p:nvPr/>
        </p:nvSpPr>
        <p:spPr>
          <a:xfrm>
            <a:off x="4788024" y="2608832"/>
            <a:ext cx="4248472" cy="2016224"/>
          </a:xfrm>
          <a:prstGeom prst="cloudCallout">
            <a:avLst>
              <a:gd name="adj1" fmla="val -82196"/>
              <a:gd name="adj2" fmla="val 11443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/>
          <p:cNvSpPr txBox="1"/>
          <p:nvPr/>
        </p:nvSpPr>
        <p:spPr>
          <a:xfrm>
            <a:off x="5605772" y="3090326"/>
            <a:ext cx="3034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Circuit is mainly inductive</a:t>
            </a:r>
          </a:p>
          <a:p>
            <a:r>
              <a:rPr lang="en-GB" dirty="0" smtClean="0"/>
              <a:t>So current lags behind voltage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066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To increase power factor to 0.95, we can add a capacitor in parallel with the load with an equal and opposite reactance.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2141730" y="2996952"/>
            <a:ext cx="4860540" cy="2627618"/>
            <a:chOff x="2267744" y="1451918"/>
            <a:chExt cx="4860540" cy="2627618"/>
          </a:xfrm>
        </p:grpSpPr>
        <p:pic>
          <p:nvPicPr>
            <p:cNvPr id="5" name="Picture 2" descr="Wattmeter reads true power; product of voltmeter and ammeter readings yields apparent power.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11" b="24616"/>
            <a:stretch/>
          </p:blipFill>
          <p:spPr bwMode="auto">
            <a:xfrm>
              <a:off x="2267744" y="1451918"/>
              <a:ext cx="4608512" cy="26276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6" name="Straight Connector 5"/>
            <p:cNvCxnSpPr/>
            <p:nvPr/>
          </p:nvCxnSpPr>
          <p:spPr>
            <a:xfrm>
              <a:off x="6012160" y="2420888"/>
              <a:ext cx="936104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6012160" y="3789040"/>
              <a:ext cx="936104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flipV="1">
              <a:off x="6948264" y="3140968"/>
              <a:ext cx="0" cy="64807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V="1">
              <a:off x="6948264" y="2420888"/>
              <a:ext cx="0" cy="57606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6768244" y="2996952"/>
              <a:ext cx="36004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6768244" y="3140968"/>
              <a:ext cx="36004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/>
            <p:nvPr/>
          </p:nvCxnSpPr>
          <p:spPr>
            <a:xfrm>
              <a:off x="6012160" y="2420888"/>
              <a:ext cx="504056" cy="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3" name="TextBox 12"/>
                <p:cNvSpPr txBox="1"/>
                <p:nvPr/>
              </p:nvSpPr>
              <p:spPr>
                <a:xfrm>
                  <a:off x="6228184" y="1916832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</m:oMath>
                    </m:oMathPara>
                  </a14:m>
                  <a:endParaRPr lang="en-GB" dirty="0"/>
                </a:p>
              </p:txBody>
            </p:sp>
          </mc:Choice>
          <mc:Fallback>
            <p:sp>
              <p:nvSpPr>
                <p:cNvPr id="13" name="TextBox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228184" y="1916832"/>
                  <a:ext cx="360040" cy="369332"/>
                </a:xfrm>
                <a:prstGeom prst="rect">
                  <a:avLst/>
                </a:pr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163017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can look at what we expect our phasor diagram to look like and see where to start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788024" y="2996952"/>
            <a:ext cx="3834264" cy="2575000"/>
            <a:chOff x="1437788" y="1595143"/>
            <a:chExt cx="6014532" cy="3715357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2051720" y="3212976"/>
              <a:ext cx="5040560" cy="0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2051720" y="3212976"/>
              <a:ext cx="3096344" cy="1872208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2051720" y="1700808"/>
              <a:ext cx="0" cy="1512167"/>
            </a:xfrm>
            <a:prstGeom prst="line">
              <a:avLst/>
            </a:prstGeom>
            <a:ln w="25400"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2051720" y="1688629"/>
              <a:ext cx="3096344" cy="1872208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2051720" y="3212975"/>
              <a:ext cx="3096344" cy="347862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Arc 9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Arc 10"/>
            <p:cNvSpPr/>
            <p:nvPr/>
          </p:nvSpPr>
          <p:spPr>
            <a:xfrm rot="2867179">
              <a:off x="3836263" y="3115855"/>
              <a:ext cx="337540" cy="4760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220072" y="4941168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948264" y="3246883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437788" y="1595143"/>
              <a:ext cx="617010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Ic</a:t>
              </a:r>
              <a:endPara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155169" y="3386906"/>
              <a:ext cx="715798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I’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6" name="TextBox 15"/>
                <p:cNvSpPr txBox="1"/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>
            <p:sp>
              <p:nvSpPr>
                <p:cNvPr id="16" name="TextBox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blipFill>
                  <a:blip r:embed="rId2"/>
                  <a:stretch>
                    <a:fillRect r="-13208" b="-48780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7" name="TextBox 16"/>
                <p:cNvSpPr txBox="1"/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>
            <p:sp>
              <p:nvSpPr>
                <p:cNvPr id="17" name="TextBox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blipFill>
                  <a:blip r:embed="rId3"/>
                  <a:stretch>
                    <a:fillRect r="-15385" b="-4523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8" name="Group 17"/>
          <p:cNvGrpSpPr/>
          <p:nvPr/>
        </p:nvGrpSpPr>
        <p:grpSpPr>
          <a:xfrm>
            <a:off x="956344" y="3422217"/>
            <a:ext cx="3436423" cy="1818084"/>
            <a:chOff x="2051720" y="2656219"/>
            <a:chExt cx="5400600" cy="2682180"/>
          </a:xfrm>
        </p:grpSpPr>
        <p:sp>
          <p:nvSpPr>
            <p:cNvPr id="19" name="Arc 18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0" name="Group 19"/>
            <p:cNvGrpSpPr/>
            <p:nvPr/>
          </p:nvGrpSpPr>
          <p:grpSpPr>
            <a:xfrm>
              <a:off x="2051720" y="3240875"/>
              <a:ext cx="5400600" cy="2097524"/>
              <a:chOff x="2051720" y="3212976"/>
              <a:chExt cx="5400600" cy="2097524"/>
            </a:xfrm>
          </p:grpSpPr>
          <p:cxnSp>
            <p:nvCxnSpPr>
              <p:cNvPr id="21" name="Straight Connector 20"/>
              <p:cNvCxnSpPr/>
              <p:nvPr/>
            </p:nvCxnSpPr>
            <p:spPr>
              <a:xfrm>
                <a:off x="2051720" y="3212976"/>
                <a:ext cx="5040560" cy="0"/>
              </a:xfrm>
              <a:prstGeom prst="line">
                <a:avLst/>
              </a:prstGeom>
              <a:ln w="254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/>
            </p:nvCxnSpPr>
            <p:spPr>
              <a:xfrm>
                <a:off x="2051720" y="3212976"/>
                <a:ext cx="3096344" cy="1872208"/>
              </a:xfrm>
              <a:prstGeom prst="line">
                <a:avLst/>
              </a:prstGeom>
              <a:ln w="254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TextBox 22"/>
              <p:cNvSpPr txBox="1"/>
              <p:nvPr/>
            </p:nvSpPr>
            <p:spPr>
              <a:xfrm>
                <a:off x="5220072" y="4941168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</a:t>
                </a:r>
                <a:endParaRPr lang="en-GB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>
                <a:off x="6948264" y="3246883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</a:t>
                </a:r>
                <a:endParaRPr lang="en-GB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25" name="TextBox 24"/>
                  <p:cNvSpPr txBox="1"/>
                  <p:nvPr/>
                </p:nvSpPr>
                <p:spPr>
                  <a:xfrm>
                    <a:off x="3254187" y="3520357"/>
                    <a:ext cx="504056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  <m:t>𝜃</m:t>
                          </m:r>
                        </m:oMath>
                      </m:oMathPara>
                    </a14:m>
                    <a:endParaRPr lang="en-GB" dirty="0">
                      <a:latin typeface="Times New Roman" panose="02020603050405020304" pitchFamily="18" charset="0"/>
                      <a:cs typeface="Times New Roman" panose="02020603050405020304" pitchFamily="18" charset="0"/>
                    </a:endParaRPr>
                  </a:p>
                </p:txBody>
              </p:sp>
            </mc:Choice>
            <mc:Fallback>
              <p:sp>
                <p:nvSpPr>
                  <p:cNvPr id="25" name="TextBox 2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254187" y="3520357"/>
                    <a:ext cx="504056" cy="369332"/>
                  </a:xfrm>
                  <a:prstGeom prst="rect">
                    <a:avLst/>
                  </a:prstGeom>
                  <a:blipFill>
                    <a:blip r:embed="rId4"/>
                    <a:stretch>
                      <a:fillRect b="-39024"/>
                    </a:stretch>
                  </a:blipFill>
                </p:spPr>
                <p:txBody>
                  <a:bodyPr/>
                  <a:lstStyle/>
                  <a:p>
                    <a:r>
                      <a:rPr lang="en-GB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sp>
        <p:nvSpPr>
          <p:cNvPr id="26" name="TextBox 25"/>
          <p:cNvSpPr txBox="1"/>
          <p:nvPr/>
        </p:nvSpPr>
        <p:spPr>
          <a:xfrm>
            <a:off x="1518696" y="3204193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Without correction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5849520" y="299695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With correction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2406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Content Placeholder 2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8229600" cy="2404863"/>
              </a:xfrm>
            </p:spPr>
            <p:txBody>
              <a:bodyPr/>
              <a:lstStyle/>
              <a:p>
                <a:r>
                  <a:rPr lang="en-GB" dirty="0" smtClean="0"/>
                  <a:t>Calculate the resistive and reactive components of the current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𝑅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</m:fun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=17.3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54.7</m:t>
                          </m:r>
                        </m:e>
                      </m:fun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=9.9969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A</m:t>
                      </m:r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𝐼</m:t>
                      </m:r>
                      <m:func>
                        <m:func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</m:func>
                      <m:r>
                        <a:rPr lang="en-GB" i="1">
                          <a:latin typeface="Cambria Math" panose="02040503050406030204" pitchFamily="18" charset="0"/>
                        </a:rPr>
                        <m:t>=17.3</m:t>
                      </m:r>
                      <m:func>
                        <m:func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54.7</m:t>
                          </m:r>
                        </m:e>
                      </m:func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14.1192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>
                          <a:latin typeface="Cambria Math" panose="02040503050406030204" pitchFamily="18" charset="0"/>
                        </a:rPr>
                        <m:t>A</m:t>
                      </m:r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22" name="Content Placeholder 2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8229600" cy="2404863"/>
              </a:xfrm>
              <a:blipFill>
                <a:blip r:embed="rId2"/>
                <a:stretch>
                  <a:fillRect l="-1704" t="-32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459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8229600" cy="604028"/>
              </a:xfrm>
            </p:spPr>
            <p:txBody>
              <a:bodyPr/>
              <a:lstStyle/>
              <a:p>
                <a:r>
                  <a:rPr lang="en-GB" dirty="0" smtClean="0"/>
                  <a:t>Calculate the required capacitor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8229600" cy="604028"/>
              </a:xfrm>
              <a:blipFill>
                <a:blip r:embed="rId2"/>
                <a:stretch>
                  <a:fillRect l="-1704" t="-13131" b="-282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Group 3"/>
          <p:cNvGrpSpPr/>
          <p:nvPr/>
        </p:nvGrpSpPr>
        <p:grpSpPr>
          <a:xfrm>
            <a:off x="915137" y="2564904"/>
            <a:ext cx="3834264" cy="2575000"/>
            <a:chOff x="1437788" y="1595143"/>
            <a:chExt cx="6014532" cy="3715357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2051720" y="3212976"/>
              <a:ext cx="5040560" cy="0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2051720" y="3212976"/>
              <a:ext cx="3096344" cy="1872208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2051720" y="1700808"/>
              <a:ext cx="0" cy="1512167"/>
            </a:xfrm>
            <a:prstGeom prst="line">
              <a:avLst/>
            </a:prstGeom>
            <a:ln w="25400"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2051720" y="1688629"/>
              <a:ext cx="3096344" cy="1872208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2051720" y="3212975"/>
              <a:ext cx="3096344" cy="347862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Arc 9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Arc 10"/>
            <p:cNvSpPr/>
            <p:nvPr/>
          </p:nvSpPr>
          <p:spPr>
            <a:xfrm rot="2867179">
              <a:off x="3836263" y="3115855"/>
              <a:ext cx="337540" cy="4760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220072" y="4941168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948264" y="3246883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437788" y="1595143"/>
              <a:ext cx="617010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Ic</a:t>
              </a:r>
              <a:endPara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155169" y="3386906"/>
              <a:ext cx="715798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I’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6" name="TextBox 15"/>
                <p:cNvSpPr txBox="1"/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>
            <p:sp>
              <p:nvSpPr>
                <p:cNvPr id="16" name="TextBox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blipFill>
                  <a:blip r:embed="rId3"/>
                  <a:stretch>
                    <a:fillRect r="-13208" b="-4523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7" name="TextBox 16"/>
                <p:cNvSpPr txBox="1"/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>
            <p:sp>
              <p:nvSpPr>
                <p:cNvPr id="17" name="TextBox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blipFill>
                  <a:blip r:embed="rId4"/>
                  <a:stretch>
                    <a:fillRect r="-15094" b="-4523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8" name="Group 17"/>
          <p:cNvGrpSpPr/>
          <p:nvPr/>
        </p:nvGrpSpPr>
        <p:grpSpPr>
          <a:xfrm>
            <a:off x="5303257" y="3300303"/>
            <a:ext cx="3442882" cy="1839601"/>
            <a:chOff x="2051720" y="2656219"/>
            <a:chExt cx="5400600" cy="2654281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2051720" y="3212976"/>
              <a:ext cx="5040560" cy="0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2051720" y="3212976"/>
              <a:ext cx="3096344" cy="1872208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5148064" y="3560837"/>
              <a:ext cx="0" cy="1512167"/>
            </a:xfrm>
            <a:prstGeom prst="line">
              <a:avLst/>
            </a:prstGeom>
            <a:ln w="25400"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>
              <a:off x="2051720" y="3212975"/>
              <a:ext cx="3096344" cy="347862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Arc 23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Arc 24"/>
            <p:cNvSpPr/>
            <p:nvPr/>
          </p:nvSpPr>
          <p:spPr>
            <a:xfrm rot="2867179">
              <a:off x="3836263" y="3115855"/>
              <a:ext cx="337540" cy="4760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220072" y="4941168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6948264" y="3246883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5107118" y="4038226"/>
              <a:ext cx="617010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Ic</a:t>
              </a:r>
              <a:endPara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5155169" y="3386906"/>
              <a:ext cx="715798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I’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30" name="TextBox 29"/>
                <p:cNvSpPr txBox="1"/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>
            <p:sp>
              <p:nvSpPr>
                <p:cNvPr id="30" name="TextBox 2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blipFill>
                  <a:blip r:embed="rId5"/>
                  <a:stretch>
                    <a:fillRect r="-13462" b="-4523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31" name="TextBox 30"/>
                <p:cNvSpPr txBox="1"/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>
            <p:sp>
              <p:nvSpPr>
                <p:cNvPr id="31" name="TextBox 3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blipFill>
                  <a:blip r:embed="rId6"/>
                  <a:stretch>
                    <a:fillRect r="-15094" b="-4523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cxnSp>
        <p:nvCxnSpPr>
          <p:cNvPr id="32" name="Straight Connector 31"/>
          <p:cNvCxnSpPr/>
          <p:nvPr/>
        </p:nvCxnSpPr>
        <p:spPr>
          <a:xfrm flipH="1" flipV="1">
            <a:off x="1306519" y="3595250"/>
            <a:ext cx="1962" cy="1489934"/>
          </a:xfrm>
          <a:prstGeom prst="line">
            <a:avLst/>
          </a:prstGeom>
          <a:ln w="25400">
            <a:headEnd type="triangl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/>
          <p:cNvSpPr txBox="1"/>
          <p:nvPr/>
        </p:nvSpPr>
        <p:spPr>
          <a:xfrm>
            <a:off x="896531" y="4715852"/>
            <a:ext cx="474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</a:p>
        </p:txBody>
      </p:sp>
      <p:cxnSp>
        <p:nvCxnSpPr>
          <p:cNvPr id="37" name="Straight Connector 36"/>
          <p:cNvCxnSpPr/>
          <p:nvPr/>
        </p:nvCxnSpPr>
        <p:spPr>
          <a:xfrm flipH="1" flipV="1">
            <a:off x="5317628" y="3686591"/>
            <a:ext cx="4605" cy="1323856"/>
          </a:xfrm>
          <a:prstGeom prst="line">
            <a:avLst/>
          </a:prstGeom>
          <a:ln w="25400">
            <a:headEnd type="triangl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4920341" y="4637000"/>
            <a:ext cx="474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5303257" y="3645024"/>
            <a:ext cx="1973919" cy="0"/>
          </a:xfrm>
          <a:prstGeom prst="line">
            <a:avLst/>
          </a:prstGeom>
          <a:ln w="254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7052912" y="3215531"/>
            <a:ext cx="474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367662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8229600" cy="1812306"/>
              </a:xfrm>
            </p:spPr>
            <p:txBody>
              <a:bodyPr/>
              <a:lstStyle/>
              <a:p>
                <a:r>
                  <a:rPr lang="en-GB" dirty="0" smtClean="0"/>
                  <a:t>We know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en-GB" b="0" i="0" smtClean="0">
                                <a:latin typeface="Cambria Math" panose="02040503050406030204" pitchFamily="18" charset="0"/>
                              </a:rPr>
                              <m:t>cos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−1</m:t>
                            </m:r>
                          </m:sup>
                        </m:sSup>
                      </m:fName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0.95</m:t>
                        </m:r>
                      </m:e>
                    </m:func>
                    <m:r>
                      <a:rPr lang="en-GB" b="0" i="1" smtClean="0">
                        <a:latin typeface="Cambria Math" panose="02040503050406030204" pitchFamily="18" charset="0"/>
                      </a:rPr>
                      <m:t>=18.19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°</m:t>
                    </m:r>
                  </m:oMath>
                </a14:m>
                <a:endParaRPr lang="en-GB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𝐼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′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𝑅</m:t>
                              </m:r>
                            </m:sub>
                          </m:sSub>
                        </m:num>
                        <m:den>
                          <m:func>
                            <m:func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𝜃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func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9.9969</m:t>
                          </m:r>
                        </m:num>
                        <m:den>
                          <m:func>
                            <m:func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18.19</m:t>
                              </m:r>
                            </m:e>
                          </m:func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=10.523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A</m:t>
                      </m:r>
                    </m:oMath>
                  </m:oMathPara>
                </a14:m>
                <a:endParaRPr lang="en-GB" b="0" dirty="0" smtClean="0">
                  <a:ea typeface="Cambria Math" panose="02040503050406030204" pitchFamily="18" charset="0"/>
                </a:endParaRP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8229600" cy="1812306"/>
              </a:xfrm>
              <a:blipFill>
                <a:blip r:embed="rId2"/>
                <a:stretch>
                  <a:fillRect l="-1704" t="-43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Group 3"/>
          <p:cNvGrpSpPr/>
          <p:nvPr/>
        </p:nvGrpSpPr>
        <p:grpSpPr>
          <a:xfrm>
            <a:off x="5303257" y="3300303"/>
            <a:ext cx="3442882" cy="1839601"/>
            <a:chOff x="2051720" y="2656219"/>
            <a:chExt cx="5400600" cy="2654281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2051720" y="3212976"/>
              <a:ext cx="5040560" cy="0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2051720" y="3212976"/>
              <a:ext cx="3096344" cy="1872208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5148064" y="3560837"/>
              <a:ext cx="0" cy="1512167"/>
            </a:xfrm>
            <a:prstGeom prst="line">
              <a:avLst/>
            </a:prstGeom>
            <a:ln w="25400"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2051720" y="3212975"/>
              <a:ext cx="3096344" cy="347862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Arc 8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Arc 9"/>
            <p:cNvSpPr/>
            <p:nvPr/>
          </p:nvSpPr>
          <p:spPr>
            <a:xfrm rot="2867179">
              <a:off x="3836263" y="3115855"/>
              <a:ext cx="337540" cy="4760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5220072" y="4941168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948264" y="3246883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07118" y="4038226"/>
              <a:ext cx="617010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Ic</a:t>
              </a:r>
              <a:endPara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155169" y="3386906"/>
              <a:ext cx="715798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I’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5" name="TextBox 14"/>
                <p:cNvSpPr txBox="1"/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>
            <p:sp>
              <p:nvSpPr>
                <p:cNvPr id="15" name="TextBox 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blipFill>
                  <a:blip r:embed="rId3"/>
                  <a:stretch>
                    <a:fillRect r="-13462" b="-4523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6" name="TextBox 15"/>
                <p:cNvSpPr txBox="1"/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>
            <p:sp>
              <p:nvSpPr>
                <p:cNvPr id="16" name="TextBox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blipFill>
                  <a:blip r:embed="rId4"/>
                  <a:stretch>
                    <a:fillRect r="-15094" b="-4523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cxnSp>
        <p:nvCxnSpPr>
          <p:cNvPr id="17" name="Straight Connector 16"/>
          <p:cNvCxnSpPr/>
          <p:nvPr/>
        </p:nvCxnSpPr>
        <p:spPr>
          <a:xfrm flipH="1" flipV="1">
            <a:off x="5317628" y="3686591"/>
            <a:ext cx="4605" cy="1323856"/>
          </a:xfrm>
          <a:prstGeom prst="line">
            <a:avLst/>
          </a:prstGeom>
          <a:ln w="25400">
            <a:headEnd type="triangl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4920341" y="4637000"/>
            <a:ext cx="474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5303257" y="3645024"/>
            <a:ext cx="1973919" cy="0"/>
          </a:xfrm>
          <a:prstGeom prst="line">
            <a:avLst/>
          </a:prstGeom>
          <a:ln w="254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7052912" y="3215531"/>
            <a:ext cx="474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Box 20"/>
              <p:cNvSpPr txBox="1"/>
              <p:nvPr/>
            </p:nvSpPr>
            <p:spPr>
              <a:xfrm>
                <a:off x="345642" y="3414084"/>
                <a:ext cx="4608512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3200" dirty="0" smtClean="0"/>
                  <a:t>The missing side of the triangle is actually</a:t>
                </a: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320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 sz="3200" dirty="0"/>
              </a:p>
            </p:txBody>
          </p:sp>
        </mc:Choice>
        <mc:Fallback>
          <p:sp>
            <p:nvSpPr>
              <p:cNvPr id="21" name="TextBox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642" y="3414084"/>
                <a:ext cx="4608512" cy="1569660"/>
              </a:xfrm>
              <a:prstGeom prst="rect">
                <a:avLst/>
              </a:prstGeom>
              <a:blipFill>
                <a:blip r:embed="rId5"/>
                <a:stretch>
                  <a:fillRect l="-3439" t="-5039" r="-2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val 21"/>
          <p:cNvSpPr/>
          <p:nvPr/>
        </p:nvSpPr>
        <p:spPr>
          <a:xfrm>
            <a:off x="6879099" y="3533053"/>
            <a:ext cx="822031" cy="7115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591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′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𝐼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𝑅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10.523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9.9969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=3.285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A</m:t>
                      </m:r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−3.285=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14.1192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−3.285=10.8342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A</m:t>
                      </m:r>
                    </m:oMath>
                  </m:oMathPara>
                </a14:m>
                <a:endParaRPr lang="en-GB" b="0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230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10.8342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=21.229 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Ω</m:t>
                      </m:r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31343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Now that we know the capacitive reactance, we can calculate the capacitance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=21.229 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Ω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𝑓𝐶</m:t>
                        </m:r>
                      </m:den>
                    </m:f>
                  </m:oMath>
                </a14:m>
                <a:endParaRPr lang="en-GB" b="0" dirty="0" smtClean="0">
                  <a:ea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</m:t>
                        </m:r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50×21.229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=149.941µ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F</m:t>
                    </m:r>
                  </m:oMath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9444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Phasor Diagram</a:t>
            </a:r>
            <a:endParaRPr lang="en-GB" dirty="0"/>
          </a:p>
        </p:txBody>
      </p:sp>
      <p:grpSp>
        <p:nvGrpSpPr>
          <p:cNvPr id="23" name="Group 22"/>
          <p:cNvGrpSpPr/>
          <p:nvPr/>
        </p:nvGrpSpPr>
        <p:grpSpPr>
          <a:xfrm>
            <a:off x="1691680" y="1556792"/>
            <a:ext cx="5760640" cy="3753708"/>
            <a:chOff x="1691680" y="1556792"/>
            <a:chExt cx="5760640" cy="3753708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2051720" y="3212976"/>
              <a:ext cx="5040560" cy="0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2051720" y="3212976"/>
              <a:ext cx="3096344" cy="1872208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2051720" y="1700808"/>
              <a:ext cx="0" cy="1512167"/>
            </a:xfrm>
            <a:prstGeom prst="line">
              <a:avLst/>
            </a:prstGeom>
            <a:ln w="25400"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2051720" y="1688629"/>
              <a:ext cx="3096344" cy="1872208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>
              <a:off x="2051720" y="3212975"/>
              <a:ext cx="3096344" cy="347862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Arc 14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Arc 15"/>
            <p:cNvSpPr/>
            <p:nvPr/>
          </p:nvSpPr>
          <p:spPr>
            <a:xfrm rot="2867179">
              <a:off x="3836263" y="3115855"/>
              <a:ext cx="337540" cy="4760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5220072" y="4941168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6948264" y="3246883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1691680" y="1556792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Ic</a:t>
              </a:r>
              <a:endPara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155170" y="338690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I’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21" name="TextBox 20"/>
                <p:cNvSpPr txBox="1"/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>
            <p:sp>
              <p:nvSpPr>
                <p:cNvPr id="21" name="TextBox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54187" y="3520357"/>
                  <a:ext cx="504056" cy="369332"/>
                </a:xfrm>
                <a:prstGeom prst="rect">
                  <a:avLst/>
                </a:prstGeom>
                <a:blipFill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22" name="TextBox 21"/>
                <p:cNvSpPr txBox="1"/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>
            <p:sp>
              <p:nvSpPr>
                <p:cNvPr id="22" name="TextBox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51660" y="3410209"/>
                  <a:ext cx="504056" cy="369332"/>
                </a:xfrm>
                <a:prstGeom prst="rect">
                  <a:avLst/>
                </a:pr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2654015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1" ma:contentTypeDescription="Create a new document." ma:contentTypeScope="" ma:versionID="ec6e44c0ab89a58833fe3f2c84cfa019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5b3c9d8774cdf4c4ec467278cf2c8435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a12fe08c-d961-42b5-8243-a968499d8e5e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bc2bc07b-b850-40fa-bc7b-300a8ce20a14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E01F684-068C-4FC9-AB82-B29B1984057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9927</TotalTime>
  <Words>403</Words>
  <Application>Microsoft Office PowerPoint</Application>
  <PresentationFormat>On-screen Show (4:3)</PresentationFormat>
  <Paragraphs>119</Paragraphs>
  <Slides>19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Cambria Math</vt:lpstr>
      <vt:lpstr>Myriad Pro</vt:lpstr>
      <vt:lpstr>Times New Roman</vt:lpstr>
      <vt:lpstr>20140311PresentationUWTSDTemplate</vt:lpstr>
      <vt:lpstr>Equation</vt:lpstr>
      <vt:lpstr>Power Factor Correction</vt:lpstr>
      <vt:lpstr>Power Factor Correction</vt:lpstr>
      <vt:lpstr>Power Factor Correction</vt:lpstr>
      <vt:lpstr>Power Factor Correction</vt:lpstr>
      <vt:lpstr>Power Factor Correction</vt:lpstr>
      <vt:lpstr>Power Factor Correction</vt:lpstr>
      <vt:lpstr>Example</vt:lpstr>
      <vt:lpstr>Solution</vt:lpstr>
      <vt:lpstr>Solution</vt:lpstr>
      <vt:lpstr>Solution</vt:lpstr>
      <vt:lpstr>Phasor Diagram</vt:lpstr>
      <vt:lpstr>Solution</vt:lpstr>
      <vt:lpstr>Solution</vt:lpstr>
      <vt:lpstr>Solution</vt:lpstr>
      <vt:lpstr>Solution</vt:lpstr>
      <vt:lpstr>Solution</vt:lpstr>
      <vt:lpstr>Solution</vt:lpstr>
      <vt:lpstr>Solution</vt:lpstr>
      <vt:lpstr>Phasor Diagram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 Factor Correction</dc:title>
  <dc:creator>Stephen Mosey</dc:creator>
  <cp:lastModifiedBy>Stephen Mosey</cp:lastModifiedBy>
  <cp:revision>16</cp:revision>
  <dcterms:created xsi:type="dcterms:W3CDTF">2019-10-14T12:29:27Z</dcterms:created>
  <dcterms:modified xsi:type="dcterms:W3CDTF">2019-10-21T09:57:23Z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