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315B72-6B5A-B2E5-0621-CE429450FF14}" v="758" dt="2024-10-01T09:45:50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25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51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716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538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819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61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677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640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211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780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915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10/1/2024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019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854B02B-0B9C-4F1C-AA77-810192994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871A3F3-7B20-453C-B836-95EE1B194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F0D9088-A9DD-44D1-9480-54C6D9C5CE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EF294E8-3387-4EC5-8FEF-B6619381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B9E4F71-1563-49A7-9E36-B6F17274C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5711EDE-15AE-45C1-BB5D-A75C2DBCE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2B2208C-A2E8-4A3A-A096-18F4A4CFF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F3D91FA-90DD-41F3-9BA4-DCECE004C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46A5051-8549-4326-889F-D444806DA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1A1F84-F65A-4182-A980-DAB5DDBA1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DEB902F0-87AC-443C-80DE-A74F802B9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67E8A466-B6A0-4DB3-B8A3-CF8125CD33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1D000BE-82F9-40A6-8F25-A0599C5255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9C32A44-65BE-4E50-B57F-40F70F0F6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1210BAD-6517-4B69-9957-4A96B63EE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28EA630-A8D1-41B2-A192-87C68DBF69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DC7DD0A-8900-44D2-ACC3-5BA55DC6B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CDF3D55D-BDAF-4568-B302-287E983B6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7011E7F-BA17-4517-978C-62A1CAC75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376F9B6-38DE-4DD5-86C1-3422118C4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41C3734-DAEF-4A46-BEA1-D5AD3312C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477B67C-64B0-4276-A896-25046D11B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DFC2517-2C23-416A-816A-78BC0D55C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0C33528-1E61-46AF-AB71-5D8A4421A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EEF936-1B01-48F9-92E8-409D0D0AE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A937AE8-840F-4140-9ABB-092572380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29BB531-A47E-49A2-B75C-12D80A405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29A5FD65-1327-4177-AE7B-43F621AF5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9AE2EAE-6FC0-4C80-89B2-17458DB60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CE40E8B-1E04-4754-94C9-ACE347819B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FE685B0-23E4-4A55-97D5-8667B3690C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2D75DC8-932A-4363-AFCC-31CD4672D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0FA6579-9606-4A7A-8519-FBED9C6FA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971" y="1"/>
            <a:ext cx="12196969" cy="3200399"/>
          </a:xfrm>
          <a:custGeom>
            <a:avLst/>
            <a:gdLst>
              <a:gd name="connsiteX0" fmla="*/ 8951169 w 12179808"/>
              <a:gd name="connsiteY0" fmla="*/ 14 h 3200399"/>
              <a:gd name="connsiteX1" fmla="*/ 11653845 w 12179808"/>
              <a:gd name="connsiteY1" fmla="*/ 98641 h 3200399"/>
              <a:gd name="connsiteX2" fmla="*/ 12178450 w 12179808"/>
              <a:gd name="connsiteY2" fmla="*/ 134761 h 3200399"/>
              <a:gd name="connsiteX3" fmla="*/ 12178450 w 12179808"/>
              <a:gd name="connsiteY3" fmla="*/ 852282 h 3200399"/>
              <a:gd name="connsiteX4" fmla="*/ 12179808 w 12179808"/>
              <a:gd name="connsiteY4" fmla="*/ 852282 h 3200399"/>
              <a:gd name="connsiteX5" fmla="*/ 12179808 w 12179808"/>
              <a:gd name="connsiteY5" fmla="*/ 1752600 h 3200399"/>
              <a:gd name="connsiteX6" fmla="*/ 12179808 w 12179808"/>
              <a:gd name="connsiteY6" fmla="*/ 1981199 h 3200399"/>
              <a:gd name="connsiteX7" fmla="*/ 12179808 w 12179808"/>
              <a:gd name="connsiteY7" fmla="*/ 3200399 h 3200399"/>
              <a:gd name="connsiteX8" fmla="*/ 0 w 12179808"/>
              <a:gd name="connsiteY8" fmla="*/ 3200399 h 3200399"/>
              <a:gd name="connsiteX9" fmla="*/ 0 w 12179808"/>
              <a:gd name="connsiteY9" fmla="*/ 1981199 h 3200399"/>
              <a:gd name="connsiteX10" fmla="*/ 0 w 12179808"/>
              <a:gd name="connsiteY10" fmla="*/ 1752600 h 3200399"/>
              <a:gd name="connsiteX11" fmla="*/ 0 w 12179808"/>
              <a:gd name="connsiteY11" fmla="*/ 940776 h 3200399"/>
              <a:gd name="connsiteX12" fmla="*/ 0 w 12179808"/>
              <a:gd name="connsiteY12" fmla="*/ 852282 h 3200399"/>
              <a:gd name="connsiteX13" fmla="*/ 0 w 12179808"/>
              <a:gd name="connsiteY13" fmla="*/ 475166 h 3200399"/>
              <a:gd name="connsiteX14" fmla="*/ 8951169 w 12179808"/>
              <a:gd name="connsiteY14" fmla="*/ 14 h 320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79808" h="3200399">
                <a:moveTo>
                  <a:pt x="8951169" y="14"/>
                </a:moveTo>
                <a:cubicBezTo>
                  <a:pt x="9704520" y="748"/>
                  <a:pt x="10578586" y="29202"/>
                  <a:pt x="11653845" y="98641"/>
                </a:cubicBezTo>
                <a:lnTo>
                  <a:pt x="12178450" y="134761"/>
                </a:lnTo>
                <a:lnTo>
                  <a:pt x="12178450" y="852282"/>
                </a:lnTo>
                <a:lnTo>
                  <a:pt x="12179808" y="852282"/>
                </a:lnTo>
                <a:lnTo>
                  <a:pt x="12179808" y="1752600"/>
                </a:lnTo>
                <a:lnTo>
                  <a:pt x="12179808" y="1981199"/>
                </a:lnTo>
                <a:lnTo>
                  <a:pt x="12179808" y="3200399"/>
                </a:lnTo>
                <a:lnTo>
                  <a:pt x="0" y="3200399"/>
                </a:lnTo>
                <a:lnTo>
                  <a:pt x="0" y="1981199"/>
                </a:lnTo>
                <a:lnTo>
                  <a:pt x="0" y="1752600"/>
                </a:lnTo>
                <a:lnTo>
                  <a:pt x="0" y="940776"/>
                </a:lnTo>
                <a:lnTo>
                  <a:pt x="0" y="852282"/>
                </a:lnTo>
                <a:lnTo>
                  <a:pt x="0" y="475166"/>
                </a:lnTo>
                <a:cubicBezTo>
                  <a:pt x="4768989" y="475166"/>
                  <a:pt x="5812206" y="-3043"/>
                  <a:pt x="8951169" y="14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25" y="1477577"/>
            <a:ext cx="6385848" cy="1094264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4" name="Picture 3" descr="Computer Servers">
            <a:extLst>
              <a:ext uri="{FF2B5EF4-FFF2-40B4-BE49-F238E27FC236}">
                <a16:creationId xmlns:a16="http://schemas.microsoft.com/office/drawing/2014/main" id="{85E67A0C-B7A2-D377-3BCD-025F6093AD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/>
        </p:blipFill>
        <p:spPr>
          <a:xfrm>
            <a:off x="20896" y="11"/>
            <a:ext cx="12191980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25" y="168613"/>
            <a:ext cx="13314545" cy="415463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                    </a:t>
            </a:r>
            <a:r>
              <a:rPr lang="en-US" sz="6600" dirty="0">
                <a:solidFill>
                  <a:srgbClr val="0070C0"/>
                </a:solidFill>
              </a:rPr>
              <a:t>POLICING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FF27C-D903-5A8B-74EE-FF9CC2DFA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052" y="642445"/>
            <a:ext cx="8268644" cy="356874"/>
          </a:xfrm>
        </p:spPr>
        <p:txBody>
          <a:bodyPr>
            <a:normAutofit fontScale="90000"/>
          </a:bodyPr>
          <a:lstStyle/>
          <a:p>
            <a:r>
              <a:rPr lang="en-US" sz="2400" dirty="0"/>
              <a:t>Benefits of obtaining a degree in professional policing.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96354-393D-CAA6-6A07-7CBB64C100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970" y="1004022"/>
            <a:ext cx="12078643" cy="583999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pPr>
              <a:buClr>
                <a:srgbClr val="7597B0"/>
              </a:buClr>
            </a:pPr>
            <a:r>
              <a:rPr lang="en-US" dirty="0"/>
              <a:t>According to </a:t>
            </a:r>
            <a:r>
              <a:rPr lang="en-US" dirty="0" err="1"/>
              <a:t>Birgmingham</a:t>
            </a:r>
            <a:r>
              <a:rPr lang="en-US" dirty="0"/>
              <a:t> City University (2011), having a degree in policing will give you an </a:t>
            </a:r>
            <a:r>
              <a:rPr lang="en-US" dirty="0" err="1"/>
              <a:t>advanantage</a:t>
            </a:r>
            <a:r>
              <a:rPr lang="en-US" dirty="0"/>
              <a:t> when applying for a role in law enforcement. By having a degree, police forces are more likely to accept a candidate if they have a degree in policing. </a:t>
            </a:r>
            <a:endParaRPr lang="en-US" sz="1100" dirty="0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buClr>
                <a:srgbClr val="7597B0"/>
              </a:buClr>
            </a:pPr>
            <a:endParaRPr lang="en-GB" sz="1100" b="1" dirty="0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buClr>
                <a:srgbClr val="7597B0"/>
              </a:buClr>
            </a:pPr>
            <a:endParaRPr lang="en-GB" sz="1100" dirty="0">
              <a:solidFill>
                <a:srgbClr val="444444"/>
              </a:solidFill>
              <a:latin typeface="Arial"/>
              <a:cs typeface="Arial"/>
            </a:endParaRPr>
          </a:p>
          <a:p>
            <a:pPr>
              <a:buClr>
                <a:srgbClr val="7597B0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884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B9E58-D625-920E-D6FE-E34F2F5A061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722313"/>
            <a:ext cx="10282238" cy="13493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   Detective Constable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B491A-45AC-9B8D-CB73-8F7D2F5F880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073150"/>
            <a:ext cx="5489575" cy="4546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Detectives play a huge role with investigating various types of crime. South Wales Police (2024)</a:t>
            </a:r>
          </a:p>
          <a:p>
            <a:pPr>
              <a:buClr>
                <a:srgbClr val="7597B0"/>
              </a:buClr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7591D5-CDF9-3BD7-AED4-A8011101DC0D}"/>
              </a:ext>
            </a:extLst>
          </p:cNvPr>
          <p:cNvSpPr txBox="1"/>
          <p:nvPr/>
        </p:nvSpPr>
        <p:spPr>
          <a:xfrm>
            <a:off x="6482424" y="1274083"/>
            <a:ext cx="539035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 dirty="0">
                <a:solidFill>
                  <a:srgbClr val="1C2831"/>
                </a:solidFill>
              </a:rPr>
              <a:t>South Wales Police (2024) states, Detectives are trained as regular police constables initially and after a </a:t>
            </a:r>
            <a:r>
              <a:rPr lang="en-US" sz="2000" dirty="0" err="1">
                <a:solidFill>
                  <a:srgbClr val="1C2831"/>
                </a:solidFill>
              </a:rPr>
              <a:t>probationry</a:t>
            </a:r>
            <a:r>
              <a:rPr lang="en-US" sz="2000" dirty="0">
                <a:solidFill>
                  <a:srgbClr val="1C2831"/>
                </a:solidFill>
              </a:rPr>
              <a:t> period of 2 years, then the opportunity to undertake a detective training course becomes available, which enables you to become a trainee detective constable until you become an accredited detective constable. </a:t>
            </a:r>
            <a:endParaRPr lang="en-US" sz="2000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935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C9C836-C62F-F7C4-0C85-9C8743D9BAB0}"/>
              </a:ext>
            </a:extLst>
          </p:cNvPr>
          <p:cNvSpPr txBox="1"/>
          <p:nvPr/>
        </p:nvSpPr>
        <p:spPr>
          <a:xfrm>
            <a:off x="182012" y="196012"/>
            <a:ext cx="1302124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Reference List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530539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AnalogousFromDarkSeedLeftStep">
      <a:dk1>
        <a:srgbClr val="000000"/>
      </a:dk1>
      <a:lt1>
        <a:srgbClr val="FFFFFF"/>
      </a:lt1>
      <a:dk2>
        <a:srgbClr val="1C2831"/>
      </a:dk2>
      <a:lt2>
        <a:srgbClr val="F1F3F0"/>
      </a:lt2>
      <a:accent1>
        <a:srgbClr val="A04DC3"/>
      </a:accent1>
      <a:accent2>
        <a:srgbClr val="603FB3"/>
      </a:accent2>
      <a:accent3>
        <a:srgbClr val="4D5CC3"/>
      </a:accent3>
      <a:accent4>
        <a:srgbClr val="3B7CB1"/>
      </a:accent4>
      <a:accent5>
        <a:srgbClr val="4CBDC1"/>
      </a:accent5>
      <a:accent6>
        <a:srgbClr val="3BB184"/>
      </a:accent6>
      <a:hlink>
        <a:srgbClr val="3A96AE"/>
      </a:hlink>
      <a:folHlink>
        <a:srgbClr val="7F7F7F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CosineVTI</vt:lpstr>
      <vt:lpstr>                    POLICING</vt:lpstr>
      <vt:lpstr>Benefits of obtaining a degree in professional policing. </vt:lpstr>
      <vt:lpstr>   Detective Constable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141</cp:revision>
  <dcterms:created xsi:type="dcterms:W3CDTF">2024-10-01T09:21:02Z</dcterms:created>
  <dcterms:modified xsi:type="dcterms:W3CDTF">2024-10-01T09:45:52Z</dcterms:modified>
</cp:coreProperties>
</file>