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4"/>
  </p:notesMasterIdLst>
  <p:sldIdLst>
    <p:sldId id="482" r:id="rId2"/>
    <p:sldId id="483" r:id="rId3"/>
    <p:sldId id="468" r:id="rId4"/>
    <p:sldId id="469" r:id="rId5"/>
    <p:sldId id="484" r:id="rId6"/>
    <p:sldId id="485" r:id="rId7"/>
    <p:sldId id="486" r:id="rId8"/>
    <p:sldId id="472" r:id="rId9"/>
    <p:sldId id="473" r:id="rId10"/>
    <p:sldId id="474" r:id="rId11"/>
    <p:sldId id="475" r:id="rId12"/>
    <p:sldId id="487" r:id="rId13"/>
    <p:sldId id="477" r:id="rId14"/>
    <p:sldId id="488" r:id="rId15"/>
    <p:sldId id="471" r:id="rId16"/>
    <p:sldId id="480" r:id="rId17"/>
    <p:sldId id="481" r:id="rId18"/>
    <p:sldId id="489" r:id="rId19"/>
    <p:sldId id="490" r:id="rId20"/>
    <p:sldId id="256" r:id="rId21"/>
    <p:sldId id="426" r:id="rId22"/>
    <p:sldId id="380" r:id="rId23"/>
    <p:sldId id="301" r:id="rId24"/>
    <p:sldId id="445" r:id="rId25"/>
    <p:sldId id="447" r:id="rId26"/>
    <p:sldId id="448" r:id="rId27"/>
    <p:sldId id="300" r:id="rId28"/>
    <p:sldId id="293" r:id="rId29"/>
    <p:sldId id="309" r:id="rId30"/>
    <p:sldId id="294" r:id="rId31"/>
    <p:sldId id="295" r:id="rId32"/>
    <p:sldId id="310" r:id="rId33"/>
    <p:sldId id="311" r:id="rId34"/>
    <p:sldId id="296" r:id="rId35"/>
    <p:sldId id="462" r:id="rId36"/>
    <p:sldId id="297" r:id="rId37"/>
    <p:sldId id="298" r:id="rId38"/>
    <p:sldId id="456" r:id="rId39"/>
    <p:sldId id="383" r:id="rId40"/>
    <p:sldId id="362" r:id="rId41"/>
    <p:sldId id="463" r:id="rId42"/>
    <p:sldId id="406" r:id="rId43"/>
    <p:sldId id="315" r:id="rId44"/>
    <p:sldId id="386" r:id="rId45"/>
    <p:sldId id="434" r:id="rId46"/>
    <p:sldId id="435" r:id="rId47"/>
    <p:sldId id="350" r:id="rId48"/>
    <p:sldId id="351" r:id="rId49"/>
    <p:sldId id="465" r:id="rId50"/>
    <p:sldId id="446" r:id="rId51"/>
    <p:sldId id="389" r:id="rId52"/>
    <p:sldId id="388" r:id="rId53"/>
    <p:sldId id="438" r:id="rId54"/>
    <p:sldId id="390" r:id="rId55"/>
    <p:sldId id="439" r:id="rId56"/>
    <p:sldId id="440" r:id="rId57"/>
    <p:sldId id="329" r:id="rId58"/>
    <p:sldId id="436" r:id="rId59"/>
    <p:sldId id="334" r:id="rId60"/>
    <p:sldId id="395" r:id="rId61"/>
    <p:sldId id="392" r:id="rId62"/>
    <p:sldId id="317" r:id="rId63"/>
    <p:sldId id="450" r:id="rId64"/>
    <p:sldId id="451" r:id="rId65"/>
    <p:sldId id="449" r:id="rId66"/>
    <p:sldId id="407" r:id="rId67"/>
    <p:sldId id="370" r:id="rId68"/>
    <p:sldId id="265" r:id="rId69"/>
    <p:sldId id="266" r:id="rId70"/>
    <p:sldId id="264" r:id="rId71"/>
    <p:sldId id="452" r:id="rId72"/>
    <p:sldId id="373" r:id="rId73"/>
    <p:sldId id="341" r:id="rId74"/>
    <p:sldId id="430" r:id="rId75"/>
    <p:sldId id="431" r:id="rId76"/>
    <p:sldId id="397" r:id="rId77"/>
    <p:sldId id="442" r:id="rId78"/>
    <p:sldId id="457" r:id="rId79"/>
    <p:sldId id="318" r:id="rId80"/>
    <p:sldId id="321" r:id="rId81"/>
    <p:sldId id="379" r:id="rId82"/>
    <p:sldId id="458" r:id="rId83"/>
    <p:sldId id="421" r:id="rId84"/>
    <p:sldId id="418" r:id="rId85"/>
    <p:sldId id="419" r:id="rId86"/>
    <p:sldId id="420" r:id="rId87"/>
    <p:sldId id="408" r:id="rId88"/>
    <p:sldId id="404" r:id="rId89"/>
    <p:sldId id="411" r:id="rId90"/>
    <p:sldId id="403" r:id="rId91"/>
    <p:sldId id="415" r:id="rId92"/>
    <p:sldId id="466" r:id="rId93"/>
    <p:sldId id="425" r:id="rId94"/>
    <p:sldId id="443" r:id="rId95"/>
    <p:sldId id="282" r:id="rId96"/>
    <p:sldId id="284" r:id="rId97"/>
    <p:sldId id="340" r:id="rId98"/>
    <p:sldId id="286" r:id="rId99"/>
    <p:sldId id="288" r:id="rId100"/>
    <p:sldId id="358" r:id="rId101"/>
    <p:sldId id="359" r:id="rId102"/>
    <p:sldId id="269" r:id="rId103"/>
    <p:sldId id="326" r:id="rId104"/>
    <p:sldId id="328" r:id="rId105"/>
    <p:sldId id="277" r:id="rId106"/>
    <p:sldId id="335" r:id="rId107"/>
    <p:sldId id="360" r:id="rId108"/>
    <p:sldId id="325" r:id="rId109"/>
    <p:sldId id="289" r:id="rId110"/>
    <p:sldId id="394" r:id="rId111"/>
    <p:sldId id="428" r:id="rId112"/>
    <p:sldId id="342" r:id="rId113"/>
    <p:sldId id="399" r:id="rId114"/>
    <p:sldId id="396" r:id="rId115"/>
    <p:sldId id="401" r:id="rId116"/>
    <p:sldId id="402" r:id="rId117"/>
    <p:sldId id="354" r:id="rId118"/>
    <p:sldId id="365" r:id="rId119"/>
    <p:sldId id="366" r:id="rId120"/>
    <p:sldId id="330" r:id="rId121"/>
    <p:sldId id="369" r:id="rId122"/>
    <p:sldId id="367" r:id="rId123"/>
    <p:sldId id="368" r:id="rId124"/>
    <p:sldId id="355" r:id="rId125"/>
    <p:sldId id="356" r:id="rId126"/>
    <p:sldId id="357" r:id="rId127"/>
    <p:sldId id="324" r:id="rId128"/>
    <p:sldId id="437" r:id="rId129"/>
    <p:sldId id="441" r:id="rId130"/>
    <p:sldId id="432" r:id="rId131"/>
    <p:sldId id="371" r:id="rId132"/>
    <p:sldId id="453" r:id="rId1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9A0000"/>
    <a:srgbClr val="DA5D18"/>
    <a:srgbClr val="16D3DC"/>
    <a:srgbClr val="25EE0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269" autoAdjust="0"/>
    <p:restoredTop sz="99078" autoAdjust="0"/>
  </p:normalViewPr>
  <p:slideViewPr>
    <p:cSldViewPr>
      <p:cViewPr>
        <p:scale>
          <a:sx n="85" d="100"/>
          <a:sy n="85" d="100"/>
        </p:scale>
        <p:origin x="75" y="402"/>
      </p:cViewPr>
      <p:guideLst>
        <p:guide orient="horz" pos="2160"/>
        <p:guide pos="2880"/>
      </p:guideLst>
    </p:cSldViewPr>
  </p:slideViewPr>
  <p:notesTextViewPr>
    <p:cViewPr>
      <p:scale>
        <a:sx n="1" d="1"/>
        <a:sy n="1" d="1"/>
      </p:scale>
      <p:origin x="0" y="0"/>
    </p:cViewPr>
  </p:notesTextViewPr>
  <p:sorterViewPr>
    <p:cViewPr>
      <p:scale>
        <a:sx n="90" d="100"/>
        <a:sy n="90" d="100"/>
      </p:scale>
      <p:origin x="0" y="10398"/>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tableStyles" Target="tableStyle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notesMaster" Target="notesMasters/notesMaster1.xml"/><Relationship Id="rId139"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1B86A5FA-F38F-424E-8AC3-0C1C59C9D92C}"/>
    <pc:docChg chg="undo custSel addSld delSld modSld sldOrd">
      <pc:chgData name="Ralph Haeussler" userId="a33031a8bc7a0d8c" providerId="LiveId" clId="{1B86A5FA-F38F-424E-8AC3-0C1C59C9D92C}" dt="2018-03-26T10:50:31.603" v="912" actId="113"/>
      <pc:docMkLst>
        <pc:docMk/>
      </pc:docMkLst>
      <pc:sldChg chg="modSp">
        <pc:chgData name="Ralph Haeussler" userId="a33031a8bc7a0d8c" providerId="LiveId" clId="{1B86A5FA-F38F-424E-8AC3-0C1C59C9D92C}" dt="2018-03-26T10:38:28.427" v="622" actId="688"/>
        <pc:sldMkLst>
          <pc:docMk/>
          <pc:sldMk cId="3128271809" sldId="256"/>
        </pc:sldMkLst>
        <pc:spChg chg="mod">
          <ac:chgData name="Ralph Haeussler" userId="a33031a8bc7a0d8c" providerId="LiveId" clId="{1B86A5FA-F38F-424E-8AC3-0C1C59C9D92C}" dt="2018-03-26T10:38:14.366" v="619" actId="404"/>
          <ac:spMkLst>
            <pc:docMk/>
            <pc:sldMk cId="3128271809" sldId="256"/>
            <ac:spMk id="2" creationId="{00000000-0000-0000-0000-000000000000}"/>
          </ac:spMkLst>
        </pc:spChg>
        <pc:spChg chg="mod">
          <ac:chgData name="Ralph Haeussler" userId="a33031a8bc7a0d8c" providerId="LiveId" clId="{1B86A5FA-F38F-424E-8AC3-0C1C59C9D92C}" dt="2018-03-26T10:38:28.427" v="622" actId="688"/>
          <ac:spMkLst>
            <pc:docMk/>
            <pc:sldMk cId="3128271809" sldId="256"/>
            <ac:spMk id="5" creationId="{00000000-0000-0000-0000-000000000000}"/>
          </ac:spMkLst>
        </pc:spChg>
        <pc:spChg chg="mod">
          <ac:chgData name="Ralph Haeussler" userId="a33031a8bc7a0d8c" providerId="LiveId" clId="{1B86A5FA-F38F-424E-8AC3-0C1C59C9D92C}" dt="2018-03-26T10:38:23.392" v="621" actId="404"/>
          <ac:spMkLst>
            <pc:docMk/>
            <pc:sldMk cId="3128271809" sldId="256"/>
            <ac:spMk id="6" creationId="{00000000-0000-0000-0000-000000000000}"/>
          </ac:spMkLst>
        </pc:spChg>
      </pc:sldChg>
      <pc:sldChg chg="del">
        <pc:chgData name="Ralph Haeussler" userId="a33031a8bc7a0d8c" providerId="LiveId" clId="{1B86A5FA-F38F-424E-8AC3-0C1C59C9D92C}" dt="2018-03-26T10:44:38.085" v="679" actId="2696"/>
        <pc:sldMkLst>
          <pc:docMk/>
          <pc:sldMk cId="423107866" sldId="257"/>
        </pc:sldMkLst>
      </pc:sldChg>
      <pc:sldChg chg="del">
        <pc:chgData name="Ralph Haeussler" userId="a33031a8bc7a0d8c" providerId="LiveId" clId="{1B86A5FA-F38F-424E-8AC3-0C1C59C9D92C}" dt="2018-03-26T10:44:38.385" v="684" actId="2696"/>
        <pc:sldMkLst>
          <pc:docMk/>
          <pc:sldMk cId="2258603335" sldId="261"/>
        </pc:sldMkLst>
      </pc:sldChg>
      <pc:sldChg chg="del">
        <pc:chgData name="Ralph Haeussler" userId="a33031a8bc7a0d8c" providerId="LiveId" clId="{1B86A5FA-F38F-424E-8AC3-0C1C59C9D92C}" dt="2018-03-26T10:44:38.485" v="685" actId="2696"/>
        <pc:sldMkLst>
          <pc:docMk/>
          <pc:sldMk cId="896303234" sldId="268"/>
        </pc:sldMkLst>
      </pc:sldChg>
      <pc:sldChg chg="del">
        <pc:chgData name="Ralph Haeussler" userId="a33031a8bc7a0d8c" providerId="LiveId" clId="{1B86A5FA-F38F-424E-8AC3-0C1C59C9D92C}" dt="2018-03-26T10:44:14.286" v="660" actId="2696"/>
        <pc:sldMkLst>
          <pc:docMk/>
          <pc:sldMk cId="3756941545" sldId="270"/>
        </pc:sldMkLst>
      </pc:sldChg>
      <pc:sldChg chg="del">
        <pc:chgData name="Ralph Haeussler" userId="a33031a8bc7a0d8c" providerId="LiveId" clId="{1B86A5FA-F38F-424E-8AC3-0C1C59C9D92C}" dt="2018-03-26T10:44:14.422" v="661" actId="2696"/>
        <pc:sldMkLst>
          <pc:docMk/>
          <pc:sldMk cId="675288637" sldId="271"/>
        </pc:sldMkLst>
      </pc:sldChg>
      <pc:sldChg chg="del">
        <pc:chgData name="Ralph Haeussler" userId="a33031a8bc7a0d8c" providerId="LiveId" clId="{1B86A5FA-F38F-424E-8AC3-0C1C59C9D92C}" dt="2018-03-26T10:44:14.627" v="662" actId="2696"/>
        <pc:sldMkLst>
          <pc:docMk/>
          <pc:sldMk cId="4282051323" sldId="272"/>
        </pc:sldMkLst>
      </pc:sldChg>
      <pc:sldChg chg="del">
        <pc:chgData name="Ralph Haeussler" userId="a33031a8bc7a0d8c" providerId="LiveId" clId="{1B86A5FA-F38F-424E-8AC3-0C1C59C9D92C}" dt="2018-03-26T10:44:14.869" v="665" actId="2696"/>
        <pc:sldMkLst>
          <pc:docMk/>
          <pc:sldMk cId="34623551" sldId="273"/>
        </pc:sldMkLst>
      </pc:sldChg>
      <pc:sldChg chg="del">
        <pc:chgData name="Ralph Haeussler" userId="a33031a8bc7a0d8c" providerId="LiveId" clId="{1B86A5FA-F38F-424E-8AC3-0C1C59C9D92C}" dt="2018-03-26T10:44:14.704" v="663" actId="2696"/>
        <pc:sldMkLst>
          <pc:docMk/>
          <pc:sldMk cId="961886689" sldId="274"/>
        </pc:sldMkLst>
      </pc:sldChg>
      <pc:sldChg chg="del">
        <pc:chgData name="Ralph Haeussler" userId="a33031a8bc7a0d8c" providerId="LiveId" clId="{1B86A5FA-F38F-424E-8AC3-0C1C59C9D92C}" dt="2018-03-26T10:44:14.799" v="664" actId="2696"/>
        <pc:sldMkLst>
          <pc:docMk/>
          <pc:sldMk cId="519041349" sldId="275"/>
        </pc:sldMkLst>
      </pc:sldChg>
      <pc:sldChg chg="del">
        <pc:chgData name="Ralph Haeussler" userId="a33031a8bc7a0d8c" providerId="LiveId" clId="{1B86A5FA-F38F-424E-8AC3-0C1C59C9D92C}" dt="2018-03-26T10:44:14.943" v="666" actId="2696"/>
        <pc:sldMkLst>
          <pc:docMk/>
          <pc:sldMk cId="853957542" sldId="276"/>
        </pc:sldMkLst>
      </pc:sldChg>
      <pc:sldChg chg="modSp">
        <pc:chgData name="Ralph Haeussler" userId="a33031a8bc7a0d8c" providerId="LiveId" clId="{1B86A5FA-F38F-424E-8AC3-0C1C59C9D92C}" dt="2018-03-26T10:46:36.840" v="705" actId="1076"/>
        <pc:sldMkLst>
          <pc:docMk/>
          <pc:sldMk cId="59041663" sldId="284"/>
        </pc:sldMkLst>
        <pc:spChg chg="mod">
          <ac:chgData name="Ralph Haeussler" userId="a33031a8bc7a0d8c" providerId="LiveId" clId="{1B86A5FA-F38F-424E-8AC3-0C1C59C9D92C}" dt="2018-03-26T10:46:32.533" v="704"/>
          <ac:spMkLst>
            <pc:docMk/>
            <pc:sldMk cId="59041663" sldId="284"/>
            <ac:spMk id="5" creationId="{00000000-0000-0000-0000-000000000000}"/>
          </ac:spMkLst>
        </pc:spChg>
        <pc:picChg chg="mod">
          <ac:chgData name="Ralph Haeussler" userId="a33031a8bc7a0d8c" providerId="LiveId" clId="{1B86A5FA-F38F-424E-8AC3-0C1C59C9D92C}" dt="2018-03-26T10:46:36.840" v="705" actId="1076"/>
          <ac:picMkLst>
            <pc:docMk/>
            <pc:sldMk cId="59041663" sldId="284"/>
            <ac:picMk id="4" creationId="{00000000-0000-0000-0000-000000000000}"/>
          </ac:picMkLst>
        </pc:picChg>
      </pc:sldChg>
      <pc:sldChg chg="del">
        <pc:chgData name="Ralph Haeussler" userId="a33031a8bc7a0d8c" providerId="LiveId" clId="{1B86A5FA-F38F-424E-8AC3-0C1C59C9D92C}" dt="2018-03-26T10:44:38.238" v="681" actId="2696"/>
        <pc:sldMkLst>
          <pc:docMk/>
          <pc:sldMk cId="4192388561" sldId="287"/>
        </pc:sldMkLst>
      </pc:sldChg>
      <pc:sldChg chg="modSp">
        <pc:chgData name="Ralph Haeussler" userId="a33031a8bc7a0d8c" providerId="LiveId" clId="{1B86A5FA-F38F-424E-8AC3-0C1C59C9D92C}" dt="2018-03-26T10:39:45.247" v="633" actId="404"/>
        <pc:sldMkLst>
          <pc:docMk/>
          <pc:sldMk cId="257626551" sldId="293"/>
        </pc:sldMkLst>
        <pc:spChg chg="mod">
          <ac:chgData name="Ralph Haeussler" userId="a33031a8bc7a0d8c" providerId="LiveId" clId="{1B86A5FA-F38F-424E-8AC3-0C1C59C9D92C}" dt="2018-03-26T10:39:45.247" v="633" actId="404"/>
          <ac:spMkLst>
            <pc:docMk/>
            <pc:sldMk cId="257626551" sldId="293"/>
            <ac:spMk id="4" creationId="{00000000-0000-0000-0000-000000000000}"/>
          </ac:spMkLst>
        </pc:spChg>
      </pc:sldChg>
      <pc:sldChg chg="modSp">
        <pc:chgData name="Ralph Haeussler" userId="a33031a8bc7a0d8c" providerId="LiveId" clId="{1B86A5FA-F38F-424E-8AC3-0C1C59C9D92C}" dt="2018-03-26T10:40:02.056" v="635" actId="404"/>
        <pc:sldMkLst>
          <pc:docMk/>
          <pc:sldMk cId="3687200951" sldId="294"/>
        </pc:sldMkLst>
        <pc:spChg chg="mod">
          <ac:chgData name="Ralph Haeussler" userId="a33031a8bc7a0d8c" providerId="LiveId" clId="{1B86A5FA-F38F-424E-8AC3-0C1C59C9D92C}" dt="2018-03-26T10:40:02.056" v="635" actId="404"/>
          <ac:spMkLst>
            <pc:docMk/>
            <pc:sldMk cId="3687200951" sldId="294"/>
            <ac:spMk id="5" creationId="{00000000-0000-0000-0000-000000000000}"/>
          </ac:spMkLst>
        </pc:spChg>
      </pc:sldChg>
      <pc:sldChg chg="modSp">
        <pc:chgData name="Ralph Haeussler" userId="a33031a8bc7a0d8c" providerId="LiveId" clId="{1B86A5FA-F38F-424E-8AC3-0C1C59C9D92C}" dt="2018-03-26T10:40:09.255" v="636" actId="404"/>
        <pc:sldMkLst>
          <pc:docMk/>
          <pc:sldMk cId="3961217496" sldId="295"/>
        </pc:sldMkLst>
        <pc:spChg chg="mod">
          <ac:chgData name="Ralph Haeussler" userId="a33031a8bc7a0d8c" providerId="LiveId" clId="{1B86A5FA-F38F-424E-8AC3-0C1C59C9D92C}" dt="2018-03-26T10:40:09.255" v="636" actId="404"/>
          <ac:spMkLst>
            <pc:docMk/>
            <pc:sldMk cId="3961217496" sldId="295"/>
            <ac:spMk id="5" creationId="{00000000-0000-0000-0000-000000000000}"/>
          </ac:spMkLst>
        </pc:spChg>
      </pc:sldChg>
      <pc:sldChg chg="modSp">
        <pc:chgData name="Ralph Haeussler" userId="a33031a8bc7a0d8c" providerId="LiveId" clId="{1B86A5FA-F38F-424E-8AC3-0C1C59C9D92C}" dt="2018-03-26T10:40:37.187" v="641" actId="404"/>
        <pc:sldMkLst>
          <pc:docMk/>
          <pc:sldMk cId="3675478694" sldId="296"/>
        </pc:sldMkLst>
        <pc:spChg chg="mod">
          <ac:chgData name="Ralph Haeussler" userId="a33031a8bc7a0d8c" providerId="LiveId" clId="{1B86A5FA-F38F-424E-8AC3-0C1C59C9D92C}" dt="2018-03-26T10:40:34.728" v="640" actId="948"/>
          <ac:spMkLst>
            <pc:docMk/>
            <pc:sldMk cId="3675478694" sldId="296"/>
            <ac:spMk id="4" creationId="{00000000-0000-0000-0000-000000000000}"/>
          </ac:spMkLst>
        </pc:spChg>
        <pc:spChg chg="mod">
          <ac:chgData name="Ralph Haeussler" userId="a33031a8bc7a0d8c" providerId="LiveId" clId="{1B86A5FA-F38F-424E-8AC3-0C1C59C9D92C}" dt="2018-03-26T10:40:37.187" v="641" actId="404"/>
          <ac:spMkLst>
            <pc:docMk/>
            <pc:sldMk cId="3675478694" sldId="296"/>
            <ac:spMk id="5" creationId="{00000000-0000-0000-0000-000000000000}"/>
          </ac:spMkLst>
        </pc:spChg>
        <pc:spChg chg="mod">
          <ac:chgData name="Ralph Haeussler" userId="a33031a8bc7a0d8c" providerId="LiveId" clId="{1B86A5FA-F38F-424E-8AC3-0C1C59C9D92C}" dt="2018-03-26T10:40:34.728" v="640" actId="948"/>
          <ac:spMkLst>
            <pc:docMk/>
            <pc:sldMk cId="3675478694" sldId="296"/>
            <ac:spMk id="6" creationId="{00000000-0000-0000-0000-000000000000}"/>
          </ac:spMkLst>
        </pc:spChg>
        <pc:spChg chg="mod">
          <ac:chgData name="Ralph Haeussler" userId="a33031a8bc7a0d8c" providerId="LiveId" clId="{1B86A5FA-F38F-424E-8AC3-0C1C59C9D92C}" dt="2018-03-26T10:40:34.728" v="640" actId="948"/>
          <ac:spMkLst>
            <pc:docMk/>
            <pc:sldMk cId="3675478694" sldId="296"/>
            <ac:spMk id="7" creationId="{00000000-0000-0000-0000-000000000000}"/>
          </ac:spMkLst>
        </pc:spChg>
      </pc:sldChg>
      <pc:sldChg chg="modSp">
        <pc:chgData name="Ralph Haeussler" userId="a33031a8bc7a0d8c" providerId="LiveId" clId="{1B86A5FA-F38F-424E-8AC3-0C1C59C9D92C}" dt="2018-03-26T10:40:55.171" v="644" actId="948"/>
        <pc:sldMkLst>
          <pc:docMk/>
          <pc:sldMk cId="811683306" sldId="297"/>
        </pc:sldMkLst>
        <pc:spChg chg="mod">
          <ac:chgData name="Ralph Haeussler" userId="a33031a8bc7a0d8c" providerId="LiveId" clId="{1B86A5FA-F38F-424E-8AC3-0C1C59C9D92C}" dt="2018-03-26T10:40:55.171" v="644" actId="948"/>
          <ac:spMkLst>
            <pc:docMk/>
            <pc:sldMk cId="811683306" sldId="297"/>
            <ac:spMk id="5" creationId="{00000000-0000-0000-0000-000000000000}"/>
          </ac:spMkLst>
        </pc:spChg>
      </pc:sldChg>
      <pc:sldChg chg="modSp">
        <pc:chgData name="Ralph Haeussler" userId="a33031a8bc7a0d8c" providerId="LiveId" clId="{1B86A5FA-F38F-424E-8AC3-0C1C59C9D92C}" dt="2018-03-26T10:41:07.388" v="646" actId="1076"/>
        <pc:sldMkLst>
          <pc:docMk/>
          <pc:sldMk cId="1474597144" sldId="298"/>
        </pc:sldMkLst>
        <pc:spChg chg="mod">
          <ac:chgData name="Ralph Haeussler" userId="a33031a8bc7a0d8c" providerId="LiveId" clId="{1B86A5FA-F38F-424E-8AC3-0C1C59C9D92C}" dt="2018-03-26T10:41:01.661" v="645" actId="404"/>
          <ac:spMkLst>
            <pc:docMk/>
            <pc:sldMk cId="1474597144" sldId="298"/>
            <ac:spMk id="5" creationId="{00000000-0000-0000-0000-000000000000}"/>
          </ac:spMkLst>
        </pc:spChg>
        <pc:spChg chg="mod">
          <ac:chgData name="Ralph Haeussler" userId="a33031a8bc7a0d8c" providerId="LiveId" clId="{1B86A5FA-F38F-424E-8AC3-0C1C59C9D92C}" dt="2018-03-26T10:41:07.388" v="646" actId="1076"/>
          <ac:spMkLst>
            <pc:docMk/>
            <pc:sldMk cId="1474597144" sldId="298"/>
            <ac:spMk id="7" creationId="{00000000-0000-0000-0000-000000000000}"/>
          </ac:spMkLst>
        </pc:spChg>
      </pc:sldChg>
      <pc:sldChg chg="del">
        <pc:chgData name="Ralph Haeussler" userId="a33031a8bc7a0d8c" providerId="LiveId" clId="{1B86A5FA-F38F-424E-8AC3-0C1C59C9D92C}" dt="2018-03-26T10:44:37.584" v="672" actId="2696"/>
        <pc:sldMkLst>
          <pc:docMk/>
          <pc:sldMk cId="2259227520" sldId="299"/>
        </pc:sldMkLst>
      </pc:sldChg>
      <pc:sldChg chg="modSp">
        <pc:chgData name="Ralph Haeussler" userId="a33031a8bc7a0d8c" providerId="LiveId" clId="{1B86A5FA-F38F-424E-8AC3-0C1C59C9D92C}" dt="2018-03-26T10:39:39.100" v="632" actId="404"/>
        <pc:sldMkLst>
          <pc:docMk/>
          <pc:sldMk cId="579762354" sldId="300"/>
        </pc:sldMkLst>
        <pc:spChg chg="mod">
          <ac:chgData name="Ralph Haeussler" userId="a33031a8bc7a0d8c" providerId="LiveId" clId="{1B86A5FA-F38F-424E-8AC3-0C1C59C9D92C}" dt="2018-03-26T10:39:39.100" v="632" actId="404"/>
          <ac:spMkLst>
            <pc:docMk/>
            <pc:sldMk cId="579762354" sldId="300"/>
            <ac:spMk id="5" creationId="{00000000-0000-0000-0000-000000000000}"/>
          </ac:spMkLst>
        </pc:spChg>
      </pc:sldChg>
      <pc:sldChg chg="del">
        <pc:chgData name="Ralph Haeussler" userId="a33031a8bc7a0d8c" providerId="LiveId" clId="{1B86A5FA-F38F-424E-8AC3-0C1C59C9D92C}" dt="2018-03-26T10:44:37.885" v="676" actId="2696"/>
        <pc:sldMkLst>
          <pc:docMk/>
          <pc:sldMk cId="2017160793" sldId="302"/>
        </pc:sldMkLst>
      </pc:sldChg>
      <pc:sldChg chg="del">
        <pc:chgData name="Ralph Haeussler" userId="a33031a8bc7a0d8c" providerId="LiveId" clId="{1B86A5FA-F38F-424E-8AC3-0C1C59C9D92C}" dt="2018-03-26T10:44:38.007" v="678" actId="2696"/>
        <pc:sldMkLst>
          <pc:docMk/>
          <pc:sldMk cId="3012312512" sldId="304"/>
        </pc:sldMkLst>
      </pc:sldChg>
      <pc:sldChg chg="del">
        <pc:chgData name="Ralph Haeussler" userId="a33031a8bc7a0d8c" providerId="LiveId" clId="{1B86A5FA-F38F-424E-8AC3-0C1C59C9D92C}" dt="2018-03-26T10:44:37.951" v="677" actId="2696"/>
        <pc:sldMkLst>
          <pc:docMk/>
          <pc:sldMk cId="1933554514" sldId="308"/>
        </pc:sldMkLst>
      </pc:sldChg>
      <pc:sldChg chg="modSp">
        <pc:chgData name="Ralph Haeussler" userId="a33031a8bc7a0d8c" providerId="LiveId" clId="{1B86A5FA-F38F-424E-8AC3-0C1C59C9D92C}" dt="2018-03-26T10:39:52.205" v="634" actId="404"/>
        <pc:sldMkLst>
          <pc:docMk/>
          <pc:sldMk cId="2541798433" sldId="309"/>
        </pc:sldMkLst>
        <pc:spChg chg="mod">
          <ac:chgData name="Ralph Haeussler" userId="a33031a8bc7a0d8c" providerId="LiveId" clId="{1B86A5FA-F38F-424E-8AC3-0C1C59C9D92C}" dt="2018-03-26T10:39:52.205" v="634" actId="404"/>
          <ac:spMkLst>
            <pc:docMk/>
            <pc:sldMk cId="2541798433" sldId="309"/>
            <ac:spMk id="5" creationId="{00000000-0000-0000-0000-000000000000}"/>
          </ac:spMkLst>
        </pc:spChg>
      </pc:sldChg>
      <pc:sldChg chg="modSp">
        <pc:chgData name="Ralph Haeussler" userId="a33031a8bc7a0d8c" providerId="LiveId" clId="{1B86A5FA-F38F-424E-8AC3-0C1C59C9D92C}" dt="2018-03-26T10:40:19.438" v="638" actId="14100"/>
        <pc:sldMkLst>
          <pc:docMk/>
          <pc:sldMk cId="4159885097" sldId="310"/>
        </pc:sldMkLst>
        <pc:spChg chg="mod">
          <ac:chgData name="Ralph Haeussler" userId="a33031a8bc7a0d8c" providerId="LiveId" clId="{1B86A5FA-F38F-424E-8AC3-0C1C59C9D92C}" dt="2018-03-26T10:40:15.309" v="637" actId="404"/>
          <ac:spMkLst>
            <pc:docMk/>
            <pc:sldMk cId="4159885097" sldId="310"/>
            <ac:spMk id="5" creationId="{00000000-0000-0000-0000-000000000000}"/>
          </ac:spMkLst>
        </pc:spChg>
        <pc:spChg chg="mod">
          <ac:chgData name="Ralph Haeussler" userId="a33031a8bc7a0d8c" providerId="LiveId" clId="{1B86A5FA-F38F-424E-8AC3-0C1C59C9D92C}" dt="2018-03-26T10:40:19.438" v="638" actId="14100"/>
          <ac:spMkLst>
            <pc:docMk/>
            <pc:sldMk cId="4159885097" sldId="310"/>
            <ac:spMk id="7" creationId="{00000000-0000-0000-0000-000000000000}"/>
          </ac:spMkLst>
        </pc:spChg>
      </pc:sldChg>
      <pc:sldChg chg="modSp">
        <pc:chgData name="Ralph Haeussler" userId="a33031a8bc7a0d8c" providerId="LiveId" clId="{1B86A5FA-F38F-424E-8AC3-0C1C59C9D92C}" dt="2018-03-26T10:40:27.814" v="639" actId="404"/>
        <pc:sldMkLst>
          <pc:docMk/>
          <pc:sldMk cId="1633047379" sldId="311"/>
        </pc:sldMkLst>
        <pc:spChg chg="mod">
          <ac:chgData name="Ralph Haeussler" userId="a33031a8bc7a0d8c" providerId="LiveId" clId="{1B86A5FA-F38F-424E-8AC3-0C1C59C9D92C}" dt="2018-03-26T10:40:27.814" v="639" actId="404"/>
          <ac:spMkLst>
            <pc:docMk/>
            <pc:sldMk cId="1633047379" sldId="311"/>
            <ac:spMk id="5" creationId="{00000000-0000-0000-0000-000000000000}"/>
          </ac:spMkLst>
        </pc:spChg>
      </pc:sldChg>
      <pc:sldChg chg="del">
        <pc:chgData name="Ralph Haeussler" userId="a33031a8bc7a0d8c" providerId="LiveId" clId="{1B86A5FA-F38F-424E-8AC3-0C1C59C9D92C}" dt="2018-03-26T10:44:14.987" v="667" actId="2696"/>
        <pc:sldMkLst>
          <pc:docMk/>
          <pc:sldMk cId="2217247691" sldId="313"/>
        </pc:sldMkLst>
      </pc:sldChg>
      <pc:sldChg chg="del">
        <pc:chgData name="Ralph Haeussler" userId="a33031a8bc7a0d8c" providerId="LiveId" clId="{1B86A5FA-F38F-424E-8AC3-0C1C59C9D92C}" dt="2018-03-26T10:44:54.265" v="690" actId="2696"/>
        <pc:sldMkLst>
          <pc:docMk/>
          <pc:sldMk cId="1906233091" sldId="320"/>
        </pc:sldMkLst>
      </pc:sldChg>
      <pc:sldChg chg="del">
        <pc:chgData name="Ralph Haeussler" userId="a33031a8bc7a0d8c" providerId="LiveId" clId="{1B86A5FA-F38F-424E-8AC3-0C1C59C9D92C}" dt="2018-03-26T10:44:15.042" v="668" actId="2696"/>
        <pc:sldMkLst>
          <pc:docMk/>
          <pc:sldMk cId="2493745597" sldId="336"/>
        </pc:sldMkLst>
      </pc:sldChg>
      <pc:sldChg chg="del">
        <pc:chgData name="Ralph Haeussler" userId="a33031a8bc7a0d8c" providerId="LiveId" clId="{1B86A5FA-F38F-424E-8AC3-0C1C59C9D92C}" dt="2018-03-26T10:44:15.068" v="669" actId="2696"/>
        <pc:sldMkLst>
          <pc:docMk/>
          <pc:sldMk cId="1144099558" sldId="337"/>
        </pc:sldMkLst>
      </pc:sldChg>
      <pc:sldChg chg="del">
        <pc:chgData name="Ralph Haeussler" userId="a33031a8bc7a0d8c" providerId="LiveId" clId="{1B86A5FA-F38F-424E-8AC3-0C1C59C9D92C}" dt="2018-03-26T10:44:15.104" v="670" actId="2696"/>
        <pc:sldMkLst>
          <pc:docMk/>
          <pc:sldMk cId="2305822670" sldId="338"/>
        </pc:sldMkLst>
      </pc:sldChg>
      <pc:sldChg chg="del">
        <pc:chgData name="Ralph Haeussler" userId="a33031a8bc7a0d8c" providerId="LiveId" clId="{1B86A5FA-F38F-424E-8AC3-0C1C59C9D92C}" dt="2018-03-26T10:44:15.202" v="671" actId="2696"/>
        <pc:sldMkLst>
          <pc:docMk/>
          <pc:sldMk cId="1211492131" sldId="339"/>
        </pc:sldMkLst>
      </pc:sldChg>
      <pc:sldChg chg="del">
        <pc:chgData name="Ralph Haeussler" userId="a33031a8bc7a0d8c" providerId="LiveId" clId="{1B86A5FA-F38F-424E-8AC3-0C1C59C9D92C}" dt="2018-03-26T10:44:54.365" v="692" actId="2696"/>
        <pc:sldMkLst>
          <pc:docMk/>
          <pc:sldMk cId="3001951273" sldId="343"/>
        </pc:sldMkLst>
      </pc:sldChg>
      <pc:sldChg chg="del">
        <pc:chgData name="Ralph Haeussler" userId="a33031a8bc7a0d8c" providerId="LiveId" clId="{1B86A5FA-F38F-424E-8AC3-0C1C59C9D92C}" dt="2018-03-26T10:44:38.145" v="680" actId="2696"/>
        <pc:sldMkLst>
          <pc:docMk/>
          <pc:sldMk cId="846258079" sldId="346"/>
        </pc:sldMkLst>
      </pc:sldChg>
      <pc:sldChg chg="del">
        <pc:chgData name="Ralph Haeussler" userId="a33031a8bc7a0d8c" providerId="LiveId" clId="{1B86A5FA-F38F-424E-8AC3-0C1C59C9D92C}" dt="2018-03-26T10:44:37.726" v="674" actId="2696"/>
        <pc:sldMkLst>
          <pc:docMk/>
          <pc:sldMk cId="1967760042" sldId="349"/>
        </pc:sldMkLst>
      </pc:sldChg>
      <pc:sldChg chg="del">
        <pc:chgData name="Ralph Haeussler" userId="a33031a8bc7a0d8c" providerId="LiveId" clId="{1B86A5FA-F38F-424E-8AC3-0C1C59C9D92C}" dt="2018-03-26T10:44:37.835" v="675" actId="2696"/>
        <pc:sldMkLst>
          <pc:docMk/>
          <pc:sldMk cId="260284496" sldId="352"/>
        </pc:sldMkLst>
      </pc:sldChg>
      <pc:sldChg chg="del">
        <pc:chgData name="Ralph Haeussler" userId="a33031a8bc7a0d8c" providerId="LiveId" clId="{1B86A5FA-F38F-424E-8AC3-0C1C59C9D92C}" dt="2018-03-26T10:44:37.651" v="673" actId="2696"/>
        <pc:sldMkLst>
          <pc:docMk/>
          <pc:sldMk cId="334248465" sldId="363"/>
        </pc:sldMkLst>
      </pc:sldChg>
      <pc:sldChg chg="del">
        <pc:chgData name="Ralph Haeussler" userId="a33031a8bc7a0d8c" providerId="LiveId" clId="{1B86A5FA-F38F-424E-8AC3-0C1C59C9D92C}" dt="2018-03-26T10:44:54.281" v="691" actId="2696"/>
        <pc:sldMkLst>
          <pc:docMk/>
          <pc:sldMk cId="1534223860" sldId="364"/>
        </pc:sldMkLst>
      </pc:sldChg>
      <pc:sldChg chg="del">
        <pc:chgData name="Ralph Haeussler" userId="a33031a8bc7a0d8c" providerId="LiveId" clId="{1B86A5FA-F38F-424E-8AC3-0C1C59C9D92C}" dt="2018-03-26T10:44:38.260" v="682" actId="2696"/>
        <pc:sldMkLst>
          <pc:docMk/>
          <pc:sldMk cId="1005923402" sldId="374"/>
        </pc:sldMkLst>
      </pc:sldChg>
      <pc:sldChg chg="del">
        <pc:chgData name="Ralph Haeussler" userId="a33031a8bc7a0d8c" providerId="LiveId" clId="{1B86A5FA-F38F-424E-8AC3-0C1C59C9D92C}" dt="2018-03-26T10:44:38.318" v="683" actId="2696"/>
        <pc:sldMkLst>
          <pc:docMk/>
          <pc:sldMk cId="1713913155" sldId="375"/>
        </pc:sldMkLst>
      </pc:sldChg>
      <pc:sldChg chg="modSp">
        <pc:chgData name="Ralph Haeussler" userId="a33031a8bc7a0d8c" providerId="LiveId" clId="{1B86A5FA-F38F-424E-8AC3-0C1C59C9D92C}" dt="2018-03-26T10:41:27.346" v="649" actId="404"/>
        <pc:sldMkLst>
          <pc:docMk/>
          <pc:sldMk cId="2418343801" sldId="383"/>
        </pc:sldMkLst>
        <pc:spChg chg="mod">
          <ac:chgData name="Ralph Haeussler" userId="a33031a8bc7a0d8c" providerId="LiveId" clId="{1B86A5FA-F38F-424E-8AC3-0C1C59C9D92C}" dt="2018-03-26T10:41:19.936" v="648" actId="948"/>
          <ac:spMkLst>
            <pc:docMk/>
            <pc:sldMk cId="2418343801" sldId="383"/>
            <ac:spMk id="4" creationId="{00000000-0000-0000-0000-000000000000}"/>
          </ac:spMkLst>
        </pc:spChg>
        <pc:spChg chg="mod">
          <ac:chgData name="Ralph Haeussler" userId="a33031a8bc7a0d8c" providerId="LiveId" clId="{1B86A5FA-F38F-424E-8AC3-0C1C59C9D92C}" dt="2018-03-26T10:41:27.346" v="649" actId="404"/>
          <ac:spMkLst>
            <pc:docMk/>
            <pc:sldMk cId="2418343801" sldId="383"/>
            <ac:spMk id="5" creationId="{00000000-0000-0000-0000-000000000000}"/>
          </ac:spMkLst>
        </pc:spChg>
        <pc:spChg chg="mod">
          <ac:chgData name="Ralph Haeussler" userId="a33031a8bc7a0d8c" providerId="LiveId" clId="{1B86A5FA-F38F-424E-8AC3-0C1C59C9D92C}" dt="2018-03-26T10:41:19.936" v="648" actId="948"/>
          <ac:spMkLst>
            <pc:docMk/>
            <pc:sldMk cId="2418343801" sldId="383"/>
            <ac:spMk id="6" creationId="{00000000-0000-0000-0000-000000000000}"/>
          </ac:spMkLst>
        </pc:spChg>
        <pc:spChg chg="mod">
          <ac:chgData name="Ralph Haeussler" userId="a33031a8bc7a0d8c" providerId="LiveId" clId="{1B86A5FA-F38F-424E-8AC3-0C1C59C9D92C}" dt="2018-03-26T10:41:19.936" v="648" actId="948"/>
          <ac:spMkLst>
            <pc:docMk/>
            <pc:sldMk cId="2418343801" sldId="383"/>
            <ac:spMk id="10" creationId="{00000000-0000-0000-0000-000000000000}"/>
          </ac:spMkLst>
        </pc:spChg>
        <pc:spChg chg="mod">
          <ac:chgData name="Ralph Haeussler" userId="a33031a8bc7a0d8c" providerId="LiveId" clId="{1B86A5FA-F38F-424E-8AC3-0C1C59C9D92C}" dt="2018-03-26T10:41:19.936" v="648" actId="948"/>
          <ac:spMkLst>
            <pc:docMk/>
            <pc:sldMk cId="2418343801" sldId="383"/>
            <ac:spMk id="11" creationId="{00000000-0000-0000-0000-000000000000}"/>
          </ac:spMkLst>
        </pc:spChg>
        <pc:spChg chg="mod">
          <ac:chgData name="Ralph Haeussler" userId="a33031a8bc7a0d8c" providerId="LiveId" clId="{1B86A5FA-F38F-424E-8AC3-0C1C59C9D92C}" dt="2018-03-26T10:41:19.936" v="648" actId="948"/>
          <ac:spMkLst>
            <pc:docMk/>
            <pc:sldMk cId="2418343801" sldId="383"/>
            <ac:spMk id="14" creationId="{00000000-0000-0000-0000-000000000000}"/>
          </ac:spMkLst>
        </pc:spChg>
        <pc:spChg chg="mod">
          <ac:chgData name="Ralph Haeussler" userId="a33031a8bc7a0d8c" providerId="LiveId" clId="{1B86A5FA-F38F-424E-8AC3-0C1C59C9D92C}" dt="2018-03-26T10:41:19.936" v="648" actId="948"/>
          <ac:spMkLst>
            <pc:docMk/>
            <pc:sldMk cId="2418343801" sldId="383"/>
            <ac:spMk id="15" creationId="{00000000-0000-0000-0000-000000000000}"/>
          </ac:spMkLst>
        </pc:spChg>
      </pc:sldChg>
      <pc:sldChg chg="del">
        <pc:chgData name="Ralph Haeussler" userId="a33031a8bc7a0d8c" providerId="LiveId" clId="{1B86A5FA-F38F-424E-8AC3-0C1C59C9D92C}" dt="2018-03-26T10:44:53.994" v="686" actId="2696"/>
        <pc:sldMkLst>
          <pc:docMk/>
          <pc:sldMk cId="2867582501" sldId="384"/>
        </pc:sldMkLst>
      </pc:sldChg>
      <pc:sldChg chg="del">
        <pc:chgData name="Ralph Haeussler" userId="a33031a8bc7a0d8c" providerId="LiveId" clId="{1B86A5FA-F38F-424E-8AC3-0C1C59C9D92C}" dt="2018-03-26T10:44:54.015" v="687" actId="2696"/>
        <pc:sldMkLst>
          <pc:docMk/>
          <pc:sldMk cId="1370266869" sldId="385"/>
        </pc:sldMkLst>
      </pc:sldChg>
      <pc:sldChg chg="modSp">
        <pc:chgData name="Ralph Haeussler" userId="a33031a8bc7a0d8c" providerId="LiveId" clId="{1B86A5FA-F38F-424E-8AC3-0C1C59C9D92C}" dt="2018-03-26T10:42:03.601" v="650" actId="404"/>
        <pc:sldMkLst>
          <pc:docMk/>
          <pc:sldMk cId="15219754" sldId="388"/>
        </pc:sldMkLst>
        <pc:spChg chg="mod">
          <ac:chgData name="Ralph Haeussler" userId="a33031a8bc7a0d8c" providerId="LiveId" clId="{1B86A5FA-F38F-424E-8AC3-0C1C59C9D92C}" dt="2018-03-26T10:42:03.601" v="650" actId="404"/>
          <ac:spMkLst>
            <pc:docMk/>
            <pc:sldMk cId="15219754" sldId="388"/>
            <ac:spMk id="7" creationId="{00000000-0000-0000-0000-000000000000}"/>
          </ac:spMkLst>
        </pc:spChg>
      </pc:sldChg>
      <pc:sldChg chg="modSp">
        <pc:chgData name="Ralph Haeussler" userId="a33031a8bc7a0d8c" providerId="LiveId" clId="{1B86A5FA-F38F-424E-8AC3-0C1C59C9D92C}" dt="2018-03-26T10:42:21.906" v="654" actId="404"/>
        <pc:sldMkLst>
          <pc:docMk/>
          <pc:sldMk cId="254800074" sldId="389"/>
        </pc:sldMkLst>
        <pc:spChg chg="mod">
          <ac:chgData name="Ralph Haeussler" userId="a33031a8bc7a0d8c" providerId="LiveId" clId="{1B86A5FA-F38F-424E-8AC3-0C1C59C9D92C}" dt="2018-03-26T10:42:11.765" v="651" actId="948"/>
          <ac:spMkLst>
            <pc:docMk/>
            <pc:sldMk cId="254800074" sldId="389"/>
            <ac:spMk id="4" creationId="{00000000-0000-0000-0000-000000000000}"/>
          </ac:spMkLst>
        </pc:spChg>
        <pc:spChg chg="mod">
          <ac:chgData name="Ralph Haeussler" userId="a33031a8bc7a0d8c" providerId="LiveId" clId="{1B86A5FA-F38F-424E-8AC3-0C1C59C9D92C}" dt="2018-03-26T10:42:11.765" v="651" actId="948"/>
          <ac:spMkLst>
            <pc:docMk/>
            <pc:sldMk cId="254800074" sldId="389"/>
            <ac:spMk id="6" creationId="{00000000-0000-0000-0000-000000000000}"/>
          </ac:spMkLst>
        </pc:spChg>
        <pc:spChg chg="mod">
          <ac:chgData name="Ralph Haeussler" userId="a33031a8bc7a0d8c" providerId="LiveId" clId="{1B86A5FA-F38F-424E-8AC3-0C1C59C9D92C}" dt="2018-03-26T10:42:21.906" v="654" actId="404"/>
          <ac:spMkLst>
            <pc:docMk/>
            <pc:sldMk cId="254800074" sldId="389"/>
            <ac:spMk id="7" creationId="{00000000-0000-0000-0000-000000000000}"/>
          </ac:spMkLst>
        </pc:spChg>
        <pc:spChg chg="mod">
          <ac:chgData name="Ralph Haeussler" userId="a33031a8bc7a0d8c" providerId="LiveId" clId="{1B86A5FA-F38F-424E-8AC3-0C1C59C9D92C}" dt="2018-03-26T10:42:11.765" v="651" actId="948"/>
          <ac:spMkLst>
            <pc:docMk/>
            <pc:sldMk cId="254800074" sldId="389"/>
            <ac:spMk id="8" creationId="{00000000-0000-0000-0000-000000000000}"/>
          </ac:spMkLst>
        </pc:spChg>
        <pc:spChg chg="mod">
          <ac:chgData name="Ralph Haeussler" userId="a33031a8bc7a0d8c" providerId="LiveId" clId="{1B86A5FA-F38F-424E-8AC3-0C1C59C9D92C}" dt="2018-03-26T10:42:11.765" v="651" actId="948"/>
          <ac:spMkLst>
            <pc:docMk/>
            <pc:sldMk cId="254800074" sldId="389"/>
            <ac:spMk id="9" creationId="{00000000-0000-0000-0000-000000000000}"/>
          </ac:spMkLst>
        </pc:spChg>
        <pc:spChg chg="mod">
          <ac:chgData name="Ralph Haeussler" userId="a33031a8bc7a0d8c" providerId="LiveId" clId="{1B86A5FA-F38F-424E-8AC3-0C1C59C9D92C}" dt="2018-03-26T10:42:11.765" v="651" actId="948"/>
          <ac:spMkLst>
            <pc:docMk/>
            <pc:sldMk cId="254800074" sldId="389"/>
            <ac:spMk id="20" creationId="{00000000-0000-0000-0000-000000000000}"/>
          </ac:spMkLst>
        </pc:spChg>
        <pc:spChg chg="mod">
          <ac:chgData name="Ralph Haeussler" userId="a33031a8bc7a0d8c" providerId="LiveId" clId="{1B86A5FA-F38F-424E-8AC3-0C1C59C9D92C}" dt="2018-03-26T10:42:11.765" v="651" actId="948"/>
          <ac:spMkLst>
            <pc:docMk/>
            <pc:sldMk cId="254800074" sldId="389"/>
            <ac:spMk id="21" creationId="{00000000-0000-0000-0000-000000000000}"/>
          </ac:spMkLst>
        </pc:spChg>
      </pc:sldChg>
      <pc:sldChg chg="modSp">
        <pc:chgData name="Ralph Haeussler" userId="a33031a8bc7a0d8c" providerId="LiveId" clId="{1B86A5FA-F38F-424E-8AC3-0C1C59C9D92C}" dt="2018-03-26T10:42:37.711" v="656" actId="404"/>
        <pc:sldMkLst>
          <pc:docMk/>
          <pc:sldMk cId="1601068704" sldId="390"/>
        </pc:sldMkLst>
        <pc:spChg chg="mod">
          <ac:chgData name="Ralph Haeussler" userId="a33031a8bc7a0d8c" providerId="LiveId" clId="{1B86A5FA-F38F-424E-8AC3-0C1C59C9D92C}" dt="2018-03-26T10:42:37.711" v="656" actId="404"/>
          <ac:spMkLst>
            <pc:docMk/>
            <pc:sldMk cId="1601068704" sldId="390"/>
            <ac:spMk id="7" creationId="{00000000-0000-0000-0000-000000000000}"/>
          </ac:spMkLst>
        </pc:spChg>
      </pc:sldChg>
      <pc:sldChg chg="del">
        <pc:chgData name="Ralph Haeussler" userId="a33031a8bc7a0d8c" providerId="LiveId" clId="{1B86A5FA-F38F-424E-8AC3-0C1C59C9D92C}" dt="2018-03-26T10:44:54.062" v="688" actId="2696"/>
        <pc:sldMkLst>
          <pc:docMk/>
          <pc:sldMk cId="86628844" sldId="416"/>
        </pc:sldMkLst>
      </pc:sldChg>
      <pc:sldChg chg="del">
        <pc:chgData name="Ralph Haeussler" userId="a33031a8bc7a0d8c" providerId="LiveId" clId="{1B86A5FA-F38F-424E-8AC3-0C1C59C9D92C}" dt="2018-03-26T10:44:54.188" v="689" actId="2696"/>
        <pc:sldMkLst>
          <pc:docMk/>
          <pc:sldMk cId="3406254515" sldId="417"/>
        </pc:sldMkLst>
      </pc:sldChg>
      <pc:sldChg chg="modSp">
        <pc:chgData name="Ralph Haeussler" userId="a33031a8bc7a0d8c" providerId="LiveId" clId="{1B86A5FA-F38F-424E-8AC3-0C1C59C9D92C}" dt="2018-03-26T10:46:07.448" v="700"/>
        <pc:sldMkLst>
          <pc:docMk/>
          <pc:sldMk cId="1135141622" sldId="425"/>
        </pc:sldMkLst>
        <pc:picChg chg="mod">
          <ac:chgData name="Ralph Haeussler" userId="a33031a8bc7a0d8c" providerId="LiveId" clId="{1B86A5FA-F38F-424E-8AC3-0C1C59C9D92C}" dt="2018-03-26T10:46:07.448" v="700"/>
          <ac:picMkLst>
            <pc:docMk/>
            <pc:sldMk cId="1135141622" sldId="425"/>
            <ac:picMk id="4" creationId="{00000000-0000-0000-0000-000000000000}"/>
          </ac:picMkLst>
        </pc:picChg>
      </pc:sldChg>
      <pc:sldChg chg="modSp">
        <pc:chgData name="Ralph Haeussler" userId="a33031a8bc7a0d8c" providerId="LiveId" clId="{1B86A5FA-F38F-424E-8AC3-0C1C59C9D92C}" dt="2018-03-26T10:42:31.198" v="655" actId="404"/>
        <pc:sldMkLst>
          <pc:docMk/>
          <pc:sldMk cId="2444905363" sldId="438"/>
        </pc:sldMkLst>
        <pc:spChg chg="mod">
          <ac:chgData name="Ralph Haeussler" userId="a33031a8bc7a0d8c" providerId="LiveId" clId="{1B86A5FA-F38F-424E-8AC3-0C1C59C9D92C}" dt="2018-03-26T10:42:31.198" v="655" actId="404"/>
          <ac:spMkLst>
            <pc:docMk/>
            <pc:sldMk cId="2444905363" sldId="438"/>
            <ac:spMk id="5" creationId="{00000000-0000-0000-0000-000000000000}"/>
          </ac:spMkLst>
        </pc:spChg>
      </pc:sldChg>
      <pc:sldChg chg="modSp">
        <pc:chgData name="Ralph Haeussler" userId="a33031a8bc7a0d8c" providerId="LiveId" clId="{1B86A5FA-F38F-424E-8AC3-0C1C59C9D92C}" dt="2018-03-26T10:42:44.127" v="657" actId="404"/>
        <pc:sldMkLst>
          <pc:docMk/>
          <pc:sldMk cId="235846211" sldId="439"/>
        </pc:sldMkLst>
        <pc:spChg chg="mod">
          <ac:chgData name="Ralph Haeussler" userId="a33031a8bc7a0d8c" providerId="LiveId" clId="{1B86A5FA-F38F-424E-8AC3-0C1C59C9D92C}" dt="2018-03-26T10:42:44.127" v="657" actId="404"/>
          <ac:spMkLst>
            <pc:docMk/>
            <pc:sldMk cId="235846211" sldId="439"/>
            <ac:spMk id="13" creationId="{00000000-0000-0000-0000-000000000000}"/>
          </ac:spMkLst>
        </pc:spChg>
      </pc:sldChg>
      <pc:sldChg chg="modSp">
        <pc:chgData name="Ralph Haeussler" userId="a33031a8bc7a0d8c" providerId="LiveId" clId="{1B86A5FA-F38F-424E-8AC3-0C1C59C9D92C}" dt="2018-03-26T10:42:53.112" v="659" actId="404"/>
        <pc:sldMkLst>
          <pc:docMk/>
          <pc:sldMk cId="1548999946" sldId="440"/>
        </pc:sldMkLst>
        <pc:spChg chg="mod">
          <ac:chgData name="Ralph Haeussler" userId="a33031a8bc7a0d8c" providerId="LiveId" clId="{1B86A5FA-F38F-424E-8AC3-0C1C59C9D92C}" dt="2018-03-26T10:42:53.112" v="659" actId="404"/>
          <ac:spMkLst>
            <pc:docMk/>
            <pc:sldMk cId="1548999946" sldId="440"/>
            <ac:spMk id="13" creationId="{00000000-0000-0000-0000-000000000000}"/>
          </ac:spMkLst>
        </pc:spChg>
      </pc:sldChg>
      <pc:sldChg chg="modSp">
        <pc:chgData name="Ralph Haeussler" userId="a33031a8bc7a0d8c" providerId="LiveId" clId="{1B86A5FA-F38F-424E-8AC3-0C1C59C9D92C}" dt="2018-03-26T10:39:10.875" v="625" actId="20577"/>
        <pc:sldMkLst>
          <pc:docMk/>
          <pc:sldMk cId="3917979898" sldId="445"/>
        </pc:sldMkLst>
        <pc:spChg chg="mod">
          <ac:chgData name="Ralph Haeussler" userId="a33031a8bc7a0d8c" providerId="LiveId" clId="{1B86A5FA-F38F-424E-8AC3-0C1C59C9D92C}" dt="2018-03-26T10:39:10.875" v="625" actId="20577"/>
          <ac:spMkLst>
            <pc:docMk/>
            <pc:sldMk cId="3917979898" sldId="445"/>
            <ac:spMk id="7" creationId="{00000000-0000-0000-0000-000000000000}"/>
          </ac:spMkLst>
        </pc:spChg>
      </pc:sldChg>
      <pc:sldChg chg="modSp">
        <pc:chgData name="Ralph Haeussler" userId="a33031a8bc7a0d8c" providerId="LiveId" clId="{1B86A5FA-F38F-424E-8AC3-0C1C59C9D92C}" dt="2018-03-26T10:39:21.119" v="628" actId="20577"/>
        <pc:sldMkLst>
          <pc:docMk/>
          <pc:sldMk cId="60340141" sldId="447"/>
        </pc:sldMkLst>
        <pc:spChg chg="mod">
          <ac:chgData name="Ralph Haeussler" userId="a33031a8bc7a0d8c" providerId="LiveId" clId="{1B86A5FA-F38F-424E-8AC3-0C1C59C9D92C}" dt="2018-03-26T10:39:21.119" v="628" actId="20577"/>
          <ac:spMkLst>
            <pc:docMk/>
            <pc:sldMk cId="60340141" sldId="447"/>
            <ac:spMk id="6" creationId="{00000000-0000-0000-0000-000000000000}"/>
          </ac:spMkLst>
        </pc:spChg>
      </pc:sldChg>
      <pc:sldChg chg="modSp">
        <pc:chgData name="Ralph Haeussler" userId="a33031a8bc7a0d8c" providerId="LiveId" clId="{1B86A5FA-F38F-424E-8AC3-0C1C59C9D92C}" dt="2018-03-26T10:39:29.513" v="631" actId="20577"/>
        <pc:sldMkLst>
          <pc:docMk/>
          <pc:sldMk cId="2256921099" sldId="448"/>
        </pc:sldMkLst>
        <pc:spChg chg="mod">
          <ac:chgData name="Ralph Haeussler" userId="a33031a8bc7a0d8c" providerId="LiveId" clId="{1B86A5FA-F38F-424E-8AC3-0C1C59C9D92C}" dt="2018-03-26T10:39:29.513" v="631" actId="20577"/>
          <ac:spMkLst>
            <pc:docMk/>
            <pc:sldMk cId="2256921099" sldId="448"/>
            <ac:spMk id="7" creationId="{00000000-0000-0000-0000-000000000000}"/>
          </ac:spMkLst>
        </pc:spChg>
      </pc:sldChg>
      <pc:sldChg chg="del">
        <pc:chgData name="Ralph Haeussler" userId="a33031a8bc7a0d8c" providerId="LiveId" clId="{1B86A5FA-F38F-424E-8AC3-0C1C59C9D92C}" dt="2018-03-26T10:45:18.692" v="696" actId="2696"/>
        <pc:sldMkLst>
          <pc:docMk/>
          <pc:sldMk cId="810380813" sldId="454"/>
        </pc:sldMkLst>
      </pc:sldChg>
      <pc:sldChg chg="del">
        <pc:chgData name="Ralph Haeussler" userId="a33031a8bc7a0d8c" providerId="LiveId" clId="{1B86A5FA-F38F-424E-8AC3-0C1C59C9D92C}" dt="2018-03-26T10:45:18.631" v="695" actId="2696"/>
        <pc:sldMkLst>
          <pc:docMk/>
          <pc:sldMk cId="3258831342" sldId="455"/>
        </pc:sldMkLst>
      </pc:sldChg>
      <pc:sldChg chg="modSp">
        <pc:chgData name="Ralph Haeussler" userId="a33031a8bc7a0d8c" providerId="LiveId" clId="{1B86A5FA-F38F-424E-8AC3-0C1C59C9D92C}" dt="2018-03-26T10:41:12.930" v="647" actId="404"/>
        <pc:sldMkLst>
          <pc:docMk/>
          <pc:sldMk cId="3500423204" sldId="456"/>
        </pc:sldMkLst>
        <pc:spChg chg="mod">
          <ac:chgData name="Ralph Haeussler" userId="a33031a8bc7a0d8c" providerId="LiveId" clId="{1B86A5FA-F38F-424E-8AC3-0C1C59C9D92C}" dt="2018-03-26T10:41:12.930" v="647" actId="404"/>
          <ac:spMkLst>
            <pc:docMk/>
            <pc:sldMk cId="3500423204" sldId="456"/>
            <ac:spMk id="6" creationId="{00000000-0000-0000-0000-000000000000}"/>
          </ac:spMkLst>
        </pc:spChg>
      </pc:sldChg>
      <pc:sldChg chg="del">
        <pc:chgData name="Ralph Haeussler" userId="a33031a8bc7a0d8c" providerId="LiveId" clId="{1B86A5FA-F38F-424E-8AC3-0C1C59C9D92C}" dt="2018-03-26T10:45:18.513" v="694" actId="2696"/>
        <pc:sldMkLst>
          <pc:docMk/>
          <pc:sldMk cId="168494163" sldId="459"/>
        </pc:sldMkLst>
      </pc:sldChg>
      <pc:sldChg chg="del">
        <pc:chgData name="Ralph Haeussler" userId="a33031a8bc7a0d8c" providerId="LiveId" clId="{1B86A5FA-F38F-424E-8AC3-0C1C59C9D92C}" dt="2018-03-26T10:45:18.440" v="693" actId="2696"/>
        <pc:sldMkLst>
          <pc:docMk/>
          <pc:sldMk cId="1371068491" sldId="460"/>
        </pc:sldMkLst>
      </pc:sldChg>
      <pc:sldChg chg="modSp">
        <pc:chgData name="Ralph Haeussler" userId="a33031a8bc7a0d8c" providerId="LiveId" clId="{1B86A5FA-F38F-424E-8AC3-0C1C59C9D92C}" dt="2018-03-26T10:40:43.517" v="642" actId="404"/>
        <pc:sldMkLst>
          <pc:docMk/>
          <pc:sldMk cId="2057820712" sldId="462"/>
        </pc:sldMkLst>
        <pc:spChg chg="mod">
          <ac:chgData name="Ralph Haeussler" userId="a33031a8bc7a0d8c" providerId="LiveId" clId="{1B86A5FA-F38F-424E-8AC3-0C1C59C9D92C}" dt="2018-03-26T10:40:43.517" v="642" actId="404"/>
          <ac:spMkLst>
            <pc:docMk/>
            <pc:sldMk cId="2057820712" sldId="462"/>
            <ac:spMk id="5" creationId="{00000000-0000-0000-0000-000000000000}"/>
          </ac:spMkLst>
        </pc:spChg>
      </pc:sldChg>
      <pc:sldChg chg="addSp modSp del">
        <pc:chgData name="Ralph Haeussler" userId="a33031a8bc7a0d8c" providerId="LiveId" clId="{1B86A5FA-F38F-424E-8AC3-0C1C59C9D92C}" dt="2018-03-26T10:03:21.226" v="80" actId="2696"/>
        <pc:sldMkLst>
          <pc:docMk/>
          <pc:sldMk cId="1546125655" sldId="467"/>
        </pc:sldMkLst>
        <pc:spChg chg="mod">
          <ac:chgData name="Ralph Haeussler" userId="a33031a8bc7a0d8c" providerId="LiveId" clId="{1B86A5FA-F38F-424E-8AC3-0C1C59C9D92C}" dt="2018-03-26T10:01:07.330" v="35" actId="14100"/>
          <ac:spMkLst>
            <pc:docMk/>
            <pc:sldMk cId="1546125655" sldId="467"/>
            <ac:spMk id="4" creationId="{00000000-0000-0000-0000-000000000000}"/>
          </ac:spMkLst>
        </pc:spChg>
        <pc:spChg chg="mod">
          <ac:chgData name="Ralph Haeussler" userId="a33031a8bc7a0d8c" providerId="LiveId" clId="{1B86A5FA-F38F-424E-8AC3-0C1C59C9D92C}" dt="2018-03-25T21:16:46.350" v="9" actId="1076"/>
          <ac:spMkLst>
            <pc:docMk/>
            <pc:sldMk cId="1546125655" sldId="467"/>
            <ac:spMk id="5" creationId="{00000000-0000-0000-0000-000000000000}"/>
          </ac:spMkLst>
        </pc:spChg>
        <pc:picChg chg="add ord">
          <ac:chgData name="Ralph Haeussler" userId="a33031a8bc7a0d8c" providerId="LiveId" clId="{1B86A5FA-F38F-424E-8AC3-0C1C59C9D92C}" dt="2018-03-25T21:17:37.071" v="19" actId="167"/>
          <ac:picMkLst>
            <pc:docMk/>
            <pc:sldMk cId="1546125655" sldId="467"/>
            <ac:picMk id="7" creationId="{B6873E06-C20F-492D-B76C-4E49447BC31A}"/>
          </ac:picMkLst>
        </pc:picChg>
      </pc:sldChg>
      <pc:sldChg chg="addSp delSp modSp modAnim">
        <pc:chgData name="Ralph Haeussler" userId="a33031a8bc7a0d8c" providerId="LiveId" clId="{1B86A5FA-F38F-424E-8AC3-0C1C59C9D92C}" dt="2018-03-26T10:07:45.267" v="140" actId="1076"/>
        <pc:sldMkLst>
          <pc:docMk/>
          <pc:sldMk cId="2514807559" sldId="468"/>
        </pc:sldMkLst>
        <pc:spChg chg="mod">
          <ac:chgData name="Ralph Haeussler" userId="a33031a8bc7a0d8c" providerId="LiveId" clId="{1B86A5FA-F38F-424E-8AC3-0C1C59C9D92C}" dt="2018-03-25T21:16:58.853" v="10" actId="1076"/>
          <ac:spMkLst>
            <pc:docMk/>
            <pc:sldMk cId="2514807559" sldId="468"/>
            <ac:spMk id="2" creationId="{00000000-0000-0000-0000-000000000000}"/>
          </ac:spMkLst>
        </pc:spChg>
        <pc:spChg chg="mod">
          <ac:chgData name="Ralph Haeussler" userId="a33031a8bc7a0d8c" providerId="LiveId" clId="{1B86A5FA-F38F-424E-8AC3-0C1C59C9D92C}" dt="2018-03-26T10:03:36.837" v="91" actId="313"/>
          <ac:spMkLst>
            <pc:docMk/>
            <pc:sldMk cId="2514807559" sldId="468"/>
            <ac:spMk id="3" creationId="{00000000-0000-0000-0000-000000000000}"/>
          </ac:spMkLst>
        </pc:spChg>
        <pc:picChg chg="del">
          <ac:chgData name="Ralph Haeussler" userId="a33031a8bc7a0d8c" providerId="LiveId" clId="{1B86A5FA-F38F-424E-8AC3-0C1C59C9D92C}" dt="2018-03-25T21:17:10.119" v="11" actId="167"/>
          <ac:picMkLst>
            <pc:docMk/>
            <pc:sldMk cId="2514807559" sldId="468"/>
            <ac:picMk id="7" creationId="{00000000-0000-0000-0000-000000000000}"/>
          </ac:picMkLst>
        </pc:picChg>
        <pc:picChg chg="add">
          <ac:chgData name="Ralph Haeussler" userId="a33031a8bc7a0d8c" providerId="LiveId" clId="{1B86A5FA-F38F-424E-8AC3-0C1C59C9D92C}" dt="2018-03-25T21:17:12.852" v="12" actId="167"/>
          <ac:picMkLst>
            <pc:docMk/>
            <pc:sldMk cId="2514807559" sldId="468"/>
            <ac:picMk id="8" creationId="{2CE32F27-8FE4-41AB-BECE-EB008CF89BEC}"/>
          </ac:picMkLst>
        </pc:picChg>
        <pc:picChg chg="add ord">
          <ac:chgData name="Ralph Haeussler" userId="a33031a8bc7a0d8c" providerId="LiveId" clId="{1B86A5FA-F38F-424E-8AC3-0C1C59C9D92C}" dt="2018-03-25T21:17:30.435" v="17" actId="167"/>
          <ac:picMkLst>
            <pc:docMk/>
            <pc:sldMk cId="2514807559" sldId="468"/>
            <ac:picMk id="9" creationId="{52A05EE2-79DF-499D-84D8-F81AE224F353}"/>
          </ac:picMkLst>
        </pc:picChg>
      </pc:sldChg>
      <pc:sldChg chg="addSp modSp">
        <pc:chgData name="Ralph Haeussler" userId="a33031a8bc7a0d8c" providerId="LiveId" clId="{1B86A5FA-F38F-424E-8AC3-0C1C59C9D92C}" dt="2018-03-26T10:03:55.020" v="92" actId="1076"/>
        <pc:sldMkLst>
          <pc:docMk/>
          <pc:sldMk cId="3012047143" sldId="469"/>
        </pc:sldMkLst>
        <pc:spChg chg="mod">
          <ac:chgData name="Ralph Haeussler" userId="a33031a8bc7a0d8c" providerId="LiveId" clId="{1B86A5FA-F38F-424E-8AC3-0C1C59C9D92C}" dt="2018-03-26T10:03:55.020" v="92" actId="1076"/>
          <ac:spMkLst>
            <pc:docMk/>
            <pc:sldMk cId="3012047143" sldId="469"/>
            <ac:spMk id="3" creationId="{00000000-0000-0000-0000-000000000000}"/>
          </ac:spMkLst>
        </pc:spChg>
        <pc:picChg chg="add ord">
          <ac:chgData name="Ralph Haeussler" userId="a33031a8bc7a0d8c" providerId="LiveId" clId="{1B86A5FA-F38F-424E-8AC3-0C1C59C9D92C}" dt="2018-03-25T21:17:52.046" v="21" actId="167"/>
          <ac:picMkLst>
            <pc:docMk/>
            <pc:sldMk cId="3012047143" sldId="469"/>
            <ac:picMk id="8" creationId="{52AC50D1-7158-4F04-AE0D-FFB79422C30A}"/>
          </ac:picMkLst>
        </pc:picChg>
      </pc:sldChg>
      <pc:sldChg chg="addSp delSp modSp del">
        <pc:chgData name="Ralph Haeussler" userId="a33031a8bc7a0d8c" providerId="LiveId" clId="{1B86A5FA-F38F-424E-8AC3-0C1C59C9D92C}" dt="2018-03-26T10:11:36.731" v="191" actId="2696"/>
        <pc:sldMkLst>
          <pc:docMk/>
          <pc:sldMk cId="3675824954" sldId="470"/>
        </pc:sldMkLst>
        <pc:spChg chg="del mod">
          <ac:chgData name="Ralph Haeussler" userId="a33031a8bc7a0d8c" providerId="LiveId" clId="{1B86A5FA-F38F-424E-8AC3-0C1C59C9D92C}" dt="2018-03-26T10:10:15.630" v="163" actId="478"/>
          <ac:spMkLst>
            <pc:docMk/>
            <pc:sldMk cId="3675824954" sldId="470"/>
            <ac:spMk id="2" creationId="{00000000-0000-0000-0000-000000000000}"/>
          </ac:spMkLst>
        </pc:spChg>
        <pc:spChg chg="mod">
          <ac:chgData name="Ralph Haeussler" userId="a33031a8bc7a0d8c" providerId="LiveId" clId="{1B86A5FA-F38F-424E-8AC3-0C1C59C9D92C}" dt="2018-03-26T10:10:09.797" v="161" actId="1076"/>
          <ac:spMkLst>
            <pc:docMk/>
            <pc:sldMk cId="3675824954" sldId="470"/>
            <ac:spMk id="3" creationId="{00000000-0000-0000-0000-000000000000}"/>
          </ac:spMkLst>
        </pc:spChg>
        <pc:spChg chg="add del mod">
          <ac:chgData name="Ralph Haeussler" userId="a33031a8bc7a0d8c" providerId="LiveId" clId="{1B86A5FA-F38F-424E-8AC3-0C1C59C9D92C}" dt="2018-03-26T10:10:19.203" v="165" actId="478"/>
          <ac:spMkLst>
            <pc:docMk/>
            <pc:sldMk cId="3675824954" sldId="470"/>
            <ac:spMk id="5" creationId="{9A83A8DF-D59A-4066-A810-B2112CB2BE64}"/>
          </ac:spMkLst>
        </pc:spChg>
      </pc:sldChg>
      <pc:sldChg chg="addSp delSp modSp modTransition">
        <pc:chgData name="Ralph Haeussler" userId="a33031a8bc7a0d8c" providerId="LiveId" clId="{1B86A5FA-F38F-424E-8AC3-0C1C59C9D92C}" dt="2018-03-26T10:36:53.673" v="594" actId="1440"/>
        <pc:sldMkLst>
          <pc:docMk/>
          <pc:sldMk cId="851200791" sldId="471"/>
        </pc:sldMkLst>
        <pc:spChg chg="del mod">
          <ac:chgData name="Ralph Haeussler" userId="a33031a8bc7a0d8c" providerId="LiveId" clId="{1B86A5FA-F38F-424E-8AC3-0C1C59C9D92C}" dt="2018-03-26T10:36:30.533" v="588" actId="478"/>
          <ac:spMkLst>
            <pc:docMk/>
            <pc:sldMk cId="851200791" sldId="471"/>
            <ac:spMk id="2" creationId="{00000000-0000-0000-0000-000000000000}"/>
          </ac:spMkLst>
        </pc:spChg>
        <pc:spChg chg="add del mod">
          <ac:chgData name="Ralph Haeussler" userId="a33031a8bc7a0d8c" providerId="LiveId" clId="{1B86A5FA-F38F-424E-8AC3-0C1C59C9D92C}" dt="2018-03-26T10:36:37.338" v="591" actId="478"/>
          <ac:spMkLst>
            <pc:docMk/>
            <pc:sldMk cId="851200791" sldId="471"/>
            <ac:spMk id="4" creationId="{5124A677-CCD6-4ABB-9764-B89740996DAB}"/>
          </ac:spMkLst>
        </pc:spChg>
        <pc:spChg chg="mod">
          <ac:chgData name="Ralph Haeussler" userId="a33031a8bc7a0d8c" providerId="LiveId" clId="{1B86A5FA-F38F-424E-8AC3-0C1C59C9D92C}" dt="2018-03-26T10:36:25.720" v="585" actId="1076"/>
          <ac:spMkLst>
            <pc:docMk/>
            <pc:sldMk cId="851200791" sldId="471"/>
            <ac:spMk id="6" creationId="{00000000-0000-0000-0000-000000000000}"/>
          </ac:spMkLst>
        </pc:spChg>
        <pc:picChg chg="mod">
          <ac:chgData name="Ralph Haeussler" userId="a33031a8bc7a0d8c" providerId="LiveId" clId="{1B86A5FA-F38F-424E-8AC3-0C1C59C9D92C}" dt="2018-03-26T10:36:53.673" v="594" actId="1440"/>
          <ac:picMkLst>
            <pc:docMk/>
            <pc:sldMk cId="851200791" sldId="471"/>
            <ac:picMk id="16" creationId="{00000000-0000-0000-0000-000000000000}"/>
          </ac:picMkLst>
        </pc:picChg>
      </pc:sldChg>
      <pc:sldChg chg="addSp delSp modSp">
        <pc:chgData name="Ralph Haeussler" userId="a33031a8bc7a0d8c" providerId="LiveId" clId="{1B86A5FA-F38F-424E-8AC3-0C1C59C9D92C}" dt="2018-03-26T10:21:46.657" v="274" actId="20577"/>
        <pc:sldMkLst>
          <pc:docMk/>
          <pc:sldMk cId="2209929763" sldId="472"/>
        </pc:sldMkLst>
        <pc:spChg chg="del mod">
          <ac:chgData name="Ralph Haeussler" userId="a33031a8bc7a0d8c" providerId="LiveId" clId="{1B86A5FA-F38F-424E-8AC3-0C1C59C9D92C}" dt="2018-03-26T10:08:19.477" v="142" actId="478"/>
          <ac:spMkLst>
            <pc:docMk/>
            <pc:sldMk cId="2209929763" sldId="472"/>
            <ac:spMk id="3" creationId="{00000000-0000-0000-0000-000000000000}"/>
          </ac:spMkLst>
        </pc:spChg>
        <pc:spChg chg="add mod">
          <ac:chgData name="Ralph Haeussler" userId="a33031a8bc7a0d8c" providerId="LiveId" clId="{1B86A5FA-F38F-424E-8AC3-0C1C59C9D92C}" dt="2018-03-26T10:21:46.657" v="274" actId="20577"/>
          <ac:spMkLst>
            <pc:docMk/>
            <pc:sldMk cId="2209929763" sldId="472"/>
            <ac:spMk id="6" creationId="{EDE667CF-5845-44CA-ACDD-759AEF2C77AB}"/>
          </ac:spMkLst>
        </pc:spChg>
        <pc:graphicFrameChg chg="add del mod">
          <ac:chgData name="Ralph Haeussler" userId="a33031a8bc7a0d8c" providerId="LiveId" clId="{1B86A5FA-F38F-424E-8AC3-0C1C59C9D92C}" dt="2018-03-26T10:17:34.265" v="225" actId="20577"/>
          <ac:graphicFrameMkLst>
            <pc:docMk/>
            <pc:sldMk cId="2209929763" sldId="472"/>
            <ac:graphicFrameMk id="7" creationId="{2A59F003-870A-45CB-AB93-B1A6AF602CBD}"/>
          </ac:graphicFrameMkLst>
        </pc:graphicFrameChg>
        <pc:picChg chg="mod">
          <ac:chgData name="Ralph Haeussler" userId="a33031a8bc7a0d8c" providerId="LiveId" clId="{1B86A5FA-F38F-424E-8AC3-0C1C59C9D92C}" dt="2018-03-26T10:17:50.469" v="228" actId="1440"/>
          <ac:picMkLst>
            <pc:docMk/>
            <pc:sldMk cId="2209929763" sldId="472"/>
            <ac:picMk id="5" creationId="{00000000-0000-0000-0000-000000000000}"/>
          </ac:picMkLst>
        </pc:picChg>
        <pc:picChg chg="mod">
          <ac:chgData name="Ralph Haeussler" userId="a33031a8bc7a0d8c" providerId="LiveId" clId="{1B86A5FA-F38F-424E-8AC3-0C1C59C9D92C}" dt="2018-03-26T10:18:07.874" v="231" actId="14100"/>
          <ac:picMkLst>
            <pc:docMk/>
            <pc:sldMk cId="2209929763" sldId="472"/>
            <ac:picMk id="8" creationId="{00000000-0000-0000-0000-000000000000}"/>
          </ac:picMkLst>
        </pc:picChg>
        <pc:picChg chg="add ord">
          <ac:chgData name="Ralph Haeussler" userId="a33031a8bc7a0d8c" providerId="LiveId" clId="{1B86A5FA-F38F-424E-8AC3-0C1C59C9D92C}" dt="2018-03-26T10:17:45.375" v="227" actId="167"/>
          <ac:picMkLst>
            <pc:docMk/>
            <pc:sldMk cId="2209929763" sldId="472"/>
            <ac:picMk id="10" creationId="{8376CE99-3856-471A-9EF3-CC876D467BCB}"/>
          </ac:picMkLst>
        </pc:picChg>
      </pc:sldChg>
      <pc:sldChg chg="addSp delSp modSp modAnim">
        <pc:chgData name="Ralph Haeussler" userId="a33031a8bc7a0d8c" providerId="LiveId" clId="{1B86A5FA-F38F-424E-8AC3-0C1C59C9D92C}" dt="2018-03-26T10:23:43.534" v="293" actId="1076"/>
        <pc:sldMkLst>
          <pc:docMk/>
          <pc:sldMk cId="1282933737" sldId="473"/>
        </pc:sldMkLst>
        <pc:spChg chg="del mod">
          <ac:chgData name="Ralph Haeussler" userId="a33031a8bc7a0d8c" providerId="LiveId" clId="{1B86A5FA-F38F-424E-8AC3-0C1C59C9D92C}" dt="2018-03-26T10:22:35.350" v="284" actId="478"/>
          <ac:spMkLst>
            <pc:docMk/>
            <pc:sldMk cId="1282933737" sldId="473"/>
            <ac:spMk id="2" creationId="{00000000-0000-0000-0000-000000000000}"/>
          </ac:spMkLst>
        </pc:spChg>
        <pc:spChg chg="del">
          <ac:chgData name="Ralph Haeussler" userId="a33031a8bc7a0d8c" providerId="LiveId" clId="{1B86A5FA-F38F-424E-8AC3-0C1C59C9D92C}" dt="2018-03-26T10:22:31.866" v="282" actId="478"/>
          <ac:spMkLst>
            <pc:docMk/>
            <pc:sldMk cId="1282933737" sldId="473"/>
            <ac:spMk id="3" creationId="{00000000-0000-0000-0000-000000000000}"/>
          </ac:spMkLst>
        </pc:spChg>
        <pc:spChg chg="add del mod">
          <ac:chgData name="Ralph Haeussler" userId="a33031a8bc7a0d8c" providerId="LiveId" clId="{1B86A5FA-F38F-424E-8AC3-0C1C59C9D92C}" dt="2018-03-26T10:22:40.763" v="286" actId="478"/>
          <ac:spMkLst>
            <pc:docMk/>
            <pc:sldMk cId="1282933737" sldId="473"/>
            <ac:spMk id="6" creationId="{AF3A22F7-8670-476F-8D8E-8AF57D27F206}"/>
          </ac:spMkLst>
        </pc:spChg>
        <pc:spChg chg="del">
          <ac:chgData name="Ralph Haeussler" userId="a33031a8bc7a0d8c" providerId="LiveId" clId="{1B86A5FA-F38F-424E-8AC3-0C1C59C9D92C}" dt="2018-03-26T10:22:07.581" v="275" actId="478"/>
          <ac:spMkLst>
            <pc:docMk/>
            <pc:sldMk cId="1282933737" sldId="473"/>
            <ac:spMk id="9" creationId="{00000000-0000-0000-0000-000000000000}"/>
          </ac:spMkLst>
        </pc:spChg>
        <pc:spChg chg="add mod">
          <ac:chgData name="Ralph Haeussler" userId="a33031a8bc7a0d8c" providerId="LiveId" clId="{1B86A5FA-F38F-424E-8AC3-0C1C59C9D92C}" dt="2018-03-26T10:22:35.350" v="284" actId="478"/>
          <ac:spMkLst>
            <pc:docMk/>
            <pc:sldMk cId="1282933737" sldId="473"/>
            <ac:spMk id="12" creationId="{C0C70726-B178-4AEE-8A18-1B1FDAF06312}"/>
          </ac:spMkLst>
        </pc:spChg>
        <pc:picChg chg="del">
          <ac:chgData name="Ralph Haeussler" userId="a33031a8bc7a0d8c" providerId="LiveId" clId="{1B86A5FA-F38F-424E-8AC3-0C1C59C9D92C}" dt="2018-03-26T10:22:07.581" v="275" actId="478"/>
          <ac:picMkLst>
            <pc:docMk/>
            <pc:sldMk cId="1282933737" sldId="473"/>
            <ac:picMk id="5" creationId="{00000000-0000-0000-0000-000000000000}"/>
          </ac:picMkLst>
        </pc:picChg>
        <pc:picChg chg="del mod">
          <ac:chgData name="Ralph Haeussler" userId="a33031a8bc7a0d8c" providerId="LiveId" clId="{1B86A5FA-F38F-424E-8AC3-0C1C59C9D92C}" dt="2018-03-26T10:22:14.110" v="277" actId="1076"/>
          <ac:picMkLst>
            <pc:docMk/>
            <pc:sldMk cId="1282933737" sldId="473"/>
            <ac:picMk id="7" creationId="{00000000-0000-0000-0000-000000000000}"/>
          </ac:picMkLst>
        </pc:picChg>
        <pc:picChg chg="add mod ord">
          <ac:chgData name="Ralph Haeussler" userId="a33031a8bc7a0d8c" providerId="LiveId" clId="{1B86A5FA-F38F-424E-8AC3-0C1C59C9D92C}" dt="2018-03-26T10:23:23.957" v="291" actId="1076"/>
          <ac:picMkLst>
            <pc:docMk/>
            <pc:sldMk cId="1282933737" sldId="473"/>
            <ac:picMk id="8" creationId="{375E8DBF-7422-42B1-89DB-8978F0C5CDDE}"/>
          </ac:picMkLst>
        </pc:picChg>
      </pc:sldChg>
      <pc:sldChg chg="addSp delSp modSp modTransition modAnim">
        <pc:chgData name="Ralph Haeussler" userId="a33031a8bc7a0d8c" providerId="LiveId" clId="{1B86A5FA-F38F-424E-8AC3-0C1C59C9D92C}" dt="2018-03-26T10:28:08.536" v="503" actId="1076"/>
        <pc:sldMkLst>
          <pc:docMk/>
          <pc:sldMk cId="4008992872" sldId="474"/>
        </pc:sldMkLst>
        <pc:spChg chg="del mod">
          <ac:chgData name="Ralph Haeussler" userId="a33031a8bc7a0d8c" providerId="LiveId" clId="{1B86A5FA-F38F-424E-8AC3-0C1C59C9D92C}" dt="2018-03-26T10:24:21.793" v="307" actId="478"/>
          <ac:spMkLst>
            <pc:docMk/>
            <pc:sldMk cId="4008992872" sldId="474"/>
            <ac:spMk id="2" creationId="{00000000-0000-0000-0000-000000000000}"/>
          </ac:spMkLst>
        </pc:spChg>
        <pc:spChg chg="del mod">
          <ac:chgData name="Ralph Haeussler" userId="a33031a8bc7a0d8c" providerId="LiveId" clId="{1B86A5FA-F38F-424E-8AC3-0C1C59C9D92C}" dt="2018-03-26T10:24:00.351" v="299" actId="478"/>
          <ac:spMkLst>
            <pc:docMk/>
            <pc:sldMk cId="4008992872" sldId="474"/>
            <ac:spMk id="3" creationId="{00000000-0000-0000-0000-000000000000}"/>
          </ac:spMkLst>
        </pc:spChg>
        <pc:spChg chg="add del mod">
          <ac:chgData name="Ralph Haeussler" userId="a33031a8bc7a0d8c" providerId="LiveId" clId="{1B86A5FA-F38F-424E-8AC3-0C1C59C9D92C}" dt="2018-03-26T10:24:04.295" v="301" actId="478"/>
          <ac:spMkLst>
            <pc:docMk/>
            <pc:sldMk cId="4008992872" sldId="474"/>
            <ac:spMk id="5" creationId="{7E8F7586-725B-43BA-BFFC-85DE5AFA8574}"/>
          </ac:spMkLst>
        </pc:spChg>
        <pc:spChg chg="mod">
          <ac:chgData name="Ralph Haeussler" userId="a33031a8bc7a0d8c" providerId="LiveId" clId="{1B86A5FA-F38F-424E-8AC3-0C1C59C9D92C}" dt="2018-03-26T10:27:18.993" v="424" actId="1076"/>
          <ac:spMkLst>
            <pc:docMk/>
            <pc:sldMk cId="4008992872" sldId="474"/>
            <ac:spMk id="8" creationId="{00000000-0000-0000-0000-000000000000}"/>
          </ac:spMkLst>
        </pc:spChg>
        <pc:spChg chg="del mod">
          <ac:chgData name="Ralph Haeussler" userId="a33031a8bc7a0d8c" providerId="LiveId" clId="{1B86A5FA-F38F-424E-8AC3-0C1C59C9D92C}" dt="2018-03-26T10:23:53.837" v="296" actId="478"/>
          <ac:spMkLst>
            <pc:docMk/>
            <pc:sldMk cId="4008992872" sldId="474"/>
            <ac:spMk id="10" creationId="{00000000-0000-0000-0000-000000000000}"/>
          </ac:spMkLst>
        </pc:spChg>
        <pc:spChg chg="add del mod">
          <ac:chgData name="Ralph Haeussler" userId="a33031a8bc7a0d8c" providerId="LiveId" clId="{1B86A5FA-F38F-424E-8AC3-0C1C59C9D92C}" dt="2018-03-26T10:24:25.542" v="309" actId="478"/>
          <ac:spMkLst>
            <pc:docMk/>
            <pc:sldMk cId="4008992872" sldId="474"/>
            <ac:spMk id="11" creationId="{D00DACA5-377D-4EF8-9095-70EE422C00B8}"/>
          </ac:spMkLst>
        </pc:spChg>
        <pc:spChg chg="mod">
          <ac:chgData name="Ralph Haeussler" userId="a33031a8bc7a0d8c" providerId="LiveId" clId="{1B86A5FA-F38F-424E-8AC3-0C1C59C9D92C}" dt="2018-03-26T10:27:53.980" v="493" actId="20577"/>
          <ac:spMkLst>
            <pc:docMk/>
            <pc:sldMk cId="4008992872" sldId="474"/>
            <ac:spMk id="13" creationId="{00000000-0000-0000-0000-000000000000}"/>
          </ac:spMkLst>
        </pc:spChg>
        <pc:picChg chg="mod">
          <ac:chgData name="Ralph Haeussler" userId="a33031a8bc7a0d8c" providerId="LiveId" clId="{1B86A5FA-F38F-424E-8AC3-0C1C59C9D92C}" dt="2018-03-26T10:24:32.816" v="311" actId="1076"/>
          <ac:picMkLst>
            <pc:docMk/>
            <pc:sldMk cId="4008992872" sldId="474"/>
            <ac:picMk id="6" creationId="{00000000-0000-0000-0000-000000000000}"/>
          </ac:picMkLst>
        </pc:picChg>
        <pc:picChg chg="del">
          <ac:chgData name="Ralph Haeussler" userId="a33031a8bc7a0d8c" providerId="LiveId" clId="{1B86A5FA-F38F-424E-8AC3-0C1C59C9D92C}" dt="2018-03-26T10:23:38.034" v="292" actId="478"/>
          <ac:picMkLst>
            <pc:docMk/>
            <pc:sldMk cId="4008992872" sldId="474"/>
            <ac:picMk id="7" creationId="{00000000-0000-0000-0000-000000000000}"/>
          </ac:picMkLst>
        </pc:picChg>
        <pc:picChg chg="mod">
          <ac:chgData name="Ralph Haeussler" userId="a33031a8bc7a0d8c" providerId="LiveId" clId="{1B86A5FA-F38F-424E-8AC3-0C1C59C9D92C}" dt="2018-03-26T10:27:24.524" v="425" actId="14100"/>
          <ac:picMkLst>
            <pc:docMk/>
            <pc:sldMk cId="4008992872" sldId="474"/>
            <ac:picMk id="12" creationId="{00000000-0000-0000-0000-000000000000}"/>
          </ac:picMkLst>
        </pc:picChg>
      </pc:sldChg>
      <pc:sldChg chg="addSp delSp modSp delAnim">
        <pc:chgData name="Ralph Haeussler" userId="a33031a8bc7a0d8c" providerId="LiveId" clId="{1B86A5FA-F38F-424E-8AC3-0C1C59C9D92C}" dt="2018-03-26T10:28:52.491" v="510" actId="166"/>
        <pc:sldMkLst>
          <pc:docMk/>
          <pc:sldMk cId="836418748" sldId="475"/>
        </pc:sldMkLst>
        <pc:spChg chg="del">
          <ac:chgData name="Ralph Haeussler" userId="a33031a8bc7a0d8c" providerId="LiveId" clId="{1B86A5FA-F38F-424E-8AC3-0C1C59C9D92C}" dt="2018-03-26T10:28:21.402" v="505" actId="478"/>
          <ac:spMkLst>
            <pc:docMk/>
            <pc:sldMk cId="836418748" sldId="475"/>
            <ac:spMk id="2" creationId="{00000000-0000-0000-0000-000000000000}"/>
          </ac:spMkLst>
        </pc:spChg>
        <pc:spChg chg="del mod">
          <ac:chgData name="Ralph Haeussler" userId="a33031a8bc7a0d8c" providerId="LiveId" clId="{1B86A5FA-F38F-424E-8AC3-0C1C59C9D92C}" dt="2018-03-26T10:28:25.670" v="507" actId="478"/>
          <ac:spMkLst>
            <pc:docMk/>
            <pc:sldMk cId="836418748" sldId="475"/>
            <ac:spMk id="3" creationId="{00000000-0000-0000-0000-000000000000}"/>
          </ac:spMkLst>
        </pc:spChg>
        <pc:spChg chg="add mod">
          <ac:chgData name="Ralph Haeussler" userId="a33031a8bc7a0d8c" providerId="LiveId" clId="{1B86A5FA-F38F-424E-8AC3-0C1C59C9D92C}" dt="2018-03-26T10:28:21.402" v="505" actId="478"/>
          <ac:spMkLst>
            <pc:docMk/>
            <pc:sldMk cId="836418748" sldId="475"/>
            <ac:spMk id="7" creationId="{F2DD4D6F-F099-4B93-902F-BAFC022E874A}"/>
          </ac:spMkLst>
        </pc:spChg>
        <pc:spChg chg="del">
          <ac:chgData name="Ralph Haeussler" userId="a33031a8bc7a0d8c" providerId="LiveId" clId="{1B86A5FA-F38F-424E-8AC3-0C1C59C9D92C}" dt="2018-03-26T10:28:17.512" v="504" actId="478"/>
          <ac:spMkLst>
            <pc:docMk/>
            <pc:sldMk cId="836418748" sldId="475"/>
            <ac:spMk id="8" creationId="{00000000-0000-0000-0000-000000000000}"/>
          </ac:spMkLst>
        </pc:spChg>
        <pc:spChg chg="add mod">
          <ac:chgData name="Ralph Haeussler" userId="a33031a8bc7a0d8c" providerId="LiveId" clId="{1B86A5FA-F38F-424E-8AC3-0C1C59C9D92C}" dt="2018-03-26T10:28:25.670" v="507" actId="478"/>
          <ac:spMkLst>
            <pc:docMk/>
            <pc:sldMk cId="836418748" sldId="475"/>
            <ac:spMk id="11" creationId="{8F05F83A-6B65-4F17-9842-20B388882D0B}"/>
          </ac:spMkLst>
        </pc:spChg>
        <pc:spChg chg="del">
          <ac:chgData name="Ralph Haeussler" userId="a33031a8bc7a0d8c" providerId="LiveId" clId="{1B86A5FA-F38F-424E-8AC3-0C1C59C9D92C}" dt="2018-03-26T10:28:17.512" v="504" actId="478"/>
          <ac:spMkLst>
            <pc:docMk/>
            <pc:sldMk cId="836418748" sldId="475"/>
            <ac:spMk id="13" creationId="{00000000-0000-0000-0000-000000000000}"/>
          </ac:spMkLst>
        </pc:spChg>
        <pc:picChg chg="mod ord">
          <ac:chgData name="Ralph Haeussler" userId="a33031a8bc7a0d8c" providerId="LiveId" clId="{1B86A5FA-F38F-424E-8AC3-0C1C59C9D92C}" dt="2018-03-26T10:28:52.491" v="510" actId="166"/>
          <ac:picMkLst>
            <pc:docMk/>
            <pc:sldMk cId="836418748" sldId="475"/>
            <ac:picMk id="5" creationId="{00000000-0000-0000-0000-000000000000}"/>
          </ac:picMkLst>
        </pc:picChg>
        <pc:picChg chg="del">
          <ac:chgData name="Ralph Haeussler" userId="a33031a8bc7a0d8c" providerId="LiveId" clId="{1B86A5FA-F38F-424E-8AC3-0C1C59C9D92C}" dt="2018-03-26T10:28:17.512" v="504" actId="478"/>
          <ac:picMkLst>
            <pc:docMk/>
            <pc:sldMk cId="836418748" sldId="475"/>
            <ac:picMk id="6" creationId="{00000000-0000-0000-0000-000000000000}"/>
          </ac:picMkLst>
        </pc:picChg>
        <pc:picChg chg="del">
          <ac:chgData name="Ralph Haeussler" userId="a33031a8bc7a0d8c" providerId="LiveId" clId="{1B86A5FA-F38F-424E-8AC3-0C1C59C9D92C}" dt="2018-03-26T10:28:17.512" v="504" actId="478"/>
          <ac:picMkLst>
            <pc:docMk/>
            <pc:sldMk cId="836418748" sldId="475"/>
            <ac:picMk id="12" creationId="{00000000-0000-0000-0000-000000000000}"/>
          </ac:picMkLst>
        </pc:picChg>
        <pc:picChg chg="add">
          <ac:chgData name="Ralph Haeussler" userId="a33031a8bc7a0d8c" providerId="LiveId" clId="{1B86A5FA-F38F-424E-8AC3-0C1C59C9D92C}" dt="2018-03-26T10:28:47.728" v="509" actId="166"/>
          <ac:picMkLst>
            <pc:docMk/>
            <pc:sldMk cId="836418748" sldId="475"/>
            <ac:picMk id="14" creationId="{216499DC-E0B9-4F80-B664-7A01F3A1925F}"/>
          </ac:picMkLst>
        </pc:picChg>
      </pc:sldChg>
      <pc:sldChg chg="addSp delSp modSp del">
        <pc:chgData name="Ralph Haeussler" userId="a33031a8bc7a0d8c" providerId="LiveId" clId="{1B86A5FA-F38F-424E-8AC3-0C1C59C9D92C}" dt="2018-03-26T10:30:31.135" v="527" actId="2696"/>
        <pc:sldMkLst>
          <pc:docMk/>
          <pc:sldMk cId="3017891162" sldId="476"/>
        </pc:sldMkLst>
        <pc:spChg chg="del mod">
          <ac:chgData name="Ralph Haeussler" userId="a33031a8bc7a0d8c" providerId="LiveId" clId="{1B86A5FA-F38F-424E-8AC3-0C1C59C9D92C}" dt="2018-03-26T10:29:01.389" v="512" actId="478"/>
          <ac:spMkLst>
            <pc:docMk/>
            <pc:sldMk cId="3017891162" sldId="476"/>
            <ac:spMk id="2" creationId="{00000000-0000-0000-0000-000000000000}"/>
          </ac:spMkLst>
        </pc:spChg>
        <pc:spChg chg="del mod">
          <ac:chgData name="Ralph Haeussler" userId="a33031a8bc7a0d8c" providerId="LiveId" clId="{1B86A5FA-F38F-424E-8AC3-0C1C59C9D92C}" dt="2018-03-26T10:29:13.014" v="515" actId="478"/>
          <ac:spMkLst>
            <pc:docMk/>
            <pc:sldMk cId="3017891162" sldId="476"/>
            <ac:spMk id="3" creationId="{00000000-0000-0000-0000-000000000000}"/>
          </ac:spMkLst>
        </pc:spChg>
        <pc:spChg chg="add del mod">
          <ac:chgData name="Ralph Haeussler" userId="a33031a8bc7a0d8c" providerId="LiveId" clId="{1B86A5FA-F38F-424E-8AC3-0C1C59C9D92C}" dt="2018-03-26T10:29:05.041" v="513" actId="478"/>
          <ac:spMkLst>
            <pc:docMk/>
            <pc:sldMk cId="3017891162" sldId="476"/>
            <ac:spMk id="6" creationId="{469A17DD-E888-415F-B1F2-0A463BA84609}"/>
          </ac:spMkLst>
        </pc:spChg>
        <pc:spChg chg="add mod">
          <ac:chgData name="Ralph Haeussler" userId="a33031a8bc7a0d8c" providerId="LiveId" clId="{1B86A5FA-F38F-424E-8AC3-0C1C59C9D92C}" dt="2018-03-26T10:29:13.014" v="515" actId="478"/>
          <ac:spMkLst>
            <pc:docMk/>
            <pc:sldMk cId="3017891162" sldId="476"/>
            <ac:spMk id="8" creationId="{436EDC95-7FA5-4402-B83D-77F4392CEF33}"/>
          </ac:spMkLst>
        </pc:spChg>
        <pc:spChg chg="del mod">
          <ac:chgData name="Ralph Haeussler" userId="a33031a8bc7a0d8c" providerId="LiveId" clId="{1B86A5FA-F38F-424E-8AC3-0C1C59C9D92C}" dt="2018-03-26T10:29:20.336" v="518" actId="478"/>
          <ac:spMkLst>
            <pc:docMk/>
            <pc:sldMk cId="3017891162" sldId="476"/>
            <ac:spMk id="9" creationId="{00000000-0000-0000-0000-000000000000}"/>
          </ac:spMkLst>
        </pc:spChg>
        <pc:picChg chg="del">
          <ac:chgData name="Ralph Haeussler" userId="a33031a8bc7a0d8c" providerId="LiveId" clId="{1B86A5FA-F38F-424E-8AC3-0C1C59C9D92C}" dt="2018-03-26T10:29:16.559" v="516" actId="478"/>
          <ac:picMkLst>
            <pc:docMk/>
            <pc:sldMk cId="3017891162" sldId="476"/>
            <ac:picMk id="5" creationId="{00000000-0000-0000-0000-000000000000}"/>
          </ac:picMkLst>
        </pc:picChg>
        <pc:picChg chg="mod">
          <ac:chgData name="Ralph Haeussler" userId="a33031a8bc7a0d8c" providerId="LiveId" clId="{1B86A5FA-F38F-424E-8AC3-0C1C59C9D92C}" dt="2018-03-26T10:29:21.901" v="519" actId="1076"/>
          <ac:picMkLst>
            <pc:docMk/>
            <pc:sldMk cId="3017891162" sldId="476"/>
            <ac:picMk id="10" creationId="{00000000-0000-0000-0000-000000000000}"/>
          </ac:picMkLst>
        </pc:picChg>
      </pc:sldChg>
      <pc:sldChg chg="addSp delSp modSp delAnim modAnim">
        <pc:chgData name="Ralph Haeussler" userId="a33031a8bc7a0d8c" providerId="LiveId" clId="{1B86A5FA-F38F-424E-8AC3-0C1C59C9D92C}" dt="2018-03-26T10:33:32.310" v="551"/>
        <pc:sldMkLst>
          <pc:docMk/>
          <pc:sldMk cId="4030690582" sldId="477"/>
        </pc:sldMkLst>
        <pc:spChg chg="add mod">
          <ac:chgData name="Ralph Haeussler" userId="a33031a8bc7a0d8c" providerId="LiveId" clId="{1B86A5FA-F38F-424E-8AC3-0C1C59C9D92C}" dt="2018-03-26T10:33:26.403" v="549" actId="1076"/>
          <ac:spMkLst>
            <pc:docMk/>
            <pc:sldMk cId="4030690582" sldId="477"/>
            <ac:spMk id="9" creationId="{A4C57757-FCED-47D6-A494-B640F6A0E6EF}"/>
          </ac:spMkLst>
        </pc:spChg>
        <pc:picChg chg="mod">
          <ac:chgData name="Ralph Haeussler" userId="a33031a8bc7a0d8c" providerId="LiveId" clId="{1B86A5FA-F38F-424E-8AC3-0C1C59C9D92C}" dt="2018-03-26T10:32:46.213" v="543" actId="1076"/>
          <ac:picMkLst>
            <pc:docMk/>
            <pc:sldMk cId="4030690582" sldId="477"/>
            <ac:picMk id="6" creationId="{00000000-0000-0000-0000-000000000000}"/>
          </ac:picMkLst>
        </pc:picChg>
        <pc:picChg chg="add ord">
          <ac:chgData name="Ralph Haeussler" userId="a33031a8bc7a0d8c" providerId="LiveId" clId="{1B86A5FA-F38F-424E-8AC3-0C1C59C9D92C}" dt="2018-03-26T10:31:53.828" v="533" actId="167"/>
          <ac:picMkLst>
            <pc:docMk/>
            <pc:sldMk cId="4030690582" sldId="477"/>
            <ac:picMk id="7" creationId="{84B3F89E-2198-4EA0-8D84-0B5D99C567EE}"/>
          </ac:picMkLst>
        </pc:picChg>
        <pc:picChg chg="add mod">
          <ac:chgData name="Ralph Haeussler" userId="a33031a8bc7a0d8c" providerId="LiveId" clId="{1B86A5FA-F38F-424E-8AC3-0C1C59C9D92C}" dt="2018-03-26T10:32:47.315" v="544" actId="1076"/>
          <ac:picMkLst>
            <pc:docMk/>
            <pc:sldMk cId="4030690582" sldId="477"/>
            <ac:picMk id="8" creationId="{F6E60032-A9EF-4CD3-8F28-A27D00D70A40}"/>
          </ac:picMkLst>
        </pc:picChg>
        <pc:picChg chg="del">
          <ac:chgData name="Ralph Haeussler" userId="a33031a8bc7a0d8c" providerId="LiveId" clId="{1B86A5FA-F38F-424E-8AC3-0C1C59C9D92C}" dt="2018-03-26T10:31:56.775" v="534" actId="478"/>
          <ac:picMkLst>
            <pc:docMk/>
            <pc:sldMk cId="4030690582" sldId="477"/>
            <ac:picMk id="10" creationId="{00000000-0000-0000-0000-000000000000}"/>
          </ac:picMkLst>
        </pc:picChg>
        <pc:picChg chg="del mod">
          <ac:chgData name="Ralph Haeussler" userId="a33031a8bc7a0d8c" providerId="LiveId" clId="{1B86A5FA-F38F-424E-8AC3-0C1C59C9D92C}" dt="2018-03-26T10:32:00.469" v="535" actId="478"/>
          <ac:picMkLst>
            <pc:docMk/>
            <pc:sldMk cId="4030690582" sldId="477"/>
            <ac:picMk id="14" creationId="{00000000-0000-0000-0000-000000000000}"/>
          </ac:picMkLst>
        </pc:picChg>
      </pc:sldChg>
      <pc:sldChg chg="delSp modSp del">
        <pc:chgData name="Ralph Haeussler" userId="a33031a8bc7a0d8c" providerId="LiveId" clId="{1B86A5FA-F38F-424E-8AC3-0C1C59C9D92C}" dt="2018-03-26T10:33:35.713" v="552" actId="2696"/>
        <pc:sldMkLst>
          <pc:docMk/>
          <pc:sldMk cId="1459892741" sldId="478"/>
        </pc:sldMkLst>
        <pc:spChg chg="del mod">
          <ac:chgData name="Ralph Haeussler" userId="a33031a8bc7a0d8c" providerId="LiveId" clId="{1B86A5FA-F38F-424E-8AC3-0C1C59C9D92C}" dt="2018-03-26T10:33:17.785" v="547"/>
          <ac:spMkLst>
            <pc:docMk/>
            <pc:sldMk cId="1459892741" sldId="478"/>
            <ac:spMk id="7" creationId="{00000000-0000-0000-0000-000000000000}"/>
          </ac:spMkLst>
        </pc:spChg>
        <pc:picChg chg="mod">
          <ac:chgData name="Ralph Haeussler" userId="a33031a8bc7a0d8c" providerId="LiveId" clId="{1B86A5FA-F38F-424E-8AC3-0C1C59C9D92C}" dt="2018-03-26T10:32:27.591" v="538" actId="1076"/>
          <ac:picMkLst>
            <pc:docMk/>
            <pc:sldMk cId="1459892741" sldId="478"/>
            <ac:picMk id="6" creationId="{00000000-0000-0000-0000-000000000000}"/>
          </ac:picMkLst>
        </pc:picChg>
      </pc:sldChg>
      <pc:sldChg chg="addSp delSp modSp del">
        <pc:chgData name="Ralph Haeussler" userId="a33031a8bc7a0d8c" providerId="LiveId" clId="{1B86A5FA-F38F-424E-8AC3-0C1C59C9D92C}" dt="2018-03-26T10:35:47.624" v="577" actId="2696"/>
        <pc:sldMkLst>
          <pc:docMk/>
          <pc:sldMk cId="1638766808" sldId="479"/>
        </pc:sldMkLst>
        <pc:spChg chg="del mod">
          <ac:chgData name="Ralph Haeussler" userId="a33031a8bc7a0d8c" providerId="LiveId" clId="{1B86A5FA-F38F-424E-8AC3-0C1C59C9D92C}" dt="2018-03-26T10:33:53.513" v="556" actId="478"/>
          <ac:spMkLst>
            <pc:docMk/>
            <pc:sldMk cId="1638766808" sldId="479"/>
            <ac:spMk id="2" creationId="{00000000-0000-0000-0000-000000000000}"/>
          </ac:spMkLst>
        </pc:spChg>
        <pc:spChg chg="del mod">
          <ac:chgData name="Ralph Haeussler" userId="a33031a8bc7a0d8c" providerId="LiveId" clId="{1B86A5FA-F38F-424E-8AC3-0C1C59C9D92C}" dt="2018-03-26T10:33:48.575" v="554" actId="478"/>
          <ac:spMkLst>
            <pc:docMk/>
            <pc:sldMk cId="1638766808" sldId="479"/>
            <ac:spMk id="3" creationId="{00000000-0000-0000-0000-000000000000}"/>
          </ac:spMkLst>
        </pc:spChg>
        <pc:spChg chg="add del mod">
          <ac:chgData name="Ralph Haeussler" userId="a33031a8bc7a0d8c" providerId="LiveId" clId="{1B86A5FA-F38F-424E-8AC3-0C1C59C9D92C}" dt="2018-03-26T10:34:05.100" v="558" actId="478"/>
          <ac:spMkLst>
            <pc:docMk/>
            <pc:sldMk cId="1638766808" sldId="479"/>
            <ac:spMk id="6" creationId="{C1B60AE1-B1BB-4DCD-90C3-D6B75DDDD490}"/>
          </ac:spMkLst>
        </pc:spChg>
        <pc:spChg chg="add mod">
          <ac:chgData name="Ralph Haeussler" userId="a33031a8bc7a0d8c" providerId="LiveId" clId="{1B86A5FA-F38F-424E-8AC3-0C1C59C9D92C}" dt="2018-03-26T10:33:53.513" v="556" actId="478"/>
          <ac:spMkLst>
            <pc:docMk/>
            <pc:sldMk cId="1638766808" sldId="479"/>
            <ac:spMk id="10" creationId="{4743604D-4145-42F4-90E3-BA1BA649680F}"/>
          </ac:spMkLst>
        </pc:spChg>
      </pc:sldChg>
      <pc:sldChg chg="addSp delSp modSp">
        <pc:chgData name="Ralph Haeussler" userId="a33031a8bc7a0d8c" providerId="LiveId" clId="{1B86A5FA-F38F-424E-8AC3-0C1C59C9D92C}" dt="2018-03-26T10:37:38.020" v="608" actId="1440"/>
        <pc:sldMkLst>
          <pc:docMk/>
          <pc:sldMk cId="2831378711" sldId="480"/>
        </pc:sldMkLst>
        <pc:spChg chg="del mod">
          <ac:chgData name="Ralph Haeussler" userId="a33031a8bc7a0d8c" providerId="LiveId" clId="{1B86A5FA-F38F-424E-8AC3-0C1C59C9D92C}" dt="2018-03-26T10:37:08.479" v="599" actId="478"/>
          <ac:spMkLst>
            <pc:docMk/>
            <pc:sldMk cId="2831378711" sldId="480"/>
            <ac:spMk id="2" creationId="{00000000-0000-0000-0000-000000000000}"/>
          </ac:spMkLst>
        </pc:spChg>
        <pc:spChg chg="add del mod">
          <ac:chgData name="Ralph Haeussler" userId="a33031a8bc7a0d8c" providerId="LiveId" clId="{1B86A5FA-F38F-424E-8AC3-0C1C59C9D92C}" dt="2018-03-26T10:37:14.112" v="601" actId="478"/>
          <ac:spMkLst>
            <pc:docMk/>
            <pc:sldMk cId="2831378711" sldId="480"/>
            <ac:spMk id="4" creationId="{42526E39-CBD3-4C26-A9BF-C1343448D9F9}"/>
          </ac:spMkLst>
        </pc:spChg>
        <pc:spChg chg="del mod">
          <ac:chgData name="Ralph Haeussler" userId="a33031a8bc7a0d8c" providerId="LiveId" clId="{1B86A5FA-F38F-424E-8AC3-0C1C59C9D92C}" dt="2018-03-26T10:37:04.200" v="597" actId="478"/>
          <ac:spMkLst>
            <pc:docMk/>
            <pc:sldMk cId="2831378711" sldId="480"/>
            <ac:spMk id="6" creationId="{00000000-0000-0000-0000-000000000000}"/>
          </ac:spMkLst>
        </pc:spChg>
        <pc:picChg chg="mod">
          <ac:chgData name="Ralph Haeussler" userId="a33031a8bc7a0d8c" providerId="LiveId" clId="{1B86A5FA-F38F-424E-8AC3-0C1C59C9D92C}" dt="2018-03-26T10:37:22.214" v="603" actId="14100"/>
          <ac:picMkLst>
            <pc:docMk/>
            <pc:sldMk cId="2831378711" sldId="480"/>
            <ac:picMk id="9" creationId="{00000000-0000-0000-0000-000000000000}"/>
          </ac:picMkLst>
        </pc:picChg>
        <pc:picChg chg="mod">
          <ac:chgData name="Ralph Haeussler" userId="a33031a8bc7a0d8c" providerId="LiveId" clId="{1B86A5FA-F38F-424E-8AC3-0C1C59C9D92C}" dt="2018-03-26T10:37:38.020" v="608" actId="1440"/>
          <ac:picMkLst>
            <pc:docMk/>
            <pc:sldMk cId="2831378711" sldId="480"/>
            <ac:picMk id="13" creationId="{00000000-0000-0000-0000-000000000000}"/>
          </ac:picMkLst>
        </pc:picChg>
      </pc:sldChg>
      <pc:sldChg chg="modTransition">
        <pc:chgData name="Ralph Haeussler" userId="a33031a8bc7a0d8c" providerId="LiveId" clId="{1B86A5FA-F38F-424E-8AC3-0C1C59C9D92C}" dt="2018-03-26T10:38:03.614" v="615"/>
        <pc:sldMkLst>
          <pc:docMk/>
          <pc:sldMk cId="4100987709" sldId="481"/>
        </pc:sldMkLst>
      </pc:sldChg>
      <pc:sldChg chg="addSp delSp modSp add mod ord setBg">
        <pc:chgData name="Ralph Haeussler" userId="a33031a8bc7a0d8c" providerId="LiveId" clId="{1B86A5FA-F38F-424E-8AC3-0C1C59C9D92C}" dt="2018-03-26T10:01:52.170" v="53" actId="1076"/>
        <pc:sldMkLst>
          <pc:docMk/>
          <pc:sldMk cId="1977392643" sldId="482"/>
        </pc:sldMkLst>
        <pc:spChg chg="mod">
          <ac:chgData name="Ralph Haeussler" userId="a33031a8bc7a0d8c" providerId="LiveId" clId="{1B86A5FA-F38F-424E-8AC3-0C1C59C9D92C}" dt="2018-03-25T21:17:21.192" v="15" actId="26606"/>
          <ac:spMkLst>
            <pc:docMk/>
            <pc:sldMk cId="1977392643" sldId="482"/>
            <ac:spMk id="2" creationId="{1D41000F-08D6-4D43-897C-D905AEC44DDD}"/>
          </ac:spMkLst>
        </pc:spChg>
        <pc:spChg chg="del mod">
          <ac:chgData name="Ralph Haeussler" userId="a33031a8bc7a0d8c" providerId="LiveId" clId="{1B86A5FA-F38F-424E-8AC3-0C1C59C9D92C}" dt="2018-03-26T10:01:30.139" v="41" actId="478"/>
          <ac:spMkLst>
            <pc:docMk/>
            <pc:sldMk cId="1977392643" sldId="482"/>
            <ac:spMk id="3" creationId="{4954C4AC-4554-4D32-B7A0-7EB5E5E9F16A}"/>
          </ac:spMkLst>
        </pc:spChg>
        <pc:spChg chg="add mod">
          <ac:chgData name="Ralph Haeussler" userId="a33031a8bc7a0d8c" providerId="LiveId" clId="{1B86A5FA-F38F-424E-8AC3-0C1C59C9D92C}" dt="2018-03-26T10:01:52.170" v="53" actId="1076"/>
          <ac:spMkLst>
            <pc:docMk/>
            <pc:sldMk cId="1977392643" sldId="482"/>
            <ac:spMk id="6" creationId="{7F0CA551-1D06-46F5-A8AF-D2C383445EFF}"/>
          </ac:spMkLst>
        </pc:spChg>
        <pc:spChg chg="add mod">
          <ac:chgData name="Ralph Haeussler" userId="a33031a8bc7a0d8c" providerId="LiveId" clId="{1B86A5FA-F38F-424E-8AC3-0C1C59C9D92C}" dt="2018-03-26T10:01:33.906" v="42" actId="1076"/>
          <ac:spMkLst>
            <pc:docMk/>
            <pc:sldMk cId="1977392643" sldId="482"/>
            <ac:spMk id="7" creationId="{776630B5-705E-41BA-A4CD-26A9AF6F4D5D}"/>
          </ac:spMkLst>
        </pc:spChg>
        <pc:spChg chg="add">
          <ac:chgData name="Ralph Haeussler" userId="a33031a8bc7a0d8c" providerId="LiveId" clId="{1B86A5FA-F38F-424E-8AC3-0C1C59C9D92C}" dt="2018-03-25T21:17:21.192" v="15" actId="26606"/>
          <ac:spMkLst>
            <pc:docMk/>
            <pc:sldMk cId="1977392643" sldId="482"/>
            <ac:spMk id="9" creationId="{1EA5387D-64D8-4D6C-B109-FF4E81DF609A}"/>
          </ac:spMkLst>
        </pc:spChg>
        <pc:picChg chg="add mod ord">
          <ac:chgData name="Ralph Haeussler" userId="a33031a8bc7a0d8c" providerId="LiveId" clId="{1B86A5FA-F38F-424E-8AC3-0C1C59C9D92C}" dt="2018-03-25T21:17:21.192" v="15" actId="26606"/>
          <ac:picMkLst>
            <pc:docMk/>
            <pc:sldMk cId="1977392643" sldId="482"/>
            <ac:picMk id="4" creationId="{6B8B418C-12AF-4AF9-8129-739BDE7405BF}"/>
          </ac:picMkLst>
        </pc:picChg>
      </pc:sldChg>
      <pc:sldChg chg="addSp delSp modSp add mod modTransition setBg modAnim">
        <pc:chgData name="Ralph Haeussler" userId="a33031a8bc7a0d8c" providerId="LiveId" clId="{1B86A5FA-F38F-424E-8AC3-0C1C59C9D92C}" dt="2018-03-26T10:07:10.467" v="138" actId="1076"/>
        <pc:sldMkLst>
          <pc:docMk/>
          <pc:sldMk cId="3671018992" sldId="483"/>
        </pc:sldMkLst>
        <pc:spChg chg="mod">
          <ac:chgData name="Ralph Haeussler" userId="a33031a8bc7a0d8c" providerId="LiveId" clId="{1B86A5FA-F38F-424E-8AC3-0C1C59C9D92C}" dt="2018-03-25T21:33:13.783" v="26" actId="26606"/>
          <ac:spMkLst>
            <pc:docMk/>
            <pc:sldMk cId="3671018992" sldId="483"/>
            <ac:spMk id="2" creationId="{9AE691E7-2033-4CD1-A2B2-0B815DB6207C}"/>
          </ac:spMkLst>
        </pc:spChg>
        <pc:spChg chg="add mod">
          <ac:chgData name="Ralph Haeussler" userId="a33031a8bc7a0d8c" providerId="LiveId" clId="{1B86A5FA-F38F-424E-8AC3-0C1C59C9D92C}" dt="2018-03-26T10:04:23.438" v="96" actId="1582"/>
          <ac:spMkLst>
            <pc:docMk/>
            <pc:sldMk cId="3671018992" sldId="483"/>
            <ac:spMk id="3" creationId="{DB4A5C75-9F5E-4376-9477-53EA65561D32}"/>
          </ac:spMkLst>
        </pc:spChg>
        <pc:spChg chg="del">
          <ac:chgData name="Ralph Haeussler" userId="a33031a8bc7a0d8c" providerId="LiveId" clId="{1B86A5FA-F38F-424E-8AC3-0C1C59C9D92C}" dt="2018-03-25T21:32:10.996" v="24" actId="1440"/>
          <ac:spMkLst>
            <pc:docMk/>
            <pc:sldMk cId="3671018992" sldId="483"/>
            <ac:spMk id="3" creationId="{B4E1521D-E558-4BB1-A078-FD351DAAAB2C}"/>
          </ac:spMkLst>
        </pc:spChg>
        <pc:spChg chg="add mod">
          <ac:chgData name="Ralph Haeussler" userId="a33031a8bc7a0d8c" providerId="LiveId" clId="{1B86A5FA-F38F-424E-8AC3-0C1C59C9D92C}" dt="2018-03-26T10:05:06.692" v="110" actId="14100"/>
          <ac:spMkLst>
            <pc:docMk/>
            <pc:sldMk cId="3671018992" sldId="483"/>
            <ac:spMk id="9" creationId="{2F1B5A44-C663-4DD0-84A5-E57B641CDBC4}"/>
          </ac:spMkLst>
        </pc:spChg>
        <pc:spChg chg="add del">
          <ac:chgData name="Ralph Haeussler" userId="a33031a8bc7a0d8c" providerId="LiveId" clId="{1B86A5FA-F38F-424E-8AC3-0C1C59C9D92C}" dt="2018-03-25T21:35:39.834" v="27" actId="1440"/>
          <ac:spMkLst>
            <pc:docMk/>
            <pc:sldMk cId="3671018992" sldId="483"/>
            <ac:spMk id="10" creationId="{2A7DACAE-0969-4D21-BB98-E9C023C05687}"/>
          </ac:spMkLst>
        </pc:spChg>
        <pc:spChg chg="add mod">
          <ac:chgData name="Ralph Haeussler" userId="a33031a8bc7a0d8c" providerId="LiveId" clId="{1B86A5FA-F38F-424E-8AC3-0C1C59C9D92C}" dt="2018-03-26T10:05:14.955" v="113" actId="14100"/>
          <ac:spMkLst>
            <pc:docMk/>
            <pc:sldMk cId="3671018992" sldId="483"/>
            <ac:spMk id="10" creationId="{4AA0F35E-B59D-4A9A-9F10-82A855D71B42}"/>
          </ac:spMkLst>
        </pc:spChg>
        <pc:spChg chg="add mod">
          <ac:chgData name="Ralph Haeussler" userId="a33031a8bc7a0d8c" providerId="LiveId" clId="{1B86A5FA-F38F-424E-8AC3-0C1C59C9D92C}" dt="2018-03-26T10:05:35.651" v="118" actId="1076"/>
          <ac:spMkLst>
            <pc:docMk/>
            <pc:sldMk cId="3671018992" sldId="483"/>
            <ac:spMk id="11" creationId="{705F78A0-D627-4E8E-8D76-9FD274A19430}"/>
          </ac:spMkLst>
        </pc:spChg>
        <pc:spChg chg="add">
          <ac:chgData name="Ralph Haeussler" userId="a33031a8bc7a0d8c" providerId="LiveId" clId="{1B86A5FA-F38F-424E-8AC3-0C1C59C9D92C}" dt="2018-03-25T21:33:13.783" v="26" actId="26606"/>
          <ac:spMkLst>
            <pc:docMk/>
            <pc:sldMk cId="3671018992" sldId="483"/>
            <ac:spMk id="13" creationId="{1EA5387D-64D8-4D6C-B109-FF4E81DF609A}"/>
          </ac:spMkLst>
        </pc:spChg>
        <pc:picChg chg="add del mod">
          <ac:chgData name="Ralph Haeussler" userId="a33031a8bc7a0d8c" providerId="LiveId" clId="{1B86A5FA-F38F-424E-8AC3-0C1C59C9D92C}" dt="2018-03-25T21:33:13.783" v="26" actId="26606"/>
          <ac:picMkLst>
            <pc:docMk/>
            <pc:sldMk cId="3671018992" sldId="483"/>
            <ac:picMk id="5" creationId="{1AD6881A-DB3D-4705-A4EF-396F283F09BF}"/>
          </ac:picMkLst>
        </pc:picChg>
        <pc:picChg chg="add">
          <ac:chgData name="Ralph Haeussler" userId="a33031a8bc7a0d8c" providerId="LiveId" clId="{1B86A5FA-F38F-424E-8AC3-0C1C59C9D92C}" dt="2018-03-26T10:03:03.058" v="59" actId="1076"/>
          <ac:picMkLst>
            <pc:docMk/>
            <pc:sldMk cId="3671018992" sldId="483"/>
            <ac:picMk id="6" creationId="{2B3E30F4-BD77-4D65-992C-4D1D5A4F62A8}"/>
          </ac:picMkLst>
        </pc:picChg>
        <pc:picChg chg="add mod modCrop">
          <ac:chgData name="Ralph Haeussler" userId="a33031a8bc7a0d8c" providerId="LiveId" clId="{1B86A5FA-F38F-424E-8AC3-0C1C59C9D92C}" dt="2018-03-26T10:02:23.210" v="56" actId="14100"/>
          <ac:picMkLst>
            <pc:docMk/>
            <pc:sldMk cId="3671018992" sldId="483"/>
            <ac:picMk id="7" creationId="{02F424C8-D555-4CA9-9155-4E5ED9637EA5}"/>
          </ac:picMkLst>
        </pc:picChg>
        <pc:picChg chg="add">
          <ac:chgData name="Ralph Haeussler" userId="a33031a8bc7a0d8c" providerId="LiveId" clId="{1B86A5FA-F38F-424E-8AC3-0C1C59C9D92C}" dt="2018-03-25T21:33:13.783" v="26" actId="26606"/>
          <ac:picMkLst>
            <pc:docMk/>
            <pc:sldMk cId="3671018992" sldId="483"/>
            <ac:picMk id="8" creationId="{1AD6881A-DB3D-4705-A4EF-396F283F09BF}"/>
          </ac:picMkLst>
        </pc:picChg>
      </pc:sldChg>
      <pc:sldChg chg="addSp modSp add mod ord modTransition setBg modAnim">
        <pc:chgData name="Ralph Haeussler" userId="a33031a8bc7a0d8c" providerId="LiveId" clId="{1B86A5FA-F38F-424E-8AC3-0C1C59C9D92C}" dt="2018-03-26T10:13:38.115" v="212" actId="1076"/>
        <pc:sldMkLst>
          <pc:docMk/>
          <pc:sldMk cId="286003003" sldId="484"/>
        </pc:sldMkLst>
        <pc:spChg chg="mod">
          <ac:chgData name="Ralph Haeussler" userId="a33031a8bc7a0d8c" providerId="LiveId" clId="{1B86A5FA-F38F-424E-8AC3-0C1C59C9D92C}" dt="2018-03-26T10:10:45.994" v="182" actId="20577"/>
          <ac:spMkLst>
            <pc:docMk/>
            <pc:sldMk cId="286003003" sldId="484"/>
            <ac:spMk id="2" creationId="{3AF68099-9B74-4051-9BC9-4A4BACBBBABD}"/>
          </ac:spMkLst>
        </pc:spChg>
        <pc:spChg chg="mod">
          <ac:chgData name="Ralph Haeussler" userId="a33031a8bc7a0d8c" providerId="LiveId" clId="{1B86A5FA-F38F-424E-8AC3-0C1C59C9D92C}" dt="2018-03-26T10:10:34.741" v="168" actId="26606"/>
          <ac:spMkLst>
            <pc:docMk/>
            <pc:sldMk cId="286003003" sldId="484"/>
            <ac:spMk id="3" creationId="{50507CF5-B03D-48C5-A1AB-3325C9CE4646}"/>
          </ac:spMkLst>
        </pc:spChg>
        <pc:spChg chg="add mod">
          <ac:chgData name="Ralph Haeussler" userId="a33031a8bc7a0d8c" providerId="LiveId" clId="{1B86A5FA-F38F-424E-8AC3-0C1C59C9D92C}" dt="2018-03-26T10:11:25.292" v="189" actId="1076"/>
          <ac:spMkLst>
            <pc:docMk/>
            <pc:sldMk cId="286003003" sldId="484"/>
            <ac:spMk id="8" creationId="{8353187E-65F1-43CC-A4F7-D4E331FB72F6}"/>
          </ac:spMkLst>
        </pc:spChg>
        <pc:spChg chg="add">
          <ac:chgData name="Ralph Haeussler" userId="a33031a8bc7a0d8c" providerId="LiveId" clId="{1B86A5FA-F38F-424E-8AC3-0C1C59C9D92C}" dt="2018-03-26T10:10:34.741" v="168" actId="26606"/>
          <ac:spMkLst>
            <pc:docMk/>
            <pc:sldMk cId="286003003" sldId="484"/>
            <ac:spMk id="9" creationId="{1EA5387D-64D8-4D6C-B109-FF4E81DF609A}"/>
          </ac:spMkLst>
        </pc:spChg>
        <pc:picChg chg="add mod ord">
          <ac:chgData name="Ralph Haeussler" userId="a33031a8bc7a0d8c" providerId="LiveId" clId="{1B86A5FA-F38F-424E-8AC3-0C1C59C9D92C}" dt="2018-03-26T10:10:41.425" v="170" actId="27614"/>
          <ac:picMkLst>
            <pc:docMk/>
            <pc:sldMk cId="286003003" sldId="484"/>
            <ac:picMk id="4" creationId="{03C3F212-CB3E-4E76-9444-54F1AED93B29}"/>
          </ac:picMkLst>
        </pc:picChg>
        <pc:picChg chg="add mod">
          <ac:chgData name="Ralph Haeussler" userId="a33031a8bc7a0d8c" providerId="LiveId" clId="{1B86A5FA-F38F-424E-8AC3-0C1C59C9D92C}" dt="2018-03-26T10:11:09.093" v="187" actId="1076"/>
          <ac:picMkLst>
            <pc:docMk/>
            <pc:sldMk cId="286003003" sldId="484"/>
            <ac:picMk id="6" creationId="{D1D7E3E2-371B-40C5-8BBC-9E19300F77C4}"/>
          </ac:picMkLst>
        </pc:picChg>
        <pc:picChg chg="add mod">
          <ac:chgData name="Ralph Haeussler" userId="a33031a8bc7a0d8c" providerId="LiveId" clId="{1B86A5FA-F38F-424E-8AC3-0C1C59C9D92C}" dt="2018-03-26T10:11:30.965" v="190" actId="1440"/>
          <ac:picMkLst>
            <pc:docMk/>
            <pc:sldMk cId="286003003" sldId="484"/>
            <ac:picMk id="7" creationId="{CEF37034-3CDC-406E-B328-D912CEA3E196}"/>
          </ac:picMkLst>
        </pc:picChg>
      </pc:sldChg>
      <pc:sldChg chg="addSp delSp modSp add modAnim">
        <pc:chgData name="Ralph Haeussler" userId="a33031a8bc7a0d8c" providerId="LiveId" clId="{1B86A5FA-F38F-424E-8AC3-0C1C59C9D92C}" dt="2018-03-26T10:14:42.072" v="215" actId="1440"/>
        <pc:sldMkLst>
          <pc:docMk/>
          <pc:sldMk cId="1639463113" sldId="485"/>
        </pc:sldMkLst>
        <pc:spChg chg="del">
          <ac:chgData name="Ralph Haeussler" userId="a33031a8bc7a0d8c" providerId="LiveId" clId="{1B86A5FA-F38F-424E-8AC3-0C1C59C9D92C}" dt="2018-03-26T10:12:56.875" v="197" actId="1440"/>
          <ac:spMkLst>
            <pc:docMk/>
            <pc:sldMk cId="1639463113" sldId="485"/>
            <ac:spMk id="3" creationId="{50507CF5-B03D-48C5-A1AB-3325C9CE4646}"/>
          </ac:spMkLst>
        </pc:spChg>
        <pc:spChg chg="del mod">
          <ac:chgData name="Ralph Haeussler" userId="a33031a8bc7a0d8c" providerId="LiveId" clId="{1B86A5FA-F38F-424E-8AC3-0C1C59C9D92C}" dt="2018-03-26T10:12:55.497" v="196" actId="478"/>
          <ac:spMkLst>
            <pc:docMk/>
            <pc:sldMk cId="1639463113" sldId="485"/>
            <ac:spMk id="8" creationId="{8353187E-65F1-43CC-A4F7-D4E331FB72F6}"/>
          </ac:spMkLst>
        </pc:spChg>
        <pc:picChg chg="del">
          <ac:chgData name="Ralph Haeussler" userId="a33031a8bc7a0d8c" providerId="LiveId" clId="{1B86A5FA-F38F-424E-8AC3-0C1C59C9D92C}" dt="2018-03-26T10:12:52.260" v="194" actId="478"/>
          <ac:picMkLst>
            <pc:docMk/>
            <pc:sldMk cId="1639463113" sldId="485"/>
            <ac:picMk id="7" creationId="{CEF37034-3CDC-406E-B328-D912CEA3E196}"/>
          </ac:picMkLst>
        </pc:picChg>
        <pc:picChg chg="add mod ord">
          <ac:chgData name="Ralph Haeussler" userId="a33031a8bc7a0d8c" providerId="LiveId" clId="{1B86A5FA-F38F-424E-8AC3-0C1C59C9D92C}" dt="2018-03-26T10:14:42.072" v="215" actId="1440"/>
          <ac:picMkLst>
            <pc:docMk/>
            <pc:sldMk cId="1639463113" sldId="485"/>
            <ac:picMk id="10" creationId="{BD930903-8B19-4422-8704-CCF94049A27C}"/>
          </ac:picMkLst>
        </pc:picChg>
      </pc:sldChg>
      <pc:sldChg chg="addSp delSp modSp add mod modTransition setBg">
        <pc:chgData name="Ralph Haeussler" userId="a33031a8bc7a0d8c" providerId="LiveId" clId="{1B86A5FA-F38F-424E-8AC3-0C1C59C9D92C}" dt="2018-03-26T10:17:25.680" v="223" actId="1076"/>
        <pc:sldMkLst>
          <pc:docMk/>
          <pc:sldMk cId="1138553006" sldId="486"/>
        </pc:sldMkLst>
        <pc:spChg chg="mod">
          <ac:chgData name="Ralph Haeussler" userId="a33031a8bc7a0d8c" providerId="LiveId" clId="{1B86A5FA-F38F-424E-8AC3-0C1C59C9D92C}" dt="2018-03-26T10:17:10.791" v="221" actId="26606"/>
          <ac:spMkLst>
            <pc:docMk/>
            <pc:sldMk cId="1138553006" sldId="486"/>
            <ac:spMk id="2" creationId="{4C9A5247-1DB5-4C77-B325-3548EDF5E8ED}"/>
          </ac:spMkLst>
        </pc:spChg>
        <pc:spChg chg="del">
          <ac:chgData name="Ralph Haeussler" userId="a33031a8bc7a0d8c" providerId="LiveId" clId="{1B86A5FA-F38F-424E-8AC3-0C1C59C9D92C}" dt="2018-03-26T10:16:19.078" v="219" actId="931"/>
          <ac:spMkLst>
            <pc:docMk/>
            <pc:sldMk cId="1138553006" sldId="486"/>
            <ac:spMk id="3" creationId="{2657CF66-1E9F-4C6B-803C-3FF858B2F893}"/>
          </ac:spMkLst>
        </pc:spChg>
        <pc:spChg chg="add">
          <ac:chgData name="Ralph Haeussler" userId="a33031a8bc7a0d8c" providerId="LiveId" clId="{1B86A5FA-F38F-424E-8AC3-0C1C59C9D92C}" dt="2018-03-26T10:17:10.791" v="221" actId="26606"/>
          <ac:spMkLst>
            <pc:docMk/>
            <pc:sldMk cId="1138553006" sldId="486"/>
            <ac:spMk id="11" creationId="{AFC4D3FC-AA1D-4F8A-87DD-FD7DF1AC5CFB}"/>
          </ac:spMkLst>
        </pc:spChg>
        <pc:spChg chg="add">
          <ac:chgData name="Ralph Haeussler" userId="a33031a8bc7a0d8c" providerId="LiveId" clId="{1B86A5FA-F38F-424E-8AC3-0C1C59C9D92C}" dt="2018-03-26T10:17:10.791" v="221" actId="26606"/>
          <ac:spMkLst>
            <pc:docMk/>
            <pc:sldMk cId="1138553006" sldId="486"/>
            <ac:spMk id="14" creationId="{1EA5387D-64D8-4D6C-B109-FF4E81DF609A}"/>
          </ac:spMkLst>
        </pc:spChg>
        <pc:graphicFrameChg chg="add del mod">
          <ac:chgData name="Ralph Haeussler" userId="a33031a8bc7a0d8c" providerId="LiveId" clId="{1B86A5FA-F38F-424E-8AC3-0C1C59C9D92C}" dt="2018-03-26T10:15:48.077" v="218" actId="1076"/>
          <ac:graphicFrameMkLst>
            <pc:docMk/>
            <pc:sldMk cId="1138553006" sldId="486"/>
            <ac:graphicFrameMk id="4" creationId="{EC5DA049-2946-4E2B-9BE8-83063AD06581}"/>
          </ac:graphicFrameMkLst>
        </pc:graphicFrameChg>
        <pc:picChg chg="add del mod">
          <ac:chgData name="Ralph Haeussler" userId="a33031a8bc7a0d8c" providerId="LiveId" clId="{1B86A5FA-F38F-424E-8AC3-0C1C59C9D92C}" dt="2018-03-26T10:17:10.791" v="221" actId="26606"/>
          <ac:picMkLst>
            <pc:docMk/>
            <pc:sldMk cId="1138553006" sldId="486"/>
            <ac:picMk id="6" creationId="{DA1943AC-77B5-4527-AC6C-3E326E9E763E}"/>
          </ac:picMkLst>
        </pc:picChg>
        <pc:picChg chg="add mod">
          <ac:chgData name="Ralph Haeussler" userId="a33031a8bc7a0d8c" providerId="LiveId" clId="{1B86A5FA-F38F-424E-8AC3-0C1C59C9D92C}" dt="2018-03-26T10:17:16.668" v="222" actId="27614"/>
          <ac:picMkLst>
            <pc:docMk/>
            <pc:sldMk cId="1138553006" sldId="486"/>
            <ac:picMk id="9" creationId="{DA1943AC-77B5-4527-AC6C-3E326E9E763E}"/>
          </ac:picMkLst>
        </pc:picChg>
      </pc:sldChg>
      <pc:sldChg chg="addSp modSp add mod setBg modAnim">
        <pc:chgData name="Ralph Haeussler" userId="a33031a8bc7a0d8c" providerId="LiveId" clId="{1B86A5FA-F38F-424E-8AC3-0C1C59C9D92C}" dt="2018-03-26T10:31:41.832" v="531" actId="1076"/>
        <pc:sldMkLst>
          <pc:docMk/>
          <pc:sldMk cId="2343594158" sldId="487"/>
        </pc:sldMkLst>
        <pc:spChg chg="mod">
          <ac:chgData name="Ralph Haeussler" userId="a33031a8bc7a0d8c" providerId="LiveId" clId="{1B86A5FA-F38F-424E-8AC3-0C1C59C9D92C}" dt="2018-03-26T10:29:37.034" v="522" actId="26606"/>
          <ac:spMkLst>
            <pc:docMk/>
            <pc:sldMk cId="2343594158" sldId="487"/>
            <ac:spMk id="2" creationId="{4EE137B0-B222-4AAA-A1C1-43492F709AC6}"/>
          </ac:spMkLst>
        </pc:spChg>
        <pc:spChg chg="mod">
          <ac:chgData name="Ralph Haeussler" userId="a33031a8bc7a0d8c" providerId="LiveId" clId="{1B86A5FA-F38F-424E-8AC3-0C1C59C9D92C}" dt="2018-03-26T10:29:37.034" v="522" actId="26606"/>
          <ac:spMkLst>
            <pc:docMk/>
            <pc:sldMk cId="2343594158" sldId="487"/>
            <ac:spMk id="3" creationId="{84018B30-4604-4D74-B8CA-C120A5815CE4}"/>
          </ac:spMkLst>
        </pc:spChg>
        <pc:spChg chg="add">
          <ac:chgData name="Ralph Haeussler" userId="a33031a8bc7a0d8c" providerId="LiveId" clId="{1B86A5FA-F38F-424E-8AC3-0C1C59C9D92C}" dt="2018-03-26T10:29:37.034" v="522" actId="26606"/>
          <ac:spMkLst>
            <pc:docMk/>
            <pc:sldMk cId="2343594158" sldId="487"/>
            <ac:spMk id="9" creationId="{1EA5387D-64D8-4D6C-B109-FF4E81DF609A}"/>
          </ac:spMkLst>
        </pc:spChg>
        <pc:picChg chg="add mod ord">
          <ac:chgData name="Ralph Haeussler" userId="a33031a8bc7a0d8c" providerId="LiveId" clId="{1B86A5FA-F38F-424E-8AC3-0C1C59C9D92C}" dt="2018-03-26T10:29:42.650" v="523" actId="27614"/>
          <ac:picMkLst>
            <pc:docMk/>
            <pc:sldMk cId="2343594158" sldId="487"/>
            <ac:picMk id="4" creationId="{1C6968CD-13CB-491D-ADFA-091959F60951}"/>
          </ac:picMkLst>
        </pc:picChg>
        <pc:picChg chg="add mod">
          <ac:chgData name="Ralph Haeussler" userId="a33031a8bc7a0d8c" providerId="LiveId" clId="{1B86A5FA-F38F-424E-8AC3-0C1C59C9D92C}" dt="2018-03-26T10:31:41.832" v="531" actId="1076"/>
          <ac:picMkLst>
            <pc:docMk/>
            <pc:sldMk cId="2343594158" sldId="487"/>
            <ac:picMk id="6" creationId="{A8AE8304-F01D-44E7-8851-48FC4F0B61FC}"/>
          </ac:picMkLst>
        </pc:picChg>
        <pc:picChg chg="add mod">
          <ac:chgData name="Ralph Haeussler" userId="a33031a8bc7a0d8c" providerId="LiveId" clId="{1B86A5FA-F38F-424E-8AC3-0C1C59C9D92C}" dt="2018-03-26T10:31:39.607" v="530" actId="1076"/>
          <ac:picMkLst>
            <pc:docMk/>
            <pc:sldMk cId="2343594158" sldId="487"/>
            <ac:picMk id="7" creationId="{A27D5592-303A-4AAC-B3C5-67EEA35BAD44}"/>
          </ac:picMkLst>
        </pc:picChg>
      </pc:sldChg>
      <pc:sldChg chg="addSp delSp modSp add mod setBg delAnim modAnim">
        <pc:chgData name="Ralph Haeussler" userId="a33031a8bc7a0d8c" providerId="LiveId" clId="{1B86A5FA-F38F-424E-8AC3-0C1C59C9D92C}" dt="2018-03-26T10:36:08.188" v="580" actId="1076"/>
        <pc:sldMkLst>
          <pc:docMk/>
          <pc:sldMk cId="599251682" sldId="488"/>
        </pc:sldMkLst>
        <pc:spChg chg="mod">
          <ac:chgData name="Ralph Haeussler" userId="a33031a8bc7a0d8c" providerId="LiveId" clId="{1B86A5FA-F38F-424E-8AC3-0C1C59C9D92C}" dt="2018-03-26T10:34:32.849" v="563" actId="26606"/>
          <ac:spMkLst>
            <pc:docMk/>
            <pc:sldMk cId="599251682" sldId="488"/>
            <ac:spMk id="2" creationId="{87F7968D-3E53-4B8B-A9B0-A8A59F524C37}"/>
          </ac:spMkLst>
        </pc:spChg>
        <pc:spChg chg="mod">
          <ac:chgData name="Ralph Haeussler" userId="a33031a8bc7a0d8c" providerId="LiveId" clId="{1B86A5FA-F38F-424E-8AC3-0C1C59C9D92C}" dt="2018-03-26T10:34:32.849" v="563" actId="26606"/>
          <ac:spMkLst>
            <pc:docMk/>
            <pc:sldMk cId="599251682" sldId="488"/>
            <ac:spMk id="3" creationId="{D42A91FB-1B8C-43E5-9FD9-0393B03A9E28}"/>
          </ac:spMkLst>
        </pc:spChg>
        <pc:spChg chg="add">
          <ac:chgData name="Ralph Haeussler" userId="a33031a8bc7a0d8c" providerId="LiveId" clId="{1B86A5FA-F38F-424E-8AC3-0C1C59C9D92C}" dt="2018-03-26T10:35:03.298" v="566"/>
          <ac:spMkLst>
            <pc:docMk/>
            <pc:sldMk cId="599251682" sldId="488"/>
            <ac:spMk id="8" creationId="{0D1B9141-6AC7-4BED-A31D-87CDCCACCCD4}"/>
          </ac:spMkLst>
        </pc:spChg>
        <pc:spChg chg="add">
          <ac:chgData name="Ralph Haeussler" userId="a33031a8bc7a0d8c" providerId="LiveId" clId="{1B86A5FA-F38F-424E-8AC3-0C1C59C9D92C}" dt="2018-03-26T10:34:32.849" v="563" actId="26606"/>
          <ac:spMkLst>
            <pc:docMk/>
            <pc:sldMk cId="599251682" sldId="488"/>
            <ac:spMk id="10" creationId="{1EA5387D-64D8-4D6C-B109-FF4E81DF609A}"/>
          </ac:spMkLst>
        </pc:spChg>
        <pc:picChg chg="add del">
          <ac:chgData name="Ralph Haeussler" userId="a33031a8bc7a0d8c" providerId="LiveId" clId="{1B86A5FA-F38F-424E-8AC3-0C1C59C9D92C}" dt="2018-03-26T10:34:16.153" v="561" actId="478"/>
          <ac:picMkLst>
            <pc:docMk/>
            <pc:sldMk cId="599251682" sldId="488"/>
            <ac:picMk id="4" creationId="{739825CE-35C2-405B-BC47-653223C9CFE7}"/>
          </ac:picMkLst>
        </pc:picChg>
        <pc:picChg chg="add mod ord">
          <ac:chgData name="Ralph Haeussler" userId="a33031a8bc7a0d8c" providerId="LiveId" clId="{1B86A5FA-F38F-424E-8AC3-0C1C59C9D92C}" dt="2018-03-26T10:34:36.459" v="564" actId="27614"/>
          <ac:picMkLst>
            <pc:docMk/>
            <pc:sldMk cId="599251682" sldId="488"/>
            <ac:picMk id="5" creationId="{602B049A-6016-4F33-8F59-78BC10DFB78F}"/>
          </ac:picMkLst>
        </pc:picChg>
        <pc:picChg chg="add del">
          <ac:chgData name="Ralph Haeussler" userId="a33031a8bc7a0d8c" providerId="LiveId" clId="{1B86A5FA-F38F-424E-8AC3-0C1C59C9D92C}" dt="2018-03-26T10:35:13.899" v="569" actId="478"/>
          <ac:picMkLst>
            <pc:docMk/>
            <pc:sldMk cId="599251682" sldId="488"/>
            <ac:picMk id="7" creationId="{AB14BCB0-58C8-4A32-820F-AB230D677C6A}"/>
          </ac:picMkLst>
        </pc:picChg>
        <pc:picChg chg="add mod">
          <ac:chgData name="Ralph Haeussler" userId="a33031a8bc7a0d8c" providerId="LiveId" clId="{1B86A5FA-F38F-424E-8AC3-0C1C59C9D92C}" dt="2018-03-26T10:35:42.373" v="576" actId="14100"/>
          <ac:picMkLst>
            <pc:docMk/>
            <pc:sldMk cId="599251682" sldId="488"/>
            <ac:picMk id="9" creationId="{7E14420A-416A-462B-96CB-C184032AC39F}"/>
          </ac:picMkLst>
        </pc:picChg>
        <pc:picChg chg="add mod">
          <ac:chgData name="Ralph Haeussler" userId="a33031a8bc7a0d8c" providerId="LiveId" clId="{1B86A5FA-F38F-424E-8AC3-0C1C59C9D92C}" dt="2018-03-26T10:35:23.737" v="571" actId="14100"/>
          <ac:picMkLst>
            <pc:docMk/>
            <pc:sldMk cId="599251682" sldId="488"/>
            <ac:picMk id="11" creationId="{EFAC6054-B22A-437D-8D12-7315FB0C5019}"/>
          </ac:picMkLst>
        </pc:picChg>
        <pc:picChg chg="add mod">
          <ac:chgData name="Ralph Haeussler" userId="a33031a8bc7a0d8c" providerId="LiveId" clId="{1B86A5FA-F38F-424E-8AC3-0C1C59C9D92C}" dt="2018-03-26T10:36:08.188" v="580" actId="1076"/>
          <ac:picMkLst>
            <pc:docMk/>
            <pc:sldMk cId="599251682" sldId="488"/>
            <ac:picMk id="12" creationId="{A264ED7B-0579-4C3B-9D6E-663AA92385B4}"/>
          </ac:picMkLst>
        </pc:picChg>
        <pc:picChg chg="add mod">
          <ac:chgData name="Ralph Haeussler" userId="a33031a8bc7a0d8c" providerId="LiveId" clId="{1B86A5FA-F38F-424E-8AC3-0C1C59C9D92C}" dt="2018-03-26T10:36:01.681" v="579" actId="14100"/>
          <ac:picMkLst>
            <pc:docMk/>
            <pc:sldMk cId="599251682" sldId="488"/>
            <ac:picMk id="13" creationId="{A1F4F8A4-886D-479C-93DE-567C2997EEF8}"/>
          </ac:picMkLst>
        </pc:picChg>
      </pc:sldChg>
      <pc:sldChg chg="addSp modSp add modAnim">
        <pc:chgData name="Ralph Haeussler" userId="a33031a8bc7a0d8c" providerId="LiveId" clId="{1B86A5FA-F38F-424E-8AC3-0C1C59C9D92C}" dt="2018-03-26T10:49:12.528" v="765"/>
        <pc:sldMkLst>
          <pc:docMk/>
          <pc:sldMk cId="3959751869" sldId="489"/>
        </pc:sldMkLst>
        <pc:spChg chg="mod">
          <ac:chgData name="Ralph Haeussler" userId="a33031a8bc7a0d8c" providerId="LiveId" clId="{1B86A5FA-F38F-424E-8AC3-0C1C59C9D92C}" dt="2018-03-26T10:48:32.171" v="733" actId="20577"/>
          <ac:spMkLst>
            <pc:docMk/>
            <pc:sldMk cId="3959751869" sldId="489"/>
            <ac:spMk id="5" creationId="{00000000-0000-0000-0000-000000000000}"/>
          </ac:spMkLst>
        </pc:spChg>
        <pc:spChg chg="mod">
          <ac:chgData name="Ralph Haeussler" userId="a33031a8bc7a0d8c" providerId="LiveId" clId="{1B86A5FA-F38F-424E-8AC3-0C1C59C9D92C}" dt="2018-03-26T10:48:51.592" v="764" actId="6549"/>
          <ac:spMkLst>
            <pc:docMk/>
            <pc:sldMk cId="3959751869" sldId="489"/>
            <ac:spMk id="7" creationId="{00000000-0000-0000-0000-000000000000}"/>
          </ac:spMkLst>
        </pc:spChg>
        <pc:spChg chg="mod">
          <ac:chgData name="Ralph Haeussler" userId="a33031a8bc7a0d8c" providerId="LiveId" clId="{1B86A5FA-F38F-424E-8AC3-0C1C59C9D92C}" dt="2018-03-26T10:48:46.667" v="751" actId="20577"/>
          <ac:spMkLst>
            <pc:docMk/>
            <pc:sldMk cId="3959751869" sldId="489"/>
            <ac:spMk id="10" creationId="{00000000-0000-0000-0000-000000000000}"/>
          </ac:spMkLst>
        </pc:spChg>
        <pc:spChg chg="mod">
          <ac:chgData name="Ralph Haeussler" userId="a33031a8bc7a0d8c" providerId="LiveId" clId="{1B86A5FA-F38F-424E-8AC3-0C1C59C9D92C}" dt="2018-03-26T10:48:21.103" v="730" actId="1076"/>
          <ac:spMkLst>
            <pc:docMk/>
            <pc:sldMk cId="3959751869" sldId="489"/>
            <ac:spMk id="12" creationId="{00000000-0000-0000-0000-000000000000}"/>
          </ac:spMkLst>
        </pc:spChg>
        <pc:picChg chg="mod">
          <ac:chgData name="Ralph Haeussler" userId="a33031a8bc7a0d8c" providerId="LiveId" clId="{1B86A5FA-F38F-424E-8AC3-0C1C59C9D92C}" dt="2018-03-26T10:48:26.170" v="732" actId="1076"/>
          <ac:picMkLst>
            <pc:docMk/>
            <pc:sldMk cId="3959751869" sldId="489"/>
            <ac:picMk id="4" creationId="{00000000-0000-0000-0000-000000000000}"/>
          </ac:picMkLst>
        </pc:picChg>
        <pc:picChg chg="add mod ord">
          <ac:chgData name="Ralph Haeussler" userId="a33031a8bc7a0d8c" providerId="LiveId" clId="{1B86A5FA-F38F-424E-8AC3-0C1C59C9D92C}" dt="2018-03-26T10:48:16.224" v="729" actId="1076"/>
          <ac:picMkLst>
            <pc:docMk/>
            <pc:sldMk cId="3959751869" sldId="489"/>
            <ac:picMk id="20" creationId="{86E83E2C-2E93-44ED-822B-14E81B4EF3B4}"/>
          </ac:picMkLst>
        </pc:picChg>
      </pc:sldChg>
      <pc:sldChg chg="delSp modSp add">
        <pc:chgData name="Ralph Haeussler" userId="a33031a8bc7a0d8c" providerId="LiveId" clId="{1B86A5FA-F38F-424E-8AC3-0C1C59C9D92C}" dt="2018-03-26T10:50:31.603" v="912" actId="113"/>
        <pc:sldMkLst>
          <pc:docMk/>
          <pc:sldMk cId="3322742370" sldId="490"/>
        </pc:sldMkLst>
        <pc:spChg chg="mod">
          <ac:chgData name="Ralph Haeussler" userId="a33031a8bc7a0d8c" providerId="LiveId" clId="{1B86A5FA-F38F-424E-8AC3-0C1C59C9D92C}" dt="2018-03-26T10:50:31.603" v="912" actId="113"/>
          <ac:spMkLst>
            <pc:docMk/>
            <pc:sldMk cId="3322742370" sldId="490"/>
            <ac:spMk id="3" creationId="{00000000-0000-0000-0000-000000000000}"/>
          </ac:spMkLst>
        </pc:spChg>
        <pc:spChg chg="del mod">
          <ac:chgData name="Ralph Haeussler" userId="a33031a8bc7a0d8c" providerId="LiveId" clId="{1B86A5FA-F38F-424E-8AC3-0C1C59C9D92C}" dt="2018-03-26T10:49:37.775" v="770" actId="478"/>
          <ac:spMkLst>
            <pc:docMk/>
            <pc:sldMk cId="3322742370" sldId="490"/>
            <ac:spMk id="6" creationId="{00000000-0000-0000-0000-000000000000}"/>
          </ac:spMkLst>
        </pc:spChg>
        <pc:picChg chg="mod ord">
          <ac:chgData name="Ralph Haeussler" userId="a33031a8bc7a0d8c" providerId="LiveId" clId="{1B86A5FA-F38F-424E-8AC3-0C1C59C9D92C}" dt="2018-03-26T10:49:34.136" v="768" actId="167"/>
          <ac:picMkLst>
            <pc:docMk/>
            <pc:sldMk cId="3322742370" sldId="490"/>
            <ac:picMk id="4"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0F83996-D3EC-46BB-8AFF-92981BEE0472}" type="datetimeFigureOut">
              <a:rPr lang="en-GB" smtClean="0"/>
              <a:pPr/>
              <a:t>26/03/2018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7FD4ADC-A0FF-4E35-8872-C8A6BC531CB2}" type="slidenum">
              <a:rPr lang="en-GB" smtClean="0"/>
              <a:pPr/>
              <a:t>‹#›</a:t>
            </a:fld>
            <a:endParaRPr lang="en-GB"/>
          </a:p>
        </p:txBody>
      </p:sp>
    </p:spTree>
    <p:extLst>
      <p:ext uri="{BB962C8B-B14F-4D97-AF65-F5344CB8AC3E}">
        <p14:creationId xmlns:p14="http://schemas.microsoft.com/office/powerpoint/2010/main" val="437983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pretres-civiques.org/pretre/tatia-attalis" TargetMode="External"/><Relationship Id="rId2" Type="http://schemas.openxmlformats.org/officeDocument/2006/relationships/slide" Target="../slides/slide127.xml"/><Relationship Id="rId1" Type="http://schemas.openxmlformats.org/officeDocument/2006/relationships/notesMaster" Target="../notesMasters/notesMaster1.xml"/><Relationship Id="rId5" Type="http://schemas.openxmlformats.org/officeDocument/2006/relationships/hyperlink" Target="http://www.pretres-civiques.org/node/6273" TargetMode="External"/><Relationship Id="rId4" Type="http://schemas.openxmlformats.org/officeDocument/2006/relationships/hyperlink" Target="http://www.pretres-civiques.org/node/627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Cult image of </a:t>
            </a:r>
            <a:r>
              <a:rPr lang="en-GB" sz="1200" dirty="0" err="1"/>
              <a:t>Aphrodisias</a:t>
            </a:r>
            <a:r>
              <a:rPr lang="en-GB" sz="1200" dirty="0"/>
              <a:t>;</a:t>
            </a:r>
          </a:p>
          <a:p>
            <a:r>
              <a:rPr lang="en-GB" sz="1200" dirty="0"/>
              <a:t>A distinctive cult interpreted as </a:t>
            </a:r>
            <a:r>
              <a:rPr lang="en-GB" sz="1200" dirty="0" err="1"/>
              <a:t>Aphrodisias</a:t>
            </a:r>
            <a:endParaRPr lang="en-GB" sz="1200" dirty="0"/>
          </a:p>
          <a:p>
            <a:r>
              <a:rPr lang="en-GB" sz="1200" dirty="0"/>
              <a:t>A local </a:t>
            </a:r>
            <a:r>
              <a:rPr lang="en-GB" sz="1200" dirty="0" err="1"/>
              <a:t>Carian</a:t>
            </a:r>
            <a:r>
              <a:rPr lang="en-GB" sz="1200" dirty="0"/>
              <a:t> goddess</a:t>
            </a:r>
          </a:p>
          <a:p>
            <a:r>
              <a:rPr lang="en-GB" sz="1200" dirty="0"/>
              <a:t>Representation: </a:t>
            </a:r>
          </a:p>
          <a:p>
            <a:r>
              <a:rPr lang="en-GB" sz="1200" dirty="0"/>
              <a:t>her heavy </a:t>
            </a:r>
            <a:r>
              <a:rPr lang="en-GB" sz="1200" dirty="0" err="1"/>
              <a:t>overgarment</a:t>
            </a:r>
            <a:r>
              <a:rPr lang="en-GB" sz="1200" dirty="0"/>
              <a:t> (known as an </a:t>
            </a:r>
            <a:r>
              <a:rPr lang="en-GB" sz="1200" dirty="0" err="1"/>
              <a:t>ependytes</a:t>
            </a:r>
            <a:r>
              <a:rPr lang="en-GB" sz="1200" dirty="0"/>
              <a:t>) that conceals most of her body. </a:t>
            </a:r>
            <a:r>
              <a:rPr lang="en-GB" sz="1200" dirty="0" err="1"/>
              <a:t>ch</a:t>
            </a:r>
            <a:r>
              <a:rPr lang="en-GB" sz="1200" dirty="0"/>
              <a:t> motif symbolizes part of the goddess's divine identity and mythological sphere of power; they include the three Graces, Selene, Helios, </a:t>
            </a:r>
            <a:r>
              <a:rPr lang="en-GB" sz="1200" dirty="0" err="1"/>
              <a:t>erotes</a:t>
            </a:r>
            <a:r>
              <a:rPr lang="en-GB" sz="1200" dirty="0"/>
              <a:t>, and Aphrodite herself,…</a:t>
            </a:r>
          </a:p>
          <a:p>
            <a:r>
              <a:rPr lang="en-GB" sz="1200" dirty="0"/>
              <a:t>e as a goddess of earth, heaven, and sea.</a:t>
            </a:r>
          </a:p>
          <a:p>
            <a:r>
              <a:rPr lang="en-GB" sz="1200" dirty="0"/>
              <a:t>the Hellenistic iconography of her remodelled image gave the goddess a new universality by using concepts and motifs familiar throughout the Graeco-Roman world.</a:t>
            </a:r>
          </a:p>
          <a:p>
            <a:endParaRPr lang="en-GB" sz="1200" dirty="0"/>
          </a:p>
          <a:p>
            <a:endParaRPr lang="en-GB" sz="1200" dirty="0"/>
          </a:p>
          <a:p>
            <a:endParaRPr lang="en-GB" dirty="0"/>
          </a:p>
        </p:txBody>
      </p:sp>
      <p:sp>
        <p:nvSpPr>
          <p:cNvPr id="4" name="Slide Number Placeholder 3"/>
          <p:cNvSpPr>
            <a:spLocks noGrp="1"/>
          </p:cNvSpPr>
          <p:nvPr>
            <p:ph type="sldNum" sz="quarter" idx="10"/>
          </p:nvPr>
        </p:nvSpPr>
        <p:spPr/>
        <p:txBody>
          <a:bodyPr/>
          <a:lstStyle/>
          <a:p>
            <a:fld id="{47FD4ADC-A0FF-4E35-8872-C8A6BC531CB2}" type="slidenum">
              <a:rPr lang="en-GB" smtClean="0"/>
              <a:pPr/>
              <a:t>19</a:t>
            </a:fld>
            <a:endParaRPr lang="en-GB"/>
          </a:p>
        </p:txBody>
      </p:sp>
    </p:spTree>
    <p:extLst>
      <p:ext uri="{BB962C8B-B14F-4D97-AF65-F5344CB8AC3E}">
        <p14:creationId xmlns:p14="http://schemas.microsoft.com/office/powerpoint/2010/main" val="2072626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Anthephoria</a:t>
            </a:r>
            <a:r>
              <a:rPr lang="en-GB" dirty="0"/>
              <a:t> – </a:t>
            </a:r>
            <a:r>
              <a:rPr lang="en-GB" dirty="0" err="1"/>
              <a:t>Riet</a:t>
            </a:r>
            <a:r>
              <a:rPr lang="en-GB" dirty="0"/>
              <a:t> p. 89 </a:t>
            </a:r>
            <a:r>
              <a:rPr lang="en-GB" dirty="0">
                <a:sym typeface="Wingdings" pitchFamily="2" charset="2"/>
              </a:rPr>
              <a:t> </a:t>
            </a:r>
            <a:r>
              <a:rPr lang="en-GB" dirty="0" err="1">
                <a:sym typeface="Wingdings" pitchFamily="2" charset="2"/>
              </a:rPr>
              <a:t>religioeses</a:t>
            </a:r>
            <a:r>
              <a:rPr lang="en-GB" dirty="0">
                <a:sym typeface="Wingdings" pitchFamily="2" charset="2"/>
              </a:rPr>
              <a:t> </a:t>
            </a:r>
            <a:r>
              <a:rPr lang="en-GB" dirty="0" err="1">
                <a:sym typeface="Wingdings" pitchFamily="2" charset="2"/>
              </a:rPr>
              <a:t>Amt</a:t>
            </a:r>
            <a:r>
              <a:rPr lang="en-GB" dirty="0">
                <a:sym typeface="Wingdings" pitchFamily="2" charset="2"/>
              </a:rPr>
              <a:t> </a:t>
            </a:r>
            <a:r>
              <a:rPr lang="en-GB" dirty="0" err="1">
                <a:sym typeface="Wingdings" pitchFamily="2" charset="2"/>
              </a:rPr>
              <a:t>fuer</a:t>
            </a:r>
            <a:r>
              <a:rPr lang="en-GB" dirty="0">
                <a:sym typeface="Wingdings" pitchFamily="2" charset="2"/>
              </a:rPr>
              <a:t> </a:t>
            </a:r>
            <a:r>
              <a:rPr lang="en-GB" dirty="0" err="1">
                <a:sym typeface="Wingdings" pitchFamily="2" charset="2"/>
              </a:rPr>
              <a:t>APhRODITE</a:t>
            </a:r>
            <a:r>
              <a:rPr lang="en-GB" dirty="0">
                <a:sym typeface="Wingdings" pitchFamily="2" charset="2"/>
              </a:rPr>
              <a:t> – </a:t>
            </a:r>
            <a:r>
              <a:rPr lang="en-GB" dirty="0" err="1">
                <a:sym typeface="Wingdings" pitchFamily="2" charset="2"/>
              </a:rPr>
              <a:t>frueh</a:t>
            </a:r>
            <a:r>
              <a:rPr lang="en-GB" dirty="0">
                <a:sym typeface="Wingdings" pitchFamily="2" charset="2"/>
              </a:rPr>
              <a:t> </a:t>
            </a:r>
            <a:r>
              <a:rPr lang="en-GB" dirty="0" err="1">
                <a:sym typeface="Wingdings" pitchFamily="2" charset="2"/>
              </a:rPr>
              <a:t>im</a:t>
            </a:r>
            <a:r>
              <a:rPr lang="en-GB" dirty="0">
                <a:sym typeface="Wingdings" pitchFamily="2" charset="2"/>
              </a:rPr>
              <a:t> </a:t>
            </a:r>
            <a:r>
              <a:rPr lang="en-GB" dirty="0" err="1">
                <a:sym typeface="Wingdings" pitchFamily="2" charset="2"/>
              </a:rPr>
              <a:t>Leben</a:t>
            </a:r>
            <a:r>
              <a:rPr lang="en-GB" dirty="0">
                <a:sym typeface="Wingdings" pitchFamily="2" charset="2"/>
              </a:rPr>
              <a:t>…</a:t>
            </a:r>
            <a:endParaRPr lang="en-GB" dirty="0"/>
          </a:p>
        </p:txBody>
      </p:sp>
      <p:sp>
        <p:nvSpPr>
          <p:cNvPr id="4" name="Slide Number Placeholder 3"/>
          <p:cNvSpPr>
            <a:spLocks noGrp="1"/>
          </p:cNvSpPr>
          <p:nvPr>
            <p:ph type="sldNum" sz="quarter" idx="10"/>
          </p:nvPr>
        </p:nvSpPr>
        <p:spPr/>
        <p:txBody>
          <a:bodyPr/>
          <a:lstStyle/>
          <a:p>
            <a:fld id="{47FD4ADC-A0FF-4E35-8872-C8A6BC531CB2}" type="slidenum">
              <a:rPr lang="en-GB" smtClean="0"/>
              <a:pPr/>
              <a:t>34</a:t>
            </a:fld>
            <a:endParaRPr lang="en-GB"/>
          </a:p>
        </p:txBody>
      </p:sp>
    </p:spTree>
    <p:extLst>
      <p:ext uri="{BB962C8B-B14F-4D97-AF65-F5344CB8AC3E}">
        <p14:creationId xmlns:p14="http://schemas.microsoft.com/office/powerpoint/2010/main" val="1419139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FD4ADC-A0FF-4E35-8872-C8A6BC531CB2}" type="slidenum">
              <a:rPr lang="en-GB" smtClean="0"/>
              <a:pPr/>
              <a:t>60</a:t>
            </a:fld>
            <a:endParaRPr lang="en-GB"/>
          </a:p>
        </p:txBody>
      </p:sp>
    </p:spTree>
    <p:extLst>
      <p:ext uri="{BB962C8B-B14F-4D97-AF65-F5344CB8AC3E}">
        <p14:creationId xmlns:p14="http://schemas.microsoft.com/office/powerpoint/2010/main" val="3663494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Lamprotates ---</a:t>
            </a:r>
            <a:r>
              <a:rPr lang="de-DE" baseline="0" dirty="0"/>
              <a:t> „bright, radiant“  leuchtend</a:t>
            </a:r>
            <a:endParaRPr lang="en-GB" dirty="0"/>
          </a:p>
        </p:txBody>
      </p:sp>
      <p:sp>
        <p:nvSpPr>
          <p:cNvPr id="4" name="Slide Number Placeholder 3"/>
          <p:cNvSpPr>
            <a:spLocks noGrp="1"/>
          </p:cNvSpPr>
          <p:nvPr>
            <p:ph type="sldNum" sz="quarter" idx="10"/>
          </p:nvPr>
        </p:nvSpPr>
        <p:spPr/>
        <p:txBody>
          <a:bodyPr/>
          <a:lstStyle/>
          <a:p>
            <a:fld id="{47FD4ADC-A0FF-4E35-8872-C8A6BC531CB2}" type="slidenum">
              <a:rPr lang="en-GB" smtClean="0"/>
              <a:pPr/>
              <a:t>62</a:t>
            </a:fld>
            <a:endParaRPr lang="en-GB"/>
          </a:p>
        </p:txBody>
      </p:sp>
    </p:spTree>
    <p:extLst>
      <p:ext uri="{BB962C8B-B14F-4D97-AF65-F5344CB8AC3E}">
        <p14:creationId xmlns:p14="http://schemas.microsoft.com/office/powerpoint/2010/main" val="4178116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dirty="0" err="1">
                <a:solidFill>
                  <a:schemeClr val="tx1">
                    <a:lumMod val="50000"/>
                  </a:schemeClr>
                </a:solidFill>
              </a:rPr>
              <a:t>Für</a:t>
            </a:r>
            <a:r>
              <a:rPr lang="fr-FR" sz="1200" dirty="0">
                <a:solidFill>
                  <a:schemeClr val="tx1">
                    <a:lumMod val="50000"/>
                  </a:schemeClr>
                </a:solidFill>
              </a:rPr>
              <a:t> </a:t>
            </a:r>
            <a:r>
              <a:rPr lang="fr-FR" sz="1200" dirty="0" err="1">
                <a:solidFill>
                  <a:schemeClr val="tx1">
                    <a:lumMod val="50000"/>
                  </a:schemeClr>
                </a:solidFill>
              </a:rPr>
              <a:t>Attalis</a:t>
            </a:r>
            <a:r>
              <a:rPr lang="fr-FR" sz="1200" dirty="0">
                <a:solidFill>
                  <a:schemeClr val="tx1">
                    <a:lumMod val="50000"/>
                  </a:schemeClr>
                </a:solidFill>
              </a:rPr>
              <a:t> </a:t>
            </a:r>
            <a:r>
              <a:rPr lang="fr-FR" sz="1200" dirty="0" err="1">
                <a:solidFill>
                  <a:schemeClr val="tx1">
                    <a:lumMod val="50000"/>
                  </a:schemeClr>
                </a:solidFill>
              </a:rPr>
              <a:t>Apphion</a:t>
            </a:r>
            <a:r>
              <a:rPr lang="fr-FR" sz="1200" dirty="0">
                <a:solidFill>
                  <a:schemeClr val="tx1">
                    <a:lumMod val="50000"/>
                  </a:schemeClr>
                </a:solidFill>
              </a:rPr>
              <a:t>, cf.</a:t>
            </a:r>
            <a:r>
              <a:rPr lang="fr-FR" sz="1200" i="1" dirty="0">
                <a:solidFill>
                  <a:schemeClr val="tx1">
                    <a:lumMod val="50000"/>
                  </a:schemeClr>
                </a:solidFill>
              </a:rPr>
              <a:t>  </a:t>
            </a:r>
            <a:r>
              <a:rPr lang="fr-FR" sz="1200" dirty="0">
                <a:solidFill>
                  <a:schemeClr val="tx1">
                    <a:lumMod val="50000"/>
                  </a:schemeClr>
                </a:solidFill>
              </a:rPr>
              <a:t>Robert 1966c, 415</a:t>
            </a:r>
            <a:r>
              <a:rPr lang="fr-FR" sz="1200" i="1" dirty="0">
                <a:solidFill>
                  <a:schemeClr val="tx1">
                    <a:lumMod val="50000"/>
                  </a:schemeClr>
                </a:solidFill>
              </a:rPr>
              <a:t> ;</a:t>
            </a:r>
            <a:r>
              <a:rPr lang="fr-FR" sz="1200" dirty="0">
                <a:solidFill>
                  <a:schemeClr val="tx1">
                    <a:lumMod val="50000"/>
                  </a:schemeClr>
                </a:solidFill>
              </a:rPr>
              <a:t> Reynolds 1981 p. 317-320</a:t>
            </a:r>
            <a:r>
              <a:rPr lang="fr-FR" sz="1200" i="1" dirty="0">
                <a:solidFill>
                  <a:schemeClr val="tx1">
                    <a:lumMod val="50000"/>
                  </a:schemeClr>
                </a:solidFill>
              </a:rPr>
              <a:t> ;</a:t>
            </a:r>
            <a:r>
              <a:rPr lang="fr-FR" sz="1200" dirty="0">
                <a:solidFill>
                  <a:schemeClr val="tx1">
                    <a:lumMod val="50000"/>
                  </a:schemeClr>
                </a:solidFill>
              </a:rPr>
              <a:t> </a:t>
            </a:r>
            <a:r>
              <a:rPr lang="fr-FR" sz="1200" i="1" dirty="0" err="1">
                <a:solidFill>
                  <a:schemeClr val="tx1">
                    <a:lumMod val="50000"/>
                  </a:schemeClr>
                </a:solidFill>
              </a:rPr>
              <a:t>ead</a:t>
            </a:r>
            <a:r>
              <a:rPr lang="fr-FR" sz="1200" i="1" dirty="0">
                <a:solidFill>
                  <a:schemeClr val="tx1">
                    <a:lumMod val="50000"/>
                  </a:schemeClr>
                </a:solidFill>
              </a:rPr>
              <a:t>.</a:t>
            </a:r>
            <a:r>
              <a:rPr lang="fr-FR" sz="1200" dirty="0">
                <a:solidFill>
                  <a:schemeClr val="tx1">
                    <a:lumMod val="50000"/>
                  </a:schemeClr>
                </a:solidFill>
              </a:rPr>
              <a:t> 1990 p. 38</a:t>
            </a:r>
            <a:r>
              <a:rPr lang="fr-FR" sz="1200" i="1" dirty="0">
                <a:solidFill>
                  <a:schemeClr val="tx1">
                    <a:lumMod val="50000"/>
                  </a:schemeClr>
                </a:solidFill>
              </a:rPr>
              <a:t> ;</a:t>
            </a:r>
            <a:r>
              <a:rPr lang="fr-FR" sz="1200" dirty="0">
                <a:solidFill>
                  <a:schemeClr val="tx1">
                    <a:lumMod val="50000"/>
                  </a:schemeClr>
                </a:solidFill>
              </a:rPr>
              <a:t> Campanile 1994 p. 40-41</a:t>
            </a:r>
            <a:r>
              <a:rPr lang="fr-FR" sz="1200" i="1" dirty="0">
                <a:solidFill>
                  <a:schemeClr val="tx1">
                    <a:lumMod val="50000"/>
                  </a:schemeClr>
                </a:solidFill>
              </a:rPr>
              <a:t> ;</a:t>
            </a:r>
            <a:r>
              <a:rPr lang="fr-FR" sz="1200" dirty="0">
                <a:solidFill>
                  <a:schemeClr val="tx1">
                    <a:lumMod val="50000"/>
                  </a:schemeClr>
                </a:solidFill>
              </a:rPr>
              <a:t> Jones-Smith, </a:t>
            </a:r>
            <a:r>
              <a:rPr lang="fr-FR" sz="1200" i="1" dirty="0">
                <a:solidFill>
                  <a:schemeClr val="tx1">
                    <a:lumMod val="50000"/>
                  </a:schemeClr>
                </a:solidFill>
              </a:rPr>
              <a:t>AA</a:t>
            </a:r>
            <a:r>
              <a:rPr lang="fr-FR" sz="1200" dirty="0">
                <a:solidFill>
                  <a:schemeClr val="tx1">
                    <a:lumMod val="50000"/>
                  </a:schemeClr>
                </a:solidFill>
              </a:rPr>
              <a:t> 1994 p. 470</a:t>
            </a:r>
            <a:r>
              <a:rPr lang="fr-FR" sz="1200" i="1" dirty="0">
                <a:solidFill>
                  <a:schemeClr val="tx1">
                    <a:lumMod val="50000"/>
                  </a:schemeClr>
                </a:solidFill>
              </a:rPr>
              <a:t> ;</a:t>
            </a:r>
            <a:r>
              <a:rPr lang="fr-FR" sz="1200" dirty="0">
                <a:solidFill>
                  <a:schemeClr val="tx1">
                    <a:lumMod val="50000"/>
                  </a:schemeClr>
                </a:solidFill>
              </a:rPr>
              <a:t> Van </a:t>
            </a:r>
            <a:r>
              <a:rPr lang="fr-FR" sz="1200" dirty="0" err="1">
                <a:solidFill>
                  <a:schemeClr val="tx1">
                    <a:lumMod val="50000"/>
                  </a:schemeClr>
                </a:solidFill>
              </a:rPr>
              <a:t>Bremen</a:t>
            </a:r>
            <a:r>
              <a:rPr lang="fr-FR" sz="1200" dirty="0">
                <a:solidFill>
                  <a:schemeClr val="tx1">
                    <a:lumMod val="50000"/>
                  </a:schemeClr>
                </a:solidFill>
              </a:rPr>
              <a:t> 1996 p. 62, 135 et n. 87, 310-311.</a:t>
            </a:r>
            <a:endParaRPr lang="en-GB" sz="1200" dirty="0">
              <a:solidFill>
                <a:schemeClr val="tx1">
                  <a:lumMod val="50000"/>
                </a:schemeClr>
              </a:solidFill>
            </a:endParaRPr>
          </a:p>
          <a:p>
            <a:endParaRPr lang="en-GB" dirty="0"/>
          </a:p>
        </p:txBody>
      </p:sp>
      <p:sp>
        <p:nvSpPr>
          <p:cNvPr id="4" name="Slide Number Placeholder 3"/>
          <p:cNvSpPr>
            <a:spLocks noGrp="1"/>
          </p:cNvSpPr>
          <p:nvPr>
            <p:ph type="sldNum" sz="quarter" idx="10"/>
          </p:nvPr>
        </p:nvSpPr>
        <p:spPr/>
        <p:txBody>
          <a:bodyPr/>
          <a:lstStyle/>
          <a:p>
            <a:fld id="{47FD4ADC-A0FF-4E35-8872-C8A6BC531CB2}" type="slidenum">
              <a:rPr lang="en-GB" smtClean="0"/>
              <a:pPr/>
              <a:t>72</a:t>
            </a:fld>
            <a:endParaRPr lang="en-GB"/>
          </a:p>
        </p:txBody>
      </p:sp>
    </p:spTree>
    <p:extLst>
      <p:ext uri="{BB962C8B-B14F-4D97-AF65-F5344CB8AC3E}">
        <p14:creationId xmlns:p14="http://schemas.microsoft.com/office/powerpoint/2010/main" val="4024881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b="1" dirty="0">
                <a:solidFill>
                  <a:schemeClr val="accent5">
                    <a:lumMod val="40000"/>
                    <a:lumOff val="60000"/>
                  </a:schemeClr>
                </a:solidFill>
              </a:rPr>
              <a:t> </a:t>
            </a:r>
            <a:r>
              <a:rPr lang="vi-VN" b="1" dirty="0">
                <a:solidFill>
                  <a:schemeClr val="accent5">
                    <a:lumMod val="40000"/>
                    <a:lumOff val="60000"/>
                  </a:schemeClr>
                </a:solidFill>
              </a:rPr>
              <a:t>ἡ βουλὴ καὶ [ὁ δ]ῆμος</a:t>
            </a:r>
          </a:p>
          <a:p>
            <a:r>
              <a:rPr lang="de-DE" b="1" dirty="0">
                <a:solidFill>
                  <a:schemeClr val="accent5">
                    <a:lumMod val="40000"/>
                    <a:lumOff val="60000"/>
                  </a:schemeClr>
                </a:solidFill>
              </a:rPr>
              <a:t>   </a:t>
            </a:r>
            <a:r>
              <a:rPr lang="vi-VN" b="1" dirty="0">
                <a:solidFill>
                  <a:schemeClr val="accent5">
                    <a:lumMod val="40000"/>
                    <a:lumOff val="60000"/>
                  </a:schemeClr>
                </a:solidFill>
              </a:rPr>
              <a:t>Πλανκίαν [Μ]άγναν</a:t>
            </a:r>
          </a:p>
          <a:p>
            <a:r>
              <a:rPr lang="de-DE" b="1" dirty="0">
                <a:solidFill>
                  <a:schemeClr val="accent5">
                    <a:lumMod val="40000"/>
                    <a:lumOff val="60000"/>
                  </a:schemeClr>
                </a:solidFill>
              </a:rPr>
              <a:t>   </a:t>
            </a:r>
            <a:r>
              <a:rPr lang="vi-VN" b="1" dirty="0">
                <a:solidFill>
                  <a:schemeClr val="accent5">
                    <a:lumMod val="40000"/>
                    <a:lumOff val="60000"/>
                  </a:schemeClr>
                </a:solidFill>
              </a:rPr>
              <a:t>Μ. Πλανκίου Οὐά[ρου]</a:t>
            </a:r>
          </a:p>
          <a:p>
            <a:r>
              <a:rPr lang="de-DE" b="1" dirty="0">
                <a:solidFill>
                  <a:schemeClr val="accent5">
                    <a:lumMod val="40000"/>
                    <a:lumOff val="60000"/>
                  </a:schemeClr>
                </a:solidFill>
              </a:rPr>
              <a:t>   </a:t>
            </a:r>
            <a:r>
              <a:rPr lang="vi-VN" b="1" dirty="0">
                <a:solidFill>
                  <a:schemeClr val="accent5">
                    <a:lumMod val="40000"/>
                    <a:lumOff val="60000"/>
                  </a:schemeClr>
                </a:solidFill>
              </a:rPr>
              <a:t>[κ]αὶ </a:t>
            </a:r>
            <a:r>
              <a:rPr lang="vi-VN" b="1" dirty="0">
                <a:solidFill>
                  <a:srgbClr val="FFC000"/>
                </a:solidFill>
              </a:rPr>
              <a:t>Πόλεως θυγατέρα</a:t>
            </a:r>
            <a:r>
              <a:rPr lang="vi-VN" b="1" dirty="0">
                <a:solidFill>
                  <a:schemeClr val="accent5">
                    <a:lumMod val="40000"/>
                    <a:lumOff val="60000"/>
                  </a:schemeClr>
                </a:solidFill>
              </a:rPr>
              <a:t>,</a:t>
            </a:r>
          </a:p>
          <a:p>
            <a:r>
              <a:rPr lang="vi-VN" baseline="30000" dirty="0">
                <a:solidFill>
                  <a:schemeClr val="accent5">
                    <a:lumMod val="40000"/>
                    <a:lumOff val="60000"/>
                  </a:schemeClr>
                </a:solidFill>
              </a:rPr>
              <a:t>5</a:t>
            </a:r>
            <a:r>
              <a:rPr lang="de-DE" b="1" dirty="0">
                <a:solidFill>
                  <a:schemeClr val="accent5">
                    <a:lumMod val="40000"/>
                    <a:lumOff val="60000"/>
                  </a:schemeClr>
                </a:solidFill>
              </a:rPr>
              <a:t> </a:t>
            </a:r>
            <a:r>
              <a:rPr lang="vi-VN" b="1" dirty="0">
                <a:solidFill>
                  <a:srgbClr val="FFC000"/>
                </a:solidFill>
              </a:rPr>
              <a:t>[ἱέ]ρειαν</a:t>
            </a:r>
            <a:r>
              <a:rPr lang="vi-VN" b="1" dirty="0">
                <a:solidFill>
                  <a:schemeClr val="accent5">
                    <a:lumMod val="40000"/>
                    <a:lumOff val="60000"/>
                  </a:schemeClr>
                </a:solidFill>
              </a:rPr>
              <a:t> τῆς Ἀρτέμι-</a:t>
            </a:r>
          </a:p>
          <a:p>
            <a:r>
              <a:rPr lang="de-DE" b="1" dirty="0">
                <a:solidFill>
                  <a:schemeClr val="accent5">
                    <a:lumMod val="40000"/>
                    <a:lumOff val="60000"/>
                  </a:schemeClr>
                </a:solidFill>
              </a:rPr>
              <a:t>   </a:t>
            </a:r>
            <a:r>
              <a:rPr lang="vi-VN" b="1" dirty="0">
                <a:solidFill>
                  <a:schemeClr val="accent5">
                    <a:lumMod val="40000"/>
                    <a:lumOff val="60000"/>
                  </a:schemeClr>
                </a:solidFill>
              </a:rPr>
              <a:t>δος καὶ </a:t>
            </a:r>
            <a:r>
              <a:rPr lang="vi-VN" b="1" dirty="0">
                <a:solidFill>
                  <a:srgbClr val="FFC000"/>
                </a:solidFill>
              </a:rPr>
              <a:t>δ̣η̣μ̣ιουργόν</a:t>
            </a:r>
            <a:r>
              <a:rPr lang="vi-VN" b="1" dirty="0">
                <a:solidFill>
                  <a:schemeClr val="accent5">
                    <a:lumMod val="40000"/>
                    <a:lumOff val="60000"/>
                  </a:schemeClr>
                </a:solidFill>
              </a:rPr>
              <a:t>,</a:t>
            </a:r>
          </a:p>
          <a:p>
            <a:r>
              <a:rPr lang="de-DE" b="1" dirty="0">
                <a:solidFill>
                  <a:srgbClr val="FFC000"/>
                </a:solidFill>
              </a:rPr>
              <a:t>   </a:t>
            </a:r>
            <a:r>
              <a:rPr lang="vi-VN" b="1" dirty="0">
                <a:solidFill>
                  <a:srgbClr val="FFC000"/>
                </a:solidFill>
              </a:rPr>
              <a:t>ἱέρειαν Μη̣τρὸς θεῶν</a:t>
            </a:r>
          </a:p>
          <a:p>
            <a:r>
              <a:rPr lang="de-DE" b="1" dirty="0">
                <a:solidFill>
                  <a:srgbClr val="FFC000"/>
                </a:solidFill>
              </a:rPr>
              <a:t>   </a:t>
            </a:r>
            <a:r>
              <a:rPr lang="vi-VN" b="1" dirty="0">
                <a:solidFill>
                  <a:srgbClr val="FFC000"/>
                </a:solidFill>
              </a:rPr>
              <a:t>διὰ βίου πρώτην</a:t>
            </a:r>
            <a:r>
              <a:rPr lang="vi-VN" b="1" dirty="0">
                <a:solidFill>
                  <a:schemeClr val="accent5">
                    <a:lumMod val="40000"/>
                    <a:lumOff val="60000"/>
                  </a:schemeClr>
                </a:solidFill>
              </a:rPr>
              <a:t> καὶ</a:t>
            </a:r>
          </a:p>
          <a:p>
            <a:r>
              <a:rPr lang="de-DE" b="1" dirty="0">
                <a:solidFill>
                  <a:schemeClr val="accent5">
                    <a:lumMod val="40000"/>
                    <a:lumOff val="60000"/>
                  </a:schemeClr>
                </a:solidFill>
              </a:rPr>
              <a:t>   </a:t>
            </a:r>
            <a:r>
              <a:rPr lang="vi-VN" b="1" dirty="0">
                <a:solidFill>
                  <a:schemeClr val="accent5">
                    <a:lumMod val="40000"/>
                    <a:lumOff val="60000"/>
                  </a:schemeClr>
                </a:solidFill>
              </a:rPr>
              <a:t>μ̣ό̣ν̣ην, εὐσεβῆ καὶ</a:t>
            </a:r>
          </a:p>
          <a:p>
            <a:r>
              <a:rPr lang="vi-VN" baseline="30000" dirty="0">
                <a:solidFill>
                  <a:schemeClr val="accent5">
                    <a:lumMod val="40000"/>
                    <a:lumOff val="60000"/>
                  </a:schemeClr>
                </a:solidFill>
              </a:rPr>
              <a:t>10</a:t>
            </a:r>
            <a:r>
              <a:rPr lang="de-DE" baseline="30000" dirty="0">
                <a:solidFill>
                  <a:schemeClr val="accent5">
                    <a:lumMod val="40000"/>
                    <a:lumOff val="60000"/>
                  </a:schemeClr>
                </a:solidFill>
              </a:rPr>
              <a:t> </a:t>
            </a:r>
            <a:r>
              <a:rPr lang="vi-VN" b="1" dirty="0">
                <a:solidFill>
                  <a:schemeClr val="accent5">
                    <a:lumMod val="40000"/>
                    <a:lumOff val="60000"/>
                  </a:schemeClr>
                </a:solidFill>
              </a:rPr>
              <a:t>φιλόπατριν</a:t>
            </a:r>
            <a:r>
              <a:rPr lang="de-DE" b="1" dirty="0">
                <a:solidFill>
                  <a:schemeClr val="accent5">
                    <a:lumMod val="40000"/>
                    <a:lumOff val="60000"/>
                  </a:schemeClr>
                </a:solidFill>
              </a:rPr>
              <a:t>.  </a:t>
            </a:r>
            <a:endParaRPr lang="vi-VN" b="1" dirty="0">
              <a:solidFill>
                <a:schemeClr val="accent5">
                  <a:lumMod val="40000"/>
                  <a:lumOff val="60000"/>
                </a:schemeClr>
              </a:solidFill>
            </a:endParaRPr>
          </a:p>
          <a:p>
            <a:endParaRPr lang="en-GB" dirty="0"/>
          </a:p>
        </p:txBody>
      </p:sp>
      <p:sp>
        <p:nvSpPr>
          <p:cNvPr id="4" name="Slide Number Placeholder 3"/>
          <p:cNvSpPr>
            <a:spLocks noGrp="1"/>
          </p:cNvSpPr>
          <p:nvPr>
            <p:ph type="sldNum" sz="quarter" idx="10"/>
          </p:nvPr>
        </p:nvSpPr>
        <p:spPr/>
        <p:txBody>
          <a:bodyPr/>
          <a:lstStyle/>
          <a:p>
            <a:fld id="{47FD4ADC-A0FF-4E35-8872-C8A6BC531CB2}" type="slidenum">
              <a:rPr lang="en-GB" smtClean="0"/>
              <a:pPr/>
              <a:t>74</a:t>
            </a:fld>
            <a:endParaRPr lang="en-GB"/>
          </a:p>
        </p:txBody>
      </p:sp>
    </p:spTree>
    <p:extLst>
      <p:ext uri="{BB962C8B-B14F-4D97-AF65-F5344CB8AC3E}">
        <p14:creationId xmlns:p14="http://schemas.microsoft.com/office/powerpoint/2010/main" val="1001709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b="1" dirty="0">
                <a:solidFill>
                  <a:schemeClr val="bg1"/>
                </a:solidFill>
              </a:rPr>
              <a:t>SMYNA: priestesses among magistrates and among list of euergetes or those who promised to give money!</a:t>
            </a:r>
          </a:p>
          <a:p>
            <a:r>
              <a:rPr lang="de-DE" b="1" dirty="0">
                <a:solidFill>
                  <a:schemeClr val="bg1"/>
                </a:solidFill>
              </a:rPr>
              <a:t>EPHESOS : viele gemeinsame Widmungen an Artemis und Kaiser!</a:t>
            </a:r>
            <a:br>
              <a:rPr lang="de-DE" b="1" dirty="0">
                <a:solidFill>
                  <a:schemeClr val="bg1"/>
                </a:solidFill>
              </a:rPr>
            </a:br>
            <a:r>
              <a:rPr lang="de-DE" b="1" dirty="0">
                <a:solidFill>
                  <a:schemeClr val="bg1"/>
                </a:solidFill>
              </a:rPr>
              <a:t>Auch in Ephesos: Listen von Magistrate/Kouretes...</a:t>
            </a:r>
          </a:p>
          <a:p>
            <a:r>
              <a:rPr lang="de-DE" b="1" dirty="0">
                <a:solidFill>
                  <a:schemeClr val="bg1"/>
                </a:solidFill>
              </a:rPr>
              <a:t>Stratonikeia/Panamara/...</a:t>
            </a:r>
            <a:r>
              <a:rPr lang="de-DE" b="1" dirty="0">
                <a:solidFill>
                  <a:schemeClr val="bg1"/>
                </a:solidFill>
                <a:sym typeface="Wingdings" pitchFamily="2" charset="2"/>
              </a:rPr>
              <a:t>couples: commemoration of priesthood!</a:t>
            </a:r>
          </a:p>
          <a:p>
            <a:r>
              <a:rPr lang="en-GB" b="1" dirty="0">
                <a:solidFill>
                  <a:schemeClr val="bg1"/>
                </a:solidFill>
              </a:rPr>
              <a:t>Hierapolis – several funerary inscriptions for couples, who were both (high)priests, inscribed on their tombs!</a:t>
            </a:r>
          </a:p>
          <a:p>
            <a:r>
              <a:rPr lang="de-DE" b="1" dirty="0">
                <a:solidFill>
                  <a:schemeClr val="bg1"/>
                </a:solidFill>
              </a:rPr>
              <a:t>Termessos (&amp; Pisidia i.a.) – auch viele ‚couples‘...</a:t>
            </a:r>
            <a:endParaRPr lang="en-GB" b="1" dirty="0">
              <a:solidFill>
                <a:schemeClr val="bg1"/>
              </a:solidFill>
            </a:endParaRPr>
          </a:p>
          <a:p>
            <a:endParaRPr lang="en-GB" dirty="0"/>
          </a:p>
        </p:txBody>
      </p:sp>
      <p:sp>
        <p:nvSpPr>
          <p:cNvPr id="4" name="Slide Number Placeholder 3"/>
          <p:cNvSpPr>
            <a:spLocks noGrp="1"/>
          </p:cNvSpPr>
          <p:nvPr>
            <p:ph type="sldNum" sz="quarter" idx="10"/>
          </p:nvPr>
        </p:nvSpPr>
        <p:spPr/>
        <p:txBody>
          <a:bodyPr/>
          <a:lstStyle/>
          <a:p>
            <a:fld id="{47FD4ADC-A0FF-4E35-8872-C8A6BC531CB2}" type="slidenum">
              <a:rPr lang="en-GB" smtClean="0"/>
              <a:pPr/>
              <a:t>83</a:t>
            </a:fld>
            <a:endParaRPr lang="en-GB"/>
          </a:p>
        </p:txBody>
      </p:sp>
    </p:spTree>
    <p:extLst>
      <p:ext uri="{BB962C8B-B14F-4D97-AF65-F5344CB8AC3E}">
        <p14:creationId xmlns:p14="http://schemas.microsoft.com/office/powerpoint/2010/main" val="25549277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KOTARCHOS – to ‚purify‘ ??? </a:t>
            </a:r>
          </a:p>
          <a:p>
            <a:r>
              <a:rPr lang="de-DE" dirty="0"/>
              <a:t>Cf. Fontenrose 1988</a:t>
            </a:r>
          </a:p>
          <a:p>
            <a:r>
              <a:rPr lang="de-DE" dirty="0"/>
              <a:t>Priest of the KABEIROI</a:t>
            </a:r>
            <a:endParaRPr lang="en-GB" dirty="0"/>
          </a:p>
        </p:txBody>
      </p:sp>
      <p:sp>
        <p:nvSpPr>
          <p:cNvPr id="4" name="Slide Number Placeholder 3"/>
          <p:cNvSpPr>
            <a:spLocks noGrp="1"/>
          </p:cNvSpPr>
          <p:nvPr>
            <p:ph type="sldNum" sz="quarter" idx="10"/>
          </p:nvPr>
        </p:nvSpPr>
        <p:spPr/>
        <p:txBody>
          <a:bodyPr/>
          <a:lstStyle/>
          <a:p>
            <a:fld id="{47FD4ADC-A0FF-4E35-8872-C8A6BC531CB2}" type="slidenum">
              <a:rPr lang="en-GB" smtClean="0"/>
              <a:pPr/>
              <a:t>91</a:t>
            </a:fld>
            <a:endParaRPr lang="en-GB"/>
          </a:p>
        </p:txBody>
      </p:sp>
    </p:spTree>
    <p:extLst>
      <p:ext uri="{BB962C8B-B14F-4D97-AF65-F5344CB8AC3E}">
        <p14:creationId xmlns:p14="http://schemas.microsoft.com/office/powerpoint/2010/main" val="2724436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lumMod val="65000"/>
                  </a:schemeClr>
                </a:solidFill>
              </a:rPr>
              <a:t>The Council and the People honoured with the highest and finest honours </a:t>
            </a:r>
            <a:r>
              <a:rPr lang="en-GB" sz="1200" dirty="0" err="1">
                <a:solidFill>
                  <a:schemeClr val="tx1">
                    <a:lumMod val="65000"/>
                  </a:schemeClr>
                </a:solidFill>
              </a:rPr>
              <a:t>Apphia</a:t>
            </a:r>
            <a:r>
              <a:rPr lang="en-GB" sz="1200" dirty="0">
                <a:solidFill>
                  <a:schemeClr val="tx1">
                    <a:lumMod val="65000"/>
                  </a:schemeClr>
                </a:solidFill>
              </a:rPr>
              <a:t> daughter of </a:t>
            </a:r>
            <a:r>
              <a:rPr lang="en-GB" sz="1200" dirty="0" err="1">
                <a:solidFill>
                  <a:schemeClr val="tx1">
                    <a:lumMod val="65000"/>
                  </a:schemeClr>
                </a:solidFill>
              </a:rPr>
              <a:t>Theodoros</a:t>
            </a:r>
            <a:r>
              <a:rPr lang="en-GB" sz="1200" dirty="0">
                <a:solidFill>
                  <a:schemeClr val="tx1">
                    <a:lumMod val="65000"/>
                  </a:schemeClr>
                </a:solidFill>
              </a:rPr>
              <a:t> </a:t>
            </a:r>
            <a:r>
              <a:rPr lang="en-GB" sz="1200" dirty="0" err="1">
                <a:solidFill>
                  <a:schemeClr val="tx1">
                    <a:lumMod val="65000"/>
                  </a:schemeClr>
                </a:solidFill>
              </a:rPr>
              <a:t>Meliton</a:t>
            </a:r>
            <a:r>
              <a:rPr lang="en-GB" sz="1200" dirty="0">
                <a:solidFill>
                  <a:schemeClr val="tx1">
                    <a:lumMod val="65000"/>
                  </a:schemeClr>
                </a:solidFill>
              </a:rPr>
              <a:t> the son of </a:t>
            </a:r>
            <a:r>
              <a:rPr lang="en-GB" sz="1200" dirty="0" err="1">
                <a:solidFill>
                  <a:schemeClr val="tx1">
                    <a:lumMod val="65000"/>
                  </a:schemeClr>
                </a:solidFill>
              </a:rPr>
              <a:t>Meliton</a:t>
            </a:r>
            <a:r>
              <a:rPr lang="en-GB" sz="1200" dirty="0">
                <a:solidFill>
                  <a:schemeClr val="tx1">
                    <a:lumMod val="65000"/>
                  </a:schemeClr>
                </a:solidFill>
              </a:rPr>
              <a:t>, high priestess for life of the divine Augusti and priestess of Artemis, wife of </a:t>
            </a:r>
            <a:r>
              <a:rPr lang="en-GB" sz="1200" dirty="0" err="1">
                <a:solidFill>
                  <a:schemeClr val="tx1">
                    <a:lumMod val="65000"/>
                  </a:schemeClr>
                </a:solidFill>
              </a:rPr>
              <a:t>Apollonios</a:t>
            </a:r>
            <a:r>
              <a:rPr lang="en-GB" sz="1200" dirty="0">
                <a:solidFill>
                  <a:schemeClr val="tx1">
                    <a:lumMod val="65000"/>
                  </a:schemeClr>
                </a:solidFill>
              </a:rPr>
              <a:t> son of </a:t>
            </a:r>
            <a:r>
              <a:rPr lang="en-GB" sz="1200" dirty="0" err="1">
                <a:solidFill>
                  <a:schemeClr val="tx1">
                    <a:lumMod val="65000"/>
                  </a:schemeClr>
                </a:solidFill>
              </a:rPr>
              <a:t>Athenagoras</a:t>
            </a:r>
            <a:r>
              <a:rPr lang="en-GB" sz="1200" dirty="0">
                <a:solidFill>
                  <a:schemeClr val="tx1">
                    <a:lumMod val="65000"/>
                  </a:schemeClr>
                </a:solidFill>
              </a:rPr>
              <a:t> the son of </a:t>
            </a:r>
            <a:r>
              <a:rPr lang="en-GB" sz="1200" dirty="0" err="1">
                <a:solidFill>
                  <a:schemeClr val="tx1">
                    <a:lumMod val="65000"/>
                  </a:schemeClr>
                </a:solidFill>
              </a:rPr>
              <a:t>Eumachos</a:t>
            </a:r>
            <a:r>
              <a:rPr lang="en-GB" sz="1200" dirty="0">
                <a:solidFill>
                  <a:schemeClr val="tx1">
                    <a:lumMod val="65000"/>
                  </a:schemeClr>
                </a:solidFill>
              </a:rPr>
              <a:t>, ?who also [·· ? ··] </a:t>
            </a:r>
            <a:endParaRPr lang="en-GB" dirty="0">
              <a:solidFill>
                <a:schemeClr val="tx1">
                  <a:lumMod val="65000"/>
                </a:schemeClr>
              </a:solidFill>
            </a:endParaRPr>
          </a:p>
          <a:p>
            <a:endParaRPr lang="en-GB" dirty="0"/>
          </a:p>
        </p:txBody>
      </p:sp>
      <p:sp>
        <p:nvSpPr>
          <p:cNvPr id="4" name="Slide Number Placeholder 3"/>
          <p:cNvSpPr>
            <a:spLocks noGrp="1"/>
          </p:cNvSpPr>
          <p:nvPr>
            <p:ph type="sldNum" sz="quarter" idx="10"/>
          </p:nvPr>
        </p:nvSpPr>
        <p:spPr/>
        <p:txBody>
          <a:bodyPr/>
          <a:lstStyle/>
          <a:p>
            <a:fld id="{47FD4ADC-A0FF-4E35-8872-C8A6BC531CB2}" type="slidenum">
              <a:rPr lang="en-GB" smtClean="0"/>
              <a:pPr/>
              <a:t>107</a:t>
            </a:fld>
            <a:endParaRPr lang="en-GB"/>
          </a:p>
        </p:txBody>
      </p:sp>
    </p:spTree>
    <p:extLst>
      <p:ext uri="{BB962C8B-B14F-4D97-AF65-F5344CB8AC3E}">
        <p14:creationId xmlns:p14="http://schemas.microsoft.com/office/powerpoint/2010/main" val="2091507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Cult image of </a:t>
            </a:r>
            <a:r>
              <a:rPr lang="en-GB" sz="1200" dirty="0" err="1"/>
              <a:t>Aphrodisias</a:t>
            </a:r>
            <a:r>
              <a:rPr lang="en-GB" sz="1200" dirty="0"/>
              <a:t>;</a:t>
            </a:r>
          </a:p>
          <a:p>
            <a:r>
              <a:rPr lang="en-GB" sz="1200" dirty="0"/>
              <a:t>A distinctive cult interpreted as </a:t>
            </a:r>
            <a:r>
              <a:rPr lang="en-GB" sz="1200" dirty="0" err="1"/>
              <a:t>Aphrodisias</a:t>
            </a:r>
            <a:endParaRPr lang="en-GB" sz="1200" dirty="0"/>
          </a:p>
          <a:p>
            <a:r>
              <a:rPr lang="en-GB" sz="1200" dirty="0"/>
              <a:t>A local </a:t>
            </a:r>
            <a:r>
              <a:rPr lang="en-GB" sz="1200" dirty="0" err="1"/>
              <a:t>Carian</a:t>
            </a:r>
            <a:r>
              <a:rPr lang="en-GB" sz="1200" dirty="0"/>
              <a:t> goddess</a:t>
            </a:r>
          </a:p>
          <a:p>
            <a:r>
              <a:rPr lang="en-GB" sz="1200" dirty="0"/>
              <a:t>Representation: </a:t>
            </a:r>
          </a:p>
          <a:p>
            <a:r>
              <a:rPr lang="en-GB" sz="1200" dirty="0"/>
              <a:t>her heavy </a:t>
            </a:r>
            <a:r>
              <a:rPr lang="en-GB" sz="1200" dirty="0" err="1"/>
              <a:t>overgarment</a:t>
            </a:r>
            <a:r>
              <a:rPr lang="en-GB" sz="1200" dirty="0"/>
              <a:t> (known as an </a:t>
            </a:r>
            <a:r>
              <a:rPr lang="en-GB" sz="1200" dirty="0" err="1"/>
              <a:t>ependytes</a:t>
            </a:r>
            <a:r>
              <a:rPr lang="en-GB" sz="1200" dirty="0"/>
              <a:t>) that conceals most of her body. </a:t>
            </a:r>
            <a:r>
              <a:rPr lang="en-GB" sz="1200" dirty="0" err="1"/>
              <a:t>ch</a:t>
            </a:r>
            <a:r>
              <a:rPr lang="en-GB" sz="1200" dirty="0"/>
              <a:t> motif symbolizes part of the goddess's divine identity and mythological sphere of power; they include the three Graces, Selene, Helios, </a:t>
            </a:r>
            <a:r>
              <a:rPr lang="en-GB" sz="1200" dirty="0" err="1"/>
              <a:t>erotes</a:t>
            </a:r>
            <a:r>
              <a:rPr lang="en-GB" sz="1200" dirty="0"/>
              <a:t>, and Aphrodite herself,…</a:t>
            </a:r>
          </a:p>
          <a:p>
            <a:r>
              <a:rPr lang="en-GB" sz="1200" dirty="0"/>
              <a:t>e as a goddess of earth, heaven, and sea.</a:t>
            </a:r>
          </a:p>
          <a:p>
            <a:r>
              <a:rPr lang="en-GB" sz="1200" dirty="0"/>
              <a:t>the Hellenistic iconography of her remodelled image gave the goddess a new universality by using concepts and motifs familiar throughout the Graeco-Roman world.</a:t>
            </a:r>
          </a:p>
          <a:p>
            <a:endParaRPr lang="en-GB" sz="1200" dirty="0"/>
          </a:p>
          <a:p>
            <a:endParaRPr lang="en-GB" sz="1200" dirty="0"/>
          </a:p>
          <a:p>
            <a:endParaRPr lang="en-GB" dirty="0"/>
          </a:p>
        </p:txBody>
      </p:sp>
      <p:sp>
        <p:nvSpPr>
          <p:cNvPr id="4" name="Slide Number Placeholder 3"/>
          <p:cNvSpPr>
            <a:spLocks noGrp="1"/>
          </p:cNvSpPr>
          <p:nvPr>
            <p:ph type="sldNum" sz="quarter" idx="10"/>
          </p:nvPr>
        </p:nvSpPr>
        <p:spPr/>
        <p:txBody>
          <a:bodyPr/>
          <a:lstStyle/>
          <a:p>
            <a:fld id="{47FD4ADC-A0FF-4E35-8872-C8A6BC531CB2}" type="slidenum">
              <a:rPr lang="en-GB" smtClean="0"/>
              <a:pPr/>
              <a:t>125</a:t>
            </a:fld>
            <a:endParaRPr lang="en-GB"/>
          </a:p>
        </p:txBody>
      </p:sp>
    </p:spTree>
    <p:extLst>
      <p:ext uri="{BB962C8B-B14F-4D97-AF65-F5344CB8AC3E}">
        <p14:creationId xmlns:p14="http://schemas.microsoft.com/office/powerpoint/2010/main" val="41585890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1" u="sng" dirty="0" err="1"/>
              <a:t>ἱέρει</a:t>
            </a:r>
            <a:r>
              <a:rPr lang="en-GB" sz="2400" b="1" u="sng" dirty="0"/>
              <a:t>α τῶν Σεβαστῶν</a:t>
            </a:r>
            <a:br>
              <a:rPr lang="en-GB" sz="2400" b="1" u="sng" dirty="0"/>
            </a:br>
            <a:endParaRPr lang="en-GB" sz="2400" b="1" u="sng" dirty="0"/>
          </a:p>
          <a:p>
            <a:r>
              <a:rPr lang="fr-FR" dirty="0"/>
              <a:t>Morte jeune, </a:t>
            </a:r>
            <a:r>
              <a:rPr lang="fr-FR" dirty="0" err="1"/>
              <a:t>Tatia</a:t>
            </a:r>
            <a:r>
              <a:rPr lang="fr-FR" dirty="0"/>
              <a:t> </a:t>
            </a:r>
            <a:r>
              <a:rPr lang="fr-FR" dirty="0" err="1"/>
              <a:t>Attalis</a:t>
            </a:r>
            <a:r>
              <a:rPr lang="fr-FR" dirty="0"/>
              <a:t> est connue par un long décret rapportant la générosité de sa famille, le déroulement de ses funérailles publiques et les honneurs décernés par le peuple, qui est intervenu lors de la cérémonie funéraire : l'émotion populaire s'est traduite par une quasi-émeute, la foule s'emparant de son corps pour exiger une inhumation dans la cité (1)</a:t>
            </a:r>
            <a:r>
              <a:rPr lang="fr-FR" b="1" baseline="30000" dirty="0">
                <a:hlinkClick r:id="rId3"/>
              </a:rPr>
              <a:t>a</a:t>
            </a:r>
            <a:r>
              <a:rPr lang="fr-FR" dirty="0"/>
              <a:t>. J. Reynolds et C. </a:t>
            </a:r>
            <a:r>
              <a:rPr lang="fr-FR" dirty="0" err="1"/>
              <a:t>Roueché</a:t>
            </a:r>
            <a:r>
              <a:rPr lang="fr-FR" dirty="0"/>
              <a:t> font remarquer que le pathos de cette inscription laisse penser qu'elle était seule de sa génération dans sa famille</a:t>
            </a:r>
            <a:r>
              <a:rPr lang="fr-FR" i="1" dirty="0"/>
              <a:t> :</a:t>
            </a:r>
            <a:r>
              <a:rPr lang="fr-FR" dirty="0"/>
              <a:t> avec sa mort disparaît donc pour le peuple une famille de </a:t>
            </a:r>
            <a:r>
              <a:rPr lang="fr-FR" dirty="0" err="1"/>
              <a:t>bienfaiteurs</a:t>
            </a:r>
            <a:r>
              <a:rPr lang="fr-FR" b="1" baseline="30000" dirty="0" err="1">
                <a:hlinkClick r:id="rId3"/>
              </a:rPr>
              <a:t>b</a:t>
            </a:r>
            <a:r>
              <a:rPr lang="fr-FR" dirty="0"/>
              <a:t>. </a:t>
            </a:r>
            <a:br>
              <a:rPr lang="fr-FR" dirty="0"/>
            </a:br>
            <a:r>
              <a:rPr lang="fr-FR" dirty="0"/>
              <a:t>La prêtrise des Augustes est la seule charge exercée par </a:t>
            </a:r>
            <a:r>
              <a:rPr lang="fr-FR" dirty="0" err="1"/>
              <a:t>Tatia</a:t>
            </a:r>
            <a:r>
              <a:rPr lang="fr-FR" dirty="0"/>
              <a:t> </a:t>
            </a:r>
            <a:r>
              <a:rPr lang="fr-FR" dirty="0" err="1"/>
              <a:t>Attalis</a:t>
            </a:r>
            <a:r>
              <a:rPr lang="fr-FR" dirty="0"/>
              <a:t> elle-même. Dans le reste de l'inscription, ce sont les magistratures et liturgies de sa famille qui sont mentionnées. Elle a donc dû être prêtresse des Augustes avant son mariage, peut-être aux côtés de son père ou d'un frère. </a:t>
            </a:r>
            <a:br>
              <a:rPr lang="fr-FR" dirty="0"/>
            </a:br>
            <a:r>
              <a:rPr lang="fr-FR" dirty="0" err="1"/>
              <a:t>Tatia</a:t>
            </a:r>
            <a:r>
              <a:rPr lang="fr-FR" dirty="0"/>
              <a:t> </a:t>
            </a:r>
            <a:r>
              <a:rPr lang="fr-FR" dirty="0" err="1"/>
              <a:t>Attalis</a:t>
            </a:r>
            <a:r>
              <a:rPr lang="fr-FR" dirty="0"/>
              <a:t> est honorée d'une tombe intra-muros ou, plus exactement, obtient le droit d'être inhumée dans le tombeau de son grand-père </a:t>
            </a:r>
            <a:r>
              <a:rPr lang="fr-FR" dirty="0" err="1">
                <a:hlinkClick r:id="rId4"/>
              </a:rPr>
              <a:t>Adrastos</a:t>
            </a:r>
            <a:r>
              <a:rPr lang="fr-FR" dirty="0"/>
              <a:t>. Cet honneur est très rare pour les hommes, mais il l'est encore plus pour les femmes et, comme le notent J. Reynolds et C. </a:t>
            </a:r>
            <a:r>
              <a:rPr lang="fr-FR" dirty="0" err="1"/>
              <a:t>Roueché</a:t>
            </a:r>
            <a:r>
              <a:rPr lang="fr-FR" dirty="0"/>
              <a:t>, il s'explique par l'existence d'un tombeau familial dans la cité. </a:t>
            </a:r>
            <a:r>
              <a:rPr lang="fr-FR" dirty="0" err="1"/>
              <a:t>Tatia</a:t>
            </a:r>
            <a:r>
              <a:rPr lang="fr-FR" dirty="0"/>
              <a:t> </a:t>
            </a:r>
            <a:r>
              <a:rPr lang="fr-FR" dirty="0" err="1"/>
              <a:t>Attalis</a:t>
            </a:r>
            <a:r>
              <a:rPr lang="fr-FR" dirty="0"/>
              <a:t> reçoit également l'honneur de plusieurs statues dans des lieux publics. </a:t>
            </a:r>
            <a:br>
              <a:rPr lang="fr-FR" dirty="0"/>
            </a:br>
            <a:r>
              <a:rPr lang="fr-FR" dirty="0"/>
              <a:t>Son grand-père </a:t>
            </a:r>
            <a:r>
              <a:rPr lang="fr-FR" dirty="0" err="1"/>
              <a:t>Adrastos</a:t>
            </a:r>
            <a:r>
              <a:rPr lang="fr-FR" dirty="0"/>
              <a:t> ayant vécu à la fin des Julio-Claudiens ou sous les Flaviens, </a:t>
            </a:r>
            <a:r>
              <a:rPr lang="fr-FR" dirty="0" err="1"/>
              <a:t>Tatia</a:t>
            </a:r>
            <a:r>
              <a:rPr lang="fr-FR" dirty="0"/>
              <a:t> </a:t>
            </a:r>
            <a:r>
              <a:rPr lang="fr-FR" dirty="0" err="1"/>
              <a:t>Attalis</a:t>
            </a:r>
            <a:r>
              <a:rPr lang="fr-FR" dirty="0"/>
              <a:t> doit être située dans la première moitié du IIe siècle. Son arrière grand-mère par la branche maternelle, </a:t>
            </a:r>
            <a:r>
              <a:rPr lang="fr-FR" dirty="0">
                <a:hlinkClick r:id="rId5"/>
              </a:rPr>
              <a:t>Tata</a:t>
            </a:r>
            <a:r>
              <a:rPr lang="fr-FR" dirty="0"/>
              <a:t>, a également été grande prêtresse </a:t>
            </a:r>
            <a:r>
              <a:rPr lang="fr-FR" b="1" baseline="30000" dirty="0">
                <a:hlinkClick r:id="rId3"/>
              </a:rPr>
              <a:t>c</a:t>
            </a:r>
            <a:r>
              <a:rPr lang="fr-FR" dirty="0"/>
              <a:t>.</a:t>
            </a:r>
            <a:endParaRPr lang="en-GB" dirty="0"/>
          </a:p>
          <a:p>
            <a:endParaRPr lang="en-GB" dirty="0"/>
          </a:p>
        </p:txBody>
      </p:sp>
      <p:sp>
        <p:nvSpPr>
          <p:cNvPr id="4" name="Slide Number Placeholder 3"/>
          <p:cNvSpPr>
            <a:spLocks noGrp="1"/>
          </p:cNvSpPr>
          <p:nvPr>
            <p:ph type="sldNum" sz="quarter" idx="10"/>
          </p:nvPr>
        </p:nvSpPr>
        <p:spPr/>
        <p:txBody>
          <a:bodyPr/>
          <a:lstStyle/>
          <a:p>
            <a:fld id="{47FD4ADC-A0FF-4E35-8872-C8A6BC531CB2}" type="slidenum">
              <a:rPr lang="en-GB" smtClean="0"/>
              <a:pPr/>
              <a:t>127</a:t>
            </a:fld>
            <a:endParaRPr lang="en-GB"/>
          </a:p>
        </p:txBody>
      </p:sp>
    </p:spTree>
    <p:extLst>
      <p:ext uri="{BB962C8B-B14F-4D97-AF65-F5344CB8AC3E}">
        <p14:creationId xmlns:p14="http://schemas.microsoft.com/office/powerpoint/2010/main" val="8227764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fld id="{22FB81F0-E369-40B0-8F37-C156D60FD085}" type="datetimeFigureOut">
              <a:rPr lang="en-GB" smtClean="0"/>
              <a:pPr/>
              <a:t>26/03/2018</a:t>
            </a:fld>
            <a:endParaRPr lang="en-GB"/>
          </a:p>
        </p:txBody>
      </p:sp>
      <p:sp>
        <p:nvSpPr>
          <p:cNvPr id="5" name="Footer Placeholder 4"/>
          <p:cNvSpPr>
            <a:spLocks noGrp="1"/>
          </p:cNvSpPr>
          <p:nvPr>
            <p:ph type="ftr" sz="quarter" idx="11"/>
          </p:nvPr>
        </p:nvSpPr>
        <p:spPr>
          <a:xfrm>
            <a:off x="914400" y="4323846"/>
            <a:ext cx="4880610" cy="365125"/>
          </a:xfrm>
        </p:spPr>
        <p:txBody>
          <a:bodyPr/>
          <a:lstStyle/>
          <a:p>
            <a:endParaRPr lang="en-GB"/>
          </a:p>
        </p:txBody>
      </p:sp>
      <p:sp>
        <p:nvSpPr>
          <p:cNvPr id="6" name="Slide Number Placeholder 5"/>
          <p:cNvSpPr>
            <a:spLocks noGrp="1"/>
          </p:cNvSpPr>
          <p:nvPr>
            <p:ph type="sldNum" sz="quarter" idx="12"/>
          </p:nvPr>
        </p:nvSpPr>
        <p:spPr>
          <a:xfrm>
            <a:off x="6057900" y="1430867"/>
            <a:ext cx="2171700" cy="365125"/>
          </a:xfrm>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1502014559"/>
      </p:ext>
    </p:extLst>
  </p:cSld>
  <p:clrMapOvr>
    <a:masterClrMapping/>
  </p:clrMapOvr>
  <p:transition spd="slow">
    <p:randomBa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FB81F0-E369-40B0-8F37-C156D60FD085}" type="datetimeFigureOut">
              <a:rPr lang="en-GB" smtClean="0"/>
              <a:pPr/>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3764704476"/>
      </p:ext>
    </p:extLst>
  </p:cSld>
  <p:clrMapOvr>
    <a:masterClrMapping/>
  </p:clrMapOvr>
  <p:transition spd="slow">
    <p:randomBa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22FB81F0-E369-40B0-8F37-C156D60FD085}" type="datetimeFigureOut">
              <a:rPr lang="en-GB" smtClean="0"/>
              <a:pPr/>
              <a:t>26/03/2018</a:t>
            </a:fld>
            <a:endParaRPr lang="en-GB"/>
          </a:p>
        </p:txBody>
      </p:sp>
      <p:sp>
        <p:nvSpPr>
          <p:cNvPr id="5" name="Footer Placeholder 4"/>
          <p:cNvSpPr>
            <a:spLocks noGrp="1"/>
          </p:cNvSpPr>
          <p:nvPr>
            <p:ph type="ftr" sz="quarter" idx="11"/>
          </p:nvPr>
        </p:nvSpPr>
        <p:spPr>
          <a:xfrm>
            <a:off x="594360" y="381001"/>
            <a:ext cx="4830656" cy="365125"/>
          </a:xfrm>
        </p:spPr>
        <p:txBody>
          <a:bodyPr/>
          <a:lstStyle/>
          <a:p>
            <a:endParaRPr lang="en-GB"/>
          </a:p>
        </p:txBody>
      </p:sp>
      <p:sp>
        <p:nvSpPr>
          <p:cNvPr id="6" name="Slide Number Placeholder 5"/>
          <p:cNvSpPr>
            <a:spLocks noGrp="1"/>
          </p:cNvSpPr>
          <p:nvPr>
            <p:ph type="sldNum" sz="quarter" idx="12"/>
          </p:nvPr>
        </p:nvSpPr>
        <p:spPr>
          <a:xfrm>
            <a:off x="7882466" y="381001"/>
            <a:ext cx="667173" cy="365125"/>
          </a:xfrm>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1885218811"/>
      </p:ext>
    </p:extLst>
  </p:cSld>
  <p:clrMapOvr>
    <a:masterClrMapping/>
  </p:clrMapOvr>
  <p:transition spd="slow">
    <p:randomBa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FB81F0-E369-40B0-8F37-C156D60FD085}" type="datetimeFigureOut">
              <a:rPr lang="en-GB" smtClean="0"/>
              <a:pPr/>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1119227181"/>
      </p:ext>
    </p:extLst>
  </p:cSld>
  <p:clrMapOvr>
    <a:masterClrMapping/>
  </p:clrMapOvr>
  <p:transition spd="slow">
    <p:randomBa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FB81F0-E369-40B0-8F37-C156D60FD085}" type="datetimeFigureOut">
              <a:rPr lang="en-GB" smtClean="0"/>
              <a:pPr/>
              <a:t>26/03/2018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1384076062"/>
      </p:ext>
    </p:extLst>
  </p:cSld>
  <p:clrMapOvr>
    <a:masterClrMapping/>
  </p:clrMapOvr>
  <p:transition spd="slow">
    <p:randomBa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FB81F0-E369-40B0-8F37-C156D60FD085}" type="datetimeFigureOut">
              <a:rPr lang="en-GB" smtClean="0"/>
              <a:pPr/>
              <a:t>26/03/2018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2388720714"/>
      </p:ext>
    </p:extLst>
  </p:cSld>
  <p:clrMapOvr>
    <a:masterClrMapping/>
  </p:clrMapOvr>
  <p:transition spd="slow">
    <p:randomBa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FB81F0-E369-40B0-8F37-C156D60FD085}" type="datetimeFigureOut">
              <a:rPr lang="en-GB" smtClean="0"/>
              <a:pPr/>
              <a:t>26/03/2018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3959460237"/>
      </p:ext>
    </p:extLst>
  </p:cSld>
  <p:clrMapOvr>
    <a:masterClrMapping/>
  </p:clrMapOvr>
  <p:transition spd="slow">
    <p:randomBa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2FB81F0-E369-40B0-8F37-C156D60FD085}" type="datetimeFigureOut">
              <a:rPr lang="en-GB" smtClean="0"/>
              <a:pPr/>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1275349372"/>
      </p:ext>
    </p:extLst>
  </p:cSld>
  <p:clrMapOvr>
    <a:masterClrMapping/>
  </p:clrMapOvr>
  <p:transition spd="slow">
    <p:randomBa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2FB81F0-E369-40B0-8F37-C156D60FD085}" type="datetimeFigureOut">
              <a:rPr lang="en-GB" smtClean="0"/>
              <a:pPr/>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2709341533"/>
      </p:ext>
    </p:extLst>
  </p:cSld>
  <p:clrMapOvr>
    <a:masterClrMapping/>
  </p:clrMapOvr>
  <p:transition spd="slow">
    <p:randomBa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2FB81F0-E369-40B0-8F37-C156D60FD085}" type="datetimeFigureOut">
              <a:rPr lang="en-GB" smtClean="0"/>
              <a:pPr/>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3984941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22FB81F0-E369-40B0-8F37-C156D60FD085}" type="datetimeFigureOut">
              <a:rPr lang="en-GB" smtClean="0"/>
              <a:pPr/>
              <a:t>26/03/2018</a:t>
            </a:fld>
            <a:endParaRPr lang="en-GB"/>
          </a:p>
        </p:txBody>
      </p:sp>
      <p:sp>
        <p:nvSpPr>
          <p:cNvPr id="6" name="Footer Placeholder 5"/>
          <p:cNvSpPr>
            <a:spLocks noGrp="1"/>
          </p:cNvSpPr>
          <p:nvPr>
            <p:ph type="ftr" sz="quarter" idx="11"/>
          </p:nvPr>
        </p:nvSpPr>
        <p:spPr>
          <a:xfrm>
            <a:off x="594360" y="381001"/>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4436387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22FB81F0-E369-40B0-8F37-C156D60FD085}" type="datetimeFigureOut">
              <a:rPr lang="en-GB" smtClean="0"/>
              <a:pPr/>
              <a:t>26/03/2018</a:t>
            </a:fld>
            <a:endParaRPr lang="en-GB"/>
          </a:p>
        </p:txBody>
      </p:sp>
      <p:sp>
        <p:nvSpPr>
          <p:cNvPr id="6" name="Footer Placeholder 5"/>
          <p:cNvSpPr>
            <a:spLocks noGrp="1"/>
          </p:cNvSpPr>
          <p:nvPr>
            <p:ph type="ftr" sz="quarter" idx="11"/>
          </p:nvPr>
        </p:nvSpPr>
        <p:spPr>
          <a:xfrm>
            <a:off x="594360" y="379438"/>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fld id="{3CA2B9D6-E0D4-4D05-9B0D-B4CD116D040E}" type="slidenum">
              <a:rPr lang="en-GB" smtClean="0"/>
              <a:pPr/>
              <a:t>‹#›</a:t>
            </a:fld>
            <a:endParaRPr lang="en-GB"/>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210786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fld id="{22FB81F0-E369-40B0-8F37-C156D60FD085}" type="datetimeFigureOut">
              <a:rPr lang="en-GB" smtClean="0"/>
              <a:pPr/>
              <a:t>26/03/2018</a:t>
            </a:fld>
            <a:endParaRPr lang="en-GB"/>
          </a:p>
        </p:txBody>
      </p:sp>
      <p:sp>
        <p:nvSpPr>
          <p:cNvPr id="6" name="Footer Placeholder 5"/>
          <p:cNvSpPr>
            <a:spLocks noGrp="1"/>
          </p:cNvSpPr>
          <p:nvPr>
            <p:ph type="ftr" sz="quarter" idx="11"/>
          </p:nvPr>
        </p:nvSpPr>
        <p:spPr>
          <a:xfrm>
            <a:off x="594360" y="378884"/>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28339569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2FB81F0-E369-40B0-8F37-C156D60FD085}" type="datetimeFigureOut">
              <a:rPr lang="en-GB" smtClean="0"/>
              <a:pPr/>
              <a:t>26/03/2018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2292856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2FB81F0-E369-40B0-8F37-C156D60FD085}" type="datetimeFigureOut">
              <a:rPr lang="en-GB" smtClean="0"/>
              <a:pPr/>
              <a:t>26/03/2018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23901023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FB81F0-E369-40B0-8F37-C156D60FD085}" type="datetimeFigureOut">
              <a:rPr lang="en-GB" smtClean="0"/>
              <a:pPr/>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2688259060"/>
      </p:ext>
    </p:extLst>
  </p:cSld>
  <p:clrMapOvr>
    <a:masterClrMapping/>
  </p:clrMapOvr>
  <p:transition spd="slow">
    <p:randomBa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22FB81F0-E369-40B0-8F37-C156D60FD085}" type="datetimeFigureOut">
              <a:rPr lang="en-GB" smtClean="0"/>
              <a:pPr/>
              <a:t>26/03/2018</a:t>
            </a:fld>
            <a:endParaRPr lang="en-GB"/>
          </a:p>
        </p:txBody>
      </p:sp>
      <p:sp>
        <p:nvSpPr>
          <p:cNvPr id="5" name="Footer Placeholder 4"/>
          <p:cNvSpPr>
            <a:spLocks noGrp="1"/>
          </p:cNvSpPr>
          <p:nvPr>
            <p:ph type="ftr" sz="quarter" idx="11"/>
          </p:nvPr>
        </p:nvSpPr>
        <p:spPr>
          <a:xfrm>
            <a:off x="594360" y="381001"/>
            <a:ext cx="4830656" cy="365125"/>
          </a:xfrm>
        </p:spPr>
        <p:txBody>
          <a:bodyPr/>
          <a:lstStyle/>
          <a:p>
            <a:endParaRPr lang="en-GB"/>
          </a:p>
        </p:txBody>
      </p:sp>
      <p:sp>
        <p:nvSpPr>
          <p:cNvPr id="6" name="Slide Number Placeholder 5"/>
          <p:cNvSpPr>
            <a:spLocks noGrp="1"/>
          </p:cNvSpPr>
          <p:nvPr>
            <p:ph type="sldNum" sz="quarter" idx="12"/>
          </p:nvPr>
        </p:nvSpPr>
        <p:spPr>
          <a:xfrm>
            <a:off x="7882466" y="381001"/>
            <a:ext cx="667174" cy="365125"/>
          </a:xfrm>
        </p:spPr>
        <p:txBody>
          <a:bodyPr/>
          <a:lstStyle/>
          <a:p>
            <a:fld id="{3CA2B9D6-E0D4-4D05-9B0D-B4CD116D040E}" type="slidenum">
              <a:rPr lang="en-GB" smtClean="0"/>
              <a:pPr/>
              <a:t>‹#›</a:t>
            </a:fld>
            <a:endParaRPr lang="en-GB"/>
          </a:p>
        </p:txBody>
      </p:sp>
    </p:spTree>
    <p:extLst>
      <p:ext uri="{BB962C8B-B14F-4D97-AF65-F5344CB8AC3E}">
        <p14:creationId xmlns:p14="http://schemas.microsoft.com/office/powerpoint/2010/main" val="1186638477"/>
      </p:ext>
    </p:extLst>
  </p:cSld>
  <p:clrMapOvr>
    <a:masterClrMapping/>
  </p:clrMapOvr>
  <p:transition spd="slow">
    <p:randomBa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2FB81F0-E369-40B0-8F37-C156D60FD085}" type="datetimeFigureOut">
              <a:rPr lang="en-GB" smtClean="0"/>
              <a:pPr/>
              <a:t>26/03/2018</a:t>
            </a:fld>
            <a:endParaRPr lang="en-GB"/>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CA2B9D6-E0D4-4D05-9B0D-B4CD116D040E}" type="slidenum">
              <a:rPr lang="en-GB" smtClean="0"/>
              <a:pPr/>
              <a:t>‹#›</a:t>
            </a:fld>
            <a:endParaRPr lang="en-GB"/>
          </a:p>
        </p:txBody>
      </p:sp>
    </p:spTree>
    <p:extLst>
      <p:ext uri="{BB962C8B-B14F-4D97-AF65-F5344CB8AC3E}">
        <p14:creationId xmlns:p14="http://schemas.microsoft.com/office/powerpoint/2010/main" val="13741418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ransition spd="slow">
    <p:randomBar/>
  </p:transition>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3.jpe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6.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3.jfif"/></Relationships>
</file>

<file path=ppt/slides/_rels/slide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fif"/><Relationship Id="rId2" Type="http://schemas.openxmlformats.org/officeDocument/2006/relationships/image" Target="../media/image15.jf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fif"/><Relationship Id="rId2" Type="http://schemas.openxmlformats.org/officeDocument/2006/relationships/image" Target="../media/image15.jf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fif"/><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1.jfif"/></Relationships>
</file>

<file path=ppt/slides/_rels/slide14.xml.rels><?xml version="1.0" encoding="UTF-8" standalone="yes"?>
<Relationships xmlns="http://schemas.openxmlformats.org/package/2006/relationships"><Relationship Id="rId3" Type="http://schemas.openxmlformats.org/officeDocument/2006/relationships/image" Target="../media/image22.jpg"/><Relationship Id="rId7" Type="http://schemas.openxmlformats.org/officeDocument/2006/relationships/image" Target="../media/image25.jfif"/><Relationship Id="rId2" Type="http://schemas.openxmlformats.org/officeDocument/2006/relationships/image" Target="../media/image21.jfif"/><Relationship Id="rId1" Type="http://schemas.openxmlformats.org/officeDocument/2006/relationships/slideLayout" Target="../slideLayouts/slideLayout2.xml"/><Relationship Id="rId6" Type="http://schemas.openxmlformats.org/officeDocument/2006/relationships/image" Target="../media/image24.jfif"/><Relationship Id="rId5" Type="http://schemas.microsoft.com/office/2007/relationships/hdphoto" Target="../media/hdphoto5.wdp"/><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f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jfif"/><Relationship Id="rId2" Type="http://schemas.openxmlformats.org/officeDocument/2006/relationships/image" Target="../media/image28.jp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31.jpeg"/><Relationship Id="rId7" Type="http://schemas.openxmlformats.org/officeDocument/2006/relationships/image" Target="../media/image35.png"/><Relationship Id="rId2" Type="http://schemas.openxmlformats.org/officeDocument/2006/relationships/image" Target="../media/image30.jpeg"/><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19.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39.jpeg"/><Relationship Id="rId1" Type="http://schemas.openxmlformats.org/officeDocument/2006/relationships/slideLayout" Target="../slideLayouts/slideLayout2.xml"/><Relationship Id="rId6" Type="http://schemas.microsoft.com/office/2007/relationships/hdphoto" Target="../media/hdphoto9.wdp"/><Relationship Id="rId5" Type="http://schemas.openxmlformats.org/officeDocument/2006/relationships/image" Target="../media/image42.png"/><Relationship Id="rId4" Type="http://schemas.microsoft.com/office/2007/relationships/hdphoto" Target="../media/hdphoto8.wdp"/></Relationships>
</file>

<file path=ppt/slides/_rels/slide4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1.jpeg"/><Relationship Id="rId1" Type="http://schemas.openxmlformats.org/officeDocument/2006/relationships/slideLayout" Target="../slideLayouts/slideLayout2.xml"/><Relationship Id="rId4" Type="http://schemas.microsoft.com/office/2007/relationships/hdphoto" Target="../media/hdphoto6.wdp"/></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0.wdp"/></Relationships>
</file>

<file path=ppt/slides/_rels/slide7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epigraphy.packhum.org/inscriptions/?ikey=313867&amp;bookid=794&amp;region=8&amp;subregion=41"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jpeg"/><Relationship Id="rId1" Type="http://schemas.openxmlformats.org/officeDocument/2006/relationships/slideLayout" Target="../slideLayouts/slideLayout2.xml"/><Relationship Id="rId5" Type="http://schemas.openxmlformats.org/officeDocument/2006/relationships/image" Target="../media/image52.jpeg"/><Relationship Id="rId4" Type="http://schemas.microsoft.com/office/2007/relationships/hdphoto" Target="../media/hdphoto11.wdp"/></Relationships>
</file>

<file path=ppt/slides/_rels/slide7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Layout" Target="../slideLayouts/slideLayout2.xml"/><Relationship Id="rId4" Type="http://schemas.microsoft.com/office/2007/relationships/hdphoto" Target="../media/hdphoto12.wdp"/></Relationships>
</file>

<file path=ppt/slides/_rels/slide7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Layout" Target="../slideLayouts/slideLayout2.xml"/><Relationship Id="rId4" Type="http://schemas.microsoft.com/office/2007/relationships/hdphoto" Target="../media/hdphoto12.wdp"/></Relationships>
</file>

<file path=ppt/slides/_rels/slide7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2.xml"/><Relationship Id="rId6" Type="http://schemas.openxmlformats.org/officeDocument/2006/relationships/hyperlink" Target="http://www.vroma.org/images/mcmanus_images/perge_gate3.jpg" TargetMode="External"/><Relationship Id="rId5" Type="http://schemas.openxmlformats.org/officeDocument/2006/relationships/hyperlink" Target="http://www.vroma.org/images/mcmanus_images/perge_gate2.jpg" TargetMode="External"/><Relationship Id="rId4" Type="http://schemas.openxmlformats.org/officeDocument/2006/relationships/hyperlink" Target="http://www.vroma.org/images/mcmanus_images/perge_gate1.jpg" TargetMode="External"/></Relationships>
</file>

<file path=ppt/slides/_rels/slide96.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8" Type="http://schemas.openxmlformats.org/officeDocument/2006/relationships/hyperlink" Target="http://epigraphy.packhum.org/inscriptions/oi?ikey=252000&amp;bookid=510&amp;region=8&amp;subregion=29" TargetMode="External"/><Relationship Id="rId3" Type="http://schemas.openxmlformats.org/officeDocument/2006/relationships/hyperlink" Target="http://epigraphy.packhum.org/inscriptions/gis?region=8" TargetMode="External"/><Relationship Id="rId7" Type="http://schemas.openxmlformats.org/officeDocument/2006/relationships/hyperlink" Target="http://epigraphy.packhum.org/inscriptions/oi?ikey=252001&amp;bookid=510&amp;region=8&amp;subregion=29" TargetMode="External"/><Relationship Id="rId2" Type="http://schemas.openxmlformats.org/officeDocument/2006/relationships/hyperlink" Target="http://epigraphy.packhum.org/inscriptions/main" TargetMode="External"/><Relationship Id="rId1" Type="http://schemas.openxmlformats.org/officeDocument/2006/relationships/slideLayout" Target="../slideLayouts/slideLayout2.xml"/><Relationship Id="rId6" Type="http://schemas.openxmlformats.org/officeDocument/2006/relationships/hyperlink" Target="http://epigraphy.packhum.org/inscriptions/oi?ikey=251999&amp;bookid=510&amp;region=8&amp;subregion=29" TargetMode="External"/><Relationship Id="rId5" Type="http://schemas.openxmlformats.org/officeDocument/2006/relationships/hyperlink" Target="http://epigraphy.packhum.org/inscriptions/book?bookid=510&amp;region=8&amp;subregion=29" TargetMode="External"/><Relationship Id="rId4" Type="http://schemas.openxmlformats.org/officeDocument/2006/relationships/hyperlink" Target="http://epigraphy.packhum.org/inscriptions/gis?region=8&amp;subregion=29" TargetMode="External"/></Relationships>
</file>

<file path=ppt/slides/_rels/slide98.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hyperlink" Target="http://insaph.kcl.ac.uk/iaph2007/iAph110212.html" TargetMode="External"/><Relationship Id="rId2" Type="http://schemas.openxmlformats.org/officeDocument/2006/relationships/image" Target="../media/image62.jpeg"/><Relationship Id="rId1" Type="http://schemas.openxmlformats.org/officeDocument/2006/relationships/slideLayout" Target="../slideLayouts/slideLayout2.xml"/><Relationship Id="rId4" Type="http://schemas.openxmlformats.org/officeDocument/2006/relationships/hyperlink" Target="http://insaph.kcl.ac.uk/iaph2007/iAph050007.html" TargetMode="External"/></Relationships>
</file>

<file path=ppt/slides/_rels/slide101.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microsoft.com/office/2007/relationships/hdphoto" Target="../media/hdphoto15.wdp"/></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2.xml"/><Relationship Id="rId4" Type="http://schemas.openxmlformats.org/officeDocument/2006/relationships/image" Target="../media/image69.gif"/></Relationships>
</file>

<file path=ppt/slides/_rels/slide113.xml.rels><?xml version="1.0" encoding="UTF-8" standalone="yes"?>
<Relationships xmlns="http://schemas.openxmlformats.org/package/2006/relationships"><Relationship Id="rId2" Type="http://schemas.openxmlformats.org/officeDocument/2006/relationships/image" Target="../media/image70.gif"/><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image" Target="../media/image32.jpeg"/><Relationship Id="rId7" Type="http://schemas.microsoft.com/office/2007/relationships/hdphoto" Target="../media/hdphoto6.wdp"/><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jpeg"/><Relationship Id="rId4" Type="http://schemas.openxmlformats.org/officeDocument/2006/relationships/image" Target="../media/image33.jpeg"/></Relationships>
</file>

<file path=ppt/slides/_rels/slide125.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35.png"/></Relationships>
</file>

<file path=ppt/slides/_rels/slide126.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70.gif"/><Relationship Id="rId2" Type="http://schemas.openxmlformats.org/officeDocument/2006/relationships/image" Target="../media/image69.gif"/><Relationship Id="rId1" Type="http://schemas.openxmlformats.org/officeDocument/2006/relationships/slideLayout" Target="../slideLayouts/slideLayout2.xml"/><Relationship Id="rId4" Type="http://schemas.openxmlformats.org/officeDocument/2006/relationships/image" Target="../media/image48.jpeg"/></Relationships>
</file>

<file path=ppt/slides/_rels/slide130.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B8B418C-12AF-4AF9-8129-739BDE7405BF}"/>
              </a:ext>
            </a:extLst>
          </p:cNvPr>
          <p:cNvPicPr>
            <a:picLocks noChangeAspect="1"/>
          </p:cNvPicPr>
          <p:nvPr/>
        </p:nvPicPr>
        <p:blipFill rotWithShape="1">
          <a:blip r:embed="rId2">
            <a:alphaModFix amt="30000"/>
            <a:extLst>
              <a:ext uri="{28A0092B-C50C-407E-A947-70E740481C1C}">
                <a14:useLocalDpi xmlns:a14="http://schemas.microsoft.com/office/drawing/2010/main" val="0"/>
              </a:ext>
            </a:extLst>
          </a:blip>
          <a:srcRect l="4845" r="154" b="-1"/>
          <a:stretch/>
        </p:blipFill>
        <p:spPr>
          <a:xfrm>
            <a:off x="20" y="10"/>
            <a:ext cx="9143980" cy="6857990"/>
          </a:xfrm>
          <a:prstGeom prst="rect">
            <a:avLst/>
          </a:prstGeom>
        </p:spPr>
      </p:pic>
      <p:sp>
        <p:nvSpPr>
          <p:cNvPr id="2" name="Title 1">
            <a:extLst>
              <a:ext uri="{FF2B5EF4-FFF2-40B4-BE49-F238E27FC236}">
                <a16:creationId xmlns:a16="http://schemas.microsoft.com/office/drawing/2014/main" id="{1D41000F-08D6-4D43-897C-D905AEC44DDD}"/>
              </a:ext>
            </a:extLst>
          </p:cNvPr>
          <p:cNvSpPr>
            <a:spLocks noGrp="1"/>
          </p:cNvSpPr>
          <p:nvPr>
            <p:ph type="title"/>
          </p:nvPr>
        </p:nvSpPr>
        <p:spPr>
          <a:xfrm>
            <a:off x="2171700" y="764373"/>
            <a:ext cx="6457950" cy="1293028"/>
          </a:xfrm>
        </p:spPr>
        <p:txBody>
          <a:bodyPr>
            <a:normAutofit/>
          </a:bodyPr>
          <a:lstStyle/>
          <a:p>
            <a:endParaRPr lang="en-GB" dirty="0"/>
          </a:p>
        </p:txBody>
      </p:sp>
      <p:sp>
        <p:nvSpPr>
          <p:cNvPr id="6" name="Title 3">
            <a:extLst>
              <a:ext uri="{FF2B5EF4-FFF2-40B4-BE49-F238E27FC236}">
                <a16:creationId xmlns:a16="http://schemas.microsoft.com/office/drawing/2014/main" id="{7F0CA551-1D06-46F5-A8AF-D2C383445EFF}"/>
              </a:ext>
            </a:extLst>
          </p:cNvPr>
          <p:cNvSpPr txBox="1">
            <a:spLocks/>
          </p:cNvSpPr>
          <p:nvPr/>
        </p:nvSpPr>
        <p:spPr>
          <a:xfrm>
            <a:off x="1619672" y="4869160"/>
            <a:ext cx="7315200" cy="1825096"/>
          </a:xfrm>
          <a:prstGeom prst="rect">
            <a:avLst/>
          </a:prstGeom>
        </p:spPr>
        <p:txBody>
          <a:bodyPr vert="horz" lIns="91440" tIns="45720" rIns="91440" bIns="45720" rtlCol="0" anchor="ctr">
            <a:normAutofit fontScale="90000" lnSpcReduction="20000"/>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a:t>Week 8:</a:t>
            </a:r>
          </a:p>
          <a:p>
            <a:r>
              <a:rPr lang="en-GB" dirty="0"/>
              <a:t>Religion(s)</a:t>
            </a:r>
            <a:br>
              <a:rPr lang="en-GB" dirty="0"/>
            </a:br>
            <a:r>
              <a:rPr lang="en-GB" dirty="0"/>
              <a:t>&amp; Cults</a:t>
            </a:r>
            <a:br>
              <a:rPr lang="en-GB" dirty="0"/>
            </a:br>
            <a:r>
              <a:rPr lang="en-GB" dirty="0"/>
              <a:t>in the Greek East</a:t>
            </a:r>
          </a:p>
        </p:txBody>
      </p:sp>
      <p:sp>
        <p:nvSpPr>
          <p:cNvPr id="7" name="Subtitle 4">
            <a:extLst>
              <a:ext uri="{FF2B5EF4-FFF2-40B4-BE49-F238E27FC236}">
                <a16:creationId xmlns:a16="http://schemas.microsoft.com/office/drawing/2014/main" id="{776630B5-705E-41BA-A4CD-26A9AF6F4D5D}"/>
              </a:ext>
            </a:extLst>
          </p:cNvPr>
          <p:cNvSpPr txBox="1">
            <a:spLocks/>
          </p:cNvSpPr>
          <p:nvPr/>
        </p:nvSpPr>
        <p:spPr>
          <a:xfrm>
            <a:off x="120652" y="6172200"/>
            <a:ext cx="7315200" cy="68580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dirty="0"/>
              <a:t>CLAH7017 </a:t>
            </a:r>
            <a:br>
              <a:rPr lang="en-GB" dirty="0"/>
            </a:br>
            <a:r>
              <a:rPr lang="en-GB" dirty="0"/>
              <a:t>Religious Life in the Roman Empire</a:t>
            </a:r>
            <a:br>
              <a:rPr lang="en-GB" dirty="0"/>
            </a:br>
            <a:r>
              <a:rPr lang="en-GB" dirty="0"/>
              <a:t>R.H.</a:t>
            </a:r>
          </a:p>
        </p:txBody>
      </p:sp>
    </p:spTree>
    <p:extLst>
      <p:ext uri="{BB962C8B-B14F-4D97-AF65-F5344CB8AC3E}">
        <p14:creationId xmlns:p14="http://schemas.microsoft.com/office/powerpoint/2010/main" val="1977392643"/>
      </p:ext>
    </p:extLst>
  </p:cSld>
  <p:clrMapOvr>
    <a:masterClrMapping/>
  </p:clrMapOvr>
  <p:transition spd="slow">
    <p:randomBa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EA5387D-64D8-4D6C-B109-FF4E81DF60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id="{1AD6881A-DB3D-4705-A4EF-396F283F09BF}"/>
              </a:ext>
            </a:extLst>
          </p:cNvPr>
          <p:cNvPicPr>
            <a:picLocks noChangeAspect="1"/>
          </p:cNvPicPr>
          <p:nvPr/>
        </p:nvPicPr>
        <p:blipFill rotWithShape="1">
          <a:blip r:embed="rId2">
            <a:duotone>
              <a:schemeClr val="bg2">
                <a:shade val="45000"/>
                <a:satMod val="135000"/>
              </a:schemeClr>
              <a:prstClr val="white"/>
            </a:duotone>
            <a:alphaModFix amt="30000"/>
            <a:extLst>
              <a:ext uri="{28A0092B-C50C-407E-A947-70E740481C1C}">
                <a14:useLocalDpi xmlns:a14="http://schemas.microsoft.com/office/drawing/2010/main" val="0"/>
              </a:ext>
            </a:extLst>
          </a:blip>
          <a:srcRect l="2000" r="-2" b="-2"/>
          <a:stretch/>
        </p:blipFill>
        <p:spPr>
          <a:xfrm>
            <a:off x="20" y="10"/>
            <a:ext cx="9143980" cy="6857990"/>
          </a:xfrm>
          <a:prstGeom prst="rect">
            <a:avLst/>
          </a:prstGeom>
        </p:spPr>
      </p:pic>
      <p:sp>
        <p:nvSpPr>
          <p:cNvPr id="2" name="Title 1">
            <a:extLst>
              <a:ext uri="{FF2B5EF4-FFF2-40B4-BE49-F238E27FC236}">
                <a16:creationId xmlns:a16="http://schemas.microsoft.com/office/drawing/2014/main" id="{9AE691E7-2033-4CD1-A2B2-0B815DB6207C}"/>
              </a:ext>
            </a:extLst>
          </p:cNvPr>
          <p:cNvSpPr>
            <a:spLocks noGrp="1"/>
          </p:cNvSpPr>
          <p:nvPr>
            <p:ph type="title"/>
          </p:nvPr>
        </p:nvSpPr>
        <p:spPr>
          <a:xfrm>
            <a:off x="2171700" y="764373"/>
            <a:ext cx="6457950" cy="1293028"/>
          </a:xfrm>
        </p:spPr>
        <p:txBody>
          <a:bodyPr>
            <a:normAutofit/>
          </a:bodyPr>
          <a:lstStyle/>
          <a:p>
            <a:endParaRPr lang="en-GB"/>
          </a:p>
        </p:txBody>
      </p:sp>
      <p:pic>
        <p:nvPicPr>
          <p:cNvPr id="7" name="Content Placeholder 6" descr="A picture containing text, map&#10;&#10;Description generated with very high confidence">
            <a:extLst>
              <a:ext uri="{FF2B5EF4-FFF2-40B4-BE49-F238E27FC236}">
                <a16:creationId xmlns:a16="http://schemas.microsoft.com/office/drawing/2014/main" id="{02F424C8-D555-4CA9-9155-4E5ED9637EA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6866" t="29000"/>
          <a:stretch/>
        </p:blipFill>
        <p:spPr>
          <a:xfrm>
            <a:off x="179512" y="116632"/>
            <a:ext cx="6542600" cy="5400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a:extLst>
              <a:ext uri="{FF2B5EF4-FFF2-40B4-BE49-F238E27FC236}">
                <a16:creationId xmlns:a16="http://schemas.microsoft.com/office/drawing/2014/main" id="{2B3E30F4-BD77-4D65-992C-4D1D5A4F62A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18" b="98366" l="1744" r="97384"/>
                    </a14:imgEffect>
                  </a14:imgLayer>
                </a14:imgProps>
              </a:ext>
              <a:ext uri="{28A0092B-C50C-407E-A947-70E740481C1C}">
                <a14:useLocalDpi xmlns:a14="http://schemas.microsoft.com/office/drawing/2010/main" val="0"/>
              </a:ext>
            </a:extLst>
          </a:blip>
          <a:stretch>
            <a:fillRect/>
          </a:stretch>
        </p:blipFill>
        <p:spPr>
          <a:xfrm>
            <a:off x="5365749" y="268081"/>
            <a:ext cx="3276600" cy="6410325"/>
          </a:xfrm>
          <a:prstGeom prst="rect">
            <a:avLst/>
          </a:prstGeom>
        </p:spPr>
      </p:pic>
      <p:sp>
        <p:nvSpPr>
          <p:cNvPr id="3" name="Oval 2">
            <a:extLst>
              <a:ext uri="{FF2B5EF4-FFF2-40B4-BE49-F238E27FC236}">
                <a16:creationId xmlns:a16="http://schemas.microsoft.com/office/drawing/2014/main" id="{DB4A5C75-9F5E-4376-9477-53EA65561D32}"/>
              </a:ext>
            </a:extLst>
          </p:cNvPr>
          <p:cNvSpPr/>
          <p:nvPr/>
        </p:nvSpPr>
        <p:spPr>
          <a:xfrm>
            <a:off x="2699792" y="2924944"/>
            <a:ext cx="360040" cy="576064"/>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2F1B5A44-C663-4DD0-84A5-E57B641CDBC4}"/>
              </a:ext>
            </a:extLst>
          </p:cNvPr>
          <p:cNvSpPr/>
          <p:nvPr/>
        </p:nvSpPr>
        <p:spPr>
          <a:xfrm>
            <a:off x="1835696" y="2937392"/>
            <a:ext cx="675056" cy="576064"/>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4AA0F35E-B59D-4A9A-9F10-82A855D71B42}"/>
              </a:ext>
            </a:extLst>
          </p:cNvPr>
          <p:cNvSpPr/>
          <p:nvPr/>
        </p:nvSpPr>
        <p:spPr>
          <a:xfrm>
            <a:off x="4453900" y="3225424"/>
            <a:ext cx="360040" cy="576064"/>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705F78A0-D627-4E8E-8D76-9FD274A19430}"/>
              </a:ext>
            </a:extLst>
          </p:cNvPr>
          <p:cNvSpPr/>
          <p:nvPr/>
        </p:nvSpPr>
        <p:spPr>
          <a:xfrm>
            <a:off x="3806231" y="3918110"/>
            <a:ext cx="669909" cy="692686"/>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10189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1" presetClass="entr" presetSubtype="1" fill="hold" grpId="0" nodeType="afterEffect">
                                  <p:stCondLst>
                                    <p:cond delay="1000"/>
                                  </p:stCondLst>
                                  <p:childTnLst>
                                    <p:set>
                                      <p:cBhvr>
                                        <p:cTn id="12" dur="1" fill="hold">
                                          <p:stCondLst>
                                            <p:cond delay="0"/>
                                          </p:stCondLst>
                                        </p:cTn>
                                        <p:tgtEl>
                                          <p:spTgt spid="3"/>
                                        </p:tgtEl>
                                        <p:attrNameLst>
                                          <p:attrName>style.visibility</p:attrName>
                                        </p:attrNameLst>
                                      </p:cBhvr>
                                      <p:to>
                                        <p:strVal val="visible"/>
                                      </p:to>
                                    </p:set>
                                    <p:animEffect transition="in" filter="wheel(1)">
                                      <p:cBhvr>
                                        <p:cTn id="13" dur="3000"/>
                                        <p:tgtEl>
                                          <p:spTgt spid="3"/>
                                        </p:tgtEl>
                                      </p:cBhvr>
                                    </p:animEffect>
                                  </p:childTnLst>
                                </p:cTn>
                              </p:par>
                            </p:childTnLst>
                          </p:cTn>
                        </p:par>
                        <p:par>
                          <p:cTn id="14" fill="hold">
                            <p:stCondLst>
                              <p:cond delay="5000"/>
                            </p:stCondLst>
                            <p:childTnLst>
                              <p:par>
                                <p:cTn id="15" presetID="21" presetClass="entr" presetSubtype="1" fill="hold" grpId="0" nodeType="afterEffect">
                                  <p:stCondLst>
                                    <p:cond delay="1000"/>
                                  </p:stCondLst>
                                  <p:childTnLst>
                                    <p:set>
                                      <p:cBhvr>
                                        <p:cTn id="16" dur="1" fill="hold">
                                          <p:stCondLst>
                                            <p:cond delay="0"/>
                                          </p:stCondLst>
                                        </p:cTn>
                                        <p:tgtEl>
                                          <p:spTgt spid="9"/>
                                        </p:tgtEl>
                                        <p:attrNameLst>
                                          <p:attrName>style.visibility</p:attrName>
                                        </p:attrNameLst>
                                      </p:cBhvr>
                                      <p:to>
                                        <p:strVal val="visible"/>
                                      </p:to>
                                    </p:set>
                                    <p:animEffect transition="in" filter="wheel(1)">
                                      <p:cBhvr>
                                        <p:cTn id="17" dur="3000"/>
                                        <p:tgtEl>
                                          <p:spTgt spid="9"/>
                                        </p:tgtEl>
                                      </p:cBhvr>
                                    </p:animEffect>
                                  </p:childTnLst>
                                </p:cTn>
                              </p:par>
                            </p:childTnLst>
                          </p:cTn>
                        </p:par>
                        <p:par>
                          <p:cTn id="18" fill="hold">
                            <p:stCondLst>
                              <p:cond delay="9000"/>
                            </p:stCondLst>
                            <p:childTnLst>
                              <p:par>
                                <p:cTn id="19" presetID="21" presetClass="entr" presetSubtype="1" fill="hold" grpId="0" nodeType="afterEffect">
                                  <p:stCondLst>
                                    <p:cond delay="1000"/>
                                  </p:stCondLst>
                                  <p:childTnLst>
                                    <p:set>
                                      <p:cBhvr>
                                        <p:cTn id="20" dur="1" fill="hold">
                                          <p:stCondLst>
                                            <p:cond delay="0"/>
                                          </p:stCondLst>
                                        </p:cTn>
                                        <p:tgtEl>
                                          <p:spTgt spid="10"/>
                                        </p:tgtEl>
                                        <p:attrNameLst>
                                          <p:attrName>style.visibility</p:attrName>
                                        </p:attrNameLst>
                                      </p:cBhvr>
                                      <p:to>
                                        <p:strVal val="visible"/>
                                      </p:to>
                                    </p:set>
                                    <p:animEffect transition="in" filter="wheel(1)">
                                      <p:cBhvr>
                                        <p:cTn id="21" dur="3000"/>
                                        <p:tgtEl>
                                          <p:spTgt spid="10"/>
                                        </p:tgtEl>
                                      </p:cBhvr>
                                    </p:animEffect>
                                  </p:childTnLst>
                                </p:cTn>
                              </p:par>
                            </p:childTnLst>
                          </p:cTn>
                        </p:par>
                        <p:par>
                          <p:cTn id="22" fill="hold">
                            <p:stCondLst>
                              <p:cond delay="13000"/>
                            </p:stCondLst>
                            <p:childTnLst>
                              <p:par>
                                <p:cTn id="23" presetID="21" presetClass="entr" presetSubtype="1" fill="hold" grpId="0" nodeType="afterEffect">
                                  <p:stCondLst>
                                    <p:cond delay="1000"/>
                                  </p:stCondLst>
                                  <p:childTnLst>
                                    <p:set>
                                      <p:cBhvr>
                                        <p:cTn id="24" dur="1" fill="hold">
                                          <p:stCondLst>
                                            <p:cond delay="0"/>
                                          </p:stCondLst>
                                        </p:cTn>
                                        <p:tgtEl>
                                          <p:spTgt spid="11"/>
                                        </p:tgtEl>
                                        <p:attrNameLst>
                                          <p:attrName>style.visibility</p:attrName>
                                        </p:attrNameLst>
                                      </p:cBhvr>
                                      <p:to>
                                        <p:strVal val="visible"/>
                                      </p:to>
                                    </p:set>
                                    <p:animEffect transition="in" filter="wheel(1)">
                                      <p:cBhvr>
                                        <p:cTn id="25" dur="3000"/>
                                        <p:tgtEl>
                                          <p:spTgt spid="11"/>
                                        </p:tgtEl>
                                      </p:cBhvr>
                                    </p:animEffect>
                                  </p:childTnLst>
                                </p:cTn>
                              </p:par>
                            </p:childTnLst>
                          </p:cTn>
                        </p:par>
                        <p:par>
                          <p:cTn id="26" fill="hold">
                            <p:stCondLst>
                              <p:cond delay="17000"/>
                            </p:stCondLst>
                            <p:childTnLst>
                              <p:par>
                                <p:cTn id="27" presetID="42" presetClass="entr" presetSubtype="0" fill="hold" nodeType="after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1000"/>
                                        <p:tgtEl>
                                          <p:spTgt spid="6"/>
                                        </p:tgtEl>
                                      </p:cBhvr>
                                    </p:animEffect>
                                    <p:anim calcmode="lin" valueType="num">
                                      <p:cBhvr>
                                        <p:cTn id="30" dur="1000" fill="hold"/>
                                        <p:tgtEl>
                                          <p:spTgt spid="6"/>
                                        </p:tgtEl>
                                        <p:attrNameLst>
                                          <p:attrName>ppt_x</p:attrName>
                                        </p:attrNameLst>
                                      </p:cBhvr>
                                      <p:tavLst>
                                        <p:tav tm="0">
                                          <p:val>
                                            <p:strVal val="#ppt_x"/>
                                          </p:val>
                                        </p:tav>
                                        <p:tav tm="100000">
                                          <p:val>
                                            <p:strVal val="#ppt_x"/>
                                          </p:val>
                                        </p:tav>
                                      </p:tavLst>
                                    </p:anim>
                                    <p:anim calcmode="lin" valueType="num">
                                      <p:cBhvr>
                                        <p:cTn id="3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animBg="1"/>
      <p:bldP spid="10" grpId="0" animBg="1"/>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2A05EE2-79DF-499D-84D8-F81AE224F353}"/>
              </a:ext>
            </a:extLst>
          </p:cNvPr>
          <p:cNvPicPr>
            <a:picLocks noChangeAspect="1"/>
          </p:cNvPicPr>
          <p:nvPr/>
        </p:nvPicPr>
        <p:blipFill rotWithShape="1">
          <a:blip r:embed="rId2">
            <a:alphaModFix amt="30000"/>
            <a:extLst>
              <a:ext uri="{28A0092B-C50C-407E-A947-70E740481C1C}">
                <a14:useLocalDpi xmlns:a14="http://schemas.microsoft.com/office/drawing/2010/main" val="0"/>
              </a:ext>
            </a:extLst>
          </a:blip>
          <a:srcRect l="4845" r="154" b="-1"/>
          <a:stretch/>
        </p:blipFill>
        <p:spPr>
          <a:xfrm>
            <a:off x="20" y="10"/>
            <a:ext cx="9143980" cy="6857990"/>
          </a:xfrm>
          <a:prstGeom prst="rect">
            <a:avLst/>
          </a:prstGeom>
        </p:spPr>
      </p:pic>
      <p:sp>
        <p:nvSpPr>
          <p:cNvPr id="2" name="Title 1"/>
          <p:cNvSpPr>
            <a:spLocks noGrp="1"/>
          </p:cNvSpPr>
          <p:nvPr>
            <p:ph type="title"/>
          </p:nvPr>
        </p:nvSpPr>
        <p:spPr>
          <a:xfrm>
            <a:off x="0" y="44624"/>
            <a:ext cx="6377940" cy="1293028"/>
          </a:xfrm>
        </p:spPr>
        <p:txBody>
          <a:bodyPr/>
          <a:lstStyle/>
          <a:p>
            <a:r>
              <a:rPr lang="en-GB" dirty="0"/>
              <a:t>Aims &amp; Objective</a:t>
            </a:r>
          </a:p>
        </p:txBody>
      </p:sp>
      <p:sp>
        <p:nvSpPr>
          <p:cNvPr id="3" name="Content Placeholder 2"/>
          <p:cNvSpPr>
            <a:spLocks noGrp="1"/>
          </p:cNvSpPr>
          <p:nvPr>
            <p:ph idx="1"/>
          </p:nvPr>
        </p:nvSpPr>
        <p:spPr>
          <a:xfrm>
            <a:off x="457200" y="1600200"/>
            <a:ext cx="4618856" cy="4525963"/>
          </a:xfrm>
        </p:spPr>
        <p:txBody>
          <a:bodyPr/>
          <a:lstStyle/>
          <a:p>
            <a:r>
              <a:rPr lang="en-GB" dirty="0"/>
              <a:t>Do we expect to find any religious changes in the “Greek” East?</a:t>
            </a:r>
          </a:p>
          <a:p>
            <a:pPr lvl="1"/>
            <a:r>
              <a:rPr lang="en-GB" dirty="0"/>
              <a:t>In Greece, Asia Minor, Syria, Judaea,…?</a:t>
            </a:r>
          </a:p>
          <a:p>
            <a:endParaRPr lang="en-GB" dirty="0"/>
          </a:p>
        </p:txBody>
      </p:sp>
      <p:pic>
        <p:nvPicPr>
          <p:cNvPr id="10" name="Picture 9"/>
          <p:cNvPicPr>
            <a:picLocks noChangeAspect="1"/>
          </p:cNvPicPr>
          <p:nvPr/>
        </p:nvPicPr>
        <p:blipFill>
          <a:blip r:embed="rId3">
            <a:extLst>
              <a:ext uri="{BEBA8EAE-BF5A-486C-A8C5-ECC9F3942E4B}">
                <a14:imgProps xmlns:a14="http://schemas.microsoft.com/office/drawing/2010/main">
                  <a14:imgLayer r:embed="rId4">
                    <a14:imgEffect>
                      <a14:backgroundRemoval t="3418" b="98366" l="1744" r="97384"/>
                    </a14:imgEffect>
                  </a14:imgLayer>
                </a14:imgProps>
              </a:ext>
              <a:ext uri="{28A0092B-C50C-407E-A947-70E740481C1C}">
                <a14:useLocalDpi xmlns:a14="http://schemas.microsoft.com/office/drawing/2010/main" val="0"/>
              </a:ext>
            </a:extLst>
          </a:blip>
          <a:stretch>
            <a:fillRect/>
          </a:stretch>
        </p:blipFill>
        <p:spPr>
          <a:xfrm>
            <a:off x="5365749" y="268081"/>
            <a:ext cx="3276600" cy="6410325"/>
          </a:xfrm>
          <a:prstGeom prst="rect">
            <a:avLst/>
          </a:prstGeom>
        </p:spPr>
      </p:pic>
      <p:sp>
        <p:nvSpPr>
          <p:cNvPr id="11" name="Rectangle 10"/>
          <p:cNvSpPr/>
          <p:nvPr/>
        </p:nvSpPr>
        <p:spPr>
          <a:xfrm rot="5400000">
            <a:off x="5579756" y="3077015"/>
            <a:ext cx="6267148" cy="646331"/>
          </a:xfrm>
          <a:prstGeom prst="rect">
            <a:avLst/>
          </a:prstGeom>
        </p:spPr>
        <p:txBody>
          <a:bodyPr wrap="square">
            <a:spAutoFit/>
          </a:bodyPr>
          <a:lstStyle/>
          <a:p>
            <a:r>
              <a:rPr lang="en-GB" dirty="0">
                <a:solidFill>
                  <a:schemeClr val="accent4">
                    <a:lumMod val="60000"/>
                    <a:lumOff val="40000"/>
                  </a:schemeClr>
                </a:solidFill>
              </a:rPr>
              <a:t>Ephesian Artemis | Greco-Roman - 2nd A.D. </a:t>
            </a:r>
            <a:br>
              <a:rPr lang="en-GB" dirty="0">
                <a:solidFill>
                  <a:schemeClr val="accent4">
                    <a:lumMod val="60000"/>
                    <a:lumOff val="40000"/>
                  </a:schemeClr>
                </a:solidFill>
              </a:rPr>
            </a:br>
            <a:r>
              <a:rPr lang="en-GB" dirty="0">
                <a:solidFill>
                  <a:schemeClr val="accent4">
                    <a:lumMod val="60000"/>
                    <a:lumOff val="40000"/>
                  </a:schemeClr>
                </a:solidFill>
              </a:rPr>
              <a:t>Ephesus Archaeological Museum</a:t>
            </a:r>
          </a:p>
        </p:txBody>
      </p:sp>
      <p:pic>
        <p:nvPicPr>
          <p:cNvPr id="8" name="Picture 7">
            <a:extLst>
              <a:ext uri="{FF2B5EF4-FFF2-40B4-BE49-F238E27FC236}">
                <a16:creationId xmlns:a16="http://schemas.microsoft.com/office/drawing/2014/main" id="{2CE32F27-8FE4-41AB-BECE-EB008CF89B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9" y="3304054"/>
            <a:ext cx="4537334" cy="3229700"/>
          </a:xfrm>
          <a:prstGeom prst="rect">
            <a:avLst/>
          </a:prstGeom>
        </p:spPr>
      </p:pic>
    </p:spTree>
    <p:extLst>
      <p:ext uri="{BB962C8B-B14F-4D97-AF65-F5344CB8AC3E}">
        <p14:creationId xmlns:p14="http://schemas.microsoft.com/office/powerpoint/2010/main" val="251480755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2AC50D1-7158-4F04-AE0D-FFB79422C30A}"/>
              </a:ext>
            </a:extLst>
          </p:cNvPr>
          <p:cNvPicPr>
            <a:picLocks noChangeAspect="1"/>
          </p:cNvPicPr>
          <p:nvPr/>
        </p:nvPicPr>
        <p:blipFill rotWithShape="1">
          <a:blip r:embed="rId2">
            <a:alphaModFix amt="30000"/>
            <a:extLst>
              <a:ext uri="{28A0092B-C50C-407E-A947-70E740481C1C}">
                <a14:useLocalDpi xmlns:a14="http://schemas.microsoft.com/office/drawing/2010/main" val="0"/>
              </a:ext>
            </a:extLst>
          </a:blip>
          <a:srcRect l="4845" r="154" b="-1"/>
          <a:stretch/>
        </p:blipFill>
        <p:spPr>
          <a:xfrm>
            <a:off x="20" y="10"/>
            <a:ext cx="9143980" cy="6857990"/>
          </a:xfrm>
          <a:prstGeom prst="rect">
            <a:avLst/>
          </a:prstGeom>
        </p:spPr>
      </p:pic>
      <p:sp>
        <p:nvSpPr>
          <p:cNvPr id="2" name="Title 1"/>
          <p:cNvSpPr>
            <a:spLocks noGrp="1"/>
          </p:cNvSpPr>
          <p:nvPr>
            <p:ph type="title"/>
          </p:nvPr>
        </p:nvSpPr>
        <p:spPr/>
        <p:txBody>
          <a:bodyPr/>
          <a:lstStyle/>
          <a:p>
            <a:r>
              <a:rPr lang="en-GB" dirty="0"/>
              <a:t>Aims &amp; Objective</a:t>
            </a:r>
          </a:p>
        </p:txBody>
      </p:sp>
      <p:sp>
        <p:nvSpPr>
          <p:cNvPr id="3" name="Content Placeholder 2"/>
          <p:cNvSpPr>
            <a:spLocks noGrp="1"/>
          </p:cNvSpPr>
          <p:nvPr>
            <p:ph idx="1"/>
          </p:nvPr>
        </p:nvSpPr>
        <p:spPr>
          <a:xfrm>
            <a:off x="457200" y="1600200"/>
            <a:ext cx="4618856" cy="4525963"/>
          </a:xfrm>
        </p:spPr>
        <p:txBody>
          <a:bodyPr/>
          <a:lstStyle/>
          <a:p>
            <a:r>
              <a:rPr lang="en-GB" dirty="0"/>
              <a:t>Do we expect to find any religious changes in the “Greek” East?</a:t>
            </a:r>
          </a:p>
          <a:p>
            <a:pPr lvl="1"/>
            <a:r>
              <a:rPr lang="en-GB" dirty="0"/>
              <a:t>In Greece, Asia Minor, Syria, Judaea,…?</a:t>
            </a:r>
          </a:p>
          <a:p>
            <a:endParaRPr lang="en-GB" dirty="0"/>
          </a:p>
        </p:txBody>
      </p:sp>
      <p:pic>
        <p:nvPicPr>
          <p:cNvPr id="10" name="Picture 9"/>
          <p:cNvPicPr>
            <a:picLocks noChangeAspect="1"/>
          </p:cNvPicPr>
          <p:nvPr/>
        </p:nvPicPr>
        <p:blipFill>
          <a:blip r:embed="rId3">
            <a:extLst>
              <a:ext uri="{BEBA8EAE-BF5A-486C-A8C5-ECC9F3942E4B}">
                <a14:imgProps xmlns:a14="http://schemas.microsoft.com/office/drawing/2010/main">
                  <a14:imgLayer r:embed="rId4">
                    <a14:imgEffect>
                      <a14:backgroundRemoval t="3418" b="98366" l="1744" r="97384"/>
                    </a14:imgEffect>
                  </a14:imgLayer>
                </a14:imgProps>
              </a:ext>
              <a:ext uri="{28A0092B-C50C-407E-A947-70E740481C1C}">
                <a14:useLocalDpi xmlns:a14="http://schemas.microsoft.com/office/drawing/2010/main" val="0"/>
              </a:ext>
            </a:extLst>
          </a:blip>
          <a:stretch>
            <a:fillRect/>
          </a:stretch>
        </p:blipFill>
        <p:spPr>
          <a:xfrm>
            <a:off x="5365749" y="268081"/>
            <a:ext cx="3276600" cy="6410325"/>
          </a:xfrm>
          <a:prstGeom prst="rect">
            <a:avLst/>
          </a:prstGeom>
        </p:spPr>
      </p:pic>
      <p:sp>
        <p:nvSpPr>
          <p:cNvPr id="11" name="Rectangle 10"/>
          <p:cNvSpPr/>
          <p:nvPr/>
        </p:nvSpPr>
        <p:spPr>
          <a:xfrm rot="5400000">
            <a:off x="5579756" y="3077015"/>
            <a:ext cx="6267148" cy="646331"/>
          </a:xfrm>
          <a:prstGeom prst="rect">
            <a:avLst/>
          </a:prstGeom>
        </p:spPr>
        <p:txBody>
          <a:bodyPr wrap="square">
            <a:spAutoFit/>
          </a:bodyPr>
          <a:lstStyle/>
          <a:p>
            <a:r>
              <a:rPr lang="en-GB" dirty="0">
                <a:solidFill>
                  <a:schemeClr val="accent4">
                    <a:lumMod val="60000"/>
                    <a:lumOff val="40000"/>
                  </a:schemeClr>
                </a:solidFill>
              </a:rPr>
              <a:t>Ephesian Artemis | Greco-Roman - 2nd A.D. </a:t>
            </a:r>
            <a:br>
              <a:rPr lang="en-GB" dirty="0">
                <a:solidFill>
                  <a:schemeClr val="accent4">
                    <a:lumMod val="60000"/>
                    <a:lumOff val="40000"/>
                  </a:schemeClr>
                </a:solidFill>
              </a:rPr>
            </a:br>
            <a:r>
              <a:rPr lang="en-GB" dirty="0">
                <a:solidFill>
                  <a:schemeClr val="accent4">
                    <a:lumMod val="60000"/>
                    <a:lumOff val="40000"/>
                  </a:schemeClr>
                </a:solidFill>
              </a:rPr>
              <a:t>Ephesus Archaeological Museum</a:t>
            </a:r>
          </a:p>
        </p:txBody>
      </p:sp>
      <p:pic>
        <p:nvPicPr>
          <p:cNvPr id="6" name="Picture 5"/>
          <p:cNvPicPr>
            <a:picLocks noChangeAspect="1"/>
          </p:cNvPicPr>
          <p:nvPr/>
        </p:nvPicPr>
        <p:blipFill>
          <a:blip r:embed="rId5" cstate="print">
            <a:extLst>
              <a:ext uri="{BEBA8EAE-BF5A-486C-A8C5-ECC9F3942E4B}">
                <a14:imgProps xmlns:a14="http://schemas.microsoft.com/office/drawing/2010/main">
                  <a14:imgLayer r:embed="rId6">
                    <a14:imgEffect>
                      <a14:backgroundRemoval t="1663" b="97118" l="4069" r="98822">
                        <a14:foregroundMark x1="57173" y1="5987" x2="57173" y2="5987"/>
                        <a14:foregroundMark x1="64989" y1="2882" x2="64989" y2="2882"/>
                        <a14:foregroundMark x1="94004" y1="42129" x2="94004" y2="42129"/>
                        <a14:foregroundMark x1="94004" y1="42129" x2="94004" y2="42129"/>
                        <a14:foregroundMark x1="52463" y1="94235" x2="52463" y2="94235"/>
                        <a14:foregroundMark x1="55353" y1="97118" x2="55353" y2="97118"/>
                        <a14:foregroundMark x1="4069" y1="51552" x2="4069" y2="51552"/>
                        <a14:foregroundMark x1="98929" y1="51885" x2="98929" y2="51885"/>
                        <a14:foregroundMark x1="75054" y1="5211" x2="75054" y2="5211"/>
                        <a14:foregroundMark x1="82869" y1="13304" x2="82869" y2="13304"/>
                        <a14:foregroundMark x1="59422" y1="1663" x2="59422" y2="1663"/>
                        <a14:foregroundMark x1="41863" y1="3104" x2="41863" y2="3104"/>
                      </a14:backgroundRemoval>
                    </a14:imgEffect>
                  </a14:imgLayer>
                </a14:imgProps>
              </a:ext>
              <a:ext uri="{28A0092B-C50C-407E-A947-70E740481C1C}">
                <a14:useLocalDpi xmlns:a14="http://schemas.microsoft.com/office/drawing/2010/main" val="0"/>
              </a:ext>
            </a:extLst>
          </a:blip>
          <a:stretch>
            <a:fillRect/>
          </a:stretch>
        </p:blipFill>
        <p:spPr>
          <a:xfrm>
            <a:off x="2915816" y="3140968"/>
            <a:ext cx="3478562" cy="3359383"/>
          </a:xfrm>
          <a:prstGeom prst="rect">
            <a:avLst/>
          </a:prstGeom>
        </p:spPr>
      </p:pic>
      <p:pic>
        <p:nvPicPr>
          <p:cNvPr id="9" name="Picture 8"/>
          <p:cNvPicPr>
            <a:picLocks noChangeAspect="1"/>
          </p:cNvPicPr>
          <p:nvPr/>
        </p:nvPicPr>
        <p:blipFill>
          <a:blip r:embed="rId7">
            <a:extLst>
              <a:ext uri="{BEBA8EAE-BF5A-486C-A8C5-ECC9F3942E4B}">
                <a14:imgProps xmlns:a14="http://schemas.microsoft.com/office/drawing/2010/main">
                  <a14:imgLayer r:embed="rId8">
                    <a14:imgEffect>
                      <a14:backgroundRemoval t="5328" b="95492" l="1916" r="94253">
                        <a14:foregroundMark x1="55556" y1="5328" x2="55556" y2="5328"/>
                        <a14:foregroundMark x1="95019" y1="53689" x2="95019" y2="53689"/>
                        <a14:foregroundMark x1="56705" y1="95492" x2="56705" y2="95492"/>
                        <a14:foregroundMark x1="7280" y1="41803" x2="7280" y2="41803"/>
                        <a14:foregroundMark x1="1916" y1="40984" x2="1916" y2="40984"/>
                        <a14:foregroundMark x1="10728" y1="77459" x2="10728" y2="77459"/>
                        <a14:foregroundMark x1="18774" y1="89754" x2="18774" y2="89754"/>
                      </a14:backgroundRemoval>
                    </a14:imgEffect>
                  </a14:imgLayer>
                </a14:imgProps>
              </a:ext>
              <a:ext uri="{28A0092B-C50C-407E-A947-70E740481C1C}">
                <a14:useLocalDpi xmlns:a14="http://schemas.microsoft.com/office/drawing/2010/main" val="0"/>
              </a:ext>
            </a:extLst>
          </a:blip>
          <a:stretch>
            <a:fillRect/>
          </a:stretch>
        </p:blipFill>
        <p:spPr>
          <a:xfrm>
            <a:off x="-333646" y="3229597"/>
            <a:ext cx="3465486" cy="3239765"/>
          </a:xfrm>
          <a:prstGeom prst="rect">
            <a:avLst/>
          </a:prstGeom>
        </p:spPr>
      </p:pic>
    </p:spTree>
    <p:extLst>
      <p:ext uri="{BB962C8B-B14F-4D97-AF65-F5344CB8AC3E}">
        <p14:creationId xmlns:p14="http://schemas.microsoft.com/office/powerpoint/2010/main" val="301204714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75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some grass&#10;&#10;Description generated with high confidence">
            <a:extLst>
              <a:ext uri="{FF2B5EF4-FFF2-40B4-BE49-F238E27FC236}">
                <a16:creationId xmlns:a16="http://schemas.microsoft.com/office/drawing/2014/main" id="{03C3F212-CB3E-4E76-9444-54F1AED93B29}"/>
              </a:ext>
            </a:extLst>
          </p:cNvPr>
          <p:cNvPicPr>
            <a:picLocks noChangeAspect="1"/>
          </p:cNvPicPr>
          <p:nvPr/>
        </p:nvPicPr>
        <p:blipFill rotWithShape="1">
          <a:blip r:embed="rId2">
            <a:alphaModFix amt="30000"/>
            <a:extLst>
              <a:ext uri="{28A0092B-C50C-407E-A947-70E740481C1C}">
                <a14:useLocalDpi xmlns:a14="http://schemas.microsoft.com/office/drawing/2010/main" val="0"/>
              </a:ext>
            </a:extLst>
          </a:blip>
          <a:srcRect l="2697" r="13970"/>
          <a:stretch/>
        </p:blipFill>
        <p:spPr>
          <a:xfrm>
            <a:off x="20" y="10"/>
            <a:ext cx="9143980" cy="6857990"/>
          </a:xfrm>
          <a:prstGeom prst="rect">
            <a:avLst/>
          </a:prstGeom>
        </p:spPr>
      </p:pic>
      <p:sp>
        <p:nvSpPr>
          <p:cNvPr id="2" name="Title 1">
            <a:extLst>
              <a:ext uri="{FF2B5EF4-FFF2-40B4-BE49-F238E27FC236}">
                <a16:creationId xmlns:a16="http://schemas.microsoft.com/office/drawing/2014/main" id="{3AF68099-9B74-4051-9BC9-4A4BACBBBABD}"/>
              </a:ext>
            </a:extLst>
          </p:cNvPr>
          <p:cNvSpPr>
            <a:spLocks noGrp="1"/>
          </p:cNvSpPr>
          <p:nvPr>
            <p:ph type="title"/>
          </p:nvPr>
        </p:nvSpPr>
        <p:spPr>
          <a:xfrm>
            <a:off x="2171700" y="764373"/>
            <a:ext cx="6457950" cy="1293028"/>
          </a:xfrm>
        </p:spPr>
        <p:txBody>
          <a:bodyPr>
            <a:normAutofit/>
          </a:bodyPr>
          <a:lstStyle/>
          <a:p>
            <a:r>
              <a:rPr lang="en-GB" dirty="0"/>
              <a:t>Roman Athens</a:t>
            </a:r>
          </a:p>
        </p:txBody>
      </p:sp>
      <p:sp>
        <p:nvSpPr>
          <p:cNvPr id="3" name="Content Placeholder 2">
            <a:extLst>
              <a:ext uri="{FF2B5EF4-FFF2-40B4-BE49-F238E27FC236}">
                <a16:creationId xmlns:a16="http://schemas.microsoft.com/office/drawing/2014/main" id="{50507CF5-B03D-48C5-A1AB-3325C9CE4646}"/>
              </a:ext>
            </a:extLst>
          </p:cNvPr>
          <p:cNvSpPr>
            <a:spLocks noGrp="1"/>
          </p:cNvSpPr>
          <p:nvPr>
            <p:ph idx="1"/>
          </p:nvPr>
        </p:nvSpPr>
        <p:spPr>
          <a:xfrm>
            <a:off x="514350" y="2194560"/>
            <a:ext cx="8115300" cy="4024125"/>
          </a:xfrm>
        </p:spPr>
        <p:txBody>
          <a:bodyPr>
            <a:normAutofit/>
          </a:bodyPr>
          <a:lstStyle/>
          <a:p>
            <a:endParaRPr lang="en-GB"/>
          </a:p>
        </p:txBody>
      </p:sp>
      <p:pic>
        <p:nvPicPr>
          <p:cNvPr id="6" name="Picture 5">
            <a:extLst>
              <a:ext uri="{FF2B5EF4-FFF2-40B4-BE49-F238E27FC236}">
                <a16:creationId xmlns:a16="http://schemas.microsoft.com/office/drawing/2014/main" id="{D1D7E3E2-371B-40C5-8BBC-9E19300F77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3284984"/>
            <a:ext cx="6552728" cy="3610000"/>
          </a:xfrm>
          <a:prstGeom prst="rect">
            <a:avLst/>
          </a:prstGeom>
        </p:spPr>
      </p:pic>
      <p:pic>
        <p:nvPicPr>
          <p:cNvPr id="7" name="Picture 6">
            <a:extLst>
              <a:ext uri="{FF2B5EF4-FFF2-40B4-BE49-F238E27FC236}">
                <a16:creationId xmlns:a16="http://schemas.microsoft.com/office/drawing/2014/main" id="{CEF37034-3CDC-406E-B328-D912CEA3E1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57454" y="1772816"/>
            <a:ext cx="4549571" cy="22326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Rectangle 7">
            <a:extLst>
              <a:ext uri="{FF2B5EF4-FFF2-40B4-BE49-F238E27FC236}">
                <a16:creationId xmlns:a16="http://schemas.microsoft.com/office/drawing/2014/main" id="{8353187E-65F1-43CC-A4F7-D4E331FB72F6}"/>
              </a:ext>
            </a:extLst>
          </p:cNvPr>
          <p:cNvSpPr/>
          <p:nvPr/>
        </p:nvSpPr>
        <p:spPr>
          <a:xfrm>
            <a:off x="5807902" y="3996194"/>
            <a:ext cx="3047629" cy="646331"/>
          </a:xfrm>
          <a:prstGeom prst="rect">
            <a:avLst/>
          </a:prstGeom>
        </p:spPr>
        <p:txBody>
          <a:bodyPr wrap="none">
            <a:spAutoFit/>
          </a:bodyPr>
          <a:lstStyle/>
          <a:p>
            <a:pPr algn="r"/>
            <a:r>
              <a:rPr lang="en-GB" b="1" dirty="0"/>
              <a:t>Temple of Olympian Zeus</a:t>
            </a:r>
            <a:br>
              <a:rPr lang="en-GB" b="1" dirty="0"/>
            </a:br>
            <a:r>
              <a:rPr lang="en-GB" b="1" dirty="0"/>
              <a:t>finished by Hadrian – AD 132</a:t>
            </a:r>
            <a:endParaRPr lang="en-GB" dirty="0"/>
          </a:p>
        </p:txBody>
      </p:sp>
    </p:spTree>
    <p:extLst>
      <p:ext uri="{BB962C8B-B14F-4D97-AF65-F5344CB8AC3E}">
        <p14:creationId xmlns:p14="http://schemas.microsoft.com/office/powerpoint/2010/main" val="2860030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grpId="0" nodeType="afterEffect">
                                  <p:stCondLst>
                                    <p:cond delay="50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some grass&#10;&#10;Description generated with high confidence">
            <a:extLst>
              <a:ext uri="{FF2B5EF4-FFF2-40B4-BE49-F238E27FC236}">
                <a16:creationId xmlns:a16="http://schemas.microsoft.com/office/drawing/2014/main" id="{03C3F212-CB3E-4E76-9444-54F1AED93B29}"/>
              </a:ext>
            </a:extLst>
          </p:cNvPr>
          <p:cNvPicPr>
            <a:picLocks noChangeAspect="1"/>
          </p:cNvPicPr>
          <p:nvPr/>
        </p:nvPicPr>
        <p:blipFill rotWithShape="1">
          <a:blip r:embed="rId2">
            <a:alphaModFix amt="30000"/>
            <a:extLst>
              <a:ext uri="{28A0092B-C50C-407E-A947-70E740481C1C}">
                <a14:useLocalDpi xmlns:a14="http://schemas.microsoft.com/office/drawing/2010/main" val="0"/>
              </a:ext>
            </a:extLst>
          </a:blip>
          <a:srcRect l="2697" r="13970"/>
          <a:stretch/>
        </p:blipFill>
        <p:spPr>
          <a:xfrm>
            <a:off x="20" y="10"/>
            <a:ext cx="9143980" cy="6857990"/>
          </a:xfrm>
          <a:prstGeom prst="rect">
            <a:avLst/>
          </a:prstGeom>
        </p:spPr>
      </p:pic>
      <p:sp>
        <p:nvSpPr>
          <p:cNvPr id="2" name="Title 1">
            <a:extLst>
              <a:ext uri="{FF2B5EF4-FFF2-40B4-BE49-F238E27FC236}">
                <a16:creationId xmlns:a16="http://schemas.microsoft.com/office/drawing/2014/main" id="{3AF68099-9B74-4051-9BC9-4A4BACBBBABD}"/>
              </a:ext>
            </a:extLst>
          </p:cNvPr>
          <p:cNvSpPr>
            <a:spLocks noGrp="1"/>
          </p:cNvSpPr>
          <p:nvPr>
            <p:ph type="title"/>
          </p:nvPr>
        </p:nvSpPr>
        <p:spPr>
          <a:xfrm>
            <a:off x="2171700" y="764373"/>
            <a:ext cx="6457950" cy="1293028"/>
          </a:xfrm>
        </p:spPr>
        <p:txBody>
          <a:bodyPr>
            <a:normAutofit/>
          </a:bodyPr>
          <a:lstStyle/>
          <a:p>
            <a:r>
              <a:rPr lang="en-GB" dirty="0"/>
              <a:t>Roman Athens</a:t>
            </a:r>
          </a:p>
        </p:txBody>
      </p:sp>
      <p:pic>
        <p:nvPicPr>
          <p:cNvPr id="6" name="Picture 5">
            <a:extLst>
              <a:ext uri="{FF2B5EF4-FFF2-40B4-BE49-F238E27FC236}">
                <a16:creationId xmlns:a16="http://schemas.microsoft.com/office/drawing/2014/main" id="{D1D7E3E2-371B-40C5-8BBC-9E19300F77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3284984"/>
            <a:ext cx="6552728" cy="3610000"/>
          </a:xfrm>
          <a:prstGeom prst="rect">
            <a:avLst/>
          </a:prstGeom>
        </p:spPr>
      </p:pic>
      <p:pic>
        <p:nvPicPr>
          <p:cNvPr id="10" name="Content Placeholder 9" descr="A picture containing text, map&#10;&#10;Description generated with very high confidence">
            <a:extLst>
              <a:ext uri="{FF2B5EF4-FFF2-40B4-BE49-F238E27FC236}">
                <a16:creationId xmlns:a16="http://schemas.microsoft.com/office/drawing/2014/main" id="{BD930903-8B19-4422-8704-CCF94049A27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18834" y="1700808"/>
            <a:ext cx="5120568" cy="46085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3946311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EA5387D-64D8-4D6C-B109-FF4E81DF60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5" descr="A sign on a beach&#10;&#10;Description generated with very high confidence">
            <a:extLst>
              <a:ext uri="{FF2B5EF4-FFF2-40B4-BE49-F238E27FC236}">
                <a16:creationId xmlns:a16="http://schemas.microsoft.com/office/drawing/2014/main" id="{DA1943AC-77B5-4527-AC6C-3E326E9E763E}"/>
              </a:ext>
            </a:extLst>
          </p:cNvPr>
          <p:cNvPicPr>
            <a:picLocks noChangeAspect="1"/>
          </p:cNvPicPr>
          <p:nvPr/>
        </p:nvPicPr>
        <p:blipFill rotWithShape="1">
          <a:blip r:embed="rId2">
            <a:alphaModFix amt="30000"/>
            <a:extLst>
              <a:ext uri="{28A0092B-C50C-407E-A947-70E740481C1C}">
                <a14:useLocalDpi xmlns:a14="http://schemas.microsoft.com/office/drawing/2010/main" val="0"/>
              </a:ext>
            </a:extLst>
          </a:blip>
          <a:srcRect l="333" r="-2" b="-2"/>
          <a:stretch/>
        </p:blipFill>
        <p:spPr>
          <a:xfrm>
            <a:off x="20" y="10"/>
            <a:ext cx="9143980" cy="6857990"/>
          </a:xfrm>
          <a:prstGeom prst="rect">
            <a:avLst/>
          </a:prstGeom>
        </p:spPr>
      </p:pic>
      <p:sp>
        <p:nvSpPr>
          <p:cNvPr id="2" name="Title 1">
            <a:extLst>
              <a:ext uri="{FF2B5EF4-FFF2-40B4-BE49-F238E27FC236}">
                <a16:creationId xmlns:a16="http://schemas.microsoft.com/office/drawing/2014/main" id="{4C9A5247-1DB5-4C77-B325-3548EDF5E8ED}"/>
              </a:ext>
            </a:extLst>
          </p:cNvPr>
          <p:cNvSpPr>
            <a:spLocks noGrp="1"/>
          </p:cNvSpPr>
          <p:nvPr>
            <p:ph type="title"/>
          </p:nvPr>
        </p:nvSpPr>
        <p:spPr>
          <a:xfrm>
            <a:off x="2171700" y="764373"/>
            <a:ext cx="6457950" cy="1293028"/>
          </a:xfrm>
        </p:spPr>
        <p:txBody>
          <a:bodyPr>
            <a:normAutofit/>
          </a:bodyPr>
          <a:lstStyle/>
          <a:p>
            <a:endParaRPr lang="en-GB"/>
          </a:p>
        </p:txBody>
      </p:sp>
      <p:sp>
        <p:nvSpPr>
          <p:cNvPr id="11" name="Content Placeholder 10">
            <a:extLst>
              <a:ext uri="{FF2B5EF4-FFF2-40B4-BE49-F238E27FC236}">
                <a16:creationId xmlns:a16="http://schemas.microsoft.com/office/drawing/2014/main" id="{AFC4D3FC-AA1D-4F8A-87DD-FD7DF1AC5CFB}"/>
              </a:ext>
            </a:extLst>
          </p:cNvPr>
          <p:cNvSpPr>
            <a:spLocks noGrp="1"/>
          </p:cNvSpPr>
          <p:nvPr>
            <p:ph idx="1"/>
          </p:nvPr>
        </p:nvSpPr>
        <p:spPr>
          <a:xfrm>
            <a:off x="514350" y="2194560"/>
            <a:ext cx="8115300" cy="4024125"/>
          </a:xfrm>
        </p:spPr>
        <p:txBody>
          <a:bodyPr>
            <a:normAutofit/>
          </a:bodyPr>
          <a:lstStyle/>
          <a:p>
            <a:endParaRPr lang="en-US"/>
          </a:p>
        </p:txBody>
      </p:sp>
    </p:spTree>
    <p:extLst>
      <p:ext uri="{BB962C8B-B14F-4D97-AF65-F5344CB8AC3E}">
        <p14:creationId xmlns:p14="http://schemas.microsoft.com/office/powerpoint/2010/main" val="11385530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5" descr="A sign on a beach&#10;&#10;Description generated with very high confidence">
            <a:extLst>
              <a:ext uri="{FF2B5EF4-FFF2-40B4-BE49-F238E27FC236}">
                <a16:creationId xmlns:a16="http://schemas.microsoft.com/office/drawing/2014/main" id="{8376CE99-3856-471A-9EF3-CC876D467BCB}"/>
              </a:ext>
            </a:extLst>
          </p:cNvPr>
          <p:cNvPicPr>
            <a:picLocks noChangeAspect="1"/>
          </p:cNvPicPr>
          <p:nvPr/>
        </p:nvPicPr>
        <p:blipFill rotWithShape="1">
          <a:blip r:embed="rId2">
            <a:alphaModFix amt="30000"/>
            <a:extLst>
              <a:ext uri="{28A0092B-C50C-407E-A947-70E740481C1C}">
                <a14:useLocalDpi xmlns:a14="http://schemas.microsoft.com/office/drawing/2010/main" val="0"/>
              </a:ext>
            </a:extLst>
          </a:blip>
          <a:srcRect l="333" r="-2" b="-2"/>
          <a:stretch/>
        </p:blipFill>
        <p:spPr>
          <a:xfrm>
            <a:off x="20" y="10"/>
            <a:ext cx="9143980" cy="6857990"/>
          </a:xfrm>
          <a:prstGeom prst="rect">
            <a:avLst/>
          </a:prstGeom>
        </p:spPr>
      </p:pic>
      <p:sp>
        <p:nvSpPr>
          <p:cNvPr id="2" name="Title 1"/>
          <p:cNvSpPr>
            <a:spLocks noGrp="1"/>
          </p:cNvSpPr>
          <p:nvPr>
            <p:ph type="title"/>
          </p:nvPr>
        </p:nvSpPr>
        <p:spPr/>
        <p:txBody>
          <a:bodyPr/>
          <a:lstStyle/>
          <a:p>
            <a:r>
              <a:rPr lang="en-GB" dirty="0"/>
              <a:t>Aims &amp; Objective</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080" y="328439"/>
            <a:ext cx="3500214" cy="35002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252" y="2636912"/>
            <a:ext cx="5008148" cy="4218915"/>
          </a:xfrm>
          <a:prstGeom prst="rect">
            <a:avLst/>
          </a:prstGeom>
          <a:ln>
            <a:noFill/>
          </a:ln>
          <a:effectLst>
            <a:outerShdw blurRad="292100" dist="139700" dir="2700000" algn="tl" rotWithShape="0">
              <a:srgbClr val="333333">
                <a:alpha val="65000"/>
              </a:srgbClr>
            </a:outerShdw>
          </a:effectLst>
        </p:spPr>
      </p:pic>
      <p:sp>
        <p:nvSpPr>
          <p:cNvPr id="9" name="Rectangle 8"/>
          <p:cNvSpPr/>
          <p:nvPr/>
        </p:nvSpPr>
        <p:spPr>
          <a:xfrm>
            <a:off x="6588224" y="3863181"/>
            <a:ext cx="1407758" cy="369332"/>
          </a:xfrm>
          <a:prstGeom prst="rect">
            <a:avLst/>
          </a:prstGeom>
        </p:spPr>
        <p:txBody>
          <a:bodyPr wrap="none">
            <a:spAutoFit/>
          </a:bodyPr>
          <a:lstStyle/>
          <a:p>
            <a:r>
              <a:rPr lang="en-GB" dirty="0"/>
              <a:t>dura </a:t>
            </a:r>
            <a:r>
              <a:rPr lang="en-GB" dirty="0" err="1"/>
              <a:t>europos</a:t>
            </a:r>
            <a:endParaRPr lang="en-GB" dirty="0"/>
          </a:p>
        </p:txBody>
      </p:sp>
      <p:sp>
        <p:nvSpPr>
          <p:cNvPr id="6" name="Content Placeholder 5">
            <a:extLst>
              <a:ext uri="{FF2B5EF4-FFF2-40B4-BE49-F238E27FC236}">
                <a16:creationId xmlns:a16="http://schemas.microsoft.com/office/drawing/2014/main" id="{EDE667CF-5845-44CA-ACDD-759AEF2C77AB}"/>
              </a:ext>
            </a:extLst>
          </p:cNvPr>
          <p:cNvSpPr>
            <a:spLocks noGrp="1"/>
          </p:cNvSpPr>
          <p:nvPr>
            <p:ph idx="1"/>
          </p:nvPr>
        </p:nvSpPr>
        <p:spPr/>
        <p:txBody>
          <a:bodyPr>
            <a:normAutofit/>
          </a:bodyPr>
          <a:lstStyle/>
          <a:p>
            <a:r>
              <a:rPr lang="en-GB" sz="1800" dirty="0"/>
              <a:t>Dura: Roman from 165 to 256/7</a:t>
            </a:r>
          </a:p>
        </p:txBody>
      </p:sp>
    </p:spTree>
    <p:extLst>
      <p:ext uri="{BB962C8B-B14F-4D97-AF65-F5344CB8AC3E}">
        <p14:creationId xmlns:p14="http://schemas.microsoft.com/office/powerpoint/2010/main" val="22099297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75E8DBF-7422-42B1-89DB-8978F0C5CDDE}"/>
              </a:ext>
            </a:extLst>
          </p:cNvPr>
          <p:cNvPicPr>
            <a:picLocks noChangeAspect="1"/>
          </p:cNvPicPr>
          <p:nvPr/>
        </p:nvPicPr>
        <p:blipFill>
          <a:blip r:embed="rId2" cstate="print">
            <a:extLst>
              <a:ext uri="{BEBA8EAE-BF5A-486C-A8C5-ECC9F3942E4B}">
                <a14:imgProps xmlns:a14="http://schemas.microsoft.com/office/drawing/2010/main">
                  <a14:imgLayer r:embed="rId3">
                    <a14:imgEffect>
                      <a14:saturation sat="30000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0" y="548680"/>
            <a:ext cx="9113376" cy="6324885"/>
          </a:xfrm>
          <a:prstGeom prst="rect">
            <a:avLst/>
          </a:prstGeom>
        </p:spPr>
      </p:pic>
      <p:sp>
        <p:nvSpPr>
          <p:cNvPr id="10" name="Rectangle 9"/>
          <p:cNvSpPr/>
          <p:nvPr/>
        </p:nvSpPr>
        <p:spPr>
          <a:xfrm>
            <a:off x="323528" y="5708560"/>
            <a:ext cx="7272808" cy="923330"/>
          </a:xfrm>
          <a:prstGeom prst="rect">
            <a:avLst/>
          </a:prstGeom>
        </p:spPr>
        <p:txBody>
          <a:bodyPr wrap="square">
            <a:spAutoFit/>
          </a:bodyPr>
          <a:lstStyle/>
          <a:p>
            <a:r>
              <a:rPr lang="en-GB" dirty="0">
                <a:solidFill>
                  <a:schemeClr val="accent4">
                    <a:lumMod val="60000"/>
                    <a:lumOff val="40000"/>
                  </a:schemeClr>
                </a:solidFill>
              </a:rPr>
              <a:t>Wall Painting of Julius </a:t>
            </a:r>
            <a:r>
              <a:rPr lang="en-GB" dirty="0" err="1">
                <a:solidFill>
                  <a:schemeClr val="accent4">
                    <a:lumMod val="60000"/>
                    <a:lumOff val="40000"/>
                  </a:schemeClr>
                </a:solidFill>
              </a:rPr>
              <a:t>Terentius</a:t>
            </a:r>
            <a:r>
              <a:rPr lang="en-GB" dirty="0">
                <a:solidFill>
                  <a:schemeClr val="accent4">
                    <a:lumMod val="60000"/>
                    <a:lumOff val="40000"/>
                  </a:schemeClr>
                </a:solidFill>
              </a:rPr>
              <a:t> </a:t>
            </a:r>
            <a:br>
              <a:rPr lang="en-GB" dirty="0">
                <a:solidFill>
                  <a:schemeClr val="accent4">
                    <a:lumMod val="60000"/>
                    <a:lumOff val="40000"/>
                  </a:schemeClr>
                </a:solidFill>
              </a:rPr>
            </a:br>
            <a:r>
              <a:rPr lang="en-GB" dirty="0">
                <a:solidFill>
                  <a:schemeClr val="accent4">
                    <a:lumMod val="60000"/>
                    <a:lumOff val="40000"/>
                  </a:schemeClr>
                </a:solidFill>
              </a:rPr>
              <a:t>H. 107.0 cm, W. 165.0 cm </a:t>
            </a:r>
            <a:br>
              <a:rPr lang="en-GB" dirty="0">
                <a:solidFill>
                  <a:schemeClr val="accent4">
                    <a:lumMod val="60000"/>
                    <a:lumOff val="40000"/>
                  </a:schemeClr>
                </a:solidFill>
              </a:rPr>
            </a:br>
            <a:r>
              <a:rPr lang="en-GB" dirty="0">
                <a:solidFill>
                  <a:schemeClr val="accent4">
                    <a:lumMod val="60000"/>
                    <a:lumOff val="40000"/>
                  </a:schemeClr>
                </a:solidFill>
              </a:rPr>
              <a:t>Temple of the Palmyrene Gods, AD 239</a:t>
            </a:r>
          </a:p>
        </p:txBody>
      </p:sp>
      <p:sp>
        <p:nvSpPr>
          <p:cNvPr id="12" name="Title 11">
            <a:extLst>
              <a:ext uri="{FF2B5EF4-FFF2-40B4-BE49-F238E27FC236}">
                <a16:creationId xmlns:a16="http://schemas.microsoft.com/office/drawing/2014/main" id="{C0C70726-B178-4AEE-8A18-1B1FDAF06312}"/>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282933737"/>
      </p:ext>
    </p:extLst>
  </p:cSld>
  <p:clrMapOvr>
    <a:masterClrMapping/>
  </p:clrMapOvr>
  <p:transition spd="slow">
    <p:randomBa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l="17999" t="6586" r="17999" b="6050"/>
          <a:stretch/>
        </p:blipFill>
        <p:spPr>
          <a:xfrm>
            <a:off x="6156176" y="-49653"/>
            <a:ext cx="2242592" cy="6957305"/>
          </a:xfrm>
          <a:prstGeom prst="rect">
            <a:avLst/>
          </a:prstGeom>
        </p:spPr>
      </p:pic>
      <p:sp>
        <p:nvSpPr>
          <p:cNvPr id="8" name="Rectangle 7"/>
          <p:cNvSpPr/>
          <p:nvPr/>
        </p:nvSpPr>
        <p:spPr>
          <a:xfrm rot="5400000">
            <a:off x="7204485" y="4068233"/>
            <a:ext cx="3375989" cy="369332"/>
          </a:xfrm>
          <a:prstGeom prst="rect">
            <a:avLst/>
          </a:prstGeom>
        </p:spPr>
        <p:txBody>
          <a:bodyPr wrap="none">
            <a:spAutoFit/>
          </a:bodyPr>
          <a:lstStyle/>
          <a:p>
            <a:r>
              <a:rPr lang="en-GB" dirty="0"/>
              <a:t>Victory Painted Wood, H. 38.0 cm,</a:t>
            </a:r>
          </a:p>
        </p:txBody>
      </p:sp>
      <p:pic>
        <p:nvPicPr>
          <p:cNvPr id="12" name="Picture 11"/>
          <p:cNvPicPr>
            <a:picLocks noChangeAspect="1"/>
          </p:cNvPicPr>
          <p:nvPr/>
        </p:nvPicPr>
        <p:blipFill rotWithShape="1">
          <a:blip r:embed="rId3" cstate="print">
            <a:extLst>
              <a:ext uri="{28A0092B-C50C-407E-A947-70E740481C1C}">
                <a14:useLocalDpi xmlns:a14="http://schemas.microsoft.com/office/drawing/2010/main" val="0"/>
              </a:ext>
            </a:extLst>
          </a:blip>
          <a:srcRect l="12436" t="11306" r="11817" b="9403"/>
          <a:stretch/>
        </p:blipFill>
        <p:spPr>
          <a:xfrm>
            <a:off x="251520" y="476672"/>
            <a:ext cx="5673322" cy="40324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3" name="Rectangle 12"/>
          <p:cNvSpPr/>
          <p:nvPr/>
        </p:nvSpPr>
        <p:spPr>
          <a:xfrm>
            <a:off x="246277" y="5325654"/>
            <a:ext cx="4572000" cy="1569660"/>
          </a:xfrm>
          <a:prstGeom prst="rect">
            <a:avLst/>
          </a:prstGeom>
        </p:spPr>
        <p:txBody>
          <a:bodyPr>
            <a:spAutoFit/>
          </a:bodyPr>
          <a:lstStyle/>
          <a:p>
            <a:r>
              <a:rPr lang="en-GB" sz="1600" dirty="0"/>
              <a:t>God </a:t>
            </a:r>
            <a:r>
              <a:rPr lang="en-GB" sz="1600" dirty="0" err="1"/>
              <a:t>Arsu</a:t>
            </a:r>
            <a:r>
              <a:rPr lang="en-GB" sz="1600" dirty="0"/>
              <a:t> on a camel; ; H. 33.0 cm, 2</a:t>
            </a:r>
            <a:r>
              <a:rPr lang="en-GB" sz="1600" baseline="30000" dirty="0"/>
              <a:t>nd</a:t>
            </a:r>
            <a:r>
              <a:rPr lang="en-GB" sz="1600" dirty="0"/>
              <a:t> c. from the Temple of Adonis.</a:t>
            </a:r>
          </a:p>
          <a:p>
            <a:r>
              <a:rPr lang="en-GB" sz="1600" dirty="0"/>
              <a:t>Semitic god/goddess, mainly Palmyra</a:t>
            </a:r>
          </a:p>
          <a:p>
            <a:r>
              <a:rPr lang="en-GB" sz="1600" dirty="0"/>
              <a:t>Evening star. Brother: </a:t>
            </a:r>
            <a:r>
              <a:rPr lang="en-GB" sz="1600" dirty="0" err="1"/>
              <a:t>Azizu</a:t>
            </a:r>
            <a:r>
              <a:rPr lang="en-GB" sz="1600" dirty="0"/>
              <a:t>, Morning Star</a:t>
            </a:r>
          </a:p>
          <a:p>
            <a:r>
              <a:rPr lang="en-GB" sz="1600" dirty="0"/>
              <a:t>In Palmyra: represented as star circulating </a:t>
            </a:r>
            <a:r>
              <a:rPr lang="en-GB" sz="1600" dirty="0" err="1"/>
              <a:t>Ba’al</a:t>
            </a:r>
            <a:r>
              <a:rPr lang="en-GB" sz="1600" dirty="0"/>
              <a:t>/Jupiter</a:t>
            </a:r>
          </a:p>
        </p:txBody>
      </p:sp>
    </p:spTree>
    <p:extLst>
      <p:ext uri="{BB962C8B-B14F-4D97-AF65-F5344CB8AC3E}">
        <p14:creationId xmlns:p14="http://schemas.microsoft.com/office/powerpoint/2010/main" val="4008992872"/>
      </p:ext>
    </p:extLst>
  </p:cSld>
  <p:clrMapOvr>
    <a:masterClrMapping/>
  </p:clrMapOvr>
  <mc:AlternateContent xmlns:mc="http://schemas.openxmlformats.org/markup-compatibility/2006" xmlns:p14="http://schemas.microsoft.com/office/powerpoint/2010/main">
    <mc:Choice Requires="p14">
      <p:transition spd="slow" p14:dur="3250">
        <p:randomBar/>
      </p:transition>
    </mc:Choice>
    <mc:Fallback xmlns="">
      <p:transition spd="slow">
        <p:randomBar/>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72652" y="6366806"/>
            <a:ext cx="4314001" cy="369332"/>
          </a:xfrm>
          <a:prstGeom prst="rect">
            <a:avLst/>
          </a:prstGeom>
        </p:spPr>
        <p:txBody>
          <a:bodyPr wrap="none">
            <a:spAutoFit/>
          </a:bodyPr>
          <a:lstStyle/>
          <a:p>
            <a:r>
              <a:rPr lang="en-GB" dirty="0"/>
              <a:t>Palmyrene archers to the Roman god Mithras</a:t>
            </a:r>
          </a:p>
        </p:txBody>
      </p:sp>
      <p:sp>
        <p:nvSpPr>
          <p:cNvPr id="7" name="Title 6">
            <a:extLst>
              <a:ext uri="{FF2B5EF4-FFF2-40B4-BE49-F238E27FC236}">
                <a16:creationId xmlns:a16="http://schemas.microsoft.com/office/drawing/2014/main" id="{F2DD4D6F-F099-4B93-902F-BAFC022E874A}"/>
              </a:ext>
            </a:extLst>
          </p:cNvPr>
          <p:cNvSpPr>
            <a:spLocks noGrp="1"/>
          </p:cNvSpPr>
          <p:nvPr>
            <p:ph type="title"/>
          </p:nvPr>
        </p:nvSpPr>
        <p:spPr/>
        <p:txBody>
          <a:bodyPr/>
          <a:lstStyle/>
          <a:p>
            <a:endParaRPr lang="en-GB" dirty="0"/>
          </a:p>
        </p:txBody>
      </p:sp>
      <p:sp>
        <p:nvSpPr>
          <p:cNvPr id="11" name="Content Placeholder 10">
            <a:extLst>
              <a:ext uri="{FF2B5EF4-FFF2-40B4-BE49-F238E27FC236}">
                <a16:creationId xmlns:a16="http://schemas.microsoft.com/office/drawing/2014/main" id="{8F05F83A-6B65-4F17-9842-20B388882D0B}"/>
              </a:ext>
            </a:extLst>
          </p:cNvPr>
          <p:cNvSpPr>
            <a:spLocks noGrp="1"/>
          </p:cNvSpPr>
          <p:nvPr>
            <p:ph idx="1"/>
          </p:nvPr>
        </p:nvSpPr>
        <p:spPr/>
        <p:txBody>
          <a:bodyPr/>
          <a:lstStyle/>
          <a:p>
            <a:endParaRPr lang="en-GB" dirty="0"/>
          </a:p>
        </p:txBody>
      </p:sp>
      <p:pic>
        <p:nvPicPr>
          <p:cNvPr id="14" name="Picture 13">
            <a:extLst>
              <a:ext uri="{FF2B5EF4-FFF2-40B4-BE49-F238E27FC236}">
                <a16:creationId xmlns:a16="http://schemas.microsoft.com/office/drawing/2014/main" id="{216499DC-E0B9-4F80-B664-7A01F3A1925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7999" t="6586" r="17999" b="6050"/>
          <a:stretch/>
        </p:blipFill>
        <p:spPr>
          <a:xfrm>
            <a:off x="6156176" y="-49653"/>
            <a:ext cx="2242592" cy="695730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2652" y="121862"/>
            <a:ext cx="5972980" cy="6736048"/>
          </a:xfrm>
          <a:prstGeom prst="rect">
            <a:avLst/>
          </a:prstGeom>
        </p:spPr>
      </p:pic>
    </p:spTree>
    <p:extLst>
      <p:ext uri="{BB962C8B-B14F-4D97-AF65-F5344CB8AC3E}">
        <p14:creationId xmlns:p14="http://schemas.microsoft.com/office/powerpoint/2010/main" val="836418748"/>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ainting on the side of a building&#10;&#10;Description generated with high confidence">
            <a:extLst>
              <a:ext uri="{FF2B5EF4-FFF2-40B4-BE49-F238E27FC236}">
                <a16:creationId xmlns:a16="http://schemas.microsoft.com/office/drawing/2014/main" id="{1C6968CD-13CB-491D-ADFA-091959F60951}"/>
              </a:ext>
            </a:extLst>
          </p:cNvPr>
          <p:cNvPicPr>
            <a:picLocks noChangeAspect="1"/>
          </p:cNvPicPr>
          <p:nvPr/>
        </p:nvPicPr>
        <p:blipFill rotWithShape="1">
          <a:blip r:embed="rId2" cstate="print">
            <a:alphaModFix amt="30000"/>
            <a:extLst>
              <a:ext uri="{28A0092B-C50C-407E-A947-70E740481C1C}">
                <a14:useLocalDpi xmlns:a14="http://schemas.microsoft.com/office/drawing/2010/main" val="0"/>
              </a:ext>
            </a:extLst>
          </a:blip>
          <a:srcRect t="5063"/>
          <a:stretch/>
        </p:blipFill>
        <p:spPr>
          <a:xfrm>
            <a:off x="20" y="10"/>
            <a:ext cx="9143980" cy="6857990"/>
          </a:xfrm>
          <a:prstGeom prst="rect">
            <a:avLst/>
          </a:prstGeom>
          <a:solidFill>
            <a:srgbClr val="FFFFFF">
              <a:shade val="85000"/>
            </a:srgbClr>
          </a:solidFill>
        </p:spPr>
      </p:pic>
      <p:sp>
        <p:nvSpPr>
          <p:cNvPr id="2" name="Title 1">
            <a:extLst>
              <a:ext uri="{FF2B5EF4-FFF2-40B4-BE49-F238E27FC236}">
                <a16:creationId xmlns:a16="http://schemas.microsoft.com/office/drawing/2014/main" id="{4EE137B0-B222-4AAA-A1C1-43492F709AC6}"/>
              </a:ext>
            </a:extLst>
          </p:cNvPr>
          <p:cNvSpPr>
            <a:spLocks noGrp="1"/>
          </p:cNvSpPr>
          <p:nvPr>
            <p:ph type="title"/>
          </p:nvPr>
        </p:nvSpPr>
        <p:spPr>
          <a:xfrm>
            <a:off x="2171700" y="764373"/>
            <a:ext cx="6457950" cy="1293028"/>
          </a:xfrm>
        </p:spPr>
        <p:txBody>
          <a:bodyPr>
            <a:normAutofit/>
          </a:bodyPr>
          <a:lstStyle/>
          <a:p>
            <a:endParaRPr lang="en-GB"/>
          </a:p>
        </p:txBody>
      </p:sp>
      <p:sp>
        <p:nvSpPr>
          <p:cNvPr id="3" name="Content Placeholder 2">
            <a:extLst>
              <a:ext uri="{FF2B5EF4-FFF2-40B4-BE49-F238E27FC236}">
                <a16:creationId xmlns:a16="http://schemas.microsoft.com/office/drawing/2014/main" id="{84018B30-4604-4D74-B8CA-C120A5815CE4}"/>
              </a:ext>
            </a:extLst>
          </p:cNvPr>
          <p:cNvSpPr>
            <a:spLocks noGrp="1"/>
          </p:cNvSpPr>
          <p:nvPr>
            <p:ph idx="1"/>
          </p:nvPr>
        </p:nvSpPr>
        <p:spPr>
          <a:xfrm>
            <a:off x="514350" y="2194560"/>
            <a:ext cx="8115300" cy="4024125"/>
          </a:xfrm>
        </p:spPr>
        <p:txBody>
          <a:bodyPr>
            <a:normAutofit/>
          </a:bodyPr>
          <a:lstStyle/>
          <a:p>
            <a:endParaRPr lang="en-GB" dirty="0"/>
          </a:p>
        </p:txBody>
      </p:sp>
      <p:pic>
        <p:nvPicPr>
          <p:cNvPr id="6" name="Picture 5">
            <a:extLst>
              <a:ext uri="{FF2B5EF4-FFF2-40B4-BE49-F238E27FC236}">
                <a16:creationId xmlns:a16="http://schemas.microsoft.com/office/drawing/2014/main" id="{A8AE8304-F01D-44E7-8851-48FC4F0B61F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72702" y="24052"/>
            <a:ext cx="4176465" cy="32967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A27D5592-303A-4AAC-B3C5-67EEA35BAD4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833" y="2630506"/>
            <a:ext cx="6457950" cy="39668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343594158"/>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ainting on the side of a building&#10;&#10;Description generated with high confidence">
            <a:extLst>
              <a:ext uri="{FF2B5EF4-FFF2-40B4-BE49-F238E27FC236}">
                <a16:creationId xmlns:a16="http://schemas.microsoft.com/office/drawing/2014/main" id="{84B3F89E-2198-4EA0-8D84-0B5D99C567EE}"/>
              </a:ext>
            </a:extLst>
          </p:cNvPr>
          <p:cNvPicPr>
            <a:picLocks noChangeAspect="1"/>
          </p:cNvPicPr>
          <p:nvPr/>
        </p:nvPicPr>
        <p:blipFill rotWithShape="1">
          <a:blip r:embed="rId2" cstate="print">
            <a:alphaModFix amt="30000"/>
            <a:extLst>
              <a:ext uri="{28A0092B-C50C-407E-A947-70E740481C1C}">
                <a14:useLocalDpi xmlns:a14="http://schemas.microsoft.com/office/drawing/2010/main" val="0"/>
              </a:ext>
            </a:extLst>
          </a:blip>
          <a:srcRect t="5063"/>
          <a:stretch/>
        </p:blipFill>
        <p:spPr>
          <a:xfrm>
            <a:off x="20" y="10"/>
            <a:ext cx="9143980" cy="6857990"/>
          </a:xfrm>
          <a:prstGeom prst="rect">
            <a:avLst/>
          </a:prstGeom>
          <a:solidFill>
            <a:srgbClr val="FFFFFF">
              <a:shade val="85000"/>
            </a:srgbClr>
          </a:solidFill>
        </p:spPr>
      </p:pic>
      <p:sp>
        <p:nvSpPr>
          <p:cNvPr id="2" name="Title 1"/>
          <p:cNvSpPr>
            <a:spLocks noGrp="1"/>
          </p:cNvSpPr>
          <p:nvPr>
            <p:ph type="title"/>
          </p:nvPr>
        </p:nvSpPr>
        <p:spPr/>
        <p:txBody>
          <a:bodyPr/>
          <a:lstStyle/>
          <a:p>
            <a:r>
              <a:rPr lang="en-GB" dirty="0"/>
              <a:t>Aims &amp; Objective</a:t>
            </a:r>
          </a:p>
        </p:txBody>
      </p:sp>
      <p:sp>
        <p:nvSpPr>
          <p:cNvPr id="3" name="Content Placeholder 2"/>
          <p:cNvSpPr>
            <a:spLocks noGrp="1"/>
          </p:cNvSpPr>
          <p:nvPr>
            <p:ph idx="1"/>
          </p:nvPr>
        </p:nvSpPr>
        <p:spPr>
          <a:xfrm>
            <a:off x="457200" y="1600200"/>
            <a:ext cx="4618856" cy="4525963"/>
          </a:xfrm>
        </p:spPr>
        <p:txBody>
          <a:bodyPr/>
          <a:lstStyle/>
          <a:p>
            <a:r>
              <a:rPr lang="en-GB" dirty="0"/>
              <a:t>Do we expect to find religious change in the Greek East?</a:t>
            </a:r>
          </a:p>
          <a:p>
            <a:pPr lvl="1"/>
            <a:r>
              <a:rPr lang="en-GB" dirty="0"/>
              <a:t>In Greece, Asia Minor, Syria, Judaea,…?</a:t>
            </a: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6743" y="139614"/>
            <a:ext cx="6156156" cy="38355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F6E60032-A9EF-4CD3-8F28-A27D00D70A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701" y="2057401"/>
            <a:ext cx="4784846" cy="38793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Rectangle 1">
            <a:extLst>
              <a:ext uri="{FF2B5EF4-FFF2-40B4-BE49-F238E27FC236}">
                <a16:creationId xmlns:a16="http://schemas.microsoft.com/office/drawing/2014/main" id="{A4C57757-FCED-47D6-A494-B640F6A0E6EF}"/>
              </a:ext>
            </a:extLst>
          </p:cNvPr>
          <p:cNvSpPr>
            <a:spLocks noChangeArrowheads="1"/>
          </p:cNvSpPr>
          <p:nvPr/>
        </p:nvSpPr>
        <p:spPr bwMode="auto">
          <a:xfrm>
            <a:off x="1187624" y="5663246"/>
            <a:ext cx="306168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Samuel anoints David </a:t>
            </a:r>
          </a:p>
        </p:txBody>
      </p:sp>
    </p:spTree>
    <p:extLst>
      <p:ext uri="{BB962C8B-B14F-4D97-AF65-F5344CB8AC3E}">
        <p14:creationId xmlns:p14="http://schemas.microsoft.com/office/powerpoint/2010/main" val="4030690582"/>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A5387D-64D8-4D6C-B109-FF4E81DF60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posing for a photo&#10;&#10;Description generated with very high confidence">
            <a:extLst>
              <a:ext uri="{FF2B5EF4-FFF2-40B4-BE49-F238E27FC236}">
                <a16:creationId xmlns:a16="http://schemas.microsoft.com/office/drawing/2014/main" id="{602B049A-6016-4F33-8F59-78BC10DFB78F}"/>
              </a:ext>
            </a:extLst>
          </p:cNvPr>
          <p:cNvPicPr>
            <a:picLocks noChangeAspect="1"/>
          </p:cNvPicPr>
          <p:nvPr/>
        </p:nvPicPr>
        <p:blipFill rotWithShape="1">
          <a:blip r:embed="rId2">
            <a:alphaModFix amt="30000"/>
            <a:extLst>
              <a:ext uri="{28A0092B-C50C-407E-A947-70E740481C1C}">
                <a14:useLocalDpi xmlns:a14="http://schemas.microsoft.com/office/drawing/2010/main" val="0"/>
              </a:ext>
            </a:extLst>
          </a:blip>
          <a:srcRect t="7407"/>
          <a:stretch/>
        </p:blipFill>
        <p:spPr>
          <a:xfrm>
            <a:off x="20" y="10"/>
            <a:ext cx="9143980" cy="6857990"/>
          </a:xfrm>
          <a:prstGeom prst="rect">
            <a:avLst/>
          </a:prstGeom>
          <a:solidFill>
            <a:srgbClr val="FFFFFF">
              <a:shade val="85000"/>
            </a:srgbClr>
          </a:solidFill>
        </p:spPr>
      </p:pic>
      <p:sp>
        <p:nvSpPr>
          <p:cNvPr id="2" name="Title 1">
            <a:extLst>
              <a:ext uri="{FF2B5EF4-FFF2-40B4-BE49-F238E27FC236}">
                <a16:creationId xmlns:a16="http://schemas.microsoft.com/office/drawing/2014/main" id="{87F7968D-3E53-4B8B-A9B0-A8A59F524C37}"/>
              </a:ext>
            </a:extLst>
          </p:cNvPr>
          <p:cNvSpPr>
            <a:spLocks noGrp="1"/>
          </p:cNvSpPr>
          <p:nvPr>
            <p:ph type="title"/>
          </p:nvPr>
        </p:nvSpPr>
        <p:spPr>
          <a:xfrm>
            <a:off x="2171700" y="764373"/>
            <a:ext cx="6457950" cy="1293028"/>
          </a:xfrm>
        </p:spPr>
        <p:txBody>
          <a:bodyPr>
            <a:normAutofit/>
          </a:bodyPr>
          <a:lstStyle/>
          <a:p>
            <a:endParaRPr lang="en-GB"/>
          </a:p>
        </p:txBody>
      </p:sp>
      <p:sp>
        <p:nvSpPr>
          <p:cNvPr id="3" name="Content Placeholder 2">
            <a:extLst>
              <a:ext uri="{FF2B5EF4-FFF2-40B4-BE49-F238E27FC236}">
                <a16:creationId xmlns:a16="http://schemas.microsoft.com/office/drawing/2014/main" id="{D42A91FB-1B8C-43E5-9FD9-0393B03A9E28}"/>
              </a:ext>
            </a:extLst>
          </p:cNvPr>
          <p:cNvSpPr>
            <a:spLocks noGrp="1"/>
          </p:cNvSpPr>
          <p:nvPr>
            <p:ph idx="1"/>
          </p:nvPr>
        </p:nvSpPr>
        <p:spPr>
          <a:xfrm>
            <a:off x="514350" y="2194560"/>
            <a:ext cx="8115300" cy="4024125"/>
          </a:xfrm>
        </p:spPr>
        <p:txBody>
          <a:bodyPr>
            <a:normAutofit/>
          </a:bodyPr>
          <a:lstStyle/>
          <a:p>
            <a:endParaRPr lang="en-GB"/>
          </a:p>
        </p:txBody>
      </p:sp>
      <p:sp>
        <p:nvSpPr>
          <p:cNvPr id="8" name="Rectangle 1">
            <a:extLst>
              <a:ext uri="{FF2B5EF4-FFF2-40B4-BE49-F238E27FC236}">
                <a16:creationId xmlns:a16="http://schemas.microsoft.com/office/drawing/2014/main" id="{0D1B9141-6AC7-4BED-A31D-87CDCCACCCD4}"/>
              </a:ext>
            </a:extLst>
          </p:cNvPr>
          <p:cNvSpPr>
            <a:spLocks noChangeArrowheads="1"/>
          </p:cNvSpPr>
          <p:nvPr/>
        </p:nvSpPr>
        <p:spPr bwMode="auto">
          <a:xfrm>
            <a:off x="6415709" y="4573627"/>
            <a:ext cx="3024336" cy="375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Samuel anoints David </a:t>
            </a:r>
          </a:p>
        </p:txBody>
      </p:sp>
      <p:pic>
        <p:nvPicPr>
          <p:cNvPr id="9" name="Picture 8">
            <a:extLst>
              <a:ext uri="{FF2B5EF4-FFF2-40B4-BE49-F238E27FC236}">
                <a16:creationId xmlns:a16="http://schemas.microsoft.com/office/drawing/2014/main" id="{7E14420A-416A-462B-96CB-C184032AC3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162" y="3356992"/>
            <a:ext cx="4077424" cy="3483285"/>
          </a:xfrm>
          <a:prstGeom prst="rect">
            <a:avLst/>
          </a:prstGeom>
        </p:spPr>
      </p:pic>
      <p:pic>
        <p:nvPicPr>
          <p:cNvPr id="11" name="Picture 10">
            <a:extLst>
              <a:ext uri="{FF2B5EF4-FFF2-40B4-BE49-F238E27FC236}">
                <a16:creationId xmlns:a16="http://schemas.microsoft.com/office/drawing/2014/main" id="{EFAC6054-B22A-437D-8D12-7315FB0C5019}"/>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3952585" y="3356992"/>
            <a:ext cx="5761330" cy="3753594"/>
          </a:xfrm>
          <a:prstGeom prst="rect">
            <a:avLst/>
          </a:prstGeom>
        </p:spPr>
      </p:pic>
      <p:pic>
        <p:nvPicPr>
          <p:cNvPr id="12" name="Picture 11">
            <a:extLst>
              <a:ext uri="{FF2B5EF4-FFF2-40B4-BE49-F238E27FC236}">
                <a16:creationId xmlns:a16="http://schemas.microsoft.com/office/drawing/2014/main" id="{A264ED7B-0579-4C3B-9D6E-663AA92385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83969" y="17722"/>
            <a:ext cx="4768854" cy="31130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3" name="Picture 12">
            <a:extLst>
              <a:ext uri="{FF2B5EF4-FFF2-40B4-BE49-F238E27FC236}">
                <a16:creationId xmlns:a16="http://schemas.microsoft.com/office/drawing/2014/main" id="{A1F4F8A4-886D-479C-93DE-567C2997EEF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177" y="17722"/>
            <a:ext cx="2365837" cy="3699309"/>
          </a:xfrm>
          <a:prstGeom prst="rect">
            <a:avLst/>
          </a:prstGeom>
        </p:spPr>
      </p:pic>
    </p:spTree>
    <p:extLst>
      <p:ext uri="{BB962C8B-B14F-4D97-AF65-F5344CB8AC3E}">
        <p14:creationId xmlns:p14="http://schemas.microsoft.com/office/powerpoint/2010/main" val="599251682"/>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10" presetClass="entr" presetSubtype="0"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500"/>
                                        <p:tgtEl>
                                          <p:spTgt spid="12"/>
                                        </p:tgtEl>
                                      </p:cBhvr>
                                    </p:animEffect>
                                  </p:childTnLst>
                                </p:cTn>
                              </p:par>
                            </p:childTnLst>
                          </p:cTn>
                        </p:par>
                        <p:par>
                          <p:cTn id="20" fill="hold">
                            <p:stCondLst>
                              <p:cond delay="3500"/>
                            </p:stCondLst>
                            <p:childTnLst>
                              <p:par>
                                <p:cTn id="21" presetID="42" presetClass="entr" presetSubtype="0" fill="hold" nodeType="afterEffect">
                                  <p:stCondLst>
                                    <p:cond delay="100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1000"/>
                                        <p:tgtEl>
                                          <p:spTgt spid="13"/>
                                        </p:tgtEl>
                                      </p:cBhvr>
                                    </p:animEffect>
                                    <p:anim calcmode="lin" valueType="num">
                                      <p:cBhvr>
                                        <p:cTn id="24" dur="1000" fill="hold"/>
                                        <p:tgtEl>
                                          <p:spTgt spid="13"/>
                                        </p:tgtEl>
                                        <p:attrNameLst>
                                          <p:attrName>ppt_x</p:attrName>
                                        </p:attrNameLst>
                                      </p:cBhvr>
                                      <p:tavLst>
                                        <p:tav tm="0">
                                          <p:val>
                                            <p:strVal val="#ppt_x"/>
                                          </p:val>
                                        </p:tav>
                                        <p:tav tm="100000">
                                          <p:val>
                                            <p:strVal val="#ppt_x"/>
                                          </p:val>
                                        </p:tav>
                                      </p:tavLst>
                                    </p:anim>
                                    <p:anim calcmode="lin" valueType="num">
                                      <p:cBhvr>
                                        <p:cTn id="2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45619" y="404664"/>
            <a:ext cx="4234893" cy="5976664"/>
          </a:xfrm>
        </p:spPr>
      </p:pic>
      <p:sp>
        <p:nvSpPr>
          <p:cNvPr id="6" name="Content Placeholder 2"/>
          <p:cNvSpPr txBox="1">
            <a:spLocks/>
          </p:cNvSpPr>
          <p:nvPr/>
        </p:nvSpPr>
        <p:spPr>
          <a:xfrm>
            <a:off x="-24235" y="35612"/>
            <a:ext cx="4618856" cy="4525963"/>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dirty="0"/>
              <a:t>Do we expect to find religious change in the Greek East?</a:t>
            </a:r>
          </a:p>
          <a:p>
            <a:pPr lvl="1"/>
            <a:r>
              <a:rPr lang="en-GB" dirty="0"/>
              <a:t>In Greece, Asia Minor, Syria, Judaea,…?</a:t>
            </a:r>
          </a:p>
          <a:p>
            <a:endParaRPr lang="en-GB" dirty="0"/>
          </a:p>
        </p:txBody>
      </p:sp>
      <p:pic>
        <p:nvPicPr>
          <p:cNvPr id="16" name="Picture 15"/>
          <p:cNvPicPr>
            <a:picLocks noChangeAspect="1"/>
          </p:cNvPicPr>
          <p:nvPr/>
        </p:nvPicPr>
        <p:blipFill rotWithShape="1">
          <a:blip r:embed="rId3">
            <a:extLst>
              <a:ext uri="{28A0092B-C50C-407E-A947-70E740481C1C}">
                <a14:useLocalDpi xmlns:a14="http://schemas.microsoft.com/office/drawing/2010/main" val="0"/>
              </a:ext>
            </a:extLst>
          </a:blip>
          <a:srcRect t="5546"/>
          <a:stretch/>
        </p:blipFill>
        <p:spPr>
          <a:xfrm>
            <a:off x="33567" y="2204864"/>
            <a:ext cx="5778230" cy="25970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7" name="Rectangle 16"/>
          <p:cNvSpPr/>
          <p:nvPr/>
        </p:nvSpPr>
        <p:spPr>
          <a:xfrm>
            <a:off x="1779717" y="5691364"/>
            <a:ext cx="1088760" cy="369332"/>
          </a:xfrm>
          <a:prstGeom prst="rect">
            <a:avLst/>
          </a:prstGeom>
        </p:spPr>
        <p:txBody>
          <a:bodyPr wrap="none">
            <a:spAutoFit/>
          </a:bodyPr>
          <a:lstStyle/>
          <a:p>
            <a:r>
              <a:rPr lang="en-GB" dirty="0"/>
              <a:t>Caesarea</a:t>
            </a:r>
          </a:p>
        </p:txBody>
      </p:sp>
    </p:spTree>
    <p:extLst>
      <p:ext uri="{BB962C8B-B14F-4D97-AF65-F5344CB8AC3E}">
        <p14:creationId xmlns:p14="http://schemas.microsoft.com/office/powerpoint/2010/main" val="8512007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75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28724"/>
            <a:ext cx="4758715" cy="26801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945619" y="404664"/>
            <a:ext cx="4234893" cy="5976664"/>
          </a:xfrm>
        </p:spPr>
      </p:pic>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7504" y="2924944"/>
            <a:ext cx="4830099" cy="33123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31378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2504" r="5623"/>
          <a:stretch/>
        </p:blipFill>
        <p:spPr>
          <a:xfrm>
            <a:off x="31975" y="44624"/>
            <a:ext cx="9056292" cy="6813376"/>
          </a:xfrm>
        </p:spPr>
      </p:pic>
    </p:spTree>
    <p:extLst>
      <p:ext uri="{BB962C8B-B14F-4D97-AF65-F5344CB8AC3E}">
        <p14:creationId xmlns:p14="http://schemas.microsoft.com/office/powerpoint/2010/main" val="41009877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4750">
        <p15:prstTrans prst="prestig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plus(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Content Placeholder 3">
            <a:extLst>
              <a:ext uri="{FF2B5EF4-FFF2-40B4-BE49-F238E27FC236}">
                <a16:creationId xmlns:a16="http://schemas.microsoft.com/office/drawing/2014/main" id="{86E83E2C-2E93-44ED-822B-14E81B4EF3B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2504" r="5623"/>
          <a:stretch/>
        </p:blipFill>
        <p:spPr>
          <a:xfrm>
            <a:off x="31975" y="44624"/>
            <a:ext cx="9056292" cy="6813376"/>
          </a:xfrm>
          <a:prstGeom prst="rect">
            <a:avLst/>
          </a:prstGeom>
        </p:spPr>
      </p:pic>
      <p:sp>
        <p:nvSpPr>
          <p:cNvPr id="2" name="Title 1"/>
          <p:cNvSpPr>
            <a:spLocks noGrp="1"/>
          </p:cNvSpPr>
          <p:nvPr>
            <p:ph type="title"/>
          </p:nvPr>
        </p:nvSpPr>
        <p:spPr>
          <a:xfrm>
            <a:off x="457200" y="188640"/>
            <a:ext cx="8229600" cy="1143000"/>
          </a:xfrm>
        </p:spPr>
        <p:txBody>
          <a:bodyPr/>
          <a:lstStyle/>
          <a:p>
            <a:r>
              <a:rPr lang="en-GB" dirty="0" err="1"/>
              <a:t>Aphrodisias</a:t>
            </a:r>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313407" y="44624"/>
            <a:ext cx="3476626" cy="3538550"/>
          </a:xfrm>
        </p:spPr>
      </p:pic>
      <p:sp>
        <p:nvSpPr>
          <p:cNvPr id="5" name="TextBox 4"/>
          <p:cNvSpPr txBox="1"/>
          <p:nvPr/>
        </p:nvSpPr>
        <p:spPr>
          <a:xfrm>
            <a:off x="5364088" y="332656"/>
            <a:ext cx="3456384" cy="307777"/>
          </a:xfrm>
          <a:prstGeom prst="rect">
            <a:avLst/>
          </a:prstGeom>
          <a:noFill/>
        </p:spPr>
        <p:txBody>
          <a:bodyPr wrap="square" rtlCol="0">
            <a:spAutoFit/>
          </a:bodyPr>
          <a:lstStyle/>
          <a:p>
            <a:r>
              <a:rPr lang="en-GB" sz="1400" b="1" dirty="0" err="1"/>
              <a:t>Sebasteion</a:t>
            </a:r>
            <a:r>
              <a:rPr lang="en-GB" sz="1400" b="1" dirty="0"/>
              <a:t> </a:t>
            </a:r>
            <a:r>
              <a:rPr lang="en-GB" sz="1400" dirty="0"/>
              <a:t>(NY Uni)</a:t>
            </a:r>
          </a:p>
        </p:txBody>
      </p:sp>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t="32913"/>
          <a:stretch/>
        </p:blipFill>
        <p:spPr>
          <a:xfrm>
            <a:off x="1979712" y="3521142"/>
            <a:ext cx="4699764" cy="3192842"/>
          </a:xfrm>
          <a:prstGeom prst="rect">
            <a:avLst/>
          </a:prstGeom>
        </p:spPr>
      </p:pic>
      <p:sp>
        <p:nvSpPr>
          <p:cNvPr id="7" name="TextBox 6"/>
          <p:cNvSpPr txBox="1"/>
          <p:nvPr/>
        </p:nvSpPr>
        <p:spPr>
          <a:xfrm>
            <a:off x="3923928" y="6361583"/>
            <a:ext cx="2376264" cy="307777"/>
          </a:xfrm>
          <a:prstGeom prst="rect">
            <a:avLst/>
          </a:prstGeom>
          <a:noFill/>
        </p:spPr>
        <p:txBody>
          <a:bodyPr wrap="square" rtlCol="0">
            <a:spAutoFit/>
          </a:bodyPr>
          <a:lstStyle/>
          <a:p>
            <a:pPr algn="r"/>
            <a:r>
              <a:rPr lang="en-GB" sz="1400" dirty="0"/>
              <a:t>SW corner of agora</a:t>
            </a:r>
          </a:p>
        </p:txBody>
      </p:sp>
      <p:sp>
        <p:nvSpPr>
          <p:cNvPr id="12" name="TextBox 11"/>
          <p:cNvSpPr txBox="1"/>
          <p:nvPr/>
        </p:nvSpPr>
        <p:spPr>
          <a:xfrm>
            <a:off x="129742" y="144016"/>
            <a:ext cx="5058519" cy="523220"/>
          </a:xfrm>
          <a:prstGeom prst="rect">
            <a:avLst/>
          </a:prstGeom>
          <a:noFill/>
        </p:spPr>
        <p:txBody>
          <a:bodyPr wrap="square" rtlCol="0">
            <a:spAutoFit/>
          </a:bodyPr>
          <a:lstStyle/>
          <a:p>
            <a:r>
              <a:rPr lang="en-GB" sz="2800" b="1" dirty="0"/>
              <a:t>APHRODISIAS</a:t>
            </a:r>
          </a:p>
        </p:txBody>
      </p:sp>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72200" y="3521141"/>
            <a:ext cx="2642964" cy="3192843"/>
          </a:xfrm>
          <a:prstGeom prst="rect">
            <a:avLst/>
          </a:prstGeom>
        </p:spPr>
      </p:pic>
      <p:sp>
        <p:nvSpPr>
          <p:cNvPr id="10" name="TextBox 9"/>
          <p:cNvSpPr txBox="1"/>
          <p:nvPr/>
        </p:nvSpPr>
        <p:spPr>
          <a:xfrm>
            <a:off x="5940152" y="6146140"/>
            <a:ext cx="3096344" cy="523220"/>
          </a:xfrm>
          <a:prstGeom prst="rect">
            <a:avLst/>
          </a:prstGeom>
          <a:noFill/>
        </p:spPr>
        <p:txBody>
          <a:bodyPr wrap="square" rtlCol="0">
            <a:spAutoFit/>
          </a:bodyPr>
          <a:lstStyle/>
          <a:p>
            <a:pPr algn="r"/>
            <a:r>
              <a:rPr lang="en-GB" sz="1400" dirty="0" err="1">
                <a:effectLst>
                  <a:outerShdw blurRad="38100" dist="38100" dir="2700000" algn="tl">
                    <a:srgbClr val="000000">
                      <a:alpha val="43137"/>
                    </a:srgbClr>
                  </a:outerShdw>
                </a:effectLst>
              </a:rPr>
              <a:t>Sebasteion</a:t>
            </a:r>
            <a:r>
              <a:rPr lang="en-GB" sz="1400" dirty="0">
                <a:effectLst>
                  <a:outerShdw blurRad="38100" dist="38100" dir="2700000" algn="tl">
                    <a:srgbClr val="000000">
                      <a:alpha val="43137"/>
                    </a:srgbClr>
                  </a:outerShdw>
                </a:effectLst>
              </a:rPr>
              <a:t>: Claudius </a:t>
            </a:r>
            <a:br>
              <a:rPr lang="en-GB" sz="1400" dirty="0">
                <a:effectLst>
                  <a:outerShdw blurRad="38100" dist="38100" dir="2700000" algn="tl">
                    <a:srgbClr val="000000">
                      <a:alpha val="43137"/>
                    </a:srgbClr>
                  </a:outerShdw>
                </a:effectLst>
              </a:rPr>
            </a:br>
            <a:r>
              <a:rPr lang="en-GB" sz="1400" dirty="0">
                <a:effectLst>
                  <a:outerShdw blurRad="38100" dist="38100" dir="2700000" algn="tl">
                    <a:srgbClr val="000000">
                      <a:alpha val="43137"/>
                    </a:srgbClr>
                  </a:outerShdw>
                </a:effectLst>
              </a:rPr>
              <a:t>conquers Britain</a:t>
            </a:r>
          </a:p>
        </p:txBody>
      </p:sp>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3049" y="4984763"/>
            <a:ext cx="1674655" cy="1608550"/>
          </a:xfrm>
          <a:prstGeom prst="rect">
            <a:avLst/>
          </a:prstGeom>
        </p:spPr>
      </p:pic>
      <p:pic>
        <p:nvPicPr>
          <p:cNvPr id="16" name="Picture 15"/>
          <p:cNvPicPr>
            <a:picLocks noChangeAspect="1"/>
          </p:cNvPicPr>
          <p:nvPr/>
        </p:nvPicPr>
        <p:blipFill>
          <a:blip r:embed="rId7" cstate="print">
            <a:duotone>
              <a:prstClr val="black"/>
              <a:schemeClr val="accent6">
                <a:tint val="45000"/>
                <a:satMod val="400000"/>
              </a:schemeClr>
            </a:duotone>
            <a:extLst>
              <a:ext uri="{BEBA8EAE-BF5A-486C-A8C5-ECC9F3942E4B}">
                <a14:imgProps xmlns:a14="http://schemas.microsoft.com/office/drawing/2010/main">
                  <a14:imgLayer r:embed="rId8">
                    <a14:imgEffect>
                      <a14:sharpenSoften amount="50000"/>
                    </a14:imgEffect>
                  </a14:imgLayer>
                </a14:imgProps>
              </a:ext>
              <a:ext uri="{28A0092B-C50C-407E-A947-70E740481C1C}">
                <a14:useLocalDpi xmlns:a14="http://schemas.microsoft.com/office/drawing/2010/main" val="0"/>
              </a:ext>
            </a:extLst>
          </a:blip>
          <a:stretch>
            <a:fillRect/>
          </a:stretch>
        </p:blipFill>
        <p:spPr>
          <a:xfrm>
            <a:off x="251520" y="2019885"/>
            <a:ext cx="4320480" cy="4721483"/>
          </a:xfrm>
          <a:prstGeom prst="rect">
            <a:avLst/>
          </a:prstGeom>
        </p:spPr>
      </p:pic>
      <p:sp>
        <p:nvSpPr>
          <p:cNvPr id="17" name="Oval 16"/>
          <p:cNvSpPr/>
          <p:nvPr/>
        </p:nvSpPr>
        <p:spPr>
          <a:xfrm>
            <a:off x="827584" y="2204864"/>
            <a:ext cx="1800200" cy="1008112"/>
          </a:xfrm>
          <a:prstGeom prst="ellipse">
            <a:avLst/>
          </a:prstGeom>
          <a:solidFill>
            <a:schemeClr val="accent1">
              <a:alpha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1763688" y="2123564"/>
            <a:ext cx="2232248" cy="369332"/>
          </a:xfrm>
          <a:prstGeom prst="rect">
            <a:avLst/>
          </a:prstGeom>
          <a:noFill/>
        </p:spPr>
        <p:txBody>
          <a:bodyPr wrap="square" rtlCol="0">
            <a:spAutoFit/>
          </a:bodyPr>
          <a:lstStyle/>
          <a:p>
            <a:r>
              <a:rPr lang="de-DE" b="1" dirty="0">
                <a:solidFill>
                  <a:schemeClr val="bg2">
                    <a:lumMod val="75000"/>
                    <a:lumOff val="25000"/>
                  </a:schemeClr>
                </a:solidFill>
                <a:effectLst>
                  <a:outerShdw blurRad="38100" dist="38100" dir="2700000" algn="tl">
                    <a:srgbClr val="000000">
                      <a:alpha val="43137"/>
                    </a:srgbClr>
                  </a:outerShdw>
                </a:effectLst>
              </a:rPr>
              <a:t>ARTEMIS TEMPEL</a:t>
            </a:r>
            <a:endParaRPr lang="en-GB" b="1" dirty="0">
              <a:solidFill>
                <a:schemeClr val="bg2">
                  <a:lumMod val="75000"/>
                  <a:lumOff val="25000"/>
                </a:schemeClr>
              </a:solidFill>
              <a:effectLst>
                <a:outerShdw blurRad="38100" dist="38100" dir="2700000" algn="tl">
                  <a:srgbClr val="000000">
                    <a:alpha val="43137"/>
                  </a:srgbClr>
                </a:outerShdw>
              </a:effectLst>
            </a:endParaRPr>
          </a:p>
        </p:txBody>
      </p:sp>
      <p:sp>
        <p:nvSpPr>
          <p:cNvPr id="19" name="TextBox 18"/>
          <p:cNvSpPr txBox="1"/>
          <p:nvPr/>
        </p:nvSpPr>
        <p:spPr>
          <a:xfrm>
            <a:off x="1115616" y="3789040"/>
            <a:ext cx="1440160" cy="369332"/>
          </a:xfrm>
          <a:prstGeom prst="rect">
            <a:avLst/>
          </a:prstGeom>
          <a:noFill/>
        </p:spPr>
        <p:txBody>
          <a:bodyPr wrap="square" rtlCol="0">
            <a:spAutoFit/>
          </a:bodyPr>
          <a:lstStyle/>
          <a:p>
            <a:pPr algn="ctr"/>
            <a:r>
              <a:rPr lang="de-DE" b="1" dirty="0">
                <a:solidFill>
                  <a:schemeClr val="bg2">
                    <a:lumMod val="75000"/>
                    <a:lumOff val="25000"/>
                  </a:schemeClr>
                </a:solidFill>
                <a:effectLst>
                  <a:outerShdw blurRad="38100" dist="38100" dir="2700000" algn="tl">
                    <a:srgbClr val="000000">
                      <a:alpha val="43137"/>
                    </a:srgbClr>
                  </a:outerShdw>
                </a:effectLst>
              </a:rPr>
              <a:t>AGORA</a:t>
            </a:r>
            <a:endParaRPr lang="en-GB" b="1" dirty="0">
              <a:solidFill>
                <a:schemeClr val="bg2">
                  <a:lumMod val="75000"/>
                  <a:lumOff val="2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5975186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500"/>
                            </p:stCondLst>
                            <p:childTnLst>
                              <p:par>
                                <p:cTn id="9" presetID="14" presetClass="entr" presetSubtype="5"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randombar(vertical)">
                                      <p:cBhvr>
                                        <p:cTn id="11" dur="500"/>
                                        <p:tgtEl>
                                          <p:spTgt spid="7"/>
                                        </p:tgtEl>
                                      </p:cBhvr>
                                    </p:animEffect>
                                  </p:childTnLst>
                                </p:cTn>
                              </p:par>
                            </p:childTnLst>
                          </p:cTn>
                        </p:par>
                        <p:par>
                          <p:cTn id="12" fill="hold">
                            <p:stCondLst>
                              <p:cond delay="1000"/>
                            </p:stCondLst>
                            <p:childTnLst>
                              <p:par>
                                <p:cTn id="13" presetID="14" presetClass="entr" presetSubtype="5"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randombar(vertical)">
                                      <p:cBhvr>
                                        <p:cTn id="15" dur="500"/>
                                        <p:tgtEl>
                                          <p:spTgt spid="9"/>
                                        </p:tgtEl>
                                      </p:cBhvr>
                                    </p:animEffect>
                                  </p:childTnLst>
                                </p:cTn>
                              </p:par>
                            </p:childTnLst>
                          </p:cTn>
                        </p:par>
                        <p:par>
                          <p:cTn id="16" fill="hold">
                            <p:stCondLst>
                              <p:cond delay="1500"/>
                            </p:stCondLst>
                            <p:childTnLst>
                              <p:par>
                                <p:cTn id="17" presetID="14" presetClass="entr" presetSubtype="5"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randombar(vertical)">
                                      <p:cBhvr>
                                        <p:cTn id="19" dur="500"/>
                                        <p:tgtEl>
                                          <p:spTgt spid="10"/>
                                        </p:tgtEl>
                                      </p:cBhvr>
                                    </p:animEffect>
                                  </p:childTnLst>
                                </p:cTn>
                              </p:par>
                            </p:childTnLst>
                          </p:cTn>
                        </p:par>
                        <p:par>
                          <p:cTn id="20" fill="hold">
                            <p:stCondLst>
                              <p:cond delay="2000"/>
                            </p:stCondLst>
                            <p:childTnLst>
                              <p:par>
                                <p:cTn id="21" presetID="14" presetClass="entr" presetSubtype="10" fill="hold"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randombar(horizontal)">
                                      <p:cBhvr>
                                        <p:cTn id="23" dur="500"/>
                                        <p:tgtEl>
                                          <p:spTgt spid="15"/>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randombar(horizontal)">
                                      <p:cBhvr>
                                        <p:cTn id="28" dur="500"/>
                                        <p:tgtEl>
                                          <p:spTgt spid="16"/>
                                        </p:tgtEl>
                                      </p:cBhvr>
                                    </p:animEffect>
                                  </p:childTnLst>
                                </p:cTn>
                              </p:par>
                            </p:childTnLst>
                          </p:cTn>
                        </p:par>
                        <p:par>
                          <p:cTn id="29" fill="hold">
                            <p:stCondLst>
                              <p:cond delay="500"/>
                            </p:stCondLst>
                            <p:childTnLst>
                              <p:par>
                                <p:cTn id="30" presetID="14" presetClass="entr" presetSubtype="5" fill="hold" grpId="0" nodeType="after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randombar(vertical)">
                                      <p:cBhvr>
                                        <p:cTn id="32" dur="500"/>
                                        <p:tgtEl>
                                          <p:spTgt spid="17"/>
                                        </p:tgtEl>
                                      </p:cBhvr>
                                    </p:animEffect>
                                  </p:childTnLst>
                                </p:cTn>
                              </p:par>
                            </p:childTnLst>
                          </p:cTn>
                        </p:par>
                        <p:par>
                          <p:cTn id="33" fill="hold">
                            <p:stCondLst>
                              <p:cond delay="1000"/>
                            </p:stCondLst>
                            <p:childTnLst>
                              <p:par>
                                <p:cTn id="34" presetID="14" presetClass="entr" presetSubtype="5" fill="hold" grpId="0" nodeType="after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randombar(vertical)">
                                      <p:cBhvr>
                                        <p:cTn id="36" dur="500"/>
                                        <p:tgtEl>
                                          <p:spTgt spid="18"/>
                                        </p:tgtEl>
                                      </p:cBhvr>
                                    </p:animEffect>
                                  </p:childTnLst>
                                </p:cTn>
                              </p:par>
                            </p:childTnLst>
                          </p:cTn>
                        </p:par>
                        <p:par>
                          <p:cTn id="37" fill="hold">
                            <p:stCondLst>
                              <p:cond delay="1500"/>
                            </p:stCondLst>
                            <p:childTnLst>
                              <p:par>
                                <p:cTn id="38" presetID="14" presetClass="entr" presetSubtype="5" fill="hold" grpId="0" nodeType="after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randombar(vertical)">
                                      <p:cBhvr>
                                        <p:cTn id="40" dur="500"/>
                                        <p:tgtEl>
                                          <p:spTgt spid="19"/>
                                        </p:tgtEl>
                                      </p:cBhvr>
                                    </p:animEffect>
                                  </p:childTnLst>
                                </p:cTn>
                              </p:par>
                            </p:childTnLst>
                          </p:cTn>
                        </p:par>
                        <p:par>
                          <p:cTn id="41" fill="hold">
                            <p:stCondLst>
                              <p:cond delay="2000"/>
                            </p:stCondLst>
                            <p:childTnLst>
                              <p:par>
                                <p:cTn id="42" presetID="13" presetClass="entr" presetSubtype="16" fill="hold" nodeType="after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plus(in)">
                                      <p:cBhvr>
                                        <p:cTn id="44"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7" grpId="0" animBg="1"/>
      <p:bldP spid="18" grpId="0"/>
      <p:bldP spid="1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139953" y="93557"/>
            <a:ext cx="4564230" cy="6549669"/>
          </a:xfrm>
        </p:spPr>
      </p:pic>
      <p:sp>
        <p:nvSpPr>
          <p:cNvPr id="2" name="Title 1"/>
          <p:cNvSpPr>
            <a:spLocks noGrp="1"/>
          </p:cNvSpPr>
          <p:nvPr>
            <p:ph type="title"/>
          </p:nvPr>
        </p:nvSpPr>
        <p:spPr>
          <a:xfrm>
            <a:off x="457200" y="188640"/>
            <a:ext cx="8229600" cy="1143000"/>
          </a:xfrm>
        </p:spPr>
        <p:txBody>
          <a:bodyPr/>
          <a:lstStyle/>
          <a:p>
            <a:r>
              <a:rPr lang="en-GB" dirty="0" err="1"/>
              <a:t>Aphrodisias</a:t>
            </a:r>
            <a:endParaRPr lang="en-GB" dirty="0"/>
          </a:p>
        </p:txBody>
      </p:sp>
      <p:sp>
        <p:nvSpPr>
          <p:cNvPr id="3" name="TextBox 2"/>
          <p:cNvSpPr txBox="1"/>
          <p:nvPr/>
        </p:nvSpPr>
        <p:spPr>
          <a:xfrm>
            <a:off x="850484" y="188640"/>
            <a:ext cx="3240360" cy="1754326"/>
          </a:xfrm>
          <a:prstGeom prst="rect">
            <a:avLst/>
          </a:prstGeom>
          <a:noFill/>
        </p:spPr>
        <p:txBody>
          <a:bodyPr wrap="square" rtlCol="0">
            <a:spAutoFit/>
          </a:bodyPr>
          <a:lstStyle/>
          <a:p>
            <a:pPr algn="ctr"/>
            <a:r>
              <a:rPr lang="de-DE" dirty="0"/>
              <a:t>Aphrodite: </a:t>
            </a:r>
            <a:r>
              <a:rPr lang="de-DE" dirty="0" err="1"/>
              <a:t>the</a:t>
            </a:r>
            <a:r>
              <a:rPr lang="de-DE" dirty="0"/>
              <a:t> </a:t>
            </a:r>
            <a:r>
              <a:rPr lang="de-DE" dirty="0" err="1"/>
              <a:t>local</a:t>
            </a:r>
            <a:r>
              <a:rPr lang="de-DE" dirty="0"/>
              <a:t> </a:t>
            </a:r>
            <a:r>
              <a:rPr lang="de-DE" dirty="0" err="1"/>
              <a:t>Carian</a:t>
            </a:r>
            <a:r>
              <a:rPr lang="de-DE" dirty="0"/>
              <a:t> </a:t>
            </a:r>
            <a:r>
              <a:rPr lang="de-DE" dirty="0" err="1"/>
              <a:t>goddess</a:t>
            </a:r>
            <a:r>
              <a:rPr lang="de-DE" dirty="0"/>
              <a:t>.</a:t>
            </a:r>
            <a:br>
              <a:rPr lang="de-DE" dirty="0"/>
            </a:br>
            <a:r>
              <a:rPr lang="de-DE" dirty="0"/>
              <a:t>The Greco-Roman </a:t>
            </a:r>
            <a:r>
              <a:rPr lang="de-DE" dirty="0" err="1"/>
              <a:t>iconography</a:t>
            </a:r>
            <a:r>
              <a:rPr lang="de-DE" dirty="0"/>
              <a:t> </a:t>
            </a:r>
            <a:r>
              <a:rPr lang="de-DE" dirty="0" err="1"/>
              <a:t>transforms</a:t>
            </a:r>
            <a:r>
              <a:rPr lang="de-DE" dirty="0"/>
              <a:t> </a:t>
            </a:r>
            <a:r>
              <a:rPr lang="de-DE" dirty="0" err="1"/>
              <a:t>the</a:t>
            </a:r>
            <a:r>
              <a:rPr lang="de-DE" dirty="0"/>
              <a:t> „</a:t>
            </a:r>
            <a:r>
              <a:rPr lang="de-DE" dirty="0" err="1"/>
              <a:t>local</a:t>
            </a:r>
            <a:r>
              <a:rPr lang="de-DE" dirty="0"/>
              <a:t> Aphrodite“ </a:t>
            </a:r>
            <a:r>
              <a:rPr lang="de-DE" dirty="0" err="1"/>
              <a:t>into</a:t>
            </a:r>
            <a:r>
              <a:rPr lang="de-DE" dirty="0"/>
              <a:t> a </a:t>
            </a:r>
            <a:r>
              <a:rPr lang="de-DE" b="1" dirty="0"/>
              <a:t>universal </a:t>
            </a:r>
            <a:r>
              <a:rPr lang="de-DE" b="1" dirty="0" err="1"/>
              <a:t>goddess</a:t>
            </a:r>
            <a:endParaRPr lang="en-GB" b="1" dirty="0"/>
          </a:p>
        </p:txBody>
      </p:sp>
      <p:pic>
        <p:nvPicPr>
          <p:cNvPr id="7" name="Picture 6"/>
          <p:cNvPicPr>
            <a:picLocks noChangeAspect="1"/>
          </p:cNvPicPr>
          <p:nvPr/>
        </p:nvPicPr>
        <p:blipFill>
          <a:blip r:embed="rId4" cstate="print">
            <a:duotone>
              <a:prstClr val="black"/>
              <a:schemeClr val="accent6">
                <a:tint val="45000"/>
                <a:satMod val="400000"/>
              </a:schemeClr>
            </a:duotone>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tretch>
            <a:fillRect/>
          </a:stretch>
        </p:blipFill>
        <p:spPr>
          <a:xfrm>
            <a:off x="251520" y="2019885"/>
            <a:ext cx="4320480" cy="4721483"/>
          </a:xfrm>
          <a:prstGeom prst="rect">
            <a:avLst/>
          </a:prstGeom>
        </p:spPr>
      </p:pic>
      <p:sp>
        <p:nvSpPr>
          <p:cNvPr id="8" name="Oval 7"/>
          <p:cNvSpPr/>
          <p:nvPr/>
        </p:nvSpPr>
        <p:spPr>
          <a:xfrm>
            <a:off x="827584" y="2204864"/>
            <a:ext cx="1800200" cy="1008112"/>
          </a:xfrm>
          <a:prstGeom prst="ellipse">
            <a:avLst/>
          </a:prstGeom>
          <a:solidFill>
            <a:schemeClr val="accent1">
              <a:alpha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763688" y="2123564"/>
            <a:ext cx="2232248" cy="369332"/>
          </a:xfrm>
          <a:prstGeom prst="rect">
            <a:avLst/>
          </a:prstGeom>
          <a:noFill/>
        </p:spPr>
        <p:txBody>
          <a:bodyPr wrap="square" rtlCol="0">
            <a:spAutoFit/>
          </a:bodyPr>
          <a:lstStyle/>
          <a:p>
            <a:r>
              <a:rPr lang="de-DE" b="1" dirty="0">
                <a:solidFill>
                  <a:schemeClr val="bg2">
                    <a:lumMod val="75000"/>
                    <a:lumOff val="25000"/>
                  </a:schemeClr>
                </a:solidFill>
                <a:effectLst>
                  <a:outerShdw blurRad="38100" dist="38100" dir="2700000" algn="tl">
                    <a:srgbClr val="000000">
                      <a:alpha val="43137"/>
                    </a:srgbClr>
                  </a:outerShdw>
                </a:effectLst>
              </a:rPr>
              <a:t>ARTEMIS TEMPEL</a:t>
            </a:r>
            <a:endParaRPr lang="en-GB" b="1" dirty="0">
              <a:solidFill>
                <a:schemeClr val="bg2">
                  <a:lumMod val="75000"/>
                  <a:lumOff val="25000"/>
                </a:schemeClr>
              </a:solidFill>
              <a:effectLst>
                <a:outerShdw blurRad="38100" dist="38100" dir="2700000" algn="tl">
                  <a:srgbClr val="000000">
                    <a:alpha val="43137"/>
                  </a:srgbClr>
                </a:outerShdw>
              </a:effectLst>
            </a:endParaRPr>
          </a:p>
        </p:txBody>
      </p:sp>
      <p:sp>
        <p:nvSpPr>
          <p:cNvPr id="10" name="TextBox 9"/>
          <p:cNvSpPr txBox="1"/>
          <p:nvPr/>
        </p:nvSpPr>
        <p:spPr>
          <a:xfrm>
            <a:off x="1115616" y="3789040"/>
            <a:ext cx="1440160" cy="369332"/>
          </a:xfrm>
          <a:prstGeom prst="rect">
            <a:avLst/>
          </a:prstGeom>
          <a:noFill/>
        </p:spPr>
        <p:txBody>
          <a:bodyPr wrap="square" rtlCol="0">
            <a:spAutoFit/>
          </a:bodyPr>
          <a:lstStyle/>
          <a:p>
            <a:pPr algn="ctr"/>
            <a:r>
              <a:rPr lang="de-DE" b="1" dirty="0">
                <a:solidFill>
                  <a:schemeClr val="bg2">
                    <a:lumMod val="75000"/>
                    <a:lumOff val="25000"/>
                  </a:schemeClr>
                </a:solidFill>
                <a:effectLst>
                  <a:outerShdw blurRad="38100" dist="38100" dir="2700000" algn="tl">
                    <a:srgbClr val="000000">
                      <a:alpha val="43137"/>
                    </a:srgbClr>
                  </a:outerShdw>
                </a:effectLst>
              </a:rPr>
              <a:t>AGORA</a:t>
            </a:r>
            <a:endParaRPr lang="en-GB" b="1" dirty="0">
              <a:solidFill>
                <a:schemeClr val="bg2">
                  <a:lumMod val="75000"/>
                  <a:lumOff val="2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22742370"/>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horizontal)">
                                      <p:cBhvr>
                                        <p:cTn id="11" dur="500"/>
                                        <p:tgtEl>
                                          <p:spTgt spid="3"/>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randombar(horizontal)">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 y="2476745"/>
            <a:ext cx="4419600" cy="1600327"/>
          </a:xfrm>
        </p:spPr>
        <p:txBody>
          <a:bodyPr>
            <a:noAutofit/>
          </a:bodyPr>
          <a:lstStyle/>
          <a:p>
            <a:r>
              <a:rPr lang="en-GB" sz="3600" dirty="0"/>
              <a:t>The </a:t>
            </a:r>
            <a:r>
              <a:rPr lang="en-GB" sz="3600" i="1" dirty="0" err="1"/>
              <a:t>archiereiai</a:t>
            </a:r>
            <a:r>
              <a:rPr lang="en-GB" sz="3600" dirty="0"/>
              <a:t> in Asia Minor.</a:t>
            </a:r>
            <a:br>
              <a:rPr lang="en-GB" sz="3600" dirty="0"/>
            </a:br>
            <a:r>
              <a:rPr lang="en-GB" sz="3600" dirty="0"/>
              <a:t>The imperial cult</a:t>
            </a:r>
            <a:br>
              <a:rPr lang="en-GB" sz="3600" dirty="0"/>
            </a:br>
            <a:r>
              <a:rPr lang="en-GB" sz="3600" dirty="0"/>
              <a:t>in Roman Asia Minor</a:t>
            </a:r>
          </a:p>
        </p:txBody>
      </p:sp>
      <p:sp>
        <p:nvSpPr>
          <p:cNvPr id="3" name="Subtitle 2"/>
          <p:cNvSpPr>
            <a:spLocks noGrp="1"/>
          </p:cNvSpPr>
          <p:nvPr>
            <p:ph type="subTitle" idx="1"/>
          </p:nvPr>
        </p:nvSpPr>
        <p:spPr>
          <a:xfrm>
            <a:off x="228600" y="4149080"/>
            <a:ext cx="4419600" cy="651520"/>
          </a:xfrm>
        </p:spPr>
        <p:txBody>
          <a:bodyPr/>
          <a:lstStyle/>
          <a:p>
            <a:endParaRPr lang="en-GB" dirty="0"/>
          </a:p>
        </p:txBody>
      </p:sp>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backgroundRemoval t="4889" b="97556" l="9596" r="90909">
                        <a14:foregroundMark x1="38889" y1="4889" x2="38889" y2="4889"/>
                        <a14:foregroundMark x1="16667" y1="33556" x2="16667" y2="33556"/>
                        <a14:foregroundMark x1="11616" y1="30444" x2="11616" y2="30444"/>
                        <a14:foregroundMark x1="13636" y1="36444" x2="13636" y2="36444"/>
                        <a14:foregroundMark x1="22727" y1="36667" x2="22727" y2="36667"/>
                        <a14:foregroundMark x1="91919" y1="39778" x2="91919" y2="39778"/>
                        <a14:foregroundMark x1="31818" y1="95778" x2="31818" y2="95778"/>
                        <a14:foregroundMark x1="64141" y1="97556" x2="64141" y2="97556"/>
                      </a14:backgroundRemoval>
                    </a14:imgEffect>
                  </a14:imgLayer>
                </a14:imgProps>
              </a:ext>
              <a:ext uri="{28A0092B-C50C-407E-A947-70E740481C1C}">
                <a14:useLocalDpi xmlns:a14="http://schemas.microsoft.com/office/drawing/2010/main" val="0"/>
              </a:ext>
            </a:extLst>
          </a:blip>
          <a:stretch>
            <a:fillRect/>
          </a:stretch>
        </p:blipFill>
        <p:spPr>
          <a:xfrm>
            <a:off x="5652120" y="188639"/>
            <a:ext cx="2877931" cy="6540753"/>
          </a:xfrm>
          <a:prstGeom prst="rect">
            <a:avLst/>
          </a:prstGeom>
        </p:spPr>
      </p:pic>
      <p:sp>
        <p:nvSpPr>
          <p:cNvPr id="5" name="TextBox 4"/>
          <p:cNvSpPr txBox="1"/>
          <p:nvPr/>
        </p:nvSpPr>
        <p:spPr>
          <a:xfrm rot="206611">
            <a:off x="1495737" y="518569"/>
            <a:ext cx="5326047" cy="1077218"/>
          </a:xfrm>
          <a:prstGeom prst="rect">
            <a:avLst/>
          </a:prstGeom>
          <a:noFill/>
        </p:spPr>
        <p:txBody>
          <a:bodyPr wrap="square" rtlCol="0">
            <a:spAutoFit/>
          </a:bodyPr>
          <a:lstStyle/>
          <a:p>
            <a:r>
              <a:rPr lang="en-GB" sz="1600" spc="300" dirty="0">
                <a:solidFill>
                  <a:schemeClr val="accent1">
                    <a:lumMod val="60000"/>
                    <a:lumOff val="40000"/>
                  </a:schemeClr>
                </a:solidFill>
              </a:rPr>
              <a:t>“(…) women of wealth could</a:t>
            </a:r>
          </a:p>
          <a:p>
            <a:r>
              <a:rPr lang="en-GB" sz="1600" spc="300" dirty="0">
                <a:solidFill>
                  <a:schemeClr val="accent1">
                    <a:lumMod val="60000"/>
                    <a:lumOff val="40000"/>
                  </a:schemeClr>
                </a:solidFill>
              </a:rPr>
              <a:t>and did hold influential positions in the society of Paul’s lifetime (…).</a:t>
            </a:r>
            <a:br>
              <a:rPr lang="en-GB" sz="1600" spc="300" dirty="0">
                <a:solidFill>
                  <a:schemeClr val="accent1">
                    <a:lumMod val="60000"/>
                    <a:lumOff val="40000"/>
                  </a:schemeClr>
                </a:solidFill>
              </a:rPr>
            </a:br>
            <a:r>
              <a:rPr lang="en-GB" sz="1400" dirty="0">
                <a:solidFill>
                  <a:schemeClr val="accent1">
                    <a:lumMod val="60000"/>
                    <a:lumOff val="40000"/>
                  </a:schemeClr>
                </a:solidFill>
              </a:rPr>
              <a:t>(R.A. </a:t>
            </a:r>
            <a:r>
              <a:rPr lang="en-GB" sz="1400" dirty="0" err="1">
                <a:solidFill>
                  <a:schemeClr val="accent1">
                    <a:lumMod val="60000"/>
                    <a:lumOff val="40000"/>
                  </a:schemeClr>
                </a:solidFill>
              </a:rPr>
              <a:t>Kearsley</a:t>
            </a:r>
            <a:r>
              <a:rPr lang="en-GB" sz="1400" dirty="0">
                <a:solidFill>
                  <a:schemeClr val="accent1">
                    <a:lumMod val="60000"/>
                    <a:lumOff val="40000"/>
                  </a:schemeClr>
                </a:solidFill>
              </a:rPr>
              <a:t> 1999, 202)</a:t>
            </a:r>
            <a:endParaRPr lang="en-GB" sz="1400" i="1" dirty="0">
              <a:solidFill>
                <a:schemeClr val="accent1">
                  <a:lumMod val="60000"/>
                  <a:lumOff val="40000"/>
                </a:schemeClr>
              </a:solidFill>
              <a:effectLst>
                <a:outerShdw blurRad="38100" dist="38100" dir="2700000" algn="tl">
                  <a:srgbClr val="000000">
                    <a:alpha val="43137"/>
                  </a:srgbClr>
                </a:outerShdw>
              </a:effectLst>
            </a:endParaRPr>
          </a:p>
        </p:txBody>
      </p:sp>
      <p:sp>
        <p:nvSpPr>
          <p:cNvPr id="6" name="TextBox 5"/>
          <p:cNvSpPr txBox="1"/>
          <p:nvPr/>
        </p:nvSpPr>
        <p:spPr>
          <a:xfrm rot="20903565">
            <a:off x="1219066" y="4889796"/>
            <a:ext cx="5326047" cy="1415772"/>
          </a:xfrm>
          <a:prstGeom prst="rect">
            <a:avLst/>
          </a:prstGeom>
          <a:noFill/>
        </p:spPr>
        <p:txBody>
          <a:bodyPr wrap="square" rtlCol="0">
            <a:spAutoFit/>
          </a:bodyPr>
          <a:lstStyle/>
          <a:p>
            <a:r>
              <a:rPr lang="en-GB" sz="1400" spc="300" dirty="0">
                <a:solidFill>
                  <a:schemeClr val="accent1">
                    <a:lumMod val="60000"/>
                    <a:lumOff val="40000"/>
                  </a:schemeClr>
                </a:solidFill>
              </a:rPr>
              <a:t>“(…) the apparent increase in power and status (…) was accompanied by a loss in citizen-status and a public image that emphasised the familial aspects of womanhood.</a:t>
            </a:r>
            <a:br>
              <a:rPr lang="en-GB" sz="1600" spc="300" dirty="0">
                <a:solidFill>
                  <a:schemeClr val="accent1">
                    <a:lumMod val="60000"/>
                    <a:lumOff val="40000"/>
                  </a:schemeClr>
                </a:solidFill>
              </a:rPr>
            </a:br>
            <a:r>
              <a:rPr lang="en-GB" sz="1400" dirty="0">
                <a:solidFill>
                  <a:schemeClr val="accent1">
                    <a:lumMod val="60000"/>
                    <a:lumOff val="40000"/>
                  </a:schemeClr>
                </a:solidFill>
              </a:rPr>
              <a:t>(R. van Bremen 1997, 302)</a:t>
            </a:r>
            <a:endParaRPr lang="en-GB" sz="1400" i="1" dirty="0">
              <a:solidFill>
                <a:schemeClr val="accent1">
                  <a:lumMod val="60000"/>
                  <a:lumOff val="4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282718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188639"/>
            <a:ext cx="2877931" cy="6540753"/>
          </a:xfrm>
          <a:prstGeom prst="rect">
            <a:avLst/>
          </a:prstGeom>
        </p:spPr>
      </p:pic>
      <p:sp>
        <p:nvSpPr>
          <p:cNvPr id="6" name="Content Placeholder 2"/>
          <p:cNvSpPr>
            <a:spLocks noGrp="1"/>
          </p:cNvSpPr>
          <p:nvPr>
            <p:ph idx="1"/>
          </p:nvPr>
        </p:nvSpPr>
        <p:spPr>
          <a:xfrm>
            <a:off x="251520" y="1556792"/>
            <a:ext cx="5112568" cy="1080120"/>
          </a:xfrm>
        </p:spPr>
        <p:txBody>
          <a:bodyPr>
            <a:normAutofit fontScale="92500" lnSpcReduction="20000"/>
          </a:bodyPr>
          <a:lstStyle/>
          <a:p>
            <a:r>
              <a:rPr lang="en-GB" sz="2000" b="1" i="1" dirty="0" err="1"/>
              <a:t>archiereia</a:t>
            </a:r>
            <a:r>
              <a:rPr lang="en-GB" sz="2000" b="1" dirty="0"/>
              <a:t> / </a:t>
            </a:r>
            <a:r>
              <a:rPr lang="el-GR" sz="2000" b="1" dirty="0"/>
              <a:t>ἀρχιέρεια</a:t>
            </a:r>
            <a:r>
              <a:rPr lang="en-GB" sz="2000" b="1" dirty="0"/>
              <a:t> </a:t>
            </a:r>
            <a:br>
              <a:rPr lang="en-GB" sz="2000" b="1" dirty="0"/>
            </a:br>
            <a:r>
              <a:rPr lang="en-GB" sz="2000" b="1" dirty="0"/>
              <a:t>the high priestess</a:t>
            </a:r>
            <a:br>
              <a:rPr lang="en-GB" sz="2000" b="1" dirty="0"/>
            </a:br>
            <a:r>
              <a:rPr lang="en-GB" sz="2000" b="1" dirty="0"/>
              <a:t>for the cult of the emperor(s)</a:t>
            </a:r>
          </a:p>
          <a:p>
            <a:r>
              <a:rPr lang="en-GB" sz="2000" b="1" i="1" dirty="0" err="1"/>
              <a:t>flaminica</a:t>
            </a:r>
            <a:r>
              <a:rPr lang="en-GB" sz="2000" b="1" i="1" dirty="0"/>
              <a:t> </a:t>
            </a:r>
            <a:r>
              <a:rPr lang="en-GB" sz="2000" b="1" dirty="0"/>
              <a:t>in the Roman West</a:t>
            </a:r>
            <a:endParaRPr lang="en-GB" sz="2000" b="1" i="1" dirty="0">
              <a:solidFill>
                <a:srgbClr val="00B0F0"/>
              </a:solidFill>
            </a:endParaRPr>
          </a:p>
        </p:txBody>
      </p:sp>
      <p:sp>
        <p:nvSpPr>
          <p:cNvPr id="9" name="TextBox 8"/>
          <p:cNvSpPr txBox="1"/>
          <p:nvPr/>
        </p:nvSpPr>
        <p:spPr>
          <a:xfrm rot="20903565">
            <a:off x="1219066" y="4812852"/>
            <a:ext cx="5326047" cy="1569660"/>
          </a:xfrm>
          <a:prstGeom prst="rect">
            <a:avLst/>
          </a:prstGeom>
          <a:noFill/>
        </p:spPr>
        <p:txBody>
          <a:bodyPr wrap="square" rtlCol="0">
            <a:spAutoFit/>
          </a:bodyPr>
          <a:lstStyle/>
          <a:p>
            <a:r>
              <a:rPr lang="en-GB" sz="1600" spc="300" dirty="0"/>
              <a:t>“(…) the apparent increase in power and status (…) was accompanied by a loss in citizen-status and a public image that emphasised the familial aspects of womanhood.</a:t>
            </a:r>
            <a:br>
              <a:rPr lang="en-GB" spc="300" dirty="0"/>
            </a:br>
            <a:r>
              <a:rPr lang="en-GB" sz="1600" dirty="0"/>
              <a:t>(R. van Bremen 1997, 302)</a:t>
            </a:r>
            <a:endParaRPr lang="en-GB" sz="1600" i="1" dirty="0">
              <a:effectLst>
                <a:outerShdw blurRad="38100" dist="38100" dir="2700000" algn="tl">
                  <a:srgbClr val="000000">
                    <a:alpha val="43137"/>
                  </a:srgbClr>
                </a:outerShdw>
              </a:effectLst>
            </a:endParaRPr>
          </a:p>
        </p:txBody>
      </p:sp>
      <p:sp>
        <p:nvSpPr>
          <p:cNvPr id="10" name="TextBox 9"/>
          <p:cNvSpPr txBox="1"/>
          <p:nvPr/>
        </p:nvSpPr>
        <p:spPr>
          <a:xfrm rot="5400000">
            <a:off x="5348965" y="3311138"/>
            <a:ext cx="6521998" cy="276999"/>
          </a:xfrm>
          <a:prstGeom prst="rect">
            <a:avLst/>
          </a:prstGeom>
          <a:noFill/>
        </p:spPr>
        <p:txBody>
          <a:bodyPr wrap="square" rtlCol="0">
            <a:spAutoFit/>
          </a:bodyPr>
          <a:lstStyle/>
          <a:p>
            <a:pPr algn="r"/>
            <a:r>
              <a:rPr lang="en-GB" sz="1200" dirty="0">
                <a:solidFill>
                  <a:schemeClr val="tx1">
                    <a:lumMod val="50000"/>
                  </a:schemeClr>
                </a:solidFill>
              </a:rPr>
              <a:t>Iulia </a:t>
            </a:r>
            <a:r>
              <a:rPr lang="en-GB" sz="1200" dirty="0" err="1">
                <a:solidFill>
                  <a:schemeClr val="tx1">
                    <a:lumMod val="50000"/>
                  </a:schemeClr>
                </a:solidFill>
              </a:rPr>
              <a:t>Soaemias</a:t>
            </a:r>
            <a:r>
              <a:rPr lang="en-GB" sz="1200" dirty="0">
                <a:solidFill>
                  <a:schemeClr val="tx1">
                    <a:lumMod val="50000"/>
                  </a:schemeClr>
                </a:solidFill>
              </a:rPr>
              <a:t> – Mutter  von Kaiser </a:t>
            </a:r>
            <a:r>
              <a:rPr lang="en-GB" sz="1200" dirty="0" err="1">
                <a:solidFill>
                  <a:schemeClr val="tx1">
                    <a:lumMod val="50000"/>
                  </a:schemeClr>
                </a:solidFill>
              </a:rPr>
              <a:t>Elagabal</a:t>
            </a:r>
            <a:r>
              <a:rPr lang="en-GB" sz="1200" dirty="0">
                <a:solidFill>
                  <a:schemeClr val="tx1">
                    <a:lumMod val="50000"/>
                  </a:schemeClr>
                </a:solidFill>
              </a:rPr>
              <a:t> (3.Jh., Antalya Museum)</a:t>
            </a:r>
          </a:p>
        </p:txBody>
      </p:sp>
    </p:spTree>
    <p:extLst>
      <p:ext uri="{BB962C8B-B14F-4D97-AF65-F5344CB8AC3E}">
        <p14:creationId xmlns:p14="http://schemas.microsoft.com/office/powerpoint/2010/main" val="3782009032"/>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vertical)">
                                      <p:cBhvr>
                                        <p:cTn id="7" dur="500"/>
                                        <p:tgtEl>
                                          <p:spTgt spid="6">
                                            <p:txEl>
                                              <p:pRg st="0" end="0"/>
                                            </p:txEl>
                                          </p:spTgt>
                                        </p:tgtEl>
                                      </p:cBhvr>
                                    </p:animEffect>
                                  </p:childTnLst>
                                </p:cTn>
                              </p:par>
                            </p:childTnLst>
                          </p:cTn>
                        </p:par>
                        <p:par>
                          <p:cTn id="8" fill="hold">
                            <p:stCondLst>
                              <p:cond delay="500"/>
                            </p:stCondLst>
                            <p:childTnLst>
                              <p:par>
                                <p:cTn id="9" presetID="14" presetClass="entr" presetSubtype="5" fill="hold" grpId="0" nodeType="after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Effect transition="in" filter="randombar(vertical)">
                                      <p:cBhvr>
                                        <p:cTn id="11"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rot="20822452">
            <a:off x="539552" y="3067712"/>
            <a:ext cx="4968552" cy="2862322"/>
          </a:xfrm>
          <a:prstGeom prst="rect">
            <a:avLst/>
          </a:prstGeom>
          <a:noFill/>
        </p:spPr>
        <p:txBody>
          <a:bodyPr wrap="square" rtlCol="0">
            <a:spAutoFit/>
          </a:bodyPr>
          <a:lstStyle/>
          <a:p>
            <a:pPr marL="342900" lvl="1" indent="-342900">
              <a:buFont typeface="Wingdings" pitchFamily="2" charset="2"/>
              <a:buChar char="Ø"/>
            </a:pPr>
            <a:r>
              <a:rPr lang="en-GB" sz="2000" dirty="0">
                <a:solidFill>
                  <a:schemeClr val="accent4">
                    <a:lumMod val="40000"/>
                    <a:lumOff val="60000"/>
                  </a:schemeClr>
                </a:solidFill>
              </a:rPr>
              <a:t>lack of a systematic study </a:t>
            </a:r>
            <a:br>
              <a:rPr lang="en-GB" sz="2000" dirty="0">
                <a:solidFill>
                  <a:schemeClr val="accent4">
                    <a:lumMod val="40000"/>
                    <a:lumOff val="60000"/>
                  </a:schemeClr>
                </a:solidFill>
              </a:rPr>
            </a:br>
            <a:r>
              <a:rPr lang="en-GB" sz="2000" dirty="0">
                <a:solidFill>
                  <a:schemeClr val="accent4">
                    <a:lumMod val="40000"/>
                    <a:lumOff val="60000"/>
                  </a:schemeClr>
                </a:solidFill>
              </a:rPr>
              <a:t>of </a:t>
            </a:r>
            <a:r>
              <a:rPr lang="en-GB" sz="2000" i="1" dirty="0" err="1">
                <a:solidFill>
                  <a:schemeClr val="accent4">
                    <a:lumMod val="40000"/>
                    <a:lumOff val="60000"/>
                  </a:schemeClr>
                </a:solidFill>
              </a:rPr>
              <a:t>flaminicae</a:t>
            </a:r>
            <a:r>
              <a:rPr lang="en-GB" sz="2000" dirty="0">
                <a:solidFill>
                  <a:schemeClr val="accent4">
                    <a:lumMod val="40000"/>
                    <a:lumOff val="60000"/>
                  </a:schemeClr>
                </a:solidFill>
              </a:rPr>
              <a:t> and </a:t>
            </a:r>
            <a:r>
              <a:rPr lang="en-GB" sz="2000" i="1" dirty="0" err="1">
                <a:solidFill>
                  <a:schemeClr val="accent4">
                    <a:lumMod val="40000"/>
                    <a:lumOff val="60000"/>
                  </a:schemeClr>
                </a:solidFill>
              </a:rPr>
              <a:t>ἀρχιερεία</a:t>
            </a:r>
            <a:r>
              <a:rPr lang="en-GB" sz="2000" dirty="0">
                <a:solidFill>
                  <a:schemeClr val="accent4">
                    <a:lumMod val="40000"/>
                    <a:lumOff val="60000"/>
                  </a:schemeClr>
                </a:solidFill>
              </a:rPr>
              <a:t> </a:t>
            </a:r>
          </a:p>
          <a:p>
            <a:pPr marL="342900" lvl="1" indent="-342900">
              <a:buFont typeface="Wingdings" pitchFamily="2" charset="2"/>
              <a:buChar char="Ø"/>
            </a:pPr>
            <a:r>
              <a:rPr lang="en-GB" sz="2000" dirty="0">
                <a:solidFill>
                  <a:schemeClr val="accent4">
                    <a:lumMod val="40000"/>
                    <a:lumOff val="60000"/>
                  </a:schemeClr>
                </a:solidFill>
              </a:rPr>
              <a:t>female priestesses – often marginalised in previous studies of imperial cult and Roman religion</a:t>
            </a:r>
          </a:p>
          <a:p>
            <a:pPr marL="342900" lvl="1" indent="-342900">
              <a:buFont typeface="Wingdings" pitchFamily="2" charset="2"/>
              <a:buChar char="Ø"/>
            </a:pPr>
            <a:r>
              <a:rPr lang="de-DE" sz="2000" dirty="0" err="1">
                <a:solidFill>
                  <a:schemeClr val="accent4">
                    <a:lumMod val="40000"/>
                    <a:lumOff val="60000"/>
                  </a:schemeClr>
                </a:solidFill>
              </a:rPr>
              <a:t>It</a:t>
            </a:r>
            <a:r>
              <a:rPr lang="de-DE" sz="2000" dirty="0">
                <a:solidFill>
                  <a:schemeClr val="accent4">
                    <a:lumMod val="40000"/>
                    <a:lumOff val="60000"/>
                  </a:schemeClr>
                </a:solidFill>
              </a:rPr>
              <a:t> </a:t>
            </a:r>
            <a:r>
              <a:rPr lang="de-DE" sz="2000" dirty="0" err="1">
                <a:solidFill>
                  <a:schemeClr val="accent4">
                    <a:lumMod val="40000"/>
                    <a:lumOff val="60000"/>
                  </a:schemeClr>
                </a:solidFill>
              </a:rPr>
              <a:t>is</a:t>
            </a:r>
            <a:r>
              <a:rPr lang="de-DE" sz="2000" dirty="0">
                <a:solidFill>
                  <a:schemeClr val="accent4">
                    <a:lumMod val="40000"/>
                    <a:lumOff val="60000"/>
                  </a:schemeClr>
                </a:solidFill>
              </a:rPr>
              <a:t> </a:t>
            </a:r>
            <a:r>
              <a:rPr lang="de-DE" sz="2000" dirty="0" err="1">
                <a:solidFill>
                  <a:schemeClr val="accent4">
                    <a:lumMod val="40000"/>
                    <a:lumOff val="60000"/>
                  </a:schemeClr>
                </a:solidFill>
              </a:rPr>
              <a:t>no</a:t>
            </a:r>
            <a:r>
              <a:rPr lang="de-DE" sz="2000" dirty="0">
                <a:solidFill>
                  <a:schemeClr val="accent4">
                    <a:lumMod val="40000"/>
                    <a:lumOff val="60000"/>
                  </a:schemeClr>
                </a:solidFill>
              </a:rPr>
              <a:t> „</a:t>
            </a:r>
            <a:r>
              <a:rPr lang="de-DE" sz="2000" dirty="0" err="1">
                <a:solidFill>
                  <a:schemeClr val="accent4">
                    <a:lumMod val="40000"/>
                    <a:lumOff val="60000"/>
                  </a:schemeClr>
                </a:solidFill>
              </a:rPr>
              <a:t>honorary</a:t>
            </a:r>
            <a:r>
              <a:rPr lang="de-DE" sz="2000" dirty="0">
                <a:solidFill>
                  <a:schemeClr val="accent4">
                    <a:lumMod val="40000"/>
                    <a:lumOff val="60000"/>
                  </a:schemeClr>
                </a:solidFill>
              </a:rPr>
              <a:t> title“, but </a:t>
            </a:r>
            <a:r>
              <a:rPr lang="de-DE" sz="2000" dirty="0" err="1">
                <a:solidFill>
                  <a:schemeClr val="accent4">
                    <a:lumMod val="40000"/>
                    <a:lumOff val="60000"/>
                  </a:schemeClr>
                </a:solidFill>
              </a:rPr>
              <a:t>regular</a:t>
            </a:r>
            <a:r>
              <a:rPr lang="de-DE" sz="2000" dirty="0">
                <a:solidFill>
                  <a:schemeClr val="accent4">
                    <a:lumMod val="40000"/>
                    <a:lumOff val="60000"/>
                  </a:schemeClr>
                </a:solidFill>
              </a:rPr>
              <a:t> </a:t>
            </a:r>
            <a:r>
              <a:rPr lang="de-DE" sz="2000" dirty="0" err="1">
                <a:solidFill>
                  <a:schemeClr val="accent4">
                    <a:lumMod val="40000"/>
                    <a:lumOff val="60000"/>
                  </a:schemeClr>
                </a:solidFill>
              </a:rPr>
              <a:t>priesthood</a:t>
            </a:r>
            <a:r>
              <a:rPr lang="de-DE" sz="2000" dirty="0">
                <a:solidFill>
                  <a:schemeClr val="accent4">
                    <a:lumMod val="40000"/>
                    <a:lumOff val="60000"/>
                  </a:schemeClr>
                </a:solidFill>
              </a:rPr>
              <a:t> </a:t>
            </a:r>
            <a:r>
              <a:rPr lang="de-DE" sz="2000" dirty="0" err="1">
                <a:solidFill>
                  <a:schemeClr val="accent4">
                    <a:lumMod val="40000"/>
                    <a:lumOff val="60000"/>
                  </a:schemeClr>
                </a:solidFill>
              </a:rPr>
              <a:t>that</a:t>
            </a:r>
            <a:r>
              <a:rPr lang="de-DE" sz="2000" dirty="0">
                <a:solidFill>
                  <a:schemeClr val="accent4">
                    <a:lumMod val="40000"/>
                    <a:lumOff val="60000"/>
                  </a:schemeClr>
                </a:solidFill>
              </a:rPr>
              <a:t> was </a:t>
            </a:r>
            <a:r>
              <a:rPr lang="de-DE" sz="2000" dirty="0" err="1">
                <a:solidFill>
                  <a:schemeClr val="accent4">
                    <a:lumMod val="40000"/>
                    <a:lumOff val="60000"/>
                  </a:schemeClr>
                </a:solidFill>
              </a:rPr>
              <a:t>becoming</a:t>
            </a:r>
            <a:r>
              <a:rPr lang="de-DE" sz="2000" dirty="0">
                <a:solidFill>
                  <a:schemeClr val="accent4">
                    <a:lumMod val="40000"/>
                    <a:lumOff val="60000"/>
                  </a:schemeClr>
                </a:solidFill>
              </a:rPr>
              <a:t> </a:t>
            </a:r>
            <a:r>
              <a:rPr lang="de-DE" sz="2000" dirty="0" err="1">
                <a:solidFill>
                  <a:schemeClr val="accent4">
                    <a:lumMod val="40000"/>
                    <a:lumOff val="60000"/>
                  </a:schemeClr>
                </a:solidFill>
              </a:rPr>
              <a:t>increasingly</a:t>
            </a:r>
            <a:r>
              <a:rPr lang="de-DE" sz="2000" dirty="0">
                <a:solidFill>
                  <a:schemeClr val="accent4">
                    <a:lumMod val="40000"/>
                    <a:lumOff val="60000"/>
                  </a:schemeClr>
                </a:solidFill>
              </a:rPr>
              <a:t> </a:t>
            </a:r>
            <a:r>
              <a:rPr lang="de-DE" sz="2000" dirty="0" err="1">
                <a:solidFill>
                  <a:schemeClr val="accent4">
                    <a:lumMod val="40000"/>
                    <a:lumOff val="60000"/>
                  </a:schemeClr>
                </a:solidFill>
              </a:rPr>
              <a:t>important</a:t>
            </a:r>
            <a:r>
              <a:rPr lang="de-DE" sz="2000" dirty="0">
                <a:solidFill>
                  <a:schemeClr val="accent4">
                    <a:lumMod val="40000"/>
                    <a:lumOff val="60000"/>
                  </a:schemeClr>
                </a:solidFill>
              </a:rPr>
              <a:t> </a:t>
            </a:r>
          </a:p>
          <a:p>
            <a:pPr marL="342900" lvl="1" indent="-342900">
              <a:buFont typeface="Wingdings" pitchFamily="2" charset="2"/>
              <a:buChar char="Ø"/>
            </a:pPr>
            <a:r>
              <a:rPr lang="de-DE" sz="2000" dirty="0" err="1">
                <a:solidFill>
                  <a:schemeClr val="accent4">
                    <a:lumMod val="40000"/>
                    <a:lumOff val="60000"/>
                  </a:schemeClr>
                </a:solidFill>
              </a:rPr>
              <a:t>Asia</a:t>
            </a:r>
            <a:r>
              <a:rPr lang="de-DE" sz="2000" dirty="0">
                <a:solidFill>
                  <a:schemeClr val="accent4">
                    <a:lumMod val="40000"/>
                    <a:lumOff val="60000"/>
                  </a:schemeClr>
                </a:solidFill>
              </a:rPr>
              <a:t> </a:t>
            </a:r>
            <a:r>
              <a:rPr lang="de-DE" sz="2000" dirty="0" err="1">
                <a:solidFill>
                  <a:schemeClr val="accent4">
                    <a:lumMod val="40000"/>
                    <a:lumOff val="60000"/>
                  </a:schemeClr>
                </a:solidFill>
              </a:rPr>
              <a:t>Minor</a:t>
            </a:r>
            <a:r>
              <a:rPr lang="de-DE" sz="2000" dirty="0">
                <a:solidFill>
                  <a:schemeClr val="accent4">
                    <a:lumMod val="40000"/>
                    <a:lumOff val="60000"/>
                  </a:schemeClr>
                </a:solidFill>
              </a:rPr>
              <a:t>: </a:t>
            </a:r>
            <a:r>
              <a:rPr lang="de-DE" sz="2000" dirty="0" err="1">
                <a:solidFill>
                  <a:schemeClr val="accent4">
                    <a:lumMod val="40000"/>
                    <a:lumOff val="60000"/>
                  </a:schemeClr>
                </a:solidFill>
              </a:rPr>
              <a:t>good</a:t>
            </a:r>
            <a:r>
              <a:rPr lang="de-DE" sz="2000" dirty="0">
                <a:solidFill>
                  <a:schemeClr val="accent4">
                    <a:lumMod val="40000"/>
                    <a:lumOff val="60000"/>
                  </a:schemeClr>
                </a:solidFill>
              </a:rPr>
              <a:t> </a:t>
            </a:r>
            <a:r>
              <a:rPr lang="de-DE" sz="2000" dirty="0" err="1">
                <a:solidFill>
                  <a:schemeClr val="accent4">
                    <a:lumMod val="40000"/>
                    <a:lumOff val="60000"/>
                  </a:schemeClr>
                </a:solidFill>
              </a:rPr>
              <a:t>sources</a:t>
            </a:r>
            <a:endParaRPr lang="en-GB" dirty="0">
              <a:solidFill>
                <a:schemeClr val="accent4">
                  <a:lumMod val="40000"/>
                  <a:lumOff val="60000"/>
                </a:schemeClr>
              </a:solidFill>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188639"/>
            <a:ext cx="2877931" cy="6540753"/>
          </a:xfrm>
          <a:prstGeom prst="rect">
            <a:avLst/>
          </a:prstGeom>
        </p:spPr>
      </p:pic>
      <p:sp>
        <p:nvSpPr>
          <p:cNvPr id="6" name="Content Placeholder 2"/>
          <p:cNvSpPr>
            <a:spLocks noGrp="1"/>
          </p:cNvSpPr>
          <p:nvPr>
            <p:ph idx="1"/>
          </p:nvPr>
        </p:nvSpPr>
        <p:spPr>
          <a:xfrm>
            <a:off x="251520" y="1556792"/>
            <a:ext cx="5112568" cy="1080120"/>
          </a:xfrm>
        </p:spPr>
        <p:txBody>
          <a:bodyPr>
            <a:normAutofit fontScale="92500" lnSpcReduction="20000"/>
          </a:bodyPr>
          <a:lstStyle/>
          <a:p>
            <a:r>
              <a:rPr lang="en-GB" sz="2000" b="1" i="1" dirty="0" err="1"/>
              <a:t>archiereia</a:t>
            </a:r>
            <a:r>
              <a:rPr lang="en-GB" sz="2000" b="1" dirty="0"/>
              <a:t> / </a:t>
            </a:r>
            <a:r>
              <a:rPr lang="el-GR" sz="2000" b="1" dirty="0"/>
              <a:t>ἀρχιέρεια</a:t>
            </a:r>
            <a:r>
              <a:rPr lang="en-GB" sz="2000" b="1" dirty="0"/>
              <a:t> </a:t>
            </a:r>
            <a:br>
              <a:rPr lang="en-GB" sz="2000" b="1" dirty="0"/>
            </a:br>
            <a:r>
              <a:rPr lang="en-GB" sz="2000" b="1" dirty="0"/>
              <a:t>the high priestess</a:t>
            </a:r>
            <a:br>
              <a:rPr lang="en-GB" sz="2000" b="1" dirty="0"/>
            </a:br>
            <a:r>
              <a:rPr lang="en-GB" sz="2000" b="1" dirty="0"/>
              <a:t>for the cult of the emperor(s)</a:t>
            </a:r>
          </a:p>
          <a:p>
            <a:r>
              <a:rPr lang="en-GB" sz="2000" b="1" i="1" dirty="0" err="1"/>
              <a:t>flaminica</a:t>
            </a:r>
            <a:r>
              <a:rPr lang="en-GB" sz="2000" b="1" i="1" dirty="0"/>
              <a:t> </a:t>
            </a:r>
            <a:r>
              <a:rPr lang="en-GB" sz="2000" b="1" dirty="0"/>
              <a:t>in the Roman West</a:t>
            </a:r>
            <a:endParaRPr lang="en-GB" sz="2000" b="1" i="1" dirty="0">
              <a:solidFill>
                <a:srgbClr val="00B0F0"/>
              </a:solidFill>
            </a:endParaRPr>
          </a:p>
        </p:txBody>
      </p:sp>
      <p:sp>
        <p:nvSpPr>
          <p:cNvPr id="8" name="TextBox 7"/>
          <p:cNvSpPr txBox="1"/>
          <p:nvPr/>
        </p:nvSpPr>
        <p:spPr>
          <a:xfrm rot="5400000">
            <a:off x="5348965" y="3311138"/>
            <a:ext cx="6521998" cy="276999"/>
          </a:xfrm>
          <a:prstGeom prst="rect">
            <a:avLst/>
          </a:prstGeom>
          <a:noFill/>
        </p:spPr>
        <p:txBody>
          <a:bodyPr wrap="square" rtlCol="0">
            <a:spAutoFit/>
          </a:bodyPr>
          <a:lstStyle/>
          <a:p>
            <a:pPr algn="r"/>
            <a:r>
              <a:rPr lang="en-GB" sz="1200" dirty="0">
                <a:solidFill>
                  <a:schemeClr val="tx1">
                    <a:lumMod val="50000"/>
                  </a:schemeClr>
                </a:solidFill>
              </a:rPr>
              <a:t>Iulia </a:t>
            </a:r>
            <a:r>
              <a:rPr lang="en-GB" sz="1200" dirty="0" err="1">
                <a:solidFill>
                  <a:schemeClr val="tx1">
                    <a:lumMod val="50000"/>
                  </a:schemeClr>
                </a:solidFill>
              </a:rPr>
              <a:t>Soaemias</a:t>
            </a:r>
            <a:r>
              <a:rPr lang="en-GB" sz="1200" dirty="0">
                <a:solidFill>
                  <a:schemeClr val="tx1">
                    <a:lumMod val="50000"/>
                  </a:schemeClr>
                </a:solidFill>
              </a:rPr>
              <a:t> – Mutter  von Kaiser </a:t>
            </a:r>
            <a:r>
              <a:rPr lang="en-GB" sz="1200" dirty="0" err="1">
                <a:solidFill>
                  <a:schemeClr val="tx1">
                    <a:lumMod val="50000"/>
                  </a:schemeClr>
                </a:solidFill>
              </a:rPr>
              <a:t>Elagabal</a:t>
            </a:r>
            <a:r>
              <a:rPr lang="en-GB" sz="1200" dirty="0">
                <a:solidFill>
                  <a:schemeClr val="tx1">
                    <a:lumMod val="50000"/>
                  </a:schemeClr>
                </a:solidFill>
              </a:rPr>
              <a:t> (3.Jh., Antalya Museum)</a:t>
            </a:r>
          </a:p>
        </p:txBody>
      </p:sp>
    </p:spTree>
    <p:extLst>
      <p:ext uri="{BB962C8B-B14F-4D97-AF65-F5344CB8AC3E}">
        <p14:creationId xmlns:p14="http://schemas.microsoft.com/office/powerpoint/2010/main" val="351854316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188639"/>
            <a:ext cx="2877931" cy="6540753"/>
          </a:xfrm>
          <a:prstGeom prst="rect">
            <a:avLst/>
          </a:prstGeom>
        </p:spPr>
      </p:pic>
      <p:sp>
        <p:nvSpPr>
          <p:cNvPr id="6" name="Content Placeholder 2"/>
          <p:cNvSpPr txBox="1">
            <a:spLocks/>
          </p:cNvSpPr>
          <p:nvPr/>
        </p:nvSpPr>
        <p:spPr>
          <a:xfrm>
            <a:off x="251520" y="1556792"/>
            <a:ext cx="5112568" cy="1080120"/>
          </a:xfrm>
          <a:prstGeom prst="rect">
            <a:avLst/>
          </a:prstGeom>
        </p:spPr>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sz="2000" b="1" i="1" dirty="0" err="1"/>
              <a:t>archiereia</a:t>
            </a:r>
            <a:r>
              <a:rPr lang="en-GB" sz="2000" b="1" dirty="0"/>
              <a:t> / </a:t>
            </a:r>
            <a:r>
              <a:rPr lang="el-GR" sz="2000" b="1" dirty="0"/>
              <a:t>ἀρχιέρεια</a:t>
            </a:r>
            <a:r>
              <a:rPr lang="en-GB" sz="2000" b="1" dirty="0"/>
              <a:t> </a:t>
            </a:r>
            <a:br>
              <a:rPr lang="en-GB" sz="2000" b="1" dirty="0"/>
            </a:br>
            <a:r>
              <a:rPr lang="en-GB" sz="2000" b="1" dirty="0"/>
              <a:t>the high priestess</a:t>
            </a:r>
            <a:br>
              <a:rPr lang="en-GB" sz="2000" b="1" dirty="0"/>
            </a:br>
            <a:r>
              <a:rPr lang="en-GB" sz="2000" b="1" dirty="0"/>
              <a:t>for the cult of the emperor(s)</a:t>
            </a:r>
          </a:p>
          <a:p>
            <a:r>
              <a:rPr lang="en-GB" sz="2000" b="1" i="1" dirty="0" err="1"/>
              <a:t>flaminica</a:t>
            </a:r>
            <a:r>
              <a:rPr lang="en-GB" sz="2000" b="1" i="1" dirty="0"/>
              <a:t> </a:t>
            </a:r>
            <a:r>
              <a:rPr lang="en-GB" sz="2000" b="1" dirty="0"/>
              <a:t>in the Roman West</a:t>
            </a:r>
            <a:endParaRPr lang="en-GB" sz="2000" b="1" i="1" dirty="0">
              <a:solidFill>
                <a:srgbClr val="00B0F0"/>
              </a:solidFill>
            </a:endParaRPr>
          </a:p>
        </p:txBody>
      </p:sp>
      <p:sp>
        <p:nvSpPr>
          <p:cNvPr id="8" name="Content Placeholder 2"/>
          <p:cNvSpPr>
            <a:spLocks noGrp="1"/>
          </p:cNvSpPr>
          <p:nvPr>
            <p:ph idx="1"/>
          </p:nvPr>
        </p:nvSpPr>
        <p:spPr>
          <a:xfrm rot="20840079">
            <a:off x="240883" y="2582310"/>
            <a:ext cx="5100266" cy="3096344"/>
          </a:xfrm>
        </p:spPr>
        <p:txBody>
          <a:bodyPr>
            <a:noAutofit/>
          </a:bodyPr>
          <a:lstStyle/>
          <a:p>
            <a:r>
              <a:rPr lang="de-DE" sz="1800" dirty="0" err="1">
                <a:solidFill>
                  <a:schemeClr val="accent1">
                    <a:lumMod val="20000"/>
                    <a:lumOff val="80000"/>
                  </a:schemeClr>
                </a:solidFill>
                <a:sym typeface="Wingdings" pitchFamily="2" charset="2"/>
              </a:rPr>
              <a:t>Structure</a:t>
            </a:r>
            <a:endParaRPr lang="de-DE" sz="1800" dirty="0">
              <a:solidFill>
                <a:schemeClr val="accent1">
                  <a:lumMod val="20000"/>
                  <a:lumOff val="80000"/>
                </a:schemeClr>
              </a:solidFill>
              <a:sym typeface="Wingdings" pitchFamily="2" charset="2"/>
            </a:endParaRPr>
          </a:p>
          <a:p>
            <a:pPr lvl="1"/>
            <a:r>
              <a:rPr lang="de-DE" sz="1800" dirty="0">
                <a:solidFill>
                  <a:schemeClr val="accent1">
                    <a:lumMod val="20000"/>
                    <a:lumOff val="80000"/>
                  </a:schemeClr>
                </a:solidFill>
                <a:sym typeface="Wingdings" pitchFamily="2" charset="2"/>
              </a:rPr>
              <a:t>(1) </a:t>
            </a:r>
            <a:r>
              <a:rPr lang="de-DE" sz="1800" dirty="0" err="1">
                <a:solidFill>
                  <a:schemeClr val="accent1">
                    <a:lumMod val="20000"/>
                    <a:lumOff val="80000"/>
                  </a:schemeClr>
                </a:solidFill>
                <a:sym typeface="Wingdings" pitchFamily="2" charset="2"/>
              </a:rPr>
              <a:t>Sources</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problems</a:t>
            </a:r>
            <a:r>
              <a:rPr lang="de-DE" sz="1800" dirty="0">
                <a:solidFill>
                  <a:schemeClr val="accent1">
                    <a:lumMod val="20000"/>
                    <a:lumOff val="80000"/>
                  </a:schemeClr>
                </a:solidFill>
                <a:sym typeface="Wingdings" pitchFamily="2" charset="2"/>
              </a:rPr>
              <a:t> &amp; </a:t>
            </a:r>
            <a:r>
              <a:rPr lang="de-DE" sz="1800" dirty="0" err="1">
                <a:solidFill>
                  <a:schemeClr val="accent1">
                    <a:lumMod val="20000"/>
                    <a:lumOff val="80000"/>
                  </a:schemeClr>
                </a:solidFill>
                <a:sym typeface="Wingdings" pitchFamily="2" charset="2"/>
              </a:rPr>
              <a:t>questions</a:t>
            </a:r>
            <a:br>
              <a:rPr lang="de-DE" sz="1800" dirty="0">
                <a:solidFill>
                  <a:schemeClr val="accent1">
                    <a:lumMod val="20000"/>
                    <a:lumOff val="80000"/>
                  </a:schemeClr>
                </a:solidFill>
                <a:sym typeface="Wingdings" pitchFamily="2" charset="2"/>
              </a:rPr>
            </a:b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based</a:t>
            </a:r>
            <a:r>
              <a:rPr lang="de-DE" sz="1800" dirty="0">
                <a:solidFill>
                  <a:schemeClr val="accent1">
                    <a:lumMod val="20000"/>
                    <a:lumOff val="80000"/>
                  </a:schemeClr>
                </a:solidFill>
                <a:sym typeface="Wingdings" pitchFamily="2" charset="2"/>
              </a:rPr>
              <a:t> on </a:t>
            </a:r>
            <a:r>
              <a:rPr lang="de-DE" sz="1800" dirty="0" err="1">
                <a:solidFill>
                  <a:schemeClr val="accent1">
                    <a:lumMod val="20000"/>
                    <a:lumOff val="80000"/>
                  </a:schemeClr>
                </a:solidFill>
                <a:sym typeface="Wingdings" pitchFamily="2" charset="2"/>
              </a:rPr>
              <a:t>the</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example</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of</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Iulianè</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from</a:t>
            </a:r>
            <a:r>
              <a:rPr lang="de-DE" sz="1800" dirty="0">
                <a:solidFill>
                  <a:schemeClr val="accent1">
                    <a:lumMod val="20000"/>
                    <a:lumOff val="80000"/>
                  </a:schemeClr>
                </a:solidFill>
                <a:sym typeface="Wingdings" pitchFamily="2" charset="2"/>
              </a:rPr>
              <a:t> Magnesia </a:t>
            </a:r>
          </a:p>
          <a:p>
            <a:pPr lvl="1"/>
            <a:r>
              <a:rPr lang="de-DE" sz="1800" dirty="0">
                <a:solidFill>
                  <a:schemeClr val="accent1">
                    <a:lumMod val="20000"/>
                    <a:lumOff val="80000"/>
                  </a:schemeClr>
                </a:solidFill>
                <a:sym typeface="Wingdings" pitchFamily="2" charset="2"/>
              </a:rPr>
              <a:t>(2) </a:t>
            </a:r>
            <a:r>
              <a:rPr lang="de-DE" sz="1800" dirty="0" err="1">
                <a:solidFill>
                  <a:schemeClr val="accent1">
                    <a:lumMod val="20000"/>
                    <a:lumOff val="80000"/>
                  </a:schemeClr>
                </a:solidFill>
                <a:sym typeface="Wingdings" pitchFamily="2" charset="2"/>
              </a:rPr>
              <a:t>Aspects</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of</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cursus</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honorum</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of</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women</a:t>
            </a:r>
            <a:r>
              <a:rPr lang="de-DE" sz="1800" dirty="0">
                <a:solidFill>
                  <a:schemeClr val="accent1">
                    <a:lumMod val="20000"/>
                    <a:lumOff val="80000"/>
                  </a:schemeClr>
                </a:solidFill>
                <a:sym typeface="Wingdings" pitchFamily="2" charset="2"/>
              </a:rPr>
              <a:t> in Ephesos </a:t>
            </a:r>
            <a:r>
              <a:rPr lang="de-DE" sz="1800" dirty="0" err="1">
                <a:solidFill>
                  <a:schemeClr val="accent1">
                    <a:lumMod val="20000"/>
                    <a:lumOff val="80000"/>
                  </a:schemeClr>
                </a:solidFill>
                <a:sym typeface="Wingdings" pitchFamily="2" charset="2"/>
              </a:rPr>
              <a:t>and</a:t>
            </a:r>
            <a:r>
              <a:rPr lang="de-DE" sz="1800" dirty="0">
                <a:solidFill>
                  <a:schemeClr val="accent1">
                    <a:lumMod val="20000"/>
                    <a:lumOff val="80000"/>
                  </a:schemeClr>
                </a:solidFill>
                <a:sym typeface="Wingdings" pitchFamily="2" charset="2"/>
              </a:rPr>
              <a:t> Didyma/Milet  </a:t>
            </a:r>
          </a:p>
          <a:p>
            <a:pPr lvl="1"/>
            <a:r>
              <a:rPr lang="de-DE" sz="1800" dirty="0">
                <a:solidFill>
                  <a:schemeClr val="accent1">
                    <a:lumMod val="20000"/>
                    <a:lumOff val="80000"/>
                  </a:schemeClr>
                </a:solidFill>
                <a:sym typeface="Wingdings" pitchFamily="2" charset="2"/>
              </a:rPr>
              <a:t>(3 ) </a:t>
            </a:r>
            <a:r>
              <a:rPr lang="de-DE" sz="1800" dirty="0" err="1">
                <a:solidFill>
                  <a:schemeClr val="accent1">
                    <a:lumMod val="20000"/>
                    <a:lumOff val="80000"/>
                  </a:schemeClr>
                </a:solidFill>
                <a:sym typeface="Wingdings" pitchFamily="2" charset="2"/>
              </a:rPr>
              <a:t>Social</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prestige</a:t>
            </a:r>
            <a:r>
              <a:rPr lang="de-DE" sz="1800" dirty="0">
                <a:solidFill>
                  <a:schemeClr val="accent1">
                    <a:lumMod val="20000"/>
                    <a:lumOff val="80000"/>
                  </a:schemeClr>
                </a:solidFill>
                <a:sym typeface="Wingdings" pitchFamily="2" charset="2"/>
              </a:rPr>
              <a:t> &amp; </a:t>
            </a:r>
            <a:r>
              <a:rPr lang="de-DE" sz="1800" dirty="0" err="1">
                <a:solidFill>
                  <a:schemeClr val="accent1">
                    <a:lumMod val="20000"/>
                    <a:lumOff val="80000"/>
                  </a:schemeClr>
                </a:solidFill>
                <a:sym typeface="Wingdings" pitchFamily="2" charset="2"/>
              </a:rPr>
              <a:t>euergetismus</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of</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high</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priestesses</a:t>
            </a:r>
            <a:r>
              <a:rPr lang="de-DE" sz="1800" dirty="0">
                <a:solidFill>
                  <a:schemeClr val="accent1">
                    <a:lumMod val="20000"/>
                    <a:lumOff val="80000"/>
                  </a:schemeClr>
                </a:solidFill>
                <a:sym typeface="Wingdings" pitchFamily="2" charset="2"/>
              </a:rPr>
              <a:t> in </a:t>
            </a:r>
            <a:r>
              <a:rPr lang="de-DE" sz="1800" dirty="0" err="1">
                <a:solidFill>
                  <a:schemeClr val="accent1">
                    <a:lumMod val="20000"/>
                    <a:lumOff val="80000"/>
                  </a:schemeClr>
                </a:solidFill>
                <a:sym typeface="Wingdings" pitchFamily="2" charset="2"/>
              </a:rPr>
              <a:t>Aphrodisias</a:t>
            </a:r>
            <a:r>
              <a:rPr lang="de-DE" sz="1800" dirty="0">
                <a:solidFill>
                  <a:schemeClr val="accent1">
                    <a:lumMod val="20000"/>
                    <a:lumOff val="80000"/>
                  </a:schemeClr>
                </a:solidFill>
                <a:sym typeface="Wingdings" pitchFamily="2" charset="2"/>
              </a:rPr>
              <a:t> &amp; Perge</a:t>
            </a:r>
          </a:p>
          <a:p>
            <a:pPr lvl="1"/>
            <a:r>
              <a:rPr lang="de-DE" sz="1800" dirty="0">
                <a:solidFill>
                  <a:schemeClr val="accent1">
                    <a:lumMod val="20000"/>
                    <a:lumOff val="80000"/>
                  </a:schemeClr>
                </a:solidFill>
                <a:sym typeface="Wingdings" pitchFamily="2" charset="2"/>
              </a:rPr>
              <a:t>(4) </a:t>
            </a:r>
            <a:r>
              <a:rPr lang="de-DE" sz="1800" dirty="0" err="1">
                <a:solidFill>
                  <a:schemeClr val="accent1">
                    <a:lumMod val="20000"/>
                    <a:lumOff val="80000"/>
                  </a:schemeClr>
                </a:solidFill>
                <a:sym typeface="Wingdings" pitchFamily="2" charset="2"/>
              </a:rPr>
              <a:t>Summary</a:t>
            </a:r>
            <a:r>
              <a:rPr lang="de-DE" sz="1800" dirty="0">
                <a:solidFill>
                  <a:schemeClr val="accent1">
                    <a:lumMod val="20000"/>
                    <a:lumOff val="80000"/>
                  </a:schemeClr>
                </a:solidFill>
                <a:sym typeface="Wingdings" pitchFamily="2" charset="2"/>
              </a:rPr>
              <a:t> on </a:t>
            </a:r>
            <a:r>
              <a:rPr lang="de-DE" sz="1800" dirty="0" err="1">
                <a:solidFill>
                  <a:schemeClr val="accent1">
                    <a:lumMod val="20000"/>
                    <a:lumOff val="80000"/>
                  </a:schemeClr>
                </a:solidFill>
                <a:sym typeface="Wingdings" pitchFamily="2" charset="2"/>
              </a:rPr>
              <a:t>diversity</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of</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priesthood</a:t>
            </a:r>
            <a:r>
              <a:rPr lang="de-DE" sz="1800" dirty="0">
                <a:solidFill>
                  <a:schemeClr val="accent1">
                    <a:lumMod val="20000"/>
                    <a:lumOff val="80000"/>
                  </a:schemeClr>
                </a:solidFill>
                <a:sym typeface="Wingdings" pitchFamily="2" charset="2"/>
              </a:rPr>
              <a:t> in </a:t>
            </a:r>
            <a:r>
              <a:rPr lang="de-DE" sz="1800" dirty="0" err="1">
                <a:solidFill>
                  <a:schemeClr val="accent1">
                    <a:lumMod val="20000"/>
                    <a:lumOff val="80000"/>
                  </a:schemeClr>
                </a:solidFill>
                <a:sym typeface="Wingdings" pitchFamily="2" charset="2"/>
              </a:rPr>
              <a:t>Asia</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Minor</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and</a:t>
            </a:r>
            <a:r>
              <a:rPr lang="de-DE" sz="1800" dirty="0">
                <a:solidFill>
                  <a:schemeClr val="accent1">
                    <a:lumMod val="20000"/>
                    <a:lumOff val="80000"/>
                  </a:schemeClr>
                </a:solidFill>
                <a:sym typeface="Wingdings" pitchFamily="2" charset="2"/>
              </a:rPr>
              <a:t> on </a:t>
            </a:r>
            <a:r>
              <a:rPr lang="de-DE" sz="1800" dirty="0" err="1">
                <a:solidFill>
                  <a:schemeClr val="accent1">
                    <a:lumMod val="20000"/>
                    <a:lumOff val="80000"/>
                  </a:schemeClr>
                </a:solidFill>
                <a:sym typeface="Wingdings" pitchFamily="2" charset="2"/>
              </a:rPr>
              <a:t>the</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independence</a:t>
            </a:r>
            <a:r>
              <a:rPr lang="de-DE" sz="1800" dirty="0">
                <a:solidFill>
                  <a:schemeClr val="accent1">
                    <a:lumMod val="20000"/>
                    <a:lumOff val="80000"/>
                  </a:schemeClr>
                </a:solidFill>
                <a:sym typeface="Wingdings" pitchFamily="2" charset="2"/>
              </a:rPr>
              <a:t>“ </a:t>
            </a:r>
            <a:r>
              <a:rPr lang="de-DE" sz="1800" dirty="0" err="1">
                <a:solidFill>
                  <a:schemeClr val="accent1">
                    <a:lumMod val="20000"/>
                    <a:lumOff val="80000"/>
                  </a:schemeClr>
                </a:solidFill>
                <a:sym typeface="Wingdings" pitchFamily="2" charset="2"/>
              </a:rPr>
              <a:t>of</a:t>
            </a:r>
            <a:r>
              <a:rPr lang="de-DE" sz="1800" dirty="0">
                <a:solidFill>
                  <a:schemeClr val="accent1">
                    <a:lumMod val="20000"/>
                    <a:lumOff val="80000"/>
                  </a:schemeClr>
                </a:solidFill>
                <a:sym typeface="Wingdings" pitchFamily="2" charset="2"/>
              </a:rPr>
              <a:t> </a:t>
            </a:r>
            <a:r>
              <a:rPr lang="de-DE" sz="1800" i="1" dirty="0" err="1">
                <a:solidFill>
                  <a:schemeClr val="accent1">
                    <a:lumMod val="20000"/>
                    <a:lumOff val="80000"/>
                  </a:schemeClr>
                </a:solidFill>
                <a:sym typeface="Wingdings" pitchFamily="2" charset="2"/>
              </a:rPr>
              <a:t>archiereiai</a:t>
            </a:r>
            <a:r>
              <a:rPr lang="de-DE" sz="1800" i="1" dirty="0">
                <a:solidFill>
                  <a:schemeClr val="accent1">
                    <a:lumMod val="20000"/>
                    <a:lumOff val="80000"/>
                  </a:schemeClr>
                </a:solidFill>
                <a:sym typeface="Wingdings" pitchFamily="2" charset="2"/>
              </a:rPr>
              <a:t> </a:t>
            </a:r>
            <a:endParaRPr lang="de-DE" sz="1800" dirty="0">
              <a:solidFill>
                <a:schemeClr val="accent1">
                  <a:lumMod val="20000"/>
                  <a:lumOff val="80000"/>
                </a:schemeClr>
              </a:solidFill>
              <a:sym typeface="Wingdings" pitchFamily="2" charset="2"/>
            </a:endParaRPr>
          </a:p>
        </p:txBody>
      </p:sp>
      <p:sp>
        <p:nvSpPr>
          <p:cNvPr id="9" name="TextBox 8"/>
          <p:cNvSpPr txBox="1"/>
          <p:nvPr/>
        </p:nvSpPr>
        <p:spPr>
          <a:xfrm rot="5400000">
            <a:off x="5348965" y="3311138"/>
            <a:ext cx="6521998" cy="276999"/>
          </a:xfrm>
          <a:prstGeom prst="rect">
            <a:avLst/>
          </a:prstGeom>
          <a:noFill/>
        </p:spPr>
        <p:txBody>
          <a:bodyPr wrap="square" rtlCol="0">
            <a:spAutoFit/>
          </a:bodyPr>
          <a:lstStyle/>
          <a:p>
            <a:pPr algn="r"/>
            <a:r>
              <a:rPr lang="en-GB" sz="1200" dirty="0">
                <a:solidFill>
                  <a:schemeClr val="tx1">
                    <a:lumMod val="50000"/>
                  </a:schemeClr>
                </a:solidFill>
              </a:rPr>
              <a:t>Iulia </a:t>
            </a:r>
            <a:r>
              <a:rPr lang="en-GB" sz="1200" dirty="0" err="1">
                <a:solidFill>
                  <a:schemeClr val="tx1">
                    <a:lumMod val="50000"/>
                  </a:schemeClr>
                </a:solidFill>
              </a:rPr>
              <a:t>Soaemias</a:t>
            </a:r>
            <a:r>
              <a:rPr lang="en-GB" sz="1200" dirty="0">
                <a:solidFill>
                  <a:schemeClr val="tx1">
                    <a:lumMod val="50000"/>
                  </a:schemeClr>
                </a:solidFill>
              </a:rPr>
              <a:t> – Mutter  von Kaiser </a:t>
            </a:r>
            <a:r>
              <a:rPr lang="en-GB" sz="1200" dirty="0" err="1">
                <a:solidFill>
                  <a:schemeClr val="tx1">
                    <a:lumMod val="50000"/>
                  </a:schemeClr>
                </a:solidFill>
              </a:rPr>
              <a:t>Elagabal</a:t>
            </a:r>
            <a:r>
              <a:rPr lang="en-GB" sz="1200" dirty="0">
                <a:solidFill>
                  <a:schemeClr val="tx1">
                    <a:lumMod val="50000"/>
                  </a:schemeClr>
                </a:solidFill>
              </a:rPr>
              <a:t> (3.Jh., Antalya Museum)</a:t>
            </a:r>
          </a:p>
        </p:txBody>
      </p:sp>
    </p:spTree>
    <p:extLst>
      <p:ext uri="{BB962C8B-B14F-4D97-AF65-F5344CB8AC3E}">
        <p14:creationId xmlns:p14="http://schemas.microsoft.com/office/powerpoint/2010/main" val="3192185272"/>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Effect transition="in" filter="fade">
                                      <p:cBhvr>
                                        <p:cTn id="13" dur="1000"/>
                                        <p:tgtEl>
                                          <p:spTgt spid="8">
                                            <p:txEl>
                                              <p:pRg st="1" end="1"/>
                                            </p:txEl>
                                          </p:spTgt>
                                        </p:tgtEl>
                                      </p:cBhvr>
                                    </p:animEffect>
                                    <p:anim calcmode="lin" valueType="num">
                                      <p:cBhvr>
                                        <p:cTn id="14"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Effect transition="in" filter="fade">
                                      <p:cBhvr>
                                        <p:cTn id="19" dur="1000"/>
                                        <p:tgtEl>
                                          <p:spTgt spid="8">
                                            <p:txEl>
                                              <p:pRg st="2" end="2"/>
                                            </p:txEl>
                                          </p:spTgt>
                                        </p:tgtEl>
                                      </p:cBhvr>
                                    </p:animEffect>
                                    <p:anim calcmode="lin" valueType="num">
                                      <p:cBhvr>
                                        <p:cTn id="20"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Effect transition="in" filter="fade">
                                      <p:cBhvr>
                                        <p:cTn id="25" dur="1000"/>
                                        <p:tgtEl>
                                          <p:spTgt spid="8">
                                            <p:txEl>
                                              <p:pRg st="3" end="3"/>
                                            </p:txEl>
                                          </p:spTgt>
                                        </p:tgtEl>
                                      </p:cBhvr>
                                    </p:animEffect>
                                    <p:anim calcmode="lin" valueType="num">
                                      <p:cBhvr>
                                        <p:cTn id="26"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Effect transition="in" filter="fade">
                                      <p:cBhvr>
                                        <p:cTn id="31" dur="1000"/>
                                        <p:tgtEl>
                                          <p:spTgt spid="8">
                                            <p:txEl>
                                              <p:pRg st="4" end="4"/>
                                            </p:txEl>
                                          </p:spTgt>
                                        </p:tgtEl>
                                      </p:cBhvr>
                                    </p:animEffect>
                                    <p:anim calcmode="lin" valueType="num">
                                      <p:cBhvr>
                                        <p:cTn id="32"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51520" y="1556792"/>
            <a:ext cx="5112568" cy="1080120"/>
          </a:xfrm>
          <a:prstGeom prst="rect">
            <a:avLst/>
          </a:prstGeom>
        </p:spPr>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sz="2000" b="1" i="1" dirty="0" err="1"/>
              <a:t>archiereia</a:t>
            </a:r>
            <a:r>
              <a:rPr lang="en-GB" sz="2000" b="1" dirty="0"/>
              <a:t> / </a:t>
            </a:r>
            <a:r>
              <a:rPr lang="el-GR" sz="2000" b="1" dirty="0"/>
              <a:t>ἀρχιέρεια</a:t>
            </a:r>
            <a:r>
              <a:rPr lang="en-GB" sz="2000" b="1" dirty="0"/>
              <a:t> </a:t>
            </a:r>
            <a:br>
              <a:rPr lang="en-GB" sz="2000" b="1" dirty="0"/>
            </a:br>
            <a:r>
              <a:rPr lang="en-GB" sz="2000" b="1" dirty="0"/>
              <a:t>the high priestess</a:t>
            </a:r>
            <a:br>
              <a:rPr lang="en-GB" sz="2000" b="1" dirty="0"/>
            </a:br>
            <a:r>
              <a:rPr lang="en-GB" sz="2000" b="1" dirty="0"/>
              <a:t>for the cult of the emperor(s)</a:t>
            </a:r>
          </a:p>
          <a:p>
            <a:r>
              <a:rPr lang="en-GB" sz="2000" b="1" i="1" dirty="0" err="1"/>
              <a:t>flaminica</a:t>
            </a:r>
            <a:r>
              <a:rPr lang="en-GB" sz="2000" b="1" i="1" dirty="0"/>
              <a:t> </a:t>
            </a:r>
            <a:r>
              <a:rPr lang="en-GB" sz="2000" b="1" dirty="0"/>
              <a:t>in the Roman West</a:t>
            </a:r>
            <a:endParaRPr lang="en-GB" sz="2000" b="1" i="1" dirty="0">
              <a:solidFill>
                <a:srgbClr val="00B0F0"/>
              </a:solidFill>
            </a:endParaRPr>
          </a:p>
        </p:txBody>
      </p:sp>
      <p:sp>
        <p:nvSpPr>
          <p:cNvPr id="9" name="Title 1"/>
          <p:cNvSpPr>
            <a:spLocks noGrp="1"/>
          </p:cNvSpPr>
          <p:nvPr>
            <p:ph type="title"/>
          </p:nvPr>
        </p:nvSpPr>
        <p:spPr>
          <a:xfrm>
            <a:off x="457200" y="332656"/>
            <a:ext cx="8229600" cy="782960"/>
          </a:xfrm>
        </p:spPr>
        <p:txBody>
          <a:bodyPr>
            <a:normAutofit fontScale="90000"/>
          </a:bodyPr>
          <a:lstStyle/>
          <a:p>
            <a:r>
              <a:rPr lang="en-GB" dirty="0"/>
              <a:t>Priestess </a:t>
            </a:r>
            <a:r>
              <a:rPr lang="en-GB" dirty="0" err="1"/>
              <a:t>Iulianè</a:t>
            </a:r>
            <a:r>
              <a:rPr lang="en-GB" dirty="0"/>
              <a:t> from Magnesia</a:t>
            </a:r>
          </a:p>
        </p:txBody>
      </p:sp>
      <p:sp>
        <p:nvSpPr>
          <p:cNvPr id="10" name="Content Placeholder 2"/>
          <p:cNvSpPr>
            <a:spLocks noGrp="1"/>
          </p:cNvSpPr>
          <p:nvPr>
            <p:ph idx="1"/>
          </p:nvPr>
        </p:nvSpPr>
        <p:spPr>
          <a:xfrm rot="20840079">
            <a:off x="240883" y="2582310"/>
            <a:ext cx="5100266" cy="3096344"/>
          </a:xfrm>
        </p:spPr>
        <p:txBody>
          <a:bodyPr>
            <a:noAutofit/>
          </a:bodyPr>
          <a:lstStyle/>
          <a:p>
            <a:r>
              <a:rPr lang="de-DE" sz="1800" dirty="0" err="1">
                <a:solidFill>
                  <a:schemeClr val="accent1">
                    <a:lumMod val="40000"/>
                    <a:lumOff val="60000"/>
                  </a:schemeClr>
                </a:solidFill>
                <a:sym typeface="Wingdings" pitchFamily="2" charset="2"/>
              </a:rPr>
              <a:t>Structure</a:t>
            </a:r>
            <a:endParaRPr lang="de-DE" sz="1800" dirty="0">
              <a:solidFill>
                <a:schemeClr val="accent1">
                  <a:lumMod val="40000"/>
                  <a:lumOff val="60000"/>
                </a:schemeClr>
              </a:solidFill>
              <a:sym typeface="Wingdings" pitchFamily="2" charset="2"/>
            </a:endParaRPr>
          </a:p>
          <a:p>
            <a:pPr lvl="1"/>
            <a:r>
              <a:rPr lang="de-DE" sz="1800" dirty="0">
                <a:solidFill>
                  <a:schemeClr val="accent1">
                    <a:lumMod val="40000"/>
                    <a:lumOff val="60000"/>
                  </a:schemeClr>
                </a:solidFill>
                <a:sym typeface="Wingdings" pitchFamily="2" charset="2"/>
              </a:rPr>
              <a:t>(1) </a:t>
            </a:r>
            <a:r>
              <a:rPr lang="de-DE" sz="1800" dirty="0" err="1">
                <a:solidFill>
                  <a:schemeClr val="accent1">
                    <a:lumMod val="40000"/>
                    <a:lumOff val="60000"/>
                  </a:schemeClr>
                </a:solidFill>
                <a:sym typeface="Wingdings" pitchFamily="2" charset="2"/>
              </a:rPr>
              <a:t>Sources</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problems</a:t>
            </a:r>
            <a:r>
              <a:rPr lang="de-DE" sz="1800" dirty="0">
                <a:solidFill>
                  <a:schemeClr val="accent1">
                    <a:lumMod val="40000"/>
                    <a:lumOff val="60000"/>
                  </a:schemeClr>
                </a:solidFill>
                <a:sym typeface="Wingdings" pitchFamily="2" charset="2"/>
              </a:rPr>
              <a:t> &amp; </a:t>
            </a:r>
            <a:r>
              <a:rPr lang="de-DE" sz="1800" dirty="0" err="1">
                <a:solidFill>
                  <a:schemeClr val="accent1">
                    <a:lumMod val="40000"/>
                    <a:lumOff val="60000"/>
                  </a:schemeClr>
                </a:solidFill>
                <a:sym typeface="Wingdings" pitchFamily="2" charset="2"/>
              </a:rPr>
              <a:t>questions</a:t>
            </a:r>
            <a:br>
              <a:rPr lang="de-DE" sz="1800" dirty="0">
                <a:solidFill>
                  <a:schemeClr val="accent1">
                    <a:lumMod val="40000"/>
                    <a:lumOff val="60000"/>
                  </a:schemeClr>
                </a:solidFill>
                <a:sym typeface="Wingdings" pitchFamily="2" charset="2"/>
              </a:rPr>
            </a:b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based</a:t>
            </a:r>
            <a:r>
              <a:rPr lang="de-DE" sz="1800" dirty="0">
                <a:solidFill>
                  <a:schemeClr val="accent1">
                    <a:lumMod val="40000"/>
                    <a:lumOff val="60000"/>
                  </a:schemeClr>
                </a:solidFill>
                <a:sym typeface="Wingdings" pitchFamily="2" charset="2"/>
              </a:rPr>
              <a:t> on </a:t>
            </a:r>
            <a:r>
              <a:rPr lang="de-DE" sz="1800" dirty="0" err="1">
                <a:solidFill>
                  <a:schemeClr val="accent1">
                    <a:lumMod val="40000"/>
                    <a:lumOff val="60000"/>
                  </a:schemeClr>
                </a:solidFill>
                <a:sym typeface="Wingdings" pitchFamily="2" charset="2"/>
              </a:rPr>
              <a:t>the</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example</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of</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Iulianè</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from</a:t>
            </a:r>
            <a:r>
              <a:rPr lang="de-DE" sz="1800" dirty="0">
                <a:solidFill>
                  <a:schemeClr val="accent1">
                    <a:lumMod val="40000"/>
                    <a:lumOff val="60000"/>
                  </a:schemeClr>
                </a:solidFill>
                <a:sym typeface="Wingdings" pitchFamily="2" charset="2"/>
              </a:rPr>
              <a:t> Magnesia </a:t>
            </a:r>
          </a:p>
          <a:p>
            <a:pPr lvl="1"/>
            <a:r>
              <a:rPr lang="de-DE" sz="1800" dirty="0">
                <a:solidFill>
                  <a:schemeClr val="accent1">
                    <a:lumMod val="40000"/>
                    <a:lumOff val="60000"/>
                  </a:schemeClr>
                </a:solidFill>
                <a:sym typeface="Wingdings" pitchFamily="2" charset="2"/>
              </a:rPr>
              <a:t>(2) </a:t>
            </a:r>
            <a:r>
              <a:rPr lang="de-DE" sz="1800" dirty="0" err="1">
                <a:solidFill>
                  <a:schemeClr val="accent1">
                    <a:lumMod val="40000"/>
                    <a:lumOff val="60000"/>
                  </a:schemeClr>
                </a:solidFill>
                <a:sym typeface="Wingdings" pitchFamily="2" charset="2"/>
              </a:rPr>
              <a:t>Aspects</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of</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cursus</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honorum</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of</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women</a:t>
            </a:r>
            <a:r>
              <a:rPr lang="de-DE" sz="1800" dirty="0">
                <a:solidFill>
                  <a:schemeClr val="accent1">
                    <a:lumMod val="40000"/>
                    <a:lumOff val="60000"/>
                  </a:schemeClr>
                </a:solidFill>
                <a:sym typeface="Wingdings" pitchFamily="2" charset="2"/>
              </a:rPr>
              <a:t> in Ephesos </a:t>
            </a:r>
            <a:r>
              <a:rPr lang="de-DE" sz="1800" dirty="0" err="1">
                <a:solidFill>
                  <a:schemeClr val="accent1">
                    <a:lumMod val="40000"/>
                    <a:lumOff val="60000"/>
                  </a:schemeClr>
                </a:solidFill>
                <a:sym typeface="Wingdings" pitchFamily="2" charset="2"/>
              </a:rPr>
              <a:t>and</a:t>
            </a:r>
            <a:r>
              <a:rPr lang="de-DE" sz="1800" dirty="0">
                <a:solidFill>
                  <a:schemeClr val="accent1">
                    <a:lumMod val="40000"/>
                    <a:lumOff val="60000"/>
                  </a:schemeClr>
                </a:solidFill>
                <a:sym typeface="Wingdings" pitchFamily="2" charset="2"/>
              </a:rPr>
              <a:t> Didyma/Milet  </a:t>
            </a:r>
          </a:p>
          <a:p>
            <a:pPr lvl="1"/>
            <a:r>
              <a:rPr lang="de-DE" sz="1800" dirty="0">
                <a:solidFill>
                  <a:schemeClr val="accent1">
                    <a:lumMod val="40000"/>
                    <a:lumOff val="60000"/>
                  </a:schemeClr>
                </a:solidFill>
                <a:sym typeface="Wingdings" pitchFamily="2" charset="2"/>
              </a:rPr>
              <a:t>(3 ) </a:t>
            </a:r>
            <a:r>
              <a:rPr lang="de-DE" sz="1800" dirty="0" err="1">
                <a:solidFill>
                  <a:schemeClr val="accent1">
                    <a:lumMod val="40000"/>
                    <a:lumOff val="60000"/>
                  </a:schemeClr>
                </a:solidFill>
                <a:sym typeface="Wingdings" pitchFamily="2" charset="2"/>
              </a:rPr>
              <a:t>Social</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prestige</a:t>
            </a:r>
            <a:r>
              <a:rPr lang="de-DE" sz="1800" dirty="0">
                <a:solidFill>
                  <a:schemeClr val="accent1">
                    <a:lumMod val="40000"/>
                    <a:lumOff val="60000"/>
                  </a:schemeClr>
                </a:solidFill>
                <a:sym typeface="Wingdings" pitchFamily="2" charset="2"/>
              </a:rPr>
              <a:t> &amp; </a:t>
            </a:r>
            <a:r>
              <a:rPr lang="de-DE" sz="1800" dirty="0" err="1">
                <a:solidFill>
                  <a:schemeClr val="accent1">
                    <a:lumMod val="40000"/>
                    <a:lumOff val="60000"/>
                  </a:schemeClr>
                </a:solidFill>
                <a:sym typeface="Wingdings" pitchFamily="2" charset="2"/>
              </a:rPr>
              <a:t>euergetismus</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of</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high</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priestesses</a:t>
            </a:r>
            <a:r>
              <a:rPr lang="de-DE" sz="1800" dirty="0">
                <a:solidFill>
                  <a:schemeClr val="accent1">
                    <a:lumMod val="40000"/>
                    <a:lumOff val="60000"/>
                  </a:schemeClr>
                </a:solidFill>
                <a:sym typeface="Wingdings" pitchFamily="2" charset="2"/>
              </a:rPr>
              <a:t> in </a:t>
            </a:r>
            <a:r>
              <a:rPr lang="de-DE" sz="1800" dirty="0" err="1">
                <a:solidFill>
                  <a:schemeClr val="accent1">
                    <a:lumMod val="40000"/>
                    <a:lumOff val="60000"/>
                  </a:schemeClr>
                </a:solidFill>
                <a:sym typeface="Wingdings" pitchFamily="2" charset="2"/>
              </a:rPr>
              <a:t>Aphrodisias</a:t>
            </a:r>
            <a:r>
              <a:rPr lang="de-DE" sz="1800" dirty="0">
                <a:solidFill>
                  <a:schemeClr val="accent1">
                    <a:lumMod val="40000"/>
                    <a:lumOff val="60000"/>
                  </a:schemeClr>
                </a:solidFill>
                <a:sym typeface="Wingdings" pitchFamily="2" charset="2"/>
              </a:rPr>
              <a:t> &amp; Perge</a:t>
            </a:r>
          </a:p>
          <a:p>
            <a:pPr lvl="1"/>
            <a:r>
              <a:rPr lang="de-DE" sz="1800" dirty="0">
                <a:solidFill>
                  <a:schemeClr val="accent1">
                    <a:lumMod val="40000"/>
                    <a:lumOff val="60000"/>
                  </a:schemeClr>
                </a:solidFill>
                <a:sym typeface="Wingdings" pitchFamily="2" charset="2"/>
              </a:rPr>
              <a:t>(4) </a:t>
            </a:r>
            <a:r>
              <a:rPr lang="de-DE" sz="1800" dirty="0" err="1">
                <a:solidFill>
                  <a:schemeClr val="accent1">
                    <a:lumMod val="40000"/>
                    <a:lumOff val="60000"/>
                  </a:schemeClr>
                </a:solidFill>
                <a:sym typeface="Wingdings" pitchFamily="2" charset="2"/>
              </a:rPr>
              <a:t>Summary</a:t>
            </a:r>
            <a:r>
              <a:rPr lang="de-DE" sz="1800" dirty="0">
                <a:solidFill>
                  <a:schemeClr val="accent1">
                    <a:lumMod val="40000"/>
                    <a:lumOff val="60000"/>
                  </a:schemeClr>
                </a:solidFill>
                <a:sym typeface="Wingdings" pitchFamily="2" charset="2"/>
              </a:rPr>
              <a:t> on </a:t>
            </a:r>
            <a:r>
              <a:rPr lang="de-DE" sz="1800" dirty="0" err="1">
                <a:solidFill>
                  <a:schemeClr val="accent1">
                    <a:lumMod val="40000"/>
                    <a:lumOff val="60000"/>
                  </a:schemeClr>
                </a:solidFill>
                <a:sym typeface="Wingdings" pitchFamily="2" charset="2"/>
              </a:rPr>
              <a:t>diversity</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of</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priesthood</a:t>
            </a:r>
            <a:r>
              <a:rPr lang="de-DE" sz="1800" dirty="0">
                <a:solidFill>
                  <a:schemeClr val="accent1">
                    <a:lumMod val="40000"/>
                    <a:lumOff val="60000"/>
                  </a:schemeClr>
                </a:solidFill>
                <a:sym typeface="Wingdings" pitchFamily="2" charset="2"/>
              </a:rPr>
              <a:t> in </a:t>
            </a:r>
            <a:r>
              <a:rPr lang="de-DE" sz="1800" dirty="0" err="1">
                <a:solidFill>
                  <a:schemeClr val="accent1">
                    <a:lumMod val="40000"/>
                    <a:lumOff val="60000"/>
                  </a:schemeClr>
                </a:solidFill>
                <a:sym typeface="Wingdings" pitchFamily="2" charset="2"/>
              </a:rPr>
              <a:t>Asia</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Minor</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and</a:t>
            </a:r>
            <a:r>
              <a:rPr lang="de-DE" sz="1800" dirty="0">
                <a:solidFill>
                  <a:schemeClr val="accent1">
                    <a:lumMod val="40000"/>
                    <a:lumOff val="60000"/>
                  </a:schemeClr>
                </a:solidFill>
                <a:sym typeface="Wingdings" pitchFamily="2" charset="2"/>
              </a:rPr>
              <a:t> on </a:t>
            </a:r>
            <a:r>
              <a:rPr lang="de-DE" sz="1800" dirty="0" err="1">
                <a:solidFill>
                  <a:schemeClr val="accent1">
                    <a:lumMod val="40000"/>
                    <a:lumOff val="60000"/>
                  </a:schemeClr>
                </a:solidFill>
                <a:sym typeface="Wingdings" pitchFamily="2" charset="2"/>
              </a:rPr>
              <a:t>the</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independence</a:t>
            </a:r>
            <a:r>
              <a:rPr lang="de-DE" sz="1800" dirty="0">
                <a:solidFill>
                  <a:schemeClr val="accent1">
                    <a:lumMod val="40000"/>
                    <a:lumOff val="60000"/>
                  </a:schemeClr>
                </a:solidFill>
                <a:sym typeface="Wingdings" pitchFamily="2" charset="2"/>
              </a:rPr>
              <a:t>“ </a:t>
            </a:r>
            <a:r>
              <a:rPr lang="de-DE" sz="1800" dirty="0" err="1">
                <a:solidFill>
                  <a:schemeClr val="accent1">
                    <a:lumMod val="40000"/>
                    <a:lumOff val="60000"/>
                  </a:schemeClr>
                </a:solidFill>
                <a:sym typeface="Wingdings" pitchFamily="2" charset="2"/>
              </a:rPr>
              <a:t>of</a:t>
            </a:r>
            <a:r>
              <a:rPr lang="de-DE" sz="1800" dirty="0">
                <a:solidFill>
                  <a:schemeClr val="accent1">
                    <a:lumMod val="40000"/>
                    <a:lumOff val="60000"/>
                  </a:schemeClr>
                </a:solidFill>
                <a:sym typeface="Wingdings" pitchFamily="2" charset="2"/>
              </a:rPr>
              <a:t> </a:t>
            </a:r>
            <a:r>
              <a:rPr lang="de-DE" sz="1800" i="1" dirty="0" err="1">
                <a:solidFill>
                  <a:schemeClr val="accent1">
                    <a:lumMod val="40000"/>
                    <a:lumOff val="60000"/>
                  </a:schemeClr>
                </a:solidFill>
                <a:sym typeface="Wingdings" pitchFamily="2" charset="2"/>
              </a:rPr>
              <a:t>archiereiai</a:t>
            </a:r>
            <a:r>
              <a:rPr lang="de-DE" sz="1800" i="1" dirty="0">
                <a:solidFill>
                  <a:schemeClr val="accent1">
                    <a:lumMod val="40000"/>
                    <a:lumOff val="60000"/>
                  </a:schemeClr>
                </a:solidFill>
                <a:sym typeface="Wingdings" pitchFamily="2" charset="2"/>
              </a:rPr>
              <a:t> </a:t>
            </a:r>
            <a:endParaRPr lang="de-DE" sz="1800" dirty="0">
              <a:solidFill>
                <a:schemeClr val="accent1">
                  <a:lumMod val="40000"/>
                  <a:lumOff val="60000"/>
                </a:schemeClr>
              </a:solidFill>
              <a:sym typeface="Wingdings" pitchFamily="2" charset="2"/>
            </a:endParaRPr>
          </a:p>
        </p:txBody>
      </p:sp>
      <p:sp>
        <p:nvSpPr>
          <p:cNvPr id="7" name="TextBox 6"/>
          <p:cNvSpPr txBox="1"/>
          <p:nvPr/>
        </p:nvSpPr>
        <p:spPr>
          <a:xfrm>
            <a:off x="4310611" y="1412776"/>
            <a:ext cx="4653877" cy="2031325"/>
          </a:xfrm>
          <a:prstGeom prst="rect">
            <a:avLst/>
          </a:prstGeom>
          <a:noFill/>
        </p:spPr>
        <p:txBody>
          <a:bodyPr wrap="square" rtlCol="0">
            <a:spAutoFit/>
          </a:bodyPr>
          <a:lstStyle/>
          <a:p>
            <a:pPr algn="ctr"/>
            <a:r>
              <a:rPr lang="en-GB" b="1" dirty="0">
                <a:solidFill>
                  <a:schemeClr val="accent5">
                    <a:lumMod val="40000"/>
                    <a:lumOff val="60000"/>
                  </a:schemeClr>
                </a:solidFill>
                <a:effectLst>
                  <a:outerShdw blurRad="38100" dist="38100" dir="2700000" algn="tl">
                    <a:srgbClr val="000000">
                      <a:alpha val="43137"/>
                    </a:srgbClr>
                  </a:outerShdw>
                </a:effectLst>
              </a:rPr>
              <a:t>Our sources in Asia Minor</a:t>
            </a:r>
          </a:p>
          <a:p>
            <a:pPr algn="ctr"/>
            <a:endParaRPr lang="en-GB" b="1" dirty="0">
              <a:solidFill>
                <a:schemeClr val="accent5">
                  <a:lumMod val="40000"/>
                  <a:lumOff val="6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honorary inscriptions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a:t>
            </a:r>
            <a:r>
              <a:rPr lang="en-GB" b="1" dirty="0">
                <a:solidFill>
                  <a:schemeClr val="accent5">
                    <a:lumMod val="40000"/>
                    <a:lumOff val="60000"/>
                  </a:schemeClr>
                </a:solidFill>
                <a:effectLst>
                  <a:outerShdw blurRad="38100" dist="38100" dir="2700000" algn="tl">
                    <a:srgbClr val="000000">
                      <a:alpha val="43137"/>
                    </a:srgbClr>
                  </a:outerShdw>
                </a:effectLst>
              </a:rPr>
              <a:t> 74%</a:t>
            </a: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votive </a:t>
            </a:r>
            <a:r>
              <a:rPr lang="en-GB" b="1" dirty="0" err="1">
                <a:solidFill>
                  <a:schemeClr val="accent5">
                    <a:lumMod val="40000"/>
                    <a:lumOff val="60000"/>
                  </a:schemeClr>
                </a:solidFill>
                <a:effectLst>
                  <a:outerShdw blurRad="38100" dist="38100" dir="2700000" algn="tl">
                    <a:srgbClr val="000000">
                      <a:alpha val="43137"/>
                    </a:srgbClr>
                  </a:outerShdw>
                </a:effectLst>
              </a:rPr>
              <a:t>inscr</a:t>
            </a:r>
            <a:r>
              <a:rPr lang="en-GB" b="1" dirty="0">
                <a:solidFill>
                  <a:schemeClr val="accent5">
                    <a:lumMod val="40000"/>
                    <a:lumOff val="60000"/>
                  </a:schemeClr>
                </a:solidFill>
                <a:effectLst>
                  <a:outerShdw blurRad="38100" dist="38100" dir="2700000" algn="tl">
                    <a:srgbClr val="000000">
                      <a:alpha val="43137"/>
                    </a:srgbClr>
                  </a:outerShdw>
                </a:effectLst>
              </a:rPr>
              <a:t>./dedications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a:t>
            </a:r>
            <a:r>
              <a:rPr lang="en-GB" b="1" dirty="0">
                <a:solidFill>
                  <a:schemeClr val="accent5">
                    <a:lumMod val="40000"/>
                    <a:lumOff val="60000"/>
                  </a:schemeClr>
                </a:solidFill>
                <a:effectLst>
                  <a:outerShdw blurRad="38100" dist="38100" dir="2700000" algn="tl">
                    <a:srgbClr val="000000">
                      <a:alpha val="43137"/>
                    </a:srgbClr>
                  </a:outerShdw>
                </a:effectLst>
              </a:rPr>
              <a:t> 13 %</a:t>
            </a: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building inscriptions, etc.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en-GB" b="1" dirty="0">
                <a:solidFill>
                  <a:schemeClr val="accent5">
                    <a:lumMod val="40000"/>
                    <a:lumOff val="60000"/>
                  </a:schemeClr>
                </a:solidFill>
                <a:effectLst>
                  <a:outerShdw blurRad="38100" dist="38100" dir="2700000" algn="tl">
                    <a:srgbClr val="000000">
                      <a:alpha val="43137"/>
                    </a:srgbClr>
                  </a:outerShdw>
                </a:effectLst>
              </a:rPr>
              <a:t>6 %</a:t>
            </a: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funerary inscriptions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en-GB" b="1" dirty="0">
                <a:solidFill>
                  <a:schemeClr val="accent5">
                    <a:lumMod val="40000"/>
                    <a:lumOff val="60000"/>
                  </a:schemeClr>
                </a:solidFill>
                <a:effectLst>
                  <a:outerShdw blurRad="38100" dist="38100" dir="2700000" algn="tl">
                    <a:srgbClr val="000000">
                      <a:alpha val="43137"/>
                    </a:srgbClr>
                  </a:outerShdw>
                </a:effectLst>
              </a:rPr>
              <a:t>4 %</a:t>
            </a: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Other inscriptions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a:t>
            </a:r>
            <a:r>
              <a:rPr lang="en-GB" b="1" dirty="0">
                <a:solidFill>
                  <a:schemeClr val="accent5">
                    <a:lumMod val="40000"/>
                    <a:lumOff val="60000"/>
                  </a:schemeClr>
                </a:solidFill>
                <a:effectLst>
                  <a:outerShdw blurRad="38100" dist="38100" dir="2700000" algn="tl">
                    <a:srgbClr val="000000">
                      <a:alpha val="43137"/>
                    </a:srgbClr>
                  </a:outerShdw>
                </a:effectLst>
              </a:rPr>
              <a:t> 3%</a:t>
            </a:r>
            <a:endPar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endParaRPr>
          </a:p>
        </p:txBody>
      </p:sp>
    </p:spTree>
    <p:extLst>
      <p:ext uri="{BB962C8B-B14F-4D97-AF65-F5344CB8AC3E}">
        <p14:creationId xmlns:p14="http://schemas.microsoft.com/office/powerpoint/2010/main" val="3917979898"/>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80">
                                          <p:stCondLst>
                                            <p:cond delay="0"/>
                                          </p:stCondLst>
                                        </p:cTn>
                                        <p:tgtEl>
                                          <p:spTgt spid="9"/>
                                        </p:tgtEl>
                                      </p:cBhvr>
                                    </p:animEffect>
                                    <p:anim calcmode="lin" valueType="num">
                                      <p:cBhvr>
                                        <p:cTn id="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gtEl>
                                      </p:cBhvr>
                                      <p:to x="100000" y="60000"/>
                                    </p:animScale>
                                    <p:animScale>
                                      <p:cBhvr>
                                        <p:cTn id="14" dur="166" decel="50000">
                                          <p:stCondLst>
                                            <p:cond delay="676"/>
                                          </p:stCondLst>
                                        </p:cTn>
                                        <p:tgtEl>
                                          <p:spTgt spid="9"/>
                                        </p:tgtEl>
                                      </p:cBhvr>
                                      <p:to x="100000" y="100000"/>
                                    </p:animScale>
                                    <p:animScale>
                                      <p:cBhvr>
                                        <p:cTn id="15" dur="26">
                                          <p:stCondLst>
                                            <p:cond delay="1312"/>
                                          </p:stCondLst>
                                        </p:cTn>
                                        <p:tgtEl>
                                          <p:spTgt spid="9"/>
                                        </p:tgtEl>
                                      </p:cBhvr>
                                      <p:to x="100000" y="80000"/>
                                    </p:animScale>
                                    <p:animScale>
                                      <p:cBhvr>
                                        <p:cTn id="16" dur="166" decel="50000">
                                          <p:stCondLst>
                                            <p:cond delay="1338"/>
                                          </p:stCondLst>
                                        </p:cTn>
                                        <p:tgtEl>
                                          <p:spTgt spid="9"/>
                                        </p:tgtEl>
                                      </p:cBhvr>
                                      <p:to x="100000" y="100000"/>
                                    </p:animScale>
                                    <p:animScale>
                                      <p:cBhvr>
                                        <p:cTn id="17" dur="26">
                                          <p:stCondLst>
                                            <p:cond delay="1642"/>
                                          </p:stCondLst>
                                        </p:cTn>
                                        <p:tgtEl>
                                          <p:spTgt spid="9"/>
                                        </p:tgtEl>
                                      </p:cBhvr>
                                      <p:to x="100000" y="90000"/>
                                    </p:animScale>
                                    <p:animScale>
                                      <p:cBhvr>
                                        <p:cTn id="18" dur="166" decel="50000">
                                          <p:stCondLst>
                                            <p:cond delay="1668"/>
                                          </p:stCondLst>
                                        </p:cTn>
                                        <p:tgtEl>
                                          <p:spTgt spid="9"/>
                                        </p:tgtEl>
                                      </p:cBhvr>
                                      <p:to x="100000" y="100000"/>
                                    </p:animScale>
                                    <p:animScale>
                                      <p:cBhvr>
                                        <p:cTn id="19" dur="26">
                                          <p:stCondLst>
                                            <p:cond delay="1808"/>
                                          </p:stCondLst>
                                        </p:cTn>
                                        <p:tgtEl>
                                          <p:spTgt spid="9"/>
                                        </p:tgtEl>
                                      </p:cBhvr>
                                      <p:to x="100000" y="95000"/>
                                    </p:animScale>
                                    <p:animScale>
                                      <p:cBhvr>
                                        <p:cTn id="20" dur="166" decel="50000">
                                          <p:stCondLst>
                                            <p:cond delay="1834"/>
                                          </p:stCondLst>
                                        </p:cTn>
                                        <p:tgtEl>
                                          <p:spTgt spid="9"/>
                                        </p:tgtEl>
                                      </p:cBhvr>
                                      <p:to x="100000" y="100000"/>
                                    </p:animScale>
                                  </p:childTnLst>
                                </p:cTn>
                              </p:par>
                            </p:childTnLst>
                          </p:cTn>
                        </p:par>
                        <p:par>
                          <p:cTn id="21" fill="hold">
                            <p:stCondLst>
                              <p:cond delay="2000"/>
                            </p:stCondLst>
                            <p:childTnLst>
                              <p:par>
                                <p:cTn id="22" presetID="42" presetClass="entr" presetSubtype="0" fill="hold" grpId="0" nodeType="after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1000"/>
                                        <p:tgtEl>
                                          <p:spTgt spid="7"/>
                                        </p:tgtEl>
                                      </p:cBhvr>
                                    </p:animEffect>
                                    <p:anim calcmode="lin" valueType="num">
                                      <p:cBhvr>
                                        <p:cTn id="25" dur="1000" fill="hold"/>
                                        <p:tgtEl>
                                          <p:spTgt spid="7"/>
                                        </p:tgtEl>
                                        <p:attrNameLst>
                                          <p:attrName>ppt_x</p:attrName>
                                        </p:attrNameLst>
                                      </p:cBhvr>
                                      <p:tavLst>
                                        <p:tav tm="0">
                                          <p:val>
                                            <p:strVal val="#ppt_x"/>
                                          </p:val>
                                        </p:tav>
                                        <p:tav tm="100000">
                                          <p:val>
                                            <p:strVal val="#ppt_x"/>
                                          </p:val>
                                        </p:tav>
                                      </p:tavLst>
                                    </p:anim>
                                    <p:anim calcmode="lin" valueType="num">
                                      <p:cBhvr>
                                        <p:cTn id="2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251520" y="1556792"/>
            <a:ext cx="5112568" cy="1080120"/>
          </a:xfrm>
          <a:prstGeom prst="rect">
            <a:avLst/>
          </a:prstGeom>
        </p:spPr>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sz="2000" b="1" i="1" dirty="0" err="1"/>
              <a:t>archiereia</a:t>
            </a:r>
            <a:r>
              <a:rPr lang="en-GB" sz="2000" b="1" dirty="0"/>
              <a:t> / </a:t>
            </a:r>
            <a:r>
              <a:rPr lang="el-GR" sz="2000" b="1" dirty="0"/>
              <a:t>ἀρχιέρεια</a:t>
            </a:r>
            <a:r>
              <a:rPr lang="en-GB" sz="2000" b="1" dirty="0"/>
              <a:t> </a:t>
            </a:r>
            <a:br>
              <a:rPr lang="en-GB" sz="2000" b="1" dirty="0"/>
            </a:br>
            <a:r>
              <a:rPr lang="en-GB" sz="2000" b="1" dirty="0"/>
              <a:t>the high priestess</a:t>
            </a:r>
            <a:br>
              <a:rPr lang="en-GB" sz="2000" b="1" dirty="0"/>
            </a:br>
            <a:r>
              <a:rPr lang="en-GB" sz="2000" b="1" dirty="0"/>
              <a:t>for the cult of the emperor(s)</a:t>
            </a:r>
          </a:p>
          <a:p>
            <a:r>
              <a:rPr lang="en-GB" sz="2000" b="1" i="1" dirty="0" err="1"/>
              <a:t>flaminica</a:t>
            </a:r>
            <a:r>
              <a:rPr lang="en-GB" sz="2000" b="1" i="1" dirty="0"/>
              <a:t> </a:t>
            </a:r>
            <a:r>
              <a:rPr lang="en-GB" sz="2000" b="1" dirty="0"/>
              <a:t>in the Roman West</a:t>
            </a:r>
            <a:endParaRPr lang="en-GB" sz="2000" b="1" i="1" dirty="0">
              <a:solidFill>
                <a:srgbClr val="00B0F0"/>
              </a:solidFill>
            </a:endParaRPr>
          </a:p>
        </p:txBody>
      </p:sp>
      <p:sp>
        <p:nvSpPr>
          <p:cNvPr id="6" name="TextBox 5"/>
          <p:cNvSpPr txBox="1"/>
          <p:nvPr/>
        </p:nvSpPr>
        <p:spPr>
          <a:xfrm>
            <a:off x="4310611" y="1412776"/>
            <a:ext cx="4653877" cy="3416320"/>
          </a:xfrm>
          <a:prstGeom prst="rect">
            <a:avLst/>
          </a:prstGeom>
          <a:noFill/>
        </p:spPr>
        <p:txBody>
          <a:bodyPr wrap="square" rtlCol="0">
            <a:spAutoFit/>
          </a:bodyPr>
          <a:lstStyle/>
          <a:p>
            <a:pPr algn="ctr"/>
            <a:r>
              <a:rPr lang="en-GB" b="1" dirty="0">
                <a:solidFill>
                  <a:schemeClr val="accent5">
                    <a:lumMod val="40000"/>
                    <a:lumOff val="60000"/>
                  </a:schemeClr>
                </a:solidFill>
                <a:effectLst>
                  <a:outerShdw blurRad="38100" dist="38100" dir="2700000" algn="tl">
                    <a:srgbClr val="000000">
                      <a:alpha val="43137"/>
                    </a:srgbClr>
                  </a:outerShdw>
                </a:effectLst>
              </a:rPr>
              <a:t>Our sources in Asia Minor</a:t>
            </a:r>
          </a:p>
          <a:p>
            <a:pPr algn="ctr"/>
            <a:endParaRPr lang="en-GB" b="1" dirty="0">
              <a:solidFill>
                <a:schemeClr val="accent5">
                  <a:lumMod val="40000"/>
                  <a:lumOff val="6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honorary inscriptions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a:t>
            </a:r>
            <a:r>
              <a:rPr lang="en-GB" b="1" dirty="0">
                <a:solidFill>
                  <a:schemeClr val="accent5">
                    <a:lumMod val="40000"/>
                    <a:lumOff val="60000"/>
                  </a:schemeClr>
                </a:solidFill>
                <a:effectLst>
                  <a:outerShdw blurRad="38100" dist="38100" dir="2700000" algn="tl">
                    <a:srgbClr val="000000">
                      <a:alpha val="43137"/>
                    </a:srgbClr>
                  </a:outerShdw>
                </a:effectLst>
              </a:rPr>
              <a:t> 74%</a:t>
            </a:r>
          </a:p>
          <a:p>
            <a:pPr marL="742950" lvl="1" indent="-285750">
              <a:buFont typeface="Wingdings" pitchFamily="2" charset="2"/>
              <a:buChar char="Ø"/>
            </a:pPr>
            <a:r>
              <a:rPr lang="en-GB" dirty="0">
                <a:solidFill>
                  <a:schemeClr val="accent5">
                    <a:lumMod val="40000"/>
                    <a:lumOff val="60000"/>
                  </a:schemeClr>
                </a:solidFill>
                <a:effectLst>
                  <a:outerShdw blurRad="38100" dist="38100" dir="2700000" algn="tl">
                    <a:srgbClr val="000000">
                      <a:alpha val="43137"/>
                    </a:srgbClr>
                  </a:outerShdw>
                </a:effectLst>
              </a:rPr>
              <a:t>28% for </a:t>
            </a:r>
            <a:r>
              <a:rPr lang="en-GB" b="1" u="sng" dirty="0">
                <a:solidFill>
                  <a:schemeClr val="accent5">
                    <a:lumMod val="40000"/>
                    <a:lumOff val="60000"/>
                  </a:schemeClr>
                </a:solidFill>
                <a:effectLst>
                  <a:outerShdw blurRad="38100" dist="38100" dir="2700000" algn="tl">
                    <a:srgbClr val="000000">
                      <a:alpha val="43137"/>
                    </a:srgbClr>
                  </a:outerShdw>
                </a:effectLst>
              </a:rPr>
              <a:t>couple</a:t>
            </a:r>
            <a:r>
              <a:rPr lang="en-GB" dirty="0">
                <a:solidFill>
                  <a:schemeClr val="accent5">
                    <a:lumMod val="40000"/>
                    <a:lumOff val="60000"/>
                  </a:schemeClr>
                </a:solidFill>
                <a:effectLst>
                  <a:outerShdw blurRad="38100" dist="38100" dir="2700000" algn="tl">
                    <a:srgbClr val="000000">
                      <a:alpha val="43137"/>
                    </a:srgbClr>
                  </a:outerShdw>
                </a:effectLst>
              </a:rPr>
              <a:t> as high priests</a:t>
            </a:r>
          </a:p>
          <a:p>
            <a:pPr marL="742950" lvl="1" indent="-285750">
              <a:buFont typeface="Wingdings" pitchFamily="2" charset="2"/>
              <a:buChar char="Ø"/>
            </a:pPr>
            <a:r>
              <a:rPr lang="en-GB" dirty="0">
                <a:solidFill>
                  <a:schemeClr val="accent5">
                    <a:lumMod val="40000"/>
                    <a:lumOff val="60000"/>
                  </a:schemeClr>
                </a:solidFill>
                <a:effectLst>
                  <a:outerShdw blurRad="38100" dist="38100" dir="2700000" algn="tl">
                    <a:srgbClr val="000000">
                      <a:alpha val="43137"/>
                    </a:srgbClr>
                  </a:outerShdw>
                </a:effectLst>
              </a:rPr>
              <a:t>65% for priestess </a:t>
            </a:r>
            <a:r>
              <a:rPr lang="en-GB" b="1" dirty="0">
                <a:solidFill>
                  <a:schemeClr val="accent5">
                    <a:lumMod val="40000"/>
                    <a:lumOff val="60000"/>
                  </a:schemeClr>
                </a:solidFill>
                <a:effectLst>
                  <a:outerShdw blurRad="38100" dist="38100" dir="2700000" algn="tl">
                    <a:srgbClr val="000000">
                      <a:alpha val="43137"/>
                    </a:srgbClr>
                  </a:outerShdw>
                </a:effectLst>
              </a:rPr>
              <a:t>without</a:t>
            </a:r>
            <a:r>
              <a:rPr lang="en-GB" dirty="0">
                <a:solidFill>
                  <a:schemeClr val="accent5">
                    <a:lumMod val="40000"/>
                    <a:lumOff val="60000"/>
                  </a:schemeClr>
                </a:solidFill>
                <a:effectLst>
                  <a:outerShdw blurRad="38100" dist="38100" dir="2700000" algn="tl">
                    <a:srgbClr val="000000">
                      <a:alpha val="43137"/>
                    </a:srgbClr>
                  </a:outerShdw>
                </a:effectLst>
              </a:rPr>
              <a:t> </a:t>
            </a:r>
            <a:r>
              <a:rPr lang="en-GB" b="1" dirty="0">
                <a:solidFill>
                  <a:schemeClr val="accent5">
                    <a:lumMod val="40000"/>
                    <a:lumOff val="60000"/>
                  </a:schemeClr>
                </a:solidFill>
                <a:effectLst>
                  <a:outerShdw blurRad="38100" dist="38100" dir="2700000" algn="tl">
                    <a:srgbClr val="000000">
                      <a:alpha val="43137"/>
                    </a:srgbClr>
                  </a:outerShdw>
                </a:effectLst>
              </a:rPr>
              <a:t>husband</a:t>
            </a:r>
          </a:p>
          <a:p>
            <a:pPr marL="742950" lvl="1" indent="-285750">
              <a:buFont typeface="Wingdings" pitchFamily="2" charset="2"/>
              <a:buChar char="Ø"/>
            </a:pPr>
            <a:r>
              <a:rPr lang="de-DE" dirty="0">
                <a:solidFill>
                  <a:schemeClr val="accent5">
                    <a:lumMod val="40000"/>
                    <a:lumOff val="60000"/>
                  </a:schemeClr>
                </a:solidFill>
                <a:effectLst>
                  <a:outerShdw blurRad="38100" dist="38100" dir="2700000" algn="tl">
                    <a:srgbClr val="000000">
                      <a:alpha val="43137"/>
                    </a:srgbClr>
                  </a:outerShdw>
                </a:effectLst>
              </a:rPr>
              <a:t>7%   </a:t>
            </a:r>
            <a:r>
              <a:rPr lang="de-DE" dirty="0" err="1">
                <a:solidFill>
                  <a:schemeClr val="accent5">
                    <a:lumMod val="40000"/>
                    <a:lumOff val="60000"/>
                  </a:schemeClr>
                </a:solidFill>
                <a:effectLst>
                  <a:outerShdw blurRad="38100" dist="38100" dir="2700000" algn="tl">
                    <a:srgbClr val="000000">
                      <a:alpha val="43137"/>
                    </a:srgbClr>
                  </a:outerShdw>
                </a:effectLst>
              </a:rPr>
              <a:t>dedications</a:t>
            </a:r>
            <a:r>
              <a:rPr lang="de-DE" dirty="0">
                <a:solidFill>
                  <a:schemeClr val="accent5">
                    <a:lumMod val="40000"/>
                    <a:lumOff val="60000"/>
                  </a:schemeClr>
                </a:solidFill>
                <a:effectLst>
                  <a:outerShdw blurRad="38100" dist="38100" dir="2700000" algn="tl">
                    <a:srgbClr val="000000">
                      <a:alpha val="43137"/>
                    </a:srgbClr>
                  </a:outerShdw>
                </a:effectLst>
              </a:rPr>
              <a:t> </a:t>
            </a:r>
            <a:r>
              <a:rPr lang="de-DE" dirty="0" err="1">
                <a:solidFill>
                  <a:schemeClr val="accent5">
                    <a:lumMod val="40000"/>
                    <a:lumOff val="60000"/>
                  </a:schemeClr>
                </a:solidFill>
                <a:effectLst>
                  <a:outerShdw blurRad="38100" dist="38100" dir="2700000" algn="tl">
                    <a:srgbClr val="000000">
                      <a:alpha val="43137"/>
                    </a:srgbClr>
                  </a:outerShdw>
                </a:effectLst>
              </a:rPr>
              <a:t>by</a:t>
            </a:r>
            <a:r>
              <a:rPr lang="de-DE" dirty="0">
                <a:solidFill>
                  <a:schemeClr val="accent5">
                    <a:lumMod val="40000"/>
                    <a:lumOff val="60000"/>
                  </a:schemeClr>
                </a:solidFill>
                <a:effectLst>
                  <a:outerShdw blurRad="38100" dist="38100" dir="2700000" algn="tl">
                    <a:srgbClr val="000000">
                      <a:alpha val="43137"/>
                    </a:srgbClr>
                  </a:outerShdw>
                </a:effectLst>
              </a:rPr>
              <a:t> </a:t>
            </a:r>
            <a:r>
              <a:rPr lang="de-DE" dirty="0" err="1">
                <a:solidFill>
                  <a:schemeClr val="accent5">
                    <a:lumMod val="40000"/>
                    <a:lumOff val="60000"/>
                  </a:schemeClr>
                </a:solidFill>
                <a:effectLst>
                  <a:outerShdw blurRad="38100" dist="38100" dir="2700000" algn="tl">
                    <a:srgbClr val="000000">
                      <a:alpha val="43137"/>
                    </a:srgbClr>
                  </a:outerShdw>
                </a:effectLst>
              </a:rPr>
              <a:t>priestesses</a:t>
            </a:r>
            <a:endParaRPr lang="en-GB" dirty="0">
              <a:solidFill>
                <a:schemeClr val="accent5">
                  <a:lumMod val="40000"/>
                  <a:lumOff val="6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votive </a:t>
            </a:r>
            <a:r>
              <a:rPr lang="en-GB" b="1" dirty="0" err="1">
                <a:solidFill>
                  <a:schemeClr val="accent5">
                    <a:lumMod val="40000"/>
                    <a:lumOff val="60000"/>
                  </a:schemeClr>
                </a:solidFill>
                <a:effectLst>
                  <a:outerShdw blurRad="38100" dist="38100" dir="2700000" algn="tl">
                    <a:srgbClr val="000000">
                      <a:alpha val="43137"/>
                    </a:srgbClr>
                  </a:outerShdw>
                </a:effectLst>
              </a:rPr>
              <a:t>inscr</a:t>
            </a:r>
            <a:r>
              <a:rPr lang="en-GB" b="1" dirty="0">
                <a:solidFill>
                  <a:schemeClr val="accent5">
                    <a:lumMod val="40000"/>
                    <a:lumOff val="60000"/>
                  </a:schemeClr>
                </a:solidFill>
                <a:effectLst>
                  <a:outerShdw blurRad="38100" dist="38100" dir="2700000" algn="tl">
                    <a:srgbClr val="000000">
                      <a:alpha val="43137"/>
                    </a:srgbClr>
                  </a:outerShdw>
                </a:effectLst>
              </a:rPr>
              <a:t>./dedications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a:t>
            </a:r>
            <a:r>
              <a:rPr lang="en-GB" b="1" dirty="0">
                <a:solidFill>
                  <a:schemeClr val="accent5">
                    <a:lumMod val="40000"/>
                    <a:lumOff val="60000"/>
                  </a:schemeClr>
                </a:solidFill>
                <a:effectLst>
                  <a:outerShdw blurRad="38100" dist="38100" dir="2700000" algn="tl">
                    <a:srgbClr val="000000">
                      <a:alpha val="43137"/>
                    </a:srgbClr>
                  </a:outerShdw>
                </a:effectLst>
              </a:rPr>
              <a:t> 13 %</a:t>
            </a:r>
          </a:p>
          <a:p>
            <a:pPr marL="742950" lvl="1" indent="-285750">
              <a:buFont typeface="Wingdings" pitchFamily="2" charset="2"/>
              <a:buChar char="Ø"/>
            </a:pPr>
            <a:r>
              <a:rPr lang="de-DE" dirty="0">
                <a:solidFill>
                  <a:schemeClr val="accent5">
                    <a:lumMod val="40000"/>
                    <a:lumOff val="60000"/>
                  </a:schemeClr>
                </a:solidFill>
                <a:effectLst>
                  <a:outerShdw blurRad="38100" dist="38100" dir="2700000" algn="tl">
                    <a:srgbClr val="000000">
                      <a:alpha val="43137"/>
                    </a:srgbClr>
                  </a:outerShdw>
                </a:effectLst>
              </a:rPr>
              <a:t>9% </a:t>
            </a:r>
            <a:r>
              <a:rPr lang="de-DE" dirty="0" err="1">
                <a:solidFill>
                  <a:schemeClr val="accent5">
                    <a:lumMod val="40000"/>
                    <a:lumOff val="60000"/>
                  </a:schemeClr>
                </a:solidFill>
                <a:effectLst>
                  <a:outerShdw blurRad="38100" dist="38100" dir="2700000" algn="tl">
                    <a:srgbClr val="000000">
                      <a:alpha val="43137"/>
                    </a:srgbClr>
                  </a:outerShdw>
                </a:effectLst>
              </a:rPr>
              <a:t>to</a:t>
            </a:r>
            <a:r>
              <a:rPr lang="de-DE" dirty="0">
                <a:solidFill>
                  <a:schemeClr val="accent5">
                    <a:lumMod val="40000"/>
                    <a:lumOff val="60000"/>
                  </a:schemeClr>
                </a:solidFill>
                <a:effectLst>
                  <a:outerShdw blurRad="38100" dist="38100" dir="2700000" algn="tl">
                    <a:srgbClr val="000000">
                      <a:alpha val="43137"/>
                    </a:srgbClr>
                  </a:outerShdw>
                </a:effectLst>
              </a:rPr>
              <a:t> </a:t>
            </a:r>
            <a:r>
              <a:rPr lang="de-DE" dirty="0" err="1">
                <a:solidFill>
                  <a:schemeClr val="accent5">
                    <a:lumMod val="40000"/>
                    <a:lumOff val="60000"/>
                  </a:schemeClr>
                </a:solidFill>
                <a:effectLst>
                  <a:outerShdw blurRad="38100" dist="38100" dir="2700000" algn="tl">
                    <a:srgbClr val="000000">
                      <a:alpha val="43137"/>
                    </a:srgbClr>
                  </a:outerShdw>
                </a:effectLst>
              </a:rPr>
              <a:t>emperors</a:t>
            </a:r>
            <a:r>
              <a:rPr lang="de-DE" dirty="0">
                <a:solidFill>
                  <a:schemeClr val="accent5">
                    <a:lumMod val="40000"/>
                    <a:lumOff val="60000"/>
                  </a:schemeClr>
                </a:solidFill>
                <a:effectLst>
                  <a:outerShdw blurRad="38100" dist="38100" dir="2700000" algn="tl">
                    <a:srgbClr val="000000">
                      <a:alpha val="43137"/>
                    </a:srgbClr>
                  </a:outerShdw>
                </a:effectLst>
              </a:rPr>
              <a:t>, </a:t>
            </a:r>
            <a:r>
              <a:rPr lang="de-DE" dirty="0" err="1">
                <a:solidFill>
                  <a:schemeClr val="accent5">
                    <a:lumMod val="40000"/>
                    <a:lumOff val="60000"/>
                  </a:schemeClr>
                </a:solidFill>
                <a:effectLst>
                  <a:outerShdw blurRad="38100" dist="38100" dir="2700000" algn="tl">
                    <a:srgbClr val="000000">
                      <a:alpha val="43137"/>
                    </a:srgbClr>
                  </a:outerShdw>
                </a:effectLst>
              </a:rPr>
              <a:t>empresses</a:t>
            </a:r>
            <a:endParaRPr lang="de-DE" dirty="0">
              <a:solidFill>
                <a:schemeClr val="accent5">
                  <a:lumMod val="40000"/>
                  <a:lumOff val="60000"/>
                </a:schemeClr>
              </a:solidFill>
              <a:effectLst>
                <a:outerShdw blurRad="38100" dist="38100" dir="2700000" algn="tl">
                  <a:srgbClr val="000000">
                    <a:alpha val="43137"/>
                  </a:srgbClr>
                </a:outerShdw>
              </a:effectLst>
            </a:endParaRPr>
          </a:p>
          <a:p>
            <a:pPr marL="742950" lvl="1" indent="-285750">
              <a:buFont typeface="Wingdings" pitchFamily="2" charset="2"/>
              <a:buChar char="Ø"/>
            </a:pPr>
            <a:r>
              <a:rPr lang="de-DE" dirty="0">
                <a:solidFill>
                  <a:schemeClr val="accent5">
                    <a:lumMod val="40000"/>
                    <a:lumOff val="60000"/>
                  </a:schemeClr>
                </a:solidFill>
                <a:effectLst>
                  <a:outerShdw blurRad="38100" dist="38100" dir="2700000" algn="tl">
                    <a:srgbClr val="000000">
                      <a:alpha val="43137"/>
                    </a:srgbClr>
                  </a:outerShdw>
                </a:effectLst>
              </a:rPr>
              <a:t>7% </a:t>
            </a:r>
            <a:r>
              <a:rPr lang="de-DE" dirty="0" err="1">
                <a:solidFill>
                  <a:schemeClr val="accent5">
                    <a:lumMod val="40000"/>
                    <a:lumOff val="60000"/>
                  </a:schemeClr>
                </a:solidFill>
                <a:effectLst>
                  <a:outerShdw blurRad="38100" dist="38100" dir="2700000" algn="tl">
                    <a:srgbClr val="000000">
                      <a:alpha val="43137"/>
                    </a:srgbClr>
                  </a:outerShdw>
                </a:effectLst>
              </a:rPr>
              <a:t>to</a:t>
            </a:r>
            <a:r>
              <a:rPr lang="de-DE" dirty="0">
                <a:solidFill>
                  <a:schemeClr val="accent5">
                    <a:lumMod val="40000"/>
                    <a:lumOff val="60000"/>
                  </a:schemeClr>
                </a:solidFill>
                <a:effectLst>
                  <a:outerShdw blurRad="38100" dist="38100" dir="2700000" algn="tl">
                    <a:srgbClr val="000000">
                      <a:alpha val="43137"/>
                    </a:srgbClr>
                  </a:outerShdw>
                </a:effectLst>
              </a:rPr>
              <a:t> </a:t>
            </a:r>
            <a:r>
              <a:rPr lang="de-DE" dirty="0" err="1">
                <a:solidFill>
                  <a:schemeClr val="accent5">
                    <a:lumMod val="40000"/>
                    <a:lumOff val="60000"/>
                  </a:schemeClr>
                </a:solidFill>
                <a:effectLst>
                  <a:outerShdw blurRad="38100" dist="38100" dir="2700000" algn="tl">
                    <a:srgbClr val="000000">
                      <a:alpha val="43137"/>
                    </a:srgbClr>
                  </a:outerShdw>
                </a:effectLst>
              </a:rPr>
              <a:t>other</a:t>
            </a:r>
            <a:r>
              <a:rPr lang="de-DE" dirty="0">
                <a:solidFill>
                  <a:schemeClr val="accent5">
                    <a:lumMod val="40000"/>
                    <a:lumOff val="60000"/>
                  </a:schemeClr>
                </a:solidFill>
                <a:effectLst>
                  <a:outerShdw blurRad="38100" dist="38100" dir="2700000" algn="tl">
                    <a:srgbClr val="000000">
                      <a:alpha val="43137"/>
                    </a:srgbClr>
                  </a:outerShdw>
                </a:effectLst>
              </a:rPr>
              <a:t> </a:t>
            </a:r>
            <a:r>
              <a:rPr lang="de-DE" dirty="0" err="1">
                <a:solidFill>
                  <a:schemeClr val="accent5">
                    <a:lumMod val="40000"/>
                    <a:lumOff val="60000"/>
                  </a:schemeClr>
                </a:solidFill>
                <a:effectLst>
                  <a:outerShdw blurRad="38100" dist="38100" dir="2700000" algn="tl">
                    <a:srgbClr val="000000">
                      <a:alpha val="43137"/>
                    </a:srgbClr>
                  </a:outerShdw>
                </a:effectLst>
              </a:rPr>
              <a:t>gods</a:t>
            </a:r>
            <a:endParaRPr lang="de-DE" dirty="0">
              <a:solidFill>
                <a:schemeClr val="accent5">
                  <a:lumMod val="40000"/>
                  <a:lumOff val="6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building inscriptions, etc.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en-GB" b="1" dirty="0">
                <a:solidFill>
                  <a:schemeClr val="accent5">
                    <a:lumMod val="40000"/>
                    <a:lumOff val="60000"/>
                  </a:schemeClr>
                </a:solidFill>
                <a:effectLst>
                  <a:outerShdw blurRad="38100" dist="38100" dir="2700000" algn="tl">
                    <a:srgbClr val="000000">
                      <a:alpha val="43137"/>
                    </a:srgbClr>
                  </a:outerShdw>
                </a:effectLst>
              </a:rPr>
              <a:t>6 %</a:t>
            </a: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funerary inscriptions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en-GB" b="1" dirty="0">
                <a:solidFill>
                  <a:schemeClr val="accent5">
                    <a:lumMod val="40000"/>
                    <a:lumOff val="60000"/>
                  </a:schemeClr>
                </a:solidFill>
                <a:effectLst>
                  <a:outerShdw blurRad="38100" dist="38100" dir="2700000" algn="tl">
                    <a:srgbClr val="000000">
                      <a:alpha val="43137"/>
                    </a:srgbClr>
                  </a:outerShdw>
                </a:effectLst>
              </a:rPr>
              <a:t>4 %</a:t>
            </a: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Other inscriptions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a:t>
            </a:r>
            <a:r>
              <a:rPr lang="en-GB" b="1" dirty="0">
                <a:solidFill>
                  <a:schemeClr val="accent5">
                    <a:lumMod val="40000"/>
                    <a:lumOff val="60000"/>
                  </a:schemeClr>
                </a:solidFill>
                <a:effectLst>
                  <a:outerShdw blurRad="38100" dist="38100" dir="2700000" algn="tl">
                    <a:srgbClr val="000000">
                      <a:alpha val="43137"/>
                    </a:srgbClr>
                  </a:outerShdw>
                </a:effectLst>
              </a:rPr>
              <a:t> 3%</a:t>
            </a:r>
            <a:endPar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endParaRPr>
          </a:p>
        </p:txBody>
      </p:sp>
      <p:sp>
        <p:nvSpPr>
          <p:cNvPr id="7" name="Title 1"/>
          <p:cNvSpPr>
            <a:spLocks noGrp="1"/>
          </p:cNvSpPr>
          <p:nvPr>
            <p:ph type="title"/>
          </p:nvPr>
        </p:nvSpPr>
        <p:spPr>
          <a:xfrm>
            <a:off x="457200" y="188640"/>
            <a:ext cx="8229600" cy="926976"/>
          </a:xfrm>
        </p:spPr>
        <p:txBody>
          <a:bodyPr>
            <a:normAutofit fontScale="90000"/>
          </a:bodyPr>
          <a:lstStyle/>
          <a:p>
            <a:r>
              <a:rPr lang="en-GB" dirty="0"/>
              <a:t>Priestess </a:t>
            </a:r>
            <a:r>
              <a:rPr lang="en-GB" dirty="0" err="1"/>
              <a:t>Iulianè</a:t>
            </a:r>
            <a:r>
              <a:rPr lang="en-GB" dirty="0"/>
              <a:t> from Magnesia</a:t>
            </a:r>
          </a:p>
        </p:txBody>
      </p:sp>
    </p:spTree>
    <p:extLst>
      <p:ext uri="{BB962C8B-B14F-4D97-AF65-F5344CB8AC3E}">
        <p14:creationId xmlns:p14="http://schemas.microsoft.com/office/powerpoint/2010/main" val="60340141"/>
      </p:ext>
    </p:extLst>
  </p:cSld>
  <p:clrMapOvr>
    <a:masterClrMapping/>
  </p:clrMapOvr>
  <p:transition spd="slow">
    <p:randomBa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251520" y="1556792"/>
            <a:ext cx="5112568" cy="1080120"/>
          </a:xfrm>
          <a:prstGeom prst="rect">
            <a:avLst/>
          </a:prstGeom>
        </p:spPr>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sz="2000" b="1" i="1" dirty="0" err="1"/>
              <a:t>archiereia</a:t>
            </a:r>
            <a:r>
              <a:rPr lang="en-GB" sz="2000" b="1" dirty="0"/>
              <a:t> / </a:t>
            </a:r>
            <a:r>
              <a:rPr lang="el-GR" sz="2000" b="1" dirty="0"/>
              <a:t>ἀρχιέρεια</a:t>
            </a:r>
            <a:r>
              <a:rPr lang="en-GB" sz="2000" b="1" dirty="0"/>
              <a:t> </a:t>
            </a:r>
            <a:br>
              <a:rPr lang="en-GB" sz="2000" b="1" dirty="0"/>
            </a:br>
            <a:r>
              <a:rPr lang="en-GB" sz="2000" b="1" dirty="0"/>
              <a:t>the high priestess</a:t>
            </a:r>
            <a:br>
              <a:rPr lang="en-GB" sz="2000" b="1" dirty="0"/>
            </a:br>
            <a:r>
              <a:rPr lang="en-GB" sz="2000" b="1" dirty="0"/>
              <a:t>for the cult of the emperor(s)</a:t>
            </a:r>
          </a:p>
          <a:p>
            <a:r>
              <a:rPr lang="en-GB" sz="2000" b="1" i="1" dirty="0" err="1"/>
              <a:t>flaminica</a:t>
            </a:r>
            <a:r>
              <a:rPr lang="en-GB" sz="2000" b="1" i="1" dirty="0"/>
              <a:t> </a:t>
            </a:r>
            <a:r>
              <a:rPr lang="en-GB" sz="2000" b="1" dirty="0"/>
              <a:t>in the Roman West</a:t>
            </a:r>
            <a:endParaRPr lang="en-GB" sz="2000" b="1" i="1" dirty="0">
              <a:solidFill>
                <a:srgbClr val="00B0F0"/>
              </a:solidFill>
            </a:endParaRPr>
          </a:p>
        </p:txBody>
      </p:sp>
      <p:sp>
        <p:nvSpPr>
          <p:cNvPr id="6" name="Title 1"/>
          <p:cNvSpPr>
            <a:spLocks noGrp="1"/>
          </p:cNvSpPr>
          <p:nvPr>
            <p:ph type="title"/>
          </p:nvPr>
        </p:nvSpPr>
        <p:spPr>
          <a:xfrm>
            <a:off x="457200" y="332656"/>
            <a:ext cx="8229600" cy="782960"/>
          </a:xfrm>
        </p:spPr>
        <p:txBody>
          <a:bodyPr>
            <a:normAutofit fontScale="90000"/>
          </a:bodyPr>
          <a:lstStyle/>
          <a:p>
            <a:r>
              <a:rPr lang="en-GB" dirty="0"/>
              <a:t>Priestess </a:t>
            </a:r>
            <a:r>
              <a:rPr lang="en-GB" dirty="0" err="1"/>
              <a:t>Iulianè</a:t>
            </a:r>
            <a:r>
              <a:rPr lang="en-GB" dirty="0"/>
              <a:t> from Magnesia</a:t>
            </a:r>
          </a:p>
        </p:txBody>
      </p:sp>
      <p:sp>
        <p:nvSpPr>
          <p:cNvPr id="7" name="TextBox 6"/>
          <p:cNvSpPr txBox="1"/>
          <p:nvPr/>
        </p:nvSpPr>
        <p:spPr>
          <a:xfrm>
            <a:off x="4310611" y="1412776"/>
            <a:ext cx="4653877" cy="4524315"/>
          </a:xfrm>
          <a:prstGeom prst="rect">
            <a:avLst/>
          </a:prstGeom>
          <a:noFill/>
        </p:spPr>
        <p:txBody>
          <a:bodyPr wrap="square" rtlCol="0">
            <a:spAutoFit/>
          </a:bodyPr>
          <a:lstStyle/>
          <a:p>
            <a:pPr algn="ctr"/>
            <a:r>
              <a:rPr lang="en-GB" b="1" dirty="0">
                <a:solidFill>
                  <a:schemeClr val="accent5">
                    <a:lumMod val="40000"/>
                    <a:lumOff val="60000"/>
                  </a:schemeClr>
                </a:solidFill>
                <a:effectLst>
                  <a:outerShdw blurRad="38100" dist="38100" dir="2700000" algn="tl">
                    <a:srgbClr val="000000">
                      <a:alpha val="43137"/>
                    </a:srgbClr>
                  </a:outerShdw>
                </a:effectLst>
              </a:rPr>
              <a:t>Our sources in Asia Minor</a:t>
            </a:r>
          </a:p>
          <a:p>
            <a:pPr algn="ctr"/>
            <a:endParaRPr lang="en-GB" b="1" dirty="0">
              <a:solidFill>
                <a:schemeClr val="accent5">
                  <a:lumMod val="40000"/>
                  <a:lumOff val="6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honorary inscriptions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a:t>
            </a:r>
            <a:r>
              <a:rPr lang="en-GB" b="1" dirty="0">
                <a:solidFill>
                  <a:schemeClr val="accent5">
                    <a:lumMod val="40000"/>
                    <a:lumOff val="60000"/>
                  </a:schemeClr>
                </a:solidFill>
                <a:effectLst>
                  <a:outerShdw blurRad="38100" dist="38100" dir="2700000" algn="tl">
                    <a:srgbClr val="000000">
                      <a:alpha val="43137"/>
                    </a:srgbClr>
                  </a:outerShdw>
                </a:effectLst>
              </a:rPr>
              <a:t> 74%</a:t>
            </a:r>
          </a:p>
          <a:p>
            <a:pPr marL="742950" lvl="1" indent="-285750">
              <a:buFont typeface="Wingdings" pitchFamily="2" charset="2"/>
              <a:buChar char="Ø"/>
            </a:pPr>
            <a:r>
              <a:rPr lang="en-GB" dirty="0">
                <a:solidFill>
                  <a:schemeClr val="accent5">
                    <a:lumMod val="40000"/>
                    <a:lumOff val="60000"/>
                  </a:schemeClr>
                </a:solidFill>
                <a:effectLst>
                  <a:outerShdw blurRad="38100" dist="38100" dir="2700000" algn="tl">
                    <a:srgbClr val="000000">
                      <a:alpha val="43137"/>
                    </a:srgbClr>
                  </a:outerShdw>
                </a:effectLst>
              </a:rPr>
              <a:t>28% for </a:t>
            </a:r>
            <a:r>
              <a:rPr lang="en-GB" b="1" u="sng" dirty="0">
                <a:solidFill>
                  <a:schemeClr val="accent5">
                    <a:lumMod val="40000"/>
                    <a:lumOff val="60000"/>
                  </a:schemeClr>
                </a:solidFill>
                <a:effectLst>
                  <a:outerShdw blurRad="38100" dist="38100" dir="2700000" algn="tl">
                    <a:srgbClr val="000000">
                      <a:alpha val="43137"/>
                    </a:srgbClr>
                  </a:outerShdw>
                </a:effectLst>
              </a:rPr>
              <a:t>couple</a:t>
            </a:r>
            <a:r>
              <a:rPr lang="en-GB" dirty="0">
                <a:solidFill>
                  <a:schemeClr val="accent5">
                    <a:lumMod val="40000"/>
                    <a:lumOff val="60000"/>
                  </a:schemeClr>
                </a:solidFill>
                <a:effectLst>
                  <a:outerShdw blurRad="38100" dist="38100" dir="2700000" algn="tl">
                    <a:srgbClr val="000000">
                      <a:alpha val="43137"/>
                    </a:srgbClr>
                  </a:outerShdw>
                </a:effectLst>
              </a:rPr>
              <a:t> as high priests</a:t>
            </a:r>
          </a:p>
          <a:p>
            <a:pPr marL="742950" lvl="1" indent="-285750">
              <a:buFont typeface="Wingdings" pitchFamily="2" charset="2"/>
              <a:buChar char="Ø"/>
            </a:pPr>
            <a:r>
              <a:rPr lang="en-GB" dirty="0">
                <a:solidFill>
                  <a:schemeClr val="accent5">
                    <a:lumMod val="40000"/>
                    <a:lumOff val="60000"/>
                  </a:schemeClr>
                </a:solidFill>
                <a:effectLst>
                  <a:outerShdw blurRad="38100" dist="38100" dir="2700000" algn="tl">
                    <a:srgbClr val="000000">
                      <a:alpha val="43137"/>
                    </a:srgbClr>
                  </a:outerShdw>
                </a:effectLst>
              </a:rPr>
              <a:t>65% for priestess </a:t>
            </a:r>
            <a:r>
              <a:rPr lang="en-GB" b="1" dirty="0">
                <a:solidFill>
                  <a:schemeClr val="accent5">
                    <a:lumMod val="40000"/>
                    <a:lumOff val="60000"/>
                  </a:schemeClr>
                </a:solidFill>
                <a:effectLst>
                  <a:outerShdw blurRad="38100" dist="38100" dir="2700000" algn="tl">
                    <a:srgbClr val="000000">
                      <a:alpha val="43137"/>
                    </a:srgbClr>
                  </a:outerShdw>
                </a:effectLst>
              </a:rPr>
              <a:t>without</a:t>
            </a:r>
            <a:r>
              <a:rPr lang="en-GB" dirty="0">
                <a:solidFill>
                  <a:schemeClr val="accent5">
                    <a:lumMod val="40000"/>
                    <a:lumOff val="60000"/>
                  </a:schemeClr>
                </a:solidFill>
                <a:effectLst>
                  <a:outerShdw blurRad="38100" dist="38100" dir="2700000" algn="tl">
                    <a:srgbClr val="000000">
                      <a:alpha val="43137"/>
                    </a:srgbClr>
                  </a:outerShdw>
                </a:effectLst>
              </a:rPr>
              <a:t> </a:t>
            </a:r>
            <a:r>
              <a:rPr lang="en-GB" b="1" dirty="0">
                <a:solidFill>
                  <a:schemeClr val="accent5">
                    <a:lumMod val="40000"/>
                    <a:lumOff val="60000"/>
                  </a:schemeClr>
                </a:solidFill>
                <a:effectLst>
                  <a:outerShdw blurRad="38100" dist="38100" dir="2700000" algn="tl">
                    <a:srgbClr val="000000">
                      <a:alpha val="43137"/>
                    </a:srgbClr>
                  </a:outerShdw>
                </a:effectLst>
              </a:rPr>
              <a:t>husband</a:t>
            </a:r>
          </a:p>
          <a:p>
            <a:pPr marL="742950" lvl="1" indent="-285750">
              <a:buFont typeface="Wingdings" pitchFamily="2" charset="2"/>
              <a:buChar char="Ø"/>
            </a:pPr>
            <a:r>
              <a:rPr lang="de-DE" dirty="0">
                <a:solidFill>
                  <a:srgbClr val="FFFF00"/>
                </a:solidFill>
                <a:effectLst>
                  <a:outerShdw blurRad="38100" dist="38100" dir="2700000" algn="tl">
                    <a:srgbClr val="000000">
                      <a:alpha val="43137"/>
                    </a:srgbClr>
                  </a:outerShdw>
                </a:effectLst>
              </a:rPr>
              <a:t>7%   </a:t>
            </a:r>
            <a:r>
              <a:rPr lang="de-DE" dirty="0" err="1">
                <a:solidFill>
                  <a:srgbClr val="FFFF00"/>
                </a:solidFill>
                <a:effectLst>
                  <a:outerShdw blurRad="38100" dist="38100" dir="2700000" algn="tl">
                    <a:srgbClr val="000000">
                      <a:alpha val="43137"/>
                    </a:srgbClr>
                  </a:outerShdw>
                </a:effectLst>
              </a:rPr>
              <a:t>dedications</a:t>
            </a:r>
            <a:r>
              <a:rPr lang="de-DE" dirty="0">
                <a:solidFill>
                  <a:srgbClr val="FFFF00"/>
                </a:solidFill>
                <a:effectLst>
                  <a:outerShdw blurRad="38100" dist="38100" dir="2700000" algn="tl">
                    <a:srgbClr val="000000">
                      <a:alpha val="43137"/>
                    </a:srgbClr>
                  </a:outerShdw>
                </a:effectLst>
              </a:rPr>
              <a:t> </a:t>
            </a:r>
            <a:r>
              <a:rPr lang="de-DE" dirty="0" err="1">
                <a:solidFill>
                  <a:srgbClr val="FFFF00"/>
                </a:solidFill>
                <a:effectLst>
                  <a:outerShdw blurRad="38100" dist="38100" dir="2700000" algn="tl">
                    <a:srgbClr val="000000">
                      <a:alpha val="43137"/>
                    </a:srgbClr>
                  </a:outerShdw>
                </a:effectLst>
              </a:rPr>
              <a:t>by</a:t>
            </a:r>
            <a:r>
              <a:rPr lang="de-DE" dirty="0">
                <a:solidFill>
                  <a:srgbClr val="FFFF00"/>
                </a:solidFill>
                <a:effectLst>
                  <a:outerShdw blurRad="38100" dist="38100" dir="2700000" algn="tl">
                    <a:srgbClr val="000000">
                      <a:alpha val="43137"/>
                    </a:srgbClr>
                  </a:outerShdw>
                </a:effectLst>
              </a:rPr>
              <a:t> </a:t>
            </a:r>
            <a:r>
              <a:rPr lang="de-DE" dirty="0" err="1">
                <a:solidFill>
                  <a:srgbClr val="FFFF00"/>
                </a:solidFill>
                <a:effectLst>
                  <a:outerShdw blurRad="38100" dist="38100" dir="2700000" algn="tl">
                    <a:srgbClr val="000000">
                      <a:alpha val="43137"/>
                    </a:srgbClr>
                  </a:outerShdw>
                </a:effectLst>
              </a:rPr>
              <a:t>priestesses</a:t>
            </a:r>
            <a:endParaRPr lang="en-GB" dirty="0">
              <a:solidFill>
                <a:srgbClr val="FFFF00"/>
              </a:solidFill>
              <a:effectLst>
                <a:outerShdw blurRad="38100" dist="38100" dir="2700000" algn="tl">
                  <a:srgbClr val="000000">
                    <a:alpha val="43137"/>
                  </a:srgbClr>
                </a:outerShdw>
              </a:effectLst>
            </a:endParaRP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votive </a:t>
            </a:r>
            <a:r>
              <a:rPr lang="en-GB" b="1" dirty="0" err="1">
                <a:solidFill>
                  <a:schemeClr val="accent5">
                    <a:lumMod val="40000"/>
                    <a:lumOff val="60000"/>
                  </a:schemeClr>
                </a:solidFill>
                <a:effectLst>
                  <a:outerShdw blurRad="38100" dist="38100" dir="2700000" algn="tl">
                    <a:srgbClr val="000000">
                      <a:alpha val="43137"/>
                    </a:srgbClr>
                  </a:outerShdw>
                </a:effectLst>
              </a:rPr>
              <a:t>inscr</a:t>
            </a:r>
            <a:r>
              <a:rPr lang="en-GB" b="1" dirty="0">
                <a:solidFill>
                  <a:schemeClr val="accent5">
                    <a:lumMod val="40000"/>
                    <a:lumOff val="60000"/>
                  </a:schemeClr>
                </a:solidFill>
                <a:effectLst>
                  <a:outerShdw blurRad="38100" dist="38100" dir="2700000" algn="tl">
                    <a:srgbClr val="000000">
                      <a:alpha val="43137"/>
                    </a:srgbClr>
                  </a:outerShdw>
                </a:effectLst>
              </a:rPr>
              <a:t>./dedications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a:t>
            </a:r>
            <a:r>
              <a:rPr lang="en-GB" b="1" dirty="0">
                <a:solidFill>
                  <a:schemeClr val="accent5">
                    <a:lumMod val="40000"/>
                    <a:lumOff val="60000"/>
                  </a:schemeClr>
                </a:solidFill>
                <a:effectLst>
                  <a:outerShdw blurRad="38100" dist="38100" dir="2700000" algn="tl">
                    <a:srgbClr val="000000">
                      <a:alpha val="43137"/>
                    </a:srgbClr>
                  </a:outerShdw>
                </a:effectLst>
              </a:rPr>
              <a:t> 13 %</a:t>
            </a:r>
          </a:p>
          <a:p>
            <a:pPr marL="742950" lvl="1" indent="-285750">
              <a:buFont typeface="Wingdings" pitchFamily="2" charset="2"/>
              <a:buChar char="Ø"/>
            </a:pPr>
            <a:r>
              <a:rPr lang="de-DE" dirty="0">
                <a:solidFill>
                  <a:schemeClr val="accent5">
                    <a:lumMod val="40000"/>
                    <a:lumOff val="60000"/>
                  </a:schemeClr>
                </a:solidFill>
                <a:effectLst>
                  <a:outerShdw blurRad="38100" dist="38100" dir="2700000" algn="tl">
                    <a:srgbClr val="000000">
                      <a:alpha val="43137"/>
                    </a:srgbClr>
                  </a:outerShdw>
                </a:effectLst>
              </a:rPr>
              <a:t>9</a:t>
            </a:r>
            <a:r>
              <a:rPr lang="de-DE" dirty="0">
                <a:solidFill>
                  <a:srgbClr val="FFFF00"/>
                </a:solidFill>
                <a:effectLst>
                  <a:outerShdw blurRad="38100" dist="38100" dir="2700000" algn="tl">
                    <a:srgbClr val="000000">
                      <a:alpha val="43137"/>
                    </a:srgbClr>
                  </a:outerShdw>
                </a:effectLst>
              </a:rPr>
              <a:t>% </a:t>
            </a:r>
            <a:r>
              <a:rPr lang="de-DE" dirty="0" err="1">
                <a:solidFill>
                  <a:srgbClr val="FFFF00"/>
                </a:solidFill>
                <a:effectLst>
                  <a:outerShdw blurRad="38100" dist="38100" dir="2700000" algn="tl">
                    <a:srgbClr val="000000">
                      <a:alpha val="43137"/>
                    </a:srgbClr>
                  </a:outerShdw>
                </a:effectLst>
              </a:rPr>
              <a:t>to</a:t>
            </a:r>
            <a:r>
              <a:rPr lang="de-DE" dirty="0">
                <a:solidFill>
                  <a:srgbClr val="FFFF00"/>
                </a:solidFill>
                <a:effectLst>
                  <a:outerShdw blurRad="38100" dist="38100" dir="2700000" algn="tl">
                    <a:srgbClr val="000000">
                      <a:alpha val="43137"/>
                    </a:srgbClr>
                  </a:outerShdw>
                </a:effectLst>
              </a:rPr>
              <a:t> </a:t>
            </a:r>
            <a:r>
              <a:rPr lang="de-DE" dirty="0" err="1">
                <a:solidFill>
                  <a:srgbClr val="FFFF00"/>
                </a:solidFill>
                <a:effectLst>
                  <a:outerShdw blurRad="38100" dist="38100" dir="2700000" algn="tl">
                    <a:srgbClr val="000000">
                      <a:alpha val="43137"/>
                    </a:srgbClr>
                  </a:outerShdw>
                </a:effectLst>
              </a:rPr>
              <a:t>emperors</a:t>
            </a:r>
            <a:r>
              <a:rPr lang="de-DE" dirty="0">
                <a:solidFill>
                  <a:srgbClr val="FFFF00"/>
                </a:solidFill>
                <a:effectLst>
                  <a:outerShdw blurRad="38100" dist="38100" dir="2700000" algn="tl">
                    <a:srgbClr val="000000">
                      <a:alpha val="43137"/>
                    </a:srgbClr>
                  </a:outerShdw>
                </a:effectLst>
              </a:rPr>
              <a:t>, </a:t>
            </a:r>
            <a:r>
              <a:rPr lang="de-DE" dirty="0" err="1">
                <a:solidFill>
                  <a:srgbClr val="FFFF00"/>
                </a:solidFill>
                <a:effectLst>
                  <a:outerShdw blurRad="38100" dist="38100" dir="2700000" algn="tl">
                    <a:srgbClr val="000000">
                      <a:alpha val="43137"/>
                    </a:srgbClr>
                  </a:outerShdw>
                </a:effectLst>
              </a:rPr>
              <a:t>empresses</a:t>
            </a:r>
            <a:endParaRPr lang="de-DE" dirty="0">
              <a:solidFill>
                <a:srgbClr val="FFFF00"/>
              </a:solidFill>
              <a:effectLst>
                <a:outerShdw blurRad="38100" dist="38100" dir="2700000" algn="tl">
                  <a:srgbClr val="000000">
                    <a:alpha val="43137"/>
                  </a:srgbClr>
                </a:outerShdw>
              </a:effectLst>
            </a:endParaRPr>
          </a:p>
          <a:p>
            <a:pPr marL="742950" lvl="1" indent="-285750">
              <a:buFont typeface="Wingdings" pitchFamily="2" charset="2"/>
              <a:buChar char="Ø"/>
            </a:pPr>
            <a:r>
              <a:rPr lang="de-DE" dirty="0">
                <a:solidFill>
                  <a:srgbClr val="FFFF00"/>
                </a:solidFill>
                <a:effectLst>
                  <a:outerShdw blurRad="38100" dist="38100" dir="2700000" algn="tl">
                    <a:srgbClr val="000000">
                      <a:alpha val="43137"/>
                    </a:srgbClr>
                  </a:outerShdw>
                </a:effectLst>
              </a:rPr>
              <a:t>7% </a:t>
            </a:r>
            <a:r>
              <a:rPr lang="de-DE" dirty="0" err="1">
                <a:solidFill>
                  <a:srgbClr val="FFFF00"/>
                </a:solidFill>
                <a:effectLst>
                  <a:outerShdw blurRad="38100" dist="38100" dir="2700000" algn="tl">
                    <a:srgbClr val="000000">
                      <a:alpha val="43137"/>
                    </a:srgbClr>
                  </a:outerShdw>
                </a:effectLst>
              </a:rPr>
              <a:t>to</a:t>
            </a:r>
            <a:r>
              <a:rPr lang="de-DE" dirty="0">
                <a:solidFill>
                  <a:srgbClr val="FFFF00"/>
                </a:solidFill>
                <a:effectLst>
                  <a:outerShdw blurRad="38100" dist="38100" dir="2700000" algn="tl">
                    <a:srgbClr val="000000">
                      <a:alpha val="43137"/>
                    </a:srgbClr>
                  </a:outerShdw>
                </a:effectLst>
              </a:rPr>
              <a:t> </a:t>
            </a:r>
            <a:r>
              <a:rPr lang="de-DE" dirty="0" err="1">
                <a:solidFill>
                  <a:srgbClr val="FFFF00"/>
                </a:solidFill>
                <a:effectLst>
                  <a:outerShdw blurRad="38100" dist="38100" dir="2700000" algn="tl">
                    <a:srgbClr val="000000">
                      <a:alpha val="43137"/>
                    </a:srgbClr>
                  </a:outerShdw>
                </a:effectLst>
              </a:rPr>
              <a:t>other</a:t>
            </a:r>
            <a:r>
              <a:rPr lang="de-DE" dirty="0">
                <a:solidFill>
                  <a:srgbClr val="FFFF00"/>
                </a:solidFill>
                <a:effectLst>
                  <a:outerShdw blurRad="38100" dist="38100" dir="2700000" algn="tl">
                    <a:srgbClr val="000000">
                      <a:alpha val="43137"/>
                    </a:srgbClr>
                  </a:outerShdw>
                </a:effectLst>
              </a:rPr>
              <a:t> </a:t>
            </a:r>
            <a:r>
              <a:rPr lang="de-DE" dirty="0" err="1">
                <a:solidFill>
                  <a:srgbClr val="FFFF00"/>
                </a:solidFill>
                <a:effectLst>
                  <a:outerShdw blurRad="38100" dist="38100" dir="2700000" algn="tl">
                    <a:srgbClr val="000000">
                      <a:alpha val="43137"/>
                    </a:srgbClr>
                  </a:outerShdw>
                </a:effectLst>
              </a:rPr>
              <a:t>gods</a:t>
            </a:r>
            <a:endParaRPr lang="de-DE" dirty="0">
              <a:solidFill>
                <a:srgbClr val="FFFF00"/>
              </a:solidFill>
              <a:effectLst>
                <a:outerShdw blurRad="38100" dist="38100" dir="2700000" algn="tl">
                  <a:srgbClr val="000000">
                    <a:alpha val="43137"/>
                  </a:srgbClr>
                </a:outerShdw>
              </a:effectLst>
            </a:endParaRPr>
          </a:p>
          <a:p>
            <a:pPr marL="285750" indent="-285750">
              <a:buFont typeface="Wingdings" pitchFamily="2" charset="2"/>
              <a:buChar char="Ø"/>
            </a:pPr>
            <a:r>
              <a:rPr lang="en-GB" b="1" dirty="0">
                <a:solidFill>
                  <a:srgbClr val="FFFF00"/>
                </a:solidFill>
                <a:effectLst>
                  <a:outerShdw blurRad="38100" dist="38100" dir="2700000" algn="tl">
                    <a:srgbClr val="000000">
                      <a:alpha val="43137"/>
                    </a:srgbClr>
                  </a:outerShdw>
                </a:effectLst>
              </a:rPr>
              <a:t>building inscriptions, etc.        	</a:t>
            </a:r>
            <a:r>
              <a:rPr lang="en-GB" b="1" dirty="0">
                <a:solidFill>
                  <a:srgbClr val="FFFF00"/>
                </a:solidFill>
                <a:effectLst>
                  <a:outerShdw blurRad="38100" dist="38100" dir="2700000" algn="tl">
                    <a:srgbClr val="000000">
                      <a:alpha val="43137"/>
                    </a:srgbClr>
                  </a:outerShdw>
                </a:effectLst>
                <a:sym typeface="Wingdings" pitchFamily="2" charset="2"/>
              </a:rPr>
              <a:t> </a:t>
            </a:r>
            <a:r>
              <a:rPr lang="en-GB" b="1" dirty="0">
                <a:solidFill>
                  <a:srgbClr val="FFFF00"/>
                </a:solidFill>
                <a:effectLst>
                  <a:outerShdw blurRad="38100" dist="38100" dir="2700000" algn="tl">
                    <a:srgbClr val="000000">
                      <a:alpha val="43137"/>
                    </a:srgbClr>
                  </a:outerShdw>
                </a:effectLst>
              </a:rPr>
              <a:t>6 %</a:t>
            </a: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funerary inscriptions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en-GB" b="1" dirty="0">
                <a:solidFill>
                  <a:schemeClr val="accent5">
                    <a:lumMod val="40000"/>
                    <a:lumOff val="60000"/>
                  </a:schemeClr>
                </a:solidFill>
                <a:effectLst>
                  <a:outerShdw blurRad="38100" dist="38100" dir="2700000" algn="tl">
                    <a:srgbClr val="000000">
                      <a:alpha val="43137"/>
                    </a:srgbClr>
                  </a:outerShdw>
                </a:effectLst>
              </a:rPr>
              <a:t>4 %</a:t>
            </a:r>
          </a:p>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Other inscriptions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a:t>
            </a:r>
            <a:r>
              <a:rPr lang="en-GB" b="1" dirty="0">
                <a:solidFill>
                  <a:schemeClr val="accent5">
                    <a:lumMod val="40000"/>
                    <a:lumOff val="60000"/>
                  </a:schemeClr>
                </a:solidFill>
                <a:effectLst>
                  <a:outerShdw blurRad="38100" dist="38100" dir="2700000" algn="tl">
                    <a:srgbClr val="000000">
                      <a:alpha val="43137"/>
                    </a:srgbClr>
                  </a:outerShdw>
                </a:effectLst>
              </a:rPr>
              <a:t> 3%</a:t>
            </a:r>
            <a:endPar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endParaRPr>
          </a:p>
          <a:p>
            <a:pPr marL="285750" indent="-285750">
              <a:buFont typeface="Wingdings" pitchFamily="2" charset="2"/>
              <a:buChar char="Ø"/>
            </a:pPr>
            <a:endParaRPr lang="de-DE" b="1" dirty="0">
              <a:solidFill>
                <a:schemeClr val="accent5">
                  <a:lumMod val="40000"/>
                  <a:lumOff val="60000"/>
                </a:schemeClr>
              </a:solidFill>
              <a:effectLst>
                <a:outerShdw blurRad="38100" dist="38100" dir="2700000" algn="tl">
                  <a:srgbClr val="000000">
                    <a:alpha val="43137"/>
                  </a:srgbClr>
                </a:outerShdw>
              </a:effectLst>
              <a:sym typeface="Wingdings" pitchFamily="2" charset="2"/>
            </a:endParaRPr>
          </a:p>
          <a:p>
            <a:pPr marL="285750" indent="-285750">
              <a:buFont typeface="Wingdings" pitchFamily="2" charset="2"/>
              <a:buChar char="Ø"/>
            </a:pPr>
            <a:endParaRPr lang="de-DE" b="1" dirty="0">
              <a:solidFill>
                <a:schemeClr val="accent5">
                  <a:lumMod val="40000"/>
                  <a:lumOff val="60000"/>
                </a:schemeClr>
              </a:solidFill>
              <a:effectLst>
                <a:outerShdw blurRad="38100" dist="38100" dir="2700000" algn="tl">
                  <a:srgbClr val="000000">
                    <a:alpha val="43137"/>
                  </a:srgbClr>
                </a:outerShdw>
              </a:effectLst>
              <a:sym typeface="Wingdings" pitchFamily="2" charset="2"/>
            </a:endParaRPr>
          </a:p>
          <a:p>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en-GB" b="1" dirty="0">
                <a:solidFill>
                  <a:srgbClr val="FFFF00"/>
                </a:solidFill>
                <a:effectLst>
                  <a:outerShdw blurRad="38100" dist="38100" dir="2700000" algn="tl">
                    <a:srgbClr val="000000">
                      <a:alpha val="43137"/>
                    </a:srgbClr>
                  </a:outerShdw>
                </a:effectLst>
                <a:sym typeface="Wingdings" pitchFamily="2" charset="2"/>
              </a:rPr>
              <a:t>Priestesses themselves</a:t>
            </a:r>
            <a:br>
              <a:rPr lang="en-GB" b="1" dirty="0">
                <a:solidFill>
                  <a:srgbClr val="FFFF00"/>
                </a:solidFill>
                <a:effectLst>
                  <a:outerShdw blurRad="38100" dist="38100" dir="2700000" algn="tl">
                    <a:srgbClr val="000000">
                      <a:alpha val="43137"/>
                    </a:srgbClr>
                  </a:outerShdw>
                </a:effectLst>
                <a:sym typeface="Wingdings" pitchFamily="2" charset="2"/>
              </a:rPr>
            </a:br>
            <a:r>
              <a:rPr lang="en-GB" b="1" dirty="0">
                <a:solidFill>
                  <a:srgbClr val="FFFF00"/>
                </a:solidFill>
                <a:effectLst>
                  <a:outerShdw blurRad="38100" dist="38100" dir="2700000" algn="tl">
                    <a:srgbClr val="000000">
                      <a:alpha val="43137"/>
                    </a:srgbClr>
                  </a:outerShdw>
                </a:effectLst>
                <a:sym typeface="Wingdings" pitchFamily="2" charset="2"/>
              </a:rPr>
              <a:t>	   as agents 	 	24%</a:t>
            </a:r>
            <a:endPar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endParaRPr>
          </a:p>
        </p:txBody>
      </p:sp>
    </p:spTree>
    <p:extLst>
      <p:ext uri="{BB962C8B-B14F-4D97-AF65-F5344CB8AC3E}">
        <p14:creationId xmlns:p14="http://schemas.microsoft.com/office/powerpoint/2010/main" val="2256921099"/>
      </p:ext>
    </p:extLst>
  </p:cSld>
  <p:clrMapOvr>
    <a:masterClrMapping/>
  </p:clrMapOvr>
  <p:transition spd="slow">
    <p:randomBa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332656"/>
            <a:ext cx="8229600" cy="782960"/>
          </a:xfrm>
        </p:spPr>
        <p:txBody>
          <a:bodyPr>
            <a:normAutofit fontScale="90000"/>
          </a:bodyPr>
          <a:lstStyle/>
          <a:p>
            <a:r>
              <a:rPr lang="en-GB" dirty="0"/>
              <a:t>Priestess </a:t>
            </a:r>
            <a:r>
              <a:rPr lang="en-GB" dirty="0" err="1"/>
              <a:t>Iulianè</a:t>
            </a:r>
            <a:r>
              <a:rPr lang="en-GB" dirty="0"/>
              <a:t> from Magnesia</a:t>
            </a:r>
          </a:p>
        </p:txBody>
      </p:sp>
      <p:sp>
        <p:nvSpPr>
          <p:cNvPr id="11" name="Content Placeholder 2"/>
          <p:cNvSpPr>
            <a:spLocks noGrp="1"/>
          </p:cNvSpPr>
          <p:nvPr>
            <p:ph idx="1"/>
          </p:nvPr>
        </p:nvSpPr>
        <p:spPr>
          <a:xfrm>
            <a:off x="251520" y="1556792"/>
            <a:ext cx="5112568" cy="1080120"/>
          </a:xfrm>
        </p:spPr>
        <p:txBody>
          <a:bodyPr>
            <a:normAutofit fontScale="92500" lnSpcReduction="20000"/>
          </a:bodyPr>
          <a:lstStyle/>
          <a:p>
            <a:r>
              <a:rPr lang="en-GB" sz="2000" b="1" i="1" dirty="0" err="1"/>
              <a:t>archiereia</a:t>
            </a:r>
            <a:r>
              <a:rPr lang="en-GB" sz="2000" b="1" dirty="0"/>
              <a:t> / </a:t>
            </a:r>
            <a:r>
              <a:rPr lang="el-GR" sz="2000" b="1" dirty="0"/>
              <a:t>ἀρχιέρεια</a:t>
            </a:r>
            <a:r>
              <a:rPr lang="en-GB" sz="2000" b="1" dirty="0"/>
              <a:t> </a:t>
            </a:r>
            <a:br>
              <a:rPr lang="en-GB" sz="2000" b="1" dirty="0"/>
            </a:br>
            <a:r>
              <a:rPr lang="en-GB" sz="2000" b="1" dirty="0"/>
              <a:t>the high priestess</a:t>
            </a:r>
            <a:br>
              <a:rPr lang="en-GB" sz="2000" b="1" dirty="0"/>
            </a:br>
            <a:r>
              <a:rPr lang="en-GB" sz="2000" b="1" dirty="0"/>
              <a:t>for the cult of the emperor(s)</a:t>
            </a:r>
          </a:p>
          <a:p>
            <a:r>
              <a:rPr lang="en-GB" sz="2000" b="1" i="1" dirty="0" err="1"/>
              <a:t>flaminica</a:t>
            </a:r>
            <a:r>
              <a:rPr lang="en-GB" sz="2000" b="1" i="1" dirty="0"/>
              <a:t> </a:t>
            </a:r>
            <a:r>
              <a:rPr lang="en-GB" sz="2000" b="1" dirty="0"/>
              <a:t>in the Roman West</a:t>
            </a:r>
            <a:endParaRPr lang="en-GB" sz="2000" b="1" i="1" dirty="0">
              <a:solidFill>
                <a:srgbClr val="00B0F0"/>
              </a:solidFill>
            </a:endParaRPr>
          </a:p>
        </p:txBody>
      </p:sp>
      <p:sp>
        <p:nvSpPr>
          <p:cNvPr id="5" name="TextBox 4"/>
          <p:cNvSpPr txBox="1"/>
          <p:nvPr/>
        </p:nvSpPr>
        <p:spPr>
          <a:xfrm>
            <a:off x="4716016" y="1556792"/>
            <a:ext cx="4248472" cy="4493538"/>
          </a:xfrm>
          <a:prstGeom prst="rect">
            <a:avLst/>
          </a:prstGeom>
          <a:noFill/>
        </p:spPr>
        <p:txBody>
          <a:bodyPr wrap="square" rtlCol="0">
            <a:spAutoFit/>
          </a:bodyPr>
          <a:lstStyle/>
          <a:p>
            <a:r>
              <a:rPr lang="el-GR" sz="2000" b="1" dirty="0"/>
              <a:t>ἡ βουλὴ [καὶ ὁ δῆμος ἐτείμησαν] | Ἰουλιανὴ[ν </a:t>
            </a:r>
            <a:r>
              <a:rPr lang="en-GB" sz="2000" b="1" dirty="0"/>
              <a:t>E</a:t>
            </a:r>
            <a:r>
              <a:rPr lang="el-GR" sz="2000" b="1" dirty="0"/>
              <a:t>ὐσ]τρά[του τοῦ Φα]|νοστράτ[ου,] γυνα[ῖκα δὲ Ἀλ]|κίφρονο[ς τ]οῦ τῆς Ἀ[σίας ἀρχιε]|ρέως, ἀρ[χιέ]ρειαν γε[νομένην] | τῆς Ἀσία[ς πρ]ώτην τῶ[ν γυναικῶν], | στεφαν[ηφόρ]ον, γυμν[ασίαρχον], | ἱέ[ρει]αν Ἀφ[ροδ]είτης κα[ὶ θεᾶς Ἀγριπ]|πείνης [μητ]ρὸς διὰ [βίου], ἱ[έρει|αν δὲ κα[ὶ ἐν Ἐ]φέσῳ Δή[μητρ]ος [διὰ] | βίου, πάσ[ης ἀ]ρετῆς ἕν[εκεν].</a:t>
            </a:r>
            <a:endParaRPr lang="en-GB" sz="2000" b="1" dirty="0"/>
          </a:p>
        </p:txBody>
      </p:sp>
      <p:sp>
        <p:nvSpPr>
          <p:cNvPr id="6" name="TextBox 5"/>
          <p:cNvSpPr txBox="1"/>
          <p:nvPr/>
        </p:nvSpPr>
        <p:spPr>
          <a:xfrm>
            <a:off x="3851920" y="6182625"/>
            <a:ext cx="5145986" cy="523220"/>
          </a:xfrm>
          <a:prstGeom prst="rect">
            <a:avLst/>
          </a:prstGeom>
          <a:noFill/>
        </p:spPr>
        <p:txBody>
          <a:bodyPr wrap="square" rtlCol="0">
            <a:spAutoFit/>
          </a:bodyPr>
          <a:lstStyle/>
          <a:p>
            <a:pPr algn="r"/>
            <a:r>
              <a:rPr lang="en-GB" sz="1400" dirty="0">
                <a:solidFill>
                  <a:schemeClr val="tx1">
                    <a:lumMod val="65000"/>
                  </a:schemeClr>
                </a:solidFill>
              </a:rPr>
              <a:t>A.D. 38-42 – </a:t>
            </a:r>
            <a:r>
              <a:rPr lang="en-GB" sz="1400" dirty="0" err="1">
                <a:solidFill>
                  <a:schemeClr val="tx1">
                    <a:lumMod val="65000"/>
                  </a:schemeClr>
                </a:solidFill>
              </a:rPr>
              <a:t>I.Magnesia</a:t>
            </a:r>
            <a:r>
              <a:rPr lang="en-GB" sz="1400" dirty="0">
                <a:solidFill>
                  <a:schemeClr val="tx1">
                    <a:lumMod val="65000"/>
                  </a:schemeClr>
                </a:solidFill>
              </a:rPr>
              <a:t> 158; </a:t>
            </a:r>
            <a:r>
              <a:rPr lang="en-GB" sz="1400" dirty="0" err="1">
                <a:solidFill>
                  <a:schemeClr val="tx1">
                    <a:lumMod val="65000"/>
                  </a:schemeClr>
                </a:solidFill>
              </a:rPr>
              <a:t>Herz</a:t>
            </a:r>
            <a:r>
              <a:rPr lang="en-GB" sz="1400" dirty="0">
                <a:solidFill>
                  <a:schemeClr val="tx1">
                    <a:lumMod val="65000"/>
                  </a:schemeClr>
                </a:solidFill>
              </a:rPr>
              <a:t> 1992, 103-105; </a:t>
            </a:r>
            <a:br>
              <a:rPr lang="en-GB" sz="1400" dirty="0">
                <a:solidFill>
                  <a:schemeClr val="tx1">
                    <a:lumMod val="65000"/>
                  </a:schemeClr>
                </a:solidFill>
              </a:rPr>
            </a:br>
            <a:r>
              <a:rPr lang="nl-NL" sz="1400" dirty="0">
                <a:solidFill>
                  <a:schemeClr val="tx1">
                    <a:lumMod val="65000"/>
                  </a:schemeClr>
                </a:solidFill>
              </a:rPr>
              <a:t>Van Bremen 1996, 84, 118, 324; </a:t>
            </a:r>
            <a:r>
              <a:rPr lang="en-GB" sz="1400" dirty="0">
                <a:solidFill>
                  <a:schemeClr val="tx1">
                    <a:lumMod val="65000"/>
                  </a:schemeClr>
                </a:solidFill>
              </a:rPr>
              <a:t>Van </a:t>
            </a:r>
            <a:r>
              <a:rPr lang="en-GB" sz="1400" dirty="0" err="1">
                <a:solidFill>
                  <a:schemeClr val="tx1">
                    <a:lumMod val="65000"/>
                  </a:schemeClr>
                </a:solidFill>
              </a:rPr>
              <a:t>Tilborg</a:t>
            </a:r>
            <a:r>
              <a:rPr lang="en-GB" sz="1400" dirty="0">
                <a:solidFill>
                  <a:schemeClr val="tx1">
                    <a:lumMod val="65000"/>
                  </a:schemeClr>
                </a:solidFill>
              </a:rPr>
              <a:t>  1996, 157f</a:t>
            </a:r>
          </a:p>
        </p:txBody>
      </p:sp>
    </p:spTree>
    <p:extLst>
      <p:ext uri="{BB962C8B-B14F-4D97-AF65-F5344CB8AC3E}">
        <p14:creationId xmlns:p14="http://schemas.microsoft.com/office/powerpoint/2010/main" val="5797623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14" presetClass="entr" presetSubtype="1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randombar(horizontal)">
                                      <p:cBhvr>
                                        <p:cTn id="13" dur="500"/>
                                        <p:tgtEl>
                                          <p:spTgt spid="6"/>
                                        </p:tgtEl>
                                      </p:cBhvr>
                                    </p:animEffect>
                                  </p:childTnLst>
                                </p:cTn>
                              </p:par>
                            </p:childTnLst>
                          </p:cTn>
                        </p:par>
                        <p:par>
                          <p:cTn id="14" fill="hold">
                            <p:stCondLst>
                              <p:cond delay="1750"/>
                            </p:stCondLst>
                            <p:childTnLst>
                              <p:par>
                                <p:cTn id="15" presetID="55" presetClass="exit" presetSubtype="0" fill="hold" grpId="0" nodeType="afterEffect">
                                  <p:stCondLst>
                                    <p:cond delay="0"/>
                                  </p:stCondLst>
                                  <p:childTnLst>
                                    <p:anim calcmode="lin" valueType="num">
                                      <p:cBhvr>
                                        <p:cTn id="16" dur="1000"/>
                                        <p:tgtEl>
                                          <p:spTgt spid="11">
                                            <p:txEl>
                                              <p:pRg st="0" end="0"/>
                                            </p:txEl>
                                          </p:spTgt>
                                        </p:tgtEl>
                                        <p:attrNameLst>
                                          <p:attrName>ppt_w</p:attrName>
                                        </p:attrNameLst>
                                      </p:cBhvr>
                                      <p:tavLst>
                                        <p:tav tm="0">
                                          <p:val>
                                            <p:strVal val="ppt_w"/>
                                          </p:val>
                                        </p:tav>
                                        <p:tav tm="100000">
                                          <p:val>
                                            <p:strVal val="ppt_w*0.70"/>
                                          </p:val>
                                        </p:tav>
                                      </p:tavLst>
                                    </p:anim>
                                    <p:anim calcmode="lin" valueType="num">
                                      <p:cBhvr>
                                        <p:cTn id="17" dur="1000"/>
                                        <p:tgtEl>
                                          <p:spTgt spid="11">
                                            <p:txEl>
                                              <p:pRg st="0" end="0"/>
                                            </p:txEl>
                                          </p:spTgt>
                                        </p:tgtEl>
                                        <p:attrNameLst>
                                          <p:attrName>ppt_h</p:attrName>
                                        </p:attrNameLst>
                                      </p:cBhvr>
                                      <p:tavLst>
                                        <p:tav tm="0">
                                          <p:val>
                                            <p:strVal val="ppt_h"/>
                                          </p:val>
                                        </p:tav>
                                        <p:tav tm="100000">
                                          <p:val>
                                            <p:strVal val="ppt_h"/>
                                          </p:val>
                                        </p:tav>
                                      </p:tavLst>
                                    </p:anim>
                                    <p:animEffect transition="out" filter="fade">
                                      <p:cBhvr>
                                        <p:cTn id="18" dur="1000"/>
                                        <p:tgtEl>
                                          <p:spTgt spid="11">
                                            <p:txEl>
                                              <p:pRg st="0" end="0"/>
                                            </p:txEl>
                                          </p:spTgt>
                                        </p:tgtEl>
                                      </p:cBhvr>
                                    </p:animEffect>
                                    <p:set>
                                      <p:cBhvr>
                                        <p:cTn id="19" dur="1" fill="hold">
                                          <p:stCondLst>
                                            <p:cond delay="999"/>
                                          </p:stCondLst>
                                        </p:cTn>
                                        <p:tgtEl>
                                          <p:spTgt spid="11">
                                            <p:txEl>
                                              <p:pRg st="0" end="0"/>
                                            </p:txEl>
                                          </p:spTgt>
                                        </p:tgtEl>
                                        <p:attrNameLst>
                                          <p:attrName>style.visibility</p:attrName>
                                        </p:attrNameLst>
                                      </p:cBhvr>
                                      <p:to>
                                        <p:strVal val="hidden"/>
                                      </p:to>
                                    </p:set>
                                  </p:childTnLst>
                                </p:cTn>
                              </p:par>
                            </p:childTnLst>
                          </p:cTn>
                        </p:par>
                        <p:par>
                          <p:cTn id="20" fill="hold">
                            <p:stCondLst>
                              <p:cond delay="2750"/>
                            </p:stCondLst>
                            <p:childTnLst>
                              <p:par>
                                <p:cTn id="21" presetID="55" presetClass="exit" presetSubtype="0" fill="hold" grpId="0" nodeType="afterEffect">
                                  <p:stCondLst>
                                    <p:cond delay="0"/>
                                  </p:stCondLst>
                                  <p:childTnLst>
                                    <p:anim calcmode="lin" valueType="num">
                                      <p:cBhvr>
                                        <p:cTn id="22" dur="1000"/>
                                        <p:tgtEl>
                                          <p:spTgt spid="11">
                                            <p:txEl>
                                              <p:pRg st="1" end="1"/>
                                            </p:txEl>
                                          </p:spTgt>
                                        </p:tgtEl>
                                        <p:attrNameLst>
                                          <p:attrName>ppt_w</p:attrName>
                                        </p:attrNameLst>
                                      </p:cBhvr>
                                      <p:tavLst>
                                        <p:tav tm="0">
                                          <p:val>
                                            <p:strVal val="ppt_w"/>
                                          </p:val>
                                        </p:tav>
                                        <p:tav tm="100000">
                                          <p:val>
                                            <p:strVal val="ppt_w*0.70"/>
                                          </p:val>
                                        </p:tav>
                                      </p:tavLst>
                                    </p:anim>
                                    <p:anim calcmode="lin" valueType="num">
                                      <p:cBhvr>
                                        <p:cTn id="23" dur="1000"/>
                                        <p:tgtEl>
                                          <p:spTgt spid="11">
                                            <p:txEl>
                                              <p:pRg st="1" end="1"/>
                                            </p:txEl>
                                          </p:spTgt>
                                        </p:tgtEl>
                                        <p:attrNameLst>
                                          <p:attrName>ppt_h</p:attrName>
                                        </p:attrNameLst>
                                      </p:cBhvr>
                                      <p:tavLst>
                                        <p:tav tm="0">
                                          <p:val>
                                            <p:strVal val="ppt_h"/>
                                          </p:val>
                                        </p:tav>
                                        <p:tav tm="100000">
                                          <p:val>
                                            <p:strVal val="ppt_h"/>
                                          </p:val>
                                        </p:tav>
                                      </p:tavLst>
                                    </p:anim>
                                    <p:animEffect transition="out" filter="fade">
                                      <p:cBhvr>
                                        <p:cTn id="24" dur="1000"/>
                                        <p:tgtEl>
                                          <p:spTgt spid="11">
                                            <p:txEl>
                                              <p:pRg st="1" end="1"/>
                                            </p:txEl>
                                          </p:spTgt>
                                        </p:tgtEl>
                                      </p:cBhvr>
                                    </p:animEffect>
                                    <p:set>
                                      <p:cBhvr>
                                        <p:cTn id="25" dur="1" fill="hold">
                                          <p:stCondLst>
                                            <p:cond delay="999"/>
                                          </p:stCondLst>
                                        </p:cTn>
                                        <p:tgtEl>
                                          <p:spTgt spid="11">
                                            <p:txEl>
                                              <p:pRg st="1" end="1"/>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5" grpId="0"/>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82960"/>
          </a:xfrm>
        </p:spPr>
        <p:txBody>
          <a:bodyPr>
            <a:normAutofit fontScale="90000"/>
          </a:bodyPr>
          <a:lstStyle/>
          <a:p>
            <a:r>
              <a:rPr lang="en-GB" dirty="0"/>
              <a:t>Priestess </a:t>
            </a:r>
            <a:r>
              <a:rPr lang="en-GB" dirty="0" err="1"/>
              <a:t>Iulianè</a:t>
            </a:r>
            <a:r>
              <a:rPr lang="en-GB" dirty="0"/>
              <a:t> from Magnesia</a:t>
            </a:r>
          </a:p>
        </p:txBody>
      </p:sp>
      <p:sp>
        <p:nvSpPr>
          <p:cNvPr id="5" name="Content Placeholder 2"/>
          <p:cNvSpPr>
            <a:spLocks noGrp="1"/>
          </p:cNvSpPr>
          <p:nvPr>
            <p:ph idx="1"/>
          </p:nvPr>
        </p:nvSpPr>
        <p:spPr>
          <a:xfrm>
            <a:off x="251520" y="1556792"/>
            <a:ext cx="3960440" cy="5301208"/>
          </a:xfrm>
        </p:spPr>
        <p:txBody>
          <a:bodyPr>
            <a:normAutofit/>
          </a:bodyPr>
          <a:lstStyle/>
          <a:p>
            <a:r>
              <a:rPr lang="en-GB" sz="2000" b="1" i="1" dirty="0">
                <a:solidFill>
                  <a:srgbClr val="00B0F0"/>
                </a:solidFill>
              </a:rPr>
              <a:t>honorary inscription</a:t>
            </a:r>
            <a:br>
              <a:rPr lang="en-GB" sz="2000" b="1" i="1" dirty="0">
                <a:solidFill>
                  <a:srgbClr val="00B0F0"/>
                </a:solidFill>
              </a:rPr>
            </a:br>
            <a:r>
              <a:rPr lang="en-GB" sz="2000" b="1" i="1" dirty="0">
                <a:solidFill>
                  <a:srgbClr val="00B0F0"/>
                </a:solidFill>
              </a:rPr>
              <a:t>by </a:t>
            </a:r>
            <a:r>
              <a:rPr lang="en-GB" sz="2000" b="1" dirty="0" err="1">
                <a:solidFill>
                  <a:srgbClr val="00B0F0"/>
                </a:solidFill>
              </a:rPr>
              <a:t>boule</a:t>
            </a:r>
            <a:r>
              <a:rPr lang="en-GB" sz="2000" b="1" i="1" dirty="0">
                <a:solidFill>
                  <a:srgbClr val="00B0F0"/>
                </a:solidFill>
              </a:rPr>
              <a:t> and </a:t>
            </a:r>
            <a:r>
              <a:rPr lang="en-GB" sz="2000" b="1" dirty="0">
                <a:solidFill>
                  <a:srgbClr val="00B0F0"/>
                </a:solidFill>
              </a:rPr>
              <a:t>demos</a:t>
            </a:r>
          </a:p>
        </p:txBody>
      </p:sp>
      <p:sp>
        <p:nvSpPr>
          <p:cNvPr id="4" name="TextBox 3"/>
          <p:cNvSpPr txBox="1"/>
          <p:nvPr/>
        </p:nvSpPr>
        <p:spPr>
          <a:xfrm>
            <a:off x="4716016" y="1556792"/>
            <a:ext cx="4248472" cy="4493538"/>
          </a:xfrm>
          <a:prstGeom prst="rect">
            <a:avLst/>
          </a:prstGeom>
          <a:noFill/>
        </p:spPr>
        <p:txBody>
          <a:bodyPr wrap="square" rtlCol="0">
            <a:spAutoFit/>
          </a:bodyPr>
          <a:lstStyle/>
          <a:p>
            <a:r>
              <a:rPr lang="el-GR" sz="2000" b="1" dirty="0"/>
              <a:t>ἡ </a:t>
            </a:r>
            <a:r>
              <a:rPr lang="el-GR" sz="2000" b="1" dirty="0">
                <a:solidFill>
                  <a:srgbClr val="00B0F0"/>
                </a:solidFill>
              </a:rPr>
              <a:t>βουλὴ [καὶ ὁ δῆμος</a:t>
            </a:r>
            <a:r>
              <a:rPr lang="el-GR" sz="2000" b="1" dirty="0"/>
              <a:t> ἐτείμησαν] | Ἰουλιανὴ[ν </a:t>
            </a:r>
            <a:r>
              <a:rPr lang="en-GB" sz="2000" b="1" dirty="0"/>
              <a:t>E</a:t>
            </a:r>
            <a:r>
              <a:rPr lang="el-GR" sz="2000" b="1" dirty="0"/>
              <a:t>ὐσ]τρά[του τοῦ Φα]|νοστράτ[ου,] γυνα[ῖκα δὲ Ἀλ]|κίφρονο[ς τ]οῦ τῆς Ἀ[σίας ἀρχιε]|ρέως, ἀρ[χιέ]ρειαν γε[νομένην] | τῆς Ἀσία[ς πρ]ώτην τῶ[ν γυναικῶν], | στεφαν[ηφόρ]ον, γυμν[ασίαρχον], | ἱέ[ρει]αν Ἀφ[ροδ]είτης κα[ὶ θεᾶς Ἀγριπ]|πείνης [μητ]ρὸς διὰ [βίου], ἱ[έρει|αν δὲ κα[ὶ ἐν Ἐ]φέσῳ Δή[μητρ]ος [διὰ] | βίου, πάσ[ης ἀ]ρετῆς ἕν[εκεν].</a:t>
            </a:r>
            <a:endParaRPr lang="en-GB" sz="2000" b="1" dirty="0"/>
          </a:p>
        </p:txBody>
      </p:sp>
      <p:sp>
        <p:nvSpPr>
          <p:cNvPr id="7" name="TextBox 6"/>
          <p:cNvSpPr txBox="1"/>
          <p:nvPr/>
        </p:nvSpPr>
        <p:spPr>
          <a:xfrm rot="21185323">
            <a:off x="1014383" y="2268980"/>
            <a:ext cx="3515020" cy="923330"/>
          </a:xfrm>
          <a:prstGeom prst="rect">
            <a:avLst/>
          </a:prstGeom>
          <a:noFill/>
        </p:spPr>
        <p:txBody>
          <a:bodyPr wrap="square" rtlCol="0">
            <a:spAutoFit/>
          </a:bodyPr>
          <a:lstStyle/>
          <a:p>
            <a:r>
              <a:rPr lang="en-GB"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en-GB"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honorary inscriptions show the high social prestige of the </a:t>
            </a:r>
            <a:r>
              <a:rPr lang="en-GB" b="1" i="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archiereia</a:t>
            </a:r>
            <a:r>
              <a:rPr lang="en-GB" b="1" i="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endParaRPr lang="en-GB" b="1" dirty="0">
              <a:solidFill>
                <a:schemeClr val="accent5">
                  <a:lumMod val="40000"/>
                  <a:lumOff val="60000"/>
                </a:schemeClr>
              </a:solidFill>
              <a:effectLst>
                <a:outerShdw blurRad="38100" dist="38100" dir="2700000" algn="tl">
                  <a:srgbClr val="000000">
                    <a:alpha val="43137"/>
                  </a:srgbClr>
                </a:outerShdw>
              </a:effectLst>
            </a:endParaRPr>
          </a:p>
        </p:txBody>
      </p:sp>
      <p:sp>
        <p:nvSpPr>
          <p:cNvPr id="3" name="TextBox 2"/>
          <p:cNvSpPr txBox="1"/>
          <p:nvPr/>
        </p:nvSpPr>
        <p:spPr>
          <a:xfrm>
            <a:off x="107504" y="5949280"/>
            <a:ext cx="4032448" cy="738664"/>
          </a:xfrm>
          <a:prstGeom prst="rect">
            <a:avLst/>
          </a:prstGeom>
          <a:noFill/>
        </p:spPr>
        <p:txBody>
          <a:bodyPr wrap="square" rtlCol="0">
            <a:spAutoFit/>
          </a:bodyPr>
          <a:lstStyle/>
          <a:p>
            <a:r>
              <a:rPr lang="en-GB" sz="1400" b="1" dirty="0" err="1">
                <a:solidFill>
                  <a:schemeClr val="tx1">
                    <a:lumMod val="65000"/>
                  </a:schemeClr>
                </a:solidFill>
              </a:rPr>
              <a:t>Leiturgie</a:t>
            </a:r>
            <a:r>
              <a:rPr lang="en-GB" sz="1400" b="1" dirty="0">
                <a:solidFill>
                  <a:schemeClr val="tx1">
                    <a:lumMod val="65000"/>
                  </a:schemeClr>
                </a:solidFill>
              </a:rPr>
              <a:t> </a:t>
            </a:r>
            <a:r>
              <a:rPr lang="en-GB" sz="1400" dirty="0">
                <a:solidFill>
                  <a:schemeClr val="tx1">
                    <a:lumMod val="65000"/>
                  </a:schemeClr>
                </a:solidFill>
              </a:rPr>
              <a:t>(</a:t>
            </a:r>
            <a:r>
              <a:rPr lang="en-GB" sz="1400" dirty="0" err="1">
                <a:solidFill>
                  <a:schemeClr val="tx1">
                    <a:lumMod val="65000"/>
                  </a:schemeClr>
                </a:solidFill>
              </a:rPr>
              <a:t>λειτουργία</a:t>
            </a:r>
            <a:r>
              <a:rPr lang="en-GB" sz="1400" dirty="0">
                <a:solidFill>
                  <a:schemeClr val="tx1">
                    <a:lumMod val="65000"/>
                  </a:schemeClr>
                </a:solidFill>
              </a:rPr>
              <a:t>): </a:t>
            </a:r>
            <a:br>
              <a:rPr lang="en-GB" sz="1400" dirty="0">
                <a:solidFill>
                  <a:schemeClr val="tx1">
                    <a:lumMod val="65000"/>
                  </a:schemeClr>
                </a:solidFill>
              </a:rPr>
            </a:br>
            <a:r>
              <a:rPr lang="en-GB" sz="1400" dirty="0">
                <a:solidFill>
                  <a:schemeClr val="tx1">
                    <a:lumMod val="65000"/>
                  </a:schemeClr>
                </a:solidFill>
              </a:rPr>
              <a:t>Service to the polis/demos – paid by wealthy people from their own resources</a:t>
            </a:r>
          </a:p>
        </p:txBody>
      </p:sp>
      <p:sp>
        <p:nvSpPr>
          <p:cNvPr id="9" name="TextBox 8"/>
          <p:cNvSpPr txBox="1"/>
          <p:nvPr/>
        </p:nvSpPr>
        <p:spPr>
          <a:xfrm>
            <a:off x="3851920" y="6182625"/>
            <a:ext cx="5145986" cy="523220"/>
          </a:xfrm>
          <a:prstGeom prst="rect">
            <a:avLst/>
          </a:prstGeom>
          <a:noFill/>
        </p:spPr>
        <p:txBody>
          <a:bodyPr wrap="square" rtlCol="0">
            <a:spAutoFit/>
          </a:bodyPr>
          <a:lstStyle/>
          <a:p>
            <a:pPr algn="r"/>
            <a:r>
              <a:rPr lang="en-GB" sz="1400" dirty="0">
                <a:solidFill>
                  <a:schemeClr val="tx1">
                    <a:lumMod val="65000"/>
                  </a:schemeClr>
                </a:solidFill>
              </a:rPr>
              <a:t>A.D. 38-42</a:t>
            </a:r>
            <a:r>
              <a:rPr lang="en-GB" sz="1400" dirty="0">
                <a:solidFill>
                  <a:schemeClr val="tx1">
                    <a:lumMod val="50000"/>
                  </a:schemeClr>
                </a:solidFill>
              </a:rPr>
              <a:t> – </a:t>
            </a:r>
            <a:r>
              <a:rPr lang="en-GB" sz="1400" dirty="0" err="1">
                <a:solidFill>
                  <a:schemeClr val="tx1">
                    <a:lumMod val="50000"/>
                  </a:schemeClr>
                </a:solidFill>
              </a:rPr>
              <a:t>I.Magnesia</a:t>
            </a:r>
            <a:r>
              <a:rPr lang="en-GB" sz="1400" dirty="0">
                <a:solidFill>
                  <a:schemeClr val="tx1">
                    <a:lumMod val="50000"/>
                  </a:schemeClr>
                </a:solidFill>
              </a:rPr>
              <a:t> 158; </a:t>
            </a:r>
            <a:r>
              <a:rPr lang="en-GB" sz="1400" dirty="0" err="1">
                <a:solidFill>
                  <a:schemeClr val="tx1">
                    <a:lumMod val="50000"/>
                  </a:schemeClr>
                </a:solidFill>
              </a:rPr>
              <a:t>Herz</a:t>
            </a:r>
            <a:r>
              <a:rPr lang="en-GB" sz="1400" dirty="0">
                <a:solidFill>
                  <a:schemeClr val="tx1">
                    <a:lumMod val="50000"/>
                  </a:schemeClr>
                </a:solidFill>
              </a:rPr>
              <a:t> 1992, 103-105; </a:t>
            </a:r>
            <a:br>
              <a:rPr lang="en-GB" sz="1400" dirty="0">
                <a:solidFill>
                  <a:schemeClr val="tx1">
                    <a:lumMod val="50000"/>
                  </a:schemeClr>
                </a:solidFill>
              </a:rPr>
            </a:br>
            <a:r>
              <a:rPr lang="nl-NL" sz="1400" dirty="0">
                <a:solidFill>
                  <a:schemeClr val="tx1">
                    <a:lumMod val="50000"/>
                  </a:schemeClr>
                </a:solidFill>
              </a:rPr>
              <a:t>Van Bremen 1996, 84, 118, 324; </a:t>
            </a:r>
            <a:r>
              <a:rPr lang="en-GB" sz="1400" dirty="0">
                <a:solidFill>
                  <a:schemeClr val="tx1">
                    <a:lumMod val="50000"/>
                  </a:schemeClr>
                </a:solidFill>
              </a:rPr>
              <a:t>Van </a:t>
            </a:r>
            <a:r>
              <a:rPr lang="en-GB" sz="1400" dirty="0" err="1">
                <a:solidFill>
                  <a:schemeClr val="tx1">
                    <a:lumMod val="50000"/>
                  </a:schemeClr>
                </a:solidFill>
              </a:rPr>
              <a:t>Tilborg</a:t>
            </a:r>
            <a:r>
              <a:rPr lang="en-GB" sz="1400" dirty="0">
                <a:solidFill>
                  <a:schemeClr val="tx1">
                    <a:lumMod val="50000"/>
                  </a:schemeClr>
                </a:solidFill>
              </a:rPr>
              <a:t> 1996, 157f</a:t>
            </a:r>
          </a:p>
        </p:txBody>
      </p:sp>
    </p:spTree>
    <p:extLst>
      <p:ext uri="{BB962C8B-B14F-4D97-AF65-F5344CB8AC3E}">
        <p14:creationId xmlns:p14="http://schemas.microsoft.com/office/powerpoint/2010/main" val="257626551"/>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14" presetClass="entr" presetSubtype="1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randombar(horizont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332656"/>
            <a:ext cx="8229600" cy="782960"/>
          </a:xfrm>
        </p:spPr>
        <p:txBody>
          <a:bodyPr>
            <a:normAutofit fontScale="90000"/>
          </a:bodyPr>
          <a:lstStyle/>
          <a:p>
            <a:r>
              <a:rPr lang="en-GB" dirty="0"/>
              <a:t>Priestess </a:t>
            </a:r>
            <a:r>
              <a:rPr lang="en-GB" dirty="0" err="1"/>
              <a:t>Iulianè</a:t>
            </a:r>
            <a:r>
              <a:rPr lang="en-GB" dirty="0"/>
              <a:t> from Magnesia</a:t>
            </a:r>
          </a:p>
        </p:txBody>
      </p:sp>
      <p:sp>
        <p:nvSpPr>
          <p:cNvPr id="6" name="Content Placeholder 2"/>
          <p:cNvSpPr>
            <a:spLocks noGrp="1"/>
          </p:cNvSpPr>
          <p:nvPr>
            <p:ph idx="1"/>
          </p:nvPr>
        </p:nvSpPr>
        <p:spPr>
          <a:xfrm>
            <a:off x="251520" y="1556792"/>
            <a:ext cx="3960440" cy="5301208"/>
          </a:xfrm>
        </p:spPr>
        <p:txBody>
          <a:bodyPr>
            <a:normAutofit/>
          </a:bodyPr>
          <a:lstStyle/>
          <a:p>
            <a:r>
              <a:rPr lang="en-GB" sz="2000" i="1" dirty="0">
                <a:solidFill>
                  <a:schemeClr val="tx1">
                    <a:lumMod val="65000"/>
                  </a:schemeClr>
                </a:solidFill>
              </a:rPr>
              <a:t>honorary inscription</a:t>
            </a:r>
            <a:br>
              <a:rPr lang="en-GB" sz="2000" i="1" dirty="0">
                <a:solidFill>
                  <a:schemeClr val="tx1">
                    <a:lumMod val="65000"/>
                  </a:schemeClr>
                </a:solidFill>
              </a:rPr>
            </a:br>
            <a:r>
              <a:rPr lang="en-GB" sz="2000" i="1" dirty="0">
                <a:solidFill>
                  <a:schemeClr val="tx1">
                    <a:lumMod val="65000"/>
                  </a:schemeClr>
                </a:solidFill>
              </a:rPr>
              <a:t>by </a:t>
            </a:r>
            <a:r>
              <a:rPr lang="en-GB" sz="2000" dirty="0" err="1">
                <a:solidFill>
                  <a:schemeClr val="tx1">
                    <a:lumMod val="65000"/>
                  </a:schemeClr>
                </a:solidFill>
              </a:rPr>
              <a:t>boule</a:t>
            </a:r>
            <a:r>
              <a:rPr lang="en-GB" sz="2000" i="1" dirty="0">
                <a:solidFill>
                  <a:schemeClr val="tx1">
                    <a:lumMod val="65000"/>
                  </a:schemeClr>
                </a:solidFill>
              </a:rPr>
              <a:t> and </a:t>
            </a:r>
            <a:r>
              <a:rPr lang="en-GB" sz="2000" dirty="0">
                <a:solidFill>
                  <a:schemeClr val="tx1">
                    <a:lumMod val="65000"/>
                  </a:schemeClr>
                </a:solidFill>
              </a:rPr>
              <a:t>demos</a:t>
            </a:r>
          </a:p>
          <a:p>
            <a:r>
              <a:rPr lang="en-GB" sz="2000" b="1" i="1" dirty="0" err="1">
                <a:solidFill>
                  <a:srgbClr val="00B0F0"/>
                </a:solidFill>
              </a:rPr>
              <a:t>Iulian</a:t>
            </a:r>
            <a:r>
              <a:rPr lang="fr-FR" sz="2000" b="1" i="1" dirty="0">
                <a:solidFill>
                  <a:srgbClr val="00B0F0"/>
                </a:solidFill>
              </a:rPr>
              <a:t>è</a:t>
            </a:r>
            <a:r>
              <a:rPr lang="en-GB" sz="2000" b="1" i="1" dirty="0">
                <a:solidFill>
                  <a:srgbClr val="00B0F0"/>
                </a:solidFill>
              </a:rPr>
              <a:t> </a:t>
            </a:r>
          </a:p>
        </p:txBody>
      </p:sp>
      <p:sp>
        <p:nvSpPr>
          <p:cNvPr id="5" name="TextBox 4"/>
          <p:cNvSpPr txBox="1"/>
          <p:nvPr/>
        </p:nvSpPr>
        <p:spPr>
          <a:xfrm>
            <a:off x="4716016" y="1556792"/>
            <a:ext cx="4248472" cy="4401205"/>
          </a:xfrm>
          <a:prstGeom prst="rect">
            <a:avLst/>
          </a:prstGeom>
          <a:noFill/>
        </p:spPr>
        <p:txBody>
          <a:bodyPr wrap="square" rtlCol="0">
            <a:spAutoFit/>
          </a:bodyPr>
          <a:lstStyle/>
          <a:p>
            <a:r>
              <a:rPr lang="el-GR" sz="2000" b="1" dirty="0"/>
              <a:t>ἡ βουλὴ [καὶ ὁ δῆμος ἐτείμησαν] | </a:t>
            </a:r>
            <a:r>
              <a:rPr lang="el-GR" sz="2000" b="1" dirty="0">
                <a:solidFill>
                  <a:srgbClr val="00B0F0"/>
                </a:solidFill>
              </a:rPr>
              <a:t>Ἰουλιανὴ[ν </a:t>
            </a:r>
            <a:r>
              <a:rPr lang="en-GB" sz="2000" b="1" dirty="0">
                <a:solidFill>
                  <a:srgbClr val="00B0F0"/>
                </a:solidFill>
              </a:rPr>
              <a:t>E</a:t>
            </a:r>
            <a:r>
              <a:rPr lang="el-GR" sz="2000" b="1" dirty="0">
                <a:solidFill>
                  <a:srgbClr val="00B0F0"/>
                </a:solidFill>
              </a:rPr>
              <a:t>ὐσ]τρά[του τοῦ Φα]|νοστράτ[ου</a:t>
            </a:r>
            <a:r>
              <a:rPr lang="el-GR" sz="2000" b="1" dirty="0"/>
              <a:t>,] γυνα[ῖκα δὲ Ἀλ]|κίφρονο[ς τ]οῦ τῆς Ἀ[σίας ἀρχιε]|ρέως, ἀρ[χιέ]ρειαν γε[νομένην] | τῆς Ἀσία[ς πρ]ώτην τῶ[ν γυναικῶν], | στεφαν[ηφόρ]ον, γυμν[ασίαρχον], | ἱέ[ρει]αν Ἀφ[ροδ]είτης κα[ὶ θεᾶς Ἀγριπ]|πείνης [μητ]ρὸς διὰ [βίου], ἱ[έρει|αν δὲ κα[ὶ ἐν Ἐ]φέσῳ Δή[μητρ]ος [διὰ] | βίου, πάσ[ης ἀ]ρετῆς ἕν[εκεν].</a:t>
            </a:r>
            <a:endParaRPr lang="en-GB" sz="2000" b="1" dirty="0"/>
          </a:p>
        </p:txBody>
      </p:sp>
      <p:sp>
        <p:nvSpPr>
          <p:cNvPr id="10" name="TextBox 9"/>
          <p:cNvSpPr txBox="1"/>
          <p:nvPr/>
        </p:nvSpPr>
        <p:spPr>
          <a:xfrm rot="20896448">
            <a:off x="708773" y="2822599"/>
            <a:ext cx="3564396" cy="2308324"/>
          </a:xfrm>
          <a:prstGeom prst="rect">
            <a:avLst/>
          </a:prstGeom>
          <a:noFill/>
        </p:spPr>
        <p:txBody>
          <a:bodyPr wrap="square" rtlCol="0">
            <a:spAutoFit/>
          </a:bodyPr>
          <a:lstStyle/>
          <a:p>
            <a:pPr marL="285750" indent="-285750">
              <a:buFont typeface="Wingdings" pitchFamily="2" charset="2"/>
              <a:buChar char="Ø"/>
            </a:pPr>
            <a:r>
              <a:rPr lang="fr-FR" b="1" dirty="0" err="1">
                <a:solidFill>
                  <a:schemeClr val="accent5">
                    <a:lumMod val="40000"/>
                    <a:lumOff val="60000"/>
                  </a:schemeClr>
                </a:solidFill>
                <a:effectLst>
                  <a:outerShdw blurRad="38100" dist="38100" dir="2700000" algn="tl">
                    <a:srgbClr val="000000">
                      <a:alpha val="43137"/>
                    </a:srgbClr>
                  </a:outerShdw>
                </a:effectLst>
              </a:rPr>
              <a:t>Iulianè</a:t>
            </a:r>
            <a:r>
              <a:rPr lang="fr-FR" b="1" dirty="0">
                <a:solidFill>
                  <a:schemeClr val="accent5">
                    <a:lumMod val="40000"/>
                    <a:lumOff val="60000"/>
                  </a:schemeClr>
                </a:solidFill>
                <a:effectLst>
                  <a:outerShdw blurRad="38100" dist="38100" dir="2700000" algn="tl">
                    <a:srgbClr val="000000">
                      <a:alpha val="43137"/>
                    </a:srgbClr>
                  </a:outerShdw>
                </a:effectLst>
              </a:rPr>
              <a:t>, </a:t>
            </a:r>
            <a:br>
              <a:rPr lang="fr-FR" b="1" dirty="0">
                <a:solidFill>
                  <a:schemeClr val="accent5">
                    <a:lumMod val="40000"/>
                    <a:lumOff val="60000"/>
                  </a:schemeClr>
                </a:solidFill>
                <a:effectLst>
                  <a:outerShdw blurRad="38100" dist="38100" dir="2700000" algn="tl">
                    <a:srgbClr val="000000">
                      <a:alpha val="43137"/>
                    </a:srgbClr>
                  </a:outerShdw>
                </a:effectLst>
              </a:rPr>
            </a:br>
            <a:r>
              <a:rPr lang="fr-FR" b="1" dirty="0">
                <a:solidFill>
                  <a:schemeClr val="accent5">
                    <a:lumMod val="40000"/>
                    <a:lumOff val="60000"/>
                  </a:schemeClr>
                </a:solidFill>
                <a:effectLst>
                  <a:outerShdw blurRad="38100" dist="38100" dir="2700000" algn="tl">
                    <a:srgbClr val="000000">
                      <a:alpha val="43137"/>
                    </a:srgbClr>
                  </a:outerShdw>
                </a:effectLst>
              </a:rPr>
              <a:t>the </a:t>
            </a:r>
            <a:r>
              <a:rPr lang="fr-FR" b="1" dirty="0" err="1">
                <a:solidFill>
                  <a:schemeClr val="accent5">
                    <a:lumMod val="40000"/>
                    <a:lumOff val="60000"/>
                  </a:schemeClr>
                </a:solidFill>
                <a:effectLst>
                  <a:outerShdw blurRad="38100" dist="38100" dir="2700000" algn="tl">
                    <a:srgbClr val="000000">
                      <a:alpha val="43137"/>
                    </a:srgbClr>
                  </a:outerShdw>
                </a:effectLst>
              </a:rPr>
              <a:t>daughter</a:t>
            </a:r>
            <a:r>
              <a:rPr lang="fr-FR" b="1" dirty="0">
                <a:solidFill>
                  <a:schemeClr val="accent5">
                    <a:lumMod val="40000"/>
                    <a:lumOff val="60000"/>
                  </a:schemeClr>
                </a:solidFill>
                <a:effectLst>
                  <a:outerShdw blurRad="38100" dist="38100" dir="2700000" algn="tl">
                    <a:srgbClr val="000000">
                      <a:alpha val="43137"/>
                    </a:srgbClr>
                  </a:outerShdw>
                </a:effectLst>
              </a:rPr>
              <a:t> of </a:t>
            </a:r>
            <a:r>
              <a:rPr lang="fr-FR" b="1" dirty="0" err="1">
                <a:solidFill>
                  <a:schemeClr val="accent5">
                    <a:lumMod val="40000"/>
                    <a:lumOff val="60000"/>
                  </a:schemeClr>
                </a:solidFill>
                <a:effectLst>
                  <a:outerShdw blurRad="38100" dist="38100" dir="2700000" algn="tl">
                    <a:srgbClr val="000000">
                      <a:alpha val="43137"/>
                    </a:srgbClr>
                  </a:outerShdw>
                </a:effectLst>
              </a:rPr>
              <a:t>Eustratos</a:t>
            </a:r>
            <a:r>
              <a:rPr lang="fr-FR" b="1" dirty="0">
                <a:solidFill>
                  <a:schemeClr val="accent5">
                    <a:lumMod val="40000"/>
                    <a:lumOff val="60000"/>
                  </a:schemeClr>
                </a:solidFill>
                <a:effectLst>
                  <a:outerShdw blurRad="38100" dist="38100" dir="2700000" algn="tl">
                    <a:srgbClr val="000000">
                      <a:alpha val="43137"/>
                    </a:srgbClr>
                  </a:outerShdw>
                </a:effectLst>
              </a:rPr>
              <a:t>, </a:t>
            </a:r>
            <a:br>
              <a:rPr lang="fr-FR" b="1" dirty="0">
                <a:solidFill>
                  <a:schemeClr val="accent5">
                    <a:lumMod val="40000"/>
                    <a:lumOff val="60000"/>
                  </a:schemeClr>
                </a:solidFill>
                <a:effectLst>
                  <a:outerShdw blurRad="38100" dist="38100" dir="2700000" algn="tl">
                    <a:srgbClr val="000000">
                      <a:alpha val="43137"/>
                    </a:srgbClr>
                  </a:outerShdw>
                </a:effectLst>
              </a:rPr>
            </a:br>
            <a:r>
              <a:rPr lang="fr-FR" b="1" dirty="0">
                <a:solidFill>
                  <a:schemeClr val="accent5">
                    <a:lumMod val="40000"/>
                    <a:lumOff val="60000"/>
                  </a:schemeClr>
                </a:solidFill>
                <a:effectLst>
                  <a:outerShdw blurRad="38100" dist="38100" dir="2700000" algn="tl">
                    <a:srgbClr val="000000">
                      <a:alpha val="43137"/>
                    </a:srgbClr>
                  </a:outerShdw>
                </a:effectLst>
              </a:rPr>
              <a:t>the son of </a:t>
            </a:r>
            <a:r>
              <a:rPr lang="fr-FR" b="1" dirty="0" err="1">
                <a:solidFill>
                  <a:schemeClr val="accent5">
                    <a:lumMod val="40000"/>
                    <a:lumOff val="60000"/>
                  </a:schemeClr>
                </a:solidFill>
                <a:effectLst>
                  <a:outerShdw blurRad="38100" dist="38100" dir="2700000" algn="tl">
                    <a:srgbClr val="000000">
                      <a:alpha val="43137"/>
                    </a:srgbClr>
                  </a:outerShdw>
                </a:effectLst>
              </a:rPr>
              <a:t>Phanostratos</a:t>
            </a:r>
            <a:endParaRPr lang="fr-FR" b="1" dirty="0">
              <a:solidFill>
                <a:schemeClr val="accent5">
                  <a:lumMod val="40000"/>
                  <a:lumOff val="6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fr-FR" dirty="0" err="1">
                <a:solidFill>
                  <a:schemeClr val="accent5">
                    <a:lumMod val="40000"/>
                    <a:lumOff val="60000"/>
                  </a:schemeClr>
                </a:solidFill>
                <a:effectLst>
                  <a:outerShdw blurRad="38100" dist="38100" dir="2700000" algn="tl">
                    <a:srgbClr val="000000">
                      <a:alpha val="43137"/>
                    </a:srgbClr>
                  </a:outerShdw>
                </a:effectLst>
              </a:rPr>
              <a:t>probably</a:t>
            </a:r>
            <a:r>
              <a:rPr lang="fr-FR" dirty="0">
                <a:solidFill>
                  <a:schemeClr val="accent5">
                    <a:lumMod val="40000"/>
                    <a:lumOff val="60000"/>
                  </a:schemeClr>
                </a:solidFill>
                <a:effectLst>
                  <a:outerShdw blurRad="38100" dist="38100" dir="2700000" algn="tl">
                    <a:srgbClr val="000000">
                      <a:alpha val="43137"/>
                    </a:srgbClr>
                  </a:outerShdw>
                </a:effectLst>
              </a:rPr>
              <a:t> a </a:t>
            </a:r>
            <a:r>
              <a:rPr lang="fr-FR" b="1" i="1" dirty="0" err="1">
                <a:solidFill>
                  <a:schemeClr val="accent5">
                    <a:lumMod val="40000"/>
                    <a:lumOff val="60000"/>
                  </a:schemeClr>
                </a:solidFill>
                <a:effectLst>
                  <a:outerShdw blurRad="38100" dist="38100" dir="2700000" algn="tl">
                    <a:srgbClr val="000000">
                      <a:alpha val="43137"/>
                    </a:srgbClr>
                  </a:outerShdw>
                </a:effectLst>
              </a:rPr>
              <a:t>peregrina</a:t>
            </a:r>
            <a:r>
              <a:rPr lang="fr-FR" dirty="0">
                <a:solidFill>
                  <a:schemeClr val="accent5">
                    <a:lumMod val="40000"/>
                    <a:lumOff val="60000"/>
                  </a:schemeClr>
                </a:solidFill>
                <a:effectLst>
                  <a:outerShdw blurRad="38100" dist="38100" dir="2700000" algn="tl">
                    <a:srgbClr val="000000">
                      <a:alpha val="43137"/>
                    </a:srgbClr>
                  </a:outerShdw>
                </a:effectLst>
              </a:rPr>
              <a:t> </a:t>
            </a:r>
          </a:p>
          <a:p>
            <a:pPr marL="742950" lvl="1" indent="-285750">
              <a:buFont typeface="Wingdings" pitchFamily="2" charset="2"/>
              <a:buChar char="Ø"/>
            </a:pPr>
            <a:r>
              <a:rPr lang="de-DE" dirty="0" err="1">
                <a:solidFill>
                  <a:schemeClr val="accent5">
                    <a:lumMod val="40000"/>
                    <a:lumOff val="60000"/>
                  </a:schemeClr>
                </a:solidFill>
                <a:effectLst>
                  <a:outerShdw blurRad="38100" dist="38100" dir="2700000" algn="tl">
                    <a:srgbClr val="000000">
                      <a:alpha val="43137"/>
                    </a:srgbClr>
                  </a:outerShdw>
                </a:effectLst>
              </a:rPr>
              <a:t>no</a:t>
            </a:r>
            <a:r>
              <a:rPr lang="de-DE" dirty="0">
                <a:solidFill>
                  <a:schemeClr val="accent5">
                    <a:lumMod val="40000"/>
                    <a:lumOff val="60000"/>
                  </a:schemeClr>
                </a:solidFill>
                <a:effectLst>
                  <a:outerShdw blurRad="38100" dist="38100" dir="2700000" algn="tl">
                    <a:srgbClr val="000000">
                      <a:alpha val="43137"/>
                    </a:srgbClr>
                  </a:outerShdw>
                </a:effectLst>
              </a:rPr>
              <a:t> </a:t>
            </a:r>
            <a:r>
              <a:rPr lang="de-DE" i="1" dirty="0">
                <a:solidFill>
                  <a:schemeClr val="accent5">
                    <a:lumMod val="40000"/>
                    <a:lumOff val="60000"/>
                  </a:schemeClr>
                </a:solidFill>
                <a:effectLst>
                  <a:outerShdw blurRad="38100" dist="38100" dir="2700000" algn="tl">
                    <a:srgbClr val="000000">
                      <a:alpha val="43137"/>
                    </a:srgbClr>
                  </a:outerShdw>
                </a:effectLst>
              </a:rPr>
              <a:t>gentilicium</a:t>
            </a:r>
          </a:p>
          <a:p>
            <a:pPr marL="285750" indent="-285750">
              <a:buFont typeface="Wingdings" pitchFamily="2" charset="2"/>
              <a:buChar char="Ø"/>
            </a:pPr>
            <a:r>
              <a:rPr lang="de-DE" i="1" dirty="0" err="1">
                <a:solidFill>
                  <a:schemeClr val="accent5">
                    <a:lumMod val="40000"/>
                    <a:lumOff val="60000"/>
                  </a:schemeClr>
                </a:solidFill>
                <a:effectLst>
                  <a:outerShdw blurRad="38100" dist="38100" dir="2700000" algn="tl">
                    <a:srgbClr val="000000">
                      <a:alpha val="43137"/>
                    </a:srgbClr>
                  </a:outerShdw>
                </a:effectLst>
              </a:rPr>
              <a:t>flaminicae</a:t>
            </a:r>
            <a:r>
              <a:rPr lang="de-DE" i="1" dirty="0">
                <a:solidFill>
                  <a:schemeClr val="accent5">
                    <a:lumMod val="40000"/>
                    <a:lumOff val="60000"/>
                  </a:schemeClr>
                </a:solidFill>
                <a:effectLst>
                  <a:outerShdw blurRad="38100" dist="38100" dir="2700000" algn="tl">
                    <a:srgbClr val="000000">
                      <a:alpha val="43137"/>
                    </a:srgbClr>
                  </a:outerShdw>
                </a:effectLst>
              </a:rPr>
              <a:t>/</a:t>
            </a:r>
            <a:r>
              <a:rPr lang="de-DE" i="1" dirty="0" err="1">
                <a:solidFill>
                  <a:schemeClr val="accent5">
                    <a:lumMod val="40000"/>
                    <a:lumOff val="60000"/>
                  </a:schemeClr>
                </a:solidFill>
                <a:effectLst>
                  <a:outerShdw blurRad="38100" dist="38100" dir="2700000" algn="tl">
                    <a:srgbClr val="000000">
                      <a:alpha val="43137"/>
                    </a:srgbClr>
                  </a:outerShdw>
                </a:effectLst>
              </a:rPr>
              <a:t>archiereiai</a:t>
            </a:r>
            <a:r>
              <a:rPr lang="de-DE" dirty="0">
                <a:solidFill>
                  <a:schemeClr val="accent5">
                    <a:lumMod val="40000"/>
                    <a:lumOff val="60000"/>
                  </a:schemeClr>
                </a:solidFill>
                <a:effectLst>
                  <a:outerShdw blurRad="38100" dist="38100" dir="2700000" algn="tl">
                    <a:srgbClr val="000000">
                      <a:alpha val="43137"/>
                    </a:srgbClr>
                  </a:outerShdw>
                </a:effectLst>
              </a:rPr>
              <a:t> </a:t>
            </a:r>
            <a:r>
              <a:rPr lang="de-DE" dirty="0" err="1">
                <a:solidFill>
                  <a:schemeClr val="accent5">
                    <a:lumMod val="40000"/>
                    <a:lumOff val="60000"/>
                  </a:schemeClr>
                </a:solidFill>
                <a:effectLst>
                  <a:outerShdw blurRad="38100" dist="38100" dir="2700000" algn="tl">
                    <a:srgbClr val="000000">
                      <a:alpha val="43137"/>
                    </a:srgbClr>
                  </a:outerShdw>
                </a:effectLst>
              </a:rPr>
              <a:t>usually</a:t>
            </a:r>
            <a:r>
              <a:rPr lang="de-DE" dirty="0">
                <a:solidFill>
                  <a:schemeClr val="accent5">
                    <a:lumMod val="40000"/>
                    <a:lumOff val="60000"/>
                  </a:schemeClr>
                </a:solidFill>
                <a:effectLst>
                  <a:outerShdw blurRad="38100" dist="38100" dir="2700000" algn="tl">
                    <a:srgbClr val="000000">
                      <a:alpha val="43137"/>
                    </a:srgbClr>
                  </a:outerShdw>
                </a:effectLst>
              </a:rPr>
              <a:t> ´Roman </a:t>
            </a:r>
            <a:r>
              <a:rPr lang="de-DE" dirty="0" err="1">
                <a:solidFill>
                  <a:schemeClr val="accent5">
                    <a:lumMod val="40000"/>
                    <a:lumOff val="60000"/>
                  </a:schemeClr>
                </a:solidFill>
                <a:effectLst>
                  <a:outerShdw blurRad="38100" dist="38100" dir="2700000" algn="tl">
                    <a:srgbClr val="000000">
                      <a:alpha val="43137"/>
                    </a:srgbClr>
                  </a:outerShdw>
                </a:effectLst>
              </a:rPr>
              <a:t>citizens</a:t>
            </a:r>
            <a:endParaRPr lang="de-DE" dirty="0">
              <a:solidFill>
                <a:schemeClr val="accent5">
                  <a:lumMod val="40000"/>
                  <a:lumOff val="6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de-DE" dirty="0" err="1">
                <a:solidFill>
                  <a:schemeClr val="accent5">
                    <a:lumMod val="40000"/>
                    <a:lumOff val="60000"/>
                  </a:schemeClr>
                </a:solidFill>
                <a:effectLst>
                  <a:outerShdw blurRad="38100" dist="38100" dir="2700000" algn="tl">
                    <a:srgbClr val="000000">
                      <a:alpha val="43137"/>
                    </a:srgbClr>
                  </a:outerShdw>
                </a:effectLst>
              </a:rPr>
              <a:t>from</a:t>
            </a:r>
            <a:r>
              <a:rPr lang="de-DE" dirty="0">
                <a:solidFill>
                  <a:schemeClr val="accent5">
                    <a:lumMod val="40000"/>
                    <a:lumOff val="60000"/>
                  </a:schemeClr>
                </a:solidFill>
                <a:effectLst>
                  <a:outerShdw blurRad="38100" dist="38100" dir="2700000" algn="tl">
                    <a:srgbClr val="000000">
                      <a:alpha val="43137"/>
                    </a:srgbClr>
                  </a:outerShdw>
                </a:effectLst>
              </a:rPr>
              <a:t> </a:t>
            </a:r>
            <a:r>
              <a:rPr lang="de-DE" dirty="0" err="1">
                <a:solidFill>
                  <a:schemeClr val="accent5">
                    <a:lumMod val="40000"/>
                    <a:lumOff val="60000"/>
                  </a:schemeClr>
                </a:solidFill>
                <a:effectLst>
                  <a:outerShdw blurRad="38100" dist="38100" dir="2700000" algn="tl">
                    <a:srgbClr val="000000">
                      <a:alpha val="43137"/>
                    </a:srgbClr>
                  </a:outerShdw>
                </a:effectLst>
              </a:rPr>
              <a:t>the</a:t>
            </a:r>
            <a:r>
              <a:rPr lang="de-DE" dirty="0">
                <a:solidFill>
                  <a:schemeClr val="accent5">
                    <a:lumMod val="40000"/>
                    <a:lumOff val="60000"/>
                  </a:schemeClr>
                </a:solidFill>
                <a:effectLst>
                  <a:outerShdw blurRad="38100" dist="38100" dir="2700000" algn="tl">
                    <a:srgbClr val="000000">
                      <a:alpha val="43137"/>
                    </a:srgbClr>
                  </a:outerShdw>
                </a:effectLst>
              </a:rPr>
              <a:t> </a:t>
            </a:r>
            <a:r>
              <a:rPr lang="de-DE" dirty="0" err="1">
                <a:solidFill>
                  <a:schemeClr val="accent5">
                    <a:lumMod val="40000"/>
                    <a:lumOff val="60000"/>
                  </a:schemeClr>
                </a:solidFill>
                <a:effectLst>
                  <a:outerShdw blurRad="38100" dist="38100" dir="2700000" algn="tl">
                    <a:srgbClr val="000000">
                      <a:alpha val="43137"/>
                    </a:srgbClr>
                  </a:outerShdw>
                </a:effectLst>
              </a:rPr>
              <a:t>polis</a:t>
            </a:r>
            <a:r>
              <a:rPr lang="de-DE" dirty="0">
                <a:solidFill>
                  <a:schemeClr val="accent5">
                    <a:lumMod val="40000"/>
                    <a:lumOff val="60000"/>
                  </a:schemeClr>
                </a:solidFill>
                <a:effectLst>
                  <a:outerShdw blurRad="38100" dist="38100" dir="2700000" algn="tl">
                    <a:srgbClr val="000000">
                      <a:alpha val="43137"/>
                    </a:srgbClr>
                  </a:outerShdw>
                </a:effectLst>
              </a:rPr>
              <a:t>‘ </a:t>
            </a:r>
            <a:r>
              <a:rPr lang="de-DE" dirty="0" err="1">
                <a:solidFill>
                  <a:schemeClr val="accent5">
                    <a:lumMod val="40000"/>
                    <a:lumOff val="60000"/>
                  </a:schemeClr>
                </a:solidFill>
                <a:effectLst>
                  <a:outerShdw blurRad="38100" dist="38100" dir="2700000" algn="tl">
                    <a:srgbClr val="000000">
                      <a:alpha val="43137"/>
                    </a:srgbClr>
                  </a:outerShdw>
                </a:effectLst>
              </a:rPr>
              <a:t>leading</a:t>
            </a:r>
            <a:r>
              <a:rPr lang="de-DE" dirty="0">
                <a:solidFill>
                  <a:schemeClr val="accent5">
                    <a:lumMod val="40000"/>
                    <a:lumOff val="60000"/>
                  </a:schemeClr>
                </a:solidFill>
                <a:effectLst>
                  <a:outerShdw blurRad="38100" dist="38100" dir="2700000" algn="tl">
                    <a:srgbClr val="000000">
                      <a:alpha val="43137"/>
                    </a:srgbClr>
                  </a:outerShdw>
                </a:effectLst>
              </a:rPr>
              <a:t> </a:t>
            </a:r>
            <a:r>
              <a:rPr lang="de-DE" dirty="0" err="1">
                <a:solidFill>
                  <a:schemeClr val="accent5">
                    <a:lumMod val="40000"/>
                    <a:lumOff val="60000"/>
                  </a:schemeClr>
                </a:solidFill>
                <a:effectLst>
                  <a:outerShdw blurRad="38100" dist="38100" dir="2700000" algn="tl">
                    <a:srgbClr val="000000">
                      <a:alpha val="43137"/>
                    </a:srgbClr>
                  </a:outerShdw>
                </a:effectLst>
              </a:rPr>
              <a:t>families</a:t>
            </a:r>
            <a:endParaRPr lang="en-GB" dirty="0">
              <a:solidFill>
                <a:schemeClr val="accent5">
                  <a:lumMod val="40000"/>
                  <a:lumOff val="60000"/>
                </a:schemeClr>
              </a:solidFill>
              <a:effectLst>
                <a:outerShdw blurRad="38100" dist="38100" dir="2700000" algn="tl">
                  <a:srgbClr val="000000">
                    <a:alpha val="43137"/>
                  </a:srgbClr>
                </a:outerShdw>
              </a:effectLst>
            </a:endParaRPr>
          </a:p>
        </p:txBody>
      </p:sp>
      <p:sp>
        <p:nvSpPr>
          <p:cNvPr id="7" name="TextBox 6"/>
          <p:cNvSpPr txBox="1"/>
          <p:nvPr/>
        </p:nvSpPr>
        <p:spPr>
          <a:xfrm>
            <a:off x="3851920" y="6182625"/>
            <a:ext cx="5145986" cy="523220"/>
          </a:xfrm>
          <a:prstGeom prst="rect">
            <a:avLst/>
          </a:prstGeom>
          <a:noFill/>
        </p:spPr>
        <p:txBody>
          <a:bodyPr wrap="square" rtlCol="0">
            <a:spAutoFit/>
          </a:bodyPr>
          <a:lstStyle/>
          <a:p>
            <a:pPr algn="r"/>
            <a:r>
              <a:rPr lang="en-GB" sz="1400" dirty="0">
                <a:solidFill>
                  <a:schemeClr val="tx1">
                    <a:lumMod val="65000"/>
                  </a:schemeClr>
                </a:solidFill>
              </a:rPr>
              <a:t>A.D. 38-42 </a:t>
            </a:r>
            <a:r>
              <a:rPr lang="en-GB" sz="1400" dirty="0">
                <a:solidFill>
                  <a:schemeClr val="tx1">
                    <a:lumMod val="50000"/>
                  </a:schemeClr>
                </a:solidFill>
              </a:rPr>
              <a:t>– </a:t>
            </a:r>
            <a:r>
              <a:rPr lang="en-GB" sz="1400" dirty="0" err="1">
                <a:solidFill>
                  <a:schemeClr val="tx1">
                    <a:lumMod val="50000"/>
                  </a:schemeClr>
                </a:solidFill>
              </a:rPr>
              <a:t>I.Magnesia</a:t>
            </a:r>
            <a:r>
              <a:rPr lang="en-GB" sz="1400" dirty="0">
                <a:solidFill>
                  <a:schemeClr val="tx1">
                    <a:lumMod val="50000"/>
                  </a:schemeClr>
                </a:solidFill>
              </a:rPr>
              <a:t> 158; </a:t>
            </a:r>
            <a:r>
              <a:rPr lang="en-GB" sz="1400" dirty="0" err="1">
                <a:solidFill>
                  <a:schemeClr val="tx1">
                    <a:lumMod val="50000"/>
                  </a:schemeClr>
                </a:solidFill>
              </a:rPr>
              <a:t>Herz</a:t>
            </a:r>
            <a:r>
              <a:rPr lang="en-GB" sz="1400" dirty="0">
                <a:solidFill>
                  <a:schemeClr val="tx1">
                    <a:lumMod val="50000"/>
                  </a:schemeClr>
                </a:solidFill>
              </a:rPr>
              <a:t> 1992, 103-105; </a:t>
            </a:r>
            <a:br>
              <a:rPr lang="en-GB" sz="1400" dirty="0">
                <a:solidFill>
                  <a:schemeClr val="tx1">
                    <a:lumMod val="50000"/>
                  </a:schemeClr>
                </a:solidFill>
              </a:rPr>
            </a:br>
            <a:r>
              <a:rPr lang="nl-NL" sz="1400" dirty="0">
                <a:solidFill>
                  <a:schemeClr val="tx1">
                    <a:lumMod val="50000"/>
                  </a:schemeClr>
                </a:solidFill>
              </a:rPr>
              <a:t>Van Bremen 1996, 84, 118, 324; </a:t>
            </a:r>
            <a:r>
              <a:rPr lang="en-GB" sz="1400" dirty="0">
                <a:solidFill>
                  <a:schemeClr val="tx1">
                    <a:lumMod val="50000"/>
                  </a:schemeClr>
                </a:solidFill>
              </a:rPr>
              <a:t>Van </a:t>
            </a:r>
            <a:r>
              <a:rPr lang="en-GB" sz="1400" dirty="0" err="1">
                <a:solidFill>
                  <a:schemeClr val="tx1">
                    <a:lumMod val="50000"/>
                  </a:schemeClr>
                </a:solidFill>
              </a:rPr>
              <a:t>Tilborg</a:t>
            </a:r>
            <a:r>
              <a:rPr lang="en-GB" sz="1400" dirty="0">
                <a:solidFill>
                  <a:schemeClr val="tx1">
                    <a:lumMod val="50000"/>
                  </a:schemeClr>
                </a:solidFill>
              </a:rPr>
              <a:t> 1996, 157f</a:t>
            </a:r>
          </a:p>
        </p:txBody>
      </p:sp>
    </p:spTree>
    <p:extLst>
      <p:ext uri="{BB962C8B-B14F-4D97-AF65-F5344CB8AC3E}">
        <p14:creationId xmlns:p14="http://schemas.microsoft.com/office/powerpoint/2010/main" val="254179843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188640"/>
            <a:ext cx="8229600" cy="926976"/>
          </a:xfrm>
        </p:spPr>
        <p:txBody>
          <a:bodyPr>
            <a:normAutofit fontScale="90000"/>
          </a:bodyPr>
          <a:lstStyle/>
          <a:p>
            <a:r>
              <a:rPr lang="en-GB" dirty="0"/>
              <a:t>Priestess </a:t>
            </a:r>
            <a:r>
              <a:rPr lang="en-GB" dirty="0" err="1"/>
              <a:t>Iulianè</a:t>
            </a:r>
            <a:r>
              <a:rPr lang="en-GB" dirty="0"/>
              <a:t> from Magnesia</a:t>
            </a:r>
          </a:p>
        </p:txBody>
      </p:sp>
      <p:sp>
        <p:nvSpPr>
          <p:cNvPr id="6" name="Content Placeholder 2"/>
          <p:cNvSpPr>
            <a:spLocks noGrp="1"/>
          </p:cNvSpPr>
          <p:nvPr>
            <p:ph idx="1"/>
          </p:nvPr>
        </p:nvSpPr>
        <p:spPr>
          <a:xfrm>
            <a:off x="251520" y="1556792"/>
            <a:ext cx="4464496" cy="5301208"/>
          </a:xfrm>
        </p:spPr>
        <p:txBody>
          <a:bodyPr>
            <a:normAutofit/>
          </a:bodyPr>
          <a:lstStyle/>
          <a:p>
            <a:r>
              <a:rPr lang="en-GB" sz="2000" i="1" dirty="0">
                <a:solidFill>
                  <a:schemeClr val="tx1">
                    <a:lumMod val="65000"/>
                  </a:schemeClr>
                </a:solidFill>
              </a:rPr>
              <a:t>honorary inscription</a:t>
            </a:r>
            <a:br>
              <a:rPr lang="en-GB" sz="2000" i="1" dirty="0">
                <a:solidFill>
                  <a:schemeClr val="tx1">
                    <a:lumMod val="65000"/>
                  </a:schemeClr>
                </a:solidFill>
              </a:rPr>
            </a:br>
            <a:r>
              <a:rPr lang="en-GB" sz="2000" i="1" dirty="0">
                <a:solidFill>
                  <a:schemeClr val="tx1">
                    <a:lumMod val="65000"/>
                  </a:schemeClr>
                </a:solidFill>
              </a:rPr>
              <a:t>by </a:t>
            </a:r>
            <a:r>
              <a:rPr lang="en-GB" sz="2000" dirty="0" err="1">
                <a:solidFill>
                  <a:schemeClr val="tx1">
                    <a:lumMod val="65000"/>
                  </a:schemeClr>
                </a:solidFill>
              </a:rPr>
              <a:t>boule</a:t>
            </a:r>
            <a:r>
              <a:rPr lang="en-GB" sz="2000" i="1" dirty="0">
                <a:solidFill>
                  <a:schemeClr val="tx1">
                    <a:lumMod val="65000"/>
                  </a:schemeClr>
                </a:solidFill>
              </a:rPr>
              <a:t> and </a:t>
            </a:r>
            <a:r>
              <a:rPr lang="en-GB" sz="2000" dirty="0">
                <a:solidFill>
                  <a:schemeClr val="tx1">
                    <a:lumMod val="65000"/>
                  </a:schemeClr>
                </a:solidFill>
              </a:rPr>
              <a:t>demos</a:t>
            </a:r>
          </a:p>
          <a:p>
            <a:r>
              <a:rPr lang="en-GB" sz="2000" i="1" dirty="0" err="1">
                <a:solidFill>
                  <a:schemeClr val="tx1">
                    <a:lumMod val="65000"/>
                  </a:schemeClr>
                </a:solidFill>
              </a:rPr>
              <a:t>Iulian</a:t>
            </a:r>
            <a:r>
              <a:rPr lang="fr-FR" sz="2000" i="1" dirty="0">
                <a:solidFill>
                  <a:schemeClr val="tx1">
                    <a:lumMod val="65000"/>
                  </a:schemeClr>
                </a:solidFill>
              </a:rPr>
              <a:t>è</a:t>
            </a:r>
            <a:r>
              <a:rPr lang="fr-FR" sz="2000" b="1" i="1" dirty="0">
                <a:solidFill>
                  <a:schemeClr val="tx1">
                    <a:lumMod val="65000"/>
                  </a:schemeClr>
                </a:solidFill>
              </a:rPr>
              <a:t> </a:t>
            </a:r>
            <a:r>
              <a:rPr lang="en-GB" sz="2000" i="1" dirty="0">
                <a:solidFill>
                  <a:schemeClr val="tx1">
                    <a:lumMod val="65000"/>
                  </a:schemeClr>
                </a:solidFill>
              </a:rPr>
              <a:t> </a:t>
            </a:r>
          </a:p>
          <a:p>
            <a:r>
              <a:rPr lang="en-GB" sz="2000" b="1" i="1" dirty="0">
                <a:solidFill>
                  <a:srgbClr val="00B0F0"/>
                </a:solidFill>
              </a:rPr>
              <a:t>family relations:</a:t>
            </a:r>
            <a:br>
              <a:rPr lang="en-GB" sz="2000" b="1" i="1" dirty="0">
                <a:solidFill>
                  <a:srgbClr val="00B0F0"/>
                </a:solidFill>
              </a:rPr>
            </a:br>
            <a:r>
              <a:rPr lang="en-GB" sz="2000" b="1" i="1" dirty="0">
                <a:solidFill>
                  <a:srgbClr val="00B0F0"/>
                </a:solidFill>
              </a:rPr>
              <a:t>the wife of the high priest of Asia</a:t>
            </a:r>
            <a:br>
              <a:rPr lang="en-GB" sz="2000" b="1" i="1" dirty="0">
                <a:solidFill>
                  <a:srgbClr val="00B0F0"/>
                </a:solidFill>
              </a:rPr>
            </a:br>
            <a:r>
              <a:rPr lang="en-GB" sz="2000" b="1" i="1" dirty="0" err="1">
                <a:solidFill>
                  <a:srgbClr val="00B0F0"/>
                </a:solidFill>
              </a:rPr>
              <a:t>Alkiphron</a:t>
            </a:r>
            <a:endParaRPr lang="en-GB" sz="2000" b="1" i="1" dirty="0">
              <a:solidFill>
                <a:srgbClr val="00B0F0"/>
              </a:solidFill>
            </a:endParaRPr>
          </a:p>
        </p:txBody>
      </p:sp>
      <p:sp>
        <p:nvSpPr>
          <p:cNvPr id="5" name="TextBox 4"/>
          <p:cNvSpPr txBox="1"/>
          <p:nvPr/>
        </p:nvSpPr>
        <p:spPr>
          <a:xfrm>
            <a:off x="4716016" y="1556792"/>
            <a:ext cx="4248472" cy="4493538"/>
          </a:xfrm>
          <a:prstGeom prst="rect">
            <a:avLst/>
          </a:prstGeom>
          <a:noFill/>
        </p:spPr>
        <p:txBody>
          <a:bodyPr wrap="square" rtlCol="0">
            <a:spAutoFit/>
          </a:bodyPr>
          <a:lstStyle/>
          <a:p>
            <a:r>
              <a:rPr lang="el-GR" sz="2000" b="1" dirty="0"/>
              <a:t>ἡ βουλὴ [καὶ ὁ δῆμος ἐτείμησαν] | Ἰουλιανὴ[ν </a:t>
            </a:r>
            <a:r>
              <a:rPr lang="en-GB" sz="2000" b="1" dirty="0"/>
              <a:t>E</a:t>
            </a:r>
            <a:r>
              <a:rPr lang="el-GR" sz="2000" b="1" dirty="0"/>
              <a:t>ὐσ]τρά[του τοῦ Φα]|νοστράτ[ου,] </a:t>
            </a:r>
            <a:r>
              <a:rPr lang="el-GR" sz="2000" b="1" dirty="0">
                <a:solidFill>
                  <a:schemeClr val="accent5">
                    <a:lumMod val="60000"/>
                    <a:lumOff val="40000"/>
                  </a:schemeClr>
                </a:solidFill>
              </a:rPr>
              <a:t>γυνα[ῖκα</a:t>
            </a:r>
            <a:r>
              <a:rPr lang="el-GR" sz="2000" b="1" dirty="0">
                <a:solidFill>
                  <a:srgbClr val="00B0F0"/>
                </a:solidFill>
              </a:rPr>
              <a:t> δὲ Ἀλ]|κίφρονο[ς τ]οῦ τῆς Ἀ[σίας ἀρχιε]|ρέως</a:t>
            </a:r>
            <a:r>
              <a:rPr lang="el-GR" sz="2000" b="1" dirty="0"/>
              <a:t>, ἀρ[χιέ]ρειαν γε[νομένην] | τῆς Ἀσία[ς πρ]ώτην τῶ[ν γυναικῶν], | στεφαν[ηφόρ]ον, γυμν[ασίαρχον], | ἱέ[ρει]αν Ἀφ[ροδ]είτης κα[ὶ θεᾶς Ἀγριπ]|πείνης [μητ]ρὸς διὰ [βίου], ἱ[έρει|αν δὲ κα[ὶ ἐν Ἐ]φέσῳ Δή[μητρ]ος [διὰ] | βίου, πάσ[ης ἀ]ρετῆς ἕν[εκεν].</a:t>
            </a:r>
            <a:endParaRPr lang="en-GB" sz="2000" b="1" dirty="0"/>
          </a:p>
        </p:txBody>
      </p:sp>
      <p:sp>
        <p:nvSpPr>
          <p:cNvPr id="7" name="TextBox 6"/>
          <p:cNvSpPr txBox="1"/>
          <p:nvPr/>
        </p:nvSpPr>
        <p:spPr>
          <a:xfrm rot="21089380">
            <a:off x="586125" y="3644779"/>
            <a:ext cx="4032448" cy="1923604"/>
          </a:xfrm>
          <a:prstGeom prst="rect">
            <a:avLst/>
          </a:prstGeom>
          <a:noFill/>
        </p:spPr>
        <p:txBody>
          <a:bodyPr wrap="square" rtlCol="0">
            <a:spAutoFit/>
          </a:bodyPr>
          <a:lstStyle/>
          <a:p>
            <a:pPr marL="285750" indent="-285750">
              <a:buFont typeface="Wingdings" pitchFamily="2" charset="2"/>
              <a:buChar char="Ø"/>
            </a:pPr>
            <a:r>
              <a:rPr lang="en-GB" sz="1700" b="1" dirty="0">
                <a:solidFill>
                  <a:schemeClr val="accent5">
                    <a:lumMod val="40000"/>
                    <a:lumOff val="60000"/>
                  </a:schemeClr>
                </a:solidFill>
                <a:effectLst>
                  <a:outerShdw blurRad="38100" dist="38100" dir="2700000" algn="tl">
                    <a:srgbClr val="000000">
                      <a:alpha val="43137"/>
                    </a:srgbClr>
                  </a:outerShdw>
                </a:effectLst>
              </a:rPr>
              <a:t>What is </a:t>
            </a:r>
            <a:r>
              <a:rPr lang="en-GB" sz="1700" b="1" dirty="0" err="1">
                <a:solidFill>
                  <a:schemeClr val="accent5">
                    <a:lumMod val="40000"/>
                    <a:lumOff val="60000"/>
                  </a:schemeClr>
                </a:solidFill>
                <a:effectLst>
                  <a:outerShdw blurRad="38100" dist="38100" dir="2700000" algn="tl">
                    <a:srgbClr val="000000">
                      <a:alpha val="43137"/>
                    </a:srgbClr>
                  </a:outerShdw>
                </a:effectLst>
              </a:rPr>
              <a:t>Iulianè’s</a:t>
            </a:r>
            <a:r>
              <a:rPr lang="en-GB" sz="1700" b="1" dirty="0">
                <a:solidFill>
                  <a:schemeClr val="accent5">
                    <a:lumMod val="40000"/>
                    <a:lumOff val="60000"/>
                  </a:schemeClr>
                </a:solidFill>
                <a:effectLst>
                  <a:outerShdw blurRad="38100" dist="38100" dir="2700000" algn="tl">
                    <a:srgbClr val="000000">
                      <a:alpha val="43137"/>
                    </a:srgbClr>
                  </a:outerShdw>
                </a:effectLst>
              </a:rPr>
              <a:t> power, status and prestige based upon?</a:t>
            </a:r>
          </a:p>
          <a:p>
            <a:pPr marL="742950" lvl="1" indent="-285750">
              <a:buFont typeface="Wingdings" pitchFamily="2" charset="2"/>
              <a:buChar char="Ø"/>
            </a:pPr>
            <a:r>
              <a:rPr lang="en-GB" sz="1700" b="1" dirty="0">
                <a:solidFill>
                  <a:schemeClr val="accent5">
                    <a:lumMod val="40000"/>
                    <a:lumOff val="60000"/>
                  </a:schemeClr>
                </a:solidFill>
                <a:effectLst>
                  <a:outerShdw blurRad="38100" dist="38100" dir="2700000" algn="tl">
                    <a:srgbClr val="000000">
                      <a:alpha val="43137"/>
                    </a:srgbClr>
                  </a:outerShdw>
                </a:effectLst>
              </a:rPr>
              <a:t>her origin ?</a:t>
            </a:r>
          </a:p>
          <a:p>
            <a:pPr marL="742950" lvl="1" indent="-285750">
              <a:buFont typeface="Wingdings" pitchFamily="2" charset="2"/>
              <a:buChar char="Ø"/>
            </a:pPr>
            <a:r>
              <a:rPr lang="en-GB" sz="1700" b="1" dirty="0">
                <a:solidFill>
                  <a:schemeClr val="accent5">
                    <a:lumMod val="40000"/>
                    <a:lumOff val="60000"/>
                  </a:schemeClr>
                </a:solidFill>
                <a:effectLst>
                  <a:outerShdw blurRad="38100" dist="38100" dir="2700000" algn="tl">
                    <a:srgbClr val="000000">
                      <a:alpha val="43137"/>
                    </a:srgbClr>
                  </a:outerShdw>
                </a:effectLst>
              </a:rPr>
              <a:t>her family ? </a:t>
            </a:r>
          </a:p>
          <a:p>
            <a:pPr marL="742950" lvl="1" indent="-285750">
              <a:buFont typeface="Wingdings" pitchFamily="2" charset="2"/>
              <a:buChar char="Ø"/>
            </a:pPr>
            <a:r>
              <a:rPr lang="en-GB" sz="1700" b="1" dirty="0">
                <a:solidFill>
                  <a:schemeClr val="accent5">
                    <a:lumMod val="40000"/>
                    <a:lumOff val="60000"/>
                  </a:schemeClr>
                </a:solidFill>
                <a:effectLst>
                  <a:outerShdw blurRad="38100" dist="38100" dir="2700000" algn="tl">
                    <a:srgbClr val="000000">
                      <a:alpha val="43137"/>
                    </a:srgbClr>
                  </a:outerShdw>
                </a:effectLst>
              </a:rPr>
              <a:t>her husband  ?</a:t>
            </a:r>
          </a:p>
          <a:p>
            <a:pPr marL="742950" lvl="1" indent="-285750">
              <a:buFont typeface="Wingdings" pitchFamily="2" charset="2"/>
              <a:buChar char="Ø"/>
            </a:pPr>
            <a:r>
              <a:rPr lang="en-GB" sz="1700" b="1" dirty="0">
                <a:solidFill>
                  <a:schemeClr val="accent5">
                    <a:lumMod val="40000"/>
                    <a:lumOff val="60000"/>
                  </a:schemeClr>
                </a:solidFill>
                <a:effectLst>
                  <a:outerShdw blurRad="38100" dist="38100" dir="2700000" algn="tl">
                    <a:srgbClr val="000000">
                      <a:alpha val="43137"/>
                    </a:srgbClr>
                  </a:outerShdw>
                </a:effectLst>
              </a:rPr>
              <a:t>or her own personal wealth or “</a:t>
            </a:r>
            <a:r>
              <a:rPr lang="en-GB" sz="1700" b="1" i="1" dirty="0">
                <a:solidFill>
                  <a:schemeClr val="accent5">
                    <a:lumMod val="40000"/>
                    <a:lumOff val="60000"/>
                  </a:schemeClr>
                </a:solidFill>
                <a:effectLst>
                  <a:outerShdw blurRad="38100" dist="38100" dir="2700000" algn="tl">
                    <a:srgbClr val="000000">
                      <a:alpha val="43137"/>
                    </a:srgbClr>
                  </a:outerShdw>
                </a:effectLst>
              </a:rPr>
              <a:t>auctoritas” </a:t>
            </a:r>
            <a:r>
              <a:rPr lang="en-GB" sz="1700" b="1" dirty="0">
                <a:solidFill>
                  <a:schemeClr val="accent5">
                    <a:lumMod val="40000"/>
                    <a:lumOff val="60000"/>
                  </a:schemeClr>
                </a:solidFill>
                <a:effectLst>
                  <a:outerShdw blurRad="38100" dist="38100" dir="2700000" algn="tl">
                    <a:srgbClr val="000000">
                      <a:alpha val="43137"/>
                    </a:srgbClr>
                  </a:outerShdw>
                </a:effectLst>
              </a:rPr>
              <a:t>?</a:t>
            </a:r>
            <a:endParaRPr lang="en-GB" sz="1700" b="1" dirty="0">
              <a:solidFill>
                <a:schemeClr val="tx1">
                  <a:lumMod val="65000"/>
                </a:schemeClr>
              </a:solidFill>
              <a:effectLst>
                <a:outerShdw blurRad="38100" dist="38100" dir="2700000" algn="tl">
                  <a:srgbClr val="000000">
                    <a:alpha val="43137"/>
                  </a:srgbClr>
                </a:outerShdw>
              </a:effectLst>
            </a:endParaRPr>
          </a:p>
        </p:txBody>
      </p:sp>
      <p:sp>
        <p:nvSpPr>
          <p:cNvPr id="8" name="TextBox 7"/>
          <p:cNvSpPr txBox="1"/>
          <p:nvPr/>
        </p:nvSpPr>
        <p:spPr>
          <a:xfrm>
            <a:off x="3851920" y="6182625"/>
            <a:ext cx="5145986" cy="523220"/>
          </a:xfrm>
          <a:prstGeom prst="rect">
            <a:avLst/>
          </a:prstGeom>
          <a:noFill/>
        </p:spPr>
        <p:txBody>
          <a:bodyPr wrap="square" rtlCol="0">
            <a:spAutoFit/>
          </a:bodyPr>
          <a:lstStyle/>
          <a:p>
            <a:pPr algn="r"/>
            <a:r>
              <a:rPr lang="en-GB" sz="1400" dirty="0">
                <a:solidFill>
                  <a:schemeClr val="tx1">
                    <a:lumMod val="65000"/>
                  </a:schemeClr>
                </a:solidFill>
              </a:rPr>
              <a:t>A.D. 38-42</a:t>
            </a:r>
            <a:r>
              <a:rPr lang="en-GB" sz="1400" dirty="0">
                <a:solidFill>
                  <a:schemeClr val="tx1">
                    <a:lumMod val="50000"/>
                  </a:schemeClr>
                </a:solidFill>
              </a:rPr>
              <a:t> – </a:t>
            </a:r>
            <a:r>
              <a:rPr lang="en-GB" sz="1400" dirty="0" err="1">
                <a:solidFill>
                  <a:schemeClr val="tx1">
                    <a:lumMod val="50000"/>
                  </a:schemeClr>
                </a:solidFill>
              </a:rPr>
              <a:t>I.Magnesia</a:t>
            </a:r>
            <a:r>
              <a:rPr lang="en-GB" sz="1400" dirty="0">
                <a:solidFill>
                  <a:schemeClr val="tx1">
                    <a:lumMod val="50000"/>
                  </a:schemeClr>
                </a:solidFill>
              </a:rPr>
              <a:t> 158; </a:t>
            </a:r>
            <a:r>
              <a:rPr lang="en-GB" sz="1400" dirty="0" err="1">
                <a:solidFill>
                  <a:schemeClr val="tx1">
                    <a:lumMod val="50000"/>
                  </a:schemeClr>
                </a:solidFill>
              </a:rPr>
              <a:t>Herz</a:t>
            </a:r>
            <a:r>
              <a:rPr lang="en-GB" sz="1400" dirty="0">
                <a:solidFill>
                  <a:schemeClr val="tx1">
                    <a:lumMod val="50000"/>
                  </a:schemeClr>
                </a:solidFill>
              </a:rPr>
              <a:t> 1992, 103-105; </a:t>
            </a:r>
            <a:br>
              <a:rPr lang="en-GB" sz="1400" dirty="0">
                <a:solidFill>
                  <a:schemeClr val="tx1">
                    <a:lumMod val="50000"/>
                  </a:schemeClr>
                </a:solidFill>
              </a:rPr>
            </a:br>
            <a:r>
              <a:rPr lang="nl-NL" sz="1400" dirty="0">
                <a:solidFill>
                  <a:schemeClr val="tx1">
                    <a:lumMod val="50000"/>
                  </a:schemeClr>
                </a:solidFill>
              </a:rPr>
              <a:t>Van Bremen 1996, 84, 118, 324; </a:t>
            </a:r>
            <a:r>
              <a:rPr lang="en-GB" sz="1400" dirty="0">
                <a:solidFill>
                  <a:schemeClr val="tx1">
                    <a:lumMod val="50000"/>
                  </a:schemeClr>
                </a:solidFill>
              </a:rPr>
              <a:t>Van </a:t>
            </a:r>
            <a:r>
              <a:rPr lang="en-GB" sz="1400" dirty="0" err="1">
                <a:solidFill>
                  <a:schemeClr val="tx1">
                    <a:lumMod val="50000"/>
                  </a:schemeClr>
                </a:solidFill>
              </a:rPr>
              <a:t>Tilborg</a:t>
            </a:r>
            <a:r>
              <a:rPr lang="en-GB" sz="1400" dirty="0">
                <a:solidFill>
                  <a:schemeClr val="tx1">
                    <a:lumMod val="50000"/>
                  </a:schemeClr>
                </a:solidFill>
              </a:rPr>
              <a:t> 1996, 157f</a:t>
            </a:r>
          </a:p>
        </p:txBody>
      </p:sp>
    </p:spTree>
    <p:extLst>
      <p:ext uri="{BB962C8B-B14F-4D97-AF65-F5344CB8AC3E}">
        <p14:creationId xmlns:p14="http://schemas.microsoft.com/office/powerpoint/2010/main" val="3687200951"/>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0.70"/>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60648"/>
            <a:ext cx="8229600" cy="854968"/>
          </a:xfrm>
        </p:spPr>
        <p:txBody>
          <a:bodyPr>
            <a:normAutofit fontScale="90000"/>
          </a:bodyPr>
          <a:lstStyle/>
          <a:p>
            <a:r>
              <a:rPr lang="en-GB" dirty="0"/>
              <a:t>Priestess </a:t>
            </a:r>
            <a:r>
              <a:rPr lang="en-GB" dirty="0" err="1"/>
              <a:t>Iulianè</a:t>
            </a:r>
            <a:r>
              <a:rPr lang="en-GB" dirty="0"/>
              <a:t> from Magnesia</a:t>
            </a:r>
          </a:p>
        </p:txBody>
      </p:sp>
      <p:sp>
        <p:nvSpPr>
          <p:cNvPr id="6" name="Content Placeholder 2"/>
          <p:cNvSpPr>
            <a:spLocks noGrp="1"/>
          </p:cNvSpPr>
          <p:nvPr>
            <p:ph idx="1"/>
          </p:nvPr>
        </p:nvSpPr>
        <p:spPr>
          <a:xfrm>
            <a:off x="251520" y="1556792"/>
            <a:ext cx="4320480" cy="5301208"/>
          </a:xfrm>
        </p:spPr>
        <p:txBody>
          <a:bodyPr>
            <a:normAutofit/>
          </a:bodyPr>
          <a:lstStyle/>
          <a:p>
            <a:r>
              <a:rPr lang="en-GB" sz="2000" i="1" dirty="0">
                <a:solidFill>
                  <a:schemeClr val="tx1">
                    <a:lumMod val="65000"/>
                  </a:schemeClr>
                </a:solidFill>
              </a:rPr>
              <a:t>honorary inscription</a:t>
            </a:r>
            <a:br>
              <a:rPr lang="en-GB" sz="2000" i="1" dirty="0">
                <a:solidFill>
                  <a:schemeClr val="tx1">
                    <a:lumMod val="65000"/>
                  </a:schemeClr>
                </a:solidFill>
              </a:rPr>
            </a:br>
            <a:r>
              <a:rPr lang="en-GB" sz="2000" i="1" dirty="0">
                <a:solidFill>
                  <a:schemeClr val="tx1">
                    <a:lumMod val="65000"/>
                  </a:schemeClr>
                </a:solidFill>
              </a:rPr>
              <a:t>by </a:t>
            </a:r>
            <a:r>
              <a:rPr lang="en-GB" sz="2000" dirty="0" err="1">
                <a:solidFill>
                  <a:schemeClr val="tx1">
                    <a:lumMod val="65000"/>
                  </a:schemeClr>
                </a:solidFill>
              </a:rPr>
              <a:t>boule</a:t>
            </a:r>
            <a:r>
              <a:rPr lang="en-GB" sz="2000" i="1" dirty="0">
                <a:solidFill>
                  <a:schemeClr val="tx1">
                    <a:lumMod val="65000"/>
                  </a:schemeClr>
                </a:solidFill>
              </a:rPr>
              <a:t> and </a:t>
            </a:r>
            <a:r>
              <a:rPr lang="en-GB" sz="2000" dirty="0">
                <a:solidFill>
                  <a:schemeClr val="tx1">
                    <a:lumMod val="65000"/>
                  </a:schemeClr>
                </a:solidFill>
              </a:rPr>
              <a:t>demos</a:t>
            </a:r>
          </a:p>
          <a:p>
            <a:r>
              <a:rPr lang="en-GB" sz="2000" i="1" dirty="0" err="1">
                <a:solidFill>
                  <a:schemeClr val="tx1">
                    <a:lumMod val="65000"/>
                  </a:schemeClr>
                </a:solidFill>
              </a:rPr>
              <a:t>Iulianè</a:t>
            </a:r>
            <a:endParaRPr lang="en-GB" sz="2000" i="1" dirty="0">
              <a:solidFill>
                <a:schemeClr val="tx1">
                  <a:lumMod val="65000"/>
                </a:schemeClr>
              </a:solidFill>
            </a:endParaRPr>
          </a:p>
          <a:p>
            <a:r>
              <a:rPr lang="en-GB" sz="2000" i="1" dirty="0">
                <a:solidFill>
                  <a:schemeClr val="tx1">
                    <a:lumMod val="65000"/>
                  </a:schemeClr>
                </a:solidFill>
              </a:rPr>
              <a:t>family relations:</a:t>
            </a:r>
            <a:br>
              <a:rPr lang="en-GB" sz="2000" i="1" dirty="0">
                <a:solidFill>
                  <a:schemeClr val="tx1">
                    <a:lumMod val="65000"/>
                  </a:schemeClr>
                </a:solidFill>
              </a:rPr>
            </a:br>
            <a:r>
              <a:rPr lang="en-GB" sz="2000" i="1" dirty="0">
                <a:solidFill>
                  <a:schemeClr val="tx1">
                    <a:lumMod val="65000"/>
                  </a:schemeClr>
                </a:solidFill>
              </a:rPr>
              <a:t>the wife of the high priest of Asia</a:t>
            </a:r>
            <a:br>
              <a:rPr lang="en-GB" sz="2000" i="1" dirty="0">
                <a:solidFill>
                  <a:schemeClr val="tx1">
                    <a:lumMod val="65000"/>
                  </a:schemeClr>
                </a:solidFill>
              </a:rPr>
            </a:br>
            <a:r>
              <a:rPr lang="en-GB" sz="2000" i="1" dirty="0" err="1">
                <a:solidFill>
                  <a:schemeClr val="tx1">
                    <a:lumMod val="65000"/>
                  </a:schemeClr>
                </a:solidFill>
              </a:rPr>
              <a:t>Alkiphron</a:t>
            </a:r>
            <a:endParaRPr lang="en-GB" sz="2000" i="1" dirty="0">
              <a:solidFill>
                <a:schemeClr val="tx1">
                  <a:lumMod val="65000"/>
                </a:schemeClr>
              </a:solidFill>
            </a:endParaRPr>
          </a:p>
          <a:p>
            <a:r>
              <a:rPr lang="en-GB" sz="2000" b="1" i="1" dirty="0">
                <a:solidFill>
                  <a:srgbClr val="00B0F0"/>
                </a:solidFill>
              </a:rPr>
              <a:t>Her offices in Magnesia:</a:t>
            </a:r>
          </a:p>
          <a:p>
            <a:pPr lvl="1"/>
            <a:r>
              <a:rPr lang="en-GB" sz="1800" b="1" i="1" dirty="0">
                <a:solidFill>
                  <a:srgbClr val="00B0F0"/>
                </a:solidFill>
              </a:rPr>
              <a:t>high priestess of Asia </a:t>
            </a:r>
            <a:br>
              <a:rPr lang="en-GB" sz="1800" b="1" i="1" dirty="0">
                <a:solidFill>
                  <a:srgbClr val="00B0F0"/>
                </a:solidFill>
              </a:rPr>
            </a:br>
            <a:r>
              <a:rPr lang="en-GB" sz="1800" b="1" i="1" dirty="0">
                <a:solidFill>
                  <a:srgbClr val="00B0F0"/>
                </a:solidFill>
              </a:rPr>
              <a:t>(the first woman…</a:t>
            </a:r>
            <a:r>
              <a:rPr lang="en-GB" sz="1800" i="1" dirty="0">
                <a:solidFill>
                  <a:srgbClr val="00B0F0"/>
                </a:solidFill>
              </a:rPr>
              <a:t>)</a:t>
            </a:r>
          </a:p>
        </p:txBody>
      </p:sp>
      <p:sp>
        <p:nvSpPr>
          <p:cNvPr id="5" name="TextBox 4"/>
          <p:cNvSpPr txBox="1"/>
          <p:nvPr/>
        </p:nvSpPr>
        <p:spPr>
          <a:xfrm>
            <a:off x="4716016" y="1556792"/>
            <a:ext cx="4248472" cy="4493538"/>
          </a:xfrm>
          <a:prstGeom prst="rect">
            <a:avLst/>
          </a:prstGeom>
          <a:noFill/>
        </p:spPr>
        <p:txBody>
          <a:bodyPr wrap="square" rtlCol="0">
            <a:spAutoFit/>
          </a:bodyPr>
          <a:lstStyle/>
          <a:p>
            <a:r>
              <a:rPr lang="el-GR" sz="2000" b="1" dirty="0"/>
              <a:t>ἡ βουλὴ [καὶ ὁ δῆμος ἐτείμησαν] | Ἰουλιανὴ[ν </a:t>
            </a:r>
            <a:r>
              <a:rPr lang="en-GB" sz="2000" b="1" dirty="0"/>
              <a:t>E</a:t>
            </a:r>
            <a:r>
              <a:rPr lang="el-GR" sz="2000" b="1" dirty="0"/>
              <a:t>ὐσ]τρά[του τοῦ Φα]|νοστράτ[ου,] γυνα[ῖκα δὲ Ἀλ]|κίφρονο[ς τ]οῦ τῆς Ἀ[σίας ἀρχιε]|ρέως, </a:t>
            </a:r>
            <a:r>
              <a:rPr lang="el-GR" sz="2000" b="1" dirty="0">
                <a:solidFill>
                  <a:srgbClr val="00B0F0"/>
                </a:solidFill>
              </a:rPr>
              <a:t>ἀρ[χιέ]ρειαν γε[νομένην] | τῆς Ἀσία[ς πρ]ώτην τῶ[ν γυναικῶν]</a:t>
            </a:r>
            <a:r>
              <a:rPr lang="el-GR" sz="2000" b="1" dirty="0"/>
              <a:t>, | στεφαν[ηφόρ]ον, γυμν[ασίαρχον], | </a:t>
            </a:r>
            <a:r>
              <a:rPr lang="el-GR" sz="2000" b="1" dirty="0">
                <a:solidFill>
                  <a:srgbClr val="00B0F0"/>
                </a:solidFill>
              </a:rPr>
              <a:t>ἱέ[ρει]αν</a:t>
            </a:r>
            <a:r>
              <a:rPr lang="el-GR" sz="2000" b="1" dirty="0"/>
              <a:t> Ἀφ[ροδ]είτης κα[ὶ θεᾶς Ἀγριπ]|πείνης [μητ]ρὸς διὰ [βίου], </a:t>
            </a:r>
            <a:r>
              <a:rPr lang="el-GR" sz="2000" b="1" dirty="0">
                <a:solidFill>
                  <a:srgbClr val="00B0F0"/>
                </a:solidFill>
              </a:rPr>
              <a:t>ἱ[έρει|αν</a:t>
            </a:r>
            <a:r>
              <a:rPr lang="el-GR" sz="2000" b="1" dirty="0"/>
              <a:t> δὲ κα[ὶ ἐν Ἐ]φέσῳ Δή[μητρ]ος [διὰ] | βίου, πάσ[ης ἀ]ρετῆς ἕν[εκεν].</a:t>
            </a:r>
            <a:endParaRPr lang="en-GB" sz="2000" b="1" dirty="0"/>
          </a:p>
        </p:txBody>
      </p:sp>
      <p:sp>
        <p:nvSpPr>
          <p:cNvPr id="7" name="TextBox 6"/>
          <p:cNvSpPr txBox="1"/>
          <p:nvPr/>
        </p:nvSpPr>
        <p:spPr>
          <a:xfrm rot="21089380">
            <a:off x="491425" y="4276062"/>
            <a:ext cx="4032448" cy="2431435"/>
          </a:xfrm>
          <a:prstGeom prst="rect">
            <a:avLst/>
          </a:prstGeom>
          <a:noFill/>
        </p:spPr>
        <p:txBody>
          <a:bodyPr wrap="square" rtlCol="0">
            <a:spAutoFit/>
          </a:bodyPr>
          <a:lstStyle/>
          <a:p>
            <a:pPr marL="285750" indent="-285750">
              <a:buFont typeface="Wingdings" pitchFamily="2" charset="2"/>
              <a:buChar char="Ø"/>
            </a:pPr>
            <a:r>
              <a:rPr lang="el-GR" sz="1700" b="1" dirty="0">
                <a:solidFill>
                  <a:schemeClr val="accent5">
                    <a:lumMod val="40000"/>
                    <a:lumOff val="60000"/>
                  </a:schemeClr>
                </a:solidFill>
                <a:effectLst>
                  <a:outerShdw blurRad="38100" dist="38100" dir="2700000" algn="tl">
                    <a:srgbClr val="000000">
                      <a:alpha val="43137"/>
                    </a:srgbClr>
                  </a:outerShdw>
                </a:effectLst>
              </a:rPr>
              <a:t>ἱέρεια</a:t>
            </a:r>
            <a:r>
              <a:rPr lang="en-GB" sz="1700" b="1" dirty="0">
                <a:solidFill>
                  <a:schemeClr val="accent5">
                    <a:lumMod val="40000"/>
                    <a:lumOff val="60000"/>
                  </a:schemeClr>
                </a:solidFill>
                <a:effectLst>
                  <a:outerShdw blurRad="38100" dist="38100" dir="2700000" algn="tl">
                    <a:srgbClr val="000000">
                      <a:alpha val="43137"/>
                    </a:srgbClr>
                  </a:outerShdw>
                </a:effectLst>
              </a:rPr>
              <a:t> / </a:t>
            </a:r>
            <a:r>
              <a:rPr lang="el-GR" sz="1700" b="1" dirty="0">
                <a:solidFill>
                  <a:schemeClr val="accent5">
                    <a:lumMod val="40000"/>
                    <a:lumOff val="60000"/>
                  </a:schemeClr>
                </a:solidFill>
                <a:effectLst>
                  <a:outerShdw blurRad="38100" dist="38100" dir="2700000" algn="tl">
                    <a:srgbClr val="000000">
                      <a:alpha val="43137"/>
                    </a:srgbClr>
                  </a:outerShdw>
                </a:effectLst>
              </a:rPr>
              <a:t>ἀρχιέρεια</a:t>
            </a:r>
            <a:endParaRPr lang="en-GB" sz="1700" b="1" dirty="0">
              <a:solidFill>
                <a:schemeClr val="accent5">
                  <a:lumMod val="40000"/>
                  <a:lumOff val="6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l-GR" sz="1700" b="1" dirty="0">
                <a:solidFill>
                  <a:schemeClr val="accent5">
                    <a:lumMod val="40000"/>
                    <a:lumOff val="60000"/>
                  </a:schemeClr>
                </a:solidFill>
                <a:effectLst>
                  <a:outerShdw blurRad="38100" dist="38100" dir="2700000" algn="tl">
                    <a:srgbClr val="000000">
                      <a:alpha val="43137"/>
                    </a:srgbClr>
                  </a:outerShdw>
                </a:effectLst>
              </a:rPr>
              <a:t>ἀρχιέρεια</a:t>
            </a:r>
            <a:r>
              <a:rPr lang="en-GB" sz="1700" b="1" dirty="0">
                <a:solidFill>
                  <a:schemeClr val="accent5">
                    <a:lumMod val="40000"/>
                    <a:lumOff val="60000"/>
                  </a:schemeClr>
                </a:solidFill>
                <a:effectLst>
                  <a:outerShdw blurRad="38100" dist="38100" dir="2700000" algn="tl">
                    <a:srgbClr val="000000">
                      <a:alpha val="43137"/>
                    </a:srgbClr>
                  </a:outerShdw>
                </a:effectLst>
              </a:rPr>
              <a:t> </a:t>
            </a:r>
            <a:r>
              <a:rPr lang="el-GR" sz="1700" b="1" dirty="0">
                <a:solidFill>
                  <a:schemeClr val="accent5">
                    <a:lumMod val="40000"/>
                    <a:lumOff val="60000"/>
                  </a:schemeClr>
                </a:solidFill>
                <a:effectLst>
                  <a:outerShdw blurRad="38100" dist="38100" dir="2700000" algn="tl">
                    <a:srgbClr val="000000">
                      <a:alpha val="43137"/>
                    </a:srgbClr>
                  </a:outerShdw>
                </a:effectLst>
              </a:rPr>
              <a:t>τῆς Ἀσίας</a:t>
            </a:r>
            <a:endParaRPr lang="en-GB" sz="1700" b="1" dirty="0">
              <a:solidFill>
                <a:schemeClr val="accent5">
                  <a:lumMod val="40000"/>
                  <a:lumOff val="6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700" b="1" dirty="0" err="1">
                <a:solidFill>
                  <a:schemeClr val="accent5">
                    <a:lumMod val="40000"/>
                    <a:lumOff val="60000"/>
                  </a:schemeClr>
                </a:solidFill>
                <a:effectLst>
                  <a:outerShdw blurRad="38100" dist="38100" dir="2700000" algn="tl">
                    <a:srgbClr val="000000">
                      <a:alpha val="43137"/>
                    </a:srgbClr>
                  </a:outerShdw>
                </a:effectLst>
              </a:rPr>
              <a:t>ἀρχιέρει</a:t>
            </a:r>
            <a:r>
              <a:rPr lang="en-GB" sz="1700" b="1" dirty="0">
                <a:solidFill>
                  <a:schemeClr val="accent5">
                    <a:lumMod val="40000"/>
                    <a:lumOff val="60000"/>
                  </a:schemeClr>
                </a:solidFill>
                <a:effectLst>
                  <a:outerShdw blurRad="38100" dist="38100" dir="2700000" algn="tl">
                    <a:srgbClr val="000000">
                      <a:alpha val="43137"/>
                    </a:srgbClr>
                  </a:outerShdw>
                </a:effectLst>
              </a:rPr>
              <a:t>α Ἀσίας</a:t>
            </a:r>
          </a:p>
          <a:p>
            <a:pPr marL="285750" indent="-285750">
              <a:buFont typeface="Wingdings" pitchFamily="2" charset="2"/>
              <a:buChar char="Ø"/>
            </a:pPr>
            <a:r>
              <a:rPr lang="en-GB" sz="1700" b="1" dirty="0" err="1">
                <a:solidFill>
                  <a:schemeClr val="tx1">
                    <a:lumMod val="65000"/>
                  </a:schemeClr>
                </a:solidFill>
                <a:effectLst>
                  <a:outerShdw blurRad="38100" dist="38100" dir="2700000" algn="tl">
                    <a:srgbClr val="000000">
                      <a:alpha val="43137"/>
                    </a:srgbClr>
                  </a:outerShdw>
                </a:effectLst>
              </a:rPr>
              <a:t>ἀρχιέρει</a:t>
            </a:r>
            <a:r>
              <a:rPr lang="en-GB" sz="1700" b="1" dirty="0">
                <a:solidFill>
                  <a:schemeClr val="tx1">
                    <a:lumMod val="65000"/>
                  </a:schemeClr>
                </a:solidFill>
                <a:effectLst>
                  <a:outerShdw blurRad="38100" dist="38100" dir="2700000" algn="tl">
                    <a:srgbClr val="000000">
                      <a:alpha val="43137"/>
                    </a:srgbClr>
                  </a:outerShdw>
                </a:effectLst>
              </a:rPr>
              <a:t>α τῶν Σεβαστῶν</a:t>
            </a:r>
          </a:p>
          <a:p>
            <a:pPr marL="285750" indent="-285750">
              <a:buFont typeface="Wingdings" pitchFamily="2" charset="2"/>
              <a:buChar char="Ø"/>
            </a:pPr>
            <a:r>
              <a:rPr lang="en-GB" sz="1600" b="1" dirty="0" err="1">
                <a:solidFill>
                  <a:schemeClr val="tx1">
                    <a:lumMod val="65000"/>
                  </a:schemeClr>
                </a:solidFill>
                <a:effectLst>
                  <a:outerShdw blurRad="38100" dist="38100" dir="2700000" algn="tl">
                    <a:srgbClr val="000000">
                      <a:alpha val="43137"/>
                    </a:srgbClr>
                  </a:outerShdw>
                </a:effectLst>
              </a:rPr>
              <a:t>ἱέρει</a:t>
            </a:r>
            <a:r>
              <a:rPr lang="en-GB" sz="1600" b="1" dirty="0">
                <a:solidFill>
                  <a:schemeClr val="tx1">
                    <a:lumMod val="65000"/>
                  </a:schemeClr>
                </a:solidFill>
                <a:effectLst>
                  <a:outerShdw blurRad="38100" dist="38100" dir="2700000" algn="tl">
                    <a:srgbClr val="000000">
                      <a:alpha val="43137"/>
                    </a:srgbClr>
                  </a:outerShdw>
                </a:effectLst>
              </a:rPr>
              <a:t>α τῶν Σεβαστῶν</a:t>
            </a:r>
            <a:endParaRPr lang="en-GB" sz="2000" b="1" dirty="0">
              <a:solidFill>
                <a:schemeClr val="tx1">
                  <a:lumMod val="65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700" b="1" dirty="0" err="1">
                <a:solidFill>
                  <a:schemeClr val="tx1">
                    <a:lumMod val="65000"/>
                  </a:schemeClr>
                </a:solidFill>
                <a:effectLst>
                  <a:outerShdw blurRad="38100" dist="38100" dir="2700000" algn="tl">
                    <a:srgbClr val="000000">
                      <a:alpha val="43137"/>
                    </a:srgbClr>
                  </a:outerShdw>
                </a:effectLst>
              </a:rPr>
              <a:t>ἀρχιέρει</a:t>
            </a:r>
            <a:r>
              <a:rPr lang="en-GB" sz="1700" b="1" dirty="0">
                <a:solidFill>
                  <a:schemeClr val="tx1">
                    <a:lumMod val="65000"/>
                  </a:schemeClr>
                </a:solidFill>
                <a:effectLst>
                  <a:outerShdw blurRad="38100" dist="38100" dir="2700000" algn="tl">
                    <a:srgbClr val="000000">
                      <a:alpha val="43137"/>
                    </a:srgbClr>
                  </a:outerShdw>
                </a:effectLst>
              </a:rPr>
              <a:t>αν διὰ βίου θεῶν Σεβαστῶν</a:t>
            </a:r>
          </a:p>
          <a:p>
            <a:pPr marL="285750" indent="-285750">
              <a:buFont typeface="Wingdings" pitchFamily="2" charset="2"/>
              <a:buChar char="Ø"/>
            </a:pPr>
            <a:r>
              <a:rPr lang="en-GB" sz="1700" b="1" dirty="0" err="1">
                <a:solidFill>
                  <a:schemeClr val="tx1">
                    <a:lumMod val="65000"/>
                  </a:schemeClr>
                </a:solidFill>
                <a:effectLst>
                  <a:outerShdw blurRad="38100" dist="38100" dir="2700000" algn="tl">
                    <a:srgbClr val="000000">
                      <a:alpha val="43137"/>
                    </a:srgbClr>
                  </a:outerShdw>
                </a:effectLst>
              </a:rPr>
              <a:t>ἀρχιέρει</a:t>
            </a:r>
            <a:r>
              <a:rPr lang="en-GB" sz="1700" b="1" dirty="0">
                <a:solidFill>
                  <a:schemeClr val="tx1">
                    <a:lumMod val="65000"/>
                  </a:schemeClr>
                </a:solidFill>
                <a:effectLst>
                  <a:outerShdw blurRad="38100" dist="38100" dir="2700000" algn="tl">
                    <a:srgbClr val="000000">
                      <a:alpha val="43137"/>
                    </a:srgbClr>
                  </a:outerShdw>
                </a:effectLst>
              </a:rPr>
              <a:t>α τῆς Σεβαστῆς Ἰουλίας Δόμνης</a:t>
            </a:r>
          </a:p>
        </p:txBody>
      </p:sp>
    </p:spTree>
    <p:extLst>
      <p:ext uri="{BB962C8B-B14F-4D97-AF65-F5344CB8AC3E}">
        <p14:creationId xmlns:p14="http://schemas.microsoft.com/office/powerpoint/2010/main" val="396121749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75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332656"/>
            <a:ext cx="8229600" cy="782960"/>
          </a:xfrm>
        </p:spPr>
        <p:txBody>
          <a:bodyPr>
            <a:normAutofit fontScale="90000"/>
          </a:bodyPr>
          <a:lstStyle/>
          <a:p>
            <a:r>
              <a:rPr lang="en-GB" dirty="0"/>
              <a:t>Priestess </a:t>
            </a:r>
            <a:r>
              <a:rPr lang="en-GB" dirty="0" err="1"/>
              <a:t>Iulianè</a:t>
            </a:r>
            <a:r>
              <a:rPr lang="en-GB" dirty="0"/>
              <a:t> from Magnesia</a:t>
            </a:r>
          </a:p>
        </p:txBody>
      </p:sp>
      <p:sp>
        <p:nvSpPr>
          <p:cNvPr id="6" name="Content Placeholder 2"/>
          <p:cNvSpPr>
            <a:spLocks noGrp="1"/>
          </p:cNvSpPr>
          <p:nvPr>
            <p:ph idx="1"/>
          </p:nvPr>
        </p:nvSpPr>
        <p:spPr>
          <a:xfrm>
            <a:off x="251520" y="1556792"/>
            <a:ext cx="4320480" cy="5301208"/>
          </a:xfrm>
        </p:spPr>
        <p:txBody>
          <a:bodyPr>
            <a:normAutofit/>
          </a:bodyPr>
          <a:lstStyle/>
          <a:p>
            <a:r>
              <a:rPr lang="en-GB" sz="2000" i="1" dirty="0">
                <a:solidFill>
                  <a:schemeClr val="tx1">
                    <a:lumMod val="65000"/>
                  </a:schemeClr>
                </a:solidFill>
              </a:rPr>
              <a:t>honorary inscription</a:t>
            </a:r>
            <a:br>
              <a:rPr lang="en-GB" sz="2000" i="1" dirty="0">
                <a:solidFill>
                  <a:schemeClr val="tx1">
                    <a:lumMod val="65000"/>
                  </a:schemeClr>
                </a:solidFill>
              </a:rPr>
            </a:br>
            <a:r>
              <a:rPr lang="en-GB" sz="2000" i="1" dirty="0">
                <a:solidFill>
                  <a:schemeClr val="tx1">
                    <a:lumMod val="65000"/>
                  </a:schemeClr>
                </a:solidFill>
              </a:rPr>
              <a:t>by </a:t>
            </a:r>
            <a:r>
              <a:rPr lang="en-GB" sz="2000" dirty="0" err="1">
                <a:solidFill>
                  <a:schemeClr val="tx1">
                    <a:lumMod val="65000"/>
                  </a:schemeClr>
                </a:solidFill>
              </a:rPr>
              <a:t>boule</a:t>
            </a:r>
            <a:r>
              <a:rPr lang="en-GB" sz="2000" i="1" dirty="0">
                <a:solidFill>
                  <a:schemeClr val="tx1">
                    <a:lumMod val="65000"/>
                  </a:schemeClr>
                </a:solidFill>
              </a:rPr>
              <a:t> and </a:t>
            </a:r>
            <a:r>
              <a:rPr lang="en-GB" sz="2000" dirty="0">
                <a:solidFill>
                  <a:schemeClr val="tx1">
                    <a:lumMod val="65000"/>
                  </a:schemeClr>
                </a:solidFill>
              </a:rPr>
              <a:t>demos</a:t>
            </a:r>
          </a:p>
          <a:p>
            <a:r>
              <a:rPr lang="en-GB" sz="2000" i="1" dirty="0" err="1">
                <a:solidFill>
                  <a:schemeClr val="tx1">
                    <a:lumMod val="65000"/>
                  </a:schemeClr>
                </a:solidFill>
              </a:rPr>
              <a:t>Iulianè</a:t>
            </a:r>
            <a:r>
              <a:rPr lang="en-GB" sz="2000" i="1" dirty="0">
                <a:solidFill>
                  <a:schemeClr val="tx1">
                    <a:lumMod val="65000"/>
                  </a:schemeClr>
                </a:solidFill>
              </a:rPr>
              <a:t> </a:t>
            </a:r>
          </a:p>
          <a:p>
            <a:r>
              <a:rPr lang="en-GB" sz="2000" i="1" dirty="0">
                <a:solidFill>
                  <a:schemeClr val="tx1">
                    <a:lumMod val="65000"/>
                  </a:schemeClr>
                </a:solidFill>
              </a:rPr>
              <a:t>family relations:</a:t>
            </a:r>
            <a:br>
              <a:rPr lang="en-GB" sz="2000" i="1" dirty="0">
                <a:solidFill>
                  <a:schemeClr val="tx1">
                    <a:lumMod val="65000"/>
                  </a:schemeClr>
                </a:solidFill>
              </a:rPr>
            </a:br>
            <a:r>
              <a:rPr lang="en-GB" sz="2000" i="1" dirty="0">
                <a:solidFill>
                  <a:schemeClr val="tx1">
                    <a:lumMod val="65000"/>
                  </a:schemeClr>
                </a:solidFill>
              </a:rPr>
              <a:t>the wife of the high priest of Asia</a:t>
            </a:r>
            <a:br>
              <a:rPr lang="en-GB" sz="2000" i="1" dirty="0">
                <a:solidFill>
                  <a:schemeClr val="tx1">
                    <a:lumMod val="65000"/>
                  </a:schemeClr>
                </a:solidFill>
              </a:rPr>
            </a:br>
            <a:r>
              <a:rPr lang="en-GB" sz="2000" i="1" dirty="0" err="1">
                <a:solidFill>
                  <a:schemeClr val="tx1">
                    <a:lumMod val="65000"/>
                  </a:schemeClr>
                </a:solidFill>
              </a:rPr>
              <a:t>Alkiphron</a:t>
            </a:r>
            <a:endParaRPr lang="en-GB" sz="2000" i="1" dirty="0">
              <a:solidFill>
                <a:schemeClr val="tx1">
                  <a:lumMod val="65000"/>
                </a:schemeClr>
              </a:solidFill>
            </a:endParaRPr>
          </a:p>
          <a:p>
            <a:r>
              <a:rPr lang="en-GB" sz="2000" b="1" i="1" dirty="0">
                <a:solidFill>
                  <a:srgbClr val="00B0F0"/>
                </a:solidFill>
              </a:rPr>
              <a:t>Her offices in Magnesia:</a:t>
            </a:r>
          </a:p>
          <a:p>
            <a:pPr lvl="1"/>
            <a:r>
              <a:rPr lang="en-GB" sz="1800" b="1" i="1" dirty="0">
                <a:solidFill>
                  <a:srgbClr val="00B0F0"/>
                </a:solidFill>
              </a:rPr>
              <a:t>high priestess of Asia </a:t>
            </a:r>
            <a:br>
              <a:rPr lang="en-GB" sz="1800" b="1" i="1" dirty="0">
                <a:solidFill>
                  <a:srgbClr val="00B0F0"/>
                </a:solidFill>
              </a:rPr>
            </a:br>
            <a:r>
              <a:rPr lang="en-GB" sz="1800" b="1" i="1" dirty="0">
                <a:solidFill>
                  <a:srgbClr val="00B0F0"/>
                </a:solidFill>
              </a:rPr>
              <a:t>(the first woman…</a:t>
            </a:r>
            <a:r>
              <a:rPr lang="en-GB" sz="1800" i="1" dirty="0">
                <a:solidFill>
                  <a:srgbClr val="00B0F0"/>
                </a:solidFill>
              </a:rPr>
              <a:t>)</a:t>
            </a:r>
          </a:p>
        </p:txBody>
      </p:sp>
      <p:sp>
        <p:nvSpPr>
          <p:cNvPr id="5" name="TextBox 4"/>
          <p:cNvSpPr txBox="1"/>
          <p:nvPr/>
        </p:nvSpPr>
        <p:spPr>
          <a:xfrm>
            <a:off x="4716016" y="1556792"/>
            <a:ext cx="4248472" cy="4493538"/>
          </a:xfrm>
          <a:prstGeom prst="rect">
            <a:avLst/>
          </a:prstGeom>
          <a:noFill/>
        </p:spPr>
        <p:txBody>
          <a:bodyPr wrap="square" rtlCol="0">
            <a:spAutoFit/>
          </a:bodyPr>
          <a:lstStyle/>
          <a:p>
            <a:r>
              <a:rPr lang="el-GR" sz="2000" b="1" dirty="0"/>
              <a:t>ἡ βουλὴ [καὶ ὁ δῆμος ἐτείμησαν] | Ἰουλιανὴ[ν </a:t>
            </a:r>
            <a:r>
              <a:rPr lang="en-GB" sz="2000" b="1" dirty="0"/>
              <a:t>E</a:t>
            </a:r>
            <a:r>
              <a:rPr lang="el-GR" sz="2000" b="1" dirty="0"/>
              <a:t>ὐσ]τρά[του τοῦ Φα]|νοστράτ[ου,] γυνα[ῖκα δὲ Ἀλ]|κίφρονο[ς τ]οῦ τῆς Ἀ[σίας ἀρχιε]|ρέως, </a:t>
            </a:r>
            <a:r>
              <a:rPr lang="el-GR" sz="2000" b="1" dirty="0">
                <a:solidFill>
                  <a:srgbClr val="00B0F0"/>
                </a:solidFill>
              </a:rPr>
              <a:t>ἀρ[χιέ]ρειαν γε[νομένην] | τῆς Ἀσία[ς πρ]ώτην τῶ[ν γυναικῶν]</a:t>
            </a:r>
            <a:r>
              <a:rPr lang="el-GR" sz="2000" b="1" dirty="0"/>
              <a:t>, | στεφαν[ηφόρ]ον, γυμν[ασίαρχον], | ἱέ[ρει]αν Ἀφ[ροδ]είτης κα[ὶ </a:t>
            </a:r>
            <a:r>
              <a:rPr lang="el-GR" sz="2000" b="1" dirty="0">
                <a:solidFill>
                  <a:srgbClr val="00B0F0"/>
                </a:solidFill>
              </a:rPr>
              <a:t>θεᾶς</a:t>
            </a:r>
            <a:r>
              <a:rPr lang="el-GR" sz="2000" b="1" dirty="0"/>
              <a:t> </a:t>
            </a:r>
            <a:r>
              <a:rPr lang="el-GR" sz="2000" b="1" dirty="0">
                <a:solidFill>
                  <a:srgbClr val="00B0F0"/>
                </a:solidFill>
              </a:rPr>
              <a:t>Ἀγριπ]|πείνης </a:t>
            </a:r>
            <a:r>
              <a:rPr lang="el-GR" sz="2000" b="1" dirty="0"/>
              <a:t>[μητ]ρὸς διὰ [βίου], ἱ[έρει|αν δὲ κα[ὶ ἐν Ἐ]φέσῳ Δή[μητρ]ος [διὰ] | βίου, πάσ[ης ἀ]ρετῆς ἕν[εκεν].</a:t>
            </a:r>
            <a:endParaRPr lang="en-GB" sz="2000" b="1" dirty="0"/>
          </a:p>
        </p:txBody>
      </p:sp>
      <p:sp>
        <p:nvSpPr>
          <p:cNvPr id="7" name="TextBox 6"/>
          <p:cNvSpPr txBox="1"/>
          <p:nvPr/>
        </p:nvSpPr>
        <p:spPr>
          <a:xfrm rot="21089380">
            <a:off x="517770" y="4262198"/>
            <a:ext cx="4005071" cy="2443339"/>
          </a:xfrm>
          <a:prstGeom prst="rect">
            <a:avLst/>
          </a:prstGeom>
          <a:noFill/>
        </p:spPr>
        <p:txBody>
          <a:bodyPr wrap="square" rtlCol="0">
            <a:spAutoFit/>
          </a:bodyPr>
          <a:lstStyle/>
          <a:p>
            <a:pPr marL="285750" indent="-285750">
              <a:buFont typeface="Wingdings" pitchFamily="2" charset="2"/>
              <a:buChar char="Ø"/>
            </a:pPr>
            <a:r>
              <a:rPr lang="el-GR" sz="1700" b="1" dirty="0">
                <a:solidFill>
                  <a:schemeClr val="accent5">
                    <a:lumMod val="40000"/>
                    <a:lumOff val="60000"/>
                  </a:schemeClr>
                </a:solidFill>
                <a:effectLst>
                  <a:outerShdw blurRad="38100" dist="38100" dir="2700000" algn="tl">
                    <a:srgbClr val="000000">
                      <a:alpha val="43137"/>
                    </a:srgbClr>
                  </a:outerShdw>
                </a:effectLst>
              </a:rPr>
              <a:t>ἱέρεια</a:t>
            </a:r>
            <a:r>
              <a:rPr lang="en-GB" sz="1700" b="1" dirty="0">
                <a:solidFill>
                  <a:schemeClr val="accent5">
                    <a:lumMod val="40000"/>
                    <a:lumOff val="60000"/>
                  </a:schemeClr>
                </a:solidFill>
                <a:effectLst>
                  <a:outerShdw blurRad="38100" dist="38100" dir="2700000" algn="tl">
                    <a:srgbClr val="000000">
                      <a:alpha val="43137"/>
                    </a:srgbClr>
                  </a:outerShdw>
                </a:effectLst>
              </a:rPr>
              <a:t> / </a:t>
            </a:r>
            <a:r>
              <a:rPr lang="el-GR" sz="1700" b="1" dirty="0">
                <a:solidFill>
                  <a:schemeClr val="accent5">
                    <a:lumMod val="40000"/>
                    <a:lumOff val="60000"/>
                  </a:schemeClr>
                </a:solidFill>
                <a:effectLst>
                  <a:outerShdw blurRad="38100" dist="38100" dir="2700000" algn="tl">
                    <a:srgbClr val="000000">
                      <a:alpha val="43137"/>
                    </a:srgbClr>
                  </a:outerShdw>
                </a:effectLst>
              </a:rPr>
              <a:t>ἀρχιέρεια</a:t>
            </a:r>
            <a:endParaRPr lang="en-GB" sz="1700" b="1" dirty="0">
              <a:solidFill>
                <a:schemeClr val="accent5">
                  <a:lumMod val="40000"/>
                  <a:lumOff val="6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l-GR" sz="1700" b="1" dirty="0">
                <a:solidFill>
                  <a:schemeClr val="accent5">
                    <a:lumMod val="40000"/>
                    <a:lumOff val="60000"/>
                  </a:schemeClr>
                </a:solidFill>
                <a:effectLst>
                  <a:outerShdw blurRad="38100" dist="38100" dir="2700000" algn="tl">
                    <a:srgbClr val="000000">
                      <a:alpha val="43137"/>
                    </a:srgbClr>
                  </a:outerShdw>
                </a:effectLst>
              </a:rPr>
              <a:t>ἀρχιέρεια</a:t>
            </a:r>
            <a:r>
              <a:rPr lang="en-GB" sz="1700" b="1" dirty="0">
                <a:solidFill>
                  <a:schemeClr val="accent5">
                    <a:lumMod val="40000"/>
                    <a:lumOff val="60000"/>
                  </a:schemeClr>
                </a:solidFill>
                <a:effectLst>
                  <a:outerShdw blurRad="38100" dist="38100" dir="2700000" algn="tl">
                    <a:srgbClr val="000000">
                      <a:alpha val="43137"/>
                    </a:srgbClr>
                  </a:outerShdw>
                </a:effectLst>
              </a:rPr>
              <a:t> </a:t>
            </a:r>
            <a:r>
              <a:rPr lang="el-GR" sz="1700" b="1" dirty="0">
                <a:solidFill>
                  <a:schemeClr val="accent5">
                    <a:lumMod val="40000"/>
                    <a:lumOff val="60000"/>
                  </a:schemeClr>
                </a:solidFill>
                <a:effectLst>
                  <a:outerShdw blurRad="38100" dist="38100" dir="2700000" algn="tl">
                    <a:srgbClr val="000000">
                      <a:alpha val="43137"/>
                    </a:srgbClr>
                  </a:outerShdw>
                </a:effectLst>
              </a:rPr>
              <a:t>τῆς Ἀσίας</a:t>
            </a:r>
            <a:endParaRPr lang="en-GB" sz="1700" b="1" dirty="0">
              <a:solidFill>
                <a:schemeClr val="accent5">
                  <a:lumMod val="40000"/>
                  <a:lumOff val="6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700" b="1" dirty="0" err="1">
                <a:solidFill>
                  <a:schemeClr val="accent5">
                    <a:lumMod val="40000"/>
                    <a:lumOff val="60000"/>
                  </a:schemeClr>
                </a:solidFill>
                <a:effectLst>
                  <a:outerShdw blurRad="38100" dist="38100" dir="2700000" algn="tl">
                    <a:srgbClr val="000000">
                      <a:alpha val="43137"/>
                    </a:srgbClr>
                  </a:outerShdw>
                </a:effectLst>
              </a:rPr>
              <a:t>ἀρχιέρει</a:t>
            </a:r>
            <a:r>
              <a:rPr lang="en-GB" sz="1700" b="1" dirty="0">
                <a:solidFill>
                  <a:schemeClr val="accent5">
                    <a:lumMod val="40000"/>
                    <a:lumOff val="60000"/>
                  </a:schemeClr>
                </a:solidFill>
                <a:effectLst>
                  <a:outerShdw blurRad="38100" dist="38100" dir="2700000" algn="tl">
                    <a:srgbClr val="000000">
                      <a:alpha val="43137"/>
                    </a:srgbClr>
                  </a:outerShdw>
                </a:effectLst>
              </a:rPr>
              <a:t>α Ἀσίας</a:t>
            </a:r>
          </a:p>
          <a:p>
            <a:pPr marL="285750" indent="-285750">
              <a:buFont typeface="Wingdings" pitchFamily="2" charset="2"/>
              <a:buChar char="Ø"/>
            </a:pPr>
            <a:r>
              <a:rPr lang="en-GB" sz="1700" b="1" dirty="0" err="1">
                <a:solidFill>
                  <a:schemeClr val="accent5">
                    <a:lumMod val="40000"/>
                    <a:lumOff val="60000"/>
                  </a:schemeClr>
                </a:solidFill>
                <a:effectLst>
                  <a:outerShdw blurRad="38100" dist="38100" dir="2700000" algn="tl">
                    <a:srgbClr val="000000">
                      <a:alpha val="43137"/>
                    </a:srgbClr>
                  </a:outerShdw>
                </a:effectLst>
              </a:rPr>
              <a:t>ἀρχιέρει</a:t>
            </a:r>
            <a:r>
              <a:rPr lang="en-GB" sz="1700" b="1" dirty="0">
                <a:solidFill>
                  <a:schemeClr val="accent5">
                    <a:lumMod val="40000"/>
                    <a:lumOff val="60000"/>
                  </a:schemeClr>
                </a:solidFill>
                <a:effectLst>
                  <a:outerShdw blurRad="38100" dist="38100" dir="2700000" algn="tl">
                    <a:srgbClr val="000000">
                      <a:alpha val="43137"/>
                    </a:srgbClr>
                  </a:outerShdw>
                </a:effectLst>
              </a:rPr>
              <a:t>α τῶν Σεβαστῶν</a:t>
            </a:r>
          </a:p>
          <a:p>
            <a:pPr marL="285750" indent="-285750">
              <a:buFont typeface="Wingdings" pitchFamily="2" charset="2"/>
              <a:buChar char="Ø"/>
            </a:pPr>
            <a:r>
              <a:rPr lang="en-GB" sz="1600" b="1" dirty="0" err="1">
                <a:solidFill>
                  <a:schemeClr val="accent5">
                    <a:lumMod val="40000"/>
                    <a:lumOff val="60000"/>
                  </a:schemeClr>
                </a:solidFill>
                <a:effectLst>
                  <a:outerShdw blurRad="38100" dist="38100" dir="2700000" algn="tl">
                    <a:srgbClr val="000000">
                      <a:alpha val="43137"/>
                    </a:srgbClr>
                  </a:outerShdw>
                </a:effectLst>
              </a:rPr>
              <a:t>ἱέρει</a:t>
            </a:r>
            <a:r>
              <a:rPr lang="en-GB" sz="1600" b="1" dirty="0">
                <a:solidFill>
                  <a:schemeClr val="accent5">
                    <a:lumMod val="40000"/>
                    <a:lumOff val="60000"/>
                  </a:schemeClr>
                </a:solidFill>
                <a:effectLst>
                  <a:outerShdw blurRad="38100" dist="38100" dir="2700000" algn="tl">
                    <a:srgbClr val="000000">
                      <a:alpha val="43137"/>
                    </a:srgbClr>
                  </a:outerShdw>
                </a:effectLst>
              </a:rPr>
              <a:t>α τῶν Σεβαστῶν</a:t>
            </a:r>
            <a:endParaRPr lang="en-GB" sz="1700" b="1" dirty="0">
              <a:solidFill>
                <a:schemeClr val="accent5">
                  <a:lumMod val="40000"/>
                  <a:lumOff val="6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700" b="1" dirty="0" err="1">
                <a:solidFill>
                  <a:schemeClr val="accent5">
                    <a:lumMod val="40000"/>
                    <a:lumOff val="60000"/>
                  </a:schemeClr>
                </a:solidFill>
                <a:effectLst>
                  <a:outerShdw blurRad="38100" dist="38100" dir="2700000" algn="tl">
                    <a:srgbClr val="000000">
                      <a:alpha val="43137"/>
                    </a:srgbClr>
                  </a:outerShdw>
                </a:effectLst>
              </a:rPr>
              <a:t>ἀρχιέρει</a:t>
            </a:r>
            <a:r>
              <a:rPr lang="en-GB" sz="1700" b="1" dirty="0">
                <a:solidFill>
                  <a:schemeClr val="accent5">
                    <a:lumMod val="40000"/>
                    <a:lumOff val="60000"/>
                  </a:schemeClr>
                </a:solidFill>
                <a:effectLst>
                  <a:outerShdw blurRad="38100" dist="38100" dir="2700000" algn="tl">
                    <a:srgbClr val="000000">
                      <a:alpha val="43137"/>
                    </a:srgbClr>
                  </a:outerShdw>
                </a:effectLst>
              </a:rPr>
              <a:t>αν διὰ βίου θεῶν Σεβαστῶν</a:t>
            </a:r>
          </a:p>
          <a:p>
            <a:pPr marL="285750" indent="-285750">
              <a:buFont typeface="Wingdings" pitchFamily="2" charset="2"/>
              <a:buChar char="Ø"/>
            </a:pPr>
            <a:r>
              <a:rPr lang="en-GB" sz="1700" b="1" dirty="0" err="1">
                <a:solidFill>
                  <a:schemeClr val="accent5">
                    <a:lumMod val="40000"/>
                    <a:lumOff val="60000"/>
                  </a:schemeClr>
                </a:solidFill>
                <a:effectLst>
                  <a:outerShdw blurRad="38100" dist="38100" dir="2700000" algn="tl">
                    <a:srgbClr val="000000">
                      <a:alpha val="43137"/>
                    </a:srgbClr>
                  </a:outerShdw>
                </a:effectLst>
              </a:rPr>
              <a:t>ἀρχιέρει</a:t>
            </a:r>
            <a:r>
              <a:rPr lang="en-GB" sz="1700" b="1" dirty="0">
                <a:solidFill>
                  <a:schemeClr val="accent5">
                    <a:lumMod val="40000"/>
                    <a:lumOff val="60000"/>
                  </a:schemeClr>
                </a:solidFill>
                <a:effectLst>
                  <a:outerShdw blurRad="38100" dist="38100" dir="2700000" algn="tl">
                    <a:srgbClr val="000000">
                      <a:alpha val="43137"/>
                    </a:srgbClr>
                  </a:outerShdw>
                </a:effectLst>
              </a:rPr>
              <a:t>α </a:t>
            </a:r>
            <a:r>
              <a:rPr lang="en-GB" sz="1700" b="1" dirty="0">
                <a:solidFill>
                  <a:srgbClr val="00B0F0"/>
                </a:solidFill>
                <a:effectLst>
                  <a:outerShdw blurRad="38100" dist="38100" dir="2700000" algn="tl">
                    <a:srgbClr val="000000">
                      <a:alpha val="43137"/>
                    </a:srgbClr>
                  </a:outerShdw>
                </a:effectLst>
              </a:rPr>
              <a:t>τῆς Σεβαστῆς Ἰουλίας Δόμνης</a:t>
            </a:r>
          </a:p>
        </p:txBody>
      </p:sp>
    </p:spTree>
    <p:extLst>
      <p:ext uri="{BB962C8B-B14F-4D97-AF65-F5344CB8AC3E}">
        <p14:creationId xmlns:p14="http://schemas.microsoft.com/office/powerpoint/2010/main" val="4159885097"/>
      </p:ext>
    </p:extLst>
  </p:cSld>
  <p:clrMapOvr>
    <a:masterClrMapping/>
  </p:clrMapOvr>
  <p:transition spd="slow">
    <p:randomBa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332656"/>
            <a:ext cx="8229600" cy="782960"/>
          </a:xfrm>
        </p:spPr>
        <p:txBody>
          <a:bodyPr>
            <a:normAutofit fontScale="90000"/>
          </a:bodyPr>
          <a:lstStyle/>
          <a:p>
            <a:r>
              <a:rPr lang="en-GB" dirty="0"/>
              <a:t>Priestess </a:t>
            </a:r>
            <a:r>
              <a:rPr lang="en-GB" dirty="0" err="1"/>
              <a:t>Iulianè</a:t>
            </a:r>
            <a:r>
              <a:rPr lang="en-GB" dirty="0"/>
              <a:t> from Magnesia</a:t>
            </a:r>
          </a:p>
        </p:txBody>
      </p:sp>
      <p:sp>
        <p:nvSpPr>
          <p:cNvPr id="6" name="Content Placeholder 2"/>
          <p:cNvSpPr>
            <a:spLocks noGrp="1"/>
          </p:cNvSpPr>
          <p:nvPr>
            <p:ph idx="1"/>
          </p:nvPr>
        </p:nvSpPr>
        <p:spPr>
          <a:xfrm>
            <a:off x="251520" y="1556792"/>
            <a:ext cx="4320480" cy="5301208"/>
          </a:xfrm>
        </p:spPr>
        <p:txBody>
          <a:bodyPr>
            <a:normAutofit/>
          </a:bodyPr>
          <a:lstStyle/>
          <a:p>
            <a:r>
              <a:rPr lang="en-GB" sz="2000" i="1" dirty="0">
                <a:solidFill>
                  <a:schemeClr val="tx1">
                    <a:lumMod val="65000"/>
                  </a:schemeClr>
                </a:solidFill>
              </a:rPr>
              <a:t>honorary inscription</a:t>
            </a:r>
            <a:br>
              <a:rPr lang="en-GB" sz="2000" i="1" dirty="0">
                <a:solidFill>
                  <a:schemeClr val="tx1">
                    <a:lumMod val="65000"/>
                  </a:schemeClr>
                </a:solidFill>
              </a:rPr>
            </a:br>
            <a:r>
              <a:rPr lang="en-GB" sz="2000" i="1" dirty="0">
                <a:solidFill>
                  <a:schemeClr val="tx1">
                    <a:lumMod val="65000"/>
                  </a:schemeClr>
                </a:solidFill>
              </a:rPr>
              <a:t>by </a:t>
            </a:r>
            <a:r>
              <a:rPr lang="en-GB" sz="2000" dirty="0" err="1">
                <a:solidFill>
                  <a:schemeClr val="tx1">
                    <a:lumMod val="65000"/>
                  </a:schemeClr>
                </a:solidFill>
              </a:rPr>
              <a:t>boule</a:t>
            </a:r>
            <a:r>
              <a:rPr lang="en-GB" sz="2000" i="1" dirty="0">
                <a:solidFill>
                  <a:schemeClr val="tx1">
                    <a:lumMod val="65000"/>
                  </a:schemeClr>
                </a:solidFill>
              </a:rPr>
              <a:t> and </a:t>
            </a:r>
            <a:r>
              <a:rPr lang="en-GB" sz="2000" dirty="0">
                <a:solidFill>
                  <a:schemeClr val="tx1">
                    <a:lumMod val="65000"/>
                  </a:schemeClr>
                </a:solidFill>
              </a:rPr>
              <a:t>demos</a:t>
            </a:r>
          </a:p>
          <a:p>
            <a:r>
              <a:rPr lang="en-GB" sz="2000" i="1" dirty="0" err="1">
                <a:solidFill>
                  <a:schemeClr val="tx1">
                    <a:lumMod val="65000"/>
                  </a:schemeClr>
                </a:solidFill>
              </a:rPr>
              <a:t>Iulianè</a:t>
            </a:r>
            <a:endParaRPr lang="en-GB" sz="2000" i="1" dirty="0">
              <a:solidFill>
                <a:schemeClr val="tx1">
                  <a:lumMod val="65000"/>
                </a:schemeClr>
              </a:solidFill>
            </a:endParaRPr>
          </a:p>
          <a:p>
            <a:r>
              <a:rPr lang="en-GB" sz="2000" i="1" dirty="0">
                <a:solidFill>
                  <a:schemeClr val="tx1">
                    <a:lumMod val="65000"/>
                  </a:schemeClr>
                </a:solidFill>
              </a:rPr>
              <a:t>family relations:</a:t>
            </a:r>
            <a:br>
              <a:rPr lang="en-GB" sz="2000" i="1" dirty="0">
                <a:solidFill>
                  <a:schemeClr val="tx1">
                    <a:lumMod val="65000"/>
                  </a:schemeClr>
                </a:solidFill>
              </a:rPr>
            </a:br>
            <a:r>
              <a:rPr lang="en-GB" sz="2000" i="1" dirty="0">
                <a:solidFill>
                  <a:schemeClr val="tx1">
                    <a:lumMod val="65000"/>
                  </a:schemeClr>
                </a:solidFill>
              </a:rPr>
              <a:t>the wife of the high priest of Asia</a:t>
            </a:r>
            <a:br>
              <a:rPr lang="en-GB" sz="2000" i="1" dirty="0">
                <a:solidFill>
                  <a:schemeClr val="tx1">
                    <a:lumMod val="65000"/>
                  </a:schemeClr>
                </a:solidFill>
              </a:rPr>
            </a:br>
            <a:r>
              <a:rPr lang="en-GB" sz="2000" i="1" dirty="0" err="1">
                <a:solidFill>
                  <a:schemeClr val="tx1">
                    <a:lumMod val="65000"/>
                  </a:schemeClr>
                </a:solidFill>
              </a:rPr>
              <a:t>Alkiphron</a:t>
            </a:r>
            <a:endParaRPr lang="en-GB" sz="2000" i="1" dirty="0">
              <a:solidFill>
                <a:schemeClr val="tx1">
                  <a:lumMod val="65000"/>
                </a:schemeClr>
              </a:solidFill>
            </a:endParaRPr>
          </a:p>
          <a:p>
            <a:r>
              <a:rPr lang="en-GB" sz="2000" i="1" dirty="0">
                <a:solidFill>
                  <a:srgbClr val="00B0F0"/>
                </a:solidFill>
              </a:rPr>
              <a:t>Her offices in Magnesia:</a:t>
            </a:r>
          </a:p>
          <a:p>
            <a:pPr lvl="1"/>
            <a:r>
              <a:rPr lang="en-GB" sz="1800" i="1" dirty="0">
                <a:solidFill>
                  <a:srgbClr val="00B0F0"/>
                </a:solidFill>
              </a:rPr>
              <a:t>high priestess of Asia </a:t>
            </a:r>
            <a:br>
              <a:rPr lang="en-GB" sz="1800" i="1" dirty="0">
                <a:solidFill>
                  <a:srgbClr val="00B0F0"/>
                </a:solidFill>
              </a:rPr>
            </a:br>
            <a:r>
              <a:rPr lang="en-GB" sz="1800" i="1" dirty="0">
                <a:solidFill>
                  <a:srgbClr val="00B0F0"/>
                </a:solidFill>
              </a:rPr>
              <a:t>(the first woman…)</a:t>
            </a:r>
          </a:p>
        </p:txBody>
      </p:sp>
      <p:sp>
        <p:nvSpPr>
          <p:cNvPr id="5" name="TextBox 4"/>
          <p:cNvSpPr txBox="1"/>
          <p:nvPr/>
        </p:nvSpPr>
        <p:spPr>
          <a:xfrm>
            <a:off x="4716016" y="1556792"/>
            <a:ext cx="4248472" cy="4493538"/>
          </a:xfrm>
          <a:prstGeom prst="rect">
            <a:avLst/>
          </a:prstGeom>
          <a:noFill/>
        </p:spPr>
        <p:txBody>
          <a:bodyPr wrap="square" rtlCol="0">
            <a:spAutoFit/>
          </a:bodyPr>
          <a:lstStyle/>
          <a:p>
            <a:r>
              <a:rPr lang="el-GR" sz="2000" b="1" dirty="0"/>
              <a:t>ἡ βουλὴ [καὶ ὁ δῆμος ἐτείμησαν] | Ἰουλιανὴ[ν </a:t>
            </a:r>
            <a:r>
              <a:rPr lang="en-GB" sz="2000" b="1" dirty="0"/>
              <a:t>E</a:t>
            </a:r>
            <a:r>
              <a:rPr lang="el-GR" sz="2000" b="1" dirty="0"/>
              <a:t>ὐσ]τρά[του τοῦ Φα]|νοστράτ[ου,] γυνα[ῖκα δὲ Ἀλ]|κίφρονο[ς τ]οῦ τῆς Ἀ[σίας ἀρχιε]|ρέως, </a:t>
            </a:r>
            <a:r>
              <a:rPr lang="el-GR" sz="2000" b="1" dirty="0">
                <a:solidFill>
                  <a:srgbClr val="00B0F0"/>
                </a:solidFill>
              </a:rPr>
              <a:t>ἀρ[χιέ]ρειαν γε[νομένην] | τῆς Ἀσία[ς πρ]ώτην τῶ[ν γυναικῶν]</a:t>
            </a:r>
            <a:r>
              <a:rPr lang="el-GR" sz="2000" b="1" dirty="0"/>
              <a:t>, | στεφαν[ηφόρ]ον, γυμν[ασίαρχον], | ἱέ[ρει]αν Ἀφ[ροδ]είτης κα[ὶ θεᾶς Ἀγριπ]|πείνης [μητ]ρὸς διὰ [βίου], ἱ[έρει|αν δὲ κα[ὶ ἐν Ἐ]φέσῳ Δή[μητρ]ος [διὰ] | βίου, πάσ[ης ἀ]ρετῆς ἕν[εκεν].</a:t>
            </a:r>
            <a:endParaRPr lang="en-GB" sz="2000" b="1" dirty="0"/>
          </a:p>
        </p:txBody>
      </p:sp>
      <p:sp>
        <p:nvSpPr>
          <p:cNvPr id="7" name="TextBox 6"/>
          <p:cNvSpPr txBox="1"/>
          <p:nvPr/>
        </p:nvSpPr>
        <p:spPr>
          <a:xfrm rot="21089380">
            <a:off x="962188" y="4439747"/>
            <a:ext cx="4032448" cy="1400383"/>
          </a:xfrm>
          <a:prstGeom prst="rect">
            <a:avLst/>
          </a:prstGeom>
          <a:noFill/>
        </p:spPr>
        <p:txBody>
          <a:bodyPr wrap="square" rtlCol="0">
            <a:spAutoFit/>
          </a:bodyPr>
          <a:lstStyle/>
          <a:p>
            <a:pPr marL="285750" indent="-285750">
              <a:buFont typeface="Wingdings" pitchFamily="2" charset="2"/>
              <a:buChar char="Ø"/>
            </a:pPr>
            <a:r>
              <a:rPr lang="en-GB" sz="1700" b="1" dirty="0">
                <a:solidFill>
                  <a:schemeClr val="accent5">
                    <a:lumMod val="40000"/>
                    <a:lumOff val="60000"/>
                  </a:schemeClr>
                </a:solidFill>
              </a:rPr>
              <a:t>Difference</a:t>
            </a:r>
          </a:p>
          <a:p>
            <a:pPr marL="742950" lvl="1" indent="-285750">
              <a:buFont typeface="Wingdings" pitchFamily="2" charset="2"/>
              <a:buChar char="Ø"/>
            </a:pPr>
            <a:r>
              <a:rPr lang="en-GB" sz="1700" b="1" dirty="0">
                <a:solidFill>
                  <a:schemeClr val="accent5">
                    <a:lumMod val="40000"/>
                    <a:lumOff val="60000"/>
                  </a:schemeClr>
                </a:solidFill>
              </a:rPr>
              <a:t>provincial priestess</a:t>
            </a:r>
            <a:br>
              <a:rPr lang="en-GB" sz="1700" b="1" dirty="0">
                <a:solidFill>
                  <a:schemeClr val="accent5">
                    <a:lumMod val="40000"/>
                    <a:lumOff val="60000"/>
                  </a:schemeClr>
                </a:solidFill>
              </a:rPr>
            </a:br>
            <a:r>
              <a:rPr lang="en-GB" sz="1700" b="1" dirty="0">
                <a:solidFill>
                  <a:schemeClr val="accent5">
                    <a:lumMod val="40000"/>
                    <a:lumOff val="60000"/>
                  </a:schemeClr>
                </a:solidFill>
              </a:rPr>
              <a:t>  </a:t>
            </a:r>
            <a:r>
              <a:rPr lang="en-GB" sz="1700" b="1" dirty="0">
                <a:solidFill>
                  <a:schemeClr val="accent5">
                    <a:lumMod val="40000"/>
                    <a:lumOff val="60000"/>
                  </a:schemeClr>
                </a:solidFill>
                <a:sym typeface="Wingdings" pitchFamily="2" charset="2"/>
              </a:rPr>
              <a:t> </a:t>
            </a:r>
            <a:r>
              <a:rPr lang="el-GR" sz="1600" b="1" dirty="0">
                <a:solidFill>
                  <a:schemeClr val="accent5">
                    <a:lumMod val="40000"/>
                    <a:lumOff val="60000"/>
                  </a:schemeClr>
                </a:solidFill>
              </a:rPr>
              <a:t>ἀρχιέρεια</a:t>
            </a:r>
            <a:r>
              <a:rPr lang="en-GB" sz="1600" b="1" dirty="0">
                <a:solidFill>
                  <a:schemeClr val="accent5">
                    <a:lumMod val="40000"/>
                    <a:lumOff val="60000"/>
                  </a:schemeClr>
                </a:solidFill>
              </a:rPr>
              <a:t> </a:t>
            </a:r>
            <a:r>
              <a:rPr lang="el-GR" sz="1600" b="1" dirty="0">
                <a:solidFill>
                  <a:schemeClr val="accent5">
                    <a:lumMod val="40000"/>
                    <a:lumOff val="60000"/>
                  </a:schemeClr>
                </a:solidFill>
              </a:rPr>
              <a:t>τῆς Ἀσίας</a:t>
            </a:r>
            <a:endParaRPr lang="en-GB" sz="1700" b="1" dirty="0">
              <a:solidFill>
                <a:schemeClr val="accent5">
                  <a:lumMod val="40000"/>
                  <a:lumOff val="60000"/>
                </a:schemeClr>
              </a:solidFill>
            </a:endParaRPr>
          </a:p>
          <a:p>
            <a:pPr marL="742950" lvl="1" indent="-285750">
              <a:buFont typeface="Wingdings" pitchFamily="2" charset="2"/>
              <a:buChar char="Ø"/>
            </a:pPr>
            <a:r>
              <a:rPr lang="en-GB" sz="1700" b="1" dirty="0">
                <a:solidFill>
                  <a:schemeClr val="accent5">
                    <a:lumMod val="40000"/>
                    <a:lumOff val="60000"/>
                  </a:schemeClr>
                </a:solidFill>
              </a:rPr>
              <a:t>municipal priestess </a:t>
            </a:r>
            <a:br>
              <a:rPr lang="en-GB" sz="1700" b="1" dirty="0">
                <a:solidFill>
                  <a:schemeClr val="accent5">
                    <a:lumMod val="40000"/>
                    <a:lumOff val="60000"/>
                  </a:schemeClr>
                </a:solidFill>
              </a:rPr>
            </a:br>
            <a:r>
              <a:rPr lang="en-GB" sz="1700" b="1" dirty="0">
                <a:solidFill>
                  <a:schemeClr val="accent5">
                    <a:lumMod val="40000"/>
                    <a:lumOff val="60000"/>
                  </a:schemeClr>
                </a:solidFill>
              </a:rPr>
              <a:t>  </a:t>
            </a:r>
            <a:r>
              <a:rPr lang="en-GB" sz="1700" b="1" dirty="0">
                <a:solidFill>
                  <a:schemeClr val="accent5">
                    <a:lumMod val="40000"/>
                    <a:lumOff val="60000"/>
                  </a:schemeClr>
                </a:solidFill>
                <a:sym typeface="Wingdings" pitchFamily="2" charset="2"/>
              </a:rPr>
              <a:t> </a:t>
            </a:r>
            <a:r>
              <a:rPr lang="en-GB" sz="1600" b="1" dirty="0" err="1">
                <a:solidFill>
                  <a:schemeClr val="accent5">
                    <a:lumMod val="40000"/>
                    <a:lumOff val="60000"/>
                  </a:schemeClr>
                </a:solidFill>
              </a:rPr>
              <a:t>ἀρχιέρεια</a:t>
            </a:r>
            <a:r>
              <a:rPr lang="en-GB" sz="1600" b="1" dirty="0">
                <a:solidFill>
                  <a:schemeClr val="accent5">
                    <a:lumMod val="40000"/>
                    <a:lumOff val="60000"/>
                  </a:schemeClr>
                </a:solidFill>
              </a:rPr>
              <a:t> τῆς πόλεως</a:t>
            </a:r>
            <a:endParaRPr lang="en-GB" sz="1700" b="1" dirty="0">
              <a:solidFill>
                <a:schemeClr val="accent5">
                  <a:lumMod val="40000"/>
                  <a:lumOff val="60000"/>
                </a:schemeClr>
              </a:solidFill>
            </a:endParaRPr>
          </a:p>
        </p:txBody>
      </p:sp>
    </p:spTree>
    <p:extLst>
      <p:ext uri="{BB962C8B-B14F-4D97-AF65-F5344CB8AC3E}">
        <p14:creationId xmlns:p14="http://schemas.microsoft.com/office/powerpoint/2010/main" val="163304737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0.70"/>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332656"/>
            <a:ext cx="8229600" cy="782960"/>
          </a:xfrm>
        </p:spPr>
        <p:txBody>
          <a:bodyPr>
            <a:normAutofit fontScale="90000"/>
          </a:bodyPr>
          <a:lstStyle/>
          <a:p>
            <a:r>
              <a:rPr lang="en-GB" dirty="0"/>
              <a:t>Priestess </a:t>
            </a:r>
            <a:r>
              <a:rPr lang="en-GB" dirty="0" err="1"/>
              <a:t>Iulianè</a:t>
            </a:r>
            <a:r>
              <a:rPr lang="en-GB" dirty="0"/>
              <a:t> from Magnesia</a:t>
            </a:r>
          </a:p>
        </p:txBody>
      </p:sp>
      <p:sp>
        <p:nvSpPr>
          <p:cNvPr id="6" name="Content Placeholder 2"/>
          <p:cNvSpPr>
            <a:spLocks noGrp="1"/>
          </p:cNvSpPr>
          <p:nvPr>
            <p:ph idx="1"/>
          </p:nvPr>
        </p:nvSpPr>
        <p:spPr>
          <a:xfrm>
            <a:off x="251520" y="1556792"/>
            <a:ext cx="4320480" cy="5301208"/>
          </a:xfrm>
        </p:spPr>
        <p:txBody>
          <a:bodyPr>
            <a:normAutofit/>
          </a:bodyPr>
          <a:lstStyle/>
          <a:p>
            <a:r>
              <a:rPr lang="en-GB" sz="2000" i="1" dirty="0">
                <a:solidFill>
                  <a:schemeClr val="tx1">
                    <a:lumMod val="65000"/>
                  </a:schemeClr>
                </a:solidFill>
              </a:rPr>
              <a:t>honorary inscription</a:t>
            </a:r>
            <a:br>
              <a:rPr lang="en-GB" sz="2000" i="1" dirty="0">
                <a:solidFill>
                  <a:schemeClr val="tx1">
                    <a:lumMod val="65000"/>
                  </a:schemeClr>
                </a:solidFill>
              </a:rPr>
            </a:br>
            <a:r>
              <a:rPr lang="en-GB" sz="2000" i="1" dirty="0">
                <a:solidFill>
                  <a:schemeClr val="tx1">
                    <a:lumMod val="65000"/>
                  </a:schemeClr>
                </a:solidFill>
              </a:rPr>
              <a:t>by </a:t>
            </a:r>
            <a:r>
              <a:rPr lang="en-GB" sz="2000" dirty="0" err="1">
                <a:solidFill>
                  <a:schemeClr val="tx1">
                    <a:lumMod val="65000"/>
                  </a:schemeClr>
                </a:solidFill>
              </a:rPr>
              <a:t>boule</a:t>
            </a:r>
            <a:r>
              <a:rPr lang="en-GB" sz="2000" i="1" dirty="0">
                <a:solidFill>
                  <a:schemeClr val="tx1">
                    <a:lumMod val="65000"/>
                  </a:schemeClr>
                </a:solidFill>
              </a:rPr>
              <a:t> and </a:t>
            </a:r>
            <a:r>
              <a:rPr lang="en-GB" sz="2000" dirty="0">
                <a:solidFill>
                  <a:schemeClr val="tx1">
                    <a:lumMod val="65000"/>
                  </a:schemeClr>
                </a:solidFill>
              </a:rPr>
              <a:t>demos</a:t>
            </a:r>
          </a:p>
          <a:p>
            <a:r>
              <a:rPr lang="en-GB" sz="2000" i="1" dirty="0" err="1">
                <a:solidFill>
                  <a:schemeClr val="tx1">
                    <a:lumMod val="65000"/>
                  </a:schemeClr>
                </a:solidFill>
              </a:rPr>
              <a:t>Iulianè</a:t>
            </a:r>
            <a:endParaRPr lang="en-GB" sz="2000" i="1" dirty="0">
              <a:solidFill>
                <a:schemeClr val="tx1">
                  <a:lumMod val="65000"/>
                </a:schemeClr>
              </a:solidFill>
            </a:endParaRPr>
          </a:p>
          <a:p>
            <a:r>
              <a:rPr lang="en-GB" sz="2000" i="1" dirty="0">
                <a:solidFill>
                  <a:schemeClr val="tx1">
                    <a:lumMod val="65000"/>
                  </a:schemeClr>
                </a:solidFill>
              </a:rPr>
              <a:t>family relations:</a:t>
            </a:r>
            <a:br>
              <a:rPr lang="en-GB" sz="2000" i="1" dirty="0">
                <a:solidFill>
                  <a:schemeClr val="tx1">
                    <a:lumMod val="65000"/>
                  </a:schemeClr>
                </a:solidFill>
              </a:rPr>
            </a:br>
            <a:r>
              <a:rPr lang="en-GB" sz="2000" i="1" dirty="0">
                <a:solidFill>
                  <a:schemeClr val="tx1">
                    <a:lumMod val="65000"/>
                  </a:schemeClr>
                </a:solidFill>
              </a:rPr>
              <a:t>the wife of the high priest of Asia</a:t>
            </a:r>
            <a:br>
              <a:rPr lang="en-GB" sz="2000" i="1" dirty="0">
                <a:solidFill>
                  <a:schemeClr val="tx1">
                    <a:lumMod val="65000"/>
                  </a:schemeClr>
                </a:solidFill>
              </a:rPr>
            </a:br>
            <a:r>
              <a:rPr lang="en-GB" sz="2000" i="1" dirty="0" err="1">
                <a:solidFill>
                  <a:schemeClr val="tx1">
                    <a:lumMod val="65000"/>
                  </a:schemeClr>
                </a:solidFill>
              </a:rPr>
              <a:t>Alkiphron</a:t>
            </a:r>
            <a:endParaRPr lang="en-GB" sz="2000" i="1" dirty="0">
              <a:solidFill>
                <a:schemeClr val="tx1">
                  <a:lumMod val="65000"/>
                </a:schemeClr>
              </a:solidFill>
            </a:endParaRPr>
          </a:p>
          <a:p>
            <a:r>
              <a:rPr lang="en-GB" sz="2000" i="1" dirty="0">
                <a:solidFill>
                  <a:schemeClr val="tx1">
                    <a:lumMod val="65000"/>
                  </a:schemeClr>
                </a:solidFill>
              </a:rPr>
              <a:t>Her offices in Magnesia:</a:t>
            </a:r>
          </a:p>
          <a:p>
            <a:pPr lvl="1"/>
            <a:r>
              <a:rPr lang="en-GB" sz="1800" i="1" dirty="0">
                <a:solidFill>
                  <a:schemeClr val="tx1">
                    <a:lumMod val="65000"/>
                  </a:schemeClr>
                </a:solidFill>
              </a:rPr>
              <a:t>high priestess of Asia </a:t>
            </a:r>
            <a:br>
              <a:rPr lang="en-GB" sz="1800" i="1" dirty="0">
                <a:solidFill>
                  <a:schemeClr val="tx1">
                    <a:lumMod val="65000"/>
                  </a:schemeClr>
                </a:solidFill>
              </a:rPr>
            </a:br>
            <a:r>
              <a:rPr lang="en-GB" sz="1800" i="1" dirty="0">
                <a:solidFill>
                  <a:schemeClr val="tx1">
                    <a:lumMod val="65000"/>
                  </a:schemeClr>
                </a:solidFill>
              </a:rPr>
              <a:t>(the first woman…)</a:t>
            </a:r>
          </a:p>
          <a:p>
            <a:pPr lvl="1"/>
            <a:r>
              <a:rPr lang="en-GB" sz="1800" b="1" i="1" dirty="0" err="1">
                <a:solidFill>
                  <a:srgbClr val="00B0F0"/>
                </a:solidFill>
              </a:rPr>
              <a:t>Stephanephor</a:t>
            </a:r>
            <a:r>
              <a:rPr lang="en-GB" sz="1800" b="1" i="1" dirty="0">
                <a:solidFill>
                  <a:srgbClr val="00B0F0"/>
                </a:solidFill>
              </a:rPr>
              <a:t> </a:t>
            </a:r>
            <a:endParaRPr lang="en-GB" sz="1800" i="1" dirty="0">
              <a:solidFill>
                <a:schemeClr val="accent5">
                  <a:lumMod val="60000"/>
                  <a:lumOff val="40000"/>
                </a:schemeClr>
              </a:solidFill>
            </a:endParaRPr>
          </a:p>
          <a:p>
            <a:pPr lvl="1"/>
            <a:r>
              <a:rPr lang="en-GB" sz="1800" b="1" i="1" dirty="0">
                <a:solidFill>
                  <a:srgbClr val="00B0F0"/>
                </a:solidFill>
              </a:rPr>
              <a:t>Gymnasiarch</a:t>
            </a:r>
            <a:endParaRPr lang="en-GB" sz="1800" i="1" dirty="0">
              <a:solidFill>
                <a:srgbClr val="00B0F0"/>
              </a:solidFill>
            </a:endParaRPr>
          </a:p>
        </p:txBody>
      </p:sp>
      <p:sp>
        <p:nvSpPr>
          <p:cNvPr id="5" name="TextBox 4"/>
          <p:cNvSpPr txBox="1"/>
          <p:nvPr/>
        </p:nvSpPr>
        <p:spPr>
          <a:xfrm>
            <a:off x="4716016" y="1556792"/>
            <a:ext cx="4248472" cy="4401205"/>
          </a:xfrm>
          <a:prstGeom prst="rect">
            <a:avLst/>
          </a:prstGeom>
          <a:noFill/>
        </p:spPr>
        <p:txBody>
          <a:bodyPr wrap="square" rtlCol="0">
            <a:spAutoFit/>
          </a:bodyPr>
          <a:lstStyle/>
          <a:p>
            <a:r>
              <a:rPr lang="el-GR" sz="2000" b="1" dirty="0"/>
              <a:t>ἡ βουλὴ [καὶ ὁ δῆμος ἐτείμησαν] | Ἰουλιανὴ[ν </a:t>
            </a:r>
            <a:r>
              <a:rPr lang="en-GB" sz="2000" b="1" dirty="0"/>
              <a:t>E</a:t>
            </a:r>
            <a:r>
              <a:rPr lang="el-GR" sz="2000" b="1" dirty="0"/>
              <a:t>ὐσ]τρά[του τοῦ Φα]|νοστράτ[ου,] γυνα[ῖκα δὲ Ἀλ]|κίφρονο[ς τ]οῦ τῆς Ἀ[σίας ἀρχιε]|ρέως, ἀρ[χιέ]ρειαν γε[νομένην] | τῆς Ἀσία[ς πρ]ώτην τῶ[ν γυναικῶν], | </a:t>
            </a:r>
            <a:r>
              <a:rPr lang="el-GR" sz="2000" b="1" dirty="0">
                <a:solidFill>
                  <a:srgbClr val="00B0F0"/>
                </a:solidFill>
              </a:rPr>
              <a:t>στεφαν[ηφόρ]ον, γυμν[ασίαρχον]</a:t>
            </a:r>
            <a:r>
              <a:rPr lang="el-GR" sz="2000" b="1" dirty="0"/>
              <a:t>, | ἱέ[ρει]αν Ἀφ[ροδ]είτης κα[ὶ θεᾶς Ἀγριπ]|πείνης [μητ]ρὸς διὰ [βίου], ἱ[έρει|αν δὲ κα[ὶ ἐν Ἐ]φέσῳ Δή[μητρ]ος [διὰ] | βίου, πάσ[ης ἀ]ρετῆς ἕν[εκεν].</a:t>
            </a:r>
            <a:endParaRPr lang="en-GB" sz="2000" b="1" dirty="0"/>
          </a:p>
        </p:txBody>
      </p:sp>
      <p:sp>
        <p:nvSpPr>
          <p:cNvPr id="7" name="TextBox 6"/>
          <p:cNvSpPr txBox="1"/>
          <p:nvPr/>
        </p:nvSpPr>
        <p:spPr>
          <a:xfrm rot="21089380">
            <a:off x="1471816" y="4527302"/>
            <a:ext cx="7507216" cy="1754326"/>
          </a:xfrm>
          <a:prstGeom prst="rect">
            <a:avLst/>
          </a:prstGeom>
          <a:gradFill>
            <a:gsLst>
              <a:gs pos="0">
                <a:schemeClr val="accent4">
                  <a:shade val="15000"/>
                  <a:satMod val="180000"/>
                  <a:lumMod val="89000"/>
                  <a:lumOff val="11000"/>
                  <a:alpha val="56000"/>
                </a:schemeClr>
              </a:gs>
              <a:gs pos="50000">
                <a:schemeClr val="accent4">
                  <a:shade val="45000"/>
                  <a:satMod val="170000"/>
                </a:schemeClr>
              </a:gs>
              <a:gs pos="70000">
                <a:schemeClr val="accent4">
                  <a:tint val="99000"/>
                  <a:shade val="65000"/>
                  <a:satMod val="155000"/>
                </a:schemeClr>
              </a:gs>
              <a:gs pos="100000">
                <a:schemeClr val="accent4">
                  <a:tint val="95500"/>
                  <a:shade val="100000"/>
                  <a:satMod val="155000"/>
                </a:schemeClr>
              </a:gs>
            </a:gsLst>
          </a:gradFill>
        </p:spPr>
        <p:style>
          <a:lnRef idx="0">
            <a:schemeClr val="accent4"/>
          </a:lnRef>
          <a:fillRef idx="3">
            <a:schemeClr val="accent4"/>
          </a:fillRef>
          <a:effectRef idx="3">
            <a:schemeClr val="accent4"/>
          </a:effectRef>
          <a:fontRef idx="minor">
            <a:schemeClr val="lt1"/>
          </a:fontRef>
        </p:style>
        <p:txBody>
          <a:bodyPr wrap="square" rtlCol="0">
            <a:spAutoFit/>
          </a:bodyPr>
          <a:lstStyle/>
          <a:p>
            <a:pPr marL="285750" indent="-285750">
              <a:buFont typeface="Wingdings" pitchFamily="2" charset="2"/>
              <a:buChar char="Ø"/>
            </a:pPr>
            <a:r>
              <a:rPr lang="en-GB" b="1" spc="-50" dirty="0">
                <a:solidFill>
                  <a:schemeClr val="accent5">
                    <a:lumMod val="40000"/>
                    <a:lumOff val="60000"/>
                  </a:schemeClr>
                </a:solidFill>
                <a:effectLst>
                  <a:outerShdw blurRad="38100" dist="38100" dir="2700000" algn="tl">
                    <a:srgbClr val="000000">
                      <a:alpha val="43137"/>
                    </a:srgbClr>
                  </a:outerShdw>
                </a:effectLst>
              </a:rPr>
              <a:t>Combination of </a:t>
            </a:r>
            <a:r>
              <a:rPr lang="en-GB" b="1" i="1" spc="-50" dirty="0" err="1">
                <a:solidFill>
                  <a:schemeClr val="accent5">
                    <a:lumMod val="40000"/>
                    <a:lumOff val="60000"/>
                  </a:schemeClr>
                </a:solidFill>
                <a:effectLst>
                  <a:outerShdw blurRad="38100" dist="38100" dir="2700000" algn="tl">
                    <a:srgbClr val="000000">
                      <a:alpha val="43137"/>
                    </a:srgbClr>
                  </a:outerShdw>
                </a:effectLst>
              </a:rPr>
              <a:t>leitourgiai</a:t>
            </a:r>
            <a:r>
              <a:rPr lang="en-GB" b="1" i="1" spc="-50" dirty="0">
                <a:solidFill>
                  <a:schemeClr val="accent5">
                    <a:lumMod val="40000"/>
                    <a:lumOff val="60000"/>
                  </a:schemeClr>
                </a:solidFill>
                <a:effectLst>
                  <a:outerShdw blurRad="38100" dist="38100" dir="2700000" algn="tl">
                    <a:srgbClr val="000000">
                      <a:alpha val="43137"/>
                    </a:srgbClr>
                  </a:outerShdw>
                </a:effectLst>
              </a:rPr>
              <a:t> </a:t>
            </a:r>
            <a:r>
              <a:rPr lang="en-GB" b="1" spc="-50" dirty="0">
                <a:solidFill>
                  <a:schemeClr val="accent5">
                    <a:lumMod val="40000"/>
                    <a:lumOff val="60000"/>
                  </a:schemeClr>
                </a:solidFill>
                <a:effectLst>
                  <a:outerShdw blurRad="38100" dist="38100" dir="2700000" algn="tl">
                    <a:srgbClr val="000000">
                      <a:alpha val="43137"/>
                    </a:srgbClr>
                  </a:outerShdw>
                </a:effectLst>
              </a:rPr>
              <a:t>&amp; magistracies/offices </a:t>
            </a:r>
          </a:p>
          <a:p>
            <a:pPr marL="742950" lvl="1" indent="-285750">
              <a:buFont typeface="Wingdings" pitchFamily="2" charset="2"/>
              <a:buChar char="Ø"/>
            </a:pPr>
            <a:r>
              <a:rPr lang="en-GB" b="1" i="1" spc="-50" dirty="0" err="1">
                <a:solidFill>
                  <a:schemeClr val="accent5">
                    <a:lumMod val="40000"/>
                    <a:lumOff val="60000"/>
                  </a:schemeClr>
                </a:solidFill>
                <a:effectLst>
                  <a:outerShdw blurRad="38100" dist="38100" dir="2700000" algn="tl">
                    <a:srgbClr val="000000">
                      <a:alpha val="43137"/>
                    </a:srgbClr>
                  </a:outerShdw>
                </a:effectLst>
              </a:rPr>
              <a:t>stephanephoros</a:t>
            </a:r>
            <a:r>
              <a:rPr lang="en-GB" b="1" spc="-50" dirty="0">
                <a:solidFill>
                  <a:schemeClr val="accent5">
                    <a:lumMod val="40000"/>
                    <a:lumOff val="60000"/>
                  </a:schemeClr>
                </a:solidFill>
                <a:effectLst>
                  <a:outerShdw blurRad="38100" dist="38100" dir="2700000" algn="tl">
                    <a:srgbClr val="000000">
                      <a:alpha val="43137"/>
                    </a:srgbClr>
                  </a:outerShdw>
                </a:effectLst>
              </a:rPr>
              <a:t>, </a:t>
            </a:r>
            <a:r>
              <a:rPr lang="en-GB" b="1" i="1" spc="-50" dirty="0" err="1">
                <a:solidFill>
                  <a:schemeClr val="accent5">
                    <a:lumMod val="40000"/>
                    <a:lumOff val="60000"/>
                  </a:schemeClr>
                </a:solidFill>
                <a:effectLst>
                  <a:outerShdw blurRad="38100" dist="38100" dir="2700000" algn="tl">
                    <a:srgbClr val="000000">
                      <a:alpha val="43137"/>
                    </a:srgbClr>
                  </a:outerShdw>
                </a:effectLst>
              </a:rPr>
              <a:t>gymnasiarchos</a:t>
            </a:r>
            <a:r>
              <a:rPr lang="en-GB" b="1" spc="-50" dirty="0">
                <a:solidFill>
                  <a:schemeClr val="accent5">
                    <a:lumMod val="40000"/>
                    <a:lumOff val="60000"/>
                  </a:schemeClr>
                </a:solidFill>
                <a:effectLst>
                  <a:outerShdw blurRad="38100" dist="38100" dir="2700000" algn="tl">
                    <a:srgbClr val="000000">
                      <a:alpha val="43137"/>
                    </a:srgbClr>
                  </a:outerShdw>
                </a:effectLst>
              </a:rPr>
              <a:t>, </a:t>
            </a:r>
            <a:r>
              <a:rPr lang="en-GB" b="1" i="1" spc="-50" dirty="0" err="1">
                <a:solidFill>
                  <a:schemeClr val="accent5">
                    <a:lumMod val="40000"/>
                    <a:lumOff val="60000"/>
                  </a:schemeClr>
                </a:solidFill>
                <a:effectLst>
                  <a:outerShdw blurRad="38100" dist="38100" dir="2700000" algn="tl">
                    <a:srgbClr val="000000">
                      <a:alpha val="43137"/>
                    </a:srgbClr>
                  </a:outerShdw>
                </a:effectLst>
              </a:rPr>
              <a:t>agonothetes</a:t>
            </a:r>
            <a:r>
              <a:rPr lang="en-GB" b="1" i="1" spc="-50" dirty="0">
                <a:solidFill>
                  <a:schemeClr val="accent5">
                    <a:lumMod val="40000"/>
                    <a:lumOff val="60000"/>
                  </a:schemeClr>
                </a:solidFill>
                <a:effectLst>
                  <a:outerShdw blurRad="38100" dist="38100" dir="2700000" algn="tl">
                    <a:srgbClr val="000000">
                      <a:alpha val="43137"/>
                    </a:srgbClr>
                  </a:outerShdw>
                </a:effectLst>
              </a:rPr>
              <a:t>, </a:t>
            </a:r>
            <a:r>
              <a:rPr lang="en-GB" b="1" i="1" spc="-50" dirty="0" err="1">
                <a:solidFill>
                  <a:schemeClr val="accent5">
                    <a:lumMod val="40000"/>
                    <a:lumOff val="60000"/>
                  </a:schemeClr>
                </a:solidFill>
                <a:effectLst>
                  <a:outerShdw blurRad="38100" dist="38100" dir="2700000" algn="tl">
                    <a:srgbClr val="000000">
                      <a:alpha val="43137"/>
                    </a:srgbClr>
                  </a:outerShdw>
                </a:effectLst>
              </a:rPr>
              <a:t>prytanis</a:t>
            </a:r>
            <a:r>
              <a:rPr lang="en-GB" b="1" i="1" spc="-50" dirty="0">
                <a:solidFill>
                  <a:schemeClr val="accent5">
                    <a:lumMod val="40000"/>
                    <a:lumOff val="60000"/>
                  </a:schemeClr>
                </a:solidFill>
                <a:effectLst>
                  <a:outerShdw blurRad="38100" dist="38100" dir="2700000" algn="tl">
                    <a:srgbClr val="000000">
                      <a:alpha val="43137"/>
                    </a:srgbClr>
                  </a:outerShdw>
                </a:effectLst>
              </a:rPr>
              <a:t>, </a:t>
            </a:r>
            <a:r>
              <a:rPr lang="en-GB" b="1" spc="-50" dirty="0">
                <a:solidFill>
                  <a:schemeClr val="accent5">
                    <a:lumMod val="40000"/>
                    <a:lumOff val="60000"/>
                  </a:schemeClr>
                </a:solidFill>
                <a:effectLst>
                  <a:outerShdw blurRad="38100" dist="38100" dir="2700000" algn="tl">
                    <a:srgbClr val="000000">
                      <a:alpha val="43137"/>
                    </a:srgbClr>
                  </a:outerShdw>
                </a:effectLst>
              </a:rPr>
              <a:t>etc.</a:t>
            </a:r>
          </a:p>
          <a:p>
            <a:pPr marL="742950" lvl="1" indent="-285750">
              <a:buFont typeface="Wingdings" pitchFamily="2" charset="2"/>
              <a:buChar char="Ø"/>
            </a:pPr>
            <a:r>
              <a:rPr lang="en-GB" spc="-50" dirty="0">
                <a:solidFill>
                  <a:schemeClr val="accent5">
                    <a:lumMod val="40000"/>
                    <a:lumOff val="60000"/>
                  </a:schemeClr>
                </a:solidFill>
                <a:effectLst>
                  <a:outerShdw blurRad="38100" dist="38100" dir="2700000" algn="tl">
                    <a:srgbClr val="000000">
                      <a:alpha val="43137"/>
                    </a:srgbClr>
                  </a:outerShdw>
                </a:effectLst>
              </a:rPr>
              <a:t>Financing e.g. festivals and games for imperial cult</a:t>
            </a:r>
          </a:p>
          <a:p>
            <a:pPr marL="742950" lvl="1" indent="-285750">
              <a:buFont typeface="Wingdings" pitchFamily="2" charset="2"/>
              <a:buChar char="Ø"/>
            </a:pPr>
            <a:r>
              <a:rPr lang="en-GB" spc="-50" dirty="0">
                <a:solidFill>
                  <a:schemeClr val="accent5">
                    <a:lumMod val="40000"/>
                    <a:lumOff val="60000"/>
                  </a:schemeClr>
                </a:solidFill>
                <a:effectLst>
                  <a:outerShdw blurRad="38100" dist="38100" dir="2700000" algn="tl">
                    <a:srgbClr val="000000">
                      <a:alpha val="43137"/>
                    </a:srgbClr>
                  </a:outerShdw>
                </a:effectLst>
              </a:rPr>
              <a:t>But how can we recognise </a:t>
            </a:r>
            <a:r>
              <a:rPr lang="en-GB" b="1" spc="-50" dirty="0">
                <a:solidFill>
                  <a:schemeClr val="accent5">
                    <a:lumMod val="40000"/>
                    <a:lumOff val="60000"/>
                  </a:schemeClr>
                </a:solidFill>
                <a:effectLst>
                  <a:outerShdw blurRad="38100" dist="38100" dir="2700000" algn="tl">
                    <a:srgbClr val="000000">
                      <a:alpha val="43137"/>
                    </a:srgbClr>
                  </a:outerShdw>
                </a:effectLst>
              </a:rPr>
              <a:t>female career structures </a:t>
            </a:r>
            <a:r>
              <a:rPr lang="en-GB" spc="-50" dirty="0">
                <a:solidFill>
                  <a:schemeClr val="accent5">
                    <a:lumMod val="40000"/>
                    <a:lumOff val="60000"/>
                  </a:schemeClr>
                </a:solidFill>
                <a:effectLst>
                  <a:outerShdw blurRad="38100" dist="38100" dir="2700000" algn="tl">
                    <a:srgbClr val="000000">
                      <a:alpha val="43137"/>
                    </a:srgbClr>
                  </a:outerShdw>
                </a:effectLst>
              </a:rPr>
              <a:t>? </a:t>
            </a:r>
          </a:p>
          <a:p>
            <a:pPr marL="1200150" lvl="2" indent="-285750">
              <a:buFont typeface="Wingdings" pitchFamily="2" charset="2"/>
              <a:buChar char="Ø"/>
            </a:pPr>
            <a:r>
              <a:rPr lang="en-GB" spc="-50" dirty="0" err="1">
                <a:solidFill>
                  <a:schemeClr val="accent5">
                    <a:lumMod val="40000"/>
                    <a:lumOff val="60000"/>
                  </a:schemeClr>
                </a:solidFill>
                <a:effectLst>
                  <a:outerShdw blurRad="38100" dist="38100" dir="2700000" algn="tl">
                    <a:srgbClr val="000000">
                      <a:alpha val="43137"/>
                    </a:srgbClr>
                  </a:outerShdw>
                </a:effectLst>
              </a:rPr>
              <a:t>Riet</a:t>
            </a:r>
            <a:r>
              <a:rPr lang="en-GB" spc="-50" dirty="0">
                <a:solidFill>
                  <a:schemeClr val="accent5">
                    <a:lumMod val="40000"/>
                    <a:lumOff val="60000"/>
                  </a:schemeClr>
                </a:solidFill>
                <a:effectLst>
                  <a:outerShdw blurRad="38100" dist="38100" dir="2700000" algn="tl">
                    <a:srgbClr val="000000">
                      <a:alpha val="43137"/>
                    </a:srgbClr>
                  </a:outerShdw>
                </a:effectLst>
              </a:rPr>
              <a:t> van Bremen p. 84:</a:t>
            </a:r>
            <a:br>
              <a:rPr lang="en-GB" spc="-50" dirty="0">
                <a:solidFill>
                  <a:schemeClr val="accent5">
                    <a:lumMod val="40000"/>
                    <a:lumOff val="60000"/>
                  </a:schemeClr>
                </a:solidFill>
                <a:effectLst>
                  <a:outerShdw blurRad="38100" dist="38100" dir="2700000" algn="tl">
                    <a:srgbClr val="000000">
                      <a:alpha val="43137"/>
                    </a:srgbClr>
                  </a:outerShdw>
                </a:effectLst>
              </a:rPr>
            </a:br>
            <a:r>
              <a:rPr lang="en-GB" b="1" i="1" spc="-50" dirty="0">
                <a:solidFill>
                  <a:schemeClr val="accent5">
                    <a:lumMod val="40000"/>
                    <a:lumOff val="60000"/>
                  </a:schemeClr>
                </a:solidFill>
                <a:effectLst>
                  <a:outerShdw blurRad="38100" dist="38100" dir="2700000" algn="tl">
                    <a:srgbClr val="000000">
                      <a:alpha val="43137"/>
                    </a:srgbClr>
                  </a:outerShdw>
                </a:effectLst>
              </a:rPr>
              <a:t>Prestige for family, but no “power” of women </a:t>
            </a:r>
          </a:p>
        </p:txBody>
      </p:sp>
    </p:spTree>
    <p:extLst>
      <p:ext uri="{BB962C8B-B14F-4D97-AF65-F5344CB8AC3E}">
        <p14:creationId xmlns:p14="http://schemas.microsoft.com/office/powerpoint/2010/main" val="367547869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332656"/>
            <a:ext cx="8229600" cy="782960"/>
          </a:xfrm>
        </p:spPr>
        <p:txBody>
          <a:bodyPr>
            <a:normAutofit fontScale="90000"/>
          </a:bodyPr>
          <a:lstStyle/>
          <a:p>
            <a:r>
              <a:rPr lang="en-GB" dirty="0"/>
              <a:t>Priestess </a:t>
            </a:r>
            <a:r>
              <a:rPr lang="en-GB" dirty="0" err="1"/>
              <a:t>Iulianè</a:t>
            </a:r>
            <a:r>
              <a:rPr lang="en-GB" dirty="0"/>
              <a:t> from Magnesia</a:t>
            </a:r>
          </a:p>
        </p:txBody>
      </p:sp>
      <p:sp>
        <p:nvSpPr>
          <p:cNvPr id="6" name="Content Placeholder 2"/>
          <p:cNvSpPr>
            <a:spLocks noGrp="1"/>
          </p:cNvSpPr>
          <p:nvPr>
            <p:ph idx="1"/>
          </p:nvPr>
        </p:nvSpPr>
        <p:spPr>
          <a:xfrm>
            <a:off x="251520" y="1556792"/>
            <a:ext cx="4320480" cy="5301208"/>
          </a:xfrm>
        </p:spPr>
        <p:txBody>
          <a:bodyPr>
            <a:normAutofit/>
          </a:bodyPr>
          <a:lstStyle/>
          <a:p>
            <a:r>
              <a:rPr lang="en-GB" sz="2000" i="1" dirty="0">
                <a:solidFill>
                  <a:schemeClr val="tx1">
                    <a:lumMod val="65000"/>
                  </a:schemeClr>
                </a:solidFill>
              </a:rPr>
              <a:t>honorary inscription</a:t>
            </a:r>
            <a:br>
              <a:rPr lang="en-GB" sz="2000" i="1" dirty="0">
                <a:solidFill>
                  <a:schemeClr val="tx1">
                    <a:lumMod val="65000"/>
                  </a:schemeClr>
                </a:solidFill>
              </a:rPr>
            </a:br>
            <a:r>
              <a:rPr lang="en-GB" sz="2000" i="1" dirty="0">
                <a:solidFill>
                  <a:schemeClr val="tx1">
                    <a:lumMod val="65000"/>
                  </a:schemeClr>
                </a:solidFill>
              </a:rPr>
              <a:t>by </a:t>
            </a:r>
            <a:r>
              <a:rPr lang="en-GB" sz="2000" dirty="0" err="1">
                <a:solidFill>
                  <a:schemeClr val="tx1">
                    <a:lumMod val="65000"/>
                  </a:schemeClr>
                </a:solidFill>
              </a:rPr>
              <a:t>boule</a:t>
            </a:r>
            <a:r>
              <a:rPr lang="en-GB" sz="2000" i="1" dirty="0">
                <a:solidFill>
                  <a:schemeClr val="tx1">
                    <a:lumMod val="65000"/>
                  </a:schemeClr>
                </a:solidFill>
              </a:rPr>
              <a:t> and </a:t>
            </a:r>
            <a:r>
              <a:rPr lang="en-GB" sz="2000" dirty="0">
                <a:solidFill>
                  <a:schemeClr val="tx1">
                    <a:lumMod val="65000"/>
                  </a:schemeClr>
                </a:solidFill>
              </a:rPr>
              <a:t>demos</a:t>
            </a:r>
          </a:p>
          <a:p>
            <a:r>
              <a:rPr lang="en-GB" sz="2000" i="1" dirty="0" err="1">
                <a:solidFill>
                  <a:schemeClr val="tx1">
                    <a:lumMod val="65000"/>
                  </a:schemeClr>
                </a:solidFill>
              </a:rPr>
              <a:t>Iulianè</a:t>
            </a:r>
            <a:endParaRPr lang="en-GB" sz="2000" i="1" dirty="0">
              <a:solidFill>
                <a:schemeClr val="tx1">
                  <a:lumMod val="65000"/>
                </a:schemeClr>
              </a:solidFill>
            </a:endParaRPr>
          </a:p>
          <a:p>
            <a:r>
              <a:rPr lang="en-GB" sz="2000" i="1" dirty="0">
                <a:solidFill>
                  <a:schemeClr val="tx1">
                    <a:lumMod val="65000"/>
                  </a:schemeClr>
                </a:solidFill>
              </a:rPr>
              <a:t>family relations:</a:t>
            </a:r>
            <a:br>
              <a:rPr lang="en-GB" sz="2000" i="1" dirty="0">
                <a:solidFill>
                  <a:schemeClr val="tx1">
                    <a:lumMod val="65000"/>
                  </a:schemeClr>
                </a:solidFill>
              </a:rPr>
            </a:br>
            <a:r>
              <a:rPr lang="en-GB" sz="2000" i="1" dirty="0">
                <a:solidFill>
                  <a:schemeClr val="tx1">
                    <a:lumMod val="65000"/>
                  </a:schemeClr>
                </a:solidFill>
              </a:rPr>
              <a:t>the wife of the high priest of Asia</a:t>
            </a:r>
            <a:br>
              <a:rPr lang="en-GB" sz="2000" i="1" dirty="0">
                <a:solidFill>
                  <a:schemeClr val="tx1">
                    <a:lumMod val="65000"/>
                  </a:schemeClr>
                </a:solidFill>
              </a:rPr>
            </a:br>
            <a:r>
              <a:rPr lang="en-GB" sz="2000" i="1" dirty="0" err="1">
                <a:solidFill>
                  <a:schemeClr val="tx1">
                    <a:lumMod val="65000"/>
                  </a:schemeClr>
                </a:solidFill>
              </a:rPr>
              <a:t>Alkiphron</a:t>
            </a:r>
            <a:endParaRPr lang="en-GB" sz="2000" i="1" dirty="0">
              <a:solidFill>
                <a:schemeClr val="tx1">
                  <a:lumMod val="65000"/>
                </a:schemeClr>
              </a:solidFill>
            </a:endParaRPr>
          </a:p>
          <a:p>
            <a:r>
              <a:rPr lang="en-GB" sz="2000" i="1" dirty="0">
                <a:solidFill>
                  <a:schemeClr val="tx1">
                    <a:lumMod val="65000"/>
                  </a:schemeClr>
                </a:solidFill>
              </a:rPr>
              <a:t>Her offices in Magnesia:</a:t>
            </a:r>
          </a:p>
          <a:p>
            <a:pPr lvl="1"/>
            <a:r>
              <a:rPr lang="en-GB" sz="1800" i="1" dirty="0">
                <a:solidFill>
                  <a:schemeClr val="tx1">
                    <a:lumMod val="65000"/>
                  </a:schemeClr>
                </a:solidFill>
              </a:rPr>
              <a:t>high priestess of Asia </a:t>
            </a:r>
            <a:br>
              <a:rPr lang="en-GB" sz="1800" i="1" dirty="0">
                <a:solidFill>
                  <a:schemeClr val="tx1">
                    <a:lumMod val="65000"/>
                  </a:schemeClr>
                </a:solidFill>
              </a:rPr>
            </a:br>
            <a:r>
              <a:rPr lang="en-GB" sz="1800" i="1" dirty="0">
                <a:solidFill>
                  <a:schemeClr val="tx1">
                    <a:lumMod val="65000"/>
                  </a:schemeClr>
                </a:solidFill>
              </a:rPr>
              <a:t>(the first woman…)</a:t>
            </a:r>
          </a:p>
          <a:p>
            <a:pPr lvl="1"/>
            <a:r>
              <a:rPr lang="en-GB" sz="1800" b="1" i="1" dirty="0" err="1">
                <a:solidFill>
                  <a:srgbClr val="00B0F0"/>
                </a:solidFill>
              </a:rPr>
              <a:t>Stephanephor</a:t>
            </a:r>
            <a:r>
              <a:rPr lang="en-GB" sz="1800" b="1" i="1" dirty="0">
                <a:solidFill>
                  <a:srgbClr val="00B0F0"/>
                </a:solidFill>
              </a:rPr>
              <a:t> </a:t>
            </a:r>
            <a:endParaRPr lang="en-GB" sz="1800" i="1" dirty="0">
              <a:solidFill>
                <a:schemeClr val="accent5">
                  <a:lumMod val="60000"/>
                  <a:lumOff val="40000"/>
                </a:schemeClr>
              </a:solidFill>
            </a:endParaRPr>
          </a:p>
          <a:p>
            <a:pPr lvl="1"/>
            <a:r>
              <a:rPr lang="en-GB" sz="1800" b="1" i="1" dirty="0">
                <a:solidFill>
                  <a:srgbClr val="00B0F0"/>
                </a:solidFill>
              </a:rPr>
              <a:t>Gymnasiarch</a:t>
            </a:r>
            <a:endParaRPr lang="en-GB" sz="1800" i="1" dirty="0">
              <a:solidFill>
                <a:srgbClr val="00B0F0"/>
              </a:solidFill>
            </a:endParaRPr>
          </a:p>
        </p:txBody>
      </p:sp>
      <p:sp>
        <p:nvSpPr>
          <p:cNvPr id="5" name="TextBox 4"/>
          <p:cNvSpPr txBox="1"/>
          <p:nvPr/>
        </p:nvSpPr>
        <p:spPr>
          <a:xfrm>
            <a:off x="4716016" y="1556792"/>
            <a:ext cx="4248472" cy="4493538"/>
          </a:xfrm>
          <a:prstGeom prst="rect">
            <a:avLst/>
          </a:prstGeom>
          <a:noFill/>
        </p:spPr>
        <p:txBody>
          <a:bodyPr wrap="square" rtlCol="0">
            <a:spAutoFit/>
          </a:bodyPr>
          <a:lstStyle/>
          <a:p>
            <a:r>
              <a:rPr lang="el-GR" sz="2000" b="1" dirty="0"/>
              <a:t>ἡ βουλὴ [καὶ ὁ δῆμος ἐτείμησαν] | Ἰουλιανὴ[ν </a:t>
            </a:r>
            <a:r>
              <a:rPr lang="en-GB" sz="2000" b="1" dirty="0"/>
              <a:t>E</a:t>
            </a:r>
            <a:r>
              <a:rPr lang="el-GR" sz="2000" b="1" dirty="0"/>
              <a:t>ὐσ]τρά[του τοῦ Φα]|νοστράτ[ου,] γυνα[ῖκα δὲ Ἀλ]|κίφρονο[ς τ]οῦ τῆς Ἀ[σίας ἀρχιε]|ρέως, ἀρ[χιέ]ρειαν γε[νομένην] | τῆς Ἀσία[ς πρ]ώτην τῶ[ν γυναικῶν], | </a:t>
            </a:r>
            <a:r>
              <a:rPr lang="el-GR" sz="2000" b="1" dirty="0">
                <a:solidFill>
                  <a:srgbClr val="00B0F0"/>
                </a:solidFill>
              </a:rPr>
              <a:t>στεφαν[ηφόρ]ον, γυμν[ασίαρχον]</a:t>
            </a:r>
            <a:r>
              <a:rPr lang="el-GR" sz="2000" b="1" dirty="0"/>
              <a:t>, | ἱέ[ρει]αν Ἀφ[ροδ]είτης κα[ὶ θεᾶς Ἀγριπ]|πείνης [μητ]ρὸς διὰ [βίου], ἱ[έρει|αν δὲ κα[ὶ ἐν Ἐ]φέσῳ Δή[μητρ]ος [διὰ] | βίου, πάσ[ης ἀ]ρετῆς ἕν[εκεν].</a:t>
            </a:r>
            <a:endParaRPr lang="en-GB" sz="2000" b="1" dirty="0"/>
          </a:p>
        </p:txBody>
      </p:sp>
      <p:sp>
        <p:nvSpPr>
          <p:cNvPr id="7" name="TextBox 6"/>
          <p:cNvSpPr txBox="1"/>
          <p:nvPr/>
        </p:nvSpPr>
        <p:spPr>
          <a:xfrm rot="21089380">
            <a:off x="1471816" y="4527302"/>
            <a:ext cx="7507216" cy="1754326"/>
          </a:xfrm>
          <a:prstGeom prst="rect">
            <a:avLst/>
          </a:prstGeom>
          <a:gradFill>
            <a:gsLst>
              <a:gs pos="0">
                <a:schemeClr val="accent4">
                  <a:shade val="15000"/>
                  <a:satMod val="180000"/>
                  <a:lumMod val="89000"/>
                  <a:lumOff val="11000"/>
                  <a:alpha val="56000"/>
                </a:schemeClr>
              </a:gs>
              <a:gs pos="50000">
                <a:schemeClr val="accent4">
                  <a:shade val="45000"/>
                  <a:satMod val="170000"/>
                </a:schemeClr>
              </a:gs>
              <a:gs pos="70000">
                <a:schemeClr val="accent4">
                  <a:tint val="99000"/>
                  <a:shade val="65000"/>
                  <a:satMod val="155000"/>
                </a:schemeClr>
              </a:gs>
              <a:gs pos="100000">
                <a:schemeClr val="accent4">
                  <a:tint val="95500"/>
                  <a:shade val="100000"/>
                  <a:satMod val="155000"/>
                </a:schemeClr>
              </a:gs>
            </a:gsLst>
          </a:gradFill>
        </p:spPr>
        <p:style>
          <a:lnRef idx="0">
            <a:schemeClr val="accent4"/>
          </a:lnRef>
          <a:fillRef idx="3">
            <a:schemeClr val="accent4"/>
          </a:fillRef>
          <a:effectRef idx="3">
            <a:schemeClr val="accent4"/>
          </a:effectRef>
          <a:fontRef idx="minor">
            <a:schemeClr val="lt1"/>
          </a:fontRef>
        </p:style>
        <p:txBody>
          <a:bodyPr wrap="square" rtlCol="0">
            <a:spAutoFit/>
          </a:bodyPr>
          <a:lstStyle/>
          <a:p>
            <a:pPr marL="285750" indent="-285750">
              <a:buFont typeface="Wingdings" pitchFamily="2" charset="2"/>
              <a:buChar char="Ø"/>
            </a:pPr>
            <a:r>
              <a:rPr lang="en-GB" b="1" spc="-50" dirty="0">
                <a:solidFill>
                  <a:schemeClr val="accent5">
                    <a:lumMod val="40000"/>
                    <a:lumOff val="60000"/>
                  </a:schemeClr>
                </a:solidFill>
                <a:effectLst>
                  <a:outerShdw blurRad="38100" dist="38100" dir="2700000" algn="tl">
                    <a:srgbClr val="000000">
                      <a:alpha val="43137"/>
                    </a:srgbClr>
                  </a:outerShdw>
                </a:effectLst>
              </a:rPr>
              <a:t>Combination of </a:t>
            </a:r>
            <a:r>
              <a:rPr lang="en-GB" b="1" i="1" spc="-50" dirty="0" err="1">
                <a:solidFill>
                  <a:schemeClr val="accent5">
                    <a:lumMod val="40000"/>
                    <a:lumOff val="60000"/>
                  </a:schemeClr>
                </a:solidFill>
                <a:effectLst>
                  <a:outerShdw blurRad="38100" dist="38100" dir="2700000" algn="tl">
                    <a:srgbClr val="000000">
                      <a:alpha val="43137"/>
                    </a:srgbClr>
                  </a:outerShdw>
                </a:effectLst>
              </a:rPr>
              <a:t>leitourgiai</a:t>
            </a:r>
            <a:r>
              <a:rPr lang="en-GB" b="1" i="1" spc="-50" dirty="0">
                <a:solidFill>
                  <a:schemeClr val="accent5">
                    <a:lumMod val="40000"/>
                    <a:lumOff val="60000"/>
                  </a:schemeClr>
                </a:solidFill>
                <a:effectLst>
                  <a:outerShdw blurRad="38100" dist="38100" dir="2700000" algn="tl">
                    <a:srgbClr val="000000">
                      <a:alpha val="43137"/>
                    </a:srgbClr>
                  </a:outerShdw>
                </a:effectLst>
              </a:rPr>
              <a:t> </a:t>
            </a:r>
            <a:r>
              <a:rPr lang="en-GB" b="1" spc="-50" dirty="0">
                <a:solidFill>
                  <a:schemeClr val="accent5">
                    <a:lumMod val="40000"/>
                    <a:lumOff val="60000"/>
                  </a:schemeClr>
                </a:solidFill>
                <a:effectLst>
                  <a:outerShdw blurRad="38100" dist="38100" dir="2700000" algn="tl">
                    <a:srgbClr val="000000">
                      <a:alpha val="43137"/>
                    </a:srgbClr>
                  </a:outerShdw>
                </a:effectLst>
              </a:rPr>
              <a:t>&amp; magistracies/offices </a:t>
            </a:r>
          </a:p>
          <a:p>
            <a:pPr marL="742950" lvl="1" indent="-285750">
              <a:buFont typeface="Wingdings" pitchFamily="2" charset="2"/>
              <a:buChar char="Ø"/>
            </a:pPr>
            <a:r>
              <a:rPr lang="en-GB" b="1" i="1" spc="-50" dirty="0" err="1">
                <a:solidFill>
                  <a:schemeClr val="accent5">
                    <a:lumMod val="40000"/>
                    <a:lumOff val="60000"/>
                  </a:schemeClr>
                </a:solidFill>
                <a:effectLst>
                  <a:outerShdw blurRad="38100" dist="38100" dir="2700000" algn="tl">
                    <a:srgbClr val="000000">
                      <a:alpha val="43137"/>
                    </a:srgbClr>
                  </a:outerShdw>
                </a:effectLst>
              </a:rPr>
              <a:t>stephanephoros</a:t>
            </a:r>
            <a:r>
              <a:rPr lang="en-GB" b="1" spc="-50" dirty="0">
                <a:solidFill>
                  <a:schemeClr val="accent5">
                    <a:lumMod val="40000"/>
                    <a:lumOff val="60000"/>
                  </a:schemeClr>
                </a:solidFill>
                <a:effectLst>
                  <a:outerShdw blurRad="38100" dist="38100" dir="2700000" algn="tl">
                    <a:srgbClr val="000000">
                      <a:alpha val="43137"/>
                    </a:srgbClr>
                  </a:outerShdw>
                </a:effectLst>
              </a:rPr>
              <a:t>, </a:t>
            </a:r>
            <a:r>
              <a:rPr lang="en-GB" b="1" i="1" spc="-50" dirty="0" err="1">
                <a:solidFill>
                  <a:schemeClr val="accent5">
                    <a:lumMod val="40000"/>
                    <a:lumOff val="60000"/>
                  </a:schemeClr>
                </a:solidFill>
                <a:effectLst>
                  <a:outerShdw blurRad="38100" dist="38100" dir="2700000" algn="tl">
                    <a:srgbClr val="000000">
                      <a:alpha val="43137"/>
                    </a:srgbClr>
                  </a:outerShdw>
                </a:effectLst>
              </a:rPr>
              <a:t>gymnasiarchos</a:t>
            </a:r>
            <a:r>
              <a:rPr lang="en-GB" b="1" spc="-50" dirty="0">
                <a:solidFill>
                  <a:schemeClr val="accent5">
                    <a:lumMod val="40000"/>
                    <a:lumOff val="60000"/>
                  </a:schemeClr>
                </a:solidFill>
                <a:effectLst>
                  <a:outerShdw blurRad="38100" dist="38100" dir="2700000" algn="tl">
                    <a:srgbClr val="000000">
                      <a:alpha val="43137"/>
                    </a:srgbClr>
                  </a:outerShdw>
                </a:effectLst>
              </a:rPr>
              <a:t>, </a:t>
            </a:r>
            <a:r>
              <a:rPr lang="en-GB" b="1" i="1" spc="-50" dirty="0" err="1">
                <a:solidFill>
                  <a:schemeClr val="accent5">
                    <a:lumMod val="40000"/>
                    <a:lumOff val="60000"/>
                  </a:schemeClr>
                </a:solidFill>
                <a:effectLst>
                  <a:outerShdw blurRad="38100" dist="38100" dir="2700000" algn="tl">
                    <a:srgbClr val="000000">
                      <a:alpha val="43137"/>
                    </a:srgbClr>
                  </a:outerShdw>
                </a:effectLst>
              </a:rPr>
              <a:t>agonothetes</a:t>
            </a:r>
            <a:r>
              <a:rPr lang="en-GB" b="1" i="1" spc="-50" dirty="0">
                <a:solidFill>
                  <a:schemeClr val="accent5">
                    <a:lumMod val="40000"/>
                    <a:lumOff val="60000"/>
                  </a:schemeClr>
                </a:solidFill>
                <a:effectLst>
                  <a:outerShdw blurRad="38100" dist="38100" dir="2700000" algn="tl">
                    <a:srgbClr val="000000">
                      <a:alpha val="43137"/>
                    </a:srgbClr>
                  </a:outerShdw>
                </a:effectLst>
              </a:rPr>
              <a:t>, </a:t>
            </a:r>
            <a:r>
              <a:rPr lang="en-GB" b="1" i="1" spc="-50" dirty="0" err="1">
                <a:solidFill>
                  <a:schemeClr val="accent5">
                    <a:lumMod val="40000"/>
                    <a:lumOff val="60000"/>
                  </a:schemeClr>
                </a:solidFill>
                <a:effectLst>
                  <a:outerShdw blurRad="38100" dist="38100" dir="2700000" algn="tl">
                    <a:srgbClr val="000000">
                      <a:alpha val="43137"/>
                    </a:srgbClr>
                  </a:outerShdw>
                </a:effectLst>
              </a:rPr>
              <a:t>prytanis</a:t>
            </a:r>
            <a:r>
              <a:rPr lang="en-GB" b="1" i="1" spc="-50" dirty="0">
                <a:solidFill>
                  <a:schemeClr val="accent5">
                    <a:lumMod val="40000"/>
                    <a:lumOff val="60000"/>
                  </a:schemeClr>
                </a:solidFill>
                <a:effectLst>
                  <a:outerShdw blurRad="38100" dist="38100" dir="2700000" algn="tl">
                    <a:srgbClr val="000000">
                      <a:alpha val="43137"/>
                    </a:srgbClr>
                  </a:outerShdw>
                </a:effectLst>
              </a:rPr>
              <a:t>, </a:t>
            </a:r>
            <a:r>
              <a:rPr lang="en-GB" b="1" spc="-50" dirty="0">
                <a:solidFill>
                  <a:schemeClr val="accent5">
                    <a:lumMod val="40000"/>
                    <a:lumOff val="60000"/>
                  </a:schemeClr>
                </a:solidFill>
                <a:effectLst>
                  <a:outerShdw blurRad="38100" dist="38100" dir="2700000" algn="tl">
                    <a:srgbClr val="000000">
                      <a:alpha val="43137"/>
                    </a:srgbClr>
                  </a:outerShdw>
                </a:effectLst>
              </a:rPr>
              <a:t>etc.</a:t>
            </a:r>
          </a:p>
          <a:p>
            <a:pPr marL="742950" lvl="1" indent="-285750">
              <a:buFont typeface="Wingdings" pitchFamily="2" charset="2"/>
              <a:buChar char="Ø"/>
            </a:pPr>
            <a:r>
              <a:rPr lang="en-GB" spc="-50" dirty="0">
                <a:solidFill>
                  <a:schemeClr val="accent5">
                    <a:lumMod val="40000"/>
                    <a:lumOff val="60000"/>
                  </a:schemeClr>
                </a:solidFill>
                <a:effectLst>
                  <a:outerShdw blurRad="38100" dist="38100" dir="2700000" algn="tl">
                    <a:srgbClr val="000000">
                      <a:alpha val="43137"/>
                    </a:srgbClr>
                  </a:outerShdw>
                </a:effectLst>
              </a:rPr>
              <a:t>Financing e.g. festivals and games for imperial cult</a:t>
            </a:r>
          </a:p>
          <a:p>
            <a:pPr marL="742950" lvl="1" indent="-285750">
              <a:buFont typeface="Wingdings" pitchFamily="2" charset="2"/>
              <a:buChar char="Ø"/>
            </a:pPr>
            <a:r>
              <a:rPr lang="en-GB" spc="-50" dirty="0">
                <a:solidFill>
                  <a:schemeClr val="accent5">
                    <a:lumMod val="40000"/>
                    <a:lumOff val="60000"/>
                  </a:schemeClr>
                </a:solidFill>
                <a:effectLst>
                  <a:outerShdw blurRad="38100" dist="38100" dir="2700000" algn="tl">
                    <a:srgbClr val="000000">
                      <a:alpha val="43137"/>
                    </a:srgbClr>
                  </a:outerShdw>
                </a:effectLst>
              </a:rPr>
              <a:t>But how can we recognise </a:t>
            </a:r>
            <a:r>
              <a:rPr lang="en-GB" b="1" spc="-50" dirty="0">
                <a:solidFill>
                  <a:schemeClr val="accent5">
                    <a:lumMod val="40000"/>
                    <a:lumOff val="60000"/>
                  </a:schemeClr>
                </a:solidFill>
                <a:effectLst>
                  <a:outerShdw blurRad="38100" dist="38100" dir="2700000" algn="tl">
                    <a:srgbClr val="000000">
                      <a:alpha val="43137"/>
                    </a:srgbClr>
                  </a:outerShdw>
                </a:effectLst>
              </a:rPr>
              <a:t>female career structures </a:t>
            </a:r>
            <a:r>
              <a:rPr lang="en-GB" spc="-50" dirty="0">
                <a:solidFill>
                  <a:schemeClr val="accent5">
                    <a:lumMod val="40000"/>
                    <a:lumOff val="60000"/>
                  </a:schemeClr>
                </a:solidFill>
                <a:effectLst>
                  <a:outerShdw blurRad="38100" dist="38100" dir="2700000" algn="tl">
                    <a:srgbClr val="000000">
                      <a:alpha val="43137"/>
                    </a:srgbClr>
                  </a:outerShdw>
                </a:effectLst>
              </a:rPr>
              <a:t>? </a:t>
            </a:r>
          </a:p>
          <a:p>
            <a:pPr marL="1200150" lvl="2" indent="-285750">
              <a:buFont typeface="Wingdings" pitchFamily="2" charset="2"/>
              <a:buChar char="Ø"/>
            </a:pPr>
            <a:r>
              <a:rPr lang="en-GB" spc="-50" dirty="0" err="1">
                <a:solidFill>
                  <a:schemeClr val="accent5">
                    <a:lumMod val="40000"/>
                    <a:lumOff val="60000"/>
                  </a:schemeClr>
                </a:solidFill>
                <a:effectLst>
                  <a:outerShdw blurRad="38100" dist="38100" dir="2700000" algn="tl">
                    <a:srgbClr val="000000">
                      <a:alpha val="43137"/>
                    </a:srgbClr>
                  </a:outerShdw>
                </a:effectLst>
              </a:rPr>
              <a:t>Riet</a:t>
            </a:r>
            <a:r>
              <a:rPr lang="en-GB" spc="-50" dirty="0">
                <a:solidFill>
                  <a:schemeClr val="accent5">
                    <a:lumMod val="40000"/>
                    <a:lumOff val="60000"/>
                  </a:schemeClr>
                </a:solidFill>
                <a:effectLst>
                  <a:outerShdw blurRad="38100" dist="38100" dir="2700000" algn="tl">
                    <a:srgbClr val="000000">
                      <a:alpha val="43137"/>
                    </a:srgbClr>
                  </a:outerShdw>
                </a:effectLst>
              </a:rPr>
              <a:t> van Bremen p. 84:</a:t>
            </a:r>
            <a:br>
              <a:rPr lang="en-GB" spc="-50" dirty="0">
                <a:solidFill>
                  <a:schemeClr val="accent5">
                    <a:lumMod val="40000"/>
                    <a:lumOff val="60000"/>
                  </a:schemeClr>
                </a:solidFill>
                <a:effectLst>
                  <a:outerShdw blurRad="38100" dist="38100" dir="2700000" algn="tl">
                    <a:srgbClr val="000000">
                      <a:alpha val="43137"/>
                    </a:srgbClr>
                  </a:outerShdw>
                </a:effectLst>
              </a:rPr>
            </a:br>
            <a:r>
              <a:rPr lang="en-GB" b="1" i="1" spc="-50" dirty="0">
                <a:solidFill>
                  <a:schemeClr val="accent5">
                    <a:lumMod val="40000"/>
                    <a:lumOff val="60000"/>
                  </a:schemeClr>
                </a:solidFill>
                <a:effectLst>
                  <a:outerShdw blurRad="38100" dist="38100" dir="2700000" algn="tl">
                    <a:srgbClr val="000000">
                      <a:alpha val="43137"/>
                    </a:srgbClr>
                  </a:outerShdw>
                </a:effectLst>
              </a:rPr>
              <a:t>Prestige for family, but no “power” of women </a:t>
            </a:r>
          </a:p>
        </p:txBody>
      </p:sp>
    </p:spTree>
    <p:extLst>
      <p:ext uri="{BB962C8B-B14F-4D97-AF65-F5344CB8AC3E}">
        <p14:creationId xmlns:p14="http://schemas.microsoft.com/office/powerpoint/2010/main" val="2057820712"/>
      </p:ext>
    </p:extLst>
  </p:cSld>
  <p:clrMapOvr>
    <a:masterClrMapping/>
  </p:clrMapOvr>
  <p:transition spd="slow" advClick="0" advTm="1500">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xit" presetSubtype="32" fill="hold" grpId="0" nodeType="afterEffect">
                                  <p:stCondLst>
                                    <p:cond delay="0"/>
                                  </p:stCondLst>
                                  <p:childTnLst>
                                    <p:anim calcmode="lin" valueType="num">
                                      <p:cBhvr>
                                        <p:cTn id="6" dur="500"/>
                                        <p:tgtEl>
                                          <p:spTgt spid="7"/>
                                        </p:tgtEl>
                                        <p:attrNameLst>
                                          <p:attrName>ppt_w</p:attrName>
                                        </p:attrNameLst>
                                      </p:cBhvr>
                                      <p:tavLst>
                                        <p:tav tm="0">
                                          <p:val>
                                            <p:strVal val="ppt_w"/>
                                          </p:val>
                                        </p:tav>
                                        <p:tav tm="100000">
                                          <p:val>
                                            <p:fltVal val="0"/>
                                          </p:val>
                                        </p:tav>
                                      </p:tavLst>
                                    </p:anim>
                                    <p:anim calcmode="lin" valueType="num">
                                      <p:cBhvr>
                                        <p:cTn id="7" dur="500"/>
                                        <p:tgtEl>
                                          <p:spTgt spid="7"/>
                                        </p:tgtEl>
                                        <p:attrNameLst>
                                          <p:attrName>ppt_h</p:attrName>
                                        </p:attrNameLst>
                                      </p:cBhvr>
                                      <p:tavLst>
                                        <p:tav tm="0">
                                          <p:val>
                                            <p:strVal val="ppt_h"/>
                                          </p:val>
                                        </p:tav>
                                        <p:tav tm="100000">
                                          <p:val>
                                            <p:fltVal val="0"/>
                                          </p:val>
                                        </p:tav>
                                      </p:tavLst>
                                    </p:anim>
                                    <p:animEffect transition="out" filter="fade">
                                      <p:cBhvr>
                                        <p:cTn id="8" dur="500"/>
                                        <p:tgtEl>
                                          <p:spTgt spid="7"/>
                                        </p:tgtEl>
                                      </p:cBhvr>
                                    </p:animEffect>
                                    <p:set>
                                      <p:cBhvr>
                                        <p:cTn id="9"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332656"/>
            <a:ext cx="8229600" cy="782960"/>
          </a:xfrm>
        </p:spPr>
        <p:txBody>
          <a:bodyPr>
            <a:normAutofit fontScale="90000"/>
          </a:bodyPr>
          <a:lstStyle/>
          <a:p>
            <a:r>
              <a:rPr lang="en-GB" dirty="0"/>
              <a:t>Priestess </a:t>
            </a:r>
            <a:r>
              <a:rPr lang="en-GB" dirty="0" err="1"/>
              <a:t>Iulianè</a:t>
            </a:r>
            <a:r>
              <a:rPr lang="en-GB" dirty="0"/>
              <a:t> from Magnesia</a:t>
            </a:r>
          </a:p>
        </p:txBody>
      </p:sp>
      <p:sp>
        <p:nvSpPr>
          <p:cNvPr id="6" name="Content Placeholder 2"/>
          <p:cNvSpPr>
            <a:spLocks noGrp="1"/>
          </p:cNvSpPr>
          <p:nvPr>
            <p:ph idx="1"/>
          </p:nvPr>
        </p:nvSpPr>
        <p:spPr>
          <a:xfrm>
            <a:off x="251520" y="1556792"/>
            <a:ext cx="4176464" cy="5301208"/>
          </a:xfrm>
        </p:spPr>
        <p:txBody>
          <a:bodyPr>
            <a:normAutofit/>
          </a:bodyPr>
          <a:lstStyle/>
          <a:p>
            <a:r>
              <a:rPr lang="en-GB" sz="2000" i="1" dirty="0">
                <a:solidFill>
                  <a:schemeClr val="tx1">
                    <a:lumMod val="65000"/>
                  </a:schemeClr>
                </a:solidFill>
              </a:rPr>
              <a:t>honorary inscription</a:t>
            </a:r>
            <a:br>
              <a:rPr lang="en-GB" sz="2000" i="1" dirty="0">
                <a:solidFill>
                  <a:schemeClr val="tx1">
                    <a:lumMod val="65000"/>
                  </a:schemeClr>
                </a:solidFill>
              </a:rPr>
            </a:br>
            <a:r>
              <a:rPr lang="en-GB" sz="2000" i="1" dirty="0">
                <a:solidFill>
                  <a:schemeClr val="tx1">
                    <a:lumMod val="65000"/>
                  </a:schemeClr>
                </a:solidFill>
              </a:rPr>
              <a:t>by </a:t>
            </a:r>
            <a:r>
              <a:rPr lang="en-GB" sz="2000" dirty="0" err="1">
                <a:solidFill>
                  <a:schemeClr val="tx1">
                    <a:lumMod val="65000"/>
                  </a:schemeClr>
                </a:solidFill>
              </a:rPr>
              <a:t>boule</a:t>
            </a:r>
            <a:r>
              <a:rPr lang="en-GB" sz="2000" i="1" dirty="0">
                <a:solidFill>
                  <a:schemeClr val="tx1">
                    <a:lumMod val="65000"/>
                  </a:schemeClr>
                </a:solidFill>
              </a:rPr>
              <a:t> and </a:t>
            </a:r>
            <a:r>
              <a:rPr lang="en-GB" sz="2000" dirty="0">
                <a:solidFill>
                  <a:schemeClr val="tx1">
                    <a:lumMod val="65000"/>
                  </a:schemeClr>
                </a:solidFill>
              </a:rPr>
              <a:t>demos</a:t>
            </a:r>
          </a:p>
          <a:p>
            <a:r>
              <a:rPr lang="en-GB" sz="2000" i="1" dirty="0" err="1">
                <a:solidFill>
                  <a:schemeClr val="tx1">
                    <a:lumMod val="65000"/>
                  </a:schemeClr>
                </a:solidFill>
              </a:rPr>
              <a:t>Iulianè</a:t>
            </a:r>
            <a:endParaRPr lang="en-GB" sz="2000" i="1" dirty="0">
              <a:solidFill>
                <a:schemeClr val="tx1">
                  <a:lumMod val="65000"/>
                </a:schemeClr>
              </a:solidFill>
            </a:endParaRPr>
          </a:p>
          <a:p>
            <a:r>
              <a:rPr lang="en-GB" sz="2000" i="1" dirty="0">
                <a:solidFill>
                  <a:schemeClr val="tx1">
                    <a:lumMod val="65000"/>
                  </a:schemeClr>
                </a:solidFill>
              </a:rPr>
              <a:t>family relations:</a:t>
            </a:r>
            <a:br>
              <a:rPr lang="en-GB" sz="2000" i="1" dirty="0">
                <a:solidFill>
                  <a:schemeClr val="tx1">
                    <a:lumMod val="65000"/>
                  </a:schemeClr>
                </a:solidFill>
              </a:rPr>
            </a:br>
            <a:r>
              <a:rPr lang="en-GB" sz="2000" i="1" dirty="0">
                <a:solidFill>
                  <a:schemeClr val="tx1">
                    <a:lumMod val="65000"/>
                  </a:schemeClr>
                </a:solidFill>
              </a:rPr>
              <a:t>the wife of the high priest of Asia</a:t>
            </a:r>
            <a:br>
              <a:rPr lang="en-GB" sz="2000" i="1" dirty="0">
                <a:solidFill>
                  <a:schemeClr val="tx1">
                    <a:lumMod val="65000"/>
                  </a:schemeClr>
                </a:solidFill>
              </a:rPr>
            </a:br>
            <a:r>
              <a:rPr lang="en-GB" sz="2000" i="1" dirty="0" err="1">
                <a:solidFill>
                  <a:schemeClr val="tx1">
                    <a:lumMod val="65000"/>
                  </a:schemeClr>
                </a:solidFill>
              </a:rPr>
              <a:t>Alkiphron</a:t>
            </a:r>
            <a:endParaRPr lang="en-GB" sz="2000" i="1" dirty="0">
              <a:solidFill>
                <a:schemeClr val="tx1">
                  <a:lumMod val="65000"/>
                </a:schemeClr>
              </a:solidFill>
            </a:endParaRPr>
          </a:p>
          <a:p>
            <a:r>
              <a:rPr lang="en-GB" sz="2000" i="1" dirty="0">
                <a:solidFill>
                  <a:schemeClr val="tx1">
                    <a:lumMod val="65000"/>
                  </a:schemeClr>
                </a:solidFill>
              </a:rPr>
              <a:t>Her offices in Magnesia:</a:t>
            </a:r>
          </a:p>
          <a:p>
            <a:pPr lvl="1"/>
            <a:r>
              <a:rPr lang="en-GB" sz="1800" i="1" dirty="0">
                <a:solidFill>
                  <a:schemeClr val="tx1">
                    <a:lumMod val="65000"/>
                  </a:schemeClr>
                </a:solidFill>
              </a:rPr>
              <a:t>high priestess of Asia </a:t>
            </a:r>
            <a:br>
              <a:rPr lang="en-GB" sz="1800" i="1" dirty="0">
                <a:solidFill>
                  <a:schemeClr val="tx1">
                    <a:lumMod val="65000"/>
                  </a:schemeClr>
                </a:solidFill>
              </a:rPr>
            </a:br>
            <a:r>
              <a:rPr lang="en-GB" sz="1800" i="1" dirty="0">
                <a:solidFill>
                  <a:schemeClr val="tx1">
                    <a:lumMod val="65000"/>
                  </a:schemeClr>
                </a:solidFill>
              </a:rPr>
              <a:t>(the first woman…)</a:t>
            </a:r>
          </a:p>
          <a:p>
            <a:pPr lvl="1"/>
            <a:r>
              <a:rPr lang="en-GB" sz="1800" i="1" dirty="0" err="1">
                <a:solidFill>
                  <a:schemeClr val="tx1">
                    <a:lumMod val="65000"/>
                  </a:schemeClr>
                </a:solidFill>
              </a:rPr>
              <a:t>Stephanephor</a:t>
            </a:r>
            <a:endParaRPr lang="en-GB" sz="1800" i="1" dirty="0">
              <a:solidFill>
                <a:schemeClr val="tx1">
                  <a:lumMod val="65000"/>
                </a:schemeClr>
              </a:solidFill>
            </a:endParaRPr>
          </a:p>
          <a:p>
            <a:pPr lvl="1"/>
            <a:r>
              <a:rPr lang="en-GB" sz="1800" i="1" dirty="0">
                <a:solidFill>
                  <a:schemeClr val="tx1">
                    <a:lumMod val="65000"/>
                  </a:schemeClr>
                </a:solidFill>
              </a:rPr>
              <a:t>Gymnasiarch</a:t>
            </a:r>
          </a:p>
          <a:p>
            <a:pPr lvl="1"/>
            <a:r>
              <a:rPr lang="en-GB" sz="1800" b="1" i="1" dirty="0">
                <a:solidFill>
                  <a:srgbClr val="00B0F0"/>
                </a:solidFill>
              </a:rPr>
              <a:t>Priestess for Life for Aphrodite and </a:t>
            </a:r>
            <a:r>
              <a:rPr lang="en-GB" sz="1800" b="1" dirty="0" err="1">
                <a:solidFill>
                  <a:srgbClr val="00B0F0"/>
                </a:solidFill>
              </a:rPr>
              <a:t>dea</a:t>
            </a:r>
            <a:r>
              <a:rPr lang="en-GB" sz="1800" b="1" dirty="0">
                <a:solidFill>
                  <a:srgbClr val="00B0F0"/>
                </a:solidFill>
              </a:rPr>
              <a:t> Agrippina Mater </a:t>
            </a:r>
          </a:p>
        </p:txBody>
      </p:sp>
      <p:sp>
        <p:nvSpPr>
          <p:cNvPr id="5" name="TextBox 4"/>
          <p:cNvSpPr txBox="1"/>
          <p:nvPr/>
        </p:nvSpPr>
        <p:spPr>
          <a:xfrm>
            <a:off x="4716016" y="1556792"/>
            <a:ext cx="4248472" cy="4493538"/>
          </a:xfrm>
          <a:prstGeom prst="rect">
            <a:avLst/>
          </a:prstGeom>
          <a:noFill/>
        </p:spPr>
        <p:txBody>
          <a:bodyPr wrap="square" rtlCol="0">
            <a:spAutoFit/>
          </a:bodyPr>
          <a:lstStyle/>
          <a:p>
            <a:r>
              <a:rPr lang="el-GR" sz="2000" b="1" dirty="0"/>
              <a:t>ἡ βουλὴ [καὶ ὁ δῆμος ἐτείμησαν] | Ἰουλιανὴ[ν </a:t>
            </a:r>
            <a:r>
              <a:rPr lang="en-GB" sz="2000" b="1" dirty="0"/>
              <a:t>E</a:t>
            </a:r>
            <a:r>
              <a:rPr lang="el-GR" sz="2000" b="1" dirty="0"/>
              <a:t>ὐσ]τρά[του τοῦ Φα]|νοστράτ[ου,] γυνα[ῖκα δὲ Ἀλ]|κίφρονο[ς τ]οῦ τῆς Ἀ[σίας ἀρχιε]|ρέως, ἀρ[χιέ]ρειαν γε[νομένην] | τῆς Ἀσία[ς πρ]ώτην τῶ[ν γυναικῶν], | στεφαν[ηφόρ]ον, γυμν[ασίαρχον], | </a:t>
            </a:r>
            <a:r>
              <a:rPr lang="el-GR" sz="2000" b="1" dirty="0">
                <a:solidFill>
                  <a:srgbClr val="00B0F0"/>
                </a:solidFill>
              </a:rPr>
              <a:t>ἱέ[ρει]αν Ἀφ[ροδ]είτης κα[ὶ θεᾶς Ἀγριπ]|πείνης [μητ]ρὸς </a:t>
            </a:r>
            <a:r>
              <a:rPr lang="el-GR" sz="2000" b="1" dirty="0">
                <a:solidFill>
                  <a:srgbClr val="FFC000"/>
                </a:solidFill>
              </a:rPr>
              <a:t>διὰ [βίου]</a:t>
            </a:r>
            <a:r>
              <a:rPr lang="el-GR" sz="2000" b="1" dirty="0"/>
              <a:t>, ἱ[έρει|αν δὲ κα[ὶ ἐν Ἐ]φέσῳ Δή[μητρ]ος [διὰ] | βίου, πάσ[ης ἀ]ρετῆς ἕν[εκεν].</a:t>
            </a:r>
            <a:endParaRPr lang="en-GB" sz="2000" b="1" dirty="0"/>
          </a:p>
        </p:txBody>
      </p:sp>
      <p:sp>
        <p:nvSpPr>
          <p:cNvPr id="7" name="TextBox 6"/>
          <p:cNvSpPr txBox="1"/>
          <p:nvPr/>
        </p:nvSpPr>
        <p:spPr>
          <a:xfrm rot="21089380">
            <a:off x="2005337" y="5950550"/>
            <a:ext cx="4032448" cy="369332"/>
          </a:xfrm>
          <a:prstGeom prst="rect">
            <a:avLst/>
          </a:prstGeom>
          <a:noFill/>
        </p:spPr>
        <p:txBody>
          <a:bodyPr wrap="square" rtlCol="0">
            <a:spAutoFit/>
          </a:bodyPr>
          <a:lstStyle/>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Annuity / Life</a:t>
            </a:r>
          </a:p>
        </p:txBody>
      </p:sp>
    </p:spTree>
    <p:extLst>
      <p:ext uri="{BB962C8B-B14F-4D97-AF65-F5344CB8AC3E}">
        <p14:creationId xmlns:p14="http://schemas.microsoft.com/office/powerpoint/2010/main" val="81168330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332656"/>
            <a:ext cx="8229600" cy="782960"/>
          </a:xfrm>
        </p:spPr>
        <p:txBody>
          <a:bodyPr>
            <a:normAutofit fontScale="90000"/>
          </a:bodyPr>
          <a:lstStyle/>
          <a:p>
            <a:r>
              <a:rPr lang="en-GB" dirty="0"/>
              <a:t>Priestess </a:t>
            </a:r>
            <a:r>
              <a:rPr lang="en-GB" dirty="0" err="1"/>
              <a:t>Iulianè</a:t>
            </a:r>
            <a:r>
              <a:rPr lang="en-GB" dirty="0"/>
              <a:t> from Magnesia</a:t>
            </a:r>
          </a:p>
        </p:txBody>
      </p:sp>
      <p:sp>
        <p:nvSpPr>
          <p:cNvPr id="6" name="Content Placeholder 2"/>
          <p:cNvSpPr>
            <a:spLocks noGrp="1"/>
          </p:cNvSpPr>
          <p:nvPr>
            <p:ph idx="1"/>
          </p:nvPr>
        </p:nvSpPr>
        <p:spPr>
          <a:xfrm>
            <a:off x="251520" y="1556792"/>
            <a:ext cx="4320480" cy="5301208"/>
          </a:xfrm>
        </p:spPr>
        <p:txBody>
          <a:bodyPr>
            <a:normAutofit/>
          </a:bodyPr>
          <a:lstStyle/>
          <a:p>
            <a:r>
              <a:rPr lang="en-GB" sz="2000" i="1" dirty="0">
                <a:solidFill>
                  <a:schemeClr val="tx1">
                    <a:lumMod val="65000"/>
                  </a:schemeClr>
                </a:solidFill>
              </a:rPr>
              <a:t>honorary inscription</a:t>
            </a:r>
            <a:br>
              <a:rPr lang="en-GB" sz="2000" i="1" dirty="0">
                <a:solidFill>
                  <a:schemeClr val="tx1">
                    <a:lumMod val="65000"/>
                  </a:schemeClr>
                </a:solidFill>
              </a:rPr>
            </a:br>
            <a:r>
              <a:rPr lang="en-GB" sz="2000" i="1" dirty="0">
                <a:solidFill>
                  <a:schemeClr val="tx1">
                    <a:lumMod val="65000"/>
                  </a:schemeClr>
                </a:solidFill>
              </a:rPr>
              <a:t>by </a:t>
            </a:r>
            <a:r>
              <a:rPr lang="en-GB" sz="2000" dirty="0" err="1">
                <a:solidFill>
                  <a:schemeClr val="tx1">
                    <a:lumMod val="65000"/>
                  </a:schemeClr>
                </a:solidFill>
              </a:rPr>
              <a:t>boule</a:t>
            </a:r>
            <a:r>
              <a:rPr lang="en-GB" sz="2000" i="1" dirty="0">
                <a:solidFill>
                  <a:schemeClr val="tx1">
                    <a:lumMod val="65000"/>
                  </a:schemeClr>
                </a:solidFill>
              </a:rPr>
              <a:t> and </a:t>
            </a:r>
            <a:r>
              <a:rPr lang="en-GB" sz="2000" dirty="0">
                <a:solidFill>
                  <a:schemeClr val="tx1">
                    <a:lumMod val="65000"/>
                  </a:schemeClr>
                </a:solidFill>
              </a:rPr>
              <a:t>demos</a:t>
            </a:r>
          </a:p>
          <a:p>
            <a:r>
              <a:rPr lang="en-GB" sz="2000" i="1" dirty="0" err="1">
                <a:solidFill>
                  <a:schemeClr val="tx1">
                    <a:lumMod val="65000"/>
                  </a:schemeClr>
                </a:solidFill>
              </a:rPr>
              <a:t>Iulianè</a:t>
            </a:r>
            <a:endParaRPr lang="en-GB" sz="2000" i="1" dirty="0">
              <a:solidFill>
                <a:schemeClr val="tx1">
                  <a:lumMod val="65000"/>
                </a:schemeClr>
              </a:solidFill>
            </a:endParaRPr>
          </a:p>
          <a:p>
            <a:r>
              <a:rPr lang="en-GB" sz="2000" i="1" dirty="0">
                <a:solidFill>
                  <a:schemeClr val="tx1">
                    <a:lumMod val="65000"/>
                  </a:schemeClr>
                </a:solidFill>
              </a:rPr>
              <a:t>family relations:</a:t>
            </a:r>
            <a:br>
              <a:rPr lang="en-GB" sz="2000" i="1" dirty="0">
                <a:solidFill>
                  <a:schemeClr val="tx1">
                    <a:lumMod val="65000"/>
                  </a:schemeClr>
                </a:solidFill>
              </a:rPr>
            </a:br>
            <a:r>
              <a:rPr lang="en-GB" sz="2000" i="1" dirty="0">
                <a:solidFill>
                  <a:schemeClr val="tx1">
                    <a:lumMod val="65000"/>
                  </a:schemeClr>
                </a:solidFill>
              </a:rPr>
              <a:t>the wife of the high priest of Asia</a:t>
            </a:r>
            <a:br>
              <a:rPr lang="en-GB" sz="2000" i="1" dirty="0">
                <a:solidFill>
                  <a:schemeClr val="tx1">
                    <a:lumMod val="65000"/>
                  </a:schemeClr>
                </a:solidFill>
              </a:rPr>
            </a:br>
            <a:r>
              <a:rPr lang="en-GB" sz="2000" i="1" dirty="0" err="1">
                <a:solidFill>
                  <a:schemeClr val="tx1">
                    <a:lumMod val="65000"/>
                  </a:schemeClr>
                </a:solidFill>
              </a:rPr>
              <a:t>Alkiphron</a:t>
            </a:r>
            <a:endParaRPr lang="en-GB" sz="2000" i="1" dirty="0">
              <a:solidFill>
                <a:schemeClr val="tx1">
                  <a:lumMod val="65000"/>
                </a:schemeClr>
              </a:solidFill>
            </a:endParaRPr>
          </a:p>
          <a:p>
            <a:r>
              <a:rPr lang="en-GB" sz="2000" i="1" dirty="0">
                <a:solidFill>
                  <a:schemeClr val="tx1">
                    <a:lumMod val="65000"/>
                  </a:schemeClr>
                </a:solidFill>
              </a:rPr>
              <a:t>Her offices in Magnesia:</a:t>
            </a:r>
          </a:p>
          <a:p>
            <a:pPr lvl="1"/>
            <a:r>
              <a:rPr lang="en-GB" sz="1800" i="1" dirty="0">
                <a:solidFill>
                  <a:schemeClr val="tx1">
                    <a:lumMod val="65000"/>
                  </a:schemeClr>
                </a:solidFill>
              </a:rPr>
              <a:t>high priestess of Asia </a:t>
            </a:r>
            <a:br>
              <a:rPr lang="en-GB" sz="1800" i="1" dirty="0">
                <a:solidFill>
                  <a:schemeClr val="tx1">
                    <a:lumMod val="65000"/>
                  </a:schemeClr>
                </a:solidFill>
              </a:rPr>
            </a:br>
            <a:r>
              <a:rPr lang="en-GB" sz="1800" i="1" dirty="0">
                <a:solidFill>
                  <a:schemeClr val="tx1">
                    <a:lumMod val="65000"/>
                  </a:schemeClr>
                </a:solidFill>
              </a:rPr>
              <a:t>(the first woman…)</a:t>
            </a:r>
          </a:p>
          <a:p>
            <a:pPr lvl="1"/>
            <a:r>
              <a:rPr lang="en-GB" sz="1800" i="1" dirty="0" err="1">
                <a:solidFill>
                  <a:schemeClr val="tx1">
                    <a:lumMod val="65000"/>
                  </a:schemeClr>
                </a:solidFill>
              </a:rPr>
              <a:t>Stephanephor</a:t>
            </a:r>
            <a:endParaRPr lang="en-GB" sz="1800" i="1" dirty="0">
              <a:solidFill>
                <a:schemeClr val="tx1">
                  <a:lumMod val="65000"/>
                </a:schemeClr>
              </a:solidFill>
            </a:endParaRPr>
          </a:p>
          <a:p>
            <a:pPr lvl="1"/>
            <a:r>
              <a:rPr lang="en-GB" sz="1800" i="1" dirty="0">
                <a:solidFill>
                  <a:schemeClr val="tx1">
                    <a:lumMod val="65000"/>
                  </a:schemeClr>
                </a:solidFill>
              </a:rPr>
              <a:t>Gymnasiarch</a:t>
            </a:r>
          </a:p>
          <a:p>
            <a:pPr lvl="1"/>
            <a:r>
              <a:rPr lang="en-GB" sz="1800" i="1" dirty="0">
                <a:solidFill>
                  <a:schemeClr val="tx1">
                    <a:lumMod val="65000"/>
                  </a:schemeClr>
                </a:solidFill>
              </a:rPr>
              <a:t>Priestess for Life for Aphrodite and </a:t>
            </a:r>
            <a:r>
              <a:rPr lang="en-GB" sz="1800" dirty="0" err="1">
                <a:solidFill>
                  <a:schemeClr val="tx1">
                    <a:lumMod val="65000"/>
                  </a:schemeClr>
                </a:solidFill>
              </a:rPr>
              <a:t>dea</a:t>
            </a:r>
            <a:r>
              <a:rPr lang="en-GB" sz="1800" dirty="0">
                <a:solidFill>
                  <a:schemeClr val="tx1">
                    <a:lumMod val="65000"/>
                  </a:schemeClr>
                </a:solidFill>
              </a:rPr>
              <a:t> Agrippina Mater </a:t>
            </a:r>
          </a:p>
          <a:p>
            <a:r>
              <a:rPr lang="en-GB" sz="2000" b="1" i="1" dirty="0">
                <a:solidFill>
                  <a:srgbClr val="00B0F0"/>
                </a:solidFill>
              </a:rPr>
              <a:t>Priestess for Life for Demeter </a:t>
            </a:r>
            <a:br>
              <a:rPr lang="en-GB" sz="2000" b="1" i="1" dirty="0">
                <a:solidFill>
                  <a:srgbClr val="00B0F0"/>
                </a:solidFill>
              </a:rPr>
            </a:br>
            <a:r>
              <a:rPr lang="en-GB" sz="2000" b="1" i="1" dirty="0">
                <a:solidFill>
                  <a:srgbClr val="00B0F0"/>
                </a:solidFill>
              </a:rPr>
              <a:t>in </a:t>
            </a:r>
            <a:r>
              <a:rPr lang="en-GB" sz="2000" b="1" i="1" dirty="0" err="1">
                <a:solidFill>
                  <a:srgbClr val="00B0F0"/>
                </a:solidFill>
              </a:rPr>
              <a:t>Ephesos</a:t>
            </a:r>
            <a:endParaRPr lang="en-GB" sz="2000" b="1" i="1" dirty="0">
              <a:solidFill>
                <a:srgbClr val="00B0F0"/>
              </a:solidFill>
            </a:endParaRPr>
          </a:p>
        </p:txBody>
      </p:sp>
      <p:sp>
        <p:nvSpPr>
          <p:cNvPr id="5" name="TextBox 4"/>
          <p:cNvSpPr txBox="1"/>
          <p:nvPr/>
        </p:nvSpPr>
        <p:spPr>
          <a:xfrm>
            <a:off x="4716016" y="1556792"/>
            <a:ext cx="4248472" cy="4493538"/>
          </a:xfrm>
          <a:prstGeom prst="rect">
            <a:avLst/>
          </a:prstGeom>
          <a:noFill/>
        </p:spPr>
        <p:txBody>
          <a:bodyPr wrap="square" rtlCol="0">
            <a:spAutoFit/>
          </a:bodyPr>
          <a:lstStyle/>
          <a:p>
            <a:r>
              <a:rPr lang="el-GR" sz="2000" b="1" dirty="0"/>
              <a:t>ἡ βουλὴ [καὶ ὁ δῆμος ἐτείμησαν] | Ἰουλιανὴ[ν </a:t>
            </a:r>
            <a:r>
              <a:rPr lang="en-GB" sz="2000" b="1" dirty="0"/>
              <a:t>E</a:t>
            </a:r>
            <a:r>
              <a:rPr lang="el-GR" sz="2000" b="1" dirty="0"/>
              <a:t>ὐσ]τρά[του τοῦ Φα]|νοστράτ[ου,] γυνα[ῖκα δὲ Ἀλ]|κίφρονο[ς τ]οῦ τῆς Ἀ[σίας ἀρχιε]|ρέως, ἀρ[χιέ]ρειαν γε[νομένην] | τῆς Ἀσία[ς πρ]ώτην τῶ[ν γυναικῶν], | στεφαν[ηφόρ]ον, γυμν[ασίαρχον], | ἱέ[ρει]αν Ἀφ[ροδ]είτης κα[ὶ θεᾶς Ἀγριπ]|πείνης [μητ]ρὸς διὰ [βίου], </a:t>
            </a:r>
            <a:r>
              <a:rPr lang="el-GR" sz="2000" b="1" dirty="0">
                <a:solidFill>
                  <a:srgbClr val="00B0F0"/>
                </a:solidFill>
              </a:rPr>
              <a:t>ἱ[έρει|αν δὲ κα[ὶ ἐν Ἐ]φέσῳ Δή[μητρ]ος [διὰ] | βίου, </a:t>
            </a:r>
            <a:r>
              <a:rPr lang="el-GR" sz="2000" b="1" dirty="0"/>
              <a:t>πάσ[ης ἀ]ρετῆς ἕν[εκεν].</a:t>
            </a:r>
            <a:endParaRPr lang="en-GB" sz="2000" b="1" dirty="0"/>
          </a:p>
        </p:txBody>
      </p:sp>
      <p:sp>
        <p:nvSpPr>
          <p:cNvPr id="7" name="TextBox 6"/>
          <p:cNvSpPr txBox="1"/>
          <p:nvPr/>
        </p:nvSpPr>
        <p:spPr>
          <a:xfrm>
            <a:off x="2195736" y="6234225"/>
            <a:ext cx="4032448" cy="646331"/>
          </a:xfrm>
          <a:prstGeom prst="rect">
            <a:avLst/>
          </a:prstGeom>
          <a:noFill/>
        </p:spPr>
        <p:txBody>
          <a:bodyPr wrap="square" rtlCol="0">
            <a:spAutoFit/>
          </a:bodyPr>
          <a:lstStyle/>
          <a:p>
            <a:pPr marL="285750" indent="-285750">
              <a:buFont typeface="Wingdings" pitchFamily="2" charset="2"/>
              <a:buChar char="Ø"/>
            </a:pPr>
            <a:r>
              <a:rPr lang="en-GB" b="1" dirty="0">
                <a:solidFill>
                  <a:schemeClr val="accent5">
                    <a:lumMod val="40000"/>
                    <a:lumOff val="60000"/>
                  </a:schemeClr>
                </a:solidFill>
                <a:effectLst>
                  <a:outerShdw blurRad="38100" dist="38100" dir="2700000" algn="tl">
                    <a:srgbClr val="000000">
                      <a:alpha val="43137"/>
                    </a:srgbClr>
                  </a:outerShdw>
                </a:effectLst>
              </a:rPr>
              <a:t>priestesses mainly for female deities and empresses !?</a:t>
            </a:r>
          </a:p>
        </p:txBody>
      </p:sp>
    </p:spTree>
    <p:extLst>
      <p:ext uri="{BB962C8B-B14F-4D97-AF65-F5344CB8AC3E}">
        <p14:creationId xmlns:p14="http://schemas.microsoft.com/office/powerpoint/2010/main" val="147459714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260648"/>
            <a:ext cx="8229600" cy="854968"/>
          </a:xfrm>
        </p:spPr>
        <p:txBody>
          <a:bodyPr/>
          <a:lstStyle/>
          <a:p>
            <a:r>
              <a:rPr lang="en-GB" dirty="0"/>
              <a:t>Questions</a:t>
            </a:r>
          </a:p>
        </p:txBody>
      </p:sp>
      <p:sp>
        <p:nvSpPr>
          <p:cNvPr id="4" name="Content Placeholder 2"/>
          <p:cNvSpPr>
            <a:spLocks noGrp="1"/>
          </p:cNvSpPr>
          <p:nvPr>
            <p:ph idx="1"/>
          </p:nvPr>
        </p:nvSpPr>
        <p:spPr>
          <a:xfrm>
            <a:off x="251520" y="1556792"/>
            <a:ext cx="4320480" cy="5301208"/>
          </a:xfrm>
        </p:spPr>
        <p:txBody>
          <a:bodyPr>
            <a:normAutofit/>
          </a:bodyPr>
          <a:lstStyle/>
          <a:p>
            <a:r>
              <a:rPr lang="en-GB" sz="2000" i="1" dirty="0">
                <a:solidFill>
                  <a:schemeClr val="tx1">
                    <a:lumMod val="65000"/>
                  </a:schemeClr>
                </a:solidFill>
              </a:rPr>
              <a:t>honorary inscription</a:t>
            </a:r>
            <a:br>
              <a:rPr lang="en-GB" sz="2000" i="1" dirty="0">
                <a:solidFill>
                  <a:schemeClr val="tx1">
                    <a:lumMod val="65000"/>
                  </a:schemeClr>
                </a:solidFill>
              </a:rPr>
            </a:br>
            <a:r>
              <a:rPr lang="en-GB" sz="2000" i="1" dirty="0">
                <a:solidFill>
                  <a:schemeClr val="tx1">
                    <a:lumMod val="65000"/>
                  </a:schemeClr>
                </a:solidFill>
              </a:rPr>
              <a:t>by </a:t>
            </a:r>
            <a:r>
              <a:rPr lang="en-GB" sz="2000" dirty="0" err="1">
                <a:solidFill>
                  <a:schemeClr val="tx1">
                    <a:lumMod val="65000"/>
                  </a:schemeClr>
                </a:solidFill>
              </a:rPr>
              <a:t>boule</a:t>
            </a:r>
            <a:r>
              <a:rPr lang="en-GB" sz="2000" i="1" dirty="0">
                <a:solidFill>
                  <a:schemeClr val="tx1">
                    <a:lumMod val="65000"/>
                  </a:schemeClr>
                </a:solidFill>
              </a:rPr>
              <a:t> and </a:t>
            </a:r>
            <a:r>
              <a:rPr lang="en-GB" sz="2000" dirty="0">
                <a:solidFill>
                  <a:schemeClr val="tx1">
                    <a:lumMod val="65000"/>
                  </a:schemeClr>
                </a:solidFill>
              </a:rPr>
              <a:t>demos</a:t>
            </a:r>
          </a:p>
          <a:p>
            <a:r>
              <a:rPr lang="en-GB" sz="2000" i="1" dirty="0" err="1">
                <a:solidFill>
                  <a:schemeClr val="tx1">
                    <a:lumMod val="65000"/>
                  </a:schemeClr>
                </a:solidFill>
              </a:rPr>
              <a:t>Iulianè</a:t>
            </a:r>
            <a:r>
              <a:rPr lang="en-GB" sz="2000" i="1" dirty="0">
                <a:solidFill>
                  <a:schemeClr val="tx1">
                    <a:lumMod val="65000"/>
                  </a:schemeClr>
                </a:solidFill>
              </a:rPr>
              <a:t> </a:t>
            </a:r>
          </a:p>
          <a:p>
            <a:r>
              <a:rPr lang="en-GB" sz="2000" i="1" dirty="0">
                <a:solidFill>
                  <a:schemeClr val="tx1">
                    <a:lumMod val="65000"/>
                  </a:schemeClr>
                </a:solidFill>
              </a:rPr>
              <a:t>family relations:</a:t>
            </a:r>
            <a:br>
              <a:rPr lang="en-GB" sz="2000" i="1" dirty="0">
                <a:solidFill>
                  <a:schemeClr val="tx1">
                    <a:lumMod val="65000"/>
                  </a:schemeClr>
                </a:solidFill>
              </a:rPr>
            </a:br>
            <a:r>
              <a:rPr lang="en-GB" sz="2000" i="1" dirty="0">
                <a:solidFill>
                  <a:schemeClr val="tx1">
                    <a:lumMod val="65000"/>
                  </a:schemeClr>
                </a:solidFill>
              </a:rPr>
              <a:t>the wife of the high priest of Asia</a:t>
            </a:r>
            <a:br>
              <a:rPr lang="en-GB" sz="2000" i="1" dirty="0">
                <a:solidFill>
                  <a:schemeClr val="tx1">
                    <a:lumMod val="65000"/>
                  </a:schemeClr>
                </a:solidFill>
              </a:rPr>
            </a:br>
            <a:r>
              <a:rPr lang="en-GB" sz="2000" i="1" dirty="0" err="1">
                <a:solidFill>
                  <a:schemeClr val="tx1">
                    <a:lumMod val="65000"/>
                  </a:schemeClr>
                </a:solidFill>
              </a:rPr>
              <a:t>Alkiphron</a:t>
            </a:r>
            <a:endParaRPr lang="en-GB" sz="2000" i="1" dirty="0">
              <a:solidFill>
                <a:schemeClr val="tx1">
                  <a:lumMod val="65000"/>
                </a:schemeClr>
              </a:solidFill>
            </a:endParaRPr>
          </a:p>
          <a:p>
            <a:r>
              <a:rPr lang="en-GB" sz="2000" i="1" dirty="0">
                <a:solidFill>
                  <a:schemeClr val="tx1">
                    <a:lumMod val="65000"/>
                  </a:schemeClr>
                </a:solidFill>
              </a:rPr>
              <a:t>Her offices in Magnesia:</a:t>
            </a:r>
          </a:p>
          <a:p>
            <a:pPr lvl="1"/>
            <a:r>
              <a:rPr lang="en-GB" sz="1800" i="1" dirty="0">
                <a:solidFill>
                  <a:schemeClr val="tx1">
                    <a:lumMod val="65000"/>
                  </a:schemeClr>
                </a:solidFill>
              </a:rPr>
              <a:t>high priestess of Asia </a:t>
            </a:r>
            <a:br>
              <a:rPr lang="en-GB" sz="1800" i="1" dirty="0">
                <a:solidFill>
                  <a:schemeClr val="tx1">
                    <a:lumMod val="65000"/>
                  </a:schemeClr>
                </a:solidFill>
              </a:rPr>
            </a:br>
            <a:r>
              <a:rPr lang="en-GB" sz="1800" i="1" dirty="0">
                <a:solidFill>
                  <a:schemeClr val="tx1">
                    <a:lumMod val="65000"/>
                  </a:schemeClr>
                </a:solidFill>
              </a:rPr>
              <a:t>(the first woman…)</a:t>
            </a:r>
          </a:p>
          <a:p>
            <a:pPr lvl="1"/>
            <a:r>
              <a:rPr lang="en-GB" sz="1800" i="1" dirty="0" err="1">
                <a:solidFill>
                  <a:schemeClr val="tx1">
                    <a:lumMod val="65000"/>
                  </a:schemeClr>
                </a:solidFill>
              </a:rPr>
              <a:t>Stephanephor</a:t>
            </a:r>
            <a:endParaRPr lang="en-GB" sz="1800" i="1" dirty="0">
              <a:solidFill>
                <a:schemeClr val="tx1">
                  <a:lumMod val="65000"/>
                </a:schemeClr>
              </a:solidFill>
            </a:endParaRPr>
          </a:p>
          <a:p>
            <a:pPr lvl="1"/>
            <a:r>
              <a:rPr lang="en-GB" sz="1800" i="1" dirty="0">
                <a:solidFill>
                  <a:schemeClr val="tx1">
                    <a:lumMod val="65000"/>
                  </a:schemeClr>
                </a:solidFill>
              </a:rPr>
              <a:t>Gymnasiarch</a:t>
            </a:r>
          </a:p>
          <a:p>
            <a:pPr lvl="1"/>
            <a:r>
              <a:rPr lang="en-GB" sz="1800" i="1" dirty="0">
                <a:solidFill>
                  <a:schemeClr val="tx1">
                    <a:lumMod val="65000"/>
                  </a:schemeClr>
                </a:solidFill>
              </a:rPr>
              <a:t>Priestess for Life for Aphrodite and </a:t>
            </a:r>
            <a:r>
              <a:rPr lang="en-GB" sz="1800" dirty="0" err="1">
                <a:solidFill>
                  <a:schemeClr val="tx1">
                    <a:lumMod val="65000"/>
                  </a:schemeClr>
                </a:solidFill>
              </a:rPr>
              <a:t>dea</a:t>
            </a:r>
            <a:r>
              <a:rPr lang="en-GB" sz="1800" dirty="0">
                <a:solidFill>
                  <a:schemeClr val="tx1">
                    <a:lumMod val="65000"/>
                  </a:schemeClr>
                </a:solidFill>
              </a:rPr>
              <a:t> Agrippina Mater </a:t>
            </a:r>
          </a:p>
          <a:p>
            <a:r>
              <a:rPr lang="en-GB" sz="2000" i="1" dirty="0">
                <a:solidFill>
                  <a:schemeClr val="tx1">
                    <a:lumMod val="65000"/>
                  </a:schemeClr>
                </a:solidFill>
              </a:rPr>
              <a:t>Priestess for Life for Demeter </a:t>
            </a:r>
            <a:br>
              <a:rPr lang="en-GB" sz="2000" i="1" dirty="0">
                <a:solidFill>
                  <a:schemeClr val="tx1">
                    <a:lumMod val="65000"/>
                  </a:schemeClr>
                </a:solidFill>
              </a:rPr>
            </a:br>
            <a:r>
              <a:rPr lang="en-GB" sz="2000" i="1" dirty="0">
                <a:solidFill>
                  <a:schemeClr val="tx1">
                    <a:lumMod val="65000"/>
                  </a:schemeClr>
                </a:solidFill>
              </a:rPr>
              <a:t>in </a:t>
            </a:r>
            <a:r>
              <a:rPr lang="en-GB" sz="2000" i="1" dirty="0" err="1">
                <a:solidFill>
                  <a:schemeClr val="tx1">
                    <a:lumMod val="65000"/>
                  </a:schemeClr>
                </a:solidFill>
              </a:rPr>
              <a:t>Ephesos</a:t>
            </a:r>
            <a:endParaRPr lang="en-GB" sz="2000" i="1" dirty="0">
              <a:solidFill>
                <a:schemeClr val="tx1">
                  <a:lumMod val="65000"/>
                </a:schemeClr>
              </a:solidFill>
            </a:endParaRPr>
          </a:p>
        </p:txBody>
      </p:sp>
      <p:sp>
        <p:nvSpPr>
          <p:cNvPr id="6" name="TextBox 5"/>
          <p:cNvSpPr txBox="1"/>
          <p:nvPr/>
        </p:nvSpPr>
        <p:spPr>
          <a:xfrm>
            <a:off x="4716016" y="1556792"/>
            <a:ext cx="4248472" cy="4493538"/>
          </a:xfrm>
          <a:prstGeom prst="rect">
            <a:avLst/>
          </a:prstGeom>
          <a:noFill/>
        </p:spPr>
        <p:txBody>
          <a:bodyPr wrap="square" rtlCol="0">
            <a:spAutoFit/>
          </a:bodyPr>
          <a:lstStyle/>
          <a:p>
            <a:r>
              <a:rPr lang="el-GR" sz="2000" b="1" dirty="0">
                <a:solidFill>
                  <a:schemeClr val="tx1">
                    <a:lumMod val="75000"/>
                  </a:schemeClr>
                </a:solidFill>
              </a:rPr>
              <a:t>ἡ βουλὴ [καὶ ὁ δῆμος ἐτείμησαν] | Ἰουλιανὴ[ν </a:t>
            </a:r>
            <a:r>
              <a:rPr lang="en-GB" sz="2000" b="1" dirty="0">
                <a:solidFill>
                  <a:schemeClr val="tx1">
                    <a:lumMod val="75000"/>
                  </a:schemeClr>
                </a:solidFill>
              </a:rPr>
              <a:t>E</a:t>
            </a:r>
            <a:r>
              <a:rPr lang="el-GR" sz="2000" b="1" dirty="0">
                <a:solidFill>
                  <a:schemeClr val="tx1">
                    <a:lumMod val="75000"/>
                  </a:schemeClr>
                </a:solidFill>
              </a:rPr>
              <a:t>ὐσ]τρά[του τοῦ Φα]|νοστράτ[ου,] γυνα[ῖκα δὲ Ἀλ]|κίφρονο[ς τ]οῦ τῆς Ἀ[σίας ἀρχιε]|ρέως, ἀρ[χιέ]ρειαν γε[νομένην] | τῆς Ἀσία[ς πρ]ώτην τῶ[ν γυναικῶν], | στεφαν[ηφόρ]ον, γυμν[ασίαρχον], | ἱέ[ρει]αν Ἀφ[ροδ]είτης κα[ὶ θεᾶς Ἀγριπ]|πείνης [μητ]ρὸς διὰ [βίου], ἱ[έρει|αν δὲ κα[ὶ ἐν Ἐ]φέσῳ Δή[μητρ]ος [διὰ] | βίου, πάσ[ης ἀ]ρετῆς ἕν[εκεν].</a:t>
            </a:r>
            <a:endParaRPr lang="en-GB" sz="2000" b="1" dirty="0">
              <a:solidFill>
                <a:schemeClr val="tx1">
                  <a:lumMod val="75000"/>
                </a:schemeClr>
              </a:solidFill>
            </a:endParaRPr>
          </a:p>
        </p:txBody>
      </p:sp>
      <p:sp>
        <p:nvSpPr>
          <p:cNvPr id="11" name="Content Placeholder 2"/>
          <p:cNvSpPr txBox="1">
            <a:spLocks/>
          </p:cNvSpPr>
          <p:nvPr/>
        </p:nvSpPr>
        <p:spPr>
          <a:xfrm>
            <a:off x="539552" y="1340768"/>
            <a:ext cx="3754760" cy="1998610"/>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a:ln/>
        </p:spPr>
        <p:style>
          <a:lnRef idx="1">
            <a:schemeClr val="accent6"/>
          </a:lnRef>
          <a:fillRef idx="3">
            <a:schemeClr val="accent6"/>
          </a:fillRef>
          <a:effectRef idx="2">
            <a:schemeClr val="accent6"/>
          </a:effectRef>
          <a:fontRef idx="minor">
            <a:schemeClr val="lt1"/>
          </a:fontRef>
        </p:style>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2000" b="1" dirty="0">
                <a:solidFill>
                  <a:schemeClr val="accent5">
                    <a:lumMod val="40000"/>
                    <a:lumOff val="60000"/>
                  </a:schemeClr>
                </a:solidFill>
                <a:effectLst>
                  <a:outerShdw blurRad="38100" dist="38100" dir="2700000" algn="tl">
                    <a:srgbClr val="000000">
                      <a:alpha val="43137"/>
                    </a:srgbClr>
                  </a:outerShdw>
                </a:effectLst>
              </a:rPr>
              <a:t>CAREER ?</a:t>
            </a:r>
          </a:p>
          <a:p>
            <a:pPr>
              <a:buFont typeface="Wingdings" pitchFamily="2" charset="2"/>
              <a:buChar char="Ø"/>
            </a:pPr>
            <a:r>
              <a:rPr lang="en-GB" sz="1600" b="1" dirty="0">
                <a:solidFill>
                  <a:schemeClr val="accent5">
                    <a:lumMod val="40000"/>
                    <a:lumOff val="60000"/>
                  </a:schemeClr>
                </a:solidFill>
              </a:rPr>
              <a:t>career structure for women </a:t>
            </a:r>
            <a:r>
              <a:rPr lang="en-GB" sz="1600" dirty="0">
                <a:solidFill>
                  <a:schemeClr val="accent5">
                    <a:lumMod val="40000"/>
                    <a:lumOff val="60000"/>
                  </a:schemeClr>
                </a:solidFill>
              </a:rPr>
              <a:t>?</a:t>
            </a:r>
          </a:p>
          <a:p>
            <a:pPr lvl="1">
              <a:buFont typeface="Wingdings" pitchFamily="2" charset="2"/>
              <a:buChar char="Ø"/>
            </a:pPr>
            <a:r>
              <a:rPr lang="en-GB" sz="1600" dirty="0">
                <a:solidFill>
                  <a:schemeClr val="accent5">
                    <a:lumMod val="40000"/>
                    <a:lumOff val="60000"/>
                  </a:schemeClr>
                </a:solidFill>
              </a:rPr>
              <a:t>‘accumulation’ </a:t>
            </a:r>
            <a:br>
              <a:rPr lang="en-GB" sz="1600" dirty="0">
                <a:solidFill>
                  <a:schemeClr val="accent5">
                    <a:lumMod val="40000"/>
                    <a:lumOff val="60000"/>
                  </a:schemeClr>
                </a:solidFill>
              </a:rPr>
            </a:br>
            <a:r>
              <a:rPr lang="en-GB" sz="1600" dirty="0">
                <a:solidFill>
                  <a:schemeClr val="accent5">
                    <a:lumMod val="40000"/>
                    <a:lumOff val="60000"/>
                  </a:schemeClr>
                </a:solidFill>
              </a:rPr>
              <a:t>of offices and </a:t>
            </a:r>
            <a:r>
              <a:rPr lang="en-GB" sz="1600" i="1" dirty="0" err="1">
                <a:solidFill>
                  <a:schemeClr val="accent5">
                    <a:lumMod val="40000"/>
                    <a:lumOff val="60000"/>
                  </a:schemeClr>
                </a:solidFill>
              </a:rPr>
              <a:t>leitourgiai</a:t>
            </a:r>
            <a:endParaRPr lang="en-GB" sz="1600" i="1" dirty="0">
              <a:solidFill>
                <a:schemeClr val="accent5">
                  <a:lumMod val="40000"/>
                  <a:lumOff val="60000"/>
                </a:schemeClr>
              </a:solidFill>
            </a:endParaRPr>
          </a:p>
          <a:p>
            <a:pPr lvl="1">
              <a:buFont typeface="Wingdings" pitchFamily="2" charset="2"/>
              <a:buChar char="Ø"/>
            </a:pPr>
            <a:r>
              <a:rPr lang="de-DE" sz="1600" dirty="0">
                <a:solidFill>
                  <a:schemeClr val="accent5">
                    <a:lumMod val="40000"/>
                    <a:lumOff val="60000"/>
                  </a:schemeClr>
                </a:solidFill>
              </a:rPr>
              <a:t>„</a:t>
            </a:r>
            <a:r>
              <a:rPr lang="de-DE" sz="1600" dirty="0" err="1">
                <a:solidFill>
                  <a:schemeClr val="accent5">
                    <a:lumMod val="40000"/>
                    <a:lumOff val="60000"/>
                  </a:schemeClr>
                </a:solidFill>
              </a:rPr>
              <a:t>cursus</a:t>
            </a:r>
            <a:r>
              <a:rPr lang="de-DE" sz="1600" dirty="0">
                <a:solidFill>
                  <a:schemeClr val="accent5">
                    <a:lumMod val="40000"/>
                    <a:lumOff val="60000"/>
                  </a:schemeClr>
                </a:solidFill>
              </a:rPr>
              <a:t> </a:t>
            </a:r>
            <a:r>
              <a:rPr lang="de-DE" sz="1600" dirty="0" err="1">
                <a:solidFill>
                  <a:schemeClr val="accent5">
                    <a:lumMod val="40000"/>
                    <a:lumOff val="60000"/>
                  </a:schemeClr>
                </a:solidFill>
              </a:rPr>
              <a:t>honorum</a:t>
            </a:r>
            <a:r>
              <a:rPr lang="de-DE" sz="1600" dirty="0">
                <a:solidFill>
                  <a:schemeClr val="accent5">
                    <a:lumMod val="40000"/>
                    <a:lumOff val="60000"/>
                  </a:schemeClr>
                </a:solidFill>
              </a:rPr>
              <a:t>“</a:t>
            </a:r>
          </a:p>
          <a:p>
            <a:pPr lvl="1">
              <a:buFont typeface="Wingdings" pitchFamily="2" charset="2"/>
              <a:buChar char="Ø"/>
            </a:pPr>
            <a:r>
              <a:rPr lang="de-DE" sz="1600" dirty="0" err="1">
                <a:solidFill>
                  <a:schemeClr val="accent5">
                    <a:lumMod val="40000"/>
                    <a:lumOff val="60000"/>
                  </a:schemeClr>
                </a:solidFill>
              </a:rPr>
              <a:t>competition</a:t>
            </a:r>
            <a:r>
              <a:rPr lang="de-DE" sz="1600" dirty="0">
                <a:solidFill>
                  <a:schemeClr val="accent5">
                    <a:lumMod val="40000"/>
                    <a:lumOff val="60000"/>
                  </a:schemeClr>
                </a:solidFill>
              </a:rPr>
              <a:t> </a:t>
            </a:r>
            <a:r>
              <a:rPr lang="de-DE" sz="1600" dirty="0" err="1">
                <a:solidFill>
                  <a:schemeClr val="accent5">
                    <a:lumMod val="40000"/>
                    <a:lumOff val="60000"/>
                  </a:schemeClr>
                </a:solidFill>
              </a:rPr>
              <a:t>for</a:t>
            </a:r>
            <a:r>
              <a:rPr lang="de-DE" sz="1600" dirty="0">
                <a:solidFill>
                  <a:schemeClr val="accent5">
                    <a:lumMod val="40000"/>
                    <a:lumOff val="60000"/>
                  </a:schemeClr>
                </a:solidFill>
              </a:rPr>
              <a:t> </a:t>
            </a:r>
            <a:r>
              <a:rPr lang="de-DE" sz="1600" dirty="0" err="1">
                <a:solidFill>
                  <a:schemeClr val="accent5">
                    <a:lumMod val="40000"/>
                    <a:lumOff val="60000"/>
                  </a:schemeClr>
                </a:solidFill>
              </a:rPr>
              <a:t>offices</a:t>
            </a:r>
            <a:endParaRPr lang="en-GB" sz="1600" dirty="0">
              <a:solidFill>
                <a:schemeClr val="accent5">
                  <a:lumMod val="40000"/>
                  <a:lumOff val="60000"/>
                </a:schemeClr>
              </a:solidFill>
            </a:endParaRPr>
          </a:p>
        </p:txBody>
      </p:sp>
      <p:sp>
        <p:nvSpPr>
          <p:cNvPr id="12" name="Rectangle 11"/>
          <p:cNvSpPr/>
          <p:nvPr/>
        </p:nvSpPr>
        <p:spPr>
          <a:xfrm>
            <a:off x="611560" y="1738603"/>
            <a:ext cx="3626728" cy="1474373"/>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0042320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1000"/>
                                        <p:tgtEl>
                                          <p:spTgt spid="12"/>
                                        </p:tgtEl>
                                      </p:cBhvr>
                                    </p:animEffect>
                                    <p:anim calcmode="lin" valueType="num">
                                      <p:cBhvr>
                                        <p:cTn id="14" dur="1000" fill="hold"/>
                                        <p:tgtEl>
                                          <p:spTgt spid="12"/>
                                        </p:tgtEl>
                                        <p:attrNameLst>
                                          <p:attrName>ppt_x</p:attrName>
                                        </p:attrNameLst>
                                      </p:cBhvr>
                                      <p:tavLst>
                                        <p:tav tm="0">
                                          <p:val>
                                            <p:strVal val="#ppt_x"/>
                                          </p:val>
                                        </p:tav>
                                        <p:tav tm="100000">
                                          <p:val>
                                            <p:strVal val="#ppt_x"/>
                                          </p:val>
                                        </p:tav>
                                      </p:tavLst>
                                    </p:anim>
                                    <p:anim calcmode="lin" valueType="num">
                                      <p:cBhvr>
                                        <p:cTn id="1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60648"/>
            <a:ext cx="8229600" cy="854968"/>
          </a:xfrm>
        </p:spPr>
        <p:txBody>
          <a:bodyPr/>
          <a:lstStyle/>
          <a:p>
            <a:r>
              <a:rPr lang="en-GB" dirty="0"/>
              <a:t>Questions</a:t>
            </a:r>
          </a:p>
        </p:txBody>
      </p:sp>
      <p:sp>
        <p:nvSpPr>
          <p:cNvPr id="6" name="Content Placeholder 2"/>
          <p:cNvSpPr>
            <a:spLocks noGrp="1"/>
          </p:cNvSpPr>
          <p:nvPr>
            <p:ph idx="1"/>
          </p:nvPr>
        </p:nvSpPr>
        <p:spPr>
          <a:xfrm>
            <a:off x="251520" y="1556792"/>
            <a:ext cx="3960440" cy="5301208"/>
          </a:xfrm>
        </p:spPr>
        <p:txBody>
          <a:bodyPr>
            <a:normAutofit/>
          </a:bodyPr>
          <a:lstStyle/>
          <a:p>
            <a:r>
              <a:rPr lang="en-GB" sz="2000" i="1" dirty="0" err="1">
                <a:solidFill>
                  <a:schemeClr val="tx1">
                    <a:lumMod val="75000"/>
                  </a:schemeClr>
                </a:solidFill>
              </a:rPr>
              <a:t>Ehreninschrift</a:t>
            </a:r>
            <a:r>
              <a:rPr lang="en-GB" sz="2000" i="1" dirty="0">
                <a:solidFill>
                  <a:schemeClr val="tx1">
                    <a:lumMod val="75000"/>
                  </a:schemeClr>
                </a:solidFill>
              </a:rPr>
              <a:t> </a:t>
            </a:r>
            <a:br>
              <a:rPr lang="en-GB" sz="2000" i="1" dirty="0">
                <a:solidFill>
                  <a:schemeClr val="tx1">
                    <a:lumMod val="75000"/>
                  </a:schemeClr>
                </a:solidFill>
              </a:rPr>
            </a:br>
            <a:r>
              <a:rPr lang="en-GB" sz="2000" i="1" dirty="0">
                <a:solidFill>
                  <a:schemeClr val="tx1">
                    <a:lumMod val="75000"/>
                  </a:schemeClr>
                </a:solidFill>
              </a:rPr>
              <a:t>von </a:t>
            </a:r>
            <a:r>
              <a:rPr lang="en-GB" sz="2000" dirty="0">
                <a:solidFill>
                  <a:schemeClr val="tx1">
                    <a:lumMod val="75000"/>
                  </a:schemeClr>
                </a:solidFill>
              </a:rPr>
              <a:t>boule</a:t>
            </a:r>
            <a:r>
              <a:rPr lang="en-GB" sz="2000" i="1" dirty="0">
                <a:solidFill>
                  <a:schemeClr val="tx1">
                    <a:lumMod val="75000"/>
                  </a:schemeClr>
                </a:solidFill>
              </a:rPr>
              <a:t> und </a:t>
            </a:r>
            <a:r>
              <a:rPr lang="en-GB" sz="2000" dirty="0">
                <a:solidFill>
                  <a:schemeClr val="tx1">
                    <a:lumMod val="75000"/>
                  </a:schemeClr>
                </a:solidFill>
              </a:rPr>
              <a:t>demos</a:t>
            </a:r>
          </a:p>
          <a:p>
            <a:r>
              <a:rPr lang="en-GB" sz="2000" i="1" dirty="0" err="1">
                <a:solidFill>
                  <a:schemeClr val="tx1">
                    <a:lumMod val="75000"/>
                  </a:schemeClr>
                </a:solidFill>
              </a:rPr>
              <a:t>Iulianè</a:t>
            </a:r>
            <a:r>
              <a:rPr lang="en-GB" sz="2000" i="1" dirty="0">
                <a:solidFill>
                  <a:schemeClr val="tx1">
                    <a:lumMod val="75000"/>
                  </a:schemeClr>
                </a:solidFill>
              </a:rPr>
              <a:t> </a:t>
            </a:r>
          </a:p>
          <a:p>
            <a:r>
              <a:rPr lang="en-GB" sz="2000" i="1" dirty="0" err="1">
                <a:solidFill>
                  <a:schemeClr val="tx1">
                    <a:lumMod val="75000"/>
                  </a:schemeClr>
                </a:solidFill>
              </a:rPr>
              <a:t>Familienbeziehungen</a:t>
            </a:r>
            <a:br>
              <a:rPr lang="en-GB" sz="2000" i="1" dirty="0">
                <a:solidFill>
                  <a:schemeClr val="tx1">
                    <a:lumMod val="75000"/>
                  </a:schemeClr>
                </a:solidFill>
              </a:rPr>
            </a:br>
            <a:r>
              <a:rPr lang="en-GB" sz="2000" i="1" dirty="0">
                <a:solidFill>
                  <a:schemeClr val="tx1">
                    <a:lumMod val="75000"/>
                  </a:schemeClr>
                </a:solidFill>
              </a:rPr>
              <a:t>Frau des </a:t>
            </a:r>
            <a:r>
              <a:rPr lang="en-GB" sz="2000" i="1" dirty="0" err="1">
                <a:solidFill>
                  <a:schemeClr val="tx1">
                    <a:lumMod val="75000"/>
                  </a:schemeClr>
                </a:solidFill>
              </a:rPr>
              <a:t>Hohepriesters</a:t>
            </a:r>
            <a:r>
              <a:rPr lang="en-GB" sz="2000" i="1" dirty="0">
                <a:solidFill>
                  <a:schemeClr val="tx1">
                    <a:lumMod val="75000"/>
                  </a:schemeClr>
                </a:solidFill>
              </a:rPr>
              <a:t> </a:t>
            </a:r>
            <a:r>
              <a:rPr lang="en-GB" sz="2000" i="1" dirty="0" err="1">
                <a:solidFill>
                  <a:schemeClr val="tx1">
                    <a:lumMod val="75000"/>
                  </a:schemeClr>
                </a:solidFill>
              </a:rPr>
              <a:t>Asiens</a:t>
            </a:r>
            <a:r>
              <a:rPr lang="en-GB" sz="2000" i="1" dirty="0">
                <a:solidFill>
                  <a:schemeClr val="tx1">
                    <a:lumMod val="75000"/>
                  </a:schemeClr>
                </a:solidFill>
              </a:rPr>
              <a:t> </a:t>
            </a:r>
            <a:r>
              <a:rPr lang="en-GB" sz="2000" i="1" dirty="0" err="1">
                <a:solidFill>
                  <a:schemeClr val="tx1">
                    <a:lumMod val="75000"/>
                  </a:schemeClr>
                </a:solidFill>
              </a:rPr>
              <a:t>Alkiphron</a:t>
            </a:r>
          </a:p>
          <a:p>
            <a:r>
              <a:rPr lang="en-GB" sz="2000" i="1" dirty="0" err="1">
                <a:solidFill>
                  <a:schemeClr val="tx1">
                    <a:lumMod val="75000"/>
                  </a:schemeClr>
                </a:solidFill>
              </a:rPr>
              <a:t>Ihre</a:t>
            </a:r>
            <a:r>
              <a:rPr lang="en-GB" sz="2000" i="1" dirty="0">
                <a:solidFill>
                  <a:schemeClr val="tx1">
                    <a:lumMod val="75000"/>
                  </a:schemeClr>
                </a:solidFill>
              </a:rPr>
              <a:t> </a:t>
            </a:r>
            <a:r>
              <a:rPr lang="en-GB" sz="2000" i="1" dirty="0" err="1">
                <a:solidFill>
                  <a:schemeClr val="tx1">
                    <a:lumMod val="75000"/>
                  </a:schemeClr>
                </a:solidFill>
              </a:rPr>
              <a:t>Ämter</a:t>
            </a:r>
            <a:r>
              <a:rPr lang="en-GB" sz="2000" i="1" dirty="0">
                <a:solidFill>
                  <a:schemeClr val="tx1">
                    <a:lumMod val="75000"/>
                  </a:schemeClr>
                </a:solidFill>
              </a:rPr>
              <a:t> in Magnesia:</a:t>
            </a:r>
          </a:p>
          <a:p>
            <a:pPr lvl="1"/>
            <a:r>
              <a:rPr lang="en-GB" sz="1800" i="1" dirty="0" err="1">
                <a:solidFill>
                  <a:schemeClr val="tx1">
                    <a:lumMod val="75000"/>
                  </a:schemeClr>
                </a:solidFill>
              </a:rPr>
              <a:t>Hohepriesterin</a:t>
            </a:r>
            <a:r>
              <a:rPr lang="en-GB" sz="1800" i="1" dirty="0">
                <a:solidFill>
                  <a:schemeClr val="tx1">
                    <a:lumMod val="75000"/>
                  </a:schemeClr>
                </a:solidFill>
              </a:rPr>
              <a:t> </a:t>
            </a:r>
            <a:r>
              <a:rPr lang="en-GB" sz="1800" i="1" dirty="0" err="1">
                <a:solidFill>
                  <a:schemeClr val="tx1">
                    <a:lumMod val="75000"/>
                  </a:schemeClr>
                </a:solidFill>
              </a:rPr>
              <a:t>Asiens</a:t>
            </a:r>
            <a:br>
              <a:rPr lang="en-GB" sz="1800" i="1" dirty="0">
                <a:solidFill>
                  <a:schemeClr val="tx1">
                    <a:lumMod val="75000"/>
                  </a:schemeClr>
                </a:solidFill>
              </a:rPr>
            </a:br>
            <a:r>
              <a:rPr lang="en-GB" sz="1800" i="1" dirty="0">
                <a:solidFill>
                  <a:schemeClr val="tx1">
                    <a:lumMod val="75000"/>
                  </a:schemeClr>
                </a:solidFill>
              </a:rPr>
              <a:t>(die </a:t>
            </a:r>
            <a:r>
              <a:rPr lang="en-GB" sz="1800" i="1" dirty="0" err="1">
                <a:solidFill>
                  <a:schemeClr val="tx1">
                    <a:lumMod val="75000"/>
                  </a:schemeClr>
                </a:solidFill>
              </a:rPr>
              <a:t>erste</a:t>
            </a:r>
            <a:r>
              <a:rPr lang="en-GB" sz="1800" i="1" dirty="0">
                <a:solidFill>
                  <a:schemeClr val="tx1">
                    <a:lumMod val="75000"/>
                  </a:schemeClr>
                </a:solidFill>
              </a:rPr>
              <a:t> Frau)</a:t>
            </a:r>
          </a:p>
          <a:p>
            <a:pPr lvl="1"/>
            <a:r>
              <a:rPr lang="en-GB" sz="1800" i="1" dirty="0" err="1">
                <a:solidFill>
                  <a:schemeClr val="tx1">
                    <a:lumMod val="75000"/>
                  </a:schemeClr>
                </a:solidFill>
              </a:rPr>
              <a:t>Stephanephor</a:t>
            </a:r>
            <a:endParaRPr lang="en-GB" sz="1800" i="1" dirty="0">
              <a:solidFill>
                <a:schemeClr val="tx1">
                  <a:lumMod val="75000"/>
                </a:schemeClr>
              </a:solidFill>
            </a:endParaRPr>
          </a:p>
          <a:p>
            <a:pPr lvl="1"/>
            <a:r>
              <a:rPr lang="en-GB" sz="1800" i="1" dirty="0">
                <a:solidFill>
                  <a:schemeClr val="tx1">
                    <a:lumMod val="75000"/>
                  </a:schemeClr>
                </a:solidFill>
              </a:rPr>
              <a:t>Gymnasiarch</a:t>
            </a:r>
          </a:p>
          <a:p>
            <a:pPr lvl="1"/>
            <a:r>
              <a:rPr lang="en-GB" sz="1800" i="1" dirty="0">
                <a:solidFill>
                  <a:schemeClr val="tx1">
                    <a:lumMod val="65000"/>
                  </a:schemeClr>
                </a:solidFill>
              </a:rPr>
              <a:t>Priestess for Life for Aphrodite and </a:t>
            </a:r>
            <a:r>
              <a:rPr lang="en-GB" sz="1800" dirty="0" err="1">
                <a:solidFill>
                  <a:schemeClr val="tx1">
                    <a:lumMod val="65000"/>
                  </a:schemeClr>
                </a:solidFill>
              </a:rPr>
              <a:t>dea</a:t>
            </a:r>
            <a:r>
              <a:rPr lang="en-GB" sz="1800" dirty="0">
                <a:solidFill>
                  <a:schemeClr val="tx1">
                    <a:lumMod val="65000"/>
                  </a:schemeClr>
                </a:solidFill>
              </a:rPr>
              <a:t> Agrippina Mater </a:t>
            </a:r>
          </a:p>
          <a:p>
            <a:r>
              <a:rPr lang="en-GB" sz="2000" i="1" dirty="0">
                <a:solidFill>
                  <a:schemeClr val="tx1">
                    <a:lumMod val="65000"/>
                  </a:schemeClr>
                </a:solidFill>
              </a:rPr>
              <a:t>Priestess for Life for Demeter </a:t>
            </a:r>
            <a:br>
              <a:rPr lang="en-GB" sz="2000" i="1" dirty="0">
                <a:solidFill>
                  <a:schemeClr val="tx1">
                    <a:lumMod val="65000"/>
                  </a:schemeClr>
                </a:solidFill>
              </a:rPr>
            </a:br>
            <a:r>
              <a:rPr lang="en-GB" sz="2000" i="1" dirty="0">
                <a:solidFill>
                  <a:schemeClr val="tx1">
                    <a:lumMod val="65000"/>
                  </a:schemeClr>
                </a:solidFill>
              </a:rPr>
              <a:t>in </a:t>
            </a:r>
            <a:r>
              <a:rPr lang="en-GB" sz="2000" i="1" dirty="0" err="1">
                <a:solidFill>
                  <a:schemeClr val="tx1">
                    <a:lumMod val="65000"/>
                  </a:schemeClr>
                </a:solidFill>
              </a:rPr>
              <a:t>Ephesos</a:t>
            </a:r>
            <a:endParaRPr lang="en-GB" sz="2000" i="1" dirty="0">
              <a:solidFill>
                <a:schemeClr val="tx1">
                  <a:lumMod val="65000"/>
                </a:schemeClr>
              </a:solidFill>
            </a:endParaRPr>
          </a:p>
        </p:txBody>
      </p:sp>
      <p:sp>
        <p:nvSpPr>
          <p:cNvPr id="5" name="TextBox 4"/>
          <p:cNvSpPr txBox="1"/>
          <p:nvPr/>
        </p:nvSpPr>
        <p:spPr>
          <a:xfrm>
            <a:off x="4716016" y="1556792"/>
            <a:ext cx="4248472" cy="4401205"/>
          </a:xfrm>
          <a:prstGeom prst="rect">
            <a:avLst/>
          </a:prstGeom>
          <a:noFill/>
        </p:spPr>
        <p:txBody>
          <a:bodyPr wrap="square" rtlCol="0">
            <a:spAutoFit/>
          </a:bodyPr>
          <a:lstStyle/>
          <a:p>
            <a:r>
              <a:rPr lang="el-GR" sz="2000" b="1" dirty="0">
                <a:solidFill>
                  <a:schemeClr val="tx1">
                    <a:lumMod val="75000"/>
                  </a:schemeClr>
                </a:solidFill>
              </a:rPr>
              <a:t>ἡ βουλὴ [καὶ ὁ δῆμος ἐτείμησαν] | Ἰουλιανὴ[ν </a:t>
            </a:r>
            <a:r>
              <a:rPr lang="en-GB" sz="2000" b="1" dirty="0">
                <a:solidFill>
                  <a:schemeClr val="tx1">
                    <a:lumMod val="75000"/>
                  </a:schemeClr>
                </a:solidFill>
              </a:rPr>
              <a:t>E</a:t>
            </a:r>
            <a:r>
              <a:rPr lang="el-GR" sz="2000" b="1" dirty="0">
                <a:solidFill>
                  <a:schemeClr val="tx1">
                    <a:lumMod val="75000"/>
                  </a:schemeClr>
                </a:solidFill>
              </a:rPr>
              <a:t>ὐσ]τρά[του τοῦ Φα]|νοστράτ[ου,] γυνα[ῖκα δὲ Ἀλ]|κίφρονο[ς τ]οῦ τῆς Ἀ[σίας ἀρχιε]|ρέως, ἀρ[χιέ]ρειαν γε[νομένην] | τῆς Ἀσία[ς πρ]ώτην τῶ[ν γυναικῶν], | στεφαν[ηφόρ]ον, γυμν[ασίαρχον], | ἱέ[ρει]αν Ἀφ[ροδ]είτης κα[ὶ θεᾶς Ἀγριπ]|πείνης [μητ]ρὸς διὰ [βίου], ἱ[έρει|αν δὲ κα[ὶ ἐν Ἐ]φέσῳ Δή[μητρ]ος [διὰ] | βίου, πάσ[ης ἀ]ρετῆς ἕν[εκεν].</a:t>
            </a:r>
            <a:endParaRPr lang="en-GB" sz="2000" b="1" dirty="0">
              <a:solidFill>
                <a:schemeClr val="tx1">
                  <a:lumMod val="75000"/>
                </a:schemeClr>
              </a:solidFill>
            </a:endParaRPr>
          </a:p>
        </p:txBody>
      </p:sp>
      <p:sp>
        <p:nvSpPr>
          <p:cNvPr id="14" name="Content Placeholder 2"/>
          <p:cNvSpPr txBox="1">
            <a:spLocks/>
          </p:cNvSpPr>
          <p:nvPr/>
        </p:nvSpPr>
        <p:spPr>
          <a:xfrm>
            <a:off x="4577992" y="1353657"/>
            <a:ext cx="3754760" cy="2057729"/>
          </a:xfrm>
          <a:prstGeom prst="rect">
            <a:avLst/>
          </a:prstGeom>
          <a:gradFill>
            <a:gsLst>
              <a:gs pos="0">
                <a:schemeClr val="accent2">
                  <a:shade val="15000"/>
                  <a:satMod val="180000"/>
                  <a:alpha val="70000"/>
                </a:schemeClr>
              </a:gs>
              <a:gs pos="50000">
                <a:schemeClr val="accent2">
                  <a:shade val="45000"/>
                  <a:satMod val="170000"/>
                </a:schemeClr>
              </a:gs>
              <a:gs pos="70000">
                <a:schemeClr val="accent2">
                  <a:tint val="99000"/>
                  <a:shade val="65000"/>
                  <a:satMod val="155000"/>
                </a:schemeClr>
              </a:gs>
              <a:gs pos="100000">
                <a:schemeClr val="accent2">
                  <a:tint val="95500"/>
                  <a:shade val="100000"/>
                  <a:satMod val="155000"/>
                </a:schemeClr>
              </a:gs>
            </a:gsLst>
          </a:gradFill>
          <a:ln/>
        </p:spPr>
        <p:style>
          <a:lnRef idx="1">
            <a:schemeClr val="accent2"/>
          </a:lnRef>
          <a:fillRef idx="3">
            <a:schemeClr val="accent2"/>
          </a:fillRef>
          <a:effectRef idx="2">
            <a:schemeClr val="accent2"/>
          </a:effectRef>
          <a:fontRef idx="minor">
            <a:schemeClr val="lt1"/>
          </a:fontRef>
        </p:style>
        <p:txBody>
          <a:bodyPr vert="horz" lIns="91440" tIns="45720" rIns="91440" bIns="45720" rtlCol="0">
            <a:normAutofit fontScale="925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2000" b="1" dirty="0">
                <a:solidFill>
                  <a:schemeClr val="tx2">
                    <a:lumMod val="25000"/>
                  </a:schemeClr>
                </a:solidFill>
                <a:effectLst>
                  <a:outerShdw blurRad="38100" dist="38100" dir="2700000" algn="tl">
                    <a:srgbClr val="000000">
                      <a:alpha val="43137"/>
                    </a:srgbClr>
                  </a:outerShdw>
                </a:effectLst>
              </a:rPr>
              <a:t>INFLUENCE &amp; STATUS ?</a:t>
            </a:r>
            <a:br>
              <a:rPr lang="en-GB" sz="2000" b="1" dirty="0">
                <a:solidFill>
                  <a:schemeClr val="tx2">
                    <a:lumMod val="25000"/>
                  </a:schemeClr>
                </a:solidFill>
                <a:effectLst>
                  <a:outerShdw blurRad="38100" dist="38100" dir="2700000" algn="tl">
                    <a:srgbClr val="000000">
                      <a:alpha val="43137"/>
                    </a:srgbClr>
                  </a:outerShdw>
                </a:effectLst>
              </a:rPr>
            </a:br>
            <a:endParaRPr lang="en-GB" sz="1050" b="1"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de-DE" sz="1800" dirty="0" err="1">
                <a:solidFill>
                  <a:schemeClr val="tx2">
                    <a:lumMod val="25000"/>
                  </a:schemeClr>
                </a:solidFill>
                <a:effectLst>
                  <a:outerShdw blurRad="38100" dist="38100" dir="2700000" algn="tl">
                    <a:srgbClr val="000000">
                      <a:alpha val="43137"/>
                    </a:srgbClr>
                  </a:outerShdw>
                </a:effectLst>
              </a:rPr>
              <a:t>Social</a:t>
            </a:r>
            <a:r>
              <a:rPr lang="de-DE" sz="1800" dirty="0">
                <a:solidFill>
                  <a:schemeClr val="tx2">
                    <a:lumMod val="25000"/>
                  </a:schemeClr>
                </a:solidFill>
                <a:effectLst>
                  <a:outerShdw blurRad="38100" dist="38100" dir="2700000" algn="tl">
                    <a:srgbClr val="000000">
                      <a:alpha val="43137"/>
                    </a:srgbClr>
                  </a:outerShdw>
                </a:effectLst>
              </a:rPr>
              <a:t> </a:t>
            </a:r>
            <a:r>
              <a:rPr lang="de-DE" sz="1800" dirty="0" err="1">
                <a:solidFill>
                  <a:schemeClr val="tx2">
                    <a:lumMod val="25000"/>
                  </a:schemeClr>
                </a:solidFill>
                <a:effectLst>
                  <a:outerShdw blurRad="38100" dist="38100" dir="2700000" algn="tl">
                    <a:srgbClr val="000000">
                      <a:alpha val="43137"/>
                    </a:srgbClr>
                  </a:outerShdw>
                </a:effectLst>
              </a:rPr>
              <a:t>status</a:t>
            </a:r>
            <a:r>
              <a:rPr lang="de-DE" sz="1800" dirty="0">
                <a:solidFill>
                  <a:schemeClr val="tx2">
                    <a:lumMod val="25000"/>
                  </a:schemeClr>
                </a:solidFill>
                <a:effectLst>
                  <a:outerShdw blurRad="38100" dist="38100" dir="2700000" algn="tl">
                    <a:srgbClr val="000000">
                      <a:alpha val="43137"/>
                    </a:srgbClr>
                  </a:outerShdw>
                </a:effectLst>
              </a:rPr>
              <a:t> </a:t>
            </a:r>
            <a:r>
              <a:rPr lang="de-DE" sz="1800" dirty="0" err="1">
                <a:solidFill>
                  <a:schemeClr val="tx2">
                    <a:lumMod val="25000"/>
                  </a:schemeClr>
                </a:solidFill>
                <a:effectLst>
                  <a:outerShdw blurRad="38100" dist="38100" dir="2700000" algn="tl">
                    <a:srgbClr val="000000">
                      <a:alpha val="43137"/>
                    </a:srgbClr>
                  </a:outerShdw>
                </a:effectLst>
              </a:rPr>
              <a:t>of</a:t>
            </a:r>
            <a:r>
              <a:rPr lang="de-DE" sz="1800" dirty="0">
                <a:solidFill>
                  <a:schemeClr val="tx2">
                    <a:lumMod val="25000"/>
                  </a:schemeClr>
                </a:solidFill>
                <a:effectLst>
                  <a:outerShdw blurRad="38100" dist="38100" dir="2700000" algn="tl">
                    <a:srgbClr val="000000">
                      <a:alpha val="43137"/>
                    </a:srgbClr>
                  </a:outerShdw>
                </a:effectLst>
              </a:rPr>
              <a:t> </a:t>
            </a:r>
            <a:r>
              <a:rPr lang="de-DE" sz="1800" dirty="0" err="1">
                <a:solidFill>
                  <a:schemeClr val="tx2">
                    <a:lumMod val="25000"/>
                  </a:schemeClr>
                </a:solidFill>
                <a:effectLst>
                  <a:outerShdw blurRad="38100" dist="38100" dir="2700000" algn="tl">
                    <a:srgbClr val="000000">
                      <a:alpha val="43137"/>
                    </a:srgbClr>
                  </a:outerShdw>
                </a:effectLst>
              </a:rPr>
              <a:t>women</a:t>
            </a:r>
            <a:endParaRPr lang="en-GB" sz="1800"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de-DE" sz="1800" dirty="0" err="1">
                <a:solidFill>
                  <a:schemeClr val="tx2">
                    <a:lumMod val="25000"/>
                  </a:schemeClr>
                </a:solidFill>
                <a:effectLst>
                  <a:outerShdw blurRad="38100" dist="38100" dir="2700000" algn="tl">
                    <a:srgbClr val="000000">
                      <a:alpha val="43137"/>
                    </a:srgbClr>
                  </a:outerShdw>
                </a:effectLst>
              </a:rPr>
              <a:t>political</a:t>
            </a:r>
            <a:r>
              <a:rPr lang="de-DE" sz="1800" dirty="0">
                <a:solidFill>
                  <a:schemeClr val="tx2">
                    <a:lumMod val="25000"/>
                  </a:schemeClr>
                </a:solidFill>
                <a:effectLst>
                  <a:outerShdw blurRad="38100" dist="38100" dir="2700000" algn="tl">
                    <a:srgbClr val="000000">
                      <a:alpha val="43137"/>
                    </a:srgbClr>
                  </a:outerShdw>
                </a:effectLst>
              </a:rPr>
              <a:t> power </a:t>
            </a:r>
            <a:r>
              <a:rPr lang="de-DE" sz="1800" dirty="0" err="1">
                <a:solidFill>
                  <a:schemeClr val="tx2">
                    <a:lumMod val="25000"/>
                  </a:schemeClr>
                </a:solidFill>
                <a:effectLst>
                  <a:outerShdw blurRad="38100" dist="38100" dir="2700000" algn="tl">
                    <a:srgbClr val="000000">
                      <a:alpha val="43137"/>
                    </a:srgbClr>
                  </a:outerShdw>
                </a:effectLst>
              </a:rPr>
              <a:t>or</a:t>
            </a:r>
            <a:r>
              <a:rPr lang="de-DE" sz="1800" dirty="0">
                <a:solidFill>
                  <a:schemeClr val="tx2">
                    <a:lumMod val="25000"/>
                  </a:schemeClr>
                </a:solidFill>
                <a:effectLst>
                  <a:outerShdw blurRad="38100" dist="38100" dir="2700000" algn="tl">
                    <a:srgbClr val="000000">
                      <a:alpha val="43137"/>
                    </a:srgbClr>
                  </a:outerShdw>
                </a:effectLst>
              </a:rPr>
              <a:t> „</a:t>
            </a:r>
            <a:r>
              <a:rPr lang="de-DE" sz="1800" dirty="0" err="1">
                <a:solidFill>
                  <a:schemeClr val="tx2">
                    <a:lumMod val="25000"/>
                  </a:schemeClr>
                </a:solidFill>
                <a:effectLst>
                  <a:outerShdw blurRad="38100" dist="38100" dir="2700000" algn="tl">
                    <a:srgbClr val="000000">
                      <a:alpha val="43137"/>
                    </a:srgbClr>
                  </a:outerShdw>
                </a:effectLst>
              </a:rPr>
              <a:t>influence</a:t>
            </a:r>
            <a:r>
              <a:rPr lang="de-DE" sz="1800" dirty="0">
                <a:solidFill>
                  <a:schemeClr val="tx2">
                    <a:lumMod val="25000"/>
                  </a:schemeClr>
                </a:solidFill>
                <a:effectLst>
                  <a:outerShdw blurRad="38100" dist="38100" dir="2700000" algn="tl">
                    <a:srgbClr val="000000">
                      <a:alpha val="43137"/>
                    </a:srgbClr>
                  </a:outerShdw>
                </a:effectLst>
              </a:rPr>
              <a:t>“?</a:t>
            </a:r>
          </a:p>
          <a:p>
            <a:pPr>
              <a:buFont typeface="Wingdings" pitchFamily="2" charset="2"/>
              <a:buChar char="Ø"/>
            </a:pPr>
            <a:r>
              <a:rPr lang="en-GB" sz="1800" dirty="0" err="1">
                <a:solidFill>
                  <a:schemeClr val="tx2">
                    <a:lumMod val="25000"/>
                  </a:schemeClr>
                </a:solidFill>
                <a:effectLst>
                  <a:outerShdw blurRad="38100" dist="38100" dir="2700000" algn="tl">
                    <a:srgbClr val="000000">
                      <a:alpha val="43137"/>
                    </a:srgbClr>
                  </a:outerShdw>
                </a:effectLst>
              </a:rPr>
              <a:t>euergetismus</a:t>
            </a:r>
            <a:endParaRPr lang="en-GB" sz="1800"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en-GB" sz="1800" dirty="0" err="1">
                <a:solidFill>
                  <a:schemeClr val="tx2">
                    <a:lumMod val="25000"/>
                  </a:schemeClr>
                </a:solidFill>
                <a:effectLst>
                  <a:outerShdw blurRad="38100" dist="38100" dir="2700000" algn="tl">
                    <a:srgbClr val="000000">
                      <a:alpha val="43137"/>
                    </a:srgbClr>
                  </a:outerShdw>
                </a:effectLst>
              </a:rPr>
              <a:t>prieshood</a:t>
            </a:r>
            <a:r>
              <a:rPr lang="en-GB" sz="1800" dirty="0">
                <a:solidFill>
                  <a:schemeClr val="tx2">
                    <a:lumMod val="25000"/>
                  </a:schemeClr>
                </a:solidFill>
                <a:effectLst>
                  <a:outerShdw blurRad="38100" dist="38100" dir="2700000" algn="tl">
                    <a:srgbClr val="000000">
                      <a:alpha val="43137"/>
                    </a:srgbClr>
                  </a:outerShdw>
                </a:effectLst>
              </a:rPr>
              <a:t> as opportunity for public role, self-display,…</a:t>
            </a:r>
          </a:p>
        </p:txBody>
      </p:sp>
      <p:sp>
        <p:nvSpPr>
          <p:cNvPr id="15" name="Rectangle 14"/>
          <p:cNvSpPr/>
          <p:nvPr/>
        </p:nvSpPr>
        <p:spPr>
          <a:xfrm>
            <a:off x="4617680" y="1772816"/>
            <a:ext cx="3626728" cy="1566562"/>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ontent Placeholder 2"/>
          <p:cNvSpPr txBox="1">
            <a:spLocks/>
          </p:cNvSpPr>
          <p:nvPr/>
        </p:nvSpPr>
        <p:spPr>
          <a:xfrm>
            <a:off x="539552" y="1340768"/>
            <a:ext cx="3754760" cy="1998610"/>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a:ln/>
        </p:spPr>
        <p:style>
          <a:lnRef idx="1">
            <a:schemeClr val="accent6"/>
          </a:lnRef>
          <a:fillRef idx="3">
            <a:schemeClr val="accent6"/>
          </a:fillRef>
          <a:effectRef idx="2">
            <a:schemeClr val="accent6"/>
          </a:effectRef>
          <a:fontRef idx="minor">
            <a:schemeClr val="lt1"/>
          </a:fontRef>
        </p:style>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2000" b="1" dirty="0">
                <a:solidFill>
                  <a:schemeClr val="accent5">
                    <a:lumMod val="40000"/>
                    <a:lumOff val="60000"/>
                  </a:schemeClr>
                </a:solidFill>
                <a:effectLst>
                  <a:outerShdw blurRad="38100" dist="38100" dir="2700000" algn="tl">
                    <a:srgbClr val="000000">
                      <a:alpha val="43137"/>
                    </a:srgbClr>
                  </a:outerShdw>
                </a:effectLst>
              </a:rPr>
              <a:t>CAREER ?</a:t>
            </a:r>
          </a:p>
          <a:p>
            <a:pPr>
              <a:buFont typeface="Wingdings" pitchFamily="2" charset="2"/>
              <a:buChar char="Ø"/>
            </a:pPr>
            <a:r>
              <a:rPr lang="en-GB" sz="1600" b="1" dirty="0">
                <a:solidFill>
                  <a:schemeClr val="accent5">
                    <a:lumMod val="40000"/>
                    <a:lumOff val="60000"/>
                  </a:schemeClr>
                </a:solidFill>
              </a:rPr>
              <a:t>career structure for women </a:t>
            </a:r>
            <a:r>
              <a:rPr lang="en-GB" sz="1600" dirty="0">
                <a:solidFill>
                  <a:schemeClr val="accent5">
                    <a:lumMod val="40000"/>
                    <a:lumOff val="60000"/>
                  </a:schemeClr>
                </a:solidFill>
              </a:rPr>
              <a:t>?</a:t>
            </a:r>
          </a:p>
          <a:p>
            <a:pPr lvl="1">
              <a:buFont typeface="Wingdings" pitchFamily="2" charset="2"/>
              <a:buChar char="Ø"/>
            </a:pPr>
            <a:r>
              <a:rPr lang="en-GB" sz="1600" dirty="0">
                <a:solidFill>
                  <a:schemeClr val="accent5">
                    <a:lumMod val="40000"/>
                    <a:lumOff val="60000"/>
                  </a:schemeClr>
                </a:solidFill>
              </a:rPr>
              <a:t>‘accumulation’ </a:t>
            </a:r>
            <a:br>
              <a:rPr lang="en-GB" sz="1600" dirty="0">
                <a:solidFill>
                  <a:schemeClr val="accent5">
                    <a:lumMod val="40000"/>
                    <a:lumOff val="60000"/>
                  </a:schemeClr>
                </a:solidFill>
              </a:rPr>
            </a:br>
            <a:r>
              <a:rPr lang="en-GB" sz="1600" dirty="0">
                <a:solidFill>
                  <a:schemeClr val="accent5">
                    <a:lumMod val="40000"/>
                    <a:lumOff val="60000"/>
                  </a:schemeClr>
                </a:solidFill>
              </a:rPr>
              <a:t>of offices and </a:t>
            </a:r>
            <a:r>
              <a:rPr lang="en-GB" sz="1600" i="1" dirty="0" err="1">
                <a:solidFill>
                  <a:schemeClr val="accent5">
                    <a:lumMod val="40000"/>
                    <a:lumOff val="60000"/>
                  </a:schemeClr>
                </a:solidFill>
              </a:rPr>
              <a:t>leitourgiai</a:t>
            </a:r>
            <a:endParaRPr lang="en-GB" sz="1600" i="1" dirty="0">
              <a:solidFill>
                <a:schemeClr val="accent5">
                  <a:lumMod val="40000"/>
                  <a:lumOff val="60000"/>
                </a:schemeClr>
              </a:solidFill>
            </a:endParaRPr>
          </a:p>
          <a:p>
            <a:pPr lvl="1">
              <a:buFont typeface="Wingdings" pitchFamily="2" charset="2"/>
              <a:buChar char="Ø"/>
            </a:pPr>
            <a:r>
              <a:rPr lang="de-DE" sz="1600" dirty="0">
                <a:solidFill>
                  <a:schemeClr val="accent5">
                    <a:lumMod val="40000"/>
                    <a:lumOff val="60000"/>
                  </a:schemeClr>
                </a:solidFill>
              </a:rPr>
              <a:t>„</a:t>
            </a:r>
            <a:r>
              <a:rPr lang="de-DE" sz="1600" dirty="0" err="1">
                <a:solidFill>
                  <a:schemeClr val="accent5">
                    <a:lumMod val="40000"/>
                    <a:lumOff val="60000"/>
                  </a:schemeClr>
                </a:solidFill>
              </a:rPr>
              <a:t>cursus</a:t>
            </a:r>
            <a:r>
              <a:rPr lang="de-DE" sz="1600" dirty="0">
                <a:solidFill>
                  <a:schemeClr val="accent5">
                    <a:lumMod val="40000"/>
                    <a:lumOff val="60000"/>
                  </a:schemeClr>
                </a:solidFill>
              </a:rPr>
              <a:t> </a:t>
            </a:r>
            <a:r>
              <a:rPr lang="de-DE" sz="1600" dirty="0" err="1">
                <a:solidFill>
                  <a:schemeClr val="accent5">
                    <a:lumMod val="40000"/>
                    <a:lumOff val="60000"/>
                  </a:schemeClr>
                </a:solidFill>
              </a:rPr>
              <a:t>honorum</a:t>
            </a:r>
            <a:r>
              <a:rPr lang="de-DE" sz="1600" dirty="0">
                <a:solidFill>
                  <a:schemeClr val="accent5">
                    <a:lumMod val="40000"/>
                    <a:lumOff val="60000"/>
                  </a:schemeClr>
                </a:solidFill>
              </a:rPr>
              <a:t>“</a:t>
            </a:r>
          </a:p>
          <a:p>
            <a:pPr lvl="1">
              <a:buFont typeface="Wingdings" pitchFamily="2" charset="2"/>
              <a:buChar char="Ø"/>
            </a:pPr>
            <a:r>
              <a:rPr lang="de-DE" sz="1600" dirty="0" err="1">
                <a:solidFill>
                  <a:schemeClr val="accent5">
                    <a:lumMod val="40000"/>
                    <a:lumOff val="60000"/>
                  </a:schemeClr>
                </a:solidFill>
              </a:rPr>
              <a:t>competition</a:t>
            </a:r>
            <a:r>
              <a:rPr lang="de-DE" sz="1600" dirty="0">
                <a:solidFill>
                  <a:schemeClr val="accent5">
                    <a:lumMod val="40000"/>
                    <a:lumOff val="60000"/>
                  </a:schemeClr>
                </a:solidFill>
              </a:rPr>
              <a:t> </a:t>
            </a:r>
            <a:r>
              <a:rPr lang="de-DE" sz="1600" dirty="0" err="1">
                <a:solidFill>
                  <a:schemeClr val="accent5">
                    <a:lumMod val="40000"/>
                    <a:lumOff val="60000"/>
                  </a:schemeClr>
                </a:solidFill>
              </a:rPr>
              <a:t>for</a:t>
            </a:r>
            <a:r>
              <a:rPr lang="de-DE" sz="1600" dirty="0">
                <a:solidFill>
                  <a:schemeClr val="accent5">
                    <a:lumMod val="40000"/>
                    <a:lumOff val="60000"/>
                  </a:schemeClr>
                </a:solidFill>
              </a:rPr>
              <a:t> </a:t>
            </a:r>
            <a:r>
              <a:rPr lang="de-DE" sz="1600" dirty="0" err="1">
                <a:solidFill>
                  <a:schemeClr val="accent5">
                    <a:lumMod val="40000"/>
                    <a:lumOff val="60000"/>
                  </a:schemeClr>
                </a:solidFill>
              </a:rPr>
              <a:t>offices</a:t>
            </a:r>
            <a:endParaRPr lang="en-GB" sz="1600" dirty="0">
              <a:solidFill>
                <a:schemeClr val="accent5">
                  <a:lumMod val="40000"/>
                  <a:lumOff val="60000"/>
                </a:schemeClr>
              </a:solidFill>
            </a:endParaRPr>
          </a:p>
        </p:txBody>
      </p:sp>
      <p:sp>
        <p:nvSpPr>
          <p:cNvPr id="11" name="Rectangle 10"/>
          <p:cNvSpPr/>
          <p:nvPr/>
        </p:nvSpPr>
        <p:spPr>
          <a:xfrm>
            <a:off x="611560" y="1738603"/>
            <a:ext cx="3626728" cy="1474373"/>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18343801"/>
      </p:ext>
    </p:extLst>
  </p:cSld>
  <p:clrMapOvr>
    <a:masterClrMapping/>
  </p:clrMapOvr>
  <p:transition spd="slow" advClick="0" advTm="3000">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1000"/>
                                        <p:tgtEl>
                                          <p:spTgt spid="15"/>
                                        </p:tgtEl>
                                      </p:cBhvr>
                                    </p:animEffect>
                                    <p:anim calcmode="lin" valueType="num">
                                      <p:cBhvr>
                                        <p:cTn id="14" dur="1000" fill="hold"/>
                                        <p:tgtEl>
                                          <p:spTgt spid="15"/>
                                        </p:tgtEl>
                                        <p:attrNameLst>
                                          <p:attrName>ppt_x</p:attrName>
                                        </p:attrNameLst>
                                      </p:cBhvr>
                                      <p:tavLst>
                                        <p:tav tm="0">
                                          <p:val>
                                            <p:strVal val="#ppt_x"/>
                                          </p:val>
                                        </p:tav>
                                        <p:tav tm="100000">
                                          <p:val>
                                            <p:strVal val="#ppt_x"/>
                                          </p:val>
                                        </p:tav>
                                      </p:tavLst>
                                    </p:anim>
                                    <p:anim calcmode="lin" valueType="num">
                                      <p:cBhvr>
                                        <p:cTn id="15"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cstate="print">
            <a:extLst>
              <a:ext uri="{28A0092B-C50C-407E-A947-70E740481C1C}">
                <a14:useLocalDpi xmlns:a14="http://schemas.microsoft.com/office/drawing/2010/main" val="0"/>
              </a:ext>
            </a:extLst>
          </a:blip>
          <a:srcRect r="13635"/>
          <a:stretch/>
        </p:blipFill>
        <p:spPr>
          <a:xfrm>
            <a:off x="47481" y="81404"/>
            <a:ext cx="9061023" cy="6659964"/>
          </a:xfrm>
          <a:prstGeom prst="rect">
            <a:avLst/>
          </a:prstGeom>
        </p:spPr>
      </p:pic>
      <p:sp>
        <p:nvSpPr>
          <p:cNvPr id="5" name="Content Placeholder 2"/>
          <p:cNvSpPr txBox="1">
            <a:spLocks/>
          </p:cNvSpPr>
          <p:nvPr/>
        </p:nvSpPr>
        <p:spPr>
          <a:xfrm>
            <a:off x="539552" y="1340768"/>
            <a:ext cx="3754760" cy="1998610"/>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a:ln/>
        </p:spPr>
        <p:style>
          <a:lnRef idx="1">
            <a:schemeClr val="accent6"/>
          </a:lnRef>
          <a:fillRef idx="3">
            <a:schemeClr val="accent6"/>
          </a:fillRef>
          <a:effectRef idx="2">
            <a:schemeClr val="accent6"/>
          </a:effectRef>
          <a:fontRef idx="minor">
            <a:schemeClr val="lt1"/>
          </a:fontRef>
        </p:style>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2000" b="1" dirty="0">
                <a:solidFill>
                  <a:schemeClr val="accent5">
                    <a:lumMod val="40000"/>
                    <a:lumOff val="60000"/>
                  </a:schemeClr>
                </a:solidFill>
                <a:effectLst>
                  <a:outerShdw blurRad="38100" dist="38100" dir="2700000" algn="tl">
                    <a:srgbClr val="000000">
                      <a:alpha val="43137"/>
                    </a:srgbClr>
                  </a:outerShdw>
                </a:effectLst>
              </a:rPr>
              <a:t>CAREER ?</a:t>
            </a:r>
          </a:p>
          <a:p>
            <a:pPr>
              <a:buFont typeface="Wingdings" pitchFamily="2" charset="2"/>
              <a:buChar char="Ø"/>
            </a:pPr>
            <a:r>
              <a:rPr lang="en-GB" sz="1600" b="1" dirty="0">
                <a:solidFill>
                  <a:schemeClr val="accent5">
                    <a:lumMod val="40000"/>
                    <a:lumOff val="60000"/>
                  </a:schemeClr>
                </a:solidFill>
              </a:rPr>
              <a:t>career structure for women </a:t>
            </a:r>
            <a:r>
              <a:rPr lang="en-GB" sz="1600" dirty="0">
                <a:solidFill>
                  <a:schemeClr val="accent5">
                    <a:lumMod val="40000"/>
                    <a:lumOff val="60000"/>
                  </a:schemeClr>
                </a:solidFill>
              </a:rPr>
              <a:t>?</a:t>
            </a:r>
          </a:p>
          <a:p>
            <a:pPr lvl="1">
              <a:buFont typeface="Wingdings" pitchFamily="2" charset="2"/>
              <a:buChar char="Ø"/>
            </a:pPr>
            <a:r>
              <a:rPr lang="en-GB" sz="1600" dirty="0">
                <a:solidFill>
                  <a:schemeClr val="accent5">
                    <a:lumMod val="40000"/>
                    <a:lumOff val="60000"/>
                  </a:schemeClr>
                </a:solidFill>
              </a:rPr>
              <a:t>‘accumulation’ </a:t>
            </a:r>
            <a:br>
              <a:rPr lang="en-GB" sz="1600" dirty="0">
                <a:solidFill>
                  <a:schemeClr val="accent5">
                    <a:lumMod val="40000"/>
                    <a:lumOff val="60000"/>
                  </a:schemeClr>
                </a:solidFill>
              </a:rPr>
            </a:br>
            <a:r>
              <a:rPr lang="en-GB" sz="1600" dirty="0">
                <a:solidFill>
                  <a:schemeClr val="accent5">
                    <a:lumMod val="40000"/>
                    <a:lumOff val="60000"/>
                  </a:schemeClr>
                </a:solidFill>
              </a:rPr>
              <a:t>of offices and </a:t>
            </a:r>
            <a:r>
              <a:rPr lang="en-GB" sz="1600" i="1" dirty="0" err="1">
                <a:solidFill>
                  <a:schemeClr val="accent5">
                    <a:lumMod val="40000"/>
                    <a:lumOff val="60000"/>
                  </a:schemeClr>
                </a:solidFill>
              </a:rPr>
              <a:t>leitourgiai</a:t>
            </a:r>
            <a:endParaRPr lang="en-GB" sz="1600" i="1" dirty="0">
              <a:solidFill>
                <a:schemeClr val="accent5">
                  <a:lumMod val="40000"/>
                  <a:lumOff val="60000"/>
                </a:schemeClr>
              </a:solidFill>
            </a:endParaRPr>
          </a:p>
          <a:p>
            <a:pPr lvl="1">
              <a:buFont typeface="Wingdings" pitchFamily="2" charset="2"/>
              <a:buChar char="Ø"/>
            </a:pPr>
            <a:r>
              <a:rPr lang="de-DE" sz="1600" dirty="0">
                <a:solidFill>
                  <a:schemeClr val="accent5">
                    <a:lumMod val="40000"/>
                    <a:lumOff val="60000"/>
                  </a:schemeClr>
                </a:solidFill>
              </a:rPr>
              <a:t>„</a:t>
            </a:r>
            <a:r>
              <a:rPr lang="de-DE" sz="1600" dirty="0" err="1">
                <a:solidFill>
                  <a:schemeClr val="accent5">
                    <a:lumMod val="40000"/>
                    <a:lumOff val="60000"/>
                  </a:schemeClr>
                </a:solidFill>
              </a:rPr>
              <a:t>cursus</a:t>
            </a:r>
            <a:r>
              <a:rPr lang="de-DE" sz="1600" dirty="0">
                <a:solidFill>
                  <a:schemeClr val="accent5">
                    <a:lumMod val="40000"/>
                    <a:lumOff val="60000"/>
                  </a:schemeClr>
                </a:solidFill>
              </a:rPr>
              <a:t> </a:t>
            </a:r>
            <a:r>
              <a:rPr lang="de-DE" sz="1600" dirty="0" err="1">
                <a:solidFill>
                  <a:schemeClr val="accent5">
                    <a:lumMod val="40000"/>
                    <a:lumOff val="60000"/>
                  </a:schemeClr>
                </a:solidFill>
              </a:rPr>
              <a:t>honorum</a:t>
            </a:r>
            <a:r>
              <a:rPr lang="de-DE" sz="1600" dirty="0">
                <a:solidFill>
                  <a:schemeClr val="accent5">
                    <a:lumMod val="40000"/>
                    <a:lumOff val="60000"/>
                  </a:schemeClr>
                </a:solidFill>
              </a:rPr>
              <a:t>“</a:t>
            </a:r>
          </a:p>
          <a:p>
            <a:pPr lvl="1">
              <a:buFont typeface="Wingdings" pitchFamily="2" charset="2"/>
              <a:buChar char="Ø"/>
            </a:pPr>
            <a:r>
              <a:rPr lang="de-DE" sz="1600" dirty="0" err="1">
                <a:solidFill>
                  <a:schemeClr val="accent5">
                    <a:lumMod val="40000"/>
                    <a:lumOff val="60000"/>
                  </a:schemeClr>
                </a:solidFill>
              </a:rPr>
              <a:t>competition</a:t>
            </a:r>
            <a:r>
              <a:rPr lang="de-DE" sz="1600" dirty="0">
                <a:solidFill>
                  <a:schemeClr val="accent5">
                    <a:lumMod val="40000"/>
                    <a:lumOff val="60000"/>
                  </a:schemeClr>
                </a:solidFill>
              </a:rPr>
              <a:t> </a:t>
            </a:r>
            <a:r>
              <a:rPr lang="de-DE" sz="1600" dirty="0" err="1">
                <a:solidFill>
                  <a:schemeClr val="accent5">
                    <a:lumMod val="40000"/>
                    <a:lumOff val="60000"/>
                  </a:schemeClr>
                </a:solidFill>
              </a:rPr>
              <a:t>for</a:t>
            </a:r>
            <a:r>
              <a:rPr lang="de-DE" sz="1600" dirty="0">
                <a:solidFill>
                  <a:schemeClr val="accent5">
                    <a:lumMod val="40000"/>
                    <a:lumOff val="60000"/>
                  </a:schemeClr>
                </a:solidFill>
              </a:rPr>
              <a:t> </a:t>
            </a:r>
            <a:r>
              <a:rPr lang="de-DE" sz="1600" dirty="0" err="1">
                <a:solidFill>
                  <a:schemeClr val="accent5">
                    <a:lumMod val="40000"/>
                    <a:lumOff val="60000"/>
                  </a:schemeClr>
                </a:solidFill>
              </a:rPr>
              <a:t>offices</a:t>
            </a:r>
            <a:endParaRPr lang="en-GB" sz="1600" dirty="0">
              <a:solidFill>
                <a:schemeClr val="accent5">
                  <a:lumMod val="40000"/>
                  <a:lumOff val="60000"/>
                </a:schemeClr>
              </a:solidFill>
            </a:endParaRPr>
          </a:p>
        </p:txBody>
      </p:sp>
      <p:sp>
        <p:nvSpPr>
          <p:cNvPr id="11" name="Rectangle 10"/>
          <p:cNvSpPr/>
          <p:nvPr/>
        </p:nvSpPr>
        <p:spPr>
          <a:xfrm>
            <a:off x="611560" y="1738603"/>
            <a:ext cx="3626728" cy="1474373"/>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rot="20287356">
            <a:off x="386179" y="3205486"/>
            <a:ext cx="4752528" cy="2800767"/>
          </a:xfrm>
          <a:prstGeom prst="rect">
            <a:avLst/>
          </a:prstGeom>
          <a:blipFill>
            <a:blip r:embed="rId3" cstate="print"/>
            <a:tile tx="0" ty="0" sx="100000" sy="100000" flip="none" algn="tl"/>
          </a:blipFill>
          <a:scene3d>
            <a:camera prst="perspectiveRight"/>
            <a:lightRig rig="brightRoom" dir="t">
              <a:rot lat="0" lon="0" rev="8700000"/>
            </a:lightRig>
          </a:scene3d>
          <a:sp3d contourW="12700" prstMaterial="dkEdge">
            <a:bevelT w="0" h="0" prst="relaxedInset"/>
            <a:contourClr>
              <a:schemeClr val="accent3">
                <a:shade val="65000"/>
                <a:satMod val="150000"/>
              </a:schemeClr>
            </a:contourClr>
          </a:sp3d>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de-DE" sz="1600" dirty="0">
                <a:solidFill>
                  <a:srgbClr val="92D050"/>
                </a:solidFill>
                <a:effectLst>
                  <a:outerShdw blurRad="38100" dist="38100" dir="2700000" algn="tl">
                    <a:srgbClr val="000000">
                      <a:alpha val="43137"/>
                    </a:srgbClr>
                  </a:outerShdw>
                </a:effectLst>
              </a:rPr>
              <a:t>Stratonikeia </a:t>
            </a:r>
            <a:r>
              <a:rPr lang="de-DE" sz="1600" dirty="0">
                <a:solidFill>
                  <a:srgbClr val="92D050"/>
                </a:solidFill>
                <a:effectLst>
                  <a:outerShdw blurRad="38100" dist="38100" dir="2700000" algn="tl">
                    <a:srgbClr val="000000">
                      <a:alpha val="43137"/>
                    </a:srgbClr>
                  </a:outerShdw>
                </a:effectLst>
                <a:sym typeface="Wingdings" pitchFamily="2" charset="2"/>
              </a:rPr>
              <a:t> </a:t>
            </a:r>
            <a:r>
              <a:rPr lang="de-DE" sz="1600" dirty="0" err="1">
                <a:solidFill>
                  <a:srgbClr val="92D050"/>
                </a:solidFill>
                <a:effectLst>
                  <a:outerShdw blurRad="38100" dist="38100" dir="2700000" algn="tl">
                    <a:srgbClr val="000000">
                      <a:alpha val="43137"/>
                    </a:srgbClr>
                  </a:outerShdw>
                </a:effectLst>
                <a:sym typeface="Wingdings" pitchFamily="2" charset="2"/>
              </a:rPr>
              <a:t>many</a:t>
            </a:r>
            <a:r>
              <a:rPr lang="de-DE" sz="1600" dirty="0">
                <a:solidFill>
                  <a:srgbClr val="92D050"/>
                </a:solidFill>
                <a:effectLst>
                  <a:outerShdw blurRad="38100" dist="38100" dir="2700000" algn="tl">
                    <a:srgbClr val="000000">
                      <a:alpha val="43137"/>
                    </a:srgbClr>
                  </a:outerShdw>
                </a:effectLst>
                <a:sym typeface="Wingdings" pitchFamily="2" charset="2"/>
              </a:rPr>
              <a:t> </a:t>
            </a:r>
            <a:r>
              <a:rPr lang="de-DE" sz="1600" dirty="0" err="1">
                <a:solidFill>
                  <a:srgbClr val="92D050"/>
                </a:solidFill>
                <a:effectLst>
                  <a:outerShdw blurRad="38100" dist="38100" dir="2700000" algn="tl">
                    <a:srgbClr val="000000">
                      <a:alpha val="43137"/>
                    </a:srgbClr>
                  </a:outerShdw>
                </a:effectLst>
                <a:sym typeface="Wingdings" pitchFamily="2" charset="2"/>
              </a:rPr>
              <a:t>couples</a:t>
            </a:r>
            <a:r>
              <a:rPr lang="de-DE" sz="1600" dirty="0">
                <a:solidFill>
                  <a:srgbClr val="92D050"/>
                </a:solidFill>
                <a:effectLst>
                  <a:outerShdw blurRad="38100" dist="38100" dir="2700000" algn="tl">
                    <a:srgbClr val="000000">
                      <a:alpha val="43137"/>
                    </a:srgbClr>
                  </a:outerShdw>
                </a:effectLst>
                <a:sym typeface="Wingdings" pitchFamily="2" charset="2"/>
              </a:rPr>
              <a:t> </a:t>
            </a:r>
            <a:r>
              <a:rPr lang="de-DE" sz="1600" dirty="0" err="1">
                <a:solidFill>
                  <a:srgbClr val="92D050"/>
                </a:solidFill>
                <a:effectLst>
                  <a:outerShdw blurRad="38100" dist="38100" dir="2700000" algn="tl">
                    <a:srgbClr val="000000">
                      <a:alpha val="43137"/>
                    </a:srgbClr>
                  </a:outerShdw>
                </a:effectLst>
                <a:sym typeface="Wingdings" pitchFamily="2" charset="2"/>
              </a:rPr>
              <a:t>as</a:t>
            </a:r>
            <a:r>
              <a:rPr lang="de-DE" sz="1600" dirty="0">
                <a:solidFill>
                  <a:srgbClr val="92D050"/>
                </a:solidFill>
                <a:effectLst>
                  <a:outerShdw blurRad="38100" dist="38100" dir="2700000" algn="tl">
                    <a:srgbClr val="000000">
                      <a:alpha val="43137"/>
                    </a:srgbClr>
                  </a:outerShdw>
                </a:effectLst>
                <a:sym typeface="Wingdings" pitchFamily="2" charset="2"/>
              </a:rPr>
              <a:t> </a:t>
            </a:r>
            <a:r>
              <a:rPr lang="de-DE" sz="1600" dirty="0" err="1">
                <a:solidFill>
                  <a:srgbClr val="92D050"/>
                </a:solidFill>
                <a:effectLst>
                  <a:outerShdw blurRad="38100" dist="38100" dir="2700000" algn="tl">
                    <a:srgbClr val="000000">
                      <a:alpha val="43137"/>
                    </a:srgbClr>
                  </a:outerShdw>
                </a:effectLst>
                <a:sym typeface="Wingdings" pitchFamily="2" charset="2"/>
              </a:rPr>
              <a:t>high</a:t>
            </a:r>
            <a:r>
              <a:rPr lang="de-DE" sz="1600" dirty="0">
                <a:solidFill>
                  <a:srgbClr val="92D050"/>
                </a:solidFill>
                <a:effectLst>
                  <a:outerShdw blurRad="38100" dist="38100" dir="2700000" algn="tl">
                    <a:srgbClr val="000000">
                      <a:alpha val="43137"/>
                    </a:srgbClr>
                  </a:outerShdw>
                </a:effectLst>
                <a:sym typeface="Wingdings" pitchFamily="2" charset="2"/>
              </a:rPr>
              <a:t> </a:t>
            </a:r>
            <a:r>
              <a:rPr lang="de-DE" sz="1600" dirty="0" err="1">
                <a:solidFill>
                  <a:srgbClr val="92D050"/>
                </a:solidFill>
                <a:effectLst>
                  <a:outerShdw blurRad="38100" dist="38100" dir="2700000" algn="tl">
                    <a:srgbClr val="000000">
                      <a:alpha val="43137"/>
                    </a:srgbClr>
                  </a:outerShdw>
                </a:effectLst>
                <a:sym typeface="Wingdings" pitchFamily="2" charset="2"/>
              </a:rPr>
              <a:t>priests</a:t>
            </a:r>
            <a:endParaRPr lang="de-DE" sz="1600" dirty="0">
              <a:solidFill>
                <a:srgbClr val="92D050"/>
              </a:solidFill>
              <a:effectLst>
                <a:outerShdw blurRad="38100" dist="38100" dir="2700000" algn="tl">
                  <a:srgbClr val="000000">
                    <a:alpha val="43137"/>
                  </a:srgbClr>
                </a:outerShdw>
              </a:effectLst>
              <a:sym typeface="Wingdings" pitchFamily="2" charset="2"/>
            </a:endParaRPr>
          </a:p>
          <a:p>
            <a:r>
              <a:rPr lang="de-DE" sz="1600" dirty="0">
                <a:solidFill>
                  <a:srgbClr val="92D050"/>
                </a:solidFill>
                <a:effectLst>
                  <a:outerShdw blurRad="38100" dist="38100" dir="2700000" algn="tl">
                    <a:srgbClr val="000000">
                      <a:alpha val="43137"/>
                    </a:srgbClr>
                  </a:outerShdw>
                </a:effectLst>
                <a:sym typeface="Wingdings" pitchFamily="2" charset="2"/>
              </a:rPr>
              <a:t>e.g. </a:t>
            </a:r>
            <a:r>
              <a:rPr lang="en-GB" sz="1600" dirty="0" err="1">
                <a:solidFill>
                  <a:srgbClr val="92D050"/>
                </a:solidFill>
                <a:effectLst>
                  <a:outerShdw blurRad="38100" dist="38100" dir="2700000" algn="tl">
                    <a:srgbClr val="000000">
                      <a:alpha val="43137"/>
                    </a:srgbClr>
                  </a:outerShdw>
                </a:effectLst>
              </a:rPr>
              <a:t>I.Stratonikeia</a:t>
            </a:r>
            <a:r>
              <a:rPr lang="en-GB" sz="1600" dirty="0">
                <a:solidFill>
                  <a:srgbClr val="92D050"/>
                </a:solidFill>
                <a:effectLst>
                  <a:outerShdw blurRad="38100" dist="38100" dir="2700000" algn="tl">
                    <a:srgbClr val="000000">
                      <a:alpha val="43137"/>
                    </a:srgbClr>
                  </a:outerShdw>
                </a:effectLst>
              </a:rPr>
              <a:t> 237: </a:t>
            </a:r>
            <a:endParaRPr lang="de-DE" sz="1600" dirty="0">
              <a:solidFill>
                <a:srgbClr val="92D050"/>
              </a:solidFill>
              <a:effectLst>
                <a:outerShdw blurRad="38100" dist="38100" dir="2700000" algn="tl">
                  <a:srgbClr val="000000">
                    <a:alpha val="43137"/>
                  </a:srgbClr>
                </a:outerShdw>
              </a:effectLst>
            </a:endParaRPr>
          </a:p>
          <a:p>
            <a:pPr marL="285750" indent="-285750">
              <a:buFont typeface="Wingdings" pitchFamily="2" charset="2"/>
              <a:buChar char="Ø"/>
            </a:pPr>
            <a:r>
              <a:rPr lang="fr-FR" sz="1600" dirty="0">
                <a:solidFill>
                  <a:srgbClr val="92D050"/>
                </a:solidFill>
                <a:effectLst>
                  <a:outerShdw blurRad="38100" dist="38100" dir="2700000" algn="tl">
                    <a:srgbClr val="000000">
                      <a:alpha val="43137"/>
                    </a:srgbClr>
                  </a:outerShdw>
                </a:effectLst>
              </a:rPr>
              <a:t>the </a:t>
            </a:r>
            <a:r>
              <a:rPr lang="fr-FR" sz="1600" dirty="0" err="1">
                <a:solidFill>
                  <a:srgbClr val="92D050"/>
                </a:solidFill>
                <a:effectLst>
                  <a:outerShdw blurRad="38100" dist="38100" dir="2700000" algn="tl">
                    <a:srgbClr val="000000">
                      <a:alpha val="43137"/>
                    </a:srgbClr>
                  </a:outerShdw>
                </a:effectLst>
              </a:rPr>
              <a:t>two</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priests</a:t>
            </a:r>
            <a:r>
              <a:rPr lang="fr-FR" sz="1600" dirty="0">
                <a:solidFill>
                  <a:srgbClr val="92D050"/>
                </a:solidFill>
                <a:effectLst>
                  <a:outerShdw blurRad="38100" dist="38100" dir="2700000" algn="tl">
                    <a:srgbClr val="000000">
                      <a:alpha val="43137"/>
                    </a:srgbClr>
                  </a:outerShdw>
                </a:effectLst>
              </a:rPr>
              <a:t> of Zeus / </a:t>
            </a:r>
            <a:r>
              <a:rPr lang="fr-FR" sz="1600" dirty="0" err="1">
                <a:solidFill>
                  <a:srgbClr val="92D050"/>
                </a:solidFill>
                <a:effectLst>
                  <a:outerShdw blurRad="38100" dist="38100" dir="2700000" algn="tl">
                    <a:srgbClr val="000000">
                      <a:alpha val="43137"/>
                    </a:srgbClr>
                  </a:outerShdw>
                </a:effectLst>
              </a:rPr>
              <a:t>Hera</a:t>
            </a:r>
            <a:r>
              <a:rPr lang="fr-FR" sz="1600" dirty="0">
                <a:solidFill>
                  <a:srgbClr val="92D050"/>
                </a:solidFill>
                <a:effectLst>
                  <a:outerShdw blurRad="38100" dist="38100" dir="2700000" algn="tl">
                    <a:srgbClr val="000000">
                      <a:alpha val="43137"/>
                    </a:srgbClr>
                  </a:outerShdw>
                </a:effectLst>
              </a:rPr>
              <a:t>:</a:t>
            </a:r>
          </a:p>
          <a:p>
            <a:pPr marL="285750" indent="-285750">
              <a:buFont typeface="Wingdings" pitchFamily="2" charset="2"/>
              <a:buChar char="Ø"/>
            </a:pPr>
            <a:r>
              <a:rPr lang="fr-FR" sz="1600" dirty="0">
                <a:solidFill>
                  <a:srgbClr val="92D050"/>
                </a:solidFill>
                <a:effectLst>
                  <a:outerShdw blurRad="38100" dist="38100" dir="2700000" algn="tl">
                    <a:srgbClr val="000000">
                      <a:alpha val="43137"/>
                    </a:srgbClr>
                  </a:outerShdw>
                </a:effectLst>
              </a:rPr>
              <a:t>M. </a:t>
            </a:r>
            <a:r>
              <a:rPr lang="fr-FR" sz="1600" dirty="0" err="1">
                <a:solidFill>
                  <a:srgbClr val="92D050"/>
                </a:solidFill>
                <a:effectLst>
                  <a:outerShdw blurRad="38100" dist="38100" dir="2700000" algn="tl">
                    <a:srgbClr val="000000">
                      <a:alpha val="43137"/>
                    </a:srgbClr>
                  </a:outerShdw>
                </a:effectLst>
              </a:rPr>
              <a:t>Ulpius</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Ariston</a:t>
            </a:r>
            <a:endParaRPr lang="fr-FR" sz="1600" dirty="0">
              <a:solidFill>
                <a:srgbClr val="92D050"/>
              </a:solidFill>
              <a:effectLst>
                <a:outerShdw blurRad="38100" dist="38100" dir="2700000" algn="tl">
                  <a:srgbClr val="000000">
                    <a:alpha val="43137"/>
                  </a:srgbClr>
                </a:outerShdw>
              </a:effectLst>
            </a:endParaRPr>
          </a:p>
          <a:p>
            <a:pPr marL="742950" lvl="1" indent="-285750">
              <a:buFont typeface="Wingdings" pitchFamily="2" charset="2"/>
              <a:buChar char="Ø"/>
            </a:pPr>
            <a:r>
              <a:rPr lang="de-DE" sz="1600" dirty="0" err="1">
                <a:solidFill>
                  <a:srgbClr val="92D050"/>
                </a:solidFill>
                <a:effectLst>
                  <a:outerShdw blurRad="38100" dist="38100" dir="2700000" algn="tl">
                    <a:srgbClr val="000000">
                      <a:alpha val="43137"/>
                    </a:srgbClr>
                  </a:outerShdw>
                </a:effectLst>
              </a:rPr>
              <a:t>before</a:t>
            </a:r>
            <a:r>
              <a:rPr lang="de-DE" sz="1600" dirty="0">
                <a:solidFill>
                  <a:srgbClr val="92D050"/>
                </a:solidFill>
                <a:effectLst>
                  <a:outerShdw blurRad="38100" dist="38100" dir="2700000" algn="tl">
                    <a:srgbClr val="000000">
                      <a:alpha val="43137"/>
                    </a:srgbClr>
                  </a:outerShdw>
                </a:effectLst>
              </a:rPr>
              <a:t>: </a:t>
            </a:r>
            <a:r>
              <a:rPr lang="de-DE" sz="1600" i="1" dirty="0">
                <a:solidFill>
                  <a:srgbClr val="92D050"/>
                </a:solidFill>
                <a:effectLst>
                  <a:outerShdw blurRad="38100" dist="38100" dir="2700000" algn="tl">
                    <a:srgbClr val="000000">
                      <a:alpha val="43137"/>
                    </a:srgbClr>
                  </a:outerShdw>
                </a:effectLst>
              </a:rPr>
              <a:t>archiereos</a:t>
            </a:r>
            <a:r>
              <a:rPr lang="de-DE" sz="1600" dirty="0">
                <a:solidFill>
                  <a:srgbClr val="92D050"/>
                </a:solidFill>
                <a:effectLst>
                  <a:outerShdw blurRad="38100" dist="38100" dir="2700000" algn="tl">
                    <a:srgbClr val="000000">
                      <a:alpha val="43137"/>
                    </a:srgbClr>
                  </a:outerShdw>
                </a:effectLst>
              </a:rPr>
              <a:t> &amp; </a:t>
            </a:r>
            <a:r>
              <a:rPr lang="de-DE" sz="1600" i="1" dirty="0">
                <a:solidFill>
                  <a:srgbClr val="92D050"/>
                </a:solidFill>
                <a:effectLst>
                  <a:outerShdw blurRad="38100" dist="38100" dir="2700000" algn="tl">
                    <a:srgbClr val="000000">
                      <a:alpha val="43137"/>
                    </a:srgbClr>
                  </a:outerShdw>
                </a:effectLst>
              </a:rPr>
              <a:t>gymnasiarchos </a:t>
            </a:r>
          </a:p>
          <a:p>
            <a:pPr marL="285750" indent="-285750">
              <a:buFont typeface="Wingdings" pitchFamily="2" charset="2"/>
              <a:buChar char="Ø"/>
            </a:pPr>
            <a:r>
              <a:rPr lang="fr-FR" sz="1600" dirty="0" err="1">
                <a:solidFill>
                  <a:srgbClr val="92D050"/>
                </a:solidFill>
                <a:effectLst>
                  <a:outerShdw blurRad="38100" dist="38100" dir="2700000" algn="tl">
                    <a:srgbClr val="000000">
                      <a:alpha val="43137"/>
                    </a:srgbClr>
                  </a:outerShdw>
                </a:effectLst>
              </a:rPr>
              <a:t>Aelia</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Tryphaina</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Draconti</a:t>
            </a:r>
            <a:endParaRPr lang="fr-FR" sz="1600" dirty="0">
              <a:solidFill>
                <a:srgbClr val="92D050"/>
              </a:solidFill>
              <a:effectLst>
                <a:outerShdw blurRad="38100" dist="38100" dir="2700000" algn="tl">
                  <a:srgbClr val="000000">
                    <a:alpha val="43137"/>
                  </a:srgbClr>
                </a:outerShdw>
              </a:effectLst>
            </a:endParaRPr>
          </a:p>
          <a:p>
            <a:pPr marL="742950" lvl="1" indent="-285750">
              <a:buFont typeface="Wingdings" pitchFamily="2" charset="2"/>
              <a:buChar char="Ø"/>
            </a:pPr>
            <a:r>
              <a:rPr lang="de-DE" sz="1600" dirty="0" err="1">
                <a:solidFill>
                  <a:srgbClr val="92D050"/>
                </a:solidFill>
                <a:effectLst>
                  <a:outerShdw blurRad="38100" dist="38100" dir="2700000" algn="tl">
                    <a:srgbClr val="000000">
                      <a:alpha val="43137"/>
                    </a:srgbClr>
                  </a:outerShdw>
                </a:effectLst>
              </a:rPr>
              <a:t>before</a:t>
            </a:r>
            <a:r>
              <a:rPr lang="de-DE" sz="1600" dirty="0">
                <a:solidFill>
                  <a:srgbClr val="92D050"/>
                </a:solidFill>
                <a:effectLst>
                  <a:outerShdw blurRad="38100" dist="38100" dir="2700000" algn="tl">
                    <a:srgbClr val="000000">
                      <a:alpha val="43137"/>
                    </a:srgbClr>
                  </a:outerShdw>
                </a:effectLst>
              </a:rPr>
              <a:t>: </a:t>
            </a:r>
            <a:r>
              <a:rPr lang="fr-FR" sz="1600" dirty="0">
                <a:solidFill>
                  <a:srgbClr val="92D050"/>
                </a:solidFill>
                <a:effectLst>
                  <a:outerShdw blurRad="38100" dist="38100" dir="2700000" algn="tl">
                    <a:srgbClr val="000000">
                      <a:alpha val="43137"/>
                    </a:srgbClr>
                  </a:outerShdw>
                </a:effectLst>
              </a:rPr>
              <a:t>2 x </a:t>
            </a:r>
            <a:r>
              <a:rPr lang="fr-FR" sz="1600" i="1" dirty="0" err="1">
                <a:solidFill>
                  <a:srgbClr val="92D050"/>
                </a:solidFill>
                <a:effectLst>
                  <a:outerShdw blurRad="38100" dist="38100" dir="2700000" algn="tl">
                    <a:srgbClr val="000000">
                      <a:alpha val="43137"/>
                    </a:srgbClr>
                  </a:outerShdw>
                </a:effectLst>
              </a:rPr>
              <a:t>archiereia</a:t>
            </a:r>
            <a:r>
              <a:rPr lang="fr-FR" sz="1600" dirty="0">
                <a:solidFill>
                  <a:srgbClr val="92D050"/>
                </a:solidFill>
                <a:effectLst>
                  <a:outerShdw blurRad="38100" dist="38100" dir="2700000" algn="tl">
                    <a:srgbClr val="000000">
                      <a:alpha val="43137"/>
                    </a:srgbClr>
                  </a:outerShdw>
                </a:effectLst>
              </a:rPr>
              <a:t>;</a:t>
            </a:r>
            <a:br>
              <a:rPr lang="fr-FR" sz="1600" dirty="0">
                <a:solidFill>
                  <a:srgbClr val="92D050"/>
                </a:solidFill>
                <a:effectLst>
                  <a:outerShdw blurRad="38100" dist="38100" dir="2700000" algn="tl">
                    <a:srgbClr val="000000">
                      <a:alpha val="43137"/>
                    </a:srgbClr>
                  </a:outerShdw>
                </a:effectLst>
              </a:rPr>
            </a:br>
            <a:r>
              <a:rPr lang="fr-FR" sz="1600" i="1" dirty="0" err="1">
                <a:solidFill>
                  <a:srgbClr val="92D050"/>
                </a:solidFill>
                <a:effectLst>
                  <a:outerShdw blurRad="38100" dist="38100" dir="2700000" algn="tl">
                    <a:srgbClr val="000000">
                      <a:alpha val="43137"/>
                    </a:srgbClr>
                  </a:outerShdw>
                </a:effectLst>
              </a:rPr>
              <a:t>clidophor</a:t>
            </a:r>
            <a:r>
              <a:rPr lang="fr-FR" sz="1600" dirty="0">
                <a:solidFill>
                  <a:srgbClr val="92D050"/>
                </a:solidFill>
                <a:effectLst>
                  <a:outerShdw blurRad="38100" dist="38100" dir="2700000" algn="tl">
                    <a:srgbClr val="000000">
                      <a:alpha val="43137"/>
                    </a:srgbClr>
                  </a:outerShdw>
                </a:effectLst>
              </a:rPr>
              <a:t> of </a:t>
            </a:r>
            <a:r>
              <a:rPr lang="fr-FR" sz="1600" dirty="0" err="1">
                <a:solidFill>
                  <a:srgbClr val="92D050"/>
                </a:solidFill>
                <a:effectLst>
                  <a:outerShdw blurRad="38100" dist="38100" dir="2700000" algn="tl">
                    <a:srgbClr val="000000">
                      <a:alpha val="43137"/>
                    </a:srgbClr>
                  </a:outerShdw>
                </a:effectLst>
              </a:rPr>
              <a:t>Hekaté</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key</a:t>
            </a:r>
            <a:r>
              <a:rPr lang="fr-FR" sz="1600" dirty="0">
                <a:solidFill>
                  <a:srgbClr val="92D050"/>
                </a:solidFill>
                <a:effectLst>
                  <a:outerShdw blurRad="38100" dist="38100" dir="2700000" algn="tl">
                    <a:srgbClr val="000000">
                      <a:alpha val="43137"/>
                    </a:srgbClr>
                  </a:outerShdw>
                </a:effectLst>
              </a:rPr>
              <a:t> carrier)</a:t>
            </a:r>
          </a:p>
          <a:p>
            <a:pPr marL="285750" indent="-285750">
              <a:buFont typeface="Wingdings" pitchFamily="2" charset="2"/>
              <a:buChar char="Ø"/>
            </a:pPr>
            <a:r>
              <a:rPr lang="fr-FR" sz="1600" dirty="0" err="1">
                <a:solidFill>
                  <a:srgbClr val="92D050"/>
                </a:solidFill>
                <a:effectLst>
                  <a:outerShdw blurRad="38100" dist="38100" dir="2700000" algn="tl">
                    <a:srgbClr val="000000">
                      <a:alpha val="43137"/>
                    </a:srgbClr>
                  </a:outerShdw>
                </a:effectLst>
              </a:rPr>
              <a:t>benefactor</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towards</a:t>
            </a:r>
            <a:r>
              <a:rPr lang="fr-FR" sz="1600" dirty="0">
                <a:solidFill>
                  <a:srgbClr val="92D050"/>
                </a:solidFill>
                <a:effectLst>
                  <a:outerShdw blurRad="38100" dist="38100" dir="2700000" algn="tl">
                    <a:srgbClr val="000000">
                      <a:alpha val="43137"/>
                    </a:srgbClr>
                  </a:outerShdw>
                </a:effectLst>
              </a:rPr>
              <a:t> the people</a:t>
            </a:r>
          </a:p>
          <a:p>
            <a:pPr marL="285750" indent="-285750">
              <a:buFont typeface="Wingdings" pitchFamily="2" charset="2"/>
              <a:buChar char="Ø"/>
            </a:pPr>
            <a:r>
              <a:rPr lang="fr-FR" sz="1600" dirty="0">
                <a:solidFill>
                  <a:srgbClr val="92D050"/>
                </a:solidFill>
                <a:effectLst>
                  <a:outerShdw blurRad="38100" dist="38100" dir="2700000" algn="tl">
                    <a:srgbClr val="000000">
                      <a:alpha val="43137"/>
                    </a:srgbClr>
                  </a:outerShdw>
                </a:effectLst>
              </a:rPr>
              <a:t>e.g., </a:t>
            </a:r>
            <a:r>
              <a:rPr lang="fr-FR" sz="1600" dirty="0" err="1">
                <a:solidFill>
                  <a:srgbClr val="92D050"/>
                </a:solidFill>
                <a:effectLst>
                  <a:outerShdw blurRad="38100" dist="38100" dir="2700000" algn="tl">
                    <a:srgbClr val="000000">
                      <a:alpha val="43137"/>
                    </a:srgbClr>
                  </a:outerShdw>
                </a:effectLst>
              </a:rPr>
              <a:t>together</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they</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give</a:t>
            </a:r>
            <a:r>
              <a:rPr lang="fr-FR" sz="1600" dirty="0">
                <a:solidFill>
                  <a:srgbClr val="92D050"/>
                </a:solidFill>
                <a:effectLst>
                  <a:outerShdw blurRad="38100" dist="38100" dir="2700000" algn="tl">
                    <a:srgbClr val="000000">
                      <a:alpha val="43137"/>
                    </a:srgbClr>
                  </a:outerShdw>
                </a:effectLst>
              </a:rPr>
              <a:t> 3 </a:t>
            </a:r>
            <a:r>
              <a:rPr lang="fr-FR" sz="1600" dirty="0" err="1">
                <a:solidFill>
                  <a:srgbClr val="92D050"/>
                </a:solidFill>
                <a:effectLst>
                  <a:outerShdw blurRad="38100" dist="38100" dir="2700000" algn="tl">
                    <a:srgbClr val="000000">
                      <a:alpha val="43137"/>
                    </a:srgbClr>
                  </a:outerShdw>
                </a:effectLst>
              </a:rPr>
              <a:t>denarii</a:t>
            </a:r>
            <a:r>
              <a:rPr lang="fr-FR" sz="1600" dirty="0">
                <a:solidFill>
                  <a:srgbClr val="92D050"/>
                </a:solidFill>
                <a:effectLst>
                  <a:outerShdw blurRad="38100" dist="38100" dir="2700000" algn="tl">
                    <a:srgbClr val="000000">
                      <a:alpha val="43137"/>
                    </a:srgbClr>
                  </a:outerShdw>
                </a:effectLst>
              </a:rPr>
              <a:t> to </a:t>
            </a:r>
            <a:r>
              <a:rPr lang="fr-FR" sz="1600" dirty="0" err="1">
                <a:solidFill>
                  <a:srgbClr val="92D050"/>
                </a:solidFill>
                <a:effectLst>
                  <a:outerShdw blurRad="38100" dist="38100" dir="2700000" algn="tl">
                    <a:srgbClr val="000000">
                      <a:alpha val="43137"/>
                    </a:srgbClr>
                  </a:outerShdw>
                </a:effectLst>
              </a:rPr>
              <a:t>each</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member</a:t>
            </a:r>
            <a:r>
              <a:rPr lang="fr-FR" sz="1600" dirty="0">
                <a:solidFill>
                  <a:srgbClr val="92D050"/>
                </a:solidFill>
                <a:effectLst>
                  <a:outerShdw blurRad="38100" dist="38100" dir="2700000" algn="tl">
                    <a:srgbClr val="000000">
                      <a:alpha val="43137"/>
                    </a:srgbClr>
                  </a:outerShdw>
                </a:effectLst>
              </a:rPr>
              <a:t> of </a:t>
            </a:r>
            <a:r>
              <a:rPr lang="fr-FR" sz="1600" i="1" dirty="0">
                <a:solidFill>
                  <a:srgbClr val="92D050"/>
                </a:solidFill>
                <a:effectLst>
                  <a:outerShdw blurRad="38100" dist="38100" dir="2700000" algn="tl">
                    <a:srgbClr val="000000">
                      <a:alpha val="43137"/>
                    </a:srgbClr>
                  </a:outerShdw>
                </a:effectLst>
              </a:rPr>
              <a:t>boule</a:t>
            </a:r>
            <a:r>
              <a:rPr lang="fr-FR" sz="1600" dirty="0">
                <a:solidFill>
                  <a:srgbClr val="92D050"/>
                </a:solidFill>
                <a:effectLst>
                  <a:outerShdw blurRad="38100" dist="38100" dir="2700000" algn="tl">
                    <a:srgbClr val="000000">
                      <a:alpha val="43137"/>
                    </a:srgbClr>
                  </a:outerShdw>
                </a:effectLst>
              </a:rPr>
              <a:t> and </a:t>
            </a:r>
            <a:r>
              <a:rPr lang="fr-FR" sz="1600" i="1" dirty="0" err="1">
                <a:solidFill>
                  <a:srgbClr val="92D050"/>
                </a:solidFill>
                <a:effectLst>
                  <a:outerShdw blurRad="38100" dist="38100" dir="2700000" algn="tl">
                    <a:srgbClr val="000000">
                      <a:alpha val="43137"/>
                    </a:srgbClr>
                  </a:outerShdw>
                </a:effectLst>
              </a:rPr>
              <a:t>gerousia</a:t>
            </a:r>
            <a:endParaRPr lang="en-GB" sz="1600" i="1" dirty="0">
              <a:solidFill>
                <a:srgbClr val="92D050"/>
              </a:solidFill>
              <a:effectLst>
                <a:outerShdw blurRad="38100" dist="38100" dir="2700000" algn="tl">
                  <a:srgbClr val="000000">
                    <a:alpha val="43137"/>
                  </a:srgbClr>
                </a:outerShdw>
              </a:effectLst>
            </a:endParaRPr>
          </a:p>
        </p:txBody>
      </p:sp>
      <p:sp>
        <p:nvSpPr>
          <p:cNvPr id="2" name="Title 1"/>
          <p:cNvSpPr>
            <a:spLocks noGrp="1"/>
          </p:cNvSpPr>
          <p:nvPr>
            <p:ph type="title"/>
          </p:nvPr>
        </p:nvSpPr>
        <p:spPr>
          <a:xfrm>
            <a:off x="457200" y="260648"/>
            <a:ext cx="8229600" cy="854968"/>
          </a:xfrm>
        </p:spPr>
        <p:txBody>
          <a:bodyPr>
            <a:normAutofit/>
          </a:bodyPr>
          <a:lstStyle/>
          <a:p>
            <a:r>
              <a:rPr lang="en-GB" dirty="0"/>
              <a:t>Questions</a:t>
            </a:r>
          </a:p>
        </p:txBody>
      </p:sp>
      <p:sp>
        <p:nvSpPr>
          <p:cNvPr id="6" name="Content Placeholder 2"/>
          <p:cNvSpPr txBox="1">
            <a:spLocks/>
          </p:cNvSpPr>
          <p:nvPr/>
        </p:nvSpPr>
        <p:spPr>
          <a:xfrm>
            <a:off x="4644008" y="3510265"/>
            <a:ext cx="3754760" cy="3015079"/>
          </a:xfrm>
          <a:prstGeom prst="rect">
            <a:avLst/>
          </a:prstGeom>
          <a:gradFill>
            <a:gsLst>
              <a:gs pos="0">
                <a:schemeClr val="accent1">
                  <a:shade val="15000"/>
                  <a:satMod val="180000"/>
                  <a:alpha val="70000"/>
                </a:schemeClr>
              </a:gs>
              <a:gs pos="50000">
                <a:schemeClr val="accent1">
                  <a:shade val="45000"/>
                  <a:satMod val="170000"/>
                </a:schemeClr>
              </a:gs>
              <a:gs pos="70000">
                <a:schemeClr val="accent1">
                  <a:tint val="99000"/>
                  <a:shade val="65000"/>
                  <a:satMod val="155000"/>
                </a:schemeClr>
              </a:gs>
              <a:gs pos="100000">
                <a:schemeClr val="accent1">
                  <a:tint val="95500"/>
                  <a:shade val="100000"/>
                  <a:satMod val="155000"/>
                </a:schemeClr>
              </a:gs>
            </a:gsLst>
          </a:gradFill>
          <a:ln/>
        </p:spPr>
        <p:style>
          <a:lnRef idx="1">
            <a:schemeClr val="accent1"/>
          </a:lnRef>
          <a:fillRef idx="3">
            <a:schemeClr val="accent1"/>
          </a:fillRef>
          <a:effectRef idx="2">
            <a:schemeClr val="accent1"/>
          </a:effectRef>
          <a:fontRef idx="minor">
            <a:schemeClr val="lt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4000" b="1" dirty="0">
                <a:solidFill>
                  <a:schemeClr val="accent5">
                    <a:lumMod val="60000"/>
                    <a:lumOff val="40000"/>
                  </a:schemeClr>
                </a:solidFill>
                <a:effectLst>
                  <a:outerShdw blurRad="38100" dist="38100" dir="2700000" algn="tl">
                    <a:srgbClr val="000000">
                      <a:alpha val="43137"/>
                    </a:srgbClr>
                  </a:outerShdw>
                </a:effectLst>
              </a:rPr>
              <a:t>INDEPENDENCE ?</a:t>
            </a:r>
          </a:p>
          <a:p>
            <a:endParaRPr lang="en-GB" sz="28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en-GB" dirty="0">
                <a:solidFill>
                  <a:schemeClr val="accent5">
                    <a:lumMod val="60000"/>
                    <a:lumOff val="40000"/>
                  </a:schemeClr>
                </a:solidFill>
                <a:effectLst>
                  <a:outerShdw blurRad="38100" dist="38100" dir="2700000" algn="tl">
                    <a:srgbClr val="000000">
                      <a:alpha val="43137"/>
                    </a:srgbClr>
                  </a:outerShdw>
                </a:effectLst>
              </a:rPr>
              <a:t>Where could women act on their own ?</a:t>
            </a:r>
            <a:br>
              <a:rPr lang="en-GB" dirty="0">
                <a:solidFill>
                  <a:schemeClr val="accent5">
                    <a:lumMod val="60000"/>
                    <a:lumOff val="40000"/>
                  </a:schemeClr>
                </a:solidFill>
                <a:effectLst>
                  <a:outerShdw blurRad="38100" dist="38100" dir="2700000" algn="tl">
                    <a:srgbClr val="000000">
                      <a:alpha val="43137"/>
                    </a:srgbClr>
                  </a:outerShdw>
                </a:effectLst>
              </a:rPr>
            </a:br>
            <a:endParaRPr lang="en-GB"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de-DE" dirty="0" err="1">
                <a:solidFill>
                  <a:schemeClr val="accent5">
                    <a:lumMod val="60000"/>
                    <a:lumOff val="40000"/>
                  </a:schemeClr>
                </a:solidFill>
                <a:effectLst>
                  <a:outerShdw blurRad="38100" dist="38100" dir="2700000" algn="tl">
                    <a:srgbClr val="000000">
                      <a:alpha val="43137"/>
                    </a:srgbClr>
                  </a:outerShdw>
                </a:effectLst>
              </a:rPr>
              <a:t>Wealth</a:t>
            </a:r>
            <a:r>
              <a:rPr lang="de-DE" dirty="0">
                <a:solidFill>
                  <a:schemeClr val="accent5">
                    <a:lumMod val="60000"/>
                    <a:lumOff val="40000"/>
                  </a:schemeClr>
                </a:solidFill>
                <a:effectLst>
                  <a:outerShdw blurRad="38100" dist="38100" dir="2700000" algn="tl">
                    <a:srgbClr val="000000">
                      <a:alpha val="43137"/>
                    </a:srgbClr>
                  </a:outerShdw>
                </a:effectLst>
              </a:rPr>
              <a:t> </a:t>
            </a:r>
            <a:r>
              <a:rPr lang="de-DE" dirty="0" err="1">
                <a:solidFill>
                  <a:schemeClr val="accent5">
                    <a:lumMod val="60000"/>
                    <a:lumOff val="40000"/>
                  </a:schemeClr>
                </a:solidFill>
                <a:effectLst>
                  <a:outerShdw blurRad="38100" dist="38100" dir="2700000" algn="tl">
                    <a:srgbClr val="000000">
                      <a:alpha val="43137"/>
                    </a:srgbClr>
                  </a:outerShdw>
                </a:effectLst>
              </a:rPr>
              <a:t>of</a:t>
            </a:r>
            <a:r>
              <a:rPr lang="de-DE" dirty="0">
                <a:solidFill>
                  <a:schemeClr val="accent5">
                    <a:lumMod val="60000"/>
                    <a:lumOff val="40000"/>
                  </a:schemeClr>
                </a:solidFill>
                <a:effectLst>
                  <a:outerShdw blurRad="38100" dist="38100" dir="2700000" algn="tl">
                    <a:srgbClr val="000000">
                      <a:alpha val="43137"/>
                    </a:srgbClr>
                  </a:outerShdw>
                </a:effectLst>
              </a:rPr>
              <a:t> </a:t>
            </a:r>
            <a:r>
              <a:rPr lang="de-DE" dirty="0" err="1">
                <a:solidFill>
                  <a:schemeClr val="accent5">
                    <a:lumMod val="60000"/>
                    <a:lumOff val="40000"/>
                  </a:schemeClr>
                </a:solidFill>
                <a:effectLst>
                  <a:outerShdw blurRad="38100" dist="38100" dir="2700000" algn="tl">
                    <a:srgbClr val="000000">
                      <a:alpha val="43137"/>
                    </a:srgbClr>
                  </a:outerShdw>
                </a:effectLst>
              </a:rPr>
              <a:t>women</a:t>
            </a:r>
            <a:endParaRPr lang="de-DE"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endParaRPr lang="de-DE"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de-DE" dirty="0">
                <a:solidFill>
                  <a:schemeClr val="accent5">
                    <a:lumMod val="60000"/>
                    <a:lumOff val="40000"/>
                  </a:schemeClr>
                </a:solidFill>
                <a:effectLst>
                  <a:outerShdw blurRad="38100" dist="38100" dir="2700000" algn="tl">
                    <a:srgbClr val="000000">
                      <a:alpha val="43137"/>
                    </a:srgbClr>
                  </a:outerShdw>
                </a:effectLst>
              </a:rPr>
              <a:t>Patronage / </a:t>
            </a:r>
            <a:r>
              <a:rPr lang="de-DE" dirty="0" err="1">
                <a:solidFill>
                  <a:schemeClr val="accent5">
                    <a:lumMod val="60000"/>
                    <a:lumOff val="40000"/>
                  </a:schemeClr>
                </a:solidFill>
                <a:effectLst>
                  <a:outerShdw blurRad="38100" dist="38100" dir="2700000" algn="tl">
                    <a:srgbClr val="000000">
                      <a:alpha val="43137"/>
                    </a:srgbClr>
                  </a:outerShdw>
                </a:effectLst>
              </a:rPr>
              <a:t>Matronage</a:t>
            </a:r>
            <a:br>
              <a:rPr lang="de-DE" dirty="0">
                <a:solidFill>
                  <a:schemeClr val="accent5">
                    <a:lumMod val="60000"/>
                    <a:lumOff val="40000"/>
                  </a:schemeClr>
                </a:solidFill>
                <a:effectLst>
                  <a:outerShdw blurRad="38100" dist="38100" dir="2700000" algn="tl">
                    <a:srgbClr val="000000">
                      <a:alpha val="43137"/>
                    </a:srgbClr>
                  </a:outerShdw>
                </a:effectLst>
              </a:rPr>
            </a:br>
            <a:endParaRPr lang="en-GB"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en-GB" dirty="0">
                <a:solidFill>
                  <a:schemeClr val="accent5">
                    <a:lumMod val="60000"/>
                    <a:lumOff val="40000"/>
                  </a:schemeClr>
                </a:solidFill>
                <a:effectLst>
                  <a:outerShdw blurRad="38100" dist="38100" dir="2700000" algn="tl">
                    <a:srgbClr val="000000">
                      <a:alpha val="43137"/>
                    </a:srgbClr>
                  </a:outerShdw>
                </a:effectLst>
              </a:rPr>
              <a:t>Role of husband and family for doing the job as priestess ?</a:t>
            </a:r>
          </a:p>
        </p:txBody>
      </p:sp>
      <p:sp>
        <p:nvSpPr>
          <p:cNvPr id="3" name="Rectangle 2"/>
          <p:cNvSpPr/>
          <p:nvPr/>
        </p:nvSpPr>
        <p:spPr>
          <a:xfrm>
            <a:off x="4716016" y="3933057"/>
            <a:ext cx="3626728" cy="2520279"/>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ontent Placeholder 2"/>
          <p:cNvSpPr txBox="1">
            <a:spLocks/>
          </p:cNvSpPr>
          <p:nvPr/>
        </p:nvSpPr>
        <p:spPr>
          <a:xfrm>
            <a:off x="4577992" y="1353657"/>
            <a:ext cx="3754760" cy="2057729"/>
          </a:xfrm>
          <a:prstGeom prst="rect">
            <a:avLst/>
          </a:prstGeom>
          <a:gradFill>
            <a:gsLst>
              <a:gs pos="0">
                <a:schemeClr val="accent2">
                  <a:shade val="15000"/>
                  <a:satMod val="180000"/>
                  <a:alpha val="70000"/>
                </a:schemeClr>
              </a:gs>
              <a:gs pos="50000">
                <a:schemeClr val="accent2">
                  <a:shade val="45000"/>
                  <a:satMod val="170000"/>
                </a:schemeClr>
              </a:gs>
              <a:gs pos="70000">
                <a:schemeClr val="accent2">
                  <a:tint val="99000"/>
                  <a:shade val="65000"/>
                  <a:satMod val="155000"/>
                </a:schemeClr>
              </a:gs>
              <a:gs pos="100000">
                <a:schemeClr val="accent2">
                  <a:tint val="95500"/>
                  <a:shade val="100000"/>
                  <a:satMod val="155000"/>
                </a:schemeClr>
              </a:gs>
            </a:gsLst>
          </a:gradFill>
          <a:ln/>
        </p:spPr>
        <p:style>
          <a:lnRef idx="1">
            <a:schemeClr val="accent2"/>
          </a:lnRef>
          <a:fillRef idx="3">
            <a:schemeClr val="accent2"/>
          </a:fillRef>
          <a:effectRef idx="2">
            <a:schemeClr val="accent2"/>
          </a:effectRef>
          <a:fontRef idx="minor">
            <a:schemeClr val="lt1"/>
          </a:fontRef>
        </p:style>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b="1" dirty="0">
                <a:solidFill>
                  <a:schemeClr val="tx2">
                    <a:lumMod val="25000"/>
                  </a:schemeClr>
                </a:solidFill>
                <a:effectLst>
                  <a:outerShdw blurRad="38100" dist="38100" dir="2700000" algn="tl">
                    <a:srgbClr val="000000">
                      <a:alpha val="43137"/>
                    </a:srgbClr>
                  </a:outerShdw>
                </a:effectLst>
              </a:rPr>
              <a:t>INFLUENCE &amp; STATUS ?</a:t>
            </a:r>
            <a:br>
              <a:rPr lang="en-GB" sz="2800" b="1" dirty="0">
                <a:solidFill>
                  <a:schemeClr val="tx2">
                    <a:lumMod val="25000"/>
                  </a:schemeClr>
                </a:solidFill>
                <a:effectLst>
                  <a:outerShdw blurRad="38100" dist="38100" dir="2700000" algn="tl">
                    <a:srgbClr val="000000">
                      <a:alpha val="43137"/>
                    </a:srgbClr>
                  </a:outerShdw>
                </a:effectLst>
              </a:rPr>
            </a:br>
            <a:endParaRPr lang="en-GB" sz="1200" b="1"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de-DE" sz="1900" dirty="0" err="1">
                <a:solidFill>
                  <a:schemeClr val="tx2">
                    <a:lumMod val="25000"/>
                  </a:schemeClr>
                </a:solidFill>
                <a:effectLst>
                  <a:outerShdw blurRad="38100" dist="38100" dir="2700000" algn="tl">
                    <a:srgbClr val="000000">
                      <a:alpha val="43137"/>
                    </a:srgbClr>
                  </a:outerShdw>
                </a:effectLst>
              </a:rPr>
              <a:t>Social</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status</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of</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women</a:t>
            </a:r>
            <a:endParaRPr lang="en-GB" sz="1900"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de-DE" sz="1900" dirty="0" err="1">
                <a:solidFill>
                  <a:schemeClr val="tx2">
                    <a:lumMod val="25000"/>
                  </a:schemeClr>
                </a:solidFill>
                <a:effectLst>
                  <a:outerShdw blurRad="38100" dist="38100" dir="2700000" algn="tl">
                    <a:srgbClr val="000000">
                      <a:alpha val="43137"/>
                    </a:srgbClr>
                  </a:outerShdw>
                </a:effectLst>
              </a:rPr>
              <a:t>political</a:t>
            </a:r>
            <a:r>
              <a:rPr lang="de-DE" sz="1900" dirty="0">
                <a:solidFill>
                  <a:schemeClr val="tx2">
                    <a:lumMod val="25000"/>
                  </a:schemeClr>
                </a:solidFill>
                <a:effectLst>
                  <a:outerShdw blurRad="38100" dist="38100" dir="2700000" algn="tl">
                    <a:srgbClr val="000000">
                      <a:alpha val="43137"/>
                    </a:srgbClr>
                  </a:outerShdw>
                </a:effectLst>
              </a:rPr>
              <a:t> power </a:t>
            </a:r>
            <a:r>
              <a:rPr lang="de-DE" sz="1900" dirty="0" err="1">
                <a:solidFill>
                  <a:schemeClr val="tx2">
                    <a:lumMod val="25000"/>
                  </a:schemeClr>
                </a:solidFill>
                <a:effectLst>
                  <a:outerShdw blurRad="38100" dist="38100" dir="2700000" algn="tl">
                    <a:srgbClr val="000000">
                      <a:alpha val="43137"/>
                    </a:srgbClr>
                  </a:outerShdw>
                </a:effectLst>
              </a:rPr>
              <a:t>or</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influence</a:t>
            </a:r>
            <a:r>
              <a:rPr lang="de-DE" sz="1900" dirty="0">
                <a:solidFill>
                  <a:schemeClr val="tx2">
                    <a:lumMod val="25000"/>
                  </a:schemeClr>
                </a:solidFill>
                <a:effectLst>
                  <a:outerShdw blurRad="38100" dist="38100" dir="2700000" algn="tl">
                    <a:srgbClr val="000000">
                      <a:alpha val="43137"/>
                    </a:srgbClr>
                  </a:outerShdw>
                </a:effectLst>
              </a:rPr>
              <a:t>“?</a:t>
            </a:r>
          </a:p>
          <a:p>
            <a:pPr>
              <a:buFont typeface="Wingdings" pitchFamily="2" charset="2"/>
              <a:buChar char="Ø"/>
            </a:pPr>
            <a:r>
              <a:rPr lang="en-GB" sz="1900" dirty="0" err="1">
                <a:solidFill>
                  <a:schemeClr val="tx2">
                    <a:lumMod val="25000"/>
                  </a:schemeClr>
                </a:solidFill>
                <a:effectLst>
                  <a:outerShdw blurRad="38100" dist="38100" dir="2700000" algn="tl">
                    <a:srgbClr val="000000">
                      <a:alpha val="43137"/>
                    </a:srgbClr>
                  </a:outerShdw>
                </a:effectLst>
              </a:rPr>
              <a:t>euergetismus</a:t>
            </a:r>
            <a:endParaRPr lang="en-GB" sz="1900"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en-GB" sz="1900" dirty="0" err="1">
                <a:solidFill>
                  <a:schemeClr val="tx2">
                    <a:lumMod val="25000"/>
                  </a:schemeClr>
                </a:solidFill>
                <a:effectLst>
                  <a:outerShdw blurRad="38100" dist="38100" dir="2700000" algn="tl">
                    <a:srgbClr val="000000">
                      <a:alpha val="43137"/>
                    </a:srgbClr>
                  </a:outerShdw>
                </a:effectLst>
              </a:rPr>
              <a:t>prieshood</a:t>
            </a:r>
            <a:r>
              <a:rPr lang="en-GB" sz="1900" dirty="0">
                <a:solidFill>
                  <a:schemeClr val="tx2">
                    <a:lumMod val="25000"/>
                  </a:schemeClr>
                </a:solidFill>
                <a:effectLst>
                  <a:outerShdw blurRad="38100" dist="38100" dir="2700000" algn="tl">
                    <a:srgbClr val="000000">
                      <a:alpha val="43137"/>
                    </a:srgbClr>
                  </a:outerShdw>
                </a:effectLst>
              </a:rPr>
              <a:t> as opportunity for public role, self-display,…</a:t>
            </a:r>
          </a:p>
        </p:txBody>
      </p:sp>
      <p:sp>
        <p:nvSpPr>
          <p:cNvPr id="13" name="Rectangle 12"/>
          <p:cNvSpPr/>
          <p:nvPr/>
        </p:nvSpPr>
        <p:spPr>
          <a:xfrm>
            <a:off x="4617680" y="1772816"/>
            <a:ext cx="3626728" cy="1566562"/>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387183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6" grpId="0" animBg="1"/>
      <p:bldP spid="3"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13635"/>
          <a:stretch/>
        </p:blipFill>
        <p:spPr>
          <a:xfrm>
            <a:off x="47481" y="81404"/>
            <a:ext cx="9061023" cy="6659964"/>
          </a:xfrm>
          <a:prstGeom prst="rect">
            <a:avLst/>
          </a:prstGeom>
        </p:spPr>
      </p:pic>
      <p:sp>
        <p:nvSpPr>
          <p:cNvPr id="5" name="Content Placeholder 2"/>
          <p:cNvSpPr txBox="1">
            <a:spLocks/>
          </p:cNvSpPr>
          <p:nvPr/>
        </p:nvSpPr>
        <p:spPr>
          <a:xfrm>
            <a:off x="539552" y="1340768"/>
            <a:ext cx="3754760" cy="1998610"/>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a:ln/>
        </p:spPr>
        <p:style>
          <a:lnRef idx="1">
            <a:schemeClr val="accent6"/>
          </a:lnRef>
          <a:fillRef idx="3">
            <a:schemeClr val="accent6"/>
          </a:fillRef>
          <a:effectRef idx="2">
            <a:schemeClr val="accent6"/>
          </a:effectRef>
          <a:fontRef idx="minor">
            <a:schemeClr val="lt1"/>
          </a:fontRef>
        </p:style>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2000" b="1" dirty="0">
                <a:solidFill>
                  <a:schemeClr val="accent5">
                    <a:lumMod val="40000"/>
                    <a:lumOff val="60000"/>
                  </a:schemeClr>
                </a:solidFill>
                <a:effectLst>
                  <a:outerShdw blurRad="38100" dist="38100" dir="2700000" algn="tl">
                    <a:srgbClr val="000000">
                      <a:alpha val="43137"/>
                    </a:srgbClr>
                  </a:outerShdw>
                </a:effectLst>
              </a:rPr>
              <a:t>CAREER ?</a:t>
            </a:r>
          </a:p>
          <a:p>
            <a:pPr>
              <a:buFont typeface="Wingdings" pitchFamily="2" charset="2"/>
              <a:buChar char="Ø"/>
            </a:pPr>
            <a:r>
              <a:rPr lang="en-GB" sz="1600" b="1" dirty="0">
                <a:solidFill>
                  <a:schemeClr val="accent5">
                    <a:lumMod val="40000"/>
                    <a:lumOff val="60000"/>
                  </a:schemeClr>
                </a:solidFill>
              </a:rPr>
              <a:t>career structure for women </a:t>
            </a:r>
            <a:r>
              <a:rPr lang="en-GB" sz="1600" dirty="0">
                <a:solidFill>
                  <a:schemeClr val="accent5">
                    <a:lumMod val="40000"/>
                    <a:lumOff val="60000"/>
                  </a:schemeClr>
                </a:solidFill>
              </a:rPr>
              <a:t>?</a:t>
            </a:r>
          </a:p>
          <a:p>
            <a:pPr lvl="1">
              <a:buFont typeface="Wingdings" pitchFamily="2" charset="2"/>
              <a:buChar char="Ø"/>
            </a:pPr>
            <a:r>
              <a:rPr lang="en-GB" sz="1600" dirty="0">
                <a:solidFill>
                  <a:schemeClr val="accent5">
                    <a:lumMod val="40000"/>
                    <a:lumOff val="60000"/>
                  </a:schemeClr>
                </a:solidFill>
              </a:rPr>
              <a:t>‘accumulation’ </a:t>
            </a:r>
            <a:br>
              <a:rPr lang="en-GB" sz="1600" dirty="0">
                <a:solidFill>
                  <a:schemeClr val="accent5">
                    <a:lumMod val="40000"/>
                    <a:lumOff val="60000"/>
                  </a:schemeClr>
                </a:solidFill>
              </a:rPr>
            </a:br>
            <a:r>
              <a:rPr lang="en-GB" sz="1600" dirty="0">
                <a:solidFill>
                  <a:schemeClr val="accent5">
                    <a:lumMod val="40000"/>
                    <a:lumOff val="60000"/>
                  </a:schemeClr>
                </a:solidFill>
              </a:rPr>
              <a:t>of offices and </a:t>
            </a:r>
            <a:r>
              <a:rPr lang="en-GB" sz="1600" i="1" dirty="0" err="1">
                <a:solidFill>
                  <a:schemeClr val="accent5">
                    <a:lumMod val="40000"/>
                    <a:lumOff val="60000"/>
                  </a:schemeClr>
                </a:solidFill>
              </a:rPr>
              <a:t>leitourgiai</a:t>
            </a:r>
            <a:endParaRPr lang="en-GB" sz="1600" i="1" dirty="0">
              <a:solidFill>
                <a:schemeClr val="accent5">
                  <a:lumMod val="40000"/>
                  <a:lumOff val="60000"/>
                </a:schemeClr>
              </a:solidFill>
            </a:endParaRPr>
          </a:p>
          <a:p>
            <a:pPr lvl="1">
              <a:buFont typeface="Wingdings" pitchFamily="2" charset="2"/>
              <a:buChar char="Ø"/>
            </a:pPr>
            <a:r>
              <a:rPr lang="de-DE" sz="1600" dirty="0">
                <a:solidFill>
                  <a:schemeClr val="accent5">
                    <a:lumMod val="40000"/>
                    <a:lumOff val="60000"/>
                  </a:schemeClr>
                </a:solidFill>
              </a:rPr>
              <a:t>„</a:t>
            </a:r>
            <a:r>
              <a:rPr lang="de-DE" sz="1600" dirty="0" err="1">
                <a:solidFill>
                  <a:schemeClr val="accent5">
                    <a:lumMod val="40000"/>
                    <a:lumOff val="60000"/>
                  </a:schemeClr>
                </a:solidFill>
              </a:rPr>
              <a:t>cursus</a:t>
            </a:r>
            <a:r>
              <a:rPr lang="de-DE" sz="1600" dirty="0">
                <a:solidFill>
                  <a:schemeClr val="accent5">
                    <a:lumMod val="40000"/>
                    <a:lumOff val="60000"/>
                  </a:schemeClr>
                </a:solidFill>
              </a:rPr>
              <a:t> </a:t>
            </a:r>
            <a:r>
              <a:rPr lang="de-DE" sz="1600" dirty="0" err="1">
                <a:solidFill>
                  <a:schemeClr val="accent5">
                    <a:lumMod val="40000"/>
                    <a:lumOff val="60000"/>
                  </a:schemeClr>
                </a:solidFill>
              </a:rPr>
              <a:t>honorum</a:t>
            </a:r>
            <a:r>
              <a:rPr lang="de-DE" sz="1600" dirty="0">
                <a:solidFill>
                  <a:schemeClr val="accent5">
                    <a:lumMod val="40000"/>
                    <a:lumOff val="60000"/>
                  </a:schemeClr>
                </a:solidFill>
              </a:rPr>
              <a:t>“</a:t>
            </a:r>
          </a:p>
          <a:p>
            <a:pPr lvl="1">
              <a:buFont typeface="Wingdings" pitchFamily="2" charset="2"/>
              <a:buChar char="Ø"/>
            </a:pPr>
            <a:r>
              <a:rPr lang="de-DE" sz="1600" dirty="0" err="1">
                <a:solidFill>
                  <a:schemeClr val="accent5">
                    <a:lumMod val="40000"/>
                    <a:lumOff val="60000"/>
                  </a:schemeClr>
                </a:solidFill>
              </a:rPr>
              <a:t>competition</a:t>
            </a:r>
            <a:r>
              <a:rPr lang="de-DE" sz="1600" dirty="0">
                <a:solidFill>
                  <a:schemeClr val="accent5">
                    <a:lumMod val="40000"/>
                    <a:lumOff val="60000"/>
                  </a:schemeClr>
                </a:solidFill>
              </a:rPr>
              <a:t> </a:t>
            </a:r>
            <a:r>
              <a:rPr lang="de-DE" sz="1600" dirty="0" err="1">
                <a:solidFill>
                  <a:schemeClr val="accent5">
                    <a:lumMod val="40000"/>
                    <a:lumOff val="60000"/>
                  </a:schemeClr>
                </a:solidFill>
              </a:rPr>
              <a:t>for</a:t>
            </a:r>
            <a:r>
              <a:rPr lang="de-DE" sz="1600" dirty="0">
                <a:solidFill>
                  <a:schemeClr val="accent5">
                    <a:lumMod val="40000"/>
                    <a:lumOff val="60000"/>
                  </a:schemeClr>
                </a:solidFill>
              </a:rPr>
              <a:t> </a:t>
            </a:r>
            <a:r>
              <a:rPr lang="de-DE" sz="1600" dirty="0" err="1">
                <a:solidFill>
                  <a:schemeClr val="accent5">
                    <a:lumMod val="40000"/>
                    <a:lumOff val="60000"/>
                  </a:schemeClr>
                </a:solidFill>
              </a:rPr>
              <a:t>offices</a:t>
            </a:r>
            <a:endParaRPr lang="en-GB" sz="1600" dirty="0">
              <a:solidFill>
                <a:schemeClr val="accent5">
                  <a:lumMod val="40000"/>
                  <a:lumOff val="60000"/>
                </a:schemeClr>
              </a:solidFill>
            </a:endParaRPr>
          </a:p>
        </p:txBody>
      </p:sp>
      <p:sp>
        <p:nvSpPr>
          <p:cNvPr id="6" name="Rectangle 5"/>
          <p:cNvSpPr/>
          <p:nvPr/>
        </p:nvSpPr>
        <p:spPr>
          <a:xfrm>
            <a:off x="611560" y="1738603"/>
            <a:ext cx="3626728" cy="1474373"/>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rot="20287356">
            <a:off x="386179" y="3205485"/>
            <a:ext cx="4752528" cy="2800767"/>
          </a:xfrm>
          <a:prstGeom prst="rect">
            <a:avLst/>
          </a:prstGeom>
          <a:blipFill>
            <a:blip r:embed="rId3" cstate="print"/>
            <a:tile tx="0" ty="0" sx="100000" sy="100000" flip="none" algn="tl"/>
          </a:blipFill>
          <a:scene3d>
            <a:camera prst="perspectiveRight"/>
            <a:lightRig rig="brightRoom" dir="t">
              <a:rot lat="0" lon="0" rev="8700000"/>
            </a:lightRig>
          </a:scene3d>
          <a:sp3d contourW="12700" prstMaterial="dkEdge">
            <a:bevelT w="0" h="0" prst="relaxedInset"/>
            <a:contourClr>
              <a:schemeClr val="accent3">
                <a:shade val="65000"/>
                <a:satMod val="150000"/>
              </a:schemeClr>
            </a:contourClr>
          </a:sp3d>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de-DE" sz="1600" dirty="0">
                <a:solidFill>
                  <a:srgbClr val="92D050"/>
                </a:solidFill>
                <a:effectLst>
                  <a:outerShdw blurRad="38100" dist="38100" dir="2700000" algn="tl">
                    <a:srgbClr val="000000">
                      <a:alpha val="43137"/>
                    </a:srgbClr>
                  </a:outerShdw>
                </a:effectLst>
              </a:rPr>
              <a:t>Stratonikeia </a:t>
            </a:r>
            <a:r>
              <a:rPr lang="de-DE" sz="1600" dirty="0">
                <a:solidFill>
                  <a:srgbClr val="92D050"/>
                </a:solidFill>
                <a:effectLst>
                  <a:outerShdw blurRad="38100" dist="38100" dir="2700000" algn="tl">
                    <a:srgbClr val="000000">
                      <a:alpha val="43137"/>
                    </a:srgbClr>
                  </a:outerShdw>
                </a:effectLst>
                <a:sym typeface="Wingdings" pitchFamily="2" charset="2"/>
              </a:rPr>
              <a:t> viele Ehepaare als Hohepriester</a:t>
            </a:r>
          </a:p>
          <a:p>
            <a:r>
              <a:rPr lang="de-DE" sz="1600" dirty="0">
                <a:solidFill>
                  <a:srgbClr val="92D050"/>
                </a:solidFill>
                <a:effectLst>
                  <a:outerShdw blurRad="38100" dist="38100" dir="2700000" algn="tl">
                    <a:srgbClr val="000000">
                      <a:alpha val="43137"/>
                    </a:srgbClr>
                  </a:outerShdw>
                </a:effectLst>
                <a:sym typeface="Wingdings" pitchFamily="2" charset="2"/>
              </a:rPr>
              <a:t>z.B. </a:t>
            </a:r>
            <a:r>
              <a:rPr lang="en-GB" sz="1600" dirty="0" err="1">
                <a:solidFill>
                  <a:srgbClr val="92D050"/>
                </a:solidFill>
                <a:effectLst>
                  <a:outerShdw blurRad="38100" dist="38100" dir="2700000" algn="tl">
                    <a:srgbClr val="000000">
                      <a:alpha val="43137"/>
                    </a:srgbClr>
                  </a:outerShdw>
                </a:effectLst>
              </a:rPr>
              <a:t>I.Stratonikeia</a:t>
            </a:r>
            <a:r>
              <a:rPr lang="en-GB" sz="1600" dirty="0">
                <a:solidFill>
                  <a:srgbClr val="92D050"/>
                </a:solidFill>
                <a:effectLst>
                  <a:outerShdw blurRad="38100" dist="38100" dir="2700000" algn="tl">
                    <a:srgbClr val="000000">
                      <a:alpha val="43137"/>
                    </a:srgbClr>
                  </a:outerShdw>
                </a:effectLst>
              </a:rPr>
              <a:t> 237: </a:t>
            </a:r>
            <a:endParaRPr lang="de-DE" sz="1600" dirty="0">
              <a:solidFill>
                <a:srgbClr val="92D050"/>
              </a:solidFill>
              <a:effectLst>
                <a:outerShdw blurRad="38100" dist="38100" dir="2700000" algn="tl">
                  <a:srgbClr val="000000">
                    <a:alpha val="43137"/>
                  </a:srgbClr>
                </a:outerShdw>
              </a:effectLst>
            </a:endParaRPr>
          </a:p>
          <a:p>
            <a:pPr marL="285750" indent="-285750">
              <a:buFont typeface="Wingdings" pitchFamily="2" charset="2"/>
              <a:buChar char="Ø"/>
            </a:pPr>
            <a:r>
              <a:rPr lang="fr-FR" sz="1600" dirty="0">
                <a:solidFill>
                  <a:srgbClr val="92D050"/>
                </a:solidFill>
                <a:effectLst>
                  <a:outerShdw blurRad="38100" dist="38100" dir="2700000" algn="tl">
                    <a:srgbClr val="000000">
                      <a:alpha val="43137"/>
                    </a:srgbClr>
                  </a:outerShdw>
                </a:effectLst>
              </a:rPr>
              <a:t>Die </a:t>
            </a:r>
            <a:r>
              <a:rPr lang="fr-FR" sz="1600" dirty="0" err="1">
                <a:solidFill>
                  <a:srgbClr val="92D050"/>
                </a:solidFill>
                <a:effectLst>
                  <a:outerShdw blurRad="38100" dist="38100" dir="2700000" algn="tl">
                    <a:srgbClr val="000000">
                      <a:alpha val="43137"/>
                    </a:srgbClr>
                  </a:outerShdw>
                </a:effectLst>
              </a:rPr>
              <a:t>beiden</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Priester</a:t>
            </a:r>
            <a:r>
              <a:rPr lang="fr-FR" sz="1600" dirty="0">
                <a:solidFill>
                  <a:srgbClr val="92D050"/>
                </a:solidFill>
                <a:effectLst>
                  <a:outerShdw blurRad="38100" dist="38100" dir="2700000" algn="tl">
                    <a:srgbClr val="000000">
                      <a:alpha val="43137"/>
                    </a:srgbClr>
                  </a:outerShdw>
                </a:effectLst>
              </a:rPr>
              <a:t> des Zeus / der </a:t>
            </a:r>
            <a:r>
              <a:rPr lang="fr-FR" sz="1600" dirty="0" err="1">
                <a:solidFill>
                  <a:srgbClr val="92D050"/>
                </a:solidFill>
                <a:effectLst>
                  <a:outerShdw blurRad="38100" dist="38100" dir="2700000" algn="tl">
                    <a:srgbClr val="000000">
                      <a:alpha val="43137"/>
                    </a:srgbClr>
                  </a:outerShdw>
                </a:effectLst>
              </a:rPr>
              <a:t>Hera</a:t>
            </a:r>
            <a:r>
              <a:rPr lang="fr-FR" sz="1600" dirty="0">
                <a:solidFill>
                  <a:srgbClr val="92D050"/>
                </a:solidFill>
                <a:effectLst>
                  <a:outerShdw blurRad="38100" dist="38100" dir="2700000" algn="tl">
                    <a:srgbClr val="000000">
                      <a:alpha val="43137"/>
                    </a:srgbClr>
                  </a:outerShdw>
                </a:effectLst>
              </a:rPr>
              <a:t>:</a:t>
            </a:r>
          </a:p>
          <a:p>
            <a:pPr marL="285750" indent="-285750">
              <a:buFont typeface="Wingdings" pitchFamily="2" charset="2"/>
              <a:buChar char="Ø"/>
            </a:pPr>
            <a:r>
              <a:rPr lang="fr-FR" sz="1600" dirty="0">
                <a:solidFill>
                  <a:srgbClr val="92D050"/>
                </a:solidFill>
                <a:effectLst>
                  <a:outerShdw blurRad="38100" dist="38100" dir="2700000" algn="tl">
                    <a:srgbClr val="000000">
                      <a:alpha val="43137"/>
                    </a:srgbClr>
                  </a:outerShdw>
                </a:effectLst>
              </a:rPr>
              <a:t>M. </a:t>
            </a:r>
            <a:r>
              <a:rPr lang="fr-FR" sz="1600" dirty="0" err="1">
                <a:solidFill>
                  <a:srgbClr val="92D050"/>
                </a:solidFill>
                <a:effectLst>
                  <a:outerShdw blurRad="38100" dist="38100" dir="2700000" algn="tl">
                    <a:srgbClr val="000000">
                      <a:alpha val="43137"/>
                    </a:srgbClr>
                  </a:outerShdw>
                </a:effectLst>
              </a:rPr>
              <a:t>Ulpius</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Ariston</a:t>
            </a:r>
            <a:endParaRPr lang="fr-FR" sz="1600" dirty="0">
              <a:solidFill>
                <a:srgbClr val="92D050"/>
              </a:solidFill>
              <a:effectLst>
                <a:outerShdw blurRad="38100" dist="38100" dir="2700000" algn="tl">
                  <a:srgbClr val="000000">
                    <a:alpha val="43137"/>
                  </a:srgbClr>
                </a:outerShdw>
              </a:effectLst>
            </a:endParaRPr>
          </a:p>
          <a:p>
            <a:pPr marL="742950" lvl="1" indent="-285750">
              <a:buFont typeface="Wingdings" pitchFamily="2" charset="2"/>
              <a:buChar char="Ø"/>
            </a:pPr>
            <a:r>
              <a:rPr lang="de-DE" sz="1600" dirty="0">
                <a:solidFill>
                  <a:srgbClr val="92D050"/>
                </a:solidFill>
                <a:effectLst>
                  <a:outerShdw blurRad="38100" dist="38100" dir="2700000" algn="tl">
                    <a:srgbClr val="000000">
                      <a:alpha val="43137"/>
                    </a:srgbClr>
                  </a:outerShdw>
                </a:effectLst>
              </a:rPr>
              <a:t>zuvor: </a:t>
            </a:r>
            <a:r>
              <a:rPr lang="de-DE" sz="1600" i="1" dirty="0">
                <a:solidFill>
                  <a:srgbClr val="92D050"/>
                </a:solidFill>
                <a:effectLst>
                  <a:outerShdw blurRad="38100" dist="38100" dir="2700000" algn="tl">
                    <a:srgbClr val="000000">
                      <a:alpha val="43137"/>
                    </a:srgbClr>
                  </a:outerShdw>
                </a:effectLst>
              </a:rPr>
              <a:t>archiereos</a:t>
            </a:r>
            <a:r>
              <a:rPr lang="de-DE" sz="1600" dirty="0">
                <a:solidFill>
                  <a:srgbClr val="92D050"/>
                </a:solidFill>
                <a:effectLst>
                  <a:outerShdw blurRad="38100" dist="38100" dir="2700000" algn="tl">
                    <a:srgbClr val="000000">
                      <a:alpha val="43137"/>
                    </a:srgbClr>
                  </a:outerShdw>
                </a:effectLst>
              </a:rPr>
              <a:t> &amp; </a:t>
            </a:r>
            <a:r>
              <a:rPr lang="de-DE" sz="1600" i="1" dirty="0">
                <a:solidFill>
                  <a:srgbClr val="92D050"/>
                </a:solidFill>
                <a:effectLst>
                  <a:outerShdw blurRad="38100" dist="38100" dir="2700000" algn="tl">
                    <a:srgbClr val="000000">
                      <a:alpha val="43137"/>
                    </a:srgbClr>
                  </a:outerShdw>
                </a:effectLst>
              </a:rPr>
              <a:t>gymnasiarchos </a:t>
            </a:r>
          </a:p>
          <a:p>
            <a:pPr marL="285750" indent="-285750">
              <a:buFont typeface="Wingdings" pitchFamily="2" charset="2"/>
              <a:buChar char="Ø"/>
            </a:pPr>
            <a:r>
              <a:rPr lang="fr-FR" sz="1600" dirty="0" err="1">
                <a:solidFill>
                  <a:srgbClr val="92D050"/>
                </a:solidFill>
                <a:effectLst>
                  <a:outerShdw blurRad="38100" dist="38100" dir="2700000" algn="tl">
                    <a:srgbClr val="000000">
                      <a:alpha val="43137"/>
                    </a:srgbClr>
                  </a:outerShdw>
                </a:effectLst>
              </a:rPr>
              <a:t>Aelia</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Tryphaina</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Draconti</a:t>
            </a:r>
            <a:endParaRPr lang="fr-FR" sz="1600" dirty="0">
              <a:solidFill>
                <a:srgbClr val="92D050"/>
              </a:solidFill>
              <a:effectLst>
                <a:outerShdw blurRad="38100" dist="38100" dir="2700000" algn="tl">
                  <a:srgbClr val="000000">
                    <a:alpha val="43137"/>
                  </a:srgbClr>
                </a:outerShdw>
              </a:effectLst>
            </a:endParaRPr>
          </a:p>
          <a:p>
            <a:pPr marL="742950" lvl="1" indent="-285750">
              <a:buFont typeface="Wingdings" pitchFamily="2" charset="2"/>
              <a:buChar char="Ø"/>
            </a:pPr>
            <a:r>
              <a:rPr lang="de-DE" sz="1600" dirty="0">
                <a:solidFill>
                  <a:srgbClr val="92D050"/>
                </a:solidFill>
                <a:effectLst>
                  <a:outerShdw blurRad="38100" dist="38100" dir="2700000" algn="tl">
                    <a:srgbClr val="000000">
                      <a:alpha val="43137"/>
                    </a:srgbClr>
                  </a:outerShdw>
                </a:effectLst>
              </a:rPr>
              <a:t>zuvor: </a:t>
            </a:r>
            <a:r>
              <a:rPr lang="fr-FR" sz="1600" dirty="0">
                <a:solidFill>
                  <a:srgbClr val="92D050"/>
                </a:solidFill>
                <a:effectLst>
                  <a:outerShdw blurRad="38100" dist="38100" dir="2700000" algn="tl">
                    <a:srgbClr val="000000">
                      <a:alpha val="43137"/>
                    </a:srgbClr>
                  </a:outerShdw>
                </a:effectLst>
              </a:rPr>
              <a:t>2 x </a:t>
            </a:r>
            <a:r>
              <a:rPr lang="fr-FR" sz="1600" i="1" dirty="0" err="1">
                <a:solidFill>
                  <a:srgbClr val="92D050"/>
                </a:solidFill>
                <a:effectLst>
                  <a:outerShdw blurRad="38100" dist="38100" dir="2700000" algn="tl">
                    <a:srgbClr val="000000">
                      <a:alpha val="43137"/>
                    </a:srgbClr>
                  </a:outerShdw>
                </a:effectLst>
              </a:rPr>
              <a:t>archiereia</a:t>
            </a:r>
            <a:r>
              <a:rPr lang="fr-FR" sz="1600" dirty="0">
                <a:solidFill>
                  <a:srgbClr val="92D050"/>
                </a:solidFill>
                <a:effectLst>
                  <a:outerShdw blurRad="38100" dist="38100" dir="2700000" algn="tl">
                    <a:srgbClr val="000000">
                      <a:alpha val="43137"/>
                    </a:srgbClr>
                  </a:outerShdw>
                </a:effectLst>
              </a:rPr>
              <a:t>;</a:t>
            </a:r>
            <a:br>
              <a:rPr lang="fr-FR" sz="1600" dirty="0">
                <a:solidFill>
                  <a:srgbClr val="92D050"/>
                </a:solidFill>
                <a:effectLst>
                  <a:outerShdw blurRad="38100" dist="38100" dir="2700000" algn="tl">
                    <a:srgbClr val="000000">
                      <a:alpha val="43137"/>
                    </a:srgbClr>
                  </a:outerShdw>
                </a:effectLst>
              </a:rPr>
            </a:br>
            <a:r>
              <a:rPr lang="fr-FR" sz="1600" i="1" dirty="0" err="1">
                <a:solidFill>
                  <a:srgbClr val="92D050"/>
                </a:solidFill>
                <a:effectLst>
                  <a:outerShdw blurRad="38100" dist="38100" dir="2700000" algn="tl">
                    <a:srgbClr val="000000">
                      <a:alpha val="43137"/>
                    </a:srgbClr>
                  </a:outerShdw>
                </a:effectLst>
              </a:rPr>
              <a:t>clidophor</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von</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Hekaté</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Schlüsselträger</a:t>
            </a:r>
            <a:r>
              <a:rPr lang="fr-FR" sz="1600" dirty="0">
                <a:solidFill>
                  <a:srgbClr val="92D050"/>
                </a:solidFill>
                <a:effectLst>
                  <a:outerShdw blurRad="38100" dist="38100" dir="2700000" algn="tl">
                    <a:srgbClr val="000000">
                      <a:alpha val="43137"/>
                    </a:srgbClr>
                  </a:outerShdw>
                </a:effectLst>
              </a:rPr>
              <a:t>)</a:t>
            </a:r>
          </a:p>
          <a:p>
            <a:pPr marL="285750" indent="-285750">
              <a:buFont typeface="Wingdings" pitchFamily="2" charset="2"/>
              <a:buChar char="Ø"/>
            </a:pPr>
            <a:r>
              <a:rPr lang="fr-FR" sz="1600" dirty="0" err="1">
                <a:solidFill>
                  <a:srgbClr val="92D050"/>
                </a:solidFill>
                <a:effectLst>
                  <a:outerShdw blurRad="38100" dist="38100" dir="2700000" algn="tl">
                    <a:srgbClr val="000000">
                      <a:alpha val="43137"/>
                    </a:srgbClr>
                  </a:outerShdw>
                </a:effectLst>
              </a:rPr>
              <a:t>Wohlt</a:t>
            </a:r>
            <a:r>
              <a:rPr lang="de-DE" sz="1600" dirty="0">
                <a:solidFill>
                  <a:srgbClr val="92D050"/>
                </a:solidFill>
                <a:effectLst>
                  <a:outerShdw blurRad="38100" dist="38100" dir="2700000" algn="tl">
                    <a:srgbClr val="000000">
                      <a:alpha val="43137"/>
                    </a:srgbClr>
                  </a:outerShdw>
                </a:effectLst>
              </a:rPr>
              <a:t>äter gegenüber dem Volk</a:t>
            </a:r>
            <a:endParaRPr lang="fr-FR" sz="1600" dirty="0">
              <a:solidFill>
                <a:srgbClr val="92D050"/>
              </a:solidFill>
              <a:effectLst>
                <a:outerShdw blurRad="38100" dist="38100" dir="2700000" algn="tl">
                  <a:srgbClr val="000000">
                    <a:alpha val="43137"/>
                  </a:srgbClr>
                </a:outerShdw>
              </a:effectLst>
            </a:endParaRPr>
          </a:p>
          <a:p>
            <a:pPr marL="285750" indent="-285750">
              <a:buFont typeface="Wingdings" pitchFamily="2" charset="2"/>
              <a:buChar char="Ø"/>
            </a:pPr>
            <a:r>
              <a:rPr lang="fr-FR" sz="1600" dirty="0" err="1">
                <a:solidFill>
                  <a:srgbClr val="92D050"/>
                </a:solidFill>
                <a:effectLst>
                  <a:outerShdw blurRad="38100" dist="38100" dir="2700000" algn="tl">
                    <a:srgbClr val="000000">
                      <a:alpha val="43137"/>
                    </a:srgbClr>
                  </a:outerShdw>
                </a:effectLst>
              </a:rPr>
              <a:t>u.a</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geben</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sie</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zusammen</a:t>
            </a:r>
            <a:r>
              <a:rPr lang="fr-FR" sz="1600" dirty="0">
                <a:solidFill>
                  <a:srgbClr val="92D050"/>
                </a:solidFill>
                <a:effectLst>
                  <a:outerShdw blurRad="38100" dist="38100" dir="2700000" algn="tl">
                    <a:srgbClr val="000000">
                      <a:alpha val="43137"/>
                    </a:srgbClr>
                  </a:outerShdw>
                </a:effectLst>
              </a:rPr>
              <a:t>) 3 </a:t>
            </a:r>
            <a:r>
              <a:rPr lang="fr-FR" sz="1600" dirty="0" err="1">
                <a:solidFill>
                  <a:srgbClr val="92D050"/>
                </a:solidFill>
                <a:effectLst>
                  <a:outerShdw blurRad="38100" dist="38100" dir="2700000" algn="tl">
                    <a:srgbClr val="000000">
                      <a:alpha val="43137"/>
                    </a:srgbClr>
                  </a:outerShdw>
                </a:effectLst>
              </a:rPr>
              <a:t>Denare</a:t>
            </a:r>
            <a:r>
              <a:rPr lang="fr-FR" sz="1600" dirty="0">
                <a:solidFill>
                  <a:srgbClr val="92D050"/>
                </a:solidFill>
                <a:effectLst>
                  <a:outerShdw blurRad="38100" dist="38100" dir="2700000" algn="tl">
                    <a:srgbClr val="000000">
                      <a:alpha val="43137"/>
                    </a:srgbClr>
                  </a:outerShdw>
                </a:effectLst>
              </a:rPr>
              <a:t> an </a:t>
            </a:r>
            <a:r>
              <a:rPr lang="fr-FR" sz="1600" dirty="0" err="1">
                <a:solidFill>
                  <a:srgbClr val="92D050"/>
                </a:solidFill>
                <a:effectLst>
                  <a:outerShdw blurRad="38100" dist="38100" dir="2700000" algn="tl">
                    <a:srgbClr val="000000">
                      <a:alpha val="43137"/>
                    </a:srgbClr>
                  </a:outerShdw>
                </a:effectLst>
              </a:rPr>
              <a:t>Mitglieder</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von</a:t>
            </a:r>
            <a:r>
              <a:rPr lang="fr-FR" sz="1600" dirty="0">
                <a:solidFill>
                  <a:srgbClr val="92D050"/>
                </a:solidFill>
                <a:effectLst>
                  <a:outerShdw blurRad="38100" dist="38100" dir="2700000" algn="tl">
                    <a:srgbClr val="000000">
                      <a:alpha val="43137"/>
                    </a:srgbClr>
                  </a:outerShdw>
                </a:effectLst>
              </a:rPr>
              <a:t> Rat </a:t>
            </a:r>
            <a:r>
              <a:rPr lang="fr-FR" sz="1600" dirty="0" err="1">
                <a:solidFill>
                  <a:srgbClr val="92D050"/>
                </a:solidFill>
                <a:effectLst>
                  <a:outerShdw blurRad="38100" dist="38100" dir="2700000" algn="tl">
                    <a:srgbClr val="000000">
                      <a:alpha val="43137"/>
                    </a:srgbClr>
                  </a:outerShdw>
                </a:effectLst>
              </a:rPr>
              <a:t>und</a:t>
            </a:r>
            <a:r>
              <a:rPr lang="fr-FR" sz="1600" dirty="0">
                <a:solidFill>
                  <a:srgbClr val="92D050"/>
                </a:solidFill>
                <a:effectLst>
                  <a:outerShdw blurRad="38100" dist="38100" dir="2700000" algn="tl">
                    <a:srgbClr val="000000">
                      <a:alpha val="43137"/>
                    </a:srgbClr>
                  </a:outerShdw>
                </a:effectLst>
              </a:rPr>
              <a:t> </a:t>
            </a:r>
            <a:r>
              <a:rPr lang="fr-FR" sz="1600" dirty="0" err="1">
                <a:solidFill>
                  <a:srgbClr val="92D050"/>
                </a:solidFill>
                <a:effectLst>
                  <a:outerShdw blurRad="38100" dist="38100" dir="2700000" algn="tl">
                    <a:srgbClr val="000000">
                      <a:alpha val="43137"/>
                    </a:srgbClr>
                  </a:outerShdw>
                </a:effectLst>
              </a:rPr>
              <a:t>Gerousia</a:t>
            </a:r>
            <a:endParaRPr lang="en-GB" sz="1600" dirty="0">
              <a:solidFill>
                <a:srgbClr val="92D050"/>
              </a:solidFill>
              <a:effectLst>
                <a:outerShdw blurRad="38100" dist="38100" dir="2700000" algn="tl">
                  <a:srgbClr val="000000">
                    <a:alpha val="43137"/>
                  </a:srgbClr>
                </a:outerShdw>
              </a:effectLst>
            </a:endParaRPr>
          </a:p>
        </p:txBody>
      </p:sp>
      <p:sp>
        <p:nvSpPr>
          <p:cNvPr id="8" name="Title 1"/>
          <p:cNvSpPr>
            <a:spLocks noGrp="1"/>
          </p:cNvSpPr>
          <p:nvPr>
            <p:ph type="title"/>
          </p:nvPr>
        </p:nvSpPr>
        <p:spPr>
          <a:xfrm>
            <a:off x="457200" y="260648"/>
            <a:ext cx="8229600" cy="854968"/>
          </a:xfrm>
        </p:spPr>
        <p:txBody>
          <a:bodyPr>
            <a:normAutofit/>
          </a:bodyPr>
          <a:lstStyle/>
          <a:p>
            <a:r>
              <a:rPr lang="en-GB" dirty="0"/>
              <a:t>Questions</a:t>
            </a:r>
          </a:p>
        </p:txBody>
      </p:sp>
      <p:sp>
        <p:nvSpPr>
          <p:cNvPr id="9" name="Content Placeholder 2"/>
          <p:cNvSpPr txBox="1">
            <a:spLocks/>
          </p:cNvSpPr>
          <p:nvPr/>
        </p:nvSpPr>
        <p:spPr>
          <a:xfrm>
            <a:off x="4644008" y="3510265"/>
            <a:ext cx="3754760" cy="3015079"/>
          </a:xfrm>
          <a:prstGeom prst="rect">
            <a:avLst/>
          </a:prstGeom>
          <a:gradFill>
            <a:gsLst>
              <a:gs pos="0">
                <a:schemeClr val="accent1">
                  <a:shade val="15000"/>
                  <a:satMod val="180000"/>
                  <a:alpha val="70000"/>
                </a:schemeClr>
              </a:gs>
              <a:gs pos="50000">
                <a:schemeClr val="accent1">
                  <a:shade val="45000"/>
                  <a:satMod val="170000"/>
                </a:schemeClr>
              </a:gs>
              <a:gs pos="70000">
                <a:schemeClr val="accent1">
                  <a:tint val="99000"/>
                  <a:shade val="65000"/>
                  <a:satMod val="155000"/>
                </a:schemeClr>
              </a:gs>
              <a:gs pos="100000">
                <a:schemeClr val="accent1">
                  <a:tint val="95500"/>
                  <a:shade val="100000"/>
                  <a:satMod val="155000"/>
                </a:schemeClr>
              </a:gs>
            </a:gsLst>
          </a:gradFill>
          <a:ln/>
        </p:spPr>
        <p:style>
          <a:lnRef idx="1">
            <a:schemeClr val="accent1"/>
          </a:lnRef>
          <a:fillRef idx="3">
            <a:schemeClr val="accent1"/>
          </a:fillRef>
          <a:effectRef idx="2">
            <a:schemeClr val="accent1"/>
          </a:effectRef>
          <a:fontRef idx="minor">
            <a:schemeClr val="lt1"/>
          </a:fontRef>
        </p:style>
        <p:txBody>
          <a:bodyPr vert="horz" lIns="91440" tIns="45720" rIns="91440" bIns="45720" rtlCol="0">
            <a:normAutofit fontScale="85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4000" b="1" dirty="0">
                <a:solidFill>
                  <a:schemeClr val="accent5">
                    <a:lumMod val="60000"/>
                    <a:lumOff val="40000"/>
                  </a:schemeClr>
                </a:solidFill>
                <a:effectLst>
                  <a:outerShdw blurRad="38100" dist="38100" dir="2700000" algn="tl">
                    <a:srgbClr val="000000">
                      <a:alpha val="43137"/>
                    </a:srgbClr>
                  </a:outerShdw>
                </a:effectLst>
              </a:rPr>
              <a:t>INDEPENDENCE ?</a:t>
            </a:r>
          </a:p>
          <a:p>
            <a:endParaRPr lang="en-GB" sz="28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en-GB" sz="2000" dirty="0">
                <a:solidFill>
                  <a:schemeClr val="accent5">
                    <a:lumMod val="60000"/>
                    <a:lumOff val="40000"/>
                  </a:schemeClr>
                </a:solidFill>
                <a:effectLst>
                  <a:outerShdw blurRad="38100" dist="38100" dir="2700000" algn="tl">
                    <a:srgbClr val="000000">
                      <a:alpha val="43137"/>
                    </a:srgbClr>
                  </a:outerShdw>
                </a:effectLst>
              </a:rPr>
              <a:t>Where could women act on their own ?</a:t>
            </a:r>
            <a:br>
              <a:rPr lang="en-GB" sz="2000" dirty="0">
                <a:solidFill>
                  <a:schemeClr val="accent5">
                    <a:lumMod val="60000"/>
                    <a:lumOff val="40000"/>
                  </a:schemeClr>
                </a:solidFill>
                <a:effectLst>
                  <a:outerShdw blurRad="38100" dist="38100" dir="2700000" algn="tl">
                    <a:srgbClr val="000000">
                      <a:alpha val="43137"/>
                    </a:srgbClr>
                  </a:outerShdw>
                </a:effectLst>
              </a:rPr>
            </a:br>
            <a:endParaRPr lang="en-GB"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de-DE" sz="2000" dirty="0" err="1">
                <a:solidFill>
                  <a:schemeClr val="accent5">
                    <a:lumMod val="60000"/>
                    <a:lumOff val="40000"/>
                  </a:schemeClr>
                </a:solidFill>
                <a:effectLst>
                  <a:outerShdw blurRad="38100" dist="38100" dir="2700000" algn="tl">
                    <a:srgbClr val="000000">
                      <a:alpha val="43137"/>
                    </a:srgbClr>
                  </a:outerShdw>
                </a:effectLst>
              </a:rPr>
              <a:t>Wealth</a:t>
            </a:r>
            <a:r>
              <a:rPr lang="de-DE" sz="2000" dirty="0">
                <a:solidFill>
                  <a:schemeClr val="accent5">
                    <a:lumMod val="60000"/>
                    <a:lumOff val="40000"/>
                  </a:schemeClr>
                </a:solidFill>
                <a:effectLst>
                  <a:outerShdw blurRad="38100" dist="38100" dir="2700000" algn="tl">
                    <a:srgbClr val="000000">
                      <a:alpha val="43137"/>
                    </a:srgbClr>
                  </a:outerShdw>
                </a:effectLst>
              </a:rPr>
              <a:t> </a:t>
            </a:r>
            <a:r>
              <a:rPr lang="de-DE" sz="2000" dirty="0" err="1">
                <a:solidFill>
                  <a:schemeClr val="accent5">
                    <a:lumMod val="60000"/>
                    <a:lumOff val="40000"/>
                  </a:schemeClr>
                </a:solidFill>
                <a:effectLst>
                  <a:outerShdw blurRad="38100" dist="38100" dir="2700000" algn="tl">
                    <a:srgbClr val="000000">
                      <a:alpha val="43137"/>
                    </a:srgbClr>
                  </a:outerShdw>
                </a:effectLst>
              </a:rPr>
              <a:t>of</a:t>
            </a:r>
            <a:r>
              <a:rPr lang="de-DE" sz="2000" dirty="0">
                <a:solidFill>
                  <a:schemeClr val="accent5">
                    <a:lumMod val="60000"/>
                    <a:lumOff val="40000"/>
                  </a:schemeClr>
                </a:solidFill>
                <a:effectLst>
                  <a:outerShdw blurRad="38100" dist="38100" dir="2700000" algn="tl">
                    <a:srgbClr val="000000">
                      <a:alpha val="43137"/>
                    </a:srgbClr>
                  </a:outerShdw>
                </a:effectLst>
              </a:rPr>
              <a:t> </a:t>
            </a:r>
            <a:r>
              <a:rPr lang="de-DE" sz="2000" dirty="0" err="1">
                <a:solidFill>
                  <a:schemeClr val="accent5">
                    <a:lumMod val="60000"/>
                    <a:lumOff val="40000"/>
                  </a:schemeClr>
                </a:solidFill>
                <a:effectLst>
                  <a:outerShdw blurRad="38100" dist="38100" dir="2700000" algn="tl">
                    <a:srgbClr val="000000">
                      <a:alpha val="43137"/>
                    </a:srgbClr>
                  </a:outerShdw>
                </a:effectLst>
              </a:rPr>
              <a:t>women</a:t>
            </a:r>
            <a:endParaRPr lang="de-DE"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endParaRPr lang="de-DE"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de-DE" sz="2000" dirty="0">
                <a:solidFill>
                  <a:schemeClr val="accent5">
                    <a:lumMod val="60000"/>
                    <a:lumOff val="40000"/>
                  </a:schemeClr>
                </a:solidFill>
                <a:effectLst>
                  <a:outerShdw blurRad="38100" dist="38100" dir="2700000" algn="tl">
                    <a:srgbClr val="000000">
                      <a:alpha val="43137"/>
                    </a:srgbClr>
                  </a:outerShdw>
                </a:effectLst>
              </a:rPr>
              <a:t>Patronage / </a:t>
            </a:r>
            <a:r>
              <a:rPr lang="de-DE" sz="2000" dirty="0" err="1">
                <a:solidFill>
                  <a:schemeClr val="accent5">
                    <a:lumMod val="60000"/>
                    <a:lumOff val="40000"/>
                  </a:schemeClr>
                </a:solidFill>
                <a:effectLst>
                  <a:outerShdw blurRad="38100" dist="38100" dir="2700000" algn="tl">
                    <a:srgbClr val="000000">
                      <a:alpha val="43137"/>
                    </a:srgbClr>
                  </a:outerShdw>
                </a:effectLst>
              </a:rPr>
              <a:t>Matronage</a:t>
            </a:r>
            <a:br>
              <a:rPr lang="de-DE" sz="2000" dirty="0">
                <a:solidFill>
                  <a:schemeClr val="accent5">
                    <a:lumMod val="60000"/>
                    <a:lumOff val="40000"/>
                  </a:schemeClr>
                </a:solidFill>
                <a:effectLst>
                  <a:outerShdw blurRad="38100" dist="38100" dir="2700000" algn="tl">
                    <a:srgbClr val="000000">
                      <a:alpha val="43137"/>
                    </a:srgbClr>
                  </a:outerShdw>
                </a:effectLst>
              </a:rPr>
            </a:br>
            <a:endParaRPr lang="en-GB"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en-GB" sz="2000" dirty="0">
                <a:solidFill>
                  <a:schemeClr val="accent5">
                    <a:lumMod val="60000"/>
                    <a:lumOff val="40000"/>
                  </a:schemeClr>
                </a:solidFill>
                <a:effectLst>
                  <a:outerShdw blurRad="38100" dist="38100" dir="2700000" algn="tl">
                    <a:srgbClr val="000000">
                      <a:alpha val="43137"/>
                    </a:srgbClr>
                  </a:outerShdw>
                </a:effectLst>
              </a:rPr>
              <a:t>Role of husband and family for doing the job as priestess ?</a:t>
            </a:r>
          </a:p>
        </p:txBody>
      </p:sp>
      <p:sp>
        <p:nvSpPr>
          <p:cNvPr id="10" name="Rectangle 9"/>
          <p:cNvSpPr/>
          <p:nvPr/>
        </p:nvSpPr>
        <p:spPr>
          <a:xfrm>
            <a:off x="4716016" y="3933057"/>
            <a:ext cx="3626728" cy="2520279"/>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ontent Placeholder 2"/>
          <p:cNvSpPr txBox="1">
            <a:spLocks/>
          </p:cNvSpPr>
          <p:nvPr/>
        </p:nvSpPr>
        <p:spPr>
          <a:xfrm>
            <a:off x="4577992" y="1353657"/>
            <a:ext cx="3754760" cy="2057729"/>
          </a:xfrm>
          <a:prstGeom prst="rect">
            <a:avLst/>
          </a:prstGeom>
          <a:gradFill>
            <a:gsLst>
              <a:gs pos="0">
                <a:schemeClr val="accent2">
                  <a:shade val="15000"/>
                  <a:satMod val="180000"/>
                  <a:alpha val="70000"/>
                </a:schemeClr>
              </a:gs>
              <a:gs pos="50000">
                <a:schemeClr val="accent2">
                  <a:shade val="45000"/>
                  <a:satMod val="170000"/>
                </a:schemeClr>
              </a:gs>
              <a:gs pos="70000">
                <a:schemeClr val="accent2">
                  <a:tint val="99000"/>
                  <a:shade val="65000"/>
                  <a:satMod val="155000"/>
                </a:schemeClr>
              </a:gs>
              <a:gs pos="100000">
                <a:schemeClr val="accent2">
                  <a:tint val="95500"/>
                  <a:shade val="100000"/>
                  <a:satMod val="155000"/>
                </a:schemeClr>
              </a:gs>
            </a:gsLst>
          </a:gradFill>
          <a:ln/>
        </p:spPr>
        <p:style>
          <a:lnRef idx="1">
            <a:schemeClr val="accent2"/>
          </a:lnRef>
          <a:fillRef idx="3">
            <a:schemeClr val="accent2"/>
          </a:fillRef>
          <a:effectRef idx="2">
            <a:schemeClr val="accent2"/>
          </a:effectRef>
          <a:fontRef idx="minor">
            <a:schemeClr val="lt1"/>
          </a:fontRef>
        </p:style>
        <p:txBody>
          <a:bodyPr vert="horz" lIns="91440" tIns="45720" rIns="91440" bIns="45720" rtlCol="0">
            <a:normAutofit fontScale="85000" lnSpcReduction="1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2200" b="1" dirty="0">
                <a:solidFill>
                  <a:schemeClr val="tx2">
                    <a:lumMod val="25000"/>
                  </a:schemeClr>
                </a:solidFill>
                <a:effectLst>
                  <a:outerShdw blurRad="38100" dist="38100" dir="2700000" algn="tl">
                    <a:srgbClr val="000000">
                      <a:alpha val="43137"/>
                    </a:srgbClr>
                  </a:outerShdw>
                </a:effectLst>
              </a:rPr>
              <a:t>INFLUENCE &amp; STATUS ?</a:t>
            </a:r>
            <a:br>
              <a:rPr lang="en-GB" sz="2200" b="1" dirty="0">
                <a:solidFill>
                  <a:schemeClr val="tx2">
                    <a:lumMod val="25000"/>
                  </a:schemeClr>
                </a:solidFill>
                <a:effectLst>
                  <a:outerShdw blurRad="38100" dist="38100" dir="2700000" algn="tl">
                    <a:srgbClr val="000000">
                      <a:alpha val="43137"/>
                    </a:srgbClr>
                  </a:outerShdw>
                </a:effectLst>
              </a:rPr>
            </a:br>
            <a:endParaRPr lang="en-GB" sz="2200" b="1"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de-DE" sz="1900" dirty="0" err="1">
                <a:solidFill>
                  <a:schemeClr val="tx2">
                    <a:lumMod val="25000"/>
                  </a:schemeClr>
                </a:solidFill>
                <a:effectLst>
                  <a:outerShdw blurRad="38100" dist="38100" dir="2700000" algn="tl">
                    <a:srgbClr val="000000">
                      <a:alpha val="43137"/>
                    </a:srgbClr>
                  </a:outerShdw>
                </a:effectLst>
              </a:rPr>
              <a:t>Social</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status</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of</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women</a:t>
            </a:r>
            <a:endParaRPr lang="en-GB" sz="1900"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de-DE" sz="1900" dirty="0" err="1">
                <a:solidFill>
                  <a:schemeClr val="tx2">
                    <a:lumMod val="25000"/>
                  </a:schemeClr>
                </a:solidFill>
                <a:effectLst>
                  <a:outerShdw blurRad="38100" dist="38100" dir="2700000" algn="tl">
                    <a:srgbClr val="000000">
                      <a:alpha val="43137"/>
                    </a:srgbClr>
                  </a:outerShdw>
                </a:effectLst>
              </a:rPr>
              <a:t>political</a:t>
            </a:r>
            <a:r>
              <a:rPr lang="de-DE" sz="1900" dirty="0">
                <a:solidFill>
                  <a:schemeClr val="tx2">
                    <a:lumMod val="25000"/>
                  </a:schemeClr>
                </a:solidFill>
                <a:effectLst>
                  <a:outerShdw blurRad="38100" dist="38100" dir="2700000" algn="tl">
                    <a:srgbClr val="000000">
                      <a:alpha val="43137"/>
                    </a:srgbClr>
                  </a:outerShdw>
                </a:effectLst>
              </a:rPr>
              <a:t> power </a:t>
            </a:r>
            <a:r>
              <a:rPr lang="de-DE" sz="1900" dirty="0" err="1">
                <a:solidFill>
                  <a:schemeClr val="tx2">
                    <a:lumMod val="25000"/>
                  </a:schemeClr>
                </a:solidFill>
                <a:effectLst>
                  <a:outerShdw blurRad="38100" dist="38100" dir="2700000" algn="tl">
                    <a:srgbClr val="000000">
                      <a:alpha val="43137"/>
                    </a:srgbClr>
                  </a:outerShdw>
                </a:effectLst>
              </a:rPr>
              <a:t>or</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influence</a:t>
            </a:r>
            <a:r>
              <a:rPr lang="de-DE" sz="1900" dirty="0">
                <a:solidFill>
                  <a:schemeClr val="tx2">
                    <a:lumMod val="25000"/>
                  </a:schemeClr>
                </a:solidFill>
                <a:effectLst>
                  <a:outerShdw blurRad="38100" dist="38100" dir="2700000" algn="tl">
                    <a:srgbClr val="000000">
                      <a:alpha val="43137"/>
                    </a:srgbClr>
                  </a:outerShdw>
                </a:effectLst>
              </a:rPr>
              <a:t>“?</a:t>
            </a:r>
          </a:p>
          <a:p>
            <a:pPr>
              <a:buFont typeface="Wingdings" pitchFamily="2" charset="2"/>
              <a:buChar char="Ø"/>
            </a:pPr>
            <a:r>
              <a:rPr lang="en-GB" sz="1900" dirty="0" err="1">
                <a:solidFill>
                  <a:schemeClr val="tx2">
                    <a:lumMod val="25000"/>
                  </a:schemeClr>
                </a:solidFill>
                <a:effectLst>
                  <a:outerShdw blurRad="38100" dist="38100" dir="2700000" algn="tl">
                    <a:srgbClr val="000000">
                      <a:alpha val="43137"/>
                    </a:srgbClr>
                  </a:outerShdw>
                </a:effectLst>
              </a:rPr>
              <a:t>euergetismus</a:t>
            </a:r>
            <a:endParaRPr lang="en-GB" sz="1900"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en-GB" sz="1900" dirty="0" err="1">
                <a:solidFill>
                  <a:schemeClr val="tx2">
                    <a:lumMod val="25000"/>
                  </a:schemeClr>
                </a:solidFill>
                <a:effectLst>
                  <a:outerShdw blurRad="38100" dist="38100" dir="2700000" algn="tl">
                    <a:srgbClr val="000000">
                      <a:alpha val="43137"/>
                    </a:srgbClr>
                  </a:outerShdw>
                </a:effectLst>
              </a:rPr>
              <a:t>prieshood</a:t>
            </a:r>
            <a:r>
              <a:rPr lang="en-GB" sz="1900" dirty="0">
                <a:solidFill>
                  <a:schemeClr val="tx2">
                    <a:lumMod val="25000"/>
                  </a:schemeClr>
                </a:solidFill>
                <a:effectLst>
                  <a:outerShdw blurRad="38100" dist="38100" dir="2700000" algn="tl">
                    <a:srgbClr val="000000">
                      <a:alpha val="43137"/>
                    </a:srgbClr>
                  </a:outerShdw>
                </a:effectLst>
              </a:rPr>
              <a:t> as opportunity for public role, self-display,…</a:t>
            </a:r>
          </a:p>
        </p:txBody>
      </p:sp>
      <p:sp>
        <p:nvSpPr>
          <p:cNvPr id="12" name="Rectangle 11"/>
          <p:cNvSpPr/>
          <p:nvPr/>
        </p:nvSpPr>
        <p:spPr>
          <a:xfrm>
            <a:off x="4617680" y="1772816"/>
            <a:ext cx="3626728" cy="1566562"/>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0420799"/>
      </p:ext>
    </p:extLst>
  </p:cSld>
  <p:clrMapOvr>
    <a:masterClrMapping/>
  </p:clrMapOvr>
  <p:transition spd="slow" advClick="0" advTm="1400">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xit" presetSubtype="0" fill="hold" grpId="0" nodeType="afterEffect">
                                  <p:stCondLst>
                                    <p:cond delay="0"/>
                                  </p:stCondLst>
                                  <p:childTnLst>
                                    <p:anim calcmode="lin" valueType="num">
                                      <p:cBhvr>
                                        <p:cTn id="6" dur="1000"/>
                                        <p:tgtEl>
                                          <p:spTgt spid="7"/>
                                        </p:tgtEl>
                                        <p:attrNameLst>
                                          <p:attrName>ppt_w</p:attrName>
                                        </p:attrNameLst>
                                      </p:cBhvr>
                                      <p:tavLst>
                                        <p:tav tm="0">
                                          <p:val>
                                            <p:strVal val="ppt_w"/>
                                          </p:val>
                                        </p:tav>
                                        <p:tav tm="100000">
                                          <p:val>
                                            <p:strVal val="ppt_w*0.70"/>
                                          </p:val>
                                        </p:tav>
                                      </p:tavLst>
                                    </p:anim>
                                    <p:anim calcmode="lin" valueType="num">
                                      <p:cBhvr>
                                        <p:cTn id="7" dur="1000"/>
                                        <p:tgtEl>
                                          <p:spTgt spid="7"/>
                                        </p:tgtEl>
                                        <p:attrNameLst>
                                          <p:attrName>ppt_h</p:attrName>
                                        </p:attrNameLst>
                                      </p:cBhvr>
                                      <p:tavLst>
                                        <p:tav tm="0">
                                          <p:val>
                                            <p:strVal val="ppt_h"/>
                                          </p:val>
                                        </p:tav>
                                        <p:tav tm="100000">
                                          <p:val>
                                            <p:strVal val="ppt_h"/>
                                          </p:val>
                                        </p:tav>
                                      </p:tavLst>
                                    </p:anim>
                                    <p:animEffect transition="out" filter="fade">
                                      <p:cBhvr>
                                        <p:cTn id="8" dur="1000"/>
                                        <p:tgtEl>
                                          <p:spTgt spid="7"/>
                                        </p:tgtEl>
                                      </p:cBhvr>
                                    </p:animEffect>
                                    <p:set>
                                      <p:cBhvr>
                                        <p:cTn id="9"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13635"/>
          <a:stretch/>
        </p:blipFill>
        <p:spPr>
          <a:xfrm>
            <a:off x="47481" y="81404"/>
            <a:ext cx="9061023" cy="6659964"/>
          </a:xfrm>
          <a:prstGeom prst="rect">
            <a:avLst/>
          </a:prstGeom>
        </p:spPr>
      </p:pic>
      <p:sp>
        <p:nvSpPr>
          <p:cNvPr id="5" name="Title 1"/>
          <p:cNvSpPr>
            <a:spLocks noGrp="1"/>
          </p:cNvSpPr>
          <p:nvPr>
            <p:ph type="title"/>
          </p:nvPr>
        </p:nvSpPr>
        <p:spPr>
          <a:xfrm>
            <a:off x="457200" y="332656"/>
            <a:ext cx="8229600" cy="782960"/>
          </a:xfrm>
        </p:spPr>
        <p:txBody>
          <a:bodyPr>
            <a:normAutofit/>
          </a:bodyPr>
          <a:lstStyle/>
          <a:p>
            <a:r>
              <a:rPr lang="en-GB" dirty="0"/>
              <a:t>Questions</a:t>
            </a:r>
          </a:p>
        </p:txBody>
      </p:sp>
      <p:sp>
        <p:nvSpPr>
          <p:cNvPr id="7" name="Content Placeholder 2"/>
          <p:cNvSpPr>
            <a:spLocks noGrp="1"/>
          </p:cNvSpPr>
          <p:nvPr>
            <p:ph idx="1"/>
          </p:nvPr>
        </p:nvSpPr>
        <p:spPr>
          <a:xfrm>
            <a:off x="611560" y="3429000"/>
            <a:ext cx="3819658" cy="3312368"/>
          </a:xfrm>
          <a:gradFill>
            <a:gsLst>
              <a:gs pos="0">
                <a:schemeClr val="accent4">
                  <a:shade val="15000"/>
                  <a:satMod val="180000"/>
                  <a:alpha val="70000"/>
                </a:schemeClr>
              </a:gs>
              <a:gs pos="50000">
                <a:schemeClr val="accent4">
                  <a:shade val="45000"/>
                  <a:satMod val="170000"/>
                </a:schemeClr>
              </a:gs>
              <a:gs pos="70000">
                <a:schemeClr val="accent4">
                  <a:tint val="99000"/>
                  <a:shade val="65000"/>
                  <a:satMod val="155000"/>
                </a:schemeClr>
              </a:gs>
              <a:gs pos="100000">
                <a:schemeClr val="accent4">
                  <a:tint val="95500"/>
                  <a:shade val="100000"/>
                  <a:satMod val="155000"/>
                </a:schemeClr>
              </a:gs>
            </a:gsLst>
          </a:gradFill>
          <a:ln/>
        </p:spPr>
        <p:style>
          <a:lnRef idx="1">
            <a:schemeClr val="accent4"/>
          </a:lnRef>
          <a:fillRef idx="3">
            <a:schemeClr val="accent4"/>
          </a:fillRef>
          <a:effectRef idx="2">
            <a:schemeClr val="accent4"/>
          </a:effectRef>
          <a:fontRef idx="minor">
            <a:schemeClr val="lt1"/>
          </a:fontRef>
        </p:style>
        <p:txBody>
          <a:bodyPr>
            <a:normAutofit fontScale="62500" lnSpcReduction="20000"/>
          </a:bodyPr>
          <a:lstStyle/>
          <a:p>
            <a:pPr marL="0" indent="0" algn="ctr">
              <a:buNone/>
            </a:pPr>
            <a:r>
              <a:rPr lang="en-GB" sz="2900" b="1" dirty="0">
                <a:solidFill>
                  <a:schemeClr val="accent5">
                    <a:lumMod val="40000"/>
                    <a:lumOff val="60000"/>
                  </a:schemeClr>
                </a:solidFill>
                <a:effectLst>
                  <a:outerShdw blurRad="38100" dist="38100" dir="2700000" algn="tl">
                    <a:srgbClr val="000000">
                      <a:alpha val="43137"/>
                    </a:srgbClr>
                  </a:outerShdw>
                </a:effectLst>
              </a:rPr>
              <a:t>NEW ROLE FOR WOMEN ?</a:t>
            </a:r>
            <a:br>
              <a:rPr lang="en-GB" sz="2900" b="1" dirty="0">
                <a:solidFill>
                  <a:schemeClr val="accent5">
                    <a:lumMod val="40000"/>
                    <a:lumOff val="60000"/>
                  </a:schemeClr>
                </a:solidFill>
                <a:effectLst>
                  <a:outerShdw blurRad="38100" dist="38100" dir="2700000" algn="tl">
                    <a:srgbClr val="000000">
                      <a:alpha val="43137"/>
                    </a:srgbClr>
                  </a:outerShdw>
                </a:effectLst>
              </a:rPr>
            </a:br>
            <a:endParaRPr lang="en-GB" sz="900" b="1" dirty="0">
              <a:solidFill>
                <a:schemeClr val="accent5">
                  <a:lumMod val="40000"/>
                  <a:lumOff val="60000"/>
                </a:schemeClr>
              </a:solidFill>
              <a:effectLst>
                <a:outerShdw blurRad="38100" dist="38100" dir="2700000" algn="tl">
                  <a:srgbClr val="000000">
                    <a:alpha val="43137"/>
                  </a:srgbClr>
                </a:outerShdw>
              </a:effectLst>
            </a:endParaRPr>
          </a:p>
          <a:p>
            <a:r>
              <a:rPr lang="en-GB" sz="2300" b="1" dirty="0">
                <a:solidFill>
                  <a:schemeClr val="accent5">
                    <a:lumMod val="40000"/>
                    <a:lumOff val="60000"/>
                  </a:schemeClr>
                </a:solidFill>
                <a:effectLst>
                  <a:outerShdw blurRad="38100" dist="38100" dir="2700000" algn="tl">
                    <a:srgbClr val="000000">
                      <a:alpha val="43137"/>
                    </a:srgbClr>
                  </a:outerShdw>
                </a:effectLst>
              </a:rPr>
              <a:t>Marginalisation of women down to end 1</a:t>
            </a:r>
            <a:r>
              <a:rPr lang="en-GB" sz="2300" b="1" baseline="30000" dirty="0">
                <a:solidFill>
                  <a:schemeClr val="accent5">
                    <a:lumMod val="40000"/>
                    <a:lumOff val="60000"/>
                  </a:schemeClr>
                </a:solidFill>
                <a:effectLst>
                  <a:outerShdw blurRad="38100" dist="38100" dir="2700000" algn="tl">
                    <a:srgbClr val="000000">
                      <a:alpha val="43137"/>
                    </a:srgbClr>
                  </a:outerShdw>
                </a:effectLst>
              </a:rPr>
              <a:t>st</a:t>
            </a:r>
            <a:r>
              <a:rPr lang="en-GB" sz="2300" b="1" dirty="0">
                <a:solidFill>
                  <a:schemeClr val="accent5">
                    <a:lumMod val="40000"/>
                    <a:lumOff val="60000"/>
                  </a:schemeClr>
                </a:solidFill>
                <a:effectLst>
                  <a:outerShdw blurRad="38100" dist="38100" dir="2700000" algn="tl">
                    <a:srgbClr val="000000">
                      <a:alpha val="43137"/>
                    </a:srgbClr>
                  </a:outerShdw>
                </a:effectLst>
              </a:rPr>
              <a:t> c. B.C.</a:t>
            </a:r>
          </a:p>
          <a:p>
            <a:r>
              <a:rPr lang="de-DE" sz="2300" b="1" dirty="0">
                <a:solidFill>
                  <a:schemeClr val="accent5">
                    <a:lumMod val="40000"/>
                    <a:lumOff val="60000"/>
                  </a:schemeClr>
                </a:solidFill>
                <a:effectLst>
                  <a:outerShdw blurRad="38100" dist="38100" dir="2700000" algn="tl">
                    <a:srgbClr val="000000">
                      <a:alpha val="43137"/>
                    </a:srgbClr>
                  </a:outerShdw>
                </a:effectLst>
              </a:rPr>
              <a:t>Women –&gt;trad. male </a:t>
            </a:r>
            <a:r>
              <a:rPr lang="de-DE" sz="2300" b="1" dirty="0" err="1">
                <a:solidFill>
                  <a:schemeClr val="accent5">
                    <a:lumMod val="40000"/>
                    <a:lumOff val="60000"/>
                  </a:schemeClr>
                </a:solidFill>
                <a:effectLst>
                  <a:outerShdw blurRad="38100" dist="38100" dir="2700000" algn="tl">
                    <a:srgbClr val="000000">
                      <a:alpha val="43137"/>
                    </a:srgbClr>
                  </a:outerShdw>
                </a:effectLst>
              </a:rPr>
              <a:t>offices</a:t>
            </a:r>
            <a:r>
              <a:rPr lang="de-DE" sz="2300" b="1" dirty="0">
                <a:solidFill>
                  <a:schemeClr val="accent5">
                    <a:lumMod val="40000"/>
                    <a:lumOff val="60000"/>
                  </a:schemeClr>
                </a:solidFill>
                <a:effectLst>
                  <a:outerShdw blurRad="38100" dist="38100" dir="2700000" algn="tl">
                    <a:srgbClr val="000000">
                      <a:alpha val="43137"/>
                    </a:srgbClr>
                  </a:outerShdw>
                </a:effectLst>
              </a:rPr>
              <a:t> ?</a:t>
            </a:r>
          </a:p>
          <a:p>
            <a:pPr lvl="1"/>
            <a:r>
              <a:rPr lang="de-DE" sz="2100" i="1" dirty="0">
                <a:solidFill>
                  <a:schemeClr val="accent5">
                    <a:lumMod val="40000"/>
                    <a:lumOff val="60000"/>
                  </a:schemeClr>
                </a:solidFill>
                <a:effectLst>
                  <a:outerShdw blurRad="38100" dist="38100" dir="2700000" algn="tl">
                    <a:srgbClr val="000000">
                      <a:alpha val="43137"/>
                    </a:srgbClr>
                  </a:outerShdw>
                </a:effectLst>
              </a:rPr>
              <a:t>gymnasiarchos</a:t>
            </a:r>
            <a:r>
              <a:rPr lang="de-DE" sz="2100" dirty="0">
                <a:solidFill>
                  <a:schemeClr val="accent5">
                    <a:lumMod val="40000"/>
                    <a:lumOff val="60000"/>
                  </a:schemeClr>
                </a:solidFill>
                <a:effectLst>
                  <a:outerShdw blurRad="38100" dist="38100" dir="2700000" algn="tl">
                    <a:srgbClr val="000000">
                      <a:alpha val="43137"/>
                    </a:srgbClr>
                  </a:outerShdw>
                </a:effectLst>
              </a:rPr>
              <a:t>, </a:t>
            </a:r>
            <a:r>
              <a:rPr lang="de-DE" sz="2100" i="1" dirty="0">
                <a:solidFill>
                  <a:schemeClr val="accent5">
                    <a:lumMod val="40000"/>
                    <a:lumOff val="60000"/>
                  </a:schemeClr>
                </a:solidFill>
                <a:effectLst>
                  <a:outerShdw blurRad="38100" dist="38100" dir="2700000" algn="tl">
                    <a:srgbClr val="000000">
                      <a:alpha val="43137"/>
                    </a:srgbClr>
                  </a:outerShdw>
                </a:effectLst>
              </a:rPr>
              <a:t>prytanis</a:t>
            </a:r>
            <a:r>
              <a:rPr lang="de-DE" sz="2100" dirty="0">
                <a:solidFill>
                  <a:schemeClr val="accent5">
                    <a:lumMod val="40000"/>
                    <a:lumOff val="60000"/>
                  </a:schemeClr>
                </a:solidFill>
                <a:effectLst>
                  <a:outerShdw blurRad="38100" dist="38100" dir="2700000" algn="tl">
                    <a:srgbClr val="000000">
                      <a:alpha val="43137"/>
                    </a:srgbClr>
                  </a:outerShdw>
                </a:effectLst>
              </a:rPr>
              <a:t>, </a:t>
            </a:r>
            <a:r>
              <a:rPr lang="de-DE" sz="2100" i="1" dirty="0">
                <a:solidFill>
                  <a:schemeClr val="accent5">
                    <a:lumMod val="40000"/>
                    <a:lumOff val="60000"/>
                  </a:schemeClr>
                </a:solidFill>
                <a:effectLst>
                  <a:outerShdw blurRad="38100" dist="38100" dir="2700000" algn="tl">
                    <a:srgbClr val="000000">
                      <a:alpha val="43137"/>
                    </a:srgbClr>
                  </a:outerShdw>
                </a:effectLst>
              </a:rPr>
              <a:t>archiereia</a:t>
            </a:r>
            <a:r>
              <a:rPr lang="de-DE" sz="2100" dirty="0">
                <a:solidFill>
                  <a:schemeClr val="accent5">
                    <a:lumMod val="40000"/>
                    <a:lumOff val="60000"/>
                  </a:schemeClr>
                </a:solidFill>
                <a:effectLst>
                  <a:outerShdw blurRad="38100" dist="38100" dir="2700000" algn="tl">
                    <a:srgbClr val="000000">
                      <a:alpha val="43137"/>
                    </a:srgbClr>
                  </a:outerShdw>
                </a:effectLst>
              </a:rPr>
              <a:t>, </a:t>
            </a:r>
            <a:r>
              <a:rPr lang="en-GB" sz="2100" i="1" dirty="0" err="1">
                <a:solidFill>
                  <a:schemeClr val="accent5">
                    <a:lumMod val="40000"/>
                    <a:lumOff val="60000"/>
                  </a:schemeClr>
                </a:solidFill>
                <a:effectLst>
                  <a:outerShdw blurRad="38100" dist="38100" dir="2700000" algn="tl">
                    <a:srgbClr val="000000">
                      <a:alpha val="43137"/>
                    </a:srgbClr>
                  </a:outerShdw>
                </a:effectLst>
              </a:rPr>
              <a:t>paidonomos</a:t>
            </a:r>
            <a:r>
              <a:rPr lang="de-DE" sz="2100" dirty="0">
                <a:solidFill>
                  <a:schemeClr val="accent5">
                    <a:lumMod val="40000"/>
                    <a:lumOff val="60000"/>
                  </a:schemeClr>
                </a:solidFill>
                <a:effectLst>
                  <a:outerShdw blurRad="38100" dist="38100" dir="2700000" algn="tl">
                    <a:srgbClr val="000000">
                      <a:alpha val="43137"/>
                    </a:srgbClr>
                  </a:outerShdw>
                </a:effectLst>
              </a:rPr>
              <a:t> </a:t>
            </a:r>
            <a:r>
              <a:rPr lang="de-DE" sz="2100" dirty="0" err="1">
                <a:solidFill>
                  <a:schemeClr val="accent5">
                    <a:lumMod val="40000"/>
                    <a:lumOff val="60000"/>
                  </a:schemeClr>
                </a:solidFill>
                <a:effectLst>
                  <a:outerShdw blurRad="38100" dist="38100" dir="2700000" algn="tl">
                    <a:srgbClr val="000000">
                      <a:alpha val="43137"/>
                    </a:srgbClr>
                  </a:outerShdw>
                </a:effectLst>
              </a:rPr>
              <a:t>and</a:t>
            </a:r>
            <a:r>
              <a:rPr lang="de-DE" sz="2100" dirty="0">
                <a:solidFill>
                  <a:schemeClr val="accent5">
                    <a:lumMod val="40000"/>
                    <a:lumOff val="60000"/>
                  </a:schemeClr>
                </a:solidFill>
                <a:effectLst>
                  <a:outerShdw blurRad="38100" dist="38100" dir="2700000" algn="tl">
                    <a:srgbClr val="000000">
                      <a:alpha val="43137"/>
                    </a:srgbClr>
                  </a:outerShdw>
                </a:effectLst>
              </a:rPr>
              <a:t> </a:t>
            </a:r>
            <a:r>
              <a:rPr lang="de-DE" sz="2100" dirty="0" err="1">
                <a:solidFill>
                  <a:schemeClr val="accent5">
                    <a:lumMod val="40000"/>
                    <a:lumOff val="60000"/>
                  </a:schemeClr>
                </a:solidFill>
                <a:effectLst>
                  <a:outerShdw blurRad="38100" dist="38100" dir="2700000" algn="tl">
                    <a:srgbClr val="000000">
                      <a:alpha val="43137"/>
                    </a:srgbClr>
                  </a:outerShdw>
                </a:effectLst>
              </a:rPr>
              <a:t>many</a:t>
            </a:r>
            <a:r>
              <a:rPr lang="de-DE" sz="2100" dirty="0">
                <a:solidFill>
                  <a:schemeClr val="accent5">
                    <a:lumMod val="40000"/>
                    <a:lumOff val="60000"/>
                  </a:schemeClr>
                </a:solidFill>
                <a:effectLst>
                  <a:outerShdw blurRad="38100" dist="38100" dir="2700000" algn="tl">
                    <a:srgbClr val="000000">
                      <a:alpha val="43137"/>
                    </a:srgbClr>
                  </a:outerShdw>
                </a:effectLst>
              </a:rPr>
              <a:t> </a:t>
            </a:r>
            <a:r>
              <a:rPr lang="de-DE" sz="2100" dirty="0" err="1">
                <a:solidFill>
                  <a:schemeClr val="accent5">
                    <a:lumMod val="40000"/>
                    <a:lumOff val="60000"/>
                  </a:schemeClr>
                </a:solidFill>
                <a:effectLst>
                  <a:outerShdw blurRad="38100" dist="38100" dir="2700000" algn="tl">
                    <a:srgbClr val="000000">
                      <a:alpha val="43137"/>
                    </a:srgbClr>
                  </a:outerShdw>
                </a:effectLst>
              </a:rPr>
              <a:t>more</a:t>
            </a:r>
            <a:endParaRPr lang="de-DE" sz="2100" dirty="0">
              <a:solidFill>
                <a:schemeClr val="accent5">
                  <a:lumMod val="40000"/>
                  <a:lumOff val="60000"/>
                </a:schemeClr>
              </a:solidFill>
              <a:effectLst>
                <a:outerShdw blurRad="38100" dist="38100" dir="2700000" algn="tl">
                  <a:srgbClr val="000000">
                    <a:alpha val="43137"/>
                  </a:srgbClr>
                </a:outerShdw>
              </a:effectLst>
            </a:endParaRPr>
          </a:p>
          <a:p>
            <a:pPr lvl="1"/>
            <a:r>
              <a:rPr lang="de-DE" sz="2100" dirty="0" err="1">
                <a:solidFill>
                  <a:schemeClr val="accent5">
                    <a:lumMod val="40000"/>
                    <a:lumOff val="60000"/>
                  </a:schemeClr>
                </a:solidFill>
                <a:effectLst>
                  <a:outerShdw blurRad="38100" dist="38100" dir="2700000" algn="tl">
                    <a:srgbClr val="000000">
                      <a:alpha val="43137"/>
                    </a:srgbClr>
                  </a:outerShdw>
                </a:effectLst>
              </a:rPr>
              <a:t>esp</a:t>
            </a:r>
            <a:r>
              <a:rPr lang="de-DE" sz="2100" dirty="0">
                <a:solidFill>
                  <a:schemeClr val="accent5">
                    <a:lumMod val="40000"/>
                    <a:lumOff val="60000"/>
                  </a:schemeClr>
                </a:solidFill>
                <a:effectLst>
                  <a:outerShdw blurRad="38100" dist="38100" dir="2700000" algn="tl">
                    <a:srgbClr val="000000">
                      <a:alpha val="43137"/>
                    </a:srgbClr>
                  </a:outerShdw>
                </a:effectLst>
              </a:rPr>
              <a:t>. in </a:t>
            </a:r>
            <a:r>
              <a:rPr lang="de-DE" sz="2100" dirty="0" err="1">
                <a:solidFill>
                  <a:schemeClr val="accent5">
                    <a:lumMod val="40000"/>
                    <a:lumOff val="60000"/>
                  </a:schemeClr>
                </a:solidFill>
                <a:effectLst>
                  <a:outerShdw blurRad="38100" dist="38100" dir="2700000" algn="tl">
                    <a:srgbClr val="000000">
                      <a:alpha val="43137"/>
                    </a:srgbClr>
                  </a:outerShdw>
                </a:effectLst>
              </a:rPr>
              <a:t>the</a:t>
            </a:r>
            <a:r>
              <a:rPr lang="de-DE" sz="2100" dirty="0">
                <a:solidFill>
                  <a:schemeClr val="accent5">
                    <a:lumMod val="40000"/>
                    <a:lumOff val="60000"/>
                  </a:schemeClr>
                </a:solidFill>
                <a:effectLst>
                  <a:outerShdw blurRad="38100" dist="38100" dir="2700000" algn="tl">
                    <a:srgbClr val="000000">
                      <a:alpha val="43137"/>
                    </a:srgbClr>
                  </a:outerShdw>
                </a:effectLst>
              </a:rPr>
              <a:t> Principate</a:t>
            </a:r>
          </a:p>
          <a:p>
            <a:r>
              <a:rPr lang="de-DE" sz="2300" b="1" dirty="0">
                <a:solidFill>
                  <a:schemeClr val="accent5">
                    <a:lumMod val="40000"/>
                    <a:lumOff val="60000"/>
                  </a:schemeClr>
                </a:solidFill>
                <a:effectLst>
                  <a:outerShdw blurRad="38100" dist="38100" dir="2700000" algn="tl">
                    <a:srgbClr val="000000">
                      <a:alpha val="43137"/>
                    </a:srgbClr>
                  </a:outerShdw>
                </a:effectLst>
              </a:rPr>
              <a:t>Public </a:t>
            </a:r>
            <a:r>
              <a:rPr lang="de-DE" sz="2300" b="1" dirty="0" err="1">
                <a:solidFill>
                  <a:schemeClr val="accent5">
                    <a:lumMod val="40000"/>
                    <a:lumOff val="60000"/>
                  </a:schemeClr>
                </a:solidFill>
                <a:effectLst>
                  <a:outerShdw blurRad="38100" dist="38100" dir="2700000" algn="tl">
                    <a:srgbClr val="000000">
                      <a:alpha val="43137"/>
                    </a:srgbClr>
                  </a:outerShdw>
                </a:effectLst>
              </a:rPr>
              <a:t>role</a:t>
            </a:r>
            <a:r>
              <a:rPr lang="de-DE" sz="2300" b="1" dirty="0">
                <a:solidFill>
                  <a:schemeClr val="accent5">
                    <a:lumMod val="40000"/>
                    <a:lumOff val="60000"/>
                  </a:schemeClr>
                </a:solidFill>
                <a:effectLst>
                  <a:outerShdw blurRad="38100" dist="38100" dir="2700000" algn="tl">
                    <a:srgbClr val="000000">
                      <a:alpha val="43137"/>
                    </a:srgbClr>
                  </a:outerShdw>
                </a:effectLst>
              </a:rPr>
              <a:t> </a:t>
            </a:r>
            <a:r>
              <a:rPr lang="de-DE" sz="2300"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a:t>
            </a:r>
            <a:r>
              <a:rPr lang="de-DE" sz="2300" b="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new</a:t>
            </a:r>
            <a:r>
              <a:rPr lang="de-DE" sz="2300"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de-DE" sz="2300" b="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visual</a:t>
            </a:r>
            <a:r>
              <a:rPr lang="de-DE" sz="2300"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de-DE" sz="2300" b="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presence</a:t>
            </a:r>
            <a:r>
              <a:rPr lang="de-DE" sz="2300"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de-DE" sz="2300" b="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of</a:t>
            </a:r>
            <a:r>
              <a:rPr lang="de-DE" sz="2300"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de-DE" sz="2300" b="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women</a:t>
            </a:r>
            <a:r>
              <a:rPr lang="de-DE" sz="2300"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in </a:t>
            </a:r>
            <a:r>
              <a:rPr lang="de-DE" sz="2300" b="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the</a:t>
            </a:r>
            <a:r>
              <a:rPr lang="de-DE" sz="2300"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de-DE" sz="2300" b="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public</a:t>
            </a:r>
            <a:endParaRPr lang="de-DE" sz="2300" dirty="0">
              <a:solidFill>
                <a:schemeClr val="accent5">
                  <a:lumMod val="40000"/>
                  <a:lumOff val="60000"/>
                </a:schemeClr>
              </a:solidFill>
              <a:effectLst>
                <a:outerShdw blurRad="38100" dist="38100" dir="2700000" algn="tl">
                  <a:srgbClr val="000000">
                    <a:alpha val="43137"/>
                  </a:srgbClr>
                </a:outerShdw>
              </a:effectLst>
            </a:endParaRPr>
          </a:p>
          <a:p>
            <a:r>
              <a:rPr lang="en-GB" sz="2300" b="1" dirty="0">
                <a:solidFill>
                  <a:schemeClr val="accent5">
                    <a:lumMod val="40000"/>
                    <a:lumOff val="60000"/>
                  </a:schemeClr>
                </a:solidFill>
                <a:effectLst>
                  <a:outerShdw blurRad="38100" dist="38100" dir="2700000" algn="tl">
                    <a:srgbClr val="000000">
                      <a:alpha val="43137"/>
                    </a:srgbClr>
                  </a:outerShdw>
                </a:effectLst>
              </a:rPr>
              <a:t>Pre-Roman differences ?</a:t>
            </a:r>
          </a:p>
          <a:p>
            <a:pPr lvl="1"/>
            <a:r>
              <a:rPr lang="en-GB" sz="2100" dirty="0">
                <a:solidFill>
                  <a:schemeClr val="accent5">
                    <a:lumMod val="40000"/>
                    <a:lumOff val="60000"/>
                  </a:schemeClr>
                </a:solidFill>
                <a:effectLst>
                  <a:outerShdw blurRad="38100" dist="38100" dir="2700000" algn="tl">
                    <a:srgbClr val="000000">
                      <a:alpha val="43137"/>
                    </a:srgbClr>
                  </a:outerShdw>
                </a:effectLst>
              </a:rPr>
              <a:t>e.g., role of women in society and cult</a:t>
            </a:r>
          </a:p>
          <a:p>
            <a:pPr lvl="1"/>
            <a:r>
              <a:rPr lang="en-GB" sz="2100" dirty="0">
                <a:solidFill>
                  <a:schemeClr val="accent5">
                    <a:lumMod val="40000"/>
                    <a:lumOff val="60000"/>
                  </a:schemeClr>
                </a:solidFill>
                <a:effectLst>
                  <a:outerShdw blurRad="38100" dist="38100" dir="2700000" algn="tl">
                    <a:srgbClr val="000000">
                      <a:alpha val="43137"/>
                    </a:srgbClr>
                  </a:outerShdw>
                </a:effectLst>
              </a:rPr>
              <a:t>Importance in cults, e.g. for Artemis in </a:t>
            </a:r>
            <a:r>
              <a:rPr lang="en-GB" sz="2100" dirty="0" err="1">
                <a:solidFill>
                  <a:schemeClr val="accent5">
                    <a:lumMod val="40000"/>
                    <a:lumOff val="60000"/>
                  </a:schemeClr>
                </a:solidFill>
                <a:effectLst>
                  <a:outerShdw blurRad="38100" dist="38100" dir="2700000" algn="tl">
                    <a:srgbClr val="000000">
                      <a:alpha val="43137"/>
                    </a:srgbClr>
                  </a:outerShdw>
                </a:effectLst>
              </a:rPr>
              <a:t>Ephesos</a:t>
            </a:r>
            <a:r>
              <a:rPr lang="en-GB" sz="2100" dirty="0">
                <a:solidFill>
                  <a:schemeClr val="accent5">
                    <a:lumMod val="40000"/>
                    <a:lumOff val="60000"/>
                  </a:schemeClr>
                </a:solidFill>
                <a:effectLst>
                  <a:outerShdw blurRad="38100" dist="38100" dir="2700000" algn="tl">
                    <a:srgbClr val="000000">
                      <a:alpha val="43137"/>
                    </a:srgbClr>
                  </a:outerShdw>
                </a:effectLst>
              </a:rPr>
              <a:t> and in </a:t>
            </a:r>
            <a:r>
              <a:rPr lang="en-GB" sz="2100" dirty="0" err="1">
                <a:solidFill>
                  <a:schemeClr val="accent5">
                    <a:lumMod val="40000"/>
                    <a:lumOff val="60000"/>
                  </a:schemeClr>
                </a:solidFill>
                <a:effectLst>
                  <a:outerShdw blurRad="38100" dist="38100" dir="2700000" algn="tl">
                    <a:srgbClr val="000000">
                      <a:alpha val="43137"/>
                    </a:srgbClr>
                  </a:outerShdw>
                </a:effectLst>
              </a:rPr>
              <a:t>Didyma</a:t>
            </a:r>
            <a:r>
              <a:rPr lang="en-GB" sz="2100" dirty="0">
                <a:solidFill>
                  <a:schemeClr val="accent5">
                    <a:lumMod val="40000"/>
                    <a:lumOff val="60000"/>
                  </a:schemeClr>
                </a:solidFill>
                <a:effectLst>
                  <a:outerShdw blurRad="38100" dist="38100" dir="2700000" algn="tl">
                    <a:srgbClr val="000000">
                      <a:alpha val="43137"/>
                    </a:srgbClr>
                  </a:outerShdw>
                </a:effectLst>
              </a:rPr>
              <a:t> </a:t>
            </a:r>
          </a:p>
        </p:txBody>
      </p:sp>
      <p:sp>
        <p:nvSpPr>
          <p:cNvPr id="9" name="Rectangle 8"/>
          <p:cNvSpPr/>
          <p:nvPr/>
        </p:nvSpPr>
        <p:spPr>
          <a:xfrm>
            <a:off x="667583" y="3789040"/>
            <a:ext cx="3626729" cy="2952328"/>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Content Placeholder 2"/>
          <p:cNvSpPr txBox="1">
            <a:spLocks/>
          </p:cNvSpPr>
          <p:nvPr/>
        </p:nvSpPr>
        <p:spPr>
          <a:xfrm>
            <a:off x="4644008" y="3510265"/>
            <a:ext cx="3754760" cy="3015079"/>
          </a:xfrm>
          <a:prstGeom prst="rect">
            <a:avLst/>
          </a:prstGeom>
          <a:gradFill>
            <a:gsLst>
              <a:gs pos="0">
                <a:schemeClr val="accent1">
                  <a:shade val="15000"/>
                  <a:satMod val="180000"/>
                  <a:alpha val="70000"/>
                </a:schemeClr>
              </a:gs>
              <a:gs pos="50000">
                <a:schemeClr val="accent1">
                  <a:shade val="45000"/>
                  <a:satMod val="170000"/>
                </a:schemeClr>
              </a:gs>
              <a:gs pos="70000">
                <a:schemeClr val="accent1">
                  <a:tint val="99000"/>
                  <a:shade val="65000"/>
                  <a:satMod val="155000"/>
                </a:schemeClr>
              </a:gs>
              <a:gs pos="100000">
                <a:schemeClr val="accent1">
                  <a:tint val="95500"/>
                  <a:shade val="100000"/>
                  <a:satMod val="155000"/>
                </a:schemeClr>
              </a:gs>
            </a:gsLst>
          </a:gradFill>
          <a:ln/>
        </p:spPr>
        <p:style>
          <a:lnRef idx="1">
            <a:schemeClr val="accent1"/>
          </a:lnRef>
          <a:fillRef idx="3">
            <a:schemeClr val="accent1"/>
          </a:fillRef>
          <a:effectRef idx="2">
            <a:schemeClr val="accent1"/>
          </a:effectRef>
          <a:fontRef idx="minor">
            <a:schemeClr val="lt1"/>
          </a:fontRef>
        </p:style>
        <p:txBody>
          <a:bodyPr vert="horz" lIns="91440" tIns="45720" rIns="91440" bIns="45720" rtlCol="0">
            <a:normAutofit fontScale="85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4000" b="1" dirty="0">
                <a:solidFill>
                  <a:schemeClr val="accent5">
                    <a:lumMod val="60000"/>
                    <a:lumOff val="40000"/>
                  </a:schemeClr>
                </a:solidFill>
                <a:effectLst>
                  <a:outerShdw blurRad="38100" dist="38100" dir="2700000" algn="tl">
                    <a:srgbClr val="000000">
                      <a:alpha val="43137"/>
                    </a:srgbClr>
                  </a:outerShdw>
                </a:effectLst>
              </a:rPr>
              <a:t>INDEPENDENCE ?</a:t>
            </a:r>
          </a:p>
          <a:p>
            <a:endParaRPr lang="en-GB" sz="28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en-GB" sz="2000" dirty="0">
                <a:solidFill>
                  <a:schemeClr val="accent5">
                    <a:lumMod val="60000"/>
                    <a:lumOff val="40000"/>
                  </a:schemeClr>
                </a:solidFill>
                <a:effectLst>
                  <a:outerShdw blurRad="38100" dist="38100" dir="2700000" algn="tl">
                    <a:srgbClr val="000000">
                      <a:alpha val="43137"/>
                    </a:srgbClr>
                  </a:outerShdw>
                </a:effectLst>
              </a:rPr>
              <a:t>Where could women act on their own ?</a:t>
            </a:r>
            <a:br>
              <a:rPr lang="en-GB" sz="2000" dirty="0">
                <a:solidFill>
                  <a:schemeClr val="accent5">
                    <a:lumMod val="60000"/>
                    <a:lumOff val="40000"/>
                  </a:schemeClr>
                </a:solidFill>
                <a:effectLst>
                  <a:outerShdw blurRad="38100" dist="38100" dir="2700000" algn="tl">
                    <a:srgbClr val="000000">
                      <a:alpha val="43137"/>
                    </a:srgbClr>
                  </a:outerShdw>
                </a:effectLst>
              </a:rPr>
            </a:br>
            <a:endParaRPr lang="en-GB"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de-DE" sz="2000" dirty="0" err="1">
                <a:solidFill>
                  <a:schemeClr val="accent5">
                    <a:lumMod val="60000"/>
                    <a:lumOff val="40000"/>
                  </a:schemeClr>
                </a:solidFill>
                <a:effectLst>
                  <a:outerShdw blurRad="38100" dist="38100" dir="2700000" algn="tl">
                    <a:srgbClr val="000000">
                      <a:alpha val="43137"/>
                    </a:srgbClr>
                  </a:outerShdw>
                </a:effectLst>
              </a:rPr>
              <a:t>Wealth</a:t>
            </a:r>
            <a:r>
              <a:rPr lang="de-DE" sz="2000" dirty="0">
                <a:solidFill>
                  <a:schemeClr val="accent5">
                    <a:lumMod val="60000"/>
                    <a:lumOff val="40000"/>
                  </a:schemeClr>
                </a:solidFill>
                <a:effectLst>
                  <a:outerShdw blurRad="38100" dist="38100" dir="2700000" algn="tl">
                    <a:srgbClr val="000000">
                      <a:alpha val="43137"/>
                    </a:srgbClr>
                  </a:outerShdw>
                </a:effectLst>
              </a:rPr>
              <a:t> </a:t>
            </a:r>
            <a:r>
              <a:rPr lang="de-DE" sz="2000" dirty="0" err="1">
                <a:solidFill>
                  <a:schemeClr val="accent5">
                    <a:lumMod val="60000"/>
                    <a:lumOff val="40000"/>
                  </a:schemeClr>
                </a:solidFill>
                <a:effectLst>
                  <a:outerShdw blurRad="38100" dist="38100" dir="2700000" algn="tl">
                    <a:srgbClr val="000000">
                      <a:alpha val="43137"/>
                    </a:srgbClr>
                  </a:outerShdw>
                </a:effectLst>
              </a:rPr>
              <a:t>of</a:t>
            </a:r>
            <a:r>
              <a:rPr lang="de-DE" sz="2000" dirty="0">
                <a:solidFill>
                  <a:schemeClr val="accent5">
                    <a:lumMod val="60000"/>
                    <a:lumOff val="40000"/>
                  </a:schemeClr>
                </a:solidFill>
                <a:effectLst>
                  <a:outerShdw blurRad="38100" dist="38100" dir="2700000" algn="tl">
                    <a:srgbClr val="000000">
                      <a:alpha val="43137"/>
                    </a:srgbClr>
                  </a:outerShdw>
                </a:effectLst>
              </a:rPr>
              <a:t> </a:t>
            </a:r>
            <a:r>
              <a:rPr lang="de-DE" sz="2000" dirty="0" err="1">
                <a:solidFill>
                  <a:schemeClr val="accent5">
                    <a:lumMod val="60000"/>
                    <a:lumOff val="40000"/>
                  </a:schemeClr>
                </a:solidFill>
                <a:effectLst>
                  <a:outerShdw blurRad="38100" dist="38100" dir="2700000" algn="tl">
                    <a:srgbClr val="000000">
                      <a:alpha val="43137"/>
                    </a:srgbClr>
                  </a:outerShdw>
                </a:effectLst>
              </a:rPr>
              <a:t>women</a:t>
            </a:r>
            <a:endParaRPr lang="de-DE"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endParaRPr lang="de-DE"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de-DE" sz="2000" dirty="0">
                <a:solidFill>
                  <a:schemeClr val="accent5">
                    <a:lumMod val="60000"/>
                    <a:lumOff val="40000"/>
                  </a:schemeClr>
                </a:solidFill>
                <a:effectLst>
                  <a:outerShdw blurRad="38100" dist="38100" dir="2700000" algn="tl">
                    <a:srgbClr val="000000">
                      <a:alpha val="43137"/>
                    </a:srgbClr>
                  </a:outerShdw>
                </a:effectLst>
              </a:rPr>
              <a:t>Patronage / </a:t>
            </a:r>
            <a:r>
              <a:rPr lang="de-DE" sz="2000" dirty="0" err="1">
                <a:solidFill>
                  <a:schemeClr val="accent5">
                    <a:lumMod val="60000"/>
                    <a:lumOff val="40000"/>
                  </a:schemeClr>
                </a:solidFill>
                <a:effectLst>
                  <a:outerShdw blurRad="38100" dist="38100" dir="2700000" algn="tl">
                    <a:srgbClr val="000000">
                      <a:alpha val="43137"/>
                    </a:srgbClr>
                  </a:outerShdw>
                </a:effectLst>
              </a:rPr>
              <a:t>Matronage</a:t>
            </a:r>
            <a:br>
              <a:rPr lang="de-DE" sz="2000" dirty="0">
                <a:solidFill>
                  <a:schemeClr val="accent5">
                    <a:lumMod val="60000"/>
                    <a:lumOff val="40000"/>
                  </a:schemeClr>
                </a:solidFill>
                <a:effectLst>
                  <a:outerShdw blurRad="38100" dist="38100" dir="2700000" algn="tl">
                    <a:srgbClr val="000000">
                      <a:alpha val="43137"/>
                    </a:srgbClr>
                  </a:outerShdw>
                </a:effectLst>
              </a:rPr>
            </a:br>
            <a:endParaRPr lang="en-GB"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en-GB" sz="2000" dirty="0">
                <a:solidFill>
                  <a:schemeClr val="accent5">
                    <a:lumMod val="60000"/>
                    <a:lumOff val="40000"/>
                  </a:schemeClr>
                </a:solidFill>
                <a:effectLst>
                  <a:outerShdw blurRad="38100" dist="38100" dir="2700000" algn="tl">
                    <a:srgbClr val="000000">
                      <a:alpha val="43137"/>
                    </a:srgbClr>
                  </a:outerShdw>
                </a:effectLst>
              </a:rPr>
              <a:t>Role of husband and family for doing the job as priestess ?</a:t>
            </a:r>
          </a:p>
        </p:txBody>
      </p:sp>
      <p:sp>
        <p:nvSpPr>
          <p:cNvPr id="15" name="Rectangle 14"/>
          <p:cNvSpPr/>
          <p:nvPr/>
        </p:nvSpPr>
        <p:spPr>
          <a:xfrm>
            <a:off x="4716016" y="3933057"/>
            <a:ext cx="3626728" cy="2520279"/>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ontent Placeholder 2"/>
          <p:cNvSpPr txBox="1">
            <a:spLocks/>
          </p:cNvSpPr>
          <p:nvPr/>
        </p:nvSpPr>
        <p:spPr>
          <a:xfrm>
            <a:off x="539552" y="1340768"/>
            <a:ext cx="3754760" cy="1998610"/>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a:ln/>
        </p:spPr>
        <p:style>
          <a:lnRef idx="1">
            <a:schemeClr val="accent6"/>
          </a:lnRef>
          <a:fillRef idx="3">
            <a:schemeClr val="accent6"/>
          </a:fillRef>
          <a:effectRef idx="2">
            <a:schemeClr val="accent6"/>
          </a:effectRef>
          <a:fontRef idx="minor">
            <a:schemeClr val="lt1"/>
          </a:fontRef>
        </p:style>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2000" b="1" dirty="0">
                <a:solidFill>
                  <a:schemeClr val="accent5">
                    <a:lumMod val="40000"/>
                    <a:lumOff val="60000"/>
                  </a:schemeClr>
                </a:solidFill>
                <a:effectLst>
                  <a:outerShdw blurRad="38100" dist="38100" dir="2700000" algn="tl">
                    <a:srgbClr val="000000">
                      <a:alpha val="43137"/>
                    </a:srgbClr>
                  </a:outerShdw>
                </a:effectLst>
              </a:rPr>
              <a:t>CAREER ?</a:t>
            </a:r>
          </a:p>
          <a:p>
            <a:pPr>
              <a:buFont typeface="Wingdings" pitchFamily="2" charset="2"/>
              <a:buChar char="Ø"/>
            </a:pPr>
            <a:r>
              <a:rPr lang="en-GB" sz="1600" b="1" dirty="0">
                <a:solidFill>
                  <a:schemeClr val="accent5">
                    <a:lumMod val="40000"/>
                    <a:lumOff val="60000"/>
                  </a:schemeClr>
                </a:solidFill>
              </a:rPr>
              <a:t>career structure for women </a:t>
            </a:r>
            <a:r>
              <a:rPr lang="en-GB" sz="1600" dirty="0">
                <a:solidFill>
                  <a:schemeClr val="accent5">
                    <a:lumMod val="40000"/>
                    <a:lumOff val="60000"/>
                  </a:schemeClr>
                </a:solidFill>
              </a:rPr>
              <a:t>?</a:t>
            </a:r>
          </a:p>
          <a:p>
            <a:pPr lvl="1">
              <a:buFont typeface="Wingdings" pitchFamily="2" charset="2"/>
              <a:buChar char="Ø"/>
            </a:pPr>
            <a:r>
              <a:rPr lang="en-GB" sz="1600" dirty="0">
                <a:solidFill>
                  <a:schemeClr val="accent5">
                    <a:lumMod val="40000"/>
                    <a:lumOff val="60000"/>
                  </a:schemeClr>
                </a:solidFill>
              </a:rPr>
              <a:t>‘accumulation’ </a:t>
            </a:r>
            <a:br>
              <a:rPr lang="en-GB" sz="1600" dirty="0">
                <a:solidFill>
                  <a:schemeClr val="accent5">
                    <a:lumMod val="40000"/>
                    <a:lumOff val="60000"/>
                  </a:schemeClr>
                </a:solidFill>
              </a:rPr>
            </a:br>
            <a:r>
              <a:rPr lang="en-GB" sz="1600" dirty="0">
                <a:solidFill>
                  <a:schemeClr val="accent5">
                    <a:lumMod val="40000"/>
                    <a:lumOff val="60000"/>
                  </a:schemeClr>
                </a:solidFill>
              </a:rPr>
              <a:t>of offices and </a:t>
            </a:r>
            <a:r>
              <a:rPr lang="en-GB" sz="1600" i="1" dirty="0" err="1">
                <a:solidFill>
                  <a:schemeClr val="accent5">
                    <a:lumMod val="40000"/>
                    <a:lumOff val="60000"/>
                  </a:schemeClr>
                </a:solidFill>
              </a:rPr>
              <a:t>leitourgiai</a:t>
            </a:r>
            <a:endParaRPr lang="en-GB" sz="1600" i="1" dirty="0">
              <a:solidFill>
                <a:schemeClr val="accent5">
                  <a:lumMod val="40000"/>
                  <a:lumOff val="60000"/>
                </a:schemeClr>
              </a:solidFill>
            </a:endParaRPr>
          </a:p>
          <a:p>
            <a:pPr lvl="1">
              <a:buFont typeface="Wingdings" pitchFamily="2" charset="2"/>
              <a:buChar char="Ø"/>
            </a:pPr>
            <a:r>
              <a:rPr lang="de-DE" sz="1600" dirty="0">
                <a:solidFill>
                  <a:schemeClr val="accent5">
                    <a:lumMod val="40000"/>
                    <a:lumOff val="60000"/>
                  </a:schemeClr>
                </a:solidFill>
              </a:rPr>
              <a:t>„</a:t>
            </a:r>
            <a:r>
              <a:rPr lang="de-DE" sz="1600" dirty="0" err="1">
                <a:solidFill>
                  <a:schemeClr val="accent5">
                    <a:lumMod val="40000"/>
                    <a:lumOff val="60000"/>
                  </a:schemeClr>
                </a:solidFill>
              </a:rPr>
              <a:t>cursus</a:t>
            </a:r>
            <a:r>
              <a:rPr lang="de-DE" sz="1600" dirty="0">
                <a:solidFill>
                  <a:schemeClr val="accent5">
                    <a:lumMod val="40000"/>
                    <a:lumOff val="60000"/>
                  </a:schemeClr>
                </a:solidFill>
              </a:rPr>
              <a:t> </a:t>
            </a:r>
            <a:r>
              <a:rPr lang="de-DE" sz="1600" dirty="0" err="1">
                <a:solidFill>
                  <a:schemeClr val="accent5">
                    <a:lumMod val="40000"/>
                    <a:lumOff val="60000"/>
                  </a:schemeClr>
                </a:solidFill>
              </a:rPr>
              <a:t>honorum</a:t>
            </a:r>
            <a:r>
              <a:rPr lang="de-DE" sz="1600" dirty="0">
                <a:solidFill>
                  <a:schemeClr val="accent5">
                    <a:lumMod val="40000"/>
                    <a:lumOff val="60000"/>
                  </a:schemeClr>
                </a:solidFill>
              </a:rPr>
              <a:t>“</a:t>
            </a:r>
          </a:p>
          <a:p>
            <a:pPr lvl="1">
              <a:buFont typeface="Wingdings" pitchFamily="2" charset="2"/>
              <a:buChar char="Ø"/>
            </a:pPr>
            <a:r>
              <a:rPr lang="de-DE" sz="1600" dirty="0" err="1">
                <a:solidFill>
                  <a:schemeClr val="accent5">
                    <a:lumMod val="40000"/>
                    <a:lumOff val="60000"/>
                  </a:schemeClr>
                </a:solidFill>
              </a:rPr>
              <a:t>competition</a:t>
            </a:r>
            <a:r>
              <a:rPr lang="de-DE" sz="1600" dirty="0">
                <a:solidFill>
                  <a:schemeClr val="accent5">
                    <a:lumMod val="40000"/>
                    <a:lumOff val="60000"/>
                  </a:schemeClr>
                </a:solidFill>
              </a:rPr>
              <a:t> </a:t>
            </a:r>
            <a:r>
              <a:rPr lang="de-DE" sz="1600" dirty="0" err="1">
                <a:solidFill>
                  <a:schemeClr val="accent5">
                    <a:lumMod val="40000"/>
                    <a:lumOff val="60000"/>
                  </a:schemeClr>
                </a:solidFill>
              </a:rPr>
              <a:t>for</a:t>
            </a:r>
            <a:r>
              <a:rPr lang="de-DE" sz="1600" dirty="0">
                <a:solidFill>
                  <a:schemeClr val="accent5">
                    <a:lumMod val="40000"/>
                    <a:lumOff val="60000"/>
                  </a:schemeClr>
                </a:solidFill>
              </a:rPr>
              <a:t> </a:t>
            </a:r>
            <a:r>
              <a:rPr lang="de-DE" sz="1600" dirty="0" err="1">
                <a:solidFill>
                  <a:schemeClr val="accent5">
                    <a:lumMod val="40000"/>
                    <a:lumOff val="60000"/>
                  </a:schemeClr>
                </a:solidFill>
              </a:rPr>
              <a:t>offices</a:t>
            </a:r>
            <a:endParaRPr lang="en-GB" sz="1600" dirty="0">
              <a:solidFill>
                <a:schemeClr val="accent5">
                  <a:lumMod val="40000"/>
                  <a:lumOff val="60000"/>
                </a:schemeClr>
              </a:solidFill>
            </a:endParaRPr>
          </a:p>
        </p:txBody>
      </p:sp>
      <p:sp>
        <p:nvSpPr>
          <p:cNvPr id="13" name="Rectangle 12"/>
          <p:cNvSpPr/>
          <p:nvPr/>
        </p:nvSpPr>
        <p:spPr>
          <a:xfrm>
            <a:off x="611560" y="1738603"/>
            <a:ext cx="3626728" cy="1474373"/>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Content Placeholder 2"/>
          <p:cNvSpPr txBox="1">
            <a:spLocks/>
          </p:cNvSpPr>
          <p:nvPr/>
        </p:nvSpPr>
        <p:spPr>
          <a:xfrm>
            <a:off x="4577992" y="1353657"/>
            <a:ext cx="3754760" cy="2057729"/>
          </a:xfrm>
          <a:prstGeom prst="rect">
            <a:avLst/>
          </a:prstGeom>
          <a:gradFill>
            <a:gsLst>
              <a:gs pos="0">
                <a:schemeClr val="accent2">
                  <a:shade val="15000"/>
                  <a:satMod val="180000"/>
                  <a:alpha val="70000"/>
                </a:schemeClr>
              </a:gs>
              <a:gs pos="50000">
                <a:schemeClr val="accent2">
                  <a:shade val="45000"/>
                  <a:satMod val="170000"/>
                </a:schemeClr>
              </a:gs>
              <a:gs pos="70000">
                <a:schemeClr val="accent2">
                  <a:tint val="99000"/>
                  <a:shade val="65000"/>
                  <a:satMod val="155000"/>
                </a:schemeClr>
              </a:gs>
              <a:gs pos="100000">
                <a:schemeClr val="accent2">
                  <a:tint val="95500"/>
                  <a:shade val="100000"/>
                  <a:satMod val="155000"/>
                </a:schemeClr>
              </a:gs>
            </a:gsLst>
          </a:gradFill>
          <a:ln/>
        </p:spPr>
        <p:style>
          <a:lnRef idx="1">
            <a:schemeClr val="accent2"/>
          </a:lnRef>
          <a:fillRef idx="3">
            <a:schemeClr val="accent2"/>
          </a:fillRef>
          <a:effectRef idx="2">
            <a:schemeClr val="accent2"/>
          </a:effectRef>
          <a:fontRef idx="minor">
            <a:schemeClr val="lt1"/>
          </a:fontRef>
        </p:style>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2200" b="1" dirty="0">
                <a:solidFill>
                  <a:schemeClr val="tx2">
                    <a:lumMod val="25000"/>
                  </a:schemeClr>
                </a:solidFill>
                <a:effectLst>
                  <a:outerShdw blurRad="38100" dist="38100" dir="2700000" algn="tl">
                    <a:srgbClr val="000000">
                      <a:alpha val="43137"/>
                    </a:srgbClr>
                  </a:outerShdw>
                </a:effectLst>
              </a:rPr>
              <a:t>INFLUENCE &amp; STATUS ?</a:t>
            </a:r>
            <a:br>
              <a:rPr lang="en-GB" sz="3500" b="1" dirty="0">
                <a:solidFill>
                  <a:schemeClr val="tx2">
                    <a:lumMod val="25000"/>
                  </a:schemeClr>
                </a:solidFill>
                <a:effectLst>
                  <a:outerShdw blurRad="38100" dist="38100" dir="2700000" algn="tl">
                    <a:srgbClr val="000000">
                      <a:alpha val="43137"/>
                    </a:srgbClr>
                  </a:outerShdw>
                </a:effectLst>
              </a:rPr>
            </a:br>
            <a:endParaRPr lang="en-GB" sz="1400" b="1"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de-DE" sz="1900" dirty="0" err="1">
                <a:solidFill>
                  <a:schemeClr val="tx2">
                    <a:lumMod val="25000"/>
                  </a:schemeClr>
                </a:solidFill>
                <a:effectLst>
                  <a:outerShdw blurRad="38100" dist="38100" dir="2700000" algn="tl">
                    <a:srgbClr val="000000">
                      <a:alpha val="43137"/>
                    </a:srgbClr>
                  </a:outerShdw>
                </a:effectLst>
              </a:rPr>
              <a:t>Social</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status</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of</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women</a:t>
            </a:r>
            <a:endParaRPr lang="en-GB" sz="1900"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de-DE" sz="1900" dirty="0" err="1">
                <a:solidFill>
                  <a:schemeClr val="tx2">
                    <a:lumMod val="25000"/>
                  </a:schemeClr>
                </a:solidFill>
                <a:effectLst>
                  <a:outerShdw blurRad="38100" dist="38100" dir="2700000" algn="tl">
                    <a:srgbClr val="000000">
                      <a:alpha val="43137"/>
                    </a:srgbClr>
                  </a:outerShdw>
                </a:effectLst>
              </a:rPr>
              <a:t>political</a:t>
            </a:r>
            <a:r>
              <a:rPr lang="de-DE" sz="1900" dirty="0">
                <a:solidFill>
                  <a:schemeClr val="tx2">
                    <a:lumMod val="25000"/>
                  </a:schemeClr>
                </a:solidFill>
                <a:effectLst>
                  <a:outerShdw blurRad="38100" dist="38100" dir="2700000" algn="tl">
                    <a:srgbClr val="000000">
                      <a:alpha val="43137"/>
                    </a:srgbClr>
                  </a:outerShdw>
                </a:effectLst>
              </a:rPr>
              <a:t> power </a:t>
            </a:r>
            <a:r>
              <a:rPr lang="de-DE" sz="1900" dirty="0" err="1">
                <a:solidFill>
                  <a:schemeClr val="tx2">
                    <a:lumMod val="25000"/>
                  </a:schemeClr>
                </a:solidFill>
                <a:effectLst>
                  <a:outerShdw blurRad="38100" dist="38100" dir="2700000" algn="tl">
                    <a:srgbClr val="000000">
                      <a:alpha val="43137"/>
                    </a:srgbClr>
                  </a:outerShdw>
                </a:effectLst>
              </a:rPr>
              <a:t>or</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influence</a:t>
            </a:r>
            <a:r>
              <a:rPr lang="de-DE" sz="1900" dirty="0">
                <a:solidFill>
                  <a:schemeClr val="tx2">
                    <a:lumMod val="25000"/>
                  </a:schemeClr>
                </a:solidFill>
                <a:effectLst>
                  <a:outerShdw blurRad="38100" dist="38100" dir="2700000" algn="tl">
                    <a:srgbClr val="000000">
                      <a:alpha val="43137"/>
                    </a:srgbClr>
                  </a:outerShdw>
                </a:effectLst>
              </a:rPr>
              <a:t>“?</a:t>
            </a:r>
          </a:p>
          <a:p>
            <a:pPr>
              <a:buFont typeface="Wingdings" pitchFamily="2" charset="2"/>
              <a:buChar char="Ø"/>
            </a:pPr>
            <a:r>
              <a:rPr lang="en-GB" sz="1900" dirty="0" err="1">
                <a:solidFill>
                  <a:schemeClr val="tx2">
                    <a:lumMod val="25000"/>
                  </a:schemeClr>
                </a:solidFill>
                <a:effectLst>
                  <a:outerShdw blurRad="38100" dist="38100" dir="2700000" algn="tl">
                    <a:srgbClr val="000000">
                      <a:alpha val="43137"/>
                    </a:srgbClr>
                  </a:outerShdw>
                </a:effectLst>
              </a:rPr>
              <a:t>euergetismus</a:t>
            </a:r>
            <a:endParaRPr lang="en-GB" sz="1900"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en-GB" sz="1900" dirty="0" err="1">
                <a:solidFill>
                  <a:schemeClr val="tx2">
                    <a:lumMod val="25000"/>
                  </a:schemeClr>
                </a:solidFill>
                <a:effectLst>
                  <a:outerShdw blurRad="38100" dist="38100" dir="2700000" algn="tl">
                    <a:srgbClr val="000000">
                      <a:alpha val="43137"/>
                    </a:srgbClr>
                  </a:outerShdw>
                </a:effectLst>
              </a:rPr>
              <a:t>prieshood</a:t>
            </a:r>
            <a:r>
              <a:rPr lang="en-GB" sz="1900" dirty="0">
                <a:solidFill>
                  <a:schemeClr val="tx2">
                    <a:lumMod val="25000"/>
                  </a:schemeClr>
                </a:solidFill>
                <a:effectLst>
                  <a:outerShdw blurRad="38100" dist="38100" dir="2700000" algn="tl">
                    <a:srgbClr val="000000">
                      <a:alpha val="43137"/>
                    </a:srgbClr>
                  </a:outerShdw>
                </a:effectLst>
              </a:rPr>
              <a:t> as opportunity for public role, self-display,…</a:t>
            </a:r>
          </a:p>
        </p:txBody>
      </p:sp>
      <p:sp>
        <p:nvSpPr>
          <p:cNvPr id="19" name="Rectangle 18"/>
          <p:cNvSpPr/>
          <p:nvPr/>
        </p:nvSpPr>
        <p:spPr>
          <a:xfrm>
            <a:off x="4617680" y="1772816"/>
            <a:ext cx="3626728" cy="1566562"/>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38207675"/>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0.70"/>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par>
                                <p:cTn id="10" presetID="10" presetClass="entr" presetSubtype="0" fill="hold" grpId="0" nodeType="withEffect">
                                  <p:stCondLst>
                                    <p:cond delay="150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13635"/>
          <a:stretch/>
        </p:blipFill>
        <p:spPr>
          <a:xfrm>
            <a:off x="47481" y="81404"/>
            <a:ext cx="9061023" cy="6659964"/>
          </a:xfrm>
          <a:prstGeom prst="rect">
            <a:avLst/>
          </a:prstGeom>
        </p:spPr>
      </p:pic>
      <p:sp>
        <p:nvSpPr>
          <p:cNvPr id="2" name="Title 1"/>
          <p:cNvSpPr>
            <a:spLocks noGrp="1"/>
          </p:cNvSpPr>
          <p:nvPr>
            <p:ph type="title"/>
          </p:nvPr>
        </p:nvSpPr>
        <p:spPr>
          <a:xfrm>
            <a:off x="457200" y="332656"/>
            <a:ext cx="8229600" cy="776047"/>
          </a:xfrm>
        </p:spPr>
        <p:txBody>
          <a:bodyPr/>
          <a:lstStyle/>
          <a:p>
            <a:r>
              <a:rPr lang="en-GB" dirty="0"/>
              <a:t>Methodology</a:t>
            </a:r>
          </a:p>
        </p:txBody>
      </p:sp>
      <p:sp>
        <p:nvSpPr>
          <p:cNvPr id="13" name="TextBox 12"/>
          <p:cNvSpPr txBox="1"/>
          <p:nvPr/>
        </p:nvSpPr>
        <p:spPr>
          <a:xfrm rot="20509699">
            <a:off x="395536" y="1176685"/>
            <a:ext cx="3888432" cy="2046714"/>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2000" b="1" dirty="0">
                <a:solidFill>
                  <a:schemeClr val="tx1"/>
                </a:solidFill>
                <a:effectLst>
                  <a:outerShdw blurRad="38100" dist="38100" dir="2700000" algn="tl">
                    <a:srgbClr val="000000">
                      <a:alpha val="43137"/>
                    </a:srgbClr>
                  </a:outerShdw>
                </a:effectLst>
              </a:rPr>
              <a:t>Basis for this study</a:t>
            </a:r>
            <a:br>
              <a:rPr lang="en-GB" sz="2000" b="1" dirty="0">
                <a:solidFill>
                  <a:schemeClr val="tx1"/>
                </a:solidFill>
                <a:effectLst>
                  <a:outerShdw blurRad="38100" dist="38100" dir="2700000" algn="tl">
                    <a:srgbClr val="000000">
                      <a:alpha val="43137"/>
                    </a:srgbClr>
                  </a:outerShdw>
                </a:effectLst>
              </a:rPr>
            </a:br>
            <a:endParaRPr lang="en-GB" sz="900" b="1" dirty="0">
              <a:solidFill>
                <a:schemeClr val="tx1"/>
              </a:solidFill>
              <a:effectLst>
                <a:outerShdw blurRad="38100" dist="38100" dir="2700000" algn="tl">
                  <a:srgbClr val="000000">
                    <a:alpha val="43137"/>
                  </a:srgbClr>
                </a:outerShdw>
              </a:effectLst>
            </a:endParaRPr>
          </a:p>
          <a:p>
            <a:pPr marL="285750" indent="-285750">
              <a:buFont typeface="Wingdings" pitchFamily="2" charset="2"/>
              <a:buChar char="Ø"/>
            </a:pPr>
            <a:r>
              <a:rPr lang="en-GB" sz="1400" b="1" dirty="0">
                <a:solidFill>
                  <a:schemeClr val="tx1"/>
                </a:solidFill>
                <a:effectLst>
                  <a:outerShdw blurRad="38100" dist="38100" dir="2700000" algn="tl">
                    <a:srgbClr val="000000">
                      <a:alpha val="43137"/>
                    </a:srgbClr>
                  </a:outerShdw>
                </a:effectLst>
              </a:rPr>
              <a:t>Collection of more than 1,000 inscriptions from over 100 </a:t>
            </a:r>
            <a:r>
              <a:rPr lang="en-GB" sz="1400" b="1" i="1" dirty="0">
                <a:solidFill>
                  <a:schemeClr val="tx1"/>
                </a:solidFill>
                <a:effectLst>
                  <a:outerShdw blurRad="38100" dist="38100" dir="2700000" algn="tl">
                    <a:srgbClr val="000000">
                      <a:alpha val="43137"/>
                    </a:srgbClr>
                  </a:outerShdw>
                </a:effectLst>
              </a:rPr>
              <a:t>poleis</a:t>
            </a:r>
            <a:endParaRPr lang="en-GB" sz="1400" b="1" dirty="0">
              <a:solidFill>
                <a:schemeClr val="tx1"/>
              </a:solidFill>
              <a:effectLst>
                <a:outerShdw blurRad="38100" dist="38100" dir="2700000" algn="tl">
                  <a:srgbClr val="000000">
                    <a:alpha val="43137"/>
                  </a:srgbClr>
                </a:outerShdw>
              </a:effectLst>
            </a:endParaRPr>
          </a:p>
          <a:p>
            <a:pPr marL="285750" indent="-285750">
              <a:buFont typeface="Wingdings" pitchFamily="2" charset="2"/>
              <a:buChar char="Ø"/>
            </a:pPr>
            <a:r>
              <a:rPr lang="en-GB" sz="1400" b="1" dirty="0">
                <a:solidFill>
                  <a:schemeClr val="tx1"/>
                </a:solidFill>
                <a:effectLst>
                  <a:outerShdw blurRad="38100" dist="38100" dir="2700000" algn="tl">
                    <a:srgbClr val="000000">
                      <a:alpha val="43137"/>
                    </a:srgbClr>
                  </a:outerShdw>
                </a:effectLst>
              </a:rPr>
              <a:t>A database: </a:t>
            </a:r>
            <a:r>
              <a:rPr lang="en-GB" sz="1400" b="1" i="1" dirty="0">
                <a:solidFill>
                  <a:schemeClr val="tx1"/>
                </a:solidFill>
                <a:effectLst>
                  <a:outerShdw blurRad="38100" dist="38100" dir="2700000" algn="tl">
                    <a:srgbClr val="000000">
                      <a:alpha val="43137"/>
                    </a:srgbClr>
                  </a:outerShdw>
                </a:effectLst>
              </a:rPr>
              <a:t>c</a:t>
            </a:r>
            <a:r>
              <a:rPr lang="en-GB" sz="1400" b="1" dirty="0">
                <a:solidFill>
                  <a:schemeClr val="tx1"/>
                </a:solidFill>
                <a:effectLst>
                  <a:outerShdw blurRad="38100" dist="38100" dir="2700000" algn="tl">
                    <a:srgbClr val="000000">
                      <a:alpha val="43137"/>
                    </a:srgbClr>
                  </a:outerShdw>
                </a:effectLst>
              </a:rPr>
              <a:t> 200 priestesses in 45 </a:t>
            </a:r>
            <a:r>
              <a:rPr lang="en-GB" sz="1400" b="1" i="1" dirty="0">
                <a:solidFill>
                  <a:schemeClr val="tx1"/>
                </a:solidFill>
                <a:effectLst>
                  <a:outerShdw blurRad="38100" dist="38100" dir="2700000" algn="tl">
                    <a:srgbClr val="000000">
                      <a:alpha val="43137"/>
                    </a:srgbClr>
                  </a:outerShdw>
                </a:effectLst>
              </a:rPr>
              <a:t>poleis</a:t>
            </a:r>
          </a:p>
          <a:p>
            <a:pPr marL="285750" indent="-285750">
              <a:buFont typeface="Wingdings" pitchFamily="2" charset="2"/>
              <a:buChar char="Ø"/>
            </a:pPr>
            <a:r>
              <a:rPr lang="de-DE" sz="1400" b="1" dirty="0" err="1">
                <a:solidFill>
                  <a:schemeClr val="tx1"/>
                </a:solidFill>
                <a:effectLst>
                  <a:outerShdw blurRad="38100" dist="38100" dir="2700000" algn="tl">
                    <a:srgbClr val="000000">
                      <a:alpha val="43137"/>
                    </a:srgbClr>
                  </a:outerShdw>
                </a:effectLst>
                <a:sym typeface="Wingdings" pitchFamily="2" charset="2"/>
              </a:rPr>
              <a:t>distribution</a:t>
            </a:r>
            <a:r>
              <a:rPr lang="de-DE" sz="1400" b="1" dirty="0">
                <a:solidFill>
                  <a:schemeClr val="tx1"/>
                </a:solidFill>
                <a:effectLst>
                  <a:outerShdw blurRad="38100" dist="38100" dir="2700000" algn="tl">
                    <a:srgbClr val="000000">
                      <a:alpha val="43137"/>
                    </a:srgbClr>
                  </a:outerShdw>
                </a:effectLst>
                <a:sym typeface="Wingdings" pitchFamily="2" charset="2"/>
              </a:rPr>
              <a:t> </a:t>
            </a:r>
            <a:r>
              <a:rPr lang="de-DE" sz="1400" b="1" dirty="0" err="1">
                <a:solidFill>
                  <a:schemeClr val="tx1"/>
                </a:solidFill>
                <a:effectLst>
                  <a:outerShdw blurRad="38100" dist="38100" dir="2700000" algn="tl">
                    <a:srgbClr val="000000">
                      <a:alpha val="43137"/>
                    </a:srgbClr>
                  </a:outerShdw>
                </a:effectLst>
                <a:sym typeface="Wingdings" pitchFamily="2" charset="2"/>
              </a:rPr>
              <a:t>maps</a:t>
            </a:r>
            <a:r>
              <a:rPr lang="de-DE" sz="1400" b="1" dirty="0">
                <a:solidFill>
                  <a:schemeClr val="tx1"/>
                </a:solidFill>
                <a:effectLst>
                  <a:outerShdw blurRad="38100" dist="38100" dir="2700000" algn="tl">
                    <a:srgbClr val="000000">
                      <a:alpha val="43137"/>
                    </a:srgbClr>
                  </a:outerShdw>
                </a:effectLst>
                <a:sym typeface="Wingdings" pitchFamily="2" charset="2"/>
              </a:rPr>
              <a:t>  regional </a:t>
            </a:r>
            <a:r>
              <a:rPr lang="de-DE" sz="1400" b="1" dirty="0" err="1">
                <a:solidFill>
                  <a:schemeClr val="tx1"/>
                </a:solidFill>
                <a:effectLst>
                  <a:outerShdw blurRad="38100" dist="38100" dir="2700000" algn="tl">
                    <a:srgbClr val="000000">
                      <a:alpha val="43137"/>
                    </a:srgbClr>
                  </a:outerShdw>
                </a:effectLst>
                <a:sym typeface="Wingdings" pitchFamily="2" charset="2"/>
              </a:rPr>
              <a:t>differences</a:t>
            </a:r>
            <a:r>
              <a:rPr lang="de-DE" sz="1400" b="1" dirty="0">
                <a:solidFill>
                  <a:schemeClr val="tx1"/>
                </a:solidFill>
                <a:effectLst>
                  <a:outerShdw blurRad="38100" dist="38100" dir="2700000" algn="tl">
                    <a:srgbClr val="000000">
                      <a:alpha val="43137"/>
                    </a:srgbClr>
                  </a:outerShdw>
                </a:effectLst>
                <a:sym typeface="Wingdings" pitchFamily="2" charset="2"/>
              </a:rPr>
              <a:t> </a:t>
            </a:r>
            <a:r>
              <a:rPr lang="de-DE" sz="1400" b="1" dirty="0" err="1">
                <a:solidFill>
                  <a:schemeClr val="tx1"/>
                </a:solidFill>
                <a:effectLst>
                  <a:outerShdw blurRad="38100" dist="38100" dir="2700000" algn="tl">
                    <a:srgbClr val="000000">
                      <a:alpha val="43137"/>
                    </a:srgbClr>
                  </a:outerShdw>
                </a:effectLst>
                <a:sym typeface="Wingdings" pitchFamily="2" charset="2"/>
              </a:rPr>
              <a:t>within</a:t>
            </a:r>
            <a:r>
              <a:rPr lang="de-DE" sz="1400" b="1" dirty="0">
                <a:solidFill>
                  <a:schemeClr val="tx1"/>
                </a:solidFill>
                <a:effectLst>
                  <a:outerShdw blurRad="38100" dist="38100" dir="2700000" algn="tl">
                    <a:srgbClr val="000000">
                      <a:alpha val="43137"/>
                    </a:srgbClr>
                  </a:outerShdw>
                </a:effectLst>
                <a:sym typeface="Wingdings" pitchFamily="2" charset="2"/>
              </a:rPr>
              <a:t> </a:t>
            </a:r>
            <a:r>
              <a:rPr lang="de-DE" sz="1400" b="1" dirty="0" err="1">
                <a:solidFill>
                  <a:schemeClr val="tx1"/>
                </a:solidFill>
                <a:effectLst>
                  <a:outerShdw blurRad="38100" dist="38100" dir="2700000" algn="tl">
                    <a:srgbClr val="000000">
                      <a:alpha val="43137"/>
                    </a:srgbClr>
                  </a:outerShdw>
                </a:effectLst>
                <a:sym typeface="Wingdings" pitchFamily="2" charset="2"/>
              </a:rPr>
              <a:t>Asia</a:t>
            </a:r>
            <a:r>
              <a:rPr lang="de-DE" sz="1400" b="1" dirty="0">
                <a:solidFill>
                  <a:schemeClr val="tx1"/>
                </a:solidFill>
                <a:effectLst>
                  <a:outerShdw blurRad="38100" dist="38100" dir="2700000" algn="tl">
                    <a:srgbClr val="000000">
                      <a:alpha val="43137"/>
                    </a:srgbClr>
                  </a:outerShdw>
                </a:effectLst>
                <a:sym typeface="Wingdings" pitchFamily="2" charset="2"/>
              </a:rPr>
              <a:t> </a:t>
            </a:r>
            <a:r>
              <a:rPr lang="de-DE" sz="1400" b="1" dirty="0" err="1">
                <a:solidFill>
                  <a:schemeClr val="tx1"/>
                </a:solidFill>
                <a:effectLst>
                  <a:outerShdw blurRad="38100" dist="38100" dir="2700000" algn="tl">
                    <a:srgbClr val="000000">
                      <a:alpha val="43137"/>
                    </a:srgbClr>
                  </a:outerShdw>
                </a:effectLst>
                <a:sym typeface="Wingdings" pitchFamily="2" charset="2"/>
              </a:rPr>
              <a:t>Minor</a:t>
            </a:r>
            <a:br>
              <a:rPr lang="de-DE" sz="1400" b="1" dirty="0">
                <a:solidFill>
                  <a:schemeClr val="tx1"/>
                </a:solidFill>
                <a:effectLst>
                  <a:outerShdw blurRad="38100" dist="38100" dir="2700000" algn="tl">
                    <a:srgbClr val="000000">
                      <a:alpha val="43137"/>
                    </a:srgbClr>
                  </a:outerShdw>
                </a:effectLst>
                <a:sym typeface="Wingdings" pitchFamily="2" charset="2"/>
              </a:rPr>
            </a:br>
            <a:endParaRPr lang="en-GB" sz="1400" b="1" dirty="0">
              <a:solidFill>
                <a:schemeClr val="tx1"/>
              </a:solidFill>
              <a:effectLst>
                <a:outerShdw blurRad="38100" dist="38100" dir="2700000" algn="tl">
                  <a:srgbClr val="000000">
                    <a:alpha val="43137"/>
                  </a:srgbClr>
                </a:outerShdw>
              </a:effectLst>
            </a:endParaRPr>
          </a:p>
        </p:txBody>
      </p:sp>
      <p:sp>
        <p:nvSpPr>
          <p:cNvPr id="14" name="Content Placeholder 2"/>
          <p:cNvSpPr txBox="1">
            <a:spLocks/>
          </p:cNvSpPr>
          <p:nvPr/>
        </p:nvSpPr>
        <p:spPr>
          <a:xfrm>
            <a:off x="4644008" y="3510265"/>
            <a:ext cx="3754760" cy="3015079"/>
          </a:xfrm>
          <a:prstGeom prst="rect">
            <a:avLst/>
          </a:prstGeom>
          <a:gradFill>
            <a:gsLst>
              <a:gs pos="0">
                <a:schemeClr val="accent1">
                  <a:shade val="15000"/>
                  <a:satMod val="180000"/>
                  <a:alpha val="70000"/>
                </a:schemeClr>
              </a:gs>
              <a:gs pos="50000">
                <a:schemeClr val="accent1">
                  <a:shade val="45000"/>
                  <a:satMod val="170000"/>
                </a:schemeClr>
              </a:gs>
              <a:gs pos="70000">
                <a:schemeClr val="accent1">
                  <a:tint val="99000"/>
                  <a:shade val="65000"/>
                  <a:satMod val="155000"/>
                </a:schemeClr>
              </a:gs>
              <a:gs pos="100000">
                <a:schemeClr val="accent1">
                  <a:tint val="95500"/>
                  <a:shade val="100000"/>
                  <a:satMod val="155000"/>
                </a:schemeClr>
              </a:gs>
            </a:gsLst>
          </a:gradFill>
          <a:ln/>
        </p:spPr>
        <p:style>
          <a:lnRef idx="1">
            <a:schemeClr val="accent1"/>
          </a:lnRef>
          <a:fillRef idx="3">
            <a:schemeClr val="accent1"/>
          </a:fillRef>
          <a:effectRef idx="2">
            <a:schemeClr val="accent1"/>
          </a:effectRef>
          <a:fontRef idx="minor">
            <a:schemeClr val="lt1"/>
          </a:fontRef>
        </p:style>
        <p:txBody>
          <a:bodyPr vert="horz" lIns="91440" tIns="45720" rIns="91440" bIns="45720" rtlCol="0">
            <a:normAutofit fontScale="85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4000" b="1" dirty="0">
                <a:solidFill>
                  <a:schemeClr val="accent5">
                    <a:lumMod val="60000"/>
                    <a:lumOff val="40000"/>
                  </a:schemeClr>
                </a:solidFill>
                <a:effectLst>
                  <a:outerShdw blurRad="38100" dist="38100" dir="2700000" algn="tl">
                    <a:srgbClr val="000000">
                      <a:alpha val="43137"/>
                    </a:srgbClr>
                  </a:outerShdw>
                </a:effectLst>
              </a:rPr>
              <a:t>INDEPENDENCE ?</a:t>
            </a:r>
          </a:p>
          <a:p>
            <a:endParaRPr lang="en-GB" sz="28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en-GB" sz="2000" dirty="0">
                <a:solidFill>
                  <a:schemeClr val="accent5">
                    <a:lumMod val="60000"/>
                    <a:lumOff val="40000"/>
                  </a:schemeClr>
                </a:solidFill>
                <a:effectLst>
                  <a:outerShdw blurRad="38100" dist="38100" dir="2700000" algn="tl">
                    <a:srgbClr val="000000">
                      <a:alpha val="43137"/>
                    </a:srgbClr>
                  </a:outerShdw>
                </a:effectLst>
              </a:rPr>
              <a:t>Where could women act on their own ?</a:t>
            </a:r>
            <a:br>
              <a:rPr lang="en-GB" sz="2000" dirty="0">
                <a:solidFill>
                  <a:schemeClr val="accent5">
                    <a:lumMod val="60000"/>
                    <a:lumOff val="40000"/>
                  </a:schemeClr>
                </a:solidFill>
                <a:effectLst>
                  <a:outerShdw blurRad="38100" dist="38100" dir="2700000" algn="tl">
                    <a:srgbClr val="000000">
                      <a:alpha val="43137"/>
                    </a:srgbClr>
                  </a:outerShdw>
                </a:effectLst>
              </a:rPr>
            </a:br>
            <a:endParaRPr lang="en-GB"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de-DE" sz="2000" dirty="0" err="1">
                <a:solidFill>
                  <a:schemeClr val="accent5">
                    <a:lumMod val="60000"/>
                    <a:lumOff val="40000"/>
                  </a:schemeClr>
                </a:solidFill>
                <a:effectLst>
                  <a:outerShdw blurRad="38100" dist="38100" dir="2700000" algn="tl">
                    <a:srgbClr val="000000">
                      <a:alpha val="43137"/>
                    </a:srgbClr>
                  </a:outerShdw>
                </a:effectLst>
              </a:rPr>
              <a:t>Wealth</a:t>
            </a:r>
            <a:r>
              <a:rPr lang="de-DE" sz="2000" dirty="0">
                <a:solidFill>
                  <a:schemeClr val="accent5">
                    <a:lumMod val="60000"/>
                    <a:lumOff val="40000"/>
                  </a:schemeClr>
                </a:solidFill>
                <a:effectLst>
                  <a:outerShdw blurRad="38100" dist="38100" dir="2700000" algn="tl">
                    <a:srgbClr val="000000">
                      <a:alpha val="43137"/>
                    </a:srgbClr>
                  </a:outerShdw>
                </a:effectLst>
              </a:rPr>
              <a:t> </a:t>
            </a:r>
            <a:r>
              <a:rPr lang="de-DE" sz="2000" dirty="0" err="1">
                <a:solidFill>
                  <a:schemeClr val="accent5">
                    <a:lumMod val="60000"/>
                    <a:lumOff val="40000"/>
                  </a:schemeClr>
                </a:solidFill>
                <a:effectLst>
                  <a:outerShdw blurRad="38100" dist="38100" dir="2700000" algn="tl">
                    <a:srgbClr val="000000">
                      <a:alpha val="43137"/>
                    </a:srgbClr>
                  </a:outerShdw>
                </a:effectLst>
              </a:rPr>
              <a:t>of</a:t>
            </a:r>
            <a:r>
              <a:rPr lang="de-DE" sz="2000" dirty="0">
                <a:solidFill>
                  <a:schemeClr val="accent5">
                    <a:lumMod val="60000"/>
                    <a:lumOff val="40000"/>
                  </a:schemeClr>
                </a:solidFill>
                <a:effectLst>
                  <a:outerShdw blurRad="38100" dist="38100" dir="2700000" algn="tl">
                    <a:srgbClr val="000000">
                      <a:alpha val="43137"/>
                    </a:srgbClr>
                  </a:outerShdw>
                </a:effectLst>
              </a:rPr>
              <a:t> </a:t>
            </a:r>
            <a:r>
              <a:rPr lang="de-DE" sz="2000" dirty="0" err="1">
                <a:solidFill>
                  <a:schemeClr val="accent5">
                    <a:lumMod val="60000"/>
                    <a:lumOff val="40000"/>
                  </a:schemeClr>
                </a:solidFill>
                <a:effectLst>
                  <a:outerShdw blurRad="38100" dist="38100" dir="2700000" algn="tl">
                    <a:srgbClr val="000000">
                      <a:alpha val="43137"/>
                    </a:srgbClr>
                  </a:outerShdw>
                </a:effectLst>
              </a:rPr>
              <a:t>women</a:t>
            </a:r>
            <a:endParaRPr lang="de-DE"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endParaRPr lang="de-DE"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de-DE" sz="2000" dirty="0">
                <a:solidFill>
                  <a:schemeClr val="accent5">
                    <a:lumMod val="60000"/>
                    <a:lumOff val="40000"/>
                  </a:schemeClr>
                </a:solidFill>
                <a:effectLst>
                  <a:outerShdw blurRad="38100" dist="38100" dir="2700000" algn="tl">
                    <a:srgbClr val="000000">
                      <a:alpha val="43137"/>
                    </a:srgbClr>
                  </a:outerShdw>
                </a:effectLst>
              </a:rPr>
              <a:t>Patronage / </a:t>
            </a:r>
            <a:r>
              <a:rPr lang="de-DE" sz="2000" dirty="0" err="1">
                <a:solidFill>
                  <a:schemeClr val="accent5">
                    <a:lumMod val="60000"/>
                    <a:lumOff val="40000"/>
                  </a:schemeClr>
                </a:solidFill>
                <a:effectLst>
                  <a:outerShdw blurRad="38100" dist="38100" dir="2700000" algn="tl">
                    <a:srgbClr val="000000">
                      <a:alpha val="43137"/>
                    </a:srgbClr>
                  </a:outerShdw>
                </a:effectLst>
              </a:rPr>
              <a:t>Matronage</a:t>
            </a:r>
            <a:br>
              <a:rPr lang="de-DE" sz="2000" dirty="0">
                <a:solidFill>
                  <a:schemeClr val="accent5">
                    <a:lumMod val="60000"/>
                    <a:lumOff val="40000"/>
                  </a:schemeClr>
                </a:solidFill>
                <a:effectLst>
                  <a:outerShdw blurRad="38100" dist="38100" dir="2700000" algn="tl">
                    <a:srgbClr val="000000">
                      <a:alpha val="43137"/>
                    </a:srgbClr>
                  </a:outerShdw>
                </a:effectLst>
              </a:rPr>
            </a:br>
            <a:endParaRPr lang="en-GB"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en-GB" sz="2000" dirty="0">
                <a:solidFill>
                  <a:schemeClr val="accent5">
                    <a:lumMod val="60000"/>
                    <a:lumOff val="40000"/>
                  </a:schemeClr>
                </a:solidFill>
                <a:effectLst>
                  <a:outerShdw blurRad="38100" dist="38100" dir="2700000" algn="tl">
                    <a:srgbClr val="000000">
                      <a:alpha val="43137"/>
                    </a:srgbClr>
                  </a:outerShdw>
                </a:effectLst>
              </a:rPr>
              <a:t>Role of husband and family for doing the job as priestess ?</a:t>
            </a:r>
          </a:p>
        </p:txBody>
      </p:sp>
      <p:sp>
        <p:nvSpPr>
          <p:cNvPr id="15" name="Rectangle 14"/>
          <p:cNvSpPr/>
          <p:nvPr/>
        </p:nvSpPr>
        <p:spPr>
          <a:xfrm>
            <a:off x="4716016" y="3933057"/>
            <a:ext cx="3626728" cy="2520279"/>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ontent Placeholder 2"/>
          <p:cNvSpPr txBox="1">
            <a:spLocks/>
          </p:cNvSpPr>
          <p:nvPr/>
        </p:nvSpPr>
        <p:spPr>
          <a:xfrm>
            <a:off x="4577992" y="1353657"/>
            <a:ext cx="3754760" cy="2057729"/>
          </a:xfrm>
          <a:prstGeom prst="rect">
            <a:avLst/>
          </a:prstGeom>
          <a:gradFill>
            <a:gsLst>
              <a:gs pos="0">
                <a:schemeClr val="accent2">
                  <a:shade val="15000"/>
                  <a:satMod val="180000"/>
                  <a:alpha val="70000"/>
                </a:schemeClr>
              </a:gs>
              <a:gs pos="50000">
                <a:schemeClr val="accent2">
                  <a:shade val="45000"/>
                  <a:satMod val="170000"/>
                </a:schemeClr>
              </a:gs>
              <a:gs pos="70000">
                <a:schemeClr val="accent2">
                  <a:tint val="99000"/>
                  <a:shade val="65000"/>
                  <a:satMod val="155000"/>
                </a:schemeClr>
              </a:gs>
              <a:gs pos="100000">
                <a:schemeClr val="accent2">
                  <a:tint val="95500"/>
                  <a:shade val="100000"/>
                  <a:satMod val="155000"/>
                </a:schemeClr>
              </a:gs>
            </a:gsLst>
          </a:gradFill>
          <a:ln/>
        </p:spPr>
        <p:style>
          <a:lnRef idx="1">
            <a:schemeClr val="accent2"/>
          </a:lnRef>
          <a:fillRef idx="3">
            <a:schemeClr val="accent2"/>
          </a:fillRef>
          <a:effectRef idx="2">
            <a:schemeClr val="accent2"/>
          </a:effectRef>
          <a:fontRef idx="minor">
            <a:schemeClr val="lt1"/>
          </a:fontRef>
        </p:style>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2200" b="1" dirty="0">
                <a:solidFill>
                  <a:schemeClr val="tx2">
                    <a:lumMod val="25000"/>
                  </a:schemeClr>
                </a:solidFill>
                <a:effectLst>
                  <a:outerShdw blurRad="38100" dist="38100" dir="2700000" algn="tl">
                    <a:srgbClr val="000000">
                      <a:alpha val="43137"/>
                    </a:srgbClr>
                  </a:outerShdw>
                </a:effectLst>
              </a:rPr>
              <a:t>INFLUENCE &amp; STATUS ?</a:t>
            </a:r>
            <a:br>
              <a:rPr lang="en-GB" sz="3500" b="1" dirty="0">
                <a:solidFill>
                  <a:schemeClr val="tx2">
                    <a:lumMod val="25000"/>
                  </a:schemeClr>
                </a:solidFill>
                <a:effectLst>
                  <a:outerShdw blurRad="38100" dist="38100" dir="2700000" algn="tl">
                    <a:srgbClr val="000000">
                      <a:alpha val="43137"/>
                    </a:srgbClr>
                  </a:outerShdw>
                </a:effectLst>
              </a:rPr>
            </a:br>
            <a:endParaRPr lang="en-GB" sz="1400" b="1"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de-DE" sz="1900" dirty="0" err="1">
                <a:solidFill>
                  <a:schemeClr val="tx2">
                    <a:lumMod val="25000"/>
                  </a:schemeClr>
                </a:solidFill>
                <a:effectLst>
                  <a:outerShdw blurRad="38100" dist="38100" dir="2700000" algn="tl">
                    <a:srgbClr val="000000">
                      <a:alpha val="43137"/>
                    </a:srgbClr>
                  </a:outerShdw>
                </a:effectLst>
              </a:rPr>
              <a:t>Social</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status</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of</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women</a:t>
            </a:r>
            <a:endParaRPr lang="en-GB" sz="1900"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de-DE" sz="1900" dirty="0" err="1">
                <a:solidFill>
                  <a:schemeClr val="tx2">
                    <a:lumMod val="25000"/>
                  </a:schemeClr>
                </a:solidFill>
                <a:effectLst>
                  <a:outerShdw blurRad="38100" dist="38100" dir="2700000" algn="tl">
                    <a:srgbClr val="000000">
                      <a:alpha val="43137"/>
                    </a:srgbClr>
                  </a:outerShdw>
                </a:effectLst>
              </a:rPr>
              <a:t>political</a:t>
            </a:r>
            <a:r>
              <a:rPr lang="de-DE" sz="1900" dirty="0">
                <a:solidFill>
                  <a:schemeClr val="tx2">
                    <a:lumMod val="25000"/>
                  </a:schemeClr>
                </a:solidFill>
                <a:effectLst>
                  <a:outerShdw blurRad="38100" dist="38100" dir="2700000" algn="tl">
                    <a:srgbClr val="000000">
                      <a:alpha val="43137"/>
                    </a:srgbClr>
                  </a:outerShdw>
                </a:effectLst>
              </a:rPr>
              <a:t> power </a:t>
            </a:r>
            <a:r>
              <a:rPr lang="de-DE" sz="1900" dirty="0" err="1">
                <a:solidFill>
                  <a:schemeClr val="tx2">
                    <a:lumMod val="25000"/>
                  </a:schemeClr>
                </a:solidFill>
                <a:effectLst>
                  <a:outerShdw blurRad="38100" dist="38100" dir="2700000" algn="tl">
                    <a:srgbClr val="000000">
                      <a:alpha val="43137"/>
                    </a:srgbClr>
                  </a:outerShdw>
                </a:effectLst>
              </a:rPr>
              <a:t>or</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influence</a:t>
            </a:r>
            <a:r>
              <a:rPr lang="de-DE" sz="1900" dirty="0">
                <a:solidFill>
                  <a:schemeClr val="tx2">
                    <a:lumMod val="25000"/>
                  </a:schemeClr>
                </a:solidFill>
                <a:effectLst>
                  <a:outerShdw blurRad="38100" dist="38100" dir="2700000" algn="tl">
                    <a:srgbClr val="000000">
                      <a:alpha val="43137"/>
                    </a:srgbClr>
                  </a:outerShdw>
                </a:effectLst>
              </a:rPr>
              <a:t>“?</a:t>
            </a:r>
          </a:p>
          <a:p>
            <a:pPr>
              <a:buFont typeface="Wingdings" pitchFamily="2" charset="2"/>
              <a:buChar char="Ø"/>
            </a:pPr>
            <a:r>
              <a:rPr lang="en-GB" sz="1900" dirty="0" err="1">
                <a:solidFill>
                  <a:schemeClr val="tx2">
                    <a:lumMod val="25000"/>
                  </a:schemeClr>
                </a:solidFill>
                <a:effectLst>
                  <a:outerShdw blurRad="38100" dist="38100" dir="2700000" algn="tl">
                    <a:srgbClr val="000000">
                      <a:alpha val="43137"/>
                    </a:srgbClr>
                  </a:outerShdw>
                </a:effectLst>
              </a:rPr>
              <a:t>euergetismus</a:t>
            </a:r>
            <a:endParaRPr lang="en-GB" sz="1900"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en-GB" sz="1900" dirty="0" err="1">
                <a:solidFill>
                  <a:schemeClr val="tx2">
                    <a:lumMod val="25000"/>
                  </a:schemeClr>
                </a:solidFill>
                <a:effectLst>
                  <a:outerShdw blurRad="38100" dist="38100" dir="2700000" algn="tl">
                    <a:srgbClr val="000000">
                      <a:alpha val="43137"/>
                    </a:srgbClr>
                  </a:outerShdw>
                </a:effectLst>
              </a:rPr>
              <a:t>prieshood</a:t>
            </a:r>
            <a:r>
              <a:rPr lang="en-GB" sz="1900" dirty="0">
                <a:solidFill>
                  <a:schemeClr val="tx2">
                    <a:lumMod val="25000"/>
                  </a:schemeClr>
                </a:solidFill>
                <a:effectLst>
                  <a:outerShdw blurRad="38100" dist="38100" dir="2700000" algn="tl">
                    <a:srgbClr val="000000">
                      <a:alpha val="43137"/>
                    </a:srgbClr>
                  </a:outerShdw>
                </a:effectLst>
              </a:rPr>
              <a:t> as opportunity for public role, self-display,…</a:t>
            </a:r>
          </a:p>
        </p:txBody>
      </p:sp>
      <p:sp>
        <p:nvSpPr>
          <p:cNvPr id="10" name="Rectangle 9"/>
          <p:cNvSpPr/>
          <p:nvPr/>
        </p:nvSpPr>
        <p:spPr>
          <a:xfrm>
            <a:off x="4617680" y="1772816"/>
            <a:ext cx="3626728" cy="1566562"/>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46422461"/>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50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13635"/>
          <a:stretch/>
        </p:blipFill>
        <p:spPr>
          <a:xfrm>
            <a:off x="47481" y="81404"/>
            <a:ext cx="9061023" cy="6659964"/>
          </a:xfrm>
          <a:prstGeom prst="rect">
            <a:avLst/>
          </a:prstGeom>
        </p:spPr>
      </p:pic>
      <p:sp>
        <p:nvSpPr>
          <p:cNvPr id="12" name="Content Placeholder 2"/>
          <p:cNvSpPr txBox="1">
            <a:spLocks/>
          </p:cNvSpPr>
          <p:nvPr/>
        </p:nvSpPr>
        <p:spPr>
          <a:xfrm>
            <a:off x="4644008" y="3510265"/>
            <a:ext cx="3754760" cy="3015079"/>
          </a:xfrm>
          <a:prstGeom prst="rect">
            <a:avLst/>
          </a:prstGeom>
          <a:gradFill>
            <a:gsLst>
              <a:gs pos="0">
                <a:schemeClr val="accent1">
                  <a:shade val="15000"/>
                  <a:satMod val="180000"/>
                  <a:alpha val="70000"/>
                </a:schemeClr>
              </a:gs>
              <a:gs pos="50000">
                <a:schemeClr val="accent1">
                  <a:shade val="45000"/>
                  <a:satMod val="170000"/>
                </a:schemeClr>
              </a:gs>
              <a:gs pos="70000">
                <a:schemeClr val="accent1">
                  <a:tint val="99000"/>
                  <a:shade val="65000"/>
                  <a:satMod val="155000"/>
                </a:schemeClr>
              </a:gs>
              <a:gs pos="100000">
                <a:schemeClr val="accent1">
                  <a:tint val="95500"/>
                  <a:shade val="100000"/>
                  <a:satMod val="155000"/>
                </a:schemeClr>
              </a:gs>
            </a:gsLst>
          </a:gradFill>
          <a:ln/>
        </p:spPr>
        <p:style>
          <a:lnRef idx="1">
            <a:schemeClr val="accent1"/>
          </a:lnRef>
          <a:fillRef idx="3">
            <a:schemeClr val="accent1"/>
          </a:fillRef>
          <a:effectRef idx="2">
            <a:schemeClr val="accent1"/>
          </a:effectRef>
          <a:fontRef idx="minor">
            <a:schemeClr val="lt1"/>
          </a:fontRef>
        </p:style>
        <p:txBody>
          <a:bodyPr vert="horz" lIns="91440" tIns="45720" rIns="91440" bIns="45720" rtlCol="0">
            <a:normAutofit fontScale="85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4000" b="1" dirty="0">
                <a:solidFill>
                  <a:schemeClr val="accent5">
                    <a:lumMod val="60000"/>
                    <a:lumOff val="40000"/>
                  </a:schemeClr>
                </a:solidFill>
                <a:effectLst>
                  <a:outerShdw blurRad="38100" dist="38100" dir="2700000" algn="tl">
                    <a:srgbClr val="000000">
                      <a:alpha val="43137"/>
                    </a:srgbClr>
                  </a:outerShdw>
                </a:effectLst>
              </a:rPr>
              <a:t>INDEPENDENCE ?</a:t>
            </a:r>
          </a:p>
          <a:p>
            <a:endParaRPr lang="en-GB" sz="28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en-GB" sz="2000" dirty="0">
                <a:solidFill>
                  <a:schemeClr val="accent5">
                    <a:lumMod val="60000"/>
                    <a:lumOff val="40000"/>
                  </a:schemeClr>
                </a:solidFill>
                <a:effectLst>
                  <a:outerShdw blurRad="38100" dist="38100" dir="2700000" algn="tl">
                    <a:srgbClr val="000000">
                      <a:alpha val="43137"/>
                    </a:srgbClr>
                  </a:outerShdw>
                </a:effectLst>
              </a:rPr>
              <a:t>Where could women act on their own ?</a:t>
            </a:r>
            <a:br>
              <a:rPr lang="en-GB" sz="2000" dirty="0">
                <a:solidFill>
                  <a:schemeClr val="accent5">
                    <a:lumMod val="60000"/>
                    <a:lumOff val="40000"/>
                  </a:schemeClr>
                </a:solidFill>
                <a:effectLst>
                  <a:outerShdw blurRad="38100" dist="38100" dir="2700000" algn="tl">
                    <a:srgbClr val="000000">
                      <a:alpha val="43137"/>
                    </a:srgbClr>
                  </a:outerShdw>
                </a:effectLst>
              </a:rPr>
            </a:br>
            <a:endParaRPr lang="en-GB"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de-DE" sz="2000" dirty="0" err="1">
                <a:solidFill>
                  <a:schemeClr val="accent5">
                    <a:lumMod val="60000"/>
                    <a:lumOff val="40000"/>
                  </a:schemeClr>
                </a:solidFill>
                <a:effectLst>
                  <a:outerShdw blurRad="38100" dist="38100" dir="2700000" algn="tl">
                    <a:srgbClr val="000000">
                      <a:alpha val="43137"/>
                    </a:srgbClr>
                  </a:outerShdw>
                </a:effectLst>
              </a:rPr>
              <a:t>Wealth</a:t>
            </a:r>
            <a:r>
              <a:rPr lang="de-DE" sz="2000" dirty="0">
                <a:solidFill>
                  <a:schemeClr val="accent5">
                    <a:lumMod val="60000"/>
                    <a:lumOff val="40000"/>
                  </a:schemeClr>
                </a:solidFill>
                <a:effectLst>
                  <a:outerShdw blurRad="38100" dist="38100" dir="2700000" algn="tl">
                    <a:srgbClr val="000000">
                      <a:alpha val="43137"/>
                    </a:srgbClr>
                  </a:outerShdw>
                </a:effectLst>
              </a:rPr>
              <a:t> </a:t>
            </a:r>
            <a:r>
              <a:rPr lang="de-DE" sz="2000" dirty="0" err="1">
                <a:solidFill>
                  <a:schemeClr val="accent5">
                    <a:lumMod val="60000"/>
                    <a:lumOff val="40000"/>
                  </a:schemeClr>
                </a:solidFill>
                <a:effectLst>
                  <a:outerShdw blurRad="38100" dist="38100" dir="2700000" algn="tl">
                    <a:srgbClr val="000000">
                      <a:alpha val="43137"/>
                    </a:srgbClr>
                  </a:outerShdw>
                </a:effectLst>
              </a:rPr>
              <a:t>of</a:t>
            </a:r>
            <a:r>
              <a:rPr lang="de-DE" sz="2000" dirty="0">
                <a:solidFill>
                  <a:schemeClr val="accent5">
                    <a:lumMod val="60000"/>
                    <a:lumOff val="40000"/>
                  </a:schemeClr>
                </a:solidFill>
                <a:effectLst>
                  <a:outerShdw blurRad="38100" dist="38100" dir="2700000" algn="tl">
                    <a:srgbClr val="000000">
                      <a:alpha val="43137"/>
                    </a:srgbClr>
                  </a:outerShdw>
                </a:effectLst>
              </a:rPr>
              <a:t> </a:t>
            </a:r>
            <a:r>
              <a:rPr lang="de-DE" sz="2000" dirty="0" err="1">
                <a:solidFill>
                  <a:schemeClr val="accent5">
                    <a:lumMod val="60000"/>
                    <a:lumOff val="40000"/>
                  </a:schemeClr>
                </a:solidFill>
                <a:effectLst>
                  <a:outerShdw blurRad="38100" dist="38100" dir="2700000" algn="tl">
                    <a:srgbClr val="000000">
                      <a:alpha val="43137"/>
                    </a:srgbClr>
                  </a:outerShdw>
                </a:effectLst>
              </a:rPr>
              <a:t>women</a:t>
            </a:r>
            <a:endParaRPr lang="de-DE"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endParaRPr lang="de-DE"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de-DE" sz="2000" dirty="0">
                <a:solidFill>
                  <a:schemeClr val="accent5">
                    <a:lumMod val="60000"/>
                    <a:lumOff val="40000"/>
                  </a:schemeClr>
                </a:solidFill>
                <a:effectLst>
                  <a:outerShdw blurRad="38100" dist="38100" dir="2700000" algn="tl">
                    <a:srgbClr val="000000">
                      <a:alpha val="43137"/>
                    </a:srgbClr>
                  </a:outerShdw>
                </a:effectLst>
              </a:rPr>
              <a:t>Patronage / </a:t>
            </a:r>
            <a:r>
              <a:rPr lang="de-DE" sz="2000" dirty="0" err="1">
                <a:solidFill>
                  <a:schemeClr val="accent5">
                    <a:lumMod val="60000"/>
                    <a:lumOff val="40000"/>
                  </a:schemeClr>
                </a:solidFill>
                <a:effectLst>
                  <a:outerShdw blurRad="38100" dist="38100" dir="2700000" algn="tl">
                    <a:srgbClr val="000000">
                      <a:alpha val="43137"/>
                    </a:srgbClr>
                  </a:outerShdw>
                </a:effectLst>
              </a:rPr>
              <a:t>Matronage</a:t>
            </a:r>
            <a:br>
              <a:rPr lang="de-DE" sz="2000" dirty="0">
                <a:solidFill>
                  <a:schemeClr val="accent5">
                    <a:lumMod val="60000"/>
                    <a:lumOff val="40000"/>
                  </a:schemeClr>
                </a:solidFill>
                <a:effectLst>
                  <a:outerShdw blurRad="38100" dist="38100" dir="2700000" algn="tl">
                    <a:srgbClr val="000000">
                      <a:alpha val="43137"/>
                    </a:srgbClr>
                  </a:outerShdw>
                </a:effectLst>
              </a:rPr>
            </a:br>
            <a:endParaRPr lang="en-GB" sz="20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en-GB" sz="2000" dirty="0">
                <a:solidFill>
                  <a:schemeClr val="accent5">
                    <a:lumMod val="60000"/>
                    <a:lumOff val="40000"/>
                  </a:schemeClr>
                </a:solidFill>
                <a:effectLst>
                  <a:outerShdw blurRad="38100" dist="38100" dir="2700000" algn="tl">
                    <a:srgbClr val="000000">
                      <a:alpha val="43137"/>
                    </a:srgbClr>
                  </a:outerShdw>
                </a:effectLst>
              </a:rPr>
              <a:t>Role of husband and family for doing the job as priestess ?</a:t>
            </a:r>
          </a:p>
        </p:txBody>
      </p:sp>
      <p:sp>
        <p:nvSpPr>
          <p:cNvPr id="5" name="Title 1"/>
          <p:cNvSpPr>
            <a:spLocks noGrp="1"/>
          </p:cNvSpPr>
          <p:nvPr>
            <p:ph type="title"/>
          </p:nvPr>
        </p:nvSpPr>
        <p:spPr>
          <a:xfrm>
            <a:off x="457200" y="332656"/>
            <a:ext cx="8229600" cy="776047"/>
          </a:xfrm>
        </p:spPr>
        <p:txBody>
          <a:bodyPr/>
          <a:lstStyle/>
          <a:p>
            <a:r>
              <a:rPr lang="en-GB" dirty="0"/>
              <a:t>Methodology</a:t>
            </a:r>
          </a:p>
        </p:txBody>
      </p:sp>
      <p:sp>
        <p:nvSpPr>
          <p:cNvPr id="11" name="Content Placeholder 2"/>
          <p:cNvSpPr>
            <a:spLocks noGrp="1"/>
          </p:cNvSpPr>
          <p:nvPr>
            <p:ph idx="1"/>
          </p:nvPr>
        </p:nvSpPr>
        <p:spPr>
          <a:xfrm>
            <a:off x="3275856" y="3844490"/>
            <a:ext cx="4176464" cy="2608845"/>
          </a:xfrm>
          <a:gradFill flip="none" rotWithShape="1">
            <a:gsLst>
              <a:gs pos="0">
                <a:schemeClr val="tx2">
                  <a:lumMod val="50000"/>
                  <a:shade val="30000"/>
                  <a:satMod val="115000"/>
                  <a:alpha val="73000"/>
                </a:schemeClr>
              </a:gs>
              <a:gs pos="50000">
                <a:schemeClr val="tx2">
                  <a:lumMod val="50000"/>
                  <a:shade val="67500"/>
                  <a:satMod val="115000"/>
                </a:schemeClr>
              </a:gs>
              <a:gs pos="100000">
                <a:schemeClr val="tx2">
                  <a:lumMod val="50000"/>
                  <a:shade val="100000"/>
                  <a:satMod val="115000"/>
                </a:schemeClr>
              </a:gs>
            </a:gsLst>
            <a:path path="circle">
              <a:fillToRect l="50000" t="50000" r="50000" b="50000"/>
            </a:path>
            <a:tileRect/>
          </a:gradFill>
        </p:spPr>
        <p:style>
          <a:lnRef idx="1">
            <a:schemeClr val="dk1"/>
          </a:lnRef>
          <a:fillRef idx="3">
            <a:schemeClr val="dk1"/>
          </a:fillRef>
          <a:effectRef idx="2">
            <a:schemeClr val="dk1"/>
          </a:effectRef>
          <a:fontRef idx="minor">
            <a:schemeClr val="lt1"/>
          </a:fontRef>
        </p:style>
        <p:txBody>
          <a:bodyPr>
            <a:noAutofit/>
          </a:bodyPr>
          <a:lstStyle/>
          <a:p>
            <a:pPr marL="0" indent="0" algn="ctr">
              <a:buNone/>
            </a:pPr>
            <a:r>
              <a:rPr lang="en-GB" sz="2000" b="1" dirty="0">
                <a:solidFill>
                  <a:schemeClr val="accent2">
                    <a:lumMod val="20000"/>
                    <a:lumOff val="80000"/>
                  </a:schemeClr>
                </a:solidFill>
                <a:effectLst>
                  <a:outerShdw blurRad="38100" dist="38100" dir="2700000" algn="tl">
                    <a:srgbClr val="000000">
                      <a:alpha val="43137"/>
                    </a:srgbClr>
                  </a:outerShdw>
                </a:effectLst>
              </a:rPr>
              <a:t>contextual study</a:t>
            </a:r>
            <a:br>
              <a:rPr lang="en-GB" sz="2000" b="1" dirty="0">
                <a:solidFill>
                  <a:schemeClr val="accent2">
                    <a:lumMod val="20000"/>
                    <a:lumOff val="80000"/>
                  </a:schemeClr>
                </a:solidFill>
                <a:effectLst>
                  <a:outerShdw blurRad="38100" dist="38100" dir="2700000" algn="tl">
                    <a:srgbClr val="000000">
                      <a:alpha val="43137"/>
                    </a:srgbClr>
                  </a:outerShdw>
                </a:effectLst>
              </a:rPr>
            </a:br>
            <a:endParaRPr lang="en-GB" sz="2000" b="1" dirty="0">
              <a:solidFill>
                <a:schemeClr val="accent2">
                  <a:lumMod val="20000"/>
                  <a:lumOff val="80000"/>
                </a:schemeClr>
              </a:solidFill>
              <a:effectLst>
                <a:outerShdw blurRad="38100" dist="38100" dir="2700000" algn="tl">
                  <a:srgbClr val="000000">
                    <a:alpha val="43137"/>
                  </a:srgbClr>
                </a:outerShdw>
              </a:effectLst>
            </a:endParaRPr>
          </a:p>
          <a:p>
            <a:r>
              <a:rPr lang="en-GB" sz="1600" b="1" dirty="0">
                <a:solidFill>
                  <a:schemeClr val="accent2">
                    <a:lumMod val="20000"/>
                    <a:lumOff val="80000"/>
                  </a:schemeClr>
                </a:solidFill>
                <a:effectLst>
                  <a:outerShdw blurRad="38100" dist="38100" dir="2700000" algn="tl">
                    <a:srgbClr val="000000">
                      <a:alpha val="43137"/>
                    </a:srgbClr>
                  </a:outerShdw>
                </a:effectLst>
              </a:rPr>
              <a:t>societal and political context within which a priestess is acting</a:t>
            </a:r>
          </a:p>
          <a:p>
            <a:r>
              <a:rPr lang="en-GB" sz="1600" b="1" dirty="0">
                <a:solidFill>
                  <a:schemeClr val="accent2">
                    <a:lumMod val="20000"/>
                    <a:lumOff val="80000"/>
                  </a:schemeClr>
                </a:solidFill>
                <a:effectLst>
                  <a:outerShdw blurRad="38100" dist="38100" dir="2700000" algn="tl">
                    <a:srgbClr val="000000">
                      <a:alpha val="43137"/>
                    </a:srgbClr>
                  </a:outerShdw>
                </a:effectLst>
              </a:rPr>
              <a:t>local cults / sanctuaries</a:t>
            </a:r>
          </a:p>
          <a:p>
            <a:r>
              <a:rPr lang="en-GB" sz="1600" b="1" dirty="0">
                <a:solidFill>
                  <a:schemeClr val="accent2">
                    <a:lumMod val="20000"/>
                    <a:lumOff val="80000"/>
                  </a:schemeClr>
                </a:solidFill>
                <a:effectLst>
                  <a:outerShdw blurRad="38100" dist="38100" dir="2700000" algn="tl">
                    <a:srgbClr val="000000">
                      <a:alpha val="43137"/>
                    </a:srgbClr>
                  </a:outerShdw>
                </a:effectLst>
              </a:rPr>
              <a:t>family / dynastic context</a:t>
            </a:r>
          </a:p>
          <a:p>
            <a:r>
              <a:rPr lang="en-GB" sz="1600" b="1" dirty="0">
                <a:solidFill>
                  <a:schemeClr val="accent2">
                    <a:lumMod val="20000"/>
                    <a:lumOff val="80000"/>
                  </a:schemeClr>
                </a:solidFill>
                <a:effectLst>
                  <a:outerShdw blurRad="38100" dist="38100" dir="2700000" algn="tl">
                    <a:srgbClr val="000000">
                      <a:alpha val="43137"/>
                    </a:srgbClr>
                  </a:outerShdw>
                </a:effectLst>
              </a:rPr>
              <a:t>Who is worshipped ?</a:t>
            </a:r>
          </a:p>
          <a:p>
            <a:r>
              <a:rPr lang="en-GB" sz="1600" b="1" dirty="0">
                <a:solidFill>
                  <a:schemeClr val="accent2">
                    <a:lumMod val="20000"/>
                    <a:lumOff val="80000"/>
                  </a:schemeClr>
                </a:solidFill>
                <a:effectLst>
                  <a:outerShdw blurRad="38100" dist="38100" dir="2700000" algn="tl">
                    <a:srgbClr val="000000">
                      <a:alpha val="43137"/>
                    </a:srgbClr>
                  </a:outerShdw>
                </a:effectLst>
              </a:rPr>
              <a:t>archaeological context </a:t>
            </a:r>
          </a:p>
        </p:txBody>
      </p:sp>
      <p:sp>
        <p:nvSpPr>
          <p:cNvPr id="13" name="Rectangle 12"/>
          <p:cNvSpPr/>
          <p:nvPr/>
        </p:nvSpPr>
        <p:spPr>
          <a:xfrm>
            <a:off x="4716016" y="3933057"/>
            <a:ext cx="3626728" cy="2520279"/>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Content Placeholder 2"/>
          <p:cNvSpPr txBox="1">
            <a:spLocks/>
          </p:cNvSpPr>
          <p:nvPr/>
        </p:nvSpPr>
        <p:spPr>
          <a:xfrm>
            <a:off x="4577992" y="1353657"/>
            <a:ext cx="3754760" cy="2057729"/>
          </a:xfrm>
          <a:prstGeom prst="rect">
            <a:avLst/>
          </a:prstGeom>
          <a:gradFill>
            <a:gsLst>
              <a:gs pos="0">
                <a:schemeClr val="accent2">
                  <a:shade val="15000"/>
                  <a:satMod val="180000"/>
                  <a:alpha val="70000"/>
                </a:schemeClr>
              </a:gs>
              <a:gs pos="50000">
                <a:schemeClr val="accent2">
                  <a:shade val="45000"/>
                  <a:satMod val="170000"/>
                </a:schemeClr>
              </a:gs>
              <a:gs pos="70000">
                <a:schemeClr val="accent2">
                  <a:tint val="99000"/>
                  <a:shade val="65000"/>
                  <a:satMod val="155000"/>
                </a:schemeClr>
              </a:gs>
              <a:gs pos="100000">
                <a:schemeClr val="accent2">
                  <a:tint val="95500"/>
                  <a:shade val="100000"/>
                  <a:satMod val="155000"/>
                </a:schemeClr>
              </a:gs>
            </a:gsLst>
          </a:gradFill>
          <a:ln/>
        </p:spPr>
        <p:style>
          <a:lnRef idx="1">
            <a:schemeClr val="accent2"/>
          </a:lnRef>
          <a:fillRef idx="3">
            <a:schemeClr val="accent2"/>
          </a:fillRef>
          <a:effectRef idx="2">
            <a:schemeClr val="accent2"/>
          </a:effectRef>
          <a:fontRef idx="minor">
            <a:schemeClr val="lt1"/>
          </a:fontRef>
        </p:style>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2200" b="1" dirty="0">
                <a:solidFill>
                  <a:schemeClr val="tx2">
                    <a:lumMod val="25000"/>
                  </a:schemeClr>
                </a:solidFill>
                <a:effectLst>
                  <a:outerShdw blurRad="38100" dist="38100" dir="2700000" algn="tl">
                    <a:srgbClr val="000000">
                      <a:alpha val="43137"/>
                    </a:srgbClr>
                  </a:outerShdw>
                </a:effectLst>
              </a:rPr>
              <a:t>INFLUENCE &amp; STATUS ?</a:t>
            </a:r>
            <a:br>
              <a:rPr lang="en-GB" sz="3200" b="1" dirty="0">
                <a:solidFill>
                  <a:schemeClr val="tx2">
                    <a:lumMod val="25000"/>
                  </a:schemeClr>
                </a:solidFill>
                <a:effectLst>
                  <a:outerShdw blurRad="38100" dist="38100" dir="2700000" algn="tl">
                    <a:srgbClr val="000000">
                      <a:alpha val="43137"/>
                    </a:srgbClr>
                  </a:outerShdw>
                </a:effectLst>
              </a:rPr>
            </a:br>
            <a:endParaRPr lang="en-GB" sz="1400" b="1"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de-DE" sz="1900" dirty="0" err="1">
                <a:solidFill>
                  <a:schemeClr val="tx2">
                    <a:lumMod val="25000"/>
                  </a:schemeClr>
                </a:solidFill>
                <a:effectLst>
                  <a:outerShdw blurRad="38100" dist="38100" dir="2700000" algn="tl">
                    <a:srgbClr val="000000">
                      <a:alpha val="43137"/>
                    </a:srgbClr>
                  </a:outerShdw>
                </a:effectLst>
              </a:rPr>
              <a:t>Social</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status</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of</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women</a:t>
            </a:r>
            <a:endParaRPr lang="en-GB" sz="1900"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de-DE" sz="1900" dirty="0" err="1">
                <a:solidFill>
                  <a:schemeClr val="tx2">
                    <a:lumMod val="25000"/>
                  </a:schemeClr>
                </a:solidFill>
                <a:effectLst>
                  <a:outerShdw blurRad="38100" dist="38100" dir="2700000" algn="tl">
                    <a:srgbClr val="000000">
                      <a:alpha val="43137"/>
                    </a:srgbClr>
                  </a:outerShdw>
                </a:effectLst>
              </a:rPr>
              <a:t>political</a:t>
            </a:r>
            <a:r>
              <a:rPr lang="de-DE" sz="1900" dirty="0">
                <a:solidFill>
                  <a:schemeClr val="tx2">
                    <a:lumMod val="25000"/>
                  </a:schemeClr>
                </a:solidFill>
                <a:effectLst>
                  <a:outerShdw blurRad="38100" dist="38100" dir="2700000" algn="tl">
                    <a:srgbClr val="000000">
                      <a:alpha val="43137"/>
                    </a:srgbClr>
                  </a:outerShdw>
                </a:effectLst>
              </a:rPr>
              <a:t> power </a:t>
            </a:r>
            <a:r>
              <a:rPr lang="de-DE" sz="1900" dirty="0" err="1">
                <a:solidFill>
                  <a:schemeClr val="tx2">
                    <a:lumMod val="25000"/>
                  </a:schemeClr>
                </a:solidFill>
                <a:effectLst>
                  <a:outerShdw blurRad="38100" dist="38100" dir="2700000" algn="tl">
                    <a:srgbClr val="000000">
                      <a:alpha val="43137"/>
                    </a:srgbClr>
                  </a:outerShdw>
                </a:effectLst>
              </a:rPr>
              <a:t>or</a:t>
            </a:r>
            <a:r>
              <a:rPr lang="de-DE" sz="1900" dirty="0">
                <a:solidFill>
                  <a:schemeClr val="tx2">
                    <a:lumMod val="25000"/>
                  </a:schemeClr>
                </a:solidFill>
                <a:effectLst>
                  <a:outerShdw blurRad="38100" dist="38100" dir="2700000" algn="tl">
                    <a:srgbClr val="000000">
                      <a:alpha val="43137"/>
                    </a:srgbClr>
                  </a:outerShdw>
                </a:effectLst>
              </a:rPr>
              <a:t> „</a:t>
            </a:r>
            <a:r>
              <a:rPr lang="de-DE" sz="1900" dirty="0" err="1">
                <a:solidFill>
                  <a:schemeClr val="tx2">
                    <a:lumMod val="25000"/>
                  </a:schemeClr>
                </a:solidFill>
                <a:effectLst>
                  <a:outerShdw blurRad="38100" dist="38100" dir="2700000" algn="tl">
                    <a:srgbClr val="000000">
                      <a:alpha val="43137"/>
                    </a:srgbClr>
                  </a:outerShdw>
                </a:effectLst>
              </a:rPr>
              <a:t>influence</a:t>
            </a:r>
            <a:r>
              <a:rPr lang="de-DE" sz="1900" dirty="0">
                <a:solidFill>
                  <a:schemeClr val="tx2">
                    <a:lumMod val="25000"/>
                  </a:schemeClr>
                </a:solidFill>
                <a:effectLst>
                  <a:outerShdw blurRad="38100" dist="38100" dir="2700000" algn="tl">
                    <a:srgbClr val="000000">
                      <a:alpha val="43137"/>
                    </a:srgbClr>
                  </a:outerShdw>
                </a:effectLst>
              </a:rPr>
              <a:t>“?</a:t>
            </a:r>
          </a:p>
          <a:p>
            <a:pPr>
              <a:buFont typeface="Wingdings" pitchFamily="2" charset="2"/>
              <a:buChar char="Ø"/>
            </a:pPr>
            <a:r>
              <a:rPr lang="en-GB" sz="1900" dirty="0" err="1">
                <a:solidFill>
                  <a:schemeClr val="tx2">
                    <a:lumMod val="25000"/>
                  </a:schemeClr>
                </a:solidFill>
                <a:effectLst>
                  <a:outerShdw blurRad="38100" dist="38100" dir="2700000" algn="tl">
                    <a:srgbClr val="000000">
                      <a:alpha val="43137"/>
                    </a:srgbClr>
                  </a:outerShdw>
                </a:effectLst>
              </a:rPr>
              <a:t>euergetismus</a:t>
            </a:r>
            <a:endParaRPr lang="en-GB" sz="1900" dirty="0">
              <a:solidFill>
                <a:schemeClr val="tx2">
                  <a:lumMod val="25000"/>
                </a:schemeClr>
              </a:solidFill>
              <a:effectLst>
                <a:outerShdw blurRad="38100" dist="38100" dir="2700000" algn="tl">
                  <a:srgbClr val="000000">
                    <a:alpha val="43137"/>
                  </a:srgbClr>
                </a:outerShdw>
              </a:effectLst>
            </a:endParaRPr>
          </a:p>
          <a:p>
            <a:pPr>
              <a:buFont typeface="Wingdings" pitchFamily="2" charset="2"/>
              <a:buChar char="Ø"/>
            </a:pPr>
            <a:r>
              <a:rPr lang="en-GB" sz="1900" dirty="0" err="1">
                <a:solidFill>
                  <a:schemeClr val="tx2">
                    <a:lumMod val="25000"/>
                  </a:schemeClr>
                </a:solidFill>
                <a:effectLst>
                  <a:outerShdw blurRad="38100" dist="38100" dir="2700000" algn="tl">
                    <a:srgbClr val="000000">
                      <a:alpha val="43137"/>
                    </a:srgbClr>
                  </a:outerShdw>
                </a:effectLst>
              </a:rPr>
              <a:t>prieshood</a:t>
            </a:r>
            <a:r>
              <a:rPr lang="en-GB" sz="1900" dirty="0">
                <a:solidFill>
                  <a:schemeClr val="tx2">
                    <a:lumMod val="25000"/>
                  </a:schemeClr>
                </a:solidFill>
                <a:effectLst>
                  <a:outerShdw blurRad="38100" dist="38100" dir="2700000" algn="tl">
                    <a:srgbClr val="000000">
                      <a:alpha val="43137"/>
                    </a:srgbClr>
                  </a:outerShdw>
                </a:effectLst>
              </a:rPr>
              <a:t> as opportunity for public role, self-display,…</a:t>
            </a:r>
          </a:p>
        </p:txBody>
      </p:sp>
      <p:sp>
        <p:nvSpPr>
          <p:cNvPr id="15" name="Rectangle 14"/>
          <p:cNvSpPr/>
          <p:nvPr/>
        </p:nvSpPr>
        <p:spPr>
          <a:xfrm>
            <a:off x="4617680" y="1772816"/>
            <a:ext cx="3626728" cy="1566562"/>
          </a:xfrm>
          <a:prstGeom prst="rect">
            <a:avLst/>
          </a:prstGeom>
          <a:noFill/>
          <a:ln>
            <a:solidFill>
              <a:schemeClr val="bg2">
                <a:lumMod val="10000"/>
                <a:lumOff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2"/>
          <p:cNvSpPr txBox="1"/>
          <p:nvPr/>
        </p:nvSpPr>
        <p:spPr>
          <a:xfrm rot="20509699">
            <a:off x="395536" y="1176685"/>
            <a:ext cx="3888432" cy="2046714"/>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2000" b="1" dirty="0">
                <a:solidFill>
                  <a:schemeClr val="tx1"/>
                </a:solidFill>
                <a:effectLst>
                  <a:outerShdw blurRad="38100" dist="38100" dir="2700000" algn="tl">
                    <a:srgbClr val="000000">
                      <a:alpha val="43137"/>
                    </a:srgbClr>
                  </a:outerShdw>
                </a:effectLst>
              </a:rPr>
              <a:t>Basis for this study</a:t>
            </a:r>
            <a:br>
              <a:rPr lang="en-GB" sz="2000" b="1" dirty="0">
                <a:solidFill>
                  <a:schemeClr val="tx1"/>
                </a:solidFill>
                <a:effectLst>
                  <a:outerShdw blurRad="38100" dist="38100" dir="2700000" algn="tl">
                    <a:srgbClr val="000000">
                      <a:alpha val="43137"/>
                    </a:srgbClr>
                  </a:outerShdw>
                </a:effectLst>
              </a:rPr>
            </a:br>
            <a:endParaRPr lang="en-GB" sz="900" b="1" dirty="0">
              <a:solidFill>
                <a:schemeClr val="tx1"/>
              </a:solidFill>
              <a:effectLst>
                <a:outerShdw blurRad="38100" dist="38100" dir="2700000" algn="tl">
                  <a:srgbClr val="000000">
                    <a:alpha val="43137"/>
                  </a:srgbClr>
                </a:outerShdw>
              </a:effectLst>
            </a:endParaRPr>
          </a:p>
          <a:p>
            <a:pPr marL="285750" indent="-285750">
              <a:buFont typeface="Wingdings" pitchFamily="2" charset="2"/>
              <a:buChar char="Ø"/>
            </a:pPr>
            <a:r>
              <a:rPr lang="en-GB" sz="1400" b="1" dirty="0">
                <a:solidFill>
                  <a:schemeClr val="tx1"/>
                </a:solidFill>
                <a:effectLst>
                  <a:outerShdw blurRad="38100" dist="38100" dir="2700000" algn="tl">
                    <a:srgbClr val="000000">
                      <a:alpha val="43137"/>
                    </a:srgbClr>
                  </a:outerShdw>
                </a:effectLst>
              </a:rPr>
              <a:t>Collection of more than 1,000 inscriptions from over 100 </a:t>
            </a:r>
            <a:r>
              <a:rPr lang="en-GB" sz="1400" b="1" i="1" dirty="0">
                <a:solidFill>
                  <a:schemeClr val="tx1"/>
                </a:solidFill>
                <a:effectLst>
                  <a:outerShdw blurRad="38100" dist="38100" dir="2700000" algn="tl">
                    <a:srgbClr val="000000">
                      <a:alpha val="43137"/>
                    </a:srgbClr>
                  </a:outerShdw>
                </a:effectLst>
              </a:rPr>
              <a:t>poleis</a:t>
            </a:r>
            <a:endParaRPr lang="en-GB" sz="1400" b="1" dirty="0">
              <a:solidFill>
                <a:schemeClr val="tx1"/>
              </a:solidFill>
              <a:effectLst>
                <a:outerShdw blurRad="38100" dist="38100" dir="2700000" algn="tl">
                  <a:srgbClr val="000000">
                    <a:alpha val="43137"/>
                  </a:srgbClr>
                </a:outerShdw>
              </a:effectLst>
            </a:endParaRPr>
          </a:p>
          <a:p>
            <a:pPr marL="285750" indent="-285750">
              <a:buFont typeface="Wingdings" pitchFamily="2" charset="2"/>
              <a:buChar char="Ø"/>
            </a:pPr>
            <a:r>
              <a:rPr lang="en-GB" sz="1400" b="1" dirty="0">
                <a:solidFill>
                  <a:schemeClr val="tx1"/>
                </a:solidFill>
                <a:effectLst>
                  <a:outerShdw blurRad="38100" dist="38100" dir="2700000" algn="tl">
                    <a:srgbClr val="000000">
                      <a:alpha val="43137"/>
                    </a:srgbClr>
                  </a:outerShdw>
                </a:effectLst>
              </a:rPr>
              <a:t>A database: </a:t>
            </a:r>
            <a:r>
              <a:rPr lang="en-GB" sz="1400" b="1" i="1" dirty="0">
                <a:solidFill>
                  <a:schemeClr val="tx1"/>
                </a:solidFill>
                <a:effectLst>
                  <a:outerShdw blurRad="38100" dist="38100" dir="2700000" algn="tl">
                    <a:srgbClr val="000000">
                      <a:alpha val="43137"/>
                    </a:srgbClr>
                  </a:outerShdw>
                </a:effectLst>
              </a:rPr>
              <a:t>c</a:t>
            </a:r>
            <a:r>
              <a:rPr lang="en-GB" sz="1400" b="1" dirty="0">
                <a:solidFill>
                  <a:schemeClr val="tx1"/>
                </a:solidFill>
                <a:effectLst>
                  <a:outerShdw blurRad="38100" dist="38100" dir="2700000" algn="tl">
                    <a:srgbClr val="000000">
                      <a:alpha val="43137"/>
                    </a:srgbClr>
                  </a:outerShdw>
                </a:effectLst>
              </a:rPr>
              <a:t> 200 priestesses in 45 </a:t>
            </a:r>
            <a:r>
              <a:rPr lang="en-GB" sz="1400" b="1" i="1" dirty="0">
                <a:solidFill>
                  <a:schemeClr val="tx1"/>
                </a:solidFill>
                <a:effectLst>
                  <a:outerShdw blurRad="38100" dist="38100" dir="2700000" algn="tl">
                    <a:srgbClr val="000000">
                      <a:alpha val="43137"/>
                    </a:srgbClr>
                  </a:outerShdw>
                </a:effectLst>
              </a:rPr>
              <a:t>poleis</a:t>
            </a:r>
          </a:p>
          <a:p>
            <a:pPr marL="285750" indent="-285750">
              <a:buFont typeface="Wingdings" pitchFamily="2" charset="2"/>
              <a:buChar char="Ø"/>
            </a:pPr>
            <a:r>
              <a:rPr lang="de-DE" sz="1400" b="1" dirty="0" err="1">
                <a:solidFill>
                  <a:schemeClr val="tx1"/>
                </a:solidFill>
                <a:effectLst>
                  <a:outerShdw blurRad="38100" dist="38100" dir="2700000" algn="tl">
                    <a:srgbClr val="000000">
                      <a:alpha val="43137"/>
                    </a:srgbClr>
                  </a:outerShdw>
                </a:effectLst>
                <a:sym typeface="Wingdings" pitchFamily="2" charset="2"/>
              </a:rPr>
              <a:t>distribution</a:t>
            </a:r>
            <a:r>
              <a:rPr lang="de-DE" sz="1400" b="1" dirty="0">
                <a:solidFill>
                  <a:schemeClr val="tx1"/>
                </a:solidFill>
                <a:effectLst>
                  <a:outerShdw blurRad="38100" dist="38100" dir="2700000" algn="tl">
                    <a:srgbClr val="000000">
                      <a:alpha val="43137"/>
                    </a:srgbClr>
                  </a:outerShdw>
                </a:effectLst>
                <a:sym typeface="Wingdings" pitchFamily="2" charset="2"/>
              </a:rPr>
              <a:t> </a:t>
            </a:r>
            <a:r>
              <a:rPr lang="de-DE" sz="1400" b="1" dirty="0" err="1">
                <a:solidFill>
                  <a:schemeClr val="tx1"/>
                </a:solidFill>
                <a:effectLst>
                  <a:outerShdw blurRad="38100" dist="38100" dir="2700000" algn="tl">
                    <a:srgbClr val="000000">
                      <a:alpha val="43137"/>
                    </a:srgbClr>
                  </a:outerShdw>
                </a:effectLst>
                <a:sym typeface="Wingdings" pitchFamily="2" charset="2"/>
              </a:rPr>
              <a:t>maps</a:t>
            </a:r>
            <a:r>
              <a:rPr lang="de-DE" sz="1400" b="1" dirty="0">
                <a:solidFill>
                  <a:schemeClr val="tx1"/>
                </a:solidFill>
                <a:effectLst>
                  <a:outerShdw blurRad="38100" dist="38100" dir="2700000" algn="tl">
                    <a:srgbClr val="000000">
                      <a:alpha val="43137"/>
                    </a:srgbClr>
                  </a:outerShdw>
                </a:effectLst>
                <a:sym typeface="Wingdings" pitchFamily="2" charset="2"/>
              </a:rPr>
              <a:t>  regional </a:t>
            </a:r>
            <a:r>
              <a:rPr lang="de-DE" sz="1400" b="1" dirty="0" err="1">
                <a:solidFill>
                  <a:schemeClr val="tx1"/>
                </a:solidFill>
                <a:effectLst>
                  <a:outerShdw blurRad="38100" dist="38100" dir="2700000" algn="tl">
                    <a:srgbClr val="000000">
                      <a:alpha val="43137"/>
                    </a:srgbClr>
                  </a:outerShdw>
                </a:effectLst>
                <a:sym typeface="Wingdings" pitchFamily="2" charset="2"/>
              </a:rPr>
              <a:t>differences</a:t>
            </a:r>
            <a:r>
              <a:rPr lang="de-DE" sz="1400" b="1" dirty="0">
                <a:solidFill>
                  <a:schemeClr val="tx1"/>
                </a:solidFill>
                <a:effectLst>
                  <a:outerShdw blurRad="38100" dist="38100" dir="2700000" algn="tl">
                    <a:srgbClr val="000000">
                      <a:alpha val="43137"/>
                    </a:srgbClr>
                  </a:outerShdw>
                </a:effectLst>
                <a:sym typeface="Wingdings" pitchFamily="2" charset="2"/>
              </a:rPr>
              <a:t> </a:t>
            </a:r>
            <a:r>
              <a:rPr lang="de-DE" sz="1400" b="1" dirty="0" err="1">
                <a:solidFill>
                  <a:schemeClr val="tx1"/>
                </a:solidFill>
                <a:effectLst>
                  <a:outerShdw blurRad="38100" dist="38100" dir="2700000" algn="tl">
                    <a:srgbClr val="000000">
                      <a:alpha val="43137"/>
                    </a:srgbClr>
                  </a:outerShdw>
                </a:effectLst>
                <a:sym typeface="Wingdings" pitchFamily="2" charset="2"/>
              </a:rPr>
              <a:t>within</a:t>
            </a:r>
            <a:r>
              <a:rPr lang="de-DE" sz="1400" b="1" dirty="0">
                <a:solidFill>
                  <a:schemeClr val="tx1"/>
                </a:solidFill>
                <a:effectLst>
                  <a:outerShdw blurRad="38100" dist="38100" dir="2700000" algn="tl">
                    <a:srgbClr val="000000">
                      <a:alpha val="43137"/>
                    </a:srgbClr>
                  </a:outerShdw>
                </a:effectLst>
                <a:sym typeface="Wingdings" pitchFamily="2" charset="2"/>
              </a:rPr>
              <a:t> </a:t>
            </a:r>
            <a:r>
              <a:rPr lang="de-DE" sz="1400" b="1" dirty="0" err="1">
                <a:solidFill>
                  <a:schemeClr val="tx1"/>
                </a:solidFill>
                <a:effectLst>
                  <a:outerShdw blurRad="38100" dist="38100" dir="2700000" algn="tl">
                    <a:srgbClr val="000000">
                      <a:alpha val="43137"/>
                    </a:srgbClr>
                  </a:outerShdw>
                </a:effectLst>
                <a:sym typeface="Wingdings" pitchFamily="2" charset="2"/>
              </a:rPr>
              <a:t>Asia</a:t>
            </a:r>
            <a:r>
              <a:rPr lang="de-DE" sz="1400" b="1" dirty="0">
                <a:solidFill>
                  <a:schemeClr val="tx1"/>
                </a:solidFill>
                <a:effectLst>
                  <a:outerShdw blurRad="38100" dist="38100" dir="2700000" algn="tl">
                    <a:srgbClr val="000000">
                      <a:alpha val="43137"/>
                    </a:srgbClr>
                  </a:outerShdw>
                </a:effectLst>
                <a:sym typeface="Wingdings" pitchFamily="2" charset="2"/>
              </a:rPr>
              <a:t> </a:t>
            </a:r>
            <a:r>
              <a:rPr lang="de-DE" sz="1400" b="1" dirty="0" err="1">
                <a:solidFill>
                  <a:schemeClr val="tx1"/>
                </a:solidFill>
                <a:effectLst>
                  <a:outerShdw blurRad="38100" dist="38100" dir="2700000" algn="tl">
                    <a:srgbClr val="000000">
                      <a:alpha val="43137"/>
                    </a:srgbClr>
                  </a:outerShdw>
                </a:effectLst>
                <a:sym typeface="Wingdings" pitchFamily="2" charset="2"/>
              </a:rPr>
              <a:t>Minor</a:t>
            </a:r>
            <a:br>
              <a:rPr lang="de-DE" sz="1400" b="1" dirty="0">
                <a:solidFill>
                  <a:schemeClr val="tx1"/>
                </a:solidFill>
                <a:effectLst>
                  <a:outerShdw blurRad="38100" dist="38100" dir="2700000" algn="tl">
                    <a:srgbClr val="000000">
                      <a:alpha val="43137"/>
                    </a:srgbClr>
                  </a:outerShdw>
                </a:effectLst>
                <a:sym typeface="Wingdings" pitchFamily="2" charset="2"/>
              </a:rPr>
            </a:br>
            <a:endParaRPr lang="en-GB" sz="1400" b="1"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74323011"/>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80">
                                          <p:stCondLst>
                                            <p:cond delay="0"/>
                                          </p:stCondLst>
                                        </p:cTn>
                                        <p:tgtEl>
                                          <p:spTgt spid="11"/>
                                        </p:tgtEl>
                                      </p:cBhvr>
                                    </p:animEffect>
                                    <p:anim calcmode="lin" valueType="num">
                                      <p:cBhvr>
                                        <p:cTn id="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gtEl>
                                      </p:cBhvr>
                                      <p:to x="100000" y="60000"/>
                                    </p:animScale>
                                    <p:animScale>
                                      <p:cBhvr>
                                        <p:cTn id="14" dur="166" decel="50000">
                                          <p:stCondLst>
                                            <p:cond delay="676"/>
                                          </p:stCondLst>
                                        </p:cTn>
                                        <p:tgtEl>
                                          <p:spTgt spid="11"/>
                                        </p:tgtEl>
                                      </p:cBhvr>
                                      <p:to x="100000" y="100000"/>
                                    </p:animScale>
                                    <p:animScale>
                                      <p:cBhvr>
                                        <p:cTn id="15" dur="26">
                                          <p:stCondLst>
                                            <p:cond delay="1312"/>
                                          </p:stCondLst>
                                        </p:cTn>
                                        <p:tgtEl>
                                          <p:spTgt spid="11"/>
                                        </p:tgtEl>
                                      </p:cBhvr>
                                      <p:to x="100000" y="80000"/>
                                    </p:animScale>
                                    <p:animScale>
                                      <p:cBhvr>
                                        <p:cTn id="16" dur="166" decel="50000">
                                          <p:stCondLst>
                                            <p:cond delay="1338"/>
                                          </p:stCondLst>
                                        </p:cTn>
                                        <p:tgtEl>
                                          <p:spTgt spid="11"/>
                                        </p:tgtEl>
                                      </p:cBhvr>
                                      <p:to x="100000" y="100000"/>
                                    </p:animScale>
                                    <p:animScale>
                                      <p:cBhvr>
                                        <p:cTn id="17" dur="26">
                                          <p:stCondLst>
                                            <p:cond delay="1642"/>
                                          </p:stCondLst>
                                        </p:cTn>
                                        <p:tgtEl>
                                          <p:spTgt spid="11"/>
                                        </p:tgtEl>
                                      </p:cBhvr>
                                      <p:to x="100000" y="90000"/>
                                    </p:animScale>
                                    <p:animScale>
                                      <p:cBhvr>
                                        <p:cTn id="18" dur="166" decel="50000">
                                          <p:stCondLst>
                                            <p:cond delay="1668"/>
                                          </p:stCondLst>
                                        </p:cTn>
                                        <p:tgtEl>
                                          <p:spTgt spid="11"/>
                                        </p:tgtEl>
                                      </p:cBhvr>
                                      <p:to x="100000" y="100000"/>
                                    </p:animScale>
                                    <p:animScale>
                                      <p:cBhvr>
                                        <p:cTn id="19" dur="26">
                                          <p:stCondLst>
                                            <p:cond delay="1808"/>
                                          </p:stCondLst>
                                        </p:cTn>
                                        <p:tgtEl>
                                          <p:spTgt spid="11"/>
                                        </p:tgtEl>
                                      </p:cBhvr>
                                      <p:to x="100000" y="95000"/>
                                    </p:animScale>
                                    <p:animScale>
                                      <p:cBhvr>
                                        <p:cTn id="20" dur="166" decel="50000">
                                          <p:stCondLst>
                                            <p:cond delay="1834"/>
                                          </p:stCondLst>
                                        </p:cTn>
                                        <p:tgtEl>
                                          <p:spTgt spid="11"/>
                                        </p:tgtEl>
                                      </p:cBhvr>
                                      <p:to x="100000" y="100000"/>
                                    </p:animScale>
                                  </p:childTnLst>
                                </p:cTn>
                              </p:par>
                            </p:childTnLst>
                          </p:cTn>
                        </p:par>
                        <p:par>
                          <p:cTn id="21" fill="hold">
                            <p:stCondLst>
                              <p:cond delay="2000"/>
                            </p:stCondLst>
                            <p:childTnLst>
                              <p:par>
                                <p:cTn id="22" presetID="42" presetClass="exit" presetSubtype="0" fill="hold" grpId="0" nodeType="afterEffect">
                                  <p:stCondLst>
                                    <p:cond delay="0"/>
                                  </p:stCondLst>
                                  <p:childTnLst>
                                    <p:animEffect transition="out" filter="fade">
                                      <p:cBhvr>
                                        <p:cTn id="23" dur="1000"/>
                                        <p:tgtEl>
                                          <p:spTgt spid="12"/>
                                        </p:tgtEl>
                                      </p:cBhvr>
                                    </p:animEffect>
                                    <p:anim calcmode="lin" valueType="num">
                                      <p:cBhvr>
                                        <p:cTn id="24" dur="1000"/>
                                        <p:tgtEl>
                                          <p:spTgt spid="12"/>
                                        </p:tgtEl>
                                        <p:attrNameLst>
                                          <p:attrName>ppt_x</p:attrName>
                                        </p:attrNameLst>
                                      </p:cBhvr>
                                      <p:tavLst>
                                        <p:tav tm="0">
                                          <p:val>
                                            <p:strVal val="ppt_x"/>
                                          </p:val>
                                        </p:tav>
                                        <p:tav tm="100000">
                                          <p:val>
                                            <p:strVal val="ppt_x"/>
                                          </p:val>
                                        </p:tav>
                                      </p:tavLst>
                                    </p:anim>
                                    <p:anim calcmode="lin" valueType="num">
                                      <p:cBhvr>
                                        <p:cTn id="25" dur="1000"/>
                                        <p:tgtEl>
                                          <p:spTgt spid="12"/>
                                        </p:tgtEl>
                                        <p:attrNameLst>
                                          <p:attrName>ppt_y</p:attrName>
                                        </p:attrNameLst>
                                      </p:cBhvr>
                                      <p:tavLst>
                                        <p:tav tm="0">
                                          <p:val>
                                            <p:strVal val="ppt_y"/>
                                          </p:val>
                                        </p:tav>
                                        <p:tav tm="100000">
                                          <p:val>
                                            <p:strVal val="ppt_y+.1"/>
                                          </p:val>
                                        </p:tav>
                                      </p:tavLst>
                                    </p:anim>
                                    <p:set>
                                      <p:cBhvr>
                                        <p:cTn id="26" dur="1" fill="hold">
                                          <p:stCondLst>
                                            <p:cond delay="999"/>
                                          </p:stCondLst>
                                        </p:cTn>
                                        <p:tgtEl>
                                          <p:spTgt spid="12"/>
                                        </p:tgtEl>
                                        <p:attrNameLst>
                                          <p:attrName>style.visibility</p:attrName>
                                        </p:attrNameLst>
                                      </p:cBhvr>
                                      <p:to>
                                        <p:strVal val="hidden"/>
                                      </p:to>
                                    </p:set>
                                  </p:childTnLst>
                                </p:cTn>
                              </p:par>
                            </p:childTnLst>
                          </p:cTn>
                        </p:par>
                        <p:par>
                          <p:cTn id="27" fill="hold">
                            <p:stCondLst>
                              <p:cond delay="3000"/>
                            </p:stCondLst>
                            <p:childTnLst>
                              <p:par>
                                <p:cTn id="28" presetID="42" presetClass="exit" presetSubtype="0" fill="hold" grpId="0" nodeType="afterEffect">
                                  <p:stCondLst>
                                    <p:cond delay="0"/>
                                  </p:stCondLst>
                                  <p:childTnLst>
                                    <p:animEffect transition="out" filter="fade">
                                      <p:cBhvr>
                                        <p:cTn id="29" dur="1000"/>
                                        <p:tgtEl>
                                          <p:spTgt spid="13"/>
                                        </p:tgtEl>
                                      </p:cBhvr>
                                    </p:animEffect>
                                    <p:anim calcmode="lin" valueType="num">
                                      <p:cBhvr>
                                        <p:cTn id="30" dur="1000"/>
                                        <p:tgtEl>
                                          <p:spTgt spid="13"/>
                                        </p:tgtEl>
                                        <p:attrNameLst>
                                          <p:attrName>ppt_x</p:attrName>
                                        </p:attrNameLst>
                                      </p:cBhvr>
                                      <p:tavLst>
                                        <p:tav tm="0">
                                          <p:val>
                                            <p:strVal val="ppt_x"/>
                                          </p:val>
                                        </p:tav>
                                        <p:tav tm="100000">
                                          <p:val>
                                            <p:strVal val="ppt_x"/>
                                          </p:val>
                                        </p:tav>
                                      </p:tavLst>
                                    </p:anim>
                                    <p:anim calcmode="lin" valueType="num">
                                      <p:cBhvr>
                                        <p:cTn id="31" dur="1000"/>
                                        <p:tgtEl>
                                          <p:spTgt spid="13"/>
                                        </p:tgtEl>
                                        <p:attrNameLst>
                                          <p:attrName>ppt_y</p:attrName>
                                        </p:attrNameLst>
                                      </p:cBhvr>
                                      <p:tavLst>
                                        <p:tav tm="0">
                                          <p:val>
                                            <p:strVal val="ppt_y"/>
                                          </p:val>
                                        </p:tav>
                                        <p:tav tm="100000">
                                          <p:val>
                                            <p:strVal val="ppt_y+.1"/>
                                          </p:val>
                                        </p:tav>
                                      </p:tavLst>
                                    </p:anim>
                                    <p:set>
                                      <p:cBhvr>
                                        <p:cTn id="32" dur="1" fill="hold">
                                          <p:stCondLst>
                                            <p:cond delay="999"/>
                                          </p:stCondLst>
                                        </p:cTn>
                                        <p:tgtEl>
                                          <p:spTgt spid="13"/>
                                        </p:tgtEl>
                                        <p:attrNameLst>
                                          <p:attrName>style.visibility</p:attrName>
                                        </p:attrNameLst>
                                      </p:cBhvr>
                                      <p:to>
                                        <p:strVal val="hidden"/>
                                      </p:to>
                                    </p:set>
                                  </p:childTnLst>
                                </p:cTn>
                              </p:par>
                            </p:childTnLst>
                          </p:cTn>
                        </p:par>
                        <p:par>
                          <p:cTn id="33" fill="hold">
                            <p:stCondLst>
                              <p:cond delay="4000"/>
                            </p:stCondLst>
                            <p:childTnLst>
                              <p:par>
                                <p:cTn id="34" presetID="42" presetClass="exit" presetSubtype="0" fill="hold" grpId="0" nodeType="afterEffect">
                                  <p:stCondLst>
                                    <p:cond delay="0"/>
                                  </p:stCondLst>
                                  <p:childTnLst>
                                    <p:animEffect transition="out" filter="fade">
                                      <p:cBhvr>
                                        <p:cTn id="35" dur="1000"/>
                                        <p:tgtEl>
                                          <p:spTgt spid="14"/>
                                        </p:tgtEl>
                                      </p:cBhvr>
                                    </p:animEffect>
                                    <p:anim calcmode="lin" valueType="num">
                                      <p:cBhvr>
                                        <p:cTn id="36" dur="1000"/>
                                        <p:tgtEl>
                                          <p:spTgt spid="14"/>
                                        </p:tgtEl>
                                        <p:attrNameLst>
                                          <p:attrName>ppt_x</p:attrName>
                                        </p:attrNameLst>
                                      </p:cBhvr>
                                      <p:tavLst>
                                        <p:tav tm="0">
                                          <p:val>
                                            <p:strVal val="ppt_x"/>
                                          </p:val>
                                        </p:tav>
                                        <p:tav tm="100000">
                                          <p:val>
                                            <p:strVal val="ppt_x"/>
                                          </p:val>
                                        </p:tav>
                                      </p:tavLst>
                                    </p:anim>
                                    <p:anim calcmode="lin" valueType="num">
                                      <p:cBhvr>
                                        <p:cTn id="37" dur="1000"/>
                                        <p:tgtEl>
                                          <p:spTgt spid="14"/>
                                        </p:tgtEl>
                                        <p:attrNameLst>
                                          <p:attrName>ppt_y</p:attrName>
                                        </p:attrNameLst>
                                      </p:cBhvr>
                                      <p:tavLst>
                                        <p:tav tm="0">
                                          <p:val>
                                            <p:strVal val="ppt_y"/>
                                          </p:val>
                                        </p:tav>
                                        <p:tav tm="100000">
                                          <p:val>
                                            <p:strVal val="ppt_y+.1"/>
                                          </p:val>
                                        </p:tav>
                                      </p:tavLst>
                                    </p:anim>
                                    <p:set>
                                      <p:cBhvr>
                                        <p:cTn id="38" dur="1" fill="hold">
                                          <p:stCondLst>
                                            <p:cond delay="999"/>
                                          </p:stCondLst>
                                        </p:cTn>
                                        <p:tgtEl>
                                          <p:spTgt spid="14"/>
                                        </p:tgtEl>
                                        <p:attrNameLst>
                                          <p:attrName>style.visibility</p:attrName>
                                        </p:attrNameLst>
                                      </p:cBhvr>
                                      <p:to>
                                        <p:strVal val="hidden"/>
                                      </p:to>
                                    </p:set>
                                  </p:childTnLst>
                                </p:cTn>
                              </p:par>
                            </p:childTnLst>
                          </p:cTn>
                        </p:par>
                        <p:par>
                          <p:cTn id="39" fill="hold">
                            <p:stCondLst>
                              <p:cond delay="5000"/>
                            </p:stCondLst>
                            <p:childTnLst>
                              <p:par>
                                <p:cTn id="40" presetID="42" presetClass="exit" presetSubtype="0" fill="hold" grpId="0" nodeType="afterEffect">
                                  <p:stCondLst>
                                    <p:cond delay="0"/>
                                  </p:stCondLst>
                                  <p:childTnLst>
                                    <p:animEffect transition="out" filter="fade">
                                      <p:cBhvr>
                                        <p:cTn id="41" dur="1000"/>
                                        <p:tgtEl>
                                          <p:spTgt spid="15"/>
                                        </p:tgtEl>
                                      </p:cBhvr>
                                    </p:animEffect>
                                    <p:anim calcmode="lin" valueType="num">
                                      <p:cBhvr>
                                        <p:cTn id="42" dur="1000"/>
                                        <p:tgtEl>
                                          <p:spTgt spid="15"/>
                                        </p:tgtEl>
                                        <p:attrNameLst>
                                          <p:attrName>ppt_x</p:attrName>
                                        </p:attrNameLst>
                                      </p:cBhvr>
                                      <p:tavLst>
                                        <p:tav tm="0">
                                          <p:val>
                                            <p:strVal val="ppt_x"/>
                                          </p:val>
                                        </p:tav>
                                        <p:tav tm="100000">
                                          <p:val>
                                            <p:strVal val="ppt_x"/>
                                          </p:val>
                                        </p:tav>
                                      </p:tavLst>
                                    </p:anim>
                                    <p:anim calcmode="lin" valueType="num">
                                      <p:cBhvr>
                                        <p:cTn id="43" dur="1000"/>
                                        <p:tgtEl>
                                          <p:spTgt spid="15"/>
                                        </p:tgtEl>
                                        <p:attrNameLst>
                                          <p:attrName>ppt_y</p:attrName>
                                        </p:attrNameLst>
                                      </p:cBhvr>
                                      <p:tavLst>
                                        <p:tav tm="0">
                                          <p:val>
                                            <p:strVal val="ppt_y"/>
                                          </p:val>
                                        </p:tav>
                                        <p:tav tm="100000">
                                          <p:val>
                                            <p:strVal val="ppt_y+.1"/>
                                          </p:val>
                                        </p:tav>
                                      </p:tavLst>
                                    </p:anim>
                                    <p:set>
                                      <p:cBhvr>
                                        <p:cTn id="44" dur="1" fill="hold">
                                          <p:stCondLst>
                                            <p:cond delay="9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13" grpId="0" animBg="1"/>
      <p:bldP spid="14" grpId="0" animBg="1"/>
      <p:bldP spid="15"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13635"/>
          <a:stretch/>
        </p:blipFill>
        <p:spPr>
          <a:xfrm>
            <a:off x="47481" y="81404"/>
            <a:ext cx="9061023" cy="6659964"/>
          </a:xfrm>
          <a:prstGeom prst="rect">
            <a:avLst/>
          </a:prstGeom>
        </p:spPr>
      </p:pic>
      <p:sp>
        <p:nvSpPr>
          <p:cNvPr id="5" name="Title 1"/>
          <p:cNvSpPr>
            <a:spLocks noGrp="1"/>
          </p:cNvSpPr>
          <p:nvPr>
            <p:ph type="title"/>
          </p:nvPr>
        </p:nvSpPr>
        <p:spPr>
          <a:xfrm>
            <a:off x="457200" y="260648"/>
            <a:ext cx="8229600" cy="854968"/>
          </a:xfrm>
        </p:spPr>
        <p:txBody>
          <a:bodyPr/>
          <a:lstStyle/>
          <a:p>
            <a:r>
              <a:rPr lang="en-GB" dirty="0"/>
              <a:t>Case studies</a:t>
            </a:r>
          </a:p>
        </p:txBody>
      </p:sp>
      <p:sp>
        <p:nvSpPr>
          <p:cNvPr id="12" name="Oval 11"/>
          <p:cNvSpPr/>
          <p:nvPr/>
        </p:nvSpPr>
        <p:spPr>
          <a:xfrm>
            <a:off x="971600" y="3390900"/>
            <a:ext cx="288032" cy="2880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p:cNvSpPr/>
          <p:nvPr/>
        </p:nvSpPr>
        <p:spPr>
          <a:xfrm>
            <a:off x="1115616" y="3481958"/>
            <a:ext cx="288032" cy="2880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979984" y="3769990"/>
            <a:ext cx="288032" cy="2880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rot="20086291">
            <a:off x="481313" y="3114320"/>
            <a:ext cx="1224136" cy="338554"/>
          </a:xfrm>
          <a:prstGeom prst="rect">
            <a:avLst/>
          </a:prstGeom>
          <a:noFill/>
        </p:spPr>
        <p:txBody>
          <a:bodyPr wrap="square" rtlCol="0">
            <a:spAutoFit/>
          </a:bodyPr>
          <a:lstStyle/>
          <a:p>
            <a:r>
              <a:rPr lang="de-DE" sz="1600" b="1" dirty="0">
                <a:solidFill>
                  <a:srgbClr val="FFC000"/>
                </a:solidFill>
              </a:rPr>
              <a:t>EPHESOS</a:t>
            </a:r>
            <a:endParaRPr lang="en-GB" sz="1600" b="1" dirty="0">
              <a:solidFill>
                <a:srgbClr val="FFC000"/>
              </a:solidFill>
            </a:endParaRPr>
          </a:p>
        </p:txBody>
      </p:sp>
      <p:sp>
        <p:nvSpPr>
          <p:cNvPr id="16" name="TextBox 15"/>
          <p:cNvSpPr txBox="1"/>
          <p:nvPr/>
        </p:nvSpPr>
        <p:spPr>
          <a:xfrm rot="20086291">
            <a:off x="1267780" y="3088242"/>
            <a:ext cx="1517776" cy="338554"/>
          </a:xfrm>
          <a:prstGeom prst="rect">
            <a:avLst/>
          </a:prstGeom>
          <a:noFill/>
        </p:spPr>
        <p:txBody>
          <a:bodyPr wrap="square" rtlCol="0">
            <a:spAutoFit/>
          </a:bodyPr>
          <a:lstStyle/>
          <a:p>
            <a:r>
              <a:rPr lang="de-DE" sz="1600" b="1" dirty="0">
                <a:solidFill>
                  <a:srgbClr val="FFC000"/>
                </a:solidFill>
              </a:rPr>
              <a:t>MAGNESIA</a:t>
            </a:r>
            <a:endParaRPr lang="en-GB" sz="1600" b="1" dirty="0">
              <a:solidFill>
                <a:srgbClr val="FFC000"/>
              </a:solidFill>
            </a:endParaRPr>
          </a:p>
        </p:txBody>
      </p:sp>
      <p:sp>
        <p:nvSpPr>
          <p:cNvPr id="18" name="Oval 17"/>
          <p:cNvSpPr/>
          <p:nvPr/>
        </p:nvSpPr>
        <p:spPr>
          <a:xfrm>
            <a:off x="3131840" y="4181295"/>
            <a:ext cx="288032" cy="2880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rot="20086291">
            <a:off x="3060452" y="4156033"/>
            <a:ext cx="1517776" cy="338554"/>
          </a:xfrm>
          <a:prstGeom prst="rect">
            <a:avLst/>
          </a:prstGeom>
          <a:noFill/>
        </p:spPr>
        <p:txBody>
          <a:bodyPr wrap="square" rtlCol="0">
            <a:spAutoFit/>
          </a:bodyPr>
          <a:lstStyle/>
          <a:p>
            <a:r>
              <a:rPr lang="de-DE" sz="1600" b="1" dirty="0">
                <a:solidFill>
                  <a:srgbClr val="FFC000"/>
                </a:solidFill>
              </a:rPr>
              <a:t>PERGE</a:t>
            </a:r>
            <a:endParaRPr lang="en-GB" sz="1600" b="1" dirty="0">
              <a:solidFill>
                <a:srgbClr val="FFC000"/>
              </a:solidFill>
            </a:endParaRPr>
          </a:p>
        </p:txBody>
      </p:sp>
      <p:sp>
        <p:nvSpPr>
          <p:cNvPr id="20" name="Oval 19"/>
          <p:cNvSpPr/>
          <p:nvPr/>
        </p:nvSpPr>
        <p:spPr>
          <a:xfrm>
            <a:off x="2195736" y="3914006"/>
            <a:ext cx="288032" cy="2880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rot="20086291">
            <a:off x="1752035" y="4029527"/>
            <a:ext cx="1751213" cy="338554"/>
          </a:xfrm>
          <a:prstGeom prst="rect">
            <a:avLst/>
          </a:prstGeom>
          <a:noFill/>
        </p:spPr>
        <p:txBody>
          <a:bodyPr wrap="square" rtlCol="0">
            <a:spAutoFit/>
          </a:bodyPr>
          <a:lstStyle/>
          <a:p>
            <a:r>
              <a:rPr lang="de-DE" sz="1600" b="1" dirty="0">
                <a:solidFill>
                  <a:srgbClr val="FFC000"/>
                </a:solidFill>
              </a:rPr>
              <a:t>APHRODISIAS</a:t>
            </a:r>
            <a:endParaRPr lang="en-GB" sz="1600" b="1" dirty="0">
              <a:solidFill>
                <a:srgbClr val="FFC000"/>
              </a:solidFill>
            </a:endParaRPr>
          </a:p>
        </p:txBody>
      </p:sp>
      <p:sp>
        <p:nvSpPr>
          <p:cNvPr id="24" name="TextBox 23"/>
          <p:cNvSpPr txBox="1"/>
          <p:nvPr/>
        </p:nvSpPr>
        <p:spPr>
          <a:xfrm rot="20086291">
            <a:off x="201678" y="3863136"/>
            <a:ext cx="1517776" cy="584775"/>
          </a:xfrm>
          <a:prstGeom prst="rect">
            <a:avLst/>
          </a:prstGeom>
          <a:noFill/>
        </p:spPr>
        <p:txBody>
          <a:bodyPr wrap="square" rtlCol="0">
            <a:spAutoFit/>
          </a:bodyPr>
          <a:lstStyle/>
          <a:p>
            <a:r>
              <a:rPr lang="de-DE" sz="1600" b="1" dirty="0">
                <a:solidFill>
                  <a:srgbClr val="FFC000"/>
                </a:solidFill>
              </a:rPr>
              <a:t>DIDYMA</a:t>
            </a:r>
            <a:br>
              <a:rPr lang="de-DE" sz="1600" b="1" dirty="0">
                <a:solidFill>
                  <a:srgbClr val="FFC000"/>
                </a:solidFill>
              </a:rPr>
            </a:br>
            <a:r>
              <a:rPr lang="de-DE" sz="1600" b="1" dirty="0">
                <a:solidFill>
                  <a:srgbClr val="FFC000"/>
                </a:solidFill>
              </a:rPr>
              <a:t>     MILET</a:t>
            </a:r>
            <a:endParaRPr lang="en-GB" sz="1600" b="1" dirty="0">
              <a:solidFill>
                <a:srgbClr val="FFC000"/>
              </a:solidFill>
            </a:endParaRPr>
          </a:p>
        </p:txBody>
      </p:sp>
      <p:sp>
        <p:nvSpPr>
          <p:cNvPr id="22" name="Content Placeholder 2"/>
          <p:cNvSpPr txBox="1">
            <a:spLocks/>
          </p:cNvSpPr>
          <p:nvPr/>
        </p:nvSpPr>
        <p:spPr>
          <a:xfrm>
            <a:off x="3275856" y="3844490"/>
            <a:ext cx="4176464" cy="2608845"/>
          </a:xfrm>
          <a:prstGeom prst="rect">
            <a:avLst/>
          </a:prstGeom>
          <a:gradFill flip="none" rotWithShape="1">
            <a:gsLst>
              <a:gs pos="0">
                <a:schemeClr val="tx2">
                  <a:lumMod val="50000"/>
                  <a:shade val="30000"/>
                  <a:satMod val="115000"/>
                  <a:alpha val="73000"/>
                </a:schemeClr>
              </a:gs>
              <a:gs pos="50000">
                <a:schemeClr val="tx2">
                  <a:lumMod val="50000"/>
                  <a:shade val="67500"/>
                  <a:satMod val="115000"/>
                </a:schemeClr>
              </a:gs>
              <a:gs pos="100000">
                <a:schemeClr val="tx2">
                  <a:lumMod val="50000"/>
                  <a:shade val="100000"/>
                  <a:satMod val="115000"/>
                </a:schemeClr>
              </a:gs>
            </a:gsLst>
            <a:path path="circle">
              <a:fillToRect l="50000" t="50000" r="50000" b="50000"/>
            </a:path>
            <a:tileRect/>
          </a:gradFill>
        </p:spPr>
        <p:style>
          <a:lnRef idx="1">
            <a:schemeClr val="dk1"/>
          </a:lnRef>
          <a:fillRef idx="3">
            <a:schemeClr val="dk1"/>
          </a:fillRef>
          <a:effectRef idx="2">
            <a:schemeClr val="dk1"/>
          </a:effectRef>
          <a:fontRef idx="minor">
            <a:schemeClr val="lt1"/>
          </a:fontRef>
        </p:style>
        <p:txBody>
          <a:bodyPr vert="horz" lIns="91440" tIns="45720" rIns="91440" bIns="45720" rtlCol="0">
            <a:noAutofit/>
          </a:bodyPr>
          <a:lstStyle/>
          <a:p>
            <a:pPr marL="0" marR="0" lvl="0" indent="0" algn="ctr" defTabSz="914400" rtl="0" eaLnBrk="1" fontAlgn="auto" latinLnBrk="0" hangingPunct="1">
              <a:lnSpc>
                <a:spcPct val="100000"/>
              </a:lnSpc>
              <a:spcBef>
                <a:spcPct val="20000"/>
              </a:spcBef>
              <a:spcAft>
                <a:spcPts val="0"/>
              </a:spcAft>
              <a:buClr>
                <a:schemeClr val="accent1">
                  <a:lumMod val="60000"/>
                  <a:lumOff val="40000"/>
                </a:schemeClr>
              </a:buClr>
              <a:buSzTx/>
              <a:buFont typeface="Arial" pitchFamily="34" charset="0"/>
              <a:buNone/>
              <a:tabLst/>
              <a:defRPr/>
            </a:pPr>
            <a:r>
              <a:rPr kumimoji="0" lang="en-GB" sz="2000" b="1" i="0" u="none" strike="noStrike" kern="1200" cap="none" spc="0" normalizeH="0" baseline="0" noProof="0">
                <a:ln>
                  <a:noFill/>
                </a:ln>
                <a:solidFill>
                  <a:schemeClr val="accent2">
                    <a:lumMod val="20000"/>
                    <a:lumOff val="80000"/>
                  </a:schemeClr>
                </a:solidFill>
                <a:effectLst>
                  <a:outerShdw blurRad="38100" dist="38100" dir="2700000" algn="tl">
                    <a:srgbClr val="000000">
                      <a:alpha val="43137"/>
                    </a:srgbClr>
                  </a:outerShdw>
                </a:effectLst>
                <a:uLnTx/>
                <a:uFillTx/>
                <a:latin typeface="+mn-lt"/>
                <a:ea typeface="+mn-ea"/>
                <a:cs typeface="+mn-cs"/>
              </a:rPr>
              <a:t>contextual study</a:t>
            </a:r>
            <a:br>
              <a:rPr kumimoji="0" lang="en-GB" sz="2000" b="1" i="0" u="none" strike="noStrike" kern="1200" cap="none" spc="0" normalizeH="0" baseline="0" noProof="0">
                <a:ln>
                  <a:noFill/>
                </a:ln>
                <a:solidFill>
                  <a:schemeClr val="accent2">
                    <a:lumMod val="20000"/>
                    <a:lumOff val="80000"/>
                  </a:schemeClr>
                </a:solidFill>
                <a:effectLst>
                  <a:outerShdw blurRad="38100" dist="38100" dir="2700000" algn="tl">
                    <a:srgbClr val="000000">
                      <a:alpha val="43137"/>
                    </a:srgbClr>
                  </a:outerShdw>
                </a:effectLst>
                <a:uLnTx/>
                <a:uFillTx/>
                <a:latin typeface="+mn-lt"/>
                <a:ea typeface="+mn-ea"/>
                <a:cs typeface="+mn-cs"/>
              </a:rPr>
            </a:br>
            <a:endParaRPr kumimoji="0" lang="en-GB" sz="2000" b="1" i="0" u="none" strike="noStrike" kern="1200" cap="none" spc="0" normalizeH="0" baseline="0" noProof="0">
              <a:ln>
                <a:noFill/>
              </a:ln>
              <a:solidFill>
                <a:schemeClr val="accent2">
                  <a:lumMod val="20000"/>
                  <a:lumOff val="80000"/>
                </a:schemeClr>
              </a:solidFill>
              <a:effectLst>
                <a:outerShdw blurRad="38100" dist="38100" dir="2700000" algn="tl">
                  <a:srgbClr val="000000">
                    <a:alpha val="43137"/>
                  </a:srgbClr>
                </a:outerShdw>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lumMod val="60000"/>
                  <a:lumOff val="40000"/>
                </a:schemeClr>
              </a:buClr>
              <a:buSzTx/>
              <a:buFont typeface="Arial" pitchFamily="34" charset="0"/>
              <a:buChar char="•"/>
              <a:tabLst/>
              <a:defRPr/>
            </a:pPr>
            <a:r>
              <a:rPr kumimoji="0" lang="en-GB" sz="1600" b="1" i="0" u="none" strike="noStrike" kern="1200" cap="none" spc="0" normalizeH="0" baseline="0" noProof="0">
                <a:ln>
                  <a:noFill/>
                </a:ln>
                <a:solidFill>
                  <a:schemeClr val="accent2">
                    <a:lumMod val="20000"/>
                    <a:lumOff val="80000"/>
                  </a:schemeClr>
                </a:solidFill>
                <a:effectLst>
                  <a:outerShdw blurRad="38100" dist="38100" dir="2700000" algn="tl">
                    <a:srgbClr val="000000">
                      <a:alpha val="43137"/>
                    </a:srgbClr>
                  </a:outerShdw>
                </a:effectLst>
                <a:uLnTx/>
                <a:uFillTx/>
                <a:latin typeface="+mn-lt"/>
                <a:ea typeface="+mn-ea"/>
                <a:cs typeface="+mn-cs"/>
              </a:rPr>
              <a:t>societal and political context within which a priestess is acting</a:t>
            </a:r>
          </a:p>
          <a:p>
            <a:pPr marL="274320" marR="0" lvl="0" indent="-274320" algn="l" defTabSz="914400" rtl="0" eaLnBrk="1" fontAlgn="auto" latinLnBrk="0" hangingPunct="1">
              <a:lnSpc>
                <a:spcPct val="100000"/>
              </a:lnSpc>
              <a:spcBef>
                <a:spcPct val="20000"/>
              </a:spcBef>
              <a:spcAft>
                <a:spcPts val="0"/>
              </a:spcAft>
              <a:buClr>
                <a:schemeClr val="accent1">
                  <a:lumMod val="60000"/>
                  <a:lumOff val="40000"/>
                </a:schemeClr>
              </a:buClr>
              <a:buSzTx/>
              <a:buFont typeface="Arial" pitchFamily="34" charset="0"/>
              <a:buChar char="•"/>
              <a:tabLst/>
              <a:defRPr/>
            </a:pPr>
            <a:r>
              <a:rPr kumimoji="0" lang="en-GB" sz="1600" b="1" i="0" u="none" strike="noStrike" kern="1200" cap="none" spc="0" normalizeH="0" baseline="0" noProof="0">
                <a:ln>
                  <a:noFill/>
                </a:ln>
                <a:solidFill>
                  <a:schemeClr val="accent2">
                    <a:lumMod val="20000"/>
                    <a:lumOff val="80000"/>
                  </a:schemeClr>
                </a:solidFill>
                <a:effectLst>
                  <a:outerShdw blurRad="38100" dist="38100" dir="2700000" algn="tl">
                    <a:srgbClr val="000000">
                      <a:alpha val="43137"/>
                    </a:srgbClr>
                  </a:outerShdw>
                </a:effectLst>
                <a:uLnTx/>
                <a:uFillTx/>
                <a:latin typeface="+mn-lt"/>
                <a:ea typeface="+mn-ea"/>
                <a:cs typeface="+mn-cs"/>
              </a:rPr>
              <a:t>local cults / sanctuaries</a:t>
            </a:r>
          </a:p>
          <a:p>
            <a:pPr marL="274320" marR="0" lvl="0" indent="-274320" algn="l" defTabSz="914400" rtl="0" eaLnBrk="1" fontAlgn="auto" latinLnBrk="0" hangingPunct="1">
              <a:lnSpc>
                <a:spcPct val="100000"/>
              </a:lnSpc>
              <a:spcBef>
                <a:spcPct val="20000"/>
              </a:spcBef>
              <a:spcAft>
                <a:spcPts val="0"/>
              </a:spcAft>
              <a:buClr>
                <a:schemeClr val="accent1">
                  <a:lumMod val="60000"/>
                  <a:lumOff val="40000"/>
                </a:schemeClr>
              </a:buClr>
              <a:buSzTx/>
              <a:buFont typeface="Arial" pitchFamily="34" charset="0"/>
              <a:buChar char="•"/>
              <a:tabLst/>
              <a:defRPr/>
            </a:pPr>
            <a:r>
              <a:rPr kumimoji="0" lang="en-GB" sz="1600" b="1" i="0" u="none" strike="noStrike" kern="1200" cap="none" spc="0" normalizeH="0" baseline="0" noProof="0">
                <a:ln>
                  <a:noFill/>
                </a:ln>
                <a:solidFill>
                  <a:schemeClr val="accent2">
                    <a:lumMod val="20000"/>
                    <a:lumOff val="80000"/>
                  </a:schemeClr>
                </a:solidFill>
                <a:effectLst>
                  <a:outerShdw blurRad="38100" dist="38100" dir="2700000" algn="tl">
                    <a:srgbClr val="000000">
                      <a:alpha val="43137"/>
                    </a:srgbClr>
                  </a:outerShdw>
                </a:effectLst>
                <a:uLnTx/>
                <a:uFillTx/>
                <a:latin typeface="+mn-lt"/>
                <a:ea typeface="+mn-ea"/>
                <a:cs typeface="+mn-cs"/>
              </a:rPr>
              <a:t>family / dynastic context</a:t>
            </a:r>
          </a:p>
          <a:p>
            <a:pPr marL="274320" marR="0" lvl="0" indent="-274320" algn="l" defTabSz="914400" rtl="0" eaLnBrk="1" fontAlgn="auto" latinLnBrk="0" hangingPunct="1">
              <a:lnSpc>
                <a:spcPct val="100000"/>
              </a:lnSpc>
              <a:spcBef>
                <a:spcPct val="20000"/>
              </a:spcBef>
              <a:spcAft>
                <a:spcPts val="0"/>
              </a:spcAft>
              <a:buClr>
                <a:schemeClr val="accent1">
                  <a:lumMod val="60000"/>
                  <a:lumOff val="40000"/>
                </a:schemeClr>
              </a:buClr>
              <a:buSzTx/>
              <a:buFont typeface="Arial" pitchFamily="34" charset="0"/>
              <a:buChar char="•"/>
              <a:tabLst/>
              <a:defRPr/>
            </a:pPr>
            <a:r>
              <a:rPr kumimoji="0" lang="en-GB" sz="1600" b="1" i="0" u="none" strike="noStrike" kern="1200" cap="none" spc="0" normalizeH="0" baseline="0" noProof="0">
                <a:ln>
                  <a:noFill/>
                </a:ln>
                <a:solidFill>
                  <a:schemeClr val="accent2">
                    <a:lumMod val="20000"/>
                    <a:lumOff val="80000"/>
                  </a:schemeClr>
                </a:solidFill>
                <a:effectLst>
                  <a:outerShdw blurRad="38100" dist="38100" dir="2700000" algn="tl">
                    <a:srgbClr val="000000">
                      <a:alpha val="43137"/>
                    </a:srgbClr>
                  </a:outerShdw>
                </a:effectLst>
                <a:uLnTx/>
                <a:uFillTx/>
                <a:latin typeface="+mn-lt"/>
                <a:ea typeface="+mn-ea"/>
                <a:cs typeface="+mn-cs"/>
              </a:rPr>
              <a:t>Who is worshipped ?</a:t>
            </a:r>
          </a:p>
          <a:p>
            <a:pPr marL="274320" marR="0" lvl="0" indent="-274320" algn="l" defTabSz="914400" rtl="0" eaLnBrk="1" fontAlgn="auto" latinLnBrk="0" hangingPunct="1">
              <a:lnSpc>
                <a:spcPct val="100000"/>
              </a:lnSpc>
              <a:spcBef>
                <a:spcPct val="20000"/>
              </a:spcBef>
              <a:spcAft>
                <a:spcPts val="0"/>
              </a:spcAft>
              <a:buClr>
                <a:schemeClr val="accent1">
                  <a:lumMod val="60000"/>
                  <a:lumOff val="40000"/>
                </a:schemeClr>
              </a:buClr>
              <a:buSzTx/>
              <a:buFont typeface="Arial" pitchFamily="34" charset="0"/>
              <a:buChar char="•"/>
              <a:tabLst/>
              <a:defRPr/>
            </a:pPr>
            <a:r>
              <a:rPr kumimoji="0" lang="en-GB" sz="1600" b="1" i="0" u="none" strike="noStrike" kern="1200" cap="none" spc="0" normalizeH="0" baseline="0" noProof="0">
                <a:ln>
                  <a:noFill/>
                </a:ln>
                <a:solidFill>
                  <a:schemeClr val="accent2">
                    <a:lumMod val="20000"/>
                    <a:lumOff val="80000"/>
                  </a:schemeClr>
                </a:solidFill>
                <a:effectLst>
                  <a:outerShdw blurRad="38100" dist="38100" dir="2700000" algn="tl">
                    <a:srgbClr val="000000">
                      <a:alpha val="43137"/>
                    </a:srgbClr>
                  </a:outerShdw>
                </a:effectLst>
                <a:uLnTx/>
                <a:uFillTx/>
                <a:latin typeface="+mn-lt"/>
                <a:ea typeface="+mn-ea"/>
                <a:cs typeface="+mn-cs"/>
              </a:rPr>
              <a:t>archaeological context </a:t>
            </a:r>
            <a:endParaRPr kumimoji="0" lang="en-GB" sz="1600" b="1" i="0" u="none" strike="noStrike" kern="1200" cap="none" spc="0" normalizeH="0" baseline="0" noProof="0" dirty="0">
              <a:ln>
                <a:noFill/>
              </a:ln>
              <a:solidFill>
                <a:schemeClr val="accent2">
                  <a:lumMod val="20000"/>
                  <a:lumOff val="80000"/>
                </a:schemeClr>
              </a:solidFill>
              <a:effectLst>
                <a:outerShdw blurRad="38100" dist="38100" dir="2700000" algn="tl">
                  <a:srgbClr val="000000">
                    <a:alpha val="43137"/>
                  </a:srgbClr>
                </a:outerShdw>
              </a:effectLst>
              <a:uLnTx/>
              <a:uFillTx/>
              <a:latin typeface="+mn-lt"/>
              <a:ea typeface="+mn-ea"/>
              <a:cs typeface="+mn-cs"/>
            </a:endParaRPr>
          </a:p>
        </p:txBody>
      </p:sp>
    </p:spTree>
    <p:extLst>
      <p:ext uri="{BB962C8B-B14F-4D97-AF65-F5344CB8AC3E}">
        <p14:creationId xmlns:p14="http://schemas.microsoft.com/office/powerpoint/2010/main" val="40282170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250"/>
                                        <p:tgtEl>
                                          <p:spTgt spid="12"/>
                                        </p:tgtEl>
                                      </p:cBhvr>
                                    </p:animEffect>
                                  </p:childTnLst>
                                </p:cTn>
                              </p:par>
                            </p:childTnLst>
                          </p:cTn>
                        </p:par>
                        <p:par>
                          <p:cTn id="8" fill="hold">
                            <p:stCondLst>
                              <p:cond delay="250"/>
                            </p:stCondLst>
                            <p:childTnLst>
                              <p:par>
                                <p:cTn id="9" presetID="22" presetClass="entr" presetSubtype="4"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down)">
                                      <p:cBhvr>
                                        <p:cTn id="11" dur="250"/>
                                        <p:tgtEl>
                                          <p:spTgt spid="13"/>
                                        </p:tgtEl>
                                      </p:cBhvr>
                                    </p:animEffect>
                                  </p:childTnLst>
                                </p:cTn>
                              </p:par>
                            </p:childTnLst>
                          </p:cTn>
                        </p:par>
                        <p:par>
                          <p:cTn id="12" fill="hold">
                            <p:stCondLst>
                              <p:cond delay="500"/>
                            </p:stCondLst>
                            <p:childTnLst>
                              <p:par>
                                <p:cTn id="13" presetID="22" presetClass="entr" presetSubtype="4" fill="hold" grpId="0"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wipe(down)">
                                      <p:cBhvr>
                                        <p:cTn id="15" dur="250"/>
                                        <p:tgtEl>
                                          <p:spTgt spid="14"/>
                                        </p:tgtEl>
                                      </p:cBhvr>
                                    </p:animEffect>
                                  </p:childTnLst>
                                </p:cTn>
                              </p:par>
                            </p:childTnLst>
                          </p:cTn>
                        </p:par>
                        <p:par>
                          <p:cTn id="16" fill="hold">
                            <p:stCondLst>
                              <p:cond delay="750"/>
                            </p:stCondLst>
                            <p:childTnLst>
                              <p:par>
                                <p:cTn id="17" presetID="22" presetClass="entr" presetSubtype="4"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wipe(down)">
                                      <p:cBhvr>
                                        <p:cTn id="19" dur="250"/>
                                        <p:tgtEl>
                                          <p:spTgt spid="15"/>
                                        </p:tgtEl>
                                      </p:cBhvr>
                                    </p:animEffect>
                                  </p:childTnLst>
                                </p:cTn>
                              </p:par>
                            </p:childTnLst>
                          </p:cTn>
                        </p:par>
                        <p:par>
                          <p:cTn id="20" fill="hold">
                            <p:stCondLst>
                              <p:cond delay="1000"/>
                            </p:stCondLst>
                            <p:childTnLst>
                              <p:par>
                                <p:cTn id="21" presetID="22" presetClass="entr" presetSubtype="4" fill="hold" grpId="0"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wipe(down)">
                                      <p:cBhvr>
                                        <p:cTn id="23" dur="250"/>
                                        <p:tgtEl>
                                          <p:spTgt spid="16"/>
                                        </p:tgtEl>
                                      </p:cBhvr>
                                    </p:animEffect>
                                  </p:childTnLst>
                                </p:cTn>
                              </p:par>
                            </p:childTnLst>
                          </p:cTn>
                        </p:par>
                        <p:par>
                          <p:cTn id="24" fill="hold">
                            <p:stCondLst>
                              <p:cond delay="1250"/>
                            </p:stCondLst>
                            <p:childTnLst>
                              <p:par>
                                <p:cTn id="25" presetID="22" presetClass="entr" presetSubtype="4"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wipe(down)">
                                      <p:cBhvr>
                                        <p:cTn id="27" dur="250"/>
                                        <p:tgtEl>
                                          <p:spTgt spid="18"/>
                                        </p:tgtEl>
                                      </p:cBhvr>
                                    </p:animEffect>
                                  </p:childTnLst>
                                </p:cTn>
                              </p:par>
                            </p:childTnLst>
                          </p:cTn>
                        </p:par>
                        <p:par>
                          <p:cTn id="28" fill="hold">
                            <p:stCondLst>
                              <p:cond delay="1500"/>
                            </p:stCondLst>
                            <p:childTnLst>
                              <p:par>
                                <p:cTn id="29" presetID="22" presetClass="entr" presetSubtype="4"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wipe(down)">
                                      <p:cBhvr>
                                        <p:cTn id="31" dur="250"/>
                                        <p:tgtEl>
                                          <p:spTgt spid="19"/>
                                        </p:tgtEl>
                                      </p:cBhvr>
                                    </p:animEffect>
                                  </p:childTnLst>
                                </p:cTn>
                              </p:par>
                            </p:childTnLst>
                          </p:cTn>
                        </p:par>
                        <p:par>
                          <p:cTn id="32" fill="hold">
                            <p:stCondLst>
                              <p:cond delay="1750"/>
                            </p:stCondLst>
                            <p:childTnLst>
                              <p:par>
                                <p:cTn id="33" presetID="22" presetClass="entr" presetSubtype="4" fill="hold" grpId="0" nodeType="after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wipe(down)">
                                      <p:cBhvr>
                                        <p:cTn id="35" dur="250"/>
                                        <p:tgtEl>
                                          <p:spTgt spid="24"/>
                                        </p:tgtEl>
                                      </p:cBhvr>
                                    </p:animEffect>
                                  </p:childTnLst>
                                </p:cTn>
                              </p:par>
                            </p:childTnLst>
                          </p:cTn>
                        </p:par>
                        <p:par>
                          <p:cTn id="36" fill="hold">
                            <p:stCondLst>
                              <p:cond delay="2000"/>
                            </p:stCondLst>
                            <p:childTnLst>
                              <p:par>
                                <p:cTn id="37" presetID="22" presetClass="entr" presetSubtype="4" fill="hold" grpId="0" nodeType="after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wipe(down)">
                                      <p:cBhvr>
                                        <p:cTn id="39" dur="250"/>
                                        <p:tgtEl>
                                          <p:spTgt spid="20"/>
                                        </p:tgtEl>
                                      </p:cBhvr>
                                    </p:animEffect>
                                  </p:childTnLst>
                                </p:cTn>
                              </p:par>
                            </p:childTnLst>
                          </p:cTn>
                        </p:par>
                        <p:par>
                          <p:cTn id="40" fill="hold">
                            <p:stCondLst>
                              <p:cond delay="2250"/>
                            </p:stCondLst>
                            <p:childTnLst>
                              <p:par>
                                <p:cTn id="41" presetID="22" presetClass="entr" presetSubtype="4" fill="hold" grpId="0" nodeType="after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wipe(down)">
                                      <p:cBhvr>
                                        <p:cTn id="43" dur="250"/>
                                        <p:tgtEl>
                                          <p:spTgt spid="21"/>
                                        </p:tgtEl>
                                      </p:cBhvr>
                                    </p:animEffect>
                                  </p:childTnLst>
                                </p:cTn>
                              </p:par>
                            </p:childTnLst>
                          </p:cTn>
                        </p:par>
                        <p:par>
                          <p:cTn id="44" fill="hold">
                            <p:stCondLst>
                              <p:cond delay="2500"/>
                            </p:stCondLst>
                            <p:childTnLst>
                              <p:par>
                                <p:cTn id="45" presetID="26" presetClass="entr" presetSubtype="0" fill="hold" grpId="0" nodeType="after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wipe(down)">
                                      <p:cBhvr>
                                        <p:cTn id="47" dur="580">
                                          <p:stCondLst>
                                            <p:cond delay="0"/>
                                          </p:stCondLst>
                                        </p:cTn>
                                        <p:tgtEl>
                                          <p:spTgt spid="22"/>
                                        </p:tgtEl>
                                      </p:cBhvr>
                                    </p:animEffect>
                                    <p:anim calcmode="lin" valueType="num">
                                      <p:cBhvr>
                                        <p:cTn id="48" dur="1822"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22"/>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22"/>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22"/>
                                        </p:tgtEl>
                                        <p:attrNameLst>
                                          <p:attrName>ppt_y</p:attrName>
                                        </p:attrNameLst>
                                      </p:cBhvr>
                                      <p:tavLst>
                                        <p:tav tm="0" fmla="#ppt_y-sin(pi*$)/81">
                                          <p:val>
                                            <p:fltVal val="0"/>
                                          </p:val>
                                        </p:tav>
                                        <p:tav tm="100000">
                                          <p:val>
                                            <p:fltVal val="1"/>
                                          </p:val>
                                        </p:tav>
                                      </p:tavLst>
                                    </p:anim>
                                    <p:animScale>
                                      <p:cBhvr>
                                        <p:cTn id="53" dur="26">
                                          <p:stCondLst>
                                            <p:cond delay="650"/>
                                          </p:stCondLst>
                                        </p:cTn>
                                        <p:tgtEl>
                                          <p:spTgt spid="22"/>
                                        </p:tgtEl>
                                      </p:cBhvr>
                                      <p:to x="100000" y="60000"/>
                                    </p:animScale>
                                    <p:animScale>
                                      <p:cBhvr>
                                        <p:cTn id="54" dur="166" decel="50000">
                                          <p:stCondLst>
                                            <p:cond delay="676"/>
                                          </p:stCondLst>
                                        </p:cTn>
                                        <p:tgtEl>
                                          <p:spTgt spid="22"/>
                                        </p:tgtEl>
                                      </p:cBhvr>
                                      <p:to x="100000" y="100000"/>
                                    </p:animScale>
                                    <p:animScale>
                                      <p:cBhvr>
                                        <p:cTn id="55" dur="26">
                                          <p:stCondLst>
                                            <p:cond delay="1312"/>
                                          </p:stCondLst>
                                        </p:cTn>
                                        <p:tgtEl>
                                          <p:spTgt spid="22"/>
                                        </p:tgtEl>
                                      </p:cBhvr>
                                      <p:to x="100000" y="80000"/>
                                    </p:animScale>
                                    <p:animScale>
                                      <p:cBhvr>
                                        <p:cTn id="56" dur="166" decel="50000">
                                          <p:stCondLst>
                                            <p:cond delay="1338"/>
                                          </p:stCondLst>
                                        </p:cTn>
                                        <p:tgtEl>
                                          <p:spTgt spid="22"/>
                                        </p:tgtEl>
                                      </p:cBhvr>
                                      <p:to x="100000" y="100000"/>
                                    </p:animScale>
                                    <p:animScale>
                                      <p:cBhvr>
                                        <p:cTn id="57" dur="26">
                                          <p:stCondLst>
                                            <p:cond delay="1642"/>
                                          </p:stCondLst>
                                        </p:cTn>
                                        <p:tgtEl>
                                          <p:spTgt spid="22"/>
                                        </p:tgtEl>
                                      </p:cBhvr>
                                      <p:to x="100000" y="90000"/>
                                    </p:animScale>
                                    <p:animScale>
                                      <p:cBhvr>
                                        <p:cTn id="58" dur="166" decel="50000">
                                          <p:stCondLst>
                                            <p:cond delay="1668"/>
                                          </p:stCondLst>
                                        </p:cTn>
                                        <p:tgtEl>
                                          <p:spTgt spid="22"/>
                                        </p:tgtEl>
                                      </p:cBhvr>
                                      <p:to x="100000" y="100000"/>
                                    </p:animScale>
                                    <p:animScale>
                                      <p:cBhvr>
                                        <p:cTn id="59" dur="26">
                                          <p:stCondLst>
                                            <p:cond delay="1808"/>
                                          </p:stCondLst>
                                        </p:cTn>
                                        <p:tgtEl>
                                          <p:spTgt spid="22"/>
                                        </p:tgtEl>
                                      </p:cBhvr>
                                      <p:to x="100000" y="95000"/>
                                    </p:animScale>
                                    <p:animScale>
                                      <p:cBhvr>
                                        <p:cTn id="60" dur="166" decel="50000">
                                          <p:stCondLst>
                                            <p:cond delay="1834"/>
                                          </p:stCondLst>
                                        </p:cTn>
                                        <p:tgtEl>
                                          <p:spTgt spid="22"/>
                                        </p:tgtEl>
                                      </p:cBhvr>
                                      <p:to x="100000" y="100000"/>
                                    </p:animScale>
                                  </p:childTnLst>
                                </p:cTn>
                              </p:par>
                            </p:childTnLst>
                          </p:cTn>
                        </p:par>
                        <p:par>
                          <p:cTn id="61" fill="hold">
                            <p:stCondLst>
                              <p:cond delay="4500"/>
                            </p:stCondLst>
                            <p:childTnLst>
                              <p:par>
                                <p:cTn id="62" presetID="55" presetClass="exit" presetSubtype="0" fill="hold" grpId="1" nodeType="afterEffect">
                                  <p:stCondLst>
                                    <p:cond delay="0"/>
                                  </p:stCondLst>
                                  <p:childTnLst>
                                    <p:anim calcmode="lin" valueType="num">
                                      <p:cBhvr>
                                        <p:cTn id="63" dur="3000"/>
                                        <p:tgtEl>
                                          <p:spTgt spid="22"/>
                                        </p:tgtEl>
                                        <p:attrNameLst>
                                          <p:attrName>ppt_w</p:attrName>
                                        </p:attrNameLst>
                                      </p:cBhvr>
                                      <p:tavLst>
                                        <p:tav tm="0">
                                          <p:val>
                                            <p:strVal val="ppt_w"/>
                                          </p:val>
                                        </p:tav>
                                        <p:tav tm="100000">
                                          <p:val>
                                            <p:strVal val="ppt_w*0.70"/>
                                          </p:val>
                                        </p:tav>
                                      </p:tavLst>
                                    </p:anim>
                                    <p:anim calcmode="lin" valueType="num">
                                      <p:cBhvr>
                                        <p:cTn id="64" dur="3000"/>
                                        <p:tgtEl>
                                          <p:spTgt spid="22"/>
                                        </p:tgtEl>
                                        <p:attrNameLst>
                                          <p:attrName>ppt_h</p:attrName>
                                        </p:attrNameLst>
                                      </p:cBhvr>
                                      <p:tavLst>
                                        <p:tav tm="0">
                                          <p:val>
                                            <p:strVal val="ppt_h"/>
                                          </p:val>
                                        </p:tav>
                                        <p:tav tm="100000">
                                          <p:val>
                                            <p:strVal val="ppt_h"/>
                                          </p:val>
                                        </p:tav>
                                      </p:tavLst>
                                    </p:anim>
                                    <p:animEffect transition="out" filter="fade">
                                      <p:cBhvr>
                                        <p:cTn id="65" dur="3000"/>
                                        <p:tgtEl>
                                          <p:spTgt spid="22"/>
                                        </p:tgtEl>
                                      </p:cBhvr>
                                    </p:animEffect>
                                    <p:set>
                                      <p:cBhvr>
                                        <p:cTn id="66" dur="1" fill="hold">
                                          <p:stCondLst>
                                            <p:cond delay="29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p:bldP spid="16" grpId="0"/>
      <p:bldP spid="18" grpId="0" animBg="1"/>
      <p:bldP spid="19" grpId="0"/>
      <p:bldP spid="20" grpId="0" animBg="1"/>
      <p:bldP spid="21" grpId="0"/>
      <p:bldP spid="24" grpId="0"/>
      <p:bldP spid="22" grpId="0" animBg="1"/>
      <p:bldP spid="22" grpId="1"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13635"/>
          <a:stretch/>
        </p:blipFill>
        <p:spPr>
          <a:xfrm>
            <a:off x="47481" y="81404"/>
            <a:ext cx="9061023" cy="6659964"/>
          </a:xfrm>
          <a:prstGeom prst="rect">
            <a:avLst/>
          </a:prstGeom>
        </p:spPr>
      </p:pic>
      <p:sp>
        <p:nvSpPr>
          <p:cNvPr id="7" name="Oval 6"/>
          <p:cNvSpPr/>
          <p:nvPr/>
        </p:nvSpPr>
        <p:spPr>
          <a:xfrm>
            <a:off x="971600" y="3390900"/>
            <a:ext cx="288032" cy="2880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1115616" y="3481958"/>
            <a:ext cx="288032" cy="2880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979984" y="3769990"/>
            <a:ext cx="288032" cy="2880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rot="20086291">
            <a:off x="481313" y="3114320"/>
            <a:ext cx="1224136" cy="338554"/>
          </a:xfrm>
          <a:prstGeom prst="rect">
            <a:avLst/>
          </a:prstGeom>
          <a:noFill/>
        </p:spPr>
        <p:txBody>
          <a:bodyPr wrap="square" rtlCol="0">
            <a:spAutoFit/>
          </a:bodyPr>
          <a:lstStyle/>
          <a:p>
            <a:r>
              <a:rPr lang="de-DE" sz="1600" b="1" dirty="0">
                <a:solidFill>
                  <a:srgbClr val="FFC000"/>
                </a:solidFill>
              </a:rPr>
              <a:t>EPHESOS</a:t>
            </a:r>
            <a:endParaRPr lang="en-GB" sz="1600" b="1" dirty="0">
              <a:solidFill>
                <a:srgbClr val="FFC000"/>
              </a:solidFill>
            </a:endParaRPr>
          </a:p>
        </p:txBody>
      </p:sp>
      <p:sp>
        <p:nvSpPr>
          <p:cNvPr id="11" name="TextBox 10"/>
          <p:cNvSpPr txBox="1"/>
          <p:nvPr/>
        </p:nvSpPr>
        <p:spPr>
          <a:xfrm rot="20086291">
            <a:off x="1267780" y="3088242"/>
            <a:ext cx="1517776" cy="338554"/>
          </a:xfrm>
          <a:prstGeom prst="rect">
            <a:avLst/>
          </a:prstGeom>
          <a:noFill/>
        </p:spPr>
        <p:txBody>
          <a:bodyPr wrap="square" rtlCol="0">
            <a:spAutoFit/>
          </a:bodyPr>
          <a:lstStyle/>
          <a:p>
            <a:r>
              <a:rPr lang="de-DE" sz="1600" b="1" dirty="0">
                <a:solidFill>
                  <a:srgbClr val="FFC000"/>
                </a:solidFill>
              </a:rPr>
              <a:t>MAGNESIA</a:t>
            </a:r>
            <a:endParaRPr lang="en-GB" sz="1600" b="1" dirty="0">
              <a:solidFill>
                <a:srgbClr val="FFC000"/>
              </a:solidFill>
            </a:endParaRPr>
          </a:p>
        </p:txBody>
      </p:sp>
      <p:sp>
        <p:nvSpPr>
          <p:cNvPr id="12" name="TextBox 11"/>
          <p:cNvSpPr txBox="1"/>
          <p:nvPr/>
        </p:nvSpPr>
        <p:spPr>
          <a:xfrm rot="20086291">
            <a:off x="201678" y="3863136"/>
            <a:ext cx="1517776" cy="584775"/>
          </a:xfrm>
          <a:prstGeom prst="rect">
            <a:avLst/>
          </a:prstGeom>
          <a:noFill/>
        </p:spPr>
        <p:txBody>
          <a:bodyPr wrap="square" rtlCol="0">
            <a:spAutoFit/>
          </a:bodyPr>
          <a:lstStyle/>
          <a:p>
            <a:r>
              <a:rPr lang="de-DE" sz="1600" b="1" dirty="0">
                <a:solidFill>
                  <a:srgbClr val="FFC000"/>
                </a:solidFill>
              </a:rPr>
              <a:t>DIDYMA</a:t>
            </a:r>
            <a:br>
              <a:rPr lang="de-DE" sz="1600" b="1" dirty="0">
                <a:solidFill>
                  <a:srgbClr val="FFC000"/>
                </a:solidFill>
              </a:rPr>
            </a:br>
            <a:r>
              <a:rPr lang="de-DE" sz="1600" b="1" dirty="0">
                <a:solidFill>
                  <a:srgbClr val="FFC000"/>
                </a:solidFill>
              </a:rPr>
              <a:t>     MILET</a:t>
            </a:r>
            <a:endParaRPr lang="en-GB" sz="1600" b="1" dirty="0">
              <a:solidFill>
                <a:srgbClr val="FFC000"/>
              </a:solidFill>
            </a:endParaRPr>
          </a:p>
        </p:txBody>
      </p:sp>
      <p:sp>
        <p:nvSpPr>
          <p:cNvPr id="13" name="Oval 12"/>
          <p:cNvSpPr/>
          <p:nvPr/>
        </p:nvSpPr>
        <p:spPr>
          <a:xfrm>
            <a:off x="3131840" y="4181295"/>
            <a:ext cx="288032" cy="2880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20086291">
            <a:off x="3060452" y="4156033"/>
            <a:ext cx="1517776" cy="338554"/>
          </a:xfrm>
          <a:prstGeom prst="rect">
            <a:avLst/>
          </a:prstGeom>
          <a:noFill/>
        </p:spPr>
        <p:txBody>
          <a:bodyPr wrap="square" rtlCol="0">
            <a:spAutoFit/>
          </a:bodyPr>
          <a:lstStyle/>
          <a:p>
            <a:r>
              <a:rPr lang="de-DE" sz="1600" b="1" dirty="0">
                <a:solidFill>
                  <a:srgbClr val="FFC000"/>
                </a:solidFill>
              </a:rPr>
              <a:t>PERGE</a:t>
            </a:r>
            <a:endParaRPr lang="en-GB" sz="1600" b="1" dirty="0">
              <a:solidFill>
                <a:srgbClr val="FFC000"/>
              </a:solidFill>
            </a:endParaRPr>
          </a:p>
        </p:txBody>
      </p:sp>
      <p:sp>
        <p:nvSpPr>
          <p:cNvPr id="15" name="Oval 14"/>
          <p:cNvSpPr/>
          <p:nvPr/>
        </p:nvSpPr>
        <p:spPr>
          <a:xfrm>
            <a:off x="2195736" y="3914006"/>
            <a:ext cx="288032" cy="2880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rot="20086291">
            <a:off x="1752035" y="4029527"/>
            <a:ext cx="1751213" cy="338554"/>
          </a:xfrm>
          <a:prstGeom prst="rect">
            <a:avLst/>
          </a:prstGeom>
          <a:noFill/>
        </p:spPr>
        <p:txBody>
          <a:bodyPr wrap="square" rtlCol="0">
            <a:spAutoFit/>
          </a:bodyPr>
          <a:lstStyle/>
          <a:p>
            <a:r>
              <a:rPr lang="de-DE" sz="1600" b="1" dirty="0">
                <a:solidFill>
                  <a:srgbClr val="FFC000"/>
                </a:solidFill>
              </a:rPr>
              <a:t>APHRODISIAS</a:t>
            </a:r>
            <a:endParaRPr lang="en-GB" sz="1600" b="1" dirty="0">
              <a:solidFill>
                <a:srgbClr val="FFC000"/>
              </a:solidFill>
            </a:endParaRPr>
          </a:p>
        </p:txBody>
      </p:sp>
      <p:pic>
        <p:nvPicPr>
          <p:cNvPr id="18" name="Picture 17"/>
          <p:cNvPicPr>
            <a:picLocks noChangeAspect="1"/>
          </p:cNvPicPr>
          <p:nvPr/>
        </p:nvPicPr>
        <p:blipFill rotWithShape="1">
          <a:blip r:embed="rId3" cstate="print">
            <a:extLst>
              <a:ext uri="{BEBA8EAE-BF5A-486C-A8C5-ECC9F3942E4B}">
                <a14:imgProps xmlns:a14="http://schemas.microsoft.com/office/drawing/2010/main">
                  <a14:imgLayer r:embed="rId4">
                    <a14:imgEffect>
                      <a14:backgroundRemoval t="31167" b="80167" l="27000" r="67125">
                        <a14:foregroundMark x1="51625" y1="31333" x2="51625" y2="31333"/>
                        <a14:foregroundMark x1="48250" y1="76667" x2="48250" y2="76667"/>
                        <a14:foregroundMark x1="48750" y1="76333" x2="48750" y2="76333"/>
                      </a14:backgroundRemoval>
                    </a14:imgEffect>
                  </a14:imgLayer>
                </a14:imgProps>
              </a:ext>
              <a:ext uri="{28A0092B-C50C-407E-A947-70E740481C1C}">
                <a14:useLocalDpi xmlns:a14="http://schemas.microsoft.com/office/drawing/2010/main" val="0"/>
              </a:ext>
            </a:extLst>
          </a:blip>
          <a:srcRect l="22000" t="26869" r="27850" b="15855"/>
          <a:stretch/>
        </p:blipFill>
        <p:spPr>
          <a:xfrm>
            <a:off x="5322574" y="188640"/>
            <a:ext cx="3821426" cy="3273287"/>
          </a:xfrm>
          <a:prstGeom prst="rect">
            <a:avLst/>
          </a:prstGeom>
        </p:spPr>
      </p:pic>
      <p:sp>
        <p:nvSpPr>
          <p:cNvPr id="22" name="Title 1"/>
          <p:cNvSpPr>
            <a:spLocks noGrp="1"/>
          </p:cNvSpPr>
          <p:nvPr>
            <p:ph type="title"/>
          </p:nvPr>
        </p:nvSpPr>
        <p:spPr>
          <a:xfrm>
            <a:off x="457200" y="404664"/>
            <a:ext cx="8229600" cy="796950"/>
          </a:xfrm>
        </p:spPr>
        <p:txBody>
          <a:bodyPr/>
          <a:lstStyle/>
          <a:p>
            <a:r>
              <a:rPr lang="en-GB" dirty="0" err="1"/>
              <a:t>Ephesos</a:t>
            </a:r>
            <a:r>
              <a:rPr lang="en-GB" dirty="0"/>
              <a:t>: “Career Structures”</a:t>
            </a:r>
          </a:p>
        </p:txBody>
      </p:sp>
      <p:pic>
        <p:nvPicPr>
          <p:cNvPr id="23" name="Picture 22"/>
          <p:cNvPicPr>
            <a:picLocks noChangeAspect="1"/>
          </p:cNvPicPr>
          <p:nvPr/>
        </p:nvPicPr>
        <p:blipFill>
          <a:blip r:embed="rId5" cstate="print">
            <a:extLst>
              <a:ext uri="{BEBA8EAE-BF5A-486C-A8C5-ECC9F3942E4B}">
                <a14:imgProps xmlns:a14="http://schemas.microsoft.com/office/drawing/2010/main">
                  <a14:imgLayer r:embed="rId6">
                    <a14:imgEffect>
                      <a14:backgroundRemoval t="829" b="99724" l="1200" r="96400">
                        <a14:foregroundMark x1="37600" y1="70166" x2="37600" y2="70166"/>
                        <a14:foregroundMark x1="32400" y1="87845" x2="32400" y2="87845"/>
                        <a14:foregroundMark x1="37000" y1="75138" x2="37000" y2="75138"/>
                        <a14:foregroundMark x1="26400" y1="65746" x2="26400" y2="65746"/>
                        <a14:foregroundMark x1="3200" y1="69890" x2="3200" y2="69890"/>
                        <a14:foregroundMark x1="4600" y1="78177" x2="4600" y2="78177"/>
                        <a14:foregroundMark x1="6000" y1="82320" x2="6000" y2="82320"/>
                        <a14:foregroundMark x1="2600" y1="77348" x2="2600" y2="77348"/>
                        <a14:foregroundMark x1="8000" y1="64917" x2="8000" y2="64917"/>
                        <a14:foregroundMark x1="32200" y1="61326" x2="32200" y2="61326"/>
                        <a14:foregroundMark x1="52200" y1="75691" x2="52200" y2="75691"/>
                        <a14:foregroundMark x1="55600" y1="82320" x2="55600" y2="82320"/>
                        <a14:foregroundMark x1="65800" y1="76243" x2="65800" y2="76243"/>
                        <a14:foregroundMark x1="78400" y1="67956" x2="78400" y2="67956"/>
                        <a14:foregroundMark x1="71000" y1="78177" x2="71000" y2="78177"/>
                        <a14:foregroundMark x1="55400" y1="95028" x2="55400" y2="95028"/>
                        <a14:foregroundMark x1="32600" y1="95580" x2="32600" y2="95580"/>
                        <a14:foregroundMark x1="39000" y1="85083" x2="39000" y2="85083"/>
                        <a14:foregroundMark x1="21400" y1="83149" x2="21400" y2="83149"/>
                        <a14:foregroundMark x1="14400" y1="80387" x2="14400" y2="80387"/>
                        <a14:foregroundMark x1="9800" y1="75414" x2="9800" y2="75414"/>
                        <a14:foregroundMark x1="7200" y1="88950" x2="7200" y2="88950"/>
                      </a14:backgroundRemoval>
                    </a14:imgEffect>
                  </a14:imgLayer>
                </a14:imgProps>
              </a:ext>
              <a:ext uri="{28A0092B-C50C-407E-A947-70E740481C1C}">
                <a14:useLocalDpi xmlns:a14="http://schemas.microsoft.com/office/drawing/2010/main" val="0"/>
              </a:ext>
            </a:extLst>
          </a:blip>
          <a:stretch>
            <a:fillRect/>
          </a:stretch>
        </p:blipFill>
        <p:spPr>
          <a:xfrm>
            <a:off x="3779912" y="2839904"/>
            <a:ext cx="5388763" cy="3901464"/>
          </a:xfrm>
          <a:prstGeom prst="rect">
            <a:avLst/>
          </a:prstGeom>
        </p:spPr>
      </p:pic>
      <p:sp>
        <p:nvSpPr>
          <p:cNvPr id="24" name="Content Placeholder 2"/>
          <p:cNvSpPr txBox="1">
            <a:spLocks/>
          </p:cNvSpPr>
          <p:nvPr/>
        </p:nvSpPr>
        <p:spPr>
          <a:xfrm>
            <a:off x="179512" y="5013176"/>
            <a:ext cx="6635080" cy="1584176"/>
          </a:xfrm>
          <a:prstGeom prst="rect">
            <a:avLst/>
          </a:prstGeom>
          <a:noFill/>
        </p:spPr>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de-DE" sz="2000" b="1" dirty="0">
                <a:solidFill>
                  <a:schemeClr val="accent5">
                    <a:lumMod val="60000"/>
                    <a:lumOff val="40000"/>
                  </a:schemeClr>
                </a:solidFill>
                <a:effectLst>
                  <a:outerShdw blurRad="38100" dist="38100" dir="2700000" algn="tl">
                    <a:srgbClr val="000000">
                      <a:alpha val="43137"/>
                    </a:srgbClr>
                  </a:outerShdw>
                </a:effectLst>
              </a:rPr>
              <a:t>Seat </a:t>
            </a:r>
            <a:r>
              <a:rPr lang="de-DE" sz="2000" b="1" dirty="0" err="1">
                <a:solidFill>
                  <a:schemeClr val="accent5">
                    <a:lumMod val="60000"/>
                    <a:lumOff val="40000"/>
                  </a:schemeClr>
                </a:solidFill>
                <a:effectLst>
                  <a:outerShdw blurRad="38100" dist="38100" dir="2700000" algn="tl">
                    <a:srgbClr val="000000">
                      <a:alpha val="43137"/>
                    </a:srgbClr>
                  </a:outerShdw>
                </a:effectLst>
              </a:rPr>
              <a:t>of</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the</a:t>
            </a:r>
            <a:r>
              <a:rPr lang="de-DE" sz="2000" b="1" dirty="0">
                <a:solidFill>
                  <a:schemeClr val="accent5">
                    <a:lumMod val="60000"/>
                    <a:lumOff val="40000"/>
                  </a:schemeClr>
                </a:solidFill>
                <a:effectLst>
                  <a:outerShdw blurRad="38100" dist="38100" dir="2700000" algn="tl">
                    <a:srgbClr val="000000">
                      <a:alpha val="43137"/>
                    </a:srgbClr>
                  </a:outerShdw>
                </a:effectLst>
              </a:rPr>
              <a:t> Roman </a:t>
            </a:r>
            <a:r>
              <a:rPr lang="de-DE" sz="2000" b="1" dirty="0" err="1">
                <a:solidFill>
                  <a:schemeClr val="accent5">
                    <a:lumMod val="60000"/>
                    <a:lumOff val="40000"/>
                  </a:schemeClr>
                </a:solidFill>
                <a:effectLst>
                  <a:outerShdw blurRad="38100" dist="38100" dir="2700000" algn="tl">
                    <a:srgbClr val="000000">
                      <a:alpha val="43137"/>
                    </a:srgbClr>
                  </a:outerShdw>
                </a:effectLst>
              </a:rPr>
              <a:t>governor</a:t>
            </a:r>
            <a:endParaRPr lang="de-DE" sz="2000" b="1" dirty="0">
              <a:solidFill>
                <a:schemeClr val="accent5">
                  <a:lumMod val="60000"/>
                  <a:lumOff val="40000"/>
                </a:schemeClr>
              </a:solidFill>
              <a:effectLst>
                <a:outerShdw blurRad="38100" dist="38100" dir="2700000" algn="tl">
                  <a:srgbClr val="000000">
                    <a:alpha val="43137"/>
                  </a:srgbClr>
                </a:outerShdw>
              </a:effectLst>
            </a:endParaRPr>
          </a:p>
          <a:p>
            <a:r>
              <a:rPr lang="de-DE" sz="2000" b="1" dirty="0">
                <a:solidFill>
                  <a:schemeClr val="accent5">
                    <a:lumMod val="60000"/>
                    <a:lumOff val="40000"/>
                  </a:schemeClr>
                </a:solidFill>
                <a:effectLst>
                  <a:outerShdw blurRad="38100" dist="38100" dir="2700000" algn="tl">
                    <a:srgbClr val="000000">
                      <a:alpha val="43137"/>
                    </a:srgbClr>
                  </a:outerShdw>
                </a:effectLst>
              </a:rPr>
              <a:t>Imperial </a:t>
            </a:r>
            <a:r>
              <a:rPr lang="de-DE" sz="2000" b="1" dirty="0" err="1">
                <a:solidFill>
                  <a:schemeClr val="accent5">
                    <a:lumMod val="60000"/>
                    <a:lumOff val="40000"/>
                  </a:schemeClr>
                </a:solidFill>
                <a:effectLst>
                  <a:outerShdw blurRad="38100" dist="38100" dir="2700000" algn="tl">
                    <a:srgbClr val="000000">
                      <a:alpha val="43137"/>
                    </a:srgbClr>
                  </a:outerShdw>
                </a:effectLst>
              </a:rPr>
              <a:t>cult</a:t>
            </a:r>
            <a:r>
              <a:rPr lang="de-DE" sz="2000" b="1" dirty="0">
                <a:solidFill>
                  <a:schemeClr val="accent5">
                    <a:lumMod val="60000"/>
                    <a:lumOff val="40000"/>
                  </a:schemeClr>
                </a:solidFill>
                <a:effectLst>
                  <a:outerShdw blurRad="38100" dist="38100" dir="2700000" algn="tl">
                    <a:srgbClr val="000000">
                      <a:alpha val="43137"/>
                    </a:srgbClr>
                  </a:outerShdw>
                </a:effectLst>
              </a:rPr>
              <a:t> &amp; Artemis </a:t>
            </a:r>
            <a:r>
              <a:rPr lang="de-DE" sz="2000" b="1" dirty="0" err="1">
                <a:solidFill>
                  <a:schemeClr val="accent5">
                    <a:lumMod val="60000"/>
                    <a:lumOff val="40000"/>
                  </a:schemeClr>
                </a:solidFill>
                <a:effectLst>
                  <a:outerShdw blurRad="38100" dist="38100" dir="2700000" algn="tl">
                    <a:srgbClr val="000000">
                      <a:alpha val="43137"/>
                    </a:srgbClr>
                  </a:outerShdw>
                </a:effectLst>
              </a:rPr>
              <a:t>cult</a:t>
            </a:r>
            <a:endParaRPr lang="de-DE" sz="2000" b="1" dirty="0">
              <a:solidFill>
                <a:schemeClr val="accent5">
                  <a:lumMod val="60000"/>
                  <a:lumOff val="40000"/>
                </a:schemeClr>
              </a:solidFill>
              <a:effectLst>
                <a:outerShdw blurRad="38100" dist="38100" dir="2700000" algn="tl">
                  <a:srgbClr val="000000">
                    <a:alpha val="43137"/>
                  </a:srgbClr>
                </a:outerShdw>
              </a:effectLst>
            </a:endParaRPr>
          </a:p>
          <a:p>
            <a:r>
              <a:rPr lang="de-DE" sz="2000" b="1" dirty="0" err="1">
                <a:solidFill>
                  <a:schemeClr val="accent5">
                    <a:lumMod val="60000"/>
                    <a:lumOff val="40000"/>
                  </a:schemeClr>
                </a:solidFill>
                <a:effectLst>
                  <a:outerShdw blurRad="38100" dist="38100" dir="2700000" algn="tl">
                    <a:srgbClr val="000000">
                      <a:alpha val="43137"/>
                    </a:srgbClr>
                  </a:outerShdw>
                </a:effectLst>
              </a:rPr>
              <a:t>Career</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structure</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for</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women</a:t>
            </a:r>
            <a:endParaRPr lang="de-DE" sz="2000" b="1" dirty="0">
              <a:solidFill>
                <a:schemeClr val="accent5">
                  <a:lumMod val="60000"/>
                  <a:lumOff val="40000"/>
                </a:schemeClr>
              </a:solidFill>
              <a:effectLst>
                <a:outerShdw blurRad="38100" dist="38100" dir="2700000" algn="tl">
                  <a:srgbClr val="000000">
                    <a:alpha val="43137"/>
                  </a:srgbClr>
                </a:outerShdw>
              </a:effectLst>
            </a:endParaRPr>
          </a:p>
          <a:p>
            <a:r>
              <a:rPr lang="de-DE" sz="2000" b="1" dirty="0">
                <a:solidFill>
                  <a:schemeClr val="accent5">
                    <a:lumMod val="60000"/>
                    <a:lumOff val="40000"/>
                  </a:schemeClr>
                </a:solidFill>
                <a:effectLst>
                  <a:outerShdw blurRad="38100" dist="38100" dir="2700000" algn="tl">
                    <a:srgbClr val="000000">
                      <a:alpha val="43137"/>
                    </a:srgbClr>
                  </a:outerShdw>
                </a:effectLst>
              </a:rPr>
              <a:t>The „</a:t>
            </a:r>
            <a:r>
              <a:rPr lang="de-DE" sz="2000" b="1" dirty="0" err="1">
                <a:solidFill>
                  <a:schemeClr val="accent5">
                    <a:lumMod val="60000"/>
                    <a:lumOff val="40000"/>
                  </a:schemeClr>
                </a:solidFill>
                <a:effectLst>
                  <a:outerShdw blurRad="38100" dist="38100" dir="2700000" algn="tl">
                    <a:srgbClr val="000000">
                      <a:alpha val="43137"/>
                    </a:srgbClr>
                  </a:outerShdw>
                </a:effectLst>
              </a:rPr>
              <a:t>accummulation</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of</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offices</a:t>
            </a:r>
            <a:endParaRPr lang="en-GB" sz="1800" b="1" dirty="0">
              <a:solidFill>
                <a:schemeClr val="accent5">
                  <a:lumMod val="60000"/>
                  <a:lumOff val="40000"/>
                </a:schemeClr>
              </a:solidFill>
              <a:effectLst>
                <a:outerShdw blurRad="38100" dist="38100" dir="2700000" algn="tl">
                  <a:srgbClr val="000000">
                    <a:alpha val="43137"/>
                  </a:srgbClr>
                </a:outerShdw>
              </a:effectLst>
            </a:endParaRPr>
          </a:p>
        </p:txBody>
      </p:sp>
      <p:sp>
        <p:nvSpPr>
          <p:cNvPr id="25" name="TextBox 24"/>
          <p:cNvSpPr txBox="1"/>
          <p:nvPr/>
        </p:nvSpPr>
        <p:spPr>
          <a:xfrm>
            <a:off x="6244697" y="5548590"/>
            <a:ext cx="2808312" cy="369332"/>
          </a:xfrm>
          <a:prstGeom prst="rect">
            <a:avLst/>
          </a:prstGeom>
          <a:noFill/>
        </p:spPr>
        <p:txBody>
          <a:bodyPr wrap="square" rtlCol="0">
            <a:spAutoFit/>
          </a:bodyPr>
          <a:lstStyle/>
          <a:p>
            <a:r>
              <a:rPr lang="de-DE" b="1" dirty="0">
                <a:solidFill>
                  <a:schemeClr val="accent6">
                    <a:lumMod val="75000"/>
                  </a:schemeClr>
                </a:solidFill>
                <a:effectLst>
                  <a:outerShdw blurRad="38100" dist="38100" dir="2700000" algn="tl">
                    <a:srgbClr val="000000">
                      <a:alpha val="43137"/>
                    </a:srgbClr>
                  </a:outerShdw>
                </a:effectLst>
              </a:rPr>
              <a:t>ARTEMISION</a:t>
            </a:r>
            <a:endParaRPr lang="en-GB" b="1" dirty="0">
              <a:solidFill>
                <a:schemeClr val="accent6">
                  <a:lumMod val="75000"/>
                </a:schemeClr>
              </a:solidFill>
              <a:effectLst>
                <a:outerShdw blurRad="38100" dist="38100" dir="2700000" algn="tl">
                  <a:srgbClr val="000000">
                    <a:alpha val="43137"/>
                  </a:srgbClr>
                </a:outerShdw>
              </a:effectLst>
            </a:endParaRPr>
          </a:p>
        </p:txBody>
      </p:sp>
      <p:sp>
        <p:nvSpPr>
          <p:cNvPr id="26" name="TextBox 25"/>
          <p:cNvSpPr txBox="1"/>
          <p:nvPr/>
        </p:nvSpPr>
        <p:spPr>
          <a:xfrm rot="5400000">
            <a:off x="7889014" y="1552146"/>
            <a:ext cx="1800200" cy="369332"/>
          </a:xfrm>
          <a:prstGeom prst="rect">
            <a:avLst/>
          </a:prstGeom>
          <a:noFill/>
        </p:spPr>
        <p:txBody>
          <a:bodyPr wrap="square" rtlCol="0">
            <a:spAutoFit/>
          </a:bodyPr>
          <a:lstStyle/>
          <a:p>
            <a:r>
              <a:rPr lang="en-GB" dirty="0">
                <a:solidFill>
                  <a:schemeClr val="accent6">
                    <a:lumMod val="40000"/>
                    <a:lumOff val="60000"/>
                  </a:schemeClr>
                </a:solidFill>
              </a:rPr>
              <a:t>Diana </a:t>
            </a:r>
            <a:r>
              <a:rPr lang="en-GB" dirty="0" err="1">
                <a:solidFill>
                  <a:schemeClr val="accent6">
                    <a:lumMod val="40000"/>
                    <a:lumOff val="60000"/>
                  </a:schemeClr>
                </a:solidFill>
              </a:rPr>
              <a:t>Ephesia</a:t>
            </a:r>
            <a:endParaRPr lang="en-GB" dirty="0">
              <a:solidFill>
                <a:schemeClr val="accent6">
                  <a:lumMod val="40000"/>
                  <a:lumOff val="60000"/>
                </a:schemeClr>
              </a:solidFill>
            </a:endParaRPr>
          </a:p>
        </p:txBody>
      </p:sp>
    </p:spTree>
    <p:extLst>
      <p:ext uri="{BB962C8B-B14F-4D97-AF65-F5344CB8AC3E}">
        <p14:creationId xmlns:p14="http://schemas.microsoft.com/office/powerpoint/2010/main" val="3521960852"/>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down)">
                                      <p:cBhvr>
                                        <p:cTn id="7" dur="1000"/>
                                        <p:tgtEl>
                                          <p:spTgt spid="22"/>
                                        </p:tgtEl>
                                      </p:cBhvr>
                                    </p:animEffect>
                                  </p:childTnLst>
                                </p:cTn>
                              </p:par>
                              <p:par>
                                <p:cTn id="8" presetID="6" presetClass="emph" presetSubtype="0" fill="hold" grpId="0" nodeType="withEffect">
                                  <p:stCondLst>
                                    <p:cond delay="0"/>
                                  </p:stCondLst>
                                  <p:childTnLst>
                                    <p:animScale>
                                      <p:cBhvr>
                                        <p:cTn id="9" dur="1250" fill="hold"/>
                                        <p:tgtEl>
                                          <p:spTgt spid="10"/>
                                        </p:tgtEl>
                                      </p:cBhvr>
                                      <p:by x="150000" y="150000"/>
                                    </p:animScale>
                                  </p:childTnLst>
                                </p:cTn>
                              </p:par>
                              <p:par>
                                <p:cTn id="10" presetID="6" presetClass="emph" presetSubtype="0" fill="hold" grpId="0" nodeType="withEffect">
                                  <p:stCondLst>
                                    <p:cond delay="0"/>
                                  </p:stCondLst>
                                  <p:childTnLst>
                                    <p:animScale>
                                      <p:cBhvr>
                                        <p:cTn id="11" dur="1250" fill="hold"/>
                                        <p:tgtEl>
                                          <p:spTgt spid="7"/>
                                        </p:tgtEl>
                                      </p:cBhvr>
                                      <p:by x="150000" y="150000"/>
                                    </p:animScale>
                                  </p:childTnLst>
                                </p:cTn>
                              </p:par>
                              <p:par>
                                <p:cTn id="12" presetID="14" presetClass="entr" presetSubtype="10" fill="hold" nodeType="withEffect">
                                  <p:stCondLst>
                                    <p:cond delay="0"/>
                                  </p:stCondLst>
                                  <p:childTnLst>
                                    <p:set>
                                      <p:cBhvr>
                                        <p:cTn id="13" dur="1" fill="hold">
                                          <p:stCondLst>
                                            <p:cond delay="0"/>
                                          </p:stCondLst>
                                        </p:cTn>
                                        <p:tgtEl>
                                          <p:spTgt spid="23"/>
                                        </p:tgtEl>
                                        <p:attrNameLst>
                                          <p:attrName>style.visibility</p:attrName>
                                        </p:attrNameLst>
                                      </p:cBhvr>
                                      <p:to>
                                        <p:strVal val="visible"/>
                                      </p:to>
                                    </p:set>
                                    <p:animEffect transition="in" filter="randombar(horizontal)">
                                      <p:cBhvr>
                                        <p:cTn id="14" dur="500"/>
                                        <p:tgtEl>
                                          <p:spTgt spid="23"/>
                                        </p:tgtEl>
                                      </p:cBhvr>
                                    </p:animEffect>
                                  </p:childTnLst>
                                </p:cTn>
                              </p:par>
                            </p:childTnLst>
                          </p:cTn>
                        </p:par>
                        <p:par>
                          <p:cTn id="15" fill="hold">
                            <p:stCondLst>
                              <p:cond delay="1250"/>
                            </p:stCondLst>
                            <p:childTnLst>
                              <p:par>
                                <p:cTn id="16" presetID="42" presetClass="entr" presetSubtype="0" fill="hold" grpId="0" nodeType="after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fade">
                                      <p:cBhvr>
                                        <p:cTn id="18" dur="1000"/>
                                        <p:tgtEl>
                                          <p:spTgt spid="24"/>
                                        </p:tgtEl>
                                      </p:cBhvr>
                                    </p:animEffect>
                                    <p:anim calcmode="lin" valueType="num">
                                      <p:cBhvr>
                                        <p:cTn id="19" dur="1000" fill="hold"/>
                                        <p:tgtEl>
                                          <p:spTgt spid="24"/>
                                        </p:tgtEl>
                                        <p:attrNameLst>
                                          <p:attrName>ppt_x</p:attrName>
                                        </p:attrNameLst>
                                      </p:cBhvr>
                                      <p:tavLst>
                                        <p:tav tm="0">
                                          <p:val>
                                            <p:strVal val="#ppt_x"/>
                                          </p:val>
                                        </p:tav>
                                        <p:tav tm="100000">
                                          <p:val>
                                            <p:strVal val="#ppt_x"/>
                                          </p:val>
                                        </p:tav>
                                      </p:tavLst>
                                    </p:anim>
                                    <p:anim calcmode="lin" valueType="num">
                                      <p:cBhvr>
                                        <p:cTn id="20" dur="1000" fill="hold"/>
                                        <p:tgtEl>
                                          <p:spTgt spid="24"/>
                                        </p:tgtEl>
                                        <p:attrNameLst>
                                          <p:attrName>ppt_y</p:attrName>
                                        </p:attrNameLst>
                                      </p:cBhvr>
                                      <p:tavLst>
                                        <p:tav tm="0">
                                          <p:val>
                                            <p:strVal val="#ppt_y+.1"/>
                                          </p:val>
                                        </p:tav>
                                        <p:tav tm="100000">
                                          <p:val>
                                            <p:strVal val="#ppt_y"/>
                                          </p:val>
                                        </p:tav>
                                      </p:tavLst>
                                    </p:anim>
                                  </p:childTnLst>
                                </p:cTn>
                              </p:par>
                              <p:par>
                                <p:cTn id="21" presetID="14" presetClass="entr" presetSubtype="10" fill="hold" grpId="0" nodeType="with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randombar(horizontal)">
                                      <p:cBhvr>
                                        <p:cTn id="23" dur="500"/>
                                        <p:tgtEl>
                                          <p:spTgt spid="25"/>
                                        </p:tgtEl>
                                      </p:cBhvr>
                                    </p:animEffect>
                                  </p:childTnLst>
                                </p:cTn>
                              </p:par>
                            </p:childTnLst>
                          </p:cTn>
                        </p:par>
                        <p:par>
                          <p:cTn id="24" fill="hold">
                            <p:stCondLst>
                              <p:cond delay="2250"/>
                            </p:stCondLst>
                            <p:childTnLst>
                              <p:par>
                                <p:cTn id="25" presetID="14" presetClass="entr" presetSubtype="5" fill="hold"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randombar(vertical)">
                                      <p:cBhvr>
                                        <p:cTn id="27" dur="500"/>
                                        <p:tgtEl>
                                          <p:spTgt spid="18"/>
                                        </p:tgtEl>
                                      </p:cBhvr>
                                    </p:animEffect>
                                  </p:childTnLst>
                                </p:cTn>
                              </p:par>
                            </p:childTnLst>
                          </p:cTn>
                        </p:par>
                        <p:par>
                          <p:cTn id="28" fill="hold">
                            <p:stCondLst>
                              <p:cond delay="2750"/>
                            </p:stCondLst>
                            <p:childTnLst>
                              <p:par>
                                <p:cTn id="29" presetID="14" presetClass="entr" presetSubtype="5" fill="hold" grpId="0" nodeType="afterEffect">
                                  <p:stCondLst>
                                    <p:cond delay="0"/>
                                  </p:stCondLst>
                                  <p:childTnLst>
                                    <p:set>
                                      <p:cBhvr>
                                        <p:cTn id="30" dur="1" fill="hold">
                                          <p:stCondLst>
                                            <p:cond delay="0"/>
                                          </p:stCondLst>
                                        </p:cTn>
                                        <p:tgtEl>
                                          <p:spTgt spid="26"/>
                                        </p:tgtEl>
                                        <p:attrNameLst>
                                          <p:attrName>style.visibility</p:attrName>
                                        </p:attrNameLst>
                                      </p:cBhvr>
                                      <p:to>
                                        <p:strVal val="visible"/>
                                      </p:to>
                                    </p:set>
                                    <p:animEffect transition="in" filter="randombar(vertical)">
                                      <p:cBhvr>
                                        <p:cTn id="31"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p:bldP spid="22" grpId="0"/>
      <p:bldP spid="24" grpId="0"/>
      <p:bldP spid="25" grpId="0"/>
      <p:bldP spid="2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p:cNvSpPr txBox="1">
            <a:spLocks/>
          </p:cNvSpPr>
          <p:nvPr/>
        </p:nvSpPr>
        <p:spPr>
          <a:xfrm>
            <a:off x="179512" y="5013176"/>
            <a:ext cx="6635080" cy="1584176"/>
          </a:xfrm>
          <a:prstGeom prst="rect">
            <a:avLst/>
          </a:prstGeom>
          <a:noFill/>
        </p:spPr>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de-DE" sz="2000" b="1" dirty="0">
                <a:solidFill>
                  <a:schemeClr val="accent5">
                    <a:lumMod val="60000"/>
                    <a:lumOff val="40000"/>
                  </a:schemeClr>
                </a:solidFill>
                <a:effectLst>
                  <a:outerShdw blurRad="38100" dist="38100" dir="2700000" algn="tl">
                    <a:srgbClr val="000000">
                      <a:alpha val="43137"/>
                    </a:srgbClr>
                  </a:outerShdw>
                </a:effectLst>
              </a:rPr>
              <a:t>Seat </a:t>
            </a:r>
            <a:r>
              <a:rPr lang="de-DE" sz="2000" b="1" dirty="0" err="1">
                <a:solidFill>
                  <a:schemeClr val="accent5">
                    <a:lumMod val="60000"/>
                    <a:lumOff val="40000"/>
                  </a:schemeClr>
                </a:solidFill>
                <a:effectLst>
                  <a:outerShdw blurRad="38100" dist="38100" dir="2700000" algn="tl">
                    <a:srgbClr val="000000">
                      <a:alpha val="43137"/>
                    </a:srgbClr>
                  </a:outerShdw>
                </a:effectLst>
              </a:rPr>
              <a:t>of</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the</a:t>
            </a:r>
            <a:r>
              <a:rPr lang="de-DE" sz="2000" b="1" dirty="0">
                <a:solidFill>
                  <a:schemeClr val="accent5">
                    <a:lumMod val="60000"/>
                    <a:lumOff val="40000"/>
                  </a:schemeClr>
                </a:solidFill>
                <a:effectLst>
                  <a:outerShdw blurRad="38100" dist="38100" dir="2700000" algn="tl">
                    <a:srgbClr val="000000">
                      <a:alpha val="43137"/>
                    </a:srgbClr>
                  </a:outerShdw>
                </a:effectLst>
              </a:rPr>
              <a:t> Roman </a:t>
            </a:r>
            <a:r>
              <a:rPr lang="de-DE" sz="2000" b="1" dirty="0" err="1">
                <a:solidFill>
                  <a:schemeClr val="accent5">
                    <a:lumMod val="60000"/>
                    <a:lumOff val="40000"/>
                  </a:schemeClr>
                </a:solidFill>
                <a:effectLst>
                  <a:outerShdw blurRad="38100" dist="38100" dir="2700000" algn="tl">
                    <a:srgbClr val="000000">
                      <a:alpha val="43137"/>
                    </a:srgbClr>
                  </a:outerShdw>
                </a:effectLst>
              </a:rPr>
              <a:t>governor</a:t>
            </a:r>
            <a:endParaRPr lang="de-DE" sz="2000" b="1" dirty="0">
              <a:solidFill>
                <a:schemeClr val="accent5">
                  <a:lumMod val="60000"/>
                  <a:lumOff val="40000"/>
                </a:schemeClr>
              </a:solidFill>
              <a:effectLst>
                <a:outerShdw blurRad="38100" dist="38100" dir="2700000" algn="tl">
                  <a:srgbClr val="000000">
                    <a:alpha val="43137"/>
                  </a:srgbClr>
                </a:outerShdw>
              </a:effectLst>
            </a:endParaRPr>
          </a:p>
          <a:p>
            <a:r>
              <a:rPr lang="de-DE" sz="2000" b="1" dirty="0">
                <a:solidFill>
                  <a:schemeClr val="accent5">
                    <a:lumMod val="60000"/>
                    <a:lumOff val="40000"/>
                  </a:schemeClr>
                </a:solidFill>
                <a:effectLst>
                  <a:outerShdw blurRad="38100" dist="38100" dir="2700000" algn="tl">
                    <a:srgbClr val="000000">
                      <a:alpha val="43137"/>
                    </a:srgbClr>
                  </a:outerShdw>
                </a:effectLst>
              </a:rPr>
              <a:t>Imperial </a:t>
            </a:r>
            <a:r>
              <a:rPr lang="de-DE" sz="2000" b="1" dirty="0" err="1">
                <a:solidFill>
                  <a:schemeClr val="accent5">
                    <a:lumMod val="60000"/>
                    <a:lumOff val="40000"/>
                  </a:schemeClr>
                </a:solidFill>
                <a:effectLst>
                  <a:outerShdw blurRad="38100" dist="38100" dir="2700000" algn="tl">
                    <a:srgbClr val="000000">
                      <a:alpha val="43137"/>
                    </a:srgbClr>
                  </a:outerShdw>
                </a:effectLst>
              </a:rPr>
              <a:t>cult</a:t>
            </a:r>
            <a:r>
              <a:rPr lang="de-DE" sz="2000" b="1" dirty="0">
                <a:solidFill>
                  <a:schemeClr val="accent5">
                    <a:lumMod val="60000"/>
                    <a:lumOff val="40000"/>
                  </a:schemeClr>
                </a:solidFill>
                <a:effectLst>
                  <a:outerShdw blurRad="38100" dist="38100" dir="2700000" algn="tl">
                    <a:srgbClr val="000000">
                      <a:alpha val="43137"/>
                    </a:srgbClr>
                  </a:outerShdw>
                </a:effectLst>
              </a:rPr>
              <a:t> &amp; Artemis </a:t>
            </a:r>
            <a:r>
              <a:rPr lang="de-DE" sz="2000" b="1" dirty="0" err="1">
                <a:solidFill>
                  <a:schemeClr val="accent5">
                    <a:lumMod val="60000"/>
                    <a:lumOff val="40000"/>
                  </a:schemeClr>
                </a:solidFill>
                <a:effectLst>
                  <a:outerShdw blurRad="38100" dist="38100" dir="2700000" algn="tl">
                    <a:srgbClr val="000000">
                      <a:alpha val="43137"/>
                    </a:srgbClr>
                  </a:outerShdw>
                </a:effectLst>
              </a:rPr>
              <a:t>cult</a:t>
            </a:r>
            <a:endParaRPr lang="de-DE" sz="2000" b="1" dirty="0">
              <a:solidFill>
                <a:schemeClr val="accent5">
                  <a:lumMod val="60000"/>
                  <a:lumOff val="40000"/>
                </a:schemeClr>
              </a:solidFill>
              <a:effectLst>
                <a:outerShdw blurRad="38100" dist="38100" dir="2700000" algn="tl">
                  <a:srgbClr val="000000">
                    <a:alpha val="43137"/>
                  </a:srgbClr>
                </a:outerShdw>
              </a:effectLst>
            </a:endParaRPr>
          </a:p>
          <a:p>
            <a:r>
              <a:rPr lang="de-DE" sz="2000" b="1" dirty="0" err="1">
                <a:solidFill>
                  <a:schemeClr val="accent5">
                    <a:lumMod val="60000"/>
                    <a:lumOff val="40000"/>
                  </a:schemeClr>
                </a:solidFill>
                <a:effectLst>
                  <a:outerShdw blurRad="38100" dist="38100" dir="2700000" algn="tl">
                    <a:srgbClr val="000000">
                      <a:alpha val="43137"/>
                    </a:srgbClr>
                  </a:outerShdw>
                </a:effectLst>
              </a:rPr>
              <a:t>Career</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structure</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for</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women</a:t>
            </a:r>
            <a:endParaRPr lang="de-DE" sz="2000" b="1" dirty="0">
              <a:solidFill>
                <a:schemeClr val="accent5">
                  <a:lumMod val="60000"/>
                  <a:lumOff val="40000"/>
                </a:schemeClr>
              </a:solidFill>
              <a:effectLst>
                <a:outerShdw blurRad="38100" dist="38100" dir="2700000" algn="tl">
                  <a:srgbClr val="000000">
                    <a:alpha val="43137"/>
                  </a:srgbClr>
                </a:outerShdw>
              </a:effectLst>
            </a:endParaRPr>
          </a:p>
          <a:p>
            <a:r>
              <a:rPr lang="de-DE" sz="2000" b="1" dirty="0">
                <a:solidFill>
                  <a:schemeClr val="accent5">
                    <a:lumMod val="60000"/>
                    <a:lumOff val="40000"/>
                  </a:schemeClr>
                </a:solidFill>
                <a:effectLst>
                  <a:outerShdw blurRad="38100" dist="38100" dir="2700000" algn="tl">
                    <a:srgbClr val="000000">
                      <a:alpha val="43137"/>
                    </a:srgbClr>
                  </a:outerShdw>
                </a:effectLst>
              </a:rPr>
              <a:t>The „</a:t>
            </a:r>
            <a:r>
              <a:rPr lang="de-DE" sz="2000" b="1" dirty="0" err="1">
                <a:solidFill>
                  <a:schemeClr val="accent5">
                    <a:lumMod val="60000"/>
                    <a:lumOff val="40000"/>
                  </a:schemeClr>
                </a:solidFill>
                <a:effectLst>
                  <a:outerShdw blurRad="38100" dist="38100" dir="2700000" algn="tl">
                    <a:srgbClr val="000000">
                      <a:alpha val="43137"/>
                    </a:srgbClr>
                  </a:outerShdw>
                </a:effectLst>
              </a:rPr>
              <a:t>accummulation</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of</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offices</a:t>
            </a:r>
            <a:endParaRPr lang="en-GB" sz="1800" b="1" dirty="0">
              <a:solidFill>
                <a:schemeClr val="accent5">
                  <a:lumMod val="60000"/>
                  <a:lumOff val="40000"/>
                </a:schemeClr>
              </a:solidFill>
              <a:effectLst>
                <a:outerShdw blurRad="38100" dist="38100" dir="2700000" algn="tl">
                  <a:srgbClr val="000000">
                    <a:alpha val="43137"/>
                  </a:srgbClr>
                </a:outerShdw>
              </a:effectLst>
            </a:endParaRPr>
          </a:p>
        </p:txBody>
      </p:sp>
      <p:sp>
        <p:nvSpPr>
          <p:cNvPr id="2" name="Title 1"/>
          <p:cNvSpPr>
            <a:spLocks noGrp="1"/>
          </p:cNvSpPr>
          <p:nvPr>
            <p:ph type="title"/>
          </p:nvPr>
        </p:nvSpPr>
        <p:spPr>
          <a:xfrm>
            <a:off x="457200" y="260648"/>
            <a:ext cx="8229600" cy="854968"/>
          </a:xfrm>
        </p:spPr>
        <p:txBody>
          <a:bodyPr/>
          <a:lstStyle/>
          <a:p>
            <a:r>
              <a:rPr lang="en-GB" dirty="0" err="1"/>
              <a:t>Ephesos</a:t>
            </a:r>
            <a:r>
              <a:rPr lang="en-GB" dirty="0"/>
              <a:t>: “Career Structures”</a:t>
            </a:r>
          </a:p>
        </p:txBody>
      </p:sp>
      <p:sp>
        <p:nvSpPr>
          <p:cNvPr id="3" name="Content Placeholder 2"/>
          <p:cNvSpPr>
            <a:spLocks noGrp="1"/>
          </p:cNvSpPr>
          <p:nvPr>
            <p:ph idx="1"/>
          </p:nvPr>
        </p:nvSpPr>
        <p:spPr>
          <a:xfrm>
            <a:off x="251520" y="1556793"/>
            <a:ext cx="4104456" cy="3672408"/>
          </a:xfrm>
        </p:spPr>
        <p:txBody>
          <a:bodyPr>
            <a:normAutofit/>
          </a:bodyPr>
          <a:lstStyle/>
          <a:p>
            <a:r>
              <a:rPr lang="it-IT" sz="2000" b="1" dirty="0">
                <a:solidFill>
                  <a:schemeClr val="accent5">
                    <a:lumMod val="60000"/>
                    <a:lumOff val="40000"/>
                  </a:schemeClr>
                </a:solidFill>
                <a:effectLst>
                  <a:outerShdw blurRad="38100" dist="38100" dir="2700000" algn="tl">
                    <a:srgbClr val="000000">
                      <a:alpha val="43137"/>
                    </a:srgbClr>
                  </a:outerShdw>
                </a:effectLst>
              </a:rPr>
              <a:t>Iulia Atticilla</a:t>
            </a:r>
          </a:p>
          <a:p>
            <a:pPr lvl="1"/>
            <a:r>
              <a:rPr lang="it-IT" sz="1800" b="1" dirty="0" err="1">
                <a:solidFill>
                  <a:schemeClr val="accent5">
                    <a:lumMod val="60000"/>
                    <a:lumOff val="40000"/>
                  </a:schemeClr>
                </a:solidFill>
                <a:effectLst>
                  <a:outerShdw blurRad="38100" dist="38100" dir="2700000" algn="tl">
                    <a:srgbClr val="000000">
                      <a:alpha val="43137"/>
                    </a:srgbClr>
                  </a:outerShdw>
                </a:effectLst>
              </a:rPr>
              <a:t>Priestess</a:t>
            </a:r>
            <a:r>
              <a:rPr lang="it-IT" sz="1800" b="1" dirty="0">
                <a:solidFill>
                  <a:schemeClr val="accent5">
                    <a:lumMod val="60000"/>
                    <a:lumOff val="40000"/>
                  </a:schemeClr>
                </a:solidFill>
                <a:effectLst>
                  <a:outerShdw blurRad="38100" dist="38100" dir="2700000" algn="tl">
                    <a:srgbClr val="000000">
                      <a:alpha val="43137"/>
                    </a:srgbClr>
                  </a:outerShdw>
                </a:effectLst>
              </a:rPr>
              <a:t> </a:t>
            </a:r>
            <a:r>
              <a:rPr lang="it-IT" sz="1800" b="1" dirty="0" err="1">
                <a:solidFill>
                  <a:schemeClr val="accent5">
                    <a:lumMod val="60000"/>
                    <a:lumOff val="40000"/>
                  </a:schemeClr>
                </a:solidFill>
                <a:effectLst>
                  <a:outerShdw blurRad="38100" dist="38100" dir="2700000" algn="tl">
                    <a:srgbClr val="000000">
                      <a:alpha val="43137"/>
                    </a:srgbClr>
                  </a:outerShdw>
                </a:effectLst>
              </a:rPr>
              <a:t>of</a:t>
            </a:r>
            <a:r>
              <a:rPr lang="it-IT" sz="1800" b="1" dirty="0">
                <a:solidFill>
                  <a:schemeClr val="accent5">
                    <a:lumMod val="60000"/>
                    <a:lumOff val="40000"/>
                  </a:schemeClr>
                </a:solidFill>
                <a:effectLst>
                  <a:outerShdw blurRad="38100" dist="38100" dir="2700000" algn="tl">
                    <a:srgbClr val="000000">
                      <a:alpha val="43137"/>
                    </a:srgbClr>
                  </a:outerShdw>
                </a:effectLst>
              </a:rPr>
              <a:t> </a:t>
            </a:r>
            <a:r>
              <a:rPr lang="it-IT" sz="1800" b="1" dirty="0" err="1">
                <a:solidFill>
                  <a:schemeClr val="accent5">
                    <a:lumMod val="60000"/>
                    <a:lumOff val="40000"/>
                  </a:schemeClr>
                </a:solidFill>
                <a:effectLst>
                  <a:outerShdw blurRad="38100" dist="38100" dir="2700000" algn="tl">
                    <a:srgbClr val="000000">
                      <a:alpha val="43137"/>
                    </a:srgbClr>
                  </a:outerShdw>
                </a:effectLst>
              </a:rPr>
              <a:t>Artemis</a:t>
            </a:r>
            <a:endParaRPr lang="it-IT" sz="1800" b="1" dirty="0">
              <a:solidFill>
                <a:schemeClr val="accent5">
                  <a:lumMod val="60000"/>
                  <a:lumOff val="40000"/>
                </a:schemeClr>
              </a:solidFill>
              <a:effectLst>
                <a:outerShdw blurRad="38100" dist="38100" dir="2700000" algn="tl">
                  <a:srgbClr val="000000">
                    <a:alpha val="43137"/>
                  </a:srgbClr>
                </a:outerShdw>
              </a:effectLst>
            </a:endParaRPr>
          </a:p>
          <a:p>
            <a:pPr lvl="1"/>
            <a:r>
              <a:rPr lang="de-DE" sz="1800" b="1" dirty="0">
                <a:solidFill>
                  <a:schemeClr val="accent5">
                    <a:lumMod val="60000"/>
                    <a:lumOff val="40000"/>
                  </a:schemeClr>
                </a:solidFill>
                <a:effectLst>
                  <a:outerShdw blurRad="38100" dist="38100" dir="2700000" algn="tl">
                    <a:srgbClr val="000000">
                      <a:alpha val="43137"/>
                    </a:srgbClr>
                  </a:outerShdw>
                </a:effectLst>
              </a:rPr>
              <a:t>High </a:t>
            </a:r>
            <a:r>
              <a:rPr lang="de-DE" sz="1800" b="1" dirty="0" err="1">
                <a:solidFill>
                  <a:schemeClr val="accent5">
                    <a:lumMod val="60000"/>
                    <a:lumOff val="40000"/>
                  </a:schemeClr>
                </a:solidFill>
                <a:effectLst>
                  <a:outerShdw blurRad="38100" dist="38100" dir="2700000" algn="tl">
                    <a:srgbClr val="000000">
                      <a:alpha val="43137"/>
                    </a:srgbClr>
                  </a:outerShdw>
                </a:effectLst>
              </a:rPr>
              <a:t>Priestess</a:t>
            </a:r>
            <a:br>
              <a:rPr lang="de-DE" sz="1800" b="1" dirty="0">
                <a:solidFill>
                  <a:schemeClr val="accent5">
                    <a:lumMod val="60000"/>
                    <a:lumOff val="40000"/>
                  </a:schemeClr>
                </a:solidFill>
                <a:effectLst>
                  <a:outerShdw blurRad="38100" dist="38100" dir="2700000" algn="tl">
                    <a:srgbClr val="000000">
                      <a:alpha val="43137"/>
                    </a:srgbClr>
                  </a:outerShdw>
                </a:effectLst>
              </a:rPr>
            </a:br>
            <a:r>
              <a:rPr lang="de-DE" sz="1800" b="1" dirty="0" err="1">
                <a:solidFill>
                  <a:schemeClr val="accent5">
                    <a:lumMod val="60000"/>
                    <a:lumOff val="40000"/>
                  </a:schemeClr>
                </a:solidFill>
                <a:effectLst>
                  <a:outerShdw blurRad="38100" dist="38100" dir="2700000" algn="tl">
                    <a:srgbClr val="000000">
                      <a:alpha val="43137"/>
                    </a:srgbClr>
                  </a:outerShdw>
                </a:effectLst>
              </a:rPr>
              <a:t>of</a:t>
            </a:r>
            <a:r>
              <a:rPr lang="de-DE" sz="1800" b="1" dirty="0">
                <a:solidFill>
                  <a:schemeClr val="accent5">
                    <a:lumMod val="60000"/>
                    <a:lumOff val="40000"/>
                  </a:schemeClr>
                </a:solidFill>
                <a:effectLst>
                  <a:outerShdw blurRad="38100" dist="38100" dir="2700000" algn="tl">
                    <a:srgbClr val="000000">
                      <a:alpha val="43137"/>
                    </a:srgbClr>
                  </a:outerShdw>
                </a:effectLst>
              </a:rPr>
              <a:t> </a:t>
            </a:r>
            <a:r>
              <a:rPr lang="de-DE" sz="1800" b="1" dirty="0" err="1">
                <a:solidFill>
                  <a:schemeClr val="accent5">
                    <a:lumMod val="60000"/>
                    <a:lumOff val="40000"/>
                  </a:schemeClr>
                </a:solidFill>
                <a:effectLst>
                  <a:outerShdw blurRad="38100" dist="38100" dir="2700000" algn="tl">
                    <a:srgbClr val="000000">
                      <a:alpha val="43137"/>
                    </a:srgbClr>
                  </a:outerShdw>
                </a:effectLst>
              </a:rPr>
              <a:t>the</a:t>
            </a:r>
            <a:r>
              <a:rPr lang="de-DE" sz="1800" b="1" dirty="0">
                <a:solidFill>
                  <a:schemeClr val="accent5">
                    <a:lumMod val="60000"/>
                    <a:lumOff val="40000"/>
                  </a:schemeClr>
                </a:solidFill>
                <a:effectLst>
                  <a:outerShdw blurRad="38100" dist="38100" dir="2700000" algn="tl">
                    <a:srgbClr val="000000">
                      <a:alpha val="43137"/>
                    </a:srgbClr>
                  </a:outerShdw>
                </a:effectLst>
              </a:rPr>
              <a:t> </a:t>
            </a:r>
            <a:r>
              <a:rPr lang="de-DE" sz="1800" b="1" dirty="0" err="1">
                <a:solidFill>
                  <a:schemeClr val="accent5">
                    <a:lumMod val="60000"/>
                    <a:lumOff val="40000"/>
                  </a:schemeClr>
                </a:solidFill>
                <a:effectLst>
                  <a:outerShdw blurRad="38100" dist="38100" dir="2700000" algn="tl">
                    <a:srgbClr val="000000">
                      <a:alpha val="43137"/>
                    </a:srgbClr>
                  </a:outerShdw>
                </a:effectLst>
              </a:rPr>
              <a:t>province</a:t>
            </a:r>
            <a:r>
              <a:rPr lang="de-DE" sz="1800" b="1" dirty="0">
                <a:solidFill>
                  <a:schemeClr val="accent5">
                    <a:lumMod val="60000"/>
                    <a:lumOff val="40000"/>
                  </a:schemeClr>
                </a:solidFill>
                <a:effectLst>
                  <a:outerShdw blurRad="38100" dist="38100" dir="2700000" algn="tl">
                    <a:srgbClr val="000000">
                      <a:alpha val="43137"/>
                    </a:srgbClr>
                  </a:outerShdw>
                </a:effectLst>
              </a:rPr>
              <a:t> </a:t>
            </a:r>
            <a:r>
              <a:rPr lang="de-DE" sz="1800" b="1" dirty="0" err="1">
                <a:solidFill>
                  <a:schemeClr val="accent5">
                    <a:lumMod val="60000"/>
                    <a:lumOff val="40000"/>
                  </a:schemeClr>
                </a:solidFill>
                <a:effectLst>
                  <a:outerShdw blurRad="38100" dist="38100" dir="2700000" algn="tl">
                    <a:srgbClr val="000000">
                      <a:alpha val="43137"/>
                    </a:srgbClr>
                  </a:outerShdw>
                </a:effectLst>
              </a:rPr>
              <a:t>of</a:t>
            </a:r>
            <a:r>
              <a:rPr lang="de-DE" sz="1800" b="1" dirty="0">
                <a:solidFill>
                  <a:schemeClr val="accent5">
                    <a:lumMod val="60000"/>
                    <a:lumOff val="40000"/>
                  </a:schemeClr>
                </a:solidFill>
                <a:effectLst>
                  <a:outerShdw blurRad="38100" dist="38100" dir="2700000" algn="tl">
                    <a:srgbClr val="000000">
                      <a:alpha val="43137"/>
                    </a:srgbClr>
                  </a:outerShdw>
                </a:effectLst>
              </a:rPr>
              <a:t> </a:t>
            </a:r>
            <a:r>
              <a:rPr lang="de-DE" sz="1800" b="1" i="1" dirty="0">
                <a:solidFill>
                  <a:schemeClr val="accent5">
                    <a:lumMod val="60000"/>
                    <a:lumOff val="40000"/>
                  </a:schemeClr>
                </a:solidFill>
                <a:effectLst>
                  <a:outerShdw blurRad="38100" dist="38100" dir="2700000" algn="tl">
                    <a:srgbClr val="000000">
                      <a:alpha val="43137"/>
                    </a:srgbClr>
                  </a:outerShdw>
                </a:effectLst>
              </a:rPr>
              <a:t>Asia</a:t>
            </a:r>
            <a:br>
              <a:rPr lang="de-DE" sz="1800" b="1" i="1" dirty="0">
                <a:solidFill>
                  <a:schemeClr val="accent5">
                    <a:lumMod val="60000"/>
                    <a:lumOff val="40000"/>
                  </a:schemeClr>
                </a:solidFill>
                <a:effectLst>
                  <a:outerShdw blurRad="38100" dist="38100" dir="2700000" algn="tl">
                    <a:srgbClr val="000000">
                      <a:alpha val="43137"/>
                    </a:srgbClr>
                  </a:outerShdw>
                </a:effectLst>
              </a:rPr>
            </a:br>
            <a:r>
              <a:rPr lang="de-DE" sz="1800" b="1" dirty="0" err="1">
                <a:solidFill>
                  <a:schemeClr val="accent5">
                    <a:lumMod val="60000"/>
                    <a:lumOff val="40000"/>
                  </a:schemeClr>
                </a:solidFill>
                <a:effectLst>
                  <a:outerShdw blurRad="38100" dist="38100" dir="2700000" algn="tl">
                    <a:srgbClr val="000000">
                      <a:alpha val="43137"/>
                    </a:srgbClr>
                  </a:outerShdw>
                </a:effectLst>
              </a:rPr>
              <a:t>with</a:t>
            </a:r>
            <a:r>
              <a:rPr lang="de-DE" sz="1800" b="1" dirty="0">
                <a:solidFill>
                  <a:schemeClr val="accent5">
                    <a:lumMod val="60000"/>
                    <a:lumOff val="40000"/>
                  </a:schemeClr>
                </a:solidFill>
                <a:effectLst>
                  <a:outerShdw blurRad="38100" dist="38100" dir="2700000" algn="tl">
                    <a:srgbClr val="000000">
                      <a:alpha val="43137"/>
                    </a:srgbClr>
                  </a:outerShdw>
                </a:effectLst>
              </a:rPr>
              <a:t> Ephesos </a:t>
            </a:r>
            <a:r>
              <a:rPr lang="de-DE" sz="1800" b="1" dirty="0" err="1">
                <a:solidFill>
                  <a:schemeClr val="accent5">
                    <a:lumMod val="60000"/>
                    <a:lumOff val="40000"/>
                  </a:schemeClr>
                </a:solidFill>
                <a:effectLst>
                  <a:outerShdw blurRad="38100" dist="38100" dir="2700000" algn="tl">
                    <a:srgbClr val="000000">
                      <a:alpha val="43137"/>
                    </a:srgbClr>
                  </a:outerShdw>
                </a:effectLst>
              </a:rPr>
              <a:t>as</a:t>
            </a:r>
            <a:r>
              <a:rPr lang="de-DE" sz="1800" b="1" dirty="0">
                <a:solidFill>
                  <a:schemeClr val="accent5">
                    <a:lumMod val="60000"/>
                    <a:lumOff val="40000"/>
                  </a:schemeClr>
                </a:solidFill>
                <a:effectLst>
                  <a:outerShdw blurRad="38100" dist="38100" dir="2700000" algn="tl">
                    <a:srgbClr val="000000">
                      <a:alpha val="43137"/>
                    </a:srgbClr>
                  </a:outerShdw>
                </a:effectLst>
              </a:rPr>
              <a:t> „</a:t>
            </a:r>
            <a:r>
              <a:rPr lang="de-DE" sz="1800" b="1" dirty="0" err="1">
                <a:solidFill>
                  <a:schemeClr val="accent5">
                    <a:lumMod val="60000"/>
                    <a:lumOff val="40000"/>
                  </a:schemeClr>
                </a:solidFill>
                <a:effectLst>
                  <a:outerShdw blurRad="38100" dist="38100" dir="2700000" algn="tl">
                    <a:srgbClr val="000000">
                      <a:alpha val="43137"/>
                    </a:srgbClr>
                  </a:outerShdw>
                </a:effectLst>
              </a:rPr>
              <a:t>capital</a:t>
            </a:r>
            <a:r>
              <a:rPr lang="de-DE" sz="1800" b="1" dirty="0">
                <a:solidFill>
                  <a:schemeClr val="accent5">
                    <a:lumMod val="60000"/>
                    <a:lumOff val="40000"/>
                  </a:schemeClr>
                </a:solidFill>
                <a:effectLst>
                  <a:outerShdw blurRad="38100" dist="38100" dir="2700000" algn="tl">
                    <a:srgbClr val="000000">
                      <a:alpha val="43137"/>
                    </a:srgbClr>
                  </a:outerShdw>
                </a:effectLst>
              </a:rPr>
              <a:t>“</a:t>
            </a:r>
          </a:p>
          <a:p>
            <a:pPr lvl="1"/>
            <a:r>
              <a:rPr lang="en-GB" sz="1800" b="1" dirty="0">
                <a:solidFill>
                  <a:schemeClr val="accent5">
                    <a:lumMod val="60000"/>
                    <a:lumOff val="40000"/>
                  </a:schemeClr>
                </a:solidFill>
                <a:effectLst>
                  <a:outerShdw blurRad="38100" dist="38100" dir="2700000" algn="tl">
                    <a:srgbClr val="000000">
                      <a:alpha val="43137"/>
                    </a:srgbClr>
                  </a:outerShdw>
                </a:effectLst>
              </a:rPr>
              <a:t>Honorary dedication for </a:t>
            </a:r>
            <a:r>
              <a:rPr lang="en-GB" sz="1800" b="1" dirty="0" err="1">
                <a:solidFill>
                  <a:schemeClr val="accent5">
                    <a:lumMod val="60000"/>
                    <a:lumOff val="40000"/>
                  </a:schemeClr>
                </a:solidFill>
                <a:effectLst>
                  <a:outerShdw blurRad="38100" dist="38100" dir="2700000" algn="tl">
                    <a:srgbClr val="000000">
                      <a:alpha val="43137"/>
                    </a:srgbClr>
                  </a:outerShdw>
                </a:effectLst>
              </a:rPr>
              <a:t>Desidiene</a:t>
            </a:r>
            <a:r>
              <a:rPr lang="en-GB" sz="1800" b="1" dirty="0">
                <a:solidFill>
                  <a:schemeClr val="accent5">
                    <a:lumMod val="60000"/>
                    <a:lumOff val="40000"/>
                  </a:schemeClr>
                </a:solidFill>
                <a:effectLst>
                  <a:outerShdw blurRad="38100" dist="38100" dir="2700000" algn="tl">
                    <a:srgbClr val="000000">
                      <a:alpha val="43137"/>
                    </a:srgbClr>
                  </a:outerShdw>
                </a:effectLst>
              </a:rPr>
              <a:t> </a:t>
            </a:r>
            <a:r>
              <a:rPr lang="en-GB" sz="1800" b="1" dirty="0" err="1">
                <a:solidFill>
                  <a:schemeClr val="accent5">
                    <a:lumMod val="60000"/>
                    <a:lumOff val="40000"/>
                  </a:schemeClr>
                </a:solidFill>
                <a:effectLst>
                  <a:outerShdw blurRad="38100" dist="38100" dir="2700000" algn="tl">
                    <a:srgbClr val="000000">
                      <a:alpha val="43137"/>
                    </a:srgbClr>
                  </a:outerShdw>
                </a:effectLst>
              </a:rPr>
              <a:t>Cincia</a:t>
            </a:r>
            <a:r>
              <a:rPr lang="en-GB" sz="1800" b="1" dirty="0">
                <a:solidFill>
                  <a:schemeClr val="accent5">
                    <a:lumMod val="60000"/>
                    <a:lumOff val="40000"/>
                  </a:schemeClr>
                </a:solidFill>
                <a:effectLst>
                  <a:outerShdw blurRad="38100" dist="38100" dir="2700000" algn="tl">
                    <a:srgbClr val="000000">
                      <a:alpha val="43137"/>
                    </a:srgbClr>
                  </a:outerShdw>
                </a:effectLst>
              </a:rPr>
              <a:t>, </a:t>
            </a:r>
            <a:br>
              <a:rPr lang="en-GB" sz="1800" b="1" dirty="0">
                <a:solidFill>
                  <a:schemeClr val="accent5">
                    <a:lumMod val="60000"/>
                    <a:lumOff val="40000"/>
                  </a:schemeClr>
                </a:solidFill>
                <a:effectLst>
                  <a:outerShdw blurRad="38100" dist="38100" dir="2700000" algn="tl">
                    <a:srgbClr val="000000">
                      <a:alpha val="43137"/>
                    </a:srgbClr>
                  </a:outerShdw>
                </a:effectLst>
              </a:rPr>
            </a:br>
            <a:r>
              <a:rPr lang="en-GB" sz="1800" b="1" dirty="0">
                <a:solidFill>
                  <a:schemeClr val="accent5">
                    <a:lumMod val="60000"/>
                    <a:lumOff val="40000"/>
                  </a:schemeClr>
                </a:solidFill>
                <a:effectLst>
                  <a:outerShdw blurRad="38100" dist="38100" dir="2700000" algn="tl">
                    <a:srgbClr val="000000">
                      <a:alpha val="43137"/>
                    </a:srgbClr>
                  </a:outerShdw>
                </a:effectLst>
              </a:rPr>
              <a:t>wife of the </a:t>
            </a:r>
            <a:r>
              <a:rPr lang="en-GB" sz="1800" b="1" i="1" dirty="0" err="1">
                <a:solidFill>
                  <a:schemeClr val="accent5">
                    <a:lumMod val="60000"/>
                    <a:lumOff val="40000"/>
                  </a:schemeClr>
                </a:solidFill>
                <a:effectLst>
                  <a:outerShdw blurRad="38100" dist="38100" dir="2700000" algn="tl">
                    <a:srgbClr val="000000">
                      <a:alpha val="43137"/>
                    </a:srgbClr>
                  </a:outerShdw>
                </a:effectLst>
              </a:rPr>
              <a:t>philosophos</a:t>
            </a:r>
            <a:br>
              <a:rPr lang="en-GB" sz="1800" b="1" dirty="0">
                <a:solidFill>
                  <a:schemeClr val="accent5">
                    <a:lumMod val="60000"/>
                    <a:lumOff val="40000"/>
                  </a:schemeClr>
                </a:solidFill>
                <a:effectLst>
                  <a:outerShdw blurRad="38100" dist="38100" dir="2700000" algn="tl">
                    <a:srgbClr val="000000">
                      <a:alpha val="43137"/>
                    </a:srgbClr>
                  </a:outerShdw>
                </a:effectLst>
              </a:rPr>
            </a:br>
            <a:r>
              <a:rPr lang="en-GB" sz="1800" b="1" dirty="0" err="1">
                <a:solidFill>
                  <a:schemeClr val="accent5">
                    <a:lumMod val="60000"/>
                    <a:lumOff val="40000"/>
                  </a:schemeClr>
                </a:solidFill>
                <a:effectLst>
                  <a:outerShdw blurRad="38100" dist="38100" dir="2700000" algn="tl">
                    <a:srgbClr val="000000">
                      <a:alpha val="43137"/>
                    </a:srgbClr>
                  </a:outerShdw>
                </a:effectLst>
              </a:rPr>
              <a:t>Appius</a:t>
            </a:r>
            <a:r>
              <a:rPr lang="en-GB" sz="1800" b="1" dirty="0">
                <a:solidFill>
                  <a:schemeClr val="accent5">
                    <a:lumMod val="60000"/>
                    <a:lumOff val="40000"/>
                  </a:schemeClr>
                </a:solidFill>
                <a:effectLst>
                  <a:outerShdw blurRad="38100" dist="38100" dir="2700000" algn="tl">
                    <a:srgbClr val="000000">
                      <a:alpha val="43137"/>
                    </a:srgbClr>
                  </a:outerShdw>
                </a:effectLst>
              </a:rPr>
              <a:t> </a:t>
            </a:r>
            <a:r>
              <a:rPr lang="en-GB" sz="1800" b="1" dirty="0" err="1">
                <a:solidFill>
                  <a:schemeClr val="accent5">
                    <a:lumMod val="60000"/>
                    <a:lumOff val="40000"/>
                  </a:schemeClr>
                </a:solidFill>
                <a:effectLst>
                  <a:outerShdw blurRad="38100" dist="38100" dir="2700000" algn="tl">
                    <a:srgbClr val="000000">
                      <a:alpha val="43137"/>
                    </a:srgbClr>
                  </a:outerShdw>
                </a:effectLst>
              </a:rPr>
              <a:t>Alexandros</a:t>
            </a:r>
            <a:r>
              <a:rPr lang="en-GB" sz="1800" b="1" dirty="0">
                <a:solidFill>
                  <a:schemeClr val="accent5">
                    <a:lumMod val="60000"/>
                    <a:lumOff val="40000"/>
                  </a:schemeClr>
                </a:solidFill>
                <a:effectLst>
                  <a:outerShdw blurRad="38100" dist="38100" dir="2700000" algn="tl">
                    <a:srgbClr val="000000">
                      <a:alpha val="43137"/>
                    </a:srgbClr>
                  </a:outerShdw>
                </a:effectLst>
              </a:rPr>
              <a:t>, </a:t>
            </a:r>
            <a:br>
              <a:rPr lang="en-GB" sz="1800" b="1" dirty="0">
                <a:solidFill>
                  <a:schemeClr val="accent5">
                    <a:lumMod val="60000"/>
                    <a:lumOff val="40000"/>
                  </a:schemeClr>
                </a:solidFill>
                <a:effectLst>
                  <a:outerShdw blurRad="38100" dist="38100" dir="2700000" algn="tl">
                    <a:srgbClr val="000000">
                      <a:alpha val="43137"/>
                    </a:srgbClr>
                  </a:outerShdw>
                </a:effectLst>
              </a:rPr>
            </a:br>
            <a:r>
              <a:rPr lang="en-GB" sz="1800" b="1" i="1" dirty="0">
                <a:solidFill>
                  <a:schemeClr val="accent5">
                    <a:lumMod val="60000"/>
                    <a:lumOff val="40000"/>
                  </a:schemeClr>
                </a:solidFill>
                <a:effectLst>
                  <a:outerShdw blurRad="38100" dist="38100" dir="2700000" algn="tl">
                    <a:srgbClr val="000000">
                      <a:alpha val="43137"/>
                    </a:srgbClr>
                  </a:outerShdw>
                </a:effectLst>
              </a:rPr>
              <a:t>procurator</a:t>
            </a:r>
            <a:r>
              <a:rPr lang="en-GB" sz="1800" b="1" dirty="0">
                <a:solidFill>
                  <a:schemeClr val="accent5">
                    <a:lumMod val="60000"/>
                    <a:lumOff val="40000"/>
                  </a:schemeClr>
                </a:solidFill>
                <a:effectLst>
                  <a:outerShdw blurRad="38100" dist="38100" dir="2700000" algn="tl">
                    <a:srgbClr val="000000">
                      <a:alpha val="43137"/>
                    </a:srgbClr>
                  </a:outerShdw>
                </a:effectLst>
              </a:rPr>
              <a:t> der </a:t>
            </a:r>
            <a:r>
              <a:rPr lang="en-GB" sz="1800" b="1" i="1" dirty="0">
                <a:solidFill>
                  <a:schemeClr val="accent5">
                    <a:lumMod val="60000"/>
                    <a:lumOff val="40000"/>
                  </a:schemeClr>
                </a:solidFill>
                <a:effectLst>
                  <a:outerShdw blurRad="38100" dist="38100" dir="2700000" algn="tl">
                    <a:srgbClr val="000000">
                      <a:alpha val="43137"/>
                    </a:srgbClr>
                  </a:outerShdw>
                </a:effectLst>
              </a:rPr>
              <a:t>Augusti</a:t>
            </a:r>
            <a:br>
              <a:rPr lang="en-GB" sz="1800" b="1" i="1" dirty="0">
                <a:solidFill>
                  <a:schemeClr val="accent5">
                    <a:lumMod val="60000"/>
                    <a:lumOff val="40000"/>
                  </a:schemeClr>
                </a:solidFill>
                <a:effectLst>
                  <a:outerShdw blurRad="38100" dist="38100" dir="2700000" algn="tl">
                    <a:srgbClr val="000000">
                      <a:alpha val="43137"/>
                    </a:srgbClr>
                  </a:outerShdw>
                </a:effectLst>
              </a:rPr>
            </a:br>
            <a:r>
              <a:rPr lang="en-GB" sz="1800" b="1" dirty="0">
                <a:solidFill>
                  <a:schemeClr val="accent5">
                    <a:lumMod val="60000"/>
                    <a:lumOff val="40000"/>
                  </a:schemeClr>
                </a:solidFill>
                <a:effectLst>
                  <a:outerShdw blurRad="38100" dist="38100" dir="2700000" algn="tl">
                    <a:srgbClr val="000000">
                      <a:alpha val="43137"/>
                    </a:srgbClr>
                  </a:outerShdw>
                </a:effectLst>
              </a:rPr>
              <a:t>A.D. 217/218</a:t>
            </a:r>
            <a:endParaRPr lang="en-GB" sz="1800" dirty="0">
              <a:solidFill>
                <a:schemeClr val="accent5">
                  <a:lumMod val="60000"/>
                  <a:lumOff val="40000"/>
                </a:schemeClr>
              </a:solidFill>
              <a:effectLst>
                <a:outerShdw blurRad="38100" dist="38100" dir="2700000" algn="tl">
                  <a:srgbClr val="000000">
                    <a:alpha val="43137"/>
                  </a:srgbClr>
                </a:outerShdw>
              </a:effectLst>
            </a:endParaRPr>
          </a:p>
        </p:txBody>
      </p:sp>
      <p:sp>
        <p:nvSpPr>
          <p:cNvPr id="4" name="TextBox 3"/>
          <p:cNvSpPr txBox="1"/>
          <p:nvPr/>
        </p:nvSpPr>
        <p:spPr>
          <a:xfrm>
            <a:off x="4706724" y="6167045"/>
            <a:ext cx="4401780" cy="646331"/>
          </a:xfrm>
          <a:prstGeom prst="rect">
            <a:avLst/>
          </a:prstGeom>
          <a:noFill/>
        </p:spPr>
        <p:txBody>
          <a:bodyPr wrap="square" rtlCol="0">
            <a:spAutoFit/>
          </a:bodyPr>
          <a:lstStyle/>
          <a:p>
            <a:pPr algn="r"/>
            <a:r>
              <a:rPr lang="en-GB" sz="1200" dirty="0">
                <a:solidFill>
                  <a:schemeClr val="tx1">
                    <a:lumMod val="50000"/>
                  </a:schemeClr>
                </a:solidFill>
              </a:rPr>
              <a:t>JÖAI 52, 26, no 17; AE 1982, 870; </a:t>
            </a:r>
            <a:r>
              <a:rPr lang="en-GB" sz="1200" dirty="0" err="1">
                <a:solidFill>
                  <a:schemeClr val="tx1">
                    <a:lumMod val="50000"/>
                  </a:schemeClr>
                </a:solidFill>
              </a:rPr>
              <a:t>IEph</a:t>
            </a:r>
            <a:r>
              <a:rPr lang="en-GB" sz="1200" dirty="0">
                <a:solidFill>
                  <a:schemeClr val="tx1">
                    <a:lumMod val="50000"/>
                  </a:schemeClr>
                </a:solidFill>
              </a:rPr>
              <a:t> 617; also </a:t>
            </a:r>
            <a:r>
              <a:rPr lang="en-GB" sz="1200" dirty="0" err="1">
                <a:solidFill>
                  <a:schemeClr val="tx1">
                    <a:lumMod val="50000"/>
                  </a:schemeClr>
                </a:solidFill>
              </a:rPr>
              <a:t>cf</a:t>
            </a:r>
            <a:r>
              <a:rPr lang="en-GB" sz="1200" dirty="0">
                <a:solidFill>
                  <a:schemeClr val="tx1">
                    <a:lumMod val="50000"/>
                  </a:schemeClr>
                </a:solidFill>
              </a:rPr>
              <a:t>,</a:t>
            </a:r>
            <a:r>
              <a:rPr lang="de-DE" sz="1200" dirty="0">
                <a:solidFill>
                  <a:schemeClr val="tx1">
                    <a:lumMod val="50000"/>
                  </a:schemeClr>
                </a:solidFill>
              </a:rPr>
              <a:t> IEph 616: </a:t>
            </a:r>
            <a:r>
              <a:rPr lang="de-DE" sz="1200" dirty="0" err="1">
                <a:solidFill>
                  <a:schemeClr val="tx1">
                    <a:lumMod val="50000"/>
                  </a:schemeClr>
                </a:solidFill>
              </a:rPr>
              <a:t>dedication</a:t>
            </a:r>
            <a:r>
              <a:rPr lang="de-DE" sz="1200" dirty="0">
                <a:solidFill>
                  <a:schemeClr val="tx1">
                    <a:lumMod val="50000"/>
                  </a:schemeClr>
                </a:solidFill>
              </a:rPr>
              <a:t> </a:t>
            </a:r>
            <a:r>
              <a:rPr lang="de-DE" sz="1200" dirty="0" err="1">
                <a:solidFill>
                  <a:schemeClr val="tx1">
                    <a:lumMod val="50000"/>
                  </a:schemeClr>
                </a:solidFill>
              </a:rPr>
              <a:t>to</a:t>
            </a:r>
            <a:r>
              <a:rPr lang="de-DE" sz="1200" dirty="0">
                <a:solidFill>
                  <a:schemeClr val="tx1">
                    <a:lumMod val="50000"/>
                  </a:schemeClr>
                </a:solidFill>
              </a:rPr>
              <a:t> </a:t>
            </a:r>
            <a:r>
              <a:rPr lang="de-DE" sz="1200" dirty="0" err="1">
                <a:solidFill>
                  <a:schemeClr val="tx1">
                    <a:lumMod val="50000"/>
                  </a:schemeClr>
                </a:solidFill>
              </a:rPr>
              <a:t>Appius</a:t>
            </a:r>
            <a:r>
              <a:rPr lang="de-DE" sz="1200" dirty="0">
                <a:solidFill>
                  <a:schemeClr val="tx1">
                    <a:lumMod val="50000"/>
                  </a:schemeClr>
                </a:solidFill>
              </a:rPr>
              <a:t> Alexandros </a:t>
            </a:r>
            <a:br>
              <a:rPr lang="de-DE" sz="1200" dirty="0">
                <a:solidFill>
                  <a:schemeClr val="tx1">
                    <a:lumMod val="50000"/>
                  </a:schemeClr>
                </a:solidFill>
              </a:rPr>
            </a:br>
            <a:r>
              <a:rPr lang="de-DE" sz="1200" dirty="0" err="1">
                <a:solidFill>
                  <a:schemeClr val="tx1">
                    <a:lumMod val="50000"/>
                  </a:schemeClr>
                </a:solidFill>
              </a:rPr>
              <a:t>by</a:t>
            </a:r>
            <a:r>
              <a:rPr lang="de-DE" sz="1200" dirty="0">
                <a:solidFill>
                  <a:schemeClr val="tx1">
                    <a:lumMod val="50000"/>
                  </a:schemeClr>
                </a:solidFill>
              </a:rPr>
              <a:t> M. Aurelius Daphnos, </a:t>
            </a:r>
            <a:r>
              <a:rPr lang="de-DE" sz="1200" i="1" dirty="0">
                <a:solidFill>
                  <a:schemeClr val="tx1">
                    <a:lumMod val="50000"/>
                  </a:schemeClr>
                </a:solidFill>
              </a:rPr>
              <a:t>asiarchos</a:t>
            </a:r>
            <a:r>
              <a:rPr lang="de-DE" sz="1200" dirty="0">
                <a:solidFill>
                  <a:schemeClr val="tx1">
                    <a:lumMod val="50000"/>
                  </a:schemeClr>
                </a:solidFill>
              </a:rPr>
              <a:t>,</a:t>
            </a:r>
            <a:endParaRPr lang="en-GB" sz="1200" i="1" dirty="0">
              <a:solidFill>
                <a:schemeClr val="tx1">
                  <a:lumMod val="50000"/>
                </a:schemeClr>
              </a:solidFill>
            </a:endParaRPr>
          </a:p>
        </p:txBody>
      </p:sp>
      <p:pic>
        <p:nvPicPr>
          <p:cNvPr id="8" name="Picture 7"/>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31167" b="80167" l="27000" r="67125">
                        <a14:foregroundMark x1="51625" y1="31333" x2="51625" y2="31333"/>
                        <a14:foregroundMark x1="48250" y1="76667" x2="48250" y2="76667"/>
                        <a14:foregroundMark x1="48750" y1="76333" x2="48750" y2="76333"/>
                      </a14:backgroundRemoval>
                    </a14:imgEffect>
                  </a14:imgLayer>
                </a14:imgProps>
              </a:ext>
              <a:ext uri="{28A0092B-C50C-407E-A947-70E740481C1C}">
                <a14:useLocalDpi xmlns:a14="http://schemas.microsoft.com/office/drawing/2010/main" val="0"/>
              </a:ext>
            </a:extLst>
          </a:blip>
          <a:srcRect l="22000" t="26869" r="27850" b="15855"/>
          <a:stretch/>
        </p:blipFill>
        <p:spPr>
          <a:xfrm>
            <a:off x="5322574" y="188640"/>
            <a:ext cx="3821426" cy="3273287"/>
          </a:xfrm>
          <a:prstGeom prst="rect">
            <a:avLst/>
          </a:prstGeom>
        </p:spPr>
      </p:pic>
      <p:sp>
        <p:nvSpPr>
          <p:cNvPr id="9" name="TextBox 8"/>
          <p:cNvSpPr txBox="1"/>
          <p:nvPr/>
        </p:nvSpPr>
        <p:spPr>
          <a:xfrm rot="5400000">
            <a:off x="7889014" y="1552146"/>
            <a:ext cx="1800200" cy="369332"/>
          </a:xfrm>
          <a:prstGeom prst="rect">
            <a:avLst/>
          </a:prstGeom>
          <a:noFill/>
        </p:spPr>
        <p:txBody>
          <a:bodyPr wrap="square" rtlCol="0">
            <a:spAutoFit/>
          </a:bodyPr>
          <a:lstStyle/>
          <a:p>
            <a:r>
              <a:rPr lang="en-GB" dirty="0">
                <a:solidFill>
                  <a:schemeClr val="tx1">
                    <a:lumMod val="65000"/>
                  </a:schemeClr>
                </a:solidFill>
              </a:rPr>
              <a:t>Diana </a:t>
            </a:r>
            <a:r>
              <a:rPr lang="en-GB" dirty="0" err="1">
                <a:solidFill>
                  <a:schemeClr val="tx1">
                    <a:lumMod val="65000"/>
                  </a:schemeClr>
                </a:solidFill>
              </a:rPr>
              <a:t>Ephesia</a:t>
            </a:r>
            <a:endParaRPr lang="en-GB" dirty="0">
              <a:solidFill>
                <a:schemeClr val="tx1">
                  <a:lumMod val="65000"/>
                </a:schemeClr>
              </a:solidFill>
            </a:endParaRPr>
          </a:p>
        </p:txBody>
      </p:sp>
      <p:sp>
        <p:nvSpPr>
          <p:cNvPr id="11" name="TextBox 10"/>
          <p:cNvSpPr txBox="1"/>
          <p:nvPr/>
        </p:nvSpPr>
        <p:spPr>
          <a:xfrm>
            <a:off x="4932040" y="2385429"/>
            <a:ext cx="4248472" cy="3139321"/>
          </a:xfrm>
          <a:prstGeom prst="rect">
            <a:avLst/>
          </a:prstGeom>
          <a:noFill/>
        </p:spPr>
        <p:txBody>
          <a:bodyPr wrap="square" rtlCol="0">
            <a:spAutoFit/>
          </a:bodyPr>
          <a:lstStyle/>
          <a:p>
            <a:r>
              <a:rPr lang="de-DE" dirty="0"/>
              <a:t>   </a:t>
            </a:r>
            <a:r>
              <a:rPr lang="el-GR" dirty="0"/>
              <a:t>Δησιδιήνην Κινκίαν</a:t>
            </a:r>
          </a:p>
          <a:p>
            <a:r>
              <a:rPr lang="de-DE" dirty="0"/>
              <a:t>   </a:t>
            </a:r>
            <a:r>
              <a:rPr lang="el-GR" dirty="0"/>
              <a:t>τὴν κοσμιωτάτην</a:t>
            </a:r>
          </a:p>
          <a:p>
            <a:r>
              <a:rPr lang="de-DE" dirty="0"/>
              <a:t>   </a:t>
            </a:r>
            <a:r>
              <a:rPr lang="el-GR" dirty="0"/>
              <a:t>γυναῖκα</a:t>
            </a:r>
          </a:p>
          <a:p>
            <a:r>
              <a:rPr lang="de-DE" dirty="0"/>
              <a:t>   </a:t>
            </a:r>
            <a:r>
              <a:rPr lang="el-GR" dirty="0"/>
              <a:t>Ἀππίου Ἀλεξάνδρου</a:t>
            </a:r>
          </a:p>
          <a:p>
            <a:r>
              <a:rPr lang="el-GR" baseline="30000" dirty="0"/>
              <a:t>5</a:t>
            </a:r>
            <a:r>
              <a:rPr lang="el-GR" dirty="0"/>
              <a:t> </a:t>
            </a:r>
            <a:r>
              <a:rPr lang="de-DE" dirty="0"/>
              <a:t> </a:t>
            </a:r>
            <a:r>
              <a:rPr lang="el-GR" dirty="0"/>
              <a:t>τοῦ κρατίστου</a:t>
            </a:r>
          </a:p>
          <a:p>
            <a:r>
              <a:rPr lang="de-DE" dirty="0"/>
              <a:t>   </a:t>
            </a:r>
            <a:r>
              <a:rPr lang="el-GR" dirty="0"/>
              <a:t>ἐπιτρόπου τῶν Σεββ(αστῶν)</a:t>
            </a:r>
          </a:p>
          <a:p>
            <a:r>
              <a:rPr lang="de-DE" dirty="0"/>
              <a:t>   </a:t>
            </a:r>
            <a:r>
              <a:rPr lang="el-GR" dirty="0"/>
              <a:t>Ἰουλ(ία) Ἀττίκιλλα</a:t>
            </a:r>
            <a:r>
              <a:rPr lang="el-GR" b="1" dirty="0">
                <a:solidFill>
                  <a:srgbClr val="00B0F0"/>
                </a:solidFill>
              </a:rPr>
              <a:t> ἱέρεια</a:t>
            </a:r>
          </a:p>
          <a:p>
            <a:r>
              <a:rPr lang="de-DE" b="1" dirty="0">
                <a:solidFill>
                  <a:srgbClr val="00B0F0"/>
                </a:solidFill>
              </a:rPr>
              <a:t>   </a:t>
            </a:r>
            <a:r>
              <a:rPr lang="el-GR" b="1" dirty="0">
                <a:solidFill>
                  <a:srgbClr val="00B0F0"/>
                </a:solidFill>
              </a:rPr>
              <a:t>τῆς ἁγιωτάτης Ἀρτέμιδος</a:t>
            </a:r>
          </a:p>
          <a:p>
            <a:r>
              <a:rPr lang="de-DE" b="1" dirty="0">
                <a:solidFill>
                  <a:srgbClr val="00B0F0"/>
                </a:solidFill>
              </a:rPr>
              <a:t>   </a:t>
            </a:r>
            <a:r>
              <a:rPr lang="el-GR" b="1" dirty="0">
                <a:solidFill>
                  <a:srgbClr val="00B0F0"/>
                </a:solidFill>
              </a:rPr>
              <a:t>καὶ ἀρχιέρεια Ἀσίας</a:t>
            </a:r>
            <a:r>
              <a:rPr lang="el-GR" dirty="0"/>
              <a:t> ναῶν</a:t>
            </a:r>
          </a:p>
          <a:p>
            <a:r>
              <a:rPr lang="el-GR" baseline="30000" dirty="0"/>
              <a:t>10</a:t>
            </a:r>
            <a:r>
              <a:rPr lang="el-GR" dirty="0"/>
              <a:t> τῶν ἐν Ἐφέσῳ</a:t>
            </a:r>
          </a:p>
          <a:p>
            <a:r>
              <a:rPr lang="de-DE" dirty="0"/>
              <a:t>   </a:t>
            </a:r>
            <a:r>
              <a:rPr lang="el-GR" dirty="0"/>
              <a:t>τὴν ἑαυτῆς </a:t>
            </a:r>
            <a:r>
              <a:rPr lang="el-GR" b="1" dirty="0">
                <a:solidFill>
                  <a:srgbClr val="00B0F0"/>
                </a:solidFill>
              </a:rPr>
              <a:t>εὐεργέτιν</a:t>
            </a:r>
            <a:r>
              <a:rPr lang="el-GR" dirty="0"/>
              <a:t>.</a:t>
            </a:r>
            <a:endParaRPr lang="en-GB" dirty="0"/>
          </a:p>
        </p:txBody>
      </p:sp>
      <p:sp>
        <p:nvSpPr>
          <p:cNvPr id="6" name="Content Placeholder 2"/>
          <p:cNvSpPr txBox="1">
            <a:spLocks/>
          </p:cNvSpPr>
          <p:nvPr/>
        </p:nvSpPr>
        <p:spPr>
          <a:xfrm rot="20239803">
            <a:off x="1147975" y="5077666"/>
            <a:ext cx="3754760" cy="828092"/>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a:ln/>
        </p:spPr>
        <p:style>
          <a:lnRef idx="1">
            <a:schemeClr val="accent6"/>
          </a:lnRef>
          <a:fillRef idx="3">
            <a:schemeClr val="accent6"/>
          </a:fillRef>
          <a:effectRef idx="2">
            <a:schemeClr val="accent6"/>
          </a:effectRef>
          <a:fontRef idx="minor">
            <a:schemeClr val="lt1"/>
          </a:fontRef>
        </p:style>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2000" b="1" dirty="0">
                <a:solidFill>
                  <a:schemeClr val="accent5">
                    <a:lumMod val="40000"/>
                    <a:lumOff val="60000"/>
                  </a:schemeClr>
                </a:solidFill>
                <a:effectLst>
                  <a:outerShdw blurRad="38100" dist="38100" dir="2700000" algn="tl">
                    <a:srgbClr val="000000">
                      <a:alpha val="43137"/>
                    </a:srgbClr>
                  </a:outerShdw>
                </a:effectLst>
              </a:rPr>
              <a:t>PATRONAGE STRUCTURES</a:t>
            </a:r>
            <a:br>
              <a:rPr lang="en-GB" sz="2000" b="1" dirty="0">
                <a:solidFill>
                  <a:schemeClr val="accent5">
                    <a:lumMod val="40000"/>
                    <a:lumOff val="60000"/>
                  </a:schemeClr>
                </a:solidFill>
                <a:effectLst>
                  <a:outerShdw blurRad="38100" dist="38100" dir="2700000" algn="tl">
                    <a:srgbClr val="000000">
                      <a:alpha val="43137"/>
                    </a:srgbClr>
                  </a:outerShdw>
                </a:effectLst>
              </a:rPr>
            </a:br>
            <a:r>
              <a:rPr lang="en-GB" sz="2000" b="1" dirty="0">
                <a:solidFill>
                  <a:schemeClr val="accent5">
                    <a:lumMod val="40000"/>
                    <a:lumOff val="60000"/>
                  </a:schemeClr>
                </a:solidFill>
                <a:effectLst>
                  <a:outerShdw blurRad="38100" dist="38100" dir="2700000" algn="tl">
                    <a:srgbClr val="000000">
                      <a:alpha val="43137"/>
                    </a:srgbClr>
                  </a:outerShdw>
                </a:effectLst>
              </a:rPr>
              <a:t>among elite women</a:t>
            </a:r>
            <a:endParaRPr lang="en-GB" sz="1400" b="1" dirty="0">
              <a:solidFill>
                <a:schemeClr val="accent5">
                  <a:lumMod val="40000"/>
                  <a:lumOff val="60000"/>
                </a:schemeClr>
              </a:solidFill>
            </a:endParaRPr>
          </a:p>
        </p:txBody>
      </p:sp>
    </p:spTree>
    <p:extLst>
      <p:ext uri="{BB962C8B-B14F-4D97-AF65-F5344CB8AC3E}">
        <p14:creationId xmlns:p14="http://schemas.microsoft.com/office/powerpoint/2010/main" val="232264520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4" dur="500"/>
                                        <p:tgtEl>
                                          <p:spTgt spid="3">
                                            <p:txEl>
                                              <p:pRg st="1" end="1"/>
                                            </p:txEl>
                                          </p:spTgt>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par>
                                <p:cTn id="18" presetID="14" presetClass="entr" presetSubtype="1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par>
                          <p:cTn id="21" fill="hold">
                            <p:stCondLst>
                              <p:cond delay="1000"/>
                            </p:stCondLst>
                            <p:childTnLst>
                              <p:par>
                                <p:cTn id="22" presetID="22" presetClass="entr" presetSubtype="4" fill="hold" grpId="0" nodeType="after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wipe(down)">
                                      <p:cBhvr>
                                        <p:cTn id="24" dur="500"/>
                                        <p:tgtEl>
                                          <p:spTgt spid="2"/>
                                        </p:tgtEl>
                                      </p:cBhvr>
                                    </p:animEffect>
                                  </p:childTnLst>
                                </p:cTn>
                              </p:par>
                            </p:childTnLst>
                          </p:cTn>
                        </p:par>
                        <p:par>
                          <p:cTn id="25" fill="hold">
                            <p:stCondLst>
                              <p:cond delay="1500"/>
                            </p:stCondLst>
                            <p:childTnLst>
                              <p:par>
                                <p:cTn id="26" presetID="14" presetClass="entr" presetSubtype="10" fill="hold" grpId="0" nodeType="after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randombar(horizontal)">
                                      <p:cBhvr>
                                        <p:cTn id="28" dur="500"/>
                                        <p:tgtEl>
                                          <p:spTgt spid="4"/>
                                        </p:tgtEl>
                                      </p:cBhvr>
                                    </p:animEffect>
                                  </p:childTnLst>
                                </p:cTn>
                              </p:par>
                            </p:childTnLst>
                          </p:cTn>
                        </p:par>
                        <p:par>
                          <p:cTn id="29" fill="hold">
                            <p:stCondLst>
                              <p:cond delay="2000"/>
                            </p:stCondLst>
                            <p:childTnLst>
                              <p:par>
                                <p:cTn id="30" presetID="14" presetClass="exit" presetSubtype="10" fill="hold" grpId="0" nodeType="afterEffect">
                                  <p:stCondLst>
                                    <p:cond delay="0"/>
                                  </p:stCondLst>
                                  <p:childTnLst>
                                    <p:animEffect transition="out" filter="randombar(horizontal)">
                                      <p:cBhvr>
                                        <p:cTn id="31" dur="500"/>
                                        <p:tgtEl>
                                          <p:spTgt spid="10">
                                            <p:txEl>
                                              <p:pRg st="0" end="0"/>
                                            </p:txEl>
                                          </p:spTgt>
                                        </p:tgtEl>
                                      </p:cBhvr>
                                    </p:animEffect>
                                    <p:set>
                                      <p:cBhvr>
                                        <p:cTn id="32" dur="1" fill="hold">
                                          <p:stCondLst>
                                            <p:cond delay="499"/>
                                          </p:stCondLst>
                                        </p:cTn>
                                        <p:tgtEl>
                                          <p:spTgt spid="10">
                                            <p:txEl>
                                              <p:pRg st="0" end="0"/>
                                            </p:txEl>
                                          </p:spTgt>
                                        </p:tgtEl>
                                        <p:attrNameLst>
                                          <p:attrName>style.visibility</p:attrName>
                                        </p:attrNameLst>
                                      </p:cBhvr>
                                      <p:to>
                                        <p:strVal val="hidden"/>
                                      </p:to>
                                    </p:set>
                                  </p:childTnLst>
                                </p:cTn>
                              </p:par>
                            </p:childTnLst>
                          </p:cTn>
                        </p:par>
                        <p:par>
                          <p:cTn id="33" fill="hold">
                            <p:stCondLst>
                              <p:cond delay="2500"/>
                            </p:stCondLst>
                            <p:childTnLst>
                              <p:par>
                                <p:cTn id="34" presetID="14" presetClass="exit" presetSubtype="10" fill="hold" grpId="0" nodeType="afterEffect">
                                  <p:stCondLst>
                                    <p:cond delay="0"/>
                                  </p:stCondLst>
                                  <p:childTnLst>
                                    <p:animEffect transition="out" filter="randombar(horizontal)">
                                      <p:cBhvr>
                                        <p:cTn id="35" dur="500"/>
                                        <p:tgtEl>
                                          <p:spTgt spid="10">
                                            <p:txEl>
                                              <p:pRg st="1" end="1"/>
                                            </p:txEl>
                                          </p:spTgt>
                                        </p:tgtEl>
                                      </p:cBhvr>
                                    </p:animEffect>
                                    <p:set>
                                      <p:cBhvr>
                                        <p:cTn id="36" dur="1" fill="hold">
                                          <p:stCondLst>
                                            <p:cond delay="499"/>
                                          </p:stCondLst>
                                        </p:cTn>
                                        <p:tgtEl>
                                          <p:spTgt spid="10">
                                            <p:txEl>
                                              <p:pRg st="1" end="1"/>
                                            </p:txEl>
                                          </p:spTgt>
                                        </p:tgtEl>
                                        <p:attrNameLst>
                                          <p:attrName>style.visibility</p:attrName>
                                        </p:attrNameLst>
                                      </p:cBhvr>
                                      <p:to>
                                        <p:strVal val="hidden"/>
                                      </p:to>
                                    </p:set>
                                  </p:childTnLst>
                                </p:cTn>
                              </p:par>
                            </p:childTnLst>
                          </p:cTn>
                        </p:par>
                        <p:par>
                          <p:cTn id="37" fill="hold">
                            <p:stCondLst>
                              <p:cond delay="3000"/>
                            </p:stCondLst>
                            <p:childTnLst>
                              <p:par>
                                <p:cTn id="38" presetID="14" presetClass="exit" presetSubtype="10" fill="hold" grpId="0" nodeType="afterEffect">
                                  <p:stCondLst>
                                    <p:cond delay="0"/>
                                  </p:stCondLst>
                                  <p:childTnLst>
                                    <p:animEffect transition="out" filter="randombar(horizontal)">
                                      <p:cBhvr>
                                        <p:cTn id="39" dur="500"/>
                                        <p:tgtEl>
                                          <p:spTgt spid="10">
                                            <p:txEl>
                                              <p:pRg st="2" end="2"/>
                                            </p:txEl>
                                          </p:spTgt>
                                        </p:tgtEl>
                                      </p:cBhvr>
                                    </p:animEffect>
                                    <p:set>
                                      <p:cBhvr>
                                        <p:cTn id="40" dur="1" fill="hold">
                                          <p:stCondLst>
                                            <p:cond delay="499"/>
                                          </p:stCondLst>
                                        </p:cTn>
                                        <p:tgtEl>
                                          <p:spTgt spid="10">
                                            <p:txEl>
                                              <p:pRg st="2" end="2"/>
                                            </p:txEl>
                                          </p:spTgt>
                                        </p:tgtEl>
                                        <p:attrNameLst>
                                          <p:attrName>style.visibility</p:attrName>
                                        </p:attrNameLst>
                                      </p:cBhvr>
                                      <p:to>
                                        <p:strVal val="hidden"/>
                                      </p:to>
                                    </p:set>
                                  </p:childTnLst>
                                </p:cTn>
                              </p:par>
                            </p:childTnLst>
                          </p:cTn>
                        </p:par>
                        <p:par>
                          <p:cTn id="41" fill="hold">
                            <p:stCondLst>
                              <p:cond delay="3500"/>
                            </p:stCondLst>
                            <p:childTnLst>
                              <p:par>
                                <p:cTn id="42" presetID="14" presetClass="exit" presetSubtype="10" fill="hold" grpId="0" nodeType="afterEffect">
                                  <p:stCondLst>
                                    <p:cond delay="0"/>
                                  </p:stCondLst>
                                  <p:childTnLst>
                                    <p:animEffect transition="out" filter="randombar(horizontal)">
                                      <p:cBhvr>
                                        <p:cTn id="43" dur="500"/>
                                        <p:tgtEl>
                                          <p:spTgt spid="10">
                                            <p:txEl>
                                              <p:pRg st="3" end="3"/>
                                            </p:txEl>
                                          </p:spTgt>
                                        </p:tgtEl>
                                      </p:cBhvr>
                                    </p:animEffect>
                                    <p:set>
                                      <p:cBhvr>
                                        <p:cTn id="44" dur="1" fill="hold">
                                          <p:stCondLst>
                                            <p:cond delay="499"/>
                                          </p:stCondLst>
                                        </p:cTn>
                                        <p:tgtEl>
                                          <p:spTgt spid="10">
                                            <p:txEl>
                                              <p:pRg st="3" end="3"/>
                                            </p:txEl>
                                          </p:spTgt>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1000"/>
                                        <p:tgtEl>
                                          <p:spTgt spid="6"/>
                                        </p:tgtEl>
                                      </p:cBhvr>
                                    </p:animEffect>
                                    <p:anim calcmode="lin" valueType="num">
                                      <p:cBhvr>
                                        <p:cTn id="50" dur="1000" fill="hold"/>
                                        <p:tgtEl>
                                          <p:spTgt spid="6"/>
                                        </p:tgtEl>
                                        <p:attrNameLst>
                                          <p:attrName>ppt_x</p:attrName>
                                        </p:attrNameLst>
                                      </p:cBhvr>
                                      <p:tavLst>
                                        <p:tav tm="0">
                                          <p:val>
                                            <p:strVal val="#ppt_x"/>
                                          </p:val>
                                        </p:tav>
                                        <p:tav tm="100000">
                                          <p:val>
                                            <p:strVal val="#ppt_x"/>
                                          </p:val>
                                        </p:tav>
                                      </p:tavLst>
                                    </p:anim>
                                    <p:anim calcmode="lin" valueType="num">
                                      <p:cBhvr>
                                        <p:cTn id="5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2" grpId="0"/>
      <p:bldP spid="3" grpId="0" build="p"/>
      <p:bldP spid="4" grpId="0"/>
      <p:bldP spid="11" grpId="0"/>
      <p:bldP spid="6"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31167" b="80167" l="27000" r="67125">
                        <a14:foregroundMark x1="51625" y1="31333" x2="51625" y2="31333"/>
                        <a14:foregroundMark x1="48250" y1="76667" x2="48250" y2="76667"/>
                        <a14:foregroundMark x1="48750" y1="76333" x2="48750" y2="76333"/>
                      </a14:backgroundRemoval>
                    </a14:imgEffect>
                  </a14:imgLayer>
                </a14:imgProps>
              </a:ext>
              <a:ext uri="{28A0092B-C50C-407E-A947-70E740481C1C}">
                <a14:useLocalDpi xmlns:a14="http://schemas.microsoft.com/office/drawing/2010/main" val="0"/>
              </a:ext>
            </a:extLst>
          </a:blip>
          <a:srcRect l="22000" t="26869" r="27850" b="15855"/>
          <a:stretch/>
        </p:blipFill>
        <p:spPr>
          <a:xfrm>
            <a:off x="5322574" y="188640"/>
            <a:ext cx="3821426" cy="3273287"/>
          </a:xfrm>
          <a:prstGeom prst="rect">
            <a:avLst/>
          </a:prstGeom>
        </p:spPr>
      </p:pic>
      <p:sp>
        <p:nvSpPr>
          <p:cNvPr id="2" name="Title 1"/>
          <p:cNvSpPr>
            <a:spLocks noGrp="1"/>
          </p:cNvSpPr>
          <p:nvPr>
            <p:ph type="title"/>
          </p:nvPr>
        </p:nvSpPr>
        <p:spPr>
          <a:xfrm>
            <a:off x="457200" y="260648"/>
            <a:ext cx="8229600" cy="854968"/>
          </a:xfrm>
        </p:spPr>
        <p:txBody>
          <a:bodyPr/>
          <a:lstStyle/>
          <a:p>
            <a:r>
              <a:rPr lang="en-GB" dirty="0" err="1"/>
              <a:t>Ephesos</a:t>
            </a:r>
            <a:r>
              <a:rPr lang="en-GB" dirty="0"/>
              <a:t>: “Career Structures”</a:t>
            </a:r>
          </a:p>
        </p:txBody>
      </p:sp>
      <p:sp>
        <p:nvSpPr>
          <p:cNvPr id="3" name="Content Placeholder 2"/>
          <p:cNvSpPr>
            <a:spLocks noGrp="1"/>
          </p:cNvSpPr>
          <p:nvPr>
            <p:ph idx="1"/>
          </p:nvPr>
        </p:nvSpPr>
        <p:spPr>
          <a:xfrm>
            <a:off x="179512" y="1412776"/>
            <a:ext cx="5328592" cy="5328592"/>
          </a:xfrm>
        </p:spPr>
        <p:txBody>
          <a:bodyPr>
            <a:normAutofit/>
          </a:bodyPr>
          <a:lstStyle/>
          <a:p>
            <a:r>
              <a:rPr lang="en-GB" sz="2000" b="1" dirty="0">
                <a:solidFill>
                  <a:schemeClr val="tx1">
                    <a:lumMod val="65000"/>
                  </a:schemeClr>
                </a:solidFill>
              </a:rPr>
              <a:t>Honorary inscription A.D. </a:t>
            </a:r>
            <a:r>
              <a:rPr lang="en-GB" sz="2000" dirty="0">
                <a:solidFill>
                  <a:schemeClr val="tx1">
                    <a:lumMod val="65000"/>
                  </a:schemeClr>
                </a:solidFill>
              </a:rPr>
              <a:t>132-260 </a:t>
            </a:r>
            <a:r>
              <a:rPr lang="en-GB" sz="2000" dirty="0" err="1">
                <a:solidFill>
                  <a:schemeClr val="tx1">
                    <a:lumMod val="65000"/>
                  </a:schemeClr>
                </a:solidFill>
              </a:rPr>
              <a:t>n.Chr</a:t>
            </a:r>
            <a:r>
              <a:rPr lang="en-GB" sz="2000" dirty="0">
                <a:solidFill>
                  <a:schemeClr val="tx1">
                    <a:lumMod val="65000"/>
                  </a:schemeClr>
                </a:solidFill>
              </a:rPr>
              <a:t>.</a:t>
            </a:r>
          </a:p>
          <a:p>
            <a:pPr lvl="1"/>
            <a:r>
              <a:rPr lang="en-GB" sz="1800" dirty="0">
                <a:solidFill>
                  <a:schemeClr val="tx1">
                    <a:lumMod val="65000"/>
                  </a:schemeClr>
                </a:solidFill>
              </a:rPr>
              <a:t>Name </a:t>
            </a:r>
            <a:r>
              <a:rPr lang="en-GB" sz="1800" dirty="0" err="1">
                <a:solidFill>
                  <a:schemeClr val="tx1">
                    <a:lumMod val="65000"/>
                  </a:schemeClr>
                </a:solidFill>
              </a:rPr>
              <a:t>nicht</a:t>
            </a:r>
            <a:r>
              <a:rPr lang="en-GB" sz="1800" dirty="0">
                <a:solidFill>
                  <a:schemeClr val="tx1">
                    <a:lumMod val="65000"/>
                  </a:schemeClr>
                </a:solidFill>
              </a:rPr>
              <a:t> </a:t>
            </a:r>
            <a:r>
              <a:rPr lang="en-GB" sz="1800" dirty="0" err="1">
                <a:solidFill>
                  <a:schemeClr val="tx1">
                    <a:lumMod val="65000"/>
                  </a:schemeClr>
                </a:solidFill>
              </a:rPr>
              <a:t>erhalten</a:t>
            </a:r>
            <a:r>
              <a:rPr lang="en-GB" sz="1800" dirty="0">
                <a:solidFill>
                  <a:schemeClr val="tx1">
                    <a:lumMod val="65000"/>
                  </a:schemeClr>
                </a:solidFill>
              </a:rPr>
              <a:t> </a:t>
            </a:r>
          </a:p>
          <a:p>
            <a:r>
              <a:rPr lang="en-GB" sz="2000" dirty="0">
                <a:solidFill>
                  <a:schemeClr val="accent5">
                    <a:lumMod val="60000"/>
                    <a:lumOff val="40000"/>
                  </a:schemeClr>
                </a:solidFill>
              </a:rPr>
              <a:t>‘Accumulation’ of political and religious</a:t>
            </a:r>
            <a:br>
              <a:rPr lang="en-GB" sz="2000" dirty="0">
                <a:solidFill>
                  <a:schemeClr val="accent5">
                    <a:lumMod val="60000"/>
                    <a:lumOff val="40000"/>
                  </a:schemeClr>
                </a:solidFill>
              </a:rPr>
            </a:br>
            <a:r>
              <a:rPr lang="en-GB" sz="2000" dirty="0">
                <a:solidFill>
                  <a:schemeClr val="accent5">
                    <a:lumMod val="60000"/>
                    <a:lumOff val="40000"/>
                  </a:schemeClr>
                </a:solidFill>
              </a:rPr>
              <a:t>offices and </a:t>
            </a:r>
            <a:r>
              <a:rPr lang="en-GB" sz="2000" i="1" dirty="0" err="1">
                <a:solidFill>
                  <a:schemeClr val="accent5">
                    <a:lumMod val="60000"/>
                    <a:lumOff val="40000"/>
                  </a:schemeClr>
                </a:solidFill>
              </a:rPr>
              <a:t>leiturigia</a:t>
            </a:r>
            <a:r>
              <a:rPr lang="en-GB" sz="2000" i="1" dirty="0">
                <a:solidFill>
                  <a:schemeClr val="accent5">
                    <a:lumMod val="60000"/>
                    <a:lumOff val="40000"/>
                  </a:schemeClr>
                </a:solidFill>
              </a:rPr>
              <a:t> </a:t>
            </a:r>
            <a:r>
              <a:rPr lang="en-GB" sz="2000" dirty="0">
                <a:solidFill>
                  <a:schemeClr val="accent5">
                    <a:lumMod val="60000"/>
                    <a:lumOff val="40000"/>
                  </a:schemeClr>
                </a:solidFill>
              </a:rPr>
              <a:t>in </a:t>
            </a:r>
            <a:r>
              <a:rPr lang="en-GB" sz="2000" dirty="0" err="1">
                <a:solidFill>
                  <a:schemeClr val="accent5">
                    <a:lumMod val="60000"/>
                    <a:lumOff val="40000"/>
                  </a:schemeClr>
                </a:solidFill>
              </a:rPr>
              <a:t>Ephesos</a:t>
            </a:r>
            <a:r>
              <a:rPr lang="en-GB" sz="2000" dirty="0">
                <a:solidFill>
                  <a:schemeClr val="accent5">
                    <a:lumMod val="60000"/>
                    <a:lumOff val="40000"/>
                  </a:schemeClr>
                </a:solidFill>
              </a:rPr>
              <a:t>:</a:t>
            </a:r>
          </a:p>
          <a:p>
            <a:pPr lvl="1"/>
            <a:r>
              <a:rPr lang="en-GB" sz="1800" b="1" i="1" dirty="0" err="1">
                <a:solidFill>
                  <a:schemeClr val="accent5">
                    <a:lumMod val="60000"/>
                    <a:lumOff val="40000"/>
                  </a:schemeClr>
                </a:solidFill>
              </a:rPr>
              <a:t>prytanis</a:t>
            </a:r>
            <a:r>
              <a:rPr lang="en-GB" sz="1800" b="1" dirty="0">
                <a:solidFill>
                  <a:schemeClr val="accent5">
                    <a:lumMod val="60000"/>
                    <a:lumOff val="40000"/>
                  </a:schemeClr>
                </a:solidFill>
              </a:rPr>
              <a:t> </a:t>
            </a:r>
          </a:p>
          <a:p>
            <a:pPr lvl="2"/>
            <a:r>
              <a:rPr lang="de-DE" sz="1400" i="1" dirty="0">
                <a:solidFill>
                  <a:schemeClr val="accent5">
                    <a:lumMod val="40000"/>
                    <a:lumOff val="60000"/>
                  </a:schemeClr>
                </a:solidFill>
                <a:sym typeface="Wingdings" pitchFamily="2" charset="2"/>
              </a:rPr>
              <a:t>prytanis</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originally</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highest</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office</a:t>
            </a:r>
            <a:r>
              <a:rPr lang="de-DE" sz="1400" dirty="0">
                <a:solidFill>
                  <a:schemeClr val="accent5">
                    <a:lumMod val="40000"/>
                    <a:lumOff val="60000"/>
                  </a:schemeClr>
                </a:solidFill>
                <a:sym typeface="Wingdings" pitchFamily="2" charset="2"/>
              </a:rPr>
              <a:t> in </a:t>
            </a:r>
            <a:r>
              <a:rPr lang="de-DE" sz="1400" dirty="0" err="1">
                <a:solidFill>
                  <a:schemeClr val="accent5">
                    <a:lumMod val="40000"/>
                    <a:lumOff val="60000"/>
                  </a:schemeClr>
                </a:solidFill>
                <a:sym typeface="Wingdings" pitchFamily="2" charset="2"/>
              </a:rPr>
              <a:t>the</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polis</a:t>
            </a:r>
            <a:br>
              <a:rPr lang="de-DE" sz="1400" dirty="0">
                <a:solidFill>
                  <a:schemeClr val="accent5">
                    <a:lumMod val="40000"/>
                    <a:lumOff val="60000"/>
                  </a:schemeClr>
                </a:solidFill>
                <a:sym typeface="Wingdings" pitchFamily="2" charset="2"/>
              </a:rPr>
            </a:b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comparable</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with</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the</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archontes</a:t>
            </a:r>
            <a:r>
              <a:rPr lang="de-DE" sz="1400" dirty="0">
                <a:solidFill>
                  <a:schemeClr val="accent5">
                    <a:lumMod val="40000"/>
                    <a:lumOff val="60000"/>
                  </a:schemeClr>
                </a:solidFill>
                <a:sym typeface="Wingdings" pitchFamily="2" charset="2"/>
              </a:rPr>
              <a:t> in Athens</a:t>
            </a:r>
          </a:p>
          <a:p>
            <a:pPr lvl="2"/>
            <a:r>
              <a:rPr lang="de-DE" sz="1400" dirty="0">
                <a:solidFill>
                  <a:schemeClr val="accent5">
                    <a:lumMod val="40000"/>
                    <a:lumOff val="60000"/>
                  </a:schemeClr>
                </a:solidFill>
                <a:sym typeface="Wingdings" pitchFamily="2" charset="2"/>
              </a:rPr>
              <a:t>Chairman </a:t>
            </a:r>
            <a:r>
              <a:rPr lang="de-DE" sz="1400" dirty="0" err="1">
                <a:solidFill>
                  <a:schemeClr val="accent5">
                    <a:lumMod val="40000"/>
                    <a:lumOff val="60000"/>
                  </a:schemeClr>
                </a:solidFill>
                <a:sym typeface="Wingdings" pitchFamily="2" charset="2"/>
              </a:rPr>
              <a:t>of</a:t>
            </a:r>
            <a:r>
              <a:rPr lang="de-DE" sz="1400" dirty="0">
                <a:solidFill>
                  <a:schemeClr val="accent5">
                    <a:lumMod val="40000"/>
                    <a:lumOff val="60000"/>
                  </a:schemeClr>
                </a:solidFill>
                <a:sym typeface="Wingdings" pitchFamily="2" charset="2"/>
              </a:rPr>
              <a:t> Council (</a:t>
            </a:r>
            <a:r>
              <a:rPr lang="de-DE" sz="1400" dirty="0" err="1">
                <a:solidFill>
                  <a:schemeClr val="accent5">
                    <a:lumMod val="40000"/>
                    <a:lumOff val="60000"/>
                  </a:schemeClr>
                </a:solidFill>
                <a:sym typeface="Wingdings" pitchFamily="2" charset="2"/>
              </a:rPr>
              <a:t>with</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the</a:t>
            </a:r>
            <a:r>
              <a:rPr lang="de-DE" sz="1400" dirty="0">
                <a:solidFill>
                  <a:schemeClr val="accent5">
                    <a:lumMod val="40000"/>
                    <a:lumOff val="60000"/>
                  </a:schemeClr>
                </a:solidFill>
                <a:sym typeface="Wingdings" pitchFamily="2" charset="2"/>
              </a:rPr>
              <a:t> 6 </a:t>
            </a:r>
            <a:r>
              <a:rPr lang="de-DE" sz="1400" i="1" dirty="0">
                <a:solidFill>
                  <a:schemeClr val="accent5">
                    <a:lumMod val="40000"/>
                    <a:lumOff val="60000"/>
                  </a:schemeClr>
                </a:solidFill>
                <a:sym typeface="Wingdings" pitchFamily="2" charset="2"/>
              </a:rPr>
              <a:t>kouretes</a:t>
            </a:r>
            <a:r>
              <a:rPr lang="de-DE" sz="1400" dirty="0">
                <a:solidFill>
                  <a:schemeClr val="accent5">
                    <a:lumMod val="40000"/>
                    <a:lumOff val="60000"/>
                  </a:schemeClr>
                </a:solidFill>
                <a:sym typeface="Wingdings" pitchFamily="2" charset="2"/>
              </a:rPr>
              <a:t>)</a:t>
            </a:r>
            <a:endParaRPr lang="en-GB" sz="1400" dirty="0">
              <a:solidFill>
                <a:schemeClr val="accent5">
                  <a:lumMod val="40000"/>
                  <a:lumOff val="60000"/>
                </a:schemeClr>
              </a:solidFill>
              <a:sym typeface="Wingdings" pitchFamily="2" charset="2"/>
            </a:endParaRPr>
          </a:p>
          <a:p>
            <a:pPr lvl="2"/>
            <a:r>
              <a:rPr lang="en-GB" sz="1400" dirty="0">
                <a:solidFill>
                  <a:schemeClr val="accent5">
                    <a:lumMod val="40000"/>
                    <a:lumOff val="60000"/>
                  </a:schemeClr>
                </a:solidFill>
                <a:sym typeface="Wingdings" pitchFamily="2" charset="2"/>
              </a:rPr>
              <a:t>Resides in the </a:t>
            </a:r>
            <a:r>
              <a:rPr lang="en-GB" sz="1400" i="1" dirty="0" err="1">
                <a:solidFill>
                  <a:schemeClr val="accent5">
                    <a:lumMod val="40000"/>
                    <a:lumOff val="60000"/>
                  </a:schemeClr>
                </a:solidFill>
                <a:sym typeface="Wingdings" pitchFamily="2" charset="2"/>
              </a:rPr>
              <a:t>prytaneion</a:t>
            </a:r>
            <a:r>
              <a:rPr lang="en-GB" sz="1400" i="1" dirty="0">
                <a:solidFill>
                  <a:schemeClr val="accent5">
                    <a:lumMod val="40000"/>
                    <a:lumOff val="60000"/>
                  </a:schemeClr>
                </a:solidFill>
                <a:sym typeface="Wingdings" pitchFamily="2" charset="2"/>
              </a:rPr>
              <a:t> </a:t>
            </a:r>
            <a:r>
              <a:rPr lang="en-GB" sz="1400" dirty="0">
                <a:solidFill>
                  <a:schemeClr val="accent5">
                    <a:lumMod val="40000"/>
                    <a:lumOff val="60000"/>
                  </a:schemeClr>
                </a:solidFill>
                <a:sym typeface="Wingdings" pitchFamily="2" charset="2"/>
              </a:rPr>
              <a:t>for one year</a:t>
            </a:r>
            <a:endParaRPr lang="en-GB" sz="1400" i="1" dirty="0">
              <a:solidFill>
                <a:schemeClr val="accent5">
                  <a:lumMod val="40000"/>
                  <a:lumOff val="60000"/>
                </a:schemeClr>
              </a:solidFill>
              <a:sym typeface="Wingdings" pitchFamily="2" charset="2"/>
            </a:endParaRPr>
          </a:p>
          <a:p>
            <a:pPr lvl="2"/>
            <a:r>
              <a:rPr lang="de-DE" sz="1400" dirty="0" err="1">
                <a:solidFill>
                  <a:schemeClr val="accent5">
                    <a:lumMod val="40000"/>
                    <a:lumOff val="60000"/>
                  </a:schemeClr>
                </a:solidFill>
                <a:sym typeface="Wingdings" pitchFamily="2" charset="2"/>
              </a:rPr>
              <a:t>Esp</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sacred</a:t>
            </a:r>
            <a:r>
              <a:rPr lang="de-DE" sz="1400" dirty="0">
                <a:solidFill>
                  <a:schemeClr val="accent5">
                    <a:lumMod val="40000"/>
                    <a:lumOff val="60000"/>
                  </a:schemeClr>
                </a:solidFill>
                <a:sym typeface="Wingdings" pitchFamily="2" charset="2"/>
              </a:rPr>
              <a:t> &amp; </a:t>
            </a:r>
            <a:r>
              <a:rPr lang="de-DE" sz="1400" dirty="0" err="1">
                <a:solidFill>
                  <a:schemeClr val="accent5">
                    <a:lumMod val="40000"/>
                    <a:lumOff val="60000"/>
                  </a:schemeClr>
                </a:solidFill>
                <a:sym typeface="Wingdings" pitchFamily="2" charset="2"/>
              </a:rPr>
              <a:t>ceremonial</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duties</a:t>
            </a:r>
            <a:r>
              <a:rPr lang="de-DE" sz="1400" dirty="0">
                <a:solidFill>
                  <a:schemeClr val="accent5">
                    <a:lumMod val="40000"/>
                    <a:lumOff val="60000"/>
                  </a:schemeClr>
                </a:solidFill>
                <a:sym typeface="Wingdings" pitchFamily="2" charset="2"/>
              </a:rPr>
              <a:t> in </a:t>
            </a:r>
            <a:r>
              <a:rPr lang="de-DE" sz="1400" dirty="0" err="1">
                <a:solidFill>
                  <a:schemeClr val="accent5">
                    <a:lumMod val="40000"/>
                    <a:lumOff val="60000"/>
                  </a:schemeClr>
                </a:solidFill>
                <a:sym typeface="Wingdings" pitchFamily="2" charset="2"/>
              </a:rPr>
              <a:t>imp</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period</a:t>
            </a:r>
            <a:endParaRPr lang="de-DE" sz="1400" dirty="0">
              <a:solidFill>
                <a:schemeClr val="accent5">
                  <a:lumMod val="40000"/>
                  <a:lumOff val="60000"/>
                </a:schemeClr>
              </a:solidFill>
              <a:sym typeface="Wingdings" pitchFamily="2" charset="2"/>
            </a:endParaRPr>
          </a:p>
          <a:p>
            <a:pPr lvl="3"/>
            <a:r>
              <a:rPr lang="de-DE" sz="1200" dirty="0" err="1">
                <a:solidFill>
                  <a:schemeClr val="accent5">
                    <a:lumMod val="40000"/>
                    <a:lumOff val="60000"/>
                  </a:schemeClr>
                </a:solidFill>
                <a:sym typeface="Wingdings" pitchFamily="2" charset="2"/>
              </a:rPr>
              <a:t>Responsible</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for</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hearth</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of</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polis</a:t>
            </a:r>
            <a:r>
              <a:rPr lang="de-DE" sz="1200" dirty="0">
                <a:solidFill>
                  <a:schemeClr val="accent5">
                    <a:lumMod val="40000"/>
                    <a:lumOff val="60000"/>
                  </a:schemeClr>
                </a:solidFill>
                <a:sym typeface="Wingdings" pitchFamily="2" charset="2"/>
              </a:rPr>
              <a:t>: Hestia</a:t>
            </a:r>
          </a:p>
          <a:p>
            <a:pPr lvl="3"/>
            <a:r>
              <a:rPr lang="de-DE" sz="1200" dirty="0" err="1">
                <a:solidFill>
                  <a:schemeClr val="accent5">
                    <a:lumMod val="40000"/>
                    <a:lumOff val="60000"/>
                  </a:schemeClr>
                </a:solidFill>
                <a:sym typeface="Wingdings" pitchFamily="2" charset="2"/>
              </a:rPr>
              <a:t>Finances</a:t>
            </a:r>
            <a:r>
              <a:rPr lang="de-DE" sz="1200" dirty="0">
                <a:solidFill>
                  <a:schemeClr val="accent5">
                    <a:lumMod val="40000"/>
                    <a:lumOff val="60000"/>
                  </a:schemeClr>
                </a:solidFill>
                <a:sym typeface="Wingdings" pitchFamily="2" charset="2"/>
              </a:rPr>
              <a:t> 365 </a:t>
            </a:r>
            <a:r>
              <a:rPr lang="de-DE" sz="1200" dirty="0" err="1">
                <a:solidFill>
                  <a:schemeClr val="accent5">
                    <a:lumMod val="40000"/>
                    <a:lumOff val="60000"/>
                  </a:schemeClr>
                </a:solidFill>
                <a:sym typeface="Wingdings" pitchFamily="2" charset="2"/>
              </a:rPr>
              <a:t>sacrificial</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victims</a:t>
            </a:r>
            <a:r>
              <a:rPr lang="de-DE" sz="1200" dirty="0">
                <a:solidFill>
                  <a:schemeClr val="accent5">
                    <a:lumMod val="40000"/>
                    <a:lumOff val="60000"/>
                  </a:schemeClr>
                </a:solidFill>
                <a:sym typeface="Wingdings" pitchFamily="2" charset="2"/>
              </a:rPr>
              <a:t>‘</a:t>
            </a:r>
            <a:endParaRPr lang="en-GB" sz="1200" dirty="0">
              <a:solidFill>
                <a:schemeClr val="accent5">
                  <a:lumMod val="40000"/>
                  <a:lumOff val="60000"/>
                </a:schemeClr>
              </a:solidFill>
              <a:sym typeface="Wingdings" pitchFamily="2" charset="2"/>
            </a:endParaRPr>
          </a:p>
          <a:p>
            <a:pPr lvl="2"/>
            <a:r>
              <a:rPr lang="de-DE" sz="1400" dirty="0">
                <a:solidFill>
                  <a:schemeClr val="accent5">
                    <a:lumMod val="40000"/>
                    <a:lumOff val="60000"/>
                  </a:schemeClr>
                </a:solidFill>
                <a:sym typeface="Wingdings" pitchFamily="2" charset="2"/>
              </a:rPr>
              <a:t>In Ephesos: </a:t>
            </a:r>
            <a:r>
              <a:rPr lang="de-DE" sz="1400" dirty="0" err="1">
                <a:solidFill>
                  <a:schemeClr val="accent5">
                    <a:lumMod val="40000"/>
                    <a:lumOff val="60000"/>
                  </a:schemeClr>
                </a:solidFill>
                <a:sym typeface="Wingdings" pitchFamily="2" charset="2"/>
              </a:rPr>
              <a:t>mainly</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young</a:t>
            </a:r>
            <a:r>
              <a:rPr lang="de-DE" sz="1400" dirty="0">
                <a:solidFill>
                  <a:schemeClr val="accent5">
                    <a:lumMod val="40000"/>
                    <a:lumOff val="60000"/>
                  </a:schemeClr>
                </a:solidFill>
                <a:sym typeface="Wingdings" pitchFamily="2" charset="2"/>
              </a:rPr>
              <a:t>, non-</a:t>
            </a:r>
            <a:r>
              <a:rPr lang="de-DE" sz="1400" dirty="0" err="1">
                <a:solidFill>
                  <a:schemeClr val="accent5">
                    <a:lumMod val="40000"/>
                    <a:lumOff val="60000"/>
                  </a:schemeClr>
                </a:solidFill>
                <a:sym typeface="Wingdings" pitchFamily="2" charset="2"/>
              </a:rPr>
              <a:t>married</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women</a:t>
            </a:r>
            <a:endParaRPr lang="de-DE" sz="1400" dirty="0">
              <a:solidFill>
                <a:schemeClr val="accent5">
                  <a:lumMod val="40000"/>
                  <a:lumOff val="60000"/>
                </a:schemeClr>
              </a:solidFill>
              <a:sym typeface="Wingdings" pitchFamily="2" charset="2"/>
            </a:endParaRPr>
          </a:p>
          <a:p>
            <a:pPr lvl="3"/>
            <a:r>
              <a:rPr lang="de-DE" sz="1200" dirty="0">
                <a:solidFill>
                  <a:schemeClr val="accent5">
                    <a:lumMod val="40000"/>
                    <a:lumOff val="60000"/>
                  </a:schemeClr>
                </a:solidFill>
                <a:sym typeface="Wingdings" pitchFamily="2" charset="2"/>
              </a:rPr>
              <a:t>33 </a:t>
            </a:r>
            <a:r>
              <a:rPr lang="de-DE" sz="1200" dirty="0" err="1">
                <a:solidFill>
                  <a:schemeClr val="accent5">
                    <a:lumMod val="40000"/>
                    <a:lumOff val="60000"/>
                  </a:schemeClr>
                </a:solidFill>
                <a:sym typeface="Wingdings" pitchFamily="2" charset="2"/>
              </a:rPr>
              <a:t>women</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as</a:t>
            </a:r>
            <a:r>
              <a:rPr lang="de-DE" sz="1200" dirty="0">
                <a:solidFill>
                  <a:schemeClr val="accent5">
                    <a:lumMod val="40000"/>
                    <a:lumOff val="60000"/>
                  </a:schemeClr>
                </a:solidFill>
                <a:sym typeface="Wingdings" pitchFamily="2" charset="2"/>
              </a:rPr>
              <a:t> </a:t>
            </a:r>
            <a:r>
              <a:rPr lang="de-DE" sz="1200" i="1" dirty="0" err="1">
                <a:solidFill>
                  <a:schemeClr val="accent5">
                    <a:lumMod val="40000"/>
                    <a:lumOff val="60000"/>
                  </a:schemeClr>
                </a:solidFill>
                <a:sym typeface="Wingdings" pitchFamily="2" charset="2"/>
              </a:rPr>
              <a:t>prytanis</a:t>
            </a:r>
            <a:r>
              <a:rPr lang="de-DE" sz="1200" dirty="0">
                <a:solidFill>
                  <a:schemeClr val="accent5">
                    <a:lumMod val="40000"/>
                    <a:lumOff val="60000"/>
                  </a:schemeClr>
                </a:solidFill>
                <a:sym typeface="Wingdings" pitchFamily="2" charset="2"/>
              </a:rPr>
              <a:t> in Ephesos</a:t>
            </a:r>
            <a:endParaRPr lang="en-GB" sz="1200" dirty="0">
              <a:solidFill>
                <a:schemeClr val="accent5">
                  <a:lumMod val="40000"/>
                  <a:lumOff val="60000"/>
                </a:schemeClr>
              </a:solidFill>
            </a:endParaRPr>
          </a:p>
        </p:txBody>
      </p:sp>
      <p:sp>
        <p:nvSpPr>
          <p:cNvPr id="4" name="TextBox 3"/>
          <p:cNvSpPr txBox="1"/>
          <p:nvPr/>
        </p:nvSpPr>
        <p:spPr>
          <a:xfrm>
            <a:off x="6264188" y="6453336"/>
            <a:ext cx="2772308" cy="276999"/>
          </a:xfrm>
          <a:prstGeom prst="rect">
            <a:avLst/>
          </a:prstGeom>
          <a:noFill/>
        </p:spPr>
        <p:txBody>
          <a:bodyPr wrap="square" rtlCol="0">
            <a:spAutoFit/>
          </a:bodyPr>
          <a:lstStyle/>
          <a:p>
            <a:pPr algn="r"/>
            <a:r>
              <a:rPr lang="en-GB" sz="1200" dirty="0" err="1">
                <a:solidFill>
                  <a:schemeClr val="tx1">
                    <a:lumMod val="50000"/>
                  </a:schemeClr>
                </a:solidFill>
              </a:rPr>
              <a:t>IEph</a:t>
            </a:r>
            <a:r>
              <a:rPr lang="en-GB" sz="1200" dirty="0">
                <a:solidFill>
                  <a:schemeClr val="tx1">
                    <a:lumMod val="50000"/>
                  </a:schemeClr>
                </a:solidFill>
              </a:rPr>
              <a:t> 994; Van Bremen S. 87</a:t>
            </a:r>
          </a:p>
        </p:txBody>
      </p:sp>
      <p:sp>
        <p:nvSpPr>
          <p:cNvPr id="5" name="TextBox 4"/>
          <p:cNvSpPr txBox="1"/>
          <p:nvPr/>
        </p:nvSpPr>
        <p:spPr>
          <a:xfrm rot="730468">
            <a:off x="5229538" y="2221067"/>
            <a:ext cx="3456384" cy="3693319"/>
          </a:xfrm>
          <a:prstGeom prst="rect">
            <a:avLst/>
          </a:prstGeom>
          <a:noFill/>
        </p:spPr>
        <p:txBody>
          <a:bodyPr wrap="square" rtlCol="0">
            <a:spAutoFit/>
          </a:bodyPr>
          <a:lstStyle/>
          <a:p>
            <a:r>
              <a:rPr lang="en-GB" dirty="0"/>
              <a:t>   </a:t>
            </a:r>
            <a:r>
              <a:rPr lang="vi-VN" dirty="0"/>
              <a:t>[</a:t>
            </a:r>
            <a:r>
              <a:rPr lang="de-DE" dirty="0"/>
              <a:t>--- </a:t>
            </a:r>
            <a:r>
              <a:rPr lang="vi-VN" dirty="0"/>
              <a:t>πρυτάνεως]</a:t>
            </a:r>
          </a:p>
          <a:p>
            <a:r>
              <a:rPr lang="en-GB" dirty="0"/>
              <a:t>   </a:t>
            </a:r>
            <a:r>
              <a:rPr lang="vi-VN" dirty="0"/>
              <a:t>κ̣α̣ὶ̣ </a:t>
            </a:r>
            <a:r>
              <a:rPr lang="vi-VN" dirty="0">
                <a:solidFill>
                  <a:srgbClr val="16D3DC"/>
                </a:solidFill>
              </a:rPr>
              <a:t>γυμνα[σιάρχου</a:t>
            </a:r>
            <a:r>
              <a:rPr lang="vi-VN" dirty="0"/>
              <a:t>]</a:t>
            </a:r>
          </a:p>
          <a:p>
            <a:r>
              <a:rPr lang="en-GB" dirty="0"/>
              <a:t>   </a:t>
            </a:r>
            <a:r>
              <a:rPr lang="vi-VN" dirty="0"/>
              <a:t>κ̣αὶ </a:t>
            </a:r>
            <a:r>
              <a:rPr lang="vi-VN" b="1" dirty="0">
                <a:solidFill>
                  <a:srgbClr val="16D3DC"/>
                </a:solidFill>
              </a:rPr>
              <a:t>ἱερῆς καὶ κ̣[οσ]-</a:t>
            </a:r>
          </a:p>
          <a:p>
            <a:r>
              <a:rPr lang="en-GB" b="1" dirty="0">
                <a:solidFill>
                  <a:srgbClr val="16D3DC"/>
                </a:solidFill>
              </a:rPr>
              <a:t>   </a:t>
            </a:r>
            <a:r>
              <a:rPr lang="vi-VN" b="1" dirty="0">
                <a:solidFill>
                  <a:srgbClr val="16D3DC"/>
                </a:solidFill>
              </a:rPr>
              <a:t>μητείρης τῆς</a:t>
            </a:r>
          </a:p>
          <a:p>
            <a:r>
              <a:rPr lang="en-GB" b="1" dirty="0">
                <a:solidFill>
                  <a:srgbClr val="16D3DC"/>
                </a:solidFill>
              </a:rPr>
              <a:t>   </a:t>
            </a:r>
            <a:r>
              <a:rPr lang="vi-VN" b="1" dirty="0">
                <a:solidFill>
                  <a:srgbClr val="16D3DC"/>
                </a:solidFill>
              </a:rPr>
              <a:t>Ἀρτέμιδος </a:t>
            </a:r>
            <a:r>
              <a:rPr lang="vi-VN" dirty="0"/>
              <a:t>καὶ</a:t>
            </a:r>
          </a:p>
          <a:p>
            <a:r>
              <a:rPr lang="vi-VN" baseline="30000" dirty="0"/>
              <a:t>5</a:t>
            </a:r>
            <a:r>
              <a:rPr lang="vi-VN" dirty="0"/>
              <a:t> </a:t>
            </a:r>
            <a:r>
              <a:rPr lang="en-GB" dirty="0"/>
              <a:t> </a:t>
            </a:r>
            <a:r>
              <a:rPr lang="vi-VN" dirty="0">
                <a:solidFill>
                  <a:srgbClr val="16D3DC"/>
                </a:solidFill>
              </a:rPr>
              <a:t>[ἀ]ρχιερείας τῆς</a:t>
            </a:r>
          </a:p>
          <a:p>
            <a:r>
              <a:rPr lang="en-GB" dirty="0">
                <a:solidFill>
                  <a:srgbClr val="16D3DC"/>
                </a:solidFill>
              </a:rPr>
              <a:t>   </a:t>
            </a:r>
            <a:r>
              <a:rPr lang="vi-VN" dirty="0">
                <a:solidFill>
                  <a:srgbClr val="16D3DC"/>
                </a:solidFill>
              </a:rPr>
              <a:t>[Ἀσ]ίας</a:t>
            </a:r>
            <a:r>
              <a:rPr lang="vi-VN" dirty="0"/>
              <a:t> ναῶν τῶν</a:t>
            </a:r>
          </a:p>
          <a:p>
            <a:r>
              <a:rPr lang="en-GB" dirty="0"/>
              <a:t>   </a:t>
            </a:r>
            <a:r>
              <a:rPr lang="vi-VN" dirty="0"/>
              <a:t>ἐν Ἐφέσῳ,</a:t>
            </a:r>
          </a:p>
          <a:p>
            <a:r>
              <a:rPr lang="en-GB" dirty="0">
                <a:solidFill>
                  <a:srgbClr val="16D3DC"/>
                </a:solidFill>
              </a:rPr>
              <a:t>   </a:t>
            </a:r>
            <a:r>
              <a:rPr lang="vi-VN" dirty="0">
                <a:solidFill>
                  <a:schemeClr val="accent5">
                    <a:lumMod val="60000"/>
                    <a:lumOff val="40000"/>
                  </a:schemeClr>
                </a:solidFill>
              </a:rPr>
              <a:t>μητέρα Αἰλία[ς]</a:t>
            </a:r>
          </a:p>
          <a:p>
            <a:r>
              <a:rPr lang="en-GB" dirty="0">
                <a:solidFill>
                  <a:schemeClr val="accent5">
                    <a:lumMod val="60000"/>
                    <a:lumOff val="40000"/>
                  </a:schemeClr>
                </a:solidFill>
              </a:rPr>
              <a:t>   </a:t>
            </a:r>
            <a:r>
              <a:rPr lang="vi-VN" dirty="0">
                <a:solidFill>
                  <a:schemeClr val="accent5">
                    <a:lumMod val="60000"/>
                    <a:lumOff val="40000"/>
                  </a:schemeClr>
                </a:solidFill>
              </a:rPr>
              <a:t>Πρόκλης κοσμ̣[η]-</a:t>
            </a:r>
          </a:p>
          <a:p>
            <a:r>
              <a:rPr lang="vi-VN" baseline="30000" dirty="0">
                <a:solidFill>
                  <a:schemeClr val="accent5">
                    <a:lumMod val="60000"/>
                    <a:lumOff val="40000"/>
                  </a:schemeClr>
                </a:solidFill>
              </a:rPr>
              <a:t>10</a:t>
            </a:r>
            <a:r>
              <a:rPr lang="vi-VN" dirty="0">
                <a:solidFill>
                  <a:schemeClr val="accent5">
                    <a:lumMod val="60000"/>
                    <a:lumOff val="40000"/>
                  </a:schemeClr>
                </a:solidFill>
              </a:rPr>
              <a:t> [τ]είρης τῆς Ἀρτέμιδ[ος</a:t>
            </a:r>
            <a:r>
              <a:rPr lang="vi-VN" b="1" dirty="0">
                <a:solidFill>
                  <a:schemeClr val="accent5">
                    <a:lumMod val="60000"/>
                    <a:lumOff val="40000"/>
                  </a:schemeClr>
                </a:solidFill>
              </a:rPr>
              <a:t>]</a:t>
            </a:r>
          </a:p>
          <a:p>
            <a:r>
              <a:rPr lang="en-GB" dirty="0"/>
              <a:t>   </a:t>
            </a:r>
            <a:r>
              <a:rPr lang="vi-VN" dirty="0"/>
              <a:t>[τὴ]ν ἀνάστασ[ιν]</a:t>
            </a:r>
          </a:p>
          <a:p>
            <a:r>
              <a:rPr lang="en-GB" dirty="0"/>
              <a:t>   </a:t>
            </a:r>
            <a:r>
              <a:rPr lang="vi-VN" dirty="0"/>
              <a:t>[ποιουμένου? —]</a:t>
            </a:r>
            <a:r>
              <a:rPr lang="en-GB" dirty="0"/>
              <a:t> </a:t>
            </a:r>
          </a:p>
        </p:txBody>
      </p:sp>
      <p:sp>
        <p:nvSpPr>
          <p:cNvPr id="8" name="TextBox 7"/>
          <p:cNvSpPr txBox="1"/>
          <p:nvPr/>
        </p:nvSpPr>
        <p:spPr>
          <a:xfrm rot="5400000">
            <a:off x="7889014" y="1552146"/>
            <a:ext cx="1800200" cy="369332"/>
          </a:xfrm>
          <a:prstGeom prst="rect">
            <a:avLst/>
          </a:prstGeom>
          <a:noFill/>
        </p:spPr>
        <p:txBody>
          <a:bodyPr wrap="square" rtlCol="0">
            <a:spAutoFit/>
          </a:bodyPr>
          <a:lstStyle/>
          <a:p>
            <a:r>
              <a:rPr lang="en-GB" dirty="0">
                <a:solidFill>
                  <a:schemeClr val="tx1">
                    <a:lumMod val="65000"/>
                  </a:schemeClr>
                </a:solidFill>
              </a:rPr>
              <a:t>Diana </a:t>
            </a:r>
            <a:r>
              <a:rPr lang="en-GB" dirty="0" err="1">
                <a:solidFill>
                  <a:schemeClr val="tx1">
                    <a:lumMod val="65000"/>
                  </a:schemeClr>
                </a:solidFill>
              </a:rPr>
              <a:t>Ephesia</a:t>
            </a:r>
            <a:endParaRPr lang="en-GB" dirty="0">
              <a:solidFill>
                <a:schemeClr val="tx1">
                  <a:lumMod val="65000"/>
                </a:schemeClr>
              </a:solidFill>
            </a:endParaRPr>
          </a:p>
        </p:txBody>
      </p:sp>
    </p:spTree>
    <p:extLst>
      <p:ext uri="{BB962C8B-B14F-4D97-AF65-F5344CB8AC3E}">
        <p14:creationId xmlns:p14="http://schemas.microsoft.com/office/powerpoint/2010/main" val="44557437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horizontal)">
                                      <p:cBhvr>
                                        <p:cTn id="11" dur="500"/>
                                        <p:tgtEl>
                                          <p:spTgt spid="3"/>
                                        </p:tgtEl>
                                      </p:cBhvr>
                                    </p:animEffect>
                                  </p:childTnLst>
                                </p:cTn>
                              </p:par>
                            </p:childTnLst>
                          </p:cTn>
                        </p:par>
                        <p:par>
                          <p:cTn id="12" fill="hold">
                            <p:stCondLst>
                              <p:cond delay="2000"/>
                            </p:stCondLst>
                            <p:childTnLst>
                              <p:par>
                                <p:cTn id="13" presetID="1" presetClass="entr" presetSubtype="0"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par>
                          <p:cTn id="15" fill="hold">
                            <p:stCondLst>
                              <p:cond delay="2000"/>
                            </p:stCondLst>
                            <p:childTnLst>
                              <p:par>
                                <p:cTn id="16" presetID="53" presetClass="exit" presetSubtype="32" fill="hold" nodeType="afterEffect">
                                  <p:stCondLst>
                                    <p:cond delay="250"/>
                                  </p:stCondLst>
                                  <p:childTnLst>
                                    <p:anim calcmode="lin" valueType="num">
                                      <p:cBhvr>
                                        <p:cTn id="17" dur="1000"/>
                                        <p:tgtEl>
                                          <p:spTgt spid="7"/>
                                        </p:tgtEl>
                                        <p:attrNameLst>
                                          <p:attrName>ppt_w</p:attrName>
                                        </p:attrNameLst>
                                      </p:cBhvr>
                                      <p:tavLst>
                                        <p:tav tm="0">
                                          <p:val>
                                            <p:strVal val="ppt_w"/>
                                          </p:val>
                                        </p:tav>
                                        <p:tav tm="100000">
                                          <p:val>
                                            <p:fltVal val="0"/>
                                          </p:val>
                                        </p:tav>
                                      </p:tavLst>
                                    </p:anim>
                                    <p:anim calcmode="lin" valueType="num">
                                      <p:cBhvr>
                                        <p:cTn id="18" dur="1000"/>
                                        <p:tgtEl>
                                          <p:spTgt spid="7"/>
                                        </p:tgtEl>
                                        <p:attrNameLst>
                                          <p:attrName>ppt_h</p:attrName>
                                        </p:attrNameLst>
                                      </p:cBhvr>
                                      <p:tavLst>
                                        <p:tav tm="0">
                                          <p:val>
                                            <p:strVal val="ppt_h"/>
                                          </p:val>
                                        </p:tav>
                                        <p:tav tm="100000">
                                          <p:val>
                                            <p:fltVal val="0"/>
                                          </p:val>
                                        </p:tav>
                                      </p:tavLst>
                                    </p:anim>
                                    <p:animEffect transition="out" filter="fade">
                                      <p:cBhvr>
                                        <p:cTn id="19" dur="1000"/>
                                        <p:tgtEl>
                                          <p:spTgt spid="7"/>
                                        </p:tgtEl>
                                      </p:cBhvr>
                                    </p:animEffect>
                                    <p:set>
                                      <p:cBhvr>
                                        <p:cTn id="20" dur="1" fill="hold">
                                          <p:stCondLst>
                                            <p:cond delay="999"/>
                                          </p:stCondLst>
                                        </p:cTn>
                                        <p:tgtEl>
                                          <p:spTgt spid="7"/>
                                        </p:tgtEl>
                                        <p:attrNameLst>
                                          <p:attrName>style.visibility</p:attrName>
                                        </p:attrNameLst>
                                      </p:cBhvr>
                                      <p:to>
                                        <p:strVal val="hidden"/>
                                      </p:to>
                                    </p:set>
                                  </p:childTnLst>
                                </p:cTn>
                              </p:par>
                            </p:childTnLst>
                          </p:cTn>
                        </p:par>
                        <p:par>
                          <p:cTn id="21" fill="hold">
                            <p:stCondLst>
                              <p:cond delay="3250"/>
                            </p:stCondLst>
                            <p:childTnLst>
                              <p:par>
                                <p:cTn id="22" presetID="53" presetClass="exit" presetSubtype="32" fill="hold" grpId="0" nodeType="afterEffect">
                                  <p:stCondLst>
                                    <p:cond delay="250"/>
                                  </p:stCondLst>
                                  <p:childTnLst>
                                    <p:anim calcmode="lin" valueType="num">
                                      <p:cBhvr>
                                        <p:cTn id="23" dur="1000"/>
                                        <p:tgtEl>
                                          <p:spTgt spid="8"/>
                                        </p:tgtEl>
                                        <p:attrNameLst>
                                          <p:attrName>ppt_w</p:attrName>
                                        </p:attrNameLst>
                                      </p:cBhvr>
                                      <p:tavLst>
                                        <p:tav tm="0">
                                          <p:val>
                                            <p:strVal val="ppt_w"/>
                                          </p:val>
                                        </p:tav>
                                        <p:tav tm="100000">
                                          <p:val>
                                            <p:fltVal val="0"/>
                                          </p:val>
                                        </p:tav>
                                      </p:tavLst>
                                    </p:anim>
                                    <p:anim calcmode="lin" valueType="num">
                                      <p:cBhvr>
                                        <p:cTn id="24" dur="1000"/>
                                        <p:tgtEl>
                                          <p:spTgt spid="8"/>
                                        </p:tgtEl>
                                        <p:attrNameLst>
                                          <p:attrName>ppt_h</p:attrName>
                                        </p:attrNameLst>
                                      </p:cBhvr>
                                      <p:tavLst>
                                        <p:tav tm="0">
                                          <p:val>
                                            <p:strVal val="ppt_h"/>
                                          </p:val>
                                        </p:tav>
                                        <p:tav tm="100000">
                                          <p:val>
                                            <p:fltVal val="0"/>
                                          </p:val>
                                        </p:tav>
                                      </p:tavLst>
                                    </p:anim>
                                    <p:animEffect transition="out" filter="fade">
                                      <p:cBhvr>
                                        <p:cTn id="25" dur="1000"/>
                                        <p:tgtEl>
                                          <p:spTgt spid="8"/>
                                        </p:tgtEl>
                                      </p:cBhvr>
                                    </p:animEffect>
                                    <p:set>
                                      <p:cBhvr>
                                        <p:cTn id="26"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8"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31167" b="80167" l="27000" r="67125">
                        <a14:foregroundMark x1="51625" y1="31333" x2="51625" y2="31333"/>
                        <a14:foregroundMark x1="48250" y1="76667" x2="48250" y2="76667"/>
                        <a14:foregroundMark x1="48750" y1="76333" x2="48750" y2="76333"/>
                      </a14:backgroundRemoval>
                    </a14:imgEffect>
                  </a14:imgLayer>
                </a14:imgProps>
              </a:ext>
              <a:ext uri="{28A0092B-C50C-407E-A947-70E740481C1C}">
                <a14:useLocalDpi xmlns:a14="http://schemas.microsoft.com/office/drawing/2010/main" val="0"/>
              </a:ext>
            </a:extLst>
          </a:blip>
          <a:srcRect l="22000" t="26869" r="27850" b="15855"/>
          <a:stretch/>
        </p:blipFill>
        <p:spPr>
          <a:xfrm>
            <a:off x="5322574" y="188640"/>
            <a:ext cx="3821426" cy="3273287"/>
          </a:xfrm>
          <a:prstGeom prst="rect">
            <a:avLst/>
          </a:prstGeom>
        </p:spPr>
      </p:pic>
      <p:sp>
        <p:nvSpPr>
          <p:cNvPr id="2" name="Title 1"/>
          <p:cNvSpPr>
            <a:spLocks noGrp="1"/>
          </p:cNvSpPr>
          <p:nvPr>
            <p:ph type="title"/>
          </p:nvPr>
        </p:nvSpPr>
        <p:spPr>
          <a:xfrm>
            <a:off x="457200" y="260648"/>
            <a:ext cx="8229600" cy="854968"/>
          </a:xfrm>
        </p:spPr>
        <p:txBody>
          <a:bodyPr/>
          <a:lstStyle/>
          <a:p>
            <a:r>
              <a:rPr lang="en-GB" dirty="0" err="1"/>
              <a:t>Ephesos</a:t>
            </a:r>
            <a:r>
              <a:rPr lang="en-GB" dirty="0"/>
              <a:t>: “Career Structures”</a:t>
            </a:r>
          </a:p>
        </p:txBody>
      </p:sp>
      <p:sp>
        <p:nvSpPr>
          <p:cNvPr id="3" name="Content Placeholder 2"/>
          <p:cNvSpPr>
            <a:spLocks noGrp="1"/>
          </p:cNvSpPr>
          <p:nvPr>
            <p:ph idx="1"/>
          </p:nvPr>
        </p:nvSpPr>
        <p:spPr>
          <a:xfrm>
            <a:off x="179512" y="1412776"/>
            <a:ext cx="5328592" cy="5328592"/>
          </a:xfrm>
        </p:spPr>
        <p:txBody>
          <a:bodyPr>
            <a:normAutofit/>
          </a:bodyPr>
          <a:lstStyle/>
          <a:p>
            <a:r>
              <a:rPr lang="en-GB" sz="2000" b="1" dirty="0">
                <a:solidFill>
                  <a:schemeClr val="tx1">
                    <a:lumMod val="65000"/>
                  </a:schemeClr>
                </a:solidFill>
              </a:rPr>
              <a:t>Honorary inscription </a:t>
            </a:r>
            <a:r>
              <a:rPr lang="en-GB" sz="2000" dirty="0">
                <a:solidFill>
                  <a:schemeClr val="tx1">
                    <a:lumMod val="65000"/>
                  </a:schemeClr>
                </a:solidFill>
              </a:rPr>
              <a:t>A.D. 132-260</a:t>
            </a:r>
          </a:p>
          <a:p>
            <a:pPr lvl="1"/>
            <a:r>
              <a:rPr lang="en-GB" sz="1800" dirty="0">
                <a:solidFill>
                  <a:schemeClr val="tx1">
                    <a:lumMod val="65000"/>
                  </a:schemeClr>
                </a:solidFill>
              </a:rPr>
              <a:t>Name of priestess not preserved</a:t>
            </a:r>
          </a:p>
          <a:p>
            <a:r>
              <a:rPr lang="en-GB" sz="2000" dirty="0">
                <a:solidFill>
                  <a:schemeClr val="accent5">
                    <a:lumMod val="60000"/>
                    <a:lumOff val="40000"/>
                  </a:schemeClr>
                </a:solidFill>
              </a:rPr>
              <a:t>‘</a:t>
            </a:r>
            <a:r>
              <a:rPr lang="en-GB" sz="2000" dirty="0" err="1">
                <a:solidFill>
                  <a:schemeClr val="accent5">
                    <a:lumMod val="60000"/>
                    <a:lumOff val="40000"/>
                  </a:schemeClr>
                </a:solidFill>
              </a:rPr>
              <a:t>Accummulation</a:t>
            </a:r>
            <a:r>
              <a:rPr lang="en-GB" sz="2000" dirty="0">
                <a:solidFill>
                  <a:schemeClr val="accent5">
                    <a:lumMod val="60000"/>
                    <a:lumOff val="40000"/>
                  </a:schemeClr>
                </a:solidFill>
              </a:rPr>
              <a:t>’ of political and religious offices and liturgies in </a:t>
            </a:r>
            <a:r>
              <a:rPr lang="en-GB" sz="2000" dirty="0" err="1">
                <a:solidFill>
                  <a:schemeClr val="accent5">
                    <a:lumMod val="60000"/>
                    <a:lumOff val="40000"/>
                  </a:schemeClr>
                </a:solidFill>
              </a:rPr>
              <a:t>Ephesos</a:t>
            </a:r>
            <a:r>
              <a:rPr lang="en-GB" sz="2000" dirty="0">
                <a:solidFill>
                  <a:schemeClr val="accent5">
                    <a:lumMod val="60000"/>
                    <a:lumOff val="40000"/>
                  </a:schemeClr>
                </a:solidFill>
              </a:rPr>
              <a:t>:</a:t>
            </a:r>
          </a:p>
          <a:p>
            <a:pPr lvl="1"/>
            <a:r>
              <a:rPr lang="en-GB" sz="1800" b="1" i="1" dirty="0" err="1">
                <a:solidFill>
                  <a:srgbClr val="92D050"/>
                </a:solidFill>
              </a:rPr>
              <a:t>prytanis</a:t>
            </a:r>
            <a:endParaRPr lang="en-GB" sz="1800" b="1" dirty="0">
              <a:solidFill>
                <a:srgbClr val="92D050"/>
              </a:solidFill>
            </a:endParaRPr>
          </a:p>
          <a:p>
            <a:pPr lvl="2"/>
            <a:r>
              <a:rPr lang="de-DE" sz="1400" i="1" dirty="0">
                <a:solidFill>
                  <a:schemeClr val="accent5">
                    <a:lumMod val="40000"/>
                    <a:lumOff val="60000"/>
                  </a:schemeClr>
                </a:solidFill>
                <a:sym typeface="Wingdings" pitchFamily="2" charset="2"/>
              </a:rPr>
              <a:t>prytanis</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originally</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highest</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magistrate</a:t>
            </a:r>
            <a:r>
              <a:rPr lang="de-DE" sz="1400" dirty="0">
                <a:solidFill>
                  <a:schemeClr val="accent5">
                    <a:lumMod val="40000"/>
                    <a:lumOff val="60000"/>
                  </a:schemeClr>
                </a:solidFill>
                <a:sym typeface="Wingdings" pitchFamily="2" charset="2"/>
              </a:rPr>
              <a:t> in </a:t>
            </a:r>
            <a:r>
              <a:rPr lang="de-DE" sz="1400" dirty="0" err="1">
                <a:solidFill>
                  <a:schemeClr val="accent5">
                    <a:lumMod val="40000"/>
                    <a:lumOff val="60000"/>
                  </a:schemeClr>
                </a:solidFill>
                <a:sym typeface="Wingdings" pitchFamily="2" charset="2"/>
              </a:rPr>
              <a:t>the</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polis</a:t>
            </a:r>
            <a:r>
              <a:rPr lang="de-DE" sz="1400" dirty="0">
                <a:solidFill>
                  <a:schemeClr val="accent5">
                    <a:lumMod val="40000"/>
                    <a:lumOff val="60000"/>
                  </a:schemeClr>
                </a:solidFill>
                <a:sym typeface="Wingdings" pitchFamily="2" charset="2"/>
              </a:rPr>
              <a:t> </a:t>
            </a:r>
            <a:br>
              <a:rPr lang="de-DE" sz="1400" dirty="0">
                <a:solidFill>
                  <a:schemeClr val="accent5">
                    <a:lumMod val="40000"/>
                    <a:lumOff val="60000"/>
                  </a:schemeClr>
                </a:solidFill>
                <a:sym typeface="Wingdings" pitchFamily="2" charset="2"/>
              </a:rPr>
            </a:b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comparable</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with</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the</a:t>
            </a:r>
            <a:r>
              <a:rPr lang="de-DE" sz="1400" dirty="0">
                <a:solidFill>
                  <a:schemeClr val="accent5">
                    <a:lumMod val="40000"/>
                    <a:lumOff val="60000"/>
                  </a:schemeClr>
                </a:solidFill>
                <a:sym typeface="Wingdings" pitchFamily="2" charset="2"/>
              </a:rPr>
              <a:t> </a:t>
            </a:r>
            <a:r>
              <a:rPr lang="de-DE" sz="1400" i="1" dirty="0" err="1">
                <a:solidFill>
                  <a:schemeClr val="accent5">
                    <a:lumMod val="40000"/>
                    <a:lumOff val="60000"/>
                  </a:schemeClr>
                </a:solidFill>
                <a:sym typeface="Wingdings" pitchFamily="2" charset="2"/>
              </a:rPr>
              <a:t>archontes</a:t>
            </a:r>
            <a:r>
              <a:rPr lang="de-DE" sz="1400" dirty="0">
                <a:solidFill>
                  <a:schemeClr val="accent5">
                    <a:lumMod val="40000"/>
                    <a:lumOff val="60000"/>
                  </a:schemeClr>
                </a:solidFill>
                <a:sym typeface="Wingdings" pitchFamily="2" charset="2"/>
              </a:rPr>
              <a:t> in Athens</a:t>
            </a:r>
          </a:p>
          <a:p>
            <a:pPr lvl="2"/>
            <a:r>
              <a:rPr lang="de-DE" sz="1400" dirty="0" err="1">
                <a:solidFill>
                  <a:schemeClr val="accent5">
                    <a:lumMod val="40000"/>
                    <a:lumOff val="60000"/>
                  </a:schemeClr>
                </a:solidFill>
                <a:sym typeface="Wingdings" pitchFamily="2" charset="2"/>
              </a:rPr>
              <a:t>presides</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the</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council</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together</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with</a:t>
            </a:r>
            <a:r>
              <a:rPr lang="de-DE" sz="1400" dirty="0">
                <a:solidFill>
                  <a:schemeClr val="accent5">
                    <a:lumMod val="40000"/>
                    <a:lumOff val="60000"/>
                  </a:schemeClr>
                </a:solidFill>
                <a:sym typeface="Wingdings" pitchFamily="2" charset="2"/>
              </a:rPr>
              <a:t> 6 </a:t>
            </a:r>
            <a:r>
              <a:rPr lang="de-DE" sz="1400" i="1" dirty="0">
                <a:solidFill>
                  <a:schemeClr val="accent5">
                    <a:lumMod val="40000"/>
                    <a:lumOff val="60000"/>
                  </a:schemeClr>
                </a:solidFill>
                <a:sym typeface="Wingdings" pitchFamily="2" charset="2"/>
              </a:rPr>
              <a:t>kouretes</a:t>
            </a:r>
            <a:r>
              <a:rPr lang="de-DE" sz="1400" dirty="0">
                <a:solidFill>
                  <a:schemeClr val="accent5">
                    <a:lumMod val="40000"/>
                    <a:lumOff val="60000"/>
                  </a:schemeClr>
                </a:solidFill>
                <a:sym typeface="Wingdings" pitchFamily="2" charset="2"/>
              </a:rPr>
              <a:t>)</a:t>
            </a:r>
            <a:endParaRPr lang="en-GB" sz="1400" dirty="0">
              <a:solidFill>
                <a:schemeClr val="accent5">
                  <a:lumMod val="40000"/>
                  <a:lumOff val="60000"/>
                </a:schemeClr>
              </a:solidFill>
              <a:sym typeface="Wingdings" pitchFamily="2" charset="2"/>
            </a:endParaRPr>
          </a:p>
          <a:p>
            <a:pPr lvl="2"/>
            <a:r>
              <a:rPr lang="en-GB" sz="1400" dirty="0">
                <a:solidFill>
                  <a:schemeClr val="accent5">
                    <a:lumMod val="40000"/>
                    <a:lumOff val="60000"/>
                  </a:schemeClr>
                </a:solidFill>
                <a:sym typeface="Wingdings" pitchFamily="2" charset="2"/>
              </a:rPr>
              <a:t>resides for one year in </a:t>
            </a:r>
            <a:r>
              <a:rPr lang="en-GB" sz="1400" i="1" dirty="0">
                <a:solidFill>
                  <a:schemeClr val="accent5">
                    <a:lumMod val="40000"/>
                    <a:lumOff val="60000"/>
                  </a:schemeClr>
                </a:solidFill>
                <a:sym typeface="Wingdings" pitchFamily="2" charset="2"/>
              </a:rPr>
              <a:t>prytaneion</a:t>
            </a:r>
          </a:p>
          <a:p>
            <a:pPr lvl="2"/>
            <a:r>
              <a:rPr lang="de-DE" sz="1400" dirty="0" err="1">
                <a:solidFill>
                  <a:schemeClr val="accent5">
                    <a:lumMod val="40000"/>
                    <a:lumOff val="60000"/>
                  </a:schemeClr>
                </a:solidFill>
                <a:sym typeface="Wingdings" pitchFamily="2" charset="2"/>
              </a:rPr>
              <a:t>esp</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sakred</a:t>
            </a:r>
            <a:r>
              <a:rPr lang="de-DE" sz="1400" dirty="0">
                <a:solidFill>
                  <a:schemeClr val="accent5">
                    <a:lumMod val="40000"/>
                    <a:lumOff val="60000"/>
                  </a:schemeClr>
                </a:solidFill>
                <a:sym typeface="Wingdings" pitchFamily="2" charset="2"/>
              </a:rPr>
              <a:t> &amp; </a:t>
            </a:r>
            <a:r>
              <a:rPr lang="de-DE" sz="1400" dirty="0" err="1">
                <a:solidFill>
                  <a:schemeClr val="accent5">
                    <a:lumMod val="40000"/>
                    <a:lumOff val="60000"/>
                  </a:schemeClr>
                </a:solidFill>
                <a:sym typeface="Wingdings" pitchFamily="2" charset="2"/>
              </a:rPr>
              <a:t>cermonial</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duties</a:t>
            </a:r>
            <a:r>
              <a:rPr lang="de-DE" sz="1400" dirty="0">
                <a:solidFill>
                  <a:schemeClr val="accent5">
                    <a:lumMod val="40000"/>
                    <a:lumOff val="60000"/>
                  </a:schemeClr>
                </a:solidFill>
                <a:sym typeface="Wingdings" pitchFamily="2" charset="2"/>
              </a:rPr>
              <a:t> in Empire</a:t>
            </a:r>
          </a:p>
          <a:p>
            <a:pPr lvl="3"/>
            <a:r>
              <a:rPr lang="de-DE" sz="1200" dirty="0" err="1">
                <a:solidFill>
                  <a:schemeClr val="accent5">
                    <a:lumMod val="40000"/>
                    <a:lumOff val="60000"/>
                  </a:schemeClr>
                </a:solidFill>
                <a:sym typeface="Wingdings" pitchFamily="2" charset="2"/>
              </a:rPr>
              <a:t>responsible</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for</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heart</a:t>
            </a:r>
            <a:r>
              <a:rPr lang="de-DE" sz="1200" dirty="0">
                <a:solidFill>
                  <a:schemeClr val="accent5">
                    <a:lumMod val="40000"/>
                    <a:lumOff val="60000"/>
                  </a:schemeClr>
                </a:solidFill>
                <a:sym typeface="Wingdings" pitchFamily="2" charset="2"/>
              </a:rPr>
              <a:t>/</a:t>
            </a:r>
            <a:r>
              <a:rPr lang="de-DE" sz="1200" dirty="0" err="1">
                <a:solidFill>
                  <a:schemeClr val="accent5">
                    <a:lumMod val="40000"/>
                    <a:lumOff val="60000"/>
                  </a:schemeClr>
                </a:solidFill>
                <a:sym typeface="Wingdings" pitchFamily="2" charset="2"/>
              </a:rPr>
              <a:t>fire</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of</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polis</a:t>
            </a:r>
            <a:r>
              <a:rPr lang="de-DE" sz="1200" dirty="0">
                <a:solidFill>
                  <a:schemeClr val="accent5">
                    <a:lumMod val="40000"/>
                    <a:lumOff val="60000"/>
                  </a:schemeClr>
                </a:solidFill>
                <a:sym typeface="Wingdings" pitchFamily="2" charset="2"/>
              </a:rPr>
              <a:t>, Hestia</a:t>
            </a:r>
          </a:p>
          <a:p>
            <a:pPr lvl="3"/>
            <a:r>
              <a:rPr lang="de-DE" sz="1200" dirty="0" err="1">
                <a:solidFill>
                  <a:schemeClr val="accent5">
                    <a:lumMod val="40000"/>
                    <a:lumOff val="60000"/>
                  </a:schemeClr>
                </a:solidFill>
                <a:sym typeface="Wingdings" pitchFamily="2" charset="2"/>
              </a:rPr>
              <a:t>finances</a:t>
            </a:r>
            <a:r>
              <a:rPr lang="de-DE" sz="1200" dirty="0">
                <a:solidFill>
                  <a:schemeClr val="accent5">
                    <a:lumMod val="40000"/>
                    <a:lumOff val="60000"/>
                  </a:schemeClr>
                </a:solidFill>
                <a:sym typeface="Wingdings" pitchFamily="2" charset="2"/>
              </a:rPr>
              <a:t> 365 </a:t>
            </a:r>
            <a:r>
              <a:rPr lang="de-DE" sz="1200" dirty="0" err="1">
                <a:solidFill>
                  <a:schemeClr val="accent5">
                    <a:lumMod val="40000"/>
                    <a:lumOff val="60000"/>
                  </a:schemeClr>
                </a:solidFill>
                <a:sym typeface="Wingdings" pitchFamily="2" charset="2"/>
              </a:rPr>
              <a:t>sacrificial</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animals</a:t>
            </a:r>
            <a:endParaRPr lang="en-GB" sz="1200" dirty="0">
              <a:solidFill>
                <a:schemeClr val="accent5">
                  <a:lumMod val="40000"/>
                  <a:lumOff val="60000"/>
                </a:schemeClr>
              </a:solidFill>
              <a:sym typeface="Wingdings" pitchFamily="2" charset="2"/>
            </a:endParaRPr>
          </a:p>
          <a:p>
            <a:pPr lvl="2"/>
            <a:r>
              <a:rPr lang="de-DE" sz="1400" dirty="0">
                <a:solidFill>
                  <a:schemeClr val="accent5">
                    <a:lumMod val="40000"/>
                    <a:lumOff val="60000"/>
                  </a:schemeClr>
                </a:solidFill>
                <a:sym typeface="Wingdings" pitchFamily="2" charset="2"/>
              </a:rPr>
              <a:t>In Ephesos, </a:t>
            </a:r>
            <a:r>
              <a:rPr lang="de-DE" sz="1400" dirty="0" err="1">
                <a:solidFill>
                  <a:schemeClr val="accent5">
                    <a:lumMod val="40000"/>
                    <a:lumOff val="60000"/>
                  </a:schemeClr>
                </a:solidFill>
                <a:sym typeface="Wingdings" pitchFamily="2" charset="2"/>
              </a:rPr>
              <a:t>generally</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young</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unmarried</a:t>
            </a:r>
            <a:r>
              <a:rPr lang="de-DE" sz="1400" dirty="0">
                <a:solidFill>
                  <a:schemeClr val="accent5">
                    <a:lumMod val="40000"/>
                    <a:lumOff val="60000"/>
                  </a:schemeClr>
                </a:solidFill>
                <a:sym typeface="Wingdings" pitchFamily="2" charset="2"/>
              </a:rPr>
              <a:t> </a:t>
            </a:r>
            <a:r>
              <a:rPr lang="de-DE" sz="1400" dirty="0" err="1">
                <a:solidFill>
                  <a:schemeClr val="accent5">
                    <a:lumMod val="40000"/>
                    <a:lumOff val="60000"/>
                  </a:schemeClr>
                </a:solidFill>
                <a:sym typeface="Wingdings" pitchFamily="2" charset="2"/>
              </a:rPr>
              <a:t>women</a:t>
            </a:r>
            <a:endParaRPr lang="de-DE" sz="1400" dirty="0">
              <a:solidFill>
                <a:schemeClr val="accent5">
                  <a:lumMod val="40000"/>
                  <a:lumOff val="60000"/>
                </a:schemeClr>
              </a:solidFill>
              <a:sym typeface="Wingdings" pitchFamily="2" charset="2"/>
            </a:endParaRPr>
          </a:p>
          <a:p>
            <a:pPr lvl="3"/>
            <a:r>
              <a:rPr lang="de-DE" sz="1200" dirty="0">
                <a:solidFill>
                  <a:schemeClr val="accent5">
                    <a:lumMod val="40000"/>
                    <a:lumOff val="60000"/>
                  </a:schemeClr>
                </a:solidFill>
                <a:sym typeface="Wingdings" pitchFamily="2" charset="2"/>
              </a:rPr>
              <a:t>33 </a:t>
            </a:r>
            <a:r>
              <a:rPr lang="de-DE" sz="1200" dirty="0" err="1">
                <a:solidFill>
                  <a:schemeClr val="accent5">
                    <a:lumMod val="40000"/>
                    <a:lumOff val="60000"/>
                  </a:schemeClr>
                </a:solidFill>
                <a:sym typeface="Wingdings" pitchFamily="2" charset="2"/>
              </a:rPr>
              <a:t>women</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are</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attested</a:t>
            </a:r>
            <a:r>
              <a:rPr lang="de-DE" sz="1200" dirty="0">
                <a:solidFill>
                  <a:schemeClr val="accent5">
                    <a:lumMod val="40000"/>
                    <a:lumOff val="60000"/>
                  </a:schemeClr>
                </a:solidFill>
                <a:sym typeface="Wingdings" pitchFamily="2" charset="2"/>
              </a:rPr>
              <a:t> </a:t>
            </a:r>
            <a:r>
              <a:rPr lang="de-DE" sz="1200" dirty="0" err="1">
                <a:solidFill>
                  <a:schemeClr val="accent5">
                    <a:lumMod val="40000"/>
                    <a:lumOff val="60000"/>
                  </a:schemeClr>
                </a:solidFill>
                <a:sym typeface="Wingdings" pitchFamily="2" charset="2"/>
              </a:rPr>
              <a:t>as</a:t>
            </a:r>
            <a:r>
              <a:rPr lang="de-DE" sz="1200" dirty="0">
                <a:solidFill>
                  <a:schemeClr val="accent5">
                    <a:lumMod val="40000"/>
                    <a:lumOff val="60000"/>
                  </a:schemeClr>
                </a:solidFill>
                <a:sym typeface="Wingdings" pitchFamily="2" charset="2"/>
              </a:rPr>
              <a:t> </a:t>
            </a:r>
            <a:r>
              <a:rPr lang="de-DE" sz="1200" i="1" dirty="0">
                <a:solidFill>
                  <a:schemeClr val="accent5">
                    <a:lumMod val="40000"/>
                    <a:lumOff val="60000"/>
                  </a:schemeClr>
                </a:solidFill>
                <a:sym typeface="Wingdings" pitchFamily="2" charset="2"/>
              </a:rPr>
              <a:t>prytanis</a:t>
            </a:r>
            <a:r>
              <a:rPr lang="de-DE" sz="1200" dirty="0">
                <a:solidFill>
                  <a:schemeClr val="accent5">
                    <a:lumMod val="40000"/>
                    <a:lumOff val="60000"/>
                  </a:schemeClr>
                </a:solidFill>
                <a:sym typeface="Wingdings" pitchFamily="2" charset="2"/>
              </a:rPr>
              <a:t> in Ephesos</a:t>
            </a:r>
            <a:endParaRPr lang="en-GB" sz="1200" dirty="0">
              <a:solidFill>
                <a:schemeClr val="accent5">
                  <a:lumMod val="40000"/>
                  <a:lumOff val="60000"/>
                </a:schemeClr>
              </a:solidFill>
            </a:endParaRPr>
          </a:p>
        </p:txBody>
      </p:sp>
      <p:sp>
        <p:nvSpPr>
          <p:cNvPr id="4" name="TextBox 3"/>
          <p:cNvSpPr txBox="1"/>
          <p:nvPr/>
        </p:nvSpPr>
        <p:spPr>
          <a:xfrm>
            <a:off x="6264188" y="6453336"/>
            <a:ext cx="2772308" cy="276999"/>
          </a:xfrm>
          <a:prstGeom prst="rect">
            <a:avLst/>
          </a:prstGeom>
          <a:noFill/>
        </p:spPr>
        <p:txBody>
          <a:bodyPr wrap="square" rtlCol="0">
            <a:spAutoFit/>
          </a:bodyPr>
          <a:lstStyle/>
          <a:p>
            <a:pPr algn="r"/>
            <a:r>
              <a:rPr lang="en-GB" sz="1200" dirty="0" err="1">
                <a:solidFill>
                  <a:schemeClr val="tx1">
                    <a:lumMod val="50000"/>
                  </a:schemeClr>
                </a:solidFill>
              </a:rPr>
              <a:t>IEph</a:t>
            </a:r>
            <a:r>
              <a:rPr lang="en-GB" sz="1200" dirty="0">
                <a:solidFill>
                  <a:schemeClr val="tx1">
                    <a:lumMod val="50000"/>
                  </a:schemeClr>
                </a:solidFill>
              </a:rPr>
              <a:t> 994; Van Bremen S. 87</a:t>
            </a:r>
          </a:p>
        </p:txBody>
      </p:sp>
      <p:sp>
        <p:nvSpPr>
          <p:cNvPr id="5" name="TextBox 4"/>
          <p:cNvSpPr txBox="1"/>
          <p:nvPr/>
        </p:nvSpPr>
        <p:spPr>
          <a:xfrm rot="730468">
            <a:off x="5229538" y="2221067"/>
            <a:ext cx="3456384" cy="3693319"/>
          </a:xfrm>
          <a:prstGeom prst="rect">
            <a:avLst/>
          </a:prstGeom>
          <a:noFill/>
        </p:spPr>
        <p:txBody>
          <a:bodyPr wrap="square" rtlCol="0">
            <a:spAutoFit/>
          </a:bodyPr>
          <a:lstStyle/>
          <a:p>
            <a:r>
              <a:rPr lang="en-GB" dirty="0"/>
              <a:t>   </a:t>
            </a:r>
            <a:r>
              <a:rPr lang="vi-VN" dirty="0"/>
              <a:t>[</a:t>
            </a:r>
            <a:r>
              <a:rPr lang="de-DE" dirty="0"/>
              <a:t>--- </a:t>
            </a:r>
            <a:r>
              <a:rPr lang="vi-VN" b="1" dirty="0">
                <a:solidFill>
                  <a:srgbClr val="92D050"/>
                </a:solidFill>
              </a:rPr>
              <a:t>πρυτάνεως</a:t>
            </a:r>
            <a:r>
              <a:rPr lang="vi-VN" dirty="0"/>
              <a:t>]</a:t>
            </a:r>
          </a:p>
          <a:p>
            <a:r>
              <a:rPr lang="en-GB" dirty="0"/>
              <a:t>   </a:t>
            </a:r>
            <a:r>
              <a:rPr lang="vi-VN" dirty="0"/>
              <a:t>κ̣α̣ὶ̣ </a:t>
            </a:r>
            <a:r>
              <a:rPr lang="vi-VN" dirty="0">
                <a:solidFill>
                  <a:schemeClr val="tx1">
                    <a:lumMod val="95000"/>
                  </a:schemeClr>
                </a:solidFill>
              </a:rPr>
              <a:t>γυμνα[σιάρχου]</a:t>
            </a:r>
          </a:p>
          <a:p>
            <a:r>
              <a:rPr lang="en-GB" dirty="0">
                <a:solidFill>
                  <a:schemeClr val="tx1">
                    <a:lumMod val="95000"/>
                  </a:schemeClr>
                </a:solidFill>
              </a:rPr>
              <a:t>   </a:t>
            </a:r>
            <a:r>
              <a:rPr lang="vi-VN" dirty="0">
                <a:solidFill>
                  <a:schemeClr val="tx1">
                    <a:lumMod val="95000"/>
                  </a:schemeClr>
                </a:solidFill>
              </a:rPr>
              <a:t>κ̣αὶ </a:t>
            </a:r>
            <a:r>
              <a:rPr lang="vi-VN" b="1" dirty="0">
                <a:solidFill>
                  <a:schemeClr val="tx1">
                    <a:lumMod val="95000"/>
                  </a:schemeClr>
                </a:solidFill>
              </a:rPr>
              <a:t>ἱερῆς καὶ κ̣[οσ]-</a:t>
            </a:r>
          </a:p>
          <a:p>
            <a:r>
              <a:rPr lang="en-GB" b="1" dirty="0">
                <a:solidFill>
                  <a:schemeClr val="tx1">
                    <a:lumMod val="95000"/>
                  </a:schemeClr>
                </a:solidFill>
              </a:rPr>
              <a:t>   </a:t>
            </a:r>
            <a:r>
              <a:rPr lang="vi-VN" b="1" dirty="0">
                <a:solidFill>
                  <a:schemeClr val="tx1">
                    <a:lumMod val="95000"/>
                  </a:schemeClr>
                </a:solidFill>
              </a:rPr>
              <a:t>μητείρης τῆς</a:t>
            </a:r>
          </a:p>
          <a:p>
            <a:r>
              <a:rPr lang="en-GB" b="1" dirty="0">
                <a:solidFill>
                  <a:schemeClr val="tx1">
                    <a:lumMod val="95000"/>
                  </a:schemeClr>
                </a:solidFill>
              </a:rPr>
              <a:t>   </a:t>
            </a:r>
            <a:r>
              <a:rPr lang="vi-VN" b="1" dirty="0">
                <a:solidFill>
                  <a:schemeClr val="tx1">
                    <a:lumMod val="95000"/>
                  </a:schemeClr>
                </a:solidFill>
              </a:rPr>
              <a:t>Ἀρτέμιδος </a:t>
            </a:r>
            <a:r>
              <a:rPr lang="vi-VN" dirty="0">
                <a:solidFill>
                  <a:schemeClr val="tx1">
                    <a:lumMod val="95000"/>
                  </a:schemeClr>
                </a:solidFill>
              </a:rPr>
              <a:t>καὶ</a:t>
            </a:r>
          </a:p>
          <a:p>
            <a:r>
              <a:rPr lang="vi-VN" baseline="30000" dirty="0">
                <a:solidFill>
                  <a:schemeClr val="tx1">
                    <a:lumMod val="95000"/>
                  </a:schemeClr>
                </a:solidFill>
              </a:rPr>
              <a:t>5</a:t>
            </a:r>
            <a:r>
              <a:rPr lang="vi-VN" dirty="0">
                <a:solidFill>
                  <a:schemeClr val="tx1">
                    <a:lumMod val="95000"/>
                  </a:schemeClr>
                </a:solidFill>
              </a:rPr>
              <a:t> </a:t>
            </a:r>
            <a:r>
              <a:rPr lang="en-GB" dirty="0">
                <a:solidFill>
                  <a:schemeClr val="tx1">
                    <a:lumMod val="95000"/>
                  </a:schemeClr>
                </a:solidFill>
              </a:rPr>
              <a:t> </a:t>
            </a:r>
            <a:r>
              <a:rPr lang="vi-VN" dirty="0">
                <a:solidFill>
                  <a:schemeClr val="tx1">
                    <a:lumMod val="95000"/>
                  </a:schemeClr>
                </a:solidFill>
              </a:rPr>
              <a:t>[ἀ]ρχιερείας τῆς</a:t>
            </a:r>
          </a:p>
          <a:p>
            <a:r>
              <a:rPr lang="en-GB" dirty="0">
                <a:solidFill>
                  <a:schemeClr val="tx1">
                    <a:lumMod val="95000"/>
                  </a:schemeClr>
                </a:solidFill>
              </a:rPr>
              <a:t>   </a:t>
            </a:r>
            <a:r>
              <a:rPr lang="vi-VN" dirty="0">
                <a:solidFill>
                  <a:schemeClr val="tx1">
                    <a:lumMod val="95000"/>
                  </a:schemeClr>
                </a:solidFill>
              </a:rPr>
              <a:t>[Ἀσ]ίας ναῶν τῶν</a:t>
            </a:r>
          </a:p>
          <a:p>
            <a:r>
              <a:rPr lang="en-GB" dirty="0">
                <a:solidFill>
                  <a:schemeClr val="tx1">
                    <a:lumMod val="95000"/>
                  </a:schemeClr>
                </a:solidFill>
              </a:rPr>
              <a:t>   </a:t>
            </a:r>
            <a:r>
              <a:rPr lang="vi-VN" dirty="0">
                <a:solidFill>
                  <a:schemeClr val="tx1">
                    <a:lumMod val="95000"/>
                  </a:schemeClr>
                </a:solidFill>
              </a:rPr>
              <a:t>ἐν Ἐφέσῳ,</a:t>
            </a:r>
          </a:p>
          <a:p>
            <a:r>
              <a:rPr lang="en-GB" dirty="0">
                <a:solidFill>
                  <a:schemeClr val="tx1">
                    <a:lumMod val="95000"/>
                  </a:schemeClr>
                </a:solidFill>
              </a:rPr>
              <a:t>   </a:t>
            </a:r>
            <a:r>
              <a:rPr lang="vi-VN" dirty="0">
                <a:solidFill>
                  <a:schemeClr val="tx1">
                    <a:lumMod val="95000"/>
                  </a:schemeClr>
                </a:solidFill>
              </a:rPr>
              <a:t>μητέρα Αἰλία[ς]</a:t>
            </a:r>
          </a:p>
          <a:p>
            <a:r>
              <a:rPr lang="en-GB" dirty="0">
                <a:solidFill>
                  <a:schemeClr val="tx1">
                    <a:lumMod val="95000"/>
                  </a:schemeClr>
                </a:solidFill>
              </a:rPr>
              <a:t>   </a:t>
            </a:r>
            <a:r>
              <a:rPr lang="vi-VN" dirty="0">
                <a:solidFill>
                  <a:schemeClr val="tx1">
                    <a:lumMod val="95000"/>
                  </a:schemeClr>
                </a:solidFill>
              </a:rPr>
              <a:t>Πρόκλης κοσμ̣[η]-</a:t>
            </a:r>
          </a:p>
          <a:p>
            <a:r>
              <a:rPr lang="vi-VN" baseline="30000" dirty="0">
                <a:solidFill>
                  <a:schemeClr val="tx1">
                    <a:lumMod val="95000"/>
                  </a:schemeClr>
                </a:solidFill>
              </a:rPr>
              <a:t>10</a:t>
            </a:r>
            <a:r>
              <a:rPr lang="vi-VN" dirty="0">
                <a:solidFill>
                  <a:schemeClr val="tx1">
                    <a:lumMod val="95000"/>
                  </a:schemeClr>
                </a:solidFill>
              </a:rPr>
              <a:t> [τ]είρης τῆς Ἀρτέμιδ[ος</a:t>
            </a:r>
            <a:r>
              <a:rPr lang="vi-VN" b="1" dirty="0">
                <a:solidFill>
                  <a:schemeClr val="tx1">
                    <a:lumMod val="95000"/>
                  </a:schemeClr>
                </a:solidFill>
              </a:rPr>
              <a:t>]</a:t>
            </a:r>
          </a:p>
          <a:p>
            <a:r>
              <a:rPr lang="en-GB" dirty="0">
                <a:solidFill>
                  <a:schemeClr val="tx1">
                    <a:lumMod val="95000"/>
                  </a:schemeClr>
                </a:solidFill>
              </a:rPr>
              <a:t>   </a:t>
            </a:r>
            <a:r>
              <a:rPr lang="vi-VN" dirty="0">
                <a:solidFill>
                  <a:schemeClr val="tx1">
                    <a:lumMod val="95000"/>
                  </a:schemeClr>
                </a:solidFill>
              </a:rPr>
              <a:t>[τὴ]ν ἀνάστασ[ιν]</a:t>
            </a:r>
          </a:p>
          <a:p>
            <a:r>
              <a:rPr lang="en-GB" dirty="0">
                <a:solidFill>
                  <a:schemeClr val="tx1">
                    <a:lumMod val="95000"/>
                  </a:schemeClr>
                </a:solidFill>
              </a:rPr>
              <a:t>   </a:t>
            </a:r>
            <a:r>
              <a:rPr lang="vi-VN" dirty="0">
                <a:solidFill>
                  <a:schemeClr val="tx1">
                    <a:lumMod val="95000"/>
                  </a:schemeClr>
                </a:solidFill>
              </a:rPr>
              <a:t>[ποιουμένου? </a:t>
            </a:r>
            <a:r>
              <a:rPr lang="vi-VN" dirty="0"/>
              <a:t>—]</a:t>
            </a:r>
            <a:r>
              <a:rPr lang="en-GB" dirty="0"/>
              <a:t> </a:t>
            </a:r>
          </a:p>
        </p:txBody>
      </p:sp>
      <p:sp>
        <p:nvSpPr>
          <p:cNvPr id="8" name="TextBox 7"/>
          <p:cNvSpPr txBox="1"/>
          <p:nvPr/>
        </p:nvSpPr>
        <p:spPr>
          <a:xfrm rot="5400000">
            <a:off x="7889014" y="1552146"/>
            <a:ext cx="1800200" cy="369332"/>
          </a:xfrm>
          <a:prstGeom prst="rect">
            <a:avLst/>
          </a:prstGeom>
          <a:noFill/>
        </p:spPr>
        <p:txBody>
          <a:bodyPr wrap="square" rtlCol="0">
            <a:spAutoFit/>
          </a:bodyPr>
          <a:lstStyle/>
          <a:p>
            <a:r>
              <a:rPr lang="en-GB" dirty="0">
                <a:solidFill>
                  <a:schemeClr val="tx1">
                    <a:lumMod val="65000"/>
                  </a:schemeClr>
                </a:solidFill>
              </a:rPr>
              <a:t>Diana </a:t>
            </a:r>
            <a:r>
              <a:rPr lang="en-GB" dirty="0" err="1">
                <a:solidFill>
                  <a:schemeClr val="tx1">
                    <a:lumMod val="65000"/>
                  </a:schemeClr>
                </a:solidFill>
              </a:rPr>
              <a:t>Ephesia</a:t>
            </a:r>
            <a:endParaRPr lang="en-GB" dirty="0">
              <a:solidFill>
                <a:schemeClr val="tx1">
                  <a:lumMod val="65000"/>
                </a:schemeClr>
              </a:solidFill>
            </a:endParaRPr>
          </a:p>
        </p:txBody>
      </p:sp>
    </p:spTree>
    <p:extLst>
      <p:ext uri="{BB962C8B-B14F-4D97-AF65-F5344CB8AC3E}">
        <p14:creationId xmlns:p14="http://schemas.microsoft.com/office/powerpoint/2010/main" val="44557437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horizontal)">
                                      <p:cBhvr>
                                        <p:cTn id="11" dur="500"/>
                                        <p:tgtEl>
                                          <p:spTgt spid="3"/>
                                        </p:tgtEl>
                                      </p:cBhvr>
                                    </p:animEffect>
                                  </p:childTnLst>
                                </p:cTn>
                              </p:par>
                            </p:childTnLst>
                          </p:cTn>
                        </p:par>
                        <p:par>
                          <p:cTn id="12" fill="hold">
                            <p:stCondLst>
                              <p:cond delay="2000"/>
                            </p:stCondLst>
                            <p:childTnLst>
                              <p:par>
                                <p:cTn id="13" presetID="1" presetClass="entr" presetSubtype="0"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par>
                          <p:cTn id="15" fill="hold">
                            <p:stCondLst>
                              <p:cond delay="2000"/>
                            </p:stCondLst>
                            <p:childTnLst>
                              <p:par>
                                <p:cTn id="16" presetID="53" presetClass="exit" presetSubtype="32" fill="hold" nodeType="afterEffect">
                                  <p:stCondLst>
                                    <p:cond delay="250"/>
                                  </p:stCondLst>
                                  <p:childTnLst>
                                    <p:anim calcmode="lin" valueType="num">
                                      <p:cBhvr>
                                        <p:cTn id="17" dur="1000"/>
                                        <p:tgtEl>
                                          <p:spTgt spid="7"/>
                                        </p:tgtEl>
                                        <p:attrNameLst>
                                          <p:attrName>ppt_w</p:attrName>
                                        </p:attrNameLst>
                                      </p:cBhvr>
                                      <p:tavLst>
                                        <p:tav tm="0">
                                          <p:val>
                                            <p:strVal val="ppt_w"/>
                                          </p:val>
                                        </p:tav>
                                        <p:tav tm="100000">
                                          <p:val>
                                            <p:fltVal val="0"/>
                                          </p:val>
                                        </p:tav>
                                      </p:tavLst>
                                    </p:anim>
                                    <p:anim calcmode="lin" valueType="num">
                                      <p:cBhvr>
                                        <p:cTn id="18" dur="1000"/>
                                        <p:tgtEl>
                                          <p:spTgt spid="7"/>
                                        </p:tgtEl>
                                        <p:attrNameLst>
                                          <p:attrName>ppt_h</p:attrName>
                                        </p:attrNameLst>
                                      </p:cBhvr>
                                      <p:tavLst>
                                        <p:tav tm="0">
                                          <p:val>
                                            <p:strVal val="ppt_h"/>
                                          </p:val>
                                        </p:tav>
                                        <p:tav tm="100000">
                                          <p:val>
                                            <p:fltVal val="0"/>
                                          </p:val>
                                        </p:tav>
                                      </p:tavLst>
                                    </p:anim>
                                    <p:animEffect transition="out" filter="fade">
                                      <p:cBhvr>
                                        <p:cTn id="19" dur="1000"/>
                                        <p:tgtEl>
                                          <p:spTgt spid="7"/>
                                        </p:tgtEl>
                                      </p:cBhvr>
                                    </p:animEffect>
                                    <p:set>
                                      <p:cBhvr>
                                        <p:cTn id="20" dur="1" fill="hold">
                                          <p:stCondLst>
                                            <p:cond delay="999"/>
                                          </p:stCondLst>
                                        </p:cTn>
                                        <p:tgtEl>
                                          <p:spTgt spid="7"/>
                                        </p:tgtEl>
                                        <p:attrNameLst>
                                          <p:attrName>style.visibility</p:attrName>
                                        </p:attrNameLst>
                                      </p:cBhvr>
                                      <p:to>
                                        <p:strVal val="hidden"/>
                                      </p:to>
                                    </p:set>
                                  </p:childTnLst>
                                </p:cTn>
                              </p:par>
                            </p:childTnLst>
                          </p:cTn>
                        </p:par>
                        <p:par>
                          <p:cTn id="21" fill="hold">
                            <p:stCondLst>
                              <p:cond delay="3250"/>
                            </p:stCondLst>
                            <p:childTnLst>
                              <p:par>
                                <p:cTn id="22" presetID="53" presetClass="exit" presetSubtype="32" fill="hold" grpId="0" nodeType="afterEffect">
                                  <p:stCondLst>
                                    <p:cond delay="250"/>
                                  </p:stCondLst>
                                  <p:childTnLst>
                                    <p:anim calcmode="lin" valueType="num">
                                      <p:cBhvr>
                                        <p:cTn id="23" dur="1000"/>
                                        <p:tgtEl>
                                          <p:spTgt spid="8"/>
                                        </p:tgtEl>
                                        <p:attrNameLst>
                                          <p:attrName>ppt_w</p:attrName>
                                        </p:attrNameLst>
                                      </p:cBhvr>
                                      <p:tavLst>
                                        <p:tav tm="0">
                                          <p:val>
                                            <p:strVal val="ppt_w"/>
                                          </p:val>
                                        </p:tav>
                                        <p:tav tm="100000">
                                          <p:val>
                                            <p:fltVal val="0"/>
                                          </p:val>
                                        </p:tav>
                                      </p:tavLst>
                                    </p:anim>
                                    <p:anim calcmode="lin" valueType="num">
                                      <p:cBhvr>
                                        <p:cTn id="24" dur="1000"/>
                                        <p:tgtEl>
                                          <p:spTgt spid="8"/>
                                        </p:tgtEl>
                                        <p:attrNameLst>
                                          <p:attrName>ppt_h</p:attrName>
                                        </p:attrNameLst>
                                      </p:cBhvr>
                                      <p:tavLst>
                                        <p:tav tm="0">
                                          <p:val>
                                            <p:strVal val="ppt_h"/>
                                          </p:val>
                                        </p:tav>
                                        <p:tav tm="100000">
                                          <p:val>
                                            <p:fltVal val="0"/>
                                          </p:val>
                                        </p:tav>
                                      </p:tavLst>
                                    </p:anim>
                                    <p:animEffect transition="out" filter="fade">
                                      <p:cBhvr>
                                        <p:cTn id="25" dur="1000"/>
                                        <p:tgtEl>
                                          <p:spTgt spid="8"/>
                                        </p:tgtEl>
                                      </p:cBhvr>
                                    </p:animEffect>
                                    <p:set>
                                      <p:cBhvr>
                                        <p:cTn id="26"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8"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260648"/>
            <a:ext cx="8229600" cy="854968"/>
          </a:xfrm>
        </p:spPr>
        <p:txBody>
          <a:bodyPr/>
          <a:lstStyle/>
          <a:p>
            <a:r>
              <a:rPr lang="en-GB" dirty="0" err="1"/>
              <a:t>Ephesos</a:t>
            </a:r>
            <a:r>
              <a:rPr lang="en-GB" dirty="0"/>
              <a:t>: “Career Structures”</a:t>
            </a:r>
          </a:p>
        </p:txBody>
      </p:sp>
      <p:sp>
        <p:nvSpPr>
          <p:cNvPr id="6" name="Content Placeholder 2"/>
          <p:cNvSpPr>
            <a:spLocks noGrp="1"/>
          </p:cNvSpPr>
          <p:nvPr>
            <p:ph idx="1"/>
          </p:nvPr>
        </p:nvSpPr>
        <p:spPr>
          <a:xfrm>
            <a:off x="179512" y="1412776"/>
            <a:ext cx="5328592" cy="5328592"/>
          </a:xfrm>
        </p:spPr>
        <p:txBody>
          <a:bodyPr>
            <a:normAutofit/>
          </a:bodyPr>
          <a:lstStyle/>
          <a:p>
            <a:r>
              <a:rPr lang="en-GB" sz="2000" b="1" dirty="0">
                <a:solidFill>
                  <a:schemeClr val="tx1">
                    <a:lumMod val="65000"/>
                  </a:schemeClr>
                </a:solidFill>
              </a:rPr>
              <a:t>Honorary inscription </a:t>
            </a:r>
            <a:r>
              <a:rPr lang="en-GB" sz="2000" dirty="0">
                <a:solidFill>
                  <a:schemeClr val="tx1">
                    <a:lumMod val="65000"/>
                  </a:schemeClr>
                </a:solidFill>
              </a:rPr>
              <a:t>A.D. 132-260</a:t>
            </a:r>
          </a:p>
          <a:p>
            <a:pPr lvl="1"/>
            <a:r>
              <a:rPr lang="en-GB" sz="1800" dirty="0">
                <a:solidFill>
                  <a:schemeClr val="tx1">
                    <a:lumMod val="65000"/>
                  </a:schemeClr>
                </a:solidFill>
              </a:rPr>
              <a:t>Name of priestess not preserved</a:t>
            </a:r>
          </a:p>
          <a:p>
            <a:r>
              <a:rPr lang="en-GB" sz="2000" dirty="0">
                <a:solidFill>
                  <a:schemeClr val="accent5">
                    <a:lumMod val="60000"/>
                    <a:lumOff val="40000"/>
                  </a:schemeClr>
                </a:solidFill>
              </a:rPr>
              <a:t>‘</a:t>
            </a:r>
            <a:r>
              <a:rPr lang="en-GB" sz="2000" dirty="0" err="1">
                <a:solidFill>
                  <a:schemeClr val="accent5">
                    <a:lumMod val="60000"/>
                    <a:lumOff val="40000"/>
                  </a:schemeClr>
                </a:solidFill>
              </a:rPr>
              <a:t>Accummulation</a:t>
            </a:r>
            <a:r>
              <a:rPr lang="en-GB" sz="2000" dirty="0">
                <a:solidFill>
                  <a:schemeClr val="accent5">
                    <a:lumMod val="60000"/>
                    <a:lumOff val="40000"/>
                  </a:schemeClr>
                </a:solidFill>
              </a:rPr>
              <a:t>’ of political and religious offices and liturgies in </a:t>
            </a:r>
            <a:r>
              <a:rPr lang="en-GB" sz="2000" dirty="0" err="1">
                <a:solidFill>
                  <a:schemeClr val="accent5">
                    <a:lumMod val="60000"/>
                    <a:lumOff val="40000"/>
                  </a:schemeClr>
                </a:solidFill>
              </a:rPr>
              <a:t>Ephesos</a:t>
            </a:r>
            <a:r>
              <a:rPr lang="en-GB" sz="2000" dirty="0">
                <a:solidFill>
                  <a:schemeClr val="accent5">
                    <a:lumMod val="60000"/>
                    <a:lumOff val="40000"/>
                  </a:schemeClr>
                </a:solidFill>
              </a:rPr>
              <a:t>:</a:t>
            </a:r>
          </a:p>
          <a:p>
            <a:pPr lvl="1"/>
            <a:r>
              <a:rPr lang="en-GB" sz="1800" b="1" i="1" dirty="0" err="1">
                <a:solidFill>
                  <a:srgbClr val="92D050"/>
                </a:solidFill>
              </a:rPr>
              <a:t>prytanis</a:t>
            </a:r>
            <a:endParaRPr lang="en-GB" sz="1800" b="1" dirty="0">
              <a:solidFill>
                <a:srgbClr val="92D050"/>
              </a:solidFill>
            </a:endParaRPr>
          </a:p>
          <a:p>
            <a:pPr lvl="2"/>
            <a:r>
              <a:rPr lang="de-DE" sz="1400" i="1" dirty="0" err="1">
                <a:solidFill>
                  <a:schemeClr val="tx1">
                    <a:lumMod val="65000"/>
                  </a:schemeClr>
                </a:solidFill>
                <a:sym typeface="Wingdings" pitchFamily="2" charset="2"/>
              </a:rPr>
              <a:t>prytanis</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originally</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highest</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magistrate</a:t>
            </a:r>
            <a:r>
              <a:rPr lang="de-DE" sz="1400" dirty="0">
                <a:solidFill>
                  <a:schemeClr val="tx1">
                    <a:lumMod val="65000"/>
                  </a:schemeClr>
                </a:solidFill>
                <a:sym typeface="Wingdings" pitchFamily="2" charset="2"/>
              </a:rPr>
              <a:t> in </a:t>
            </a:r>
            <a:r>
              <a:rPr lang="de-DE" sz="1400" dirty="0" err="1">
                <a:solidFill>
                  <a:schemeClr val="tx1">
                    <a:lumMod val="65000"/>
                  </a:schemeClr>
                </a:solidFill>
                <a:sym typeface="Wingdings" pitchFamily="2" charset="2"/>
              </a:rPr>
              <a:t>the</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polis</a:t>
            </a:r>
            <a:r>
              <a:rPr lang="de-DE" sz="1400" dirty="0">
                <a:solidFill>
                  <a:schemeClr val="tx1">
                    <a:lumMod val="65000"/>
                  </a:schemeClr>
                </a:solidFill>
                <a:sym typeface="Wingdings" pitchFamily="2" charset="2"/>
              </a:rPr>
              <a:t> </a:t>
            </a:r>
            <a:br>
              <a:rPr lang="de-DE" sz="1400" dirty="0">
                <a:solidFill>
                  <a:schemeClr val="tx1">
                    <a:lumMod val="65000"/>
                  </a:schemeClr>
                </a:solidFill>
                <a:sym typeface="Wingdings" pitchFamily="2" charset="2"/>
              </a:rPr>
            </a:b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comparable</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with</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the</a:t>
            </a:r>
            <a:r>
              <a:rPr lang="de-DE" sz="1400" dirty="0">
                <a:solidFill>
                  <a:schemeClr val="tx1">
                    <a:lumMod val="65000"/>
                  </a:schemeClr>
                </a:solidFill>
                <a:sym typeface="Wingdings" pitchFamily="2" charset="2"/>
              </a:rPr>
              <a:t> </a:t>
            </a:r>
            <a:r>
              <a:rPr lang="de-DE" sz="1400" i="1" dirty="0" err="1">
                <a:solidFill>
                  <a:schemeClr val="tx1">
                    <a:lumMod val="65000"/>
                  </a:schemeClr>
                </a:solidFill>
                <a:sym typeface="Wingdings" pitchFamily="2" charset="2"/>
              </a:rPr>
              <a:t>archontes</a:t>
            </a:r>
            <a:r>
              <a:rPr lang="de-DE" sz="1400" dirty="0">
                <a:solidFill>
                  <a:schemeClr val="tx1">
                    <a:lumMod val="65000"/>
                  </a:schemeClr>
                </a:solidFill>
                <a:sym typeface="Wingdings" pitchFamily="2" charset="2"/>
              </a:rPr>
              <a:t> in Athens</a:t>
            </a:r>
          </a:p>
          <a:p>
            <a:pPr lvl="2"/>
            <a:r>
              <a:rPr lang="de-DE" sz="1400" dirty="0" err="1">
                <a:solidFill>
                  <a:schemeClr val="tx1">
                    <a:lumMod val="65000"/>
                  </a:schemeClr>
                </a:solidFill>
                <a:sym typeface="Wingdings" pitchFamily="2" charset="2"/>
              </a:rPr>
              <a:t>presides</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the</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council</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together</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with</a:t>
            </a:r>
            <a:r>
              <a:rPr lang="de-DE" sz="1400" dirty="0">
                <a:solidFill>
                  <a:schemeClr val="tx1">
                    <a:lumMod val="65000"/>
                  </a:schemeClr>
                </a:solidFill>
                <a:sym typeface="Wingdings" pitchFamily="2" charset="2"/>
              </a:rPr>
              <a:t> 6 </a:t>
            </a:r>
            <a:r>
              <a:rPr lang="de-DE" sz="1400" i="1" dirty="0" err="1">
                <a:solidFill>
                  <a:schemeClr val="tx1">
                    <a:lumMod val="65000"/>
                  </a:schemeClr>
                </a:solidFill>
                <a:sym typeface="Wingdings" pitchFamily="2" charset="2"/>
              </a:rPr>
              <a:t>kouretes</a:t>
            </a:r>
            <a:r>
              <a:rPr lang="de-DE" sz="1400" dirty="0">
                <a:solidFill>
                  <a:schemeClr val="tx1">
                    <a:lumMod val="65000"/>
                  </a:schemeClr>
                </a:solidFill>
                <a:sym typeface="Wingdings" pitchFamily="2" charset="2"/>
              </a:rPr>
              <a:t>)</a:t>
            </a:r>
            <a:endParaRPr lang="en-GB" sz="1400" dirty="0">
              <a:solidFill>
                <a:schemeClr val="tx1">
                  <a:lumMod val="65000"/>
                </a:schemeClr>
              </a:solidFill>
              <a:sym typeface="Wingdings" pitchFamily="2" charset="2"/>
            </a:endParaRPr>
          </a:p>
          <a:p>
            <a:pPr lvl="2"/>
            <a:r>
              <a:rPr lang="en-GB" sz="1400" dirty="0">
                <a:solidFill>
                  <a:schemeClr val="tx1">
                    <a:lumMod val="65000"/>
                  </a:schemeClr>
                </a:solidFill>
                <a:sym typeface="Wingdings" pitchFamily="2" charset="2"/>
              </a:rPr>
              <a:t>resides for one year in </a:t>
            </a:r>
            <a:r>
              <a:rPr lang="en-GB" sz="1400" i="1" dirty="0" err="1">
                <a:solidFill>
                  <a:schemeClr val="tx1">
                    <a:lumMod val="65000"/>
                  </a:schemeClr>
                </a:solidFill>
                <a:sym typeface="Wingdings" pitchFamily="2" charset="2"/>
              </a:rPr>
              <a:t>prytaneion</a:t>
            </a:r>
            <a:endParaRPr lang="en-GB" sz="1400" i="1" dirty="0">
              <a:solidFill>
                <a:schemeClr val="tx1">
                  <a:lumMod val="65000"/>
                </a:schemeClr>
              </a:solidFill>
              <a:sym typeface="Wingdings" pitchFamily="2" charset="2"/>
            </a:endParaRPr>
          </a:p>
          <a:p>
            <a:pPr lvl="2"/>
            <a:r>
              <a:rPr lang="de-DE" sz="1400" dirty="0">
                <a:solidFill>
                  <a:schemeClr val="tx1">
                    <a:lumMod val="65000"/>
                  </a:schemeClr>
                </a:solidFill>
                <a:sym typeface="Wingdings" pitchFamily="2" charset="2"/>
              </a:rPr>
              <a:t>In Ephesos, </a:t>
            </a:r>
            <a:r>
              <a:rPr lang="de-DE" sz="1400" dirty="0" err="1">
                <a:solidFill>
                  <a:schemeClr val="tx1">
                    <a:lumMod val="65000"/>
                  </a:schemeClr>
                </a:solidFill>
                <a:sym typeface="Wingdings" pitchFamily="2" charset="2"/>
              </a:rPr>
              <a:t>generally</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young</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unmarried</a:t>
            </a:r>
            <a:r>
              <a:rPr lang="de-DE" sz="1400" dirty="0">
                <a:solidFill>
                  <a:schemeClr val="tx1">
                    <a:lumMod val="65000"/>
                  </a:schemeClr>
                </a:solidFill>
                <a:sym typeface="Wingdings" pitchFamily="2" charset="2"/>
              </a:rPr>
              <a:t> </a:t>
            </a:r>
            <a:r>
              <a:rPr lang="de-DE" sz="1400" dirty="0" err="1">
                <a:solidFill>
                  <a:schemeClr val="tx1">
                    <a:lumMod val="65000"/>
                  </a:schemeClr>
                </a:solidFill>
                <a:sym typeface="Wingdings" pitchFamily="2" charset="2"/>
              </a:rPr>
              <a:t>women</a:t>
            </a:r>
            <a:endParaRPr lang="de-DE" sz="1400" dirty="0">
              <a:solidFill>
                <a:schemeClr val="tx1">
                  <a:lumMod val="65000"/>
                </a:schemeClr>
              </a:solidFill>
              <a:sym typeface="Wingdings" pitchFamily="2" charset="2"/>
            </a:endParaRPr>
          </a:p>
          <a:p>
            <a:pPr lvl="1"/>
            <a:r>
              <a:rPr lang="en-GB" sz="1800" b="1" i="1" dirty="0" err="1">
                <a:solidFill>
                  <a:srgbClr val="FFC000"/>
                </a:solidFill>
              </a:rPr>
              <a:t>gymnasiarchos</a:t>
            </a:r>
            <a:endParaRPr lang="en-GB" sz="1800" b="1" i="1" dirty="0">
              <a:solidFill>
                <a:srgbClr val="FFC000"/>
              </a:solidFill>
            </a:endParaRPr>
          </a:p>
          <a:p>
            <a:pPr lvl="1"/>
            <a:r>
              <a:rPr lang="de-DE" sz="1800" b="1" i="1" dirty="0">
                <a:solidFill>
                  <a:srgbClr val="00B0F0"/>
                </a:solidFill>
              </a:rPr>
              <a:t>hiereia</a:t>
            </a:r>
            <a:r>
              <a:rPr lang="de-DE" sz="1800" b="1" dirty="0">
                <a:solidFill>
                  <a:srgbClr val="00B0F0"/>
                </a:solidFill>
              </a:rPr>
              <a:t> </a:t>
            </a:r>
            <a:r>
              <a:rPr lang="en-GB" sz="1800" b="1" dirty="0">
                <a:solidFill>
                  <a:srgbClr val="00B0F0"/>
                </a:solidFill>
              </a:rPr>
              <a:t>&amp; </a:t>
            </a:r>
            <a:r>
              <a:rPr lang="en-GB" sz="1800" b="1" i="1" dirty="0" err="1">
                <a:solidFill>
                  <a:srgbClr val="00B0F0"/>
                </a:solidFill>
              </a:rPr>
              <a:t>kosméteira</a:t>
            </a:r>
            <a:r>
              <a:rPr lang="en-GB" sz="1800" b="1" dirty="0">
                <a:solidFill>
                  <a:srgbClr val="00B0F0"/>
                </a:solidFill>
              </a:rPr>
              <a:t> of goddess Artemis</a:t>
            </a:r>
          </a:p>
          <a:p>
            <a:pPr lvl="1"/>
            <a:r>
              <a:rPr lang="en-GB" sz="1800" b="1" i="1" dirty="0" err="1">
                <a:solidFill>
                  <a:srgbClr val="FFFF00"/>
                </a:solidFill>
              </a:rPr>
              <a:t>archiereia</a:t>
            </a:r>
            <a:r>
              <a:rPr lang="en-GB" sz="1800" b="1" dirty="0">
                <a:solidFill>
                  <a:srgbClr val="FFFF00"/>
                </a:solidFill>
              </a:rPr>
              <a:t> der </a:t>
            </a:r>
            <a:r>
              <a:rPr lang="en-GB" sz="1800" b="1" dirty="0" err="1">
                <a:solidFill>
                  <a:srgbClr val="FFFF00"/>
                </a:solidFill>
              </a:rPr>
              <a:t>Provinz</a:t>
            </a:r>
            <a:r>
              <a:rPr lang="en-GB" sz="1800" b="1" dirty="0">
                <a:solidFill>
                  <a:srgbClr val="FFFF00"/>
                </a:solidFill>
              </a:rPr>
              <a:t> Asia </a:t>
            </a:r>
            <a:br>
              <a:rPr lang="en-GB" sz="1800" b="1" dirty="0">
                <a:solidFill>
                  <a:srgbClr val="FFFF00"/>
                </a:solidFill>
              </a:rPr>
            </a:br>
            <a:endParaRPr lang="en-GB" sz="1800" b="1" dirty="0">
              <a:solidFill>
                <a:srgbClr val="FFFF00"/>
              </a:solidFill>
            </a:endParaRPr>
          </a:p>
          <a:p>
            <a:pPr lvl="1"/>
            <a:r>
              <a:rPr lang="en-GB" sz="1800" dirty="0">
                <a:solidFill>
                  <a:schemeClr val="accent5">
                    <a:lumMod val="60000"/>
                    <a:lumOff val="40000"/>
                  </a:schemeClr>
                </a:solidFill>
              </a:rPr>
              <a:t>Her mother, </a:t>
            </a:r>
            <a:r>
              <a:rPr lang="en-GB" sz="1800" dirty="0" err="1">
                <a:solidFill>
                  <a:schemeClr val="accent5">
                    <a:lumMod val="60000"/>
                    <a:lumOff val="40000"/>
                  </a:schemeClr>
                </a:solidFill>
              </a:rPr>
              <a:t>Aelia</a:t>
            </a:r>
            <a:r>
              <a:rPr lang="en-GB" sz="1800" dirty="0">
                <a:solidFill>
                  <a:schemeClr val="accent5">
                    <a:lumMod val="60000"/>
                    <a:lumOff val="40000"/>
                  </a:schemeClr>
                </a:solidFill>
              </a:rPr>
              <a:t> </a:t>
            </a:r>
            <a:r>
              <a:rPr lang="en-GB" sz="1800" dirty="0" err="1">
                <a:solidFill>
                  <a:schemeClr val="accent5">
                    <a:lumMod val="60000"/>
                    <a:lumOff val="40000"/>
                  </a:schemeClr>
                </a:solidFill>
              </a:rPr>
              <a:t>Prokles</a:t>
            </a:r>
            <a:r>
              <a:rPr lang="en-GB" sz="1800" dirty="0">
                <a:solidFill>
                  <a:schemeClr val="accent5">
                    <a:lumMod val="60000"/>
                    <a:lumOff val="40000"/>
                  </a:schemeClr>
                </a:solidFill>
              </a:rPr>
              <a:t>, also was</a:t>
            </a:r>
            <a:br>
              <a:rPr lang="en-GB" sz="1800" dirty="0">
                <a:solidFill>
                  <a:schemeClr val="accent5">
                    <a:lumMod val="60000"/>
                    <a:lumOff val="40000"/>
                  </a:schemeClr>
                </a:solidFill>
              </a:rPr>
            </a:br>
            <a:r>
              <a:rPr lang="en-GB" sz="1800" i="1" dirty="0" err="1">
                <a:solidFill>
                  <a:schemeClr val="accent5">
                    <a:lumMod val="60000"/>
                    <a:lumOff val="40000"/>
                  </a:schemeClr>
                </a:solidFill>
              </a:rPr>
              <a:t>kosmeteira</a:t>
            </a:r>
            <a:r>
              <a:rPr lang="en-GB" sz="1800" dirty="0">
                <a:solidFill>
                  <a:schemeClr val="accent5">
                    <a:lumMod val="60000"/>
                    <a:lumOff val="40000"/>
                  </a:schemeClr>
                </a:solidFill>
              </a:rPr>
              <a:t> of Artemis </a:t>
            </a:r>
            <a:endParaRPr lang="en-GB" sz="1800" b="1" dirty="0">
              <a:solidFill>
                <a:schemeClr val="accent5">
                  <a:lumMod val="60000"/>
                  <a:lumOff val="40000"/>
                </a:schemeClr>
              </a:solidFill>
            </a:endParaRPr>
          </a:p>
        </p:txBody>
      </p:sp>
      <p:sp>
        <p:nvSpPr>
          <p:cNvPr id="7" name="TextBox 6"/>
          <p:cNvSpPr txBox="1"/>
          <p:nvPr/>
        </p:nvSpPr>
        <p:spPr>
          <a:xfrm>
            <a:off x="6264188" y="6453336"/>
            <a:ext cx="2772308" cy="276999"/>
          </a:xfrm>
          <a:prstGeom prst="rect">
            <a:avLst/>
          </a:prstGeom>
          <a:noFill/>
        </p:spPr>
        <p:txBody>
          <a:bodyPr wrap="square" rtlCol="0">
            <a:spAutoFit/>
          </a:bodyPr>
          <a:lstStyle/>
          <a:p>
            <a:pPr algn="r"/>
            <a:r>
              <a:rPr lang="en-GB" sz="1200" dirty="0" err="1">
                <a:solidFill>
                  <a:schemeClr val="tx1">
                    <a:lumMod val="50000"/>
                  </a:schemeClr>
                </a:solidFill>
              </a:rPr>
              <a:t>IEph</a:t>
            </a:r>
            <a:r>
              <a:rPr lang="en-GB" sz="1200" dirty="0">
                <a:solidFill>
                  <a:schemeClr val="tx1">
                    <a:lumMod val="50000"/>
                  </a:schemeClr>
                </a:solidFill>
              </a:rPr>
              <a:t> 994; Van Bremen S. 87</a:t>
            </a:r>
          </a:p>
        </p:txBody>
      </p:sp>
      <p:sp>
        <p:nvSpPr>
          <p:cNvPr id="8" name="TextBox 7"/>
          <p:cNvSpPr txBox="1"/>
          <p:nvPr/>
        </p:nvSpPr>
        <p:spPr>
          <a:xfrm rot="730468">
            <a:off x="5229538" y="2221067"/>
            <a:ext cx="3456384" cy="3693319"/>
          </a:xfrm>
          <a:prstGeom prst="rect">
            <a:avLst/>
          </a:prstGeom>
          <a:noFill/>
        </p:spPr>
        <p:txBody>
          <a:bodyPr wrap="square" rtlCol="0">
            <a:spAutoFit/>
          </a:bodyPr>
          <a:lstStyle/>
          <a:p>
            <a:r>
              <a:rPr lang="en-GB" dirty="0"/>
              <a:t>   </a:t>
            </a:r>
            <a:r>
              <a:rPr lang="vi-VN" dirty="0"/>
              <a:t>[</a:t>
            </a:r>
            <a:r>
              <a:rPr lang="de-DE" dirty="0"/>
              <a:t>--- </a:t>
            </a:r>
            <a:r>
              <a:rPr lang="vi-VN" dirty="0"/>
              <a:t>πρυτάνεως]</a:t>
            </a:r>
          </a:p>
          <a:p>
            <a:r>
              <a:rPr lang="en-GB" dirty="0"/>
              <a:t>   </a:t>
            </a:r>
            <a:r>
              <a:rPr lang="vi-VN" dirty="0"/>
              <a:t>κ̣α̣ὶ̣ </a:t>
            </a:r>
            <a:r>
              <a:rPr lang="vi-VN" dirty="0">
                <a:solidFill>
                  <a:srgbClr val="FFC000"/>
                </a:solidFill>
              </a:rPr>
              <a:t>γυμνα[σιάρχου</a:t>
            </a:r>
            <a:r>
              <a:rPr lang="vi-VN" dirty="0"/>
              <a:t>]</a:t>
            </a:r>
          </a:p>
          <a:p>
            <a:r>
              <a:rPr lang="en-GB" dirty="0"/>
              <a:t>   </a:t>
            </a:r>
            <a:r>
              <a:rPr lang="vi-VN" dirty="0"/>
              <a:t>κ̣αὶ </a:t>
            </a:r>
            <a:r>
              <a:rPr lang="vi-VN" b="1" dirty="0">
                <a:solidFill>
                  <a:srgbClr val="16D3DC"/>
                </a:solidFill>
              </a:rPr>
              <a:t>ἱερῆς καὶ κ̣[οσ]-</a:t>
            </a:r>
          </a:p>
          <a:p>
            <a:r>
              <a:rPr lang="en-GB" b="1" dirty="0">
                <a:solidFill>
                  <a:srgbClr val="16D3DC"/>
                </a:solidFill>
              </a:rPr>
              <a:t>   </a:t>
            </a:r>
            <a:r>
              <a:rPr lang="vi-VN" b="1" dirty="0">
                <a:solidFill>
                  <a:srgbClr val="16D3DC"/>
                </a:solidFill>
              </a:rPr>
              <a:t>μητείρης τῆς</a:t>
            </a:r>
          </a:p>
          <a:p>
            <a:r>
              <a:rPr lang="en-GB" b="1" dirty="0">
                <a:solidFill>
                  <a:srgbClr val="16D3DC"/>
                </a:solidFill>
              </a:rPr>
              <a:t>   </a:t>
            </a:r>
            <a:r>
              <a:rPr lang="vi-VN" b="1" dirty="0">
                <a:solidFill>
                  <a:srgbClr val="16D3DC"/>
                </a:solidFill>
              </a:rPr>
              <a:t>Ἀρτέμιδος </a:t>
            </a:r>
            <a:r>
              <a:rPr lang="vi-VN" dirty="0"/>
              <a:t>καὶ</a:t>
            </a:r>
          </a:p>
          <a:p>
            <a:r>
              <a:rPr lang="vi-VN" baseline="30000" dirty="0"/>
              <a:t>5</a:t>
            </a:r>
            <a:r>
              <a:rPr lang="vi-VN" dirty="0"/>
              <a:t> </a:t>
            </a:r>
            <a:r>
              <a:rPr lang="en-GB" dirty="0"/>
              <a:t> </a:t>
            </a:r>
            <a:r>
              <a:rPr lang="vi-VN" dirty="0">
                <a:solidFill>
                  <a:srgbClr val="FFFF00"/>
                </a:solidFill>
              </a:rPr>
              <a:t>[ἀ]ρχιερείας τῆς</a:t>
            </a:r>
          </a:p>
          <a:p>
            <a:r>
              <a:rPr lang="en-GB" dirty="0">
                <a:solidFill>
                  <a:srgbClr val="FFFF00"/>
                </a:solidFill>
              </a:rPr>
              <a:t>   </a:t>
            </a:r>
            <a:r>
              <a:rPr lang="vi-VN" dirty="0">
                <a:solidFill>
                  <a:srgbClr val="FFFF00"/>
                </a:solidFill>
              </a:rPr>
              <a:t>[Ἀσ]ίας </a:t>
            </a:r>
            <a:r>
              <a:rPr lang="vi-VN" dirty="0"/>
              <a:t>ναῶν τῶν</a:t>
            </a:r>
          </a:p>
          <a:p>
            <a:r>
              <a:rPr lang="en-GB" dirty="0"/>
              <a:t>   </a:t>
            </a:r>
            <a:r>
              <a:rPr lang="vi-VN" dirty="0"/>
              <a:t>ἐν Ἐφέσῳ,</a:t>
            </a:r>
          </a:p>
          <a:p>
            <a:r>
              <a:rPr lang="en-GB" dirty="0">
                <a:solidFill>
                  <a:srgbClr val="16D3DC"/>
                </a:solidFill>
              </a:rPr>
              <a:t>   </a:t>
            </a:r>
            <a:r>
              <a:rPr lang="vi-VN" dirty="0">
                <a:solidFill>
                  <a:schemeClr val="accent5">
                    <a:lumMod val="60000"/>
                    <a:lumOff val="40000"/>
                  </a:schemeClr>
                </a:solidFill>
              </a:rPr>
              <a:t>μητέρα Αἰλία[ς]</a:t>
            </a:r>
          </a:p>
          <a:p>
            <a:r>
              <a:rPr lang="en-GB" dirty="0">
                <a:solidFill>
                  <a:schemeClr val="accent5">
                    <a:lumMod val="60000"/>
                    <a:lumOff val="40000"/>
                  </a:schemeClr>
                </a:solidFill>
              </a:rPr>
              <a:t>   </a:t>
            </a:r>
            <a:r>
              <a:rPr lang="vi-VN" dirty="0">
                <a:solidFill>
                  <a:schemeClr val="accent5">
                    <a:lumMod val="60000"/>
                    <a:lumOff val="40000"/>
                  </a:schemeClr>
                </a:solidFill>
              </a:rPr>
              <a:t>Πρόκλης </a:t>
            </a:r>
            <a:r>
              <a:rPr lang="vi-VN" b="1" dirty="0">
                <a:solidFill>
                  <a:schemeClr val="accent5">
                    <a:lumMod val="60000"/>
                    <a:lumOff val="40000"/>
                  </a:schemeClr>
                </a:solidFill>
              </a:rPr>
              <a:t>κοσμ̣[η]-</a:t>
            </a:r>
          </a:p>
          <a:p>
            <a:r>
              <a:rPr lang="vi-VN" baseline="30000" dirty="0">
                <a:solidFill>
                  <a:schemeClr val="accent5">
                    <a:lumMod val="60000"/>
                    <a:lumOff val="40000"/>
                  </a:schemeClr>
                </a:solidFill>
              </a:rPr>
              <a:t>10</a:t>
            </a:r>
            <a:r>
              <a:rPr lang="vi-VN" dirty="0">
                <a:solidFill>
                  <a:schemeClr val="accent5">
                    <a:lumMod val="60000"/>
                    <a:lumOff val="40000"/>
                  </a:schemeClr>
                </a:solidFill>
              </a:rPr>
              <a:t> </a:t>
            </a:r>
            <a:r>
              <a:rPr lang="vi-VN" b="1" dirty="0">
                <a:solidFill>
                  <a:schemeClr val="accent5">
                    <a:lumMod val="60000"/>
                    <a:lumOff val="40000"/>
                  </a:schemeClr>
                </a:solidFill>
              </a:rPr>
              <a:t>[τ]είρης τῆς Ἀρτέμιδ[ος]</a:t>
            </a:r>
          </a:p>
          <a:p>
            <a:r>
              <a:rPr lang="en-GB" dirty="0"/>
              <a:t>   </a:t>
            </a:r>
            <a:r>
              <a:rPr lang="vi-VN" dirty="0"/>
              <a:t>[τὴ]ν ἀνάστασ[ιν]</a:t>
            </a:r>
          </a:p>
          <a:p>
            <a:r>
              <a:rPr lang="en-GB" dirty="0"/>
              <a:t>   </a:t>
            </a:r>
            <a:r>
              <a:rPr lang="vi-VN" dirty="0"/>
              <a:t>[ποιουμένου? —]</a:t>
            </a:r>
            <a:r>
              <a:rPr lang="en-GB" dirty="0"/>
              <a:t> </a:t>
            </a:r>
          </a:p>
        </p:txBody>
      </p:sp>
      <p:sp>
        <p:nvSpPr>
          <p:cNvPr id="9" name="Content Placeholder 2"/>
          <p:cNvSpPr txBox="1">
            <a:spLocks/>
          </p:cNvSpPr>
          <p:nvPr/>
        </p:nvSpPr>
        <p:spPr>
          <a:xfrm>
            <a:off x="5209728" y="5877272"/>
            <a:ext cx="3754760" cy="828092"/>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a:ln/>
        </p:spPr>
        <p:style>
          <a:lnRef idx="1">
            <a:schemeClr val="accent6"/>
          </a:lnRef>
          <a:fillRef idx="3">
            <a:schemeClr val="accent6"/>
          </a:fillRef>
          <a:effectRef idx="2">
            <a:schemeClr val="accent6"/>
          </a:effectRef>
          <a:fontRef idx="minor">
            <a:schemeClr val="lt1"/>
          </a:fontRef>
        </p:style>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en-GB" sz="2000" b="1" dirty="0">
                <a:solidFill>
                  <a:schemeClr val="accent5">
                    <a:lumMod val="40000"/>
                    <a:lumOff val="60000"/>
                  </a:schemeClr>
                </a:solidFill>
                <a:effectLst>
                  <a:outerShdw blurRad="38100" dist="38100" dir="2700000" algn="tl">
                    <a:srgbClr val="000000">
                      <a:alpha val="43137"/>
                    </a:srgbClr>
                  </a:outerShdw>
                </a:effectLst>
              </a:rPr>
              <a:t>“</a:t>
            </a:r>
            <a:r>
              <a:rPr lang="en-GB" sz="2000" b="1" dirty="0" err="1">
                <a:solidFill>
                  <a:schemeClr val="accent5">
                    <a:lumMod val="40000"/>
                    <a:lumOff val="60000"/>
                  </a:schemeClr>
                </a:solidFill>
                <a:effectLst>
                  <a:outerShdw blurRad="38100" dist="38100" dir="2700000" algn="tl">
                    <a:srgbClr val="000000">
                      <a:alpha val="43137"/>
                    </a:srgbClr>
                  </a:outerShdw>
                </a:effectLst>
              </a:rPr>
              <a:t>Cursus</a:t>
            </a:r>
            <a:r>
              <a:rPr lang="en-GB" sz="2000" b="1" dirty="0">
                <a:solidFill>
                  <a:schemeClr val="accent5">
                    <a:lumMod val="40000"/>
                    <a:lumOff val="60000"/>
                  </a:schemeClr>
                </a:solidFill>
                <a:effectLst>
                  <a:outerShdw blurRad="38100" dist="38100" dir="2700000" algn="tl">
                    <a:srgbClr val="000000">
                      <a:alpha val="43137"/>
                    </a:srgbClr>
                  </a:outerShdw>
                </a:effectLst>
              </a:rPr>
              <a:t> </a:t>
            </a:r>
            <a:r>
              <a:rPr lang="en-GB" sz="2000" b="1" dirty="0" err="1">
                <a:solidFill>
                  <a:schemeClr val="accent5">
                    <a:lumMod val="40000"/>
                    <a:lumOff val="60000"/>
                  </a:schemeClr>
                </a:solidFill>
                <a:effectLst>
                  <a:outerShdw blurRad="38100" dist="38100" dir="2700000" algn="tl">
                    <a:srgbClr val="000000">
                      <a:alpha val="43137"/>
                    </a:srgbClr>
                  </a:outerShdw>
                </a:effectLst>
              </a:rPr>
              <a:t>honorum</a:t>
            </a:r>
            <a:r>
              <a:rPr lang="en-GB" sz="2000" b="1" dirty="0">
                <a:solidFill>
                  <a:schemeClr val="accent5">
                    <a:lumMod val="40000"/>
                    <a:lumOff val="60000"/>
                  </a:schemeClr>
                </a:solidFill>
                <a:effectLst>
                  <a:outerShdw blurRad="38100" dist="38100" dir="2700000" algn="tl">
                    <a:srgbClr val="000000">
                      <a:alpha val="43137"/>
                    </a:srgbClr>
                  </a:outerShdw>
                </a:effectLst>
              </a:rPr>
              <a:t>” / career</a:t>
            </a:r>
            <a:br>
              <a:rPr lang="en-GB" sz="2000" b="1" dirty="0">
                <a:solidFill>
                  <a:schemeClr val="accent5">
                    <a:lumMod val="40000"/>
                    <a:lumOff val="60000"/>
                  </a:schemeClr>
                </a:solidFill>
                <a:effectLst>
                  <a:outerShdw blurRad="38100" dist="38100" dir="2700000" algn="tl">
                    <a:srgbClr val="000000">
                      <a:alpha val="43137"/>
                    </a:srgbClr>
                  </a:outerShdw>
                </a:effectLst>
              </a:rPr>
            </a:br>
            <a:r>
              <a:rPr lang="en-GB" sz="2000" b="1" dirty="0">
                <a:solidFill>
                  <a:schemeClr val="accent5">
                    <a:lumMod val="40000"/>
                    <a:lumOff val="60000"/>
                  </a:schemeClr>
                </a:solidFill>
                <a:effectLst>
                  <a:outerShdw blurRad="38100" dist="38100" dir="2700000" algn="tl">
                    <a:srgbClr val="000000">
                      <a:alpha val="43137"/>
                    </a:srgbClr>
                  </a:outerShdw>
                </a:effectLst>
              </a:rPr>
              <a:t>among elite women ?</a:t>
            </a:r>
            <a:endParaRPr lang="en-GB" sz="1400" b="1" dirty="0">
              <a:solidFill>
                <a:schemeClr val="accent5">
                  <a:lumMod val="40000"/>
                  <a:lumOff val="60000"/>
                </a:schemeClr>
              </a:solidFill>
            </a:endParaRPr>
          </a:p>
        </p:txBody>
      </p:sp>
    </p:spTree>
    <p:extLst>
      <p:ext uri="{BB962C8B-B14F-4D97-AF65-F5344CB8AC3E}">
        <p14:creationId xmlns:p14="http://schemas.microsoft.com/office/powerpoint/2010/main" val="1455743642"/>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179510" y="1340768"/>
            <a:ext cx="4464497" cy="923330"/>
          </a:xfrm>
          <a:prstGeom prst="rect">
            <a:avLst/>
          </a:prstGeom>
          <a:noFill/>
        </p:spPr>
        <p:txBody>
          <a:bodyPr wrap="square" rtlCol="0">
            <a:spAutoFit/>
          </a:bodyPr>
          <a:lstStyle/>
          <a:p>
            <a:r>
              <a:rPr lang="en-GB" b="1" dirty="0">
                <a:solidFill>
                  <a:schemeClr val="accent5">
                    <a:lumMod val="60000"/>
                    <a:lumOff val="40000"/>
                  </a:schemeClr>
                </a:solidFill>
                <a:effectLst>
                  <a:outerShdw blurRad="38100" dist="38100" dir="2700000" algn="tl">
                    <a:srgbClr val="000000">
                      <a:alpha val="43137"/>
                    </a:srgbClr>
                  </a:outerShdw>
                </a:effectLst>
              </a:rPr>
              <a:t>Combination of offices:</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prytanis</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kosméteira</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gymnasiarchos</a:t>
            </a:r>
            <a:r>
              <a:rPr lang="en-GB" b="1" dirty="0">
                <a:solidFill>
                  <a:schemeClr val="accent5">
                    <a:lumMod val="60000"/>
                    <a:lumOff val="40000"/>
                  </a:schemeClr>
                </a:solidFill>
                <a:effectLst>
                  <a:outerShdw blurRad="38100" dist="38100" dir="2700000" algn="tl">
                    <a:srgbClr val="000000">
                      <a:alpha val="43137"/>
                    </a:srgbClr>
                  </a:outerShdw>
                </a:effectLst>
              </a:rPr>
              <a:t>,</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hiereia</a:t>
            </a:r>
            <a:r>
              <a:rPr lang="en-GB" b="1" dirty="0">
                <a:solidFill>
                  <a:schemeClr val="accent5">
                    <a:lumMod val="60000"/>
                    <a:lumOff val="40000"/>
                  </a:schemeClr>
                </a:solidFill>
                <a:effectLst>
                  <a:outerShdw blurRad="38100" dist="38100" dir="2700000" algn="tl">
                    <a:srgbClr val="000000">
                      <a:alpha val="43137"/>
                    </a:srgbClr>
                  </a:outerShdw>
                </a:effectLst>
              </a:rPr>
              <a:t> of Artemis &amp; </a:t>
            </a:r>
            <a:r>
              <a:rPr lang="en-GB" b="1" i="1" dirty="0" err="1">
                <a:solidFill>
                  <a:schemeClr val="accent5">
                    <a:lumMod val="60000"/>
                    <a:lumOff val="40000"/>
                  </a:schemeClr>
                </a:solidFill>
                <a:effectLst>
                  <a:outerShdw blurRad="38100" dist="38100" dir="2700000" algn="tl">
                    <a:srgbClr val="000000">
                      <a:alpha val="43137"/>
                    </a:srgbClr>
                  </a:outerShdw>
                </a:effectLst>
              </a:rPr>
              <a:t>archiereia</a:t>
            </a:r>
            <a:endParaRPr lang="en-GB" dirty="0"/>
          </a:p>
        </p:txBody>
      </p:sp>
      <p:sp>
        <p:nvSpPr>
          <p:cNvPr id="4" name="Title 1"/>
          <p:cNvSpPr>
            <a:spLocks noGrp="1"/>
          </p:cNvSpPr>
          <p:nvPr>
            <p:ph type="title"/>
          </p:nvPr>
        </p:nvSpPr>
        <p:spPr>
          <a:xfrm>
            <a:off x="457200" y="260648"/>
            <a:ext cx="8229600" cy="854968"/>
          </a:xfrm>
        </p:spPr>
        <p:txBody>
          <a:bodyPr/>
          <a:lstStyle/>
          <a:p>
            <a:r>
              <a:rPr lang="en-GB" dirty="0" err="1"/>
              <a:t>Ephesos</a:t>
            </a:r>
            <a:r>
              <a:rPr lang="en-GB" dirty="0"/>
              <a:t>: “Career Structures”</a:t>
            </a:r>
          </a:p>
        </p:txBody>
      </p:sp>
      <p:sp>
        <p:nvSpPr>
          <p:cNvPr id="6" name="TextBox 5"/>
          <p:cNvSpPr txBox="1"/>
          <p:nvPr/>
        </p:nvSpPr>
        <p:spPr>
          <a:xfrm>
            <a:off x="179511" y="6309320"/>
            <a:ext cx="4464497" cy="461665"/>
          </a:xfrm>
          <a:prstGeom prst="rect">
            <a:avLst/>
          </a:prstGeom>
          <a:noFill/>
        </p:spPr>
        <p:txBody>
          <a:bodyPr wrap="square" rtlCol="0">
            <a:spAutoFit/>
          </a:bodyPr>
          <a:lstStyle/>
          <a:p>
            <a:r>
              <a:rPr lang="en-GB" sz="1200" dirty="0">
                <a:solidFill>
                  <a:schemeClr val="tx1">
                    <a:lumMod val="50000"/>
                  </a:schemeClr>
                </a:solidFill>
              </a:rPr>
              <a:t>Statue basis: </a:t>
            </a:r>
            <a:r>
              <a:rPr lang="en-GB" sz="1200" dirty="0" err="1">
                <a:solidFill>
                  <a:schemeClr val="tx1">
                    <a:lumMod val="50000"/>
                  </a:schemeClr>
                </a:solidFill>
              </a:rPr>
              <a:t>Halfmann</a:t>
            </a:r>
            <a:r>
              <a:rPr lang="en-GB" sz="1200" dirty="0">
                <a:solidFill>
                  <a:schemeClr val="tx1">
                    <a:lumMod val="50000"/>
                  </a:schemeClr>
                </a:solidFill>
              </a:rPr>
              <a:t> 1982 p. 137, 139 ; </a:t>
            </a:r>
            <a:br>
              <a:rPr lang="en-GB" sz="1200" dirty="0">
                <a:solidFill>
                  <a:schemeClr val="tx1">
                    <a:lumMod val="50000"/>
                  </a:schemeClr>
                </a:solidFill>
              </a:rPr>
            </a:br>
            <a:r>
              <a:rPr lang="en-GB" sz="1200" dirty="0">
                <a:solidFill>
                  <a:schemeClr val="tx1">
                    <a:lumMod val="50000"/>
                  </a:schemeClr>
                </a:solidFill>
              </a:rPr>
              <a:t>Van Bremen 1996, 318 n°10</a:t>
            </a:r>
          </a:p>
        </p:txBody>
      </p:sp>
      <p:sp>
        <p:nvSpPr>
          <p:cNvPr id="7" name="TextBox 6"/>
          <p:cNvSpPr txBox="1"/>
          <p:nvPr/>
        </p:nvSpPr>
        <p:spPr>
          <a:xfrm>
            <a:off x="4644008" y="1124744"/>
            <a:ext cx="4392488" cy="5016758"/>
          </a:xfrm>
          <a:prstGeom prst="rect">
            <a:avLst/>
          </a:prstGeom>
          <a:noFill/>
        </p:spPr>
        <p:txBody>
          <a:bodyPr wrap="square" rtlCol="0">
            <a:spAutoFit/>
          </a:bodyPr>
          <a:lstStyle/>
          <a:p>
            <a:r>
              <a:rPr lang="el-GR" sz="1600" b="1" dirty="0">
                <a:solidFill>
                  <a:schemeClr val="tx1">
                    <a:lumMod val="85000"/>
                  </a:schemeClr>
                </a:solidFill>
              </a:rPr>
              <a:t>ἀγα[θῃ] | τύ[χῃ</a:t>
            </a:r>
            <a:r>
              <a:rPr lang="el-GR" sz="1600" dirty="0">
                <a:solidFill>
                  <a:schemeClr val="tx1">
                    <a:lumMod val="85000"/>
                  </a:schemeClr>
                </a:solidFill>
              </a:rPr>
              <a:t>. | </a:t>
            </a:r>
            <a:r>
              <a:rPr lang="el-GR" sz="1600" b="1" dirty="0">
                <a:solidFill>
                  <a:schemeClr val="tx1">
                    <a:lumMod val="85000"/>
                  </a:schemeClr>
                </a:solidFill>
              </a:rPr>
              <a:t>Κ]λαυδίαν Κρατεία[ν </a:t>
            </a:r>
            <a:r>
              <a:rPr lang="en-GB" sz="1600" b="1" dirty="0">
                <a:solidFill>
                  <a:schemeClr val="tx1">
                    <a:lumMod val="85000"/>
                  </a:schemeClr>
                </a:solidFill>
              </a:rPr>
              <a:t>O</a:t>
            </a:r>
            <a:r>
              <a:rPr lang="el-GR" sz="1600" b="1" dirty="0">
                <a:solidFill>
                  <a:schemeClr val="tx1">
                    <a:lumMod val="85000"/>
                  </a:schemeClr>
                </a:solidFill>
              </a:rPr>
              <a:t>ὐηριανὴν</a:t>
            </a:r>
            <a:r>
              <a:rPr lang="el-GR" sz="1600" dirty="0">
                <a:solidFill>
                  <a:schemeClr val="tx1">
                    <a:lumMod val="85000"/>
                  </a:schemeClr>
                </a:solidFill>
              </a:rPr>
              <a:t> | </a:t>
            </a:r>
            <a:r>
              <a:rPr lang="el-GR" sz="1600" b="1" dirty="0">
                <a:solidFill>
                  <a:schemeClr val="accent5">
                    <a:lumMod val="60000"/>
                    <a:lumOff val="40000"/>
                  </a:schemeClr>
                </a:solidFill>
              </a:rPr>
              <a:t>συ]νκλητικήν</a:t>
            </a:r>
            <a:r>
              <a:rPr lang="el-GR" sz="1600" dirty="0">
                <a:solidFill>
                  <a:schemeClr val="tx1">
                    <a:lumMod val="85000"/>
                  </a:schemeClr>
                </a:solidFill>
              </a:rPr>
              <a:t>, τὴν</a:t>
            </a:r>
            <a:r>
              <a:rPr lang="el-GR" sz="1600" b="1" dirty="0">
                <a:solidFill>
                  <a:schemeClr val="tx1">
                    <a:lumMod val="85000"/>
                  </a:schemeClr>
                </a:solidFill>
              </a:rPr>
              <a:t> </a:t>
            </a:r>
            <a:r>
              <a:rPr lang="el-GR" sz="1600" b="1" dirty="0">
                <a:solidFill>
                  <a:schemeClr val="accent5">
                    <a:lumMod val="60000"/>
                    <a:lumOff val="40000"/>
                  </a:schemeClr>
                </a:solidFill>
              </a:rPr>
              <a:t>πρύ[τανιν</a:t>
            </a:r>
            <a:r>
              <a:rPr lang="el-GR" sz="1600" b="1" dirty="0">
                <a:solidFill>
                  <a:schemeClr val="tx1">
                    <a:lumMod val="85000"/>
                  </a:schemeClr>
                </a:solidFill>
              </a:rPr>
              <a:t> </a:t>
            </a:r>
            <a:r>
              <a:rPr lang="el-GR" sz="1600" dirty="0">
                <a:solidFill>
                  <a:schemeClr val="tx1">
                    <a:lumMod val="85000"/>
                  </a:schemeClr>
                </a:solidFill>
              </a:rPr>
              <a:t>| καὶ] </a:t>
            </a:r>
            <a:r>
              <a:rPr lang="el-GR" sz="1600" b="1" dirty="0">
                <a:solidFill>
                  <a:schemeClr val="accent5">
                    <a:lumMod val="60000"/>
                    <a:lumOff val="40000"/>
                  </a:schemeClr>
                </a:solidFill>
              </a:rPr>
              <a:t>γυμνασίαρχον</a:t>
            </a:r>
            <a:r>
              <a:rPr lang="el-GR" sz="1600" dirty="0">
                <a:solidFill>
                  <a:schemeClr val="accent5">
                    <a:lumMod val="60000"/>
                    <a:lumOff val="40000"/>
                  </a:schemeClr>
                </a:solidFill>
              </a:rPr>
              <a:t> </a:t>
            </a:r>
            <a:r>
              <a:rPr lang="el-GR" sz="1600" dirty="0">
                <a:solidFill>
                  <a:schemeClr val="tx1">
                    <a:lumMod val="85000"/>
                  </a:schemeClr>
                </a:solidFill>
              </a:rPr>
              <a:t>| [πάν]των τῶν γυμν[ασίων] | [...] σεμνῶς [..... ..... ...... . </a:t>
            </a:r>
            <a:r>
              <a:rPr lang="el-GR" sz="1600" b="1" dirty="0">
                <a:solidFill>
                  <a:schemeClr val="accent5">
                    <a:lumMod val="60000"/>
                    <a:lumOff val="40000"/>
                  </a:schemeClr>
                </a:solidFill>
              </a:rPr>
              <a:t>ἱερῆν καὶ | κοσ]μήτειραν</a:t>
            </a:r>
            <a:r>
              <a:rPr lang="el-GR" sz="1600" dirty="0">
                <a:solidFill>
                  <a:schemeClr val="accent5">
                    <a:lumMod val="60000"/>
                    <a:lumOff val="40000"/>
                  </a:schemeClr>
                </a:solidFill>
              </a:rPr>
              <a:t> </a:t>
            </a:r>
            <a:r>
              <a:rPr lang="el-GR" sz="1600" dirty="0">
                <a:solidFill>
                  <a:schemeClr val="tx1">
                    <a:lumMod val="85000"/>
                  </a:schemeClr>
                </a:solidFill>
              </a:rPr>
              <a:t>τ[ῆς ἁγιωτάτης </a:t>
            </a:r>
            <a:r>
              <a:rPr lang="el-GR" sz="1600" b="1" dirty="0">
                <a:solidFill>
                  <a:schemeClr val="accent5">
                    <a:lumMod val="60000"/>
                    <a:lumOff val="40000"/>
                  </a:schemeClr>
                </a:solidFill>
              </a:rPr>
              <a:t>Ἀρ]τέμιδος</a:t>
            </a:r>
            <a:r>
              <a:rPr lang="el-GR" sz="1600" dirty="0">
                <a:solidFill>
                  <a:schemeClr val="tx1">
                    <a:lumMod val="85000"/>
                  </a:schemeClr>
                </a:solidFill>
              </a:rPr>
              <a:t>, ἱε|[ρατεύ]σασαν ἀξίως [καὶ σεμνῶς, θυγ]ατέρα πρὸς | [μὲν] </a:t>
            </a:r>
            <a:r>
              <a:rPr lang="en-GB" sz="1600" dirty="0">
                <a:solidFill>
                  <a:schemeClr val="tx1">
                    <a:lumMod val="85000"/>
                  </a:schemeClr>
                </a:solidFill>
              </a:rPr>
              <a:t> </a:t>
            </a:r>
            <a:r>
              <a:rPr lang="el-GR" sz="1600" dirty="0">
                <a:solidFill>
                  <a:schemeClr val="tx1">
                    <a:lumMod val="85000"/>
                  </a:schemeClr>
                </a:solidFill>
              </a:rPr>
              <a:t>πατρὸς Κλ(αυδίου) Μητροβίου </a:t>
            </a:r>
            <a:r>
              <a:rPr lang="en-GB" sz="1600" dirty="0">
                <a:solidFill>
                  <a:schemeClr val="tx1">
                    <a:lumMod val="85000"/>
                  </a:schemeClr>
                </a:solidFill>
              </a:rPr>
              <a:t>O</a:t>
            </a:r>
            <a:r>
              <a:rPr lang="el-GR" sz="1600" dirty="0">
                <a:solidFill>
                  <a:schemeClr val="tx1">
                    <a:lumMod val="85000"/>
                  </a:schemeClr>
                </a:solidFill>
              </a:rPr>
              <a:t>ὐη[ρ]ιανοῦ, ὑοῦ | </a:t>
            </a:r>
            <a:r>
              <a:rPr lang="el-GR" sz="1600" b="1" dirty="0">
                <a:solidFill>
                  <a:schemeClr val="tx1">
                    <a:lumMod val="85000"/>
                  </a:schemeClr>
                </a:solidFill>
              </a:rPr>
              <a:t>[Κλ. Μη]τροβίου καὶ Κλαυδίας Κρατείας </a:t>
            </a:r>
            <a:r>
              <a:rPr lang="el-GR" sz="1600" b="1" u="sng" dirty="0">
                <a:solidFill>
                  <a:schemeClr val="tx1">
                    <a:lumMod val="85000"/>
                  </a:schemeClr>
                </a:solidFill>
              </a:rPr>
              <a:t>ἀ[ρχι]ερέων</a:t>
            </a:r>
            <a:r>
              <a:rPr lang="el-GR" sz="1600" b="1" dirty="0">
                <a:solidFill>
                  <a:schemeClr val="tx1">
                    <a:lumMod val="85000"/>
                  </a:schemeClr>
                </a:solidFill>
              </a:rPr>
              <a:t>,</a:t>
            </a:r>
            <a:r>
              <a:rPr lang="el-GR" sz="1600" dirty="0">
                <a:solidFill>
                  <a:schemeClr val="tx1">
                    <a:lumMod val="85000"/>
                  </a:schemeClr>
                </a:solidFill>
              </a:rPr>
              <a:t> | [πρὸς δ]ὲ μητ[ρ]ὸς </a:t>
            </a:r>
            <a:r>
              <a:rPr lang="en-GB" sz="1600" dirty="0">
                <a:solidFill>
                  <a:schemeClr val="tx1">
                    <a:lumMod val="85000"/>
                  </a:schemeClr>
                </a:solidFill>
              </a:rPr>
              <a:t>O</a:t>
            </a:r>
            <a:r>
              <a:rPr lang="el-GR" sz="1600" dirty="0">
                <a:solidFill>
                  <a:schemeClr val="tx1">
                    <a:lumMod val="85000"/>
                  </a:schemeClr>
                </a:solidFill>
              </a:rPr>
              <a:t>ὐλπίας Δημοκρατείας κοσμη|[τείρη]ς, ἐγγόνην Ἰουλίας Δαμιανῆς Πώλλης | [ἱερῆς κ]αὶ κοσμητείρης καὶ πρυτάνεως, | [προεγ]γόνην Φλ. Πώλλης ἱερῆς καὶ κοσ|[μητεί]ρης, ἀπογόνην δὲ</a:t>
            </a:r>
            <a:r>
              <a:rPr lang="el-GR" sz="1600" b="1" dirty="0">
                <a:solidFill>
                  <a:schemeClr val="tx1">
                    <a:lumMod val="85000"/>
                  </a:schemeClr>
                </a:solidFill>
              </a:rPr>
              <a:t> Ἰουλ. Πώλλης | [ἱερῆς κ]αὶ κοσμητείρης καὶ ἀρχιερείας | [καὶ πρυτά]νεως </a:t>
            </a:r>
            <a:r>
              <a:rPr lang="el-GR" sz="1600" dirty="0">
                <a:solidFill>
                  <a:schemeClr val="tx1">
                    <a:lumMod val="85000"/>
                  </a:schemeClr>
                </a:solidFill>
              </a:rPr>
              <a:t>καὶ Μινδίας Ποτεν|[τίλλης ἀ]ρχιερείας καὶ κοσμητείρης, | [ἀνάγουσα]ν τὸ γένος ἐκ τῶν ἱερειῶν | [καὶ κοσμη]τειρῶν.</a:t>
            </a:r>
            <a:endParaRPr lang="en-GB" sz="1600" dirty="0">
              <a:solidFill>
                <a:schemeClr val="tx1">
                  <a:lumMod val="85000"/>
                </a:schemeClr>
              </a:solidFill>
            </a:endParaRPr>
          </a:p>
        </p:txBody>
      </p:sp>
      <p:sp>
        <p:nvSpPr>
          <p:cNvPr id="8" name="Oval 7"/>
          <p:cNvSpPr/>
          <p:nvPr/>
        </p:nvSpPr>
        <p:spPr>
          <a:xfrm>
            <a:off x="3973361" y="1556792"/>
            <a:ext cx="648072" cy="720080"/>
          </a:xfrm>
          <a:prstGeom prst="ellipse">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4110662" y="1621832"/>
            <a:ext cx="373469" cy="523220"/>
          </a:xfrm>
          <a:prstGeom prst="rect">
            <a:avLst/>
          </a:prstGeom>
          <a:noFill/>
        </p:spPr>
        <p:txBody>
          <a:bodyPr wrap="square" rtlCol="0">
            <a:spAutoFit/>
          </a:bodyPr>
          <a:lstStyle/>
          <a:p>
            <a:r>
              <a:rPr lang="de-DE" sz="2800" b="1" dirty="0"/>
              <a:t>1</a:t>
            </a:r>
            <a:endParaRPr lang="en-GB" sz="2800" b="1" dirty="0"/>
          </a:p>
        </p:txBody>
      </p:sp>
      <p:sp>
        <p:nvSpPr>
          <p:cNvPr id="21" name="TextBox 20"/>
          <p:cNvSpPr txBox="1"/>
          <p:nvPr/>
        </p:nvSpPr>
        <p:spPr>
          <a:xfrm>
            <a:off x="292819" y="2516531"/>
            <a:ext cx="3859160" cy="2862322"/>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(1) dedication to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Claudia </a:t>
            </a:r>
            <a:r>
              <a:rPr lang="en-GB" dirty="0" err="1">
                <a:effectLst>
                  <a:outerShdw blurRad="38100" dist="38100" dir="2700000" algn="tl">
                    <a:srgbClr val="000000">
                      <a:alpha val="43137"/>
                    </a:srgbClr>
                  </a:outerShdw>
                </a:effectLst>
              </a:rPr>
              <a:t>Crateia</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Veriana</a:t>
            </a:r>
            <a:r>
              <a:rPr lang="en-GB" dirty="0">
                <a:effectLst>
                  <a:outerShdw blurRad="38100" dist="38100" dir="2700000" algn="tl">
                    <a:srgbClr val="000000">
                      <a:alpha val="43137"/>
                    </a:srgbClr>
                  </a:outerShdw>
                </a:effectLst>
              </a:rPr>
              <a:t>,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senatorial rank (</a:t>
            </a:r>
            <a:r>
              <a:rPr lang="el-GR" i="1" dirty="0">
                <a:effectLst>
                  <a:outerShdw blurRad="38100" dist="38100" dir="2700000" algn="tl">
                    <a:srgbClr val="000000">
                      <a:alpha val="43137"/>
                    </a:srgbClr>
                  </a:outerShdw>
                </a:effectLst>
              </a:rPr>
              <a:t>συνκλητικὴ</a:t>
            </a:r>
            <a:r>
              <a:rPr lang="el-GR" dirty="0">
                <a:effectLst>
                  <a:outerShdw blurRad="38100" dist="38100" dir="2700000" algn="tl">
                    <a:srgbClr val="000000">
                      <a:alpha val="43137"/>
                    </a:srgbClr>
                  </a:outerShdw>
                </a:effectLst>
              </a:rPr>
              <a:t>)</a:t>
            </a:r>
            <a:r>
              <a:rPr lang="en-GB" dirty="0">
                <a:effectLst>
                  <a:outerShdw blurRad="38100" dist="38100" dir="2700000" algn="tl">
                    <a:srgbClr val="000000">
                      <a:alpha val="43137"/>
                    </a:srgbClr>
                  </a:outerShdw>
                </a:effectLst>
              </a:rPr>
              <a:t> </a:t>
            </a:r>
          </a:p>
          <a:p>
            <a:pPr marL="742950" lvl="1" indent="-285750">
              <a:buFont typeface="Wingdings" pitchFamily="2" charset="2"/>
              <a:buChar char="v"/>
            </a:pPr>
            <a:r>
              <a:rPr lang="en-GB" i="1" dirty="0" err="1">
                <a:solidFill>
                  <a:schemeClr val="accent5">
                    <a:lumMod val="60000"/>
                    <a:lumOff val="40000"/>
                  </a:schemeClr>
                </a:solidFill>
                <a:effectLst>
                  <a:outerShdw blurRad="38100" dist="38100" dir="2700000" algn="tl">
                    <a:srgbClr val="000000">
                      <a:alpha val="43137"/>
                    </a:srgbClr>
                  </a:outerShdw>
                </a:effectLst>
              </a:rPr>
              <a:t>prytanis</a:t>
            </a:r>
            <a:endParaRPr lang="en-GB" i="1" dirty="0">
              <a:solidFill>
                <a:schemeClr val="accent5">
                  <a:lumMod val="60000"/>
                  <a:lumOff val="40000"/>
                </a:schemeClr>
              </a:solidFill>
              <a:effectLst>
                <a:outerShdw blurRad="38100" dist="38100" dir="2700000" algn="tl">
                  <a:srgbClr val="000000">
                    <a:alpha val="43137"/>
                  </a:srgbClr>
                </a:outerShdw>
              </a:effectLst>
            </a:endParaRPr>
          </a:p>
          <a:p>
            <a:pPr marL="742950" lvl="1" indent="-285750">
              <a:buFont typeface="Wingdings" pitchFamily="2" charset="2"/>
              <a:buChar char="v"/>
            </a:pPr>
            <a:r>
              <a:rPr lang="en-GB" i="1" dirty="0" err="1">
                <a:solidFill>
                  <a:schemeClr val="accent5">
                    <a:lumMod val="60000"/>
                    <a:lumOff val="40000"/>
                  </a:schemeClr>
                </a:solidFill>
                <a:effectLst>
                  <a:outerShdw blurRad="38100" dist="38100" dir="2700000" algn="tl">
                    <a:srgbClr val="000000">
                      <a:alpha val="43137"/>
                    </a:srgbClr>
                  </a:outerShdw>
                </a:effectLst>
              </a:rPr>
              <a:t>gymnasiarchos</a:t>
            </a:r>
            <a:r>
              <a:rPr lang="en-GB" dirty="0">
                <a:solidFill>
                  <a:schemeClr val="accent5">
                    <a:lumMod val="60000"/>
                    <a:lumOff val="40000"/>
                  </a:schemeClr>
                </a:solidFill>
                <a:effectLst>
                  <a:outerShdw blurRad="38100" dist="38100" dir="2700000" algn="tl">
                    <a:srgbClr val="000000">
                      <a:alpha val="43137"/>
                    </a:srgbClr>
                  </a:outerShdw>
                </a:effectLst>
              </a:rPr>
              <a:t> </a:t>
            </a:r>
          </a:p>
          <a:p>
            <a:pPr marL="742950" lvl="1" indent="-285750">
              <a:buFont typeface="Wingdings" pitchFamily="2" charset="2"/>
              <a:buChar char="v"/>
            </a:pPr>
            <a:r>
              <a:rPr lang="en-GB" i="1" dirty="0" err="1">
                <a:solidFill>
                  <a:schemeClr val="accent5">
                    <a:lumMod val="60000"/>
                    <a:lumOff val="40000"/>
                  </a:schemeClr>
                </a:solidFill>
                <a:effectLst>
                  <a:outerShdw blurRad="38100" dist="38100" dir="2700000" algn="tl">
                    <a:srgbClr val="000000">
                      <a:alpha val="43137"/>
                    </a:srgbClr>
                  </a:outerShdw>
                </a:effectLst>
              </a:rPr>
              <a:t>hiereia</a:t>
            </a:r>
            <a:r>
              <a:rPr lang="en-GB" dirty="0">
                <a:solidFill>
                  <a:schemeClr val="accent5">
                    <a:lumMod val="60000"/>
                    <a:lumOff val="40000"/>
                  </a:schemeClr>
                </a:solidFill>
                <a:effectLst>
                  <a:outerShdw blurRad="38100" dist="38100" dir="2700000" algn="tl">
                    <a:srgbClr val="000000">
                      <a:alpha val="43137"/>
                    </a:srgbClr>
                  </a:outerShdw>
                </a:effectLst>
              </a:rPr>
              <a:t> &amp; </a:t>
            </a:r>
            <a:r>
              <a:rPr lang="en-GB" i="1" dirty="0" err="1">
                <a:solidFill>
                  <a:schemeClr val="accent5">
                    <a:lumMod val="60000"/>
                    <a:lumOff val="40000"/>
                  </a:schemeClr>
                </a:solidFill>
                <a:effectLst>
                  <a:outerShdw blurRad="38100" dist="38100" dir="2700000" algn="tl">
                    <a:srgbClr val="000000">
                      <a:alpha val="43137"/>
                    </a:srgbClr>
                  </a:outerShdw>
                </a:effectLst>
              </a:rPr>
              <a:t>kosméteira</a:t>
            </a:r>
            <a:r>
              <a:rPr lang="en-GB" dirty="0">
                <a:solidFill>
                  <a:schemeClr val="accent5">
                    <a:lumMod val="60000"/>
                    <a:lumOff val="40000"/>
                  </a:schemeClr>
                </a:solidFill>
                <a:effectLst>
                  <a:outerShdw blurRad="38100" dist="38100" dir="2700000" algn="tl">
                    <a:srgbClr val="000000">
                      <a:alpha val="43137"/>
                    </a:srgbClr>
                  </a:outerShdw>
                </a:effectLst>
              </a:rPr>
              <a:t> </a:t>
            </a:r>
            <a:br>
              <a:rPr lang="en-GB" dirty="0">
                <a:solidFill>
                  <a:schemeClr val="accent5">
                    <a:lumMod val="60000"/>
                    <a:lumOff val="40000"/>
                  </a:schemeClr>
                </a:solidFill>
                <a:effectLst>
                  <a:outerShdw blurRad="38100" dist="38100" dir="2700000" algn="tl">
                    <a:srgbClr val="000000">
                      <a:alpha val="43137"/>
                    </a:srgbClr>
                  </a:outerShdw>
                </a:effectLst>
              </a:rPr>
            </a:br>
            <a:r>
              <a:rPr lang="en-GB" dirty="0">
                <a:solidFill>
                  <a:schemeClr val="accent5">
                    <a:lumMod val="60000"/>
                    <a:lumOff val="40000"/>
                  </a:schemeClr>
                </a:solidFill>
                <a:effectLst>
                  <a:outerShdw blurRad="38100" dist="38100" dir="2700000" algn="tl">
                    <a:srgbClr val="000000">
                      <a:alpha val="43137"/>
                    </a:srgbClr>
                  </a:outerShdw>
                </a:effectLst>
              </a:rPr>
              <a:t>of Artemis</a:t>
            </a:r>
            <a:br>
              <a:rPr lang="en-GB" dirty="0">
                <a:solidFill>
                  <a:schemeClr val="accent5">
                    <a:lumMod val="60000"/>
                    <a:lumOff val="40000"/>
                  </a:schemeClr>
                </a:solidFill>
                <a:effectLst>
                  <a:outerShdw blurRad="38100" dist="38100" dir="2700000" algn="tl">
                    <a:srgbClr val="000000">
                      <a:alpha val="43137"/>
                    </a:srgbClr>
                  </a:outerShdw>
                </a:effectLst>
              </a:rPr>
            </a:br>
            <a:endParaRPr lang="en-GB" dirty="0"/>
          </a:p>
          <a:p>
            <a:pPr lvl="1"/>
            <a:r>
              <a:rPr lang="de-DE" dirty="0">
                <a:solidFill>
                  <a:schemeClr val="tx1">
                    <a:lumMod val="95000"/>
                  </a:schemeClr>
                </a:solidFill>
                <a:effectLst>
                  <a:outerShdw blurRad="38100" dist="38100" dir="2700000" algn="tl">
                    <a:srgbClr val="000000">
                      <a:alpha val="43137"/>
                    </a:srgbClr>
                  </a:outerShdw>
                </a:effectLst>
              </a:rPr>
              <a:t>unter </a:t>
            </a:r>
            <a:r>
              <a:rPr lang="de-DE" dirty="0" err="1">
                <a:solidFill>
                  <a:schemeClr val="tx1">
                    <a:lumMod val="95000"/>
                  </a:schemeClr>
                </a:solidFill>
                <a:effectLst>
                  <a:outerShdw blurRad="38100" dist="38100" dir="2700000" algn="tl">
                    <a:srgbClr val="000000">
                      <a:alpha val="43137"/>
                    </a:srgbClr>
                  </a:outerShdw>
                </a:effectLst>
              </a:rPr>
              <a:t>the</a:t>
            </a:r>
            <a:r>
              <a:rPr lang="de-DE" dirty="0">
                <a:solidFill>
                  <a:schemeClr val="tx1">
                    <a:lumMod val="95000"/>
                  </a:schemeClr>
                </a:solidFill>
                <a:effectLst>
                  <a:outerShdw blurRad="38100" dist="38100" dir="2700000" algn="tl">
                    <a:srgbClr val="000000">
                      <a:alpha val="43137"/>
                    </a:srgbClr>
                  </a:outerShdw>
                </a:effectLst>
              </a:rPr>
              <a:t> </a:t>
            </a:r>
            <a:r>
              <a:rPr lang="de-DE" dirty="0" err="1">
                <a:solidFill>
                  <a:schemeClr val="tx1">
                    <a:lumMod val="95000"/>
                  </a:schemeClr>
                </a:solidFill>
                <a:effectLst>
                  <a:outerShdw blurRad="38100" dist="38100" dir="2700000" algn="tl">
                    <a:srgbClr val="000000">
                      <a:alpha val="43137"/>
                    </a:srgbClr>
                  </a:outerShdw>
                </a:effectLst>
              </a:rPr>
              <a:t>emperor</a:t>
            </a:r>
            <a:r>
              <a:rPr lang="de-DE" dirty="0">
                <a:solidFill>
                  <a:schemeClr val="tx1">
                    <a:lumMod val="95000"/>
                  </a:schemeClr>
                </a:solidFill>
                <a:effectLst>
                  <a:outerShdw blurRad="38100" dist="38100" dir="2700000" algn="tl">
                    <a:srgbClr val="000000">
                      <a:alpha val="43137"/>
                    </a:srgbClr>
                  </a:outerShdw>
                </a:effectLst>
              </a:rPr>
              <a:t> Commodus</a:t>
            </a:r>
            <a:endParaRPr lang="en-GB" dirty="0">
              <a:solidFill>
                <a:schemeClr val="tx1">
                  <a:lumMod val="9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4800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1" presetClass="entr" presetSubtype="1" fill="hold" grpId="0" nodeType="afterEffect">
                                  <p:stCondLst>
                                    <p:cond delay="500"/>
                                  </p:stCondLst>
                                  <p:childTnLst>
                                    <p:set>
                                      <p:cBhvr>
                                        <p:cTn id="12" dur="1" fill="hold">
                                          <p:stCondLst>
                                            <p:cond delay="0"/>
                                          </p:stCondLst>
                                        </p:cTn>
                                        <p:tgtEl>
                                          <p:spTgt spid="8"/>
                                        </p:tgtEl>
                                        <p:attrNameLst>
                                          <p:attrName>style.visibility</p:attrName>
                                        </p:attrNameLst>
                                      </p:cBhvr>
                                      <p:to>
                                        <p:strVal val="visible"/>
                                      </p:to>
                                    </p:set>
                                    <p:animEffect transition="in" filter="wheel(1)">
                                      <p:cBhvr>
                                        <p:cTn id="13" dur="1250"/>
                                        <p:tgtEl>
                                          <p:spTgt spid="8"/>
                                        </p:tgtEl>
                                      </p:cBhvr>
                                    </p:animEffect>
                                  </p:childTnLst>
                                </p:cTn>
                              </p:par>
                            </p:childTnLst>
                          </p:cTn>
                        </p:par>
                        <p:par>
                          <p:cTn id="14" fill="hold">
                            <p:stCondLst>
                              <p:cond delay="2750"/>
                            </p:stCondLst>
                            <p:childTnLst>
                              <p:par>
                                <p:cTn id="15" presetID="21" presetClass="entr" presetSubtype="1" fill="hold" grpId="0" nodeType="afterEffect">
                                  <p:stCondLst>
                                    <p:cond delay="500"/>
                                  </p:stCondLst>
                                  <p:childTnLst>
                                    <p:set>
                                      <p:cBhvr>
                                        <p:cTn id="16" dur="1" fill="hold">
                                          <p:stCondLst>
                                            <p:cond delay="0"/>
                                          </p:stCondLst>
                                        </p:cTn>
                                        <p:tgtEl>
                                          <p:spTgt spid="9"/>
                                        </p:tgtEl>
                                        <p:attrNameLst>
                                          <p:attrName>style.visibility</p:attrName>
                                        </p:attrNameLst>
                                      </p:cBhvr>
                                      <p:to>
                                        <p:strVal val="visible"/>
                                      </p:to>
                                    </p:set>
                                    <p:animEffect transition="in" filter="wheel(1)">
                                      <p:cBhvr>
                                        <p:cTn id="17" dur="1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21"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179510" y="1340768"/>
            <a:ext cx="4346881" cy="923330"/>
          </a:xfrm>
          <a:prstGeom prst="rect">
            <a:avLst/>
          </a:prstGeom>
          <a:noFill/>
        </p:spPr>
        <p:txBody>
          <a:bodyPr wrap="square" rtlCol="0">
            <a:spAutoFit/>
          </a:bodyPr>
          <a:lstStyle/>
          <a:p>
            <a:r>
              <a:rPr lang="en-GB" b="1" dirty="0">
                <a:solidFill>
                  <a:schemeClr val="accent5">
                    <a:lumMod val="60000"/>
                    <a:lumOff val="40000"/>
                  </a:schemeClr>
                </a:solidFill>
                <a:effectLst>
                  <a:outerShdw blurRad="38100" dist="38100" dir="2700000" algn="tl">
                    <a:srgbClr val="000000">
                      <a:alpha val="43137"/>
                    </a:srgbClr>
                  </a:outerShdw>
                </a:effectLst>
              </a:rPr>
              <a:t>Combination of offices:</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prytanis</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kosméteira</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gymnasiarchos</a:t>
            </a:r>
            <a:r>
              <a:rPr lang="en-GB" b="1" dirty="0">
                <a:solidFill>
                  <a:schemeClr val="accent5">
                    <a:lumMod val="60000"/>
                    <a:lumOff val="40000"/>
                  </a:schemeClr>
                </a:solidFill>
                <a:effectLst>
                  <a:outerShdw blurRad="38100" dist="38100" dir="2700000" algn="tl">
                    <a:srgbClr val="000000">
                      <a:alpha val="43137"/>
                    </a:srgbClr>
                  </a:outerShdw>
                </a:effectLst>
              </a:rPr>
              <a:t>,</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hiereia</a:t>
            </a:r>
            <a:r>
              <a:rPr lang="en-GB" b="1" dirty="0">
                <a:solidFill>
                  <a:schemeClr val="accent5">
                    <a:lumMod val="60000"/>
                    <a:lumOff val="40000"/>
                  </a:schemeClr>
                </a:solidFill>
                <a:effectLst>
                  <a:outerShdw blurRad="38100" dist="38100" dir="2700000" algn="tl">
                    <a:srgbClr val="000000">
                      <a:alpha val="43137"/>
                    </a:srgbClr>
                  </a:outerShdw>
                </a:effectLst>
              </a:rPr>
              <a:t> of Artemis &amp; </a:t>
            </a:r>
            <a:r>
              <a:rPr lang="en-GB" b="1" i="1" dirty="0" err="1">
                <a:solidFill>
                  <a:schemeClr val="accent5">
                    <a:lumMod val="60000"/>
                    <a:lumOff val="40000"/>
                  </a:schemeClr>
                </a:solidFill>
                <a:effectLst>
                  <a:outerShdw blurRad="38100" dist="38100" dir="2700000" algn="tl">
                    <a:srgbClr val="000000">
                      <a:alpha val="43137"/>
                    </a:srgbClr>
                  </a:outerShdw>
                </a:effectLst>
              </a:rPr>
              <a:t>archiereia</a:t>
            </a:r>
            <a:endParaRPr lang="en-GB" dirty="0"/>
          </a:p>
        </p:txBody>
      </p:sp>
      <p:sp>
        <p:nvSpPr>
          <p:cNvPr id="12" name="Oval 11"/>
          <p:cNvSpPr/>
          <p:nvPr/>
        </p:nvSpPr>
        <p:spPr>
          <a:xfrm>
            <a:off x="4002668" y="3179586"/>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4152923" y="3270583"/>
            <a:ext cx="373469" cy="523220"/>
          </a:xfrm>
          <a:prstGeom prst="rect">
            <a:avLst/>
          </a:prstGeom>
          <a:noFill/>
        </p:spPr>
        <p:txBody>
          <a:bodyPr wrap="square" rtlCol="0">
            <a:spAutoFit/>
          </a:bodyPr>
          <a:lstStyle/>
          <a:p>
            <a:r>
              <a:rPr lang="de-DE" sz="2800" b="1" dirty="0"/>
              <a:t>2</a:t>
            </a:r>
            <a:endParaRPr lang="en-GB" sz="2800" b="1" dirty="0"/>
          </a:p>
        </p:txBody>
      </p:sp>
      <p:sp>
        <p:nvSpPr>
          <p:cNvPr id="4" name="Title 1"/>
          <p:cNvSpPr>
            <a:spLocks noGrp="1"/>
          </p:cNvSpPr>
          <p:nvPr>
            <p:ph type="title"/>
          </p:nvPr>
        </p:nvSpPr>
        <p:spPr>
          <a:xfrm>
            <a:off x="457200" y="332656"/>
            <a:ext cx="8229600" cy="782960"/>
          </a:xfrm>
        </p:spPr>
        <p:txBody>
          <a:bodyPr/>
          <a:lstStyle/>
          <a:p>
            <a:r>
              <a:rPr lang="en-GB" dirty="0" err="1"/>
              <a:t>Ephesos</a:t>
            </a:r>
            <a:r>
              <a:rPr lang="en-GB" dirty="0"/>
              <a:t>: “Career Structures”</a:t>
            </a:r>
          </a:p>
        </p:txBody>
      </p:sp>
      <p:sp>
        <p:nvSpPr>
          <p:cNvPr id="6" name="TextBox 5"/>
          <p:cNvSpPr txBox="1"/>
          <p:nvPr/>
        </p:nvSpPr>
        <p:spPr>
          <a:xfrm>
            <a:off x="179511" y="6309320"/>
            <a:ext cx="4464497" cy="461665"/>
          </a:xfrm>
          <a:prstGeom prst="rect">
            <a:avLst/>
          </a:prstGeom>
          <a:noFill/>
        </p:spPr>
        <p:txBody>
          <a:bodyPr wrap="square" rtlCol="0">
            <a:spAutoFit/>
          </a:bodyPr>
          <a:lstStyle/>
          <a:p>
            <a:r>
              <a:rPr lang="en-GB" sz="1200" dirty="0">
                <a:solidFill>
                  <a:schemeClr val="tx1">
                    <a:lumMod val="50000"/>
                  </a:schemeClr>
                </a:solidFill>
              </a:rPr>
              <a:t>Statue basis: </a:t>
            </a:r>
            <a:r>
              <a:rPr lang="en-GB" sz="1200" dirty="0" err="1">
                <a:solidFill>
                  <a:schemeClr val="tx1">
                    <a:lumMod val="50000"/>
                  </a:schemeClr>
                </a:solidFill>
              </a:rPr>
              <a:t>Halfmann</a:t>
            </a:r>
            <a:r>
              <a:rPr lang="en-GB" sz="1200" dirty="0">
                <a:solidFill>
                  <a:schemeClr val="tx1">
                    <a:lumMod val="50000"/>
                  </a:schemeClr>
                </a:solidFill>
              </a:rPr>
              <a:t> 1982 p. 137, 139 ; </a:t>
            </a:r>
            <a:br>
              <a:rPr lang="en-GB" sz="1200" dirty="0">
                <a:solidFill>
                  <a:schemeClr val="tx1">
                    <a:lumMod val="50000"/>
                  </a:schemeClr>
                </a:solidFill>
              </a:rPr>
            </a:br>
            <a:r>
              <a:rPr lang="en-GB" sz="1200" dirty="0">
                <a:solidFill>
                  <a:schemeClr val="tx1">
                    <a:lumMod val="50000"/>
                  </a:schemeClr>
                </a:solidFill>
              </a:rPr>
              <a:t>Van Bremen 1996, 318 n°10</a:t>
            </a:r>
          </a:p>
        </p:txBody>
      </p:sp>
      <p:sp>
        <p:nvSpPr>
          <p:cNvPr id="7" name="TextBox 6"/>
          <p:cNvSpPr txBox="1"/>
          <p:nvPr/>
        </p:nvSpPr>
        <p:spPr>
          <a:xfrm>
            <a:off x="4644008" y="1124744"/>
            <a:ext cx="4392488" cy="5016758"/>
          </a:xfrm>
          <a:prstGeom prst="rect">
            <a:avLst/>
          </a:prstGeom>
          <a:noFill/>
        </p:spPr>
        <p:txBody>
          <a:bodyPr wrap="square" rtlCol="0">
            <a:spAutoFit/>
          </a:bodyPr>
          <a:lstStyle/>
          <a:p>
            <a:r>
              <a:rPr lang="el-GR" sz="1600" b="1" dirty="0">
                <a:solidFill>
                  <a:schemeClr val="tx1">
                    <a:lumMod val="85000"/>
                  </a:schemeClr>
                </a:solidFill>
              </a:rPr>
              <a:t>ἀγα[θῃ] | τύ[χῃ</a:t>
            </a:r>
            <a:r>
              <a:rPr lang="el-GR" sz="1600" dirty="0">
                <a:solidFill>
                  <a:schemeClr val="tx1">
                    <a:lumMod val="85000"/>
                  </a:schemeClr>
                </a:solidFill>
              </a:rPr>
              <a:t>. | </a:t>
            </a:r>
            <a:r>
              <a:rPr lang="el-GR" sz="1600" b="1" dirty="0">
                <a:solidFill>
                  <a:schemeClr val="tx1">
                    <a:lumMod val="85000"/>
                  </a:schemeClr>
                </a:solidFill>
              </a:rPr>
              <a:t>Κ]λαυδίαν Κρατεία[ν </a:t>
            </a:r>
            <a:r>
              <a:rPr lang="en-GB" sz="1600" b="1" dirty="0">
                <a:solidFill>
                  <a:schemeClr val="tx1">
                    <a:lumMod val="85000"/>
                  </a:schemeClr>
                </a:solidFill>
              </a:rPr>
              <a:t>O</a:t>
            </a:r>
            <a:r>
              <a:rPr lang="el-GR" sz="1600" b="1" dirty="0">
                <a:solidFill>
                  <a:schemeClr val="tx1">
                    <a:lumMod val="85000"/>
                  </a:schemeClr>
                </a:solidFill>
              </a:rPr>
              <a:t>ὐηριανὴν</a:t>
            </a:r>
            <a:r>
              <a:rPr lang="el-GR" sz="1600" dirty="0">
                <a:solidFill>
                  <a:schemeClr val="tx1">
                    <a:lumMod val="85000"/>
                  </a:schemeClr>
                </a:solidFill>
              </a:rPr>
              <a:t> | </a:t>
            </a:r>
            <a:r>
              <a:rPr lang="el-GR" sz="1600" b="1" dirty="0">
                <a:solidFill>
                  <a:schemeClr val="tx1">
                    <a:lumMod val="85000"/>
                  </a:schemeClr>
                </a:solidFill>
              </a:rPr>
              <a:t>συ]νκλητικήν</a:t>
            </a:r>
            <a:r>
              <a:rPr lang="el-GR" sz="1600" dirty="0">
                <a:solidFill>
                  <a:schemeClr val="tx1">
                    <a:lumMod val="85000"/>
                  </a:schemeClr>
                </a:solidFill>
              </a:rPr>
              <a:t>, τὴν</a:t>
            </a:r>
            <a:r>
              <a:rPr lang="el-GR" sz="1600" b="1" dirty="0">
                <a:solidFill>
                  <a:schemeClr val="tx1">
                    <a:lumMod val="85000"/>
                  </a:schemeClr>
                </a:solidFill>
              </a:rPr>
              <a:t> πρύ[τανιν </a:t>
            </a:r>
            <a:r>
              <a:rPr lang="el-GR" sz="1600" dirty="0">
                <a:solidFill>
                  <a:schemeClr val="tx1">
                    <a:lumMod val="85000"/>
                  </a:schemeClr>
                </a:solidFill>
              </a:rPr>
              <a:t>| καὶ] </a:t>
            </a:r>
            <a:r>
              <a:rPr lang="el-GR" sz="1600" b="1" dirty="0">
                <a:solidFill>
                  <a:schemeClr val="tx1">
                    <a:lumMod val="85000"/>
                  </a:schemeClr>
                </a:solidFill>
              </a:rPr>
              <a:t>γυμνασίαρχον</a:t>
            </a:r>
            <a:r>
              <a:rPr lang="el-GR" sz="1600" dirty="0">
                <a:solidFill>
                  <a:schemeClr val="tx1">
                    <a:lumMod val="85000"/>
                  </a:schemeClr>
                </a:solidFill>
              </a:rPr>
              <a:t> | [πάν]των τῶν γυμν[ασίων] | [...] σεμνῶς [..... ..... ...... . </a:t>
            </a:r>
            <a:r>
              <a:rPr lang="el-GR" sz="1600" b="1" dirty="0">
                <a:solidFill>
                  <a:schemeClr val="tx1">
                    <a:lumMod val="85000"/>
                  </a:schemeClr>
                </a:solidFill>
              </a:rPr>
              <a:t>ἱερῆν καὶ | κοσ]μήτειραν</a:t>
            </a:r>
            <a:r>
              <a:rPr lang="el-GR" sz="1600" dirty="0">
                <a:solidFill>
                  <a:schemeClr val="tx1">
                    <a:lumMod val="85000"/>
                  </a:schemeClr>
                </a:solidFill>
              </a:rPr>
              <a:t> τ[ῆς ἁγιωτάτης </a:t>
            </a:r>
            <a:r>
              <a:rPr lang="el-GR" sz="1600" b="1" dirty="0">
                <a:solidFill>
                  <a:schemeClr val="tx1">
                    <a:lumMod val="85000"/>
                  </a:schemeClr>
                </a:solidFill>
              </a:rPr>
              <a:t>Ἀρ]τέμιδος</a:t>
            </a:r>
            <a:r>
              <a:rPr lang="el-GR" sz="1600" dirty="0">
                <a:solidFill>
                  <a:schemeClr val="tx1">
                    <a:lumMod val="85000"/>
                  </a:schemeClr>
                </a:solidFill>
              </a:rPr>
              <a:t>, ἱε|[ρατεύ]σασαν ἀξίως [καὶ σεμνῶς, θυγ]ατέρα πρὸς |</a:t>
            </a:r>
            <a:r>
              <a:rPr lang="el-GR" sz="1600" dirty="0">
                <a:solidFill>
                  <a:schemeClr val="tx2"/>
                </a:solidFill>
              </a:rPr>
              <a:t> [μὲν]</a:t>
            </a:r>
            <a:r>
              <a:rPr lang="el-GR" sz="1600" dirty="0"/>
              <a:t> </a:t>
            </a:r>
            <a:r>
              <a:rPr lang="en-GB" sz="1600" dirty="0"/>
              <a:t> </a:t>
            </a:r>
            <a:r>
              <a:rPr lang="el-GR" sz="1600" dirty="0">
                <a:solidFill>
                  <a:schemeClr val="accent2">
                    <a:lumMod val="40000"/>
                    <a:lumOff val="60000"/>
                  </a:schemeClr>
                </a:solidFill>
              </a:rPr>
              <a:t>πατρὸς Κλ(αυδίου) Μητροβίου </a:t>
            </a:r>
            <a:r>
              <a:rPr lang="en-GB" sz="1600" dirty="0">
                <a:solidFill>
                  <a:schemeClr val="accent2">
                    <a:lumMod val="40000"/>
                    <a:lumOff val="60000"/>
                  </a:schemeClr>
                </a:solidFill>
              </a:rPr>
              <a:t>O</a:t>
            </a:r>
            <a:r>
              <a:rPr lang="el-GR" sz="1600" dirty="0">
                <a:solidFill>
                  <a:schemeClr val="accent2">
                    <a:lumMod val="40000"/>
                    <a:lumOff val="60000"/>
                  </a:schemeClr>
                </a:solidFill>
              </a:rPr>
              <a:t>ὐη[ρ]ιανοῦ</a:t>
            </a:r>
            <a:r>
              <a:rPr lang="el-GR" sz="1600" dirty="0">
                <a:solidFill>
                  <a:schemeClr val="tx2"/>
                </a:solidFill>
              </a:rPr>
              <a:t>, ὑοῦ | </a:t>
            </a:r>
            <a:r>
              <a:rPr lang="el-GR" sz="1600" b="1" dirty="0">
                <a:solidFill>
                  <a:srgbClr val="00B0F0"/>
                </a:solidFill>
              </a:rPr>
              <a:t>[Κλ. Μη]τροβίου καὶ Κλαυδίας Κρατείας </a:t>
            </a:r>
            <a:r>
              <a:rPr lang="el-GR" sz="1600" b="1" u="sng" dirty="0">
                <a:solidFill>
                  <a:srgbClr val="00B0F0"/>
                </a:solidFill>
              </a:rPr>
              <a:t>ἀ[ρχι]ερέων</a:t>
            </a:r>
            <a:r>
              <a:rPr lang="el-GR" sz="1600" b="1" dirty="0">
                <a:solidFill>
                  <a:srgbClr val="00B0F0"/>
                </a:solidFill>
              </a:rPr>
              <a:t>,</a:t>
            </a:r>
            <a:r>
              <a:rPr lang="el-GR" sz="1600" dirty="0">
                <a:solidFill>
                  <a:schemeClr val="tx2"/>
                </a:solidFill>
              </a:rPr>
              <a:t> | [πρὸς δ]ὲ μητ[ρ]ὸς </a:t>
            </a:r>
            <a:r>
              <a:rPr lang="en-GB" sz="1600" dirty="0">
                <a:solidFill>
                  <a:schemeClr val="tx2"/>
                </a:solidFill>
              </a:rPr>
              <a:t>O</a:t>
            </a:r>
            <a:r>
              <a:rPr lang="el-GR" sz="1600" dirty="0">
                <a:solidFill>
                  <a:schemeClr val="tx2"/>
                </a:solidFill>
              </a:rPr>
              <a:t>ὐλπίας Δημοκρατείας κοσμη|[τείρη]ς, ἐγγόνην Ἰουλίας Δαμιανῆς Πώλλης | [ἱερῆς κ]αὶ κοσμητείρης καὶ πρυτάνεως, | [προεγ]γόνην Φλ. Πώλλης ἱερῆς καὶ κοσ|[μητεί]ρης, ἀπογόνην δὲ</a:t>
            </a:r>
            <a:r>
              <a:rPr lang="el-GR" sz="1600" b="1" dirty="0">
                <a:solidFill>
                  <a:schemeClr val="tx2"/>
                </a:solidFill>
              </a:rPr>
              <a:t> Ἰουλ. Πώλλης | [ἱερῆς κ]αὶ κοσμητείρης καὶ ἀρχιερείας | [καὶ πρυτά]νεως </a:t>
            </a:r>
            <a:r>
              <a:rPr lang="el-GR" sz="1600" dirty="0">
                <a:solidFill>
                  <a:schemeClr val="tx2"/>
                </a:solidFill>
              </a:rPr>
              <a:t>καὶ Μινδίας Ποτεν|[τίλλης ἀ]ρχιερείας καὶ κοσμητείρης, | [ἀνάγουσα]ν τὸ γένος ἐκ τῶν ἱερειῶν | [καὶ κοσμη]τειρῶν.</a:t>
            </a:r>
            <a:endParaRPr lang="en-GB" sz="1600" dirty="0">
              <a:solidFill>
                <a:schemeClr val="tx2"/>
              </a:solidFill>
            </a:endParaRPr>
          </a:p>
        </p:txBody>
      </p:sp>
      <p:sp>
        <p:nvSpPr>
          <p:cNvPr id="8" name="Oval 7"/>
          <p:cNvSpPr/>
          <p:nvPr/>
        </p:nvSpPr>
        <p:spPr>
          <a:xfrm>
            <a:off x="3973361" y="1556792"/>
            <a:ext cx="648072" cy="720080"/>
          </a:xfrm>
          <a:prstGeom prst="ellipse">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4110662" y="1621832"/>
            <a:ext cx="373469" cy="523220"/>
          </a:xfrm>
          <a:prstGeom prst="rect">
            <a:avLst/>
          </a:prstGeom>
          <a:noFill/>
        </p:spPr>
        <p:txBody>
          <a:bodyPr wrap="square" rtlCol="0">
            <a:spAutoFit/>
          </a:bodyPr>
          <a:lstStyle/>
          <a:p>
            <a:r>
              <a:rPr lang="de-DE" sz="2800" b="1" dirty="0"/>
              <a:t>1</a:t>
            </a:r>
            <a:endParaRPr lang="en-GB" sz="2800" b="1" dirty="0"/>
          </a:p>
        </p:txBody>
      </p:sp>
      <p:sp>
        <p:nvSpPr>
          <p:cNvPr id="10" name="Oval 9"/>
          <p:cNvSpPr/>
          <p:nvPr/>
        </p:nvSpPr>
        <p:spPr>
          <a:xfrm>
            <a:off x="3995936" y="3717032"/>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292819" y="2516531"/>
            <a:ext cx="3859160" cy="2031325"/>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(1) dedication to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Claudia </a:t>
            </a:r>
            <a:r>
              <a:rPr lang="en-GB" dirty="0" err="1">
                <a:effectLst>
                  <a:outerShdw blurRad="38100" dist="38100" dir="2700000" algn="tl">
                    <a:srgbClr val="000000">
                      <a:alpha val="43137"/>
                    </a:srgbClr>
                  </a:outerShdw>
                </a:effectLst>
              </a:rPr>
              <a:t>Crateia</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Veriana</a:t>
            </a:r>
            <a:r>
              <a:rPr lang="en-GB" dirty="0">
                <a:effectLst>
                  <a:outerShdw blurRad="38100" dist="38100" dir="2700000" algn="tl">
                    <a:srgbClr val="000000">
                      <a:alpha val="43137"/>
                    </a:srgbClr>
                  </a:outerShdw>
                </a:effectLst>
              </a:rPr>
              <a:t>,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senatorial rank (</a:t>
            </a:r>
            <a:r>
              <a:rPr lang="el-GR" i="1" dirty="0">
                <a:effectLst>
                  <a:outerShdw blurRad="38100" dist="38100" dir="2700000" algn="tl">
                    <a:srgbClr val="000000">
                      <a:alpha val="43137"/>
                    </a:srgbClr>
                  </a:outerShdw>
                </a:effectLst>
              </a:rPr>
              <a:t>συνκλητικὴ</a:t>
            </a:r>
            <a:r>
              <a:rPr lang="el-GR" dirty="0">
                <a:effectLst>
                  <a:outerShdw blurRad="38100" dist="38100" dir="2700000" algn="tl">
                    <a:srgbClr val="000000">
                      <a:alpha val="43137"/>
                    </a:srgbClr>
                  </a:outerShdw>
                </a:effectLst>
              </a:rPr>
              <a:t>)</a:t>
            </a:r>
            <a:r>
              <a:rPr lang="en-GB" dirty="0">
                <a:effectLst>
                  <a:outerShdw blurRad="38100" dist="38100" dir="2700000" algn="tl">
                    <a:srgbClr val="000000">
                      <a:alpha val="43137"/>
                    </a:srgbClr>
                  </a:outerShdw>
                </a:effectLst>
              </a:rPr>
              <a:t> </a:t>
            </a:r>
          </a:p>
          <a:p>
            <a:pPr marL="742950" lvl="1" indent="-285750">
              <a:buFont typeface="Wingdings" pitchFamily="2" charset="2"/>
              <a:buChar char="v"/>
            </a:pPr>
            <a:r>
              <a:rPr lang="en-GB" i="1" dirty="0" err="1">
                <a:solidFill>
                  <a:schemeClr val="accent5">
                    <a:lumMod val="60000"/>
                    <a:lumOff val="40000"/>
                  </a:schemeClr>
                </a:solidFill>
                <a:effectLst>
                  <a:outerShdw blurRad="38100" dist="38100" dir="2700000" algn="tl">
                    <a:srgbClr val="000000">
                      <a:alpha val="43137"/>
                    </a:srgbClr>
                  </a:outerShdw>
                </a:effectLst>
              </a:rPr>
              <a:t>prytanis</a:t>
            </a:r>
            <a:endParaRPr lang="en-GB" i="1" dirty="0">
              <a:solidFill>
                <a:schemeClr val="accent5">
                  <a:lumMod val="60000"/>
                  <a:lumOff val="40000"/>
                </a:schemeClr>
              </a:solidFill>
              <a:effectLst>
                <a:outerShdw blurRad="38100" dist="38100" dir="2700000" algn="tl">
                  <a:srgbClr val="000000">
                    <a:alpha val="43137"/>
                  </a:srgbClr>
                </a:outerShdw>
              </a:effectLst>
            </a:endParaRPr>
          </a:p>
          <a:p>
            <a:pPr marL="742950" lvl="1" indent="-285750">
              <a:buFont typeface="Wingdings" pitchFamily="2" charset="2"/>
              <a:buChar char="v"/>
            </a:pPr>
            <a:r>
              <a:rPr lang="en-GB" i="1" dirty="0" err="1">
                <a:solidFill>
                  <a:schemeClr val="accent5">
                    <a:lumMod val="60000"/>
                    <a:lumOff val="40000"/>
                  </a:schemeClr>
                </a:solidFill>
                <a:effectLst>
                  <a:outerShdw blurRad="38100" dist="38100" dir="2700000" algn="tl">
                    <a:srgbClr val="000000">
                      <a:alpha val="43137"/>
                    </a:srgbClr>
                  </a:outerShdw>
                </a:effectLst>
              </a:rPr>
              <a:t>gymnasiarchos</a:t>
            </a:r>
            <a:r>
              <a:rPr lang="en-GB" dirty="0">
                <a:solidFill>
                  <a:schemeClr val="accent5">
                    <a:lumMod val="60000"/>
                    <a:lumOff val="40000"/>
                  </a:schemeClr>
                </a:solidFill>
                <a:effectLst>
                  <a:outerShdw blurRad="38100" dist="38100" dir="2700000" algn="tl">
                    <a:srgbClr val="000000">
                      <a:alpha val="43137"/>
                    </a:srgbClr>
                  </a:outerShdw>
                </a:effectLst>
              </a:rPr>
              <a:t> </a:t>
            </a:r>
          </a:p>
          <a:p>
            <a:pPr marL="742950" lvl="1" indent="-285750">
              <a:buFont typeface="Wingdings" pitchFamily="2" charset="2"/>
              <a:buChar char="v"/>
            </a:pPr>
            <a:r>
              <a:rPr lang="en-GB" i="1" dirty="0" err="1">
                <a:solidFill>
                  <a:schemeClr val="accent5">
                    <a:lumMod val="60000"/>
                    <a:lumOff val="40000"/>
                  </a:schemeClr>
                </a:solidFill>
                <a:effectLst>
                  <a:outerShdw blurRad="38100" dist="38100" dir="2700000" algn="tl">
                    <a:srgbClr val="000000">
                      <a:alpha val="43137"/>
                    </a:srgbClr>
                  </a:outerShdw>
                </a:effectLst>
              </a:rPr>
              <a:t>hiereia</a:t>
            </a:r>
            <a:r>
              <a:rPr lang="en-GB" dirty="0">
                <a:solidFill>
                  <a:schemeClr val="accent5">
                    <a:lumMod val="60000"/>
                    <a:lumOff val="40000"/>
                  </a:schemeClr>
                </a:solidFill>
                <a:effectLst>
                  <a:outerShdw blurRad="38100" dist="38100" dir="2700000" algn="tl">
                    <a:srgbClr val="000000">
                      <a:alpha val="43137"/>
                    </a:srgbClr>
                  </a:outerShdw>
                </a:effectLst>
              </a:rPr>
              <a:t> &amp; </a:t>
            </a:r>
            <a:r>
              <a:rPr lang="en-GB" i="1" dirty="0" err="1">
                <a:solidFill>
                  <a:schemeClr val="accent5">
                    <a:lumMod val="60000"/>
                    <a:lumOff val="40000"/>
                  </a:schemeClr>
                </a:solidFill>
                <a:effectLst>
                  <a:outerShdw blurRad="38100" dist="38100" dir="2700000" algn="tl">
                    <a:srgbClr val="000000">
                      <a:alpha val="43137"/>
                    </a:srgbClr>
                  </a:outerShdw>
                </a:effectLst>
              </a:rPr>
              <a:t>kosméteira</a:t>
            </a:r>
            <a:r>
              <a:rPr lang="en-GB" dirty="0">
                <a:solidFill>
                  <a:schemeClr val="accent5">
                    <a:lumMod val="60000"/>
                    <a:lumOff val="40000"/>
                  </a:schemeClr>
                </a:solidFill>
                <a:effectLst>
                  <a:outerShdw blurRad="38100" dist="38100" dir="2700000" algn="tl">
                    <a:srgbClr val="000000">
                      <a:alpha val="43137"/>
                    </a:srgbClr>
                  </a:outerShdw>
                </a:effectLst>
              </a:rPr>
              <a:t> </a:t>
            </a:r>
            <a:br>
              <a:rPr lang="en-GB" dirty="0">
                <a:solidFill>
                  <a:schemeClr val="accent5">
                    <a:lumMod val="60000"/>
                    <a:lumOff val="40000"/>
                  </a:schemeClr>
                </a:solidFill>
                <a:effectLst>
                  <a:outerShdw blurRad="38100" dist="38100" dir="2700000" algn="tl">
                    <a:srgbClr val="000000">
                      <a:alpha val="43137"/>
                    </a:srgbClr>
                  </a:outerShdw>
                </a:effectLst>
              </a:rPr>
            </a:br>
            <a:r>
              <a:rPr lang="en-GB" dirty="0">
                <a:solidFill>
                  <a:schemeClr val="accent5">
                    <a:lumMod val="60000"/>
                    <a:lumOff val="40000"/>
                  </a:schemeClr>
                </a:solidFill>
                <a:effectLst>
                  <a:outerShdw blurRad="38100" dist="38100" dir="2700000" algn="tl">
                    <a:srgbClr val="000000">
                      <a:alpha val="43137"/>
                    </a:srgbClr>
                  </a:outerShdw>
                </a:effectLst>
              </a:rPr>
              <a:t>of Artemis</a:t>
            </a:r>
            <a:endParaRPr lang="en-GB" dirty="0">
              <a:solidFill>
                <a:schemeClr val="accent5">
                  <a:lumMod val="60000"/>
                  <a:lumOff val="40000"/>
                </a:schemeClr>
              </a:solidFill>
            </a:endParaRPr>
          </a:p>
        </p:txBody>
      </p:sp>
      <p:sp>
        <p:nvSpPr>
          <p:cNvPr id="23" name="TextBox 22"/>
          <p:cNvSpPr txBox="1"/>
          <p:nvPr/>
        </p:nvSpPr>
        <p:spPr>
          <a:xfrm>
            <a:off x="292819" y="4547856"/>
            <a:ext cx="3709849" cy="2031325"/>
          </a:xfrm>
          <a:prstGeom prst="rect">
            <a:avLst/>
          </a:prstGeom>
          <a:noFill/>
        </p:spPr>
        <p:txBody>
          <a:bodyPr wrap="square" rtlCol="0">
            <a:spAutoFit/>
          </a:bodyPr>
          <a:lstStyle/>
          <a:p>
            <a:r>
              <a:rPr lang="de-DE" dirty="0"/>
              <a:t>(2) </a:t>
            </a:r>
            <a:r>
              <a:rPr lang="de-DE" dirty="0" err="1">
                <a:solidFill>
                  <a:schemeClr val="accent2">
                    <a:lumMod val="40000"/>
                    <a:lumOff val="60000"/>
                  </a:schemeClr>
                </a:solidFill>
              </a:rPr>
              <a:t>Father</a:t>
            </a:r>
            <a:r>
              <a:rPr lang="de-DE" dirty="0"/>
              <a:t>: Cl. Metrobius Verianus</a:t>
            </a:r>
          </a:p>
          <a:p>
            <a:pPr marL="742950" lvl="1" indent="-285750">
              <a:buFont typeface="Wingdings" pitchFamily="2" charset="2"/>
              <a:buChar char="v"/>
            </a:pPr>
            <a:r>
              <a:rPr lang="de-DE" dirty="0" err="1">
                <a:solidFill>
                  <a:schemeClr val="accent5">
                    <a:lumMod val="60000"/>
                    <a:lumOff val="40000"/>
                  </a:schemeClr>
                </a:solidFill>
                <a:effectLst>
                  <a:outerShdw blurRad="38100" dist="38100" dir="2700000" algn="tl">
                    <a:srgbClr val="000000">
                      <a:alpha val="43137"/>
                    </a:srgbClr>
                  </a:outerShdw>
                </a:effectLst>
              </a:rPr>
              <a:t>no</a:t>
            </a:r>
            <a:r>
              <a:rPr lang="de-DE" dirty="0">
                <a:solidFill>
                  <a:schemeClr val="accent5">
                    <a:lumMod val="60000"/>
                    <a:lumOff val="40000"/>
                  </a:schemeClr>
                </a:solidFill>
                <a:effectLst>
                  <a:outerShdw blurRad="38100" dist="38100" dir="2700000" algn="tl">
                    <a:srgbClr val="000000">
                      <a:alpha val="43137"/>
                    </a:srgbClr>
                  </a:outerShdw>
                </a:effectLst>
              </a:rPr>
              <a:t> </a:t>
            </a:r>
            <a:r>
              <a:rPr lang="de-DE" dirty="0" err="1">
                <a:solidFill>
                  <a:schemeClr val="accent5">
                    <a:lumMod val="60000"/>
                    <a:lumOff val="40000"/>
                  </a:schemeClr>
                </a:solidFill>
                <a:effectLst>
                  <a:outerShdw blurRad="38100" dist="38100" dir="2700000" algn="tl">
                    <a:srgbClr val="000000">
                      <a:alpha val="43137"/>
                    </a:srgbClr>
                  </a:outerShdw>
                </a:effectLst>
              </a:rPr>
              <a:t>office</a:t>
            </a:r>
            <a:r>
              <a:rPr lang="de-DE" dirty="0">
                <a:solidFill>
                  <a:schemeClr val="accent5">
                    <a:lumMod val="60000"/>
                    <a:lumOff val="40000"/>
                  </a:schemeClr>
                </a:solidFill>
                <a:effectLst>
                  <a:outerShdw blurRad="38100" dist="38100" dir="2700000" algn="tl">
                    <a:srgbClr val="000000">
                      <a:alpha val="43137"/>
                    </a:srgbClr>
                  </a:outerShdw>
                </a:effectLst>
              </a:rPr>
              <a:t> !    </a:t>
            </a:r>
          </a:p>
          <a:p>
            <a:r>
              <a:rPr lang="de-DE" dirty="0"/>
              <a:t>(3) </a:t>
            </a:r>
            <a:r>
              <a:rPr lang="de-DE" dirty="0">
                <a:solidFill>
                  <a:schemeClr val="bg2">
                    <a:lumMod val="50000"/>
                    <a:lumOff val="50000"/>
                  </a:schemeClr>
                </a:solidFill>
              </a:rPr>
              <a:t>Grand </a:t>
            </a:r>
            <a:r>
              <a:rPr lang="de-DE" dirty="0" err="1">
                <a:solidFill>
                  <a:schemeClr val="bg2">
                    <a:lumMod val="50000"/>
                    <a:lumOff val="50000"/>
                  </a:schemeClr>
                </a:solidFill>
              </a:rPr>
              <a:t>parents</a:t>
            </a:r>
            <a:r>
              <a:rPr lang="de-DE" dirty="0">
                <a:solidFill>
                  <a:schemeClr val="bg2">
                    <a:lumMod val="50000"/>
                    <a:lumOff val="50000"/>
                  </a:schemeClr>
                </a:solidFill>
              </a:rPr>
              <a:t> </a:t>
            </a:r>
            <a:r>
              <a:rPr lang="de-DE" dirty="0" err="1"/>
              <a:t>of</a:t>
            </a:r>
            <a:r>
              <a:rPr lang="de-DE" dirty="0"/>
              <a:t> Veriana:</a:t>
            </a:r>
            <a:r>
              <a:rPr lang="en-GB" dirty="0">
                <a:effectLst>
                  <a:outerShdw blurRad="38100" dist="38100" dir="2700000" algn="tl">
                    <a:srgbClr val="000000">
                      <a:alpha val="43137"/>
                    </a:srgbClr>
                  </a:outerShdw>
                </a:effectLst>
              </a:rPr>
              <a:t> </a:t>
            </a:r>
          </a:p>
          <a:p>
            <a:pPr lvl="1"/>
            <a:r>
              <a:rPr lang="fr-FR" dirty="0">
                <a:effectLst>
                  <a:outerShdw blurRad="38100" dist="38100" dir="2700000" algn="tl">
                    <a:srgbClr val="000000">
                      <a:alpha val="43137"/>
                    </a:srgbClr>
                  </a:outerShdw>
                </a:effectLst>
              </a:rPr>
              <a:t>Claudius </a:t>
            </a:r>
            <a:r>
              <a:rPr lang="fr-FR" dirty="0" err="1">
                <a:effectLst>
                  <a:outerShdw blurRad="38100" dist="38100" dir="2700000" algn="tl">
                    <a:srgbClr val="000000">
                      <a:alpha val="43137"/>
                    </a:srgbClr>
                  </a:outerShdw>
                </a:effectLst>
              </a:rPr>
              <a:t>Metrobius</a:t>
            </a:r>
            <a:r>
              <a:rPr lang="fr-FR" dirty="0">
                <a:effectLst>
                  <a:outerShdw blurRad="38100" dist="38100" dir="2700000" algn="tl">
                    <a:srgbClr val="000000">
                      <a:alpha val="43137"/>
                    </a:srgbClr>
                  </a:outerShdw>
                </a:effectLst>
              </a:rPr>
              <a:t> and Claudia </a:t>
            </a:r>
            <a:r>
              <a:rPr lang="fr-FR" dirty="0" err="1">
                <a:effectLst>
                  <a:outerShdw blurRad="38100" dist="38100" dir="2700000" algn="tl">
                    <a:srgbClr val="000000">
                      <a:alpha val="43137"/>
                    </a:srgbClr>
                  </a:outerShdw>
                </a:effectLst>
              </a:rPr>
              <a:t>Crateia</a:t>
            </a:r>
            <a:r>
              <a:rPr lang="fr-FR" dirty="0">
                <a:effectLst>
                  <a:outerShdw blurRad="38100" dist="38100" dir="2700000" algn="tl">
                    <a:srgbClr val="000000">
                      <a:alpha val="43137"/>
                    </a:srgbClr>
                  </a:outerShdw>
                </a:effectLst>
              </a:rPr>
              <a:t> </a:t>
            </a:r>
          </a:p>
          <a:p>
            <a:pPr marL="742950" lvl="1" indent="-285750">
              <a:buFont typeface="Wingdings" pitchFamily="2" charset="2"/>
              <a:buChar char="v"/>
            </a:pPr>
            <a:r>
              <a:rPr lang="fr-FR" dirty="0" err="1">
                <a:solidFill>
                  <a:schemeClr val="accent5">
                    <a:lumMod val="60000"/>
                    <a:lumOff val="40000"/>
                  </a:schemeClr>
                </a:solidFill>
                <a:effectLst>
                  <a:outerShdw blurRad="38100" dist="38100" dir="2700000" algn="tl">
                    <a:srgbClr val="000000">
                      <a:alpha val="43137"/>
                    </a:srgbClr>
                  </a:outerShdw>
                </a:effectLst>
              </a:rPr>
              <a:t>both</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high</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priests</a:t>
            </a:r>
            <a:endParaRPr lang="fr-FR" dirty="0">
              <a:solidFill>
                <a:schemeClr val="accent5">
                  <a:lumMod val="60000"/>
                  <a:lumOff val="40000"/>
                </a:schemeClr>
              </a:solidFill>
              <a:effectLst>
                <a:outerShdw blurRad="38100" dist="38100" dir="2700000" algn="tl">
                  <a:srgbClr val="000000">
                    <a:alpha val="43137"/>
                  </a:srgbClr>
                </a:outerShdw>
              </a:effectLst>
            </a:endParaRPr>
          </a:p>
          <a:p>
            <a:endParaRPr lang="en-GB" dirty="0"/>
          </a:p>
        </p:txBody>
      </p:sp>
      <p:sp>
        <p:nvSpPr>
          <p:cNvPr id="11" name="TextBox 10"/>
          <p:cNvSpPr txBox="1"/>
          <p:nvPr/>
        </p:nvSpPr>
        <p:spPr>
          <a:xfrm>
            <a:off x="4133237" y="3782072"/>
            <a:ext cx="373469" cy="523220"/>
          </a:xfrm>
          <a:prstGeom prst="rect">
            <a:avLst/>
          </a:prstGeom>
          <a:noFill/>
        </p:spPr>
        <p:txBody>
          <a:bodyPr wrap="square" rtlCol="0">
            <a:spAutoFit/>
          </a:bodyPr>
          <a:lstStyle/>
          <a:p>
            <a:r>
              <a:rPr lang="de-DE" sz="2800" b="1" dirty="0"/>
              <a:t>3</a:t>
            </a:r>
            <a:endParaRPr lang="en-GB" sz="2800" b="1" dirty="0"/>
          </a:p>
        </p:txBody>
      </p:sp>
    </p:spTree>
    <p:extLst>
      <p:ext uri="{BB962C8B-B14F-4D97-AF65-F5344CB8AC3E}">
        <p14:creationId xmlns:p14="http://schemas.microsoft.com/office/powerpoint/2010/main" val="15219754"/>
      </p:ext>
    </p:extLst>
  </p:cSld>
  <p:clrMapOvr>
    <a:masterClrMapping/>
  </p:clrMapOvr>
  <p:transition spd="slow">
    <p:randomBa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p:cNvSpPr txBox="1"/>
          <p:nvPr/>
        </p:nvSpPr>
        <p:spPr>
          <a:xfrm>
            <a:off x="179510" y="1340768"/>
            <a:ext cx="4327195" cy="923330"/>
          </a:xfrm>
          <a:prstGeom prst="rect">
            <a:avLst/>
          </a:prstGeom>
          <a:noFill/>
        </p:spPr>
        <p:txBody>
          <a:bodyPr wrap="square" rtlCol="0">
            <a:spAutoFit/>
          </a:bodyPr>
          <a:lstStyle/>
          <a:p>
            <a:r>
              <a:rPr lang="en-GB" b="1" dirty="0">
                <a:solidFill>
                  <a:schemeClr val="accent5">
                    <a:lumMod val="60000"/>
                    <a:lumOff val="40000"/>
                  </a:schemeClr>
                </a:solidFill>
                <a:effectLst>
                  <a:outerShdw blurRad="38100" dist="38100" dir="2700000" algn="tl">
                    <a:srgbClr val="000000">
                      <a:alpha val="43137"/>
                    </a:srgbClr>
                  </a:outerShdw>
                </a:effectLst>
              </a:rPr>
              <a:t>Combination of offices:</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prytanis</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kosméteira</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gymnasiarchos</a:t>
            </a:r>
            <a:r>
              <a:rPr lang="en-GB" b="1" dirty="0">
                <a:solidFill>
                  <a:schemeClr val="accent5">
                    <a:lumMod val="60000"/>
                    <a:lumOff val="40000"/>
                  </a:schemeClr>
                </a:solidFill>
                <a:effectLst>
                  <a:outerShdw blurRad="38100" dist="38100" dir="2700000" algn="tl">
                    <a:srgbClr val="000000">
                      <a:alpha val="43137"/>
                    </a:srgbClr>
                  </a:outerShdw>
                </a:effectLst>
              </a:rPr>
              <a:t>,</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hiereia</a:t>
            </a:r>
            <a:r>
              <a:rPr lang="en-GB" b="1" dirty="0">
                <a:solidFill>
                  <a:schemeClr val="accent5">
                    <a:lumMod val="60000"/>
                    <a:lumOff val="40000"/>
                  </a:schemeClr>
                </a:solidFill>
                <a:effectLst>
                  <a:outerShdw blurRad="38100" dist="38100" dir="2700000" algn="tl">
                    <a:srgbClr val="000000">
                      <a:alpha val="43137"/>
                    </a:srgbClr>
                  </a:outerShdw>
                </a:effectLst>
              </a:rPr>
              <a:t> of Artemis &amp; </a:t>
            </a:r>
            <a:r>
              <a:rPr lang="en-GB" b="1" i="1" dirty="0" err="1">
                <a:solidFill>
                  <a:schemeClr val="accent5">
                    <a:lumMod val="60000"/>
                    <a:lumOff val="40000"/>
                  </a:schemeClr>
                </a:solidFill>
                <a:effectLst>
                  <a:outerShdw blurRad="38100" dist="38100" dir="2700000" algn="tl">
                    <a:srgbClr val="000000">
                      <a:alpha val="43137"/>
                    </a:srgbClr>
                  </a:outerShdw>
                </a:effectLst>
              </a:rPr>
              <a:t>archiereia</a:t>
            </a:r>
            <a:endParaRPr lang="en-GB" dirty="0"/>
          </a:p>
        </p:txBody>
      </p:sp>
      <p:sp>
        <p:nvSpPr>
          <p:cNvPr id="20" name="Oval 19"/>
          <p:cNvSpPr/>
          <p:nvPr/>
        </p:nvSpPr>
        <p:spPr>
          <a:xfrm>
            <a:off x="4002668" y="3179586"/>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p:cNvSpPr/>
          <p:nvPr/>
        </p:nvSpPr>
        <p:spPr>
          <a:xfrm>
            <a:off x="3995936" y="3717032"/>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4133237" y="3782072"/>
            <a:ext cx="373469" cy="523220"/>
          </a:xfrm>
          <a:prstGeom prst="rect">
            <a:avLst/>
          </a:prstGeom>
          <a:noFill/>
        </p:spPr>
        <p:txBody>
          <a:bodyPr wrap="square" rtlCol="0">
            <a:spAutoFit/>
          </a:bodyPr>
          <a:lstStyle/>
          <a:p>
            <a:r>
              <a:rPr lang="de-DE" sz="2800" b="1" dirty="0"/>
              <a:t>3</a:t>
            </a:r>
            <a:endParaRPr lang="en-GB" sz="2800" b="1" dirty="0"/>
          </a:p>
        </p:txBody>
      </p:sp>
      <p:sp>
        <p:nvSpPr>
          <p:cNvPr id="4" name="Title 1"/>
          <p:cNvSpPr>
            <a:spLocks noGrp="1"/>
          </p:cNvSpPr>
          <p:nvPr>
            <p:ph type="title"/>
          </p:nvPr>
        </p:nvSpPr>
        <p:spPr>
          <a:xfrm>
            <a:off x="457200" y="332656"/>
            <a:ext cx="8229600" cy="782960"/>
          </a:xfrm>
        </p:spPr>
        <p:txBody>
          <a:bodyPr/>
          <a:lstStyle/>
          <a:p>
            <a:r>
              <a:rPr lang="en-GB" dirty="0" err="1"/>
              <a:t>Ephesos</a:t>
            </a:r>
            <a:r>
              <a:rPr lang="en-GB" dirty="0"/>
              <a:t>: “Career Structures”</a:t>
            </a:r>
          </a:p>
        </p:txBody>
      </p:sp>
      <p:sp>
        <p:nvSpPr>
          <p:cNvPr id="5" name="TextBox 4"/>
          <p:cNvSpPr txBox="1"/>
          <p:nvPr/>
        </p:nvSpPr>
        <p:spPr>
          <a:xfrm>
            <a:off x="4644008" y="1124744"/>
            <a:ext cx="4392488" cy="5016758"/>
          </a:xfrm>
          <a:prstGeom prst="rect">
            <a:avLst/>
          </a:prstGeom>
          <a:noFill/>
        </p:spPr>
        <p:txBody>
          <a:bodyPr wrap="square" rtlCol="0">
            <a:spAutoFit/>
          </a:bodyPr>
          <a:lstStyle/>
          <a:p>
            <a:r>
              <a:rPr lang="el-GR" sz="1600" b="1" dirty="0">
                <a:solidFill>
                  <a:schemeClr val="tx2"/>
                </a:solidFill>
              </a:rPr>
              <a:t>ἀγα[θῃ] | τύ[χῃ</a:t>
            </a:r>
            <a:r>
              <a:rPr lang="el-GR" sz="1600" dirty="0">
                <a:solidFill>
                  <a:schemeClr val="tx2"/>
                </a:solidFill>
              </a:rPr>
              <a:t>. | </a:t>
            </a:r>
            <a:r>
              <a:rPr lang="el-GR" sz="1600" b="1" dirty="0">
                <a:solidFill>
                  <a:schemeClr val="tx2"/>
                </a:solidFill>
              </a:rPr>
              <a:t>Κ]λαυδίαν Κρατεία[ν </a:t>
            </a:r>
            <a:r>
              <a:rPr lang="en-GB" sz="1600" b="1" dirty="0">
                <a:solidFill>
                  <a:schemeClr val="tx2"/>
                </a:solidFill>
              </a:rPr>
              <a:t>O</a:t>
            </a:r>
            <a:r>
              <a:rPr lang="el-GR" sz="1600" b="1" dirty="0">
                <a:solidFill>
                  <a:schemeClr val="tx2"/>
                </a:solidFill>
              </a:rPr>
              <a:t>ὐηριανὴν</a:t>
            </a:r>
            <a:r>
              <a:rPr lang="el-GR" sz="1600" dirty="0">
                <a:solidFill>
                  <a:schemeClr val="tx2"/>
                </a:solidFill>
              </a:rPr>
              <a:t> | </a:t>
            </a:r>
            <a:r>
              <a:rPr lang="el-GR" sz="1600" b="1" dirty="0">
                <a:solidFill>
                  <a:schemeClr val="tx2"/>
                </a:solidFill>
              </a:rPr>
              <a:t>συ]νκλητικήν</a:t>
            </a:r>
            <a:r>
              <a:rPr lang="el-GR" sz="1600" dirty="0">
                <a:solidFill>
                  <a:schemeClr val="tx2"/>
                </a:solidFill>
              </a:rPr>
              <a:t>, τὴν</a:t>
            </a:r>
            <a:r>
              <a:rPr lang="el-GR" sz="1600" b="1" dirty="0">
                <a:solidFill>
                  <a:schemeClr val="tx2"/>
                </a:solidFill>
              </a:rPr>
              <a:t> πρύ[τανιν </a:t>
            </a:r>
            <a:r>
              <a:rPr lang="el-GR" sz="1600" dirty="0">
                <a:solidFill>
                  <a:schemeClr val="tx2"/>
                </a:solidFill>
              </a:rPr>
              <a:t>| καὶ] </a:t>
            </a:r>
            <a:r>
              <a:rPr lang="el-GR" sz="1600" b="1" dirty="0">
                <a:solidFill>
                  <a:schemeClr val="tx2"/>
                </a:solidFill>
              </a:rPr>
              <a:t>γυμνασίαρχον</a:t>
            </a:r>
            <a:r>
              <a:rPr lang="el-GR" sz="1600" dirty="0">
                <a:solidFill>
                  <a:schemeClr val="tx2"/>
                </a:solidFill>
              </a:rPr>
              <a:t> | [πάν]των τῶν γυμν[ασίων] | [...] σεμνῶς [..... ..... ...... . </a:t>
            </a:r>
            <a:r>
              <a:rPr lang="el-GR" sz="1600" b="1" dirty="0">
                <a:solidFill>
                  <a:schemeClr val="tx2"/>
                </a:solidFill>
              </a:rPr>
              <a:t>ἱερῆν καὶ | κοσ]μήτειραν</a:t>
            </a:r>
            <a:r>
              <a:rPr lang="el-GR" sz="1600" dirty="0">
                <a:solidFill>
                  <a:schemeClr val="tx2"/>
                </a:solidFill>
              </a:rPr>
              <a:t> τ[ῆς ἁγιωτάτης </a:t>
            </a:r>
            <a:r>
              <a:rPr lang="el-GR" sz="1600" b="1" dirty="0">
                <a:solidFill>
                  <a:schemeClr val="tx2"/>
                </a:solidFill>
              </a:rPr>
              <a:t>Ἀρ]τέμιδος</a:t>
            </a:r>
            <a:r>
              <a:rPr lang="el-GR" sz="1600" dirty="0">
                <a:solidFill>
                  <a:schemeClr val="tx2"/>
                </a:solidFill>
              </a:rPr>
              <a:t>, ἱε|[ρατεύ]σασαν ἀξίως [καὶ σεμνῶς, θυγ]ατέρα πρὸς | [μὲν] </a:t>
            </a:r>
            <a:r>
              <a:rPr lang="en-GB" sz="1600" dirty="0">
                <a:solidFill>
                  <a:schemeClr val="tx2"/>
                </a:solidFill>
              </a:rPr>
              <a:t> </a:t>
            </a:r>
            <a:r>
              <a:rPr lang="el-GR" sz="1600" dirty="0">
                <a:solidFill>
                  <a:schemeClr val="tx2"/>
                </a:solidFill>
              </a:rPr>
              <a:t>πατρὸς Κλ(αυδίου) Μητροβίου </a:t>
            </a:r>
            <a:r>
              <a:rPr lang="en-GB" sz="1600" dirty="0">
                <a:solidFill>
                  <a:schemeClr val="tx2"/>
                </a:solidFill>
              </a:rPr>
              <a:t>O</a:t>
            </a:r>
            <a:r>
              <a:rPr lang="el-GR" sz="1600" dirty="0">
                <a:solidFill>
                  <a:schemeClr val="tx2"/>
                </a:solidFill>
              </a:rPr>
              <a:t>ὐη[ρ]ιανοῦ, ὑοῦ | </a:t>
            </a:r>
            <a:r>
              <a:rPr lang="el-GR" sz="1600" b="1" dirty="0">
                <a:solidFill>
                  <a:schemeClr val="tx2"/>
                </a:solidFill>
              </a:rPr>
              <a:t>[Κλ. Μη]τροβίου καὶ Κλαυδίας Κρατείας </a:t>
            </a:r>
            <a:r>
              <a:rPr lang="el-GR" sz="1600" b="1" u="sng" dirty="0">
                <a:solidFill>
                  <a:schemeClr val="tx2"/>
                </a:solidFill>
              </a:rPr>
              <a:t>ἀ[ρχι]ερέων</a:t>
            </a:r>
            <a:r>
              <a:rPr lang="el-GR" sz="1600" b="1" dirty="0">
                <a:solidFill>
                  <a:schemeClr val="tx2"/>
                </a:solidFill>
              </a:rPr>
              <a:t>,</a:t>
            </a:r>
            <a:r>
              <a:rPr lang="el-GR" sz="1600" dirty="0">
                <a:solidFill>
                  <a:schemeClr val="tx2"/>
                </a:solidFill>
              </a:rPr>
              <a:t> | [πρὸς δ]ὲ μητ[ρ]ὸς </a:t>
            </a:r>
            <a:r>
              <a:rPr lang="en-GB" sz="1600" dirty="0">
                <a:solidFill>
                  <a:schemeClr val="accent5">
                    <a:lumMod val="60000"/>
                    <a:lumOff val="40000"/>
                  </a:schemeClr>
                </a:solidFill>
              </a:rPr>
              <a:t>O</a:t>
            </a:r>
            <a:r>
              <a:rPr lang="el-GR" sz="1600" dirty="0">
                <a:solidFill>
                  <a:schemeClr val="accent5">
                    <a:lumMod val="60000"/>
                    <a:lumOff val="40000"/>
                  </a:schemeClr>
                </a:solidFill>
              </a:rPr>
              <a:t>ὐλπίας Δημοκρατείας κοσμη|[τείρη]ς</a:t>
            </a:r>
            <a:r>
              <a:rPr lang="el-GR" sz="1600" dirty="0"/>
              <a:t>, </a:t>
            </a:r>
            <a:r>
              <a:rPr lang="el-GR" sz="1600" dirty="0">
                <a:solidFill>
                  <a:schemeClr val="tx2"/>
                </a:solidFill>
              </a:rPr>
              <a:t>ἐγγόνην</a:t>
            </a:r>
            <a:r>
              <a:rPr lang="el-GR" sz="1600" dirty="0"/>
              <a:t> </a:t>
            </a:r>
            <a:r>
              <a:rPr lang="el-GR" sz="1600" dirty="0">
                <a:solidFill>
                  <a:srgbClr val="00B0F0"/>
                </a:solidFill>
              </a:rPr>
              <a:t>Ἰουλίας Δαμιανῆς Πώλλης | [ἱερῆς κ]αὶ κοσμητείρης καὶ πρυτάνεως</a:t>
            </a:r>
            <a:r>
              <a:rPr lang="el-GR" sz="1600" dirty="0">
                <a:solidFill>
                  <a:schemeClr val="tx2"/>
                </a:solidFill>
              </a:rPr>
              <a:t>, | [προεγ]γόνην Φλ. Πώλλης ἱερῆς καὶ κοσ|[μητεί]ρης, ἀπογόνην δὲ</a:t>
            </a:r>
            <a:r>
              <a:rPr lang="el-GR" sz="1600" b="1" dirty="0">
                <a:solidFill>
                  <a:schemeClr val="tx2"/>
                </a:solidFill>
              </a:rPr>
              <a:t> Ἰουλ. Πώλλης | [ἱερῆς κ]αὶ κοσμητείρης καὶ ἀρχιερείας | [καὶ πρυτά]νεως </a:t>
            </a:r>
            <a:r>
              <a:rPr lang="el-GR" sz="1600" dirty="0">
                <a:solidFill>
                  <a:schemeClr val="tx2"/>
                </a:solidFill>
              </a:rPr>
              <a:t>καὶ Μινδίας Ποτεν|[τίλλης ἀ]ρχιερείας καὶ κοσμητείρης, | [ἀνάγουσα]ν τὸ γένος ἐκ τῶν ἱερειῶν | [καὶ κοσμη]τειρῶν.</a:t>
            </a:r>
            <a:endParaRPr lang="en-GB" sz="1600" dirty="0">
              <a:solidFill>
                <a:schemeClr val="tx2"/>
              </a:solidFill>
            </a:endParaRPr>
          </a:p>
        </p:txBody>
      </p:sp>
      <p:sp>
        <p:nvSpPr>
          <p:cNvPr id="6" name="Oval 5"/>
          <p:cNvSpPr/>
          <p:nvPr/>
        </p:nvSpPr>
        <p:spPr>
          <a:xfrm>
            <a:off x="3973361" y="1556792"/>
            <a:ext cx="648072" cy="720080"/>
          </a:xfrm>
          <a:prstGeom prst="ellipse">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4110662" y="1621832"/>
            <a:ext cx="373469" cy="523220"/>
          </a:xfrm>
          <a:prstGeom prst="rect">
            <a:avLst/>
          </a:prstGeom>
          <a:noFill/>
        </p:spPr>
        <p:txBody>
          <a:bodyPr wrap="square" rtlCol="0">
            <a:spAutoFit/>
          </a:bodyPr>
          <a:lstStyle/>
          <a:p>
            <a:r>
              <a:rPr lang="de-DE" sz="2800" b="1" dirty="0"/>
              <a:t>1</a:t>
            </a:r>
            <a:endParaRPr lang="en-GB" sz="2800" b="1" dirty="0"/>
          </a:p>
        </p:txBody>
      </p:sp>
      <p:sp>
        <p:nvSpPr>
          <p:cNvPr id="8" name="Oval 7"/>
          <p:cNvSpPr/>
          <p:nvPr/>
        </p:nvSpPr>
        <p:spPr>
          <a:xfrm>
            <a:off x="3988459" y="4149080"/>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4139952" y="4221088"/>
            <a:ext cx="373469" cy="523220"/>
          </a:xfrm>
          <a:prstGeom prst="rect">
            <a:avLst/>
          </a:prstGeom>
          <a:noFill/>
        </p:spPr>
        <p:txBody>
          <a:bodyPr wrap="square" rtlCol="0">
            <a:spAutoFit/>
          </a:bodyPr>
          <a:lstStyle/>
          <a:p>
            <a:r>
              <a:rPr lang="de-DE" sz="2800" b="1" dirty="0"/>
              <a:t>4</a:t>
            </a:r>
            <a:endParaRPr lang="en-GB" sz="2800" b="1" dirty="0"/>
          </a:p>
        </p:txBody>
      </p:sp>
      <p:sp>
        <p:nvSpPr>
          <p:cNvPr id="17" name="TextBox 16"/>
          <p:cNvSpPr txBox="1"/>
          <p:nvPr/>
        </p:nvSpPr>
        <p:spPr>
          <a:xfrm>
            <a:off x="218163" y="2276872"/>
            <a:ext cx="3859160" cy="646331"/>
          </a:xfrm>
          <a:prstGeom prst="rect">
            <a:avLst/>
          </a:prstGeom>
          <a:noFill/>
        </p:spPr>
        <p:txBody>
          <a:bodyPr wrap="square" rtlCol="0">
            <a:spAutoFit/>
          </a:bodyPr>
          <a:lstStyle/>
          <a:p>
            <a:r>
              <a:rPr lang="en-GB" dirty="0">
                <a:solidFill>
                  <a:schemeClr val="tx1">
                    <a:lumMod val="65000"/>
                  </a:schemeClr>
                </a:solidFill>
                <a:effectLst>
                  <a:outerShdw blurRad="38100" dist="38100" dir="2700000" algn="tl">
                    <a:srgbClr val="000000">
                      <a:alpha val="43137"/>
                    </a:srgbClr>
                  </a:outerShdw>
                </a:effectLst>
              </a:rPr>
              <a:t>(1) Claudia </a:t>
            </a:r>
            <a:r>
              <a:rPr lang="en-GB" dirty="0" err="1">
                <a:solidFill>
                  <a:schemeClr val="tx1">
                    <a:lumMod val="65000"/>
                  </a:schemeClr>
                </a:solidFill>
                <a:effectLst>
                  <a:outerShdw blurRad="38100" dist="38100" dir="2700000" algn="tl">
                    <a:srgbClr val="000000">
                      <a:alpha val="43137"/>
                    </a:srgbClr>
                  </a:outerShdw>
                </a:effectLst>
              </a:rPr>
              <a:t>Crateia</a:t>
            </a:r>
            <a:r>
              <a:rPr lang="en-GB" dirty="0">
                <a:solidFill>
                  <a:schemeClr val="tx1">
                    <a:lumMod val="65000"/>
                  </a:schemeClr>
                </a:solidFill>
                <a:effectLst>
                  <a:outerShdw blurRad="38100" dist="38100" dir="2700000" algn="tl">
                    <a:srgbClr val="000000">
                      <a:alpha val="43137"/>
                    </a:srgbClr>
                  </a:outerShdw>
                </a:effectLst>
              </a:rPr>
              <a:t> </a:t>
            </a:r>
            <a:r>
              <a:rPr lang="en-GB" dirty="0" err="1">
                <a:solidFill>
                  <a:schemeClr val="tx1">
                    <a:lumMod val="65000"/>
                  </a:schemeClr>
                </a:solidFill>
                <a:effectLst>
                  <a:outerShdw blurRad="38100" dist="38100" dir="2700000" algn="tl">
                    <a:srgbClr val="000000">
                      <a:alpha val="43137"/>
                    </a:srgbClr>
                  </a:outerShdw>
                </a:effectLst>
              </a:rPr>
              <a:t>Veriana</a:t>
            </a:r>
            <a:r>
              <a:rPr lang="en-GB" dirty="0">
                <a:solidFill>
                  <a:schemeClr val="tx1">
                    <a:lumMod val="65000"/>
                  </a:schemeClr>
                </a:solidFill>
                <a:effectLst>
                  <a:outerShdw blurRad="38100" dist="38100" dir="2700000" algn="tl">
                    <a:srgbClr val="000000">
                      <a:alpha val="43137"/>
                    </a:srgbClr>
                  </a:outerShdw>
                </a:effectLst>
              </a:rPr>
              <a:t>, </a:t>
            </a:r>
          </a:p>
          <a:p>
            <a:pPr marL="742950" lvl="1" indent="-285750">
              <a:buFont typeface="Wingdings" pitchFamily="2" charset="2"/>
              <a:buChar char="v"/>
            </a:pPr>
            <a:r>
              <a:rPr lang="en-GB" i="1" dirty="0" err="1">
                <a:solidFill>
                  <a:schemeClr val="tx1">
                    <a:lumMod val="65000"/>
                  </a:schemeClr>
                </a:solidFill>
                <a:effectLst>
                  <a:outerShdw blurRad="38100" dist="38100" dir="2700000" algn="tl">
                    <a:srgbClr val="000000">
                      <a:alpha val="43137"/>
                    </a:srgbClr>
                  </a:outerShdw>
                </a:effectLst>
              </a:rPr>
              <a:t>pryt</a:t>
            </a:r>
            <a:r>
              <a:rPr lang="en-GB" i="1" dirty="0">
                <a:solidFill>
                  <a:schemeClr val="tx1">
                    <a:lumMod val="65000"/>
                  </a:schemeClr>
                </a:solidFill>
                <a:effectLst>
                  <a:outerShdw blurRad="38100" dist="38100" dir="2700000" algn="tl">
                    <a:srgbClr val="000000">
                      <a:alpha val="43137"/>
                    </a:srgbClr>
                  </a:outerShdw>
                </a:effectLst>
              </a:rPr>
              <a:t>., gym, </a:t>
            </a:r>
            <a:r>
              <a:rPr lang="en-GB" i="1" dirty="0" err="1">
                <a:solidFill>
                  <a:schemeClr val="tx1">
                    <a:lumMod val="65000"/>
                  </a:schemeClr>
                </a:solidFill>
                <a:effectLst>
                  <a:outerShdw blurRad="38100" dist="38100" dir="2700000" algn="tl">
                    <a:srgbClr val="000000">
                      <a:alpha val="43137"/>
                    </a:srgbClr>
                  </a:outerShdw>
                </a:effectLst>
              </a:rPr>
              <a:t>hiereia</a:t>
            </a:r>
            <a:r>
              <a:rPr lang="en-GB" i="1" dirty="0">
                <a:solidFill>
                  <a:schemeClr val="tx1">
                    <a:lumMod val="65000"/>
                  </a:schemeClr>
                </a:solidFill>
                <a:effectLst>
                  <a:outerShdw blurRad="38100" dist="38100" dir="2700000" algn="tl">
                    <a:srgbClr val="000000">
                      <a:alpha val="43137"/>
                    </a:srgbClr>
                  </a:outerShdw>
                </a:effectLst>
              </a:rPr>
              <a:t>, </a:t>
            </a:r>
            <a:r>
              <a:rPr lang="en-GB" i="1" dirty="0" err="1">
                <a:solidFill>
                  <a:schemeClr val="tx1">
                    <a:lumMod val="65000"/>
                  </a:schemeClr>
                </a:solidFill>
                <a:effectLst>
                  <a:outerShdw blurRad="38100" dist="38100" dir="2700000" algn="tl">
                    <a:srgbClr val="000000">
                      <a:alpha val="43137"/>
                    </a:srgbClr>
                  </a:outerShdw>
                </a:effectLst>
              </a:rPr>
              <a:t>kosmét</a:t>
            </a:r>
            <a:r>
              <a:rPr lang="en-GB" i="1" dirty="0">
                <a:solidFill>
                  <a:schemeClr val="tx1">
                    <a:lumMod val="65000"/>
                  </a:schemeClr>
                </a:solidFill>
                <a:effectLst>
                  <a:outerShdw blurRad="38100" dist="38100" dir="2700000" algn="tl">
                    <a:srgbClr val="000000">
                      <a:alpha val="43137"/>
                    </a:srgbClr>
                  </a:outerShdw>
                </a:effectLst>
              </a:rPr>
              <a:t>.</a:t>
            </a:r>
          </a:p>
        </p:txBody>
      </p:sp>
      <p:sp>
        <p:nvSpPr>
          <p:cNvPr id="18" name="TextBox 17"/>
          <p:cNvSpPr txBox="1"/>
          <p:nvPr/>
        </p:nvSpPr>
        <p:spPr>
          <a:xfrm>
            <a:off x="230001" y="2858742"/>
            <a:ext cx="3709849" cy="923330"/>
          </a:xfrm>
          <a:prstGeom prst="rect">
            <a:avLst/>
          </a:prstGeom>
          <a:noFill/>
        </p:spPr>
        <p:txBody>
          <a:bodyPr wrap="square" rtlCol="0">
            <a:spAutoFit/>
          </a:bodyPr>
          <a:lstStyle/>
          <a:p>
            <a:r>
              <a:rPr lang="de-DE" dirty="0">
                <a:solidFill>
                  <a:schemeClr val="tx1">
                    <a:lumMod val="65000"/>
                  </a:schemeClr>
                </a:solidFill>
                <a:effectLst>
                  <a:outerShdw blurRad="38100" dist="38100" dir="2700000" algn="tl">
                    <a:srgbClr val="000000">
                      <a:alpha val="43137"/>
                    </a:srgbClr>
                  </a:outerShdw>
                </a:effectLst>
              </a:rPr>
              <a:t>(3) </a:t>
            </a:r>
            <a:r>
              <a:rPr lang="fr-FR" dirty="0">
                <a:solidFill>
                  <a:schemeClr val="tx1">
                    <a:lumMod val="65000"/>
                  </a:schemeClr>
                </a:solidFill>
                <a:effectLst>
                  <a:outerShdw blurRad="38100" dist="38100" dir="2700000" algn="tl">
                    <a:srgbClr val="000000">
                      <a:alpha val="43137"/>
                    </a:srgbClr>
                  </a:outerShdw>
                </a:effectLst>
              </a:rPr>
              <a:t>Claudius </a:t>
            </a:r>
            <a:r>
              <a:rPr lang="fr-FR" dirty="0" err="1">
                <a:solidFill>
                  <a:schemeClr val="tx1">
                    <a:lumMod val="65000"/>
                  </a:schemeClr>
                </a:solidFill>
                <a:effectLst>
                  <a:outerShdw blurRad="38100" dist="38100" dir="2700000" algn="tl">
                    <a:srgbClr val="000000">
                      <a:alpha val="43137"/>
                    </a:srgbClr>
                  </a:outerShdw>
                </a:effectLst>
              </a:rPr>
              <a:t>Metrobius</a:t>
            </a:r>
            <a:r>
              <a:rPr lang="fr-FR" dirty="0">
                <a:solidFill>
                  <a:schemeClr val="tx1">
                    <a:lumMod val="65000"/>
                  </a:schemeClr>
                </a:solidFill>
                <a:effectLst>
                  <a:outerShdw blurRad="38100" dist="38100" dir="2700000" algn="tl">
                    <a:srgbClr val="000000">
                      <a:alpha val="43137"/>
                    </a:srgbClr>
                  </a:outerShdw>
                </a:effectLst>
              </a:rPr>
              <a:t> </a:t>
            </a:r>
            <a:r>
              <a:rPr lang="fr-FR" dirty="0" err="1">
                <a:solidFill>
                  <a:schemeClr val="tx1">
                    <a:lumMod val="65000"/>
                  </a:schemeClr>
                </a:solidFill>
                <a:effectLst>
                  <a:outerShdw blurRad="38100" dist="38100" dir="2700000" algn="tl">
                    <a:srgbClr val="000000">
                      <a:alpha val="43137"/>
                    </a:srgbClr>
                  </a:outerShdw>
                </a:effectLst>
              </a:rPr>
              <a:t>und</a:t>
            </a:r>
            <a:br>
              <a:rPr lang="fr-FR" dirty="0">
                <a:solidFill>
                  <a:schemeClr val="tx1">
                    <a:lumMod val="65000"/>
                  </a:schemeClr>
                </a:solidFill>
                <a:effectLst>
                  <a:outerShdw blurRad="38100" dist="38100" dir="2700000" algn="tl">
                    <a:srgbClr val="000000">
                      <a:alpha val="43137"/>
                    </a:srgbClr>
                  </a:outerShdw>
                </a:effectLst>
              </a:rPr>
            </a:br>
            <a:r>
              <a:rPr lang="fr-FR" dirty="0">
                <a:solidFill>
                  <a:schemeClr val="tx1">
                    <a:lumMod val="65000"/>
                  </a:schemeClr>
                </a:solidFill>
                <a:effectLst>
                  <a:outerShdw blurRad="38100" dist="38100" dir="2700000" algn="tl">
                    <a:srgbClr val="000000">
                      <a:alpha val="43137"/>
                    </a:srgbClr>
                  </a:outerShdw>
                </a:effectLst>
              </a:rPr>
              <a:t>     Claudia </a:t>
            </a:r>
            <a:r>
              <a:rPr lang="fr-FR" dirty="0" err="1">
                <a:solidFill>
                  <a:schemeClr val="tx1">
                    <a:lumMod val="65000"/>
                  </a:schemeClr>
                </a:solidFill>
                <a:effectLst>
                  <a:outerShdw blurRad="38100" dist="38100" dir="2700000" algn="tl">
                    <a:srgbClr val="000000">
                      <a:alpha val="43137"/>
                    </a:srgbClr>
                  </a:outerShdw>
                </a:effectLst>
              </a:rPr>
              <a:t>Crateia</a:t>
            </a:r>
            <a:r>
              <a:rPr lang="fr-FR" dirty="0">
                <a:solidFill>
                  <a:schemeClr val="tx1">
                    <a:lumMod val="65000"/>
                  </a:schemeClr>
                </a:solidFill>
                <a:effectLst>
                  <a:outerShdw blurRad="38100" dist="38100" dir="2700000" algn="tl">
                    <a:srgbClr val="000000">
                      <a:alpha val="43137"/>
                    </a:srgbClr>
                  </a:outerShdw>
                </a:effectLst>
              </a:rPr>
              <a:t>, </a:t>
            </a:r>
            <a:r>
              <a:rPr lang="fr-FR" b="1" dirty="0" err="1">
                <a:solidFill>
                  <a:schemeClr val="tx1">
                    <a:lumMod val="65000"/>
                  </a:schemeClr>
                </a:solidFill>
                <a:effectLst>
                  <a:outerShdw blurRad="38100" dist="38100" dir="2700000" algn="tl">
                    <a:srgbClr val="000000">
                      <a:alpha val="43137"/>
                    </a:srgbClr>
                  </a:outerShdw>
                </a:effectLst>
              </a:rPr>
              <a:t>high</a:t>
            </a:r>
            <a:r>
              <a:rPr lang="fr-FR" b="1" dirty="0">
                <a:solidFill>
                  <a:schemeClr val="tx1">
                    <a:lumMod val="65000"/>
                  </a:schemeClr>
                </a:solidFill>
                <a:effectLst>
                  <a:outerShdw blurRad="38100" dist="38100" dir="2700000" algn="tl">
                    <a:srgbClr val="000000">
                      <a:alpha val="43137"/>
                    </a:srgbClr>
                  </a:outerShdw>
                </a:effectLst>
              </a:rPr>
              <a:t> </a:t>
            </a:r>
            <a:r>
              <a:rPr lang="fr-FR" b="1" dirty="0" err="1">
                <a:solidFill>
                  <a:schemeClr val="tx1">
                    <a:lumMod val="65000"/>
                  </a:schemeClr>
                </a:solidFill>
                <a:effectLst>
                  <a:outerShdw blurRad="38100" dist="38100" dir="2700000" algn="tl">
                    <a:srgbClr val="000000">
                      <a:alpha val="43137"/>
                    </a:srgbClr>
                  </a:outerShdw>
                </a:effectLst>
              </a:rPr>
              <a:t>priests</a:t>
            </a:r>
            <a:endParaRPr lang="fr-FR" b="1" dirty="0">
              <a:solidFill>
                <a:schemeClr val="tx1">
                  <a:lumMod val="65000"/>
                </a:schemeClr>
              </a:solidFill>
              <a:effectLst>
                <a:outerShdw blurRad="38100" dist="38100" dir="2700000" algn="tl">
                  <a:srgbClr val="000000">
                    <a:alpha val="43137"/>
                  </a:srgbClr>
                </a:outerShdw>
              </a:effectLst>
            </a:endParaRPr>
          </a:p>
          <a:p>
            <a:endParaRPr lang="en-GB" dirty="0"/>
          </a:p>
        </p:txBody>
      </p:sp>
      <p:sp>
        <p:nvSpPr>
          <p:cNvPr id="19" name="TextBox 18"/>
          <p:cNvSpPr txBox="1"/>
          <p:nvPr/>
        </p:nvSpPr>
        <p:spPr>
          <a:xfrm>
            <a:off x="218163" y="3443517"/>
            <a:ext cx="3709849" cy="1200329"/>
          </a:xfrm>
          <a:prstGeom prst="rect">
            <a:avLst/>
          </a:prstGeom>
          <a:noFill/>
        </p:spPr>
        <p:txBody>
          <a:bodyPr wrap="square" rtlCol="0">
            <a:spAutoFit/>
          </a:bodyPr>
          <a:lstStyle/>
          <a:p>
            <a:r>
              <a:rPr lang="de-DE" dirty="0">
                <a:solidFill>
                  <a:schemeClr val="accent5">
                    <a:lumMod val="60000"/>
                    <a:lumOff val="40000"/>
                  </a:schemeClr>
                </a:solidFill>
                <a:effectLst>
                  <a:outerShdw blurRad="38100" dist="38100" dir="2700000" algn="tl">
                    <a:srgbClr val="000000">
                      <a:alpha val="43137"/>
                    </a:srgbClr>
                  </a:outerShdw>
                </a:effectLst>
              </a:rPr>
              <a:t>(4) Mother: </a:t>
            </a:r>
            <a:r>
              <a:rPr lang="fr-FR" dirty="0" err="1">
                <a:solidFill>
                  <a:schemeClr val="accent5">
                    <a:lumMod val="60000"/>
                    <a:lumOff val="40000"/>
                  </a:schemeClr>
                </a:solidFill>
                <a:effectLst>
                  <a:outerShdw blurRad="38100" dist="38100" dir="2700000" algn="tl">
                    <a:srgbClr val="000000">
                      <a:alpha val="43137"/>
                    </a:srgbClr>
                  </a:outerShdw>
                </a:effectLst>
              </a:rPr>
              <a:t>Ulpia</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Demokrateia</a:t>
            </a:r>
            <a:r>
              <a:rPr lang="fr-FR" dirty="0">
                <a:solidFill>
                  <a:schemeClr val="accent5">
                    <a:lumMod val="60000"/>
                    <a:lumOff val="40000"/>
                  </a:schemeClr>
                </a:solidFill>
                <a:effectLst>
                  <a:outerShdw blurRad="38100" dist="38100" dir="2700000" algn="tl">
                    <a:srgbClr val="000000">
                      <a:alpha val="43137"/>
                    </a:srgbClr>
                  </a:outerShdw>
                </a:effectLst>
              </a:rPr>
              <a:t>:</a:t>
            </a:r>
          </a:p>
          <a:p>
            <a:pPr marL="285750" indent="-285750">
              <a:buFont typeface="Wingdings" pitchFamily="2" charset="2"/>
              <a:buChar char="v"/>
            </a:pPr>
            <a:r>
              <a:rPr lang="fr-FR" dirty="0">
                <a:solidFill>
                  <a:schemeClr val="accent5">
                    <a:lumMod val="60000"/>
                    <a:lumOff val="40000"/>
                  </a:schemeClr>
                </a:solidFill>
                <a:effectLst>
                  <a:outerShdw blurRad="38100" dist="38100" dir="2700000" algn="tl">
                    <a:srgbClr val="000000">
                      <a:alpha val="43137"/>
                    </a:srgbClr>
                  </a:outerShdw>
                </a:effectLst>
              </a:rPr>
              <a:t> </a:t>
            </a:r>
            <a:r>
              <a:rPr lang="fr-FR" i="1" dirty="0">
                <a:solidFill>
                  <a:schemeClr val="accent5">
                    <a:lumMod val="60000"/>
                    <a:lumOff val="40000"/>
                  </a:schemeClr>
                </a:solidFill>
                <a:effectLst>
                  <a:outerShdw blurRad="38100" dist="38100" dir="2700000" algn="tl">
                    <a:srgbClr val="000000">
                      <a:alpha val="43137"/>
                    </a:srgbClr>
                  </a:outerShdw>
                </a:effectLst>
              </a:rPr>
              <a:t>k</a:t>
            </a:r>
            <a:r>
              <a:rPr lang="en-GB" b="1" i="1" dirty="0" err="1">
                <a:solidFill>
                  <a:schemeClr val="accent5">
                    <a:lumMod val="60000"/>
                    <a:lumOff val="40000"/>
                  </a:schemeClr>
                </a:solidFill>
                <a:effectLst>
                  <a:outerShdw blurRad="38100" dist="38100" dir="2700000" algn="tl">
                    <a:srgbClr val="000000">
                      <a:alpha val="43137"/>
                    </a:srgbClr>
                  </a:outerShdw>
                </a:effectLst>
              </a:rPr>
              <a:t>osméteira</a:t>
            </a:r>
            <a:endParaRPr lang="en-GB" b="1" i="1" dirty="0">
              <a:solidFill>
                <a:schemeClr val="accent5">
                  <a:lumMod val="60000"/>
                  <a:lumOff val="40000"/>
                </a:schemeClr>
              </a:solidFill>
              <a:effectLst>
                <a:outerShdw blurRad="38100" dist="38100" dir="2700000" algn="tl">
                  <a:srgbClr val="000000">
                    <a:alpha val="43137"/>
                  </a:srgbClr>
                </a:outerShdw>
              </a:effectLst>
            </a:endParaRPr>
          </a:p>
          <a:p>
            <a:r>
              <a:rPr lang="de-DE" spc="-150" dirty="0">
                <a:solidFill>
                  <a:srgbClr val="00B0F0"/>
                </a:solidFill>
                <a:effectLst>
                  <a:outerShdw blurRad="38100" dist="38100" dir="2700000" algn="tl">
                    <a:srgbClr val="000000">
                      <a:alpha val="43137"/>
                    </a:srgbClr>
                  </a:outerShdw>
                </a:effectLst>
              </a:rPr>
              <a:t>(5) </a:t>
            </a:r>
            <a:r>
              <a:rPr lang="de-DE" spc="-150" dirty="0" err="1">
                <a:solidFill>
                  <a:srgbClr val="00B0F0"/>
                </a:solidFill>
                <a:effectLst>
                  <a:outerShdw blurRad="38100" dist="38100" dir="2700000" algn="tl">
                    <a:srgbClr val="000000">
                      <a:alpha val="43137"/>
                    </a:srgbClr>
                  </a:outerShdw>
                </a:effectLst>
              </a:rPr>
              <a:t>Grandmother</a:t>
            </a:r>
            <a:r>
              <a:rPr lang="de-DE" spc="-150" dirty="0">
                <a:solidFill>
                  <a:srgbClr val="00B0F0"/>
                </a:solidFill>
                <a:effectLst>
                  <a:outerShdw blurRad="38100" dist="38100" dir="2700000" algn="tl">
                    <a:srgbClr val="000000">
                      <a:alpha val="43137"/>
                    </a:srgbClr>
                  </a:outerShdw>
                </a:effectLst>
              </a:rPr>
              <a:t>:  </a:t>
            </a:r>
            <a:r>
              <a:rPr lang="fr-FR" dirty="0">
                <a:solidFill>
                  <a:srgbClr val="00B0F0"/>
                </a:solidFill>
                <a:effectLst>
                  <a:outerShdw blurRad="38100" dist="38100" dir="2700000" algn="tl">
                    <a:srgbClr val="000000">
                      <a:alpha val="43137"/>
                    </a:srgbClr>
                  </a:outerShdw>
                </a:effectLst>
              </a:rPr>
              <a:t>Iulia </a:t>
            </a:r>
            <a:r>
              <a:rPr lang="fr-FR" dirty="0" err="1">
                <a:solidFill>
                  <a:srgbClr val="00B0F0"/>
                </a:solidFill>
                <a:effectLst>
                  <a:outerShdw blurRad="38100" dist="38100" dir="2700000" algn="tl">
                    <a:srgbClr val="000000">
                      <a:alpha val="43137"/>
                    </a:srgbClr>
                  </a:outerShdw>
                </a:effectLst>
              </a:rPr>
              <a:t>Damiane</a:t>
            </a:r>
            <a:r>
              <a:rPr lang="fr-FR" dirty="0">
                <a:solidFill>
                  <a:srgbClr val="00B0F0"/>
                </a:solidFill>
                <a:effectLst>
                  <a:outerShdw blurRad="38100" dist="38100" dir="2700000" algn="tl">
                    <a:srgbClr val="000000">
                      <a:alpha val="43137"/>
                    </a:srgbClr>
                  </a:outerShdw>
                </a:effectLst>
              </a:rPr>
              <a:t> </a:t>
            </a:r>
            <a:r>
              <a:rPr lang="fr-FR" dirty="0" err="1">
                <a:solidFill>
                  <a:srgbClr val="00B0F0"/>
                </a:solidFill>
                <a:effectLst>
                  <a:outerShdw blurRad="38100" dist="38100" dir="2700000" algn="tl">
                    <a:srgbClr val="000000">
                      <a:alpha val="43137"/>
                    </a:srgbClr>
                  </a:outerShdw>
                </a:effectLst>
              </a:rPr>
              <a:t>Polla</a:t>
            </a:r>
            <a:r>
              <a:rPr lang="fr-FR" dirty="0">
                <a:solidFill>
                  <a:srgbClr val="00B0F0"/>
                </a:solidFill>
                <a:effectLst>
                  <a:outerShdw blurRad="38100" dist="38100" dir="2700000" algn="tl">
                    <a:srgbClr val="000000">
                      <a:alpha val="43137"/>
                    </a:srgbClr>
                  </a:outerShdw>
                </a:effectLst>
              </a:rPr>
              <a:t> </a:t>
            </a:r>
          </a:p>
          <a:p>
            <a:pPr marL="285750" indent="-285750">
              <a:buFont typeface="Wingdings" pitchFamily="2" charset="2"/>
              <a:buChar char="v"/>
            </a:pPr>
            <a:r>
              <a:rPr lang="en-GB" i="1" dirty="0">
                <a:solidFill>
                  <a:srgbClr val="00B0F0"/>
                </a:solidFill>
                <a:effectLst>
                  <a:outerShdw blurRad="38100" dist="38100" dir="2700000" algn="tl">
                    <a:srgbClr val="000000">
                      <a:alpha val="43137"/>
                    </a:srgbClr>
                  </a:outerShdw>
                </a:effectLst>
              </a:rPr>
              <a:t> </a:t>
            </a:r>
            <a:r>
              <a:rPr lang="en-GB" b="1" i="1" dirty="0" err="1">
                <a:solidFill>
                  <a:srgbClr val="00B0F0"/>
                </a:solidFill>
                <a:effectLst>
                  <a:outerShdw blurRad="38100" dist="38100" dir="2700000" algn="tl">
                    <a:srgbClr val="000000">
                      <a:alpha val="43137"/>
                    </a:srgbClr>
                  </a:outerShdw>
                </a:effectLst>
              </a:rPr>
              <a:t>hiereia</a:t>
            </a:r>
            <a:r>
              <a:rPr lang="en-GB" b="1" dirty="0">
                <a:solidFill>
                  <a:srgbClr val="00B0F0"/>
                </a:solidFill>
                <a:effectLst>
                  <a:outerShdw blurRad="38100" dist="38100" dir="2700000" algn="tl">
                    <a:srgbClr val="000000">
                      <a:alpha val="43137"/>
                    </a:srgbClr>
                  </a:outerShdw>
                </a:effectLst>
              </a:rPr>
              <a:t>, </a:t>
            </a:r>
            <a:r>
              <a:rPr lang="en-GB" b="1" i="1" dirty="0" err="1">
                <a:solidFill>
                  <a:srgbClr val="00B0F0"/>
                </a:solidFill>
                <a:effectLst>
                  <a:outerShdw blurRad="38100" dist="38100" dir="2700000" algn="tl">
                    <a:srgbClr val="000000">
                      <a:alpha val="43137"/>
                    </a:srgbClr>
                  </a:outerShdw>
                </a:effectLst>
              </a:rPr>
              <a:t>kosméteira</a:t>
            </a:r>
            <a:r>
              <a:rPr lang="en-GB" b="1" dirty="0">
                <a:solidFill>
                  <a:srgbClr val="00B0F0"/>
                </a:solidFill>
                <a:effectLst>
                  <a:outerShdw blurRad="38100" dist="38100" dir="2700000" algn="tl">
                    <a:srgbClr val="000000">
                      <a:alpha val="43137"/>
                    </a:srgbClr>
                  </a:outerShdw>
                </a:effectLst>
              </a:rPr>
              <a:t>, </a:t>
            </a:r>
            <a:r>
              <a:rPr lang="en-GB" b="1" i="1" dirty="0" err="1">
                <a:solidFill>
                  <a:srgbClr val="00B0F0"/>
                </a:solidFill>
                <a:effectLst>
                  <a:outerShdw blurRad="38100" dist="38100" dir="2700000" algn="tl">
                    <a:srgbClr val="000000">
                      <a:alpha val="43137"/>
                    </a:srgbClr>
                  </a:outerShdw>
                </a:effectLst>
              </a:rPr>
              <a:t>prytanis</a:t>
            </a:r>
            <a:endParaRPr lang="en-GB" b="1" i="1" dirty="0">
              <a:solidFill>
                <a:srgbClr val="00B0F0"/>
              </a:solidFill>
              <a:effectLst>
                <a:outerShdw blurRad="38100" dist="38100" dir="2700000" algn="tl">
                  <a:srgbClr val="000000">
                    <a:alpha val="43137"/>
                  </a:srgbClr>
                </a:outerShdw>
              </a:effectLst>
            </a:endParaRPr>
          </a:p>
        </p:txBody>
      </p:sp>
      <p:sp>
        <p:nvSpPr>
          <p:cNvPr id="21" name="TextBox 20"/>
          <p:cNvSpPr txBox="1"/>
          <p:nvPr/>
        </p:nvSpPr>
        <p:spPr>
          <a:xfrm>
            <a:off x="4152923" y="3270583"/>
            <a:ext cx="373469" cy="523220"/>
          </a:xfrm>
          <a:prstGeom prst="rect">
            <a:avLst/>
          </a:prstGeom>
          <a:noFill/>
        </p:spPr>
        <p:txBody>
          <a:bodyPr wrap="square" rtlCol="0">
            <a:spAutoFit/>
          </a:bodyPr>
          <a:lstStyle/>
          <a:p>
            <a:r>
              <a:rPr lang="de-DE" sz="2800" b="1" dirty="0"/>
              <a:t>2</a:t>
            </a:r>
            <a:endParaRPr lang="en-GB" sz="2800" b="1" dirty="0"/>
          </a:p>
        </p:txBody>
      </p:sp>
      <p:sp>
        <p:nvSpPr>
          <p:cNvPr id="24" name="Oval 23"/>
          <p:cNvSpPr/>
          <p:nvPr/>
        </p:nvSpPr>
        <p:spPr>
          <a:xfrm>
            <a:off x="3995936" y="4545416"/>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4152923" y="4643846"/>
            <a:ext cx="373469" cy="523220"/>
          </a:xfrm>
          <a:prstGeom prst="rect">
            <a:avLst/>
          </a:prstGeom>
          <a:noFill/>
        </p:spPr>
        <p:txBody>
          <a:bodyPr wrap="square" rtlCol="0">
            <a:spAutoFit/>
          </a:bodyPr>
          <a:lstStyle/>
          <a:p>
            <a:r>
              <a:rPr lang="de-DE" sz="2800" b="1" dirty="0"/>
              <a:t>5</a:t>
            </a:r>
            <a:endParaRPr lang="en-GB" sz="2800" b="1" dirty="0"/>
          </a:p>
        </p:txBody>
      </p:sp>
    </p:spTree>
    <p:extLst>
      <p:ext uri="{BB962C8B-B14F-4D97-AF65-F5344CB8AC3E}">
        <p14:creationId xmlns:p14="http://schemas.microsoft.com/office/powerpoint/2010/main" val="244490536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randombar(horizontal)">
                                      <p:cBhvr>
                                        <p:cTn id="15" dur="500"/>
                                        <p:tgtEl>
                                          <p:spTgt spid="9"/>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randombar(horizontal)">
                                      <p:cBhvr>
                                        <p:cTn id="19" dur="500"/>
                                        <p:tgtEl>
                                          <p:spTgt spid="24"/>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randombar(horizontal)">
                                      <p:cBhvr>
                                        <p:cTn id="23"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9" grpId="0"/>
      <p:bldP spid="24" grpId="0" animBg="1"/>
      <p:bldP spid="25"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p:cNvSpPr txBox="1"/>
          <p:nvPr/>
        </p:nvSpPr>
        <p:spPr>
          <a:xfrm>
            <a:off x="179510" y="1340768"/>
            <a:ext cx="4318539" cy="923330"/>
          </a:xfrm>
          <a:prstGeom prst="rect">
            <a:avLst/>
          </a:prstGeom>
          <a:noFill/>
        </p:spPr>
        <p:txBody>
          <a:bodyPr wrap="square" rtlCol="0">
            <a:spAutoFit/>
          </a:bodyPr>
          <a:lstStyle/>
          <a:p>
            <a:r>
              <a:rPr lang="en-GB" b="1" dirty="0">
                <a:solidFill>
                  <a:schemeClr val="accent5">
                    <a:lumMod val="60000"/>
                    <a:lumOff val="40000"/>
                  </a:schemeClr>
                </a:solidFill>
                <a:effectLst>
                  <a:outerShdw blurRad="38100" dist="38100" dir="2700000" algn="tl">
                    <a:srgbClr val="000000">
                      <a:alpha val="43137"/>
                    </a:srgbClr>
                  </a:outerShdw>
                </a:effectLst>
              </a:rPr>
              <a:t>Combination of offices:</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prytanis</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kosméteira</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gymnasiarchos</a:t>
            </a:r>
            <a:r>
              <a:rPr lang="en-GB" b="1" dirty="0">
                <a:solidFill>
                  <a:schemeClr val="accent5">
                    <a:lumMod val="60000"/>
                    <a:lumOff val="40000"/>
                  </a:schemeClr>
                </a:solidFill>
                <a:effectLst>
                  <a:outerShdw blurRad="38100" dist="38100" dir="2700000" algn="tl">
                    <a:srgbClr val="000000">
                      <a:alpha val="43137"/>
                    </a:srgbClr>
                  </a:outerShdw>
                </a:effectLst>
              </a:rPr>
              <a:t>,</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hiereia</a:t>
            </a:r>
            <a:r>
              <a:rPr lang="en-GB" b="1" dirty="0">
                <a:solidFill>
                  <a:schemeClr val="accent5">
                    <a:lumMod val="60000"/>
                    <a:lumOff val="40000"/>
                  </a:schemeClr>
                </a:solidFill>
                <a:effectLst>
                  <a:outerShdw blurRad="38100" dist="38100" dir="2700000" algn="tl">
                    <a:srgbClr val="000000">
                      <a:alpha val="43137"/>
                    </a:srgbClr>
                  </a:outerShdw>
                </a:effectLst>
              </a:rPr>
              <a:t> of Artemis &amp; </a:t>
            </a:r>
            <a:r>
              <a:rPr lang="en-GB" b="1" i="1" dirty="0" err="1">
                <a:solidFill>
                  <a:schemeClr val="accent5">
                    <a:lumMod val="60000"/>
                    <a:lumOff val="40000"/>
                  </a:schemeClr>
                </a:solidFill>
                <a:effectLst>
                  <a:outerShdw blurRad="38100" dist="38100" dir="2700000" algn="tl">
                    <a:srgbClr val="000000">
                      <a:alpha val="43137"/>
                    </a:srgbClr>
                  </a:outerShdw>
                </a:effectLst>
              </a:rPr>
              <a:t>archiereia</a:t>
            </a:r>
            <a:endParaRPr lang="en-GB" dirty="0"/>
          </a:p>
        </p:txBody>
      </p:sp>
      <p:sp>
        <p:nvSpPr>
          <p:cNvPr id="24" name="Oval 23"/>
          <p:cNvSpPr/>
          <p:nvPr/>
        </p:nvSpPr>
        <p:spPr>
          <a:xfrm>
            <a:off x="4002668" y="3179586"/>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4152923" y="3270583"/>
            <a:ext cx="373469" cy="523220"/>
          </a:xfrm>
          <a:prstGeom prst="rect">
            <a:avLst/>
          </a:prstGeom>
          <a:noFill/>
        </p:spPr>
        <p:txBody>
          <a:bodyPr wrap="square" rtlCol="0">
            <a:spAutoFit/>
          </a:bodyPr>
          <a:lstStyle/>
          <a:p>
            <a:r>
              <a:rPr lang="de-DE" sz="2800" b="1" dirty="0"/>
              <a:t>2</a:t>
            </a:r>
            <a:endParaRPr lang="en-GB" sz="2800" b="1" dirty="0"/>
          </a:p>
        </p:txBody>
      </p:sp>
      <p:sp>
        <p:nvSpPr>
          <p:cNvPr id="26" name="Oval 25"/>
          <p:cNvSpPr/>
          <p:nvPr/>
        </p:nvSpPr>
        <p:spPr>
          <a:xfrm>
            <a:off x="3995936" y="3717032"/>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4133237" y="3782072"/>
            <a:ext cx="373469" cy="523220"/>
          </a:xfrm>
          <a:prstGeom prst="rect">
            <a:avLst/>
          </a:prstGeom>
          <a:noFill/>
        </p:spPr>
        <p:txBody>
          <a:bodyPr wrap="square" rtlCol="0">
            <a:spAutoFit/>
          </a:bodyPr>
          <a:lstStyle/>
          <a:p>
            <a:r>
              <a:rPr lang="de-DE" sz="2800" b="1" dirty="0"/>
              <a:t>3</a:t>
            </a:r>
            <a:endParaRPr lang="en-GB" sz="2800" b="1" dirty="0"/>
          </a:p>
        </p:txBody>
      </p:sp>
      <p:sp>
        <p:nvSpPr>
          <p:cNvPr id="28" name="Oval 27"/>
          <p:cNvSpPr/>
          <p:nvPr/>
        </p:nvSpPr>
        <p:spPr>
          <a:xfrm>
            <a:off x="3988459" y="4149080"/>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4139952" y="4221088"/>
            <a:ext cx="373469" cy="523220"/>
          </a:xfrm>
          <a:prstGeom prst="rect">
            <a:avLst/>
          </a:prstGeom>
          <a:noFill/>
        </p:spPr>
        <p:txBody>
          <a:bodyPr wrap="square" rtlCol="0">
            <a:spAutoFit/>
          </a:bodyPr>
          <a:lstStyle/>
          <a:p>
            <a:r>
              <a:rPr lang="de-DE" sz="2800" b="1" dirty="0"/>
              <a:t>4</a:t>
            </a:r>
            <a:endParaRPr lang="en-GB" sz="2800" b="1" dirty="0"/>
          </a:p>
        </p:txBody>
      </p:sp>
      <p:sp>
        <p:nvSpPr>
          <p:cNvPr id="30" name="Oval 29"/>
          <p:cNvSpPr/>
          <p:nvPr/>
        </p:nvSpPr>
        <p:spPr>
          <a:xfrm>
            <a:off x="3995936" y="4545416"/>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4152923" y="4643846"/>
            <a:ext cx="373469" cy="523220"/>
          </a:xfrm>
          <a:prstGeom prst="rect">
            <a:avLst/>
          </a:prstGeom>
          <a:noFill/>
        </p:spPr>
        <p:txBody>
          <a:bodyPr wrap="square" rtlCol="0">
            <a:spAutoFit/>
          </a:bodyPr>
          <a:lstStyle/>
          <a:p>
            <a:r>
              <a:rPr lang="de-DE" sz="2800" b="1" dirty="0"/>
              <a:t>5</a:t>
            </a:r>
            <a:endParaRPr lang="en-GB" sz="2800" b="1" dirty="0"/>
          </a:p>
        </p:txBody>
      </p:sp>
      <p:sp>
        <p:nvSpPr>
          <p:cNvPr id="4" name="Title 1"/>
          <p:cNvSpPr>
            <a:spLocks noGrp="1"/>
          </p:cNvSpPr>
          <p:nvPr>
            <p:ph type="title"/>
          </p:nvPr>
        </p:nvSpPr>
        <p:spPr>
          <a:xfrm>
            <a:off x="457200" y="260648"/>
            <a:ext cx="8229600" cy="854968"/>
          </a:xfrm>
        </p:spPr>
        <p:txBody>
          <a:bodyPr/>
          <a:lstStyle/>
          <a:p>
            <a:r>
              <a:rPr lang="en-GB" dirty="0" err="1"/>
              <a:t>Ephesos</a:t>
            </a:r>
            <a:r>
              <a:rPr lang="en-GB" dirty="0"/>
              <a:t>: “Career Structures”</a:t>
            </a:r>
          </a:p>
        </p:txBody>
      </p:sp>
      <p:sp>
        <p:nvSpPr>
          <p:cNvPr id="7" name="TextBox 6"/>
          <p:cNvSpPr txBox="1"/>
          <p:nvPr/>
        </p:nvSpPr>
        <p:spPr>
          <a:xfrm>
            <a:off x="4644008" y="1124744"/>
            <a:ext cx="4392488" cy="5016758"/>
          </a:xfrm>
          <a:prstGeom prst="rect">
            <a:avLst/>
          </a:prstGeom>
          <a:noFill/>
        </p:spPr>
        <p:txBody>
          <a:bodyPr wrap="square" rtlCol="0">
            <a:spAutoFit/>
          </a:bodyPr>
          <a:lstStyle/>
          <a:p>
            <a:r>
              <a:rPr lang="el-GR" sz="1600" b="1" dirty="0">
                <a:solidFill>
                  <a:schemeClr val="tx2"/>
                </a:solidFill>
              </a:rPr>
              <a:t>ἀγα[θῃ] | τύ[χῃ</a:t>
            </a:r>
            <a:r>
              <a:rPr lang="el-GR" sz="1600" dirty="0">
                <a:solidFill>
                  <a:schemeClr val="tx2"/>
                </a:solidFill>
              </a:rPr>
              <a:t>. | </a:t>
            </a:r>
            <a:r>
              <a:rPr lang="el-GR" sz="1600" b="1" dirty="0">
                <a:solidFill>
                  <a:schemeClr val="tx2"/>
                </a:solidFill>
              </a:rPr>
              <a:t>Κ]λαυδίαν Κρατεία[ν </a:t>
            </a:r>
            <a:r>
              <a:rPr lang="en-GB" sz="1600" b="1" dirty="0">
                <a:solidFill>
                  <a:schemeClr val="tx2"/>
                </a:solidFill>
              </a:rPr>
              <a:t>O</a:t>
            </a:r>
            <a:r>
              <a:rPr lang="el-GR" sz="1600" b="1" dirty="0">
                <a:solidFill>
                  <a:schemeClr val="tx2"/>
                </a:solidFill>
              </a:rPr>
              <a:t>ὐηριανὴν</a:t>
            </a:r>
            <a:r>
              <a:rPr lang="el-GR" sz="1600" dirty="0">
                <a:solidFill>
                  <a:schemeClr val="tx2"/>
                </a:solidFill>
              </a:rPr>
              <a:t> | </a:t>
            </a:r>
            <a:r>
              <a:rPr lang="el-GR" sz="1600" b="1" dirty="0">
                <a:solidFill>
                  <a:schemeClr val="tx2"/>
                </a:solidFill>
              </a:rPr>
              <a:t>συ]νκλητικήν</a:t>
            </a:r>
            <a:r>
              <a:rPr lang="el-GR" sz="1600" dirty="0">
                <a:solidFill>
                  <a:schemeClr val="tx2"/>
                </a:solidFill>
              </a:rPr>
              <a:t>, τὴν</a:t>
            </a:r>
            <a:r>
              <a:rPr lang="el-GR" sz="1600" b="1" dirty="0">
                <a:solidFill>
                  <a:schemeClr val="tx2"/>
                </a:solidFill>
              </a:rPr>
              <a:t> πρύ[τανιν </a:t>
            </a:r>
            <a:r>
              <a:rPr lang="el-GR" sz="1600" dirty="0">
                <a:solidFill>
                  <a:schemeClr val="tx2"/>
                </a:solidFill>
              </a:rPr>
              <a:t>| καὶ] </a:t>
            </a:r>
            <a:r>
              <a:rPr lang="el-GR" sz="1600" b="1" dirty="0">
                <a:solidFill>
                  <a:schemeClr val="tx2"/>
                </a:solidFill>
              </a:rPr>
              <a:t>γυμνασίαρχον</a:t>
            </a:r>
            <a:r>
              <a:rPr lang="el-GR" sz="1600" dirty="0">
                <a:solidFill>
                  <a:schemeClr val="tx2"/>
                </a:solidFill>
              </a:rPr>
              <a:t> | [πάν]των τῶν γυμν[ασίων] | [...] σεμνῶς [..... ..... ...... . </a:t>
            </a:r>
            <a:r>
              <a:rPr lang="el-GR" sz="1600" b="1" dirty="0">
                <a:solidFill>
                  <a:schemeClr val="tx2"/>
                </a:solidFill>
              </a:rPr>
              <a:t>ἱερῆν καὶ | κοσ]μήτειραν</a:t>
            </a:r>
            <a:r>
              <a:rPr lang="el-GR" sz="1600" dirty="0">
                <a:solidFill>
                  <a:schemeClr val="tx2"/>
                </a:solidFill>
              </a:rPr>
              <a:t> τ[ῆς ἁγιωτάτης </a:t>
            </a:r>
            <a:r>
              <a:rPr lang="el-GR" sz="1600" b="1" dirty="0">
                <a:solidFill>
                  <a:schemeClr val="tx2"/>
                </a:solidFill>
              </a:rPr>
              <a:t>Ἀρ]τέμιδος</a:t>
            </a:r>
            <a:r>
              <a:rPr lang="el-GR" sz="1600" dirty="0">
                <a:solidFill>
                  <a:schemeClr val="tx2"/>
                </a:solidFill>
              </a:rPr>
              <a:t>, ἱε|[ρατεύ]σασαν ἀξίως [καὶ σεμνῶς, θυγ]ατέρα πρὸς | [μὲν] </a:t>
            </a:r>
            <a:r>
              <a:rPr lang="en-GB" sz="1600" dirty="0">
                <a:solidFill>
                  <a:schemeClr val="tx2"/>
                </a:solidFill>
              </a:rPr>
              <a:t> </a:t>
            </a:r>
            <a:r>
              <a:rPr lang="el-GR" sz="1600" dirty="0">
                <a:solidFill>
                  <a:schemeClr val="tx2"/>
                </a:solidFill>
              </a:rPr>
              <a:t>πατρὸς Κλ(αυδίου) Μητροβίου </a:t>
            </a:r>
            <a:r>
              <a:rPr lang="en-GB" sz="1600" dirty="0">
                <a:solidFill>
                  <a:schemeClr val="tx2"/>
                </a:solidFill>
              </a:rPr>
              <a:t>O</a:t>
            </a:r>
            <a:r>
              <a:rPr lang="el-GR" sz="1600" dirty="0">
                <a:solidFill>
                  <a:schemeClr val="tx2"/>
                </a:solidFill>
              </a:rPr>
              <a:t>ὐη[ρ]ιανοῦ, ὑοῦ | </a:t>
            </a:r>
            <a:r>
              <a:rPr lang="el-GR" sz="1600" b="1" dirty="0">
                <a:solidFill>
                  <a:schemeClr val="tx2"/>
                </a:solidFill>
              </a:rPr>
              <a:t>[Κλ. Μη]τροβίου καὶ Κλαυδίας Κρατείας </a:t>
            </a:r>
            <a:r>
              <a:rPr lang="el-GR" sz="1600" b="1" u="sng" dirty="0">
                <a:solidFill>
                  <a:schemeClr val="tx2"/>
                </a:solidFill>
              </a:rPr>
              <a:t>ἀ[ρχι]ερέων</a:t>
            </a:r>
            <a:r>
              <a:rPr lang="el-GR" sz="1600" b="1" dirty="0">
                <a:solidFill>
                  <a:schemeClr val="tx2"/>
                </a:solidFill>
              </a:rPr>
              <a:t>,</a:t>
            </a:r>
            <a:r>
              <a:rPr lang="el-GR" sz="1600" dirty="0">
                <a:solidFill>
                  <a:schemeClr val="tx2"/>
                </a:solidFill>
              </a:rPr>
              <a:t> | [πρὸς δ]ὲ μητ[ρ]ὸς </a:t>
            </a:r>
            <a:r>
              <a:rPr lang="en-GB" sz="1600" dirty="0">
                <a:solidFill>
                  <a:schemeClr val="tx2"/>
                </a:solidFill>
              </a:rPr>
              <a:t>O</a:t>
            </a:r>
            <a:r>
              <a:rPr lang="el-GR" sz="1600" dirty="0">
                <a:solidFill>
                  <a:schemeClr val="tx2"/>
                </a:solidFill>
              </a:rPr>
              <a:t>ὐλπίας Δημοκρατείας κοσμη|[τείρη]ς, ἐγγόνην Ἰουλίας Δαμιανῆς Πώλλης | [ἱερῆς κ]αὶ κοσμητείρης καὶ πρυτάνεως, | [προεγ]γόνην </a:t>
            </a:r>
            <a:r>
              <a:rPr lang="el-GR" sz="1600" dirty="0">
                <a:solidFill>
                  <a:schemeClr val="accent5">
                    <a:lumMod val="60000"/>
                    <a:lumOff val="40000"/>
                  </a:schemeClr>
                </a:solidFill>
              </a:rPr>
              <a:t>Φλ. Πώλλης ἱερῆς καὶ κοσ|[μητεί]ρης</a:t>
            </a:r>
            <a:r>
              <a:rPr lang="el-GR" sz="1600" dirty="0">
                <a:solidFill>
                  <a:schemeClr val="tx2"/>
                </a:solidFill>
              </a:rPr>
              <a:t>, ἀπογόνην δὲ</a:t>
            </a:r>
            <a:r>
              <a:rPr lang="el-GR" sz="1600" b="1" dirty="0">
                <a:solidFill>
                  <a:schemeClr val="tx2"/>
                </a:solidFill>
              </a:rPr>
              <a:t> </a:t>
            </a:r>
            <a:r>
              <a:rPr lang="el-GR" sz="1600" b="1" dirty="0">
                <a:solidFill>
                  <a:srgbClr val="DA5D18"/>
                </a:solidFill>
              </a:rPr>
              <a:t>Ἰουλ. Πώλλης | [ἱερῆς κ]αὶ κοσμητείρης καὶ ἀρχιερείας | [καὶ πρυτά]νεως </a:t>
            </a:r>
            <a:r>
              <a:rPr lang="el-GR" sz="1600" dirty="0">
                <a:solidFill>
                  <a:schemeClr val="tx2"/>
                </a:solidFill>
              </a:rPr>
              <a:t>καὶ</a:t>
            </a:r>
            <a:r>
              <a:rPr lang="el-GR" sz="1600" dirty="0"/>
              <a:t> </a:t>
            </a:r>
            <a:r>
              <a:rPr lang="el-GR" sz="1600" dirty="0">
                <a:solidFill>
                  <a:srgbClr val="00B0F0"/>
                </a:solidFill>
              </a:rPr>
              <a:t>Μινδίας Ποτεν|[τίλλης ἀ]ρχιερείας καὶ κοσμητείρης</a:t>
            </a:r>
            <a:r>
              <a:rPr lang="el-GR" sz="1600" dirty="0">
                <a:solidFill>
                  <a:schemeClr val="tx2"/>
                </a:solidFill>
              </a:rPr>
              <a:t>, | [ἀνάγουσα]ν τὸ γένος ἐκ τῶν</a:t>
            </a:r>
            <a:r>
              <a:rPr lang="el-GR" sz="1600" dirty="0"/>
              <a:t> </a:t>
            </a:r>
            <a:r>
              <a:rPr lang="el-GR" sz="1600" dirty="0">
                <a:solidFill>
                  <a:srgbClr val="00B0F0"/>
                </a:solidFill>
              </a:rPr>
              <a:t>ἱερειῶν | [καὶ κοσμη]τειρῶν</a:t>
            </a:r>
            <a:r>
              <a:rPr lang="el-GR" sz="1600" dirty="0"/>
              <a:t>.</a:t>
            </a:r>
            <a:endParaRPr lang="en-GB" sz="1600" dirty="0"/>
          </a:p>
        </p:txBody>
      </p:sp>
      <p:sp>
        <p:nvSpPr>
          <p:cNvPr id="8" name="Oval 7"/>
          <p:cNvSpPr/>
          <p:nvPr/>
        </p:nvSpPr>
        <p:spPr>
          <a:xfrm>
            <a:off x="3973361" y="1556792"/>
            <a:ext cx="648072" cy="720080"/>
          </a:xfrm>
          <a:prstGeom prst="ellipse">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4110662" y="1621832"/>
            <a:ext cx="373469" cy="523220"/>
          </a:xfrm>
          <a:prstGeom prst="rect">
            <a:avLst/>
          </a:prstGeom>
          <a:noFill/>
        </p:spPr>
        <p:txBody>
          <a:bodyPr wrap="square" rtlCol="0">
            <a:spAutoFit/>
          </a:bodyPr>
          <a:lstStyle/>
          <a:p>
            <a:r>
              <a:rPr lang="de-DE" sz="2800" b="1" dirty="0"/>
              <a:t>1</a:t>
            </a:r>
            <a:endParaRPr lang="en-GB" sz="2800" b="1" dirty="0"/>
          </a:p>
        </p:txBody>
      </p:sp>
      <p:sp>
        <p:nvSpPr>
          <p:cNvPr id="14" name="Oval 13"/>
          <p:cNvSpPr/>
          <p:nvPr/>
        </p:nvSpPr>
        <p:spPr>
          <a:xfrm>
            <a:off x="3987280" y="5013176"/>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124581" y="5066020"/>
            <a:ext cx="373469" cy="523220"/>
          </a:xfrm>
          <a:prstGeom prst="rect">
            <a:avLst/>
          </a:prstGeom>
          <a:noFill/>
        </p:spPr>
        <p:txBody>
          <a:bodyPr wrap="square" rtlCol="0">
            <a:spAutoFit/>
          </a:bodyPr>
          <a:lstStyle/>
          <a:p>
            <a:r>
              <a:rPr lang="de-DE" sz="2800" b="1" dirty="0"/>
              <a:t>6</a:t>
            </a:r>
            <a:endParaRPr lang="en-GB" sz="2800" b="1" dirty="0"/>
          </a:p>
        </p:txBody>
      </p:sp>
      <p:sp>
        <p:nvSpPr>
          <p:cNvPr id="16" name="Oval 15"/>
          <p:cNvSpPr/>
          <p:nvPr/>
        </p:nvSpPr>
        <p:spPr>
          <a:xfrm>
            <a:off x="3995936" y="5445224"/>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4133237" y="5510264"/>
            <a:ext cx="373469" cy="523220"/>
          </a:xfrm>
          <a:prstGeom prst="rect">
            <a:avLst/>
          </a:prstGeom>
          <a:noFill/>
        </p:spPr>
        <p:txBody>
          <a:bodyPr wrap="square" rtlCol="0">
            <a:spAutoFit/>
          </a:bodyPr>
          <a:lstStyle/>
          <a:p>
            <a:r>
              <a:rPr lang="de-DE" sz="2800" b="1" dirty="0"/>
              <a:t>7</a:t>
            </a:r>
            <a:endParaRPr lang="en-GB" sz="2800" b="1" dirty="0"/>
          </a:p>
        </p:txBody>
      </p:sp>
      <p:sp>
        <p:nvSpPr>
          <p:cNvPr id="18" name="Oval 17"/>
          <p:cNvSpPr/>
          <p:nvPr/>
        </p:nvSpPr>
        <p:spPr>
          <a:xfrm>
            <a:off x="4002668" y="6057243"/>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4139969" y="6122283"/>
            <a:ext cx="373469" cy="523220"/>
          </a:xfrm>
          <a:prstGeom prst="rect">
            <a:avLst/>
          </a:prstGeom>
          <a:noFill/>
        </p:spPr>
        <p:txBody>
          <a:bodyPr wrap="square" rtlCol="0">
            <a:spAutoFit/>
          </a:bodyPr>
          <a:lstStyle/>
          <a:p>
            <a:r>
              <a:rPr lang="de-DE" sz="2800" b="1" dirty="0"/>
              <a:t>8</a:t>
            </a:r>
            <a:endParaRPr lang="en-GB" sz="2800" b="1" dirty="0"/>
          </a:p>
        </p:txBody>
      </p:sp>
      <p:sp>
        <p:nvSpPr>
          <p:cNvPr id="21" name="TextBox 20"/>
          <p:cNvSpPr txBox="1"/>
          <p:nvPr/>
        </p:nvSpPr>
        <p:spPr>
          <a:xfrm>
            <a:off x="218163" y="2276872"/>
            <a:ext cx="3859160" cy="646331"/>
          </a:xfrm>
          <a:prstGeom prst="rect">
            <a:avLst/>
          </a:prstGeom>
          <a:noFill/>
        </p:spPr>
        <p:txBody>
          <a:bodyPr wrap="square" rtlCol="0">
            <a:spAutoFit/>
          </a:bodyPr>
          <a:lstStyle/>
          <a:p>
            <a:r>
              <a:rPr lang="en-GB" dirty="0">
                <a:solidFill>
                  <a:schemeClr val="tx1">
                    <a:lumMod val="65000"/>
                  </a:schemeClr>
                </a:solidFill>
                <a:effectLst>
                  <a:outerShdw blurRad="38100" dist="38100" dir="2700000" algn="tl">
                    <a:srgbClr val="000000">
                      <a:alpha val="43137"/>
                    </a:srgbClr>
                  </a:outerShdw>
                </a:effectLst>
              </a:rPr>
              <a:t>(1) Claudia </a:t>
            </a:r>
            <a:r>
              <a:rPr lang="en-GB" dirty="0" err="1">
                <a:solidFill>
                  <a:schemeClr val="tx1">
                    <a:lumMod val="65000"/>
                  </a:schemeClr>
                </a:solidFill>
                <a:effectLst>
                  <a:outerShdw blurRad="38100" dist="38100" dir="2700000" algn="tl">
                    <a:srgbClr val="000000">
                      <a:alpha val="43137"/>
                    </a:srgbClr>
                  </a:outerShdw>
                </a:effectLst>
              </a:rPr>
              <a:t>Crateia</a:t>
            </a:r>
            <a:r>
              <a:rPr lang="en-GB" dirty="0">
                <a:solidFill>
                  <a:schemeClr val="tx1">
                    <a:lumMod val="65000"/>
                  </a:schemeClr>
                </a:solidFill>
                <a:effectLst>
                  <a:outerShdw blurRad="38100" dist="38100" dir="2700000" algn="tl">
                    <a:srgbClr val="000000">
                      <a:alpha val="43137"/>
                    </a:srgbClr>
                  </a:outerShdw>
                </a:effectLst>
              </a:rPr>
              <a:t> </a:t>
            </a:r>
            <a:r>
              <a:rPr lang="en-GB" dirty="0" err="1">
                <a:solidFill>
                  <a:schemeClr val="tx1">
                    <a:lumMod val="65000"/>
                  </a:schemeClr>
                </a:solidFill>
                <a:effectLst>
                  <a:outerShdw blurRad="38100" dist="38100" dir="2700000" algn="tl">
                    <a:srgbClr val="000000">
                      <a:alpha val="43137"/>
                    </a:srgbClr>
                  </a:outerShdw>
                </a:effectLst>
              </a:rPr>
              <a:t>Veriana</a:t>
            </a:r>
            <a:r>
              <a:rPr lang="en-GB" dirty="0">
                <a:solidFill>
                  <a:schemeClr val="tx1">
                    <a:lumMod val="65000"/>
                  </a:schemeClr>
                </a:solidFill>
                <a:effectLst>
                  <a:outerShdw blurRad="38100" dist="38100" dir="2700000" algn="tl">
                    <a:srgbClr val="000000">
                      <a:alpha val="43137"/>
                    </a:srgbClr>
                  </a:outerShdw>
                </a:effectLst>
              </a:rPr>
              <a:t>, </a:t>
            </a:r>
          </a:p>
          <a:p>
            <a:pPr marL="742950" lvl="1" indent="-285750">
              <a:buFont typeface="Wingdings" pitchFamily="2" charset="2"/>
              <a:buChar char="v"/>
            </a:pPr>
            <a:r>
              <a:rPr lang="en-GB" i="1" dirty="0" err="1">
                <a:solidFill>
                  <a:schemeClr val="tx1">
                    <a:lumMod val="65000"/>
                  </a:schemeClr>
                </a:solidFill>
                <a:effectLst>
                  <a:outerShdw blurRad="38100" dist="38100" dir="2700000" algn="tl">
                    <a:srgbClr val="000000">
                      <a:alpha val="43137"/>
                    </a:srgbClr>
                  </a:outerShdw>
                </a:effectLst>
              </a:rPr>
              <a:t>pryt</a:t>
            </a:r>
            <a:r>
              <a:rPr lang="en-GB" i="1" dirty="0">
                <a:solidFill>
                  <a:schemeClr val="tx1">
                    <a:lumMod val="65000"/>
                  </a:schemeClr>
                </a:solidFill>
                <a:effectLst>
                  <a:outerShdw blurRad="38100" dist="38100" dir="2700000" algn="tl">
                    <a:srgbClr val="000000">
                      <a:alpha val="43137"/>
                    </a:srgbClr>
                  </a:outerShdw>
                </a:effectLst>
              </a:rPr>
              <a:t>., gym, </a:t>
            </a:r>
            <a:r>
              <a:rPr lang="en-GB" i="1" dirty="0" err="1">
                <a:solidFill>
                  <a:schemeClr val="tx1">
                    <a:lumMod val="65000"/>
                  </a:schemeClr>
                </a:solidFill>
                <a:effectLst>
                  <a:outerShdw blurRad="38100" dist="38100" dir="2700000" algn="tl">
                    <a:srgbClr val="000000">
                      <a:alpha val="43137"/>
                    </a:srgbClr>
                  </a:outerShdw>
                </a:effectLst>
              </a:rPr>
              <a:t>hiereia</a:t>
            </a:r>
            <a:r>
              <a:rPr lang="en-GB" i="1" dirty="0">
                <a:solidFill>
                  <a:schemeClr val="tx1">
                    <a:lumMod val="65000"/>
                  </a:schemeClr>
                </a:solidFill>
                <a:effectLst>
                  <a:outerShdw blurRad="38100" dist="38100" dir="2700000" algn="tl">
                    <a:srgbClr val="000000">
                      <a:alpha val="43137"/>
                    </a:srgbClr>
                  </a:outerShdw>
                </a:effectLst>
              </a:rPr>
              <a:t>, </a:t>
            </a:r>
            <a:r>
              <a:rPr lang="en-GB" i="1" dirty="0" err="1">
                <a:solidFill>
                  <a:schemeClr val="tx1">
                    <a:lumMod val="65000"/>
                  </a:schemeClr>
                </a:solidFill>
                <a:effectLst>
                  <a:outerShdw blurRad="38100" dist="38100" dir="2700000" algn="tl">
                    <a:srgbClr val="000000">
                      <a:alpha val="43137"/>
                    </a:srgbClr>
                  </a:outerShdw>
                </a:effectLst>
              </a:rPr>
              <a:t>kosmét</a:t>
            </a:r>
            <a:r>
              <a:rPr lang="en-GB" i="1" dirty="0">
                <a:solidFill>
                  <a:schemeClr val="tx1">
                    <a:lumMod val="65000"/>
                  </a:schemeClr>
                </a:solidFill>
                <a:effectLst>
                  <a:outerShdw blurRad="38100" dist="38100" dir="2700000" algn="tl">
                    <a:srgbClr val="000000">
                      <a:alpha val="43137"/>
                    </a:srgbClr>
                  </a:outerShdw>
                </a:effectLst>
              </a:rPr>
              <a:t>.</a:t>
            </a:r>
            <a:endParaRPr lang="en-GB" dirty="0">
              <a:solidFill>
                <a:schemeClr val="tx1">
                  <a:lumMod val="65000"/>
                </a:schemeClr>
              </a:solidFill>
              <a:effectLst>
                <a:outerShdw blurRad="38100" dist="38100" dir="2700000" algn="tl">
                  <a:srgbClr val="000000">
                    <a:alpha val="43137"/>
                  </a:srgbClr>
                </a:outerShdw>
              </a:effectLst>
            </a:endParaRPr>
          </a:p>
        </p:txBody>
      </p:sp>
      <p:sp>
        <p:nvSpPr>
          <p:cNvPr id="22" name="TextBox 21"/>
          <p:cNvSpPr txBox="1"/>
          <p:nvPr/>
        </p:nvSpPr>
        <p:spPr>
          <a:xfrm>
            <a:off x="230001" y="2858742"/>
            <a:ext cx="3709849" cy="646331"/>
          </a:xfrm>
          <a:prstGeom prst="rect">
            <a:avLst/>
          </a:prstGeom>
          <a:noFill/>
        </p:spPr>
        <p:txBody>
          <a:bodyPr wrap="square" rtlCol="0">
            <a:spAutoFit/>
          </a:bodyPr>
          <a:lstStyle/>
          <a:p>
            <a:r>
              <a:rPr lang="de-DE" dirty="0">
                <a:solidFill>
                  <a:schemeClr val="tx1">
                    <a:lumMod val="65000"/>
                  </a:schemeClr>
                </a:solidFill>
                <a:effectLst>
                  <a:outerShdw blurRad="38100" dist="38100" dir="2700000" algn="tl">
                    <a:srgbClr val="000000">
                      <a:alpha val="43137"/>
                    </a:srgbClr>
                  </a:outerShdw>
                </a:effectLst>
              </a:rPr>
              <a:t>(3) </a:t>
            </a:r>
            <a:r>
              <a:rPr lang="fr-FR" dirty="0">
                <a:solidFill>
                  <a:schemeClr val="tx1">
                    <a:lumMod val="65000"/>
                  </a:schemeClr>
                </a:solidFill>
                <a:effectLst>
                  <a:outerShdw blurRad="38100" dist="38100" dir="2700000" algn="tl">
                    <a:srgbClr val="000000">
                      <a:alpha val="43137"/>
                    </a:srgbClr>
                  </a:outerShdw>
                </a:effectLst>
              </a:rPr>
              <a:t>Claudius </a:t>
            </a:r>
            <a:r>
              <a:rPr lang="fr-FR" dirty="0" err="1">
                <a:solidFill>
                  <a:schemeClr val="tx1">
                    <a:lumMod val="65000"/>
                  </a:schemeClr>
                </a:solidFill>
                <a:effectLst>
                  <a:outerShdw blurRad="38100" dist="38100" dir="2700000" algn="tl">
                    <a:srgbClr val="000000">
                      <a:alpha val="43137"/>
                    </a:srgbClr>
                  </a:outerShdw>
                </a:effectLst>
              </a:rPr>
              <a:t>Metrobius</a:t>
            </a:r>
            <a:r>
              <a:rPr lang="fr-FR" dirty="0">
                <a:solidFill>
                  <a:schemeClr val="tx1">
                    <a:lumMod val="65000"/>
                  </a:schemeClr>
                </a:solidFill>
                <a:effectLst>
                  <a:outerShdw blurRad="38100" dist="38100" dir="2700000" algn="tl">
                    <a:srgbClr val="000000">
                      <a:alpha val="43137"/>
                    </a:srgbClr>
                  </a:outerShdw>
                </a:effectLst>
              </a:rPr>
              <a:t> </a:t>
            </a:r>
            <a:r>
              <a:rPr lang="fr-FR" dirty="0" err="1">
                <a:solidFill>
                  <a:schemeClr val="tx1">
                    <a:lumMod val="65000"/>
                  </a:schemeClr>
                </a:solidFill>
                <a:effectLst>
                  <a:outerShdw blurRad="38100" dist="38100" dir="2700000" algn="tl">
                    <a:srgbClr val="000000">
                      <a:alpha val="43137"/>
                    </a:srgbClr>
                  </a:outerShdw>
                </a:effectLst>
              </a:rPr>
              <a:t>und</a:t>
            </a:r>
            <a:br>
              <a:rPr lang="fr-FR" dirty="0">
                <a:solidFill>
                  <a:schemeClr val="tx1">
                    <a:lumMod val="65000"/>
                  </a:schemeClr>
                </a:solidFill>
                <a:effectLst>
                  <a:outerShdw blurRad="38100" dist="38100" dir="2700000" algn="tl">
                    <a:srgbClr val="000000">
                      <a:alpha val="43137"/>
                    </a:srgbClr>
                  </a:outerShdw>
                </a:effectLst>
              </a:rPr>
            </a:br>
            <a:r>
              <a:rPr lang="fr-FR" dirty="0">
                <a:solidFill>
                  <a:schemeClr val="tx1">
                    <a:lumMod val="65000"/>
                  </a:schemeClr>
                </a:solidFill>
                <a:effectLst>
                  <a:outerShdw blurRad="38100" dist="38100" dir="2700000" algn="tl">
                    <a:srgbClr val="000000">
                      <a:alpha val="43137"/>
                    </a:srgbClr>
                  </a:outerShdw>
                </a:effectLst>
              </a:rPr>
              <a:t>     Claudia </a:t>
            </a:r>
            <a:r>
              <a:rPr lang="fr-FR" dirty="0" err="1">
                <a:solidFill>
                  <a:schemeClr val="tx1">
                    <a:lumMod val="65000"/>
                  </a:schemeClr>
                </a:solidFill>
                <a:effectLst>
                  <a:outerShdw blurRad="38100" dist="38100" dir="2700000" algn="tl">
                    <a:srgbClr val="000000">
                      <a:alpha val="43137"/>
                    </a:srgbClr>
                  </a:outerShdw>
                </a:effectLst>
              </a:rPr>
              <a:t>Crateia</a:t>
            </a:r>
            <a:r>
              <a:rPr lang="fr-FR" dirty="0">
                <a:solidFill>
                  <a:schemeClr val="tx1">
                    <a:lumMod val="65000"/>
                  </a:schemeClr>
                </a:solidFill>
                <a:effectLst>
                  <a:outerShdw blurRad="38100" dist="38100" dir="2700000" algn="tl">
                    <a:srgbClr val="000000">
                      <a:alpha val="43137"/>
                    </a:srgbClr>
                  </a:outerShdw>
                </a:effectLst>
              </a:rPr>
              <a:t>, </a:t>
            </a:r>
            <a:r>
              <a:rPr lang="fr-FR" b="1" dirty="0" err="1">
                <a:solidFill>
                  <a:schemeClr val="tx1">
                    <a:lumMod val="65000"/>
                  </a:schemeClr>
                </a:solidFill>
                <a:effectLst>
                  <a:outerShdw blurRad="38100" dist="38100" dir="2700000" algn="tl">
                    <a:srgbClr val="000000">
                      <a:alpha val="43137"/>
                    </a:srgbClr>
                  </a:outerShdw>
                </a:effectLst>
              </a:rPr>
              <a:t>high</a:t>
            </a:r>
            <a:r>
              <a:rPr lang="fr-FR" b="1" dirty="0">
                <a:solidFill>
                  <a:schemeClr val="tx1">
                    <a:lumMod val="65000"/>
                  </a:schemeClr>
                </a:solidFill>
                <a:effectLst>
                  <a:outerShdw blurRad="38100" dist="38100" dir="2700000" algn="tl">
                    <a:srgbClr val="000000">
                      <a:alpha val="43137"/>
                    </a:srgbClr>
                  </a:outerShdw>
                </a:effectLst>
              </a:rPr>
              <a:t> </a:t>
            </a:r>
            <a:r>
              <a:rPr lang="fr-FR" b="1" dirty="0" err="1">
                <a:solidFill>
                  <a:schemeClr val="tx1">
                    <a:lumMod val="65000"/>
                  </a:schemeClr>
                </a:solidFill>
                <a:effectLst>
                  <a:outerShdw blurRad="38100" dist="38100" dir="2700000" algn="tl">
                    <a:srgbClr val="000000">
                      <a:alpha val="43137"/>
                    </a:srgbClr>
                  </a:outerShdw>
                </a:effectLst>
              </a:rPr>
              <a:t>priests</a:t>
            </a:r>
            <a:endParaRPr lang="en-GB" dirty="0"/>
          </a:p>
        </p:txBody>
      </p:sp>
      <p:sp>
        <p:nvSpPr>
          <p:cNvPr id="23" name="TextBox 22"/>
          <p:cNvSpPr txBox="1"/>
          <p:nvPr/>
        </p:nvSpPr>
        <p:spPr>
          <a:xfrm>
            <a:off x="218163" y="3443517"/>
            <a:ext cx="3709849" cy="3139321"/>
          </a:xfrm>
          <a:prstGeom prst="rect">
            <a:avLst/>
          </a:prstGeom>
          <a:noFill/>
        </p:spPr>
        <p:txBody>
          <a:bodyPr wrap="square" rtlCol="0">
            <a:spAutoFit/>
          </a:bodyPr>
          <a:lstStyle/>
          <a:p>
            <a:r>
              <a:rPr lang="de-DE" dirty="0">
                <a:solidFill>
                  <a:schemeClr val="tx1">
                    <a:lumMod val="65000"/>
                  </a:schemeClr>
                </a:solidFill>
                <a:effectLst>
                  <a:outerShdw blurRad="38100" dist="38100" dir="2700000" algn="tl">
                    <a:srgbClr val="000000">
                      <a:alpha val="43137"/>
                    </a:srgbClr>
                  </a:outerShdw>
                </a:effectLst>
              </a:rPr>
              <a:t>(4) Mother: </a:t>
            </a:r>
            <a:r>
              <a:rPr lang="fr-FR" dirty="0" err="1">
                <a:solidFill>
                  <a:schemeClr val="tx1">
                    <a:lumMod val="65000"/>
                  </a:schemeClr>
                </a:solidFill>
                <a:effectLst>
                  <a:outerShdw blurRad="38100" dist="38100" dir="2700000" algn="tl">
                    <a:srgbClr val="000000">
                      <a:alpha val="43137"/>
                    </a:srgbClr>
                  </a:outerShdw>
                </a:effectLst>
              </a:rPr>
              <a:t>Ulpia</a:t>
            </a:r>
            <a:r>
              <a:rPr lang="fr-FR" dirty="0">
                <a:solidFill>
                  <a:schemeClr val="tx1">
                    <a:lumMod val="65000"/>
                  </a:schemeClr>
                </a:solidFill>
                <a:effectLst>
                  <a:outerShdw blurRad="38100" dist="38100" dir="2700000" algn="tl">
                    <a:srgbClr val="000000">
                      <a:alpha val="43137"/>
                    </a:srgbClr>
                  </a:outerShdw>
                </a:effectLst>
              </a:rPr>
              <a:t> </a:t>
            </a:r>
            <a:r>
              <a:rPr lang="fr-FR" dirty="0" err="1">
                <a:solidFill>
                  <a:schemeClr val="tx1">
                    <a:lumMod val="65000"/>
                  </a:schemeClr>
                </a:solidFill>
                <a:effectLst>
                  <a:outerShdw blurRad="38100" dist="38100" dir="2700000" algn="tl">
                    <a:srgbClr val="000000">
                      <a:alpha val="43137"/>
                    </a:srgbClr>
                  </a:outerShdw>
                </a:effectLst>
              </a:rPr>
              <a:t>Demokrateia</a:t>
            </a:r>
            <a:r>
              <a:rPr lang="fr-FR" dirty="0">
                <a:solidFill>
                  <a:schemeClr val="tx1">
                    <a:lumMod val="65000"/>
                  </a:schemeClr>
                </a:solidFill>
                <a:effectLst>
                  <a:outerShdw blurRad="38100" dist="38100" dir="2700000" algn="tl">
                    <a:srgbClr val="000000">
                      <a:alpha val="43137"/>
                    </a:srgbClr>
                  </a:outerShdw>
                </a:effectLst>
              </a:rPr>
              <a:t>:</a:t>
            </a:r>
          </a:p>
          <a:p>
            <a:pPr marL="285750" indent="-285750">
              <a:buFont typeface="Wingdings" pitchFamily="2" charset="2"/>
              <a:buChar char="v"/>
            </a:pPr>
            <a:r>
              <a:rPr lang="fr-FR" dirty="0">
                <a:solidFill>
                  <a:schemeClr val="tx1">
                    <a:lumMod val="65000"/>
                  </a:schemeClr>
                </a:solidFill>
                <a:effectLst>
                  <a:outerShdw blurRad="38100" dist="38100" dir="2700000" algn="tl">
                    <a:srgbClr val="000000">
                      <a:alpha val="43137"/>
                    </a:srgbClr>
                  </a:outerShdw>
                </a:effectLst>
              </a:rPr>
              <a:t> </a:t>
            </a:r>
            <a:r>
              <a:rPr lang="fr-FR" i="1" dirty="0">
                <a:solidFill>
                  <a:schemeClr val="tx1">
                    <a:lumMod val="65000"/>
                  </a:schemeClr>
                </a:solidFill>
                <a:effectLst>
                  <a:outerShdw blurRad="38100" dist="38100" dir="2700000" algn="tl">
                    <a:srgbClr val="000000">
                      <a:alpha val="43137"/>
                    </a:srgbClr>
                  </a:outerShdw>
                </a:effectLst>
              </a:rPr>
              <a:t>k</a:t>
            </a:r>
            <a:r>
              <a:rPr lang="en-GB" b="1" i="1" dirty="0" err="1">
                <a:solidFill>
                  <a:schemeClr val="tx1">
                    <a:lumMod val="65000"/>
                  </a:schemeClr>
                </a:solidFill>
                <a:effectLst>
                  <a:outerShdw blurRad="38100" dist="38100" dir="2700000" algn="tl">
                    <a:srgbClr val="000000">
                      <a:alpha val="43137"/>
                    </a:srgbClr>
                  </a:outerShdw>
                </a:effectLst>
              </a:rPr>
              <a:t>osmetéira</a:t>
            </a:r>
            <a:endParaRPr lang="en-GB" b="1" i="1" dirty="0">
              <a:solidFill>
                <a:schemeClr val="tx1">
                  <a:lumMod val="65000"/>
                </a:schemeClr>
              </a:solidFill>
              <a:effectLst>
                <a:outerShdw blurRad="38100" dist="38100" dir="2700000" algn="tl">
                  <a:srgbClr val="000000">
                    <a:alpha val="43137"/>
                  </a:srgbClr>
                </a:outerShdw>
              </a:effectLst>
            </a:endParaRPr>
          </a:p>
          <a:p>
            <a:r>
              <a:rPr lang="de-DE" spc="-150" dirty="0">
                <a:solidFill>
                  <a:schemeClr val="tx1">
                    <a:lumMod val="65000"/>
                  </a:schemeClr>
                </a:solidFill>
                <a:effectLst>
                  <a:outerShdw blurRad="38100" dist="38100" dir="2700000" algn="tl">
                    <a:srgbClr val="000000">
                      <a:alpha val="43137"/>
                    </a:srgbClr>
                  </a:outerShdw>
                </a:effectLst>
              </a:rPr>
              <a:t>(5) </a:t>
            </a:r>
            <a:r>
              <a:rPr lang="de-DE" spc="-150" dirty="0" err="1">
                <a:solidFill>
                  <a:schemeClr val="tx1">
                    <a:lumMod val="65000"/>
                  </a:schemeClr>
                </a:solidFill>
                <a:effectLst>
                  <a:outerShdw blurRad="38100" dist="38100" dir="2700000" algn="tl">
                    <a:srgbClr val="000000">
                      <a:alpha val="43137"/>
                    </a:srgbClr>
                  </a:outerShdw>
                </a:effectLst>
              </a:rPr>
              <a:t>Grandmother</a:t>
            </a:r>
            <a:r>
              <a:rPr lang="de-DE" spc="-150" dirty="0">
                <a:solidFill>
                  <a:schemeClr val="tx1">
                    <a:lumMod val="65000"/>
                  </a:schemeClr>
                </a:solidFill>
                <a:effectLst>
                  <a:outerShdw blurRad="38100" dist="38100" dir="2700000" algn="tl">
                    <a:srgbClr val="000000">
                      <a:alpha val="43137"/>
                    </a:srgbClr>
                  </a:outerShdw>
                </a:effectLst>
              </a:rPr>
              <a:t>:  </a:t>
            </a:r>
            <a:r>
              <a:rPr lang="fr-FR" dirty="0">
                <a:solidFill>
                  <a:schemeClr val="tx1">
                    <a:lumMod val="65000"/>
                  </a:schemeClr>
                </a:solidFill>
                <a:effectLst>
                  <a:outerShdw blurRad="38100" dist="38100" dir="2700000" algn="tl">
                    <a:srgbClr val="000000">
                      <a:alpha val="43137"/>
                    </a:srgbClr>
                  </a:outerShdw>
                </a:effectLst>
              </a:rPr>
              <a:t>Iulia </a:t>
            </a:r>
            <a:r>
              <a:rPr lang="fr-FR" dirty="0" err="1">
                <a:solidFill>
                  <a:schemeClr val="tx1">
                    <a:lumMod val="65000"/>
                  </a:schemeClr>
                </a:solidFill>
                <a:effectLst>
                  <a:outerShdw blurRad="38100" dist="38100" dir="2700000" algn="tl">
                    <a:srgbClr val="000000">
                      <a:alpha val="43137"/>
                    </a:srgbClr>
                  </a:outerShdw>
                </a:effectLst>
              </a:rPr>
              <a:t>Damiane</a:t>
            </a:r>
            <a:r>
              <a:rPr lang="fr-FR" dirty="0">
                <a:solidFill>
                  <a:schemeClr val="tx1">
                    <a:lumMod val="65000"/>
                  </a:schemeClr>
                </a:solidFill>
                <a:effectLst>
                  <a:outerShdw blurRad="38100" dist="38100" dir="2700000" algn="tl">
                    <a:srgbClr val="000000">
                      <a:alpha val="43137"/>
                    </a:srgbClr>
                  </a:outerShdw>
                </a:effectLst>
              </a:rPr>
              <a:t> </a:t>
            </a:r>
            <a:r>
              <a:rPr lang="fr-FR" dirty="0" err="1">
                <a:solidFill>
                  <a:schemeClr val="tx1">
                    <a:lumMod val="65000"/>
                  </a:schemeClr>
                </a:solidFill>
                <a:effectLst>
                  <a:outerShdw blurRad="38100" dist="38100" dir="2700000" algn="tl">
                    <a:srgbClr val="000000">
                      <a:alpha val="43137"/>
                    </a:srgbClr>
                  </a:outerShdw>
                </a:effectLst>
              </a:rPr>
              <a:t>Polla</a:t>
            </a:r>
            <a:r>
              <a:rPr lang="fr-FR" dirty="0">
                <a:solidFill>
                  <a:schemeClr val="tx1">
                    <a:lumMod val="65000"/>
                  </a:schemeClr>
                </a:solidFill>
                <a:effectLst>
                  <a:outerShdw blurRad="38100" dist="38100" dir="2700000" algn="tl">
                    <a:srgbClr val="000000">
                      <a:alpha val="43137"/>
                    </a:srgbClr>
                  </a:outerShdw>
                </a:effectLst>
              </a:rPr>
              <a:t> </a:t>
            </a:r>
          </a:p>
          <a:p>
            <a:pPr marL="285750" indent="-285750">
              <a:buFont typeface="Wingdings" pitchFamily="2" charset="2"/>
              <a:buChar char="v"/>
            </a:pPr>
            <a:r>
              <a:rPr lang="en-GB" i="1" dirty="0">
                <a:solidFill>
                  <a:schemeClr val="tx1">
                    <a:lumMod val="65000"/>
                  </a:schemeClr>
                </a:solidFill>
                <a:effectLst>
                  <a:outerShdw blurRad="38100" dist="38100" dir="2700000" algn="tl">
                    <a:srgbClr val="000000">
                      <a:alpha val="43137"/>
                    </a:srgbClr>
                  </a:outerShdw>
                </a:effectLst>
              </a:rPr>
              <a:t> </a:t>
            </a:r>
            <a:r>
              <a:rPr lang="en-GB" b="1" i="1" dirty="0" err="1">
                <a:solidFill>
                  <a:schemeClr val="tx1">
                    <a:lumMod val="65000"/>
                  </a:schemeClr>
                </a:solidFill>
                <a:effectLst>
                  <a:outerShdw blurRad="38100" dist="38100" dir="2700000" algn="tl">
                    <a:srgbClr val="000000">
                      <a:alpha val="43137"/>
                    </a:srgbClr>
                  </a:outerShdw>
                </a:effectLst>
              </a:rPr>
              <a:t>hiereia</a:t>
            </a:r>
            <a:r>
              <a:rPr lang="en-GB" b="1" dirty="0">
                <a:solidFill>
                  <a:schemeClr val="tx1">
                    <a:lumMod val="65000"/>
                  </a:schemeClr>
                </a:solidFill>
                <a:effectLst>
                  <a:outerShdw blurRad="38100" dist="38100" dir="2700000" algn="tl">
                    <a:srgbClr val="000000">
                      <a:alpha val="43137"/>
                    </a:srgbClr>
                  </a:outerShdw>
                </a:effectLst>
              </a:rPr>
              <a:t>, </a:t>
            </a:r>
            <a:r>
              <a:rPr lang="en-GB" b="1" i="1" dirty="0" err="1">
                <a:solidFill>
                  <a:schemeClr val="tx1">
                    <a:lumMod val="65000"/>
                  </a:schemeClr>
                </a:solidFill>
                <a:effectLst>
                  <a:outerShdw blurRad="38100" dist="38100" dir="2700000" algn="tl">
                    <a:srgbClr val="000000">
                      <a:alpha val="43137"/>
                    </a:srgbClr>
                  </a:outerShdw>
                </a:effectLst>
              </a:rPr>
              <a:t>kosméteira</a:t>
            </a:r>
            <a:r>
              <a:rPr lang="en-GB" b="1" dirty="0">
                <a:solidFill>
                  <a:schemeClr val="tx1">
                    <a:lumMod val="65000"/>
                  </a:schemeClr>
                </a:solidFill>
                <a:effectLst>
                  <a:outerShdw blurRad="38100" dist="38100" dir="2700000" algn="tl">
                    <a:srgbClr val="000000">
                      <a:alpha val="43137"/>
                    </a:srgbClr>
                  </a:outerShdw>
                </a:effectLst>
              </a:rPr>
              <a:t>, </a:t>
            </a:r>
            <a:r>
              <a:rPr lang="en-GB" b="1" i="1" dirty="0" err="1">
                <a:solidFill>
                  <a:schemeClr val="tx1">
                    <a:lumMod val="65000"/>
                  </a:schemeClr>
                </a:solidFill>
                <a:effectLst>
                  <a:outerShdw blurRad="38100" dist="38100" dir="2700000" algn="tl">
                    <a:srgbClr val="000000">
                      <a:alpha val="43137"/>
                    </a:srgbClr>
                  </a:outerShdw>
                </a:effectLst>
              </a:rPr>
              <a:t>prytanis</a:t>
            </a:r>
            <a:endParaRPr lang="en-GB" b="1" i="1" dirty="0">
              <a:solidFill>
                <a:schemeClr val="tx1">
                  <a:lumMod val="65000"/>
                </a:schemeClr>
              </a:solidFill>
              <a:effectLst>
                <a:outerShdw blurRad="38100" dist="38100" dir="2700000" algn="tl">
                  <a:srgbClr val="000000">
                    <a:alpha val="43137"/>
                  </a:srgbClr>
                </a:outerShdw>
              </a:effectLst>
            </a:endParaRPr>
          </a:p>
          <a:p>
            <a:r>
              <a:rPr lang="en-GB" spc="-150" dirty="0">
                <a:solidFill>
                  <a:schemeClr val="accent5">
                    <a:lumMod val="60000"/>
                    <a:lumOff val="40000"/>
                  </a:schemeClr>
                </a:solidFill>
                <a:effectLst>
                  <a:outerShdw blurRad="38100" dist="38100" dir="2700000" algn="tl">
                    <a:srgbClr val="000000">
                      <a:alpha val="43137"/>
                    </a:srgbClr>
                  </a:outerShdw>
                </a:effectLst>
              </a:rPr>
              <a:t>(6) Great grand mother</a:t>
            </a:r>
            <a:r>
              <a:rPr lang="fr-FR" spc="-150" dirty="0">
                <a:solidFill>
                  <a:schemeClr val="accent5">
                    <a:lumMod val="60000"/>
                    <a:lumOff val="40000"/>
                  </a:schemeClr>
                </a:solidFill>
                <a:effectLst>
                  <a:outerShdw blurRad="38100" dist="38100" dir="2700000" algn="tl">
                    <a:srgbClr val="000000">
                      <a:alpha val="43137"/>
                    </a:srgbClr>
                  </a:outerShdw>
                </a:effectLst>
              </a:rPr>
              <a:t>: </a:t>
            </a:r>
            <a:r>
              <a:rPr lang="fr-FR" spc="-150" dirty="0" err="1">
                <a:solidFill>
                  <a:schemeClr val="accent5">
                    <a:lumMod val="60000"/>
                    <a:lumOff val="40000"/>
                  </a:schemeClr>
                </a:solidFill>
                <a:effectLst>
                  <a:outerShdw blurRad="38100" dist="38100" dir="2700000" algn="tl">
                    <a:srgbClr val="000000">
                      <a:alpha val="43137"/>
                    </a:srgbClr>
                  </a:outerShdw>
                </a:effectLst>
              </a:rPr>
              <a:t>Flavia</a:t>
            </a:r>
            <a:r>
              <a:rPr lang="fr-FR" spc="-150" dirty="0">
                <a:solidFill>
                  <a:schemeClr val="accent5">
                    <a:lumMod val="60000"/>
                    <a:lumOff val="40000"/>
                  </a:schemeClr>
                </a:solidFill>
                <a:effectLst>
                  <a:outerShdw blurRad="38100" dist="38100" dir="2700000" algn="tl">
                    <a:srgbClr val="000000">
                      <a:alpha val="43137"/>
                    </a:srgbClr>
                  </a:outerShdw>
                </a:effectLst>
              </a:rPr>
              <a:t> </a:t>
            </a:r>
            <a:r>
              <a:rPr lang="fr-FR" spc="-150" dirty="0" err="1">
                <a:solidFill>
                  <a:schemeClr val="accent5">
                    <a:lumMod val="60000"/>
                    <a:lumOff val="40000"/>
                  </a:schemeClr>
                </a:solidFill>
                <a:effectLst>
                  <a:outerShdw blurRad="38100" dist="38100" dir="2700000" algn="tl">
                    <a:srgbClr val="000000">
                      <a:alpha val="43137"/>
                    </a:srgbClr>
                  </a:outerShdw>
                </a:effectLst>
              </a:rPr>
              <a:t>Polla</a:t>
            </a:r>
            <a:endParaRPr lang="fr-FR" spc="-150" dirty="0">
              <a:solidFill>
                <a:schemeClr val="accent5">
                  <a:lumMod val="60000"/>
                  <a:lumOff val="40000"/>
                </a:schemeClr>
              </a:solidFill>
              <a:effectLst>
                <a:outerShdw blurRad="38100" dist="38100" dir="2700000" algn="tl">
                  <a:srgbClr val="000000">
                    <a:alpha val="43137"/>
                  </a:srgbClr>
                </a:outerShdw>
              </a:effectLst>
            </a:endParaRPr>
          </a:p>
          <a:p>
            <a:pPr marL="285750" indent="-285750">
              <a:buFont typeface="Wingdings" pitchFamily="2" charset="2"/>
              <a:buChar char="v"/>
            </a:pPr>
            <a:r>
              <a:rPr lang="fr-FR" b="1" i="1" dirty="0">
                <a:solidFill>
                  <a:schemeClr val="accent5">
                    <a:lumMod val="60000"/>
                    <a:lumOff val="40000"/>
                  </a:schemeClr>
                </a:solidFill>
                <a:effectLst>
                  <a:outerShdw blurRad="38100" dist="38100" dir="2700000" algn="tl">
                    <a:srgbClr val="000000">
                      <a:alpha val="43137"/>
                    </a:srgbClr>
                  </a:outerShdw>
                </a:effectLst>
              </a:rPr>
              <a:t> </a:t>
            </a:r>
            <a:r>
              <a:rPr lang="fr-FR" b="1" i="1" dirty="0" err="1">
                <a:solidFill>
                  <a:schemeClr val="accent5">
                    <a:lumMod val="60000"/>
                    <a:lumOff val="40000"/>
                  </a:schemeClr>
                </a:solidFill>
                <a:effectLst>
                  <a:outerShdw blurRad="38100" dist="38100" dir="2700000" algn="tl">
                    <a:srgbClr val="000000">
                      <a:alpha val="43137"/>
                    </a:srgbClr>
                  </a:outerShdw>
                </a:effectLst>
              </a:rPr>
              <a:t>hiereia</a:t>
            </a:r>
            <a:r>
              <a:rPr lang="fr-FR" b="1" i="1" dirty="0">
                <a:solidFill>
                  <a:schemeClr val="accent5">
                    <a:lumMod val="60000"/>
                    <a:lumOff val="40000"/>
                  </a:schemeClr>
                </a:solidFill>
                <a:effectLst>
                  <a:outerShdw blurRad="38100" dist="38100" dir="2700000" algn="tl">
                    <a:srgbClr val="000000">
                      <a:alpha val="43137"/>
                    </a:srgbClr>
                  </a:outerShdw>
                </a:effectLst>
              </a:rPr>
              <a:t> &amp; </a:t>
            </a:r>
            <a:r>
              <a:rPr lang="fr-FR" b="1" i="1" dirty="0" err="1">
                <a:solidFill>
                  <a:schemeClr val="accent5">
                    <a:lumMod val="60000"/>
                    <a:lumOff val="40000"/>
                  </a:schemeClr>
                </a:solidFill>
                <a:effectLst>
                  <a:outerShdw blurRad="38100" dist="38100" dir="2700000" algn="tl">
                    <a:srgbClr val="000000">
                      <a:alpha val="43137"/>
                    </a:srgbClr>
                  </a:outerShdw>
                </a:effectLst>
              </a:rPr>
              <a:t>kosméteira</a:t>
            </a:r>
            <a:endParaRPr lang="fr-FR" b="1" dirty="0">
              <a:solidFill>
                <a:schemeClr val="accent5">
                  <a:lumMod val="60000"/>
                  <a:lumOff val="40000"/>
                </a:schemeClr>
              </a:solidFill>
              <a:effectLst>
                <a:outerShdw blurRad="38100" dist="38100" dir="2700000" algn="tl">
                  <a:srgbClr val="000000">
                    <a:alpha val="43137"/>
                  </a:srgbClr>
                </a:outerShdw>
              </a:effectLst>
            </a:endParaRPr>
          </a:p>
          <a:p>
            <a:r>
              <a:rPr lang="fr-FR" dirty="0">
                <a:solidFill>
                  <a:srgbClr val="DA5D18"/>
                </a:solidFill>
                <a:effectLst>
                  <a:outerShdw blurRad="38100" dist="38100" dir="2700000" algn="tl">
                    <a:srgbClr val="000000">
                      <a:alpha val="43137"/>
                    </a:srgbClr>
                  </a:outerShdw>
                </a:effectLst>
              </a:rPr>
              <a:t>(7) Gt </a:t>
            </a:r>
            <a:r>
              <a:rPr lang="fr-FR" dirty="0" err="1">
                <a:solidFill>
                  <a:srgbClr val="DA5D18"/>
                </a:solidFill>
                <a:effectLst>
                  <a:outerShdw blurRad="38100" dist="38100" dir="2700000" algn="tl">
                    <a:srgbClr val="000000">
                      <a:alpha val="43137"/>
                    </a:srgbClr>
                  </a:outerShdw>
                </a:effectLst>
              </a:rPr>
              <a:t>gt</a:t>
            </a:r>
            <a:r>
              <a:rPr lang="fr-FR" dirty="0">
                <a:solidFill>
                  <a:srgbClr val="DA5D18"/>
                </a:solidFill>
                <a:effectLst>
                  <a:outerShdw blurRad="38100" dist="38100" dir="2700000" algn="tl">
                    <a:srgbClr val="000000">
                      <a:alpha val="43137"/>
                    </a:srgbClr>
                  </a:outerShdw>
                </a:effectLst>
              </a:rPr>
              <a:t> </a:t>
            </a:r>
            <a:r>
              <a:rPr lang="fr-FR" dirty="0" err="1">
                <a:solidFill>
                  <a:srgbClr val="DA5D18"/>
                </a:solidFill>
                <a:effectLst>
                  <a:outerShdw blurRad="38100" dist="38100" dir="2700000" algn="tl">
                    <a:srgbClr val="000000">
                      <a:alpha val="43137"/>
                    </a:srgbClr>
                  </a:outerShdw>
                </a:effectLst>
              </a:rPr>
              <a:t>grandmother</a:t>
            </a:r>
            <a:r>
              <a:rPr lang="fr-FR" dirty="0">
                <a:solidFill>
                  <a:srgbClr val="DA5D18"/>
                </a:solidFill>
                <a:effectLst>
                  <a:outerShdw blurRad="38100" dist="38100" dir="2700000" algn="tl">
                    <a:srgbClr val="000000">
                      <a:alpha val="43137"/>
                    </a:srgbClr>
                  </a:outerShdw>
                </a:effectLst>
              </a:rPr>
              <a:t>: Iulia </a:t>
            </a:r>
            <a:r>
              <a:rPr lang="fr-FR" dirty="0" err="1">
                <a:solidFill>
                  <a:srgbClr val="DA5D18"/>
                </a:solidFill>
                <a:effectLst>
                  <a:outerShdw blurRad="38100" dist="38100" dir="2700000" algn="tl">
                    <a:srgbClr val="000000">
                      <a:alpha val="43137"/>
                    </a:srgbClr>
                  </a:outerShdw>
                </a:effectLst>
              </a:rPr>
              <a:t>Polla</a:t>
            </a:r>
            <a:endParaRPr lang="fr-FR" dirty="0">
              <a:solidFill>
                <a:srgbClr val="DA5D18"/>
              </a:solidFill>
              <a:effectLst>
                <a:outerShdw blurRad="38100" dist="38100" dir="2700000" algn="tl">
                  <a:srgbClr val="000000">
                    <a:alpha val="43137"/>
                  </a:srgbClr>
                </a:outerShdw>
              </a:effectLst>
            </a:endParaRPr>
          </a:p>
          <a:p>
            <a:pPr marL="285750" indent="-285750">
              <a:buFont typeface="Wingdings" pitchFamily="2" charset="2"/>
              <a:buChar char="v"/>
            </a:pPr>
            <a:r>
              <a:rPr lang="en-GB" b="1" i="1" dirty="0" err="1">
                <a:solidFill>
                  <a:srgbClr val="DA5D18"/>
                </a:solidFill>
                <a:effectLst>
                  <a:outerShdw blurRad="38100" dist="38100" dir="2700000" algn="tl">
                    <a:srgbClr val="000000">
                      <a:alpha val="43137"/>
                    </a:srgbClr>
                  </a:outerShdw>
                </a:effectLst>
              </a:rPr>
              <a:t>hiereia</a:t>
            </a:r>
            <a:r>
              <a:rPr lang="en-GB" b="1" dirty="0">
                <a:solidFill>
                  <a:srgbClr val="DA5D18"/>
                </a:solidFill>
                <a:effectLst>
                  <a:outerShdw blurRad="38100" dist="38100" dir="2700000" algn="tl">
                    <a:srgbClr val="000000">
                      <a:alpha val="43137"/>
                    </a:srgbClr>
                  </a:outerShdw>
                </a:effectLst>
              </a:rPr>
              <a:t>, </a:t>
            </a:r>
            <a:r>
              <a:rPr lang="en-GB" b="1" i="1" dirty="0" err="1">
                <a:solidFill>
                  <a:srgbClr val="DA5D18"/>
                </a:solidFill>
                <a:effectLst>
                  <a:outerShdw blurRad="38100" dist="38100" dir="2700000" algn="tl">
                    <a:srgbClr val="000000">
                      <a:alpha val="43137"/>
                    </a:srgbClr>
                  </a:outerShdw>
                </a:effectLst>
              </a:rPr>
              <a:t>kosméteira</a:t>
            </a:r>
            <a:r>
              <a:rPr lang="en-GB" b="1" dirty="0">
                <a:solidFill>
                  <a:srgbClr val="DA5D18"/>
                </a:solidFill>
                <a:effectLst>
                  <a:outerShdw blurRad="38100" dist="38100" dir="2700000" algn="tl">
                    <a:srgbClr val="000000">
                      <a:alpha val="43137"/>
                    </a:srgbClr>
                  </a:outerShdw>
                </a:effectLst>
              </a:rPr>
              <a:t>, </a:t>
            </a:r>
            <a:br>
              <a:rPr lang="en-GB" b="1" dirty="0">
                <a:solidFill>
                  <a:srgbClr val="DA5D18"/>
                </a:solidFill>
                <a:effectLst>
                  <a:outerShdw blurRad="38100" dist="38100" dir="2700000" algn="tl">
                    <a:srgbClr val="000000">
                      <a:alpha val="43137"/>
                    </a:srgbClr>
                  </a:outerShdw>
                </a:effectLst>
              </a:rPr>
            </a:br>
            <a:r>
              <a:rPr lang="en-GB" b="1" i="1" dirty="0" err="1">
                <a:solidFill>
                  <a:srgbClr val="DA5D18"/>
                </a:solidFill>
                <a:effectLst>
                  <a:outerShdw blurRad="38100" dist="38100" dir="2700000" algn="tl">
                    <a:srgbClr val="000000">
                      <a:alpha val="43137"/>
                    </a:srgbClr>
                  </a:outerShdw>
                </a:effectLst>
              </a:rPr>
              <a:t>archiereia</a:t>
            </a:r>
            <a:r>
              <a:rPr lang="en-GB" b="1" dirty="0">
                <a:solidFill>
                  <a:srgbClr val="DA5D18"/>
                </a:solidFill>
                <a:effectLst>
                  <a:outerShdw blurRad="38100" dist="38100" dir="2700000" algn="tl">
                    <a:srgbClr val="000000">
                      <a:alpha val="43137"/>
                    </a:srgbClr>
                  </a:outerShdw>
                </a:effectLst>
              </a:rPr>
              <a:t>, </a:t>
            </a:r>
            <a:r>
              <a:rPr lang="en-GB" b="1" i="1" dirty="0" err="1">
                <a:solidFill>
                  <a:srgbClr val="DA5D18"/>
                </a:solidFill>
                <a:effectLst>
                  <a:outerShdw blurRad="38100" dist="38100" dir="2700000" algn="tl">
                    <a:srgbClr val="000000">
                      <a:alpha val="43137"/>
                    </a:srgbClr>
                  </a:outerShdw>
                </a:effectLst>
              </a:rPr>
              <a:t>prytanis</a:t>
            </a:r>
            <a:endParaRPr lang="en-GB" b="1" i="1" dirty="0">
              <a:solidFill>
                <a:srgbClr val="DA5D18"/>
              </a:solidFill>
              <a:effectLst>
                <a:outerShdw blurRad="38100" dist="38100" dir="2700000" algn="tl">
                  <a:srgbClr val="000000">
                    <a:alpha val="43137"/>
                  </a:srgbClr>
                </a:outerShdw>
              </a:effectLst>
            </a:endParaRPr>
          </a:p>
          <a:p>
            <a:r>
              <a:rPr lang="en-GB" dirty="0">
                <a:solidFill>
                  <a:srgbClr val="00B0F0"/>
                </a:solidFill>
                <a:effectLst>
                  <a:outerShdw blurRad="38100" dist="38100" dir="2700000" algn="tl">
                    <a:srgbClr val="000000">
                      <a:alpha val="43137"/>
                    </a:srgbClr>
                  </a:outerShdw>
                </a:effectLst>
              </a:rPr>
              <a:t>(8) </a:t>
            </a:r>
            <a:r>
              <a:rPr lang="en-GB" dirty="0" err="1">
                <a:solidFill>
                  <a:srgbClr val="00B0F0"/>
                </a:solidFill>
                <a:effectLst>
                  <a:outerShdw blurRad="38100" dist="38100" dir="2700000" algn="tl">
                    <a:srgbClr val="000000">
                      <a:alpha val="43137"/>
                    </a:srgbClr>
                  </a:outerShdw>
                </a:effectLst>
              </a:rPr>
              <a:t>Mindia</a:t>
            </a:r>
            <a:r>
              <a:rPr lang="en-GB" dirty="0">
                <a:solidFill>
                  <a:srgbClr val="00B0F0"/>
                </a:solidFill>
                <a:effectLst>
                  <a:outerShdw blurRad="38100" dist="38100" dir="2700000" algn="tl">
                    <a:srgbClr val="000000">
                      <a:alpha val="43137"/>
                    </a:srgbClr>
                  </a:outerShdw>
                </a:effectLst>
              </a:rPr>
              <a:t> </a:t>
            </a:r>
            <a:r>
              <a:rPr lang="en-GB" dirty="0" err="1">
                <a:solidFill>
                  <a:srgbClr val="00B0F0"/>
                </a:solidFill>
                <a:effectLst>
                  <a:outerShdw blurRad="38100" dist="38100" dir="2700000" algn="tl">
                    <a:srgbClr val="000000">
                      <a:alpha val="43137"/>
                    </a:srgbClr>
                  </a:outerShdw>
                </a:effectLst>
              </a:rPr>
              <a:t>Potentilla</a:t>
            </a:r>
            <a:r>
              <a:rPr lang="en-GB" dirty="0">
                <a:solidFill>
                  <a:srgbClr val="00B0F0"/>
                </a:solidFill>
                <a:effectLst>
                  <a:outerShdw blurRad="38100" dist="38100" dir="2700000" algn="tl">
                    <a:srgbClr val="000000">
                      <a:alpha val="43137"/>
                    </a:srgbClr>
                  </a:outerShdw>
                </a:effectLst>
              </a:rPr>
              <a:t> </a:t>
            </a:r>
          </a:p>
          <a:p>
            <a:pPr marL="285750" indent="-285750">
              <a:buFont typeface="Wingdings" pitchFamily="2" charset="2"/>
              <a:buChar char="v"/>
            </a:pPr>
            <a:r>
              <a:rPr lang="en-GB" b="1" i="1" dirty="0" err="1">
                <a:solidFill>
                  <a:srgbClr val="00B0F0"/>
                </a:solidFill>
                <a:effectLst>
                  <a:outerShdw blurRad="38100" dist="38100" dir="2700000" algn="tl">
                    <a:srgbClr val="000000">
                      <a:alpha val="43137"/>
                    </a:srgbClr>
                  </a:outerShdw>
                </a:effectLst>
              </a:rPr>
              <a:t>archiereia</a:t>
            </a:r>
            <a:r>
              <a:rPr lang="en-GB" b="1" i="1" dirty="0">
                <a:solidFill>
                  <a:srgbClr val="00B0F0"/>
                </a:solidFill>
                <a:effectLst>
                  <a:outerShdw blurRad="38100" dist="38100" dir="2700000" algn="tl">
                    <a:srgbClr val="000000">
                      <a:alpha val="43137"/>
                    </a:srgbClr>
                  </a:outerShdw>
                </a:effectLst>
              </a:rPr>
              <a:t> &amp;</a:t>
            </a:r>
            <a:r>
              <a:rPr lang="en-GB" b="1" dirty="0">
                <a:solidFill>
                  <a:srgbClr val="00B0F0"/>
                </a:solidFill>
                <a:effectLst>
                  <a:outerShdw blurRad="38100" dist="38100" dir="2700000" algn="tl">
                    <a:srgbClr val="000000">
                      <a:alpha val="43137"/>
                    </a:srgbClr>
                  </a:outerShdw>
                </a:effectLst>
              </a:rPr>
              <a:t> </a:t>
            </a:r>
            <a:r>
              <a:rPr lang="en-GB" b="1" i="1" dirty="0" err="1">
                <a:solidFill>
                  <a:srgbClr val="00B0F0"/>
                </a:solidFill>
                <a:effectLst>
                  <a:outerShdw blurRad="38100" dist="38100" dir="2700000" algn="tl">
                    <a:srgbClr val="000000">
                      <a:alpha val="43137"/>
                    </a:srgbClr>
                  </a:outerShdw>
                </a:effectLst>
              </a:rPr>
              <a:t>kosméteira</a:t>
            </a:r>
            <a:endParaRPr lang="en-GB" b="1" dirty="0">
              <a:solidFill>
                <a:srgbClr val="00B0F0"/>
              </a:solidFill>
            </a:endParaRPr>
          </a:p>
        </p:txBody>
      </p:sp>
    </p:spTree>
    <p:extLst>
      <p:ext uri="{BB962C8B-B14F-4D97-AF65-F5344CB8AC3E}">
        <p14:creationId xmlns:p14="http://schemas.microsoft.com/office/powerpoint/2010/main" val="160106870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randombar(horizontal)">
                                      <p:cBhvr>
                                        <p:cTn id="11" dur="500"/>
                                        <p:tgtEl>
                                          <p:spTgt spid="15"/>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randombar(horizontal)">
                                      <p:cBhvr>
                                        <p:cTn id="15" dur="500"/>
                                        <p:tgtEl>
                                          <p:spTgt spid="16"/>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randombar(horizontal)">
                                      <p:cBhvr>
                                        <p:cTn id="19" dur="500"/>
                                        <p:tgtEl>
                                          <p:spTgt spid="17"/>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randombar(horizontal)">
                                      <p:cBhvr>
                                        <p:cTn id="23" dur="500"/>
                                        <p:tgtEl>
                                          <p:spTgt spid="18"/>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randombar(horizontal)">
                                      <p:cBhvr>
                                        <p:cTn id="2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p:bldP spid="16" grpId="0" animBg="1"/>
      <p:bldP spid="17" grpId="0"/>
      <p:bldP spid="18" grpId="0" animBg="1"/>
      <p:bldP spid="19"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p:cNvSpPr txBox="1"/>
          <p:nvPr/>
        </p:nvSpPr>
        <p:spPr>
          <a:xfrm>
            <a:off x="179510" y="1340768"/>
            <a:ext cx="4346881" cy="923330"/>
          </a:xfrm>
          <a:prstGeom prst="rect">
            <a:avLst/>
          </a:prstGeom>
          <a:noFill/>
        </p:spPr>
        <p:txBody>
          <a:bodyPr wrap="square" rtlCol="0">
            <a:spAutoFit/>
          </a:bodyPr>
          <a:lstStyle/>
          <a:p>
            <a:r>
              <a:rPr lang="en-GB" b="1" dirty="0">
                <a:solidFill>
                  <a:schemeClr val="accent5">
                    <a:lumMod val="60000"/>
                    <a:lumOff val="40000"/>
                  </a:schemeClr>
                </a:solidFill>
                <a:effectLst>
                  <a:outerShdw blurRad="38100" dist="38100" dir="2700000" algn="tl">
                    <a:srgbClr val="000000">
                      <a:alpha val="43137"/>
                    </a:srgbClr>
                  </a:outerShdw>
                </a:effectLst>
              </a:rPr>
              <a:t>Combination of offices:</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prytanis</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kosméteira</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gymnasiarchos</a:t>
            </a:r>
            <a:r>
              <a:rPr lang="en-GB" b="1" dirty="0">
                <a:solidFill>
                  <a:schemeClr val="accent5">
                    <a:lumMod val="60000"/>
                    <a:lumOff val="40000"/>
                  </a:schemeClr>
                </a:solidFill>
                <a:effectLst>
                  <a:outerShdw blurRad="38100" dist="38100" dir="2700000" algn="tl">
                    <a:srgbClr val="000000">
                      <a:alpha val="43137"/>
                    </a:srgbClr>
                  </a:outerShdw>
                </a:effectLst>
              </a:rPr>
              <a:t>,</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hiereia</a:t>
            </a:r>
            <a:r>
              <a:rPr lang="en-GB" b="1" dirty="0">
                <a:solidFill>
                  <a:schemeClr val="accent5">
                    <a:lumMod val="60000"/>
                    <a:lumOff val="40000"/>
                  </a:schemeClr>
                </a:solidFill>
                <a:effectLst>
                  <a:outerShdw blurRad="38100" dist="38100" dir="2700000" algn="tl">
                    <a:srgbClr val="000000">
                      <a:alpha val="43137"/>
                    </a:srgbClr>
                  </a:outerShdw>
                </a:effectLst>
              </a:rPr>
              <a:t> of Artemis &amp; </a:t>
            </a:r>
            <a:r>
              <a:rPr lang="en-GB" b="1" i="1" dirty="0" err="1">
                <a:solidFill>
                  <a:schemeClr val="accent5">
                    <a:lumMod val="60000"/>
                    <a:lumOff val="40000"/>
                  </a:schemeClr>
                </a:solidFill>
                <a:effectLst>
                  <a:outerShdw blurRad="38100" dist="38100" dir="2700000" algn="tl">
                    <a:srgbClr val="000000">
                      <a:alpha val="43137"/>
                    </a:srgbClr>
                  </a:outerShdw>
                </a:effectLst>
              </a:rPr>
              <a:t>archiereia</a:t>
            </a:r>
            <a:endParaRPr lang="en-GB" dirty="0"/>
          </a:p>
        </p:txBody>
      </p:sp>
      <p:sp>
        <p:nvSpPr>
          <p:cNvPr id="4" name="Oval 3"/>
          <p:cNvSpPr/>
          <p:nvPr/>
        </p:nvSpPr>
        <p:spPr>
          <a:xfrm>
            <a:off x="4002668" y="3179586"/>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152923" y="3270583"/>
            <a:ext cx="373469" cy="523220"/>
          </a:xfrm>
          <a:prstGeom prst="rect">
            <a:avLst/>
          </a:prstGeom>
          <a:noFill/>
        </p:spPr>
        <p:txBody>
          <a:bodyPr wrap="square" rtlCol="0">
            <a:spAutoFit/>
          </a:bodyPr>
          <a:lstStyle/>
          <a:p>
            <a:r>
              <a:rPr lang="de-DE" sz="2800" b="1" dirty="0"/>
              <a:t>2</a:t>
            </a:r>
            <a:endParaRPr lang="en-GB" sz="2800" b="1" dirty="0"/>
          </a:p>
        </p:txBody>
      </p:sp>
      <p:sp>
        <p:nvSpPr>
          <p:cNvPr id="6" name="Oval 5"/>
          <p:cNvSpPr/>
          <p:nvPr/>
        </p:nvSpPr>
        <p:spPr>
          <a:xfrm>
            <a:off x="3995936" y="3717032"/>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4133237" y="3782072"/>
            <a:ext cx="373469" cy="523220"/>
          </a:xfrm>
          <a:prstGeom prst="rect">
            <a:avLst/>
          </a:prstGeom>
          <a:noFill/>
        </p:spPr>
        <p:txBody>
          <a:bodyPr wrap="square" rtlCol="0">
            <a:spAutoFit/>
          </a:bodyPr>
          <a:lstStyle/>
          <a:p>
            <a:r>
              <a:rPr lang="de-DE" sz="2800" b="1" dirty="0"/>
              <a:t>3</a:t>
            </a:r>
            <a:endParaRPr lang="en-GB" sz="2800" b="1" dirty="0"/>
          </a:p>
        </p:txBody>
      </p:sp>
      <p:sp>
        <p:nvSpPr>
          <p:cNvPr id="8" name="Oval 7"/>
          <p:cNvSpPr/>
          <p:nvPr/>
        </p:nvSpPr>
        <p:spPr>
          <a:xfrm>
            <a:off x="3988459" y="4149080"/>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4139952" y="4221088"/>
            <a:ext cx="373469" cy="523220"/>
          </a:xfrm>
          <a:prstGeom prst="rect">
            <a:avLst/>
          </a:prstGeom>
          <a:noFill/>
        </p:spPr>
        <p:txBody>
          <a:bodyPr wrap="square" rtlCol="0">
            <a:spAutoFit/>
          </a:bodyPr>
          <a:lstStyle/>
          <a:p>
            <a:r>
              <a:rPr lang="de-DE" sz="2800" b="1" dirty="0"/>
              <a:t>4</a:t>
            </a:r>
            <a:endParaRPr lang="en-GB" sz="2800" b="1" dirty="0"/>
          </a:p>
        </p:txBody>
      </p:sp>
      <p:sp>
        <p:nvSpPr>
          <p:cNvPr id="10" name="Oval 9"/>
          <p:cNvSpPr/>
          <p:nvPr/>
        </p:nvSpPr>
        <p:spPr>
          <a:xfrm>
            <a:off x="3995936" y="4545416"/>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4152923" y="4643846"/>
            <a:ext cx="373469" cy="523220"/>
          </a:xfrm>
          <a:prstGeom prst="rect">
            <a:avLst/>
          </a:prstGeom>
          <a:noFill/>
        </p:spPr>
        <p:txBody>
          <a:bodyPr wrap="square" rtlCol="0">
            <a:spAutoFit/>
          </a:bodyPr>
          <a:lstStyle/>
          <a:p>
            <a:r>
              <a:rPr lang="de-DE" sz="2800" b="1" dirty="0"/>
              <a:t>5</a:t>
            </a:r>
            <a:endParaRPr lang="en-GB" sz="2800" b="1" dirty="0"/>
          </a:p>
        </p:txBody>
      </p:sp>
      <p:sp>
        <p:nvSpPr>
          <p:cNvPr id="12" name="Title 1"/>
          <p:cNvSpPr>
            <a:spLocks noGrp="1"/>
          </p:cNvSpPr>
          <p:nvPr>
            <p:ph type="title"/>
          </p:nvPr>
        </p:nvSpPr>
        <p:spPr>
          <a:xfrm>
            <a:off x="457200" y="260648"/>
            <a:ext cx="8229600" cy="854968"/>
          </a:xfrm>
        </p:spPr>
        <p:txBody>
          <a:bodyPr/>
          <a:lstStyle/>
          <a:p>
            <a:r>
              <a:rPr lang="en-GB" dirty="0" err="1"/>
              <a:t>Ephesos</a:t>
            </a:r>
            <a:r>
              <a:rPr lang="en-GB" dirty="0"/>
              <a:t>: “Career Structures”</a:t>
            </a:r>
          </a:p>
        </p:txBody>
      </p:sp>
      <p:sp>
        <p:nvSpPr>
          <p:cNvPr id="13" name="TextBox 12"/>
          <p:cNvSpPr txBox="1"/>
          <p:nvPr/>
        </p:nvSpPr>
        <p:spPr>
          <a:xfrm>
            <a:off x="4644008" y="1124744"/>
            <a:ext cx="4392488" cy="5016758"/>
          </a:xfrm>
          <a:prstGeom prst="rect">
            <a:avLst/>
          </a:prstGeom>
          <a:noFill/>
        </p:spPr>
        <p:txBody>
          <a:bodyPr wrap="square" rtlCol="0">
            <a:spAutoFit/>
          </a:bodyPr>
          <a:lstStyle/>
          <a:p>
            <a:r>
              <a:rPr lang="el-GR" sz="1600" b="1" dirty="0">
                <a:solidFill>
                  <a:schemeClr val="tx1">
                    <a:lumMod val="50000"/>
                  </a:schemeClr>
                </a:solidFill>
              </a:rPr>
              <a:t>ἀγα[θῃ] | τύ[χῃ</a:t>
            </a:r>
            <a:r>
              <a:rPr lang="el-GR" sz="1600" dirty="0">
                <a:solidFill>
                  <a:schemeClr val="tx1">
                    <a:lumMod val="50000"/>
                  </a:schemeClr>
                </a:solidFill>
              </a:rPr>
              <a:t>. | </a:t>
            </a:r>
            <a:r>
              <a:rPr lang="el-GR" sz="1600" b="1" dirty="0">
                <a:solidFill>
                  <a:schemeClr val="tx1">
                    <a:lumMod val="50000"/>
                  </a:schemeClr>
                </a:solidFill>
              </a:rPr>
              <a:t>Κ]λαυδίαν Κρατεία[ν </a:t>
            </a:r>
            <a:r>
              <a:rPr lang="en-GB" sz="1600" b="1" dirty="0">
                <a:solidFill>
                  <a:schemeClr val="tx1">
                    <a:lumMod val="50000"/>
                  </a:schemeClr>
                </a:solidFill>
              </a:rPr>
              <a:t>O</a:t>
            </a:r>
            <a:r>
              <a:rPr lang="el-GR" sz="1600" b="1" dirty="0">
                <a:solidFill>
                  <a:schemeClr val="tx1">
                    <a:lumMod val="50000"/>
                  </a:schemeClr>
                </a:solidFill>
              </a:rPr>
              <a:t>ὐηριανὴν</a:t>
            </a:r>
            <a:r>
              <a:rPr lang="el-GR" sz="1600" dirty="0">
                <a:solidFill>
                  <a:schemeClr val="tx1">
                    <a:lumMod val="50000"/>
                  </a:schemeClr>
                </a:solidFill>
              </a:rPr>
              <a:t> | </a:t>
            </a:r>
            <a:r>
              <a:rPr lang="el-GR" sz="1600" b="1" dirty="0">
                <a:solidFill>
                  <a:schemeClr val="tx1">
                    <a:lumMod val="50000"/>
                  </a:schemeClr>
                </a:solidFill>
              </a:rPr>
              <a:t>συ]νκλητικήν</a:t>
            </a:r>
            <a:r>
              <a:rPr lang="el-GR" sz="1600" dirty="0">
                <a:solidFill>
                  <a:schemeClr val="tx1">
                    <a:lumMod val="50000"/>
                  </a:schemeClr>
                </a:solidFill>
              </a:rPr>
              <a:t>, τὴν</a:t>
            </a:r>
            <a:r>
              <a:rPr lang="el-GR" sz="1600" b="1" dirty="0">
                <a:solidFill>
                  <a:schemeClr val="tx1">
                    <a:lumMod val="50000"/>
                  </a:schemeClr>
                </a:solidFill>
              </a:rPr>
              <a:t> πρύ[τανιν </a:t>
            </a:r>
            <a:r>
              <a:rPr lang="el-GR" sz="1600" dirty="0">
                <a:solidFill>
                  <a:schemeClr val="tx1">
                    <a:lumMod val="50000"/>
                  </a:schemeClr>
                </a:solidFill>
              </a:rPr>
              <a:t>| καὶ] </a:t>
            </a:r>
            <a:r>
              <a:rPr lang="el-GR" sz="1600" b="1" dirty="0">
                <a:solidFill>
                  <a:schemeClr val="tx1">
                    <a:lumMod val="50000"/>
                  </a:schemeClr>
                </a:solidFill>
              </a:rPr>
              <a:t>γυμνασίαρχον</a:t>
            </a:r>
            <a:r>
              <a:rPr lang="el-GR" sz="1600" dirty="0">
                <a:solidFill>
                  <a:schemeClr val="tx1">
                    <a:lumMod val="50000"/>
                  </a:schemeClr>
                </a:solidFill>
              </a:rPr>
              <a:t> | [πάν]των τῶν γυμν[ασίων] | [...] σεμνῶς [..... ..... ...... . </a:t>
            </a:r>
            <a:r>
              <a:rPr lang="el-GR" sz="1600" b="1" dirty="0">
                <a:solidFill>
                  <a:schemeClr val="tx1">
                    <a:lumMod val="50000"/>
                  </a:schemeClr>
                </a:solidFill>
              </a:rPr>
              <a:t>ἱερῆν καὶ | κοσ]μήτειραν</a:t>
            </a:r>
            <a:r>
              <a:rPr lang="el-GR" sz="1600" dirty="0">
                <a:solidFill>
                  <a:schemeClr val="tx1">
                    <a:lumMod val="50000"/>
                  </a:schemeClr>
                </a:solidFill>
              </a:rPr>
              <a:t> τ[ῆς ἁγιωτάτης </a:t>
            </a:r>
            <a:r>
              <a:rPr lang="el-GR" sz="1600" b="1" dirty="0">
                <a:solidFill>
                  <a:schemeClr val="tx1">
                    <a:lumMod val="50000"/>
                  </a:schemeClr>
                </a:solidFill>
              </a:rPr>
              <a:t>Ἀρ]τέμιδος</a:t>
            </a:r>
            <a:r>
              <a:rPr lang="el-GR" sz="1600" dirty="0">
                <a:solidFill>
                  <a:schemeClr val="tx1">
                    <a:lumMod val="50000"/>
                  </a:schemeClr>
                </a:solidFill>
              </a:rPr>
              <a:t>, ἱε|[ρατεύ]σασαν ἀξίως [καὶ σεμνῶς, θυγ]ατέρα πρὸς | [μὲν] </a:t>
            </a:r>
            <a:r>
              <a:rPr lang="en-GB" sz="1600" dirty="0">
                <a:solidFill>
                  <a:schemeClr val="tx1">
                    <a:lumMod val="50000"/>
                  </a:schemeClr>
                </a:solidFill>
              </a:rPr>
              <a:t> </a:t>
            </a:r>
            <a:r>
              <a:rPr lang="el-GR" sz="1600" dirty="0">
                <a:solidFill>
                  <a:schemeClr val="tx1">
                    <a:lumMod val="50000"/>
                  </a:schemeClr>
                </a:solidFill>
              </a:rPr>
              <a:t>πατρὸς Κλ(αυδίου) Μητροβίου </a:t>
            </a:r>
            <a:r>
              <a:rPr lang="en-GB" sz="1600" dirty="0">
                <a:solidFill>
                  <a:schemeClr val="tx1">
                    <a:lumMod val="50000"/>
                  </a:schemeClr>
                </a:solidFill>
              </a:rPr>
              <a:t>O</a:t>
            </a:r>
            <a:r>
              <a:rPr lang="el-GR" sz="1600" dirty="0">
                <a:solidFill>
                  <a:schemeClr val="tx1">
                    <a:lumMod val="50000"/>
                  </a:schemeClr>
                </a:solidFill>
              </a:rPr>
              <a:t>ὐη[ρ]ιανοῦ, ὑοῦ | </a:t>
            </a:r>
            <a:r>
              <a:rPr lang="el-GR" sz="1600" b="1" dirty="0">
                <a:solidFill>
                  <a:schemeClr val="tx1">
                    <a:lumMod val="50000"/>
                  </a:schemeClr>
                </a:solidFill>
              </a:rPr>
              <a:t>[Κλ. Μη]τροβίου καὶ Κλαυδίας Κρατείας </a:t>
            </a:r>
            <a:r>
              <a:rPr lang="el-GR" sz="1600" b="1" u="sng" dirty="0">
                <a:solidFill>
                  <a:schemeClr val="tx1">
                    <a:lumMod val="50000"/>
                  </a:schemeClr>
                </a:solidFill>
              </a:rPr>
              <a:t>ἀ[ρχι]ερέων</a:t>
            </a:r>
            <a:r>
              <a:rPr lang="el-GR" sz="1600" b="1" dirty="0">
                <a:solidFill>
                  <a:schemeClr val="tx1">
                    <a:lumMod val="50000"/>
                  </a:schemeClr>
                </a:solidFill>
              </a:rPr>
              <a:t>,</a:t>
            </a:r>
            <a:r>
              <a:rPr lang="el-GR" sz="1600" dirty="0">
                <a:solidFill>
                  <a:schemeClr val="tx1">
                    <a:lumMod val="50000"/>
                  </a:schemeClr>
                </a:solidFill>
              </a:rPr>
              <a:t> | [πρὸς δ]ὲ μητ[ρ]ὸς </a:t>
            </a:r>
            <a:r>
              <a:rPr lang="en-GB" sz="1600" dirty="0">
                <a:solidFill>
                  <a:schemeClr val="tx1">
                    <a:lumMod val="50000"/>
                  </a:schemeClr>
                </a:solidFill>
              </a:rPr>
              <a:t>O</a:t>
            </a:r>
            <a:r>
              <a:rPr lang="el-GR" sz="1600" dirty="0">
                <a:solidFill>
                  <a:schemeClr val="tx1">
                    <a:lumMod val="50000"/>
                  </a:schemeClr>
                </a:solidFill>
              </a:rPr>
              <a:t>ὐλπίας Δημοκρατείας κοσμη|[τείρη]ς, ἐγγόνην Ἰουλίας Δαμιανῆς Πώλλης | [ἱερῆς κ]αὶ κοσμητείρης καὶ πρυτάνεως, | [προεγ]γόνην Φλ. Πώλλης ἱερῆς καὶ κοσ|[μητεί]ρης, ἀπογόνην δὲ</a:t>
            </a:r>
            <a:r>
              <a:rPr lang="el-GR" sz="1600" b="1" dirty="0">
                <a:solidFill>
                  <a:schemeClr val="tx1">
                    <a:lumMod val="50000"/>
                  </a:schemeClr>
                </a:solidFill>
              </a:rPr>
              <a:t> Ἰουλ. Πώλλης | [ἱερῆς κ]αὶ κοσμητείρης καὶ ἀρχιερείας | [καὶ πρυτά]νεως </a:t>
            </a:r>
            <a:r>
              <a:rPr lang="el-GR" sz="1600" dirty="0">
                <a:solidFill>
                  <a:schemeClr val="tx1">
                    <a:lumMod val="50000"/>
                  </a:schemeClr>
                </a:solidFill>
              </a:rPr>
              <a:t>καὶ Μινδίας Ποτεν|[τίλλης ἀ]ρχιερείας καὶ κοσμητείρης, | [ἀνάγουσα]ν τὸ γένος ἐκ τῶν ἱερειῶν | [καὶ κοσμη]τειρῶν.</a:t>
            </a:r>
            <a:endParaRPr lang="en-GB" sz="1600" dirty="0">
              <a:solidFill>
                <a:schemeClr val="tx1">
                  <a:lumMod val="50000"/>
                </a:schemeClr>
              </a:solidFill>
            </a:endParaRPr>
          </a:p>
        </p:txBody>
      </p:sp>
      <p:sp>
        <p:nvSpPr>
          <p:cNvPr id="14" name="Oval 13"/>
          <p:cNvSpPr/>
          <p:nvPr/>
        </p:nvSpPr>
        <p:spPr>
          <a:xfrm>
            <a:off x="3973361" y="1556792"/>
            <a:ext cx="648072" cy="720080"/>
          </a:xfrm>
          <a:prstGeom prst="ellipse">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110662" y="1621832"/>
            <a:ext cx="373469" cy="523220"/>
          </a:xfrm>
          <a:prstGeom prst="rect">
            <a:avLst/>
          </a:prstGeom>
          <a:noFill/>
        </p:spPr>
        <p:txBody>
          <a:bodyPr wrap="square" rtlCol="0">
            <a:spAutoFit/>
          </a:bodyPr>
          <a:lstStyle/>
          <a:p>
            <a:r>
              <a:rPr lang="de-DE" sz="2800" b="1" dirty="0"/>
              <a:t>1</a:t>
            </a:r>
            <a:endParaRPr lang="en-GB" sz="2800" b="1" dirty="0"/>
          </a:p>
        </p:txBody>
      </p:sp>
      <p:sp>
        <p:nvSpPr>
          <p:cNvPr id="16" name="Oval 15"/>
          <p:cNvSpPr/>
          <p:nvPr/>
        </p:nvSpPr>
        <p:spPr>
          <a:xfrm>
            <a:off x="3987280" y="5013176"/>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4124581" y="5066020"/>
            <a:ext cx="373469" cy="523220"/>
          </a:xfrm>
          <a:prstGeom prst="rect">
            <a:avLst/>
          </a:prstGeom>
          <a:noFill/>
        </p:spPr>
        <p:txBody>
          <a:bodyPr wrap="square" rtlCol="0">
            <a:spAutoFit/>
          </a:bodyPr>
          <a:lstStyle/>
          <a:p>
            <a:r>
              <a:rPr lang="de-DE" sz="2800" b="1" dirty="0"/>
              <a:t>6</a:t>
            </a:r>
            <a:endParaRPr lang="en-GB" sz="2800" b="1" dirty="0"/>
          </a:p>
        </p:txBody>
      </p:sp>
      <p:sp>
        <p:nvSpPr>
          <p:cNvPr id="18" name="Oval 17"/>
          <p:cNvSpPr/>
          <p:nvPr/>
        </p:nvSpPr>
        <p:spPr>
          <a:xfrm>
            <a:off x="3995936" y="5445224"/>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4133237" y="5510264"/>
            <a:ext cx="373469" cy="523220"/>
          </a:xfrm>
          <a:prstGeom prst="rect">
            <a:avLst/>
          </a:prstGeom>
          <a:noFill/>
        </p:spPr>
        <p:txBody>
          <a:bodyPr wrap="square" rtlCol="0">
            <a:spAutoFit/>
          </a:bodyPr>
          <a:lstStyle/>
          <a:p>
            <a:r>
              <a:rPr lang="de-DE" sz="2800" b="1" dirty="0"/>
              <a:t>7</a:t>
            </a:r>
            <a:endParaRPr lang="en-GB" sz="2800" b="1" dirty="0"/>
          </a:p>
        </p:txBody>
      </p:sp>
      <p:sp>
        <p:nvSpPr>
          <p:cNvPr id="20" name="Oval 19"/>
          <p:cNvSpPr/>
          <p:nvPr/>
        </p:nvSpPr>
        <p:spPr>
          <a:xfrm>
            <a:off x="4002668" y="6057243"/>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4139969" y="6122283"/>
            <a:ext cx="373469" cy="523220"/>
          </a:xfrm>
          <a:prstGeom prst="rect">
            <a:avLst/>
          </a:prstGeom>
          <a:noFill/>
        </p:spPr>
        <p:txBody>
          <a:bodyPr wrap="square" rtlCol="0">
            <a:spAutoFit/>
          </a:bodyPr>
          <a:lstStyle/>
          <a:p>
            <a:r>
              <a:rPr lang="de-DE" sz="2800" b="1" dirty="0"/>
              <a:t>8</a:t>
            </a:r>
            <a:endParaRPr lang="en-GB" sz="2800" b="1" dirty="0"/>
          </a:p>
        </p:txBody>
      </p:sp>
      <p:sp>
        <p:nvSpPr>
          <p:cNvPr id="23" name="TextBox 22"/>
          <p:cNvSpPr txBox="1"/>
          <p:nvPr/>
        </p:nvSpPr>
        <p:spPr>
          <a:xfrm>
            <a:off x="218163" y="2276872"/>
            <a:ext cx="3859160" cy="646331"/>
          </a:xfrm>
          <a:prstGeom prst="rect">
            <a:avLst/>
          </a:prstGeom>
          <a:noFill/>
        </p:spPr>
        <p:txBody>
          <a:bodyPr wrap="square" rtlCol="0">
            <a:spAutoFit/>
          </a:bodyPr>
          <a:lstStyle/>
          <a:p>
            <a:r>
              <a:rPr lang="en-GB" dirty="0">
                <a:solidFill>
                  <a:schemeClr val="tx1">
                    <a:lumMod val="75000"/>
                  </a:schemeClr>
                </a:solidFill>
                <a:effectLst>
                  <a:outerShdw blurRad="38100" dist="38100" dir="2700000" algn="tl">
                    <a:srgbClr val="000000">
                      <a:alpha val="43137"/>
                    </a:srgbClr>
                  </a:outerShdw>
                </a:effectLst>
              </a:rPr>
              <a:t>(1) Claudia </a:t>
            </a:r>
            <a:r>
              <a:rPr lang="en-GB" dirty="0" err="1">
                <a:solidFill>
                  <a:schemeClr val="tx1">
                    <a:lumMod val="75000"/>
                  </a:schemeClr>
                </a:solidFill>
                <a:effectLst>
                  <a:outerShdw blurRad="38100" dist="38100" dir="2700000" algn="tl">
                    <a:srgbClr val="000000">
                      <a:alpha val="43137"/>
                    </a:srgbClr>
                  </a:outerShdw>
                </a:effectLst>
              </a:rPr>
              <a:t>Crateia</a:t>
            </a:r>
            <a:r>
              <a:rPr lang="en-GB" dirty="0">
                <a:solidFill>
                  <a:schemeClr val="tx1">
                    <a:lumMod val="75000"/>
                  </a:schemeClr>
                </a:solidFill>
                <a:effectLst>
                  <a:outerShdw blurRad="38100" dist="38100" dir="2700000" algn="tl">
                    <a:srgbClr val="000000">
                      <a:alpha val="43137"/>
                    </a:srgbClr>
                  </a:outerShdw>
                </a:effectLst>
              </a:rPr>
              <a:t> </a:t>
            </a:r>
            <a:r>
              <a:rPr lang="en-GB" dirty="0" err="1">
                <a:solidFill>
                  <a:schemeClr val="tx1">
                    <a:lumMod val="75000"/>
                  </a:schemeClr>
                </a:solidFill>
                <a:effectLst>
                  <a:outerShdw blurRad="38100" dist="38100" dir="2700000" algn="tl">
                    <a:srgbClr val="000000">
                      <a:alpha val="43137"/>
                    </a:srgbClr>
                  </a:outerShdw>
                </a:effectLst>
              </a:rPr>
              <a:t>Veriana</a:t>
            </a:r>
            <a:r>
              <a:rPr lang="en-GB" dirty="0">
                <a:solidFill>
                  <a:schemeClr val="tx1">
                    <a:lumMod val="75000"/>
                  </a:schemeClr>
                </a:solidFill>
                <a:effectLst>
                  <a:outerShdw blurRad="38100" dist="38100" dir="2700000" algn="tl">
                    <a:srgbClr val="000000">
                      <a:alpha val="43137"/>
                    </a:srgbClr>
                  </a:outerShdw>
                </a:effectLst>
              </a:rPr>
              <a:t>, </a:t>
            </a:r>
          </a:p>
          <a:p>
            <a:pPr marL="742950" lvl="1" indent="-285750">
              <a:buFont typeface="Wingdings" pitchFamily="2" charset="2"/>
              <a:buChar char="v"/>
            </a:pPr>
            <a:r>
              <a:rPr lang="en-GB" i="1" dirty="0" err="1">
                <a:solidFill>
                  <a:schemeClr val="tx1">
                    <a:lumMod val="75000"/>
                  </a:schemeClr>
                </a:solidFill>
                <a:effectLst>
                  <a:outerShdw blurRad="38100" dist="38100" dir="2700000" algn="tl">
                    <a:srgbClr val="000000">
                      <a:alpha val="43137"/>
                    </a:srgbClr>
                  </a:outerShdw>
                </a:effectLst>
              </a:rPr>
              <a:t>pryt</a:t>
            </a:r>
            <a:r>
              <a:rPr lang="en-GB" i="1" dirty="0">
                <a:solidFill>
                  <a:schemeClr val="tx1">
                    <a:lumMod val="75000"/>
                  </a:schemeClr>
                </a:solidFill>
                <a:effectLst>
                  <a:outerShdw blurRad="38100" dist="38100" dir="2700000" algn="tl">
                    <a:srgbClr val="000000">
                      <a:alpha val="43137"/>
                    </a:srgbClr>
                  </a:outerShdw>
                </a:effectLst>
              </a:rPr>
              <a:t>., gym, </a:t>
            </a:r>
            <a:r>
              <a:rPr lang="en-GB" i="1" dirty="0" err="1">
                <a:solidFill>
                  <a:schemeClr val="tx1">
                    <a:lumMod val="75000"/>
                  </a:schemeClr>
                </a:solidFill>
                <a:effectLst>
                  <a:outerShdw blurRad="38100" dist="38100" dir="2700000" algn="tl">
                    <a:srgbClr val="000000">
                      <a:alpha val="43137"/>
                    </a:srgbClr>
                  </a:outerShdw>
                </a:effectLst>
              </a:rPr>
              <a:t>hiereia</a:t>
            </a:r>
            <a:r>
              <a:rPr lang="en-GB" i="1" dirty="0">
                <a:solidFill>
                  <a:schemeClr val="tx1">
                    <a:lumMod val="75000"/>
                  </a:schemeClr>
                </a:solidFill>
                <a:effectLst>
                  <a:outerShdw blurRad="38100" dist="38100" dir="2700000" algn="tl">
                    <a:srgbClr val="000000">
                      <a:alpha val="43137"/>
                    </a:srgbClr>
                  </a:outerShdw>
                </a:effectLst>
              </a:rPr>
              <a:t>, </a:t>
            </a:r>
            <a:r>
              <a:rPr lang="en-GB" i="1" dirty="0" err="1">
                <a:solidFill>
                  <a:schemeClr val="tx1">
                    <a:lumMod val="75000"/>
                  </a:schemeClr>
                </a:solidFill>
                <a:effectLst>
                  <a:outerShdw blurRad="38100" dist="38100" dir="2700000" algn="tl">
                    <a:srgbClr val="000000">
                      <a:alpha val="43137"/>
                    </a:srgbClr>
                  </a:outerShdw>
                </a:effectLst>
              </a:rPr>
              <a:t>kosmét</a:t>
            </a:r>
            <a:r>
              <a:rPr lang="en-GB" i="1" dirty="0">
                <a:solidFill>
                  <a:schemeClr val="tx1">
                    <a:lumMod val="75000"/>
                  </a:schemeClr>
                </a:solidFill>
                <a:effectLst>
                  <a:outerShdw blurRad="38100" dist="38100" dir="2700000" algn="tl">
                    <a:srgbClr val="000000">
                      <a:alpha val="43137"/>
                    </a:srgbClr>
                  </a:outerShdw>
                </a:effectLst>
              </a:rPr>
              <a:t>.</a:t>
            </a:r>
            <a:endParaRPr lang="en-GB" dirty="0">
              <a:solidFill>
                <a:schemeClr val="tx1">
                  <a:lumMod val="75000"/>
                </a:schemeClr>
              </a:solidFill>
              <a:effectLst>
                <a:outerShdw blurRad="38100" dist="38100" dir="2700000" algn="tl">
                  <a:srgbClr val="000000">
                    <a:alpha val="43137"/>
                  </a:srgbClr>
                </a:outerShdw>
              </a:effectLst>
            </a:endParaRPr>
          </a:p>
        </p:txBody>
      </p:sp>
      <p:sp>
        <p:nvSpPr>
          <p:cNvPr id="24" name="TextBox 23"/>
          <p:cNvSpPr txBox="1"/>
          <p:nvPr/>
        </p:nvSpPr>
        <p:spPr>
          <a:xfrm>
            <a:off x="230001" y="2858742"/>
            <a:ext cx="3709849" cy="923330"/>
          </a:xfrm>
          <a:prstGeom prst="rect">
            <a:avLst/>
          </a:prstGeom>
          <a:noFill/>
        </p:spPr>
        <p:txBody>
          <a:bodyPr wrap="square" rtlCol="0">
            <a:spAutoFit/>
          </a:bodyPr>
          <a:lstStyle/>
          <a:p>
            <a:r>
              <a:rPr lang="de-DE" dirty="0">
                <a:solidFill>
                  <a:schemeClr val="tx1">
                    <a:lumMod val="75000"/>
                  </a:schemeClr>
                </a:solidFill>
                <a:effectLst>
                  <a:outerShdw blurRad="38100" dist="38100" dir="2700000" algn="tl">
                    <a:srgbClr val="000000">
                      <a:alpha val="43137"/>
                    </a:srgbClr>
                  </a:outerShdw>
                </a:effectLst>
              </a:rPr>
              <a:t>(3) </a:t>
            </a:r>
            <a:r>
              <a:rPr lang="fr-FR" dirty="0">
                <a:solidFill>
                  <a:schemeClr val="tx1">
                    <a:lumMod val="75000"/>
                  </a:schemeClr>
                </a:solidFill>
                <a:effectLst>
                  <a:outerShdw blurRad="38100" dist="38100" dir="2700000" algn="tl">
                    <a:srgbClr val="000000">
                      <a:alpha val="43137"/>
                    </a:srgbClr>
                  </a:outerShdw>
                </a:effectLst>
              </a:rPr>
              <a:t>Claudius </a:t>
            </a:r>
            <a:r>
              <a:rPr lang="fr-FR" dirty="0" err="1">
                <a:solidFill>
                  <a:schemeClr val="tx1">
                    <a:lumMod val="75000"/>
                  </a:schemeClr>
                </a:solidFill>
                <a:effectLst>
                  <a:outerShdw blurRad="38100" dist="38100" dir="2700000" algn="tl">
                    <a:srgbClr val="000000">
                      <a:alpha val="43137"/>
                    </a:srgbClr>
                  </a:outerShdw>
                </a:effectLst>
              </a:rPr>
              <a:t>Metrobius</a:t>
            </a:r>
            <a:r>
              <a:rPr lang="fr-FR" dirty="0">
                <a:solidFill>
                  <a:schemeClr val="tx1">
                    <a:lumMod val="75000"/>
                  </a:schemeClr>
                </a:solidFill>
                <a:effectLst>
                  <a:outerShdw blurRad="38100" dist="38100" dir="2700000" algn="tl">
                    <a:srgbClr val="000000">
                      <a:alpha val="43137"/>
                    </a:srgbClr>
                  </a:outerShdw>
                </a:effectLst>
              </a:rPr>
              <a:t> </a:t>
            </a:r>
            <a:r>
              <a:rPr lang="fr-FR" dirty="0" err="1">
                <a:solidFill>
                  <a:schemeClr val="tx1">
                    <a:lumMod val="75000"/>
                  </a:schemeClr>
                </a:solidFill>
                <a:effectLst>
                  <a:outerShdw blurRad="38100" dist="38100" dir="2700000" algn="tl">
                    <a:srgbClr val="000000">
                      <a:alpha val="43137"/>
                    </a:srgbClr>
                  </a:outerShdw>
                </a:effectLst>
              </a:rPr>
              <a:t>und</a:t>
            </a:r>
            <a:br>
              <a:rPr lang="fr-FR" dirty="0">
                <a:solidFill>
                  <a:schemeClr val="tx1">
                    <a:lumMod val="75000"/>
                  </a:schemeClr>
                </a:solidFill>
                <a:effectLst>
                  <a:outerShdw blurRad="38100" dist="38100" dir="2700000" algn="tl">
                    <a:srgbClr val="000000">
                      <a:alpha val="43137"/>
                    </a:srgbClr>
                  </a:outerShdw>
                </a:effectLst>
              </a:rPr>
            </a:br>
            <a:r>
              <a:rPr lang="fr-FR" dirty="0">
                <a:solidFill>
                  <a:schemeClr val="tx1">
                    <a:lumMod val="75000"/>
                  </a:schemeClr>
                </a:solidFill>
                <a:effectLst>
                  <a:outerShdw blurRad="38100" dist="38100" dir="2700000" algn="tl">
                    <a:srgbClr val="000000">
                      <a:alpha val="43137"/>
                    </a:srgbClr>
                  </a:outerShdw>
                </a:effectLst>
              </a:rPr>
              <a:t>     Claudia </a:t>
            </a:r>
            <a:r>
              <a:rPr lang="fr-FR" dirty="0" err="1">
                <a:solidFill>
                  <a:schemeClr val="tx1">
                    <a:lumMod val="75000"/>
                  </a:schemeClr>
                </a:solidFill>
                <a:effectLst>
                  <a:outerShdw blurRad="38100" dist="38100" dir="2700000" algn="tl">
                    <a:srgbClr val="000000">
                      <a:alpha val="43137"/>
                    </a:srgbClr>
                  </a:outerShdw>
                </a:effectLst>
              </a:rPr>
              <a:t>Crateia</a:t>
            </a:r>
            <a:r>
              <a:rPr lang="fr-FR" dirty="0">
                <a:solidFill>
                  <a:schemeClr val="tx1">
                    <a:lumMod val="75000"/>
                  </a:schemeClr>
                </a:solidFill>
                <a:effectLst>
                  <a:outerShdw blurRad="38100" dist="38100" dir="2700000" algn="tl">
                    <a:srgbClr val="000000">
                      <a:alpha val="43137"/>
                    </a:srgbClr>
                  </a:outerShdw>
                </a:effectLst>
              </a:rPr>
              <a:t>, </a:t>
            </a:r>
            <a:r>
              <a:rPr lang="fr-FR" b="1" dirty="0" err="1">
                <a:solidFill>
                  <a:schemeClr val="tx1">
                    <a:lumMod val="75000"/>
                  </a:schemeClr>
                </a:solidFill>
                <a:effectLst>
                  <a:outerShdw blurRad="38100" dist="38100" dir="2700000" algn="tl">
                    <a:srgbClr val="000000">
                      <a:alpha val="43137"/>
                    </a:srgbClr>
                  </a:outerShdw>
                </a:effectLst>
              </a:rPr>
              <a:t>Hohepriester</a:t>
            </a:r>
            <a:endParaRPr lang="fr-FR" b="1" dirty="0">
              <a:solidFill>
                <a:schemeClr val="tx1">
                  <a:lumMod val="75000"/>
                </a:schemeClr>
              </a:solidFill>
              <a:effectLst>
                <a:outerShdw blurRad="38100" dist="38100" dir="2700000" algn="tl">
                  <a:srgbClr val="000000">
                    <a:alpha val="43137"/>
                  </a:srgbClr>
                </a:outerShdw>
              </a:effectLst>
            </a:endParaRPr>
          </a:p>
          <a:p>
            <a:endParaRPr lang="en-GB" dirty="0">
              <a:solidFill>
                <a:schemeClr val="tx1">
                  <a:lumMod val="75000"/>
                </a:schemeClr>
              </a:solidFill>
            </a:endParaRPr>
          </a:p>
        </p:txBody>
      </p:sp>
      <p:sp>
        <p:nvSpPr>
          <p:cNvPr id="25" name="TextBox 24"/>
          <p:cNvSpPr txBox="1"/>
          <p:nvPr/>
        </p:nvSpPr>
        <p:spPr>
          <a:xfrm>
            <a:off x="218163" y="3443517"/>
            <a:ext cx="3709849" cy="3139321"/>
          </a:xfrm>
          <a:prstGeom prst="rect">
            <a:avLst/>
          </a:prstGeom>
          <a:noFill/>
        </p:spPr>
        <p:txBody>
          <a:bodyPr wrap="square" rtlCol="0">
            <a:spAutoFit/>
          </a:bodyPr>
          <a:lstStyle/>
          <a:p>
            <a:r>
              <a:rPr lang="de-DE" dirty="0">
                <a:solidFill>
                  <a:schemeClr val="tx1">
                    <a:lumMod val="75000"/>
                  </a:schemeClr>
                </a:solidFill>
                <a:effectLst>
                  <a:outerShdw blurRad="38100" dist="38100" dir="2700000" algn="tl">
                    <a:srgbClr val="000000">
                      <a:alpha val="43137"/>
                    </a:srgbClr>
                  </a:outerShdw>
                </a:effectLst>
              </a:rPr>
              <a:t>(4) Mutter: </a:t>
            </a:r>
            <a:r>
              <a:rPr lang="fr-FR" dirty="0" err="1">
                <a:solidFill>
                  <a:schemeClr val="tx1">
                    <a:lumMod val="75000"/>
                  </a:schemeClr>
                </a:solidFill>
                <a:effectLst>
                  <a:outerShdw blurRad="38100" dist="38100" dir="2700000" algn="tl">
                    <a:srgbClr val="000000">
                      <a:alpha val="43137"/>
                    </a:srgbClr>
                  </a:outerShdw>
                </a:effectLst>
              </a:rPr>
              <a:t>Ulpia</a:t>
            </a:r>
            <a:r>
              <a:rPr lang="fr-FR" dirty="0">
                <a:solidFill>
                  <a:schemeClr val="tx1">
                    <a:lumMod val="75000"/>
                  </a:schemeClr>
                </a:solidFill>
                <a:effectLst>
                  <a:outerShdw blurRad="38100" dist="38100" dir="2700000" algn="tl">
                    <a:srgbClr val="000000">
                      <a:alpha val="43137"/>
                    </a:srgbClr>
                  </a:outerShdw>
                </a:effectLst>
              </a:rPr>
              <a:t> </a:t>
            </a:r>
            <a:r>
              <a:rPr lang="fr-FR" dirty="0" err="1">
                <a:solidFill>
                  <a:schemeClr val="tx1">
                    <a:lumMod val="75000"/>
                  </a:schemeClr>
                </a:solidFill>
                <a:effectLst>
                  <a:outerShdw blurRad="38100" dist="38100" dir="2700000" algn="tl">
                    <a:srgbClr val="000000">
                      <a:alpha val="43137"/>
                    </a:srgbClr>
                  </a:outerShdw>
                </a:effectLst>
              </a:rPr>
              <a:t>Demokrateia</a:t>
            </a:r>
            <a:r>
              <a:rPr lang="fr-FR" dirty="0">
                <a:solidFill>
                  <a:schemeClr val="tx1">
                    <a:lumMod val="75000"/>
                  </a:schemeClr>
                </a:solidFill>
                <a:effectLst>
                  <a:outerShdw blurRad="38100" dist="38100" dir="2700000" algn="tl">
                    <a:srgbClr val="000000">
                      <a:alpha val="43137"/>
                    </a:srgbClr>
                  </a:outerShdw>
                </a:effectLst>
              </a:rPr>
              <a:t>:</a:t>
            </a:r>
          </a:p>
          <a:p>
            <a:pPr marL="285750" indent="-285750">
              <a:buFont typeface="Wingdings" pitchFamily="2" charset="2"/>
              <a:buChar char="v"/>
            </a:pPr>
            <a:r>
              <a:rPr lang="fr-FR" dirty="0">
                <a:solidFill>
                  <a:schemeClr val="tx1">
                    <a:lumMod val="75000"/>
                  </a:schemeClr>
                </a:solidFill>
                <a:effectLst>
                  <a:outerShdw blurRad="38100" dist="38100" dir="2700000" algn="tl">
                    <a:srgbClr val="000000">
                      <a:alpha val="43137"/>
                    </a:srgbClr>
                  </a:outerShdw>
                </a:effectLst>
              </a:rPr>
              <a:t> </a:t>
            </a:r>
            <a:r>
              <a:rPr lang="fr-FR" i="1" dirty="0">
                <a:solidFill>
                  <a:schemeClr val="tx1">
                    <a:lumMod val="75000"/>
                  </a:schemeClr>
                </a:solidFill>
                <a:effectLst>
                  <a:outerShdw blurRad="38100" dist="38100" dir="2700000" algn="tl">
                    <a:srgbClr val="000000">
                      <a:alpha val="43137"/>
                    </a:srgbClr>
                  </a:outerShdw>
                </a:effectLst>
              </a:rPr>
              <a:t>k</a:t>
            </a:r>
            <a:r>
              <a:rPr lang="en-GB" b="1" i="1" dirty="0" err="1">
                <a:solidFill>
                  <a:schemeClr val="tx1">
                    <a:lumMod val="75000"/>
                  </a:schemeClr>
                </a:solidFill>
                <a:effectLst>
                  <a:outerShdw blurRad="38100" dist="38100" dir="2700000" algn="tl">
                    <a:srgbClr val="000000">
                      <a:alpha val="43137"/>
                    </a:srgbClr>
                  </a:outerShdw>
                </a:effectLst>
              </a:rPr>
              <a:t>osméteira</a:t>
            </a:r>
            <a:endParaRPr lang="en-GB" b="1" i="1" dirty="0">
              <a:solidFill>
                <a:schemeClr val="tx1">
                  <a:lumMod val="75000"/>
                </a:schemeClr>
              </a:solidFill>
              <a:effectLst>
                <a:outerShdw blurRad="38100" dist="38100" dir="2700000" algn="tl">
                  <a:srgbClr val="000000">
                    <a:alpha val="43137"/>
                  </a:srgbClr>
                </a:outerShdw>
              </a:effectLst>
            </a:endParaRPr>
          </a:p>
          <a:p>
            <a:r>
              <a:rPr lang="de-DE" spc="-150" dirty="0">
                <a:solidFill>
                  <a:schemeClr val="tx1">
                    <a:lumMod val="75000"/>
                  </a:schemeClr>
                </a:solidFill>
                <a:effectLst>
                  <a:outerShdw blurRad="38100" dist="38100" dir="2700000" algn="tl">
                    <a:srgbClr val="000000">
                      <a:alpha val="43137"/>
                    </a:srgbClr>
                  </a:outerShdw>
                </a:effectLst>
              </a:rPr>
              <a:t>(5) Großmutter:  </a:t>
            </a:r>
            <a:r>
              <a:rPr lang="fr-FR" dirty="0">
                <a:solidFill>
                  <a:schemeClr val="tx1">
                    <a:lumMod val="75000"/>
                  </a:schemeClr>
                </a:solidFill>
                <a:effectLst>
                  <a:outerShdw blurRad="38100" dist="38100" dir="2700000" algn="tl">
                    <a:srgbClr val="000000">
                      <a:alpha val="43137"/>
                    </a:srgbClr>
                  </a:outerShdw>
                </a:effectLst>
              </a:rPr>
              <a:t>Iulia </a:t>
            </a:r>
            <a:r>
              <a:rPr lang="fr-FR" dirty="0" err="1">
                <a:solidFill>
                  <a:schemeClr val="tx1">
                    <a:lumMod val="75000"/>
                  </a:schemeClr>
                </a:solidFill>
                <a:effectLst>
                  <a:outerShdw blurRad="38100" dist="38100" dir="2700000" algn="tl">
                    <a:srgbClr val="000000">
                      <a:alpha val="43137"/>
                    </a:srgbClr>
                  </a:outerShdw>
                </a:effectLst>
              </a:rPr>
              <a:t>Damiane</a:t>
            </a:r>
            <a:r>
              <a:rPr lang="fr-FR" dirty="0">
                <a:solidFill>
                  <a:schemeClr val="tx1">
                    <a:lumMod val="75000"/>
                  </a:schemeClr>
                </a:solidFill>
                <a:effectLst>
                  <a:outerShdw blurRad="38100" dist="38100" dir="2700000" algn="tl">
                    <a:srgbClr val="000000">
                      <a:alpha val="43137"/>
                    </a:srgbClr>
                  </a:outerShdw>
                </a:effectLst>
              </a:rPr>
              <a:t> </a:t>
            </a:r>
            <a:r>
              <a:rPr lang="fr-FR" dirty="0" err="1">
                <a:solidFill>
                  <a:schemeClr val="tx1">
                    <a:lumMod val="75000"/>
                  </a:schemeClr>
                </a:solidFill>
                <a:effectLst>
                  <a:outerShdw blurRad="38100" dist="38100" dir="2700000" algn="tl">
                    <a:srgbClr val="000000">
                      <a:alpha val="43137"/>
                    </a:srgbClr>
                  </a:outerShdw>
                </a:effectLst>
              </a:rPr>
              <a:t>Polla</a:t>
            </a:r>
            <a:r>
              <a:rPr lang="fr-FR" dirty="0">
                <a:solidFill>
                  <a:schemeClr val="tx1">
                    <a:lumMod val="75000"/>
                  </a:schemeClr>
                </a:solidFill>
                <a:effectLst>
                  <a:outerShdw blurRad="38100" dist="38100" dir="2700000" algn="tl">
                    <a:srgbClr val="000000">
                      <a:alpha val="43137"/>
                    </a:srgbClr>
                  </a:outerShdw>
                </a:effectLst>
              </a:rPr>
              <a:t> </a:t>
            </a:r>
          </a:p>
          <a:p>
            <a:pPr marL="285750" indent="-285750">
              <a:buFont typeface="Wingdings" pitchFamily="2" charset="2"/>
              <a:buChar char="v"/>
            </a:pPr>
            <a:r>
              <a:rPr lang="en-GB" i="1" dirty="0">
                <a:solidFill>
                  <a:schemeClr val="tx1">
                    <a:lumMod val="75000"/>
                  </a:schemeClr>
                </a:solidFill>
                <a:effectLst>
                  <a:outerShdw blurRad="38100" dist="38100" dir="2700000" algn="tl">
                    <a:srgbClr val="000000">
                      <a:alpha val="43137"/>
                    </a:srgbClr>
                  </a:outerShdw>
                </a:effectLst>
              </a:rPr>
              <a:t> </a:t>
            </a:r>
            <a:r>
              <a:rPr lang="en-GB" b="1" i="1" dirty="0" err="1">
                <a:solidFill>
                  <a:schemeClr val="tx1">
                    <a:lumMod val="75000"/>
                  </a:schemeClr>
                </a:solidFill>
                <a:effectLst>
                  <a:outerShdw blurRad="38100" dist="38100" dir="2700000" algn="tl">
                    <a:srgbClr val="000000">
                      <a:alpha val="43137"/>
                    </a:srgbClr>
                  </a:outerShdw>
                </a:effectLst>
              </a:rPr>
              <a:t>hiereia</a:t>
            </a:r>
            <a:r>
              <a:rPr lang="en-GB" b="1" dirty="0">
                <a:solidFill>
                  <a:schemeClr val="tx1">
                    <a:lumMod val="75000"/>
                  </a:schemeClr>
                </a:solidFill>
                <a:effectLst>
                  <a:outerShdw blurRad="38100" dist="38100" dir="2700000" algn="tl">
                    <a:srgbClr val="000000">
                      <a:alpha val="43137"/>
                    </a:srgbClr>
                  </a:outerShdw>
                </a:effectLst>
              </a:rPr>
              <a:t>, </a:t>
            </a:r>
            <a:r>
              <a:rPr lang="en-GB" b="1" i="1" dirty="0" err="1">
                <a:solidFill>
                  <a:schemeClr val="tx1">
                    <a:lumMod val="75000"/>
                  </a:schemeClr>
                </a:solidFill>
                <a:effectLst>
                  <a:outerShdw blurRad="38100" dist="38100" dir="2700000" algn="tl">
                    <a:srgbClr val="000000">
                      <a:alpha val="43137"/>
                    </a:srgbClr>
                  </a:outerShdw>
                </a:effectLst>
              </a:rPr>
              <a:t>kosméteira</a:t>
            </a:r>
            <a:r>
              <a:rPr lang="en-GB" b="1" dirty="0">
                <a:solidFill>
                  <a:schemeClr val="tx1">
                    <a:lumMod val="75000"/>
                  </a:schemeClr>
                </a:solidFill>
                <a:effectLst>
                  <a:outerShdw blurRad="38100" dist="38100" dir="2700000" algn="tl">
                    <a:srgbClr val="000000">
                      <a:alpha val="43137"/>
                    </a:srgbClr>
                  </a:outerShdw>
                </a:effectLst>
              </a:rPr>
              <a:t>, </a:t>
            </a:r>
            <a:r>
              <a:rPr lang="en-GB" b="1" i="1" dirty="0" err="1">
                <a:solidFill>
                  <a:schemeClr val="tx1">
                    <a:lumMod val="75000"/>
                  </a:schemeClr>
                </a:solidFill>
                <a:effectLst>
                  <a:outerShdw blurRad="38100" dist="38100" dir="2700000" algn="tl">
                    <a:srgbClr val="000000">
                      <a:alpha val="43137"/>
                    </a:srgbClr>
                  </a:outerShdw>
                </a:effectLst>
              </a:rPr>
              <a:t>prytanis</a:t>
            </a:r>
            <a:endParaRPr lang="en-GB" b="1" i="1" dirty="0">
              <a:solidFill>
                <a:schemeClr val="tx1">
                  <a:lumMod val="75000"/>
                </a:schemeClr>
              </a:solidFill>
              <a:effectLst>
                <a:outerShdw blurRad="38100" dist="38100" dir="2700000" algn="tl">
                  <a:srgbClr val="000000">
                    <a:alpha val="43137"/>
                  </a:srgbClr>
                </a:outerShdw>
              </a:effectLst>
            </a:endParaRPr>
          </a:p>
          <a:p>
            <a:r>
              <a:rPr lang="en-GB" spc="-150" dirty="0">
                <a:solidFill>
                  <a:schemeClr val="tx1">
                    <a:lumMod val="75000"/>
                  </a:schemeClr>
                </a:solidFill>
                <a:effectLst>
                  <a:outerShdw blurRad="38100" dist="38100" dir="2700000" algn="tl">
                    <a:srgbClr val="000000">
                      <a:alpha val="43137"/>
                    </a:srgbClr>
                  </a:outerShdw>
                </a:effectLst>
              </a:rPr>
              <a:t>(6) Great grand mother</a:t>
            </a:r>
            <a:r>
              <a:rPr lang="fr-FR" spc="-150" dirty="0">
                <a:solidFill>
                  <a:schemeClr val="tx1">
                    <a:lumMod val="75000"/>
                  </a:schemeClr>
                </a:solidFill>
                <a:effectLst>
                  <a:outerShdw blurRad="38100" dist="38100" dir="2700000" algn="tl">
                    <a:srgbClr val="000000">
                      <a:alpha val="43137"/>
                    </a:srgbClr>
                  </a:outerShdw>
                </a:effectLst>
              </a:rPr>
              <a:t>: </a:t>
            </a:r>
            <a:r>
              <a:rPr lang="fr-FR" spc="-150" dirty="0" err="1">
                <a:solidFill>
                  <a:schemeClr val="tx1">
                    <a:lumMod val="75000"/>
                  </a:schemeClr>
                </a:solidFill>
                <a:effectLst>
                  <a:outerShdw blurRad="38100" dist="38100" dir="2700000" algn="tl">
                    <a:srgbClr val="000000">
                      <a:alpha val="43137"/>
                    </a:srgbClr>
                  </a:outerShdw>
                </a:effectLst>
              </a:rPr>
              <a:t>Flavia</a:t>
            </a:r>
            <a:r>
              <a:rPr lang="fr-FR" spc="-150" dirty="0">
                <a:solidFill>
                  <a:schemeClr val="tx1">
                    <a:lumMod val="75000"/>
                  </a:schemeClr>
                </a:solidFill>
                <a:effectLst>
                  <a:outerShdw blurRad="38100" dist="38100" dir="2700000" algn="tl">
                    <a:srgbClr val="000000">
                      <a:alpha val="43137"/>
                    </a:srgbClr>
                  </a:outerShdw>
                </a:effectLst>
              </a:rPr>
              <a:t> </a:t>
            </a:r>
            <a:r>
              <a:rPr lang="fr-FR" spc="-150" dirty="0" err="1">
                <a:solidFill>
                  <a:schemeClr val="tx1">
                    <a:lumMod val="75000"/>
                  </a:schemeClr>
                </a:solidFill>
                <a:effectLst>
                  <a:outerShdw blurRad="38100" dist="38100" dir="2700000" algn="tl">
                    <a:srgbClr val="000000">
                      <a:alpha val="43137"/>
                    </a:srgbClr>
                  </a:outerShdw>
                </a:effectLst>
              </a:rPr>
              <a:t>Polla</a:t>
            </a:r>
            <a:endParaRPr lang="fr-FR" dirty="0">
              <a:solidFill>
                <a:schemeClr val="tx1">
                  <a:lumMod val="75000"/>
                </a:schemeClr>
              </a:solidFill>
              <a:effectLst>
                <a:outerShdw blurRad="38100" dist="38100" dir="2700000" algn="tl">
                  <a:srgbClr val="000000">
                    <a:alpha val="43137"/>
                  </a:srgbClr>
                </a:outerShdw>
              </a:effectLst>
            </a:endParaRPr>
          </a:p>
          <a:p>
            <a:pPr marL="285750" indent="-285750">
              <a:buFont typeface="Wingdings" pitchFamily="2" charset="2"/>
              <a:buChar char="v"/>
            </a:pPr>
            <a:r>
              <a:rPr lang="fr-FR" b="1" i="1" dirty="0">
                <a:solidFill>
                  <a:schemeClr val="tx1">
                    <a:lumMod val="75000"/>
                  </a:schemeClr>
                </a:solidFill>
                <a:effectLst>
                  <a:outerShdw blurRad="38100" dist="38100" dir="2700000" algn="tl">
                    <a:srgbClr val="000000">
                      <a:alpha val="43137"/>
                    </a:srgbClr>
                  </a:outerShdw>
                </a:effectLst>
              </a:rPr>
              <a:t> </a:t>
            </a:r>
            <a:r>
              <a:rPr lang="fr-FR" b="1" i="1" dirty="0" err="1">
                <a:solidFill>
                  <a:schemeClr val="tx1">
                    <a:lumMod val="75000"/>
                  </a:schemeClr>
                </a:solidFill>
                <a:effectLst>
                  <a:outerShdw blurRad="38100" dist="38100" dir="2700000" algn="tl">
                    <a:srgbClr val="000000">
                      <a:alpha val="43137"/>
                    </a:srgbClr>
                  </a:outerShdw>
                </a:effectLst>
              </a:rPr>
              <a:t>hiereia</a:t>
            </a:r>
            <a:r>
              <a:rPr lang="fr-FR" b="1" i="1" dirty="0">
                <a:solidFill>
                  <a:schemeClr val="tx1">
                    <a:lumMod val="75000"/>
                  </a:schemeClr>
                </a:solidFill>
                <a:effectLst>
                  <a:outerShdw blurRad="38100" dist="38100" dir="2700000" algn="tl">
                    <a:srgbClr val="000000">
                      <a:alpha val="43137"/>
                    </a:srgbClr>
                  </a:outerShdw>
                </a:effectLst>
              </a:rPr>
              <a:t> &amp; </a:t>
            </a:r>
            <a:r>
              <a:rPr lang="fr-FR" b="1" i="1" dirty="0" err="1">
                <a:solidFill>
                  <a:schemeClr val="tx1">
                    <a:lumMod val="75000"/>
                  </a:schemeClr>
                </a:solidFill>
                <a:effectLst>
                  <a:outerShdw blurRad="38100" dist="38100" dir="2700000" algn="tl">
                    <a:srgbClr val="000000">
                      <a:alpha val="43137"/>
                    </a:srgbClr>
                  </a:outerShdw>
                </a:effectLst>
              </a:rPr>
              <a:t>kosméteira</a:t>
            </a:r>
            <a:endParaRPr lang="fr-FR" b="1" dirty="0">
              <a:solidFill>
                <a:schemeClr val="tx1">
                  <a:lumMod val="75000"/>
                </a:schemeClr>
              </a:solidFill>
              <a:effectLst>
                <a:outerShdw blurRad="38100" dist="38100" dir="2700000" algn="tl">
                  <a:srgbClr val="000000">
                    <a:alpha val="43137"/>
                  </a:srgbClr>
                </a:outerShdw>
              </a:effectLst>
            </a:endParaRPr>
          </a:p>
          <a:p>
            <a:r>
              <a:rPr lang="fr-FR" dirty="0">
                <a:solidFill>
                  <a:schemeClr val="tx1">
                    <a:lumMod val="75000"/>
                  </a:schemeClr>
                </a:solidFill>
                <a:effectLst>
                  <a:outerShdw blurRad="38100" dist="38100" dir="2700000" algn="tl">
                    <a:srgbClr val="000000">
                      <a:alpha val="43137"/>
                    </a:srgbClr>
                  </a:outerShdw>
                </a:effectLst>
              </a:rPr>
              <a:t>(7) Gt </a:t>
            </a:r>
            <a:r>
              <a:rPr lang="fr-FR" dirty="0" err="1">
                <a:solidFill>
                  <a:schemeClr val="tx1">
                    <a:lumMod val="75000"/>
                  </a:schemeClr>
                </a:solidFill>
                <a:effectLst>
                  <a:outerShdw blurRad="38100" dist="38100" dir="2700000" algn="tl">
                    <a:srgbClr val="000000">
                      <a:alpha val="43137"/>
                    </a:srgbClr>
                  </a:outerShdw>
                </a:effectLst>
              </a:rPr>
              <a:t>gt</a:t>
            </a:r>
            <a:r>
              <a:rPr lang="fr-FR" dirty="0">
                <a:solidFill>
                  <a:schemeClr val="tx1">
                    <a:lumMod val="75000"/>
                  </a:schemeClr>
                </a:solidFill>
                <a:effectLst>
                  <a:outerShdw blurRad="38100" dist="38100" dir="2700000" algn="tl">
                    <a:srgbClr val="000000">
                      <a:alpha val="43137"/>
                    </a:srgbClr>
                  </a:outerShdw>
                </a:effectLst>
              </a:rPr>
              <a:t> </a:t>
            </a:r>
            <a:r>
              <a:rPr lang="fr-FR" dirty="0" err="1">
                <a:solidFill>
                  <a:schemeClr val="tx1">
                    <a:lumMod val="75000"/>
                  </a:schemeClr>
                </a:solidFill>
                <a:effectLst>
                  <a:outerShdw blurRad="38100" dist="38100" dir="2700000" algn="tl">
                    <a:srgbClr val="000000">
                      <a:alpha val="43137"/>
                    </a:srgbClr>
                  </a:outerShdw>
                </a:effectLst>
              </a:rPr>
              <a:t>grandmother</a:t>
            </a:r>
            <a:r>
              <a:rPr lang="fr-FR" dirty="0">
                <a:solidFill>
                  <a:schemeClr val="tx1">
                    <a:lumMod val="75000"/>
                  </a:schemeClr>
                </a:solidFill>
                <a:effectLst>
                  <a:outerShdw blurRad="38100" dist="38100" dir="2700000" algn="tl">
                    <a:srgbClr val="000000">
                      <a:alpha val="43137"/>
                    </a:srgbClr>
                  </a:outerShdw>
                </a:effectLst>
              </a:rPr>
              <a:t>: Iulia </a:t>
            </a:r>
            <a:r>
              <a:rPr lang="fr-FR" dirty="0" err="1">
                <a:solidFill>
                  <a:schemeClr val="tx1">
                    <a:lumMod val="75000"/>
                  </a:schemeClr>
                </a:solidFill>
                <a:effectLst>
                  <a:outerShdw blurRad="38100" dist="38100" dir="2700000" algn="tl">
                    <a:srgbClr val="000000">
                      <a:alpha val="43137"/>
                    </a:srgbClr>
                  </a:outerShdw>
                </a:effectLst>
              </a:rPr>
              <a:t>Polla</a:t>
            </a:r>
            <a:endParaRPr lang="fr-FR" dirty="0">
              <a:solidFill>
                <a:schemeClr val="tx1">
                  <a:lumMod val="75000"/>
                </a:schemeClr>
              </a:solidFill>
              <a:effectLst>
                <a:outerShdw blurRad="38100" dist="38100" dir="2700000" algn="tl">
                  <a:srgbClr val="000000">
                    <a:alpha val="43137"/>
                  </a:srgbClr>
                </a:outerShdw>
              </a:effectLst>
            </a:endParaRPr>
          </a:p>
          <a:p>
            <a:pPr marL="285750" indent="-285750">
              <a:buFont typeface="Wingdings" pitchFamily="2" charset="2"/>
              <a:buChar char="v"/>
            </a:pPr>
            <a:r>
              <a:rPr lang="en-GB" b="1" i="1" dirty="0" err="1">
                <a:solidFill>
                  <a:schemeClr val="tx1">
                    <a:lumMod val="75000"/>
                  </a:schemeClr>
                </a:solidFill>
                <a:effectLst>
                  <a:outerShdw blurRad="38100" dist="38100" dir="2700000" algn="tl">
                    <a:srgbClr val="000000">
                      <a:alpha val="43137"/>
                    </a:srgbClr>
                  </a:outerShdw>
                </a:effectLst>
              </a:rPr>
              <a:t>hiereia</a:t>
            </a:r>
            <a:r>
              <a:rPr lang="en-GB" b="1" dirty="0">
                <a:solidFill>
                  <a:schemeClr val="tx1">
                    <a:lumMod val="75000"/>
                  </a:schemeClr>
                </a:solidFill>
                <a:effectLst>
                  <a:outerShdw blurRad="38100" dist="38100" dir="2700000" algn="tl">
                    <a:srgbClr val="000000">
                      <a:alpha val="43137"/>
                    </a:srgbClr>
                  </a:outerShdw>
                </a:effectLst>
              </a:rPr>
              <a:t>, </a:t>
            </a:r>
            <a:r>
              <a:rPr lang="en-GB" b="1" i="1" dirty="0" err="1">
                <a:solidFill>
                  <a:schemeClr val="tx1">
                    <a:lumMod val="75000"/>
                  </a:schemeClr>
                </a:solidFill>
                <a:effectLst>
                  <a:outerShdw blurRad="38100" dist="38100" dir="2700000" algn="tl">
                    <a:srgbClr val="000000">
                      <a:alpha val="43137"/>
                    </a:srgbClr>
                  </a:outerShdw>
                </a:effectLst>
              </a:rPr>
              <a:t>kosméteira</a:t>
            </a:r>
            <a:r>
              <a:rPr lang="en-GB" b="1" dirty="0">
                <a:solidFill>
                  <a:schemeClr val="tx1">
                    <a:lumMod val="75000"/>
                  </a:schemeClr>
                </a:solidFill>
                <a:effectLst>
                  <a:outerShdw blurRad="38100" dist="38100" dir="2700000" algn="tl">
                    <a:srgbClr val="000000">
                      <a:alpha val="43137"/>
                    </a:srgbClr>
                  </a:outerShdw>
                </a:effectLst>
              </a:rPr>
              <a:t>, </a:t>
            </a:r>
            <a:br>
              <a:rPr lang="en-GB" b="1" dirty="0">
                <a:solidFill>
                  <a:schemeClr val="tx1">
                    <a:lumMod val="75000"/>
                  </a:schemeClr>
                </a:solidFill>
                <a:effectLst>
                  <a:outerShdw blurRad="38100" dist="38100" dir="2700000" algn="tl">
                    <a:srgbClr val="000000">
                      <a:alpha val="43137"/>
                    </a:srgbClr>
                  </a:outerShdw>
                </a:effectLst>
              </a:rPr>
            </a:br>
            <a:r>
              <a:rPr lang="en-GB" b="1" i="1" dirty="0" err="1">
                <a:solidFill>
                  <a:schemeClr val="tx1">
                    <a:lumMod val="75000"/>
                  </a:schemeClr>
                </a:solidFill>
                <a:effectLst>
                  <a:outerShdw blurRad="38100" dist="38100" dir="2700000" algn="tl">
                    <a:srgbClr val="000000">
                      <a:alpha val="43137"/>
                    </a:srgbClr>
                  </a:outerShdw>
                </a:effectLst>
              </a:rPr>
              <a:t>archiereia</a:t>
            </a:r>
            <a:r>
              <a:rPr lang="en-GB" b="1" dirty="0">
                <a:solidFill>
                  <a:schemeClr val="tx1">
                    <a:lumMod val="75000"/>
                  </a:schemeClr>
                </a:solidFill>
                <a:effectLst>
                  <a:outerShdw blurRad="38100" dist="38100" dir="2700000" algn="tl">
                    <a:srgbClr val="000000">
                      <a:alpha val="43137"/>
                    </a:srgbClr>
                  </a:outerShdw>
                </a:effectLst>
              </a:rPr>
              <a:t>, </a:t>
            </a:r>
            <a:r>
              <a:rPr lang="en-GB" b="1" i="1" dirty="0" err="1">
                <a:solidFill>
                  <a:schemeClr val="tx1">
                    <a:lumMod val="75000"/>
                  </a:schemeClr>
                </a:solidFill>
                <a:effectLst>
                  <a:outerShdw blurRad="38100" dist="38100" dir="2700000" algn="tl">
                    <a:srgbClr val="000000">
                      <a:alpha val="43137"/>
                    </a:srgbClr>
                  </a:outerShdw>
                </a:effectLst>
              </a:rPr>
              <a:t>prytanis</a:t>
            </a:r>
            <a:endParaRPr lang="en-GB" b="1" i="1" dirty="0">
              <a:solidFill>
                <a:schemeClr val="tx1">
                  <a:lumMod val="75000"/>
                </a:schemeClr>
              </a:solidFill>
              <a:effectLst>
                <a:outerShdw blurRad="38100" dist="38100" dir="2700000" algn="tl">
                  <a:srgbClr val="000000">
                    <a:alpha val="43137"/>
                  </a:srgbClr>
                </a:outerShdw>
              </a:effectLst>
            </a:endParaRPr>
          </a:p>
          <a:p>
            <a:r>
              <a:rPr lang="en-GB" dirty="0">
                <a:solidFill>
                  <a:schemeClr val="tx1">
                    <a:lumMod val="75000"/>
                  </a:schemeClr>
                </a:solidFill>
                <a:effectLst>
                  <a:outerShdw blurRad="38100" dist="38100" dir="2700000" algn="tl">
                    <a:srgbClr val="000000">
                      <a:alpha val="43137"/>
                    </a:srgbClr>
                  </a:outerShdw>
                </a:effectLst>
              </a:rPr>
              <a:t>(8) </a:t>
            </a:r>
            <a:r>
              <a:rPr lang="en-GB" dirty="0" err="1">
                <a:solidFill>
                  <a:schemeClr val="tx1">
                    <a:lumMod val="75000"/>
                  </a:schemeClr>
                </a:solidFill>
                <a:effectLst>
                  <a:outerShdw blurRad="38100" dist="38100" dir="2700000" algn="tl">
                    <a:srgbClr val="000000">
                      <a:alpha val="43137"/>
                    </a:srgbClr>
                  </a:outerShdw>
                </a:effectLst>
              </a:rPr>
              <a:t>Mindia</a:t>
            </a:r>
            <a:r>
              <a:rPr lang="en-GB" dirty="0">
                <a:solidFill>
                  <a:schemeClr val="tx1">
                    <a:lumMod val="75000"/>
                  </a:schemeClr>
                </a:solidFill>
                <a:effectLst>
                  <a:outerShdw blurRad="38100" dist="38100" dir="2700000" algn="tl">
                    <a:srgbClr val="000000">
                      <a:alpha val="43137"/>
                    </a:srgbClr>
                  </a:outerShdw>
                </a:effectLst>
              </a:rPr>
              <a:t> </a:t>
            </a:r>
            <a:r>
              <a:rPr lang="en-GB" dirty="0" err="1">
                <a:solidFill>
                  <a:schemeClr val="tx1">
                    <a:lumMod val="75000"/>
                  </a:schemeClr>
                </a:solidFill>
                <a:effectLst>
                  <a:outerShdw blurRad="38100" dist="38100" dir="2700000" algn="tl">
                    <a:srgbClr val="000000">
                      <a:alpha val="43137"/>
                    </a:srgbClr>
                  </a:outerShdw>
                </a:effectLst>
              </a:rPr>
              <a:t>Potentilla</a:t>
            </a:r>
            <a:r>
              <a:rPr lang="en-GB" dirty="0">
                <a:solidFill>
                  <a:schemeClr val="tx1">
                    <a:lumMod val="75000"/>
                  </a:schemeClr>
                </a:solidFill>
                <a:effectLst>
                  <a:outerShdw blurRad="38100" dist="38100" dir="2700000" algn="tl">
                    <a:srgbClr val="000000">
                      <a:alpha val="43137"/>
                    </a:srgbClr>
                  </a:outerShdw>
                </a:effectLst>
              </a:rPr>
              <a:t> </a:t>
            </a:r>
          </a:p>
          <a:p>
            <a:pPr marL="285750" indent="-285750">
              <a:buFont typeface="Wingdings" pitchFamily="2" charset="2"/>
              <a:buChar char="v"/>
            </a:pPr>
            <a:r>
              <a:rPr lang="en-GB" b="1" i="1" dirty="0" err="1">
                <a:solidFill>
                  <a:schemeClr val="tx1">
                    <a:lumMod val="75000"/>
                  </a:schemeClr>
                </a:solidFill>
                <a:effectLst>
                  <a:outerShdw blurRad="38100" dist="38100" dir="2700000" algn="tl">
                    <a:srgbClr val="000000">
                      <a:alpha val="43137"/>
                    </a:srgbClr>
                  </a:outerShdw>
                </a:effectLst>
              </a:rPr>
              <a:t>archiereia</a:t>
            </a:r>
            <a:r>
              <a:rPr lang="en-GB" b="1" i="1" dirty="0">
                <a:solidFill>
                  <a:schemeClr val="tx1">
                    <a:lumMod val="75000"/>
                  </a:schemeClr>
                </a:solidFill>
                <a:effectLst>
                  <a:outerShdw blurRad="38100" dist="38100" dir="2700000" algn="tl">
                    <a:srgbClr val="000000">
                      <a:alpha val="43137"/>
                    </a:srgbClr>
                  </a:outerShdw>
                </a:effectLst>
              </a:rPr>
              <a:t> &amp;</a:t>
            </a:r>
            <a:r>
              <a:rPr lang="en-GB" b="1" dirty="0">
                <a:solidFill>
                  <a:schemeClr val="tx1">
                    <a:lumMod val="75000"/>
                  </a:schemeClr>
                </a:solidFill>
                <a:effectLst>
                  <a:outerShdw blurRad="38100" dist="38100" dir="2700000" algn="tl">
                    <a:srgbClr val="000000">
                      <a:alpha val="43137"/>
                    </a:srgbClr>
                  </a:outerShdw>
                </a:effectLst>
              </a:rPr>
              <a:t> </a:t>
            </a:r>
            <a:r>
              <a:rPr lang="en-GB" b="1" i="1" dirty="0" err="1">
                <a:solidFill>
                  <a:schemeClr val="tx1">
                    <a:lumMod val="75000"/>
                  </a:schemeClr>
                </a:solidFill>
                <a:effectLst>
                  <a:outerShdw blurRad="38100" dist="38100" dir="2700000" algn="tl">
                    <a:srgbClr val="000000">
                      <a:alpha val="43137"/>
                    </a:srgbClr>
                  </a:outerShdw>
                </a:effectLst>
              </a:rPr>
              <a:t>kosméteira</a:t>
            </a:r>
            <a:endParaRPr lang="en-GB" b="1" dirty="0">
              <a:solidFill>
                <a:schemeClr val="tx1">
                  <a:lumMod val="75000"/>
                </a:schemeClr>
              </a:solidFill>
            </a:endParaRPr>
          </a:p>
        </p:txBody>
      </p:sp>
      <p:sp>
        <p:nvSpPr>
          <p:cNvPr id="27" name="Content Placeholder 2"/>
          <p:cNvSpPr txBox="1">
            <a:spLocks/>
          </p:cNvSpPr>
          <p:nvPr/>
        </p:nvSpPr>
        <p:spPr>
          <a:xfrm rot="609790">
            <a:off x="4604637" y="1861846"/>
            <a:ext cx="4261053" cy="2980502"/>
          </a:xfrm>
          <a:prstGeom prst="rect">
            <a:avLst/>
          </a:prstGeom>
          <a:gradFill flip="none" rotWithShape="1">
            <a:gsLst>
              <a:gs pos="0">
                <a:schemeClr val="accent4">
                  <a:shade val="15000"/>
                  <a:satMod val="180000"/>
                  <a:alpha val="23000"/>
                </a:schemeClr>
              </a:gs>
              <a:gs pos="50000">
                <a:schemeClr val="accent4">
                  <a:shade val="45000"/>
                  <a:satMod val="170000"/>
                </a:schemeClr>
              </a:gs>
              <a:gs pos="70000">
                <a:schemeClr val="accent4">
                  <a:tint val="99000"/>
                  <a:shade val="65000"/>
                  <a:satMod val="155000"/>
                </a:schemeClr>
              </a:gs>
              <a:gs pos="100000">
                <a:schemeClr val="accent4">
                  <a:tint val="95500"/>
                  <a:shade val="100000"/>
                  <a:satMod val="155000"/>
                </a:schemeClr>
              </a:gs>
            </a:gsLst>
            <a:path path="circle">
              <a:fillToRect l="100000" b="100000"/>
            </a:path>
            <a:tileRect t="-100000" r="-100000"/>
          </a:gradFill>
          <a:ln/>
        </p:spPr>
        <p:style>
          <a:lnRef idx="1">
            <a:schemeClr val="accent4"/>
          </a:lnRef>
          <a:fillRef idx="3">
            <a:schemeClr val="accent4"/>
          </a:fillRef>
          <a:effectRef idx="2">
            <a:schemeClr val="accent4"/>
          </a:effectRef>
          <a:fontRef idx="minor">
            <a:schemeClr val="lt1"/>
          </a:fontRef>
        </p:style>
        <p:txBody>
          <a:bodyPr vert="horz" lIns="91440" tIns="45720" rIns="91440" bIns="45720" rtlCol="0">
            <a:normAutofit fontScale="92500" lnSpcReduction="1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de-DE" sz="1800" b="1" i="1" dirty="0">
                <a:solidFill>
                  <a:schemeClr val="accent5">
                    <a:lumMod val="40000"/>
                    <a:lumOff val="60000"/>
                  </a:schemeClr>
                </a:solidFill>
                <a:effectLst>
                  <a:outerShdw blurRad="38100" dist="38100" dir="2700000" algn="tl">
                    <a:srgbClr val="000000">
                      <a:alpha val="43137"/>
                    </a:srgbClr>
                  </a:outerShdw>
                </a:effectLst>
              </a:rPr>
              <a:t>cursus </a:t>
            </a:r>
            <a:r>
              <a:rPr lang="de-DE" sz="1800" b="1" i="1" dirty="0" err="1">
                <a:solidFill>
                  <a:schemeClr val="accent5">
                    <a:lumMod val="40000"/>
                    <a:lumOff val="60000"/>
                  </a:schemeClr>
                </a:solidFill>
                <a:effectLst>
                  <a:outerShdw blurRad="38100" dist="38100" dir="2700000" algn="tl">
                    <a:srgbClr val="000000">
                      <a:alpha val="43137"/>
                    </a:srgbClr>
                  </a:outerShdw>
                </a:effectLst>
              </a:rPr>
              <a:t>honorum</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for</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women</a:t>
            </a:r>
            <a:r>
              <a:rPr lang="de-DE" sz="1800" b="1" dirty="0">
                <a:solidFill>
                  <a:schemeClr val="accent5">
                    <a:lumMod val="40000"/>
                    <a:lumOff val="60000"/>
                  </a:schemeClr>
                </a:solidFill>
                <a:effectLst>
                  <a:outerShdw blurRad="38100" dist="38100" dir="2700000" algn="tl">
                    <a:srgbClr val="000000">
                      <a:alpha val="43137"/>
                    </a:srgbClr>
                  </a:outerShdw>
                </a:effectLst>
              </a:rPr>
              <a:t>?</a:t>
            </a:r>
          </a:p>
          <a:p>
            <a:pPr>
              <a:buFont typeface="Wingdings" pitchFamily="2" charset="2"/>
              <a:buChar char="v"/>
            </a:pPr>
            <a:r>
              <a:rPr lang="de-DE" sz="1800" b="1" i="1" dirty="0" err="1">
                <a:solidFill>
                  <a:schemeClr val="accent5">
                    <a:lumMod val="40000"/>
                    <a:lumOff val="60000"/>
                  </a:schemeClr>
                </a:solidFill>
                <a:effectLst>
                  <a:outerShdw blurRad="38100" dist="38100" dir="2700000" algn="tl">
                    <a:srgbClr val="000000">
                      <a:alpha val="43137"/>
                    </a:srgbClr>
                  </a:outerShdw>
                </a:effectLst>
              </a:rPr>
              <a:t>hiereia</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of</a:t>
            </a:r>
            <a:r>
              <a:rPr lang="de-DE" sz="1800" b="1" dirty="0">
                <a:solidFill>
                  <a:schemeClr val="accent5">
                    <a:lumMod val="40000"/>
                    <a:lumOff val="60000"/>
                  </a:schemeClr>
                </a:solidFill>
                <a:effectLst>
                  <a:outerShdw blurRad="38100" dist="38100" dir="2700000" algn="tl">
                    <a:srgbClr val="000000">
                      <a:alpha val="43137"/>
                    </a:srgbClr>
                  </a:outerShdw>
                </a:effectLst>
              </a:rPr>
              <a:t> Artemis</a:t>
            </a:r>
          </a:p>
          <a:p>
            <a:pPr>
              <a:buFont typeface="Wingdings" pitchFamily="2" charset="2"/>
              <a:buChar char="v"/>
            </a:pPr>
            <a:r>
              <a:rPr lang="de-DE" sz="1800" b="1" i="1" dirty="0" err="1">
                <a:solidFill>
                  <a:schemeClr val="accent5">
                    <a:lumMod val="40000"/>
                    <a:lumOff val="60000"/>
                  </a:schemeClr>
                </a:solidFill>
                <a:effectLst>
                  <a:outerShdw blurRad="38100" dist="38100" dir="2700000" algn="tl">
                    <a:srgbClr val="000000">
                      <a:alpha val="43137"/>
                    </a:srgbClr>
                  </a:outerShdw>
                </a:effectLst>
              </a:rPr>
              <a:t>kosmeteria</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ofArtemis</a:t>
            </a:r>
            <a:endParaRPr lang="de-DE" sz="1800" b="1" dirty="0">
              <a:solidFill>
                <a:schemeClr val="accent5">
                  <a:lumMod val="40000"/>
                  <a:lumOff val="60000"/>
                </a:schemeClr>
              </a:solidFill>
              <a:effectLst>
                <a:outerShdw blurRad="38100" dist="38100" dir="2700000" algn="tl">
                  <a:srgbClr val="000000">
                    <a:alpha val="43137"/>
                  </a:srgbClr>
                </a:outerShdw>
              </a:effectLst>
            </a:endParaRPr>
          </a:p>
          <a:p>
            <a:pPr>
              <a:buFont typeface="Wingdings" pitchFamily="2" charset="2"/>
              <a:buChar char="v"/>
            </a:pPr>
            <a:r>
              <a:rPr lang="de-DE" sz="1800" b="1" i="1" dirty="0" err="1">
                <a:solidFill>
                  <a:schemeClr val="accent5">
                    <a:lumMod val="40000"/>
                    <a:lumOff val="60000"/>
                  </a:schemeClr>
                </a:solidFill>
                <a:effectLst>
                  <a:outerShdw blurRad="38100" dist="38100" dir="2700000" algn="tl">
                    <a:srgbClr val="000000">
                      <a:alpha val="43137"/>
                    </a:srgbClr>
                  </a:outerShdw>
                </a:effectLst>
              </a:rPr>
              <a:t>prytanis</a:t>
            </a:r>
            <a:r>
              <a:rPr lang="de-DE" sz="1800" b="1" i="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of</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the</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polis</a:t>
            </a:r>
            <a:endParaRPr lang="de-DE" sz="1800" b="1" dirty="0">
              <a:solidFill>
                <a:schemeClr val="accent5">
                  <a:lumMod val="40000"/>
                  <a:lumOff val="60000"/>
                </a:schemeClr>
              </a:solidFill>
              <a:effectLst>
                <a:outerShdw blurRad="38100" dist="38100" dir="2700000" algn="tl">
                  <a:srgbClr val="000000">
                    <a:alpha val="43137"/>
                  </a:srgbClr>
                </a:outerShdw>
              </a:effectLst>
            </a:endParaRPr>
          </a:p>
          <a:p>
            <a:pPr>
              <a:buFont typeface="Wingdings" pitchFamily="2" charset="2"/>
              <a:buChar char="v"/>
            </a:pPr>
            <a:r>
              <a:rPr lang="de-DE" sz="1800" b="1" i="1" dirty="0">
                <a:solidFill>
                  <a:schemeClr val="accent5">
                    <a:lumMod val="40000"/>
                    <a:lumOff val="60000"/>
                  </a:schemeClr>
                </a:solidFill>
                <a:effectLst>
                  <a:outerShdw blurRad="38100" dist="38100" dir="2700000" algn="tl">
                    <a:srgbClr val="000000">
                      <a:alpha val="43137"/>
                    </a:srgbClr>
                  </a:outerShdw>
                </a:effectLst>
              </a:rPr>
              <a:t>gymnasiarchos </a:t>
            </a:r>
          </a:p>
          <a:p>
            <a:pPr>
              <a:buFont typeface="Wingdings" pitchFamily="2" charset="2"/>
              <a:buChar char="v"/>
            </a:pPr>
            <a:r>
              <a:rPr lang="de-DE" sz="1800" b="1" i="1" dirty="0" err="1">
                <a:solidFill>
                  <a:schemeClr val="accent5">
                    <a:lumMod val="40000"/>
                    <a:lumOff val="60000"/>
                  </a:schemeClr>
                </a:solidFill>
                <a:effectLst>
                  <a:outerShdw blurRad="38100" dist="38100" dir="2700000" algn="tl">
                    <a:srgbClr val="000000">
                      <a:alpha val="43137"/>
                    </a:srgbClr>
                  </a:outerShdw>
                </a:effectLst>
              </a:rPr>
              <a:t>archiereia</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of</a:t>
            </a:r>
            <a:r>
              <a:rPr lang="de-DE" sz="1800" b="1" dirty="0">
                <a:solidFill>
                  <a:schemeClr val="accent5">
                    <a:lumMod val="40000"/>
                    <a:lumOff val="60000"/>
                  </a:schemeClr>
                </a:solidFill>
                <a:effectLst>
                  <a:outerShdw blurRad="38100" dist="38100" dir="2700000" algn="tl">
                    <a:srgbClr val="000000">
                      <a:alpha val="43137"/>
                    </a:srgbClr>
                  </a:outerShdw>
                </a:effectLst>
              </a:rPr>
              <a:t> imperial </a:t>
            </a:r>
            <a:r>
              <a:rPr lang="de-DE" sz="1800" b="1" dirty="0" err="1">
                <a:solidFill>
                  <a:schemeClr val="accent5">
                    <a:lumMod val="40000"/>
                    <a:lumOff val="60000"/>
                  </a:schemeClr>
                </a:solidFill>
                <a:effectLst>
                  <a:outerShdw blurRad="38100" dist="38100" dir="2700000" algn="tl">
                    <a:srgbClr val="000000">
                      <a:alpha val="43137"/>
                    </a:srgbClr>
                  </a:outerShdw>
                </a:effectLst>
              </a:rPr>
              <a:t>cult</a:t>
            </a:r>
            <a:endParaRPr lang="de-DE" sz="1800" b="1" dirty="0">
              <a:solidFill>
                <a:schemeClr val="accent5">
                  <a:lumMod val="40000"/>
                  <a:lumOff val="60000"/>
                </a:schemeClr>
              </a:solidFill>
              <a:effectLst>
                <a:outerShdw blurRad="38100" dist="38100" dir="2700000" algn="tl">
                  <a:srgbClr val="000000">
                    <a:alpha val="43137"/>
                  </a:srgbClr>
                </a:outerShdw>
              </a:effectLst>
            </a:endParaRPr>
          </a:p>
          <a:p>
            <a:pPr marL="0" indent="0">
              <a:buNone/>
            </a:pPr>
            <a:r>
              <a:rPr lang="de-DE" sz="1800" dirty="0">
                <a:solidFill>
                  <a:schemeClr val="accent5">
                    <a:lumMod val="40000"/>
                    <a:lumOff val="60000"/>
                  </a:schemeClr>
                </a:solidFill>
                <a:effectLst>
                  <a:outerShdw blurRad="38100" dist="38100" dir="2700000" algn="tl">
                    <a:srgbClr val="000000">
                      <a:alpha val="43137"/>
                    </a:srgbClr>
                  </a:outerShdw>
                </a:effectLst>
                <a:sym typeface="Wingdings" pitchFamily="2" charset="2"/>
              </a:rPr>
              <a:t>    different order in</a:t>
            </a:r>
            <a:br>
              <a:rPr lang="de-DE" sz="1800" dirty="0">
                <a:solidFill>
                  <a:schemeClr val="accent5">
                    <a:lumMod val="40000"/>
                    <a:lumOff val="60000"/>
                  </a:schemeClr>
                </a:solidFill>
                <a:effectLst>
                  <a:outerShdw blurRad="38100" dist="38100" dir="2700000" algn="tl">
                    <a:srgbClr val="000000">
                      <a:alpha val="43137"/>
                    </a:srgbClr>
                  </a:outerShdw>
                </a:effectLst>
                <a:sym typeface="Wingdings" pitchFamily="2" charset="2"/>
              </a:rPr>
            </a:br>
            <a:r>
              <a:rPr lang="de-DE" sz="1800" dirty="0">
                <a:solidFill>
                  <a:schemeClr val="accent5">
                    <a:lumMod val="40000"/>
                    <a:lumOff val="60000"/>
                  </a:schemeClr>
                </a:solidFill>
                <a:effectLst>
                  <a:outerShdw blurRad="38100" dist="38100" dir="2700000" algn="tl">
                    <a:srgbClr val="000000">
                      <a:alpha val="43137"/>
                    </a:srgbClr>
                  </a:outerShdw>
                </a:effectLst>
                <a:sym typeface="Wingdings" pitchFamily="2" charset="2"/>
              </a:rPr>
              <a:t>           #7 – </a:t>
            </a:r>
            <a:r>
              <a:rPr lang="de-DE" sz="1800" i="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archiereia</a:t>
            </a:r>
            <a:r>
              <a:rPr lang="de-DE" sz="1800"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de-DE" sz="1800"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before</a:t>
            </a:r>
            <a:r>
              <a:rPr lang="de-DE" sz="1800"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de-DE" sz="1800" i="1" dirty="0">
                <a:solidFill>
                  <a:schemeClr val="accent5">
                    <a:lumMod val="40000"/>
                    <a:lumOff val="60000"/>
                  </a:schemeClr>
                </a:solidFill>
                <a:effectLst>
                  <a:outerShdw blurRad="38100" dist="38100" dir="2700000" algn="tl">
                    <a:srgbClr val="000000">
                      <a:alpha val="43137"/>
                    </a:srgbClr>
                  </a:outerShdw>
                </a:effectLst>
                <a:sym typeface="Wingdings" pitchFamily="2" charset="2"/>
              </a:rPr>
              <a:t>prytanis</a:t>
            </a:r>
            <a:br>
              <a:rPr lang="de-DE" sz="1800" dirty="0">
                <a:solidFill>
                  <a:schemeClr val="accent5">
                    <a:lumMod val="40000"/>
                    <a:lumOff val="60000"/>
                  </a:schemeClr>
                </a:solidFill>
                <a:effectLst>
                  <a:outerShdw blurRad="38100" dist="38100" dir="2700000" algn="tl">
                    <a:srgbClr val="000000">
                      <a:alpha val="43137"/>
                    </a:srgbClr>
                  </a:outerShdw>
                </a:effectLst>
                <a:sym typeface="Wingdings" pitchFamily="2" charset="2"/>
              </a:rPr>
            </a:br>
            <a:r>
              <a:rPr lang="de-DE" sz="1800" dirty="0">
                <a:solidFill>
                  <a:schemeClr val="accent5">
                    <a:lumMod val="40000"/>
                    <a:lumOff val="60000"/>
                  </a:schemeClr>
                </a:solidFill>
                <a:effectLst>
                  <a:outerShdw blurRad="38100" dist="38100" dir="2700000" algn="tl">
                    <a:srgbClr val="000000">
                      <a:alpha val="43137"/>
                    </a:srgbClr>
                  </a:outerShdw>
                </a:effectLst>
                <a:sym typeface="Wingdings" pitchFamily="2" charset="2"/>
              </a:rPr>
              <a:t>           #8 - </a:t>
            </a:r>
            <a:r>
              <a:rPr lang="de-DE" sz="1800" i="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archiereia</a:t>
            </a:r>
            <a:r>
              <a:rPr lang="de-DE" sz="1800"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de-DE" sz="1800"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before</a:t>
            </a:r>
            <a:r>
              <a:rPr lang="de-DE" sz="1800"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de-DE" sz="1800" i="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kosmeteira</a:t>
            </a:r>
            <a:endParaRPr lang="de-DE" sz="1800" i="1" dirty="0">
              <a:solidFill>
                <a:schemeClr val="accent5">
                  <a:lumMod val="40000"/>
                  <a:lumOff val="60000"/>
                </a:schemeClr>
              </a:solidFill>
              <a:effectLst>
                <a:outerShdw blurRad="38100" dist="38100" dir="2700000" algn="tl">
                  <a:srgbClr val="000000">
                    <a:alpha val="43137"/>
                  </a:srgbClr>
                </a:outerShdw>
              </a:effectLst>
            </a:endParaRPr>
          </a:p>
          <a:p>
            <a:pPr algn="ctr">
              <a:buFont typeface="Wingdings" pitchFamily="2" charset="2"/>
              <a:buChar char="v"/>
            </a:pPr>
            <a:endParaRPr lang="de-DE" sz="1800" b="1" dirty="0">
              <a:solidFill>
                <a:schemeClr val="accent5">
                  <a:lumMod val="40000"/>
                  <a:lumOff val="6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5846211"/>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anim calcmode="lin" valueType="num">
                                      <p:cBhvr>
                                        <p:cTn id="8" dur="1000" fill="hold"/>
                                        <p:tgtEl>
                                          <p:spTgt spid="27"/>
                                        </p:tgtEl>
                                        <p:attrNameLst>
                                          <p:attrName>ppt_x</p:attrName>
                                        </p:attrNameLst>
                                      </p:cBhvr>
                                      <p:tavLst>
                                        <p:tav tm="0">
                                          <p:val>
                                            <p:strVal val="#ppt_x"/>
                                          </p:val>
                                        </p:tav>
                                        <p:tav tm="100000">
                                          <p:val>
                                            <p:strVal val="#ppt_x"/>
                                          </p:val>
                                        </p:tav>
                                      </p:tavLst>
                                    </p:anim>
                                    <p:anim calcmode="lin" valueType="num">
                                      <p:cBhvr>
                                        <p:cTn id="9"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p:cNvSpPr txBox="1"/>
          <p:nvPr/>
        </p:nvSpPr>
        <p:spPr>
          <a:xfrm>
            <a:off x="179511" y="1340768"/>
            <a:ext cx="4441922" cy="923330"/>
          </a:xfrm>
          <a:prstGeom prst="rect">
            <a:avLst/>
          </a:prstGeom>
          <a:noFill/>
        </p:spPr>
        <p:txBody>
          <a:bodyPr wrap="square" rtlCol="0">
            <a:spAutoFit/>
          </a:bodyPr>
          <a:lstStyle/>
          <a:p>
            <a:r>
              <a:rPr lang="en-GB" b="1" dirty="0">
                <a:solidFill>
                  <a:schemeClr val="accent5">
                    <a:lumMod val="60000"/>
                    <a:lumOff val="40000"/>
                  </a:schemeClr>
                </a:solidFill>
                <a:effectLst>
                  <a:outerShdw blurRad="38100" dist="38100" dir="2700000" algn="tl">
                    <a:srgbClr val="000000">
                      <a:alpha val="43137"/>
                    </a:srgbClr>
                  </a:outerShdw>
                </a:effectLst>
              </a:rPr>
              <a:t>Combination of offices:</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prytanis</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kosméteira</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gymnasiarchos</a:t>
            </a:r>
            <a:r>
              <a:rPr lang="en-GB" b="1" dirty="0">
                <a:solidFill>
                  <a:schemeClr val="accent5">
                    <a:lumMod val="60000"/>
                    <a:lumOff val="40000"/>
                  </a:schemeClr>
                </a:solidFill>
                <a:effectLst>
                  <a:outerShdw blurRad="38100" dist="38100" dir="2700000" algn="tl">
                    <a:srgbClr val="000000">
                      <a:alpha val="43137"/>
                    </a:srgbClr>
                  </a:outerShdw>
                </a:effectLst>
              </a:rPr>
              <a:t>,</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hiereia</a:t>
            </a:r>
            <a:r>
              <a:rPr lang="en-GB" b="1" dirty="0">
                <a:solidFill>
                  <a:schemeClr val="accent5">
                    <a:lumMod val="60000"/>
                    <a:lumOff val="40000"/>
                  </a:schemeClr>
                </a:solidFill>
                <a:effectLst>
                  <a:outerShdw blurRad="38100" dist="38100" dir="2700000" algn="tl">
                    <a:srgbClr val="000000">
                      <a:alpha val="43137"/>
                    </a:srgbClr>
                  </a:outerShdw>
                </a:effectLst>
              </a:rPr>
              <a:t> of Artemis &amp; </a:t>
            </a:r>
            <a:r>
              <a:rPr lang="en-GB" b="1" i="1" dirty="0" err="1">
                <a:solidFill>
                  <a:schemeClr val="accent5">
                    <a:lumMod val="60000"/>
                    <a:lumOff val="40000"/>
                  </a:schemeClr>
                </a:solidFill>
                <a:effectLst>
                  <a:outerShdw blurRad="38100" dist="38100" dir="2700000" algn="tl">
                    <a:srgbClr val="000000">
                      <a:alpha val="43137"/>
                    </a:srgbClr>
                  </a:outerShdw>
                </a:effectLst>
              </a:rPr>
              <a:t>archiereia</a:t>
            </a:r>
            <a:endParaRPr lang="en-GB" dirty="0"/>
          </a:p>
        </p:txBody>
      </p:sp>
      <p:sp>
        <p:nvSpPr>
          <p:cNvPr id="4" name="Oval 3"/>
          <p:cNvSpPr/>
          <p:nvPr/>
        </p:nvSpPr>
        <p:spPr>
          <a:xfrm>
            <a:off x="4002668" y="3179586"/>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152923" y="3270583"/>
            <a:ext cx="373469" cy="523220"/>
          </a:xfrm>
          <a:prstGeom prst="rect">
            <a:avLst/>
          </a:prstGeom>
          <a:noFill/>
        </p:spPr>
        <p:txBody>
          <a:bodyPr wrap="square" rtlCol="0">
            <a:spAutoFit/>
          </a:bodyPr>
          <a:lstStyle/>
          <a:p>
            <a:r>
              <a:rPr lang="de-DE" sz="2800" b="1" dirty="0"/>
              <a:t>2</a:t>
            </a:r>
            <a:endParaRPr lang="en-GB" sz="2800" b="1" dirty="0"/>
          </a:p>
        </p:txBody>
      </p:sp>
      <p:sp>
        <p:nvSpPr>
          <p:cNvPr id="6" name="Oval 5"/>
          <p:cNvSpPr/>
          <p:nvPr/>
        </p:nvSpPr>
        <p:spPr>
          <a:xfrm>
            <a:off x="3995936" y="3717032"/>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4133237" y="3782072"/>
            <a:ext cx="373469" cy="523220"/>
          </a:xfrm>
          <a:prstGeom prst="rect">
            <a:avLst/>
          </a:prstGeom>
          <a:noFill/>
        </p:spPr>
        <p:txBody>
          <a:bodyPr wrap="square" rtlCol="0">
            <a:spAutoFit/>
          </a:bodyPr>
          <a:lstStyle/>
          <a:p>
            <a:r>
              <a:rPr lang="de-DE" sz="2800" b="1" dirty="0"/>
              <a:t>3</a:t>
            </a:r>
            <a:endParaRPr lang="en-GB" sz="2800" b="1" dirty="0"/>
          </a:p>
        </p:txBody>
      </p:sp>
      <p:sp>
        <p:nvSpPr>
          <p:cNvPr id="8" name="Oval 7"/>
          <p:cNvSpPr/>
          <p:nvPr/>
        </p:nvSpPr>
        <p:spPr>
          <a:xfrm>
            <a:off x="3988459" y="4149080"/>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4139952" y="4221088"/>
            <a:ext cx="373469" cy="523220"/>
          </a:xfrm>
          <a:prstGeom prst="rect">
            <a:avLst/>
          </a:prstGeom>
          <a:noFill/>
        </p:spPr>
        <p:txBody>
          <a:bodyPr wrap="square" rtlCol="0">
            <a:spAutoFit/>
          </a:bodyPr>
          <a:lstStyle/>
          <a:p>
            <a:r>
              <a:rPr lang="de-DE" sz="2800" b="1" dirty="0"/>
              <a:t>4</a:t>
            </a:r>
            <a:endParaRPr lang="en-GB" sz="2800" b="1" dirty="0"/>
          </a:p>
        </p:txBody>
      </p:sp>
      <p:sp>
        <p:nvSpPr>
          <p:cNvPr id="10" name="Oval 9"/>
          <p:cNvSpPr/>
          <p:nvPr/>
        </p:nvSpPr>
        <p:spPr>
          <a:xfrm>
            <a:off x="3995936" y="4545416"/>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4152923" y="4643846"/>
            <a:ext cx="373469" cy="523220"/>
          </a:xfrm>
          <a:prstGeom prst="rect">
            <a:avLst/>
          </a:prstGeom>
          <a:noFill/>
        </p:spPr>
        <p:txBody>
          <a:bodyPr wrap="square" rtlCol="0">
            <a:spAutoFit/>
          </a:bodyPr>
          <a:lstStyle/>
          <a:p>
            <a:r>
              <a:rPr lang="de-DE" sz="2800" b="1" dirty="0"/>
              <a:t>5</a:t>
            </a:r>
            <a:endParaRPr lang="en-GB" sz="2800" b="1" dirty="0"/>
          </a:p>
        </p:txBody>
      </p:sp>
      <p:sp>
        <p:nvSpPr>
          <p:cNvPr id="12" name="Title 1"/>
          <p:cNvSpPr>
            <a:spLocks noGrp="1"/>
          </p:cNvSpPr>
          <p:nvPr>
            <p:ph type="title"/>
          </p:nvPr>
        </p:nvSpPr>
        <p:spPr>
          <a:xfrm>
            <a:off x="457200" y="260648"/>
            <a:ext cx="8229600" cy="854968"/>
          </a:xfrm>
        </p:spPr>
        <p:txBody>
          <a:bodyPr/>
          <a:lstStyle/>
          <a:p>
            <a:r>
              <a:rPr lang="en-GB" dirty="0" err="1"/>
              <a:t>Ephesos</a:t>
            </a:r>
            <a:r>
              <a:rPr lang="en-GB" dirty="0"/>
              <a:t>: “Career Structures”</a:t>
            </a:r>
          </a:p>
        </p:txBody>
      </p:sp>
      <p:sp>
        <p:nvSpPr>
          <p:cNvPr id="13" name="TextBox 12"/>
          <p:cNvSpPr txBox="1"/>
          <p:nvPr/>
        </p:nvSpPr>
        <p:spPr>
          <a:xfrm>
            <a:off x="4644008" y="1124744"/>
            <a:ext cx="4392488" cy="5016758"/>
          </a:xfrm>
          <a:prstGeom prst="rect">
            <a:avLst/>
          </a:prstGeom>
          <a:noFill/>
        </p:spPr>
        <p:txBody>
          <a:bodyPr wrap="square" rtlCol="0">
            <a:spAutoFit/>
          </a:bodyPr>
          <a:lstStyle/>
          <a:p>
            <a:r>
              <a:rPr lang="el-GR" sz="1600" b="1" dirty="0">
                <a:solidFill>
                  <a:schemeClr val="tx1">
                    <a:lumMod val="50000"/>
                  </a:schemeClr>
                </a:solidFill>
              </a:rPr>
              <a:t>ἀγα[θῃ] | τύ[χῃ</a:t>
            </a:r>
            <a:r>
              <a:rPr lang="el-GR" sz="1600" dirty="0">
                <a:solidFill>
                  <a:schemeClr val="tx1">
                    <a:lumMod val="50000"/>
                  </a:schemeClr>
                </a:solidFill>
              </a:rPr>
              <a:t>. | </a:t>
            </a:r>
            <a:r>
              <a:rPr lang="el-GR" sz="1600" b="1" dirty="0">
                <a:solidFill>
                  <a:schemeClr val="tx1">
                    <a:lumMod val="50000"/>
                  </a:schemeClr>
                </a:solidFill>
              </a:rPr>
              <a:t>Κ]λαυδίαν Κρατεία[ν </a:t>
            </a:r>
            <a:r>
              <a:rPr lang="en-GB" sz="1600" b="1" dirty="0">
                <a:solidFill>
                  <a:schemeClr val="tx1">
                    <a:lumMod val="50000"/>
                  </a:schemeClr>
                </a:solidFill>
              </a:rPr>
              <a:t>O</a:t>
            </a:r>
            <a:r>
              <a:rPr lang="el-GR" sz="1600" b="1" dirty="0">
                <a:solidFill>
                  <a:schemeClr val="tx1">
                    <a:lumMod val="50000"/>
                  </a:schemeClr>
                </a:solidFill>
              </a:rPr>
              <a:t>ὐηριανὴν</a:t>
            </a:r>
            <a:r>
              <a:rPr lang="el-GR" sz="1600" dirty="0">
                <a:solidFill>
                  <a:schemeClr val="tx1">
                    <a:lumMod val="50000"/>
                  </a:schemeClr>
                </a:solidFill>
              </a:rPr>
              <a:t> | </a:t>
            </a:r>
            <a:r>
              <a:rPr lang="el-GR" sz="1600" b="1" dirty="0">
                <a:solidFill>
                  <a:schemeClr val="tx1">
                    <a:lumMod val="50000"/>
                  </a:schemeClr>
                </a:solidFill>
              </a:rPr>
              <a:t>συ]νκλητικήν</a:t>
            </a:r>
            <a:r>
              <a:rPr lang="el-GR" sz="1600" dirty="0">
                <a:solidFill>
                  <a:schemeClr val="tx1">
                    <a:lumMod val="50000"/>
                  </a:schemeClr>
                </a:solidFill>
              </a:rPr>
              <a:t>, τὴν</a:t>
            </a:r>
            <a:r>
              <a:rPr lang="el-GR" sz="1600" b="1" dirty="0">
                <a:solidFill>
                  <a:schemeClr val="tx1">
                    <a:lumMod val="50000"/>
                  </a:schemeClr>
                </a:solidFill>
              </a:rPr>
              <a:t> πρύ[τανιν </a:t>
            </a:r>
            <a:r>
              <a:rPr lang="el-GR" sz="1600" dirty="0">
                <a:solidFill>
                  <a:schemeClr val="tx1">
                    <a:lumMod val="50000"/>
                  </a:schemeClr>
                </a:solidFill>
              </a:rPr>
              <a:t>| καὶ] </a:t>
            </a:r>
            <a:r>
              <a:rPr lang="el-GR" sz="1600" b="1" dirty="0">
                <a:solidFill>
                  <a:schemeClr val="tx1">
                    <a:lumMod val="50000"/>
                  </a:schemeClr>
                </a:solidFill>
              </a:rPr>
              <a:t>γυμνασίαρχον</a:t>
            </a:r>
            <a:r>
              <a:rPr lang="el-GR" sz="1600" dirty="0">
                <a:solidFill>
                  <a:schemeClr val="tx1">
                    <a:lumMod val="50000"/>
                  </a:schemeClr>
                </a:solidFill>
              </a:rPr>
              <a:t> | [πάν]των τῶν γυμν[ασίων] | [...] σεμνῶς [..... ..... ...... . </a:t>
            </a:r>
            <a:r>
              <a:rPr lang="el-GR" sz="1600" b="1" dirty="0">
                <a:solidFill>
                  <a:schemeClr val="tx1">
                    <a:lumMod val="50000"/>
                  </a:schemeClr>
                </a:solidFill>
              </a:rPr>
              <a:t>ἱερῆν καὶ | κοσ]μήτειραν</a:t>
            </a:r>
            <a:r>
              <a:rPr lang="el-GR" sz="1600" dirty="0">
                <a:solidFill>
                  <a:schemeClr val="tx1">
                    <a:lumMod val="50000"/>
                  </a:schemeClr>
                </a:solidFill>
              </a:rPr>
              <a:t> τ[ῆς ἁγιωτάτης </a:t>
            </a:r>
            <a:r>
              <a:rPr lang="el-GR" sz="1600" b="1" dirty="0">
                <a:solidFill>
                  <a:schemeClr val="tx1">
                    <a:lumMod val="50000"/>
                  </a:schemeClr>
                </a:solidFill>
              </a:rPr>
              <a:t>Ἀρ]τέμιδος</a:t>
            </a:r>
            <a:r>
              <a:rPr lang="el-GR" sz="1600" dirty="0">
                <a:solidFill>
                  <a:schemeClr val="tx1">
                    <a:lumMod val="50000"/>
                  </a:schemeClr>
                </a:solidFill>
              </a:rPr>
              <a:t>, ἱε|[ρατεύ]σασαν ἀξίως [καὶ σεμνῶς, θυγ]ατέρα πρὸς | [μὲν] </a:t>
            </a:r>
            <a:r>
              <a:rPr lang="en-GB" sz="1600" dirty="0">
                <a:solidFill>
                  <a:schemeClr val="tx1">
                    <a:lumMod val="50000"/>
                  </a:schemeClr>
                </a:solidFill>
              </a:rPr>
              <a:t> </a:t>
            </a:r>
            <a:r>
              <a:rPr lang="el-GR" sz="1600" dirty="0">
                <a:solidFill>
                  <a:schemeClr val="tx1">
                    <a:lumMod val="50000"/>
                  </a:schemeClr>
                </a:solidFill>
              </a:rPr>
              <a:t>πατρὸς Κλ(αυδίου) Μητροβίου </a:t>
            </a:r>
            <a:r>
              <a:rPr lang="en-GB" sz="1600" dirty="0">
                <a:solidFill>
                  <a:schemeClr val="tx1">
                    <a:lumMod val="50000"/>
                  </a:schemeClr>
                </a:solidFill>
              </a:rPr>
              <a:t>O</a:t>
            </a:r>
            <a:r>
              <a:rPr lang="el-GR" sz="1600" dirty="0">
                <a:solidFill>
                  <a:schemeClr val="tx1">
                    <a:lumMod val="50000"/>
                  </a:schemeClr>
                </a:solidFill>
              </a:rPr>
              <a:t>ὐη[ρ]ιανοῦ, ὑοῦ | </a:t>
            </a:r>
            <a:r>
              <a:rPr lang="el-GR" sz="1600" b="1" dirty="0">
                <a:solidFill>
                  <a:schemeClr val="tx1">
                    <a:lumMod val="50000"/>
                  </a:schemeClr>
                </a:solidFill>
              </a:rPr>
              <a:t>[Κλ. Μη]τροβίου καὶ Κλαυδίας Κρατείας </a:t>
            </a:r>
            <a:r>
              <a:rPr lang="el-GR" sz="1600" b="1" u="sng" dirty="0">
                <a:solidFill>
                  <a:schemeClr val="tx1">
                    <a:lumMod val="50000"/>
                  </a:schemeClr>
                </a:solidFill>
              </a:rPr>
              <a:t>ἀ[ρχι]ερέων</a:t>
            </a:r>
            <a:r>
              <a:rPr lang="el-GR" sz="1600" b="1" dirty="0">
                <a:solidFill>
                  <a:schemeClr val="tx1">
                    <a:lumMod val="50000"/>
                  </a:schemeClr>
                </a:solidFill>
              </a:rPr>
              <a:t>,</a:t>
            </a:r>
            <a:r>
              <a:rPr lang="el-GR" sz="1600" dirty="0">
                <a:solidFill>
                  <a:schemeClr val="tx1">
                    <a:lumMod val="50000"/>
                  </a:schemeClr>
                </a:solidFill>
              </a:rPr>
              <a:t> | [πρὸς δ]ὲ μητ[ρ]ὸς </a:t>
            </a:r>
            <a:r>
              <a:rPr lang="en-GB" sz="1600" dirty="0">
                <a:solidFill>
                  <a:schemeClr val="tx1">
                    <a:lumMod val="50000"/>
                  </a:schemeClr>
                </a:solidFill>
              </a:rPr>
              <a:t>O</a:t>
            </a:r>
            <a:r>
              <a:rPr lang="el-GR" sz="1600" dirty="0">
                <a:solidFill>
                  <a:schemeClr val="tx1">
                    <a:lumMod val="50000"/>
                  </a:schemeClr>
                </a:solidFill>
              </a:rPr>
              <a:t>ὐλπίας Δημοκρατείας κοσμη|[τείρη]ς, ἐγγόνην Ἰουλίας Δαμιανῆς Πώλλης | [ἱερῆς κ]αὶ κοσμητείρης καὶ πρυτάνεως, | [προεγ]γόνην Φλ. Πώλλης ἱερῆς καὶ κοσ|[μητεί]ρης, ἀπογόνην δὲ</a:t>
            </a:r>
            <a:r>
              <a:rPr lang="el-GR" sz="1600" b="1" dirty="0">
                <a:solidFill>
                  <a:schemeClr val="tx1">
                    <a:lumMod val="50000"/>
                  </a:schemeClr>
                </a:solidFill>
              </a:rPr>
              <a:t> Ἰουλ. Πώλλης | [ἱερῆς κ]αὶ κοσμητείρης καὶ ἀρχιερείας | [καὶ πρυτά]νεως </a:t>
            </a:r>
            <a:r>
              <a:rPr lang="el-GR" sz="1600" dirty="0">
                <a:solidFill>
                  <a:schemeClr val="tx1">
                    <a:lumMod val="50000"/>
                  </a:schemeClr>
                </a:solidFill>
              </a:rPr>
              <a:t>καὶ Μινδίας Ποτεν|[τίλλης ἀ]ρχιερείας καὶ κοσμητείρης, | [ἀνάγουσα]ν τὸ γένος ἐκ τῶν ἱερειῶν | [καὶ κοσμη]τειρῶν.</a:t>
            </a:r>
            <a:endParaRPr lang="en-GB" sz="1600" dirty="0">
              <a:solidFill>
                <a:schemeClr val="tx1">
                  <a:lumMod val="50000"/>
                </a:schemeClr>
              </a:solidFill>
            </a:endParaRPr>
          </a:p>
        </p:txBody>
      </p:sp>
      <p:sp>
        <p:nvSpPr>
          <p:cNvPr id="14" name="Oval 13"/>
          <p:cNvSpPr/>
          <p:nvPr/>
        </p:nvSpPr>
        <p:spPr>
          <a:xfrm>
            <a:off x="3973361" y="1556792"/>
            <a:ext cx="648072" cy="720080"/>
          </a:xfrm>
          <a:prstGeom prst="ellipse">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110662" y="1621832"/>
            <a:ext cx="373469" cy="523220"/>
          </a:xfrm>
          <a:prstGeom prst="rect">
            <a:avLst/>
          </a:prstGeom>
          <a:noFill/>
        </p:spPr>
        <p:txBody>
          <a:bodyPr wrap="square" rtlCol="0">
            <a:spAutoFit/>
          </a:bodyPr>
          <a:lstStyle/>
          <a:p>
            <a:r>
              <a:rPr lang="de-DE" sz="2800" b="1" dirty="0"/>
              <a:t>1</a:t>
            </a:r>
            <a:endParaRPr lang="en-GB" sz="2800" b="1" dirty="0"/>
          </a:p>
        </p:txBody>
      </p:sp>
      <p:sp>
        <p:nvSpPr>
          <p:cNvPr id="16" name="Oval 15"/>
          <p:cNvSpPr/>
          <p:nvPr/>
        </p:nvSpPr>
        <p:spPr>
          <a:xfrm>
            <a:off x="3987280" y="5013176"/>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4124581" y="5066020"/>
            <a:ext cx="373469" cy="523220"/>
          </a:xfrm>
          <a:prstGeom prst="rect">
            <a:avLst/>
          </a:prstGeom>
          <a:noFill/>
        </p:spPr>
        <p:txBody>
          <a:bodyPr wrap="square" rtlCol="0">
            <a:spAutoFit/>
          </a:bodyPr>
          <a:lstStyle/>
          <a:p>
            <a:r>
              <a:rPr lang="de-DE" sz="2800" b="1" dirty="0"/>
              <a:t>6</a:t>
            </a:r>
            <a:endParaRPr lang="en-GB" sz="2800" b="1" dirty="0"/>
          </a:p>
        </p:txBody>
      </p:sp>
      <p:sp>
        <p:nvSpPr>
          <p:cNvPr id="18" name="Oval 17"/>
          <p:cNvSpPr/>
          <p:nvPr/>
        </p:nvSpPr>
        <p:spPr>
          <a:xfrm>
            <a:off x="3995936" y="5445224"/>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4133237" y="5510264"/>
            <a:ext cx="373469" cy="523220"/>
          </a:xfrm>
          <a:prstGeom prst="rect">
            <a:avLst/>
          </a:prstGeom>
          <a:noFill/>
        </p:spPr>
        <p:txBody>
          <a:bodyPr wrap="square" rtlCol="0">
            <a:spAutoFit/>
          </a:bodyPr>
          <a:lstStyle/>
          <a:p>
            <a:r>
              <a:rPr lang="de-DE" sz="2800" b="1" dirty="0"/>
              <a:t>7</a:t>
            </a:r>
            <a:endParaRPr lang="en-GB" sz="2800" b="1" dirty="0"/>
          </a:p>
        </p:txBody>
      </p:sp>
      <p:sp>
        <p:nvSpPr>
          <p:cNvPr id="20" name="Oval 19"/>
          <p:cNvSpPr/>
          <p:nvPr/>
        </p:nvSpPr>
        <p:spPr>
          <a:xfrm>
            <a:off x="4002668" y="6057243"/>
            <a:ext cx="648072"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4139969" y="6122283"/>
            <a:ext cx="373469" cy="523220"/>
          </a:xfrm>
          <a:prstGeom prst="rect">
            <a:avLst/>
          </a:prstGeom>
          <a:noFill/>
        </p:spPr>
        <p:txBody>
          <a:bodyPr wrap="square" rtlCol="0">
            <a:spAutoFit/>
          </a:bodyPr>
          <a:lstStyle/>
          <a:p>
            <a:r>
              <a:rPr lang="de-DE" sz="2800" b="1" dirty="0"/>
              <a:t>8</a:t>
            </a:r>
            <a:endParaRPr lang="en-GB" sz="2800" b="1" dirty="0"/>
          </a:p>
        </p:txBody>
      </p:sp>
      <p:sp>
        <p:nvSpPr>
          <p:cNvPr id="23" name="TextBox 22"/>
          <p:cNvSpPr txBox="1"/>
          <p:nvPr/>
        </p:nvSpPr>
        <p:spPr>
          <a:xfrm>
            <a:off x="218163" y="2276872"/>
            <a:ext cx="3859160" cy="646331"/>
          </a:xfrm>
          <a:prstGeom prst="rect">
            <a:avLst/>
          </a:prstGeom>
          <a:noFill/>
        </p:spPr>
        <p:txBody>
          <a:bodyPr wrap="square" rtlCol="0">
            <a:spAutoFit/>
          </a:bodyPr>
          <a:lstStyle/>
          <a:p>
            <a:r>
              <a:rPr lang="en-GB" dirty="0">
                <a:solidFill>
                  <a:schemeClr val="tx1">
                    <a:lumMod val="75000"/>
                  </a:schemeClr>
                </a:solidFill>
                <a:effectLst>
                  <a:outerShdw blurRad="38100" dist="38100" dir="2700000" algn="tl">
                    <a:srgbClr val="000000">
                      <a:alpha val="43137"/>
                    </a:srgbClr>
                  </a:outerShdw>
                </a:effectLst>
              </a:rPr>
              <a:t>(1) Claudia </a:t>
            </a:r>
            <a:r>
              <a:rPr lang="en-GB" dirty="0" err="1">
                <a:solidFill>
                  <a:schemeClr val="tx1">
                    <a:lumMod val="75000"/>
                  </a:schemeClr>
                </a:solidFill>
                <a:effectLst>
                  <a:outerShdw blurRad="38100" dist="38100" dir="2700000" algn="tl">
                    <a:srgbClr val="000000">
                      <a:alpha val="43137"/>
                    </a:srgbClr>
                  </a:outerShdw>
                </a:effectLst>
              </a:rPr>
              <a:t>Crateia</a:t>
            </a:r>
            <a:r>
              <a:rPr lang="en-GB" dirty="0">
                <a:solidFill>
                  <a:schemeClr val="tx1">
                    <a:lumMod val="75000"/>
                  </a:schemeClr>
                </a:solidFill>
                <a:effectLst>
                  <a:outerShdw blurRad="38100" dist="38100" dir="2700000" algn="tl">
                    <a:srgbClr val="000000">
                      <a:alpha val="43137"/>
                    </a:srgbClr>
                  </a:outerShdw>
                </a:effectLst>
              </a:rPr>
              <a:t> </a:t>
            </a:r>
            <a:r>
              <a:rPr lang="en-GB" dirty="0" err="1">
                <a:solidFill>
                  <a:schemeClr val="tx1">
                    <a:lumMod val="75000"/>
                  </a:schemeClr>
                </a:solidFill>
                <a:effectLst>
                  <a:outerShdw blurRad="38100" dist="38100" dir="2700000" algn="tl">
                    <a:srgbClr val="000000">
                      <a:alpha val="43137"/>
                    </a:srgbClr>
                  </a:outerShdw>
                </a:effectLst>
              </a:rPr>
              <a:t>Veriana</a:t>
            </a:r>
            <a:r>
              <a:rPr lang="en-GB" dirty="0">
                <a:solidFill>
                  <a:schemeClr val="tx1">
                    <a:lumMod val="75000"/>
                  </a:schemeClr>
                </a:solidFill>
                <a:effectLst>
                  <a:outerShdw blurRad="38100" dist="38100" dir="2700000" algn="tl">
                    <a:srgbClr val="000000">
                      <a:alpha val="43137"/>
                    </a:srgbClr>
                  </a:outerShdw>
                </a:effectLst>
              </a:rPr>
              <a:t>, </a:t>
            </a:r>
          </a:p>
          <a:p>
            <a:pPr marL="742950" lvl="1" indent="-285750">
              <a:buFont typeface="Wingdings" pitchFamily="2" charset="2"/>
              <a:buChar char="v"/>
            </a:pPr>
            <a:r>
              <a:rPr lang="en-GB" i="1" dirty="0" err="1">
                <a:solidFill>
                  <a:schemeClr val="tx1">
                    <a:lumMod val="65000"/>
                  </a:schemeClr>
                </a:solidFill>
                <a:effectLst>
                  <a:outerShdw blurRad="38100" dist="38100" dir="2700000" algn="tl">
                    <a:srgbClr val="000000">
                      <a:alpha val="43137"/>
                    </a:srgbClr>
                  </a:outerShdw>
                </a:effectLst>
              </a:rPr>
              <a:t>pryt</a:t>
            </a:r>
            <a:r>
              <a:rPr lang="en-GB" i="1" dirty="0">
                <a:solidFill>
                  <a:schemeClr val="tx1">
                    <a:lumMod val="65000"/>
                  </a:schemeClr>
                </a:solidFill>
                <a:effectLst>
                  <a:outerShdw blurRad="38100" dist="38100" dir="2700000" algn="tl">
                    <a:srgbClr val="000000">
                      <a:alpha val="43137"/>
                    </a:srgbClr>
                  </a:outerShdw>
                </a:effectLst>
              </a:rPr>
              <a:t>., gym, </a:t>
            </a:r>
            <a:r>
              <a:rPr lang="en-GB" i="1" dirty="0" err="1">
                <a:solidFill>
                  <a:schemeClr val="tx1">
                    <a:lumMod val="65000"/>
                  </a:schemeClr>
                </a:solidFill>
                <a:effectLst>
                  <a:outerShdw blurRad="38100" dist="38100" dir="2700000" algn="tl">
                    <a:srgbClr val="000000">
                      <a:alpha val="43137"/>
                    </a:srgbClr>
                  </a:outerShdw>
                </a:effectLst>
              </a:rPr>
              <a:t>hiereia</a:t>
            </a:r>
            <a:r>
              <a:rPr lang="en-GB" i="1" dirty="0">
                <a:solidFill>
                  <a:schemeClr val="tx1">
                    <a:lumMod val="65000"/>
                  </a:schemeClr>
                </a:solidFill>
                <a:effectLst>
                  <a:outerShdw blurRad="38100" dist="38100" dir="2700000" algn="tl">
                    <a:srgbClr val="000000">
                      <a:alpha val="43137"/>
                    </a:srgbClr>
                  </a:outerShdw>
                </a:effectLst>
              </a:rPr>
              <a:t>, </a:t>
            </a:r>
            <a:r>
              <a:rPr lang="en-GB" i="1" dirty="0" err="1">
                <a:solidFill>
                  <a:schemeClr val="tx1">
                    <a:lumMod val="65000"/>
                  </a:schemeClr>
                </a:solidFill>
                <a:effectLst>
                  <a:outerShdw blurRad="38100" dist="38100" dir="2700000" algn="tl">
                    <a:srgbClr val="000000">
                      <a:alpha val="43137"/>
                    </a:srgbClr>
                  </a:outerShdw>
                </a:effectLst>
              </a:rPr>
              <a:t>kosmét</a:t>
            </a:r>
            <a:r>
              <a:rPr lang="en-GB" i="1" dirty="0">
                <a:solidFill>
                  <a:schemeClr val="tx1">
                    <a:lumMod val="65000"/>
                  </a:schemeClr>
                </a:solidFill>
                <a:effectLst>
                  <a:outerShdw blurRad="38100" dist="38100" dir="2700000" algn="tl">
                    <a:srgbClr val="000000">
                      <a:alpha val="43137"/>
                    </a:srgbClr>
                  </a:outerShdw>
                </a:effectLst>
              </a:rPr>
              <a:t>.</a:t>
            </a:r>
          </a:p>
        </p:txBody>
      </p:sp>
      <p:sp>
        <p:nvSpPr>
          <p:cNvPr id="24" name="TextBox 23"/>
          <p:cNvSpPr txBox="1"/>
          <p:nvPr/>
        </p:nvSpPr>
        <p:spPr>
          <a:xfrm>
            <a:off x="230001" y="2858742"/>
            <a:ext cx="3709849" cy="923330"/>
          </a:xfrm>
          <a:prstGeom prst="rect">
            <a:avLst/>
          </a:prstGeom>
          <a:noFill/>
        </p:spPr>
        <p:txBody>
          <a:bodyPr wrap="square" rtlCol="0">
            <a:spAutoFit/>
          </a:bodyPr>
          <a:lstStyle/>
          <a:p>
            <a:r>
              <a:rPr lang="de-DE" dirty="0">
                <a:solidFill>
                  <a:schemeClr val="tx1">
                    <a:lumMod val="75000"/>
                  </a:schemeClr>
                </a:solidFill>
                <a:effectLst>
                  <a:outerShdw blurRad="38100" dist="38100" dir="2700000" algn="tl">
                    <a:srgbClr val="000000">
                      <a:alpha val="43137"/>
                    </a:srgbClr>
                  </a:outerShdw>
                </a:effectLst>
              </a:rPr>
              <a:t>(3) </a:t>
            </a:r>
            <a:r>
              <a:rPr lang="fr-FR" dirty="0">
                <a:solidFill>
                  <a:schemeClr val="tx1">
                    <a:lumMod val="75000"/>
                  </a:schemeClr>
                </a:solidFill>
                <a:effectLst>
                  <a:outerShdw blurRad="38100" dist="38100" dir="2700000" algn="tl">
                    <a:srgbClr val="000000">
                      <a:alpha val="43137"/>
                    </a:srgbClr>
                  </a:outerShdw>
                </a:effectLst>
              </a:rPr>
              <a:t>Claudius </a:t>
            </a:r>
            <a:r>
              <a:rPr lang="fr-FR" dirty="0" err="1">
                <a:solidFill>
                  <a:schemeClr val="tx1">
                    <a:lumMod val="75000"/>
                  </a:schemeClr>
                </a:solidFill>
                <a:effectLst>
                  <a:outerShdw blurRad="38100" dist="38100" dir="2700000" algn="tl">
                    <a:srgbClr val="000000">
                      <a:alpha val="43137"/>
                    </a:srgbClr>
                  </a:outerShdw>
                </a:effectLst>
              </a:rPr>
              <a:t>Metrobius</a:t>
            </a:r>
            <a:r>
              <a:rPr lang="fr-FR" dirty="0">
                <a:solidFill>
                  <a:schemeClr val="tx1">
                    <a:lumMod val="75000"/>
                  </a:schemeClr>
                </a:solidFill>
                <a:effectLst>
                  <a:outerShdw blurRad="38100" dist="38100" dir="2700000" algn="tl">
                    <a:srgbClr val="000000">
                      <a:alpha val="43137"/>
                    </a:srgbClr>
                  </a:outerShdw>
                </a:effectLst>
              </a:rPr>
              <a:t> </a:t>
            </a:r>
            <a:r>
              <a:rPr lang="fr-FR" dirty="0" err="1">
                <a:solidFill>
                  <a:schemeClr val="tx1">
                    <a:lumMod val="75000"/>
                  </a:schemeClr>
                </a:solidFill>
                <a:effectLst>
                  <a:outerShdw blurRad="38100" dist="38100" dir="2700000" algn="tl">
                    <a:srgbClr val="000000">
                      <a:alpha val="43137"/>
                    </a:srgbClr>
                  </a:outerShdw>
                </a:effectLst>
              </a:rPr>
              <a:t>und</a:t>
            </a:r>
            <a:br>
              <a:rPr lang="fr-FR" dirty="0">
                <a:solidFill>
                  <a:schemeClr val="tx1">
                    <a:lumMod val="75000"/>
                  </a:schemeClr>
                </a:solidFill>
                <a:effectLst>
                  <a:outerShdw blurRad="38100" dist="38100" dir="2700000" algn="tl">
                    <a:srgbClr val="000000">
                      <a:alpha val="43137"/>
                    </a:srgbClr>
                  </a:outerShdw>
                </a:effectLst>
              </a:rPr>
            </a:br>
            <a:r>
              <a:rPr lang="fr-FR" dirty="0">
                <a:solidFill>
                  <a:schemeClr val="tx1">
                    <a:lumMod val="75000"/>
                  </a:schemeClr>
                </a:solidFill>
                <a:effectLst>
                  <a:outerShdw blurRad="38100" dist="38100" dir="2700000" algn="tl">
                    <a:srgbClr val="000000">
                      <a:alpha val="43137"/>
                    </a:srgbClr>
                  </a:outerShdw>
                </a:effectLst>
              </a:rPr>
              <a:t>     Claudia </a:t>
            </a:r>
            <a:r>
              <a:rPr lang="fr-FR" dirty="0" err="1">
                <a:solidFill>
                  <a:schemeClr val="tx1">
                    <a:lumMod val="75000"/>
                  </a:schemeClr>
                </a:solidFill>
                <a:effectLst>
                  <a:outerShdw blurRad="38100" dist="38100" dir="2700000" algn="tl">
                    <a:srgbClr val="000000">
                      <a:alpha val="43137"/>
                    </a:srgbClr>
                  </a:outerShdw>
                </a:effectLst>
              </a:rPr>
              <a:t>Crateia</a:t>
            </a:r>
            <a:r>
              <a:rPr lang="fr-FR" dirty="0">
                <a:solidFill>
                  <a:schemeClr val="tx1">
                    <a:lumMod val="75000"/>
                  </a:schemeClr>
                </a:solidFill>
                <a:effectLst>
                  <a:outerShdw blurRad="38100" dist="38100" dir="2700000" algn="tl">
                    <a:srgbClr val="000000">
                      <a:alpha val="43137"/>
                    </a:srgbClr>
                  </a:outerShdw>
                </a:effectLst>
              </a:rPr>
              <a:t>, </a:t>
            </a:r>
            <a:r>
              <a:rPr lang="fr-FR" b="1" dirty="0" err="1">
                <a:solidFill>
                  <a:schemeClr val="tx1">
                    <a:lumMod val="75000"/>
                  </a:schemeClr>
                </a:solidFill>
                <a:effectLst>
                  <a:outerShdw blurRad="38100" dist="38100" dir="2700000" algn="tl">
                    <a:srgbClr val="000000">
                      <a:alpha val="43137"/>
                    </a:srgbClr>
                  </a:outerShdw>
                </a:effectLst>
              </a:rPr>
              <a:t>Hohepriester</a:t>
            </a:r>
            <a:endParaRPr lang="fr-FR" b="1" dirty="0">
              <a:solidFill>
                <a:schemeClr val="tx1">
                  <a:lumMod val="75000"/>
                </a:schemeClr>
              </a:solidFill>
              <a:effectLst>
                <a:outerShdw blurRad="38100" dist="38100" dir="2700000" algn="tl">
                  <a:srgbClr val="000000">
                    <a:alpha val="43137"/>
                  </a:srgbClr>
                </a:outerShdw>
              </a:effectLst>
            </a:endParaRPr>
          </a:p>
          <a:p>
            <a:endParaRPr lang="en-GB" dirty="0">
              <a:solidFill>
                <a:schemeClr val="tx1">
                  <a:lumMod val="75000"/>
                </a:schemeClr>
              </a:solidFill>
            </a:endParaRPr>
          </a:p>
        </p:txBody>
      </p:sp>
      <p:sp>
        <p:nvSpPr>
          <p:cNvPr id="25" name="TextBox 24"/>
          <p:cNvSpPr txBox="1"/>
          <p:nvPr/>
        </p:nvSpPr>
        <p:spPr>
          <a:xfrm>
            <a:off x="218163" y="3443517"/>
            <a:ext cx="3709849" cy="3139321"/>
          </a:xfrm>
          <a:prstGeom prst="rect">
            <a:avLst/>
          </a:prstGeom>
          <a:noFill/>
        </p:spPr>
        <p:txBody>
          <a:bodyPr wrap="square" rtlCol="0">
            <a:spAutoFit/>
          </a:bodyPr>
          <a:lstStyle/>
          <a:p>
            <a:r>
              <a:rPr lang="de-DE" dirty="0">
                <a:solidFill>
                  <a:schemeClr val="tx1">
                    <a:lumMod val="75000"/>
                  </a:schemeClr>
                </a:solidFill>
                <a:effectLst>
                  <a:outerShdw blurRad="38100" dist="38100" dir="2700000" algn="tl">
                    <a:srgbClr val="000000">
                      <a:alpha val="43137"/>
                    </a:srgbClr>
                  </a:outerShdw>
                </a:effectLst>
              </a:rPr>
              <a:t>(4) Mutter: </a:t>
            </a:r>
            <a:r>
              <a:rPr lang="fr-FR" dirty="0" err="1">
                <a:solidFill>
                  <a:schemeClr val="tx1">
                    <a:lumMod val="75000"/>
                  </a:schemeClr>
                </a:solidFill>
                <a:effectLst>
                  <a:outerShdw blurRad="38100" dist="38100" dir="2700000" algn="tl">
                    <a:srgbClr val="000000">
                      <a:alpha val="43137"/>
                    </a:srgbClr>
                  </a:outerShdw>
                </a:effectLst>
              </a:rPr>
              <a:t>Ulpia</a:t>
            </a:r>
            <a:r>
              <a:rPr lang="fr-FR" dirty="0">
                <a:solidFill>
                  <a:schemeClr val="tx1">
                    <a:lumMod val="75000"/>
                  </a:schemeClr>
                </a:solidFill>
                <a:effectLst>
                  <a:outerShdw blurRad="38100" dist="38100" dir="2700000" algn="tl">
                    <a:srgbClr val="000000">
                      <a:alpha val="43137"/>
                    </a:srgbClr>
                  </a:outerShdw>
                </a:effectLst>
              </a:rPr>
              <a:t> </a:t>
            </a:r>
            <a:r>
              <a:rPr lang="fr-FR" dirty="0" err="1">
                <a:solidFill>
                  <a:schemeClr val="tx1">
                    <a:lumMod val="75000"/>
                  </a:schemeClr>
                </a:solidFill>
                <a:effectLst>
                  <a:outerShdw blurRad="38100" dist="38100" dir="2700000" algn="tl">
                    <a:srgbClr val="000000">
                      <a:alpha val="43137"/>
                    </a:srgbClr>
                  </a:outerShdw>
                </a:effectLst>
              </a:rPr>
              <a:t>Demokrateia</a:t>
            </a:r>
            <a:r>
              <a:rPr lang="fr-FR" dirty="0">
                <a:solidFill>
                  <a:schemeClr val="tx1">
                    <a:lumMod val="75000"/>
                  </a:schemeClr>
                </a:solidFill>
                <a:effectLst>
                  <a:outerShdw blurRad="38100" dist="38100" dir="2700000" algn="tl">
                    <a:srgbClr val="000000">
                      <a:alpha val="43137"/>
                    </a:srgbClr>
                  </a:outerShdw>
                </a:effectLst>
              </a:rPr>
              <a:t>:</a:t>
            </a:r>
          </a:p>
          <a:p>
            <a:pPr marL="285750" indent="-285750">
              <a:buFont typeface="Wingdings" pitchFamily="2" charset="2"/>
              <a:buChar char="v"/>
            </a:pPr>
            <a:r>
              <a:rPr lang="fr-FR" dirty="0">
                <a:solidFill>
                  <a:schemeClr val="tx1">
                    <a:lumMod val="75000"/>
                  </a:schemeClr>
                </a:solidFill>
                <a:effectLst>
                  <a:outerShdw blurRad="38100" dist="38100" dir="2700000" algn="tl">
                    <a:srgbClr val="000000">
                      <a:alpha val="43137"/>
                    </a:srgbClr>
                  </a:outerShdw>
                </a:effectLst>
              </a:rPr>
              <a:t> </a:t>
            </a:r>
            <a:r>
              <a:rPr lang="fr-FR" i="1" dirty="0">
                <a:solidFill>
                  <a:schemeClr val="tx1">
                    <a:lumMod val="75000"/>
                  </a:schemeClr>
                </a:solidFill>
                <a:effectLst>
                  <a:outerShdw blurRad="38100" dist="38100" dir="2700000" algn="tl">
                    <a:srgbClr val="000000">
                      <a:alpha val="43137"/>
                    </a:srgbClr>
                  </a:outerShdw>
                </a:effectLst>
              </a:rPr>
              <a:t>k</a:t>
            </a:r>
            <a:r>
              <a:rPr lang="en-GB" b="1" i="1" dirty="0" err="1">
                <a:solidFill>
                  <a:schemeClr val="tx1">
                    <a:lumMod val="75000"/>
                  </a:schemeClr>
                </a:solidFill>
                <a:effectLst>
                  <a:outerShdw blurRad="38100" dist="38100" dir="2700000" algn="tl">
                    <a:srgbClr val="000000">
                      <a:alpha val="43137"/>
                    </a:srgbClr>
                  </a:outerShdw>
                </a:effectLst>
              </a:rPr>
              <a:t>osméteira</a:t>
            </a:r>
            <a:endParaRPr lang="en-GB" b="1" i="1" dirty="0">
              <a:solidFill>
                <a:schemeClr val="tx1">
                  <a:lumMod val="75000"/>
                </a:schemeClr>
              </a:solidFill>
              <a:effectLst>
                <a:outerShdw blurRad="38100" dist="38100" dir="2700000" algn="tl">
                  <a:srgbClr val="000000">
                    <a:alpha val="43137"/>
                  </a:srgbClr>
                </a:outerShdw>
              </a:effectLst>
            </a:endParaRPr>
          </a:p>
          <a:p>
            <a:r>
              <a:rPr lang="de-DE" spc="-150" dirty="0">
                <a:solidFill>
                  <a:schemeClr val="tx1">
                    <a:lumMod val="75000"/>
                  </a:schemeClr>
                </a:solidFill>
                <a:effectLst>
                  <a:outerShdw blurRad="38100" dist="38100" dir="2700000" algn="tl">
                    <a:srgbClr val="000000">
                      <a:alpha val="43137"/>
                    </a:srgbClr>
                  </a:outerShdw>
                </a:effectLst>
              </a:rPr>
              <a:t>(5) Großmutter:  </a:t>
            </a:r>
            <a:r>
              <a:rPr lang="fr-FR" dirty="0">
                <a:solidFill>
                  <a:schemeClr val="tx1">
                    <a:lumMod val="75000"/>
                  </a:schemeClr>
                </a:solidFill>
                <a:effectLst>
                  <a:outerShdw blurRad="38100" dist="38100" dir="2700000" algn="tl">
                    <a:srgbClr val="000000">
                      <a:alpha val="43137"/>
                    </a:srgbClr>
                  </a:outerShdw>
                </a:effectLst>
              </a:rPr>
              <a:t>Iulia </a:t>
            </a:r>
            <a:r>
              <a:rPr lang="fr-FR" dirty="0" err="1">
                <a:solidFill>
                  <a:schemeClr val="tx1">
                    <a:lumMod val="75000"/>
                  </a:schemeClr>
                </a:solidFill>
                <a:effectLst>
                  <a:outerShdw blurRad="38100" dist="38100" dir="2700000" algn="tl">
                    <a:srgbClr val="000000">
                      <a:alpha val="43137"/>
                    </a:srgbClr>
                  </a:outerShdw>
                </a:effectLst>
              </a:rPr>
              <a:t>Damiane</a:t>
            </a:r>
            <a:r>
              <a:rPr lang="fr-FR" dirty="0">
                <a:solidFill>
                  <a:schemeClr val="tx1">
                    <a:lumMod val="75000"/>
                  </a:schemeClr>
                </a:solidFill>
                <a:effectLst>
                  <a:outerShdw blurRad="38100" dist="38100" dir="2700000" algn="tl">
                    <a:srgbClr val="000000">
                      <a:alpha val="43137"/>
                    </a:srgbClr>
                  </a:outerShdw>
                </a:effectLst>
              </a:rPr>
              <a:t> </a:t>
            </a:r>
            <a:r>
              <a:rPr lang="fr-FR" dirty="0" err="1">
                <a:solidFill>
                  <a:schemeClr val="tx1">
                    <a:lumMod val="75000"/>
                  </a:schemeClr>
                </a:solidFill>
                <a:effectLst>
                  <a:outerShdw blurRad="38100" dist="38100" dir="2700000" algn="tl">
                    <a:srgbClr val="000000">
                      <a:alpha val="43137"/>
                    </a:srgbClr>
                  </a:outerShdw>
                </a:effectLst>
              </a:rPr>
              <a:t>Polla</a:t>
            </a:r>
            <a:r>
              <a:rPr lang="fr-FR" dirty="0">
                <a:solidFill>
                  <a:schemeClr val="tx1">
                    <a:lumMod val="75000"/>
                  </a:schemeClr>
                </a:solidFill>
                <a:effectLst>
                  <a:outerShdw blurRad="38100" dist="38100" dir="2700000" algn="tl">
                    <a:srgbClr val="000000">
                      <a:alpha val="43137"/>
                    </a:srgbClr>
                  </a:outerShdw>
                </a:effectLst>
              </a:rPr>
              <a:t> </a:t>
            </a:r>
          </a:p>
          <a:p>
            <a:pPr marL="285750" indent="-285750">
              <a:buFont typeface="Wingdings" pitchFamily="2" charset="2"/>
              <a:buChar char="v"/>
            </a:pPr>
            <a:r>
              <a:rPr lang="en-GB" i="1" dirty="0">
                <a:solidFill>
                  <a:schemeClr val="tx1">
                    <a:lumMod val="75000"/>
                  </a:schemeClr>
                </a:solidFill>
                <a:effectLst>
                  <a:outerShdw blurRad="38100" dist="38100" dir="2700000" algn="tl">
                    <a:srgbClr val="000000">
                      <a:alpha val="43137"/>
                    </a:srgbClr>
                  </a:outerShdw>
                </a:effectLst>
              </a:rPr>
              <a:t> </a:t>
            </a:r>
            <a:r>
              <a:rPr lang="en-GB" b="1" i="1" dirty="0" err="1">
                <a:solidFill>
                  <a:schemeClr val="tx1">
                    <a:lumMod val="75000"/>
                  </a:schemeClr>
                </a:solidFill>
                <a:effectLst>
                  <a:outerShdw blurRad="38100" dist="38100" dir="2700000" algn="tl">
                    <a:srgbClr val="000000">
                      <a:alpha val="43137"/>
                    </a:srgbClr>
                  </a:outerShdw>
                </a:effectLst>
              </a:rPr>
              <a:t>hiereia</a:t>
            </a:r>
            <a:r>
              <a:rPr lang="en-GB" b="1" dirty="0">
                <a:solidFill>
                  <a:schemeClr val="tx1">
                    <a:lumMod val="75000"/>
                  </a:schemeClr>
                </a:solidFill>
                <a:effectLst>
                  <a:outerShdw blurRad="38100" dist="38100" dir="2700000" algn="tl">
                    <a:srgbClr val="000000">
                      <a:alpha val="43137"/>
                    </a:srgbClr>
                  </a:outerShdw>
                </a:effectLst>
              </a:rPr>
              <a:t>, </a:t>
            </a:r>
            <a:r>
              <a:rPr lang="en-GB" b="1" i="1" dirty="0" err="1">
                <a:solidFill>
                  <a:schemeClr val="tx1">
                    <a:lumMod val="75000"/>
                  </a:schemeClr>
                </a:solidFill>
                <a:effectLst>
                  <a:outerShdw blurRad="38100" dist="38100" dir="2700000" algn="tl">
                    <a:srgbClr val="000000">
                      <a:alpha val="43137"/>
                    </a:srgbClr>
                  </a:outerShdw>
                </a:effectLst>
              </a:rPr>
              <a:t>kosméteira</a:t>
            </a:r>
            <a:r>
              <a:rPr lang="en-GB" b="1" dirty="0">
                <a:solidFill>
                  <a:schemeClr val="tx1">
                    <a:lumMod val="75000"/>
                  </a:schemeClr>
                </a:solidFill>
                <a:effectLst>
                  <a:outerShdw blurRad="38100" dist="38100" dir="2700000" algn="tl">
                    <a:srgbClr val="000000">
                      <a:alpha val="43137"/>
                    </a:srgbClr>
                  </a:outerShdw>
                </a:effectLst>
              </a:rPr>
              <a:t>, </a:t>
            </a:r>
            <a:r>
              <a:rPr lang="en-GB" b="1" i="1" dirty="0" err="1">
                <a:solidFill>
                  <a:schemeClr val="tx1">
                    <a:lumMod val="75000"/>
                  </a:schemeClr>
                </a:solidFill>
                <a:effectLst>
                  <a:outerShdw blurRad="38100" dist="38100" dir="2700000" algn="tl">
                    <a:srgbClr val="000000">
                      <a:alpha val="43137"/>
                    </a:srgbClr>
                  </a:outerShdw>
                </a:effectLst>
              </a:rPr>
              <a:t>prytanis</a:t>
            </a:r>
            <a:endParaRPr lang="en-GB" b="1" i="1" dirty="0">
              <a:solidFill>
                <a:schemeClr val="tx1">
                  <a:lumMod val="75000"/>
                </a:schemeClr>
              </a:solidFill>
              <a:effectLst>
                <a:outerShdw blurRad="38100" dist="38100" dir="2700000" algn="tl">
                  <a:srgbClr val="000000">
                    <a:alpha val="43137"/>
                  </a:srgbClr>
                </a:outerShdw>
              </a:effectLst>
            </a:endParaRPr>
          </a:p>
          <a:p>
            <a:r>
              <a:rPr lang="en-GB" spc="-150" dirty="0">
                <a:solidFill>
                  <a:schemeClr val="tx1">
                    <a:lumMod val="75000"/>
                  </a:schemeClr>
                </a:solidFill>
                <a:effectLst>
                  <a:outerShdw blurRad="38100" dist="38100" dir="2700000" algn="tl">
                    <a:srgbClr val="000000">
                      <a:alpha val="43137"/>
                    </a:srgbClr>
                  </a:outerShdw>
                </a:effectLst>
              </a:rPr>
              <a:t>(6) Great grand mother</a:t>
            </a:r>
            <a:r>
              <a:rPr lang="fr-FR" spc="-150" dirty="0">
                <a:solidFill>
                  <a:schemeClr val="tx1">
                    <a:lumMod val="75000"/>
                  </a:schemeClr>
                </a:solidFill>
                <a:effectLst>
                  <a:outerShdw blurRad="38100" dist="38100" dir="2700000" algn="tl">
                    <a:srgbClr val="000000">
                      <a:alpha val="43137"/>
                    </a:srgbClr>
                  </a:outerShdw>
                </a:effectLst>
              </a:rPr>
              <a:t>: </a:t>
            </a:r>
            <a:r>
              <a:rPr lang="fr-FR" spc="-150" dirty="0" err="1">
                <a:solidFill>
                  <a:schemeClr val="tx1">
                    <a:lumMod val="75000"/>
                  </a:schemeClr>
                </a:solidFill>
                <a:effectLst>
                  <a:outerShdw blurRad="38100" dist="38100" dir="2700000" algn="tl">
                    <a:srgbClr val="000000">
                      <a:alpha val="43137"/>
                    </a:srgbClr>
                  </a:outerShdw>
                </a:effectLst>
              </a:rPr>
              <a:t>Flavia</a:t>
            </a:r>
            <a:r>
              <a:rPr lang="fr-FR" spc="-150" dirty="0">
                <a:solidFill>
                  <a:schemeClr val="tx1">
                    <a:lumMod val="75000"/>
                  </a:schemeClr>
                </a:solidFill>
                <a:effectLst>
                  <a:outerShdw blurRad="38100" dist="38100" dir="2700000" algn="tl">
                    <a:srgbClr val="000000">
                      <a:alpha val="43137"/>
                    </a:srgbClr>
                  </a:outerShdw>
                </a:effectLst>
              </a:rPr>
              <a:t> </a:t>
            </a:r>
            <a:r>
              <a:rPr lang="fr-FR" spc="-150" dirty="0" err="1">
                <a:solidFill>
                  <a:schemeClr val="tx1">
                    <a:lumMod val="75000"/>
                  </a:schemeClr>
                </a:solidFill>
                <a:effectLst>
                  <a:outerShdw blurRad="38100" dist="38100" dir="2700000" algn="tl">
                    <a:srgbClr val="000000">
                      <a:alpha val="43137"/>
                    </a:srgbClr>
                  </a:outerShdw>
                </a:effectLst>
              </a:rPr>
              <a:t>Polla</a:t>
            </a:r>
            <a:endParaRPr lang="fr-FR" dirty="0">
              <a:solidFill>
                <a:schemeClr val="tx1">
                  <a:lumMod val="75000"/>
                </a:schemeClr>
              </a:solidFill>
              <a:effectLst>
                <a:outerShdw blurRad="38100" dist="38100" dir="2700000" algn="tl">
                  <a:srgbClr val="000000">
                    <a:alpha val="43137"/>
                  </a:srgbClr>
                </a:outerShdw>
              </a:effectLst>
            </a:endParaRPr>
          </a:p>
          <a:p>
            <a:pPr marL="285750" indent="-285750">
              <a:buFont typeface="Wingdings" pitchFamily="2" charset="2"/>
              <a:buChar char="v"/>
            </a:pPr>
            <a:r>
              <a:rPr lang="fr-FR" b="1" i="1" dirty="0">
                <a:solidFill>
                  <a:schemeClr val="tx1">
                    <a:lumMod val="75000"/>
                  </a:schemeClr>
                </a:solidFill>
                <a:effectLst>
                  <a:outerShdw blurRad="38100" dist="38100" dir="2700000" algn="tl">
                    <a:srgbClr val="000000">
                      <a:alpha val="43137"/>
                    </a:srgbClr>
                  </a:outerShdw>
                </a:effectLst>
              </a:rPr>
              <a:t> </a:t>
            </a:r>
            <a:r>
              <a:rPr lang="fr-FR" b="1" i="1" dirty="0" err="1">
                <a:solidFill>
                  <a:schemeClr val="tx1">
                    <a:lumMod val="75000"/>
                  </a:schemeClr>
                </a:solidFill>
                <a:effectLst>
                  <a:outerShdw blurRad="38100" dist="38100" dir="2700000" algn="tl">
                    <a:srgbClr val="000000">
                      <a:alpha val="43137"/>
                    </a:srgbClr>
                  </a:outerShdw>
                </a:effectLst>
              </a:rPr>
              <a:t>hiereia</a:t>
            </a:r>
            <a:r>
              <a:rPr lang="fr-FR" b="1" i="1" dirty="0">
                <a:solidFill>
                  <a:schemeClr val="tx1">
                    <a:lumMod val="75000"/>
                  </a:schemeClr>
                </a:solidFill>
                <a:effectLst>
                  <a:outerShdw blurRad="38100" dist="38100" dir="2700000" algn="tl">
                    <a:srgbClr val="000000">
                      <a:alpha val="43137"/>
                    </a:srgbClr>
                  </a:outerShdw>
                </a:effectLst>
              </a:rPr>
              <a:t> &amp; </a:t>
            </a:r>
            <a:r>
              <a:rPr lang="fr-FR" b="1" i="1" dirty="0" err="1">
                <a:solidFill>
                  <a:schemeClr val="tx1">
                    <a:lumMod val="75000"/>
                  </a:schemeClr>
                </a:solidFill>
                <a:effectLst>
                  <a:outerShdw blurRad="38100" dist="38100" dir="2700000" algn="tl">
                    <a:srgbClr val="000000">
                      <a:alpha val="43137"/>
                    </a:srgbClr>
                  </a:outerShdw>
                </a:effectLst>
              </a:rPr>
              <a:t>kosméteira</a:t>
            </a:r>
            <a:endParaRPr lang="fr-FR" b="1" dirty="0">
              <a:solidFill>
                <a:schemeClr val="tx1">
                  <a:lumMod val="75000"/>
                </a:schemeClr>
              </a:solidFill>
              <a:effectLst>
                <a:outerShdw blurRad="38100" dist="38100" dir="2700000" algn="tl">
                  <a:srgbClr val="000000">
                    <a:alpha val="43137"/>
                  </a:srgbClr>
                </a:outerShdw>
              </a:effectLst>
            </a:endParaRPr>
          </a:p>
          <a:p>
            <a:r>
              <a:rPr lang="fr-FR" dirty="0">
                <a:solidFill>
                  <a:schemeClr val="tx1">
                    <a:lumMod val="75000"/>
                  </a:schemeClr>
                </a:solidFill>
                <a:effectLst>
                  <a:outerShdw blurRad="38100" dist="38100" dir="2700000" algn="tl">
                    <a:srgbClr val="000000">
                      <a:alpha val="43137"/>
                    </a:srgbClr>
                  </a:outerShdw>
                </a:effectLst>
              </a:rPr>
              <a:t>(7) Gt </a:t>
            </a:r>
            <a:r>
              <a:rPr lang="fr-FR" dirty="0" err="1">
                <a:solidFill>
                  <a:schemeClr val="tx1">
                    <a:lumMod val="75000"/>
                  </a:schemeClr>
                </a:solidFill>
                <a:effectLst>
                  <a:outerShdw blurRad="38100" dist="38100" dir="2700000" algn="tl">
                    <a:srgbClr val="000000">
                      <a:alpha val="43137"/>
                    </a:srgbClr>
                  </a:outerShdw>
                </a:effectLst>
              </a:rPr>
              <a:t>gt</a:t>
            </a:r>
            <a:r>
              <a:rPr lang="fr-FR" dirty="0">
                <a:solidFill>
                  <a:schemeClr val="tx1">
                    <a:lumMod val="75000"/>
                  </a:schemeClr>
                </a:solidFill>
                <a:effectLst>
                  <a:outerShdw blurRad="38100" dist="38100" dir="2700000" algn="tl">
                    <a:srgbClr val="000000">
                      <a:alpha val="43137"/>
                    </a:srgbClr>
                  </a:outerShdw>
                </a:effectLst>
              </a:rPr>
              <a:t> </a:t>
            </a:r>
            <a:r>
              <a:rPr lang="fr-FR" dirty="0" err="1">
                <a:solidFill>
                  <a:schemeClr val="tx1">
                    <a:lumMod val="75000"/>
                  </a:schemeClr>
                </a:solidFill>
                <a:effectLst>
                  <a:outerShdw blurRad="38100" dist="38100" dir="2700000" algn="tl">
                    <a:srgbClr val="000000">
                      <a:alpha val="43137"/>
                    </a:srgbClr>
                  </a:outerShdw>
                </a:effectLst>
              </a:rPr>
              <a:t>grandmother</a:t>
            </a:r>
            <a:r>
              <a:rPr lang="fr-FR" dirty="0">
                <a:solidFill>
                  <a:schemeClr val="tx1">
                    <a:lumMod val="75000"/>
                  </a:schemeClr>
                </a:solidFill>
                <a:effectLst>
                  <a:outerShdw blurRad="38100" dist="38100" dir="2700000" algn="tl">
                    <a:srgbClr val="000000">
                      <a:alpha val="43137"/>
                    </a:srgbClr>
                  </a:outerShdw>
                </a:effectLst>
              </a:rPr>
              <a:t>: Iulia </a:t>
            </a:r>
            <a:r>
              <a:rPr lang="fr-FR" dirty="0" err="1">
                <a:solidFill>
                  <a:schemeClr val="tx1">
                    <a:lumMod val="75000"/>
                  </a:schemeClr>
                </a:solidFill>
                <a:effectLst>
                  <a:outerShdw blurRad="38100" dist="38100" dir="2700000" algn="tl">
                    <a:srgbClr val="000000">
                      <a:alpha val="43137"/>
                    </a:srgbClr>
                  </a:outerShdw>
                </a:effectLst>
              </a:rPr>
              <a:t>Polla</a:t>
            </a:r>
            <a:endParaRPr lang="fr-FR" dirty="0">
              <a:solidFill>
                <a:schemeClr val="tx1">
                  <a:lumMod val="75000"/>
                </a:schemeClr>
              </a:solidFill>
              <a:effectLst>
                <a:outerShdw blurRad="38100" dist="38100" dir="2700000" algn="tl">
                  <a:srgbClr val="000000">
                    <a:alpha val="43137"/>
                  </a:srgbClr>
                </a:outerShdw>
              </a:effectLst>
            </a:endParaRPr>
          </a:p>
          <a:p>
            <a:pPr marL="285750" indent="-285750">
              <a:buFont typeface="Wingdings" pitchFamily="2" charset="2"/>
              <a:buChar char="v"/>
            </a:pPr>
            <a:r>
              <a:rPr lang="en-GB" b="1" i="1" dirty="0" err="1">
                <a:solidFill>
                  <a:schemeClr val="tx1">
                    <a:lumMod val="75000"/>
                  </a:schemeClr>
                </a:solidFill>
                <a:effectLst>
                  <a:outerShdw blurRad="38100" dist="38100" dir="2700000" algn="tl">
                    <a:srgbClr val="000000">
                      <a:alpha val="43137"/>
                    </a:srgbClr>
                  </a:outerShdw>
                </a:effectLst>
              </a:rPr>
              <a:t>hiereia</a:t>
            </a:r>
            <a:r>
              <a:rPr lang="en-GB" b="1" dirty="0">
                <a:solidFill>
                  <a:schemeClr val="tx1">
                    <a:lumMod val="75000"/>
                  </a:schemeClr>
                </a:solidFill>
                <a:effectLst>
                  <a:outerShdw blurRad="38100" dist="38100" dir="2700000" algn="tl">
                    <a:srgbClr val="000000">
                      <a:alpha val="43137"/>
                    </a:srgbClr>
                  </a:outerShdw>
                </a:effectLst>
              </a:rPr>
              <a:t>, </a:t>
            </a:r>
            <a:r>
              <a:rPr lang="en-GB" b="1" i="1" dirty="0" err="1">
                <a:solidFill>
                  <a:schemeClr val="tx1">
                    <a:lumMod val="75000"/>
                  </a:schemeClr>
                </a:solidFill>
                <a:effectLst>
                  <a:outerShdw blurRad="38100" dist="38100" dir="2700000" algn="tl">
                    <a:srgbClr val="000000">
                      <a:alpha val="43137"/>
                    </a:srgbClr>
                  </a:outerShdw>
                </a:effectLst>
              </a:rPr>
              <a:t>kosméteira</a:t>
            </a:r>
            <a:r>
              <a:rPr lang="en-GB" b="1" dirty="0">
                <a:solidFill>
                  <a:schemeClr val="tx1">
                    <a:lumMod val="75000"/>
                  </a:schemeClr>
                </a:solidFill>
                <a:effectLst>
                  <a:outerShdw blurRad="38100" dist="38100" dir="2700000" algn="tl">
                    <a:srgbClr val="000000">
                      <a:alpha val="43137"/>
                    </a:srgbClr>
                  </a:outerShdw>
                </a:effectLst>
              </a:rPr>
              <a:t>, </a:t>
            </a:r>
            <a:br>
              <a:rPr lang="en-GB" b="1" dirty="0">
                <a:solidFill>
                  <a:schemeClr val="tx1">
                    <a:lumMod val="75000"/>
                  </a:schemeClr>
                </a:solidFill>
                <a:effectLst>
                  <a:outerShdw blurRad="38100" dist="38100" dir="2700000" algn="tl">
                    <a:srgbClr val="000000">
                      <a:alpha val="43137"/>
                    </a:srgbClr>
                  </a:outerShdw>
                </a:effectLst>
              </a:rPr>
            </a:br>
            <a:r>
              <a:rPr lang="en-GB" b="1" i="1" dirty="0" err="1">
                <a:solidFill>
                  <a:schemeClr val="tx1">
                    <a:lumMod val="75000"/>
                  </a:schemeClr>
                </a:solidFill>
                <a:effectLst>
                  <a:outerShdw blurRad="38100" dist="38100" dir="2700000" algn="tl">
                    <a:srgbClr val="000000">
                      <a:alpha val="43137"/>
                    </a:srgbClr>
                  </a:outerShdw>
                </a:effectLst>
              </a:rPr>
              <a:t>archiereia</a:t>
            </a:r>
            <a:r>
              <a:rPr lang="en-GB" b="1" dirty="0">
                <a:solidFill>
                  <a:schemeClr val="tx1">
                    <a:lumMod val="75000"/>
                  </a:schemeClr>
                </a:solidFill>
                <a:effectLst>
                  <a:outerShdw blurRad="38100" dist="38100" dir="2700000" algn="tl">
                    <a:srgbClr val="000000">
                      <a:alpha val="43137"/>
                    </a:srgbClr>
                  </a:outerShdw>
                </a:effectLst>
              </a:rPr>
              <a:t>, </a:t>
            </a:r>
            <a:r>
              <a:rPr lang="en-GB" b="1" i="1" dirty="0" err="1">
                <a:solidFill>
                  <a:schemeClr val="tx1">
                    <a:lumMod val="75000"/>
                  </a:schemeClr>
                </a:solidFill>
                <a:effectLst>
                  <a:outerShdw blurRad="38100" dist="38100" dir="2700000" algn="tl">
                    <a:srgbClr val="000000">
                      <a:alpha val="43137"/>
                    </a:srgbClr>
                  </a:outerShdw>
                </a:effectLst>
              </a:rPr>
              <a:t>prytanis</a:t>
            </a:r>
            <a:endParaRPr lang="en-GB" b="1" i="1" dirty="0">
              <a:solidFill>
                <a:schemeClr val="tx1">
                  <a:lumMod val="75000"/>
                </a:schemeClr>
              </a:solidFill>
              <a:effectLst>
                <a:outerShdw blurRad="38100" dist="38100" dir="2700000" algn="tl">
                  <a:srgbClr val="000000">
                    <a:alpha val="43137"/>
                  </a:srgbClr>
                </a:outerShdw>
              </a:effectLst>
            </a:endParaRPr>
          </a:p>
          <a:p>
            <a:r>
              <a:rPr lang="en-GB" dirty="0">
                <a:solidFill>
                  <a:schemeClr val="tx1">
                    <a:lumMod val="75000"/>
                  </a:schemeClr>
                </a:solidFill>
                <a:effectLst>
                  <a:outerShdw blurRad="38100" dist="38100" dir="2700000" algn="tl">
                    <a:srgbClr val="000000">
                      <a:alpha val="43137"/>
                    </a:srgbClr>
                  </a:outerShdw>
                </a:effectLst>
              </a:rPr>
              <a:t>(8) </a:t>
            </a:r>
            <a:r>
              <a:rPr lang="en-GB" dirty="0" err="1">
                <a:solidFill>
                  <a:schemeClr val="tx1">
                    <a:lumMod val="75000"/>
                  </a:schemeClr>
                </a:solidFill>
                <a:effectLst>
                  <a:outerShdw blurRad="38100" dist="38100" dir="2700000" algn="tl">
                    <a:srgbClr val="000000">
                      <a:alpha val="43137"/>
                    </a:srgbClr>
                  </a:outerShdw>
                </a:effectLst>
              </a:rPr>
              <a:t>Mindia</a:t>
            </a:r>
            <a:r>
              <a:rPr lang="en-GB" dirty="0">
                <a:solidFill>
                  <a:schemeClr val="tx1">
                    <a:lumMod val="75000"/>
                  </a:schemeClr>
                </a:solidFill>
                <a:effectLst>
                  <a:outerShdw blurRad="38100" dist="38100" dir="2700000" algn="tl">
                    <a:srgbClr val="000000">
                      <a:alpha val="43137"/>
                    </a:srgbClr>
                  </a:outerShdw>
                </a:effectLst>
              </a:rPr>
              <a:t> </a:t>
            </a:r>
            <a:r>
              <a:rPr lang="en-GB" dirty="0" err="1">
                <a:solidFill>
                  <a:schemeClr val="tx1">
                    <a:lumMod val="75000"/>
                  </a:schemeClr>
                </a:solidFill>
                <a:effectLst>
                  <a:outerShdw blurRad="38100" dist="38100" dir="2700000" algn="tl">
                    <a:srgbClr val="000000">
                      <a:alpha val="43137"/>
                    </a:srgbClr>
                  </a:outerShdw>
                </a:effectLst>
              </a:rPr>
              <a:t>Potentilla</a:t>
            </a:r>
            <a:r>
              <a:rPr lang="en-GB" dirty="0">
                <a:solidFill>
                  <a:schemeClr val="tx1">
                    <a:lumMod val="75000"/>
                  </a:schemeClr>
                </a:solidFill>
                <a:effectLst>
                  <a:outerShdw blurRad="38100" dist="38100" dir="2700000" algn="tl">
                    <a:srgbClr val="000000">
                      <a:alpha val="43137"/>
                    </a:srgbClr>
                  </a:outerShdw>
                </a:effectLst>
              </a:rPr>
              <a:t> </a:t>
            </a:r>
          </a:p>
          <a:p>
            <a:pPr marL="285750" indent="-285750">
              <a:buFont typeface="Wingdings" pitchFamily="2" charset="2"/>
              <a:buChar char="v"/>
            </a:pPr>
            <a:r>
              <a:rPr lang="en-GB" b="1" i="1" dirty="0" err="1">
                <a:solidFill>
                  <a:schemeClr val="tx1">
                    <a:lumMod val="75000"/>
                  </a:schemeClr>
                </a:solidFill>
                <a:effectLst>
                  <a:outerShdw blurRad="38100" dist="38100" dir="2700000" algn="tl">
                    <a:srgbClr val="000000">
                      <a:alpha val="43137"/>
                    </a:srgbClr>
                  </a:outerShdw>
                </a:effectLst>
              </a:rPr>
              <a:t>archiereia</a:t>
            </a:r>
            <a:r>
              <a:rPr lang="en-GB" b="1" i="1" dirty="0">
                <a:solidFill>
                  <a:schemeClr val="tx1">
                    <a:lumMod val="75000"/>
                  </a:schemeClr>
                </a:solidFill>
                <a:effectLst>
                  <a:outerShdw blurRad="38100" dist="38100" dir="2700000" algn="tl">
                    <a:srgbClr val="000000">
                      <a:alpha val="43137"/>
                    </a:srgbClr>
                  </a:outerShdw>
                </a:effectLst>
              </a:rPr>
              <a:t> &amp;</a:t>
            </a:r>
            <a:r>
              <a:rPr lang="en-GB" b="1" dirty="0">
                <a:solidFill>
                  <a:schemeClr val="tx1">
                    <a:lumMod val="75000"/>
                  </a:schemeClr>
                </a:solidFill>
                <a:effectLst>
                  <a:outerShdw blurRad="38100" dist="38100" dir="2700000" algn="tl">
                    <a:srgbClr val="000000">
                      <a:alpha val="43137"/>
                    </a:srgbClr>
                  </a:outerShdw>
                </a:effectLst>
              </a:rPr>
              <a:t> </a:t>
            </a:r>
            <a:r>
              <a:rPr lang="en-GB" b="1" i="1" dirty="0" err="1">
                <a:solidFill>
                  <a:schemeClr val="tx1">
                    <a:lumMod val="75000"/>
                  </a:schemeClr>
                </a:solidFill>
                <a:effectLst>
                  <a:outerShdw blurRad="38100" dist="38100" dir="2700000" algn="tl">
                    <a:srgbClr val="000000">
                      <a:alpha val="43137"/>
                    </a:srgbClr>
                  </a:outerShdw>
                </a:effectLst>
              </a:rPr>
              <a:t>kosméteira</a:t>
            </a:r>
            <a:endParaRPr lang="en-GB" b="1" dirty="0">
              <a:solidFill>
                <a:schemeClr val="tx1">
                  <a:lumMod val="75000"/>
                </a:schemeClr>
              </a:solidFill>
            </a:endParaRPr>
          </a:p>
        </p:txBody>
      </p:sp>
      <p:sp>
        <p:nvSpPr>
          <p:cNvPr id="26" name="Content Placeholder 2"/>
          <p:cNvSpPr txBox="1">
            <a:spLocks/>
          </p:cNvSpPr>
          <p:nvPr/>
        </p:nvSpPr>
        <p:spPr>
          <a:xfrm rot="619049">
            <a:off x="4645829" y="2255557"/>
            <a:ext cx="4104456" cy="3566610"/>
          </a:xfrm>
          <a:prstGeom prst="rect">
            <a:avLst/>
          </a:prstGeom>
          <a:gradFill flip="none" rotWithShape="1">
            <a:gsLst>
              <a:gs pos="0">
                <a:schemeClr val="accent6">
                  <a:shade val="15000"/>
                  <a:satMod val="180000"/>
                  <a:alpha val="0"/>
                  <a:lumMod val="95000"/>
                  <a:lumOff val="5000"/>
                </a:schemeClr>
              </a:gs>
              <a:gs pos="70000">
                <a:schemeClr val="accent6">
                  <a:tint val="99000"/>
                  <a:shade val="65000"/>
                  <a:satMod val="155000"/>
                </a:schemeClr>
              </a:gs>
              <a:gs pos="100000">
                <a:schemeClr val="accent6">
                  <a:tint val="95500"/>
                  <a:shade val="100000"/>
                  <a:satMod val="155000"/>
                </a:schemeClr>
              </a:gs>
            </a:gsLst>
            <a:path path="circle">
              <a:fillToRect t="100000" r="100000"/>
            </a:path>
            <a:tileRect l="-100000" b="-100000"/>
          </a:gradFill>
          <a:ln/>
        </p:spPr>
        <p:style>
          <a:lnRef idx="1">
            <a:schemeClr val="accent6"/>
          </a:lnRef>
          <a:fillRef idx="3">
            <a:schemeClr val="accent6"/>
          </a:fillRef>
          <a:effectRef idx="2">
            <a:schemeClr val="accent6"/>
          </a:effectRef>
          <a:fontRef idx="minor">
            <a:schemeClr val="lt1"/>
          </a:fontRef>
        </p:style>
        <p:txBody>
          <a:bodyPr vert="horz" lIns="91440" tIns="45720" rIns="91440" bIns="45720" rtlCol="0">
            <a:no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de-DE" sz="2000" b="1" spc="300" dirty="0">
                <a:solidFill>
                  <a:schemeClr val="accent5">
                    <a:lumMod val="40000"/>
                    <a:lumOff val="60000"/>
                  </a:schemeClr>
                </a:solidFill>
                <a:effectLst>
                  <a:outerShdw blurRad="38100" dist="38100" dir="2700000" algn="tl">
                    <a:srgbClr val="000000">
                      <a:alpha val="43137"/>
                    </a:srgbClr>
                  </a:outerShdw>
                </a:effectLst>
              </a:rPr>
              <a:t>WOMEN </a:t>
            </a:r>
            <a:r>
              <a:rPr lang="de-DE" sz="2000" b="1" spc="300" dirty="0" err="1">
                <a:solidFill>
                  <a:schemeClr val="accent5">
                    <a:lumMod val="40000"/>
                    <a:lumOff val="60000"/>
                  </a:schemeClr>
                </a:solidFill>
                <a:effectLst>
                  <a:outerShdw blurRad="38100" dist="38100" dir="2700000" algn="tl">
                    <a:srgbClr val="000000">
                      <a:alpha val="43137"/>
                    </a:srgbClr>
                  </a:outerShdw>
                </a:effectLst>
              </a:rPr>
              <a:t>dominate</a:t>
            </a:r>
            <a:br>
              <a:rPr lang="de-DE" sz="2000" b="1" spc="300" dirty="0">
                <a:solidFill>
                  <a:schemeClr val="accent5">
                    <a:lumMod val="40000"/>
                    <a:lumOff val="60000"/>
                  </a:schemeClr>
                </a:solidFill>
                <a:effectLst>
                  <a:outerShdw blurRad="38100" dist="38100" dir="2700000" algn="tl">
                    <a:srgbClr val="000000">
                      <a:alpha val="43137"/>
                    </a:srgbClr>
                  </a:outerShdw>
                </a:effectLst>
              </a:rPr>
            </a:br>
            <a:r>
              <a:rPr lang="de-DE" sz="2000" b="1" spc="300" dirty="0" err="1">
                <a:solidFill>
                  <a:schemeClr val="accent5">
                    <a:lumMod val="40000"/>
                    <a:lumOff val="60000"/>
                  </a:schemeClr>
                </a:solidFill>
                <a:effectLst>
                  <a:outerShdw blurRad="38100" dist="38100" dir="2700000" algn="tl">
                    <a:srgbClr val="000000">
                      <a:alpha val="43137"/>
                    </a:srgbClr>
                  </a:outerShdw>
                </a:effectLst>
              </a:rPr>
              <a:t>statue</a:t>
            </a:r>
            <a:r>
              <a:rPr lang="de-DE" sz="2000" b="1" spc="300" dirty="0">
                <a:solidFill>
                  <a:schemeClr val="accent5">
                    <a:lumMod val="40000"/>
                    <a:lumOff val="60000"/>
                  </a:schemeClr>
                </a:solidFill>
                <a:effectLst>
                  <a:outerShdw blurRad="38100" dist="38100" dir="2700000" algn="tl">
                    <a:srgbClr val="000000">
                      <a:alpha val="43137"/>
                    </a:srgbClr>
                  </a:outerShdw>
                </a:effectLst>
              </a:rPr>
              <a:t> </a:t>
            </a:r>
            <a:r>
              <a:rPr lang="de-DE" sz="2000" b="1" spc="300" dirty="0" err="1">
                <a:solidFill>
                  <a:schemeClr val="accent5">
                    <a:lumMod val="40000"/>
                    <a:lumOff val="60000"/>
                  </a:schemeClr>
                </a:solidFill>
                <a:effectLst>
                  <a:outerShdw blurRad="38100" dist="38100" dir="2700000" algn="tl">
                    <a:srgbClr val="000000">
                      <a:alpha val="43137"/>
                    </a:srgbClr>
                  </a:outerShdw>
                </a:effectLst>
              </a:rPr>
              <a:t>base</a:t>
            </a:r>
            <a:endParaRPr lang="de-DE" sz="2000" b="1" spc="300" dirty="0">
              <a:solidFill>
                <a:schemeClr val="accent5">
                  <a:lumMod val="40000"/>
                  <a:lumOff val="60000"/>
                </a:schemeClr>
              </a:solidFill>
              <a:effectLst>
                <a:outerShdw blurRad="38100" dist="38100" dir="2700000" algn="tl">
                  <a:srgbClr val="000000">
                    <a:alpha val="43137"/>
                  </a:srgbClr>
                </a:outerShdw>
              </a:effectLst>
            </a:endParaRPr>
          </a:p>
          <a:p>
            <a:pPr marL="0" indent="0" algn="ctr">
              <a:buNone/>
            </a:pPr>
            <a:endParaRPr lang="de-DE" sz="1050" dirty="0">
              <a:solidFill>
                <a:schemeClr val="accent5">
                  <a:lumMod val="40000"/>
                  <a:lumOff val="60000"/>
                </a:schemeClr>
              </a:solidFill>
              <a:effectLst>
                <a:outerShdw blurRad="38100" dist="38100" dir="2700000" algn="tl">
                  <a:srgbClr val="000000">
                    <a:alpha val="43137"/>
                  </a:srgbClr>
                </a:outerShdw>
              </a:effectLst>
            </a:endParaRPr>
          </a:p>
          <a:p>
            <a:pPr marL="0" indent="0" algn="ctr">
              <a:buNone/>
            </a:pPr>
            <a:r>
              <a:rPr lang="de-DE" sz="1800" b="1" dirty="0">
                <a:solidFill>
                  <a:schemeClr val="accent5">
                    <a:lumMod val="40000"/>
                    <a:lumOff val="60000"/>
                  </a:schemeClr>
                </a:solidFill>
                <a:effectLst>
                  <a:outerShdw blurRad="38100" dist="38100" dir="2700000" algn="tl">
                    <a:srgbClr val="000000">
                      <a:alpha val="43137"/>
                    </a:srgbClr>
                  </a:outerShdw>
                </a:effectLst>
              </a:rPr>
              <a:t>6 </a:t>
            </a:r>
            <a:r>
              <a:rPr lang="de-DE" sz="1800" b="1" dirty="0" err="1">
                <a:solidFill>
                  <a:schemeClr val="accent5">
                    <a:lumMod val="40000"/>
                    <a:lumOff val="60000"/>
                  </a:schemeClr>
                </a:solidFill>
                <a:effectLst>
                  <a:outerShdw blurRad="38100" dist="38100" dir="2700000" algn="tl">
                    <a:srgbClr val="000000">
                      <a:alpha val="43137"/>
                    </a:srgbClr>
                  </a:outerShdw>
                </a:effectLst>
              </a:rPr>
              <a:t>Priestesses</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of</a:t>
            </a:r>
            <a:r>
              <a:rPr lang="de-DE" sz="1800" b="1" dirty="0">
                <a:solidFill>
                  <a:schemeClr val="accent5">
                    <a:lumMod val="40000"/>
                    <a:lumOff val="60000"/>
                  </a:schemeClr>
                </a:solidFill>
                <a:effectLst>
                  <a:outerShdw blurRad="38100" dist="38100" dir="2700000" algn="tl">
                    <a:srgbClr val="000000">
                      <a:alpha val="43137"/>
                    </a:srgbClr>
                  </a:outerShdw>
                </a:effectLst>
              </a:rPr>
              <a:t> Artemis</a:t>
            </a:r>
            <a:br>
              <a:rPr lang="de-DE" sz="1800" b="1" dirty="0">
                <a:solidFill>
                  <a:schemeClr val="accent5">
                    <a:lumMod val="40000"/>
                    <a:lumOff val="60000"/>
                  </a:schemeClr>
                </a:solidFill>
                <a:effectLst>
                  <a:outerShdw blurRad="38100" dist="38100" dir="2700000" algn="tl">
                    <a:srgbClr val="000000">
                      <a:alpha val="43137"/>
                    </a:srgbClr>
                  </a:outerShdw>
                </a:effectLst>
              </a:rPr>
            </a:br>
            <a:r>
              <a:rPr lang="de-DE" sz="1800" b="1" dirty="0">
                <a:solidFill>
                  <a:schemeClr val="accent5">
                    <a:lumMod val="40000"/>
                    <a:lumOff val="60000"/>
                  </a:schemeClr>
                </a:solidFill>
                <a:effectLst>
                  <a:outerShdw blurRad="38100" dist="38100" dir="2700000" algn="tl">
                    <a:srgbClr val="000000">
                      <a:alpha val="43137"/>
                    </a:srgbClr>
                  </a:outerShdw>
                </a:effectLst>
              </a:rPr>
              <a:t>3 </a:t>
            </a:r>
            <a:r>
              <a:rPr lang="de-DE" sz="1800" b="1" i="1" dirty="0">
                <a:solidFill>
                  <a:schemeClr val="accent5">
                    <a:lumMod val="40000"/>
                    <a:lumOff val="60000"/>
                  </a:schemeClr>
                </a:solidFill>
                <a:effectLst>
                  <a:outerShdw blurRad="38100" dist="38100" dir="2700000" algn="tl">
                    <a:srgbClr val="000000">
                      <a:alpha val="43137"/>
                    </a:srgbClr>
                  </a:outerShdw>
                </a:effectLst>
              </a:rPr>
              <a:t>archiereiai</a:t>
            </a:r>
            <a:br>
              <a:rPr lang="de-DE" sz="1800" b="1" i="1" dirty="0">
                <a:solidFill>
                  <a:schemeClr val="accent5">
                    <a:lumMod val="40000"/>
                    <a:lumOff val="60000"/>
                  </a:schemeClr>
                </a:solidFill>
                <a:effectLst>
                  <a:outerShdw blurRad="38100" dist="38100" dir="2700000" algn="tl">
                    <a:srgbClr val="000000">
                      <a:alpha val="43137"/>
                    </a:srgbClr>
                  </a:outerShdw>
                </a:effectLst>
              </a:rPr>
            </a:br>
            <a:r>
              <a:rPr lang="de-DE" sz="1800" b="1" dirty="0">
                <a:solidFill>
                  <a:schemeClr val="accent5">
                    <a:lumMod val="40000"/>
                    <a:lumOff val="60000"/>
                  </a:schemeClr>
                </a:solidFill>
                <a:effectLst>
                  <a:outerShdw blurRad="38100" dist="38100" dir="2700000" algn="tl">
                    <a:srgbClr val="000000">
                      <a:alpha val="43137"/>
                    </a:srgbClr>
                  </a:outerShdw>
                </a:effectLst>
              </a:rPr>
              <a:t>3</a:t>
            </a:r>
            <a:r>
              <a:rPr lang="de-DE" sz="1800" b="1" i="1" dirty="0">
                <a:solidFill>
                  <a:schemeClr val="accent5">
                    <a:lumMod val="40000"/>
                    <a:lumOff val="60000"/>
                  </a:schemeClr>
                </a:solidFill>
                <a:effectLst>
                  <a:outerShdw blurRad="38100" dist="38100" dir="2700000" algn="tl">
                    <a:srgbClr val="000000">
                      <a:alpha val="43137"/>
                    </a:srgbClr>
                  </a:outerShdw>
                </a:effectLst>
              </a:rPr>
              <a:t> prytaneis</a:t>
            </a:r>
            <a:br>
              <a:rPr lang="de-DE" sz="1800" b="1" dirty="0">
                <a:solidFill>
                  <a:schemeClr val="accent5">
                    <a:lumMod val="40000"/>
                    <a:lumOff val="60000"/>
                  </a:schemeClr>
                </a:solidFill>
                <a:effectLst>
                  <a:outerShdw blurRad="38100" dist="38100" dir="2700000" algn="tl">
                    <a:srgbClr val="000000">
                      <a:alpha val="43137"/>
                    </a:srgbClr>
                  </a:outerShdw>
                </a:effectLst>
              </a:rPr>
            </a:br>
            <a:endParaRPr lang="de-DE" sz="1100" b="1" dirty="0">
              <a:solidFill>
                <a:schemeClr val="accent5">
                  <a:lumMod val="40000"/>
                  <a:lumOff val="60000"/>
                </a:schemeClr>
              </a:solidFill>
              <a:effectLst>
                <a:outerShdw blurRad="38100" dist="38100" dir="2700000" algn="tl">
                  <a:srgbClr val="000000">
                    <a:alpha val="43137"/>
                  </a:srgbClr>
                </a:outerShdw>
              </a:effectLst>
            </a:endParaRPr>
          </a:p>
          <a:p>
            <a:pPr marL="0" indent="0" algn="ctr">
              <a:buNone/>
            </a:pPr>
            <a:r>
              <a:rPr lang="de-DE" sz="1800" b="1" dirty="0" err="1">
                <a:solidFill>
                  <a:schemeClr val="accent5">
                    <a:lumMod val="40000"/>
                    <a:lumOff val="60000"/>
                  </a:schemeClr>
                </a:solidFill>
                <a:effectLst>
                  <a:outerShdw blurRad="38100" dist="38100" dir="2700000" algn="tl">
                    <a:srgbClr val="000000">
                      <a:alpha val="43137"/>
                    </a:srgbClr>
                  </a:outerShdw>
                </a:effectLst>
              </a:rPr>
              <a:t>Familiy</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traditions</a:t>
            </a:r>
            <a:br>
              <a:rPr lang="de-DE" sz="1800" b="1" dirty="0">
                <a:solidFill>
                  <a:schemeClr val="accent5">
                    <a:lumMod val="40000"/>
                    <a:lumOff val="60000"/>
                  </a:schemeClr>
                </a:solidFill>
                <a:effectLst>
                  <a:outerShdw blurRad="38100" dist="38100" dir="2700000" algn="tl">
                    <a:srgbClr val="000000">
                      <a:alpha val="43137"/>
                    </a:srgbClr>
                  </a:outerShdw>
                </a:effectLst>
              </a:rPr>
            </a:b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handed</a:t>
            </a:r>
            <a:r>
              <a:rPr lang="de-DE" sz="1800" b="1" dirty="0">
                <a:solidFill>
                  <a:schemeClr val="accent5">
                    <a:lumMod val="40000"/>
                    <a:lumOff val="60000"/>
                  </a:schemeClr>
                </a:solidFill>
                <a:effectLst>
                  <a:outerShdw blurRad="38100" dist="38100" dir="2700000" algn="tl">
                    <a:srgbClr val="000000">
                      <a:alpha val="43137"/>
                    </a:srgbClr>
                  </a:outerShdw>
                </a:effectLst>
              </a:rPr>
              <a:t> down </a:t>
            </a:r>
            <a:r>
              <a:rPr lang="de-DE" sz="1800" b="1" dirty="0" err="1">
                <a:solidFill>
                  <a:schemeClr val="accent5">
                    <a:lumMod val="40000"/>
                    <a:lumOff val="60000"/>
                  </a:schemeClr>
                </a:solidFill>
                <a:effectLst>
                  <a:outerShdw blurRad="38100" dist="38100" dir="2700000" algn="tl">
                    <a:srgbClr val="000000">
                      <a:alpha val="43137"/>
                    </a:srgbClr>
                  </a:outerShdw>
                </a:effectLst>
              </a:rPr>
              <a:t>from</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one</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generation</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to</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the</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next</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by</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women</a:t>
            </a:r>
            <a:br>
              <a:rPr lang="de-DE" sz="1800" b="1" dirty="0">
                <a:solidFill>
                  <a:schemeClr val="accent5">
                    <a:lumMod val="40000"/>
                    <a:lumOff val="60000"/>
                  </a:schemeClr>
                </a:solidFill>
                <a:effectLst>
                  <a:outerShdw blurRad="38100" dist="38100" dir="2700000" algn="tl">
                    <a:srgbClr val="000000">
                      <a:alpha val="43137"/>
                    </a:srgbClr>
                  </a:outerShdw>
                </a:effectLst>
              </a:rPr>
            </a:br>
            <a:br>
              <a:rPr lang="de-DE" sz="1100" b="1" dirty="0">
                <a:solidFill>
                  <a:schemeClr val="accent5">
                    <a:lumMod val="40000"/>
                    <a:lumOff val="60000"/>
                  </a:schemeClr>
                </a:solidFill>
                <a:effectLst>
                  <a:outerShdw blurRad="38100" dist="38100" dir="2700000" algn="tl">
                    <a:srgbClr val="000000">
                      <a:alpha val="43137"/>
                    </a:srgbClr>
                  </a:outerShdw>
                </a:effectLst>
              </a:rPr>
            </a:br>
            <a:r>
              <a:rPr lang="de-DE" sz="1800" b="1" dirty="0" err="1">
                <a:solidFill>
                  <a:schemeClr val="accent5">
                    <a:lumMod val="40000"/>
                    <a:lumOff val="60000"/>
                  </a:schemeClr>
                </a:solidFill>
                <a:effectLst>
                  <a:outerShdw blurRad="38100" dist="38100" dir="2700000" algn="tl">
                    <a:srgbClr val="000000">
                      <a:alpha val="43137"/>
                    </a:srgbClr>
                  </a:outerShdw>
                </a:effectLst>
              </a:rPr>
              <a:t>Women</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transfer</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prestige</a:t>
            </a:r>
            <a:r>
              <a:rPr lang="de-DE" sz="1800" b="1" dirty="0">
                <a:solidFill>
                  <a:schemeClr val="accent5">
                    <a:lumMod val="40000"/>
                    <a:lumOff val="60000"/>
                  </a:schemeClr>
                </a:solidFill>
                <a:effectLst>
                  <a:outerShdw blurRad="38100" dist="38100" dir="2700000" algn="tl">
                    <a:srgbClr val="000000">
                      <a:alpha val="43137"/>
                    </a:srgbClr>
                  </a:outerShdw>
                </a:effectLst>
              </a:rPr>
              <a:t> </a:t>
            </a:r>
            <a:br>
              <a:rPr lang="de-DE" sz="1800" b="1" dirty="0">
                <a:solidFill>
                  <a:schemeClr val="accent5">
                    <a:lumMod val="40000"/>
                    <a:lumOff val="60000"/>
                  </a:schemeClr>
                </a:solidFill>
                <a:effectLst>
                  <a:outerShdw blurRad="38100" dist="38100" dir="2700000" algn="tl">
                    <a:srgbClr val="000000">
                      <a:alpha val="43137"/>
                    </a:srgbClr>
                  </a:outerShdw>
                </a:effectLst>
              </a:rPr>
            </a:br>
            <a:r>
              <a:rPr lang="de-DE" sz="1800" b="1" dirty="0" err="1">
                <a:solidFill>
                  <a:schemeClr val="accent5">
                    <a:lumMod val="40000"/>
                    <a:lumOff val="60000"/>
                  </a:schemeClr>
                </a:solidFill>
                <a:effectLst>
                  <a:outerShdw blurRad="38100" dist="38100" dir="2700000" algn="tl">
                    <a:srgbClr val="000000">
                      <a:alpha val="43137"/>
                    </a:srgbClr>
                  </a:outerShdw>
                </a:effectLst>
              </a:rPr>
              <a:t>to</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next</a:t>
            </a:r>
            <a:r>
              <a:rPr lang="de-DE" sz="1800" b="1" dirty="0">
                <a:solidFill>
                  <a:schemeClr val="accent5">
                    <a:lumMod val="40000"/>
                    <a:lumOff val="60000"/>
                  </a:schemeClr>
                </a:solidFill>
                <a:effectLst>
                  <a:outerShdw blurRad="38100" dist="38100" dir="2700000" algn="tl">
                    <a:srgbClr val="000000">
                      <a:alpha val="43137"/>
                    </a:srgbClr>
                  </a:outerShdw>
                </a:effectLst>
              </a:rPr>
              <a:t> </a:t>
            </a:r>
            <a:r>
              <a:rPr lang="de-DE" sz="1800" b="1" dirty="0" err="1">
                <a:solidFill>
                  <a:schemeClr val="accent5">
                    <a:lumMod val="40000"/>
                    <a:lumOff val="60000"/>
                  </a:schemeClr>
                </a:solidFill>
                <a:effectLst>
                  <a:outerShdw blurRad="38100" dist="38100" dir="2700000" algn="tl">
                    <a:srgbClr val="000000">
                      <a:alpha val="43137"/>
                    </a:srgbClr>
                  </a:outerShdw>
                </a:effectLst>
              </a:rPr>
              <a:t>generation</a:t>
            </a:r>
            <a:endParaRPr lang="de-DE" sz="1800" b="1" dirty="0">
              <a:solidFill>
                <a:schemeClr val="accent5">
                  <a:lumMod val="40000"/>
                  <a:lumOff val="6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4899994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1000"/>
                                        <p:tgtEl>
                                          <p:spTgt spid="26"/>
                                        </p:tgtEl>
                                      </p:cBhvr>
                                    </p:animEffect>
                                    <p:anim calcmode="lin" valueType="num">
                                      <p:cBhvr>
                                        <p:cTn id="8" dur="1000" fill="hold"/>
                                        <p:tgtEl>
                                          <p:spTgt spid="26"/>
                                        </p:tgtEl>
                                        <p:attrNameLst>
                                          <p:attrName>ppt_x</p:attrName>
                                        </p:attrNameLst>
                                      </p:cBhvr>
                                      <p:tavLst>
                                        <p:tav tm="0">
                                          <p:val>
                                            <p:strVal val="#ppt_x"/>
                                          </p:val>
                                        </p:tav>
                                        <p:tav tm="100000">
                                          <p:val>
                                            <p:strVal val="#ppt_x"/>
                                          </p:val>
                                        </p:tav>
                                      </p:tavLst>
                                    </p:anim>
                                    <p:anim calcmode="lin" valueType="num">
                                      <p:cBhvr>
                                        <p:cTn id="9"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854968"/>
          </a:xfrm>
        </p:spPr>
        <p:txBody>
          <a:bodyPr>
            <a:normAutofit/>
          </a:bodyPr>
          <a:lstStyle/>
          <a:p>
            <a:r>
              <a:rPr lang="en-GB" dirty="0" err="1"/>
              <a:t>Didyma</a:t>
            </a:r>
            <a:r>
              <a:rPr lang="en-GB" dirty="0"/>
              <a:t>/</a:t>
            </a:r>
            <a:r>
              <a:rPr lang="en-GB" dirty="0" err="1"/>
              <a:t>Milet</a:t>
            </a:r>
            <a:r>
              <a:rPr lang="en-GB" dirty="0"/>
              <a:t>: career start</a:t>
            </a:r>
          </a:p>
        </p:txBody>
      </p:sp>
      <p:sp>
        <p:nvSpPr>
          <p:cNvPr id="12" name="Content Placeholder 2"/>
          <p:cNvSpPr>
            <a:spLocks noGrp="1"/>
          </p:cNvSpPr>
          <p:nvPr>
            <p:ph idx="1"/>
          </p:nvPr>
        </p:nvSpPr>
        <p:spPr>
          <a:xfrm>
            <a:off x="35496" y="1412777"/>
            <a:ext cx="4608512" cy="4464495"/>
          </a:xfrm>
        </p:spPr>
        <p:txBody>
          <a:bodyPr>
            <a:normAutofit/>
          </a:bodyPr>
          <a:lstStyle/>
          <a:p>
            <a:pPr lvl="1"/>
            <a:r>
              <a:rPr lang="en-GB" sz="1800" b="1" dirty="0">
                <a:solidFill>
                  <a:schemeClr val="accent5">
                    <a:lumMod val="60000"/>
                    <a:lumOff val="40000"/>
                  </a:schemeClr>
                </a:solidFill>
                <a:effectLst>
                  <a:outerShdw blurRad="38100" dist="38100" dir="2700000" algn="tl">
                    <a:srgbClr val="000000">
                      <a:alpha val="43137"/>
                    </a:srgbClr>
                  </a:outerShdw>
                </a:effectLst>
              </a:rPr>
              <a:t>The beginning of a female “</a:t>
            </a:r>
            <a:r>
              <a:rPr lang="en-GB" sz="1800" b="1" dirty="0" err="1">
                <a:solidFill>
                  <a:schemeClr val="accent5">
                    <a:lumMod val="60000"/>
                    <a:lumOff val="40000"/>
                  </a:schemeClr>
                </a:solidFill>
                <a:effectLst>
                  <a:outerShdw blurRad="38100" dist="38100" dir="2700000" algn="tl">
                    <a:srgbClr val="000000">
                      <a:alpha val="43137"/>
                    </a:srgbClr>
                  </a:outerShdw>
                </a:effectLst>
              </a:rPr>
              <a:t>cursus</a:t>
            </a:r>
            <a:r>
              <a:rPr lang="en-GB" sz="1800" b="1" dirty="0">
                <a:solidFill>
                  <a:schemeClr val="accent5">
                    <a:lumMod val="60000"/>
                    <a:lumOff val="40000"/>
                  </a:schemeClr>
                </a:solidFill>
                <a:effectLst>
                  <a:outerShdw blurRad="38100" dist="38100" dir="2700000" algn="tl">
                    <a:srgbClr val="000000">
                      <a:alpha val="43137"/>
                    </a:srgbClr>
                  </a:outerShdw>
                </a:effectLst>
              </a:rPr>
              <a:t> </a:t>
            </a:r>
            <a:r>
              <a:rPr lang="en-GB" sz="1800" b="1" dirty="0" err="1">
                <a:solidFill>
                  <a:schemeClr val="accent5">
                    <a:lumMod val="60000"/>
                    <a:lumOff val="40000"/>
                  </a:schemeClr>
                </a:solidFill>
                <a:effectLst>
                  <a:outerShdw blurRad="38100" dist="38100" dir="2700000" algn="tl">
                    <a:srgbClr val="000000">
                      <a:alpha val="43137"/>
                    </a:srgbClr>
                  </a:outerShdw>
                </a:effectLst>
              </a:rPr>
              <a:t>honorum</a:t>
            </a:r>
            <a:r>
              <a:rPr lang="en-GB" sz="1800" b="1" dirty="0">
                <a:solidFill>
                  <a:schemeClr val="accent5">
                    <a:lumMod val="60000"/>
                    <a:lumOff val="40000"/>
                  </a:schemeClr>
                </a:solidFill>
                <a:effectLst>
                  <a:outerShdw blurRad="38100" dist="38100" dir="2700000" algn="tl">
                    <a:srgbClr val="000000">
                      <a:alpha val="43137"/>
                    </a:srgbClr>
                  </a:outerShdw>
                </a:effectLst>
              </a:rPr>
              <a:t>” in </a:t>
            </a:r>
            <a:r>
              <a:rPr lang="en-GB" sz="1800" b="1" dirty="0" err="1">
                <a:solidFill>
                  <a:schemeClr val="accent5">
                    <a:lumMod val="60000"/>
                    <a:lumOff val="40000"/>
                  </a:schemeClr>
                </a:solidFill>
                <a:effectLst>
                  <a:outerShdw blurRad="38100" dist="38100" dir="2700000" algn="tl">
                    <a:srgbClr val="000000">
                      <a:alpha val="43137"/>
                    </a:srgbClr>
                  </a:outerShdw>
                </a:effectLst>
              </a:rPr>
              <a:t>Miletos</a:t>
            </a:r>
            <a:r>
              <a:rPr lang="en-GB" sz="1800" b="1" dirty="0">
                <a:solidFill>
                  <a:schemeClr val="accent5">
                    <a:lumMod val="60000"/>
                    <a:lumOff val="40000"/>
                  </a:schemeClr>
                </a:solidFill>
                <a:effectLst>
                  <a:outerShdw blurRad="38100" dist="38100" dir="2700000" algn="tl">
                    <a:srgbClr val="000000">
                      <a:alpha val="43137"/>
                    </a:srgbClr>
                  </a:outerShdw>
                </a:effectLst>
              </a:rPr>
              <a:t> ? </a:t>
            </a:r>
          </a:p>
          <a:p>
            <a:pPr lvl="1"/>
            <a:r>
              <a:rPr lang="en-GB" sz="1800" i="1" dirty="0" err="1">
                <a:solidFill>
                  <a:schemeClr val="accent5">
                    <a:lumMod val="60000"/>
                    <a:lumOff val="40000"/>
                  </a:schemeClr>
                </a:solidFill>
                <a:effectLst>
                  <a:outerShdw blurRad="38100" dist="38100" dir="2700000" algn="tl">
                    <a:srgbClr val="000000">
                      <a:alpha val="43137"/>
                    </a:srgbClr>
                  </a:outerShdw>
                </a:effectLst>
              </a:rPr>
              <a:t>hydrophoros</a:t>
            </a:r>
            <a:r>
              <a:rPr lang="en-GB" sz="1800" i="1" dirty="0">
                <a:solidFill>
                  <a:schemeClr val="accent5">
                    <a:lumMod val="60000"/>
                    <a:lumOff val="40000"/>
                  </a:schemeClr>
                </a:solidFill>
                <a:effectLst>
                  <a:outerShdw blurRad="38100" dist="38100" dir="2700000" algn="tl">
                    <a:srgbClr val="000000">
                      <a:alpha val="43137"/>
                    </a:srgbClr>
                  </a:outerShdw>
                </a:effectLst>
              </a:rPr>
              <a:t> - </a:t>
            </a:r>
            <a:r>
              <a:rPr lang="el-GR" sz="1800" dirty="0">
                <a:solidFill>
                  <a:schemeClr val="accent5">
                    <a:lumMod val="60000"/>
                    <a:lumOff val="40000"/>
                  </a:schemeClr>
                </a:solidFill>
                <a:effectLst>
                  <a:outerShdw blurRad="38100" dist="38100" dir="2700000" algn="tl">
                    <a:srgbClr val="000000">
                      <a:alpha val="43137"/>
                    </a:srgbClr>
                  </a:outerShdw>
                </a:effectLst>
              </a:rPr>
              <a:t>ὑδροφόρος</a:t>
            </a:r>
            <a:endParaRPr lang="de-DE" sz="1800" dirty="0">
              <a:solidFill>
                <a:schemeClr val="accent5">
                  <a:lumMod val="60000"/>
                  <a:lumOff val="40000"/>
                </a:schemeClr>
              </a:solidFill>
              <a:effectLst>
                <a:outerShdw blurRad="38100" dist="38100" dir="2700000" algn="tl">
                  <a:srgbClr val="000000">
                    <a:alpha val="43137"/>
                  </a:srgbClr>
                </a:outerShdw>
              </a:effectLst>
            </a:endParaRPr>
          </a:p>
          <a:p>
            <a:pPr lvl="2"/>
            <a:r>
              <a:rPr lang="en-GB" sz="1800" dirty="0">
                <a:solidFill>
                  <a:schemeClr val="accent5">
                    <a:lumMod val="60000"/>
                    <a:lumOff val="40000"/>
                  </a:schemeClr>
                </a:solidFill>
                <a:effectLst>
                  <a:outerShdw blurRad="38100" dist="38100" dir="2700000" algn="tl">
                    <a:srgbClr val="000000">
                      <a:alpha val="43137"/>
                    </a:srgbClr>
                  </a:outerShdw>
                </a:effectLst>
              </a:rPr>
              <a:t>literally: ‘water carrier’</a:t>
            </a:r>
          </a:p>
          <a:p>
            <a:pPr lvl="2"/>
            <a:r>
              <a:rPr lang="en-GB" sz="1800" dirty="0">
                <a:solidFill>
                  <a:schemeClr val="accent5">
                    <a:lumMod val="60000"/>
                    <a:lumOff val="40000"/>
                  </a:schemeClr>
                </a:solidFill>
                <a:effectLst>
                  <a:outerShdw blurRad="38100" dist="38100" dir="2700000" algn="tl">
                    <a:srgbClr val="000000">
                      <a:alpha val="43137"/>
                    </a:srgbClr>
                  </a:outerShdw>
                </a:effectLst>
              </a:rPr>
              <a:t>total of 113 </a:t>
            </a:r>
            <a:r>
              <a:rPr lang="en-GB" sz="1800" i="1" dirty="0" err="1">
                <a:solidFill>
                  <a:schemeClr val="accent5">
                    <a:lumMod val="60000"/>
                    <a:lumOff val="40000"/>
                  </a:schemeClr>
                </a:solidFill>
                <a:effectLst>
                  <a:outerShdw blurRad="38100" dist="38100" dir="2700000" algn="tl">
                    <a:srgbClr val="000000">
                      <a:alpha val="43137"/>
                    </a:srgbClr>
                  </a:outerShdw>
                </a:effectLst>
              </a:rPr>
              <a:t>hydrophoroi</a:t>
            </a:r>
            <a:r>
              <a:rPr lang="en-GB" sz="1800" dirty="0">
                <a:solidFill>
                  <a:schemeClr val="accent5">
                    <a:lumMod val="60000"/>
                    <a:lumOff val="40000"/>
                  </a:schemeClr>
                </a:solidFill>
                <a:effectLst>
                  <a:outerShdw blurRad="38100" dist="38100" dir="2700000" algn="tl">
                    <a:srgbClr val="000000">
                      <a:alpha val="43137"/>
                    </a:srgbClr>
                  </a:outerShdw>
                </a:effectLst>
              </a:rPr>
              <a:t> attested</a:t>
            </a:r>
            <a:br>
              <a:rPr lang="en-GB" sz="1800" dirty="0">
                <a:solidFill>
                  <a:schemeClr val="accent5">
                    <a:lumMod val="60000"/>
                    <a:lumOff val="40000"/>
                  </a:schemeClr>
                </a:solidFill>
                <a:effectLst>
                  <a:outerShdw blurRad="38100" dist="38100" dir="2700000" algn="tl">
                    <a:srgbClr val="000000">
                      <a:alpha val="43137"/>
                    </a:srgbClr>
                  </a:outerShdw>
                </a:effectLst>
              </a:rPr>
            </a:br>
            <a:r>
              <a:rPr lang="en-GB" sz="1800" dirty="0">
                <a:solidFill>
                  <a:schemeClr val="accent5">
                    <a:lumMod val="60000"/>
                    <a:lumOff val="40000"/>
                  </a:schemeClr>
                </a:solidFill>
                <a:effectLst>
                  <a:outerShdw blurRad="38100" dist="38100" dir="2700000" algn="tl">
                    <a:srgbClr val="000000">
                      <a:alpha val="43137"/>
                    </a:srgbClr>
                  </a:outerShdw>
                </a:effectLst>
              </a:rPr>
              <a:t>(87 from 1</a:t>
            </a:r>
            <a:r>
              <a:rPr lang="en-GB" sz="1800" baseline="30000" dirty="0">
                <a:solidFill>
                  <a:schemeClr val="accent5">
                    <a:lumMod val="60000"/>
                    <a:lumOff val="40000"/>
                  </a:schemeClr>
                </a:solidFill>
                <a:effectLst>
                  <a:outerShdw blurRad="38100" dist="38100" dir="2700000" algn="tl">
                    <a:srgbClr val="000000">
                      <a:alpha val="43137"/>
                    </a:srgbClr>
                  </a:outerShdw>
                </a:effectLst>
              </a:rPr>
              <a:t>st</a:t>
            </a:r>
            <a:r>
              <a:rPr lang="en-GB" sz="1800" dirty="0">
                <a:solidFill>
                  <a:schemeClr val="accent5">
                    <a:lumMod val="60000"/>
                    <a:lumOff val="40000"/>
                  </a:schemeClr>
                </a:solidFill>
                <a:effectLst>
                  <a:outerShdw blurRad="38100" dist="38100" dir="2700000" algn="tl">
                    <a:srgbClr val="000000">
                      <a:alpha val="43137"/>
                    </a:srgbClr>
                  </a:outerShdw>
                </a:effectLst>
              </a:rPr>
              <a:t> – 3</a:t>
            </a:r>
            <a:r>
              <a:rPr lang="en-GB" sz="1800" baseline="30000" dirty="0">
                <a:solidFill>
                  <a:schemeClr val="accent5">
                    <a:lumMod val="60000"/>
                    <a:lumOff val="40000"/>
                  </a:schemeClr>
                </a:solidFill>
                <a:effectLst>
                  <a:outerShdw blurRad="38100" dist="38100" dir="2700000" algn="tl">
                    <a:srgbClr val="000000">
                      <a:alpha val="43137"/>
                    </a:srgbClr>
                  </a:outerShdw>
                </a:effectLst>
              </a:rPr>
              <a:t>rd</a:t>
            </a:r>
            <a:r>
              <a:rPr lang="en-GB" sz="1800" dirty="0">
                <a:solidFill>
                  <a:schemeClr val="accent5">
                    <a:lumMod val="60000"/>
                    <a:lumOff val="40000"/>
                  </a:schemeClr>
                </a:solidFill>
                <a:effectLst>
                  <a:outerShdw blurRad="38100" dist="38100" dir="2700000" algn="tl">
                    <a:srgbClr val="000000">
                      <a:alpha val="43137"/>
                    </a:srgbClr>
                  </a:outerShdw>
                </a:effectLst>
              </a:rPr>
              <a:t> c. A.D.)</a:t>
            </a:r>
          </a:p>
          <a:p>
            <a:pPr lvl="2"/>
            <a:r>
              <a:rPr lang="en-GB" sz="1800" dirty="0">
                <a:solidFill>
                  <a:schemeClr val="accent5">
                    <a:lumMod val="60000"/>
                    <a:lumOff val="40000"/>
                  </a:schemeClr>
                </a:solidFill>
                <a:effectLst>
                  <a:outerShdw blurRad="38100" dist="38100" dir="2700000" algn="tl">
                    <a:srgbClr val="000000">
                      <a:alpha val="43137"/>
                    </a:srgbClr>
                  </a:outerShdw>
                </a:effectLst>
              </a:rPr>
              <a:t>generally young, unmarried girls/women,</a:t>
            </a:r>
            <a:br>
              <a:rPr lang="en-GB" sz="1800" dirty="0">
                <a:solidFill>
                  <a:schemeClr val="accent5">
                    <a:lumMod val="60000"/>
                    <a:lumOff val="40000"/>
                  </a:schemeClr>
                </a:solidFill>
                <a:effectLst>
                  <a:outerShdw blurRad="38100" dist="38100" dir="2700000" algn="tl">
                    <a:srgbClr val="000000">
                      <a:alpha val="43137"/>
                    </a:srgbClr>
                  </a:outerShdw>
                </a:effectLst>
              </a:rPr>
            </a:br>
            <a:r>
              <a:rPr lang="en-GB" sz="1800" dirty="0">
                <a:solidFill>
                  <a:schemeClr val="accent5">
                    <a:lumMod val="60000"/>
                    <a:lumOff val="40000"/>
                  </a:schemeClr>
                </a:solidFill>
                <a:effectLst>
                  <a:outerShdw blurRad="38100" dist="38100" dir="2700000" algn="tl">
                    <a:srgbClr val="000000">
                      <a:alpha val="43137"/>
                    </a:srgbClr>
                  </a:outerShdw>
                </a:effectLst>
              </a:rPr>
              <a:t>whose father was prophet </a:t>
            </a:r>
          </a:p>
          <a:p>
            <a:pPr lvl="2"/>
            <a:r>
              <a:rPr lang="en-GB" sz="1800" dirty="0">
                <a:solidFill>
                  <a:schemeClr val="accent5">
                    <a:lumMod val="60000"/>
                    <a:lumOff val="40000"/>
                  </a:schemeClr>
                </a:solidFill>
                <a:effectLst>
                  <a:outerShdw blurRad="38100" dist="38100" dir="2700000" algn="tl">
                    <a:srgbClr val="000000">
                      <a:alpha val="43137"/>
                    </a:srgbClr>
                  </a:outerShdw>
                </a:effectLst>
              </a:rPr>
              <a:t>from these 113 </a:t>
            </a:r>
            <a:r>
              <a:rPr lang="fr-FR" sz="1800" i="1" dirty="0" err="1">
                <a:solidFill>
                  <a:schemeClr val="accent5">
                    <a:lumMod val="60000"/>
                    <a:lumOff val="40000"/>
                  </a:schemeClr>
                </a:solidFill>
                <a:effectLst>
                  <a:outerShdw blurRad="38100" dist="38100" dir="2700000" algn="tl">
                    <a:srgbClr val="000000">
                      <a:alpha val="43137"/>
                    </a:srgbClr>
                  </a:outerShdw>
                </a:effectLst>
              </a:rPr>
              <a:t>hydrophoroi</a:t>
            </a:r>
            <a:r>
              <a:rPr lang="fr-FR" sz="1800" dirty="0">
                <a:solidFill>
                  <a:schemeClr val="accent5">
                    <a:lumMod val="60000"/>
                    <a:lumOff val="40000"/>
                  </a:schemeClr>
                </a:solidFill>
                <a:effectLst>
                  <a:outerShdw blurRad="38100" dist="38100" dir="2700000" algn="tl">
                    <a:srgbClr val="000000">
                      <a:alpha val="43137"/>
                    </a:srgbClr>
                  </a:outerShdw>
                </a:effectLst>
              </a:rPr>
              <a:t>, </a:t>
            </a:r>
            <a:br>
              <a:rPr lang="fr-FR" sz="1800" dirty="0">
                <a:solidFill>
                  <a:schemeClr val="accent5">
                    <a:lumMod val="60000"/>
                    <a:lumOff val="40000"/>
                  </a:schemeClr>
                </a:solidFill>
                <a:effectLst>
                  <a:outerShdw blurRad="38100" dist="38100" dir="2700000" algn="tl">
                    <a:srgbClr val="000000">
                      <a:alpha val="43137"/>
                    </a:srgbClr>
                  </a:outerShdw>
                </a:effectLst>
              </a:rPr>
            </a:br>
            <a:r>
              <a:rPr lang="fr-FR" sz="1800" dirty="0" err="1">
                <a:solidFill>
                  <a:schemeClr val="accent5">
                    <a:lumMod val="60000"/>
                    <a:lumOff val="40000"/>
                  </a:schemeClr>
                </a:solidFill>
                <a:effectLst>
                  <a:outerShdw blurRad="38100" dist="38100" dir="2700000" algn="tl">
                    <a:srgbClr val="000000">
                      <a:alpha val="43137"/>
                    </a:srgbClr>
                  </a:outerShdw>
                </a:effectLst>
              </a:rPr>
              <a:t>only</a:t>
            </a:r>
            <a:r>
              <a:rPr lang="fr-FR" sz="1800" dirty="0">
                <a:solidFill>
                  <a:schemeClr val="accent5">
                    <a:lumMod val="60000"/>
                    <a:lumOff val="40000"/>
                  </a:schemeClr>
                </a:solidFill>
                <a:effectLst>
                  <a:outerShdw blurRad="38100" dist="38100" dir="2700000" algn="tl">
                    <a:srgbClr val="000000">
                      <a:alpha val="43137"/>
                    </a:srgbClr>
                  </a:outerShdw>
                </a:effectLst>
              </a:rPr>
              <a:t> few </a:t>
            </a:r>
            <a:r>
              <a:rPr lang="fr-FR" sz="1800" dirty="0" err="1">
                <a:solidFill>
                  <a:schemeClr val="accent5">
                    <a:lumMod val="60000"/>
                    <a:lumOff val="40000"/>
                  </a:schemeClr>
                </a:solidFill>
                <a:effectLst>
                  <a:outerShdw blurRad="38100" dist="38100" dir="2700000" algn="tl">
                    <a:srgbClr val="000000">
                      <a:alpha val="43137"/>
                    </a:srgbClr>
                  </a:outerShdw>
                </a:effectLst>
              </a:rPr>
              <a:t>became</a:t>
            </a:r>
            <a:r>
              <a:rPr lang="fr-FR" sz="1800" dirty="0">
                <a:solidFill>
                  <a:schemeClr val="accent5">
                    <a:lumMod val="60000"/>
                    <a:lumOff val="40000"/>
                  </a:schemeClr>
                </a:solidFill>
                <a:effectLst>
                  <a:outerShdw blurRad="38100" dist="38100" dir="2700000" algn="tl">
                    <a:srgbClr val="000000">
                      <a:alpha val="43137"/>
                    </a:srgbClr>
                  </a:outerShdw>
                </a:effectLst>
              </a:rPr>
              <a:t> </a:t>
            </a:r>
            <a:r>
              <a:rPr lang="fr-FR" sz="1800" i="1" dirty="0" err="1">
                <a:solidFill>
                  <a:schemeClr val="accent5">
                    <a:lumMod val="60000"/>
                    <a:lumOff val="40000"/>
                  </a:schemeClr>
                </a:solidFill>
                <a:effectLst>
                  <a:outerShdw blurRad="38100" dist="38100" dir="2700000" algn="tl">
                    <a:srgbClr val="000000">
                      <a:alpha val="43137"/>
                    </a:srgbClr>
                  </a:outerShdw>
                </a:effectLst>
              </a:rPr>
              <a:t>archiereiai</a:t>
            </a:r>
            <a:endParaRPr lang="en-GB" sz="1800" dirty="0">
              <a:solidFill>
                <a:schemeClr val="accent5">
                  <a:lumMod val="60000"/>
                  <a:lumOff val="40000"/>
                </a:schemeClr>
              </a:solidFill>
              <a:effectLst>
                <a:outerShdw blurRad="38100" dist="38100" dir="2700000" algn="tl">
                  <a:srgbClr val="000000">
                    <a:alpha val="43137"/>
                  </a:srgbClr>
                </a:outerShdw>
              </a:effectLst>
            </a:endParaRPr>
          </a:p>
          <a:p>
            <a:pPr marL="1234440" lvl="4" indent="0">
              <a:buNone/>
            </a:pPr>
            <a:endParaRPr lang="de-DE" sz="1400" dirty="0">
              <a:solidFill>
                <a:schemeClr val="accent5">
                  <a:lumMod val="60000"/>
                  <a:lumOff val="40000"/>
                </a:schemeClr>
              </a:solidFill>
              <a:effectLst>
                <a:outerShdw blurRad="38100" dist="38100" dir="2700000" algn="tl">
                  <a:srgbClr val="000000">
                    <a:alpha val="43137"/>
                  </a:srgbClr>
                </a:outerShdw>
              </a:effectLst>
            </a:endParaRPr>
          </a:p>
        </p:txBody>
      </p:sp>
      <p:sp>
        <p:nvSpPr>
          <p:cNvPr id="4" name="TextBox 3"/>
          <p:cNvSpPr txBox="1"/>
          <p:nvPr/>
        </p:nvSpPr>
        <p:spPr>
          <a:xfrm>
            <a:off x="143508" y="6453336"/>
            <a:ext cx="5940660" cy="276999"/>
          </a:xfrm>
          <a:prstGeom prst="rect">
            <a:avLst/>
          </a:prstGeom>
          <a:noFill/>
        </p:spPr>
        <p:txBody>
          <a:bodyPr wrap="square" rtlCol="0">
            <a:spAutoFit/>
          </a:bodyPr>
          <a:lstStyle/>
          <a:p>
            <a:r>
              <a:rPr lang="en-GB" sz="1200" dirty="0">
                <a:solidFill>
                  <a:schemeClr val="tx1">
                    <a:lumMod val="50000"/>
                  </a:schemeClr>
                </a:solidFill>
              </a:rPr>
              <a:t>Cf. </a:t>
            </a:r>
            <a:r>
              <a:rPr lang="en-GB" sz="1200" dirty="0" err="1">
                <a:solidFill>
                  <a:schemeClr val="tx1">
                    <a:lumMod val="50000"/>
                  </a:schemeClr>
                </a:solidFill>
              </a:rPr>
              <a:t>I.Didyma</a:t>
            </a:r>
            <a:r>
              <a:rPr lang="en-GB" sz="1200" dirty="0">
                <a:solidFill>
                  <a:schemeClr val="tx1">
                    <a:lumMod val="50000"/>
                  </a:schemeClr>
                </a:solidFill>
              </a:rPr>
              <a:t> p. 205; Van Bremen 90-91</a:t>
            </a:r>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l="23821" r="15201"/>
          <a:stretch/>
        </p:blipFill>
        <p:spPr>
          <a:xfrm>
            <a:off x="4929678" y="1916832"/>
            <a:ext cx="4034810" cy="4757140"/>
          </a:xfrm>
          <a:prstGeom prst="rect">
            <a:avLst/>
          </a:prstGeom>
        </p:spPr>
      </p:pic>
      <p:sp>
        <p:nvSpPr>
          <p:cNvPr id="9" name="TextBox 8"/>
          <p:cNvSpPr txBox="1"/>
          <p:nvPr/>
        </p:nvSpPr>
        <p:spPr>
          <a:xfrm rot="427841">
            <a:off x="4694666" y="1678306"/>
            <a:ext cx="4318414" cy="646331"/>
          </a:xfrm>
          <a:prstGeom prst="rect">
            <a:avLst/>
          </a:prstGeom>
          <a:gradFill>
            <a:gsLst>
              <a:gs pos="0">
                <a:schemeClr val="accent1">
                  <a:shade val="15000"/>
                  <a:satMod val="180000"/>
                  <a:alpha val="36000"/>
                </a:schemeClr>
              </a:gs>
              <a:gs pos="50000">
                <a:schemeClr val="accent1">
                  <a:shade val="45000"/>
                  <a:satMod val="170000"/>
                </a:schemeClr>
              </a:gs>
              <a:gs pos="70000">
                <a:schemeClr val="accent1">
                  <a:tint val="99000"/>
                  <a:shade val="65000"/>
                  <a:satMod val="155000"/>
                </a:schemeClr>
              </a:gs>
              <a:gs pos="100000">
                <a:schemeClr val="accent1">
                  <a:tint val="95500"/>
                  <a:shade val="100000"/>
                  <a:satMod val="155000"/>
                </a:schemeClr>
              </a:gs>
            </a:gsLst>
          </a:gra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de-DE" dirty="0">
                <a:solidFill>
                  <a:schemeClr val="accent5">
                    <a:lumMod val="60000"/>
                    <a:lumOff val="40000"/>
                  </a:schemeClr>
                </a:solidFill>
                <a:effectLst>
                  <a:outerShdw blurRad="38100" dist="38100" dir="2700000" algn="tl">
                    <a:srgbClr val="000000">
                      <a:alpha val="43137"/>
                    </a:srgbClr>
                  </a:outerShdw>
                </a:effectLst>
              </a:rPr>
              <a:t>Extra-urban </a:t>
            </a:r>
            <a:r>
              <a:rPr lang="de-DE" dirty="0" err="1">
                <a:solidFill>
                  <a:schemeClr val="accent5">
                    <a:lumMod val="60000"/>
                    <a:lumOff val="40000"/>
                  </a:schemeClr>
                </a:solidFill>
                <a:effectLst>
                  <a:outerShdw blurRad="38100" dist="38100" dir="2700000" algn="tl">
                    <a:srgbClr val="000000">
                      <a:alpha val="43137"/>
                    </a:srgbClr>
                  </a:outerShdw>
                </a:effectLst>
              </a:rPr>
              <a:t>sanctuary</a:t>
            </a:r>
            <a:r>
              <a:rPr lang="de-DE" dirty="0">
                <a:solidFill>
                  <a:schemeClr val="accent5">
                    <a:lumMod val="60000"/>
                    <a:lumOff val="40000"/>
                  </a:schemeClr>
                </a:solidFill>
                <a:effectLst>
                  <a:outerShdw blurRad="38100" dist="38100" dir="2700000" algn="tl">
                    <a:srgbClr val="000000">
                      <a:alpha val="43137"/>
                    </a:srgbClr>
                  </a:outerShdw>
                </a:effectLst>
              </a:rPr>
              <a:t> </a:t>
            </a:r>
            <a:r>
              <a:rPr lang="de-DE" dirty="0" err="1">
                <a:solidFill>
                  <a:schemeClr val="accent5">
                    <a:lumMod val="60000"/>
                    <a:lumOff val="40000"/>
                  </a:schemeClr>
                </a:solidFill>
                <a:effectLst>
                  <a:outerShdw blurRad="38100" dist="38100" dir="2700000" algn="tl">
                    <a:srgbClr val="000000">
                      <a:alpha val="43137"/>
                    </a:srgbClr>
                  </a:outerShdw>
                </a:effectLst>
              </a:rPr>
              <a:t>for</a:t>
            </a:r>
            <a:r>
              <a:rPr lang="de-DE" dirty="0">
                <a:solidFill>
                  <a:schemeClr val="accent5">
                    <a:lumMod val="60000"/>
                    <a:lumOff val="40000"/>
                  </a:schemeClr>
                </a:solidFill>
                <a:effectLst>
                  <a:outerShdw blurRad="38100" dist="38100" dir="2700000" algn="tl">
                    <a:srgbClr val="000000">
                      <a:alpha val="43137"/>
                    </a:srgbClr>
                  </a:outerShdw>
                </a:effectLst>
              </a:rPr>
              <a:t> Apollo &amp; Artemis, </a:t>
            </a:r>
            <a:r>
              <a:rPr lang="de-DE" i="1" dirty="0">
                <a:solidFill>
                  <a:schemeClr val="accent5">
                    <a:lumMod val="60000"/>
                    <a:lumOff val="40000"/>
                  </a:schemeClr>
                </a:solidFill>
                <a:effectLst>
                  <a:outerShdw blurRad="38100" dist="38100" dir="2700000" algn="tl">
                    <a:srgbClr val="000000">
                      <a:alpha val="43137"/>
                    </a:srgbClr>
                  </a:outerShdw>
                </a:effectLst>
              </a:rPr>
              <a:t>c</a:t>
            </a:r>
            <a:r>
              <a:rPr lang="de-DE" dirty="0">
                <a:solidFill>
                  <a:schemeClr val="accent5">
                    <a:lumMod val="60000"/>
                    <a:lumOff val="40000"/>
                  </a:schemeClr>
                </a:solidFill>
                <a:effectLst>
                  <a:outerShdw blurRad="38100" dist="38100" dir="2700000" algn="tl">
                    <a:srgbClr val="000000">
                      <a:alpha val="43137"/>
                    </a:srgbClr>
                  </a:outerShdw>
                </a:effectLst>
              </a:rPr>
              <a:t>. 20 km </a:t>
            </a:r>
            <a:r>
              <a:rPr lang="de-DE" dirty="0" err="1">
                <a:solidFill>
                  <a:schemeClr val="accent5">
                    <a:lumMod val="60000"/>
                    <a:lumOff val="40000"/>
                  </a:schemeClr>
                </a:solidFill>
                <a:effectLst>
                  <a:outerShdw blurRad="38100" dist="38100" dir="2700000" algn="tl">
                    <a:srgbClr val="000000">
                      <a:alpha val="43137"/>
                    </a:srgbClr>
                  </a:outerShdw>
                </a:effectLst>
              </a:rPr>
              <a:t>south</a:t>
            </a:r>
            <a:r>
              <a:rPr lang="de-DE" dirty="0">
                <a:solidFill>
                  <a:schemeClr val="accent5">
                    <a:lumMod val="60000"/>
                    <a:lumOff val="40000"/>
                  </a:schemeClr>
                </a:solidFill>
                <a:effectLst>
                  <a:outerShdw blurRad="38100" dist="38100" dir="2700000" algn="tl">
                    <a:srgbClr val="000000">
                      <a:alpha val="43137"/>
                    </a:srgbClr>
                  </a:outerShdw>
                </a:effectLst>
              </a:rPr>
              <a:t> </a:t>
            </a:r>
            <a:r>
              <a:rPr lang="de-DE" dirty="0" err="1">
                <a:solidFill>
                  <a:schemeClr val="accent5">
                    <a:lumMod val="60000"/>
                    <a:lumOff val="40000"/>
                  </a:schemeClr>
                </a:solidFill>
                <a:effectLst>
                  <a:outerShdw blurRad="38100" dist="38100" dir="2700000" algn="tl">
                    <a:srgbClr val="000000">
                      <a:alpha val="43137"/>
                    </a:srgbClr>
                  </a:outerShdw>
                </a:effectLst>
              </a:rPr>
              <a:t>of</a:t>
            </a:r>
            <a:r>
              <a:rPr lang="de-DE" dirty="0">
                <a:solidFill>
                  <a:schemeClr val="accent5">
                    <a:lumMod val="60000"/>
                    <a:lumOff val="40000"/>
                  </a:schemeClr>
                </a:solidFill>
                <a:effectLst>
                  <a:outerShdw blurRad="38100" dist="38100" dir="2700000" algn="tl">
                    <a:srgbClr val="000000">
                      <a:alpha val="43137"/>
                    </a:srgbClr>
                  </a:outerShdw>
                </a:effectLst>
              </a:rPr>
              <a:t> </a:t>
            </a:r>
            <a:r>
              <a:rPr lang="de-DE" dirty="0" err="1">
                <a:solidFill>
                  <a:schemeClr val="accent5">
                    <a:lumMod val="60000"/>
                    <a:lumOff val="40000"/>
                  </a:schemeClr>
                </a:solidFill>
                <a:effectLst>
                  <a:outerShdw blurRad="38100" dist="38100" dir="2700000" algn="tl">
                    <a:srgbClr val="000000">
                      <a:alpha val="43137"/>
                    </a:srgbClr>
                  </a:outerShdw>
                </a:effectLst>
              </a:rPr>
              <a:t>Miletos</a:t>
            </a:r>
            <a:endParaRPr lang="en-GB" dirty="0">
              <a:solidFill>
                <a:schemeClr val="accent5">
                  <a:lumMod val="60000"/>
                  <a:lumOff val="4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038797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par>
                          <p:cTn id="11" fill="hold">
                            <p:stCondLst>
                              <p:cond delay="500"/>
                            </p:stCondLst>
                            <p:childTnLst>
                              <p:par>
                                <p:cTn id="12" presetID="42" presetClass="entr" presetSubtype="0" fill="hold" grpId="0" nodeType="after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1000"/>
                                        <p:tgtEl>
                                          <p:spTgt spid="12"/>
                                        </p:tgtEl>
                                      </p:cBhvr>
                                    </p:animEffect>
                                    <p:anim calcmode="lin" valueType="num">
                                      <p:cBhvr>
                                        <p:cTn id="15" dur="1000" fill="hold"/>
                                        <p:tgtEl>
                                          <p:spTgt spid="12"/>
                                        </p:tgtEl>
                                        <p:attrNameLst>
                                          <p:attrName>ppt_x</p:attrName>
                                        </p:attrNameLst>
                                      </p:cBhvr>
                                      <p:tavLst>
                                        <p:tav tm="0">
                                          <p:val>
                                            <p:strVal val="#ppt_x"/>
                                          </p:val>
                                        </p:tav>
                                        <p:tav tm="100000">
                                          <p:val>
                                            <p:strVal val="#ppt_x"/>
                                          </p:val>
                                        </p:tav>
                                      </p:tavLst>
                                    </p:anim>
                                    <p:anim calcmode="lin" valueType="num">
                                      <p:cBhvr>
                                        <p:cTn id="1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9"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60648"/>
            <a:ext cx="8229600" cy="854968"/>
          </a:xfrm>
        </p:spPr>
        <p:txBody>
          <a:bodyPr>
            <a:normAutofit/>
          </a:bodyPr>
          <a:lstStyle/>
          <a:p>
            <a:r>
              <a:rPr lang="en-GB" dirty="0" err="1"/>
              <a:t>Didyma</a:t>
            </a:r>
            <a:r>
              <a:rPr lang="en-GB" dirty="0"/>
              <a:t>/</a:t>
            </a:r>
            <a:r>
              <a:rPr lang="en-GB" dirty="0" err="1"/>
              <a:t>Milet</a:t>
            </a:r>
            <a:r>
              <a:rPr lang="en-GB" dirty="0"/>
              <a:t>: career start</a:t>
            </a:r>
          </a:p>
        </p:txBody>
      </p:sp>
      <p:pic>
        <p:nvPicPr>
          <p:cNvPr id="8" name="Picture 7"/>
          <p:cNvPicPr>
            <a:picLocks noChangeAspect="1"/>
          </p:cNvPicPr>
          <p:nvPr/>
        </p:nvPicPr>
        <p:blipFill rotWithShape="1">
          <a:blip r:embed="rId2" cstate="print">
            <a:extLst>
              <a:ext uri="{28A0092B-C50C-407E-A947-70E740481C1C}">
                <a14:useLocalDpi xmlns:a14="http://schemas.microsoft.com/office/drawing/2010/main" val="0"/>
              </a:ext>
            </a:extLst>
          </a:blip>
          <a:srcRect l="23821" r="15201"/>
          <a:stretch/>
        </p:blipFill>
        <p:spPr>
          <a:xfrm>
            <a:off x="4929678" y="1916832"/>
            <a:ext cx="4034810" cy="4757140"/>
          </a:xfrm>
          <a:prstGeom prst="rect">
            <a:avLst/>
          </a:prstGeom>
        </p:spPr>
      </p:pic>
      <p:sp>
        <p:nvSpPr>
          <p:cNvPr id="9" name="TextBox 8"/>
          <p:cNvSpPr txBox="1"/>
          <p:nvPr/>
        </p:nvSpPr>
        <p:spPr>
          <a:xfrm rot="427841">
            <a:off x="4694666" y="1678306"/>
            <a:ext cx="4318414" cy="646331"/>
          </a:xfrm>
          <a:prstGeom prst="rect">
            <a:avLst/>
          </a:prstGeom>
          <a:gradFill>
            <a:gsLst>
              <a:gs pos="0">
                <a:schemeClr val="accent1">
                  <a:shade val="15000"/>
                  <a:satMod val="180000"/>
                  <a:alpha val="36000"/>
                </a:schemeClr>
              </a:gs>
              <a:gs pos="50000">
                <a:schemeClr val="accent1">
                  <a:shade val="45000"/>
                  <a:satMod val="170000"/>
                </a:schemeClr>
              </a:gs>
              <a:gs pos="70000">
                <a:schemeClr val="accent1">
                  <a:tint val="99000"/>
                  <a:shade val="65000"/>
                  <a:satMod val="155000"/>
                </a:schemeClr>
              </a:gs>
              <a:gs pos="100000">
                <a:schemeClr val="accent1">
                  <a:tint val="95500"/>
                  <a:shade val="100000"/>
                  <a:satMod val="155000"/>
                </a:schemeClr>
              </a:gs>
            </a:gsLst>
          </a:gra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de-DE" dirty="0">
                <a:solidFill>
                  <a:schemeClr val="accent5">
                    <a:lumMod val="60000"/>
                    <a:lumOff val="40000"/>
                  </a:schemeClr>
                </a:solidFill>
                <a:effectLst>
                  <a:outerShdw blurRad="38100" dist="38100" dir="2700000" algn="tl">
                    <a:srgbClr val="000000">
                      <a:alpha val="43137"/>
                    </a:srgbClr>
                  </a:outerShdw>
                </a:effectLst>
              </a:rPr>
              <a:t>Extra-urbanes Heiligtum für Apollo &amp; Artemis ca. 20 km südlich von Milet</a:t>
            </a:r>
            <a:endParaRPr lang="en-GB" dirty="0">
              <a:solidFill>
                <a:schemeClr val="accent5">
                  <a:lumMod val="60000"/>
                  <a:lumOff val="40000"/>
                </a:schemeClr>
              </a:solidFill>
              <a:effectLst>
                <a:outerShdw blurRad="38100" dist="38100" dir="2700000" algn="tl">
                  <a:srgbClr val="000000">
                    <a:alpha val="43137"/>
                  </a:srgbClr>
                </a:outerShdw>
              </a:effectLst>
            </a:endParaRPr>
          </a:p>
        </p:txBody>
      </p:sp>
      <p:sp>
        <p:nvSpPr>
          <p:cNvPr id="11" name="Content Placeholder 2"/>
          <p:cNvSpPr txBox="1">
            <a:spLocks/>
          </p:cNvSpPr>
          <p:nvPr/>
        </p:nvSpPr>
        <p:spPr>
          <a:xfrm>
            <a:off x="133898" y="1412775"/>
            <a:ext cx="4114800" cy="5445225"/>
          </a:xfrm>
          <a:prstGeom prst="rect">
            <a:avLst/>
          </a:prstGeom>
        </p:spPr>
        <p:txBody>
          <a:bodyPr vert="horz" lIns="91440" tIns="45720" rIns="91440" bIns="45720" rtlCol="0">
            <a:normAutofit fontScale="77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b="1" dirty="0"/>
              <a:t>Accumulation of offices and </a:t>
            </a:r>
            <a:r>
              <a:rPr lang="en-GB" b="1" dirty="0" err="1"/>
              <a:t>leiturgiai</a:t>
            </a:r>
            <a:r>
              <a:rPr lang="en-GB" b="1" dirty="0"/>
              <a:t> </a:t>
            </a:r>
            <a:r>
              <a:rPr lang="en-GB" b="1" dirty="0">
                <a:sym typeface="Wingdings" pitchFamily="2" charset="2"/>
              </a:rPr>
              <a:t> a career</a:t>
            </a:r>
            <a:r>
              <a:rPr lang="en-GB" b="1" dirty="0"/>
              <a:t> ?</a:t>
            </a:r>
          </a:p>
          <a:p>
            <a:pPr lvl="1"/>
            <a:r>
              <a:rPr lang="en-GB" b="1" dirty="0">
                <a:solidFill>
                  <a:srgbClr val="00B0F0"/>
                </a:solidFill>
              </a:rPr>
              <a:t>high priestess of the </a:t>
            </a:r>
            <a:r>
              <a:rPr lang="en-GB" b="1" i="1" dirty="0" err="1">
                <a:solidFill>
                  <a:srgbClr val="00B0F0"/>
                </a:solidFill>
              </a:rPr>
              <a:t>Augusti</a:t>
            </a:r>
            <a:endParaRPr lang="en-GB" b="1" i="1" dirty="0">
              <a:solidFill>
                <a:srgbClr val="00B0F0"/>
              </a:solidFill>
            </a:endParaRPr>
          </a:p>
          <a:p>
            <a:pPr lvl="1"/>
            <a:r>
              <a:rPr lang="en-GB" b="1" dirty="0">
                <a:solidFill>
                  <a:srgbClr val="00B0F0"/>
                </a:solidFill>
              </a:rPr>
              <a:t>high priestess of Ionia</a:t>
            </a:r>
          </a:p>
          <a:p>
            <a:pPr lvl="1"/>
            <a:r>
              <a:rPr lang="en-GB" b="1" i="1" dirty="0" err="1">
                <a:solidFill>
                  <a:schemeClr val="tx1">
                    <a:lumMod val="65000"/>
                  </a:schemeClr>
                </a:solidFill>
              </a:rPr>
              <a:t>stephanephoros</a:t>
            </a:r>
            <a:endParaRPr lang="en-GB" b="1" i="1" dirty="0">
              <a:solidFill>
                <a:schemeClr val="tx1">
                  <a:lumMod val="65000"/>
                </a:schemeClr>
              </a:solidFill>
            </a:endParaRPr>
          </a:p>
          <a:p>
            <a:pPr lvl="1"/>
            <a:r>
              <a:rPr lang="en-GB" b="1" i="1" dirty="0" err="1">
                <a:solidFill>
                  <a:schemeClr val="tx1">
                    <a:lumMod val="65000"/>
                  </a:schemeClr>
                </a:solidFill>
              </a:rPr>
              <a:t>gymnasiarchos</a:t>
            </a:r>
            <a:r>
              <a:rPr lang="en-GB" b="1" i="1" dirty="0">
                <a:solidFill>
                  <a:schemeClr val="tx1">
                    <a:lumMod val="65000"/>
                  </a:schemeClr>
                </a:solidFill>
              </a:rPr>
              <a:t> </a:t>
            </a:r>
            <a:r>
              <a:rPr lang="en-GB" b="1" dirty="0">
                <a:solidFill>
                  <a:schemeClr val="tx1">
                    <a:lumMod val="65000"/>
                  </a:schemeClr>
                </a:solidFill>
              </a:rPr>
              <a:t>of the young</a:t>
            </a:r>
          </a:p>
          <a:p>
            <a:pPr lvl="1"/>
            <a:r>
              <a:rPr lang="en-GB" b="1" i="1" dirty="0" err="1">
                <a:solidFill>
                  <a:schemeClr val="tx1">
                    <a:lumMod val="65000"/>
                  </a:schemeClr>
                </a:solidFill>
              </a:rPr>
              <a:t>gymnasiarchos</a:t>
            </a:r>
            <a:r>
              <a:rPr lang="en-GB" b="1" i="1" dirty="0">
                <a:solidFill>
                  <a:schemeClr val="tx1">
                    <a:lumMod val="65000"/>
                  </a:schemeClr>
                </a:solidFill>
              </a:rPr>
              <a:t> </a:t>
            </a:r>
            <a:r>
              <a:rPr lang="en-GB" b="1" dirty="0">
                <a:solidFill>
                  <a:schemeClr val="tx1">
                    <a:lumMod val="65000"/>
                  </a:schemeClr>
                </a:solidFill>
              </a:rPr>
              <a:t>of the fathers</a:t>
            </a:r>
          </a:p>
          <a:p>
            <a:pPr lvl="1"/>
            <a:r>
              <a:rPr lang="en-GB" b="1" i="1" dirty="0" err="1">
                <a:solidFill>
                  <a:schemeClr val="tx1">
                    <a:lumMod val="65000"/>
                  </a:schemeClr>
                </a:solidFill>
              </a:rPr>
              <a:t>gymnasiarchos</a:t>
            </a:r>
            <a:r>
              <a:rPr lang="en-GB" b="1" i="1" dirty="0">
                <a:solidFill>
                  <a:schemeClr val="tx1">
                    <a:lumMod val="65000"/>
                  </a:schemeClr>
                </a:solidFill>
              </a:rPr>
              <a:t> </a:t>
            </a:r>
            <a:r>
              <a:rPr lang="en-GB" b="1" dirty="0">
                <a:solidFill>
                  <a:schemeClr val="tx1">
                    <a:lumMod val="65000"/>
                  </a:schemeClr>
                </a:solidFill>
              </a:rPr>
              <a:t>of the citizens</a:t>
            </a:r>
          </a:p>
          <a:p>
            <a:pPr lvl="1"/>
            <a:r>
              <a:rPr lang="en-GB" b="1" i="1" dirty="0" err="1">
                <a:solidFill>
                  <a:schemeClr val="tx1">
                    <a:lumMod val="65000"/>
                  </a:schemeClr>
                </a:solidFill>
              </a:rPr>
              <a:t>paidonomos</a:t>
            </a:r>
            <a:r>
              <a:rPr lang="en-GB" b="1" dirty="0">
                <a:solidFill>
                  <a:schemeClr val="tx1">
                    <a:lumMod val="65000"/>
                  </a:schemeClr>
                </a:solidFill>
              </a:rPr>
              <a:t>, ‘educator’</a:t>
            </a:r>
          </a:p>
          <a:p>
            <a:pPr lvl="1"/>
            <a:r>
              <a:rPr lang="en-GB" b="1" dirty="0">
                <a:solidFill>
                  <a:schemeClr val="tx1">
                    <a:lumMod val="65000"/>
                  </a:schemeClr>
                </a:solidFill>
              </a:rPr>
              <a:t>Choir leader (</a:t>
            </a:r>
            <a:r>
              <a:rPr lang="en-GB" b="1" i="1" dirty="0" err="1">
                <a:solidFill>
                  <a:schemeClr val="tx1">
                    <a:lumMod val="65000"/>
                  </a:schemeClr>
                </a:solidFill>
              </a:rPr>
              <a:t>choregos</a:t>
            </a:r>
            <a:r>
              <a:rPr lang="en-GB" b="1" dirty="0">
                <a:solidFill>
                  <a:schemeClr val="tx1">
                    <a:lumMod val="65000"/>
                  </a:schemeClr>
                </a:solidFill>
              </a:rPr>
              <a:t>) </a:t>
            </a:r>
            <a:br>
              <a:rPr lang="en-GB" b="1" dirty="0">
                <a:solidFill>
                  <a:schemeClr val="tx1">
                    <a:lumMod val="65000"/>
                  </a:schemeClr>
                </a:solidFill>
              </a:rPr>
            </a:br>
            <a:r>
              <a:rPr lang="en-GB" b="1" dirty="0">
                <a:solidFill>
                  <a:schemeClr val="tx1">
                    <a:lumMod val="65000"/>
                  </a:schemeClr>
                </a:solidFill>
              </a:rPr>
              <a:t>of all </a:t>
            </a:r>
            <a:r>
              <a:rPr lang="en-GB" b="1" i="1" dirty="0" err="1">
                <a:solidFill>
                  <a:schemeClr val="tx1">
                    <a:lumMod val="65000"/>
                  </a:schemeClr>
                </a:solidFill>
              </a:rPr>
              <a:t>choregiai</a:t>
            </a:r>
            <a:r>
              <a:rPr lang="en-GB" b="1" i="1" dirty="0">
                <a:solidFill>
                  <a:schemeClr val="tx1">
                    <a:lumMod val="65000"/>
                  </a:schemeClr>
                </a:solidFill>
              </a:rPr>
              <a:t> </a:t>
            </a:r>
          </a:p>
          <a:p>
            <a:pPr lvl="1"/>
            <a:r>
              <a:rPr lang="en-GB" b="1" i="1" dirty="0" err="1">
                <a:solidFill>
                  <a:schemeClr val="tx1">
                    <a:lumMod val="65000"/>
                  </a:schemeClr>
                </a:solidFill>
              </a:rPr>
              <a:t>agonothétes</a:t>
            </a:r>
            <a:r>
              <a:rPr lang="en-GB" dirty="0">
                <a:solidFill>
                  <a:schemeClr val="tx1">
                    <a:lumMod val="65000"/>
                  </a:schemeClr>
                </a:solidFill>
              </a:rPr>
              <a:t> (organises games)</a:t>
            </a:r>
            <a:r>
              <a:rPr lang="en-GB" b="1" i="1" dirty="0">
                <a:solidFill>
                  <a:schemeClr val="tx1">
                    <a:lumMod val="65000"/>
                  </a:schemeClr>
                </a:solidFill>
              </a:rPr>
              <a:t> </a:t>
            </a:r>
            <a:br>
              <a:rPr lang="en-GB" dirty="0">
                <a:solidFill>
                  <a:schemeClr val="tx1">
                    <a:lumMod val="65000"/>
                  </a:schemeClr>
                </a:solidFill>
              </a:rPr>
            </a:br>
            <a:r>
              <a:rPr lang="en-GB" dirty="0">
                <a:solidFill>
                  <a:schemeClr val="tx1">
                    <a:lumMod val="65000"/>
                  </a:schemeClr>
                </a:solidFill>
              </a:rPr>
              <a:t>of the </a:t>
            </a:r>
            <a:r>
              <a:rPr lang="en-GB" dirty="0" err="1">
                <a:solidFill>
                  <a:schemeClr val="tx1">
                    <a:lumMod val="65000"/>
                  </a:schemeClr>
                </a:solidFill>
              </a:rPr>
              <a:t>Didymeia</a:t>
            </a:r>
            <a:r>
              <a:rPr lang="en-GB" dirty="0">
                <a:solidFill>
                  <a:schemeClr val="tx1">
                    <a:lumMod val="65000"/>
                  </a:schemeClr>
                </a:solidFill>
              </a:rPr>
              <a:t> </a:t>
            </a:r>
            <a:r>
              <a:rPr lang="en-GB" dirty="0" err="1">
                <a:solidFill>
                  <a:schemeClr val="tx1">
                    <a:lumMod val="65000"/>
                  </a:schemeClr>
                </a:solidFill>
              </a:rPr>
              <a:t>Commodeia</a:t>
            </a:r>
            <a:endParaRPr lang="en-GB" dirty="0">
              <a:solidFill>
                <a:schemeClr val="tx1">
                  <a:lumMod val="65000"/>
                </a:schemeClr>
              </a:solidFill>
            </a:endParaRPr>
          </a:p>
          <a:p>
            <a:pPr lvl="1"/>
            <a:r>
              <a:rPr lang="en-GB" b="1" i="1" dirty="0" err="1">
                <a:solidFill>
                  <a:schemeClr val="tx1">
                    <a:lumMod val="65000"/>
                  </a:schemeClr>
                </a:solidFill>
              </a:rPr>
              <a:t>hydrophoros</a:t>
            </a:r>
            <a:r>
              <a:rPr lang="en-GB" b="1" i="1" dirty="0">
                <a:solidFill>
                  <a:schemeClr val="tx1">
                    <a:lumMod val="65000"/>
                  </a:schemeClr>
                </a:solidFill>
              </a:rPr>
              <a:t> </a:t>
            </a:r>
            <a:r>
              <a:rPr lang="en-GB" b="1" dirty="0">
                <a:solidFill>
                  <a:schemeClr val="tx1">
                    <a:lumMod val="65000"/>
                  </a:schemeClr>
                </a:solidFill>
              </a:rPr>
              <a:t>of the Artemis </a:t>
            </a:r>
            <a:r>
              <a:rPr lang="en-GB" b="1" dirty="0" err="1">
                <a:solidFill>
                  <a:schemeClr val="tx1">
                    <a:lumMod val="65000"/>
                  </a:schemeClr>
                </a:solidFill>
              </a:rPr>
              <a:t>Pythia</a:t>
            </a:r>
            <a:endParaRPr lang="en-GB" b="1" dirty="0">
              <a:solidFill>
                <a:schemeClr val="tx1">
                  <a:lumMod val="65000"/>
                </a:schemeClr>
              </a:solidFill>
            </a:endParaRPr>
          </a:p>
          <a:p>
            <a:pPr lvl="1"/>
            <a:r>
              <a:rPr lang="en-GB" b="1" i="1" dirty="0" err="1">
                <a:solidFill>
                  <a:schemeClr val="tx1">
                    <a:lumMod val="65000"/>
                  </a:schemeClr>
                </a:solidFill>
              </a:rPr>
              <a:t>kotarchis</a:t>
            </a:r>
            <a:r>
              <a:rPr lang="en-GB" b="1" i="1" dirty="0">
                <a:solidFill>
                  <a:schemeClr val="tx1">
                    <a:lumMod val="65000"/>
                  </a:schemeClr>
                </a:solidFill>
              </a:rPr>
              <a:t> </a:t>
            </a:r>
            <a:r>
              <a:rPr lang="en-GB" dirty="0">
                <a:solidFill>
                  <a:schemeClr val="tx1">
                    <a:lumMod val="65000"/>
                  </a:schemeClr>
                </a:solidFill>
              </a:rPr>
              <a:t>(usually always male !)</a:t>
            </a:r>
            <a:endParaRPr lang="en-GB" b="1" i="1" dirty="0">
              <a:solidFill>
                <a:schemeClr val="tx1">
                  <a:lumMod val="65000"/>
                </a:schemeClr>
              </a:solidFill>
            </a:endParaRPr>
          </a:p>
          <a:p>
            <a:pPr lvl="1"/>
            <a:r>
              <a:rPr lang="en-GB" b="1" i="1" dirty="0" err="1">
                <a:solidFill>
                  <a:schemeClr val="tx1">
                    <a:lumMod val="65000"/>
                  </a:schemeClr>
                </a:solidFill>
              </a:rPr>
              <a:t>leiturgos</a:t>
            </a:r>
            <a:r>
              <a:rPr lang="en-GB" b="1" dirty="0">
                <a:solidFill>
                  <a:schemeClr val="tx1">
                    <a:lumMod val="65000"/>
                  </a:schemeClr>
                </a:solidFill>
              </a:rPr>
              <a:t> of all </a:t>
            </a:r>
            <a:r>
              <a:rPr lang="en-GB" b="1" i="1" dirty="0" err="1">
                <a:solidFill>
                  <a:schemeClr val="tx1">
                    <a:lumMod val="65000"/>
                  </a:schemeClr>
                </a:solidFill>
              </a:rPr>
              <a:t>leiturgiai</a:t>
            </a:r>
            <a:endParaRPr lang="en-GB" b="1" i="1" dirty="0">
              <a:solidFill>
                <a:schemeClr val="tx1">
                  <a:lumMod val="65000"/>
                </a:schemeClr>
              </a:solidFill>
            </a:endParaRPr>
          </a:p>
          <a:p>
            <a:pPr lvl="1"/>
            <a:r>
              <a:rPr lang="en-GB" dirty="0">
                <a:solidFill>
                  <a:schemeClr val="tx1">
                    <a:lumMod val="65000"/>
                  </a:schemeClr>
                </a:solidFill>
              </a:rPr>
              <a:t>“…and she has executed correctly all the other [</a:t>
            </a:r>
            <a:r>
              <a:rPr lang="en-GB" dirty="0" err="1">
                <a:solidFill>
                  <a:schemeClr val="tx1">
                    <a:lumMod val="65000"/>
                  </a:schemeClr>
                </a:solidFill>
              </a:rPr>
              <a:t>leiturgies</a:t>
            </a:r>
            <a:r>
              <a:rPr lang="en-GB" dirty="0">
                <a:solidFill>
                  <a:schemeClr val="tx1">
                    <a:lumMod val="65000"/>
                  </a:schemeClr>
                </a:solidFill>
              </a:rPr>
              <a:t> / magistracies / offices?].”</a:t>
            </a:r>
            <a:endParaRPr lang="en-GB" b="1" dirty="0">
              <a:solidFill>
                <a:schemeClr val="tx1">
                  <a:lumMod val="65000"/>
                </a:schemeClr>
              </a:solidFill>
            </a:endParaRPr>
          </a:p>
          <a:p>
            <a:pPr lvl="1"/>
            <a:endParaRPr lang="en-GB" b="1" i="1" dirty="0"/>
          </a:p>
          <a:p>
            <a:r>
              <a:rPr lang="en-GB" sz="2100" b="1" dirty="0">
                <a:solidFill>
                  <a:schemeClr val="tx1">
                    <a:lumMod val="65000"/>
                  </a:schemeClr>
                </a:solidFill>
              </a:rPr>
              <a:t>name of priestess not preserved</a:t>
            </a:r>
            <a:endParaRPr lang="en-GB" sz="2100" dirty="0">
              <a:solidFill>
                <a:schemeClr val="tx1">
                  <a:lumMod val="65000"/>
                </a:schemeClr>
              </a:solidFill>
            </a:endParaRPr>
          </a:p>
          <a:p>
            <a:r>
              <a:rPr lang="en-GB" sz="2100" i="1" dirty="0" err="1">
                <a:solidFill>
                  <a:schemeClr val="tx1">
                    <a:lumMod val="65000"/>
                  </a:schemeClr>
                </a:solidFill>
              </a:rPr>
              <a:t>c</a:t>
            </a:r>
            <a:r>
              <a:rPr lang="en-GB" sz="2100" dirty="0" err="1">
                <a:solidFill>
                  <a:schemeClr val="tx1">
                    <a:lumMod val="65000"/>
                  </a:schemeClr>
                </a:solidFill>
              </a:rPr>
              <a:t>.A.D</a:t>
            </a:r>
            <a:r>
              <a:rPr lang="en-GB" sz="2100" dirty="0">
                <a:solidFill>
                  <a:schemeClr val="tx1">
                    <a:lumMod val="65000"/>
                  </a:schemeClr>
                </a:solidFill>
              </a:rPr>
              <a:t>. 175-250 </a:t>
            </a:r>
          </a:p>
        </p:txBody>
      </p:sp>
    </p:spTree>
    <p:extLst>
      <p:ext uri="{BB962C8B-B14F-4D97-AF65-F5344CB8AC3E}">
        <p14:creationId xmlns:p14="http://schemas.microsoft.com/office/powerpoint/2010/main" val="3243366282"/>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randombar(vertical)">
                                      <p:cBhvr>
                                        <p:cTn id="7" dur="350"/>
                                        <p:tgtEl>
                                          <p:spTgt spid="11">
                                            <p:txEl>
                                              <p:pRg st="0" end="0"/>
                                            </p:txEl>
                                          </p:spTgt>
                                        </p:tgtEl>
                                      </p:cBhvr>
                                    </p:animEffect>
                                  </p:childTnLst>
                                </p:cTn>
                              </p:par>
                            </p:childTnLst>
                          </p:cTn>
                        </p:par>
                        <p:par>
                          <p:cTn id="8" fill="hold">
                            <p:stCondLst>
                              <p:cond delay="350"/>
                            </p:stCondLst>
                            <p:childTnLst>
                              <p:par>
                                <p:cTn id="9" presetID="14" presetClass="entr" presetSubtype="5" fill="hold" grpId="0" nodeType="after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animEffect transition="in" filter="randombar(vertical)">
                                      <p:cBhvr>
                                        <p:cTn id="11" dur="350"/>
                                        <p:tgtEl>
                                          <p:spTgt spid="11">
                                            <p:txEl>
                                              <p:pRg st="1" end="1"/>
                                            </p:txEl>
                                          </p:spTgt>
                                        </p:tgtEl>
                                      </p:cBhvr>
                                    </p:animEffect>
                                  </p:childTnLst>
                                </p:cTn>
                              </p:par>
                            </p:childTnLst>
                          </p:cTn>
                        </p:par>
                        <p:par>
                          <p:cTn id="12" fill="hold">
                            <p:stCondLst>
                              <p:cond delay="700"/>
                            </p:stCondLst>
                            <p:childTnLst>
                              <p:par>
                                <p:cTn id="13" presetID="14" presetClass="entr" presetSubtype="5" fill="hold" grpId="0" nodeType="after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animEffect transition="in" filter="randombar(vertical)">
                                      <p:cBhvr>
                                        <p:cTn id="15" dur="350"/>
                                        <p:tgtEl>
                                          <p:spTgt spid="11">
                                            <p:txEl>
                                              <p:pRg st="2" end="2"/>
                                            </p:txEl>
                                          </p:spTgt>
                                        </p:tgtEl>
                                      </p:cBhvr>
                                    </p:animEffect>
                                  </p:childTnLst>
                                </p:cTn>
                              </p:par>
                            </p:childTnLst>
                          </p:cTn>
                        </p:par>
                        <p:par>
                          <p:cTn id="16" fill="hold">
                            <p:stCondLst>
                              <p:cond delay="1050"/>
                            </p:stCondLst>
                            <p:childTnLst>
                              <p:par>
                                <p:cTn id="17" presetID="14" presetClass="entr" presetSubtype="5" fill="hold" grpId="0" nodeType="after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animEffect transition="in" filter="randombar(vertical)">
                                      <p:cBhvr>
                                        <p:cTn id="19" dur="350"/>
                                        <p:tgtEl>
                                          <p:spTgt spid="11">
                                            <p:txEl>
                                              <p:pRg st="3" end="3"/>
                                            </p:txEl>
                                          </p:spTgt>
                                        </p:tgtEl>
                                      </p:cBhvr>
                                    </p:animEffect>
                                  </p:childTnLst>
                                </p:cTn>
                              </p:par>
                            </p:childTnLst>
                          </p:cTn>
                        </p:par>
                        <p:par>
                          <p:cTn id="20" fill="hold">
                            <p:stCondLst>
                              <p:cond delay="1400"/>
                            </p:stCondLst>
                            <p:childTnLst>
                              <p:par>
                                <p:cTn id="21" presetID="14" presetClass="entr" presetSubtype="5" fill="hold" grpId="0" nodeType="after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animEffect transition="in" filter="randombar(vertical)">
                                      <p:cBhvr>
                                        <p:cTn id="23" dur="350"/>
                                        <p:tgtEl>
                                          <p:spTgt spid="11">
                                            <p:txEl>
                                              <p:pRg st="4" end="4"/>
                                            </p:txEl>
                                          </p:spTgt>
                                        </p:tgtEl>
                                      </p:cBhvr>
                                    </p:animEffect>
                                  </p:childTnLst>
                                </p:cTn>
                              </p:par>
                            </p:childTnLst>
                          </p:cTn>
                        </p:par>
                        <p:par>
                          <p:cTn id="24" fill="hold">
                            <p:stCondLst>
                              <p:cond delay="1750"/>
                            </p:stCondLst>
                            <p:childTnLst>
                              <p:par>
                                <p:cTn id="25" presetID="14" presetClass="entr" presetSubtype="5" fill="hold" grpId="0" nodeType="after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animEffect transition="in" filter="randombar(vertical)">
                                      <p:cBhvr>
                                        <p:cTn id="27" dur="350"/>
                                        <p:tgtEl>
                                          <p:spTgt spid="11">
                                            <p:txEl>
                                              <p:pRg st="5" end="5"/>
                                            </p:txEl>
                                          </p:spTgt>
                                        </p:tgtEl>
                                      </p:cBhvr>
                                    </p:animEffect>
                                  </p:childTnLst>
                                </p:cTn>
                              </p:par>
                            </p:childTnLst>
                          </p:cTn>
                        </p:par>
                        <p:par>
                          <p:cTn id="28" fill="hold">
                            <p:stCondLst>
                              <p:cond delay="2100"/>
                            </p:stCondLst>
                            <p:childTnLst>
                              <p:par>
                                <p:cTn id="29" presetID="14" presetClass="entr" presetSubtype="5" fill="hold" grpId="0" nodeType="afterEffect">
                                  <p:stCondLst>
                                    <p:cond delay="0"/>
                                  </p:stCondLst>
                                  <p:childTnLst>
                                    <p:set>
                                      <p:cBhvr>
                                        <p:cTn id="30" dur="1" fill="hold">
                                          <p:stCondLst>
                                            <p:cond delay="0"/>
                                          </p:stCondLst>
                                        </p:cTn>
                                        <p:tgtEl>
                                          <p:spTgt spid="11">
                                            <p:txEl>
                                              <p:pRg st="6" end="6"/>
                                            </p:txEl>
                                          </p:spTgt>
                                        </p:tgtEl>
                                        <p:attrNameLst>
                                          <p:attrName>style.visibility</p:attrName>
                                        </p:attrNameLst>
                                      </p:cBhvr>
                                      <p:to>
                                        <p:strVal val="visible"/>
                                      </p:to>
                                    </p:set>
                                    <p:animEffect transition="in" filter="randombar(vertical)">
                                      <p:cBhvr>
                                        <p:cTn id="31" dur="350"/>
                                        <p:tgtEl>
                                          <p:spTgt spid="11">
                                            <p:txEl>
                                              <p:pRg st="6" end="6"/>
                                            </p:txEl>
                                          </p:spTgt>
                                        </p:tgtEl>
                                      </p:cBhvr>
                                    </p:animEffect>
                                  </p:childTnLst>
                                </p:cTn>
                              </p:par>
                            </p:childTnLst>
                          </p:cTn>
                        </p:par>
                        <p:par>
                          <p:cTn id="32" fill="hold">
                            <p:stCondLst>
                              <p:cond delay="2450"/>
                            </p:stCondLst>
                            <p:childTnLst>
                              <p:par>
                                <p:cTn id="33" presetID="14" presetClass="entr" presetSubtype="5" fill="hold" grpId="0" nodeType="afterEffect">
                                  <p:stCondLst>
                                    <p:cond delay="0"/>
                                  </p:stCondLst>
                                  <p:childTnLst>
                                    <p:set>
                                      <p:cBhvr>
                                        <p:cTn id="34" dur="1" fill="hold">
                                          <p:stCondLst>
                                            <p:cond delay="0"/>
                                          </p:stCondLst>
                                        </p:cTn>
                                        <p:tgtEl>
                                          <p:spTgt spid="11">
                                            <p:txEl>
                                              <p:pRg st="7" end="7"/>
                                            </p:txEl>
                                          </p:spTgt>
                                        </p:tgtEl>
                                        <p:attrNameLst>
                                          <p:attrName>style.visibility</p:attrName>
                                        </p:attrNameLst>
                                      </p:cBhvr>
                                      <p:to>
                                        <p:strVal val="visible"/>
                                      </p:to>
                                    </p:set>
                                    <p:animEffect transition="in" filter="randombar(vertical)">
                                      <p:cBhvr>
                                        <p:cTn id="35" dur="350"/>
                                        <p:tgtEl>
                                          <p:spTgt spid="11">
                                            <p:txEl>
                                              <p:pRg st="7" end="7"/>
                                            </p:txEl>
                                          </p:spTgt>
                                        </p:tgtEl>
                                      </p:cBhvr>
                                    </p:animEffect>
                                  </p:childTnLst>
                                </p:cTn>
                              </p:par>
                            </p:childTnLst>
                          </p:cTn>
                        </p:par>
                        <p:par>
                          <p:cTn id="36" fill="hold">
                            <p:stCondLst>
                              <p:cond delay="2800"/>
                            </p:stCondLst>
                            <p:childTnLst>
                              <p:par>
                                <p:cTn id="37" presetID="14" presetClass="entr" presetSubtype="5" fill="hold" grpId="0" nodeType="afterEffect">
                                  <p:stCondLst>
                                    <p:cond delay="0"/>
                                  </p:stCondLst>
                                  <p:childTnLst>
                                    <p:set>
                                      <p:cBhvr>
                                        <p:cTn id="38" dur="1" fill="hold">
                                          <p:stCondLst>
                                            <p:cond delay="0"/>
                                          </p:stCondLst>
                                        </p:cTn>
                                        <p:tgtEl>
                                          <p:spTgt spid="11">
                                            <p:txEl>
                                              <p:pRg st="8" end="8"/>
                                            </p:txEl>
                                          </p:spTgt>
                                        </p:tgtEl>
                                        <p:attrNameLst>
                                          <p:attrName>style.visibility</p:attrName>
                                        </p:attrNameLst>
                                      </p:cBhvr>
                                      <p:to>
                                        <p:strVal val="visible"/>
                                      </p:to>
                                    </p:set>
                                    <p:animEffect transition="in" filter="randombar(vertical)">
                                      <p:cBhvr>
                                        <p:cTn id="39" dur="350"/>
                                        <p:tgtEl>
                                          <p:spTgt spid="11">
                                            <p:txEl>
                                              <p:pRg st="8" end="8"/>
                                            </p:txEl>
                                          </p:spTgt>
                                        </p:tgtEl>
                                      </p:cBhvr>
                                    </p:animEffect>
                                  </p:childTnLst>
                                </p:cTn>
                              </p:par>
                            </p:childTnLst>
                          </p:cTn>
                        </p:par>
                        <p:par>
                          <p:cTn id="40" fill="hold">
                            <p:stCondLst>
                              <p:cond delay="3150"/>
                            </p:stCondLst>
                            <p:childTnLst>
                              <p:par>
                                <p:cTn id="41" presetID="14" presetClass="entr" presetSubtype="5" fill="hold" grpId="0" nodeType="afterEffect">
                                  <p:stCondLst>
                                    <p:cond delay="0"/>
                                  </p:stCondLst>
                                  <p:childTnLst>
                                    <p:set>
                                      <p:cBhvr>
                                        <p:cTn id="42" dur="1" fill="hold">
                                          <p:stCondLst>
                                            <p:cond delay="0"/>
                                          </p:stCondLst>
                                        </p:cTn>
                                        <p:tgtEl>
                                          <p:spTgt spid="11">
                                            <p:txEl>
                                              <p:pRg st="9" end="9"/>
                                            </p:txEl>
                                          </p:spTgt>
                                        </p:tgtEl>
                                        <p:attrNameLst>
                                          <p:attrName>style.visibility</p:attrName>
                                        </p:attrNameLst>
                                      </p:cBhvr>
                                      <p:to>
                                        <p:strVal val="visible"/>
                                      </p:to>
                                    </p:set>
                                    <p:animEffect transition="in" filter="randombar(vertical)">
                                      <p:cBhvr>
                                        <p:cTn id="43" dur="350"/>
                                        <p:tgtEl>
                                          <p:spTgt spid="11">
                                            <p:txEl>
                                              <p:pRg st="9" end="9"/>
                                            </p:txEl>
                                          </p:spTgt>
                                        </p:tgtEl>
                                      </p:cBhvr>
                                    </p:animEffect>
                                  </p:childTnLst>
                                </p:cTn>
                              </p:par>
                            </p:childTnLst>
                          </p:cTn>
                        </p:par>
                        <p:par>
                          <p:cTn id="44" fill="hold">
                            <p:stCondLst>
                              <p:cond delay="3500"/>
                            </p:stCondLst>
                            <p:childTnLst>
                              <p:par>
                                <p:cTn id="45" presetID="14" presetClass="entr" presetSubtype="5" fill="hold" grpId="0" nodeType="afterEffect">
                                  <p:stCondLst>
                                    <p:cond delay="0"/>
                                  </p:stCondLst>
                                  <p:childTnLst>
                                    <p:set>
                                      <p:cBhvr>
                                        <p:cTn id="46" dur="1" fill="hold">
                                          <p:stCondLst>
                                            <p:cond delay="0"/>
                                          </p:stCondLst>
                                        </p:cTn>
                                        <p:tgtEl>
                                          <p:spTgt spid="11">
                                            <p:txEl>
                                              <p:pRg st="10" end="10"/>
                                            </p:txEl>
                                          </p:spTgt>
                                        </p:tgtEl>
                                        <p:attrNameLst>
                                          <p:attrName>style.visibility</p:attrName>
                                        </p:attrNameLst>
                                      </p:cBhvr>
                                      <p:to>
                                        <p:strVal val="visible"/>
                                      </p:to>
                                    </p:set>
                                    <p:animEffect transition="in" filter="randombar(vertical)">
                                      <p:cBhvr>
                                        <p:cTn id="47" dur="350"/>
                                        <p:tgtEl>
                                          <p:spTgt spid="11">
                                            <p:txEl>
                                              <p:pRg st="10" end="10"/>
                                            </p:txEl>
                                          </p:spTgt>
                                        </p:tgtEl>
                                      </p:cBhvr>
                                    </p:animEffect>
                                  </p:childTnLst>
                                </p:cTn>
                              </p:par>
                            </p:childTnLst>
                          </p:cTn>
                        </p:par>
                        <p:par>
                          <p:cTn id="48" fill="hold">
                            <p:stCondLst>
                              <p:cond delay="3850"/>
                            </p:stCondLst>
                            <p:childTnLst>
                              <p:par>
                                <p:cTn id="49" presetID="14" presetClass="entr" presetSubtype="5" fill="hold" grpId="0" nodeType="afterEffect">
                                  <p:stCondLst>
                                    <p:cond delay="0"/>
                                  </p:stCondLst>
                                  <p:childTnLst>
                                    <p:set>
                                      <p:cBhvr>
                                        <p:cTn id="50" dur="1" fill="hold">
                                          <p:stCondLst>
                                            <p:cond delay="0"/>
                                          </p:stCondLst>
                                        </p:cTn>
                                        <p:tgtEl>
                                          <p:spTgt spid="11">
                                            <p:txEl>
                                              <p:pRg st="11" end="11"/>
                                            </p:txEl>
                                          </p:spTgt>
                                        </p:tgtEl>
                                        <p:attrNameLst>
                                          <p:attrName>style.visibility</p:attrName>
                                        </p:attrNameLst>
                                      </p:cBhvr>
                                      <p:to>
                                        <p:strVal val="visible"/>
                                      </p:to>
                                    </p:set>
                                    <p:animEffect transition="in" filter="randombar(vertical)">
                                      <p:cBhvr>
                                        <p:cTn id="51" dur="350"/>
                                        <p:tgtEl>
                                          <p:spTgt spid="11">
                                            <p:txEl>
                                              <p:pRg st="11" end="11"/>
                                            </p:txEl>
                                          </p:spTgt>
                                        </p:tgtEl>
                                      </p:cBhvr>
                                    </p:animEffect>
                                  </p:childTnLst>
                                </p:cTn>
                              </p:par>
                            </p:childTnLst>
                          </p:cTn>
                        </p:par>
                        <p:par>
                          <p:cTn id="52" fill="hold">
                            <p:stCondLst>
                              <p:cond delay="4200"/>
                            </p:stCondLst>
                            <p:childTnLst>
                              <p:par>
                                <p:cTn id="53" presetID="14" presetClass="entr" presetSubtype="5" fill="hold" grpId="0" nodeType="afterEffect">
                                  <p:stCondLst>
                                    <p:cond delay="0"/>
                                  </p:stCondLst>
                                  <p:childTnLst>
                                    <p:set>
                                      <p:cBhvr>
                                        <p:cTn id="54" dur="1" fill="hold">
                                          <p:stCondLst>
                                            <p:cond delay="0"/>
                                          </p:stCondLst>
                                        </p:cTn>
                                        <p:tgtEl>
                                          <p:spTgt spid="11">
                                            <p:txEl>
                                              <p:pRg st="12" end="12"/>
                                            </p:txEl>
                                          </p:spTgt>
                                        </p:tgtEl>
                                        <p:attrNameLst>
                                          <p:attrName>style.visibility</p:attrName>
                                        </p:attrNameLst>
                                      </p:cBhvr>
                                      <p:to>
                                        <p:strVal val="visible"/>
                                      </p:to>
                                    </p:set>
                                    <p:animEffect transition="in" filter="randombar(vertical)">
                                      <p:cBhvr>
                                        <p:cTn id="55" dur="350"/>
                                        <p:tgtEl>
                                          <p:spTgt spid="11">
                                            <p:txEl>
                                              <p:pRg st="12" end="12"/>
                                            </p:txEl>
                                          </p:spTgt>
                                        </p:tgtEl>
                                      </p:cBhvr>
                                    </p:animEffect>
                                  </p:childTnLst>
                                </p:cTn>
                              </p:par>
                            </p:childTnLst>
                          </p:cTn>
                        </p:par>
                        <p:par>
                          <p:cTn id="56" fill="hold">
                            <p:stCondLst>
                              <p:cond delay="4550"/>
                            </p:stCondLst>
                            <p:childTnLst>
                              <p:par>
                                <p:cTn id="57" presetID="14" presetClass="entr" presetSubtype="5" fill="hold" grpId="0" nodeType="afterEffect">
                                  <p:stCondLst>
                                    <p:cond delay="0"/>
                                  </p:stCondLst>
                                  <p:childTnLst>
                                    <p:set>
                                      <p:cBhvr>
                                        <p:cTn id="58" dur="1" fill="hold">
                                          <p:stCondLst>
                                            <p:cond delay="0"/>
                                          </p:stCondLst>
                                        </p:cTn>
                                        <p:tgtEl>
                                          <p:spTgt spid="11">
                                            <p:txEl>
                                              <p:pRg st="13" end="13"/>
                                            </p:txEl>
                                          </p:spTgt>
                                        </p:tgtEl>
                                        <p:attrNameLst>
                                          <p:attrName>style.visibility</p:attrName>
                                        </p:attrNameLst>
                                      </p:cBhvr>
                                      <p:to>
                                        <p:strVal val="visible"/>
                                      </p:to>
                                    </p:set>
                                    <p:animEffect transition="in" filter="randombar(vertical)">
                                      <p:cBhvr>
                                        <p:cTn id="59" dur="350"/>
                                        <p:tgtEl>
                                          <p:spTgt spid="11">
                                            <p:txEl>
                                              <p:pRg st="13" end="13"/>
                                            </p:txEl>
                                          </p:spTgt>
                                        </p:tgtEl>
                                      </p:cBhvr>
                                    </p:animEffect>
                                  </p:childTnLst>
                                </p:cTn>
                              </p:par>
                            </p:childTnLst>
                          </p:cTn>
                        </p:par>
                        <p:par>
                          <p:cTn id="60" fill="hold">
                            <p:stCondLst>
                              <p:cond delay="4900"/>
                            </p:stCondLst>
                            <p:childTnLst>
                              <p:par>
                                <p:cTn id="61" presetID="14" presetClass="entr" presetSubtype="5" fill="hold" grpId="0" nodeType="afterEffect">
                                  <p:stCondLst>
                                    <p:cond delay="0"/>
                                  </p:stCondLst>
                                  <p:childTnLst>
                                    <p:set>
                                      <p:cBhvr>
                                        <p:cTn id="62" dur="1" fill="hold">
                                          <p:stCondLst>
                                            <p:cond delay="0"/>
                                          </p:stCondLst>
                                        </p:cTn>
                                        <p:tgtEl>
                                          <p:spTgt spid="11">
                                            <p:txEl>
                                              <p:pRg st="15" end="15"/>
                                            </p:txEl>
                                          </p:spTgt>
                                        </p:tgtEl>
                                        <p:attrNameLst>
                                          <p:attrName>style.visibility</p:attrName>
                                        </p:attrNameLst>
                                      </p:cBhvr>
                                      <p:to>
                                        <p:strVal val="visible"/>
                                      </p:to>
                                    </p:set>
                                    <p:animEffect transition="in" filter="randombar(vertical)">
                                      <p:cBhvr>
                                        <p:cTn id="63" dur="350"/>
                                        <p:tgtEl>
                                          <p:spTgt spid="11">
                                            <p:txEl>
                                              <p:pRg st="15" end="15"/>
                                            </p:txEl>
                                          </p:spTgt>
                                        </p:tgtEl>
                                      </p:cBhvr>
                                    </p:animEffect>
                                  </p:childTnLst>
                                </p:cTn>
                              </p:par>
                            </p:childTnLst>
                          </p:cTn>
                        </p:par>
                        <p:par>
                          <p:cTn id="64" fill="hold">
                            <p:stCondLst>
                              <p:cond delay="5250"/>
                            </p:stCondLst>
                            <p:childTnLst>
                              <p:par>
                                <p:cTn id="65" presetID="14" presetClass="entr" presetSubtype="5" fill="hold" grpId="0" nodeType="afterEffect">
                                  <p:stCondLst>
                                    <p:cond delay="0"/>
                                  </p:stCondLst>
                                  <p:childTnLst>
                                    <p:set>
                                      <p:cBhvr>
                                        <p:cTn id="66" dur="1" fill="hold">
                                          <p:stCondLst>
                                            <p:cond delay="0"/>
                                          </p:stCondLst>
                                        </p:cTn>
                                        <p:tgtEl>
                                          <p:spTgt spid="11">
                                            <p:txEl>
                                              <p:pRg st="16" end="16"/>
                                            </p:txEl>
                                          </p:spTgt>
                                        </p:tgtEl>
                                        <p:attrNameLst>
                                          <p:attrName>style.visibility</p:attrName>
                                        </p:attrNameLst>
                                      </p:cBhvr>
                                      <p:to>
                                        <p:strVal val="visible"/>
                                      </p:to>
                                    </p:set>
                                    <p:animEffect transition="in" filter="randombar(vertical)">
                                      <p:cBhvr>
                                        <p:cTn id="67" dur="350"/>
                                        <p:tgtEl>
                                          <p:spTgt spid="11">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bldLvl="2"/>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854968"/>
          </a:xfrm>
        </p:spPr>
        <p:txBody>
          <a:bodyPr/>
          <a:lstStyle/>
          <a:p>
            <a:r>
              <a:rPr lang="en-GB" dirty="0" err="1"/>
              <a:t>Didyma</a:t>
            </a:r>
            <a:r>
              <a:rPr lang="en-GB" dirty="0"/>
              <a:t>/</a:t>
            </a:r>
            <a:r>
              <a:rPr lang="en-GB" dirty="0" err="1"/>
              <a:t>Milet</a:t>
            </a:r>
            <a:r>
              <a:rPr lang="en-GB" dirty="0"/>
              <a:t>: career start</a:t>
            </a:r>
          </a:p>
        </p:txBody>
      </p:sp>
      <p:sp>
        <p:nvSpPr>
          <p:cNvPr id="3" name="Content Placeholder 2"/>
          <p:cNvSpPr>
            <a:spLocks noGrp="1"/>
          </p:cNvSpPr>
          <p:nvPr>
            <p:ph idx="1"/>
          </p:nvPr>
        </p:nvSpPr>
        <p:spPr>
          <a:xfrm rot="475144">
            <a:off x="4427098" y="1383528"/>
            <a:ext cx="4275348" cy="5005498"/>
          </a:xfrm>
        </p:spPr>
        <p:txBody>
          <a:bodyPr>
            <a:normAutofit/>
          </a:bodyPr>
          <a:lstStyle/>
          <a:p>
            <a:pPr marL="0" indent="0">
              <a:buNone/>
            </a:pPr>
            <a:r>
              <a:rPr lang="de-DE" b="1" dirty="0">
                <a:solidFill>
                  <a:srgbClr val="00B0F0"/>
                </a:solidFill>
              </a:rPr>
              <a:t>[---] </a:t>
            </a:r>
            <a:br>
              <a:rPr lang="de-DE" b="1" dirty="0">
                <a:solidFill>
                  <a:srgbClr val="00B0F0"/>
                </a:solidFill>
              </a:rPr>
            </a:br>
            <a:r>
              <a:rPr lang="vi-VN" b="1" dirty="0">
                <a:solidFill>
                  <a:srgbClr val="00B0F0"/>
                </a:solidFill>
              </a:rPr>
              <a:t>τ[ῶν] Σεβα[στ]ῶ̣ν ἀ̣ρ̣χιερα|τεύσ[α]σαν κ̣[αὶ τῶ]ν Ἰώνων</a:t>
            </a:r>
            <a:r>
              <a:rPr lang="vi-VN" dirty="0"/>
              <a:t>, | γ</a:t>
            </a:r>
            <a:r>
              <a:rPr lang="vi-VN" b="1" dirty="0"/>
              <a:t>̣</a:t>
            </a:r>
            <a:r>
              <a:rPr lang="vi-VN" dirty="0"/>
              <a:t>ενομένην</a:t>
            </a:r>
            <a:r>
              <a:rPr lang="vi-VN" b="1" dirty="0"/>
              <a:t>̣</a:t>
            </a:r>
            <a:r>
              <a:rPr lang="vi-VN" dirty="0"/>
              <a:t> [</a:t>
            </a:r>
            <a:r>
              <a:rPr lang="vi-VN" dirty="0">
                <a:solidFill>
                  <a:srgbClr val="FFC000"/>
                </a:solidFill>
              </a:rPr>
              <a:t>στε]φανηρό|ρ</a:t>
            </a:r>
            <a:r>
              <a:rPr lang="vi-VN" b="1" dirty="0">
                <a:solidFill>
                  <a:srgbClr val="FFC000"/>
                </a:solidFill>
              </a:rPr>
              <a:t>̣</a:t>
            </a:r>
            <a:r>
              <a:rPr lang="vi-VN" dirty="0">
                <a:solidFill>
                  <a:srgbClr val="FFC000"/>
                </a:solidFill>
              </a:rPr>
              <a:t>ον</a:t>
            </a:r>
            <a:r>
              <a:rPr lang="vi-VN" dirty="0"/>
              <a:t>, </a:t>
            </a:r>
            <a:r>
              <a:rPr lang="vi-VN" dirty="0">
                <a:solidFill>
                  <a:srgbClr val="FFC000"/>
                </a:solidFill>
              </a:rPr>
              <a:t>γυμνασιάρχον </a:t>
            </a:r>
            <a:r>
              <a:rPr lang="vi-VN" dirty="0">
                <a:solidFill>
                  <a:schemeClr val="tx1"/>
                </a:solidFill>
              </a:rPr>
              <a:t>τῶν νέ|ων, γυμνασιάρχον τῶν πα|τέρων, γυμνασιάρχον τῶν | πολειτῶν, </a:t>
            </a:r>
            <a:r>
              <a:rPr lang="vi-VN" dirty="0">
                <a:solidFill>
                  <a:schemeClr val="accent5">
                    <a:lumMod val="40000"/>
                    <a:lumOff val="60000"/>
                  </a:schemeClr>
                </a:solidFill>
              </a:rPr>
              <a:t>παι</a:t>
            </a:r>
            <a:r>
              <a:rPr lang="vi-VN" b="1" dirty="0">
                <a:solidFill>
                  <a:schemeClr val="accent5">
                    <a:lumMod val="40000"/>
                    <a:lumOff val="60000"/>
                  </a:schemeClr>
                </a:solidFill>
              </a:rPr>
              <a:t>̣</a:t>
            </a:r>
            <a:r>
              <a:rPr lang="vi-VN" dirty="0">
                <a:solidFill>
                  <a:schemeClr val="accent5">
                    <a:lumMod val="40000"/>
                    <a:lumOff val="60000"/>
                  </a:schemeClr>
                </a:solidFill>
              </a:rPr>
              <a:t>[δο]νόμον</a:t>
            </a:r>
            <a:r>
              <a:rPr lang="vi-VN" dirty="0"/>
              <a:t>, | </a:t>
            </a:r>
            <a:br>
              <a:rPr lang="en-GB" dirty="0"/>
            </a:br>
            <a:r>
              <a:rPr lang="vi-VN" dirty="0">
                <a:solidFill>
                  <a:srgbClr val="FFC000"/>
                </a:solidFill>
              </a:rPr>
              <a:t>χορηγὸν</a:t>
            </a:r>
            <a:r>
              <a:rPr lang="vi-VN" dirty="0"/>
              <a:t> πασ[ῶν χορη|γι]ῶν,</a:t>
            </a:r>
            <a:r>
              <a:rPr lang="vi-VN" b="1" dirty="0">
                <a:solidFill>
                  <a:srgbClr val="FFC000"/>
                </a:solidFill>
              </a:rPr>
              <a:t> </a:t>
            </a:r>
            <a:r>
              <a:rPr lang="vi-VN" dirty="0">
                <a:solidFill>
                  <a:srgbClr val="FFC000"/>
                </a:solidFill>
              </a:rPr>
              <a:t>ἀγωνοθ̣έ̣τ̣[ι]ν̣ [Δι|δυμ]είων </a:t>
            </a:r>
            <a:r>
              <a:rPr lang="vi-VN" dirty="0">
                <a:solidFill>
                  <a:schemeClr val="tx1"/>
                </a:solidFill>
              </a:rPr>
              <a:t>τῶν Κ̣[ομμοδεί|ων, </a:t>
            </a:r>
            <a:r>
              <a:rPr lang="vi-VN" b="1" dirty="0">
                <a:solidFill>
                  <a:srgbClr val="00B0F0"/>
                </a:solidFill>
              </a:rPr>
              <a:t>ὑδρο]φόρον τῆ[ς Ἀρτέμι|δο]ς τῆς Πυθίης</a:t>
            </a:r>
            <a:r>
              <a:rPr lang="vi-VN" dirty="0"/>
              <a:t> ---|---ν, </a:t>
            </a:r>
            <a:r>
              <a:rPr lang="vi-VN" dirty="0">
                <a:solidFill>
                  <a:srgbClr val="FFC000"/>
                </a:solidFill>
              </a:rPr>
              <a:t>κώταρχιν</a:t>
            </a:r>
            <a:r>
              <a:rPr lang="vi-VN" dirty="0"/>
              <a:t>, τέλε[ιον | </a:t>
            </a:r>
            <a:r>
              <a:rPr lang="vi-VN" dirty="0">
                <a:solidFill>
                  <a:srgbClr val="FFC000"/>
                </a:solidFill>
              </a:rPr>
              <a:t>λειτουργ]ό</a:t>
            </a:r>
            <a:r>
              <a:rPr lang="vi-VN" b="1" dirty="0">
                <a:solidFill>
                  <a:srgbClr val="FFC000"/>
                </a:solidFill>
              </a:rPr>
              <a:t>̣</a:t>
            </a:r>
            <a:r>
              <a:rPr lang="vi-VN" dirty="0">
                <a:solidFill>
                  <a:srgbClr val="FFC000"/>
                </a:solidFill>
              </a:rPr>
              <a:t>[ν], </a:t>
            </a:r>
            <a:r>
              <a:rPr lang="vi-VN" dirty="0"/>
              <a:t>τὰς λοιπὰς [? ἀρχὰς - ? λει|τουργία]ς</a:t>
            </a:r>
            <a:r>
              <a:rPr lang="vi-VN" b="1" dirty="0"/>
              <a:t>̣</a:t>
            </a:r>
            <a:r>
              <a:rPr lang="vi-VN" dirty="0"/>
              <a:t> [ε]ὖ</a:t>
            </a:r>
            <a:r>
              <a:rPr lang="vi-VN" b="1" dirty="0"/>
              <a:t>̣</a:t>
            </a:r>
            <a:r>
              <a:rPr lang="vi-VN" dirty="0"/>
              <a:t> ἐ</a:t>
            </a:r>
            <a:r>
              <a:rPr lang="vi-VN" b="1" dirty="0"/>
              <a:t>̣</a:t>
            </a:r>
            <a:r>
              <a:rPr lang="vi-VN" dirty="0"/>
              <a:t>[πι]τ</a:t>
            </a:r>
            <a:r>
              <a:rPr lang="vi-VN" b="1" dirty="0"/>
              <a:t>̣</a:t>
            </a:r>
            <a:r>
              <a:rPr lang="vi-VN" dirty="0"/>
              <a:t>[ελέσα|σαν ---]</a:t>
            </a:r>
            <a:r>
              <a:rPr lang="en-GB" dirty="0"/>
              <a:t>.</a:t>
            </a:r>
          </a:p>
        </p:txBody>
      </p:sp>
      <p:sp>
        <p:nvSpPr>
          <p:cNvPr id="4" name="TextBox 3"/>
          <p:cNvSpPr txBox="1"/>
          <p:nvPr/>
        </p:nvSpPr>
        <p:spPr>
          <a:xfrm>
            <a:off x="3635896" y="6237312"/>
            <a:ext cx="5400600" cy="523220"/>
          </a:xfrm>
          <a:prstGeom prst="rect">
            <a:avLst/>
          </a:prstGeom>
          <a:noFill/>
        </p:spPr>
        <p:txBody>
          <a:bodyPr wrap="square" rtlCol="0">
            <a:spAutoFit/>
          </a:bodyPr>
          <a:lstStyle/>
          <a:p>
            <a:pPr algn="r"/>
            <a:r>
              <a:rPr lang="en-GB" sz="1400" dirty="0" err="1">
                <a:solidFill>
                  <a:schemeClr val="tx1">
                    <a:lumMod val="50000"/>
                  </a:schemeClr>
                </a:solidFill>
              </a:rPr>
              <a:t>Statuenbasis</a:t>
            </a:r>
            <a:r>
              <a:rPr lang="en-GB" sz="1400" dirty="0">
                <a:solidFill>
                  <a:schemeClr val="tx1">
                    <a:lumMod val="50000"/>
                  </a:schemeClr>
                </a:solidFill>
              </a:rPr>
              <a:t>; </a:t>
            </a:r>
            <a:r>
              <a:rPr lang="en-GB" sz="1400" dirty="0" err="1">
                <a:solidFill>
                  <a:schemeClr val="tx1">
                    <a:lumMod val="50000"/>
                  </a:schemeClr>
                </a:solidFill>
              </a:rPr>
              <a:t>Marmor</a:t>
            </a:r>
            <a:r>
              <a:rPr lang="en-GB" sz="1400" dirty="0">
                <a:solidFill>
                  <a:schemeClr val="tx1">
                    <a:lumMod val="50000"/>
                  </a:schemeClr>
                </a:solidFill>
              </a:rPr>
              <a:t>;</a:t>
            </a:r>
            <a:br>
              <a:rPr lang="en-GB" sz="1400" dirty="0">
                <a:solidFill>
                  <a:schemeClr val="tx1">
                    <a:lumMod val="50000"/>
                  </a:schemeClr>
                </a:solidFill>
              </a:rPr>
            </a:br>
            <a:r>
              <a:rPr lang="en-GB" sz="1400" i="1" dirty="0" err="1">
                <a:solidFill>
                  <a:schemeClr val="tx1">
                    <a:lumMod val="50000"/>
                  </a:schemeClr>
                </a:solidFill>
              </a:rPr>
              <a:t>Milet</a:t>
            </a:r>
            <a:r>
              <a:rPr lang="en-GB" sz="1400" dirty="0">
                <a:solidFill>
                  <a:schemeClr val="tx1">
                    <a:lumMod val="50000"/>
                  </a:schemeClr>
                </a:solidFill>
              </a:rPr>
              <a:t> I 7, 265 ; VI 1 p. 206; </a:t>
            </a:r>
            <a:r>
              <a:rPr lang="nl-NL" sz="1400" dirty="0">
                <a:solidFill>
                  <a:schemeClr val="tx1">
                    <a:lumMod val="50000"/>
                  </a:schemeClr>
                </a:solidFill>
              </a:rPr>
              <a:t>Van Bremen 1996, 77, 94, 326</a:t>
            </a:r>
            <a:endParaRPr lang="en-GB" sz="1400" dirty="0">
              <a:solidFill>
                <a:schemeClr val="tx1">
                  <a:lumMod val="50000"/>
                </a:schemeClr>
              </a:solidFill>
            </a:endParaRPr>
          </a:p>
        </p:txBody>
      </p:sp>
      <p:sp>
        <p:nvSpPr>
          <p:cNvPr id="5" name="Content Placeholder 2"/>
          <p:cNvSpPr txBox="1">
            <a:spLocks/>
          </p:cNvSpPr>
          <p:nvPr/>
        </p:nvSpPr>
        <p:spPr>
          <a:xfrm>
            <a:off x="133898" y="1412775"/>
            <a:ext cx="4114800" cy="5445225"/>
          </a:xfrm>
          <a:prstGeom prst="rect">
            <a:avLst/>
          </a:prstGeom>
        </p:spPr>
        <p:txBody>
          <a:bodyPr vert="horz" lIns="91440" tIns="45720" rIns="91440" bIns="45720" rtlCol="0">
            <a:normAutofit fontScale="77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b="1" dirty="0"/>
              <a:t>Accumulation of offices and </a:t>
            </a:r>
            <a:r>
              <a:rPr lang="en-GB" b="1" dirty="0" err="1"/>
              <a:t>leiturgiai</a:t>
            </a:r>
            <a:r>
              <a:rPr lang="en-GB" b="1" dirty="0"/>
              <a:t> </a:t>
            </a:r>
            <a:r>
              <a:rPr lang="en-GB" b="1" dirty="0">
                <a:sym typeface="Wingdings" pitchFamily="2" charset="2"/>
              </a:rPr>
              <a:t> a career</a:t>
            </a:r>
            <a:r>
              <a:rPr lang="en-GB" b="1" dirty="0"/>
              <a:t> ?</a:t>
            </a:r>
          </a:p>
          <a:p>
            <a:pPr lvl="1"/>
            <a:r>
              <a:rPr lang="en-GB" b="1" dirty="0">
                <a:solidFill>
                  <a:srgbClr val="00B0F0"/>
                </a:solidFill>
              </a:rPr>
              <a:t>high priestess of the </a:t>
            </a:r>
            <a:r>
              <a:rPr lang="en-GB" b="1" i="1" dirty="0" err="1">
                <a:solidFill>
                  <a:srgbClr val="00B0F0"/>
                </a:solidFill>
              </a:rPr>
              <a:t>Augusti</a:t>
            </a:r>
            <a:endParaRPr lang="en-GB" b="1" i="1" dirty="0">
              <a:solidFill>
                <a:srgbClr val="00B0F0"/>
              </a:solidFill>
            </a:endParaRPr>
          </a:p>
          <a:p>
            <a:pPr lvl="1"/>
            <a:r>
              <a:rPr lang="en-GB" b="1" dirty="0">
                <a:solidFill>
                  <a:srgbClr val="00B0F0"/>
                </a:solidFill>
              </a:rPr>
              <a:t>high priestess of Ionia</a:t>
            </a:r>
          </a:p>
          <a:p>
            <a:pPr lvl="1"/>
            <a:r>
              <a:rPr lang="en-GB" b="1" i="1" dirty="0" err="1">
                <a:solidFill>
                  <a:srgbClr val="FFC000"/>
                </a:solidFill>
              </a:rPr>
              <a:t>stephanephoros</a:t>
            </a:r>
            <a:endParaRPr lang="en-GB" b="1" i="1" dirty="0">
              <a:solidFill>
                <a:srgbClr val="FFC000"/>
              </a:solidFill>
            </a:endParaRPr>
          </a:p>
          <a:p>
            <a:pPr lvl="1"/>
            <a:r>
              <a:rPr lang="en-GB" b="1" i="1" dirty="0" err="1">
                <a:solidFill>
                  <a:srgbClr val="FFC000"/>
                </a:solidFill>
              </a:rPr>
              <a:t>gymnasiarchos</a:t>
            </a:r>
            <a:r>
              <a:rPr lang="en-GB" b="1" i="1" dirty="0">
                <a:solidFill>
                  <a:srgbClr val="FFC000"/>
                </a:solidFill>
              </a:rPr>
              <a:t> </a:t>
            </a:r>
            <a:r>
              <a:rPr lang="en-GB" b="1" dirty="0">
                <a:solidFill>
                  <a:srgbClr val="FFC000"/>
                </a:solidFill>
              </a:rPr>
              <a:t>of the young</a:t>
            </a:r>
          </a:p>
          <a:p>
            <a:pPr lvl="1"/>
            <a:r>
              <a:rPr lang="en-GB" b="1" i="1" dirty="0" err="1">
                <a:solidFill>
                  <a:srgbClr val="FFC000"/>
                </a:solidFill>
              </a:rPr>
              <a:t>gymnasiarchos</a:t>
            </a:r>
            <a:r>
              <a:rPr lang="en-GB" b="1" i="1" dirty="0">
                <a:solidFill>
                  <a:srgbClr val="FFC000"/>
                </a:solidFill>
              </a:rPr>
              <a:t> </a:t>
            </a:r>
            <a:r>
              <a:rPr lang="en-GB" b="1" dirty="0">
                <a:solidFill>
                  <a:srgbClr val="FFC000"/>
                </a:solidFill>
              </a:rPr>
              <a:t>of the fathers</a:t>
            </a:r>
          </a:p>
          <a:p>
            <a:pPr lvl="1"/>
            <a:r>
              <a:rPr lang="en-GB" b="1" i="1" dirty="0" err="1">
                <a:solidFill>
                  <a:srgbClr val="FFC000"/>
                </a:solidFill>
              </a:rPr>
              <a:t>gymnasiarchos</a:t>
            </a:r>
            <a:r>
              <a:rPr lang="en-GB" b="1" i="1" dirty="0">
                <a:solidFill>
                  <a:srgbClr val="FFC000"/>
                </a:solidFill>
              </a:rPr>
              <a:t> </a:t>
            </a:r>
            <a:r>
              <a:rPr lang="en-GB" b="1" dirty="0">
                <a:solidFill>
                  <a:srgbClr val="FFC000"/>
                </a:solidFill>
              </a:rPr>
              <a:t>of the citizens</a:t>
            </a:r>
          </a:p>
          <a:p>
            <a:pPr lvl="1"/>
            <a:r>
              <a:rPr lang="en-GB" b="1" i="1" dirty="0" err="1">
                <a:solidFill>
                  <a:srgbClr val="FFC000"/>
                </a:solidFill>
              </a:rPr>
              <a:t>paidonomos</a:t>
            </a:r>
            <a:r>
              <a:rPr lang="en-GB" b="1" dirty="0">
                <a:solidFill>
                  <a:srgbClr val="FFC000"/>
                </a:solidFill>
              </a:rPr>
              <a:t>, ‘educator’</a:t>
            </a:r>
          </a:p>
          <a:p>
            <a:pPr lvl="1"/>
            <a:r>
              <a:rPr lang="en-GB" b="1" dirty="0">
                <a:solidFill>
                  <a:srgbClr val="FFC000"/>
                </a:solidFill>
              </a:rPr>
              <a:t>Choir leader (</a:t>
            </a:r>
            <a:r>
              <a:rPr lang="en-GB" b="1" i="1" dirty="0" err="1">
                <a:solidFill>
                  <a:srgbClr val="FFC000"/>
                </a:solidFill>
              </a:rPr>
              <a:t>choregos</a:t>
            </a:r>
            <a:r>
              <a:rPr lang="en-GB" b="1" dirty="0">
                <a:solidFill>
                  <a:srgbClr val="FFC000"/>
                </a:solidFill>
              </a:rPr>
              <a:t>) </a:t>
            </a:r>
            <a:br>
              <a:rPr lang="en-GB" b="1" dirty="0">
                <a:solidFill>
                  <a:srgbClr val="FFC000"/>
                </a:solidFill>
              </a:rPr>
            </a:br>
            <a:r>
              <a:rPr lang="en-GB" b="1" dirty="0">
                <a:solidFill>
                  <a:srgbClr val="FFC000"/>
                </a:solidFill>
              </a:rPr>
              <a:t>of all </a:t>
            </a:r>
            <a:r>
              <a:rPr lang="en-GB" b="1" i="1" dirty="0" err="1">
                <a:solidFill>
                  <a:srgbClr val="FFC000"/>
                </a:solidFill>
              </a:rPr>
              <a:t>choregiai</a:t>
            </a:r>
            <a:r>
              <a:rPr lang="en-GB" b="1" i="1" dirty="0">
                <a:solidFill>
                  <a:srgbClr val="FFC000"/>
                </a:solidFill>
              </a:rPr>
              <a:t> </a:t>
            </a:r>
          </a:p>
          <a:p>
            <a:pPr lvl="1"/>
            <a:r>
              <a:rPr lang="en-GB" b="1" i="1" dirty="0" err="1">
                <a:solidFill>
                  <a:srgbClr val="FFC000"/>
                </a:solidFill>
              </a:rPr>
              <a:t>agonothétes</a:t>
            </a:r>
            <a:r>
              <a:rPr lang="en-GB" dirty="0">
                <a:solidFill>
                  <a:srgbClr val="FFC000"/>
                </a:solidFill>
              </a:rPr>
              <a:t> (organises games)</a:t>
            </a:r>
            <a:r>
              <a:rPr lang="en-GB" b="1" i="1" dirty="0">
                <a:solidFill>
                  <a:srgbClr val="FFC000"/>
                </a:solidFill>
              </a:rPr>
              <a:t> </a:t>
            </a:r>
            <a:br>
              <a:rPr lang="en-GB" dirty="0">
                <a:solidFill>
                  <a:srgbClr val="FFC000"/>
                </a:solidFill>
              </a:rPr>
            </a:br>
            <a:r>
              <a:rPr lang="en-GB" dirty="0">
                <a:solidFill>
                  <a:srgbClr val="FFC000"/>
                </a:solidFill>
              </a:rPr>
              <a:t>of the </a:t>
            </a:r>
            <a:r>
              <a:rPr lang="en-GB" dirty="0" err="1">
                <a:solidFill>
                  <a:srgbClr val="FFC000"/>
                </a:solidFill>
              </a:rPr>
              <a:t>Didymeia</a:t>
            </a:r>
            <a:r>
              <a:rPr lang="en-GB" dirty="0">
                <a:solidFill>
                  <a:srgbClr val="FFC000"/>
                </a:solidFill>
              </a:rPr>
              <a:t> </a:t>
            </a:r>
            <a:r>
              <a:rPr lang="en-GB" dirty="0" err="1">
                <a:solidFill>
                  <a:srgbClr val="FFC000"/>
                </a:solidFill>
              </a:rPr>
              <a:t>Commodeia</a:t>
            </a:r>
            <a:endParaRPr lang="en-GB" dirty="0">
              <a:solidFill>
                <a:srgbClr val="FFC000"/>
              </a:solidFill>
            </a:endParaRPr>
          </a:p>
          <a:p>
            <a:pPr lvl="1"/>
            <a:r>
              <a:rPr lang="en-GB" b="1" i="1" dirty="0" err="1">
                <a:solidFill>
                  <a:srgbClr val="00B0F0"/>
                </a:solidFill>
              </a:rPr>
              <a:t>hydrophoros</a:t>
            </a:r>
            <a:r>
              <a:rPr lang="en-GB" b="1" i="1" dirty="0">
                <a:solidFill>
                  <a:srgbClr val="00B0F0"/>
                </a:solidFill>
              </a:rPr>
              <a:t> </a:t>
            </a:r>
            <a:r>
              <a:rPr lang="en-GB" b="1" dirty="0">
                <a:solidFill>
                  <a:srgbClr val="00B0F0"/>
                </a:solidFill>
              </a:rPr>
              <a:t>of the Artemis </a:t>
            </a:r>
            <a:r>
              <a:rPr lang="en-GB" b="1" dirty="0" err="1">
                <a:solidFill>
                  <a:srgbClr val="00B0F0"/>
                </a:solidFill>
              </a:rPr>
              <a:t>Pythia</a:t>
            </a:r>
            <a:endParaRPr lang="en-GB" b="1" dirty="0">
              <a:solidFill>
                <a:srgbClr val="00B0F0"/>
              </a:solidFill>
            </a:endParaRPr>
          </a:p>
          <a:p>
            <a:pPr lvl="1"/>
            <a:r>
              <a:rPr lang="en-GB" b="1" i="1" dirty="0" err="1">
                <a:solidFill>
                  <a:srgbClr val="FFC000"/>
                </a:solidFill>
              </a:rPr>
              <a:t>kotarchis</a:t>
            </a:r>
            <a:r>
              <a:rPr lang="en-GB" b="1" i="1" dirty="0">
                <a:solidFill>
                  <a:srgbClr val="FFC000"/>
                </a:solidFill>
              </a:rPr>
              <a:t> </a:t>
            </a:r>
            <a:r>
              <a:rPr lang="en-GB" dirty="0">
                <a:solidFill>
                  <a:srgbClr val="FFC000"/>
                </a:solidFill>
              </a:rPr>
              <a:t>(usually always male !)</a:t>
            </a:r>
            <a:endParaRPr lang="en-GB" b="1" i="1" dirty="0">
              <a:solidFill>
                <a:srgbClr val="FFC000"/>
              </a:solidFill>
            </a:endParaRPr>
          </a:p>
          <a:p>
            <a:pPr lvl="1"/>
            <a:r>
              <a:rPr lang="en-GB" b="1" i="1" dirty="0" err="1">
                <a:solidFill>
                  <a:srgbClr val="FFC000"/>
                </a:solidFill>
              </a:rPr>
              <a:t>leiturgos</a:t>
            </a:r>
            <a:r>
              <a:rPr lang="en-GB" b="1" dirty="0">
                <a:solidFill>
                  <a:srgbClr val="FFC000"/>
                </a:solidFill>
              </a:rPr>
              <a:t> of all </a:t>
            </a:r>
            <a:r>
              <a:rPr lang="en-GB" b="1" i="1" dirty="0" err="1">
                <a:solidFill>
                  <a:srgbClr val="FFC000"/>
                </a:solidFill>
              </a:rPr>
              <a:t>leiturgiai</a:t>
            </a:r>
            <a:endParaRPr lang="en-GB" b="1" i="1" dirty="0">
              <a:solidFill>
                <a:srgbClr val="FFC000"/>
              </a:solidFill>
            </a:endParaRPr>
          </a:p>
          <a:p>
            <a:pPr lvl="1"/>
            <a:r>
              <a:rPr lang="en-GB" dirty="0">
                <a:solidFill>
                  <a:srgbClr val="FFC000"/>
                </a:solidFill>
              </a:rPr>
              <a:t>“…and she has executed correctly all the other [</a:t>
            </a:r>
            <a:r>
              <a:rPr lang="en-GB" dirty="0" err="1">
                <a:solidFill>
                  <a:srgbClr val="FFC000"/>
                </a:solidFill>
              </a:rPr>
              <a:t>leiturgies</a:t>
            </a:r>
            <a:r>
              <a:rPr lang="en-GB" dirty="0">
                <a:solidFill>
                  <a:srgbClr val="FFC000"/>
                </a:solidFill>
              </a:rPr>
              <a:t> / magistracies / offices?].”</a:t>
            </a:r>
            <a:endParaRPr lang="en-GB" b="1" dirty="0">
              <a:solidFill>
                <a:srgbClr val="FFC000"/>
              </a:solidFill>
            </a:endParaRPr>
          </a:p>
          <a:p>
            <a:pPr lvl="1"/>
            <a:endParaRPr lang="en-GB" b="1" i="1" dirty="0"/>
          </a:p>
          <a:p>
            <a:r>
              <a:rPr lang="en-GB" sz="2100" b="1" dirty="0">
                <a:solidFill>
                  <a:schemeClr val="tx1">
                    <a:lumMod val="65000"/>
                  </a:schemeClr>
                </a:solidFill>
              </a:rPr>
              <a:t>name of priestess not preserved</a:t>
            </a:r>
            <a:endParaRPr lang="en-GB" sz="2100" dirty="0">
              <a:solidFill>
                <a:schemeClr val="tx1">
                  <a:lumMod val="65000"/>
                </a:schemeClr>
              </a:solidFill>
            </a:endParaRPr>
          </a:p>
          <a:p>
            <a:r>
              <a:rPr lang="en-GB" sz="2100" i="1" dirty="0" err="1">
                <a:solidFill>
                  <a:schemeClr val="tx1">
                    <a:lumMod val="65000"/>
                  </a:schemeClr>
                </a:solidFill>
              </a:rPr>
              <a:t>c</a:t>
            </a:r>
            <a:r>
              <a:rPr lang="en-GB" sz="2100" dirty="0" err="1">
                <a:solidFill>
                  <a:schemeClr val="tx1">
                    <a:lumMod val="65000"/>
                  </a:schemeClr>
                </a:solidFill>
              </a:rPr>
              <a:t>.A.D</a:t>
            </a:r>
            <a:r>
              <a:rPr lang="en-GB" sz="2100" dirty="0">
                <a:solidFill>
                  <a:schemeClr val="tx1">
                    <a:lumMod val="65000"/>
                  </a:schemeClr>
                </a:solidFill>
              </a:rPr>
              <a:t>. 175-250 </a:t>
            </a:r>
          </a:p>
        </p:txBody>
      </p:sp>
      <p:sp>
        <p:nvSpPr>
          <p:cNvPr id="6" name="Oval 5"/>
          <p:cNvSpPr/>
          <p:nvPr/>
        </p:nvSpPr>
        <p:spPr>
          <a:xfrm>
            <a:off x="395536" y="3284984"/>
            <a:ext cx="2880320" cy="432048"/>
          </a:xfrm>
          <a:prstGeom prst="ellipse">
            <a:avLst/>
          </a:prstGeom>
          <a:noFill/>
          <a:ln w="38100">
            <a:solidFill>
              <a:srgbClr val="16D3D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2199101" y="2564904"/>
            <a:ext cx="1796835" cy="936104"/>
          </a:xfrm>
          <a:prstGeom prst="ellipse">
            <a:avLst/>
          </a:prstGeom>
          <a:noFill/>
          <a:ln w="38100">
            <a:solidFill>
              <a:srgbClr val="16D3D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395536" y="4725144"/>
            <a:ext cx="3456384" cy="288032"/>
          </a:xfrm>
          <a:prstGeom prst="ellipse">
            <a:avLst/>
          </a:prstGeom>
          <a:noFill/>
          <a:ln w="38100">
            <a:solidFill>
              <a:srgbClr val="16D3D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4053931" y="2143451"/>
            <a:ext cx="4694170" cy="1754326"/>
          </a:xfrm>
          <a:prstGeom prst="rect">
            <a:avLst/>
          </a:prstGeom>
          <a:gradFill>
            <a:gsLst>
              <a:gs pos="0">
                <a:schemeClr val="accent6">
                  <a:shade val="15000"/>
                  <a:satMod val="180000"/>
                  <a:alpha val="59000"/>
                </a:schemeClr>
              </a:gs>
              <a:gs pos="50000">
                <a:schemeClr val="accent6">
                  <a:shade val="45000"/>
                  <a:satMod val="170000"/>
                </a:schemeClr>
              </a:gs>
              <a:gs pos="80000">
                <a:schemeClr val="accent6">
                  <a:tint val="99000"/>
                  <a:shade val="65000"/>
                  <a:satMod val="155000"/>
                  <a:lumMod val="100000"/>
                  <a:alpha val="70000"/>
                </a:schemeClr>
              </a:gs>
              <a:gs pos="100000">
                <a:schemeClr val="accent6">
                  <a:tint val="95500"/>
                  <a:shade val="100000"/>
                  <a:satMod val="155000"/>
                </a:schemeClr>
              </a:gs>
            </a:gsLst>
          </a:gradFill>
        </p:spPr>
        <p:style>
          <a:lnRef idx="1">
            <a:schemeClr val="accent6"/>
          </a:lnRef>
          <a:fillRef idx="3">
            <a:schemeClr val="accent6"/>
          </a:fillRef>
          <a:effectRef idx="2">
            <a:schemeClr val="accent6"/>
          </a:effectRef>
          <a:fontRef idx="minor">
            <a:schemeClr val="lt1"/>
          </a:fontRef>
        </p:style>
        <p:txBody>
          <a:bodyPr wrap="square" rtlCol="0">
            <a:spAutoFit/>
          </a:bodyPr>
          <a:lstStyle/>
          <a:p>
            <a:pPr marL="285750" lvl="1" indent="-285750">
              <a:buFont typeface="Wingdings"/>
              <a:buChar char="à"/>
            </a:pPr>
            <a:r>
              <a:rPr lang="fr-FR" b="1" dirty="0">
                <a:solidFill>
                  <a:schemeClr val="accent5">
                    <a:lumMod val="60000"/>
                    <a:lumOff val="40000"/>
                  </a:schemeClr>
                </a:solidFill>
                <a:effectLst>
                  <a:outerShdw blurRad="38100" dist="38100" dir="2700000" algn="tl">
                    <a:srgbClr val="000000">
                      <a:alpha val="43137"/>
                    </a:srgbClr>
                  </a:outerShdw>
                </a:effectLst>
              </a:rPr>
              <a:t>Offices and liturgies </a:t>
            </a:r>
            <a:r>
              <a:rPr lang="fr-FR" b="1" dirty="0" err="1">
                <a:solidFill>
                  <a:schemeClr val="accent5">
                    <a:lumMod val="60000"/>
                    <a:lumOff val="40000"/>
                  </a:schemeClr>
                </a:solidFill>
                <a:effectLst>
                  <a:outerShdw blurRad="38100" dist="38100" dir="2700000" algn="tl">
                    <a:srgbClr val="000000">
                      <a:alpha val="43137"/>
                    </a:srgbClr>
                  </a:outerShdw>
                </a:effectLst>
              </a:rPr>
              <a:t>indicate</a:t>
            </a:r>
            <a:r>
              <a:rPr lang="fr-FR" b="1" dirty="0">
                <a:solidFill>
                  <a:schemeClr val="accent5">
                    <a:lumMod val="60000"/>
                    <a:lumOff val="40000"/>
                  </a:schemeClr>
                </a:solidFill>
                <a:effectLst>
                  <a:outerShdw blurRad="38100" dist="38100" dir="2700000" algn="tl">
                    <a:srgbClr val="000000">
                      <a:alpha val="43137"/>
                    </a:srgbClr>
                  </a:outerShdw>
                </a:effectLst>
              </a:rPr>
              <a:t> the  </a:t>
            </a:r>
            <a:r>
              <a:rPr lang="fr-FR" b="1" dirty="0" err="1">
                <a:solidFill>
                  <a:schemeClr val="accent5">
                    <a:lumMod val="60000"/>
                    <a:lumOff val="40000"/>
                  </a:schemeClr>
                </a:solidFill>
                <a:effectLst>
                  <a:outerShdw blurRad="38100" dist="38100" dir="2700000" algn="tl">
                    <a:srgbClr val="000000">
                      <a:alpha val="43137"/>
                    </a:srgbClr>
                  </a:outerShdw>
                </a:effectLst>
              </a:rPr>
              <a:t>priestess’s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enormous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wealth</a:t>
            </a:r>
            <a:r>
              <a:rPr lang="fr-FR" b="1" dirty="0">
                <a:solidFill>
                  <a:schemeClr val="accent5">
                    <a:lumMod val="60000"/>
                    <a:lumOff val="40000"/>
                  </a:schemeClr>
                </a:solidFill>
                <a:effectLst>
                  <a:outerShdw blurRad="38100" dist="38100" dir="2700000" algn="tl">
                    <a:srgbClr val="000000">
                      <a:alpha val="43137"/>
                    </a:srgbClr>
                  </a:outerShdw>
                </a:effectLst>
              </a:rPr>
              <a:t> /</a:t>
            </a:r>
          </a:p>
          <a:p>
            <a:pPr marL="285750" lvl="1" indent="-285750">
              <a:buFont typeface="Wingdings"/>
              <a:buChar char="à"/>
            </a:pPr>
            <a:r>
              <a:rPr lang="fr-FR" b="1" dirty="0" err="1">
                <a:solidFill>
                  <a:schemeClr val="accent5">
                    <a:lumMod val="60000"/>
                    <a:lumOff val="40000"/>
                  </a:schemeClr>
                </a:solidFill>
                <a:effectLst>
                  <a:outerShdw blurRad="38100" dist="38100" dir="2700000" algn="tl">
                    <a:srgbClr val="000000">
                      <a:alpha val="43137"/>
                    </a:srgbClr>
                  </a:outerShdw>
                </a:effectLst>
              </a:rPr>
              <a:t>with</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her</a:t>
            </a:r>
            <a:r>
              <a:rPr lang="fr-FR" b="1" dirty="0">
                <a:solidFill>
                  <a:schemeClr val="accent5">
                    <a:lumMod val="60000"/>
                    <a:lumOff val="40000"/>
                  </a:schemeClr>
                </a:solidFill>
                <a:effectLst>
                  <a:outerShdw blurRad="38100" dist="38100" dir="2700000" algn="tl">
                    <a:srgbClr val="000000">
                      <a:alpha val="43137"/>
                    </a:srgbClr>
                  </a:outerShdw>
                </a:effectLst>
              </a:rPr>
              <a:t> liturgies: </a:t>
            </a:r>
            <a:br>
              <a:rPr lang="fr-FR" b="1" dirty="0">
                <a:solidFill>
                  <a:schemeClr val="accent5">
                    <a:lumMod val="60000"/>
                    <a:lumOff val="40000"/>
                  </a:schemeClr>
                </a:solidFill>
                <a:effectLst>
                  <a:outerShdw blurRad="38100" dist="38100" dir="2700000" algn="tl">
                    <a:srgbClr val="000000">
                      <a:alpha val="43137"/>
                    </a:srgbClr>
                  </a:outerShdw>
                </a:effectLst>
              </a:rPr>
            </a:br>
            <a:r>
              <a:rPr lang="fr-FR" b="1" dirty="0" err="1">
                <a:solidFill>
                  <a:schemeClr val="accent5">
                    <a:lumMod val="60000"/>
                    <a:lumOff val="40000"/>
                  </a:schemeClr>
                </a:solidFill>
                <a:effectLst>
                  <a:outerShdw blurRad="38100" dist="38100" dir="2700000" algn="tl">
                    <a:srgbClr val="000000">
                      <a:alpha val="43137"/>
                    </a:srgbClr>
                  </a:outerShdw>
                </a:effectLst>
              </a:rPr>
              <a:t>high</a:t>
            </a:r>
            <a:r>
              <a:rPr lang="fr-FR" b="1" dirty="0">
                <a:solidFill>
                  <a:schemeClr val="accent5">
                    <a:lumMod val="60000"/>
                    <a:lumOff val="40000"/>
                  </a:schemeClr>
                </a:solidFill>
                <a:effectLst>
                  <a:outerShdw blurRad="38100" dist="38100" dir="2700000" algn="tl">
                    <a:srgbClr val="000000">
                      <a:alpha val="43137"/>
                    </a:srgbClr>
                  </a:outerShdw>
                </a:effectLst>
              </a:rPr>
              <a:t> social </a:t>
            </a:r>
            <a:r>
              <a:rPr lang="fr-FR" b="1" dirty="0" err="1">
                <a:solidFill>
                  <a:schemeClr val="accent5">
                    <a:lumMod val="60000"/>
                    <a:lumOff val="40000"/>
                  </a:schemeClr>
                </a:solidFill>
                <a:effectLst>
                  <a:outerShdw blurRad="38100" dist="38100" dir="2700000" algn="tl">
                    <a:srgbClr val="000000">
                      <a:alpha val="43137"/>
                    </a:srgbClr>
                  </a:outerShdw>
                </a:effectLst>
              </a:rPr>
              <a:t>status</a:t>
            </a:r>
            <a:r>
              <a:rPr lang="fr-FR" b="1" dirty="0">
                <a:solidFill>
                  <a:schemeClr val="accent5">
                    <a:lumMod val="60000"/>
                    <a:lumOff val="40000"/>
                  </a:schemeClr>
                </a:solidFill>
                <a:effectLst>
                  <a:outerShdw blurRad="38100" dist="38100" dir="2700000" algn="tl">
                    <a:srgbClr val="000000">
                      <a:alpha val="43137"/>
                    </a:srgbClr>
                  </a:outerShdw>
                </a:effectLst>
              </a:rPr>
              <a:t>; public persona</a:t>
            </a:r>
          </a:p>
          <a:p>
            <a:pPr marL="285750" lvl="1" indent="-285750">
              <a:buFont typeface="Wingdings"/>
              <a:buChar char="à"/>
            </a:pPr>
            <a:r>
              <a:rPr lang="fr-FR" b="1" dirty="0" err="1">
                <a:solidFill>
                  <a:schemeClr val="accent5">
                    <a:lumMod val="60000"/>
                    <a:lumOff val="40000"/>
                  </a:schemeClr>
                </a:solidFill>
                <a:effectLst>
                  <a:outerShdw blurRad="38100" dist="38100" dir="2700000" algn="tl">
                    <a:srgbClr val="000000">
                      <a:alpha val="43137"/>
                    </a:srgbClr>
                  </a:outerShdw>
                </a:effectLst>
              </a:rPr>
              <a:t>extraordinary</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several</a:t>
            </a:r>
            <a:r>
              <a:rPr lang="fr-FR" b="1" dirty="0">
                <a:solidFill>
                  <a:schemeClr val="accent5">
                    <a:lumMod val="60000"/>
                    <a:lumOff val="40000"/>
                  </a:schemeClr>
                </a:solidFill>
                <a:effectLst>
                  <a:outerShdw blurRad="38100" dist="38100" dir="2700000" algn="tl">
                    <a:srgbClr val="000000">
                      <a:alpha val="43137"/>
                    </a:srgbClr>
                  </a:outerShdw>
                </a:effectLst>
              </a:rPr>
              <a:t> male offices</a:t>
            </a:r>
            <a:endParaRPr lang="fr-FR" dirty="0">
              <a:solidFill>
                <a:schemeClr val="accent5">
                  <a:lumMod val="60000"/>
                  <a:lumOff val="40000"/>
                </a:schemeClr>
              </a:solidFill>
              <a:effectLst>
                <a:outerShdw blurRad="38100" dist="38100" dir="2700000" algn="tl">
                  <a:srgbClr val="000000">
                    <a:alpha val="43137"/>
                  </a:srgbClr>
                </a:outerShdw>
              </a:effectLst>
            </a:endParaRPr>
          </a:p>
          <a:p>
            <a:pPr marL="742950" lvl="2" indent="-285750">
              <a:buFont typeface="Wingdings"/>
              <a:buChar char="à"/>
            </a:pPr>
            <a:r>
              <a:rPr lang="fr-FR" dirty="0" err="1">
                <a:solidFill>
                  <a:schemeClr val="accent5">
                    <a:lumMod val="60000"/>
                    <a:lumOff val="40000"/>
                  </a:schemeClr>
                </a:solidFill>
                <a:effectLst>
                  <a:outerShdw blurRad="38100" dist="38100" dir="2700000" algn="tl">
                    <a:srgbClr val="000000">
                      <a:alpha val="43137"/>
                    </a:srgbClr>
                  </a:outerShdw>
                </a:effectLst>
              </a:rPr>
              <a:t>e.g</a:t>
            </a:r>
            <a:r>
              <a:rPr lang="fr-FR" dirty="0">
                <a:solidFill>
                  <a:schemeClr val="accent5">
                    <a:lumMod val="60000"/>
                    <a:lumOff val="40000"/>
                  </a:schemeClr>
                </a:solidFill>
                <a:effectLst>
                  <a:outerShdw blurRad="38100" dist="38100" dir="2700000" algn="tl">
                    <a:srgbClr val="000000">
                      <a:alpha val="43137"/>
                    </a:srgbClr>
                  </a:outerShdw>
                </a:effectLst>
              </a:rPr>
              <a:t>. </a:t>
            </a:r>
            <a:r>
              <a:rPr lang="fr-FR" i="1" dirty="0" err="1">
                <a:solidFill>
                  <a:schemeClr val="accent5">
                    <a:lumMod val="60000"/>
                    <a:lumOff val="40000"/>
                  </a:schemeClr>
                </a:solidFill>
                <a:effectLst>
                  <a:outerShdw blurRad="38100" dist="38100" dir="2700000" algn="tl">
                    <a:srgbClr val="000000">
                      <a:alpha val="43137"/>
                    </a:srgbClr>
                  </a:outerShdw>
                </a:effectLst>
              </a:rPr>
              <a:t>paidonomos</a:t>
            </a:r>
            <a:r>
              <a:rPr lang="fr-FR" dirty="0">
                <a:solidFill>
                  <a:schemeClr val="accent5">
                    <a:lumMod val="60000"/>
                    <a:lumOff val="40000"/>
                  </a:schemeClr>
                </a:solidFill>
                <a:effectLst>
                  <a:outerShdw blurRad="38100" dist="38100" dir="2700000" algn="tl">
                    <a:srgbClr val="000000">
                      <a:alpha val="43137"/>
                    </a:srgbClr>
                  </a:outerShdw>
                </a:effectLst>
              </a:rPr>
              <a:t>, </a:t>
            </a:r>
            <a:r>
              <a:rPr lang="fr-FR" i="1" dirty="0" err="1">
                <a:solidFill>
                  <a:schemeClr val="accent5">
                    <a:lumMod val="60000"/>
                    <a:lumOff val="40000"/>
                  </a:schemeClr>
                </a:solidFill>
                <a:effectLst>
                  <a:outerShdw blurRad="38100" dist="38100" dir="2700000" algn="tl">
                    <a:srgbClr val="000000">
                      <a:alpha val="43137"/>
                    </a:srgbClr>
                  </a:outerShdw>
                </a:effectLst>
              </a:rPr>
              <a:t>kotarchis</a:t>
            </a:r>
            <a:r>
              <a:rPr lang="fr-FR" dirty="0">
                <a:solidFill>
                  <a:schemeClr val="accent5">
                    <a:lumMod val="60000"/>
                    <a:lumOff val="40000"/>
                  </a:schemeClr>
                </a:solidFill>
                <a:effectLst>
                  <a:outerShdw blurRad="38100" dist="38100" dir="2700000" algn="tl">
                    <a:srgbClr val="000000">
                      <a:alpha val="43137"/>
                    </a:srgbClr>
                  </a:outerShdw>
                </a:effectLst>
              </a:rPr>
              <a:t>, etc.</a:t>
            </a:r>
            <a:r>
              <a:rPr lang="fr-FR" i="1" dirty="0">
                <a:solidFill>
                  <a:schemeClr val="accent5">
                    <a:lumMod val="60000"/>
                    <a:lumOff val="40000"/>
                  </a:schemeClr>
                </a:solidFill>
                <a:effectLst>
                  <a:outerShdw blurRad="38100" dist="38100" dir="2700000" algn="tl">
                    <a:srgbClr val="000000">
                      <a:alpha val="43137"/>
                    </a:srgbClr>
                  </a:outerShdw>
                </a:effectLst>
              </a:rPr>
              <a:t>  </a:t>
            </a:r>
            <a:endParaRPr lang="fr-FR" dirty="0">
              <a:solidFill>
                <a:schemeClr val="accent5">
                  <a:lumMod val="60000"/>
                  <a:lumOff val="4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0729789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75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par>
                          <p:cTn id="8" fill="hold">
                            <p:stCondLst>
                              <p:cond delay="2750"/>
                            </p:stCondLst>
                            <p:childTnLst>
                              <p:par>
                                <p:cTn id="9" presetID="21" presetClass="entr" presetSubtype="1" fill="hold" grpId="0"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wheel(1)">
                                      <p:cBhvr>
                                        <p:cTn id="11" dur="2000"/>
                                        <p:tgtEl>
                                          <p:spTgt spid="6"/>
                                        </p:tgtEl>
                                      </p:cBhvr>
                                    </p:animEffect>
                                  </p:childTnLst>
                                </p:cTn>
                              </p:par>
                            </p:childTnLst>
                          </p:cTn>
                        </p:par>
                        <p:par>
                          <p:cTn id="12" fill="hold">
                            <p:stCondLst>
                              <p:cond delay="5250"/>
                            </p:stCondLst>
                            <p:childTnLst>
                              <p:par>
                                <p:cTn id="13" presetID="21" presetClass="entr" presetSubtype="1" fill="hold" grpId="0" nodeType="afterEffect">
                                  <p:stCondLst>
                                    <p:cond delay="500"/>
                                  </p:stCondLst>
                                  <p:childTnLst>
                                    <p:set>
                                      <p:cBhvr>
                                        <p:cTn id="14" dur="1" fill="hold">
                                          <p:stCondLst>
                                            <p:cond delay="0"/>
                                          </p:stCondLst>
                                        </p:cTn>
                                        <p:tgtEl>
                                          <p:spTgt spid="9"/>
                                        </p:tgtEl>
                                        <p:attrNameLst>
                                          <p:attrName>style.visibility</p:attrName>
                                        </p:attrNameLst>
                                      </p:cBhvr>
                                      <p:to>
                                        <p:strVal val="visible"/>
                                      </p:to>
                                    </p:set>
                                    <p:animEffect transition="in" filter="wheel(1)">
                                      <p:cBhvr>
                                        <p:cTn id="15" dur="20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p:cTn id="20" dur="1000" fill="hold"/>
                                        <p:tgtEl>
                                          <p:spTgt spid="11"/>
                                        </p:tgtEl>
                                        <p:attrNameLst>
                                          <p:attrName>ppt_w</p:attrName>
                                        </p:attrNameLst>
                                      </p:cBhvr>
                                      <p:tavLst>
                                        <p:tav tm="0">
                                          <p:val>
                                            <p:fltVal val="0"/>
                                          </p:val>
                                        </p:tav>
                                        <p:tav tm="100000">
                                          <p:val>
                                            <p:strVal val="#ppt_w"/>
                                          </p:val>
                                        </p:tav>
                                      </p:tavLst>
                                    </p:anim>
                                    <p:anim calcmode="lin" valueType="num">
                                      <p:cBhvr>
                                        <p:cTn id="21" dur="1000" fill="hold"/>
                                        <p:tgtEl>
                                          <p:spTgt spid="11"/>
                                        </p:tgtEl>
                                        <p:attrNameLst>
                                          <p:attrName>ppt_h</p:attrName>
                                        </p:attrNameLst>
                                      </p:cBhvr>
                                      <p:tavLst>
                                        <p:tav tm="0">
                                          <p:val>
                                            <p:fltVal val="0"/>
                                          </p:val>
                                        </p:tav>
                                        <p:tav tm="100000">
                                          <p:val>
                                            <p:strVal val="#ppt_h"/>
                                          </p:val>
                                        </p:tav>
                                      </p:tavLst>
                                    </p:anim>
                                    <p:anim calcmode="lin" valueType="num">
                                      <p:cBhvr>
                                        <p:cTn id="22" dur="1000" fill="hold"/>
                                        <p:tgtEl>
                                          <p:spTgt spid="11"/>
                                        </p:tgtEl>
                                        <p:attrNameLst>
                                          <p:attrName>style.rotation</p:attrName>
                                        </p:attrNameLst>
                                      </p:cBhvr>
                                      <p:tavLst>
                                        <p:tav tm="0">
                                          <p:val>
                                            <p:fltVal val="90"/>
                                          </p:val>
                                        </p:tav>
                                        <p:tav tm="100000">
                                          <p:val>
                                            <p:fltVal val="0"/>
                                          </p:val>
                                        </p:tav>
                                      </p:tavLst>
                                    </p:anim>
                                    <p:animEffect transition="in" filter="fade">
                                      <p:cBhvr>
                                        <p:cTn id="23"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animBg="1"/>
      <p:bldP spid="11"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60648"/>
            <a:ext cx="8229600" cy="854968"/>
          </a:xfrm>
        </p:spPr>
        <p:txBody>
          <a:bodyPr/>
          <a:lstStyle/>
          <a:p>
            <a:r>
              <a:rPr lang="en-GB" dirty="0" err="1"/>
              <a:t>Didyma</a:t>
            </a:r>
            <a:r>
              <a:rPr lang="en-GB" dirty="0"/>
              <a:t>/</a:t>
            </a:r>
            <a:r>
              <a:rPr lang="en-GB" dirty="0" err="1"/>
              <a:t>Milet</a:t>
            </a:r>
            <a:r>
              <a:rPr lang="en-GB" dirty="0"/>
              <a:t>: career start</a:t>
            </a:r>
          </a:p>
        </p:txBody>
      </p:sp>
      <p:sp>
        <p:nvSpPr>
          <p:cNvPr id="12" name="Content Placeholder 2"/>
          <p:cNvSpPr>
            <a:spLocks noGrp="1"/>
          </p:cNvSpPr>
          <p:nvPr>
            <p:ph idx="1"/>
          </p:nvPr>
        </p:nvSpPr>
        <p:spPr>
          <a:xfrm rot="475144">
            <a:off x="4427098" y="1383528"/>
            <a:ext cx="4275348" cy="5005498"/>
          </a:xfrm>
        </p:spPr>
        <p:txBody>
          <a:bodyPr>
            <a:normAutofit/>
          </a:bodyPr>
          <a:lstStyle/>
          <a:p>
            <a:pPr marL="0" indent="0">
              <a:buNone/>
            </a:pPr>
            <a:r>
              <a:rPr lang="de-DE" b="1" dirty="0">
                <a:solidFill>
                  <a:schemeClr val="tx1">
                    <a:lumMod val="50000"/>
                  </a:schemeClr>
                </a:solidFill>
              </a:rPr>
              <a:t>[---] </a:t>
            </a:r>
            <a:br>
              <a:rPr lang="de-DE" b="1" dirty="0">
                <a:solidFill>
                  <a:schemeClr val="tx1">
                    <a:lumMod val="50000"/>
                  </a:schemeClr>
                </a:solidFill>
              </a:rPr>
            </a:br>
            <a:r>
              <a:rPr lang="vi-VN" b="1" dirty="0">
                <a:solidFill>
                  <a:schemeClr val="tx1">
                    <a:lumMod val="50000"/>
                  </a:schemeClr>
                </a:solidFill>
              </a:rPr>
              <a:t>τ[ῶν] Σεβα[στ]ῶ̣ν ἀ̣ρ̣χιερα|τεύσ[α]σαν κ̣[αὶ τῶ]ν Ἰώνων</a:t>
            </a:r>
            <a:r>
              <a:rPr lang="vi-VN" dirty="0">
                <a:solidFill>
                  <a:schemeClr val="tx1">
                    <a:lumMod val="50000"/>
                  </a:schemeClr>
                </a:solidFill>
              </a:rPr>
              <a:t>, | γ</a:t>
            </a:r>
            <a:r>
              <a:rPr lang="vi-VN" b="1" dirty="0">
                <a:solidFill>
                  <a:schemeClr val="tx1">
                    <a:lumMod val="50000"/>
                  </a:schemeClr>
                </a:solidFill>
              </a:rPr>
              <a:t>̣</a:t>
            </a:r>
            <a:r>
              <a:rPr lang="vi-VN" dirty="0">
                <a:solidFill>
                  <a:schemeClr val="tx1">
                    <a:lumMod val="50000"/>
                  </a:schemeClr>
                </a:solidFill>
              </a:rPr>
              <a:t>ενομένην</a:t>
            </a:r>
            <a:r>
              <a:rPr lang="vi-VN" b="1" dirty="0">
                <a:solidFill>
                  <a:schemeClr val="tx1">
                    <a:lumMod val="50000"/>
                  </a:schemeClr>
                </a:solidFill>
              </a:rPr>
              <a:t>̣</a:t>
            </a:r>
            <a:r>
              <a:rPr lang="vi-VN" dirty="0">
                <a:solidFill>
                  <a:schemeClr val="tx1">
                    <a:lumMod val="50000"/>
                  </a:schemeClr>
                </a:solidFill>
              </a:rPr>
              <a:t> [στε]φανηρό|ρ</a:t>
            </a:r>
            <a:r>
              <a:rPr lang="vi-VN" b="1" dirty="0">
                <a:solidFill>
                  <a:schemeClr val="tx1">
                    <a:lumMod val="50000"/>
                  </a:schemeClr>
                </a:solidFill>
              </a:rPr>
              <a:t>̣</a:t>
            </a:r>
            <a:r>
              <a:rPr lang="vi-VN" dirty="0">
                <a:solidFill>
                  <a:schemeClr val="tx1">
                    <a:lumMod val="50000"/>
                  </a:schemeClr>
                </a:solidFill>
              </a:rPr>
              <a:t>ον, γυμνασιάρχον τῶν νέ|ων, γυμνασιάρχον τῶν πα|τέρων, γυμνασιάρχον τῶν | πολειτῶν, παι</a:t>
            </a:r>
            <a:r>
              <a:rPr lang="vi-VN" b="1" dirty="0">
                <a:solidFill>
                  <a:schemeClr val="tx1">
                    <a:lumMod val="50000"/>
                  </a:schemeClr>
                </a:solidFill>
              </a:rPr>
              <a:t>̣</a:t>
            </a:r>
            <a:r>
              <a:rPr lang="vi-VN" dirty="0">
                <a:solidFill>
                  <a:schemeClr val="tx1">
                    <a:lumMod val="50000"/>
                  </a:schemeClr>
                </a:solidFill>
              </a:rPr>
              <a:t>[δο]νόμον, | </a:t>
            </a:r>
            <a:br>
              <a:rPr lang="en-GB" dirty="0">
                <a:solidFill>
                  <a:schemeClr val="tx1">
                    <a:lumMod val="50000"/>
                  </a:schemeClr>
                </a:solidFill>
              </a:rPr>
            </a:br>
            <a:r>
              <a:rPr lang="vi-VN" dirty="0">
                <a:solidFill>
                  <a:schemeClr val="tx1">
                    <a:lumMod val="50000"/>
                  </a:schemeClr>
                </a:solidFill>
              </a:rPr>
              <a:t>χορηγὸν πασ[ῶν χορη|γι]ῶν,</a:t>
            </a:r>
            <a:r>
              <a:rPr lang="vi-VN" b="1" dirty="0">
                <a:solidFill>
                  <a:schemeClr val="tx1">
                    <a:lumMod val="50000"/>
                  </a:schemeClr>
                </a:solidFill>
              </a:rPr>
              <a:t> </a:t>
            </a:r>
            <a:r>
              <a:rPr lang="vi-VN" dirty="0">
                <a:solidFill>
                  <a:schemeClr val="tx1">
                    <a:lumMod val="50000"/>
                  </a:schemeClr>
                </a:solidFill>
              </a:rPr>
              <a:t>ἀγωνοθ̣έ̣τ̣[ι]ν̣ [Δι|δυμ]είων τῶν Κ̣[ομμοδεί|ων, </a:t>
            </a:r>
            <a:r>
              <a:rPr lang="vi-VN" b="1" dirty="0">
                <a:solidFill>
                  <a:schemeClr val="tx1">
                    <a:lumMod val="50000"/>
                  </a:schemeClr>
                </a:solidFill>
              </a:rPr>
              <a:t>ὑδρο]φόρον τῆ[ς Ἀρτέμι|δο]ς τῆς Πυθίης</a:t>
            </a:r>
            <a:r>
              <a:rPr lang="vi-VN" dirty="0">
                <a:solidFill>
                  <a:schemeClr val="tx1">
                    <a:lumMod val="50000"/>
                  </a:schemeClr>
                </a:solidFill>
              </a:rPr>
              <a:t> ---|---ν, κώταρχιν, τέλε[ιον | λειτουργ]ό</a:t>
            </a:r>
            <a:r>
              <a:rPr lang="vi-VN" b="1" dirty="0">
                <a:solidFill>
                  <a:schemeClr val="tx1">
                    <a:lumMod val="50000"/>
                  </a:schemeClr>
                </a:solidFill>
              </a:rPr>
              <a:t>̣</a:t>
            </a:r>
            <a:r>
              <a:rPr lang="vi-VN" dirty="0">
                <a:solidFill>
                  <a:schemeClr val="tx1">
                    <a:lumMod val="50000"/>
                  </a:schemeClr>
                </a:solidFill>
              </a:rPr>
              <a:t>[ν], τὰς λοιπὰς [? ἀρχὰς - ? λει|τουργία]ς</a:t>
            </a:r>
            <a:r>
              <a:rPr lang="vi-VN" b="1" dirty="0">
                <a:solidFill>
                  <a:schemeClr val="tx1">
                    <a:lumMod val="50000"/>
                  </a:schemeClr>
                </a:solidFill>
              </a:rPr>
              <a:t>̣</a:t>
            </a:r>
            <a:r>
              <a:rPr lang="vi-VN" dirty="0">
                <a:solidFill>
                  <a:schemeClr val="tx1">
                    <a:lumMod val="50000"/>
                  </a:schemeClr>
                </a:solidFill>
              </a:rPr>
              <a:t> [ε]ὖ</a:t>
            </a:r>
            <a:r>
              <a:rPr lang="vi-VN" b="1" dirty="0">
                <a:solidFill>
                  <a:schemeClr val="tx1">
                    <a:lumMod val="50000"/>
                  </a:schemeClr>
                </a:solidFill>
              </a:rPr>
              <a:t>̣</a:t>
            </a:r>
            <a:r>
              <a:rPr lang="vi-VN" dirty="0">
                <a:solidFill>
                  <a:schemeClr val="tx1">
                    <a:lumMod val="50000"/>
                  </a:schemeClr>
                </a:solidFill>
              </a:rPr>
              <a:t> ἐ</a:t>
            </a:r>
            <a:r>
              <a:rPr lang="vi-VN" b="1" dirty="0">
                <a:solidFill>
                  <a:schemeClr val="tx1">
                    <a:lumMod val="50000"/>
                  </a:schemeClr>
                </a:solidFill>
              </a:rPr>
              <a:t>̣</a:t>
            </a:r>
            <a:r>
              <a:rPr lang="vi-VN" dirty="0">
                <a:solidFill>
                  <a:schemeClr val="tx1">
                    <a:lumMod val="50000"/>
                  </a:schemeClr>
                </a:solidFill>
              </a:rPr>
              <a:t>[πι]τ</a:t>
            </a:r>
            <a:r>
              <a:rPr lang="vi-VN" b="1" dirty="0">
                <a:solidFill>
                  <a:schemeClr val="tx1">
                    <a:lumMod val="50000"/>
                  </a:schemeClr>
                </a:solidFill>
              </a:rPr>
              <a:t>̣</a:t>
            </a:r>
            <a:r>
              <a:rPr lang="vi-VN" dirty="0">
                <a:solidFill>
                  <a:schemeClr val="tx1">
                    <a:lumMod val="50000"/>
                  </a:schemeClr>
                </a:solidFill>
              </a:rPr>
              <a:t>[ελέσα|σαν ---]</a:t>
            </a:r>
            <a:r>
              <a:rPr lang="en-GB" dirty="0">
                <a:solidFill>
                  <a:schemeClr val="tx1">
                    <a:lumMod val="50000"/>
                  </a:schemeClr>
                </a:solidFill>
              </a:rPr>
              <a:t>.</a:t>
            </a:r>
          </a:p>
        </p:txBody>
      </p:sp>
      <p:sp>
        <p:nvSpPr>
          <p:cNvPr id="6" name="TextBox 5"/>
          <p:cNvSpPr txBox="1"/>
          <p:nvPr/>
        </p:nvSpPr>
        <p:spPr>
          <a:xfrm>
            <a:off x="3635896" y="6453336"/>
            <a:ext cx="5400600" cy="307777"/>
          </a:xfrm>
          <a:prstGeom prst="rect">
            <a:avLst/>
          </a:prstGeom>
          <a:noFill/>
        </p:spPr>
        <p:txBody>
          <a:bodyPr wrap="square" rtlCol="0">
            <a:spAutoFit/>
          </a:bodyPr>
          <a:lstStyle/>
          <a:p>
            <a:pPr algn="r"/>
            <a:r>
              <a:rPr lang="en-GB" sz="1400" i="1" dirty="0" err="1">
                <a:solidFill>
                  <a:schemeClr val="tx1">
                    <a:lumMod val="50000"/>
                  </a:schemeClr>
                </a:solidFill>
              </a:rPr>
              <a:t>Milet</a:t>
            </a:r>
            <a:r>
              <a:rPr lang="en-GB" sz="1400" dirty="0">
                <a:solidFill>
                  <a:schemeClr val="tx1">
                    <a:lumMod val="50000"/>
                  </a:schemeClr>
                </a:solidFill>
              </a:rPr>
              <a:t> I 7, 265 ; VI 1 p. 206; </a:t>
            </a:r>
            <a:r>
              <a:rPr lang="nl-NL" sz="1400" dirty="0">
                <a:solidFill>
                  <a:schemeClr val="tx1">
                    <a:lumMod val="50000"/>
                  </a:schemeClr>
                </a:solidFill>
              </a:rPr>
              <a:t>Van Bremen 1996, 77, 94, 326</a:t>
            </a:r>
            <a:endParaRPr lang="en-GB" sz="1400" dirty="0">
              <a:solidFill>
                <a:schemeClr val="tx1">
                  <a:lumMod val="50000"/>
                </a:schemeClr>
              </a:solidFill>
            </a:endParaRPr>
          </a:p>
        </p:txBody>
      </p:sp>
      <p:sp>
        <p:nvSpPr>
          <p:cNvPr id="7" name="Content Placeholder 2"/>
          <p:cNvSpPr txBox="1">
            <a:spLocks/>
          </p:cNvSpPr>
          <p:nvPr/>
        </p:nvSpPr>
        <p:spPr>
          <a:xfrm>
            <a:off x="133898" y="1412775"/>
            <a:ext cx="4114800" cy="5445225"/>
          </a:xfrm>
          <a:prstGeom prst="rect">
            <a:avLst/>
          </a:prstGeom>
        </p:spPr>
        <p:txBody>
          <a:bodyPr vert="horz" lIns="91440" tIns="45720" rIns="91440" bIns="45720" rtlCol="0">
            <a:normAutofit fontScale="77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b="1" dirty="0" err="1"/>
              <a:t>Akkumulation</a:t>
            </a:r>
            <a:r>
              <a:rPr lang="en-GB" b="1" dirty="0"/>
              <a:t> von </a:t>
            </a:r>
            <a:r>
              <a:rPr lang="en-GB" b="1" dirty="0" err="1"/>
              <a:t>Ämtern</a:t>
            </a:r>
            <a:r>
              <a:rPr lang="en-GB" b="1" dirty="0"/>
              <a:t> und </a:t>
            </a:r>
            <a:r>
              <a:rPr lang="en-GB" b="1" dirty="0" err="1"/>
              <a:t>Leiturgien</a:t>
            </a:r>
            <a:r>
              <a:rPr lang="en-GB" b="1" dirty="0"/>
              <a:t> </a:t>
            </a:r>
            <a:r>
              <a:rPr lang="en-GB" b="1" dirty="0">
                <a:sym typeface="Wingdings" pitchFamily="2" charset="2"/>
              </a:rPr>
              <a:t> </a:t>
            </a:r>
            <a:r>
              <a:rPr lang="en-GB" b="1" dirty="0" err="1"/>
              <a:t>Eine</a:t>
            </a:r>
            <a:r>
              <a:rPr lang="en-GB" b="1" dirty="0"/>
              <a:t> </a:t>
            </a:r>
            <a:r>
              <a:rPr lang="en-GB" b="1" dirty="0" err="1"/>
              <a:t>Karriere</a:t>
            </a:r>
            <a:r>
              <a:rPr lang="en-GB" b="1" dirty="0"/>
              <a:t>?</a:t>
            </a:r>
          </a:p>
          <a:p>
            <a:pPr lvl="1"/>
            <a:r>
              <a:rPr lang="en-GB" b="1" dirty="0" err="1">
                <a:solidFill>
                  <a:schemeClr val="accent5">
                    <a:lumMod val="60000"/>
                    <a:lumOff val="40000"/>
                  </a:schemeClr>
                </a:solidFill>
              </a:rPr>
              <a:t>Hohepriesterin</a:t>
            </a:r>
            <a:r>
              <a:rPr lang="en-GB" b="1" dirty="0">
                <a:solidFill>
                  <a:schemeClr val="accent5">
                    <a:lumMod val="60000"/>
                    <a:lumOff val="40000"/>
                  </a:schemeClr>
                </a:solidFill>
              </a:rPr>
              <a:t> der </a:t>
            </a:r>
            <a:r>
              <a:rPr lang="en-GB" b="1" i="1" dirty="0">
                <a:solidFill>
                  <a:schemeClr val="accent5">
                    <a:lumMod val="60000"/>
                    <a:lumOff val="40000"/>
                  </a:schemeClr>
                </a:solidFill>
              </a:rPr>
              <a:t>Augusti</a:t>
            </a:r>
          </a:p>
          <a:p>
            <a:pPr lvl="1"/>
            <a:r>
              <a:rPr lang="en-GB" b="1" dirty="0" err="1">
                <a:solidFill>
                  <a:schemeClr val="accent5">
                    <a:lumMod val="60000"/>
                    <a:lumOff val="40000"/>
                  </a:schemeClr>
                </a:solidFill>
              </a:rPr>
              <a:t>Hohepriesterin</a:t>
            </a:r>
            <a:r>
              <a:rPr lang="en-GB" b="1" dirty="0">
                <a:solidFill>
                  <a:schemeClr val="accent5">
                    <a:lumMod val="60000"/>
                    <a:lumOff val="40000"/>
                  </a:schemeClr>
                </a:solidFill>
              </a:rPr>
              <a:t> </a:t>
            </a:r>
            <a:r>
              <a:rPr lang="en-GB" b="1" dirty="0" err="1">
                <a:solidFill>
                  <a:schemeClr val="accent5">
                    <a:lumMod val="60000"/>
                    <a:lumOff val="40000"/>
                  </a:schemeClr>
                </a:solidFill>
              </a:rPr>
              <a:t>Ioniens</a:t>
            </a:r>
            <a:endParaRPr lang="en-GB" b="1" dirty="0">
              <a:solidFill>
                <a:schemeClr val="accent5">
                  <a:lumMod val="60000"/>
                  <a:lumOff val="40000"/>
                </a:schemeClr>
              </a:solidFill>
            </a:endParaRPr>
          </a:p>
          <a:p>
            <a:pPr lvl="1"/>
            <a:r>
              <a:rPr lang="en-GB" b="1" i="1" dirty="0" err="1">
                <a:solidFill>
                  <a:schemeClr val="accent5">
                    <a:lumMod val="60000"/>
                    <a:lumOff val="40000"/>
                  </a:schemeClr>
                </a:solidFill>
              </a:rPr>
              <a:t>stephanephoros</a:t>
            </a:r>
            <a:endParaRPr lang="en-GB" b="1" i="1" dirty="0">
              <a:solidFill>
                <a:schemeClr val="accent5">
                  <a:lumMod val="60000"/>
                  <a:lumOff val="40000"/>
                </a:schemeClr>
              </a:solidFill>
            </a:endParaRPr>
          </a:p>
          <a:p>
            <a:pPr lvl="1"/>
            <a:r>
              <a:rPr lang="en-GB" b="1" i="1" dirty="0" err="1">
                <a:solidFill>
                  <a:schemeClr val="accent5">
                    <a:lumMod val="60000"/>
                    <a:lumOff val="40000"/>
                  </a:schemeClr>
                </a:solidFill>
              </a:rPr>
              <a:t>gymnasiarchos</a:t>
            </a:r>
            <a:r>
              <a:rPr lang="en-GB" b="1" i="1" dirty="0">
                <a:solidFill>
                  <a:schemeClr val="accent5">
                    <a:lumMod val="60000"/>
                    <a:lumOff val="40000"/>
                  </a:schemeClr>
                </a:solidFill>
              </a:rPr>
              <a:t> </a:t>
            </a:r>
            <a:r>
              <a:rPr lang="en-GB" b="1" dirty="0">
                <a:solidFill>
                  <a:schemeClr val="accent5">
                    <a:lumMod val="60000"/>
                    <a:lumOff val="40000"/>
                  </a:schemeClr>
                </a:solidFill>
              </a:rPr>
              <a:t>der </a:t>
            </a:r>
            <a:r>
              <a:rPr lang="en-GB" b="1" dirty="0" err="1">
                <a:solidFill>
                  <a:schemeClr val="accent5">
                    <a:lumMod val="60000"/>
                    <a:lumOff val="40000"/>
                  </a:schemeClr>
                </a:solidFill>
              </a:rPr>
              <a:t>Jungen</a:t>
            </a:r>
            <a:endParaRPr lang="en-GB" b="1" dirty="0">
              <a:solidFill>
                <a:schemeClr val="accent5">
                  <a:lumMod val="60000"/>
                  <a:lumOff val="40000"/>
                </a:schemeClr>
              </a:solidFill>
            </a:endParaRPr>
          </a:p>
          <a:p>
            <a:pPr lvl="1"/>
            <a:r>
              <a:rPr lang="en-GB" b="1" i="1" dirty="0" err="1">
                <a:solidFill>
                  <a:schemeClr val="accent5">
                    <a:lumMod val="60000"/>
                    <a:lumOff val="40000"/>
                  </a:schemeClr>
                </a:solidFill>
              </a:rPr>
              <a:t>gymnasiarchos</a:t>
            </a:r>
            <a:r>
              <a:rPr lang="en-GB" b="1" i="1" dirty="0">
                <a:solidFill>
                  <a:schemeClr val="accent5">
                    <a:lumMod val="60000"/>
                    <a:lumOff val="40000"/>
                  </a:schemeClr>
                </a:solidFill>
              </a:rPr>
              <a:t> </a:t>
            </a:r>
            <a:r>
              <a:rPr lang="en-GB" b="1" dirty="0">
                <a:solidFill>
                  <a:schemeClr val="accent5">
                    <a:lumMod val="60000"/>
                    <a:lumOff val="40000"/>
                  </a:schemeClr>
                </a:solidFill>
              </a:rPr>
              <a:t>der </a:t>
            </a:r>
            <a:r>
              <a:rPr lang="en-GB" b="1" dirty="0" err="1">
                <a:solidFill>
                  <a:schemeClr val="accent5">
                    <a:lumMod val="60000"/>
                    <a:lumOff val="40000"/>
                  </a:schemeClr>
                </a:solidFill>
              </a:rPr>
              <a:t>Väter</a:t>
            </a:r>
            <a:endParaRPr lang="en-GB" b="1" dirty="0">
              <a:solidFill>
                <a:schemeClr val="accent5">
                  <a:lumMod val="60000"/>
                  <a:lumOff val="40000"/>
                </a:schemeClr>
              </a:solidFill>
            </a:endParaRPr>
          </a:p>
          <a:p>
            <a:pPr lvl="1"/>
            <a:r>
              <a:rPr lang="en-GB" b="1" i="1" dirty="0" err="1">
                <a:solidFill>
                  <a:schemeClr val="accent5">
                    <a:lumMod val="60000"/>
                    <a:lumOff val="40000"/>
                  </a:schemeClr>
                </a:solidFill>
              </a:rPr>
              <a:t>gymnasiarchos</a:t>
            </a:r>
            <a:r>
              <a:rPr lang="en-GB" b="1" i="1" dirty="0">
                <a:solidFill>
                  <a:schemeClr val="accent5">
                    <a:lumMod val="60000"/>
                    <a:lumOff val="40000"/>
                  </a:schemeClr>
                </a:solidFill>
              </a:rPr>
              <a:t> </a:t>
            </a:r>
            <a:r>
              <a:rPr lang="en-GB" b="1" dirty="0">
                <a:solidFill>
                  <a:schemeClr val="accent5">
                    <a:lumMod val="60000"/>
                    <a:lumOff val="40000"/>
                  </a:schemeClr>
                </a:solidFill>
              </a:rPr>
              <a:t>der </a:t>
            </a:r>
            <a:r>
              <a:rPr lang="en-GB" b="1" dirty="0" err="1">
                <a:solidFill>
                  <a:schemeClr val="accent5">
                    <a:lumMod val="60000"/>
                    <a:lumOff val="40000"/>
                  </a:schemeClr>
                </a:solidFill>
              </a:rPr>
              <a:t>Bürger</a:t>
            </a:r>
            <a:endParaRPr lang="en-GB" b="1" dirty="0">
              <a:solidFill>
                <a:schemeClr val="accent5">
                  <a:lumMod val="60000"/>
                  <a:lumOff val="40000"/>
                </a:schemeClr>
              </a:solidFill>
            </a:endParaRPr>
          </a:p>
          <a:p>
            <a:pPr lvl="1"/>
            <a:r>
              <a:rPr lang="en-GB" b="1" i="1" dirty="0" err="1">
                <a:solidFill>
                  <a:schemeClr val="accent5">
                    <a:lumMod val="60000"/>
                    <a:lumOff val="40000"/>
                  </a:schemeClr>
                </a:solidFill>
              </a:rPr>
              <a:t>paidonomos</a:t>
            </a:r>
            <a:r>
              <a:rPr lang="en-GB" b="1" dirty="0">
                <a:solidFill>
                  <a:schemeClr val="accent5">
                    <a:lumMod val="60000"/>
                    <a:lumOff val="40000"/>
                  </a:schemeClr>
                </a:solidFill>
              </a:rPr>
              <a:t>, ‘</a:t>
            </a:r>
            <a:r>
              <a:rPr lang="en-GB" b="1" dirty="0" err="1">
                <a:solidFill>
                  <a:schemeClr val="accent5">
                    <a:lumMod val="60000"/>
                    <a:lumOff val="40000"/>
                  </a:schemeClr>
                </a:solidFill>
              </a:rPr>
              <a:t>Erzieher</a:t>
            </a:r>
            <a:r>
              <a:rPr lang="en-GB" b="1" dirty="0">
                <a:solidFill>
                  <a:schemeClr val="accent5">
                    <a:lumMod val="60000"/>
                    <a:lumOff val="40000"/>
                  </a:schemeClr>
                </a:solidFill>
              </a:rPr>
              <a:t>’</a:t>
            </a:r>
          </a:p>
          <a:p>
            <a:pPr lvl="1"/>
            <a:r>
              <a:rPr lang="en-GB" b="1" dirty="0" err="1">
                <a:solidFill>
                  <a:schemeClr val="accent5">
                    <a:lumMod val="60000"/>
                    <a:lumOff val="40000"/>
                  </a:schemeClr>
                </a:solidFill>
              </a:rPr>
              <a:t>Chorführer</a:t>
            </a:r>
            <a:r>
              <a:rPr lang="en-GB" b="1" dirty="0">
                <a:solidFill>
                  <a:schemeClr val="accent5">
                    <a:lumMod val="60000"/>
                    <a:lumOff val="40000"/>
                  </a:schemeClr>
                </a:solidFill>
              </a:rPr>
              <a:t> (</a:t>
            </a:r>
            <a:r>
              <a:rPr lang="en-GB" b="1" i="1" dirty="0" err="1">
                <a:solidFill>
                  <a:schemeClr val="accent5">
                    <a:lumMod val="60000"/>
                    <a:lumOff val="40000"/>
                  </a:schemeClr>
                </a:solidFill>
              </a:rPr>
              <a:t>choregos</a:t>
            </a:r>
            <a:r>
              <a:rPr lang="en-GB" b="1" dirty="0">
                <a:solidFill>
                  <a:schemeClr val="accent5">
                    <a:lumMod val="60000"/>
                    <a:lumOff val="40000"/>
                  </a:schemeClr>
                </a:solidFill>
              </a:rPr>
              <a:t>) </a:t>
            </a:r>
            <a:r>
              <a:rPr lang="en-GB" b="1" dirty="0" err="1">
                <a:solidFill>
                  <a:schemeClr val="accent5">
                    <a:lumMod val="60000"/>
                    <a:lumOff val="40000"/>
                  </a:schemeClr>
                </a:solidFill>
              </a:rPr>
              <a:t>aller</a:t>
            </a:r>
            <a:r>
              <a:rPr lang="en-GB" b="1" dirty="0">
                <a:solidFill>
                  <a:schemeClr val="accent5">
                    <a:lumMod val="60000"/>
                    <a:lumOff val="40000"/>
                  </a:schemeClr>
                </a:solidFill>
              </a:rPr>
              <a:t> </a:t>
            </a:r>
            <a:r>
              <a:rPr lang="en-GB" b="1" i="1" dirty="0" err="1">
                <a:solidFill>
                  <a:schemeClr val="accent5">
                    <a:lumMod val="60000"/>
                    <a:lumOff val="40000"/>
                  </a:schemeClr>
                </a:solidFill>
              </a:rPr>
              <a:t>choregiai</a:t>
            </a:r>
            <a:r>
              <a:rPr lang="en-GB" b="1" i="1" dirty="0">
                <a:solidFill>
                  <a:schemeClr val="accent5">
                    <a:lumMod val="60000"/>
                    <a:lumOff val="40000"/>
                  </a:schemeClr>
                </a:solidFill>
              </a:rPr>
              <a:t> </a:t>
            </a:r>
          </a:p>
          <a:p>
            <a:pPr lvl="1"/>
            <a:r>
              <a:rPr lang="en-GB" b="1" i="1" dirty="0" err="1">
                <a:solidFill>
                  <a:schemeClr val="accent5">
                    <a:lumMod val="60000"/>
                    <a:lumOff val="40000"/>
                  </a:schemeClr>
                </a:solidFill>
              </a:rPr>
              <a:t>agonothétes</a:t>
            </a:r>
            <a:r>
              <a:rPr lang="en-GB" dirty="0">
                <a:solidFill>
                  <a:schemeClr val="accent5">
                    <a:lumMod val="60000"/>
                    <a:lumOff val="40000"/>
                  </a:schemeClr>
                </a:solidFill>
              </a:rPr>
              <a:t> (</a:t>
            </a:r>
            <a:r>
              <a:rPr lang="en-GB" dirty="0" err="1">
                <a:solidFill>
                  <a:schemeClr val="accent5">
                    <a:lumMod val="60000"/>
                    <a:lumOff val="40000"/>
                  </a:schemeClr>
                </a:solidFill>
              </a:rPr>
              <a:t>organisiert</a:t>
            </a:r>
            <a:r>
              <a:rPr lang="en-GB" dirty="0">
                <a:solidFill>
                  <a:schemeClr val="accent5">
                    <a:lumMod val="60000"/>
                    <a:lumOff val="40000"/>
                  </a:schemeClr>
                </a:solidFill>
              </a:rPr>
              <a:t> </a:t>
            </a:r>
            <a:r>
              <a:rPr lang="en-GB" dirty="0" err="1">
                <a:solidFill>
                  <a:schemeClr val="accent5">
                    <a:lumMod val="60000"/>
                    <a:lumOff val="40000"/>
                  </a:schemeClr>
                </a:solidFill>
              </a:rPr>
              <a:t>Spiele</a:t>
            </a:r>
            <a:r>
              <a:rPr lang="en-GB" dirty="0">
                <a:solidFill>
                  <a:schemeClr val="accent5">
                    <a:lumMod val="60000"/>
                    <a:lumOff val="40000"/>
                  </a:schemeClr>
                </a:solidFill>
              </a:rPr>
              <a:t>)</a:t>
            </a:r>
            <a:r>
              <a:rPr lang="en-GB" b="1" i="1" dirty="0">
                <a:solidFill>
                  <a:schemeClr val="accent5">
                    <a:lumMod val="60000"/>
                    <a:lumOff val="40000"/>
                  </a:schemeClr>
                </a:solidFill>
              </a:rPr>
              <a:t> </a:t>
            </a:r>
            <a:br>
              <a:rPr lang="en-GB" dirty="0">
                <a:solidFill>
                  <a:schemeClr val="accent5">
                    <a:lumMod val="60000"/>
                    <a:lumOff val="40000"/>
                  </a:schemeClr>
                </a:solidFill>
              </a:rPr>
            </a:br>
            <a:r>
              <a:rPr lang="en-GB" dirty="0">
                <a:solidFill>
                  <a:schemeClr val="accent5">
                    <a:lumMod val="60000"/>
                    <a:lumOff val="40000"/>
                  </a:schemeClr>
                </a:solidFill>
              </a:rPr>
              <a:t>der </a:t>
            </a:r>
            <a:r>
              <a:rPr lang="en-GB" dirty="0" err="1">
                <a:solidFill>
                  <a:schemeClr val="accent5">
                    <a:lumMod val="60000"/>
                    <a:lumOff val="40000"/>
                  </a:schemeClr>
                </a:solidFill>
              </a:rPr>
              <a:t>Didymeia</a:t>
            </a:r>
            <a:r>
              <a:rPr lang="en-GB" dirty="0">
                <a:solidFill>
                  <a:schemeClr val="accent5">
                    <a:lumMod val="60000"/>
                    <a:lumOff val="40000"/>
                  </a:schemeClr>
                </a:solidFill>
              </a:rPr>
              <a:t> </a:t>
            </a:r>
            <a:r>
              <a:rPr lang="en-GB" dirty="0" err="1">
                <a:solidFill>
                  <a:schemeClr val="accent5">
                    <a:lumMod val="60000"/>
                    <a:lumOff val="40000"/>
                  </a:schemeClr>
                </a:solidFill>
              </a:rPr>
              <a:t>Commodeia</a:t>
            </a:r>
            <a:endParaRPr lang="en-GB" dirty="0">
              <a:solidFill>
                <a:schemeClr val="accent5">
                  <a:lumMod val="60000"/>
                  <a:lumOff val="40000"/>
                </a:schemeClr>
              </a:solidFill>
            </a:endParaRPr>
          </a:p>
          <a:p>
            <a:pPr lvl="1"/>
            <a:r>
              <a:rPr lang="en-GB" b="1" i="1" dirty="0" err="1">
                <a:solidFill>
                  <a:schemeClr val="accent5">
                    <a:lumMod val="60000"/>
                    <a:lumOff val="40000"/>
                  </a:schemeClr>
                </a:solidFill>
              </a:rPr>
              <a:t>hydrophoros</a:t>
            </a:r>
            <a:r>
              <a:rPr lang="en-GB" b="1" i="1" dirty="0">
                <a:solidFill>
                  <a:schemeClr val="accent5">
                    <a:lumMod val="60000"/>
                    <a:lumOff val="40000"/>
                  </a:schemeClr>
                </a:solidFill>
              </a:rPr>
              <a:t> </a:t>
            </a:r>
            <a:r>
              <a:rPr lang="en-GB" b="1" dirty="0">
                <a:solidFill>
                  <a:schemeClr val="accent5">
                    <a:lumMod val="60000"/>
                    <a:lumOff val="40000"/>
                  </a:schemeClr>
                </a:solidFill>
              </a:rPr>
              <a:t>der Artemis </a:t>
            </a:r>
            <a:r>
              <a:rPr lang="en-GB" b="1" dirty="0" err="1">
                <a:solidFill>
                  <a:schemeClr val="accent5">
                    <a:lumMod val="60000"/>
                    <a:lumOff val="40000"/>
                  </a:schemeClr>
                </a:solidFill>
              </a:rPr>
              <a:t>Pythia</a:t>
            </a:r>
            <a:endParaRPr lang="en-GB" b="1" dirty="0">
              <a:solidFill>
                <a:schemeClr val="accent5">
                  <a:lumMod val="60000"/>
                  <a:lumOff val="40000"/>
                </a:schemeClr>
              </a:solidFill>
            </a:endParaRPr>
          </a:p>
          <a:p>
            <a:pPr lvl="1"/>
            <a:r>
              <a:rPr lang="en-GB" b="1" i="1" dirty="0" err="1">
                <a:solidFill>
                  <a:schemeClr val="accent5">
                    <a:lumMod val="60000"/>
                    <a:lumOff val="40000"/>
                  </a:schemeClr>
                </a:solidFill>
              </a:rPr>
              <a:t>kotarchis</a:t>
            </a:r>
            <a:r>
              <a:rPr lang="en-GB" b="1" i="1" dirty="0">
                <a:solidFill>
                  <a:schemeClr val="accent5">
                    <a:lumMod val="60000"/>
                    <a:lumOff val="40000"/>
                  </a:schemeClr>
                </a:solidFill>
              </a:rPr>
              <a:t> </a:t>
            </a:r>
            <a:r>
              <a:rPr lang="en-GB" dirty="0">
                <a:solidFill>
                  <a:schemeClr val="accent5">
                    <a:lumMod val="60000"/>
                    <a:lumOff val="40000"/>
                  </a:schemeClr>
                </a:solidFill>
              </a:rPr>
              <a:t>(</a:t>
            </a:r>
            <a:r>
              <a:rPr lang="en-GB" dirty="0" err="1">
                <a:solidFill>
                  <a:schemeClr val="accent5">
                    <a:lumMod val="60000"/>
                    <a:lumOff val="40000"/>
                  </a:schemeClr>
                </a:solidFill>
              </a:rPr>
              <a:t>sonst</a:t>
            </a:r>
            <a:r>
              <a:rPr lang="en-GB" dirty="0">
                <a:solidFill>
                  <a:schemeClr val="accent5">
                    <a:lumMod val="60000"/>
                    <a:lumOff val="40000"/>
                  </a:schemeClr>
                </a:solidFill>
              </a:rPr>
              <a:t> </a:t>
            </a:r>
            <a:r>
              <a:rPr lang="en-GB" dirty="0" err="1">
                <a:solidFill>
                  <a:schemeClr val="accent5">
                    <a:lumMod val="60000"/>
                    <a:lumOff val="40000"/>
                  </a:schemeClr>
                </a:solidFill>
              </a:rPr>
              <a:t>nur</a:t>
            </a:r>
            <a:r>
              <a:rPr lang="en-GB" dirty="0">
                <a:solidFill>
                  <a:schemeClr val="accent5">
                    <a:lumMod val="60000"/>
                    <a:lumOff val="40000"/>
                  </a:schemeClr>
                </a:solidFill>
              </a:rPr>
              <a:t> </a:t>
            </a:r>
            <a:r>
              <a:rPr lang="en-GB" dirty="0" err="1">
                <a:solidFill>
                  <a:schemeClr val="accent5">
                    <a:lumMod val="60000"/>
                    <a:lumOff val="40000"/>
                  </a:schemeClr>
                </a:solidFill>
              </a:rPr>
              <a:t>männlich</a:t>
            </a:r>
            <a:r>
              <a:rPr lang="en-GB" dirty="0">
                <a:solidFill>
                  <a:schemeClr val="accent5">
                    <a:lumMod val="60000"/>
                    <a:lumOff val="40000"/>
                  </a:schemeClr>
                </a:solidFill>
              </a:rPr>
              <a:t>!)</a:t>
            </a:r>
            <a:endParaRPr lang="en-GB" b="1" i="1" dirty="0">
              <a:solidFill>
                <a:schemeClr val="accent5">
                  <a:lumMod val="60000"/>
                  <a:lumOff val="40000"/>
                </a:schemeClr>
              </a:solidFill>
            </a:endParaRPr>
          </a:p>
          <a:p>
            <a:pPr lvl="1"/>
            <a:r>
              <a:rPr lang="en-GB" b="1" i="1" dirty="0" err="1">
                <a:solidFill>
                  <a:schemeClr val="accent5">
                    <a:lumMod val="60000"/>
                    <a:lumOff val="40000"/>
                  </a:schemeClr>
                </a:solidFill>
              </a:rPr>
              <a:t>leiturgos</a:t>
            </a:r>
            <a:r>
              <a:rPr lang="en-GB" b="1" dirty="0">
                <a:solidFill>
                  <a:schemeClr val="accent5">
                    <a:lumMod val="60000"/>
                    <a:lumOff val="40000"/>
                  </a:schemeClr>
                </a:solidFill>
              </a:rPr>
              <a:t> </a:t>
            </a:r>
            <a:r>
              <a:rPr lang="en-GB" b="1" dirty="0" err="1">
                <a:solidFill>
                  <a:schemeClr val="accent5">
                    <a:lumMod val="60000"/>
                    <a:lumOff val="40000"/>
                  </a:schemeClr>
                </a:solidFill>
              </a:rPr>
              <a:t>aller</a:t>
            </a:r>
            <a:r>
              <a:rPr lang="en-GB" b="1" dirty="0">
                <a:solidFill>
                  <a:schemeClr val="accent5">
                    <a:lumMod val="60000"/>
                    <a:lumOff val="40000"/>
                  </a:schemeClr>
                </a:solidFill>
              </a:rPr>
              <a:t> </a:t>
            </a:r>
            <a:r>
              <a:rPr lang="en-GB" b="1" dirty="0" err="1">
                <a:solidFill>
                  <a:schemeClr val="accent5">
                    <a:lumMod val="60000"/>
                    <a:lumOff val="40000"/>
                  </a:schemeClr>
                </a:solidFill>
              </a:rPr>
              <a:t>Leiturgien</a:t>
            </a:r>
            <a:endParaRPr lang="en-GB" b="1" dirty="0">
              <a:solidFill>
                <a:schemeClr val="accent5">
                  <a:lumMod val="60000"/>
                  <a:lumOff val="40000"/>
                </a:schemeClr>
              </a:solidFill>
            </a:endParaRPr>
          </a:p>
          <a:p>
            <a:pPr lvl="1"/>
            <a:r>
              <a:rPr lang="en-GB" dirty="0">
                <a:solidFill>
                  <a:schemeClr val="accent5">
                    <a:lumMod val="60000"/>
                    <a:lumOff val="40000"/>
                  </a:schemeClr>
                </a:solidFill>
              </a:rPr>
              <a:t>“…und </a:t>
            </a:r>
            <a:r>
              <a:rPr lang="en-GB" dirty="0" err="1">
                <a:solidFill>
                  <a:schemeClr val="accent5">
                    <a:lumMod val="60000"/>
                    <a:lumOff val="40000"/>
                  </a:schemeClr>
                </a:solidFill>
              </a:rPr>
              <a:t>sie</a:t>
            </a:r>
            <a:r>
              <a:rPr lang="en-GB" dirty="0">
                <a:solidFill>
                  <a:schemeClr val="accent5">
                    <a:lumMod val="60000"/>
                    <a:lumOff val="40000"/>
                  </a:schemeClr>
                </a:solidFill>
              </a:rPr>
              <a:t> hat </a:t>
            </a:r>
            <a:r>
              <a:rPr lang="en-GB" dirty="0" err="1">
                <a:solidFill>
                  <a:schemeClr val="accent5">
                    <a:lumMod val="60000"/>
                    <a:lumOff val="40000"/>
                  </a:schemeClr>
                </a:solidFill>
              </a:rPr>
              <a:t>korrekt</a:t>
            </a:r>
            <a:r>
              <a:rPr lang="en-GB" dirty="0">
                <a:solidFill>
                  <a:schemeClr val="accent5">
                    <a:lumMod val="60000"/>
                    <a:lumOff val="40000"/>
                  </a:schemeClr>
                </a:solidFill>
              </a:rPr>
              <a:t> die </a:t>
            </a:r>
            <a:r>
              <a:rPr lang="en-GB" dirty="0" err="1">
                <a:solidFill>
                  <a:schemeClr val="accent5">
                    <a:lumMod val="60000"/>
                    <a:lumOff val="40000"/>
                  </a:schemeClr>
                </a:solidFill>
              </a:rPr>
              <a:t>anderen</a:t>
            </a:r>
            <a:r>
              <a:rPr lang="en-GB" dirty="0">
                <a:solidFill>
                  <a:schemeClr val="accent5">
                    <a:lumMod val="60000"/>
                    <a:lumOff val="40000"/>
                  </a:schemeClr>
                </a:solidFill>
              </a:rPr>
              <a:t> [</a:t>
            </a:r>
            <a:r>
              <a:rPr lang="en-GB" dirty="0" err="1">
                <a:solidFill>
                  <a:schemeClr val="accent5">
                    <a:lumMod val="60000"/>
                    <a:lumOff val="40000"/>
                  </a:schemeClr>
                </a:solidFill>
              </a:rPr>
              <a:t>Leiturgien</a:t>
            </a:r>
            <a:r>
              <a:rPr lang="en-GB" dirty="0">
                <a:solidFill>
                  <a:schemeClr val="accent5">
                    <a:lumMod val="60000"/>
                    <a:lumOff val="40000"/>
                  </a:schemeClr>
                </a:solidFill>
              </a:rPr>
              <a:t> / </a:t>
            </a:r>
            <a:r>
              <a:rPr lang="en-GB" dirty="0" err="1">
                <a:solidFill>
                  <a:schemeClr val="accent5">
                    <a:lumMod val="60000"/>
                    <a:lumOff val="40000"/>
                  </a:schemeClr>
                </a:solidFill>
              </a:rPr>
              <a:t>Magistraturen</a:t>
            </a:r>
            <a:r>
              <a:rPr lang="en-GB" dirty="0">
                <a:solidFill>
                  <a:schemeClr val="accent5">
                    <a:lumMod val="60000"/>
                    <a:lumOff val="40000"/>
                  </a:schemeClr>
                </a:solidFill>
              </a:rPr>
              <a:t>?] </a:t>
            </a:r>
            <a:r>
              <a:rPr lang="en-GB" dirty="0" err="1">
                <a:solidFill>
                  <a:schemeClr val="accent5">
                    <a:lumMod val="60000"/>
                    <a:lumOff val="40000"/>
                  </a:schemeClr>
                </a:solidFill>
              </a:rPr>
              <a:t>ausgeführt</a:t>
            </a:r>
            <a:r>
              <a:rPr lang="en-GB" dirty="0">
                <a:solidFill>
                  <a:schemeClr val="accent5">
                    <a:lumMod val="60000"/>
                    <a:lumOff val="40000"/>
                  </a:schemeClr>
                </a:solidFill>
              </a:rPr>
              <a:t>.”</a:t>
            </a:r>
            <a:endParaRPr lang="en-GB" b="1" dirty="0">
              <a:solidFill>
                <a:schemeClr val="accent5">
                  <a:lumMod val="60000"/>
                  <a:lumOff val="40000"/>
                </a:schemeClr>
              </a:solidFill>
            </a:endParaRPr>
          </a:p>
          <a:p>
            <a:pPr lvl="1"/>
            <a:endParaRPr lang="en-GB" b="1" i="1" dirty="0"/>
          </a:p>
          <a:p>
            <a:r>
              <a:rPr lang="en-GB" sz="2100" b="1" dirty="0">
                <a:solidFill>
                  <a:schemeClr val="tx1">
                    <a:lumMod val="65000"/>
                  </a:schemeClr>
                </a:solidFill>
              </a:rPr>
              <a:t>Name der </a:t>
            </a:r>
            <a:r>
              <a:rPr lang="en-GB" sz="2100" b="1" dirty="0" err="1">
                <a:solidFill>
                  <a:schemeClr val="tx1">
                    <a:lumMod val="65000"/>
                  </a:schemeClr>
                </a:solidFill>
              </a:rPr>
              <a:t>Priesterin</a:t>
            </a:r>
            <a:r>
              <a:rPr lang="en-GB" sz="2100" b="1" dirty="0">
                <a:solidFill>
                  <a:schemeClr val="tx1">
                    <a:lumMod val="65000"/>
                  </a:schemeClr>
                </a:solidFill>
              </a:rPr>
              <a:t> </a:t>
            </a:r>
            <a:r>
              <a:rPr lang="en-GB" sz="2100" b="1" dirty="0" err="1">
                <a:solidFill>
                  <a:schemeClr val="tx1">
                    <a:lumMod val="65000"/>
                  </a:schemeClr>
                </a:solidFill>
              </a:rPr>
              <a:t>nicht</a:t>
            </a:r>
            <a:r>
              <a:rPr lang="en-GB" sz="2100" b="1" dirty="0">
                <a:solidFill>
                  <a:schemeClr val="tx1">
                    <a:lumMod val="65000"/>
                  </a:schemeClr>
                </a:solidFill>
              </a:rPr>
              <a:t> </a:t>
            </a:r>
            <a:r>
              <a:rPr lang="en-GB" sz="2100" b="1" dirty="0" err="1">
                <a:solidFill>
                  <a:schemeClr val="tx1">
                    <a:lumMod val="65000"/>
                  </a:schemeClr>
                </a:solidFill>
              </a:rPr>
              <a:t>erhalten</a:t>
            </a:r>
            <a:r>
              <a:rPr lang="en-GB" sz="2100" dirty="0">
                <a:solidFill>
                  <a:schemeClr val="tx1">
                    <a:lumMod val="65000"/>
                  </a:schemeClr>
                </a:solidFill>
              </a:rPr>
              <a:t> </a:t>
            </a:r>
          </a:p>
          <a:p>
            <a:r>
              <a:rPr lang="en-GB" sz="2100" dirty="0">
                <a:solidFill>
                  <a:schemeClr val="tx1">
                    <a:lumMod val="65000"/>
                  </a:schemeClr>
                </a:solidFill>
              </a:rPr>
              <a:t>ca. 175-250 n. Chr. </a:t>
            </a:r>
          </a:p>
        </p:txBody>
      </p:sp>
      <p:sp>
        <p:nvSpPr>
          <p:cNvPr id="8" name="Oval 7"/>
          <p:cNvSpPr/>
          <p:nvPr/>
        </p:nvSpPr>
        <p:spPr>
          <a:xfrm>
            <a:off x="395536" y="3284984"/>
            <a:ext cx="2880320" cy="432048"/>
          </a:xfrm>
          <a:prstGeom prst="ellipse">
            <a:avLst/>
          </a:prstGeom>
          <a:noFill/>
          <a:ln w="38100">
            <a:solidFill>
              <a:srgbClr val="16D3D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2199101" y="2564904"/>
            <a:ext cx="1796835" cy="936104"/>
          </a:xfrm>
          <a:prstGeom prst="ellipse">
            <a:avLst/>
          </a:prstGeom>
          <a:noFill/>
          <a:ln w="38100">
            <a:solidFill>
              <a:srgbClr val="16D3D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139952" y="1196752"/>
            <a:ext cx="4752528" cy="4862870"/>
          </a:xfrm>
          <a:prstGeom prst="rect">
            <a:avLst/>
          </a:prstGeom>
          <a:gradFill flip="none" rotWithShape="1">
            <a:gsLst>
              <a:gs pos="0">
                <a:schemeClr val="accent6">
                  <a:shade val="15000"/>
                  <a:satMod val="180000"/>
                  <a:alpha val="30000"/>
                </a:schemeClr>
              </a:gs>
              <a:gs pos="46000">
                <a:schemeClr val="accent6">
                  <a:shade val="45000"/>
                  <a:satMod val="170000"/>
                  <a:alpha val="45000"/>
                </a:schemeClr>
              </a:gs>
              <a:gs pos="72000">
                <a:schemeClr val="accent6">
                  <a:tint val="99000"/>
                  <a:shade val="65000"/>
                  <a:satMod val="155000"/>
                </a:schemeClr>
              </a:gs>
              <a:gs pos="100000">
                <a:schemeClr val="accent6">
                  <a:tint val="95500"/>
                  <a:shade val="100000"/>
                  <a:satMod val="155000"/>
                </a:schemeClr>
              </a:gs>
            </a:gsLst>
            <a:lin ang="18900000" scaled="1"/>
            <a:tileRect/>
          </a:gradFill>
        </p:spPr>
        <p:style>
          <a:lnRef idx="1">
            <a:schemeClr val="accent6"/>
          </a:lnRef>
          <a:fillRef idx="3">
            <a:schemeClr val="accent6"/>
          </a:fillRef>
          <a:effectRef idx="2">
            <a:schemeClr val="accent6"/>
          </a:effectRef>
          <a:fontRef idx="minor">
            <a:schemeClr val="lt1"/>
          </a:fontRef>
        </p:style>
        <p:txBody>
          <a:bodyPr wrap="square" rtlCol="0">
            <a:spAutoFit/>
          </a:bodyPr>
          <a:lstStyle/>
          <a:p>
            <a:pPr marL="285750" lvl="1" indent="-285750">
              <a:buFont typeface="Wingdings"/>
              <a:buChar char="à"/>
            </a:pPr>
            <a:r>
              <a:rPr lang="fr-FR" b="1" dirty="0" err="1">
                <a:solidFill>
                  <a:schemeClr val="accent5">
                    <a:lumMod val="60000"/>
                    <a:lumOff val="40000"/>
                  </a:schemeClr>
                </a:solidFill>
                <a:effectLst>
                  <a:outerShdw blurRad="38100" dist="38100" dir="2700000" algn="tl">
                    <a:srgbClr val="000000">
                      <a:alpha val="43137"/>
                    </a:srgbClr>
                  </a:outerShdw>
                </a:effectLst>
              </a:rPr>
              <a:t>extraorindary</a:t>
            </a:r>
            <a:r>
              <a:rPr lang="fr-FR" b="1" dirty="0">
                <a:solidFill>
                  <a:schemeClr val="accent5">
                    <a:lumMod val="60000"/>
                    <a:lumOff val="40000"/>
                  </a:schemeClr>
                </a:solidFill>
                <a:effectLst>
                  <a:outerShdw blurRad="38100" dist="38100" dir="2700000" algn="tl">
                    <a:srgbClr val="000000">
                      <a:alpha val="43137"/>
                    </a:srgbClr>
                  </a:outerShdw>
                </a:effectLst>
              </a:rPr>
              <a:t> « </a:t>
            </a:r>
            <a:r>
              <a:rPr lang="fr-FR" b="1" dirty="0" err="1">
                <a:solidFill>
                  <a:schemeClr val="accent5">
                    <a:lumMod val="60000"/>
                    <a:lumOff val="40000"/>
                  </a:schemeClr>
                </a:solidFill>
                <a:effectLst>
                  <a:outerShdw blurRad="38100" dist="38100" dir="2700000" algn="tl">
                    <a:srgbClr val="000000">
                      <a:alpha val="43137"/>
                    </a:srgbClr>
                  </a:outerShdw>
                </a:effectLst>
              </a:rPr>
              <a:t>accummulation</a:t>
            </a:r>
            <a:r>
              <a:rPr lang="fr-FR" b="1" dirty="0">
                <a:solidFill>
                  <a:schemeClr val="accent5">
                    <a:lumMod val="60000"/>
                    <a:lumOff val="40000"/>
                  </a:schemeClr>
                </a:solidFill>
                <a:effectLst>
                  <a:outerShdw blurRad="38100" dist="38100" dir="2700000" algn="tl">
                    <a:srgbClr val="000000">
                      <a:alpha val="43137"/>
                    </a:srgbClr>
                  </a:outerShdw>
                </a:effectLst>
              </a:rPr>
              <a:t> » </a:t>
            </a:r>
            <a:br>
              <a:rPr lang="fr-FR" b="1" dirty="0">
                <a:solidFill>
                  <a:schemeClr val="accent5">
                    <a:lumMod val="60000"/>
                    <a:lumOff val="40000"/>
                  </a:schemeClr>
                </a:solidFill>
                <a:effectLst>
                  <a:outerShdw blurRad="38100" dist="38100" dir="2700000" algn="tl">
                    <a:srgbClr val="000000">
                      <a:alpha val="43137"/>
                    </a:srgbClr>
                  </a:outerShdw>
                </a:effectLst>
              </a:rPr>
            </a:br>
            <a:r>
              <a:rPr lang="fr-FR" b="1" dirty="0">
                <a:solidFill>
                  <a:schemeClr val="accent5">
                    <a:lumMod val="60000"/>
                    <a:lumOff val="40000"/>
                  </a:schemeClr>
                </a:solidFill>
                <a:effectLst>
                  <a:outerShdw blurRad="38100" dist="38100" dir="2700000" algn="tl">
                    <a:srgbClr val="000000">
                      <a:alpha val="43137"/>
                    </a:srgbClr>
                  </a:outerShdw>
                </a:effectLst>
              </a:rPr>
              <a:t>of offices and liturgies</a:t>
            </a:r>
          </a:p>
          <a:p>
            <a:pPr marL="285750" lvl="1" indent="-285750">
              <a:buFont typeface="Wingdings"/>
              <a:buChar char="à"/>
            </a:pPr>
            <a:endParaRPr lang="fr-FR" sz="1200" b="1" dirty="0">
              <a:solidFill>
                <a:schemeClr val="accent5">
                  <a:lumMod val="60000"/>
                  <a:lumOff val="40000"/>
                </a:schemeClr>
              </a:solidFill>
              <a:effectLst>
                <a:outerShdw blurRad="38100" dist="38100" dir="2700000" algn="tl">
                  <a:srgbClr val="000000">
                    <a:alpha val="43137"/>
                  </a:srgbClr>
                </a:outerShdw>
              </a:effectLst>
            </a:endParaRPr>
          </a:p>
          <a:p>
            <a:pPr marL="285750" lvl="1" indent="-285750">
              <a:buFont typeface="Wingdings"/>
              <a:buChar char="à"/>
            </a:pPr>
            <a:r>
              <a:rPr lang="fr-FR" b="1" i="1" dirty="0">
                <a:solidFill>
                  <a:schemeClr val="accent5">
                    <a:lumMod val="60000"/>
                    <a:lumOff val="40000"/>
                  </a:schemeClr>
                </a:solidFill>
                <a:effectLst>
                  <a:outerShdw blurRad="38100" dist="38100" dir="2700000" algn="tl">
                    <a:srgbClr val="000000">
                      <a:alpha val="43137"/>
                    </a:srgbClr>
                  </a:outerShdw>
                </a:effectLst>
              </a:rPr>
              <a:t>cursus </a:t>
            </a:r>
            <a:r>
              <a:rPr lang="fr-FR" b="1" i="1" dirty="0" err="1">
                <a:solidFill>
                  <a:schemeClr val="accent5">
                    <a:lumMod val="60000"/>
                    <a:lumOff val="40000"/>
                  </a:schemeClr>
                </a:solidFill>
                <a:effectLst>
                  <a:outerShdw blurRad="38100" dist="38100" dir="2700000" algn="tl">
                    <a:srgbClr val="000000">
                      <a:alpha val="43137"/>
                    </a:srgbClr>
                  </a:outerShdw>
                </a:effectLst>
              </a:rPr>
              <a:t>honorum</a:t>
            </a:r>
            <a:r>
              <a:rPr lang="fr-FR" b="1" i="1" dirty="0">
                <a:solidFill>
                  <a:schemeClr val="accent5">
                    <a:lumMod val="60000"/>
                    <a:lumOff val="40000"/>
                  </a:schemeClr>
                </a:solidFill>
                <a:effectLst>
                  <a:outerShdw blurRad="38100" dist="38100" dir="2700000" algn="tl">
                    <a:srgbClr val="000000">
                      <a:alpha val="43137"/>
                    </a:srgbClr>
                  </a:outerShdw>
                </a:effectLst>
              </a:rPr>
              <a:t> </a:t>
            </a:r>
            <a:r>
              <a:rPr lang="fr-FR" b="1" dirty="0">
                <a:solidFill>
                  <a:schemeClr val="accent5">
                    <a:lumMod val="60000"/>
                    <a:lumOff val="40000"/>
                  </a:schemeClr>
                </a:solidFill>
                <a:effectLst>
                  <a:outerShdw blurRad="38100" dist="38100" dir="2700000" algn="tl">
                    <a:srgbClr val="000000">
                      <a:alpha val="43137"/>
                    </a:srgbClr>
                  </a:outerShdw>
                </a:effectLst>
              </a:rPr>
              <a:t>for the (</a:t>
            </a:r>
            <a:r>
              <a:rPr lang="fr-FR" b="1" dirty="0" err="1">
                <a:solidFill>
                  <a:schemeClr val="accent5">
                    <a:lumMod val="60000"/>
                    <a:lumOff val="40000"/>
                  </a:schemeClr>
                </a:solidFill>
                <a:effectLst>
                  <a:outerShdw blurRad="38100" dist="38100" dir="2700000" algn="tl">
                    <a:srgbClr val="000000">
                      <a:alpha val="43137"/>
                    </a:srgbClr>
                  </a:outerShdw>
                </a:effectLst>
              </a:rPr>
              <a:t>elite</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women</a:t>
            </a:r>
            <a:r>
              <a:rPr lang="fr-FR" b="1" dirty="0">
                <a:solidFill>
                  <a:schemeClr val="accent5">
                    <a:lumMod val="60000"/>
                    <a:lumOff val="40000"/>
                  </a:schemeClr>
                </a:solidFill>
                <a:effectLst>
                  <a:outerShdw blurRad="38100" dist="38100" dir="2700000" algn="tl">
                    <a:srgbClr val="000000">
                      <a:alpha val="43137"/>
                    </a:srgbClr>
                  </a:outerShdw>
                </a:effectLst>
              </a:rPr>
              <a:t> of </a:t>
            </a:r>
            <a:r>
              <a:rPr lang="fr-FR" b="1" dirty="0" err="1">
                <a:solidFill>
                  <a:schemeClr val="accent5">
                    <a:lumMod val="60000"/>
                    <a:lumOff val="40000"/>
                  </a:schemeClr>
                </a:solidFill>
                <a:effectLst>
                  <a:outerShdw blurRad="38100" dist="38100" dir="2700000" algn="tl">
                    <a:srgbClr val="000000">
                      <a:alpha val="43137"/>
                    </a:srgbClr>
                  </a:outerShdw>
                </a:effectLst>
              </a:rPr>
              <a:t>Miletos</a:t>
            </a:r>
            <a:r>
              <a:rPr lang="fr-FR" b="1" dirty="0">
                <a:solidFill>
                  <a:schemeClr val="accent5">
                    <a:lumMod val="60000"/>
                    <a:lumOff val="40000"/>
                  </a:schemeClr>
                </a:solidFill>
                <a:effectLst>
                  <a:outerShdw blurRad="38100" dist="38100" dir="2700000" algn="tl">
                    <a:srgbClr val="000000">
                      <a:alpha val="43137"/>
                    </a:srgbClr>
                  </a:outerShdw>
                </a:effectLst>
              </a:rPr>
              <a:t>?</a:t>
            </a:r>
            <a:br>
              <a:rPr lang="fr-FR" b="1" dirty="0">
                <a:solidFill>
                  <a:schemeClr val="accent5">
                    <a:lumMod val="60000"/>
                    <a:lumOff val="40000"/>
                  </a:schemeClr>
                </a:solidFill>
                <a:effectLst>
                  <a:outerShdw blurRad="38100" dist="38100" dir="2700000" algn="tl">
                    <a:srgbClr val="000000">
                      <a:alpha val="43137"/>
                    </a:srgbClr>
                  </a:outerShdw>
                </a:effectLst>
              </a:rPr>
            </a:br>
            <a:endParaRPr lang="fr-FR" sz="1200" b="1" dirty="0">
              <a:solidFill>
                <a:schemeClr val="accent5">
                  <a:lumMod val="60000"/>
                  <a:lumOff val="40000"/>
                </a:schemeClr>
              </a:solidFill>
              <a:effectLst>
                <a:outerShdw blurRad="38100" dist="38100" dir="2700000" algn="tl">
                  <a:srgbClr val="000000">
                    <a:alpha val="43137"/>
                  </a:srgbClr>
                </a:outerShdw>
              </a:effectLst>
            </a:endParaRPr>
          </a:p>
          <a:p>
            <a:pPr marL="285750" lvl="1" indent="-285750">
              <a:buFont typeface="Wingdings"/>
              <a:buChar char="à"/>
            </a:pPr>
            <a:r>
              <a:rPr lang="fr-FR" b="1" dirty="0" err="1">
                <a:solidFill>
                  <a:schemeClr val="accent5">
                    <a:lumMod val="60000"/>
                    <a:lumOff val="40000"/>
                  </a:schemeClr>
                </a:solidFill>
                <a:effectLst>
                  <a:outerShdw blurRad="38100" dist="38100" dir="2700000" algn="tl">
                    <a:srgbClr val="000000">
                      <a:alpha val="43137"/>
                    </a:srgbClr>
                  </a:outerShdw>
                </a:effectLst>
              </a:rPr>
              <a:t>I.Milet</a:t>
            </a:r>
            <a:r>
              <a:rPr lang="fr-FR" b="1" dirty="0">
                <a:solidFill>
                  <a:schemeClr val="accent5">
                    <a:lumMod val="60000"/>
                    <a:lumOff val="40000"/>
                  </a:schemeClr>
                </a:solidFill>
                <a:effectLst>
                  <a:outerShdw blurRad="38100" dist="38100" dir="2700000" algn="tl">
                    <a:srgbClr val="000000">
                      <a:alpha val="43137"/>
                    </a:srgbClr>
                  </a:outerShdw>
                </a:effectLst>
              </a:rPr>
              <a:t>: « </a:t>
            </a:r>
            <a:r>
              <a:rPr lang="fr-FR" b="1" dirty="0" err="1">
                <a:solidFill>
                  <a:schemeClr val="accent5">
                    <a:lumMod val="60000"/>
                    <a:lumOff val="40000"/>
                  </a:schemeClr>
                </a:solidFill>
                <a:effectLst>
                  <a:outerShdw blurRad="38100" dist="38100" dir="2700000" algn="tl">
                    <a:srgbClr val="000000">
                      <a:alpha val="43137"/>
                    </a:srgbClr>
                  </a:outerShdw>
                </a:effectLst>
              </a:rPr>
              <a:t>ein</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sprechender</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Beleg</a:t>
            </a:r>
            <a:r>
              <a:rPr lang="fr-FR" b="1" dirty="0">
                <a:solidFill>
                  <a:schemeClr val="accent5">
                    <a:lumMod val="60000"/>
                    <a:lumOff val="40000"/>
                  </a:schemeClr>
                </a:solidFill>
                <a:effectLst>
                  <a:outerShdw blurRad="38100" dist="38100" dir="2700000" algn="tl">
                    <a:srgbClr val="000000">
                      <a:alpha val="43137"/>
                    </a:srgbClr>
                  </a:outerShdw>
                </a:effectLst>
              </a:rPr>
              <a:t> f</a:t>
            </a:r>
            <a:r>
              <a:rPr lang="de-DE" b="1" dirty="0">
                <a:solidFill>
                  <a:schemeClr val="accent5">
                    <a:lumMod val="60000"/>
                    <a:lumOff val="40000"/>
                  </a:schemeClr>
                </a:solidFill>
                <a:effectLst>
                  <a:outerShdw blurRad="38100" dist="38100" dir="2700000" algn="tl">
                    <a:srgbClr val="000000">
                      <a:alpha val="43137"/>
                    </a:srgbClr>
                  </a:outerShdw>
                </a:effectLst>
              </a:rPr>
              <a:t>ür die politische Wirksamkeit der griechischen Frau“</a:t>
            </a:r>
            <a:endParaRPr lang="fr-FR" b="1" dirty="0">
              <a:solidFill>
                <a:schemeClr val="accent5">
                  <a:lumMod val="60000"/>
                  <a:lumOff val="40000"/>
                </a:schemeClr>
              </a:solidFill>
              <a:effectLst>
                <a:outerShdw blurRad="38100" dist="38100" dir="2700000" algn="tl">
                  <a:srgbClr val="000000">
                    <a:alpha val="43137"/>
                  </a:srgbClr>
                </a:outerShdw>
              </a:effectLst>
            </a:endParaRPr>
          </a:p>
          <a:p>
            <a:pPr marL="285750" lvl="1" indent="-285750">
              <a:buFont typeface="Wingdings"/>
              <a:buChar char="à"/>
            </a:pPr>
            <a:endParaRPr lang="fr-FR" sz="1200" b="1" dirty="0">
              <a:solidFill>
                <a:schemeClr val="accent5">
                  <a:lumMod val="60000"/>
                  <a:lumOff val="40000"/>
                </a:schemeClr>
              </a:solidFill>
              <a:effectLst>
                <a:outerShdw blurRad="38100" dist="38100" dir="2700000" algn="tl">
                  <a:srgbClr val="000000">
                    <a:alpha val="43137"/>
                  </a:srgbClr>
                </a:outerShdw>
              </a:effectLst>
            </a:endParaRPr>
          </a:p>
          <a:p>
            <a:pPr marL="285750" lvl="1" indent="-285750">
              <a:buFont typeface="Wingdings"/>
              <a:buChar char="à"/>
            </a:pPr>
            <a:r>
              <a:rPr lang="fr-FR" b="1" dirty="0">
                <a:solidFill>
                  <a:schemeClr val="accent5">
                    <a:lumMod val="60000"/>
                    <a:lumOff val="40000"/>
                  </a:schemeClr>
                </a:solidFill>
                <a:effectLst>
                  <a:outerShdw blurRad="38100" dist="38100" dir="2700000" algn="tl">
                    <a:srgbClr val="000000">
                      <a:alpha val="43137"/>
                    </a:srgbClr>
                  </a:outerShdw>
                </a:effectLst>
              </a:rPr>
              <a:t>no </a:t>
            </a:r>
            <a:r>
              <a:rPr lang="fr-FR" b="1" dirty="0" err="1">
                <a:solidFill>
                  <a:schemeClr val="accent5">
                    <a:lumMod val="60000"/>
                    <a:lumOff val="40000"/>
                  </a:schemeClr>
                </a:solidFill>
                <a:effectLst>
                  <a:outerShdw blurRad="38100" dist="38100" dir="2700000" algn="tl">
                    <a:srgbClr val="000000">
                      <a:alpha val="43137"/>
                    </a:srgbClr>
                  </a:outerShdw>
                </a:effectLst>
              </a:rPr>
              <a:t>other</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family</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members</a:t>
            </a:r>
            <a:r>
              <a:rPr lang="fr-FR" b="1" dirty="0">
                <a:solidFill>
                  <a:schemeClr val="accent5">
                    <a:lumMod val="60000"/>
                    <a:lumOff val="40000"/>
                  </a:schemeClr>
                </a:solidFill>
                <a:effectLst>
                  <a:outerShdw blurRad="38100" dist="38100" dir="2700000" algn="tl">
                    <a:srgbClr val="000000">
                      <a:alpha val="43137"/>
                    </a:srgbClr>
                  </a:outerShdw>
                </a:effectLst>
              </a:rPr>
              <a:t> are </a:t>
            </a:r>
            <a:r>
              <a:rPr lang="fr-FR" b="1" dirty="0" err="1">
                <a:solidFill>
                  <a:schemeClr val="accent5">
                    <a:lumMod val="60000"/>
                    <a:lumOff val="40000"/>
                  </a:schemeClr>
                </a:solidFill>
                <a:effectLst>
                  <a:outerShdw blurRad="38100" dist="38100" dir="2700000" algn="tl">
                    <a:srgbClr val="000000">
                      <a:alpha val="43137"/>
                    </a:srgbClr>
                  </a:outerShdw>
                </a:effectLst>
              </a:rPr>
              <a:t>mentioned</a:t>
            </a:r>
            <a:r>
              <a:rPr lang="fr-FR" b="1" dirty="0">
                <a:solidFill>
                  <a:schemeClr val="accent5">
                    <a:lumMod val="60000"/>
                    <a:lumOff val="40000"/>
                  </a:schemeClr>
                </a:solidFill>
                <a:effectLst>
                  <a:outerShdw blurRad="38100" dist="38100" dir="2700000" algn="tl">
                    <a:srgbClr val="000000">
                      <a:alpha val="43137"/>
                    </a:srgbClr>
                  </a:outerShdw>
                </a:effectLst>
              </a:rPr>
              <a:t> to </a:t>
            </a:r>
            <a:r>
              <a:rPr lang="fr-FR" b="1" dirty="0" err="1">
                <a:solidFill>
                  <a:schemeClr val="accent5">
                    <a:lumMod val="60000"/>
                    <a:lumOff val="40000"/>
                  </a:schemeClr>
                </a:solidFill>
                <a:effectLst>
                  <a:outerShdw blurRad="38100" dist="38100" dir="2700000" algn="tl">
                    <a:srgbClr val="000000">
                      <a:alpha val="43137"/>
                    </a:srgbClr>
                  </a:outerShdw>
                </a:effectLst>
              </a:rPr>
              <a:t>emphasise</a:t>
            </a:r>
            <a:r>
              <a:rPr lang="fr-FR" b="1" dirty="0">
                <a:solidFill>
                  <a:schemeClr val="accent5">
                    <a:lumMod val="60000"/>
                    <a:lumOff val="40000"/>
                  </a:schemeClr>
                </a:solidFill>
                <a:effectLst>
                  <a:outerShdw blurRad="38100" dist="38100" dir="2700000" algn="tl">
                    <a:srgbClr val="000000">
                      <a:alpha val="43137"/>
                    </a:srgbClr>
                  </a:outerShdw>
                </a:effectLst>
              </a:rPr>
              <a:t>  the social prestige of </a:t>
            </a:r>
            <a:r>
              <a:rPr lang="fr-FR" b="1" dirty="0" err="1">
                <a:solidFill>
                  <a:schemeClr val="accent5">
                    <a:lumMod val="60000"/>
                    <a:lumOff val="40000"/>
                  </a:schemeClr>
                </a:solidFill>
                <a:effectLst>
                  <a:outerShdw blurRad="38100" dist="38100" dir="2700000" algn="tl">
                    <a:srgbClr val="000000">
                      <a:alpha val="43137"/>
                    </a:srgbClr>
                  </a:outerShdw>
                </a:effectLst>
              </a:rPr>
              <a:t>this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i="1" dirty="0" err="1">
                <a:solidFill>
                  <a:schemeClr val="accent5">
                    <a:lumMod val="60000"/>
                    <a:lumOff val="40000"/>
                  </a:schemeClr>
                </a:solidFill>
                <a:effectLst>
                  <a:outerShdw blurRad="38100" dist="38100" dir="2700000" algn="tl">
                    <a:srgbClr val="000000">
                      <a:alpha val="43137"/>
                    </a:srgbClr>
                  </a:outerShdw>
                </a:effectLst>
              </a:rPr>
              <a:t>archiereia</a:t>
            </a:r>
            <a:r>
              <a:rPr lang="fr-FR" b="1" i="1" dirty="0">
                <a:solidFill>
                  <a:schemeClr val="accent5">
                    <a:lumMod val="60000"/>
                    <a:lumOff val="40000"/>
                  </a:schemeClr>
                </a:solidFill>
                <a:effectLst>
                  <a:outerShdw blurRad="38100" dist="38100" dir="2700000" algn="tl">
                    <a:srgbClr val="000000">
                      <a:alpha val="43137"/>
                    </a:srgbClr>
                  </a:outerShdw>
                </a:effectLst>
              </a:rPr>
              <a:t> </a:t>
            </a:r>
            <a:br>
              <a:rPr lang="fr-FR" b="1" dirty="0">
                <a:solidFill>
                  <a:schemeClr val="accent5">
                    <a:lumMod val="60000"/>
                    <a:lumOff val="40000"/>
                  </a:schemeClr>
                </a:solidFill>
                <a:effectLst>
                  <a:outerShdw blurRad="38100" dist="38100" dir="2700000" algn="tl">
                    <a:srgbClr val="000000">
                      <a:alpha val="43137"/>
                    </a:srgbClr>
                  </a:outerShdw>
                </a:effectLst>
              </a:rPr>
            </a:br>
            <a:endParaRPr lang="fr-FR" sz="1200" b="1" dirty="0">
              <a:solidFill>
                <a:schemeClr val="accent5">
                  <a:lumMod val="60000"/>
                  <a:lumOff val="40000"/>
                </a:schemeClr>
              </a:solidFill>
              <a:effectLst>
                <a:outerShdw blurRad="38100" dist="38100" dir="2700000" algn="tl">
                  <a:srgbClr val="000000">
                    <a:alpha val="43137"/>
                  </a:srgbClr>
                </a:outerShdw>
              </a:effectLst>
            </a:endParaRPr>
          </a:p>
          <a:p>
            <a:pPr marL="285750" lvl="1" indent="-285750">
              <a:buFont typeface="Wingdings"/>
              <a:buChar char="à"/>
            </a:pPr>
            <a:r>
              <a:rPr lang="fr-FR" b="1" dirty="0">
                <a:solidFill>
                  <a:schemeClr val="accent5">
                    <a:lumMod val="60000"/>
                    <a:lumOff val="40000"/>
                  </a:schemeClr>
                </a:solidFill>
                <a:effectLst>
                  <a:outerShdw blurRad="38100" dist="38100" dir="2700000" algn="tl">
                    <a:srgbClr val="000000">
                      <a:alpha val="43137"/>
                    </a:srgbClr>
                  </a:outerShdw>
                </a:effectLst>
              </a:rPr>
              <a:t>important </a:t>
            </a:r>
            <a:r>
              <a:rPr lang="fr-FR" b="1" dirty="0" err="1">
                <a:solidFill>
                  <a:schemeClr val="accent5">
                    <a:lumMod val="60000"/>
                    <a:lumOff val="40000"/>
                  </a:schemeClr>
                </a:solidFill>
                <a:effectLst>
                  <a:outerShdw blurRad="38100" dist="38100" dir="2700000" algn="tl">
                    <a:srgbClr val="000000">
                      <a:alpha val="43137"/>
                    </a:srgbClr>
                  </a:outerShdw>
                </a:effectLst>
              </a:rPr>
              <a:t>premise</a:t>
            </a:r>
            <a:r>
              <a:rPr lang="fr-FR" b="1" dirty="0">
                <a:solidFill>
                  <a:schemeClr val="accent5">
                    <a:lumMod val="60000"/>
                    <a:lumOff val="40000"/>
                  </a:schemeClr>
                </a:solidFill>
                <a:effectLst>
                  <a:outerShdw blurRad="38100" dist="38100" dir="2700000" algn="tl">
                    <a:srgbClr val="000000">
                      <a:alpha val="43137"/>
                    </a:srgbClr>
                  </a:outerShdw>
                </a:effectLst>
              </a:rPr>
              <a:t> for </a:t>
            </a:r>
            <a:r>
              <a:rPr lang="fr-FR" b="1" dirty="0" err="1">
                <a:solidFill>
                  <a:schemeClr val="accent5">
                    <a:lumMod val="60000"/>
                    <a:lumOff val="40000"/>
                  </a:schemeClr>
                </a:solidFill>
                <a:effectLst>
                  <a:outerShdw blurRad="38100" dist="38100" dir="2700000" algn="tl">
                    <a:srgbClr val="000000">
                      <a:alpha val="43137"/>
                    </a:srgbClr>
                  </a:outerShdw>
                </a:effectLst>
              </a:rPr>
              <a:t>these</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expensive</a:t>
            </a:r>
            <a:r>
              <a:rPr lang="fr-FR" b="1" dirty="0">
                <a:solidFill>
                  <a:schemeClr val="accent5">
                    <a:lumMod val="60000"/>
                    <a:lumOff val="40000"/>
                  </a:schemeClr>
                </a:solidFill>
                <a:effectLst>
                  <a:outerShdw blurRad="38100" dist="38100" dir="2700000" algn="tl">
                    <a:srgbClr val="000000">
                      <a:alpha val="43137"/>
                    </a:srgbClr>
                  </a:outerShdw>
                </a:effectLst>
              </a:rPr>
              <a:t> offices: </a:t>
            </a:r>
            <a:r>
              <a:rPr lang="fr-FR" b="1" dirty="0" err="1">
                <a:solidFill>
                  <a:schemeClr val="accent5">
                    <a:lumMod val="60000"/>
                    <a:lumOff val="40000"/>
                  </a:schemeClr>
                </a:solidFill>
                <a:effectLst>
                  <a:outerShdw blurRad="38100" dist="38100" dir="2700000" algn="tl">
                    <a:srgbClr val="000000">
                      <a:alpha val="43137"/>
                    </a:srgbClr>
                  </a:outerShdw>
                </a:effectLst>
              </a:rPr>
              <a:t>enormous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wealth</a:t>
            </a:r>
            <a:r>
              <a:rPr lang="fr-FR" b="1" dirty="0">
                <a:solidFill>
                  <a:schemeClr val="accent5">
                    <a:lumMod val="60000"/>
                    <a:lumOff val="40000"/>
                  </a:schemeClr>
                </a:solidFill>
                <a:effectLst>
                  <a:outerShdw blurRad="38100" dist="38100" dir="2700000" algn="tl">
                    <a:srgbClr val="000000">
                      <a:alpha val="43137"/>
                    </a:srgbClr>
                  </a:outerShdw>
                </a:effectLst>
              </a:rPr>
              <a:t> and social standing</a:t>
            </a:r>
          </a:p>
          <a:p>
            <a:pPr marL="285750" lvl="1" indent="-285750">
              <a:buFont typeface="Wingdings"/>
              <a:buChar char="à"/>
            </a:pPr>
            <a:r>
              <a:rPr lang="fr-FR" b="1" dirty="0" err="1">
                <a:solidFill>
                  <a:schemeClr val="accent5">
                    <a:lumMod val="60000"/>
                    <a:lumOff val="40000"/>
                  </a:schemeClr>
                </a:solidFill>
                <a:effectLst>
                  <a:outerShdw blurRad="38100" dist="38100" dir="2700000" algn="tl">
                    <a:srgbClr val="000000">
                      <a:alpha val="43137"/>
                    </a:srgbClr>
                  </a:outerShdw>
                </a:effectLst>
              </a:rPr>
              <a:t>women</a:t>
            </a:r>
            <a:r>
              <a:rPr lang="fr-FR" b="1" dirty="0">
                <a:solidFill>
                  <a:schemeClr val="accent5">
                    <a:lumMod val="60000"/>
                    <a:lumOff val="40000"/>
                  </a:schemeClr>
                </a:solidFill>
                <a:effectLst>
                  <a:outerShdw blurRad="38100" dist="38100" dir="2700000" algn="tl">
                    <a:srgbClr val="000000">
                      <a:alpha val="43137"/>
                    </a:srgbClr>
                  </a:outerShdw>
                </a:effectLst>
              </a:rPr>
              <a:t> as </a:t>
            </a:r>
            <a:r>
              <a:rPr lang="fr-FR" b="1" dirty="0" err="1">
                <a:solidFill>
                  <a:schemeClr val="accent5">
                    <a:lumMod val="60000"/>
                    <a:lumOff val="40000"/>
                  </a:schemeClr>
                </a:solidFill>
                <a:effectLst>
                  <a:outerShdw blurRad="38100" dist="38100" dir="2700000" algn="tl">
                    <a:srgbClr val="000000">
                      <a:alpha val="43137"/>
                    </a:srgbClr>
                  </a:outerShdw>
                </a:effectLst>
              </a:rPr>
              <a:t>benefactor</a:t>
            </a:r>
            <a:r>
              <a:rPr lang="fr-FR" b="1" dirty="0">
                <a:solidFill>
                  <a:schemeClr val="accent5">
                    <a:lumMod val="60000"/>
                    <a:lumOff val="40000"/>
                  </a:schemeClr>
                </a:solidFill>
                <a:effectLst>
                  <a:outerShdw blurRad="38100" dist="38100" dir="2700000" algn="tl">
                    <a:srgbClr val="000000">
                      <a:alpha val="43137"/>
                    </a:srgbClr>
                  </a:outerShdw>
                </a:effectLst>
              </a:rPr>
              <a:t> </a:t>
            </a:r>
          </a:p>
        </p:txBody>
      </p:sp>
      <p:sp>
        <p:nvSpPr>
          <p:cNvPr id="11" name="Oval 10"/>
          <p:cNvSpPr/>
          <p:nvPr/>
        </p:nvSpPr>
        <p:spPr>
          <a:xfrm>
            <a:off x="395536" y="4725144"/>
            <a:ext cx="3456384" cy="288032"/>
          </a:xfrm>
          <a:prstGeom prst="ellipse">
            <a:avLst/>
          </a:prstGeom>
          <a:noFill/>
          <a:ln w="38100">
            <a:solidFill>
              <a:srgbClr val="16D3D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6375817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a:spLocks noGrp="1"/>
          </p:cNvSpPr>
          <p:nvPr>
            <p:ph type="title"/>
          </p:nvPr>
        </p:nvSpPr>
        <p:spPr>
          <a:xfrm>
            <a:off x="457200" y="260648"/>
            <a:ext cx="8229600" cy="854968"/>
          </a:xfrm>
        </p:spPr>
        <p:txBody>
          <a:bodyPr/>
          <a:lstStyle/>
          <a:p>
            <a:r>
              <a:rPr lang="en-GB" dirty="0" err="1"/>
              <a:t>Aphrodisias</a:t>
            </a:r>
            <a:r>
              <a:rPr lang="en-GB" dirty="0"/>
              <a:t> </a:t>
            </a:r>
          </a:p>
        </p:txBody>
      </p:sp>
      <p:pic>
        <p:nvPicPr>
          <p:cNvPr id="1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45258" y="332656"/>
            <a:ext cx="4174124" cy="4248472"/>
          </a:xfrm>
        </p:spPr>
      </p:pic>
      <p:sp>
        <p:nvSpPr>
          <p:cNvPr id="7" name="Content Placeholder 2"/>
          <p:cNvSpPr txBox="1">
            <a:spLocks/>
          </p:cNvSpPr>
          <p:nvPr/>
        </p:nvSpPr>
        <p:spPr>
          <a:xfrm>
            <a:off x="107504" y="1600200"/>
            <a:ext cx="5842992" cy="4525963"/>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a:buFont typeface="Wingdings" pitchFamily="2" charset="2"/>
              <a:buChar char="Ø"/>
            </a:pPr>
            <a:r>
              <a:rPr lang="de-DE" sz="2000" dirty="0">
                <a:solidFill>
                  <a:schemeClr val="accent5">
                    <a:lumMod val="40000"/>
                    <a:lumOff val="60000"/>
                  </a:schemeClr>
                </a:solidFill>
                <a:effectLst>
                  <a:outerShdw blurRad="38100" dist="38100" dir="2700000" algn="tl">
                    <a:srgbClr val="000000">
                      <a:alpha val="43137"/>
                    </a:srgbClr>
                  </a:outerShdw>
                </a:effectLst>
              </a:rPr>
              <a:t>17 </a:t>
            </a:r>
            <a:r>
              <a:rPr lang="de-DE" sz="2000" dirty="0" err="1">
                <a:solidFill>
                  <a:schemeClr val="accent5">
                    <a:lumMod val="40000"/>
                    <a:lumOff val="60000"/>
                  </a:schemeClr>
                </a:solidFill>
                <a:effectLst>
                  <a:outerShdw blurRad="38100" dist="38100" dir="2700000" algn="tl">
                    <a:srgbClr val="000000">
                      <a:alpha val="43137"/>
                    </a:srgbClr>
                  </a:outerShdw>
                </a:effectLst>
              </a:rPr>
              <a:t>women</a:t>
            </a:r>
            <a:r>
              <a:rPr lang="de-DE" sz="2000" dirty="0">
                <a:solidFill>
                  <a:schemeClr val="accent5">
                    <a:lumMod val="40000"/>
                    <a:lumOff val="60000"/>
                  </a:schemeClr>
                </a:solidFill>
                <a:effectLst>
                  <a:outerShdw blurRad="38100" dist="38100" dir="2700000" algn="tl">
                    <a:srgbClr val="000000">
                      <a:alpha val="43137"/>
                    </a:srgbClr>
                  </a:outerShdw>
                </a:effectLst>
              </a:rPr>
              <a:t> </a:t>
            </a:r>
            <a:r>
              <a:rPr lang="de-DE" sz="2000" dirty="0" err="1">
                <a:solidFill>
                  <a:schemeClr val="accent5">
                    <a:lumMod val="40000"/>
                    <a:lumOff val="60000"/>
                  </a:schemeClr>
                </a:solidFill>
                <a:effectLst>
                  <a:outerShdw blurRad="38100" dist="38100" dir="2700000" algn="tl">
                    <a:srgbClr val="000000">
                      <a:alpha val="43137"/>
                    </a:srgbClr>
                  </a:outerShdw>
                </a:effectLst>
              </a:rPr>
              <a:t>among</a:t>
            </a:r>
            <a:r>
              <a:rPr lang="de-DE" sz="2000" dirty="0">
                <a:solidFill>
                  <a:schemeClr val="accent5">
                    <a:lumMod val="40000"/>
                    <a:lumOff val="60000"/>
                  </a:schemeClr>
                </a:solidFill>
                <a:effectLst>
                  <a:outerShdw blurRad="38100" dist="38100" dir="2700000" algn="tl">
                    <a:srgbClr val="000000">
                      <a:alpha val="43137"/>
                    </a:srgbClr>
                  </a:outerShdw>
                </a:effectLst>
              </a:rPr>
              <a:t> </a:t>
            </a:r>
            <a:r>
              <a:rPr lang="de-DE" sz="2000" dirty="0" err="1">
                <a:solidFill>
                  <a:schemeClr val="accent5">
                    <a:lumMod val="40000"/>
                    <a:lumOff val="60000"/>
                  </a:schemeClr>
                </a:solidFill>
                <a:effectLst>
                  <a:outerShdw blurRad="38100" dist="38100" dir="2700000" algn="tl">
                    <a:srgbClr val="000000">
                      <a:alpha val="43137"/>
                    </a:srgbClr>
                  </a:outerShdw>
                </a:effectLst>
              </a:rPr>
              <a:t>the</a:t>
            </a:r>
            <a:r>
              <a:rPr lang="de-DE" sz="2000" dirty="0">
                <a:solidFill>
                  <a:schemeClr val="accent5">
                    <a:lumMod val="40000"/>
                    <a:lumOff val="60000"/>
                  </a:schemeClr>
                </a:solidFill>
                <a:effectLst>
                  <a:outerShdw blurRad="38100" dist="38100" dir="2700000" algn="tl">
                    <a:srgbClr val="000000">
                      <a:alpha val="43137"/>
                    </a:srgbClr>
                  </a:outerShdw>
                </a:effectLst>
              </a:rPr>
              <a:t> 66 (</a:t>
            </a:r>
            <a:r>
              <a:rPr lang="de-DE" sz="2000" dirty="0" err="1">
                <a:solidFill>
                  <a:schemeClr val="accent5">
                    <a:lumMod val="40000"/>
                    <a:lumOff val="60000"/>
                  </a:schemeClr>
                </a:solidFill>
                <a:effectLst>
                  <a:outerShdw blurRad="38100" dist="38100" dir="2700000" algn="tl">
                    <a:srgbClr val="000000">
                      <a:alpha val="43137"/>
                    </a:srgbClr>
                  </a:outerShdw>
                </a:effectLst>
              </a:rPr>
              <a:t>high</a:t>
            </a:r>
            <a:r>
              <a:rPr lang="de-DE" sz="2000" dirty="0">
                <a:solidFill>
                  <a:schemeClr val="accent5">
                    <a:lumMod val="40000"/>
                    <a:lumOff val="60000"/>
                  </a:schemeClr>
                </a:solidFill>
                <a:effectLst>
                  <a:outerShdw blurRad="38100" dist="38100" dir="2700000" algn="tl">
                    <a:srgbClr val="000000">
                      <a:alpha val="43137"/>
                    </a:srgbClr>
                  </a:outerShdw>
                </a:effectLst>
              </a:rPr>
              <a:t>) </a:t>
            </a:r>
            <a:br>
              <a:rPr lang="de-DE" sz="2000" dirty="0">
                <a:solidFill>
                  <a:schemeClr val="accent5">
                    <a:lumMod val="40000"/>
                    <a:lumOff val="60000"/>
                  </a:schemeClr>
                </a:solidFill>
                <a:effectLst>
                  <a:outerShdw blurRad="38100" dist="38100" dir="2700000" algn="tl">
                    <a:srgbClr val="000000">
                      <a:alpha val="43137"/>
                    </a:srgbClr>
                  </a:outerShdw>
                </a:effectLst>
              </a:rPr>
            </a:br>
            <a:r>
              <a:rPr lang="de-DE" sz="2000" dirty="0" err="1">
                <a:solidFill>
                  <a:schemeClr val="accent5">
                    <a:lumMod val="40000"/>
                    <a:lumOff val="60000"/>
                  </a:schemeClr>
                </a:solidFill>
                <a:effectLst>
                  <a:outerShdw blurRad="38100" dist="38100" dir="2700000" algn="tl">
                    <a:srgbClr val="000000">
                      <a:alpha val="43137"/>
                    </a:srgbClr>
                  </a:outerShdw>
                </a:effectLst>
              </a:rPr>
              <a:t>priests</a:t>
            </a:r>
            <a:r>
              <a:rPr lang="de-DE" sz="2000" dirty="0">
                <a:solidFill>
                  <a:schemeClr val="accent5">
                    <a:lumMod val="40000"/>
                    <a:lumOff val="60000"/>
                  </a:schemeClr>
                </a:solidFill>
                <a:effectLst>
                  <a:outerShdw blurRad="38100" dist="38100" dir="2700000" algn="tl">
                    <a:srgbClr val="000000">
                      <a:alpha val="43137"/>
                    </a:srgbClr>
                  </a:outerShdw>
                </a:effectLst>
              </a:rPr>
              <a:t> </a:t>
            </a:r>
            <a:r>
              <a:rPr lang="de-DE" sz="2000" dirty="0" err="1">
                <a:solidFill>
                  <a:schemeClr val="accent5">
                    <a:lumMod val="40000"/>
                    <a:lumOff val="60000"/>
                  </a:schemeClr>
                </a:solidFill>
                <a:effectLst>
                  <a:outerShdw blurRad="38100" dist="38100" dir="2700000" algn="tl">
                    <a:srgbClr val="000000">
                      <a:alpha val="43137"/>
                    </a:srgbClr>
                  </a:outerShdw>
                </a:effectLst>
              </a:rPr>
              <a:t>of</a:t>
            </a:r>
            <a:r>
              <a:rPr lang="de-DE" sz="2000" dirty="0">
                <a:solidFill>
                  <a:schemeClr val="accent5">
                    <a:lumMod val="40000"/>
                    <a:lumOff val="60000"/>
                  </a:schemeClr>
                </a:solidFill>
                <a:effectLst>
                  <a:outerShdw blurRad="38100" dist="38100" dir="2700000" algn="tl">
                    <a:srgbClr val="000000">
                      <a:alpha val="43137"/>
                    </a:srgbClr>
                  </a:outerShdw>
                </a:effectLst>
              </a:rPr>
              <a:t> imperial </a:t>
            </a:r>
            <a:r>
              <a:rPr lang="de-DE" sz="2000" dirty="0" err="1">
                <a:solidFill>
                  <a:schemeClr val="accent5">
                    <a:lumMod val="40000"/>
                    <a:lumOff val="60000"/>
                  </a:schemeClr>
                </a:solidFill>
                <a:effectLst>
                  <a:outerShdw blurRad="38100" dist="38100" dir="2700000" algn="tl">
                    <a:srgbClr val="000000">
                      <a:alpha val="43137"/>
                    </a:srgbClr>
                  </a:outerShdw>
                </a:effectLst>
              </a:rPr>
              <a:t>cult</a:t>
            </a:r>
            <a:endParaRPr lang="de-DE" sz="2000" dirty="0">
              <a:solidFill>
                <a:schemeClr val="accent5">
                  <a:lumMod val="40000"/>
                  <a:lumOff val="60000"/>
                </a:schemeClr>
              </a:solidFill>
              <a:effectLst>
                <a:outerShdw blurRad="38100" dist="38100" dir="2700000" algn="tl">
                  <a:srgbClr val="000000">
                    <a:alpha val="43137"/>
                  </a:srgbClr>
                </a:outerShdw>
              </a:effectLst>
            </a:endParaRPr>
          </a:p>
          <a:p>
            <a:pPr>
              <a:buFont typeface="Wingdings" pitchFamily="2" charset="2"/>
              <a:buChar char="Ø"/>
            </a:pPr>
            <a:r>
              <a:rPr lang="de-DE" sz="2000" dirty="0" err="1">
                <a:solidFill>
                  <a:schemeClr val="accent5">
                    <a:lumMod val="40000"/>
                    <a:lumOff val="60000"/>
                  </a:schemeClr>
                </a:solidFill>
                <a:effectLst>
                  <a:outerShdw blurRad="38100" dist="38100" dir="2700000" algn="tl">
                    <a:srgbClr val="000000">
                      <a:alpha val="43137"/>
                    </a:srgbClr>
                  </a:outerShdw>
                </a:effectLst>
              </a:rPr>
              <a:t>seemingly</a:t>
            </a:r>
            <a:r>
              <a:rPr lang="de-DE" sz="2000" dirty="0">
                <a:solidFill>
                  <a:schemeClr val="accent5">
                    <a:lumMod val="40000"/>
                    <a:lumOff val="60000"/>
                  </a:schemeClr>
                </a:solidFill>
                <a:effectLst>
                  <a:outerShdw blurRad="38100" dist="38100" dir="2700000" algn="tl">
                    <a:srgbClr val="000000">
                      <a:alpha val="43137"/>
                    </a:srgbClr>
                  </a:outerShdw>
                </a:effectLst>
              </a:rPr>
              <a:t> powerful </a:t>
            </a:r>
            <a:r>
              <a:rPr lang="de-DE" sz="2000" dirty="0" err="1">
                <a:solidFill>
                  <a:schemeClr val="accent5">
                    <a:lumMod val="40000"/>
                    <a:lumOff val="60000"/>
                  </a:schemeClr>
                </a:solidFill>
                <a:effectLst>
                  <a:outerShdw blurRad="38100" dist="38100" dir="2700000" algn="tl">
                    <a:srgbClr val="000000">
                      <a:alpha val="43137"/>
                    </a:srgbClr>
                  </a:outerShdw>
                </a:effectLst>
              </a:rPr>
              <a:t>and</a:t>
            </a:r>
            <a:r>
              <a:rPr lang="de-DE" sz="2000" dirty="0">
                <a:solidFill>
                  <a:schemeClr val="accent5">
                    <a:lumMod val="40000"/>
                    <a:lumOff val="60000"/>
                  </a:schemeClr>
                </a:solidFill>
                <a:effectLst>
                  <a:outerShdw blurRad="38100" dist="38100" dir="2700000" algn="tl">
                    <a:srgbClr val="000000">
                      <a:alpha val="43137"/>
                    </a:srgbClr>
                  </a:outerShdw>
                </a:effectLst>
              </a:rPr>
              <a:t> </a:t>
            </a:r>
            <a:r>
              <a:rPr lang="de-DE" sz="2000" dirty="0" err="1">
                <a:solidFill>
                  <a:schemeClr val="accent5">
                    <a:lumMod val="40000"/>
                    <a:lumOff val="60000"/>
                  </a:schemeClr>
                </a:solidFill>
                <a:effectLst>
                  <a:outerShdw blurRad="38100" dist="38100" dir="2700000" algn="tl">
                    <a:srgbClr val="000000">
                      <a:alpha val="43137"/>
                    </a:srgbClr>
                  </a:outerShdw>
                </a:effectLst>
              </a:rPr>
              <a:t>influential</a:t>
            </a:r>
            <a:r>
              <a:rPr lang="de-DE" sz="2000" dirty="0">
                <a:solidFill>
                  <a:schemeClr val="accent5">
                    <a:lumMod val="40000"/>
                    <a:lumOff val="60000"/>
                  </a:schemeClr>
                </a:solidFill>
                <a:effectLst>
                  <a:outerShdw blurRad="38100" dist="38100" dir="2700000" algn="tl">
                    <a:srgbClr val="000000">
                      <a:alpha val="43137"/>
                    </a:srgbClr>
                  </a:outerShdw>
                </a:effectLst>
              </a:rPr>
              <a:t> </a:t>
            </a:r>
            <a:br>
              <a:rPr lang="de-DE" sz="2000" dirty="0">
                <a:solidFill>
                  <a:schemeClr val="accent5">
                    <a:lumMod val="40000"/>
                    <a:lumOff val="60000"/>
                  </a:schemeClr>
                </a:solidFill>
                <a:effectLst>
                  <a:outerShdw blurRad="38100" dist="38100" dir="2700000" algn="tl">
                    <a:srgbClr val="000000">
                      <a:alpha val="43137"/>
                    </a:srgbClr>
                  </a:outerShdw>
                </a:effectLst>
              </a:rPr>
            </a:br>
            <a:r>
              <a:rPr lang="de-DE" sz="2000" dirty="0" err="1">
                <a:solidFill>
                  <a:schemeClr val="accent5">
                    <a:lumMod val="40000"/>
                    <a:lumOff val="60000"/>
                  </a:schemeClr>
                </a:solidFill>
                <a:effectLst>
                  <a:outerShdw blurRad="38100" dist="38100" dir="2700000" algn="tl">
                    <a:srgbClr val="000000">
                      <a:alpha val="43137"/>
                    </a:srgbClr>
                  </a:outerShdw>
                </a:effectLst>
              </a:rPr>
              <a:t>women</a:t>
            </a:r>
            <a:r>
              <a:rPr lang="de-DE" sz="2000" dirty="0">
                <a:solidFill>
                  <a:schemeClr val="accent5">
                    <a:lumMod val="40000"/>
                    <a:lumOff val="60000"/>
                  </a:schemeClr>
                </a:solidFill>
                <a:effectLst>
                  <a:outerShdw blurRad="38100" dist="38100" dir="2700000" algn="tl">
                    <a:srgbClr val="000000">
                      <a:alpha val="43137"/>
                    </a:srgbClr>
                  </a:outerShdw>
                </a:effectLst>
              </a:rPr>
              <a:t> </a:t>
            </a:r>
            <a:r>
              <a:rPr lang="de-DE" sz="2000" dirty="0" err="1">
                <a:solidFill>
                  <a:schemeClr val="accent5">
                    <a:lumMod val="40000"/>
                    <a:lumOff val="60000"/>
                  </a:schemeClr>
                </a:solidFill>
                <a:effectLst>
                  <a:outerShdw blurRad="38100" dist="38100" dir="2700000" algn="tl">
                    <a:srgbClr val="000000">
                      <a:alpha val="43137"/>
                    </a:srgbClr>
                  </a:outerShdw>
                </a:effectLst>
              </a:rPr>
              <a:t>as</a:t>
            </a:r>
            <a:r>
              <a:rPr lang="de-DE" sz="2000" dirty="0">
                <a:solidFill>
                  <a:schemeClr val="accent5">
                    <a:lumMod val="40000"/>
                    <a:lumOff val="60000"/>
                  </a:schemeClr>
                </a:solidFill>
                <a:effectLst>
                  <a:outerShdw blurRad="38100" dist="38100" dir="2700000" algn="tl">
                    <a:srgbClr val="000000">
                      <a:alpha val="43137"/>
                    </a:srgbClr>
                  </a:outerShdw>
                </a:effectLst>
              </a:rPr>
              <a:t> </a:t>
            </a:r>
            <a:r>
              <a:rPr lang="de-DE" sz="2000" i="1" dirty="0" err="1">
                <a:solidFill>
                  <a:schemeClr val="accent5">
                    <a:lumMod val="40000"/>
                    <a:lumOff val="60000"/>
                  </a:schemeClr>
                </a:solidFill>
                <a:effectLst>
                  <a:outerShdw blurRad="38100" dist="38100" dir="2700000" algn="tl">
                    <a:srgbClr val="000000">
                      <a:alpha val="43137"/>
                    </a:srgbClr>
                  </a:outerShdw>
                </a:effectLst>
              </a:rPr>
              <a:t>archiereia</a:t>
            </a:r>
            <a:endParaRPr lang="de-DE" sz="2000" i="1" dirty="0">
              <a:solidFill>
                <a:schemeClr val="accent5">
                  <a:lumMod val="40000"/>
                  <a:lumOff val="60000"/>
                </a:schemeClr>
              </a:solidFill>
              <a:effectLst>
                <a:outerShdw blurRad="38100" dist="38100" dir="2700000" algn="tl">
                  <a:srgbClr val="000000">
                    <a:alpha val="43137"/>
                  </a:srgbClr>
                </a:outerShdw>
              </a:effectLst>
            </a:endParaRPr>
          </a:p>
          <a:p>
            <a:pPr lvl="1">
              <a:buFont typeface="Wingdings" pitchFamily="2" charset="2"/>
              <a:buChar char="Ø"/>
            </a:pPr>
            <a:r>
              <a:rPr lang="de-DE" sz="1800" dirty="0" err="1">
                <a:solidFill>
                  <a:schemeClr val="accent5">
                    <a:lumMod val="40000"/>
                    <a:lumOff val="60000"/>
                  </a:schemeClr>
                </a:solidFill>
                <a:effectLst>
                  <a:outerShdw blurRad="38100" dist="38100" dir="2700000" algn="tl">
                    <a:srgbClr val="000000">
                      <a:alpha val="43137"/>
                    </a:srgbClr>
                  </a:outerShdw>
                </a:effectLst>
              </a:rPr>
              <a:t>example</a:t>
            </a:r>
            <a:r>
              <a:rPr lang="de-DE" sz="1800" dirty="0">
                <a:solidFill>
                  <a:schemeClr val="accent5">
                    <a:lumMod val="40000"/>
                    <a:lumOff val="60000"/>
                  </a:schemeClr>
                </a:solidFill>
                <a:effectLst>
                  <a:outerShdw blurRad="38100" dist="38100" dir="2700000" algn="tl">
                    <a:srgbClr val="000000">
                      <a:alpha val="43137"/>
                    </a:srgbClr>
                  </a:outerShdw>
                </a:effectLst>
              </a:rPr>
              <a:t> </a:t>
            </a:r>
            <a:r>
              <a:rPr lang="de-DE" sz="1800" dirty="0" err="1">
                <a:solidFill>
                  <a:schemeClr val="accent5">
                    <a:lumMod val="40000"/>
                    <a:lumOff val="60000"/>
                  </a:schemeClr>
                </a:solidFill>
                <a:effectLst>
                  <a:outerShdw blurRad="38100" dist="38100" dir="2700000" algn="tl">
                    <a:srgbClr val="000000">
                      <a:alpha val="43137"/>
                    </a:srgbClr>
                  </a:outerShdw>
                </a:effectLst>
              </a:rPr>
              <a:t>of</a:t>
            </a:r>
            <a:r>
              <a:rPr lang="de-DE" sz="1800" dirty="0">
                <a:solidFill>
                  <a:schemeClr val="accent5">
                    <a:lumMod val="40000"/>
                    <a:lumOff val="60000"/>
                  </a:schemeClr>
                </a:solidFill>
                <a:effectLst>
                  <a:outerShdw blurRad="38100" dist="38100" dir="2700000" algn="tl">
                    <a:srgbClr val="000000">
                      <a:alpha val="43137"/>
                    </a:srgbClr>
                  </a:outerShdw>
                </a:effectLst>
              </a:rPr>
              <a:t> Attalis Apphion</a:t>
            </a:r>
          </a:p>
          <a:p>
            <a:pPr>
              <a:buFont typeface="Wingdings" pitchFamily="2" charset="2"/>
              <a:buChar char="Ø"/>
            </a:pPr>
            <a:r>
              <a:rPr lang="de-DE" sz="2000" dirty="0" err="1">
                <a:solidFill>
                  <a:schemeClr val="accent5">
                    <a:lumMod val="40000"/>
                    <a:lumOff val="60000"/>
                  </a:schemeClr>
                </a:solidFill>
                <a:effectLst>
                  <a:outerShdw blurRad="38100" dist="38100" dir="2700000" algn="tl">
                    <a:srgbClr val="000000">
                      <a:alpha val="43137"/>
                    </a:srgbClr>
                  </a:outerShdw>
                </a:effectLst>
              </a:rPr>
              <a:t>women</a:t>
            </a:r>
            <a:r>
              <a:rPr lang="de-DE" sz="2000" dirty="0">
                <a:solidFill>
                  <a:schemeClr val="accent5">
                    <a:lumMod val="40000"/>
                    <a:lumOff val="60000"/>
                  </a:schemeClr>
                </a:solidFill>
                <a:effectLst>
                  <a:outerShdw blurRad="38100" dist="38100" dir="2700000" algn="tl">
                    <a:srgbClr val="000000">
                      <a:alpha val="43137"/>
                    </a:srgbClr>
                  </a:outerShdw>
                </a:effectLst>
              </a:rPr>
              <a:t> </a:t>
            </a:r>
            <a:r>
              <a:rPr lang="de-DE" sz="2000" dirty="0" err="1">
                <a:solidFill>
                  <a:schemeClr val="accent5">
                    <a:lumMod val="40000"/>
                    <a:lumOff val="60000"/>
                  </a:schemeClr>
                </a:solidFill>
                <a:effectLst>
                  <a:outerShdw blurRad="38100" dist="38100" dir="2700000" algn="tl">
                    <a:srgbClr val="000000">
                      <a:alpha val="43137"/>
                    </a:srgbClr>
                  </a:outerShdw>
                </a:effectLst>
              </a:rPr>
              <a:t>as</a:t>
            </a:r>
            <a:r>
              <a:rPr lang="de-DE" sz="2000" dirty="0">
                <a:solidFill>
                  <a:schemeClr val="accent5">
                    <a:lumMod val="40000"/>
                    <a:lumOff val="60000"/>
                  </a:schemeClr>
                </a:solidFill>
                <a:effectLst>
                  <a:outerShdw blurRad="38100" dist="38100" dir="2700000" algn="tl">
                    <a:srgbClr val="000000">
                      <a:alpha val="43137"/>
                    </a:srgbClr>
                  </a:outerShdw>
                </a:effectLst>
              </a:rPr>
              <a:t> </a:t>
            </a:r>
            <a:r>
              <a:rPr lang="de-DE" sz="2000" dirty="0" err="1">
                <a:solidFill>
                  <a:schemeClr val="accent5">
                    <a:lumMod val="40000"/>
                    <a:lumOff val="60000"/>
                  </a:schemeClr>
                </a:solidFill>
                <a:effectLst>
                  <a:outerShdw blurRad="38100" dist="38100" dir="2700000" algn="tl">
                    <a:srgbClr val="000000">
                      <a:alpha val="43137"/>
                    </a:srgbClr>
                  </a:outerShdw>
                </a:effectLst>
              </a:rPr>
              <a:t>euergetes</a:t>
            </a:r>
            <a:endParaRPr lang="de-DE" sz="2000" dirty="0">
              <a:solidFill>
                <a:schemeClr val="accent5">
                  <a:lumMod val="40000"/>
                  <a:lumOff val="60000"/>
                </a:schemeClr>
              </a:solidFill>
              <a:effectLst>
                <a:outerShdw blurRad="38100" dist="38100" dir="2700000" algn="tl">
                  <a:srgbClr val="000000">
                    <a:alpha val="43137"/>
                  </a:srgbClr>
                </a:outerShdw>
              </a:effectLst>
            </a:endParaRPr>
          </a:p>
          <a:p>
            <a:pPr>
              <a:buFont typeface="Wingdings" pitchFamily="2" charset="2"/>
              <a:buChar char="Ø"/>
            </a:pPr>
            <a:r>
              <a:rPr lang="de-DE" sz="2000" dirty="0" err="1">
                <a:solidFill>
                  <a:schemeClr val="accent5">
                    <a:lumMod val="40000"/>
                    <a:lumOff val="60000"/>
                  </a:schemeClr>
                </a:solidFill>
                <a:effectLst>
                  <a:outerShdw blurRad="38100" dist="38100" dir="2700000" algn="tl">
                    <a:srgbClr val="000000">
                      <a:alpha val="43137"/>
                    </a:srgbClr>
                  </a:outerShdw>
                </a:effectLst>
              </a:rPr>
              <a:t>Combination</a:t>
            </a:r>
            <a:r>
              <a:rPr lang="de-DE" sz="2000" i="1" dirty="0">
                <a:solidFill>
                  <a:schemeClr val="accent5">
                    <a:lumMod val="40000"/>
                    <a:lumOff val="60000"/>
                  </a:schemeClr>
                </a:solidFill>
                <a:effectLst>
                  <a:outerShdw blurRad="38100" dist="38100" dir="2700000" algn="tl">
                    <a:srgbClr val="000000">
                      <a:alpha val="43137"/>
                    </a:srgbClr>
                  </a:outerShdw>
                </a:effectLst>
              </a:rPr>
              <a:t>:</a:t>
            </a:r>
          </a:p>
          <a:p>
            <a:pPr lvl="1">
              <a:buFont typeface="Wingdings" pitchFamily="2" charset="2"/>
              <a:buChar char="Ø"/>
            </a:pPr>
            <a:r>
              <a:rPr lang="de-DE" sz="1800" i="1" dirty="0" err="1">
                <a:solidFill>
                  <a:schemeClr val="accent5">
                    <a:lumMod val="40000"/>
                    <a:lumOff val="60000"/>
                  </a:schemeClr>
                </a:solidFill>
                <a:effectLst>
                  <a:outerShdw blurRad="38100" dist="38100" dir="2700000" algn="tl">
                    <a:srgbClr val="000000">
                      <a:alpha val="43137"/>
                    </a:srgbClr>
                  </a:outerShdw>
                </a:effectLst>
              </a:rPr>
              <a:t>hiereia</a:t>
            </a:r>
            <a:r>
              <a:rPr lang="de-DE" sz="1800" dirty="0">
                <a:solidFill>
                  <a:schemeClr val="accent5">
                    <a:lumMod val="40000"/>
                    <a:lumOff val="60000"/>
                  </a:schemeClr>
                </a:solidFill>
                <a:effectLst>
                  <a:outerShdw blurRad="38100" dist="38100" dir="2700000" algn="tl">
                    <a:srgbClr val="000000">
                      <a:alpha val="43137"/>
                    </a:srgbClr>
                  </a:outerShdw>
                </a:effectLst>
              </a:rPr>
              <a:t> </a:t>
            </a:r>
            <a:r>
              <a:rPr lang="de-DE" sz="1800" dirty="0" err="1">
                <a:solidFill>
                  <a:schemeClr val="accent5">
                    <a:lumMod val="40000"/>
                    <a:lumOff val="60000"/>
                  </a:schemeClr>
                </a:solidFill>
                <a:effectLst>
                  <a:outerShdw blurRad="38100" dist="38100" dir="2700000" algn="tl">
                    <a:srgbClr val="000000">
                      <a:alpha val="43137"/>
                    </a:srgbClr>
                  </a:outerShdw>
                </a:effectLst>
              </a:rPr>
              <a:t>of</a:t>
            </a:r>
            <a:r>
              <a:rPr lang="de-DE" sz="1800" dirty="0">
                <a:solidFill>
                  <a:schemeClr val="accent5">
                    <a:lumMod val="40000"/>
                    <a:lumOff val="60000"/>
                  </a:schemeClr>
                </a:solidFill>
                <a:effectLst>
                  <a:outerShdw blurRad="38100" dist="38100" dir="2700000" algn="tl">
                    <a:srgbClr val="000000">
                      <a:alpha val="43137"/>
                    </a:srgbClr>
                  </a:outerShdw>
                </a:effectLst>
              </a:rPr>
              <a:t> Aphrodite </a:t>
            </a:r>
          </a:p>
          <a:p>
            <a:pPr lvl="1">
              <a:buFont typeface="Wingdings" pitchFamily="2" charset="2"/>
              <a:buChar char="Ø"/>
            </a:pPr>
            <a:r>
              <a:rPr lang="de-DE" sz="1800" i="1" dirty="0" err="1">
                <a:solidFill>
                  <a:schemeClr val="accent5">
                    <a:lumMod val="40000"/>
                    <a:lumOff val="60000"/>
                  </a:schemeClr>
                </a:solidFill>
                <a:effectLst>
                  <a:outerShdw blurRad="38100" dist="38100" dir="2700000" algn="tl">
                    <a:srgbClr val="000000">
                      <a:alpha val="43137"/>
                    </a:srgbClr>
                  </a:outerShdw>
                </a:effectLst>
              </a:rPr>
              <a:t>archiereia</a:t>
            </a:r>
            <a:r>
              <a:rPr lang="de-DE" sz="1800" dirty="0">
                <a:solidFill>
                  <a:schemeClr val="accent5">
                    <a:lumMod val="40000"/>
                    <a:lumOff val="60000"/>
                  </a:schemeClr>
                </a:solidFill>
                <a:effectLst>
                  <a:outerShdw blurRad="38100" dist="38100" dir="2700000" algn="tl">
                    <a:srgbClr val="000000">
                      <a:alpha val="43137"/>
                    </a:srgbClr>
                  </a:outerShdw>
                </a:effectLst>
              </a:rPr>
              <a:t> </a:t>
            </a:r>
            <a:r>
              <a:rPr lang="de-DE" sz="1800" dirty="0" err="1">
                <a:solidFill>
                  <a:schemeClr val="accent5">
                    <a:lumMod val="40000"/>
                    <a:lumOff val="60000"/>
                  </a:schemeClr>
                </a:solidFill>
                <a:effectLst>
                  <a:outerShdw blurRad="38100" dist="38100" dir="2700000" algn="tl">
                    <a:srgbClr val="000000">
                      <a:alpha val="43137"/>
                    </a:srgbClr>
                  </a:outerShdw>
                </a:effectLst>
              </a:rPr>
              <a:t>of</a:t>
            </a:r>
            <a:r>
              <a:rPr lang="de-DE" sz="1800" dirty="0">
                <a:solidFill>
                  <a:schemeClr val="accent5">
                    <a:lumMod val="40000"/>
                    <a:lumOff val="60000"/>
                  </a:schemeClr>
                </a:solidFill>
                <a:effectLst>
                  <a:outerShdw blurRad="38100" dist="38100" dir="2700000" algn="tl">
                    <a:srgbClr val="000000">
                      <a:alpha val="43137"/>
                    </a:srgbClr>
                  </a:outerShdw>
                </a:effectLst>
              </a:rPr>
              <a:t> </a:t>
            </a:r>
            <a:r>
              <a:rPr lang="de-DE" sz="1800" dirty="0" err="1">
                <a:solidFill>
                  <a:schemeClr val="accent5">
                    <a:lumMod val="40000"/>
                    <a:lumOff val="60000"/>
                  </a:schemeClr>
                </a:solidFill>
                <a:effectLst>
                  <a:outerShdw blurRad="38100" dist="38100" dir="2700000" algn="tl">
                    <a:srgbClr val="000000">
                      <a:alpha val="43137"/>
                    </a:srgbClr>
                  </a:outerShdw>
                </a:effectLst>
              </a:rPr>
              <a:t>the</a:t>
            </a:r>
            <a:r>
              <a:rPr lang="de-DE" sz="1800" dirty="0">
                <a:solidFill>
                  <a:schemeClr val="accent5">
                    <a:lumMod val="40000"/>
                    <a:lumOff val="60000"/>
                  </a:schemeClr>
                </a:solidFill>
                <a:effectLst>
                  <a:outerShdw blurRad="38100" dist="38100" dir="2700000" algn="tl">
                    <a:srgbClr val="000000">
                      <a:alpha val="43137"/>
                    </a:srgbClr>
                  </a:outerShdw>
                </a:effectLst>
              </a:rPr>
              <a:t> </a:t>
            </a:r>
            <a:r>
              <a:rPr lang="de-DE" sz="1800" i="1" dirty="0">
                <a:solidFill>
                  <a:schemeClr val="accent5">
                    <a:lumMod val="40000"/>
                    <a:lumOff val="60000"/>
                  </a:schemeClr>
                </a:solidFill>
                <a:effectLst>
                  <a:outerShdw blurRad="38100" dist="38100" dir="2700000" algn="tl">
                    <a:srgbClr val="000000">
                      <a:alpha val="43137"/>
                    </a:srgbClr>
                  </a:outerShdw>
                </a:effectLst>
              </a:rPr>
              <a:t>Augusti</a:t>
            </a:r>
            <a:endParaRPr lang="en-GB" sz="1800" i="1" dirty="0">
              <a:solidFill>
                <a:schemeClr val="accent5">
                  <a:lumMod val="40000"/>
                  <a:lumOff val="60000"/>
                </a:schemeClr>
              </a:solidFill>
              <a:effectLst>
                <a:outerShdw blurRad="38100" dist="38100" dir="2700000" algn="tl">
                  <a:srgbClr val="000000">
                    <a:alpha val="43137"/>
                  </a:srgbClr>
                </a:outerShdw>
              </a:effectLst>
            </a:endParaRPr>
          </a:p>
        </p:txBody>
      </p:sp>
      <p:sp>
        <p:nvSpPr>
          <p:cNvPr id="15" name="TextBox 14"/>
          <p:cNvSpPr txBox="1"/>
          <p:nvPr/>
        </p:nvSpPr>
        <p:spPr>
          <a:xfrm rot="5400000">
            <a:off x="6887537" y="1834952"/>
            <a:ext cx="3456384" cy="307777"/>
          </a:xfrm>
          <a:prstGeom prst="rect">
            <a:avLst/>
          </a:prstGeom>
          <a:noFill/>
        </p:spPr>
        <p:txBody>
          <a:bodyPr wrap="square" rtlCol="0">
            <a:spAutoFit/>
          </a:bodyPr>
          <a:lstStyle/>
          <a:p>
            <a:r>
              <a:rPr lang="en-GB" sz="1400" dirty="0" err="1">
                <a:solidFill>
                  <a:schemeClr val="tx1">
                    <a:lumMod val="75000"/>
                  </a:schemeClr>
                </a:solidFill>
              </a:rPr>
              <a:t>Blöcke</a:t>
            </a:r>
            <a:r>
              <a:rPr lang="en-GB" sz="1400" dirty="0">
                <a:solidFill>
                  <a:schemeClr val="tx1">
                    <a:lumMod val="75000"/>
                  </a:schemeClr>
                </a:solidFill>
              </a:rPr>
              <a:t> </a:t>
            </a:r>
            <a:r>
              <a:rPr lang="en-GB" sz="1400" dirty="0" err="1">
                <a:solidFill>
                  <a:schemeClr val="tx1">
                    <a:lumMod val="75000"/>
                  </a:schemeClr>
                </a:solidFill>
              </a:rPr>
              <a:t>vom</a:t>
            </a:r>
            <a:r>
              <a:rPr lang="en-GB" sz="1400" dirty="0">
                <a:solidFill>
                  <a:schemeClr val="tx1">
                    <a:lumMod val="75000"/>
                  </a:schemeClr>
                </a:solidFill>
              </a:rPr>
              <a:t> </a:t>
            </a:r>
            <a:r>
              <a:rPr lang="en-GB" sz="1400" b="1" dirty="0" err="1">
                <a:solidFill>
                  <a:schemeClr val="tx1">
                    <a:lumMod val="75000"/>
                  </a:schemeClr>
                </a:solidFill>
              </a:rPr>
              <a:t>Sebasteion</a:t>
            </a:r>
            <a:endParaRPr lang="en-GB" sz="1400" dirty="0">
              <a:solidFill>
                <a:schemeClr val="tx1">
                  <a:lumMod val="75000"/>
                </a:schemeClr>
              </a:solidFill>
            </a:endParaRPr>
          </a:p>
        </p:txBody>
      </p:sp>
      <p:pic>
        <p:nvPicPr>
          <p:cNvPr id="17" name="Picture 16"/>
          <p:cNvPicPr>
            <a:picLocks noChangeAspect="1"/>
          </p:cNvPicPr>
          <p:nvPr/>
        </p:nvPicPr>
        <p:blipFill>
          <a:blip r:embed="rId3" cstate="print">
            <a:duotone>
              <a:prstClr val="black"/>
              <a:schemeClr val="accent6">
                <a:tint val="45000"/>
                <a:satMod val="400000"/>
              </a:schemeClr>
            </a:duotone>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tretch>
            <a:fillRect/>
          </a:stretch>
        </p:blipFill>
        <p:spPr>
          <a:xfrm>
            <a:off x="5724129" y="3162074"/>
            <a:ext cx="3313042" cy="3620540"/>
          </a:xfrm>
          <a:prstGeom prst="rect">
            <a:avLst/>
          </a:prstGeom>
        </p:spPr>
      </p:pic>
      <p:sp>
        <p:nvSpPr>
          <p:cNvPr id="18" name="Oval 17"/>
          <p:cNvSpPr/>
          <p:nvPr/>
        </p:nvSpPr>
        <p:spPr>
          <a:xfrm>
            <a:off x="6233198" y="3374383"/>
            <a:ext cx="1286115" cy="685300"/>
          </a:xfrm>
          <a:prstGeom prst="ellipse">
            <a:avLst/>
          </a:prstGeom>
          <a:solidFill>
            <a:schemeClr val="accent1">
              <a:alpha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rot="664616">
            <a:off x="6851482" y="3211553"/>
            <a:ext cx="1594782" cy="646331"/>
          </a:xfrm>
          <a:prstGeom prst="rect">
            <a:avLst/>
          </a:prstGeom>
          <a:noFill/>
        </p:spPr>
        <p:txBody>
          <a:bodyPr wrap="square" rtlCol="0">
            <a:spAutoFit/>
          </a:bodyPr>
          <a:lstStyle/>
          <a:p>
            <a:r>
              <a:rPr lang="de-DE" b="1" dirty="0">
                <a:solidFill>
                  <a:schemeClr val="bg2">
                    <a:lumMod val="75000"/>
                    <a:lumOff val="25000"/>
                  </a:schemeClr>
                </a:solidFill>
                <a:effectLst>
                  <a:outerShdw blurRad="38100" dist="38100" dir="2700000" algn="tl">
                    <a:srgbClr val="000000">
                      <a:alpha val="43137"/>
                    </a:srgbClr>
                  </a:outerShdw>
                </a:effectLst>
              </a:rPr>
              <a:t>APHRODITE TEMPLE</a:t>
            </a:r>
            <a:endParaRPr lang="en-GB" b="1" dirty="0">
              <a:solidFill>
                <a:schemeClr val="bg2">
                  <a:lumMod val="75000"/>
                  <a:lumOff val="25000"/>
                </a:schemeClr>
              </a:solidFill>
              <a:effectLst>
                <a:outerShdw blurRad="38100" dist="38100" dir="2700000" algn="tl">
                  <a:srgbClr val="000000">
                    <a:alpha val="43137"/>
                  </a:srgbClr>
                </a:outerShdw>
              </a:effectLst>
            </a:endParaRPr>
          </a:p>
        </p:txBody>
      </p:sp>
      <p:sp>
        <p:nvSpPr>
          <p:cNvPr id="20" name="TextBox 19"/>
          <p:cNvSpPr txBox="1"/>
          <p:nvPr/>
        </p:nvSpPr>
        <p:spPr>
          <a:xfrm>
            <a:off x="6228184" y="4509120"/>
            <a:ext cx="1440835" cy="369332"/>
          </a:xfrm>
          <a:prstGeom prst="rect">
            <a:avLst/>
          </a:prstGeom>
          <a:noFill/>
        </p:spPr>
        <p:txBody>
          <a:bodyPr wrap="square" rtlCol="0">
            <a:spAutoFit/>
          </a:bodyPr>
          <a:lstStyle/>
          <a:p>
            <a:pPr algn="ctr"/>
            <a:r>
              <a:rPr lang="de-DE" b="1" dirty="0">
                <a:solidFill>
                  <a:schemeClr val="bg2">
                    <a:lumMod val="75000"/>
                    <a:lumOff val="25000"/>
                  </a:schemeClr>
                </a:solidFill>
                <a:effectLst>
                  <a:outerShdw blurRad="38100" dist="38100" dir="2700000" algn="tl">
                    <a:srgbClr val="000000">
                      <a:alpha val="43137"/>
                    </a:srgbClr>
                  </a:outerShdw>
                </a:effectLst>
              </a:rPr>
              <a:t>AGORA</a:t>
            </a:r>
            <a:endParaRPr lang="en-GB" b="1" dirty="0">
              <a:solidFill>
                <a:schemeClr val="bg2">
                  <a:lumMod val="75000"/>
                  <a:lumOff val="25000"/>
                </a:schemeClr>
              </a:solidFill>
              <a:effectLst>
                <a:outerShdw blurRad="38100" dist="38100" dir="2700000" algn="tl">
                  <a:srgbClr val="000000">
                    <a:alpha val="43137"/>
                  </a:srgbClr>
                </a:outerShdw>
              </a:effectLst>
            </a:endParaRPr>
          </a:p>
        </p:txBody>
      </p:sp>
      <p:sp>
        <p:nvSpPr>
          <p:cNvPr id="11" name="TextBox 10"/>
          <p:cNvSpPr txBox="1"/>
          <p:nvPr/>
        </p:nvSpPr>
        <p:spPr>
          <a:xfrm>
            <a:off x="179512" y="6165304"/>
            <a:ext cx="5770984" cy="584775"/>
          </a:xfrm>
          <a:prstGeom prst="rect">
            <a:avLst/>
          </a:prstGeom>
          <a:noFill/>
        </p:spPr>
        <p:txBody>
          <a:bodyPr wrap="square" rtlCol="0">
            <a:spAutoFit/>
          </a:bodyPr>
          <a:lstStyle/>
          <a:p>
            <a:r>
              <a:rPr lang="en-GB" sz="1600" dirty="0">
                <a:solidFill>
                  <a:schemeClr val="accent5">
                    <a:lumMod val="40000"/>
                    <a:lumOff val="60000"/>
                  </a:schemeClr>
                </a:solidFill>
                <a:effectLst>
                  <a:outerShdw blurRad="38100" dist="38100" dir="2700000" algn="tl">
                    <a:srgbClr val="000000">
                      <a:alpha val="43137"/>
                    </a:srgbClr>
                  </a:outerShdw>
                </a:effectLst>
              </a:rPr>
              <a:t>Aphrodite/Venus </a:t>
            </a:r>
            <a:br>
              <a:rPr lang="en-GB" sz="1600" dirty="0">
                <a:solidFill>
                  <a:schemeClr val="accent5">
                    <a:lumMod val="40000"/>
                    <a:lumOff val="60000"/>
                  </a:schemeClr>
                </a:solidFill>
                <a:effectLst>
                  <a:outerShdw blurRad="38100" dist="38100" dir="2700000" algn="tl">
                    <a:srgbClr val="000000">
                      <a:alpha val="43137"/>
                    </a:srgbClr>
                  </a:outerShdw>
                </a:effectLst>
              </a:rPr>
            </a:br>
            <a:r>
              <a:rPr lang="en-GB" sz="1600" dirty="0">
                <a:solidFill>
                  <a:schemeClr val="accent5">
                    <a:lumMod val="40000"/>
                    <a:lumOff val="60000"/>
                  </a:schemeClr>
                </a:solidFill>
                <a:effectLst>
                  <a:outerShdw blurRad="38100" dist="38100" dir="2700000" algn="tl">
                    <a:srgbClr val="000000">
                      <a:alpha val="43137"/>
                    </a:srgbClr>
                  </a:outerShdw>
                </a:effectLst>
              </a:rPr>
              <a:t>–  ancestor of Julio-</a:t>
            </a:r>
            <a:r>
              <a:rPr lang="en-GB" sz="1600" dirty="0" err="1">
                <a:solidFill>
                  <a:schemeClr val="accent5">
                    <a:lumMod val="40000"/>
                    <a:lumOff val="60000"/>
                  </a:schemeClr>
                </a:solidFill>
                <a:effectLst>
                  <a:outerShdw blurRad="38100" dist="38100" dir="2700000" algn="tl">
                    <a:srgbClr val="000000">
                      <a:alpha val="43137"/>
                    </a:srgbClr>
                  </a:outerShdw>
                </a:effectLst>
              </a:rPr>
              <a:t>Claudian</a:t>
            </a:r>
            <a:r>
              <a:rPr lang="en-GB" sz="1600" dirty="0">
                <a:solidFill>
                  <a:schemeClr val="accent5">
                    <a:lumMod val="40000"/>
                    <a:lumOff val="60000"/>
                  </a:schemeClr>
                </a:solidFill>
                <a:effectLst>
                  <a:outerShdw blurRad="38100" dist="38100" dir="2700000" algn="tl">
                    <a:srgbClr val="000000">
                      <a:alpha val="43137"/>
                    </a:srgbClr>
                  </a:outerShdw>
                </a:effectLst>
              </a:rPr>
              <a:t> dynasty</a:t>
            </a:r>
          </a:p>
        </p:txBody>
      </p:sp>
      <p:sp>
        <p:nvSpPr>
          <p:cNvPr id="13" name="Oval 12"/>
          <p:cNvSpPr/>
          <p:nvPr/>
        </p:nvSpPr>
        <p:spPr>
          <a:xfrm>
            <a:off x="7818782" y="4568715"/>
            <a:ext cx="1286115" cy="685300"/>
          </a:xfrm>
          <a:prstGeom prst="ellipse">
            <a:avLst/>
          </a:prstGeom>
          <a:solidFill>
            <a:schemeClr val="accent1">
              <a:alpha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rot="3301418">
            <a:off x="7453451" y="4628807"/>
            <a:ext cx="2058411" cy="369332"/>
          </a:xfrm>
          <a:prstGeom prst="rect">
            <a:avLst/>
          </a:prstGeom>
          <a:noFill/>
        </p:spPr>
        <p:txBody>
          <a:bodyPr wrap="square" rtlCol="0">
            <a:spAutoFit/>
          </a:bodyPr>
          <a:lstStyle/>
          <a:p>
            <a:pPr algn="ctr"/>
            <a:r>
              <a:rPr lang="de-DE" b="1" dirty="0">
                <a:solidFill>
                  <a:schemeClr val="bg2">
                    <a:lumMod val="75000"/>
                    <a:lumOff val="25000"/>
                  </a:schemeClr>
                </a:solidFill>
                <a:effectLst>
                  <a:outerShdw blurRad="38100" dist="38100" dir="2700000" algn="tl">
                    <a:srgbClr val="000000">
                      <a:alpha val="43137"/>
                    </a:srgbClr>
                  </a:outerShdw>
                </a:effectLst>
              </a:rPr>
              <a:t>SEBASTEION</a:t>
            </a:r>
            <a:endParaRPr lang="en-GB" b="1" dirty="0">
              <a:solidFill>
                <a:schemeClr val="bg2">
                  <a:lumMod val="75000"/>
                  <a:lumOff val="25000"/>
                </a:schemeClr>
              </a:solidFill>
              <a:effectLst>
                <a:outerShdw blurRad="38100" dist="38100" dir="2700000" algn="tl">
                  <a:srgbClr val="000000">
                    <a:alpha val="43137"/>
                  </a:srgbClr>
                </a:outerShdw>
              </a:effectLst>
            </a:endParaRPr>
          </a:p>
        </p:txBody>
      </p:sp>
      <p:sp>
        <p:nvSpPr>
          <p:cNvPr id="21" name="Oval 20"/>
          <p:cNvSpPr/>
          <p:nvPr/>
        </p:nvSpPr>
        <p:spPr>
          <a:xfrm>
            <a:off x="5642231" y="4697354"/>
            <a:ext cx="643057" cy="1179917"/>
          </a:xfrm>
          <a:prstGeom prst="ellipse">
            <a:avLst/>
          </a:prstGeom>
          <a:solidFill>
            <a:schemeClr val="accent1">
              <a:alpha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rot="20341505">
            <a:off x="5489062" y="5585599"/>
            <a:ext cx="1440835" cy="369332"/>
          </a:xfrm>
          <a:prstGeom prst="rect">
            <a:avLst/>
          </a:prstGeom>
          <a:noFill/>
        </p:spPr>
        <p:txBody>
          <a:bodyPr wrap="square" rtlCol="0">
            <a:spAutoFit/>
          </a:bodyPr>
          <a:lstStyle/>
          <a:p>
            <a:pPr algn="ctr"/>
            <a:r>
              <a:rPr lang="de-DE" b="1" dirty="0">
                <a:solidFill>
                  <a:schemeClr val="bg2">
                    <a:lumMod val="75000"/>
                    <a:lumOff val="25000"/>
                  </a:schemeClr>
                </a:solidFill>
                <a:effectLst>
                  <a:outerShdw blurRad="38100" dist="38100" dir="2700000" algn="tl">
                    <a:srgbClr val="000000">
                      <a:alpha val="43137"/>
                    </a:srgbClr>
                  </a:outerShdw>
                </a:effectLst>
              </a:rPr>
              <a:t>BATHS</a:t>
            </a:r>
            <a:endParaRPr lang="en-GB" b="1" dirty="0">
              <a:solidFill>
                <a:schemeClr val="bg2">
                  <a:lumMod val="75000"/>
                  <a:lumOff val="2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1413486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vertical)">
                                      <p:cBhvr>
                                        <p:cTn id="7" dur="500"/>
                                        <p:tgtEl>
                                          <p:spTgt spid="7"/>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randombar(horizontal)">
                                      <p:cBhvr>
                                        <p:cTn id="15" dur="500"/>
                                        <p:tgtEl>
                                          <p:spTgt spid="15"/>
                                        </p:tgtEl>
                                      </p:cBhvr>
                                    </p:animEffect>
                                  </p:childTnLst>
                                </p:cTn>
                              </p:par>
                            </p:childTnLst>
                          </p:cTn>
                        </p:par>
                        <p:par>
                          <p:cTn id="16" fill="hold">
                            <p:stCondLst>
                              <p:cond delay="1500"/>
                            </p:stCondLst>
                            <p:childTnLst>
                              <p:par>
                                <p:cTn id="17" presetID="14" presetClass="entr" presetSubtype="10" fill="hold" nodeType="afterEffect">
                                  <p:stCondLst>
                                    <p:cond delay="500"/>
                                  </p:stCondLst>
                                  <p:childTnLst>
                                    <p:set>
                                      <p:cBhvr>
                                        <p:cTn id="18" dur="1" fill="hold">
                                          <p:stCondLst>
                                            <p:cond delay="0"/>
                                          </p:stCondLst>
                                        </p:cTn>
                                        <p:tgtEl>
                                          <p:spTgt spid="14"/>
                                        </p:tgtEl>
                                        <p:attrNameLst>
                                          <p:attrName>style.visibility</p:attrName>
                                        </p:attrNameLst>
                                      </p:cBhvr>
                                      <p:to>
                                        <p:strVal val="visible"/>
                                      </p:to>
                                    </p:set>
                                    <p:animEffect transition="in" filter="randombar(horizontal)">
                                      <p:cBhvr>
                                        <p:cTn id="19" dur="500"/>
                                        <p:tgtEl>
                                          <p:spTgt spid="14"/>
                                        </p:tgtEl>
                                      </p:cBhvr>
                                    </p:animEffect>
                                  </p:childTnLst>
                                </p:cTn>
                              </p:par>
                            </p:childTnLst>
                          </p:cTn>
                        </p:par>
                        <p:par>
                          <p:cTn id="20" fill="hold">
                            <p:stCondLst>
                              <p:cond delay="2500"/>
                            </p:stCondLst>
                            <p:childTnLst>
                              <p:par>
                                <p:cTn id="21" presetID="14" presetClass="entr" presetSubtype="10" fill="hold" nodeType="after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randombar(horizontal)">
                                      <p:cBhvr>
                                        <p:cTn id="23" dur="500"/>
                                        <p:tgtEl>
                                          <p:spTgt spid="17"/>
                                        </p:tgtEl>
                                      </p:cBhvr>
                                    </p:animEffect>
                                  </p:childTnLst>
                                </p:cTn>
                              </p:par>
                            </p:childTnLst>
                          </p:cTn>
                        </p:par>
                        <p:par>
                          <p:cTn id="24" fill="hold">
                            <p:stCondLst>
                              <p:cond delay="3000"/>
                            </p:stCondLst>
                            <p:childTnLst>
                              <p:par>
                                <p:cTn id="25" presetID="14" presetClass="entr" presetSubtype="5"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randombar(vertical)">
                                      <p:cBhvr>
                                        <p:cTn id="27" dur="500"/>
                                        <p:tgtEl>
                                          <p:spTgt spid="18"/>
                                        </p:tgtEl>
                                      </p:cBhvr>
                                    </p:animEffect>
                                  </p:childTnLst>
                                </p:cTn>
                              </p:par>
                            </p:childTnLst>
                          </p:cTn>
                        </p:par>
                        <p:par>
                          <p:cTn id="28" fill="hold">
                            <p:stCondLst>
                              <p:cond delay="3500"/>
                            </p:stCondLst>
                            <p:childTnLst>
                              <p:par>
                                <p:cTn id="29" presetID="14" presetClass="entr" presetSubtype="5"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randombar(vertical)">
                                      <p:cBhvr>
                                        <p:cTn id="31" dur="500"/>
                                        <p:tgtEl>
                                          <p:spTgt spid="19"/>
                                        </p:tgtEl>
                                      </p:cBhvr>
                                    </p:animEffect>
                                  </p:childTnLst>
                                </p:cTn>
                              </p:par>
                            </p:childTnLst>
                          </p:cTn>
                        </p:par>
                        <p:par>
                          <p:cTn id="32" fill="hold">
                            <p:stCondLst>
                              <p:cond delay="4000"/>
                            </p:stCondLst>
                            <p:childTnLst>
                              <p:par>
                                <p:cTn id="33" presetID="14" presetClass="entr" presetSubtype="5" fill="hold" grpId="0" nodeType="afterEffect">
                                  <p:stCondLst>
                                    <p:cond delay="0"/>
                                  </p:stCondLst>
                                  <p:childTnLst>
                                    <p:set>
                                      <p:cBhvr>
                                        <p:cTn id="34" dur="1" fill="hold">
                                          <p:stCondLst>
                                            <p:cond delay="0"/>
                                          </p:stCondLst>
                                        </p:cTn>
                                        <p:tgtEl>
                                          <p:spTgt spid="20"/>
                                        </p:tgtEl>
                                        <p:attrNameLst>
                                          <p:attrName>style.visibility</p:attrName>
                                        </p:attrNameLst>
                                      </p:cBhvr>
                                      <p:to>
                                        <p:strVal val="visible"/>
                                      </p:to>
                                    </p:set>
                                    <p:animEffect transition="in" filter="randombar(vertical)">
                                      <p:cBhvr>
                                        <p:cTn id="35" dur="500"/>
                                        <p:tgtEl>
                                          <p:spTgt spid="20"/>
                                        </p:tgtEl>
                                      </p:cBhvr>
                                    </p:animEffect>
                                  </p:childTnLst>
                                </p:cTn>
                              </p:par>
                            </p:childTnLst>
                          </p:cTn>
                        </p:par>
                        <p:par>
                          <p:cTn id="36" fill="hold">
                            <p:stCondLst>
                              <p:cond delay="4500"/>
                            </p:stCondLst>
                            <p:childTnLst>
                              <p:par>
                                <p:cTn id="37" presetID="14" presetClass="entr" presetSubtype="5" fill="hold" grpId="0" nodeType="after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randombar(vertical)">
                                      <p:cBhvr>
                                        <p:cTn id="39" dur="500"/>
                                        <p:tgtEl>
                                          <p:spTgt spid="13"/>
                                        </p:tgtEl>
                                      </p:cBhvr>
                                    </p:animEffect>
                                  </p:childTnLst>
                                </p:cTn>
                              </p:par>
                            </p:childTnLst>
                          </p:cTn>
                        </p:par>
                        <p:par>
                          <p:cTn id="40" fill="hold">
                            <p:stCondLst>
                              <p:cond delay="5000"/>
                            </p:stCondLst>
                            <p:childTnLst>
                              <p:par>
                                <p:cTn id="41" presetID="14" presetClass="entr" presetSubtype="5" fill="hold" grpId="0" nodeType="after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randombar(vertical)">
                                      <p:cBhvr>
                                        <p:cTn id="43" dur="500"/>
                                        <p:tgtEl>
                                          <p:spTgt spid="16"/>
                                        </p:tgtEl>
                                      </p:cBhvr>
                                    </p:animEffect>
                                  </p:childTnLst>
                                </p:cTn>
                              </p:par>
                            </p:childTnLst>
                          </p:cTn>
                        </p:par>
                        <p:par>
                          <p:cTn id="44" fill="hold">
                            <p:stCondLst>
                              <p:cond delay="5500"/>
                            </p:stCondLst>
                            <p:childTnLst>
                              <p:par>
                                <p:cTn id="45" presetID="14" presetClass="entr" presetSubtype="5" fill="hold" grpId="0" nodeType="afterEffect">
                                  <p:stCondLst>
                                    <p:cond delay="0"/>
                                  </p:stCondLst>
                                  <p:childTnLst>
                                    <p:set>
                                      <p:cBhvr>
                                        <p:cTn id="46" dur="1" fill="hold">
                                          <p:stCondLst>
                                            <p:cond delay="0"/>
                                          </p:stCondLst>
                                        </p:cTn>
                                        <p:tgtEl>
                                          <p:spTgt spid="21"/>
                                        </p:tgtEl>
                                        <p:attrNameLst>
                                          <p:attrName>style.visibility</p:attrName>
                                        </p:attrNameLst>
                                      </p:cBhvr>
                                      <p:to>
                                        <p:strVal val="visible"/>
                                      </p:to>
                                    </p:set>
                                    <p:animEffect transition="in" filter="randombar(vertical)">
                                      <p:cBhvr>
                                        <p:cTn id="47" dur="500"/>
                                        <p:tgtEl>
                                          <p:spTgt spid="21"/>
                                        </p:tgtEl>
                                      </p:cBhvr>
                                    </p:animEffect>
                                  </p:childTnLst>
                                </p:cTn>
                              </p:par>
                            </p:childTnLst>
                          </p:cTn>
                        </p:par>
                        <p:par>
                          <p:cTn id="48" fill="hold">
                            <p:stCondLst>
                              <p:cond delay="6000"/>
                            </p:stCondLst>
                            <p:childTnLst>
                              <p:par>
                                <p:cTn id="49" presetID="14" presetClass="entr" presetSubtype="5" fill="hold" grpId="0" nodeType="afterEffect">
                                  <p:stCondLst>
                                    <p:cond delay="0"/>
                                  </p:stCondLst>
                                  <p:childTnLst>
                                    <p:set>
                                      <p:cBhvr>
                                        <p:cTn id="50" dur="1" fill="hold">
                                          <p:stCondLst>
                                            <p:cond delay="0"/>
                                          </p:stCondLst>
                                        </p:cTn>
                                        <p:tgtEl>
                                          <p:spTgt spid="22"/>
                                        </p:tgtEl>
                                        <p:attrNameLst>
                                          <p:attrName>style.visibility</p:attrName>
                                        </p:attrNameLst>
                                      </p:cBhvr>
                                      <p:to>
                                        <p:strVal val="visible"/>
                                      </p:to>
                                    </p:set>
                                    <p:animEffect transition="in" filter="randombar(vertical)">
                                      <p:cBhvr>
                                        <p:cTn id="5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5" grpId="0"/>
      <p:bldP spid="18" grpId="0" animBg="1"/>
      <p:bldP spid="19" grpId="0"/>
      <p:bldP spid="20" grpId="0"/>
      <p:bldP spid="11" grpId="0"/>
      <p:bldP spid="13" grpId="0" animBg="1"/>
      <p:bldP spid="16" grpId="0"/>
      <p:bldP spid="21" grpId="0" animBg="1"/>
      <p:bldP spid="22"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82960"/>
          </a:xfrm>
        </p:spPr>
        <p:txBody>
          <a:bodyPr>
            <a:normAutofit fontScale="90000"/>
          </a:bodyPr>
          <a:lstStyle/>
          <a:p>
            <a:r>
              <a:rPr lang="en-GB" dirty="0" err="1"/>
              <a:t>Aphrodisias</a:t>
            </a:r>
            <a:r>
              <a:rPr lang="en-GB" dirty="0"/>
              <a:t>: 17 priestesses \ 66</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5723946"/>
              </p:ext>
            </p:extLst>
          </p:nvPr>
        </p:nvGraphicFramePr>
        <p:xfrm>
          <a:off x="107504" y="836885"/>
          <a:ext cx="8892480" cy="6479644"/>
        </p:xfrm>
        <a:graphic>
          <a:graphicData uri="http://schemas.openxmlformats.org/drawingml/2006/table">
            <a:tbl>
              <a:tblPr firstRow="1" bandRow="1">
                <a:tableStyleId>{5C22544A-7EE6-4342-B048-85BDC9FD1C3A}</a:tableStyleId>
              </a:tblPr>
              <a:tblGrid>
                <a:gridCol w="1224136">
                  <a:extLst>
                    <a:ext uri="{9D8B030D-6E8A-4147-A177-3AD203B41FA5}">
                      <a16:colId xmlns:a16="http://schemas.microsoft.com/office/drawing/2014/main" val="20000"/>
                    </a:ext>
                  </a:extLst>
                </a:gridCol>
                <a:gridCol w="1989113">
                  <a:extLst>
                    <a:ext uri="{9D8B030D-6E8A-4147-A177-3AD203B41FA5}">
                      <a16:colId xmlns:a16="http://schemas.microsoft.com/office/drawing/2014/main" val="20001"/>
                    </a:ext>
                  </a:extLst>
                </a:gridCol>
                <a:gridCol w="1942895">
                  <a:extLst>
                    <a:ext uri="{9D8B030D-6E8A-4147-A177-3AD203B41FA5}">
                      <a16:colId xmlns:a16="http://schemas.microsoft.com/office/drawing/2014/main" val="20002"/>
                    </a:ext>
                  </a:extLst>
                </a:gridCol>
                <a:gridCol w="1864128">
                  <a:extLst>
                    <a:ext uri="{9D8B030D-6E8A-4147-A177-3AD203B41FA5}">
                      <a16:colId xmlns:a16="http://schemas.microsoft.com/office/drawing/2014/main" val="20003"/>
                    </a:ext>
                  </a:extLst>
                </a:gridCol>
                <a:gridCol w="676580">
                  <a:extLst>
                    <a:ext uri="{9D8B030D-6E8A-4147-A177-3AD203B41FA5}">
                      <a16:colId xmlns:a16="http://schemas.microsoft.com/office/drawing/2014/main" val="20004"/>
                    </a:ext>
                  </a:extLst>
                </a:gridCol>
                <a:gridCol w="1195628">
                  <a:extLst>
                    <a:ext uri="{9D8B030D-6E8A-4147-A177-3AD203B41FA5}">
                      <a16:colId xmlns:a16="http://schemas.microsoft.com/office/drawing/2014/main" val="20005"/>
                    </a:ext>
                  </a:extLst>
                </a:gridCol>
              </a:tblGrid>
              <a:tr h="205553">
                <a:tc>
                  <a:txBody>
                    <a:bodyPr/>
                    <a:lstStyle/>
                    <a:p>
                      <a:pPr algn="ctr"/>
                      <a:r>
                        <a:rPr lang="en-GB" sz="1050" dirty="0"/>
                        <a:t>Name</a:t>
                      </a:r>
                    </a:p>
                  </a:txBody>
                  <a:tcPr>
                    <a:solidFill>
                      <a:schemeClr val="accent1">
                        <a:alpha val="50000"/>
                      </a:schemeClr>
                    </a:solidFill>
                  </a:tcPr>
                </a:tc>
                <a:tc>
                  <a:txBody>
                    <a:bodyPr/>
                    <a:lstStyle/>
                    <a:p>
                      <a:pPr algn="ctr"/>
                      <a:r>
                        <a:rPr lang="en-GB" sz="1050" dirty="0"/>
                        <a:t>Priesthood</a:t>
                      </a:r>
                    </a:p>
                  </a:txBody>
                  <a:tcPr>
                    <a:solidFill>
                      <a:schemeClr val="accent1">
                        <a:alpha val="50000"/>
                      </a:schemeClr>
                    </a:solidFill>
                  </a:tcPr>
                </a:tc>
                <a:tc>
                  <a:txBody>
                    <a:bodyPr/>
                    <a:lstStyle/>
                    <a:p>
                      <a:pPr algn="ctr"/>
                      <a:r>
                        <a:rPr lang="en-GB" sz="1050" dirty="0"/>
                        <a:t>Husband &amp;c</a:t>
                      </a:r>
                    </a:p>
                  </a:txBody>
                  <a:tcPr>
                    <a:solidFill>
                      <a:schemeClr val="accent1">
                        <a:alpha val="50000"/>
                      </a:schemeClr>
                    </a:solidFill>
                  </a:tcPr>
                </a:tc>
                <a:tc>
                  <a:txBody>
                    <a:bodyPr/>
                    <a:lstStyle/>
                    <a:p>
                      <a:pPr algn="ctr"/>
                      <a:r>
                        <a:rPr lang="en-GB" sz="1050" dirty="0"/>
                        <a:t>Type</a:t>
                      </a:r>
                    </a:p>
                  </a:txBody>
                  <a:tcPr>
                    <a:solidFill>
                      <a:schemeClr val="accent1">
                        <a:alpha val="50000"/>
                      </a:schemeClr>
                    </a:solidFill>
                  </a:tcPr>
                </a:tc>
                <a:tc>
                  <a:txBody>
                    <a:bodyPr/>
                    <a:lstStyle/>
                    <a:p>
                      <a:pPr algn="ctr"/>
                      <a:r>
                        <a:rPr lang="en-GB" sz="1050" dirty="0"/>
                        <a:t>Date</a:t>
                      </a:r>
                    </a:p>
                  </a:txBody>
                  <a:tcPr>
                    <a:solidFill>
                      <a:schemeClr val="accent1">
                        <a:alpha val="50000"/>
                      </a:schemeClr>
                    </a:solidFill>
                  </a:tcPr>
                </a:tc>
                <a:tc>
                  <a:txBody>
                    <a:bodyPr/>
                    <a:lstStyle/>
                    <a:p>
                      <a:pPr algn="ctr"/>
                      <a:r>
                        <a:rPr lang="en-GB" sz="1050" dirty="0"/>
                        <a:t>Reference</a:t>
                      </a:r>
                    </a:p>
                  </a:txBody>
                  <a:tcPr>
                    <a:solidFill>
                      <a:schemeClr val="accent1">
                        <a:alpha val="50000"/>
                      </a:schemeClr>
                    </a:solidFill>
                  </a:tcPr>
                </a:tc>
                <a:extLst>
                  <a:ext uri="{0D108BD9-81ED-4DB2-BD59-A6C34878D82A}">
                    <a16:rowId xmlns:a16="http://schemas.microsoft.com/office/drawing/2014/main" val="10000"/>
                  </a:ext>
                </a:extLst>
              </a:tr>
              <a:tr h="472207">
                <a:tc>
                  <a:txBody>
                    <a:bodyPr/>
                    <a:lstStyle/>
                    <a:p>
                      <a:r>
                        <a:rPr lang="en-GB" sz="1200" b="1" kern="1200" dirty="0">
                          <a:solidFill>
                            <a:schemeClr val="dk1"/>
                          </a:solidFill>
                          <a:effectLst/>
                          <a:latin typeface="+mn-lt"/>
                          <a:ea typeface="+mn-ea"/>
                          <a:cs typeface="+mn-cs"/>
                        </a:rPr>
                        <a:t>Gaia </a:t>
                      </a:r>
                      <a:r>
                        <a:rPr lang="en-GB" sz="1200" b="1" kern="1200" dirty="0" err="1">
                          <a:solidFill>
                            <a:schemeClr val="dk1"/>
                          </a:solidFill>
                          <a:effectLst/>
                          <a:latin typeface="+mn-lt"/>
                          <a:ea typeface="+mn-ea"/>
                          <a:cs typeface="+mn-cs"/>
                        </a:rPr>
                        <a:t>Tatia</a:t>
                      </a:r>
                      <a:br>
                        <a:rPr lang="en-GB" sz="1200" b="1" kern="1200" dirty="0">
                          <a:solidFill>
                            <a:schemeClr val="dk1"/>
                          </a:solidFill>
                          <a:effectLst/>
                          <a:latin typeface="+mn-lt"/>
                          <a:ea typeface="+mn-ea"/>
                          <a:cs typeface="+mn-cs"/>
                        </a:rPr>
                      </a:b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Chr</a:t>
                      </a: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essteina</a:t>
                      </a:r>
                      <a:endParaRPr lang="en-GB" sz="1200"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a:t>
                      </a:r>
                      <a:r>
                        <a:rPr lang="en-GB" sz="1200" kern="1200" dirty="0">
                          <a:solidFill>
                            <a:schemeClr val="dk1"/>
                          </a:solidFill>
                          <a:effectLst/>
                          <a:latin typeface="+mn-lt"/>
                          <a:ea typeface="+mn-ea"/>
                          <a:cs typeface="+mn-cs"/>
                        </a:rPr>
                        <a:t>, </a:t>
                      </a:r>
                      <a:br>
                        <a:rPr lang="en-GB" sz="1200" kern="1200" dirty="0">
                          <a:solidFill>
                            <a:schemeClr val="dk1"/>
                          </a:solidFill>
                          <a:effectLst/>
                          <a:latin typeface="+mn-lt"/>
                          <a:ea typeface="+mn-ea"/>
                          <a:cs typeface="+mn-cs"/>
                        </a:rPr>
                      </a:br>
                      <a:r>
                        <a:rPr lang="en-GB" sz="1200" b="1" kern="1200" dirty="0">
                          <a:solidFill>
                            <a:srgbClr val="00B0F0"/>
                          </a:solidFill>
                          <a:effectLst/>
                          <a:latin typeface="+mn-lt"/>
                          <a:ea typeface="+mn-ea"/>
                          <a:cs typeface="+mn-cs"/>
                        </a:rPr>
                        <a:t>θυγάτηρ Πόλεως</a:t>
                      </a:r>
                      <a:endParaRPr lang="en-GB" sz="1200" b="1" dirty="0">
                        <a:solidFill>
                          <a:srgbClr val="00B0F0"/>
                        </a:solidFill>
                      </a:endParaRPr>
                    </a:p>
                  </a:txBody>
                  <a:tcPr/>
                </a:tc>
                <a:tc>
                  <a:txBody>
                    <a:bodyPr/>
                    <a:lstStyle/>
                    <a:p>
                      <a:r>
                        <a:rPr lang="en-GB" sz="1200" b="0" dirty="0">
                          <a:solidFill>
                            <a:srgbClr val="C00000"/>
                          </a:solidFill>
                        </a:rPr>
                        <a:t>brother</a:t>
                      </a:r>
                      <a:r>
                        <a:rPr lang="en-GB" sz="1200" dirty="0"/>
                        <a:t>: </a:t>
                      </a:r>
                      <a:r>
                        <a:rPr lang="en-GB" sz="1200" kern="1200" dirty="0" err="1">
                          <a:solidFill>
                            <a:schemeClr val="dk1"/>
                          </a:solidFill>
                          <a:effectLst/>
                          <a:latin typeface="+mn-lt"/>
                          <a:ea typeface="+mn-ea"/>
                          <a:cs typeface="+mn-cs"/>
                        </a:rPr>
                        <a:t>Silicius</a:t>
                      </a:r>
                      <a:r>
                        <a:rPr lang="en-GB" sz="1200" kern="1200" dirty="0">
                          <a:solidFill>
                            <a:schemeClr val="dk1"/>
                          </a:solidFill>
                          <a:effectLst/>
                          <a:latin typeface="+mn-lt"/>
                          <a:ea typeface="+mn-ea"/>
                          <a:cs typeface="+mn-cs"/>
                        </a:rPr>
                        <a:t> </a:t>
                      </a:r>
                      <a:r>
                        <a:rPr lang="en-GB" sz="1200" kern="1200" dirty="0" err="1">
                          <a:solidFill>
                            <a:schemeClr val="dk1"/>
                          </a:solidFill>
                          <a:effectLst/>
                          <a:latin typeface="+mn-lt"/>
                          <a:ea typeface="+mn-ea"/>
                          <a:cs typeface="+mn-cs"/>
                        </a:rPr>
                        <a:t>Hieroclès</a:t>
                      </a:r>
                      <a:r>
                        <a:rPr lang="en-GB" sz="1200" kern="1200" dirty="0">
                          <a:solidFill>
                            <a:schemeClr val="dk1"/>
                          </a:solidFill>
                          <a:effectLst/>
                          <a:latin typeface="+mn-lt"/>
                          <a:ea typeface="+mn-ea"/>
                          <a:cs typeface="+mn-cs"/>
                        </a:rPr>
                        <a:t> </a:t>
                      </a:r>
                      <a:br>
                        <a:rPr lang="en-GB" sz="1200" kern="1200" dirty="0">
                          <a:solidFill>
                            <a:schemeClr val="dk1"/>
                          </a:solidFill>
                          <a:effectLst/>
                          <a:latin typeface="+mn-lt"/>
                          <a:ea typeface="+mn-ea"/>
                          <a:cs typeface="+mn-cs"/>
                        </a:rPr>
                      </a:br>
                      <a:r>
                        <a:rPr lang="en-GB" sz="1200" b="1" kern="1200" dirty="0" err="1">
                          <a:solidFill>
                            <a:schemeClr val="dk1"/>
                          </a:solidFill>
                          <a:effectLst/>
                          <a:latin typeface="+mn-lt"/>
                          <a:ea typeface="+mn-ea"/>
                          <a:cs typeface="+mn-cs"/>
                        </a:rPr>
                        <a:t>ἀρχιερέως</a:t>
                      </a:r>
                      <a:r>
                        <a:rPr lang="en-GB" sz="1200" kern="1200" dirty="0">
                          <a:solidFill>
                            <a:schemeClr val="dk1"/>
                          </a:solidFill>
                          <a:effectLst/>
                          <a:latin typeface="+mn-lt"/>
                          <a:ea typeface="+mn-ea"/>
                          <a:cs typeface="+mn-cs"/>
                        </a:rPr>
                        <a:t> </a:t>
                      </a:r>
                      <a:endParaRPr lang="en-GB" sz="1200" dirty="0"/>
                    </a:p>
                  </a:txBody>
                  <a:tcPr/>
                </a:tc>
                <a:tc>
                  <a:txBody>
                    <a:bodyPr/>
                    <a:lstStyle/>
                    <a:p>
                      <a:r>
                        <a:rPr lang="en-GB" sz="1200" b="1" dirty="0">
                          <a:solidFill>
                            <a:srgbClr val="C00000"/>
                          </a:solidFill>
                        </a:rPr>
                        <a:t>dedication</a:t>
                      </a:r>
                      <a:r>
                        <a:rPr lang="en-GB" sz="1200" dirty="0">
                          <a:solidFill>
                            <a:srgbClr val="C00000"/>
                          </a:solidFill>
                        </a:rPr>
                        <a:t> </a:t>
                      </a:r>
                      <a:br>
                        <a:rPr lang="en-GB" sz="1200" dirty="0"/>
                      </a:br>
                      <a:r>
                        <a:rPr lang="en-GB" sz="1200" dirty="0"/>
                        <a:t>to </a:t>
                      </a:r>
                      <a:r>
                        <a:rPr lang="fr-FR" sz="1200" i="1" kern="1200" dirty="0" err="1">
                          <a:solidFill>
                            <a:srgbClr val="FF0000"/>
                          </a:solidFill>
                          <a:effectLst/>
                          <a:latin typeface="+mn-lt"/>
                          <a:ea typeface="+mn-ea"/>
                          <a:cs typeface="+mn-cs"/>
                        </a:rPr>
                        <a:t>patria</a:t>
                      </a:r>
                      <a:r>
                        <a:rPr lang="fr-FR" sz="1200" i="1" kern="1200" dirty="0">
                          <a:solidFill>
                            <a:srgbClr val="FF0000"/>
                          </a:solidFill>
                          <a:effectLst/>
                          <a:latin typeface="+mn-lt"/>
                          <a:ea typeface="+mn-ea"/>
                          <a:cs typeface="+mn-cs"/>
                        </a:rPr>
                        <a:t>, </a:t>
                      </a:r>
                      <a:r>
                        <a:rPr lang="en-GB" sz="1200" kern="1200" dirty="0" err="1">
                          <a:solidFill>
                            <a:schemeClr val="dk1"/>
                          </a:solidFill>
                          <a:effectLst/>
                          <a:latin typeface="+mn-lt"/>
                          <a:ea typeface="+mn-ea"/>
                          <a:cs typeface="+mn-cs"/>
                        </a:rPr>
                        <a:t>τῇ</a:t>
                      </a:r>
                      <a:r>
                        <a:rPr lang="en-GB" sz="1200" kern="1200" dirty="0">
                          <a:solidFill>
                            <a:schemeClr val="dk1"/>
                          </a:solidFill>
                          <a:effectLst/>
                          <a:latin typeface="+mn-lt"/>
                          <a:ea typeface="+mn-ea"/>
                          <a:cs typeface="+mn-cs"/>
                        </a:rPr>
                        <a:t> πα</a:t>
                      </a:r>
                      <a:r>
                        <a:rPr lang="en-GB" sz="1200" kern="1200" dirty="0" err="1">
                          <a:solidFill>
                            <a:schemeClr val="dk1"/>
                          </a:solidFill>
                          <a:effectLst/>
                          <a:latin typeface="+mn-lt"/>
                          <a:ea typeface="+mn-ea"/>
                          <a:cs typeface="+mn-cs"/>
                        </a:rPr>
                        <a:t>τρίδι</a:t>
                      </a:r>
                      <a:r>
                        <a:rPr lang="en-GB" sz="1200" kern="1200" dirty="0">
                          <a:solidFill>
                            <a:schemeClr val="dk1"/>
                          </a:solidFill>
                          <a:effectLst/>
                          <a:latin typeface="+mn-lt"/>
                          <a:ea typeface="+mn-ea"/>
                          <a:cs typeface="+mn-cs"/>
                        </a:rPr>
                        <a:t> </a:t>
                      </a:r>
                      <a:endParaRPr lang="en-GB" sz="1200" dirty="0">
                        <a:solidFill>
                          <a:srgbClr val="FF0000"/>
                        </a:solidFill>
                      </a:endParaRPr>
                    </a:p>
                  </a:txBody>
                  <a:tcPr/>
                </a:tc>
                <a:tc>
                  <a:txBody>
                    <a:bodyPr/>
                    <a:lstStyle/>
                    <a:p>
                      <a:r>
                        <a:rPr lang="en-GB" sz="1200" dirty="0"/>
                        <a:t>130-170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Rob. </a:t>
                      </a:r>
                      <a:r>
                        <a:rPr lang="en-GB" sz="1200" b="0" i="1" kern="1200" dirty="0" err="1">
                          <a:solidFill>
                            <a:schemeClr val="dk1"/>
                          </a:solidFill>
                          <a:effectLst/>
                          <a:latin typeface="+mn-lt"/>
                          <a:ea typeface="+mn-ea"/>
                          <a:cs typeface="+mn-cs"/>
                        </a:rPr>
                        <a:t>Laodicée</a:t>
                      </a:r>
                      <a:r>
                        <a:rPr lang="en-GB" sz="1200" b="0" i="1" kern="1200" dirty="0">
                          <a:solidFill>
                            <a:schemeClr val="dk1"/>
                          </a:solidFill>
                          <a:effectLst/>
                          <a:latin typeface="+mn-lt"/>
                          <a:ea typeface="+mn-ea"/>
                          <a:cs typeface="+mn-cs"/>
                        </a:rPr>
                        <a:t> </a:t>
                      </a:r>
                      <a:r>
                        <a:rPr lang="en-GB" sz="1200" b="0" i="0" kern="1200" dirty="0">
                          <a:solidFill>
                            <a:schemeClr val="dk1"/>
                          </a:solidFill>
                          <a:effectLst/>
                          <a:latin typeface="+mn-lt"/>
                          <a:ea typeface="+mn-ea"/>
                          <a:cs typeface="+mn-cs"/>
                        </a:rPr>
                        <a:t>317-18, n. 8</a:t>
                      </a:r>
                      <a:endParaRPr lang="en-GB" sz="1200" i="0" dirty="0"/>
                    </a:p>
                  </a:txBody>
                  <a:tcPr/>
                </a:tc>
                <a:extLst>
                  <a:ext uri="{0D108BD9-81ED-4DB2-BD59-A6C34878D82A}">
                    <a16:rowId xmlns:a16="http://schemas.microsoft.com/office/drawing/2014/main" val="10001"/>
                  </a:ext>
                </a:extLst>
              </a:tr>
              <a:tr h="432048">
                <a:tc>
                  <a:txBody>
                    <a:bodyPr/>
                    <a:lstStyle/>
                    <a:p>
                      <a:r>
                        <a:rPr lang="en-GB" sz="1200" b="1" dirty="0"/>
                        <a:t>Tata</a:t>
                      </a:r>
                    </a:p>
                  </a:txBody>
                  <a:tcPr/>
                </a:tc>
                <a:tc>
                  <a:txBody>
                    <a:bodyPr/>
                    <a:lstStyle/>
                    <a:p>
                      <a:r>
                        <a:rPr lang="en-GB" sz="1200" kern="1200" dirty="0">
                          <a:solidFill>
                            <a:schemeClr val="dk1"/>
                          </a:solidFill>
                          <a:effectLst/>
                          <a:latin typeface="+mn-lt"/>
                          <a:ea typeface="+mn-ea"/>
                          <a:cs typeface="+mn-cs"/>
                        </a:rPr>
                        <a:t>2x </a:t>
                      </a:r>
                      <a:r>
                        <a:rPr lang="en-GB" sz="1200" b="1" kern="1200" dirty="0" err="1">
                          <a:solidFill>
                            <a:schemeClr val="dk1"/>
                          </a:solidFill>
                          <a:effectLst/>
                          <a:latin typeface="+mn-lt"/>
                          <a:ea typeface="+mn-ea"/>
                          <a:cs typeface="+mn-cs"/>
                        </a:rPr>
                        <a:t>ἱέρει</a:t>
                      </a:r>
                      <a:r>
                        <a:rPr lang="en-GB" sz="1200" b="1" kern="1200" dirty="0">
                          <a:solidFill>
                            <a:schemeClr val="dk1"/>
                          </a:solidFill>
                          <a:effectLst/>
                          <a:latin typeface="+mn-lt"/>
                          <a:ea typeface="+mn-ea"/>
                          <a:cs typeface="+mn-cs"/>
                        </a:rPr>
                        <a:t>α τῶν Σεβαστῶν</a:t>
                      </a:r>
                    </a:p>
                    <a:p>
                      <a:r>
                        <a:rPr lang="el-GR" sz="1300" b="1" dirty="0">
                          <a:solidFill>
                            <a:srgbClr val="00B0F0"/>
                          </a:solidFill>
                        </a:rPr>
                        <a:t>Στεφανηφορήσασαν</a:t>
                      </a:r>
                      <a:endParaRPr lang="de-DE" sz="1300" b="1" dirty="0">
                        <a:solidFill>
                          <a:srgbClr val="00B0F0"/>
                        </a:solidFill>
                      </a:endParaRPr>
                    </a:p>
                    <a:p>
                      <a:r>
                        <a:rPr lang="de-DE" sz="1200" b="0" dirty="0">
                          <a:solidFill>
                            <a:srgbClr val="00B0F0"/>
                          </a:solidFill>
                        </a:rPr>
                        <a:t>„Mutter der Polis“</a:t>
                      </a:r>
                      <a:endParaRPr lang="en-GB" sz="1200" b="0" dirty="0">
                        <a:solidFill>
                          <a:srgbClr val="00B0F0"/>
                        </a:solidFill>
                      </a:endParaRPr>
                    </a:p>
                  </a:txBody>
                  <a:tcPr/>
                </a:tc>
                <a:tc>
                  <a:txBody>
                    <a:bodyPr/>
                    <a:lstStyle/>
                    <a:p>
                      <a:r>
                        <a:rPr lang="en-GB" sz="1200" dirty="0"/>
                        <a:t>-</a:t>
                      </a:r>
                    </a:p>
                  </a:txBody>
                  <a:tcPr/>
                </a:tc>
                <a:tc>
                  <a:txBody>
                    <a:bodyPr/>
                    <a:lstStyle/>
                    <a:p>
                      <a:r>
                        <a:rPr lang="en-GB" sz="1200" b="0" dirty="0"/>
                        <a:t>honorary </a:t>
                      </a:r>
                      <a:r>
                        <a:rPr lang="en-GB" sz="1200" b="0" dirty="0" err="1"/>
                        <a:t>inscr</a:t>
                      </a:r>
                      <a:r>
                        <a:rPr lang="en-GB" sz="1200" b="0" dirty="0"/>
                        <a:t>. by </a:t>
                      </a:r>
                      <a:r>
                        <a:rPr lang="en-GB" sz="1200" b="0" i="1" dirty="0">
                          <a:solidFill>
                            <a:srgbClr val="C00000"/>
                          </a:solidFill>
                        </a:rPr>
                        <a:t>demos</a:t>
                      </a:r>
                      <a:r>
                        <a:rPr lang="en-GB" sz="1200" b="0" i="0" dirty="0"/>
                        <a:t>; </a:t>
                      </a:r>
                      <a:r>
                        <a:rPr lang="en-GB" sz="1200" b="1" dirty="0">
                          <a:solidFill>
                            <a:srgbClr val="C00000"/>
                          </a:solidFill>
                        </a:rPr>
                        <a:t>donates</a:t>
                      </a:r>
                      <a:r>
                        <a:rPr lang="en-GB" sz="1200" b="0" baseline="0" dirty="0">
                          <a:solidFill>
                            <a:srgbClr val="C00000"/>
                          </a:solidFill>
                        </a:rPr>
                        <a:t> </a:t>
                      </a:r>
                      <a:r>
                        <a:rPr lang="en-GB" sz="1200" b="0" baseline="0" dirty="0"/>
                        <a:t>oil for athletes; </a:t>
                      </a:r>
                      <a:r>
                        <a:rPr lang="en-GB" sz="1200" b="1" baseline="0" dirty="0">
                          <a:solidFill>
                            <a:srgbClr val="C00000"/>
                          </a:solidFill>
                        </a:rPr>
                        <a:t>banquets</a:t>
                      </a:r>
                      <a:r>
                        <a:rPr lang="en-GB" sz="1200" b="0" baseline="0" dirty="0">
                          <a:solidFill>
                            <a:srgbClr val="C00000"/>
                          </a:solidFill>
                        </a:rPr>
                        <a:t> </a:t>
                      </a:r>
                      <a:r>
                        <a:rPr lang="en-GB" sz="1200" b="0" baseline="0" dirty="0"/>
                        <a:t>f</a:t>
                      </a:r>
                      <a:r>
                        <a:rPr lang="de-DE" sz="1200" b="0" baseline="0" dirty="0" err="1"/>
                        <a:t>or</a:t>
                      </a:r>
                      <a:r>
                        <a:rPr lang="de-DE" sz="1200" b="0" baseline="0" dirty="0"/>
                        <a:t> </a:t>
                      </a:r>
                      <a:r>
                        <a:rPr lang="de-DE" sz="1200" b="0" i="1" baseline="0" dirty="0"/>
                        <a:t>demos</a:t>
                      </a:r>
                      <a:endParaRPr lang="en-GB" sz="1200" b="0" i="1" dirty="0"/>
                    </a:p>
                  </a:txBody>
                  <a:tcPr/>
                </a:tc>
                <a:tc>
                  <a:txBody>
                    <a:bodyPr/>
                    <a:lstStyle/>
                    <a:p>
                      <a:r>
                        <a:rPr lang="fr-FR" sz="1200" kern="1200" dirty="0">
                          <a:solidFill>
                            <a:schemeClr val="dk1"/>
                          </a:solidFill>
                          <a:effectLst/>
                          <a:latin typeface="+mn-lt"/>
                          <a:ea typeface="+mn-ea"/>
                          <a:cs typeface="+mn-cs"/>
                        </a:rPr>
                        <a:t>75-100</a:t>
                      </a:r>
                      <a:endParaRPr lang="en-GB" sz="1200" dirty="0"/>
                    </a:p>
                  </a:txBody>
                  <a:tcPr/>
                </a:tc>
                <a:tc>
                  <a:txBody>
                    <a:bodyPr/>
                    <a:lstStyle/>
                    <a:p>
                      <a:r>
                        <a:rPr lang="en-GB" sz="1200" i="1" dirty="0"/>
                        <a:t>MAMA</a:t>
                      </a:r>
                      <a:r>
                        <a:rPr lang="en-GB" sz="1200" dirty="0"/>
                        <a:t> 8, 492b</a:t>
                      </a:r>
                      <a:br>
                        <a:rPr lang="en-GB" sz="1200" dirty="0"/>
                      </a:br>
                      <a:r>
                        <a:rPr lang="en-GB" sz="1200" dirty="0" err="1"/>
                        <a:t>RvB</a:t>
                      </a:r>
                      <a:r>
                        <a:rPr lang="en-GB" sz="1200" dirty="0"/>
                        <a:t> S.</a:t>
                      </a:r>
                      <a:r>
                        <a:rPr lang="en-GB" sz="1200" baseline="0" dirty="0"/>
                        <a:t> 154, 312, n</a:t>
                      </a:r>
                      <a:r>
                        <a:rPr lang="en-GB" sz="1200" baseline="30000" dirty="0"/>
                        <a:t>o</a:t>
                      </a:r>
                      <a:r>
                        <a:rPr lang="en-GB" sz="1200" baseline="0" dirty="0"/>
                        <a:t> 8</a:t>
                      </a:r>
                      <a:endParaRPr lang="en-GB" sz="1200" kern="1200" dirty="0">
                        <a:solidFill>
                          <a:schemeClr val="dk1"/>
                        </a:solidFill>
                        <a:effectLst/>
                        <a:latin typeface="+mn-lt"/>
                        <a:ea typeface="+mn-ea"/>
                        <a:cs typeface="+mn-cs"/>
                      </a:endParaRPr>
                    </a:p>
                  </a:txBody>
                  <a:tcPr/>
                </a:tc>
                <a:extLst>
                  <a:ext uri="{0D108BD9-81ED-4DB2-BD59-A6C34878D82A}">
                    <a16:rowId xmlns:a16="http://schemas.microsoft.com/office/drawing/2014/main" val="10002"/>
                  </a:ext>
                </a:extLst>
              </a:tr>
              <a:tr h="1198984">
                <a:tc>
                  <a:txBody>
                    <a:bodyPr/>
                    <a:lstStyle/>
                    <a:p>
                      <a:r>
                        <a:rPr lang="en-GB" sz="1200" b="1" kern="1200" dirty="0" err="1">
                          <a:solidFill>
                            <a:schemeClr val="dk1"/>
                          </a:solidFill>
                          <a:effectLst/>
                          <a:latin typeface="+mn-lt"/>
                          <a:ea typeface="+mn-ea"/>
                          <a:cs typeface="+mn-cs"/>
                        </a:rPr>
                        <a:t>Aelia</a:t>
                      </a:r>
                      <a:r>
                        <a:rPr lang="en-GB" sz="1200" b="1" kern="1200" dirty="0">
                          <a:solidFill>
                            <a:schemeClr val="dk1"/>
                          </a:solidFill>
                          <a:effectLst/>
                          <a:latin typeface="+mn-lt"/>
                          <a:ea typeface="+mn-ea"/>
                          <a:cs typeface="+mn-cs"/>
                        </a:rPr>
                        <a:t> La[</a:t>
                      </a:r>
                      <a:r>
                        <a:rPr lang="en-GB" sz="1200" b="1" kern="1200" dirty="0" err="1">
                          <a:solidFill>
                            <a:schemeClr val="dk1"/>
                          </a:solidFill>
                          <a:effectLst/>
                          <a:latin typeface="+mn-lt"/>
                          <a:ea typeface="+mn-ea"/>
                          <a:cs typeface="+mn-cs"/>
                        </a:rPr>
                        <a:t>i</a:t>
                      </a: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billa</a:t>
                      </a:r>
                      <a:endParaRPr lang="en-GB" sz="1200" dirty="0"/>
                    </a:p>
                  </a:txBody>
                  <a:tcPr/>
                </a:tc>
                <a:tc>
                  <a:txBody>
                    <a:bodyPr/>
                    <a:lstStyle/>
                    <a:p>
                      <a:r>
                        <a:rPr lang="en-GB" sz="1200" b="1" kern="1200" dirty="0" err="1">
                          <a:solidFill>
                            <a:schemeClr val="dk1"/>
                          </a:solidFill>
                          <a:effectLst/>
                          <a:latin typeface="+mn-lt"/>
                          <a:ea typeface="+mn-ea"/>
                          <a:cs typeface="+mn-cs"/>
                        </a:rPr>
                        <a:t>Ἀσί</a:t>
                      </a:r>
                      <a:r>
                        <a:rPr lang="en-GB" sz="1200" b="1" kern="1200" dirty="0">
                          <a:solidFill>
                            <a:schemeClr val="dk1"/>
                          </a:solidFill>
                          <a:effectLst/>
                          <a:latin typeface="+mn-lt"/>
                          <a:ea typeface="+mn-ea"/>
                          <a:cs typeface="+mn-cs"/>
                        </a:rPr>
                        <a:t>ας ἀρχιέρειαν</a:t>
                      </a:r>
                      <a:r>
                        <a:rPr lang="en-GB" sz="1200" b="0" kern="1200" dirty="0">
                          <a:solidFill>
                            <a:schemeClr val="dk1"/>
                          </a:solidFill>
                          <a:effectLst/>
                          <a:latin typeface="+mn-lt"/>
                          <a:ea typeface="+mn-ea"/>
                          <a:cs typeface="+mn-cs"/>
                        </a:rPr>
                        <a:t>,</a:t>
                      </a:r>
                      <a:endParaRPr lang="en-GB" sz="1200" b="1" kern="1200" dirty="0">
                        <a:solidFill>
                          <a:schemeClr val="dk1"/>
                        </a:solidFill>
                        <a:effectLst/>
                        <a:latin typeface="+mn-lt"/>
                        <a:ea typeface="+mn-ea"/>
                        <a:cs typeface="+mn-cs"/>
                      </a:endParaRPr>
                    </a:p>
                    <a:p>
                      <a:r>
                        <a:rPr lang="en-GB" sz="1200" b="1" kern="1200" dirty="0" err="1">
                          <a:solidFill>
                            <a:schemeClr val="dk1"/>
                          </a:solidFill>
                          <a:effectLst/>
                          <a:latin typeface="+mn-lt"/>
                          <a:ea typeface="+mn-ea"/>
                          <a:cs typeface="+mn-cs"/>
                        </a:rPr>
                        <a:t>κοσμήτειρ</a:t>
                      </a:r>
                      <a:r>
                        <a:rPr lang="en-GB" sz="1200" b="1" kern="1200" dirty="0">
                          <a:solidFill>
                            <a:schemeClr val="dk1"/>
                          </a:solidFill>
                          <a:effectLst/>
                          <a:latin typeface="+mn-lt"/>
                          <a:ea typeface="+mn-ea"/>
                          <a:cs typeface="+mn-cs"/>
                        </a:rPr>
                        <a:t>αν</a:t>
                      </a:r>
                      <a:r>
                        <a:rPr lang="en-GB" sz="1200" kern="1200" dirty="0">
                          <a:solidFill>
                            <a:schemeClr val="dk1"/>
                          </a:solidFill>
                          <a:effectLst/>
                          <a:latin typeface="+mn-lt"/>
                          <a:ea typeface="+mn-ea"/>
                          <a:cs typeface="+mn-cs"/>
                        </a:rPr>
                        <a:t> τῆς</a:t>
                      </a:r>
                    </a:p>
                    <a:p>
                      <a:r>
                        <a:rPr lang="en-GB" sz="1200" kern="1200" dirty="0" err="1">
                          <a:solidFill>
                            <a:srgbClr val="00B0F0"/>
                          </a:solidFill>
                          <a:effectLst/>
                          <a:latin typeface="+mn-lt"/>
                          <a:ea typeface="+mn-ea"/>
                          <a:cs typeface="+mn-cs"/>
                        </a:rPr>
                        <a:t>Ἐφεσί</a:t>
                      </a:r>
                      <a:r>
                        <a:rPr lang="en-GB" sz="1200" kern="1200" dirty="0">
                          <a:solidFill>
                            <a:srgbClr val="00B0F0"/>
                          </a:solidFill>
                          <a:effectLst/>
                          <a:latin typeface="+mn-lt"/>
                          <a:ea typeface="+mn-ea"/>
                          <a:cs typeface="+mn-cs"/>
                        </a:rPr>
                        <a:t>ας</a:t>
                      </a:r>
                      <a:r>
                        <a:rPr lang="en-GB" sz="1200" kern="1200" dirty="0">
                          <a:solidFill>
                            <a:schemeClr val="dk1"/>
                          </a:solidFill>
                          <a:effectLst/>
                          <a:latin typeface="+mn-lt"/>
                          <a:ea typeface="+mn-ea"/>
                          <a:cs typeface="+mn-cs"/>
                        </a:rPr>
                        <a:t> Ἀρτέμιδος,</a:t>
                      </a:r>
                    </a:p>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αν τῆς</a:t>
                      </a:r>
                    </a:p>
                    <a:p>
                      <a:r>
                        <a:rPr lang="en-GB" sz="1200" b="1" kern="1200" dirty="0">
                          <a:solidFill>
                            <a:schemeClr val="dk1"/>
                          </a:solidFill>
                          <a:effectLst/>
                          <a:latin typeface="+mn-lt"/>
                          <a:ea typeface="+mn-ea"/>
                          <a:cs typeface="+mn-cs"/>
                        </a:rPr>
                        <a:t>λαμπ</a:t>
                      </a:r>
                      <a:r>
                        <a:rPr lang="en-GB" sz="1200" b="1" kern="1200" dirty="0" err="1">
                          <a:solidFill>
                            <a:schemeClr val="dk1"/>
                          </a:solidFill>
                          <a:effectLst/>
                          <a:latin typeface="+mn-lt"/>
                          <a:ea typeface="+mn-ea"/>
                          <a:cs typeface="+mn-cs"/>
                        </a:rPr>
                        <a:t>ροτάτης</a:t>
                      </a:r>
                      <a:r>
                        <a:rPr lang="en-GB" sz="1200" b="1" kern="1200" dirty="0">
                          <a:solidFill>
                            <a:srgbClr val="00B0F0"/>
                          </a:solidFill>
                          <a:effectLst/>
                          <a:latin typeface="+mn-lt"/>
                          <a:ea typeface="+mn-ea"/>
                          <a:cs typeface="+mn-cs"/>
                        </a:rPr>
                        <a:t> </a:t>
                      </a:r>
                      <a:r>
                        <a:rPr lang="en-GB" sz="1200" b="1" kern="1200" dirty="0" err="1">
                          <a:solidFill>
                            <a:srgbClr val="00B0F0"/>
                          </a:solidFill>
                          <a:effectLst/>
                          <a:latin typeface="+mn-lt"/>
                          <a:ea typeface="+mn-ea"/>
                          <a:cs typeface="+mn-cs"/>
                        </a:rPr>
                        <a:t>Ἀφρο</a:t>
                      </a:r>
                      <a:endParaRPr lang="en-GB" sz="1200" b="1" kern="1200" dirty="0">
                        <a:solidFill>
                          <a:srgbClr val="00B0F0"/>
                        </a:solidFill>
                        <a:effectLst/>
                        <a:latin typeface="+mn-lt"/>
                        <a:ea typeface="+mn-ea"/>
                        <a:cs typeface="+mn-cs"/>
                      </a:endParaRPr>
                    </a:p>
                    <a:p>
                      <a:r>
                        <a:rPr lang="en-GB" sz="1200" b="1" kern="1200" dirty="0" err="1">
                          <a:solidFill>
                            <a:srgbClr val="00B0F0"/>
                          </a:solidFill>
                          <a:effectLst/>
                          <a:latin typeface="+mn-lt"/>
                          <a:ea typeface="+mn-ea"/>
                          <a:cs typeface="+mn-cs"/>
                        </a:rPr>
                        <a:t>δισιέων</a:t>
                      </a:r>
                      <a:r>
                        <a:rPr lang="en-GB" sz="1200" b="1" kern="1200" dirty="0">
                          <a:solidFill>
                            <a:schemeClr val="dk1"/>
                          </a:solidFill>
                          <a:effectLst/>
                          <a:latin typeface="+mn-lt"/>
                          <a:ea typeface="+mn-ea"/>
                          <a:cs typeface="+mn-cs"/>
                        </a:rPr>
                        <a:t> π</a:t>
                      </a:r>
                      <a:r>
                        <a:rPr lang="en-GB" sz="1200" b="1" kern="1200" dirty="0" err="1">
                          <a:solidFill>
                            <a:schemeClr val="dk1"/>
                          </a:solidFill>
                          <a:effectLst/>
                          <a:latin typeface="+mn-lt"/>
                          <a:ea typeface="+mn-ea"/>
                          <a:cs typeface="+mn-cs"/>
                        </a:rPr>
                        <a:t>όλεως</a:t>
                      </a:r>
                      <a:r>
                        <a:rPr lang="en-GB" sz="1200" b="1" kern="1200" dirty="0">
                          <a:solidFill>
                            <a:schemeClr val="dk1"/>
                          </a:solidFill>
                          <a:effectLst/>
                          <a:latin typeface="+mn-lt"/>
                          <a:ea typeface="+mn-ea"/>
                          <a:cs typeface="+mn-cs"/>
                        </a:rPr>
                        <a:t> </a:t>
                      </a:r>
                      <a:endParaRPr lang="en-GB" sz="1200" dirty="0"/>
                    </a:p>
                  </a:txBody>
                  <a:tcPr/>
                </a:tc>
                <a:tc>
                  <a:txBody>
                    <a:bodyPr/>
                    <a:lstStyle/>
                    <a:p>
                      <a:r>
                        <a:rPr lang="en-GB" sz="1200" b="1" dirty="0"/>
                        <a:t>wife of high priest </a:t>
                      </a:r>
                      <a:r>
                        <a:rPr lang="en-GB" sz="1200" b="1" dirty="0" err="1"/>
                        <a:t>Septimius</a:t>
                      </a:r>
                      <a:r>
                        <a:rPr lang="en-GB" sz="1200" b="1" dirty="0"/>
                        <a:t> </a:t>
                      </a:r>
                      <a:r>
                        <a:rPr lang="en-GB" sz="1200" b="1" dirty="0" err="1"/>
                        <a:t>Hypsiclès</a:t>
                      </a:r>
                      <a:endParaRPr lang="en-GB" sz="1200" b="1" dirty="0"/>
                    </a:p>
                    <a:p>
                      <a:r>
                        <a:rPr lang="el-GR" sz="1200" b="0" dirty="0"/>
                        <a:t>γυναῖκα</a:t>
                      </a:r>
                      <a:r>
                        <a:rPr lang="el-GR" sz="1200" dirty="0"/>
                        <a:t> γενομένην | Σεπτιμίου Ὑψικλέους | </a:t>
                      </a:r>
                      <a:r>
                        <a:rPr lang="el-GR" sz="1200" b="1" dirty="0"/>
                        <a:t>ἀρχιερέως</a:t>
                      </a:r>
                      <a:endParaRPr lang="en-GB" sz="1200" b="1" dirty="0"/>
                    </a:p>
                  </a:txBody>
                  <a:tcPr/>
                </a:tc>
                <a:tc>
                  <a:txBody>
                    <a:bodyPr/>
                    <a:lstStyle/>
                    <a:p>
                      <a:r>
                        <a:rPr lang="en-GB" sz="1200" b="0" dirty="0"/>
                        <a:t>statue base</a:t>
                      </a:r>
                      <a:r>
                        <a:rPr lang="en-GB" sz="1200" dirty="0"/>
                        <a:t> dedicated </a:t>
                      </a:r>
                      <a:r>
                        <a:rPr lang="en-GB" sz="1200" b="1" dirty="0">
                          <a:solidFill>
                            <a:srgbClr val="C00000"/>
                          </a:solidFill>
                        </a:rPr>
                        <a:t>by the daughters</a:t>
                      </a:r>
                      <a:r>
                        <a:rPr lang="en-GB" sz="1200" b="1" baseline="0" dirty="0">
                          <a:solidFill>
                            <a:srgbClr val="C00000"/>
                          </a:solidFill>
                        </a:rPr>
                        <a:t> </a:t>
                      </a:r>
                      <a:r>
                        <a:rPr lang="en-GB" sz="1200" dirty="0" err="1"/>
                        <a:t>Septimia</a:t>
                      </a:r>
                      <a:r>
                        <a:rPr lang="en-GB" sz="1200" dirty="0"/>
                        <a:t>, </a:t>
                      </a:r>
                      <a:r>
                        <a:rPr lang="en-GB" sz="1200" dirty="0" err="1"/>
                        <a:t>Aelia</a:t>
                      </a:r>
                      <a:r>
                        <a:rPr lang="en-GB" sz="1200" dirty="0"/>
                        <a:t>, </a:t>
                      </a:r>
                      <a:br>
                        <a:rPr lang="en-GB" sz="1200" dirty="0"/>
                      </a:br>
                      <a:r>
                        <a:rPr lang="en-GB" sz="1200" dirty="0" err="1"/>
                        <a:t>Flav</a:t>
                      </a:r>
                      <a:r>
                        <a:rPr lang="en-GB" sz="1200" dirty="0"/>
                        <a:t>[</a:t>
                      </a:r>
                      <a:r>
                        <a:rPr lang="en-GB" sz="1200" dirty="0" err="1"/>
                        <a:t>ia</a:t>
                      </a:r>
                      <a:r>
                        <a:rPr lang="en-GB" sz="1200" dirty="0"/>
                        <a:t>?] und</a:t>
                      </a:r>
                      <a:r>
                        <a:rPr lang="en-GB" sz="1200" baseline="0" dirty="0"/>
                        <a:t> </a:t>
                      </a:r>
                      <a:r>
                        <a:rPr lang="en-GB" sz="1200" dirty="0" err="1"/>
                        <a:t>Laevilla</a:t>
                      </a:r>
                      <a:endParaRPr lang="en-GB" sz="1200" dirty="0"/>
                    </a:p>
                  </a:txBody>
                  <a:tcPr/>
                </a:tc>
                <a:tc>
                  <a:txBody>
                    <a:bodyPr/>
                    <a:lstStyle/>
                    <a:p>
                      <a:r>
                        <a:rPr lang="en-GB" sz="1200" dirty="0"/>
                        <a:t>175-200 </a:t>
                      </a:r>
                    </a:p>
                  </a:txBody>
                  <a:tcPr/>
                </a:tc>
                <a:tc>
                  <a:txBody>
                    <a:bodyPr/>
                    <a:lstStyle/>
                    <a:p>
                      <a:r>
                        <a:rPr lang="en-GB" sz="1200" b="0" i="1" dirty="0"/>
                        <a:t>IAph2007</a:t>
                      </a:r>
                      <a:r>
                        <a:rPr lang="en-GB" sz="1200" b="0" dirty="0"/>
                        <a:t> 12.533</a:t>
                      </a:r>
                    </a:p>
                  </a:txBody>
                  <a:tcPr/>
                </a:tc>
                <a:extLst>
                  <a:ext uri="{0D108BD9-81ED-4DB2-BD59-A6C34878D82A}">
                    <a16:rowId xmlns:a16="http://schemas.microsoft.com/office/drawing/2014/main" val="10003"/>
                  </a:ext>
                </a:extLst>
              </a:tr>
              <a:tr h="391889">
                <a:tc>
                  <a:txBody>
                    <a:bodyPr/>
                    <a:lstStyle/>
                    <a:p>
                      <a:r>
                        <a:rPr lang="en-GB" sz="1200" b="1" dirty="0" err="1"/>
                        <a:t>Apphia</a:t>
                      </a:r>
                      <a:endParaRPr lang="en-GB" sz="1200" b="1" dirty="0"/>
                    </a:p>
                  </a:txBody>
                  <a:tcPr/>
                </a:tc>
                <a:tc>
                  <a:txBody>
                    <a:bodyPr/>
                    <a:lstStyle/>
                    <a:p>
                      <a:r>
                        <a:rPr lang="el-GR" sz="1300" b="1" dirty="0"/>
                        <a:t>ἀρχιέρεια διὰ βίου θεῶν Σεβαστῶν</a:t>
                      </a:r>
                      <a:endParaRPr lang="en-GB" sz="1300" b="1" dirty="0"/>
                    </a:p>
                  </a:txBody>
                  <a:tcPr/>
                </a:tc>
                <a:tc>
                  <a:txBody>
                    <a:bodyPr/>
                    <a:lstStyle/>
                    <a:p>
                      <a:r>
                        <a:rPr lang="en-GB" sz="1200" b="1" dirty="0"/>
                        <a:t>grand daughter </a:t>
                      </a:r>
                      <a:r>
                        <a:rPr lang="en-GB" sz="1200" b="0" dirty="0"/>
                        <a:t>of</a:t>
                      </a:r>
                      <a:r>
                        <a:rPr lang="en-GB" sz="1200" baseline="0" dirty="0"/>
                        <a:t> </a:t>
                      </a:r>
                      <a:r>
                        <a:rPr lang="en-GB" sz="1200" dirty="0" err="1"/>
                        <a:t>Attinas</a:t>
                      </a:r>
                      <a:r>
                        <a:rPr lang="en-GB" sz="1200" dirty="0"/>
                        <a:t> </a:t>
                      </a:r>
                      <a:r>
                        <a:rPr lang="en-GB" sz="1200" dirty="0" err="1"/>
                        <a:t>Meliton</a:t>
                      </a:r>
                      <a:r>
                        <a:rPr lang="en-GB" sz="1200" dirty="0"/>
                        <a:t>, </a:t>
                      </a:r>
                      <a:r>
                        <a:rPr lang="el-GR" sz="1200" b="1" dirty="0"/>
                        <a:t>ἀρχιερεὺς</a:t>
                      </a:r>
                      <a:r>
                        <a:rPr lang="en-GB" sz="1200" b="1" dirty="0"/>
                        <a:t> </a:t>
                      </a:r>
                    </a:p>
                  </a:txBody>
                  <a:tcPr/>
                </a:tc>
                <a:tc>
                  <a:txBody>
                    <a:bodyPr/>
                    <a:lstStyle/>
                    <a:p>
                      <a:r>
                        <a:rPr lang="en-GB" sz="1200" dirty="0"/>
                        <a:t>honorary decree of</a:t>
                      </a:r>
                      <a:br>
                        <a:rPr lang="en-GB" sz="1200" dirty="0"/>
                      </a:br>
                      <a:r>
                        <a:rPr lang="en-GB" sz="1200" i="1" baseline="0" dirty="0" err="1"/>
                        <a:t>boule</a:t>
                      </a:r>
                      <a:r>
                        <a:rPr lang="en-GB" sz="1200" baseline="0" dirty="0"/>
                        <a:t> und </a:t>
                      </a:r>
                      <a:r>
                        <a:rPr lang="en-GB" sz="1200" i="1" baseline="0" dirty="0"/>
                        <a:t>demos</a:t>
                      </a:r>
                      <a:endParaRPr lang="en-GB" sz="1200" i="1" dirty="0"/>
                    </a:p>
                  </a:txBody>
                  <a:tcPr/>
                </a:tc>
                <a:tc>
                  <a:txBody>
                    <a:bodyPr/>
                    <a:lstStyle/>
                    <a:p>
                      <a:r>
                        <a:rPr lang="en-GB" sz="1200" dirty="0"/>
                        <a:t>50-150</a:t>
                      </a:r>
                    </a:p>
                  </a:txBody>
                  <a:tcPr/>
                </a:tc>
                <a:tc>
                  <a:txBody>
                    <a:bodyPr/>
                    <a:lstStyle/>
                    <a:p>
                      <a:r>
                        <a:rPr lang="en-GB" sz="1200" b="0" i="1" dirty="0"/>
                        <a:t>IAph2007</a:t>
                      </a:r>
                      <a:r>
                        <a:rPr lang="en-GB" sz="1200" b="0" dirty="0"/>
                        <a:t> 12.609</a:t>
                      </a:r>
                    </a:p>
                  </a:txBody>
                  <a:tcPr/>
                </a:tc>
                <a:extLst>
                  <a:ext uri="{0D108BD9-81ED-4DB2-BD59-A6C34878D82A}">
                    <a16:rowId xmlns:a16="http://schemas.microsoft.com/office/drawing/2014/main" val="10004"/>
                  </a:ext>
                </a:extLst>
              </a:tr>
              <a:tr h="838944">
                <a:tc>
                  <a:txBody>
                    <a:bodyPr/>
                    <a:lstStyle/>
                    <a:p>
                      <a:r>
                        <a:rPr lang="en-GB" sz="1200" b="1" kern="1200" dirty="0">
                          <a:solidFill>
                            <a:schemeClr val="dk1"/>
                          </a:solidFill>
                          <a:effectLst/>
                          <a:latin typeface="+mn-lt"/>
                          <a:ea typeface="+mn-ea"/>
                          <a:cs typeface="+mn-cs"/>
                        </a:rPr>
                        <a:t>[A]</a:t>
                      </a:r>
                      <a:r>
                        <a:rPr lang="en-GB" sz="1200" b="1" kern="1200" dirty="0" err="1">
                          <a:solidFill>
                            <a:schemeClr val="dk1"/>
                          </a:solidFill>
                          <a:effectLst/>
                          <a:latin typeface="+mn-lt"/>
                          <a:ea typeface="+mn-ea"/>
                          <a:cs typeface="+mn-cs"/>
                        </a:rPr>
                        <a:t>ttalis</a:t>
                      </a:r>
                      <a:r>
                        <a:rPr lang="en-GB" sz="1200" b="1" kern="1200" dirty="0">
                          <a:solidFill>
                            <a:schemeClr val="dk1"/>
                          </a:solidFill>
                          <a:effectLst/>
                          <a:latin typeface="+mn-lt"/>
                          <a:ea typeface="+mn-ea"/>
                          <a:cs typeface="+mn-cs"/>
                        </a:rPr>
                        <a:t> </a:t>
                      </a:r>
                      <a:r>
                        <a:rPr lang="en-GB" sz="1200" b="1" kern="1200" dirty="0" err="1">
                          <a:solidFill>
                            <a:schemeClr val="dk1"/>
                          </a:solidFill>
                          <a:effectLst/>
                          <a:latin typeface="+mn-lt"/>
                          <a:ea typeface="+mn-ea"/>
                          <a:cs typeface="+mn-cs"/>
                        </a:rPr>
                        <a:t>Apphio</a:t>
                      </a:r>
                      <a:r>
                        <a:rPr lang="en-GB" sz="1200" b="1" kern="1200" dirty="0">
                          <a:solidFill>
                            <a:schemeClr val="dk1"/>
                          </a:solidFill>
                          <a:effectLst/>
                          <a:latin typeface="+mn-lt"/>
                          <a:ea typeface="+mn-ea"/>
                          <a:cs typeface="+mn-cs"/>
                        </a:rPr>
                        <a:t>[n]</a:t>
                      </a:r>
                      <a:endParaRPr lang="en-GB" sz="1200"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αν καὶ ἱέρειαν </a:t>
                      </a:r>
                    </a:p>
                    <a:p>
                      <a:r>
                        <a:rPr lang="el-GR" sz="1300" b="1" dirty="0"/>
                        <a:t>ἱερεῖς τῆς Ἀφροδείτης,</a:t>
                      </a:r>
                      <a:endParaRPr lang="en-GB" sz="1300" b="1" dirty="0"/>
                    </a:p>
                    <a:p>
                      <a:r>
                        <a:rPr lang="el-GR" sz="1300" b="1" dirty="0">
                          <a:solidFill>
                            <a:srgbClr val="00B0F0"/>
                          </a:solidFill>
                        </a:rPr>
                        <a:t>Στεφανηφόρου</a:t>
                      </a:r>
                      <a:endParaRPr lang="en-GB" sz="1300" b="1" dirty="0">
                        <a:solidFill>
                          <a:srgbClr val="00B0F0"/>
                        </a:solidFill>
                      </a:endParaRPr>
                    </a:p>
                  </a:txBody>
                  <a:tcPr/>
                </a:tc>
                <a:tc>
                  <a:txBody>
                    <a:bodyPr/>
                    <a:lstStyle/>
                    <a:p>
                      <a:r>
                        <a:rPr lang="fr-FR" sz="1200" b="1" i="0" dirty="0" err="1"/>
                        <a:t>husband</a:t>
                      </a:r>
                      <a:r>
                        <a:rPr lang="fr-FR" sz="1200" b="0" i="0" dirty="0"/>
                        <a:t>:</a:t>
                      </a:r>
                      <a:r>
                        <a:rPr lang="fr-FR" sz="1200" i="0" dirty="0"/>
                        <a:t> Attalos, son of </a:t>
                      </a:r>
                      <a:r>
                        <a:rPr lang="fr-FR" sz="1200" i="0" dirty="0" err="1"/>
                        <a:t>Menandros</a:t>
                      </a:r>
                      <a:r>
                        <a:rPr lang="fr-FR" sz="1200" i="0" dirty="0"/>
                        <a:t>,</a:t>
                      </a:r>
                      <a:r>
                        <a:rPr lang="fr-FR" sz="1200" i="0" baseline="0" dirty="0"/>
                        <a:t> </a:t>
                      </a:r>
                      <a:r>
                        <a:rPr lang="fr-FR" sz="1200" i="1" baseline="0" dirty="0" err="1"/>
                        <a:t>hiereus</a:t>
                      </a:r>
                      <a:endParaRPr lang="en-GB" sz="1200" dirty="0"/>
                    </a:p>
                  </a:txBody>
                  <a:tcPr/>
                </a:tc>
                <a:tc>
                  <a:txBody>
                    <a:bodyPr/>
                    <a:lstStyle/>
                    <a:p>
                      <a:r>
                        <a:rPr lang="en-GB" sz="1200" dirty="0"/>
                        <a:t>(1) dedication of </a:t>
                      </a:r>
                      <a:r>
                        <a:rPr lang="en-GB" sz="1200" b="1" dirty="0">
                          <a:solidFill>
                            <a:srgbClr val="C00000"/>
                          </a:solidFill>
                        </a:rPr>
                        <a:t>temple</a:t>
                      </a:r>
                      <a:r>
                        <a:rPr lang="en-GB" sz="1200" dirty="0">
                          <a:solidFill>
                            <a:srgbClr val="C00000"/>
                          </a:solidFill>
                        </a:rPr>
                        <a:t> </a:t>
                      </a:r>
                      <a:r>
                        <a:rPr lang="en-GB" sz="1200" dirty="0"/>
                        <a:t>to Tiberius &amp;</a:t>
                      </a:r>
                      <a:r>
                        <a:rPr lang="en-GB" sz="1200" baseline="0" dirty="0"/>
                        <a:t> </a:t>
                      </a:r>
                      <a:r>
                        <a:rPr lang="en-GB" sz="1200" baseline="0" dirty="0" err="1"/>
                        <a:t>Livia</a:t>
                      </a:r>
                      <a:r>
                        <a:rPr lang="en-GB" sz="1200" baseline="0" dirty="0"/>
                        <a:t> </a:t>
                      </a:r>
                    </a:p>
                    <a:p>
                      <a:r>
                        <a:rPr lang="en-GB" sz="1200" baseline="0" dirty="0"/>
                        <a:t>(2) </a:t>
                      </a:r>
                      <a:r>
                        <a:rPr lang="en-GB" sz="1200" b="1" baseline="0" dirty="0" err="1">
                          <a:solidFill>
                            <a:srgbClr val="C00000"/>
                          </a:solidFill>
                        </a:rPr>
                        <a:t>deidication</a:t>
                      </a:r>
                      <a:r>
                        <a:rPr lang="en-GB" sz="1200" baseline="0" dirty="0">
                          <a:solidFill>
                            <a:srgbClr val="C00000"/>
                          </a:solidFill>
                        </a:rPr>
                        <a:t> </a:t>
                      </a:r>
                      <a:r>
                        <a:rPr lang="en-GB" sz="1200" baseline="0" dirty="0"/>
                        <a:t>to Aphrodite (3)  honorary base, etc.</a:t>
                      </a:r>
                      <a:endParaRPr lang="en-GB" sz="1200" dirty="0"/>
                    </a:p>
                  </a:txBody>
                  <a:tcPr/>
                </a:tc>
                <a:tc>
                  <a:txBody>
                    <a:bodyPr/>
                    <a:lstStyle/>
                    <a:p>
                      <a:r>
                        <a:rPr lang="en-GB" sz="1200" dirty="0"/>
                        <a:t>1-50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dirty="0"/>
                        <a:t>16 inscriptions</a:t>
                      </a:r>
                      <a:r>
                        <a:rPr lang="en-GB" sz="1200" b="0" baseline="0" dirty="0"/>
                        <a:t> </a:t>
                      </a:r>
                      <a:r>
                        <a:rPr lang="de-DE" sz="1200" b="0" dirty="0" err="1"/>
                        <a:t>RvB</a:t>
                      </a:r>
                      <a:r>
                        <a:rPr lang="de-DE" sz="1200" b="0" dirty="0"/>
                        <a:t> S. 310, </a:t>
                      </a:r>
                      <a:br>
                        <a:rPr lang="de-DE" sz="1200" b="0" dirty="0"/>
                      </a:br>
                      <a:r>
                        <a:rPr lang="de-DE" sz="1200" b="0" dirty="0"/>
                        <a:t>n</a:t>
                      </a:r>
                      <a:r>
                        <a:rPr lang="de-DE" sz="1200" b="0" baseline="30000" dirty="0"/>
                        <a:t>o</a:t>
                      </a:r>
                      <a:r>
                        <a:rPr lang="de-DE" sz="1200" b="0" dirty="0"/>
                        <a:t> 2  </a:t>
                      </a:r>
                      <a:endParaRPr lang="en-GB" sz="1200" b="0" dirty="0"/>
                    </a:p>
                  </a:txBody>
                  <a:tcPr/>
                </a:tc>
                <a:extLst>
                  <a:ext uri="{0D108BD9-81ED-4DB2-BD59-A6C34878D82A}">
                    <a16:rowId xmlns:a16="http://schemas.microsoft.com/office/drawing/2014/main" val="10005"/>
                  </a:ext>
                </a:extLst>
              </a:tr>
              <a:tr h="381418">
                <a:tc>
                  <a:txBody>
                    <a:bodyPr/>
                    <a:lstStyle/>
                    <a:p>
                      <a:r>
                        <a:rPr lang="it-IT" sz="1200" b="1" kern="1200" dirty="0">
                          <a:solidFill>
                            <a:schemeClr val="dk1"/>
                          </a:solidFill>
                          <a:effectLst/>
                          <a:latin typeface="+mn-lt"/>
                          <a:ea typeface="+mn-ea"/>
                          <a:cs typeface="+mn-cs"/>
                        </a:rPr>
                        <a:t>Aurelia Messuleia Saturnina Chrysao</a:t>
                      </a:r>
                      <a:r>
                        <a:rPr lang="en-GB" sz="1200" b="1" kern="1200" dirty="0" err="1">
                          <a:solidFill>
                            <a:schemeClr val="dk1"/>
                          </a:solidFill>
                          <a:effectLst/>
                          <a:latin typeface="+mn-lt"/>
                          <a:ea typeface="+mn-ea"/>
                          <a:cs typeface="+mn-cs"/>
                        </a:rPr>
                        <a:t>ris</a:t>
                      </a:r>
                      <a:r>
                        <a:rPr lang="en-GB" sz="1200" b="1" kern="1200" dirty="0">
                          <a:solidFill>
                            <a:schemeClr val="dk1"/>
                          </a:solidFill>
                          <a:effectLst/>
                          <a:latin typeface="+mn-lt"/>
                          <a:ea typeface="+mn-ea"/>
                          <a:cs typeface="+mn-cs"/>
                        </a:rPr>
                        <a:t> </a:t>
                      </a:r>
                      <a:endParaRPr lang="en-GB" sz="1200" dirty="0"/>
                    </a:p>
                  </a:txBody>
                  <a:tcPr/>
                </a:tc>
                <a:tc>
                  <a:txBody>
                    <a:bodyPr/>
                    <a:lstStyle/>
                    <a:p>
                      <a:r>
                        <a:rPr lang="en-GB" sz="1200" b="1" kern="1200" dirty="0" err="1">
                          <a:solidFill>
                            <a:schemeClr val="dk1"/>
                          </a:solidFill>
                          <a:effectLst/>
                          <a:latin typeface="+mn-lt"/>
                          <a:ea typeface="+mn-ea"/>
                          <a:cs typeface="+mn-cs"/>
                        </a:rPr>
                        <a:t>ἀρχιέρει</a:t>
                      </a:r>
                      <a:r>
                        <a:rPr lang="en-GB" sz="1200" b="1" kern="1200" dirty="0">
                          <a:solidFill>
                            <a:schemeClr val="dk1"/>
                          </a:solidFill>
                          <a:effectLst/>
                          <a:latin typeface="+mn-lt"/>
                          <a:ea typeface="+mn-ea"/>
                          <a:cs typeface="+mn-cs"/>
                        </a:rPr>
                        <a:t>α τῆς </a:t>
                      </a:r>
                      <a:r>
                        <a:rPr lang="en-GB" sz="1200" b="1" kern="1200" dirty="0">
                          <a:solidFill>
                            <a:srgbClr val="00B0F0"/>
                          </a:solidFill>
                          <a:effectLst/>
                          <a:latin typeface="+mn-lt"/>
                          <a:ea typeface="+mn-ea"/>
                          <a:cs typeface="+mn-cs"/>
                        </a:rPr>
                        <a:t>πατρίδος</a:t>
                      </a:r>
                      <a:endParaRPr lang="en-GB" sz="1200" b="1" dirty="0">
                        <a:solidFill>
                          <a:srgbClr val="00B0F0"/>
                        </a:solidFill>
                      </a:endParaRPr>
                    </a:p>
                  </a:txBody>
                  <a:tcPr/>
                </a:tc>
                <a:tc>
                  <a:txBody>
                    <a:bodyPr/>
                    <a:lstStyle/>
                    <a:p>
                      <a:r>
                        <a:rPr lang="en-GB" sz="1200" b="1" dirty="0"/>
                        <a:t>husband:</a:t>
                      </a:r>
                      <a:r>
                        <a:rPr lang="en-GB" sz="1200" baseline="0" dirty="0"/>
                        <a:t> </a:t>
                      </a:r>
                      <a:r>
                        <a:rPr lang="en-GB" sz="1200" dirty="0"/>
                        <a:t>Aurelius Flavius </a:t>
                      </a:r>
                      <a:r>
                        <a:rPr lang="en-GB" sz="1200" dirty="0" err="1"/>
                        <a:t>Hephaistion</a:t>
                      </a:r>
                      <a:r>
                        <a:rPr lang="en-GB" sz="1200" dirty="0"/>
                        <a:t>,</a:t>
                      </a:r>
                      <a:r>
                        <a:rPr lang="en-GB" sz="1200" baseline="0" dirty="0"/>
                        <a:t> </a:t>
                      </a:r>
                      <a:r>
                        <a:rPr lang="el-GR" sz="1200" b="1" dirty="0"/>
                        <a:t>ἀρχιερεύς</a:t>
                      </a:r>
                      <a:endParaRPr lang="en-GB" sz="1200" b="0" dirty="0"/>
                    </a:p>
                    <a:p>
                      <a:r>
                        <a:rPr lang="en-GB" sz="1200" b="0" dirty="0">
                          <a:sym typeface="Wingdings" pitchFamily="2" charset="2"/>
                        </a:rPr>
                        <a:t>daughter: also</a:t>
                      </a:r>
                      <a:r>
                        <a:rPr lang="en-GB" sz="1200" b="0" baseline="0" dirty="0">
                          <a:sym typeface="Wingdings" pitchFamily="2" charset="2"/>
                        </a:rPr>
                        <a:t> priest</a:t>
                      </a:r>
                      <a:endParaRPr lang="en-GB" sz="1200" b="0" dirty="0"/>
                    </a:p>
                  </a:txBody>
                  <a:tcPr/>
                </a:tc>
                <a:tc>
                  <a:txBody>
                    <a:bodyPr/>
                    <a:lstStyle/>
                    <a:p>
                      <a:r>
                        <a:rPr lang="en-GB" sz="1200" dirty="0"/>
                        <a:t>1 statue base</a:t>
                      </a:r>
                      <a:r>
                        <a:rPr lang="en-GB" sz="1200" baseline="0" dirty="0"/>
                        <a:t> for the priestess </a:t>
                      </a:r>
                      <a:br>
                        <a:rPr lang="en-GB" sz="1200" baseline="0" dirty="0"/>
                      </a:br>
                      <a:r>
                        <a:rPr lang="en-GB" sz="1200" baseline="0" dirty="0"/>
                        <a:t>2 and base for her daughter</a:t>
                      </a:r>
                      <a:endParaRPr lang="en-GB" sz="1200" dirty="0"/>
                    </a:p>
                  </a:txBody>
                  <a:tcPr/>
                </a:tc>
                <a:tc>
                  <a:txBody>
                    <a:bodyPr/>
                    <a:lstStyle/>
                    <a:p>
                      <a:endParaRPr lang="en-GB" sz="1200" dirty="0"/>
                    </a:p>
                  </a:txBody>
                  <a:tcPr/>
                </a:tc>
                <a:tc>
                  <a:txBody>
                    <a:bodyPr/>
                    <a:lstStyle/>
                    <a:p>
                      <a:r>
                        <a:rPr lang="en-GB" sz="1200" b="0" i="0" kern="1200" dirty="0">
                          <a:solidFill>
                            <a:schemeClr val="dk1"/>
                          </a:solidFill>
                          <a:effectLst/>
                          <a:latin typeface="+mn-lt"/>
                          <a:ea typeface="+mn-ea"/>
                          <a:cs typeface="+mn-cs"/>
                        </a:rPr>
                        <a:t>3 inscriptions (</a:t>
                      </a:r>
                      <a:r>
                        <a:rPr lang="en-GB" sz="1200" b="0" i="1" kern="1200" dirty="0">
                          <a:solidFill>
                            <a:schemeClr val="dk1"/>
                          </a:solidFill>
                          <a:effectLst/>
                          <a:latin typeface="+mn-lt"/>
                          <a:ea typeface="+mn-ea"/>
                          <a:cs typeface="+mn-cs"/>
                        </a:rPr>
                        <a:t>CIG</a:t>
                      </a:r>
                      <a:r>
                        <a:rPr lang="en-GB" sz="1200" b="0" i="0" kern="1200" dirty="0">
                          <a:solidFill>
                            <a:schemeClr val="dk1"/>
                          </a:solidFill>
                          <a:effectLst/>
                          <a:latin typeface="+mn-lt"/>
                          <a:ea typeface="+mn-ea"/>
                          <a:cs typeface="+mn-cs"/>
                        </a:rPr>
                        <a:t> 2821)</a:t>
                      </a:r>
                      <a:endParaRPr lang="en-GB" sz="1200" b="0" i="0" dirty="0"/>
                    </a:p>
                  </a:txBody>
                  <a:tcPr/>
                </a:tc>
                <a:extLst>
                  <a:ext uri="{0D108BD9-81ED-4DB2-BD59-A6C34878D82A}">
                    <a16:rowId xmlns:a16="http://schemas.microsoft.com/office/drawing/2014/main" val="10006"/>
                  </a:ext>
                </a:extLst>
              </a:tr>
              <a:tr h="381418">
                <a:tc>
                  <a:txBody>
                    <a:bodyPr/>
                    <a:lstStyle/>
                    <a:p>
                      <a:r>
                        <a:rPr lang="en-GB" sz="1200" b="1" dirty="0"/>
                        <a:t>Iulia </a:t>
                      </a:r>
                      <a:r>
                        <a:rPr lang="en-GB" sz="1200" b="1" dirty="0" err="1"/>
                        <a:t>Polla</a:t>
                      </a:r>
                      <a:endParaRPr lang="en-GB" sz="1200" b="1"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a:t>
                      </a:r>
                      <a:r>
                        <a:rPr lang="en-GB" sz="1200" kern="1200" dirty="0">
                          <a:solidFill>
                            <a:schemeClr val="dk1"/>
                          </a:solidFill>
                          <a:effectLst/>
                          <a:latin typeface="+mn-lt"/>
                          <a:ea typeface="+mn-ea"/>
                          <a:cs typeface="+mn-cs"/>
                        </a:rPr>
                        <a:t> </a:t>
                      </a:r>
                      <a:r>
                        <a:rPr lang="en-GB" sz="1200" b="1" kern="1200" dirty="0">
                          <a:solidFill>
                            <a:srgbClr val="00B0F0"/>
                          </a:solidFill>
                          <a:effectLst/>
                          <a:latin typeface="+mn-lt"/>
                          <a:ea typeface="+mn-ea"/>
                          <a:cs typeface="+mn-cs"/>
                        </a:rPr>
                        <a:t>ἀνθηφόρος</a:t>
                      </a:r>
                      <a:br>
                        <a:rPr lang="en-GB" sz="1200" kern="1200" dirty="0">
                          <a:solidFill>
                            <a:schemeClr val="dk1"/>
                          </a:solidFill>
                          <a:effectLst/>
                          <a:latin typeface="+mn-lt"/>
                          <a:ea typeface="+mn-ea"/>
                          <a:cs typeface="+mn-cs"/>
                        </a:rPr>
                      </a:br>
                      <a:r>
                        <a:rPr lang="en-GB" sz="1200" kern="1200" dirty="0">
                          <a:solidFill>
                            <a:schemeClr val="dk1"/>
                          </a:solidFill>
                          <a:effectLst/>
                          <a:latin typeface="+mn-lt"/>
                          <a:ea typeface="+mn-ea"/>
                          <a:cs typeface="+mn-cs"/>
                        </a:rPr>
                        <a:t>(”Blumenträger”)</a:t>
                      </a:r>
                      <a:endParaRPr lang="en-GB" sz="1200" dirty="0"/>
                    </a:p>
                  </a:txBody>
                  <a:tcPr/>
                </a:tc>
                <a:tc>
                  <a:txBody>
                    <a:bodyPr/>
                    <a:lstStyle/>
                    <a:p>
                      <a:r>
                        <a:rPr lang="en-GB" sz="1200" dirty="0"/>
                        <a:t>-</a:t>
                      </a:r>
                    </a:p>
                  </a:txBody>
                  <a:tcPr/>
                </a:tc>
                <a:tc>
                  <a:txBody>
                    <a:bodyPr/>
                    <a:lstStyle/>
                    <a:p>
                      <a:r>
                        <a:rPr lang="en-GB" sz="1200" b="0" dirty="0"/>
                        <a:t>statue base</a:t>
                      </a:r>
                    </a:p>
                  </a:txBody>
                  <a:tcPr/>
                </a:tc>
                <a:tc>
                  <a:txBody>
                    <a:bodyPr/>
                    <a:lstStyle/>
                    <a:p>
                      <a:r>
                        <a:rPr lang="en-GB" sz="1200" dirty="0"/>
                        <a:t>130-170</a:t>
                      </a:r>
                    </a:p>
                  </a:txBody>
                  <a:tcPr/>
                </a:tc>
                <a:tc>
                  <a:txBody>
                    <a:bodyPr/>
                    <a:lstStyle/>
                    <a:p>
                      <a:pPr algn="l"/>
                      <a:r>
                        <a:rPr lang="en-GB" sz="1200" b="0" i="1" kern="1200" dirty="0">
                          <a:solidFill>
                            <a:schemeClr val="dk1"/>
                          </a:solidFill>
                          <a:effectLst/>
                          <a:latin typeface="+mn-lt"/>
                          <a:ea typeface="+mn-ea"/>
                          <a:cs typeface="+mn-cs"/>
                        </a:rPr>
                        <a:t>REG 19, 1906, 136-37, no 69</a:t>
                      </a:r>
                      <a:endParaRPr lang="en-GB" sz="1200" b="0" kern="1200" dirty="0">
                        <a:solidFill>
                          <a:schemeClr val="dk1"/>
                        </a:solidFill>
                        <a:effectLst/>
                        <a:latin typeface="+mn-lt"/>
                        <a:ea typeface="+mn-ea"/>
                        <a:cs typeface="+mn-cs"/>
                      </a:endParaRPr>
                    </a:p>
                  </a:txBody>
                  <a:tcPr/>
                </a:tc>
                <a:extLst>
                  <a:ext uri="{0D108BD9-81ED-4DB2-BD59-A6C34878D82A}">
                    <a16:rowId xmlns:a16="http://schemas.microsoft.com/office/drawing/2014/main" val="10007"/>
                  </a:ext>
                </a:extLst>
              </a:tr>
              <a:tr h="381418">
                <a:tc>
                  <a:txBody>
                    <a:bodyPr/>
                    <a:lstStyle/>
                    <a:p>
                      <a:r>
                        <a:rPr lang="en-GB" sz="1200" b="1" dirty="0" err="1"/>
                        <a:t>Ammia</a:t>
                      </a:r>
                      <a:endParaRPr lang="en-GB" sz="1200" b="1" dirty="0"/>
                    </a:p>
                  </a:txBody>
                  <a:tcPr/>
                </a:tc>
                <a:tc>
                  <a:txBody>
                    <a:bodyPr/>
                    <a:lstStyle/>
                    <a:p>
                      <a:r>
                        <a:rPr lang="en-GB" sz="1200" b="1" kern="1200" dirty="0" err="1">
                          <a:solidFill>
                            <a:schemeClr val="dk1"/>
                          </a:solidFill>
                          <a:effectLst/>
                          <a:latin typeface="+mn-lt"/>
                          <a:ea typeface="+mn-ea"/>
                          <a:cs typeface="+mn-cs"/>
                        </a:rPr>
                        <a:t>ἱέρει</a:t>
                      </a:r>
                      <a:r>
                        <a:rPr lang="en-GB" sz="1200" b="1" kern="1200" dirty="0">
                          <a:solidFill>
                            <a:schemeClr val="dk1"/>
                          </a:solidFill>
                          <a:effectLst/>
                          <a:latin typeface="+mn-lt"/>
                          <a:ea typeface="+mn-ea"/>
                          <a:cs typeface="+mn-cs"/>
                        </a:rPr>
                        <a:t>α θεᾶς Ἰουλίας νέας Δήμητρος</a:t>
                      </a:r>
                      <a:r>
                        <a:rPr lang="en-GB" sz="1200" kern="1200" dirty="0">
                          <a:solidFill>
                            <a:schemeClr val="dk1"/>
                          </a:solidFill>
                          <a:effectLst/>
                          <a:latin typeface="+mn-lt"/>
                          <a:ea typeface="+mn-ea"/>
                          <a:cs typeface="+mn-cs"/>
                        </a:rPr>
                        <a:t> </a:t>
                      </a:r>
                      <a:r>
                        <a:rPr lang="en-GB" sz="1200" kern="1200" dirty="0">
                          <a:solidFill>
                            <a:schemeClr val="dk1"/>
                          </a:solidFill>
                          <a:effectLst/>
                          <a:latin typeface="+mn-lt"/>
                          <a:ea typeface="+mn-ea"/>
                          <a:cs typeface="+mn-cs"/>
                          <a:sym typeface="Wingdings" pitchFamily="2" charset="2"/>
                        </a:rPr>
                        <a:t></a:t>
                      </a:r>
                      <a:r>
                        <a:rPr lang="en-GB" sz="1200" b="1" kern="1200" dirty="0">
                          <a:solidFill>
                            <a:srgbClr val="C00000"/>
                          </a:solidFill>
                          <a:effectLst/>
                          <a:latin typeface="+mn-lt"/>
                          <a:ea typeface="+mn-ea"/>
                          <a:cs typeface="+mn-cs"/>
                          <a:sym typeface="Wingdings" pitchFamily="2" charset="2"/>
                        </a:rPr>
                        <a:t>Livia</a:t>
                      </a:r>
                      <a:endParaRPr lang="en-GB" sz="1200" b="1" dirty="0">
                        <a:solidFill>
                          <a:srgbClr val="C00000"/>
                        </a:solidFill>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t>husband:</a:t>
                      </a:r>
                      <a:r>
                        <a:rPr lang="en-GB" sz="1200" dirty="0"/>
                        <a:t> </a:t>
                      </a:r>
                      <a:r>
                        <a:rPr lang="en-GB" sz="1200" b="0" dirty="0" err="1"/>
                        <a:t>Aristoclès</a:t>
                      </a:r>
                      <a:r>
                        <a:rPr lang="en-GB" sz="1200" b="0" dirty="0"/>
                        <a:t> Mo-</a:t>
                      </a:r>
                      <a:r>
                        <a:rPr lang="en-GB" sz="1200" b="0" dirty="0" err="1"/>
                        <a:t>lossos</a:t>
                      </a:r>
                      <a:r>
                        <a:rPr lang="en-GB" sz="1200" b="0" dirty="0"/>
                        <a:t> (no </a:t>
                      </a:r>
                      <a:r>
                        <a:rPr lang="en-GB" sz="1200" b="0" i="1" dirty="0"/>
                        <a:t>sacerdos</a:t>
                      </a:r>
                      <a:r>
                        <a:rPr lang="en-GB" sz="1200" b="0" i="0" dirty="0"/>
                        <a:t>?</a:t>
                      </a:r>
                      <a:r>
                        <a:rPr lang="en-GB" sz="1200" b="0" dirty="0"/>
                        <a:t>)</a:t>
                      </a:r>
                    </a:p>
                  </a:txBody>
                  <a:tcPr/>
                </a:tc>
                <a:tc>
                  <a:txBody>
                    <a:bodyPr/>
                    <a:lstStyle/>
                    <a:p>
                      <a:r>
                        <a:rPr lang="en-GB" sz="1200" b="0" dirty="0"/>
                        <a:t>honorary inscription</a:t>
                      </a:r>
                    </a:p>
                  </a:txBody>
                  <a:tcPr/>
                </a:tc>
                <a:tc>
                  <a:txBody>
                    <a:bodyPr/>
                    <a:lstStyle/>
                    <a:p>
                      <a:r>
                        <a:rPr lang="en-GB" sz="1200" dirty="0"/>
                        <a:t>42-60</a:t>
                      </a:r>
                    </a:p>
                  </a:txBody>
                  <a:tcPr/>
                </a:tc>
                <a:tc>
                  <a:txBody>
                    <a:bodyPr/>
                    <a:lstStyle/>
                    <a:p>
                      <a:r>
                        <a:rPr lang="en-GB" sz="1200" i="1" dirty="0"/>
                        <a:t>CIG</a:t>
                      </a:r>
                      <a:r>
                        <a:rPr lang="en-GB" sz="1200" dirty="0"/>
                        <a:t> 2815</a:t>
                      </a:r>
                      <a:endParaRPr lang="en-GB" sz="1200" kern="1200" dirty="0">
                        <a:solidFill>
                          <a:schemeClr val="dk1"/>
                        </a:solidFill>
                        <a:effectLst/>
                        <a:latin typeface="+mn-lt"/>
                        <a:ea typeface="+mn-ea"/>
                        <a:cs typeface="+mn-cs"/>
                      </a:endParaRPr>
                    </a:p>
                  </a:txBody>
                  <a:tcPr/>
                </a:tc>
                <a:extLst>
                  <a:ext uri="{0D108BD9-81ED-4DB2-BD59-A6C34878D82A}">
                    <a16:rowId xmlns:a16="http://schemas.microsoft.com/office/drawing/2014/main" val="10008"/>
                  </a:ext>
                </a:extLst>
              </a:tr>
            </a:tbl>
          </a:graphicData>
        </a:graphic>
      </p:graphicFrame>
      <p:sp>
        <p:nvSpPr>
          <p:cNvPr id="15" name="Flowchart: Process 14"/>
          <p:cNvSpPr/>
          <p:nvPr/>
        </p:nvSpPr>
        <p:spPr>
          <a:xfrm>
            <a:off x="1331640" y="836712"/>
            <a:ext cx="1976670" cy="6048672"/>
          </a:xfrm>
          <a:prstGeom prst="flowChartProcess">
            <a:avLst/>
          </a:prstGeom>
          <a:solidFill>
            <a:srgbClr val="FFC000">
              <a:alpha val="18000"/>
            </a:srgb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7030A0"/>
              </a:solidFill>
            </a:endParaRPr>
          </a:p>
        </p:txBody>
      </p:sp>
    </p:spTree>
    <p:extLst>
      <p:ext uri="{BB962C8B-B14F-4D97-AF65-F5344CB8AC3E}">
        <p14:creationId xmlns:p14="http://schemas.microsoft.com/office/powerpoint/2010/main" val="11267511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heel(1)">
                                      <p:cBhvr>
                                        <p:cTn id="7"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60648"/>
            <a:ext cx="8229600" cy="854968"/>
          </a:xfrm>
        </p:spPr>
        <p:txBody>
          <a:bodyPr>
            <a:normAutofit fontScale="90000"/>
          </a:bodyPr>
          <a:lstStyle/>
          <a:p>
            <a:r>
              <a:rPr lang="en-GB" dirty="0" err="1"/>
              <a:t>Aphrodisias</a:t>
            </a:r>
            <a:r>
              <a:rPr lang="en-GB" dirty="0"/>
              <a:t>: 17 priestesses \ 66</a:t>
            </a:r>
          </a:p>
        </p:txBody>
      </p:sp>
      <p:graphicFrame>
        <p:nvGraphicFramePr>
          <p:cNvPr id="5" name="Content Placeholder 3"/>
          <p:cNvGraphicFramePr>
            <a:graphicFrameLocks noGrp="1"/>
          </p:cNvGraphicFramePr>
          <p:nvPr>
            <p:ph idx="1"/>
            <p:extLst>
              <p:ext uri="{D42A27DB-BD31-4B8C-83A1-F6EECF244321}">
                <p14:modId xmlns:p14="http://schemas.microsoft.com/office/powerpoint/2010/main" val="2036163834"/>
              </p:ext>
            </p:extLst>
          </p:nvPr>
        </p:nvGraphicFramePr>
        <p:xfrm>
          <a:off x="107504" y="836885"/>
          <a:ext cx="8892480" cy="5808851"/>
        </p:xfrm>
        <a:graphic>
          <a:graphicData uri="http://schemas.openxmlformats.org/drawingml/2006/table">
            <a:tbl>
              <a:tblPr firstRow="1" bandRow="1">
                <a:tableStyleId>{5C22544A-7EE6-4342-B048-85BDC9FD1C3A}</a:tableStyleId>
              </a:tblPr>
              <a:tblGrid>
                <a:gridCol w="1224136">
                  <a:extLst>
                    <a:ext uri="{9D8B030D-6E8A-4147-A177-3AD203B41FA5}">
                      <a16:colId xmlns:a16="http://schemas.microsoft.com/office/drawing/2014/main" val="20000"/>
                    </a:ext>
                  </a:extLst>
                </a:gridCol>
                <a:gridCol w="1989113">
                  <a:extLst>
                    <a:ext uri="{9D8B030D-6E8A-4147-A177-3AD203B41FA5}">
                      <a16:colId xmlns:a16="http://schemas.microsoft.com/office/drawing/2014/main" val="20001"/>
                    </a:ext>
                  </a:extLst>
                </a:gridCol>
                <a:gridCol w="1942895">
                  <a:extLst>
                    <a:ext uri="{9D8B030D-6E8A-4147-A177-3AD203B41FA5}">
                      <a16:colId xmlns:a16="http://schemas.microsoft.com/office/drawing/2014/main" val="20002"/>
                    </a:ext>
                  </a:extLst>
                </a:gridCol>
                <a:gridCol w="1864128">
                  <a:extLst>
                    <a:ext uri="{9D8B030D-6E8A-4147-A177-3AD203B41FA5}">
                      <a16:colId xmlns:a16="http://schemas.microsoft.com/office/drawing/2014/main" val="20003"/>
                    </a:ext>
                  </a:extLst>
                </a:gridCol>
                <a:gridCol w="676580">
                  <a:extLst>
                    <a:ext uri="{9D8B030D-6E8A-4147-A177-3AD203B41FA5}">
                      <a16:colId xmlns:a16="http://schemas.microsoft.com/office/drawing/2014/main" val="20004"/>
                    </a:ext>
                  </a:extLst>
                </a:gridCol>
                <a:gridCol w="1195628">
                  <a:extLst>
                    <a:ext uri="{9D8B030D-6E8A-4147-A177-3AD203B41FA5}">
                      <a16:colId xmlns:a16="http://schemas.microsoft.com/office/drawing/2014/main" val="20005"/>
                    </a:ext>
                  </a:extLst>
                </a:gridCol>
              </a:tblGrid>
              <a:tr h="205553">
                <a:tc>
                  <a:txBody>
                    <a:bodyPr/>
                    <a:lstStyle/>
                    <a:p>
                      <a:pPr algn="ctr"/>
                      <a:r>
                        <a:rPr lang="en-GB" sz="1050" dirty="0"/>
                        <a:t>Name</a:t>
                      </a:r>
                    </a:p>
                  </a:txBody>
                  <a:tcPr>
                    <a:solidFill>
                      <a:schemeClr val="accent1">
                        <a:alpha val="50000"/>
                      </a:schemeClr>
                    </a:solidFill>
                  </a:tcPr>
                </a:tc>
                <a:tc>
                  <a:txBody>
                    <a:bodyPr/>
                    <a:lstStyle/>
                    <a:p>
                      <a:pPr algn="ctr"/>
                      <a:r>
                        <a:rPr lang="en-GB" sz="1050" dirty="0"/>
                        <a:t>Priesthood</a:t>
                      </a:r>
                    </a:p>
                  </a:txBody>
                  <a:tcPr>
                    <a:solidFill>
                      <a:schemeClr val="accent1">
                        <a:alpha val="50000"/>
                      </a:schemeClr>
                    </a:solidFill>
                  </a:tcPr>
                </a:tc>
                <a:tc>
                  <a:txBody>
                    <a:bodyPr/>
                    <a:lstStyle/>
                    <a:p>
                      <a:pPr algn="ctr"/>
                      <a:r>
                        <a:rPr lang="en-GB" sz="1050" dirty="0"/>
                        <a:t>Husband &amp;c</a:t>
                      </a:r>
                    </a:p>
                  </a:txBody>
                  <a:tcPr>
                    <a:solidFill>
                      <a:schemeClr val="accent1">
                        <a:alpha val="50000"/>
                      </a:schemeClr>
                    </a:solidFill>
                  </a:tcPr>
                </a:tc>
                <a:tc>
                  <a:txBody>
                    <a:bodyPr/>
                    <a:lstStyle/>
                    <a:p>
                      <a:pPr algn="ctr"/>
                      <a:r>
                        <a:rPr lang="en-GB" sz="1050" dirty="0"/>
                        <a:t>Type</a:t>
                      </a:r>
                    </a:p>
                  </a:txBody>
                  <a:tcPr>
                    <a:solidFill>
                      <a:schemeClr val="accent1">
                        <a:alpha val="50000"/>
                      </a:schemeClr>
                    </a:solidFill>
                  </a:tcPr>
                </a:tc>
                <a:tc>
                  <a:txBody>
                    <a:bodyPr/>
                    <a:lstStyle/>
                    <a:p>
                      <a:pPr algn="ctr"/>
                      <a:r>
                        <a:rPr lang="en-GB" sz="1050" dirty="0"/>
                        <a:t>Date</a:t>
                      </a:r>
                    </a:p>
                  </a:txBody>
                  <a:tcPr>
                    <a:solidFill>
                      <a:schemeClr val="accent1">
                        <a:alpha val="50000"/>
                      </a:schemeClr>
                    </a:solidFill>
                  </a:tcPr>
                </a:tc>
                <a:tc>
                  <a:txBody>
                    <a:bodyPr/>
                    <a:lstStyle/>
                    <a:p>
                      <a:pPr algn="ctr"/>
                      <a:r>
                        <a:rPr lang="en-GB" sz="1050" dirty="0"/>
                        <a:t>Reference</a:t>
                      </a:r>
                    </a:p>
                  </a:txBody>
                  <a:tcPr>
                    <a:solidFill>
                      <a:schemeClr val="accent1">
                        <a:alpha val="50000"/>
                      </a:schemeClr>
                    </a:solidFill>
                  </a:tcPr>
                </a:tc>
                <a:extLst>
                  <a:ext uri="{0D108BD9-81ED-4DB2-BD59-A6C34878D82A}">
                    <a16:rowId xmlns:a16="http://schemas.microsoft.com/office/drawing/2014/main" val="10000"/>
                  </a:ext>
                </a:extLst>
              </a:tr>
              <a:tr h="472207">
                <a:tc>
                  <a:txBody>
                    <a:bodyPr/>
                    <a:lstStyle/>
                    <a:p>
                      <a:r>
                        <a:rPr lang="en-GB" sz="1200" b="1" kern="1200" dirty="0">
                          <a:solidFill>
                            <a:schemeClr val="dk1"/>
                          </a:solidFill>
                          <a:effectLst/>
                          <a:latin typeface="+mn-lt"/>
                          <a:ea typeface="+mn-ea"/>
                          <a:cs typeface="+mn-cs"/>
                        </a:rPr>
                        <a:t>Gaia </a:t>
                      </a:r>
                      <a:r>
                        <a:rPr lang="en-GB" sz="1200" b="1" kern="1200" dirty="0" err="1">
                          <a:solidFill>
                            <a:schemeClr val="dk1"/>
                          </a:solidFill>
                          <a:effectLst/>
                          <a:latin typeface="+mn-lt"/>
                          <a:ea typeface="+mn-ea"/>
                          <a:cs typeface="+mn-cs"/>
                        </a:rPr>
                        <a:t>Tatia</a:t>
                      </a:r>
                      <a:br>
                        <a:rPr lang="en-GB" sz="1200" b="1" kern="1200" dirty="0">
                          <a:solidFill>
                            <a:schemeClr val="dk1"/>
                          </a:solidFill>
                          <a:effectLst/>
                          <a:latin typeface="+mn-lt"/>
                          <a:ea typeface="+mn-ea"/>
                          <a:cs typeface="+mn-cs"/>
                        </a:rPr>
                      </a:b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Chr</a:t>
                      </a: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essteina</a:t>
                      </a:r>
                      <a:endParaRPr lang="en-GB" sz="1200"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a:t>
                      </a:r>
                      <a:r>
                        <a:rPr lang="en-GB" sz="1200" kern="1200" dirty="0">
                          <a:solidFill>
                            <a:schemeClr val="dk1"/>
                          </a:solidFill>
                          <a:effectLst/>
                          <a:latin typeface="+mn-lt"/>
                          <a:ea typeface="+mn-ea"/>
                          <a:cs typeface="+mn-cs"/>
                        </a:rPr>
                        <a:t>, </a:t>
                      </a:r>
                      <a:br>
                        <a:rPr lang="en-GB" sz="1200" kern="1200" dirty="0">
                          <a:solidFill>
                            <a:schemeClr val="dk1"/>
                          </a:solidFill>
                          <a:effectLst/>
                          <a:latin typeface="+mn-lt"/>
                          <a:ea typeface="+mn-ea"/>
                          <a:cs typeface="+mn-cs"/>
                        </a:rPr>
                      </a:br>
                      <a:r>
                        <a:rPr lang="en-GB" sz="1200" b="1" kern="1200" dirty="0">
                          <a:solidFill>
                            <a:srgbClr val="00B0F0"/>
                          </a:solidFill>
                          <a:effectLst/>
                          <a:latin typeface="+mn-lt"/>
                          <a:ea typeface="+mn-ea"/>
                          <a:cs typeface="+mn-cs"/>
                        </a:rPr>
                        <a:t>θυγάτηρ Πόλεως</a:t>
                      </a:r>
                      <a:endParaRPr lang="en-GB" sz="1200" b="1" dirty="0">
                        <a:solidFill>
                          <a:srgbClr val="00B0F0"/>
                        </a:solidFill>
                      </a:endParaRPr>
                    </a:p>
                  </a:txBody>
                  <a:tcPr/>
                </a:tc>
                <a:tc>
                  <a:txBody>
                    <a:bodyPr/>
                    <a:lstStyle/>
                    <a:p>
                      <a:r>
                        <a:rPr lang="en-GB" sz="1200" b="0" dirty="0">
                          <a:solidFill>
                            <a:srgbClr val="C00000"/>
                          </a:solidFill>
                        </a:rPr>
                        <a:t>brother</a:t>
                      </a:r>
                      <a:r>
                        <a:rPr lang="en-GB" sz="1200" dirty="0"/>
                        <a:t>: </a:t>
                      </a:r>
                      <a:r>
                        <a:rPr lang="en-GB" sz="1200" kern="1200" dirty="0" err="1">
                          <a:solidFill>
                            <a:schemeClr val="dk1"/>
                          </a:solidFill>
                          <a:effectLst/>
                          <a:latin typeface="+mn-lt"/>
                          <a:ea typeface="+mn-ea"/>
                          <a:cs typeface="+mn-cs"/>
                        </a:rPr>
                        <a:t>Silicius</a:t>
                      </a:r>
                      <a:r>
                        <a:rPr lang="en-GB" sz="1200" kern="1200" dirty="0">
                          <a:solidFill>
                            <a:schemeClr val="dk1"/>
                          </a:solidFill>
                          <a:effectLst/>
                          <a:latin typeface="+mn-lt"/>
                          <a:ea typeface="+mn-ea"/>
                          <a:cs typeface="+mn-cs"/>
                        </a:rPr>
                        <a:t> </a:t>
                      </a:r>
                      <a:r>
                        <a:rPr lang="en-GB" sz="1200" kern="1200" dirty="0" err="1">
                          <a:solidFill>
                            <a:schemeClr val="dk1"/>
                          </a:solidFill>
                          <a:effectLst/>
                          <a:latin typeface="+mn-lt"/>
                          <a:ea typeface="+mn-ea"/>
                          <a:cs typeface="+mn-cs"/>
                        </a:rPr>
                        <a:t>Hieroclès</a:t>
                      </a:r>
                      <a:r>
                        <a:rPr lang="en-GB" sz="1200" kern="1200" dirty="0">
                          <a:solidFill>
                            <a:schemeClr val="dk1"/>
                          </a:solidFill>
                          <a:effectLst/>
                          <a:latin typeface="+mn-lt"/>
                          <a:ea typeface="+mn-ea"/>
                          <a:cs typeface="+mn-cs"/>
                        </a:rPr>
                        <a:t> </a:t>
                      </a:r>
                      <a:br>
                        <a:rPr lang="en-GB" sz="1200" kern="1200" dirty="0">
                          <a:solidFill>
                            <a:schemeClr val="dk1"/>
                          </a:solidFill>
                          <a:effectLst/>
                          <a:latin typeface="+mn-lt"/>
                          <a:ea typeface="+mn-ea"/>
                          <a:cs typeface="+mn-cs"/>
                        </a:rPr>
                      </a:br>
                      <a:r>
                        <a:rPr lang="en-GB" sz="1200" b="1" kern="1200" dirty="0" err="1">
                          <a:solidFill>
                            <a:schemeClr val="dk1"/>
                          </a:solidFill>
                          <a:effectLst/>
                          <a:latin typeface="+mn-lt"/>
                          <a:ea typeface="+mn-ea"/>
                          <a:cs typeface="+mn-cs"/>
                        </a:rPr>
                        <a:t>ἀρχιερέως</a:t>
                      </a:r>
                      <a:r>
                        <a:rPr lang="en-GB" sz="1200" kern="1200" dirty="0">
                          <a:solidFill>
                            <a:schemeClr val="dk1"/>
                          </a:solidFill>
                          <a:effectLst/>
                          <a:latin typeface="+mn-lt"/>
                          <a:ea typeface="+mn-ea"/>
                          <a:cs typeface="+mn-cs"/>
                        </a:rPr>
                        <a:t> </a:t>
                      </a:r>
                      <a:endParaRPr lang="en-GB" sz="1200" dirty="0"/>
                    </a:p>
                  </a:txBody>
                  <a:tcPr/>
                </a:tc>
                <a:tc>
                  <a:txBody>
                    <a:bodyPr/>
                    <a:lstStyle/>
                    <a:p>
                      <a:r>
                        <a:rPr lang="en-GB" sz="1200" b="1" dirty="0">
                          <a:solidFill>
                            <a:srgbClr val="C00000"/>
                          </a:solidFill>
                        </a:rPr>
                        <a:t>dedication</a:t>
                      </a:r>
                      <a:r>
                        <a:rPr lang="en-GB" sz="1200" dirty="0">
                          <a:solidFill>
                            <a:srgbClr val="C00000"/>
                          </a:solidFill>
                        </a:rPr>
                        <a:t> </a:t>
                      </a:r>
                      <a:br>
                        <a:rPr lang="en-GB" sz="1200" dirty="0"/>
                      </a:br>
                      <a:r>
                        <a:rPr lang="en-GB" sz="1200" dirty="0"/>
                        <a:t>to </a:t>
                      </a:r>
                      <a:r>
                        <a:rPr lang="fr-FR" sz="1200" i="1" kern="1200" dirty="0" err="1">
                          <a:solidFill>
                            <a:srgbClr val="FF0000"/>
                          </a:solidFill>
                          <a:effectLst/>
                          <a:latin typeface="+mn-lt"/>
                          <a:ea typeface="+mn-ea"/>
                          <a:cs typeface="+mn-cs"/>
                        </a:rPr>
                        <a:t>patria</a:t>
                      </a:r>
                      <a:r>
                        <a:rPr lang="fr-FR" sz="1200" i="1" kern="1200" dirty="0">
                          <a:solidFill>
                            <a:srgbClr val="FF0000"/>
                          </a:solidFill>
                          <a:effectLst/>
                          <a:latin typeface="+mn-lt"/>
                          <a:ea typeface="+mn-ea"/>
                          <a:cs typeface="+mn-cs"/>
                        </a:rPr>
                        <a:t>, </a:t>
                      </a:r>
                      <a:r>
                        <a:rPr lang="en-GB" sz="1200" kern="1200" dirty="0" err="1">
                          <a:solidFill>
                            <a:schemeClr val="dk1"/>
                          </a:solidFill>
                          <a:effectLst/>
                          <a:latin typeface="+mn-lt"/>
                          <a:ea typeface="+mn-ea"/>
                          <a:cs typeface="+mn-cs"/>
                        </a:rPr>
                        <a:t>τῇ</a:t>
                      </a:r>
                      <a:r>
                        <a:rPr lang="en-GB" sz="1200" kern="1200" dirty="0">
                          <a:solidFill>
                            <a:schemeClr val="dk1"/>
                          </a:solidFill>
                          <a:effectLst/>
                          <a:latin typeface="+mn-lt"/>
                          <a:ea typeface="+mn-ea"/>
                          <a:cs typeface="+mn-cs"/>
                        </a:rPr>
                        <a:t> πα</a:t>
                      </a:r>
                      <a:r>
                        <a:rPr lang="en-GB" sz="1200" kern="1200" dirty="0" err="1">
                          <a:solidFill>
                            <a:schemeClr val="dk1"/>
                          </a:solidFill>
                          <a:effectLst/>
                          <a:latin typeface="+mn-lt"/>
                          <a:ea typeface="+mn-ea"/>
                          <a:cs typeface="+mn-cs"/>
                        </a:rPr>
                        <a:t>τρίδι</a:t>
                      </a:r>
                      <a:r>
                        <a:rPr lang="en-GB" sz="1200" kern="1200" dirty="0">
                          <a:solidFill>
                            <a:schemeClr val="dk1"/>
                          </a:solidFill>
                          <a:effectLst/>
                          <a:latin typeface="+mn-lt"/>
                          <a:ea typeface="+mn-ea"/>
                          <a:cs typeface="+mn-cs"/>
                        </a:rPr>
                        <a:t> </a:t>
                      </a:r>
                      <a:endParaRPr lang="en-GB" sz="1200" dirty="0">
                        <a:solidFill>
                          <a:srgbClr val="FF0000"/>
                        </a:solidFill>
                      </a:endParaRPr>
                    </a:p>
                  </a:txBody>
                  <a:tcPr/>
                </a:tc>
                <a:tc>
                  <a:txBody>
                    <a:bodyPr/>
                    <a:lstStyle/>
                    <a:p>
                      <a:r>
                        <a:rPr lang="en-GB" sz="1200" dirty="0"/>
                        <a:t>130-170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Rob. </a:t>
                      </a:r>
                      <a:r>
                        <a:rPr lang="en-GB" sz="1200" b="0" i="1" kern="1200" dirty="0" err="1">
                          <a:solidFill>
                            <a:schemeClr val="dk1"/>
                          </a:solidFill>
                          <a:effectLst/>
                          <a:latin typeface="+mn-lt"/>
                          <a:ea typeface="+mn-ea"/>
                          <a:cs typeface="+mn-cs"/>
                        </a:rPr>
                        <a:t>Laodicée</a:t>
                      </a:r>
                      <a:r>
                        <a:rPr lang="en-GB" sz="1200" b="0" i="1" kern="1200" dirty="0">
                          <a:solidFill>
                            <a:schemeClr val="dk1"/>
                          </a:solidFill>
                          <a:effectLst/>
                          <a:latin typeface="+mn-lt"/>
                          <a:ea typeface="+mn-ea"/>
                          <a:cs typeface="+mn-cs"/>
                        </a:rPr>
                        <a:t> </a:t>
                      </a:r>
                      <a:r>
                        <a:rPr lang="en-GB" sz="1200" b="0" i="0" kern="1200" dirty="0">
                          <a:solidFill>
                            <a:schemeClr val="dk1"/>
                          </a:solidFill>
                          <a:effectLst/>
                          <a:latin typeface="+mn-lt"/>
                          <a:ea typeface="+mn-ea"/>
                          <a:cs typeface="+mn-cs"/>
                        </a:rPr>
                        <a:t>317-18, n. 8</a:t>
                      </a:r>
                      <a:endParaRPr lang="en-GB" sz="1200" i="0" dirty="0"/>
                    </a:p>
                  </a:txBody>
                  <a:tcPr/>
                </a:tc>
                <a:extLst>
                  <a:ext uri="{0D108BD9-81ED-4DB2-BD59-A6C34878D82A}">
                    <a16:rowId xmlns:a16="http://schemas.microsoft.com/office/drawing/2014/main" val="10001"/>
                  </a:ext>
                </a:extLst>
              </a:tr>
              <a:tr h="432048">
                <a:tc>
                  <a:txBody>
                    <a:bodyPr/>
                    <a:lstStyle/>
                    <a:p>
                      <a:r>
                        <a:rPr lang="en-GB" sz="1200" b="1" dirty="0"/>
                        <a:t>Tata</a:t>
                      </a:r>
                    </a:p>
                  </a:txBody>
                  <a:tcPr/>
                </a:tc>
                <a:tc>
                  <a:txBody>
                    <a:bodyPr/>
                    <a:lstStyle/>
                    <a:p>
                      <a:r>
                        <a:rPr lang="en-GB" sz="1200" kern="1200" dirty="0">
                          <a:solidFill>
                            <a:schemeClr val="dk1"/>
                          </a:solidFill>
                          <a:effectLst/>
                          <a:latin typeface="+mn-lt"/>
                          <a:ea typeface="+mn-ea"/>
                          <a:cs typeface="+mn-cs"/>
                        </a:rPr>
                        <a:t>2x </a:t>
                      </a:r>
                      <a:r>
                        <a:rPr lang="en-GB" sz="1200" b="1" kern="1200" dirty="0" err="1">
                          <a:solidFill>
                            <a:schemeClr val="dk1"/>
                          </a:solidFill>
                          <a:effectLst/>
                          <a:latin typeface="+mn-lt"/>
                          <a:ea typeface="+mn-ea"/>
                          <a:cs typeface="+mn-cs"/>
                        </a:rPr>
                        <a:t>ἱέρει</a:t>
                      </a:r>
                      <a:r>
                        <a:rPr lang="en-GB" sz="1200" b="1" kern="1200" dirty="0">
                          <a:solidFill>
                            <a:schemeClr val="dk1"/>
                          </a:solidFill>
                          <a:effectLst/>
                          <a:latin typeface="+mn-lt"/>
                          <a:ea typeface="+mn-ea"/>
                          <a:cs typeface="+mn-cs"/>
                        </a:rPr>
                        <a:t>α τῶν Σεβαστῶν</a:t>
                      </a:r>
                    </a:p>
                    <a:p>
                      <a:pPr marL="0" marR="0" indent="0" algn="l" defTabSz="914400" rtl="0" eaLnBrk="1" fontAlgn="auto" latinLnBrk="0" hangingPunct="1">
                        <a:lnSpc>
                          <a:spcPct val="100000"/>
                        </a:lnSpc>
                        <a:spcBef>
                          <a:spcPts val="0"/>
                        </a:spcBef>
                        <a:spcAft>
                          <a:spcPts val="0"/>
                        </a:spcAft>
                        <a:buClrTx/>
                        <a:buSzTx/>
                        <a:buFontTx/>
                        <a:buNone/>
                        <a:tabLst/>
                        <a:defRPr/>
                      </a:pPr>
                      <a:r>
                        <a:rPr lang="el-GR" sz="1300" b="1" dirty="0">
                          <a:solidFill>
                            <a:srgbClr val="00B0F0"/>
                          </a:solidFill>
                        </a:rPr>
                        <a:t>Στεφανηφορήσασαν</a:t>
                      </a:r>
                      <a:br>
                        <a:rPr lang="de-DE" sz="1300" b="1" dirty="0">
                          <a:solidFill>
                            <a:srgbClr val="00B0F0"/>
                          </a:solidFill>
                        </a:rPr>
                      </a:br>
                      <a:r>
                        <a:rPr lang="de-DE" sz="1200" b="0" dirty="0">
                          <a:solidFill>
                            <a:srgbClr val="00B0F0"/>
                          </a:solidFill>
                        </a:rPr>
                        <a:t>„Mutter der Polis“</a:t>
                      </a:r>
                      <a:endParaRPr lang="en-GB" sz="1300" b="1" dirty="0">
                        <a:solidFill>
                          <a:srgbClr val="00B0F0"/>
                        </a:solidFill>
                      </a:endParaRPr>
                    </a:p>
                  </a:txBody>
                  <a:tcPr/>
                </a:tc>
                <a:tc>
                  <a:txBody>
                    <a:bodyPr/>
                    <a:lstStyle/>
                    <a:p>
                      <a:r>
                        <a:rPr lang="en-GB" sz="1200" dirty="0"/>
                        <a:t>-</a:t>
                      </a:r>
                    </a:p>
                  </a:txBody>
                  <a:tcPr/>
                </a:tc>
                <a:tc>
                  <a:txBody>
                    <a:bodyPr/>
                    <a:lstStyle/>
                    <a:p>
                      <a:r>
                        <a:rPr lang="en-GB" sz="1200" b="0" dirty="0"/>
                        <a:t>honorary </a:t>
                      </a:r>
                      <a:r>
                        <a:rPr lang="en-GB" sz="1200" b="0" dirty="0" err="1"/>
                        <a:t>inscr</a:t>
                      </a:r>
                      <a:r>
                        <a:rPr lang="en-GB" sz="1200" b="0" dirty="0"/>
                        <a:t>. by </a:t>
                      </a:r>
                      <a:r>
                        <a:rPr lang="en-GB" sz="1200" b="0" i="1" dirty="0">
                          <a:solidFill>
                            <a:srgbClr val="C00000"/>
                          </a:solidFill>
                        </a:rPr>
                        <a:t>demos</a:t>
                      </a:r>
                      <a:r>
                        <a:rPr lang="en-GB" sz="1200" b="0" i="0" dirty="0"/>
                        <a:t>; </a:t>
                      </a:r>
                      <a:r>
                        <a:rPr lang="en-GB" sz="1200" b="1" dirty="0">
                          <a:solidFill>
                            <a:srgbClr val="C00000"/>
                          </a:solidFill>
                        </a:rPr>
                        <a:t>donates</a:t>
                      </a:r>
                      <a:r>
                        <a:rPr lang="en-GB" sz="1200" b="0" baseline="0" dirty="0">
                          <a:solidFill>
                            <a:srgbClr val="C00000"/>
                          </a:solidFill>
                        </a:rPr>
                        <a:t> </a:t>
                      </a:r>
                      <a:r>
                        <a:rPr lang="en-GB" sz="1200" b="0" baseline="0" dirty="0"/>
                        <a:t>oil for athletes; </a:t>
                      </a:r>
                      <a:r>
                        <a:rPr lang="en-GB" sz="1200" b="1" baseline="0" dirty="0">
                          <a:solidFill>
                            <a:srgbClr val="C00000"/>
                          </a:solidFill>
                        </a:rPr>
                        <a:t>banquets</a:t>
                      </a:r>
                      <a:r>
                        <a:rPr lang="en-GB" sz="1200" b="0" baseline="0" dirty="0">
                          <a:solidFill>
                            <a:srgbClr val="C00000"/>
                          </a:solidFill>
                        </a:rPr>
                        <a:t> </a:t>
                      </a:r>
                      <a:r>
                        <a:rPr lang="en-GB" sz="1200" b="0" baseline="0" dirty="0"/>
                        <a:t>f</a:t>
                      </a:r>
                      <a:r>
                        <a:rPr lang="de-DE" sz="1200" b="0" baseline="0" dirty="0" err="1"/>
                        <a:t>or</a:t>
                      </a:r>
                      <a:r>
                        <a:rPr lang="de-DE" sz="1200" b="0" baseline="0" dirty="0"/>
                        <a:t> </a:t>
                      </a:r>
                      <a:r>
                        <a:rPr lang="de-DE" sz="1200" b="0" i="1" baseline="0" dirty="0"/>
                        <a:t>demos</a:t>
                      </a:r>
                      <a:endParaRPr lang="en-GB" sz="1200" b="0" i="1" dirty="0"/>
                    </a:p>
                  </a:txBody>
                  <a:tcPr/>
                </a:tc>
                <a:tc>
                  <a:txBody>
                    <a:bodyPr/>
                    <a:lstStyle/>
                    <a:p>
                      <a:r>
                        <a:rPr lang="fr-FR" sz="1200" kern="1200" dirty="0">
                          <a:solidFill>
                            <a:schemeClr val="dk1"/>
                          </a:solidFill>
                          <a:effectLst/>
                          <a:latin typeface="+mn-lt"/>
                          <a:ea typeface="+mn-ea"/>
                          <a:cs typeface="+mn-cs"/>
                        </a:rPr>
                        <a:t>75-100</a:t>
                      </a:r>
                      <a:endParaRPr lang="en-GB" sz="1200" dirty="0"/>
                    </a:p>
                  </a:txBody>
                  <a:tcPr/>
                </a:tc>
                <a:tc>
                  <a:txBody>
                    <a:bodyPr/>
                    <a:lstStyle/>
                    <a:p>
                      <a:r>
                        <a:rPr lang="en-GB" sz="1200" i="1" dirty="0"/>
                        <a:t>MAMA</a:t>
                      </a:r>
                      <a:r>
                        <a:rPr lang="en-GB" sz="1200" dirty="0"/>
                        <a:t> 8, 492b</a:t>
                      </a:r>
                      <a:br>
                        <a:rPr lang="en-GB" sz="1200" dirty="0"/>
                      </a:br>
                      <a:r>
                        <a:rPr lang="en-GB" sz="1200" dirty="0" err="1"/>
                        <a:t>RvB</a:t>
                      </a:r>
                      <a:r>
                        <a:rPr lang="en-GB" sz="1200" dirty="0"/>
                        <a:t> S.</a:t>
                      </a:r>
                      <a:r>
                        <a:rPr lang="en-GB" sz="1200" baseline="0" dirty="0"/>
                        <a:t> 154, 312, n</a:t>
                      </a:r>
                      <a:r>
                        <a:rPr lang="en-GB" sz="1200" baseline="30000" dirty="0"/>
                        <a:t>o</a:t>
                      </a:r>
                      <a:r>
                        <a:rPr lang="en-GB" sz="1200" baseline="0" dirty="0"/>
                        <a:t> 8</a:t>
                      </a:r>
                      <a:endParaRPr lang="en-GB" sz="1200" kern="1200" dirty="0">
                        <a:solidFill>
                          <a:schemeClr val="dk1"/>
                        </a:solidFill>
                        <a:effectLst/>
                        <a:latin typeface="+mn-lt"/>
                        <a:ea typeface="+mn-ea"/>
                        <a:cs typeface="+mn-cs"/>
                      </a:endParaRPr>
                    </a:p>
                  </a:txBody>
                  <a:tcPr/>
                </a:tc>
                <a:extLst>
                  <a:ext uri="{0D108BD9-81ED-4DB2-BD59-A6C34878D82A}">
                    <a16:rowId xmlns:a16="http://schemas.microsoft.com/office/drawing/2014/main" val="10002"/>
                  </a:ext>
                </a:extLst>
              </a:tr>
              <a:tr h="1198984">
                <a:tc>
                  <a:txBody>
                    <a:bodyPr/>
                    <a:lstStyle/>
                    <a:p>
                      <a:r>
                        <a:rPr lang="en-GB" sz="1200" b="1" kern="1200" dirty="0" err="1">
                          <a:solidFill>
                            <a:schemeClr val="dk1"/>
                          </a:solidFill>
                          <a:effectLst/>
                          <a:latin typeface="+mn-lt"/>
                          <a:ea typeface="+mn-ea"/>
                          <a:cs typeface="+mn-cs"/>
                        </a:rPr>
                        <a:t>Aelia</a:t>
                      </a:r>
                      <a:r>
                        <a:rPr lang="en-GB" sz="1200" b="1" kern="1200" dirty="0">
                          <a:solidFill>
                            <a:schemeClr val="dk1"/>
                          </a:solidFill>
                          <a:effectLst/>
                          <a:latin typeface="+mn-lt"/>
                          <a:ea typeface="+mn-ea"/>
                          <a:cs typeface="+mn-cs"/>
                        </a:rPr>
                        <a:t> La[</a:t>
                      </a:r>
                      <a:r>
                        <a:rPr lang="en-GB" sz="1200" b="1" kern="1200" dirty="0" err="1">
                          <a:solidFill>
                            <a:schemeClr val="dk1"/>
                          </a:solidFill>
                          <a:effectLst/>
                          <a:latin typeface="+mn-lt"/>
                          <a:ea typeface="+mn-ea"/>
                          <a:cs typeface="+mn-cs"/>
                        </a:rPr>
                        <a:t>i</a:t>
                      </a: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billa</a:t>
                      </a:r>
                      <a:endParaRPr lang="en-GB" sz="1200" dirty="0"/>
                    </a:p>
                  </a:txBody>
                  <a:tcPr/>
                </a:tc>
                <a:tc>
                  <a:txBody>
                    <a:bodyPr/>
                    <a:lstStyle/>
                    <a:p>
                      <a:r>
                        <a:rPr lang="en-GB" sz="1200" b="1" kern="1200" dirty="0" err="1">
                          <a:solidFill>
                            <a:schemeClr val="dk1"/>
                          </a:solidFill>
                          <a:effectLst/>
                          <a:latin typeface="+mn-lt"/>
                          <a:ea typeface="+mn-ea"/>
                          <a:cs typeface="+mn-cs"/>
                        </a:rPr>
                        <a:t>Ἀσί</a:t>
                      </a:r>
                      <a:r>
                        <a:rPr lang="en-GB" sz="1200" b="1" kern="1200" dirty="0">
                          <a:solidFill>
                            <a:schemeClr val="dk1"/>
                          </a:solidFill>
                          <a:effectLst/>
                          <a:latin typeface="+mn-lt"/>
                          <a:ea typeface="+mn-ea"/>
                          <a:cs typeface="+mn-cs"/>
                        </a:rPr>
                        <a:t>ας ἀρχιέρειαν</a:t>
                      </a:r>
                      <a:r>
                        <a:rPr lang="en-GB" sz="1200" b="0" kern="1200" dirty="0">
                          <a:solidFill>
                            <a:schemeClr val="dk1"/>
                          </a:solidFill>
                          <a:effectLst/>
                          <a:latin typeface="+mn-lt"/>
                          <a:ea typeface="+mn-ea"/>
                          <a:cs typeface="+mn-cs"/>
                        </a:rPr>
                        <a:t>,</a:t>
                      </a:r>
                      <a:endParaRPr lang="en-GB" sz="1200" b="1" kern="1200" dirty="0">
                        <a:solidFill>
                          <a:schemeClr val="dk1"/>
                        </a:solidFill>
                        <a:effectLst/>
                        <a:latin typeface="+mn-lt"/>
                        <a:ea typeface="+mn-ea"/>
                        <a:cs typeface="+mn-cs"/>
                      </a:endParaRPr>
                    </a:p>
                    <a:p>
                      <a:r>
                        <a:rPr lang="en-GB" sz="1200" b="1" kern="1200" dirty="0" err="1">
                          <a:solidFill>
                            <a:schemeClr val="dk1"/>
                          </a:solidFill>
                          <a:effectLst/>
                          <a:latin typeface="+mn-lt"/>
                          <a:ea typeface="+mn-ea"/>
                          <a:cs typeface="+mn-cs"/>
                        </a:rPr>
                        <a:t>κοσμήτειρ</a:t>
                      </a:r>
                      <a:r>
                        <a:rPr lang="en-GB" sz="1200" b="1" kern="1200" dirty="0">
                          <a:solidFill>
                            <a:schemeClr val="dk1"/>
                          </a:solidFill>
                          <a:effectLst/>
                          <a:latin typeface="+mn-lt"/>
                          <a:ea typeface="+mn-ea"/>
                          <a:cs typeface="+mn-cs"/>
                        </a:rPr>
                        <a:t>αν</a:t>
                      </a:r>
                      <a:r>
                        <a:rPr lang="en-GB" sz="1200" kern="1200" dirty="0">
                          <a:solidFill>
                            <a:schemeClr val="dk1"/>
                          </a:solidFill>
                          <a:effectLst/>
                          <a:latin typeface="+mn-lt"/>
                          <a:ea typeface="+mn-ea"/>
                          <a:cs typeface="+mn-cs"/>
                        </a:rPr>
                        <a:t> τῆς</a:t>
                      </a:r>
                    </a:p>
                    <a:p>
                      <a:r>
                        <a:rPr lang="en-GB" sz="1200" kern="1200" dirty="0" err="1">
                          <a:solidFill>
                            <a:srgbClr val="00B0F0"/>
                          </a:solidFill>
                          <a:effectLst/>
                          <a:latin typeface="+mn-lt"/>
                          <a:ea typeface="+mn-ea"/>
                          <a:cs typeface="+mn-cs"/>
                        </a:rPr>
                        <a:t>Ἐφεσί</a:t>
                      </a:r>
                      <a:r>
                        <a:rPr lang="en-GB" sz="1200" kern="1200" dirty="0">
                          <a:solidFill>
                            <a:srgbClr val="00B0F0"/>
                          </a:solidFill>
                          <a:effectLst/>
                          <a:latin typeface="+mn-lt"/>
                          <a:ea typeface="+mn-ea"/>
                          <a:cs typeface="+mn-cs"/>
                        </a:rPr>
                        <a:t>ας</a:t>
                      </a:r>
                      <a:r>
                        <a:rPr lang="en-GB" sz="1200" kern="1200" dirty="0">
                          <a:solidFill>
                            <a:schemeClr val="dk1"/>
                          </a:solidFill>
                          <a:effectLst/>
                          <a:latin typeface="+mn-lt"/>
                          <a:ea typeface="+mn-ea"/>
                          <a:cs typeface="+mn-cs"/>
                        </a:rPr>
                        <a:t> Ἀρτέμιδος,</a:t>
                      </a:r>
                    </a:p>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αν τῆς</a:t>
                      </a:r>
                    </a:p>
                    <a:p>
                      <a:r>
                        <a:rPr lang="en-GB" sz="1200" b="1" kern="1200" dirty="0">
                          <a:solidFill>
                            <a:schemeClr val="dk1"/>
                          </a:solidFill>
                          <a:effectLst/>
                          <a:latin typeface="+mn-lt"/>
                          <a:ea typeface="+mn-ea"/>
                          <a:cs typeface="+mn-cs"/>
                        </a:rPr>
                        <a:t>λαμπ</a:t>
                      </a:r>
                      <a:r>
                        <a:rPr lang="en-GB" sz="1200" b="1" kern="1200" dirty="0" err="1">
                          <a:solidFill>
                            <a:schemeClr val="dk1"/>
                          </a:solidFill>
                          <a:effectLst/>
                          <a:latin typeface="+mn-lt"/>
                          <a:ea typeface="+mn-ea"/>
                          <a:cs typeface="+mn-cs"/>
                        </a:rPr>
                        <a:t>ροτάτης</a:t>
                      </a:r>
                      <a:r>
                        <a:rPr lang="en-GB" sz="1200" b="1" kern="1200" dirty="0">
                          <a:solidFill>
                            <a:srgbClr val="00B0F0"/>
                          </a:solidFill>
                          <a:effectLst/>
                          <a:latin typeface="+mn-lt"/>
                          <a:ea typeface="+mn-ea"/>
                          <a:cs typeface="+mn-cs"/>
                        </a:rPr>
                        <a:t> </a:t>
                      </a:r>
                      <a:r>
                        <a:rPr lang="en-GB" sz="1200" b="1" kern="1200" dirty="0" err="1">
                          <a:solidFill>
                            <a:srgbClr val="00B0F0"/>
                          </a:solidFill>
                          <a:effectLst/>
                          <a:latin typeface="+mn-lt"/>
                          <a:ea typeface="+mn-ea"/>
                          <a:cs typeface="+mn-cs"/>
                        </a:rPr>
                        <a:t>Ἀφρο</a:t>
                      </a:r>
                      <a:endParaRPr lang="en-GB" sz="1200" b="1" kern="1200" dirty="0">
                        <a:solidFill>
                          <a:srgbClr val="00B0F0"/>
                        </a:solidFill>
                        <a:effectLst/>
                        <a:latin typeface="+mn-lt"/>
                        <a:ea typeface="+mn-ea"/>
                        <a:cs typeface="+mn-cs"/>
                      </a:endParaRPr>
                    </a:p>
                    <a:p>
                      <a:r>
                        <a:rPr lang="en-GB" sz="1200" b="1" kern="1200" dirty="0" err="1">
                          <a:solidFill>
                            <a:srgbClr val="00B0F0"/>
                          </a:solidFill>
                          <a:effectLst/>
                          <a:latin typeface="+mn-lt"/>
                          <a:ea typeface="+mn-ea"/>
                          <a:cs typeface="+mn-cs"/>
                        </a:rPr>
                        <a:t>δισιέων</a:t>
                      </a:r>
                      <a:r>
                        <a:rPr lang="en-GB" sz="1200" b="1" kern="1200" dirty="0">
                          <a:solidFill>
                            <a:schemeClr val="dk1"/>
                          </a:solidFill>
                          <a:effectLst/>
                          <a:latin typeface="+mn-lt"/>
                          <a:ea typeface="+mn-ea"/>
                          <a:cs typeface="+mn-cs"/>
                        </a:rPr>
                        <a:t> π</a:t>
                      </a:r>
                      <a:r>
                        <a:rPr lang="en-GB" sz="1200" b="1" kern="1200" dirty="0" err="1">
                          <a:solidFill>
                            <a:schemeClr val="dk1"/>
                          </a:solidFill>
                          <a:effectLst/>
                          <a:latin typeface="+mn-lt"/>
                          <a:ea typeface="+mn-ea"/>
                          <a:cs typeface="+mn-cs"/>
                        </a:rPr>
                        <a:t>όλεως</a:t>
                      </a:r>
                      <a:r>
                        <a:rPr lang="en-GB" sz="1200" b="1" kern="1200" dirty="0">
                          <a:solidFill>
                            <a:schemeClr val="dk1"/>
                          </a:solidFill>
                          <a:effectLst/>
                          <a:latin typeface="+mn-lt"/>
                          <a:ea typeface="+mn-ea"/>
                          <a:cs typeface="+mn-cs"/>
                        </a:rPr>
                        <a:t> </a:t>
                      </a:r>
                      <a:endParaRPr lang="en-GB" sz="1200" dirty="0"/>
                    </a:p>
                  </a:txBody>
                  <a:tcPr/>
                </a:tc>
                <a:tc>
                  <a:txBody>
                    <a:bodyPr/>
                    <a:lstStyle/>
                    <a:p>
                      <a:r>
                        <a:rPr lang="en-GB" sz="1200" b="1" dirty="0"/>
                        <a:t>wife of high priest </a:t>
                      </a:r>
                      <a:r>
                        <a:rPr lang="en-GB" sz="1200" b="1" dirty="0" err="1"/>
                        <a:t>Septimius</a:t>
                      </a:r>
                      <a:r>
                        <a:rPr lang="en-GB" sz="1200" b="1" dirty="0"/>
                        <a:t> </a:t>
                      </a:r>
                      <a:r>
                        <a:rPr lang="en-GB" sz="1200" b="1" dirty="0" err="1"/>
                        <a:t>Hypsiclès</a:t>
                      </a:r>
                      <a:endParaRPr lang="en-GB" sz="1200" b="1" dirty="0"/>
                    </a:p>
                    <a:p>
                      <a:r>
                        <a:rPr lang="el-GR" sz="1200" b="0" dirty="0"/>
                        <a:t>γυναῖκα</a:t>
                      </a:r>
                      <a:r>
                        <a:rPr lang="el-GR" sz="1200" dirty="0"/>
                        <a:t> γενομένην | Σεπτιμίου Ὑψικλέους | </a:t>
                      </a:r>
                      <a:r>
                        <a:rPr lang="el-GR" sz="1200" b="1" dirty="0"/>
                        <a:t>ἀρχιερέως</a:t>
                      </a:r>
                      <a:endParaRPr lang="en-GB" sz="1200" b="1" dirty="0"/>
                    </a:p>
                  </a:txBody>
                  <a:tcPr/>
                </a:tc>
                <a:tc>
                  <a:txBody>
                    <a:bodyPr/>
                    <a:lstStyle/>
                    <a:p>
                      <a:r>
                        <a:rPr lang="en-GB" sz="1200" b="0" dirty="0"/>
                        <a:t>statue base</a:t>
                      </a:r>
                      <a:r>
                        <a:rPr lang="en-GB" sz="1200" dirty="0"/>
                        <a:t> dedicated </a:t>
                      </a:r>
                      <a:r>
                        <a:rPr lang="en-GB" sz="1200" b="1" dirty="0">
                          <a:solidFill>
                            <a:srgbClr val="C00000"/>
                          </a:solidFill>
                        </a:rPr>
                        <a:t>by the daughters</a:t>
                      </a:r>
                      <a:r>
                        <a:rPr lang="en-GB" sz="1200" b="1" baseline="0" dirty="0">
                          <a:solidFill>
                            <a:srgbClr val="C00000"/>
                          </a:solidFill>
                        </a:rPr>
                        <a:t> </a:t>
                      </a:r>
                      <a:r>
                        <a:rPr lang="en-GB" sz="1200" dirty="0" err="1"/>
                        <a:t>Septimia</a:t>
                      </a:r>
                      <a:r>
                        <a:rPr lang="en-GB" sz="1200" dirty="0"/>
                        <a:t>, </a:t>
                      </a:r>
                      <a:r>
                        <a:rPr lang="en-GB" sz="1200" dirty="0" err="1"/>
                        <a:t>Aelia</a:t>
                      </a:r>
                      <a:r>
                        <a:rPr lang="en-GB" sz="1200" dirty="0"/>
                        <a:t>, </a:t>
                      </a:r>
                      <a:br>
                        <a:rPr lang="en-GB" sz="1200" dirty="0"/>
                      </a:br>
                      <a:r>
                        <a:rPr lang="en-GB" sz="1200" dirty="0" err="1"/>
                        <a:t>Flav</a:t>
                      </a:r>
                      <a:r>
                        <a:rPr lang="en-GB" sz="1200" dirty="0"/>
                        <a:t>[</a:t>
                      </a:r>
                      <a:r>
                        <a:rPr lang="en-GB" sz="1200" dirty="0" err="1"/>
                        <a:t>ia</a:t>
                      </a:r>
                      <a:r>
                        <a:rPr lang="en-GB" sz="1200" dirty="0"/>
                        <a:t>?] und</a:t>
                      </a:r>
                      <a:r>
                        <a:rPr lang="en-GB" sz="1200" baseline="0" dirty="0"/>
                        <a:t> </a:t>
                      </a:r>
                      <a:r>
                        <a:rPr lang="en-GB" sz="1200" dirty="0" err="1"/>
                        <a:t>Laevilla</a:t>
                      </a:r>
                      <a:endParaRPr lang="en-GB" sz="1200" dirty="0"/>
                    </a:p>
                  </a:txBody>
                  <a:tcPr/>
                </a:tc>
                <a:tc>
                  <a:txBody>
                    <a:bodyPr/>
                    <a:lstStyle/>
                    <a:p>
                      <a:r>
                        <a:rPr lang="en-GB" sz="1200" dirty="0"/>
                        <a:t>175-200 </a:t>
                      </a:r>
                    </a:p>
                  </a:txBody>
                  <a:tcPr/>
                </a:tc>
                <a:tc>
                  <a:txBody>
                    <a:bodyPr/>
                    <a:lstStyle/>
                    <a:p>
                      <a:r>
                        <a:rPr lang="en-GB" sz="1200" b="0" i="1" dirty="0"/>
                        <a:t>IAph2007</a:t>
                      </a:r>
                      <a:r>
                        <a:rPr lang="en-GB" sz="1200" b="0" dirty="0"/>
                        <a:t> 12.533</a:t>
                      </a:r>
                    </a:p>
                  </a:txBody>
                  <a:tcPr/>
                </a:tc>
                <a:extLst>
                  <a:ext uri="{0D108BD9-81ED-4DB2-BD59-A6C34878D82A}">
                    <a16:rowId xmlns:a16="http://schemas.microsoft.com/office/drawing/2014/main" val="10003"/>
                  </a:ext>
                </a:extLst>
              </a:tr>
              <a:tr h="391889">
                <a:tc>
                  <a:txBody>
                    <a:bodyPr/>
                    <a:lstStyle/>
                    <a:p>
                      <a:r>
                        <a:rPr lang="en-GB" sz="1200" b="1" dirty="0" err="1"/>
                        <a:t>Apphia</a:t>
                      </a:r>
                      <a:endParaRPr lang="en-GB" sz="1200" b="1" dirty="0"/>
                    </a:p>
                  </a:txBody>
                  <a:tcPr/>
                </a:tc>
                <a:tc>
                  <a:txBody>
                    <a:bodyPr/>
                    <a:lstStyle/>
                    <a:p>
                      <a:r>
                        <a:rPr lang="el-GR" sz="1300" b="1" dirty="0"/>
                        <a:t>ἀρχιέρεια διὰ βίου θεῶν Σεβαστῶν</a:t>
                      </a:r>
                      <a:endParaRPr lang="en-GB" sz="1300" b="1" dirty="0"/>
                    </a:p>
                  </a:txBody>
                  <a:tcPr/>
                </a:tc>
                <a:tc>
                  <a:txBody>
                    <a:bodyPr/>
                    <a:lstStyle/>
                    <a:p>
                      <a:r>
                        <a:rPr lang="en-GB" sz="1200" b="1" dirty="0"/>
                        <a:t>grand daughter </a:t>
                      </a:r>
                      <a:r>
                        <a:rPr lang="en-GB" sz="1200" b="0" dirty="0"/>
                        <a:t>of</a:t>
                      </a:r>
                      <a:r>
                        <a:rPr lang="en-GB" sz="1200" baseline="0" dirty="0"/>
                        <a:t> </a:t>
                      </a:r>
                      <a:r>
                        <a:rPr lang="en-GB" sz="1200" dirty="0" err="1"/>
                        <a:t>Attinas</a:t>
                      </a:r>
                      <a:r>
                        <a:rPr lang="en-GB" sz="1200" dirty="0"/>
                        <a:t> </a:t>
                      </a:r>
                      <a:r>
                        <a:rPr lang="en-GB" sz="1200" dirty="0" err="1"/>
                        <a:t>Meliton</a:t>
                      </a:r>
                      <a:r>
                        <a:rPr lang="en-GB" sz="1200" dirty="0"/>
                        <a:t>, </a:t>
                      </a:r>
                      <a:r>
                        <a:rPr lang="el-GR" sz="1200" b="1" dirty="0"/>
                        <a:t>ἀρχιερεὺς</a:t>
                      </a:r>
                      <a:r>
                        <a:rPr lang="en-GB" sz="1200" b="1" dirty="0"/>
                        <a:t> </a:t>
                      </a:r>
                    </a:p>
                  </a:txBody>
                  <a:tcPr/>
                </a:tc>
                <a:tc>
                  <a:txBody>
                    <a:bodyPr/>
                    <a:lstStyle/>
                    <a:p>
                      <a:r>
                        <a:rPr lang="en-GB" sz="1200" dirty="0"/>
                        <a:t>honorary decree of</a:t>
                      </a:r>
                      <a:br>
                        <a:rPr lang="en-GB" sz="1200" dirty="0"/>
                      </a:br>
                      <a:r>
                        <a:rPr lang="en-GB" sz="1200" i="1" baseline="0" dirty="0" err="1"/>
                        <a:t>boule</a:t>
                      </a:r>
                      <a:r>
                        <a:rPr lang="en-GB" sz="1200" baseline="0" dirty="0"/>
                        <a:t> und </a:t>
                      </a:r>
                      <a:r>
                        <a:rPr lang="en-GB" sz="1200" i="1" baseline="0" dirty="0"/>
                        <a:t>demos</a:t>
                      </a:r>
                      <a:endParaRPr lang="en-GB" sz="1200" i="1" dirty="0"/>
                    </a:p>
                  </a:txBody>
                  <a:tcPr/>
                </a:tc>
                <a:tc>
                  <a:txBody>
                    <a:bodyPr/>
                    <a:lstStyle/>
                    <a:p>
                      <a:r>
                        <a:rPr lang="en-GB" sz="1200" dirty="0"/>
                        <a:t>50-150</a:t>
                      </a:r>
                    </a:p>
                  </a:txBody>
                  <a:tcPr/>
                </a:tc>
                <a:tc>
                  <a:txBody>
                    <a:bodyPr/>
                    <a:lstStyle/>
                    <a:p>
                      <a:r>
                        <a:rPr lang="en-GB" sz="1200" b="0" i="1" dirty="0"/>
                        <a:t>IAph2007</a:t>
                      </a:r>
                      <a:r>
                        <a:rPr lang="en-GB" sz="1200" b="0" dirty="0"/>
                        <a:t> 12.609</a:t>
                      </a:r>
                    </a:p>
                  </a:txBody>
                  <a:tcPr/>
                </a:tc>
                <a:extLst>
                  <a:ext uri="{0D108BD9-81ED-4DB2-BD59-A6C34878D82A}">
                    <a16:rowId xmlns:a16="http://schemas.microsoft.com/office/drawing/2014/main" val="10004"/>
                  </a:ext>
                </a:extLst>
              </a:tr>
              <a:tr h="838944">
                <a:tc>
                  <a:txBody>
                    <a:bodyPr/>
                    <a:lstStyle/>
                    <a:p>
                      <a:r>
                        <a:rPr lang="en-GB" sz="1200" b="1" kern="1200" dirty="0">
                          <a:solidFill>
                            <a:schemeClr val="dk1"/>
                          </a:solidFill>
                          <a:effectLst/>
                          <a:latin typeface="+mn-lt"/>
                          <a:ea typeface="+mn-ea"/>
                          <a:cs typeface="+mn-cs"/>
                        </a:rPr>
                        <a:t>[A]</a:t>
                      </a:r>
                      <a:r>
                        <a:rPr lang="en-GB" sz="1200" b="1" kern="1200" dirty="0" err="1">
                          <a:solidFill>
                            <a:schemeClr val="dk1"/>
                          </a:solidFill>
                          <a:effectLst/>
                          <a:latin typeface="+mn-lt"/>
                          <a:ea typeface="+mn-ea"/>
                          <a:cs typeface="+mn-cs"/>
                        </a:rPr>
                        <a:t>ttalis</a:t>
                      </a:r>
                      <a:r>
                        <a:rPr lang="en-GB" sz="1200" b="1" kern="1200" dirty="0">
                          <a:solidFill>
                            <a:schemeClr val="dk1"/>
                          </a:solidFill>
                          <a:effectLst/>
                          <a:latin typeface="+mn-lt"/>
                          <a:ea typeface="+mn-ea"/>
                          <a:cs typeface="+mn-cs"/>
                        </a:rPr>
                        <a:t> </a:t>
                      </a:r>
                      <a:r>
                        <a:rPr lang="en-GB" sz="1200" b="1" kern="1200" dirty="0" err="1">
                          <a:solidFill>
                            <a:schemeClr val="dk1"/>
                          </a:solidFill>
                          <a:effectLst/>
                          <a:latin typeface="+mn-lt"/>
                          <a:ea typeface="+mn-ea"/>
                          <a:cs typeface="+mn-cs"/>
                        </a:rPr>
                        <a:t>Apphio</a:t>
                      </a:r>
                      <a:r>
                        <a:rPr lang="en-GB" sz="1200" b="1" kern="1200" dirty="0">
                          <a:solidFill>
                            <a:schemeClr val="dk1"/>
                          </a:solidFill>
                          <a:effectLst/>
                          <a:latin typeface="+mn-lt"/>
                          <a:ea typeface="+mn-ea"/>
                          <a:cs typeface="+mn-cs"/>
                        </a:rPr>
                        <a:t>[n]</a:t>
                      </a:r>
                      <a:endParaRPr lang="en-GB" sz="1200"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αν καὶ ἱέρειαν </a:t>
                      </a:r>
                    </a:p>
                    <a:p>
                      <a:r>
                        <a:rPr lang="el-GR" sz="1300" b="1" dirty="0"/>
                        <a:t>ἱερεῖς τῆς Ἀφροδείτης,</a:t>
                      </a:r>
                      <a:endParaRPr lang="en-GB" sz="1300" b="1" dirty="0"/>
                    </a:p>
                    <a:p>
                      <a:r>
                        <a:rPr lang="el-GR" sz="1300" b="1" dirty="0">
                          <a:solidFill>
                            <a:srgbClr val="00B0F0"/>
                          </a:solidFill>
                        </a:rPr>
                        <a:t>Στεφανηφόρου</a:t>
                      </a:r>
                      <a:endParaRPr lang="en-GB" sz="1300" b="1" dirty="0">
                        <a:solidFill>
                          <a:srgbClr val="00B0F0"/>
                        </a:solidFill>
                      </a:endParaRPr>
                    </a:p>
                  </a:txBody>
                  <a:tcPr/>
                </a:tc>
                <a:tc>
                  <a:txBody>
                    <a:bodyPr/>
                    <a:lstStyle/>
                    <a:p>
                      <a:r>
                        <a:rPr lang="fr-FR" sz="1200" b="1" i="0" dirty="0" err="1"/>
                        <a:t>husband</a:t>
                      </a:r>
                      <a:r>
                        <a:rPr lang="fr-FR" sz="1200" b="0" i="0" dirty="0"/>
                        <a:t>:</a:t>
                      </a:r>
                      <a:r>
                        <a:rPr lang="fr-FR" sz="1200" i="0" dirty="0"/>
                        <a:t> Attalos, son of </a:t>
                      </a:r>
                      <a:r>
                        <a:rPr lang="fr-FR" sz="1200" i="0" dirty="0" err="1"/>
                        <a:t>Menandros</a:t>
                      </a:r>
                      <a:r>
                        <a:rPr lang="fr-FR" sz="1200" i="0" dirty="0"/>
                        <a:t>,</a:t>
                      </a:r>
                      <a:r>
                        <a:rPr lang="fr-FR" sz="1200" i="0" baseline="0" dirty="0"/>
                        <a:t> </a:t>
                      </a:r>
                      <a:r>
                        <a:rPr lang="fr-FR" sz="1200" i="1" baseline="0" dirty="0" err="1"/>
                        <a:t>hiereus</a:t>
                      </a:r>
                      <a:endParaRPr lang="en-GB" sz="1200" dirty="0"/>
                    </a:p>
                  </a:txBody>
                  <a:tcPr/>
                </a:tc>
                <a:tc>
                  <a:txBody>
                    <a:bodyPr/>
                    <a:lstStyle/>
                    <a:p>
                      <a:r>
                        <a:rPr lang="en-GB" sz="1200" dirty="0"/>
                        <a:t>(1) dedication of </a:t>
                      </a:r>
                      <a:r>
                        <a:rPr lang="en-GB" sz="1200" b="1" dirty="0">
                          <a:solidFill>
                            <a:srgbClr val="C00000"/>
                          </a:solidFill>
                        </a:rPr>
                        <a:t>temple</a:t>
                      </a:r>
                      <a:r>
                        <a:rPr lang="en-GB" sz="1200" dirty="0">
                          <a:solidFill>
                            <a:srgbClr val="C00000"/>
                          </a:solidFill>
                        </a:rPr>
                        <a:t> </a:t>
                      </a:r>
                      <a:r>
                        <a:rPr lang="en-GB" sz="1200" dirty="0"/>
                        <a:t>to Tiberius &amp;</a:t>
                      </a:r>
                      <a:r>
                        <a:rPr lang="en-GB" sz="1200" baseline="0" dirty="0"/>
                        <a:t> </a:t>
                      </a:r>
                      <a:r>
                        <a:rPr lang="en-GB" sz="1200" baseline="0" dirty="0" err="1"/>
                        <a:t>Livia</a:t>
                      </a:r>
                      <a:r>
                        <a:rPr lang="en-GB" sz="1200" baseline="0" dirty="0"/>
                        <a:t> </a:t>
                      </a:r>
                    </a:p>
                    <a:p>
                      <a:r>
                        <a:rPr lang="en-GB" sz="1200" baseline="0" dirty="0"/>
                        <a:t>(2) </a:t>
                      </a:r>
                      <a:r>
                        <a:rPr lang="en-GB" sz="1200" b="1" baseline="0" dirty="0" err="1">
                          <a:solidFill>
                            <a:srgbClr val="C00000"/>
                          </a:solidFill>
                        </a:rPr>
                        <a:t>deidication</a:t>
                      </a:r>
                      <a:r>
                        <a:rPr lang="en-GB" sz="1200" baseline="0" dirty="0">
                          <a:solidFill>
                            <a:srgbClr val="C00000"/>
                          </a:solidFill>
                        </a:rPr>
                        <a:t> </a:t>
                      </a:r>
                      <a:r>
                        <a:rPr lang="en-GB" sz="1200" baseline="0" dirty="0"/>
                        <a:t>to Aphrodite (3)  honorary base, etc.</a:t>
                      </a:r>
                      <a:endParaRPr lang="en-GB" sz="1200" dirty="0"/>
                    </a:p>
                  </a:txBody>
                  <a:tcPr/>
                </a:tc>
                <a:tc>
                  <a:txBody>
                    <a:bodyPr/>
                    <a:lstStyle/>
                    <a:p>
                      <a:r>
                        <a:rPr lang="en-GB" sz="1200" dirty="0"/>
                        <a:t>1-50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dirty="0"/>
                        <a:t>16 inscriptions</a:t>
                      </a:r>
                      <a:r>
                        <a:rPr lang="en-GB" sz="1200" b="0" baseline="0" dirty="0"/>
                        <a:t> </a:t>
                      </a:r>
                      <a:r>
                        <a:rPr lang="de-DE" sz="1200" b="0" dirty="0" err="1"/>
                        <a:t>RvB</a:t>
                      </a:r>
                      <a:r>
                        <a:rPr lang="de-DE" sz="1200" b="0" dirty="0"/>
                        <a:t> S. 310, </a:t>
                      </a:r>
                      <a:br>
                        <a:rPr lang="de-DE" sz="1200" b="0" dirty="0"/>
                      </a:br>
                      <a:r>
                        <a:rPr lang="de-DE" sz="1200" b="0" dirty="0"/>
                        <a:t>n</a:t>
                      </a:r>
                      <a:r>
                        <a:rPr lang="de-DE" sz="1200" b="0" baseline="30000" dirty="0"/>
                        <a:t>o</a:t>
                      </a:r>
                      <a:r>
                        <a:rPr lang="de-DE" sz="1200" b="0" dirty="0"/>
                        <a:t> 2  </a:t>
                      </a:r>
                      <a:endParaRPr lang="en-GB" sz="1200" b="0" dirty="0"/>
                    </a:p>
                  </a:txBody>
                  <a:tcPr/>
                </a:tc>
                <a:extLst>
                  <a:ext uri="{0D108BD9-81ED-4DB2-BD59-A6C34878D82A}">
                    <a16:rowId xmlns:a16="http://schemas.microsoft.com/office/drawing/2014/main" val="10005"/>
                  </a:ext>
                </a:extLst>
              </a:tr>
              <a:tr h="381418">
                <a:tc>
                  <a:txBody>
                    <a:bodyPr/>
                    <a:lstStyle/>
                    <a:p>
                      <a:r>
                        <a:rPr lang="it-IT" sz="1200" b="1" kern="1200" dirty="0">
                          <a:solidFill>
                            <a:schemeClr val="dk1"/>
                          </a:solidFill>
                          <a:effectLst/>
                          <a:latin typeface="+mn-lt"/>
                          <a:ea typeface="+mn-ea"/>
                          <a:cs typeface="+mn-cs"/>
                        </a:rPr>
                        <a:t>Aurelia Messuleia Saturnina Chrysao</a:t>
                      </a:r>
                      <a:r>
                        <a:rPr lang="en-GB" sz="1200" b="1" kern="1200" dirty="0" err="1">
                          <a:solidFill>
                            <a:schemeClr val="dk1"/>
                          </a:solidFill>
                          <a:effectLst/>
                          <a:latin typeface="+mn-lt"/>
                          <a:ea typeface="+mn-ea"/>
                          <a:cs typeface="+mn-cs"/>
                        </a:rPr>
                        <a:t>ris</a:t>
                      </a:r>
                      <a:r>
                        <a:rPr lang="en-GB" sz="1200" b="1" kern="1200" dirty="0">
                          <a:solidFill>
                            <a:schemeClr val="dk1"/>
                          </a:solidFill>
                          <a:effectLst/>
                          <a:latin typeface="+mn-lt"/>
                          <a:ea typeface="+mn-ea"/>
                          <a:cs typeface="+mn-cs"/>
                        </a:rPr>
                        <a:t> </a:t>
                      </a:r>
                      <a:endParaRPr lang="en-GB" sz="1200" dirty="0"/>
                    </a:p>
                  </a:txBody>
                  <a:tcPr/>
                </a:tc>
                <a:tc>
                  <a:txBody>
                    <a:bodyPr/>
                    <a:lstStyle/>
                    <a:p>
                      <a:r>
                        <a:rPr lang="en-GB" sz="1200" b="1" kern="1200" dirty="0" err="1">
                          <a:solidFill>
                            <a:schemeClr val="dk1"/>
                          </a:solidFill>
                          <a:effectLst/>
                          <a:latin typeface="+mn-lt"/>
                          <a:ea typeface="+mn-ea"/>
                          <a:cs typeface="+mn-cs"/>
                        </a:rPr>
                        <a:t>ἀρχιέρει</a:t>
                      </a:r>
                      <a:r>
                        <a:rPr lang="en-GB" sz="1200" b="1" kern="1200" dirty="0">
                          <a:solidFill>
                            <a:schemeClr val="dk1"/>
                          </a:solidFill>
                          <a:effectLst/>
                          <a:latin typeface="+mn-lt"/>
                          <a:ea typeface="+mn-ea"/>
                          <a:cs typeface="+mn-cs"/>
                        </a:rPr>
                        <a:t>α τῆς </a:t>
                      </a:r>
                      <a:r>
                        <a:rPr lang="en-GB" sz="1200" b="1" kern="1200" dirty="0">
                          <a:solidFill>
                            <a:srgbClr val="00B0F0"/>
                          </a:solidFill>
                          <a:effectLst/>
                          <a:latin typeface="+mn-lt"/>
                          <a:ea typeface="+mn-ea"/>
                          <a:cs typeface="+mn-cs"/>
                        </a:rPr>
                        <a:t>πατρίδος</a:t>
                      </a:r>
                      <a:endParaRPr lang="en-GB" sz="1200" b="1" dirty="0">
                        <a:solidFill>
                          <a:srgbClr val="00B0F0"/>
                        </a:solidFill>
                      </a:endParaRPr>
                    </a:p>
                  </a:txBody>
                  <a:tcPr/>
                </a:tc>
                <a:tc>
                  <a:txBody>
                    <a:bodyPr/>
                    <a:lstStyle/>
                    <a:p>
                      <a:r>
                        <a:rPr lang="en-GB" sz="1200" b="1" dirty="0"/>
                        <a:t>husband:</a:t>
                      </a:r>
                      <a:r>
                        <a:rPr lang="en-GB" sz="1200" baseline="0" dirty="0"/>
                        <a:t> </a:t>
                      </a:r>
                      <a:r>
                        <a:rPr lang="en-GB" sz="1200" dirty="0"/>
                        <a:t>Aurelius Flavius </a:t>
                      </a:r>
                      <a:r>
                        <a:rPr lang="en-GB" sz="1200" dirty="0" err="1"/>
                        <a:t>Hephaistion</a:t>
                      </a:r>
                      <a:r>
                        <a:rPr lang="en-GB" sz="1200" dirty="0"/>
                        <a:t>,</a:t>
                      </a:r>
                      <a:r>
                        <a:rPr lang="en-GB" sz="1200" baseline="0" dirty="0"/>
                        <a:t> </a:t>
                      </a:r>
                      <a:r>
                        <a:rPr lang="el-GR" sz="1200" b="1" dirty="0"/>
                        <a:t>ἀρχιερεύς</a:t>
                      </a:r>
                      <a:endParaRPr lang="en-GB" sz="1200" b="0" dirty="0"/>
                    </a:p>
                    <a:p>
                      <a:r>
                        <a:rPr lang="en-GB" sz="1200" b="0" dirty="0">
                          <a:sym typeface="Wingdings" pitchFamily="2" charset="2"/>
                        </a:rPr>
                        <a:t>daughter: also</a:t>
                      </a:r>
                      <a:r>
                        <a:rPr lang="en-GB" sz="1200" b="0" baseline="0" dirty="0">
                          <a:sym typeface="Wingdings" pitchFamily="2" charset="2"/>
                        </a:rPr>
                        <a:t> priest</a:t>
                      </a:r>
                      <a:endParaRPr lang="en-GB" sz="1200" b="0" dirty="0"/>
                    </a:p>
                  </a:txBody>
                  <a:tcPr/>
                </a:tc>
                <a:tc>
                  <a:txBody>
                    <a:bodyPr/>
                    <a:lstStyle/>
                    <a:p>
                      <a:r>
                        <a:rPr lang="en-GB" sz="1200" dirty="0"/>
                        <a:t>1 statue base</a:t>
                      </a:r>
                      <a:r>
                        <a:rPr lang="en-GB" sz="1200" baseline="0" dirty="0"/>
                        <a:t> for the priestess </a:t>
                      </a:r>
                      <a:br>
                        <a:rPr lang="en-GB" sz="1200" baseline="0" dirty="0"/>
                      </a:br>
                      <a:r>
                        <a:rPr lang="en-GB" sz="1200" baseline="0" dirty="0"/>
                        <a:t>2 and base for her daughter</a:t>
                      </a:r>
                      <a:endParaRPr lang="en-GB" sz="1200" dirty="0"/>
                    </a:p>
                  </a:txBody>
                  <a:tcPr/>
                </a:tc>
                <a:tc>
                  <a:txBody>
                    <a:bodyPr/>
                    <a:lstStyle/>
                    <a:p>
                      <a:endParaRPr lang="en-GB" sz="1200" dirty="0"/>
                    </a:p>
                  </a:txBody>
                  <a:tcPr/>
                </a:tc>
                <a:tc>
                  <a:txBody>
                    <a:bodyPr/>
                    <a:lstStyle/>
                    <a:p>
                      <a:r>
                        <a:rPr lang="en-GB" sz="1200" b="0" i="0" kern="1200" dirty="0">
                          <a:solidFill>
                            <a:schemeClr val="dk1"/>
                          </a:solidFill>
                          <a:effectLst/>
                          <a:latin typeface="+mn-lt"/>
                          <a:ea typeface="+mn-ea"/>
                          <a:cs typeface="+mn-cs"/>
                        </a:rPr>
                        <a:t>3 inscriptions (</a:t>
                      </a:r>
                      <a:r>
                        <a:rPr lang="en-GB" sz="1200" b="0" i="1" kern="1200" dirty="0">
                          <a:solidFill>
                            <a:schemeClr val="dk1"/>
                          </a:solidFill>
                          <a:effectLst/>
                          <a:latin typeface="+mn-lt"/>
                          <a:ea typeface="+mn-ea"/>
                          <a:cs typeface="+mn-cs"/>
                        </a:rPr>
                        <a:t>CIG</a:t>
                      </a:r>
                      <a:r>
                        <a:rPr lang="en-GB" sz="1200" b="0" i="0" kern="1200" dirty="0">
                          <a:solidFill>
                            <a:schemeClr val="dk1"/>
                          </a:solidFill>
                          <a:effectLst/>
                          <a:latin typeface="+mn-lt"/>
                          <a:ea typeface="+mn-ea"/>
                          <a:cs typeface="+mn-cs"/>
                        </a:rPr>
                        <a:t> 2821)</a:t>
                      </a:r>
                      <a:endParaRPr lang="en-GB" sz="1200" b="0" i="0" dirty="0"/>
                    </a:p>
                  </a:txBody>
                  <a:tcPr/>
                </a:tc>
                <a:extLst>
                  <a:ext uri="{0D108BD9-81ED-4DB2-BD59-A6C34878D82A}">
                    <a16:rowId xmlns:a16="http://schemas.microsoft.com/office/drawing/2014/main" val="10006"/>
                  </a:ext>
                </a:extLst>
              </a:tr>
              <a:tr h="381418">
                <a:tc>
                  <a:txBody>
                    <a:bodyPr/>
                    <a:lstStyle/>
                    <a:p>
                      <a:r>
                        <a:rPr lang="en-GB" sz="1200" b="1" dirty="0"/>
                        <a:t>Iulia </a:t>
                      </a:r>
                      <a:r>
                        <a:rPr lang="en-GB" sz="1200" b="1" dirty="0" err="1"/>
                        <a:t>Polla</a:t>
                      </a:r>
                      <a:endParaRPr lang="en-GB" sz="1200" b="1"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a:t>
                      </a:r>
                      <a:r>
                        <a:rPr lang="en-GB" sz="1200" kern="1200" dirty="0">
                          <a:solidFill>
                            <a:schemeClr val="dk1"/>
                          </a:solidFill>
                          <a:effectLst/>
                          <a:latin typeface="+mn-lt"/>
                          <a:ea typeface="+mn-ea"/>
                          <a:cs typeface="+mn-cs"/>
                        </a:rPr>
                        <a:t> </a:t>
                      </a:r>
                      <a:r>
                        <a:rPr lang="en-GB" sz="1200" b="1" kern="1200" dirty="0">
                          <a:solidFill>
                            <a:srgbClr val="00B0F0"/>
                          </a:solidFill>
                          <a:effectLst/>
                          <a:latin typeface="+mn-lt"/>
                          <a:ea typeface="+mn-ea"/>
                          <a:cs typeface="+mn-cs"/>
                        </a:rPr>
                        <a:t>ἀνθηφόρος</a:t>
                      </a:r>
                      <a:br>
                        <a:rPr lang="en-GB" sz="1200" kern="1200" dirty="0">
                          <a:solidFill>
                            <a:schemeClr val="dk1"/>
                          </a:solidFill>
                          <a:effectLst/>
                          <a:latin typeface="+mn-lt"/>
                          <a:ea typeface="+mn-ea"/>
                          <a:cs typeface="+mn-cs"/>
                        </a:rPr>
                      </a:br>
                      <a:r>
                        <a:rPr lang="en-GB" sz="1200" kern="1200" dirty="0">
                          <a:solidFill>
                            <a:schemeClr val="dk1"/>
                          </a:solidFill>
                          <a:effectLst/>
                          <a:latin typeface="+mn-lt"/>
                          <a:ea typeface="+mn-ea"/>
                          <a:cs typeface="+mn-cs"/>
                        </a:rPr>
                        <a:t>(”Blumenträger”)</a:t>
                      </a:r>
                      <a:endParaRPr lang="en-GB" sz="1200" dirty="0"/>
                    </a:p>
                  </a:txBody>
                  <a:tcPr/>
                </a:tc>
                <a:tc>
                  <a:txBody>
                    <a:bodyPr/>
                    <a:lstStyle/>
                    <a:p>
                      <a:r>
                        <a:rPr lang="en-GB" sz="1200" dirty="0"/>
                        <a:t>-</a:t>
                      </a:r>
                    </a:p>
                  </a:txBody>
                  <a:tcPr/>
                </a:tc>
                <a:tc>
                  <a:txBody>
                    <a:bodyPr/>
                    <a:lstStyle/>
                    <a:p>
                      <a:r>
                        <a:rPr lang="en-GB" sz="1200" b="0" dirty="0"/>
                        <a:t>statue base</a:t>
                      </a:r>
                    </a:p>
                  </a:txBody>
                  <a:tcPr/>
                </a:tc>
                <a:tc>
                  <a:txBody>
                    <a:bodyPr/>
                    <a:lstStyle/>
                    <a:p>
                      <a:r>
                        <a:rPr lang="en-GB" sz="1200" dirty="0"/>
                        <a:t>130-170</a:t>
                      </a:r>
                    </a:p>
                  </a:txBody>
                  <a:tcPr/>
                </a:tc>
                <a:tc>
                  <a:txBody>
                    <a:bodyPr/>
                    <a:lstStyle/>
                    <a:p>
                      <a:pPr algn="l"/>
                      <a:r>
                        <a:rPr lang="en-GB" sz="1200" b="0" i="1" kern="1200" dirty="0">
                          <a:solidFill>
                            <a:schemeClr val="dk1"/>
                          </a:solidFill>
                          <a:effectLst/>
                          <a:latin typeface="+mn-lt"/>
                          <a:ea typeface="+mn-ea"/>
                          <a:cs typeface="+mn-cs"/>
                        </a:rPr>
                        <a:t>REG 19, 1906, 136-37, no 69</a:t>
                      </a:r>
                      <a:endParaRPr lang="en-GB" sz="1200" b="0" kern="1200" dirty="0">
                        <a:solidFill>
                          <a:schemeClr val="dk1"/>
                        </a:solidFill>
                        <a:effectLst/>
                        <a:latin typeface="+mn-lt"/>
                        <a:ea typeface="+mn-ea"/>
                        <a:cs typeface="+mn-cs"/>
                      </a:endParaRPr>
                    </a:p>
                  </a:txBody>
                  <a:tcPr/>
                </a:tc>
                <a:extLst>
                  <a:ext uri="{0D108BD9-81ED-4DB2-BD59-A6C34878D82A}">
                    <a16:rowId xmlns:a16="http://schemas.microsoft.com/office/drawing/2014/main" val="10007"/>
                  </a:ext>
                </a:extLst>
              </a:tr>
              <a:tr h="381418">
                <a:tc>
                  <a:txBody>
                    <a:bodyPr/>
                    <a:lstStyle/>
                    <a:p>
                      <a:r>
                        <a:rPr lang="en-GB" sz="1200" b="1" dirty="0" err="1"/>
                        <a:t>Ammia</a:t>
                      </a:r>
                      <a:endParaRPr lang="en-GB" sz="1200" b="1" dirty="0"/>
                    </a:p>
                  </a:txBody>
                  <a:tcPr/>
                </a:tc>
                <a:tc>
                  <a:txBody>
                    <a:bodyPr/>
                    <a:lstStyle/>
                    <a:p>
                      <a:r>
                        <a:rPr lang="en-GB" sz="1200" b="1" kern="1200" dirty="0" err="1">
                          <a:solidFill>
                            <a:schemeClr val="dk1"/>
                          </a:solidFill>
                          <a:effectLst/>
                          <a:latin typeface="+mn-lt"/>
                          <a:ea typeface="+mn-ea"/>
                          <a:cs typeface="+mn-cs"/>
                        </a:rPr>
                        <a:t>ἱέρει</a:t>
                      </a:r>
                      <a:r>
                        <a:rPr lang="en-GB" sz="1200" b="1" kern="1200" dirty="0">
                          <a:solidFill>
                            <a:schemeClr val="dk1"/>
                          </a:solidFill>
                          <a:effectLst/>
                          <a:latin typeface="+mn-lt"/>
                          <a:ea typeface="+mn-ea"/>
                          <a:cs typeface="+mn-cs"/>
                        </a:rPr>
                        <a:t>α θεᾶς Ἰουλίας νέας Δήμητρος</a:t>
                      </a:r>
                      <a:r>
                        <a:rPr lang="en-GB" sz="1200" kern="1200" dirty="0">
                          <a:solidFill>
                            <a:schemeClr val="dk1"/>
                          </a:solidFill>
                          <a:effectLst/>
                          <a:latin typeface="+mn-lt"/>
                          <a:ea typeface="+mn-ea"/>
                          <a:cs typeface="+mn-cs"/>
                        </a:rPr>
                        <a:t> </a:t>
                      </a:r>
                      <a:r>
                        <a:rPr lang="en-GB" sz="1200" kern="1200" dirty="0">
                          <a:solidFill>
                            <a:schemeClr val="dk1"/>
                          </a:solidFill>
                          <a:effectLst/>
                          <a:latin typeface="+mn-lt"/>
                          <a:ea typeface="+mn-ea"/>
                          <a:cs typeface="+mn-cs"/>
                          <a:sym typeface="Wingdings" pitchFamily="2" charset="2"/>
                        </a:rPr>
                        <a:t></a:t>
                      </a:r>
                      <a:r>
                        <a:rPr lang="en-GB" sz="1200" b="1" kern="1200" dirty="0">
                          <a:solidFill>
                            <a:srgbClr val="C00000"/>
                          </a:solidFill>
                          <a:effectLst/>
                          <a:latin typeface="+mn-lt"/>
                          <a:ea typeface="+mn-ea"/>
                          <a:cs typeface="+mn-cs"/>
                          <a:sym typeface="Wingdings" pitchFamily="2" charset="2"/>
                        </a:rPr>
                        <a:t>Livia</a:t>
                      </a:r>
                      <a:endParaRPr lang="en-GB" sz="1200" b="1" dirty="0">
                        <a:solidFill>
                          <a:srgbClr val="C00000"/>
                        </a:solidFill>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t>husband:</a:t>
                      </a:r>
                      <a:r>
                        <a:rPr lang="en-GB" sz="1200" dirty="0"/>
                        <a:t> </a:t>
                      </a:r>
                      <a:r>
                        <a:rPr lang="en-GB" sz="1200" b="0" dirty="0" err="1"/>
                        <a:t>Aristoclès</a:t>
                      </a:r>
                      <a:r>
                        <a:rPr lang="en-GB" sz="1200" b="0" dirty="0"/>
                        <a:t> Mo-</a:t>
                      </a:r>
                      <a:r>
                        <a:rPr lang="en-GB" sz="1200" b="0" dirty="0" err="1"/>
                        <a:t>lossos</a:t>
                      </a:r>
                      <a:r>
                        <a:rPr lang="en-GB" sz="1200" b="0" dirty="0"/>
                        <a:t> (no </a:t>
                      </a:r>
                      <a:r>
                        <a:rPr lang="en-GB" sz="1200" b="0" i="1" dirty="0"/>
                        <a:t>sacerdos</a:t>
                      </a:r>
                      <a:r>
                        <a:rPr lang="en-GB" sz="1200" b="0" i="0" dirty="0"/>
                        <a:t>?</a:t>
                      </a:r>
                      <a:r>
                        <a:rPr lang="en-GB" sz="1200" b="0" dirty="0"/>
                        <a:t>)</a:t>
                      </a:r>
                    </a:p>
                  </a:txBody>
                  <a:tcPr/>
                </a:tc>
                <a:tc>
                  <a:txBody>
                    <a:bodyPr/>
                    <a:lstStyle/>
                    <a:p>
                      <a:r>
                        <a:rPr lang="en-GB" sz="1200" b="0" dirty="0"/>
                        <a:t>honorary inscription</a:t>
                      </a:r>
                    </a:p>
                  </a:txBody>
                  <a:tcPr/>
                </a:tc>
                <a:tc>
                  <a:txBody>
                    <a:bodyPr/>
                    <a:lstStyle/>
                    <a:p>
                      <a:r>
                        <a:rPr lang="en-GB" sz="1200" dirty="0"/>
                        <a:t>42-60</a:t>
                      </a:r>
                    </a:p>
                  </a:txBody>
                  <a:tcPr/>
                </a:tc>
                <a:tc>
                  <a:txBody>
                    <a:bodyPr/>
                    <a:lstStyle/>
                    <a:p>
                      <a:r>
                        <a:rPr lang="en-GB" sz="1200" i="1" dirty="0"/>
                        <a:t>CIG</a:t>
                      </a:r>
                      <a:r>
                        <a:rPr lang="en-GB" sz="1200" dirty="0"/>
                        <a:t> 2815</a:t>
                      </a:r>
                      <a:endParaRPr lang="en-GB" sz="1200" kern="1200" dirty="0">
                        <a:solidFill>
                          <a:schemeClr val="dk1"/>
                        </a:solidFill>
                        <a:effectLst/>
                        <a:latin typeface="+mn-lt"/>
                        <a:ea typeface="+mn-ea"/>
                        <a:cs typeface="+mn-cs"/>
                      </a:endParaRPr>
                    </a:p>
                  </a:txBody>
                  <a:tcPr/>
                </a:tc>
                <a:extLst>
                  <a:ext uri="{0D108BD9-81ED-4DB2-BD59-A6C34878D82A}">
                    <a16:rowId xmlns:a16="http://schemas.microsoft.com/office/drawing/2014/main" val="10008"/>
                  </a:ext>
                </a:extLst>
              </a:tr>
            </a:tbl>
          </a:graphicData>
        </a:graphic>
      </p:graphicFrame>
      <p:sp>
        <p:nvSpPr>
          <p:cNvPr id="15" name="Flowchart: Process 14"/>
          <p:cNvSpPr/>
          <p:nvPr/>
        </p:nvSpPr>
        <p:spPr>
          <a:xfrm>
            <a:off x="3315410" y="836712"/>
            <a:ext cx="1976670" cy="6048672"/>
          </a:xfrm>
          <a:prstGeom prst="flowChartProcess">
            <a:avLst/>
          </a:prstGeom>
          <a:solidFill>
            <a:srgbClr val="FFC000">
              <a:alpha val="18000"/>
            </a:srgb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7030A0"/>
              </a:solidFill>
            </a:endParaRPr>
          </a:p>
        </p:txBody>
      </p:sp>
    </p:spTree>
    <p:extLst>
      <p:ext uri="{BB962C8B-B14F-4D97-AF65-F5344CB8AC3E}">
        <p14:creationId xmlns:p14="http://schemas.microsoft.com/office/powerpoint/2010/main" val="1781567603"/>
      </p:ext>
    </p:extLst>
  </p:cSld>
  <p:clrMapOvr>
    <a:masterClrMapping/>
  </p:clrMapOvr>
  <p:transition spd="slow">
    <p:randomBa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457200" y="332656"/>
            <a:ext cx="8229600" cy="782960"/>
          </a:xfrm>
        </p:spPr>
        <p:txBody>
          <a:bodyPr>
            <a:normAutofit fontScale="90000"/>
          </a:bodyPr>
          <a:lstStyle/>
          <a:p>
            <a:r>
              <a:rPr lang="en-GB" dirty="0" err="1"/>
              <a:t>Aphrodisias</a:t>
            </a:r>
            <a:r>
              <a:rPr lang="en-GB" dirty="0"/>
              <a:t>: 17 priestesses \ 66</a:t>
            </a:r>
          </a:p>
        </p:txBody>
      </p:sp>
      <p:graphicFrame>
        <p:nvGraphicFramePr>
          <p:cNvPr id="11" name="Content Placeholder 3"/>
          <p:cNvGraphicFramePr>
            <a:graphicFrameLocks noGrp="1"/>
          </p:cNvGraphicFramePr>
          <p:nvPr>
            <p:ph idx="1"/>
            <p:extLst>
              <p:ext uri="{D42A27DB-BD31-4B8C-83A1-F6EECF244321}">
                <p14:modId xmlns:p14="http://schemas.microsoft.com/office/powerpoint/2010/main" val="1290487953"/>
              </p:ext>
            </p:extLst>
          </p:nvPr>
        </p:nvGraphicFramePr>
        <p:xfrm>
          <a:off x="107504" y="836885"/>
          <a:ext cx="8892480" cy="5808851"/>
        </p:xfrm>
        <a:graphic>
          <a:graphicData uri="http://schemas.openxmlformats.org/drawingml/2006/table">
            <a:tbl>
              <a:tblPr firstRow="1" bandRow="1">
                <a:tableStyleId>{5C22544A-7EE6-4342-B048-85BDC9FD1C3A}</a:tableStyleId>
              </a:tblPr>
              <a:tblGrid>
                <a:gridCol w="1224136">
                  <a:extLst>
                    <a:ext uri="{9D8B030D-6E8A-4147-A177-3AD203B41FA5}">
                      <a16:colId xmlns:a16="http://schemas.microsoft.com/office/drawing/2014/main" val="20000"/>
                    </a:ext>
                  </a:extLst>
                </a:gridCol>
                <a:gridCol w="1989113">
                  <a:extLst>
                    <a:ext uri="{9D8B030D-6E8A-4147-A177-3AD203B41FA5}">
                      <a16:colId xmlns:a16="http://schemas.microsoft.com/office/drawing/2014/main" val="20001"/>
                    </a:ext>
                  </a:extLst>
                </a:gridCol>
                <a:gridCol w="1942895">
                  <a:extLst>
                    <a:ext uri="{9D8B030D-6E8A-4147-A177-3AD203B41FA5}">
                      <a16:colId xmlns:a16="http://schemas.microsoft.com/office/drawing/2014/main" val="20002"/>
                    </a:ext>
                  </a:extLst>
                </a:gridCol>
                <a:gridCol w="1864128">
                  <a:extLst>
                    <a:ext uri="{9D8B030D-6E8A-4147-A177-3AD203B41FA5}">
                      <a16:colId xmlns:a16="http://schemas.microsoft.com/office/drawing/2014/main" val="20003"/>
                    </a:ext>
                  </a:extLst>
                </a:gridCol>
                <a:gridCol w="676580">
                  <a:extLst>
                    <a:ext uri="{9D8B030D-6E8A-4147-A177-3AD203B41FA5}">
                      <a16:colId xmlns:a16="http://schemas.microsoft.com/office/drawing/2014/main" val="20004"/>
                    </a:ext>
                  </a:extLst>
                </a:gridCol>
                <a:gridCol w="1195628">
                  <a:extLst>
                    <a:ext uri="{9D8B030D-6E8A-4147-A177-3AD203B41FA5}">
                      <a16:colId xmlns:a16="http://schemas.microsoft.com/office/drawing/2014/main" val="20005"/>
                    </a:ext>
                  </a:extLst>
                </a:gridCol>
              </a:tblGrid>
              <a:tr h="205553">
                <a:tc>
                  <a:txBody>
                    <a:bodyPr/>
                    <a:lstStyle/>
                    <a:p>
                      <a:pPr algn="ctr"/>
                      <a:r>
                        <a:rPr lang="en-GB" sz="1050" dirty="0"/>
                        <a:t>Name</a:t>
                      </a:r>
                    </a:p>
                  </a:txBody>
                  <a:tcPr>
                    <a:solidFill>
                      <a:schemeClr val="accent1">
                        <a:alpha val="50000"/>
                      </a:schemeClr>
                    </a:solidFill>
                  </a:tcPr>
                </a:tc>
                <a:tc>
                  <a:txBody>
                    <a:bodyPr/>
                    <a:lstStyle/>
                    <a:p>
                      <a:pPr algn="ctr"/>
                      <a:r>
                        <a:rPr lang="en-GB" sz="1050" dirty="0"/>
                        <a:t>Priesthood</a:t>
                      </a:r>
                    </a:p>
                  </a:txBody>
                  <a:tcPr>
                    <a:solidFill>
                      <a:schemeClr val="accent1">
                        <a:alpha val="50000"/>
                      </a:schemeClr>
                    </a:solidFill>
                  </a:tcPr>
                </a:tc>
                <a:tc>
                  <a:txBody>
                    <a:bodyPr/>
                    <a:lstStyle/>
                    <a:p>
                      <a:pPr algn="ctr"/>
                      <a:r>
                        <a:rPr lang="en-GB" sz="1050" dirty="0"/>
                        <a:t>Husband &amp;c</a:t>
                      </a:r>
                    </a:p>
                  </a:txBody>
                  <a:tcPr>
                    <a:solidFill>
                      <a:schemeClr val="accent1">
                        <a:alpha val="50000"/>
                      </a:schemeClr>
                    </a:solidFill>
                  </a:tcPr>
                </a:tc>
                <a:tc>
                  <a:txBody>
                    <a:bodyPr/>
                    <a:lstStyle/>
                    <a:p>
                      <a:pPr algn="ctr"/>
                      <a:r>
                        <a:rPr lang="en-GB" sz="1050" dirty="0"/>
                        <a:t>Type</a:t>
                      </a:r>
                    </a:p>
                  </a:txBody>
                  <a:tcPr>
                    <a:solidFill>
                      <a:schemeClr val="accent1">
                        <a:alpha val="50000"/>
                      </a:schemeClr>
                    </a:solidFill>
                  </a:tcPr>
                </a:tc>
                <a:tc>
                  <a:txBody>
                    <a:bodyPr/>
                    <a:lstStyle/>
                    <a:p>
                      <a:pPr algn="ctr"/>
                      <a:r>
                        <a:rPr lang="en-GB" sz="1050" dirty="0"/>
                        <a:t>Date</a:t>
                      </a:r>
                    </a:p>
                  </a:txBody>
                  <a:tcPr>
                    <a:solidFill>
                      <a:schemeClr val="accent1">
                        <a:alpha val="50000"/>
                      </a:schemeClr>
                    </a:solidFill>
                  </a:tcPr>
                </a:tc>
                <a:tc>
                  <a:txBody>
                    <a:bodyPr/>
                    <a:lstStyle/>
                    <a:p>
                      <a:pPr algn="ctr"/>
                      <a:r>
                        <a:rPr lang="en-GB" sz="1050" dirty="0"/>
                        <a:t>Reference</a:t>
                      </a:r>
                    </a:p>
                  </a:txBody>
                  <a:tcPr>
                    <a:solidFill>
                      <a:schemeClr val="accent1">
                        <a:alpha val="50000"/>
                      </a:schemeClr>
                    </a:solidFill>
                  </a:tcPr>
                </a:tc>
                <a:extLst>
                  <a:ext uri="{0D108BD9-81ED-4DB2-BD59-A6C34878D82A}">
                    <a16:rowId xmlns:a16="http://schemas.microsoft.com/office/drawing/2014/main" val="10000"/>
                  </a:ext>
                </a:extLst>
              </a:tr>
              <a:tr h="472207">
                <a:tc>
                  <a:txBody>
                    <a:bodyPr/>
                    <a:lstStyle/>
                    <a:p>
                      <a:r>
                        <a:rPr lang="en-GB" sz="1200" b="1" kern="1200" dirty="0">
                          <a:solidFill>
                            <a:schemeClr val="dk1"/>
                          </a:solidFill>
                          <a:effectLst/>
                          <a:latin typeface="+mn-lt"/>
                          <a:ea typeface="+mn-ea"/>
                          <a:cs typeface="+mn-cs"/>
                        </a:rPr>
                        <a:t>Gaia </a:t>
                      </a:r>
                      <a:r>
                        <a:rPr lang="en-GB" sz="1200" b="1" kern="1200" dirty="0" err="1">
                          <a:solidFill>
                            <a:schemeClr val="dk1"/>
                          </a:solidFill>
                          <a:effectLst/>
                          <a:latin typeface="+mn-lt"/>
                          <a:ea typeface="+mn-ea"/>
                          <a:cs typeface="+mn-cs"/>
                        </a:rPr>
                        <a:t>Tatia</a:t>
                      </a:r>
                      <a:br>
                        <a:rPr lang="en-GB" sz="1200" b="1" kern="1200" dirty="0">
                          <a:solidFill>
                            <a:schemeClr val="dk1"/>
                          </a:solidFill>
                          <a:effectLst/>
                          <a:latin typeface="+mn-lt"/>
                          <a:ea typeface="+mn-ea"/>
                          <a:cs typeface="+mn-cs"/>
                        </a:rPr>
                      </a:b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Chr</a:t>
                      </a: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essteina</a:t>
                      </a:r>
                      <a:endParaRPr lang="en-GB" sz="1200"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a:t>
                      </a:r>
                      <a:r>
                        <a:rPr lang="en-GB" sz="1200" kern="1200" dirty="0">
                          <a:solidFill>
                            <a:schemeClr val="dk1"/>
                          </a:solidFill>
                          <a:effectLst/>
                          <a:latin typeface="+mn-lt"/>
                          <a:ea typeface="+mn-ea"/>
                          <a:cs typeface="+mn-cs"/>
                        </a:rPr>
                        <a:t>, </a:t>
                      </a:r>
                      <a:br>
                        <a:rPr lang="en-GB" sz="1200" kern="1200" dirty="0">
                          <a:solidFill>
                            <a:schemeClr val="dk1"/>
                          </a:solidFill>
                          <a:effectLst/>
                          <a:latin typeface="+mn-lt"/>
                          <a:ea typeface="+mn-ea"/>
                          <a:cs typeface="+mn-cs"/>
                        </a:rPr>
                      </a:br>
                      <a:r>
                        <a:rPr lang="en-GB" sz="1200" b="1" kern="1200" dirty="0">
                          <a:solidFill>
                            <a:srgbClr val="00B0F0"/>
                          </a:solidFill>
                          <a:effectLst/>
                          <a:latin typeface="+mn-lt"/>
                          <a:ea typeface="+mn-ea"/>
                          <a:cs typeface="+mn-cs"/>
                        </a:rPr>
                        <a:t>θυγάτηρ Πόλεως</a:t>
                      </a:r>
                      <a:endParaRPr lang="en-GB" sz="1200" b="1" dirty="0">
                        <a:solidFill>
                          <a:srgbClr val="00B0F0"/>
                        </a:solidFill>
                      </a:endParaRPr>
                    </a:p>
                  </a:txBody>
                  <a:tcPr/>
                </a:tc>
                <a:tc>
                  <a:txBody>
                    <a:bodyPr/>
                    <a:lstStyle/>
                    <a:p>
                      <a:r>
                        <a:rPr lang="en-GB" sz="1200" b="0" dirty="0">
                          <a:solidFill>
                            <a:srgbClr val="C00000"/>
                          </a:solidFill>
                        </a:rPr>
                        <a:t>brother</a:t>
                      </a:r>
                      <a:r>
                        <a:rPr lang="en-GB" sz="1200" dirty="0"/>
                        <a:t>: </a:t>
                      </a:r>
                      <a:r>
                        <a:rPr lang="en-GB" sz="1200" kern="1200" dirty="0" err="1">
                          <a:solidFill>
                            <a:schemeClr val="dk1"/>
                          </a:solidFill>
                          <a:effectLst/>
                          <a:latin typeface="+mn-lt"/>
                          <a:ea typeface="+mn-ea"/>
                          <a:cs typeface="+mn-cs"/>
                        </a:rPr>
                        <a:t>Silicius</a:t>
                      </a:r>
                      <a:r>
                        <a:rPr lang="en-GB" sz="1200" kern="1200" dirty="0">
                          <a:solidFill>
                            <a:schemeClr val="dk1"/>
                          </a:solidFill>
                          <a:effectLst/>
                          <a:latin typeface="+mn-lt"/>
                          <a:ea typeface="+mn-ea"/>
                          <a:cs typeface="+mn-cs"/>
                        </a:rPr>
                        <a:t> </a:t>
                      </a:r>
                      <a:r>
                        <a:rPr lang="en-GB" sz="1200" kern="1200" dirty="0" err="1">
                          <a:solidFill>
                            <a:schemeClr val="dk1"/>
                          </a:solidFill>
                          <a:effectLst/>
                          <a:latin typeface="+mn-lt"/>
                          <a:ea typeface="+mn-ea"/>
                          <a:cs typeface="+mn-cs"/>
                        </a:rPr>
                        <a:t>Hieroclès</a:t>
                      </a:r>
                      <a:r>
                        <a:rPr lang="en-GB" sz="1200" kern="1200" dirty="0">
                          <a:solidFill>
                            <a:schemeClr val="dk1"/>
                          </a:solidFill>
                          <a:effectLst/>
                          <a:latin typeface="+mn-lt"/>
                          <a:ea typeface="+mn-ea"/>
                          <a:cs typeface="+mn-cs"/>
                        </a:rPr>
                        <a:t> </a:t>
                      </a:r>
                      <a:br>
                        <a:rPr lang="en-GB" sz="1200" kern="1200" dirty="0">
                          <a:solidFill>
                            <a:schemeClr val="dk1"/>
                          </a:solidFill>
                          <a:effectLst/>
                          <a:latin typeface="+mn-lt"/>
                          <a:ea typeface="+mn-ea"/>
                          <a:cs typeface="+mn-cs"/>
                        </a:rPr>
                      </a:br>
                      <a:r>
                        <a:rPr lang="en-GB" sz="1200" b="1" kern="1200" dirty="0" err="1">
                          <a:solidFill>
                            <a:schemeClr val="dk1"/>
                          </a:solidFill>
                          <a:effectLst/>
                          <a:latin typeface="+mn-lt"/>
                          <a:ea typeface="+mn-ea"/>
                          <a:cs typeface="+mn-cs"/>
                        </a:rPr>
                        <a:t>ἀρχιερέως</a:t>
                      </a:r>
                      <a:r>
                        <a:rPr lang="en-GB" sz="1200" kern="1200" dirty="0">
                          <a:solidFill>
                            <a:schemeClr val="dk1"/>
                          </a:solidFill>
                          <a:effectLst/>
                          <a:latin typeface="+mn-lt"/>
                          <a:ea typeface="+mn-ea"/>
                          <a:cs typeface="+mn-cs"/>
                        </a:rPr>
                        <a:t> </a:t>
                      </a:r>
                      <a:endParaRPr lang="en-GB" sz="1200" dirty="0"/>
                    </a:p>
                  </a:txBody>
                  <a:tcPr/>
                </a:tc>
                <a:tc>
                  <a:txBody>
                    <a:bodyPr/>
                    <a:lstStyle/>
                    <a:p>
                      <a:r>
                        <a:rPr lang="en-GB" sz="1200" b="1" dirty="0">
                          <a:solidFill>
                            <a:srgbClr val="C00000"/>
                          </a:solidFill>
                        </a:rPr>
                        <a:t>dedication</a:t>
                      </a:r>
                      <a:r>
                        <a:rPr lang="en-GB" sz="1200" dirty="0">
                          <a:solidFill>
                            <a:srgbClr val="C00000"/>
                          </a:solidFill>
                        </a:rPr>
                        <a:t> </a:t>
                      </a:r>
                      <a:br>
                        <a:rPr lang="en-GB" sz="1200" dirty="0"/>
                      </a:br>
                      <a:r>
                        <a:rPr lang="en-GB" sz="1200" dirty="0"/>
                        <a:t>to </a:t>
                      </a:r>
                      <a:r>
                        <a:rPr lang="fr-FR" sz="1200" i="1" kern="1200" dirty="0" err="1">
                          <a:solidFill>
                            <a:srgbClr val="FF0000"/>
                          </a:solidFill>
                          <a:effectLst/>
                          <a:latin typeface="+mn-lt"/>
                          <a:ea typeface="+mn-ea"/>
                          <a:cs typeface="+mn-cs"/>
                        </a:rPr>
                        <a:t>patria</a:t>
                      </a:r>
                      <a:r>
                        <a:rPr lang="fr-FR" sz="1200" i="1" kern="1200" dirty="0">
                          <a:solidFill>
                            <a:srgbClr val="FF0000"/>
                          </a:solidFill>
                          <a:effectLst/>
                          <a:latin typeface="+mn-lt"/>
                          <a:ea typeface="+mn-ea"/>
                          <a:cs typeface="+mn-cs"/>
                        </a:rPr>
                        <a:t>, </a:t>
                      </a:r>
                      <a:r>
                        <a:rPr lang="en-GB" sz="1200" kern="1200" dirty="0" err="1">
                          <a:solidFill>
                            <a:schemeClr val="dk1"/>
                          </a:solidFill>
                          <a:effectLst/>
                          <a:latin typeface="+mn-lt"/>
                          <a:ea typeface="+mn-ea"/>
                          <a:cs typeface="+mn-cs"/>
                        </a:rPr>
                        <a:t>τῇ</a:t>
                      </a:r>
                      <a:r>
                        <a:rPr lang="en-GB" sz="1200" kern="1200" dirty="0">
                          <a:solidFill>
                            <a:schemeClr val="dk1"/>
                          </a:solidFill>
                          <a:effectLst/>
                          <a:latin typeface="+mn-lt"/>
                          <a:ea typeface="+mn-ea"/>
                          <a:cs typeface="+mn-cs"/>
                        </a:rPr>
                        <a:t> πα</a:t>
                      </a:r>
                      <a:r>
                        <a:rPr lang="en-GB" sz="1200" kern="1200" dirty="0" err="1">
                          <a:solidFill>
                            <a:schemeClr val="dk1"/>
                          </a:solidFill>
                          <a:effectLst/>
                          <a:latin typeface="+mn-lt"/>
                          <a:ea typeface="+mn-ea"/>
                          <a:cs typeface="+mn-cs"/>
                        </a:rPr>
                        <a:t>τρίδι</a:t>
                      </a:r>
                      <a:r>
                        <a:rPr lang="en-GB" sz="1200" kern="1200" dirty="0">
                          <a:solidFill>
                            <a:schemeClr val="dk1"/>
                          </a:solidFill>
                          <a:effectLst/>
                          <a:latin typeface="+mn-lt"/>
                          <a:ea typeface="+mn-ea"/>
                          <a:cs typeface="+mn-cs"/>
                        </a:rPr>
                        <a:t> </a:t>
                      </a:r>
                      <a:endParaRPr lang="en-GB" sz="1200" dirty="0">
                        <a:solidFill>
                          <a:srgbClr val="FF0000"/>
                        </a:solidFill>
                      </a:endParaRPr>
                    </a:p>
                  </a:txBody>
                  <a:tcPr/>
                </a:tc>
                <a:tc>
                  <a:txBody>
                    <a:bodyPr/>
                    <a:lstStyle/>
                    <a:p>
                      <a:r>
                        <a:rPr lang="en-GB" sz="1200" dirty="0"/>
                        <a:t>130-170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Rob. </a:t>
                      </a:r>
                      <a:r>
                        <a:rPr lang="en-GB" sz="1200" b="0" i="1" kern="1200" dirty="0" err="1">
                          <a:solidFill>
                            <a:schemeClr val="dk1"/>
                          </a:solidFill>
                          <a:effectLst/>
                          <a:latin typeface="+mn-lt"/>
                          <a:ea typeface="+mn-ea"/>
                          <a:cs typeface="+mn-cs"/>
                        </a:rPr>
                        <a:t>Laodicée</a:t>
                      </a:r>
                      <a:r>
                        <a:rPr lang="en-GB" sz="1200" b="0" i="1" kern="1200" dirty="0">
                          <a:solidFill>
                            <a:schemeClr val="dk1"/>
                          </a:solidFill>
                          <a:effectLst/>
                          <a:latin typeface="+mn-lt"/>
                          <a:ea typeface="+mn-ea"/>
                          <a:cs typeface="+mn-cs"/>
                        </a:rPr>
                        <a:t> </a:t>
                      </a:r>
                      <a:r>
                        <a:rPr lang="en-GB" sz="1200" b="0" i="0" kern="1200" dirty="0">
                          <a:solidFill>
                            <a:schemeClr val="dk1"/>
                          </a:solidFill>
                          <a:effectLst/>
                          <a:latin typeface="+mn-lt"/>
                          <a:ea typeface="+mn-ea"/>
                          <a:cs typeface="+mn-cs"/>
                        </a:rPr>
                        <a:t>317-18, n. 8</a:t>
                      </a:r>
                      <a:endParaRPr lang="en-GB" sz="1200" i="0" dirty="0"/>
                    </a:p>
                  </a:txBody>
                  <a:tcPr/>
                </a:tc>
                <a:extLst>
                  <a:ext uri="{0D108BD9-81ED-4DB2-BD59-A6C34878D82A}">
                    <a16:rowId xmlns:a16="http://schemas.microsoft.com/office/drawing/2014/main" val="10001"/>
                  </a:ext>
                </a:extLst>
              </a:tr>
              <a:tr h="432048">
                <a:tc>
                  <a:txBody>
                    <a:bodyPr/>
                    <a:lstStyle/>
                    <a:p>
                      <a:r>
                        <a:rPr lang="en-GB" sz="1200" b="1" dirty="0"/>
                        <a:t>Tata</a:t>
                      </a:r>
                    </a:p>
                  </a:txBody>
                  <a:tcPr/>
                </a:tc>
                <a:tc>
                  <a:txBody>
                    <a:bodyPr/>
                    <a:lstStyle/>
                    <a:p>
                      <a:r>
                        <a:rPr lang="en-GB" sz="1200" kern="1200" dirty="0">
                          <a:solidFill>
                            <a:schemeClr val="dk1"/>
                          </a:solidFill>
                          <a:effectLst/>
                          <a:latin typeface="+mn-lt"/>
                          <a:ea typeface="+mn-ea"/>
                          <a:cs typeface="+mn-cs"/>
                        </a:rPr>
                        <a:t>2x </a:t>
                      </a:r>
                      <a:r>
                        <a:rPr lang="en-GB" sz="1200" b="1" kern="1200" dirty="0" err="1">
                          <a:solidFill>
                            <a:schemeClr val="dk1"/>
                          </a:solidFill>
                          <a:effectLst/>
                          <a:latin typeface="+mn-lt"/>
                          <a:ea typeface="+mn-ea"/>
                          <a:cs typeface="+mn-cs"/>
                        </a:rPr>
                        <a:t>ἱέρει</a:t>
                      </a:r>
                      <a:r>
                        <a:rPr lang="en-GB" sz="1200" b="1" kern="1200" dirty="0">
                          <a:solidFill>
                            <a:schemeClr val="dk1"/>
                          </a:solidFill>
                          <a:effectLst/>
                          <a:latin typeface="+mn-lt"/>
                          <a:ea typeface="+mn-ea"/>
                          <a:cs typeface="+mn-cs"/>
                        </a:rPr>
                        <a:t>α τῶν Σεβαστῶν</a:t>
                      </a:r>
                    </a:p>
                    <a:p>
                      <a:pPr marL="0" marR="0" indent="0" algn="l" defTabSz="914400" rtl="0" eaLnBrk="1" fontAlgn="auto" latinLnBrk="0" hangingPunct="1">
                        <a:lnSpc>
                          <a:spcPct val="100000"/>
                        </a:lnSpc>
                        <a:spcBef>
                          <a:spcPts val="0"/>
                        </a:spcBef>
                        <a:spcAft>
                          <a:spcPts val="0"/>
                        </a:spcAft>
                        <a:buClrTx/>
                        <a:buSzTx/>
                        <a:buFontTx/>
                        <a:buNone/>
                        <a:tabLst/>
                        <a:defRPr/>
                      </a:pPr>
                      <a:r>
                        <a:rPr lang="el-GR" sz="1300" b="1" dirty="0">
                          <a:solidFill>
                            <a:srgbClr val="00B0F0"/>
                          </a:solidFill>
                        </a:rPr>
                        <a:t>Στεφανηφορήσασαν</a:t>
                      </a:r>
                      <a:br>
                        <a:rPr lang="de-DE" sz="1300" b="1" dirty="0">
                          <a:solidFill>
                            <a:srgbClr val="00B0F0"/>
                          </a:solidFill>
                        </a:rPr>
                      </a:br>
                      <a:r>
                        <a:rPr lang="de-DE" sz="1200" b="0" dirty="0">
                          <a:solidFill>
                            <a:srgbClr val="00B0F0"/>
                          </a:solidFill>
                        </a:rPr>
                        <a:t>„Mutter der Polis“</a:t>
                      </a:r>
                      <a:endParaRPr lang="en-GB" sz="1300" b="1" dirty="0">
                        <a:solidFill>
                          <a:srgbClr val="00B0F0"/>
                        </a:solidFill>
                      </a:endParaRPr>
                    </a:p>
                  </a:txBody>
                  <a:tcPr/>
                </a:tc>
                <a:tc>
                  <a:txBody>
                    <a:bodyPr/>
                    <a:lstStyle/>
                    <a:p>
                      <a:r>
                        <a:rPr lang="en-GB" sz="1200" dirty="0"/>
                        <a:t>-</a:t>
                      </a:r>
                    </a:p>
                  </a:txBody>
                  <a:tcPr/>
                </a:tc>
                <a:tc>
                  <a:txBody>
                    <a:bodyPr/>
                    <a:lstStyle/>
                    <a:p>
                      <a:r>
                        <a:rPr lang="en-GB" sz="1200" b="0" dirty="0"/>
                        <a:t>honorary </a:t>
                      </a:r>
                      <a:r>
                        <a:rPr lang="en-GB" sz="1200" b="0" dirty="0" err="1"/>
                        <a:t>inscr</a:t>
                      </a:r>
                      <a:r>
                        <a:rPr lang="en-GB" sz="1200" b="0" dirty="0"/>
                        <a:t>. by </a:t>
                      </a:r>
                      <a:r>
                        <a:rPr lang="en-GB" sz="1200" b="0" i="1" dirty="0">
                          <a:solidFill>
                            <a:srgbClr val="C00000"/>
                          </a:solidFill>
                        </a:rPr>
                        <a:t>demos</a:t>
                      </a:r>
                      <a:r>
                        <a:rPr lang="en-GB" sz="1200" b="0" i="0" dirty="0"/>
                        <a:t>; </a:t>
                      </a:r>
                      <a:r>
                        <a:rPr lang="en-GB" sz="1200" b="1" dirty="0">
                          <a:solidFill>
                            <a:srgbClr val="C00000"/>
                          </a:solidFill>
                        </a:rPr>
                        <a:t>donates</a:t>
                      </a:r>
                      <a:r>
                        <a:rPr lang="en-GB" sz="1200" b="0" baseline="0" dirty="0">
                          <a:solidFill>
                            <a:srgbClr val="C00000"/>
                          </a:solidFill>
                        </a:rPr>
                        <a:t> </a:t>
                      </a:r>
                      <a:r>
                        <a:rPr lang="en-GB" sz="1200" b="0" baseline="0" dirty="0"/>
                        <a:t>oil for athletes; </a:t>
                      </a:r>
                      <a:r>
                        <a:rPr lang="en-GB" sz="1200" b="1" baseline="0" dirty="0">
                          <a:solidFill>
                            <a:srgbClr val="C00000"/>
                          </a:solidFill>
                        </a:rPr>
                        <a:t>banquets</a:t>
                      </a:r>
                      <a:r>
                        <a:rPr lang="en-GB" sz="1200" b="0" baseline="0" dirty="0">
                          <a:solidFill>
                            <a:srgbClr val="C00000"/>
                          </a:solidFill>
                        </a:rPr>
                        <a:t> </a:t>
                      </a:r>
                      <a:r>
                        <a:rPr lang="en-GB" sz="1200" b="0" baseline="0" dirty="0"/>
                        <a:t>f</a:t>
                      </a:r>
                      <a:r>
                        <a:rPr lang="de-DE" sz="1200" b="0" baseline="0" dirty="0" err="1"/>
                        <a:t>or</a:t>
                      </a:r>
                      <a:r>
                        <a:rPr lang="de-DE" sz="1200" b="0" baseline="0" dirty="0"/>
                        <a:t> </a:t>
                      </a:r>
                      <a:r>
                        <a:rPr lang="de-DE" sz="1200" b="0" i="1" baseline="0" dirty="0"/>
                        <a:t>demos</a:t>
                      </a:r>
                      <a:endParaRPr lang="en-GB" sz="1200" b="0" i="1" dirty="0"/>
                    </a:p>
                  </a:txBody>
                  <a:tcPr/>
                </a:tc>
                <a:tc>
                  <a:txBody>
                    <a:bodyPr/>
                    <a:lstStyle/>
                    <a:p>
                      <a:r>
                        <a:rPr lang="fr-FR" sz="1200" kern="1200" dirty="0">
                          <a:solidFill>
                            <a:schemeClr val="dk1"/>
                          </a:solidFill>
                          <a:effectLst/>
                          <a:latin typeface="+mn-lt"/>
                          <a:ea typeface="+mn-ea"/>
                          <a:cs typeface="+mn-cs"/>
                        </a:rPr>
                        <a:t>75-100</a:t>
                      </a:r>
                      <a:endParaRPr lang="en-GB" sz="1200" dirty="0"/>
                    </a:p>
                  </a:txBody>
                  <a:tcPr/>
                </a:tc>
                <a:tc>
                  <a:txBody>
                    <a:bodyPr/>
                    <a:lstStyle/>
                    <a:p>
                      <a:r>
                        <a:rPr lang="en-GB" sz="1200" i="1" dirty="0"/>
                        <a:t>MAMA</a:t>
                      </a:r>
                      <a:r>
                        <a:rPr lang="en-GB" sz="1200" dirty="0"/>
                        <a:t> 8, 492b</a:t>
                      </a:r>
                      <a:br>
                        <a:rPr lang="en-GB" sz="1200" dirty="0"/>
                      </a:br>
                      <a:r>
                        <a:rPr lang="en-GB" sz="1200" dirty="0" err="1"/>
                        <a:t>RvB</a:t>
                      </a:r>
                      <a:r>
                        <a:rPr lang="en-GB" sz="1200" dirty="0"/>
                        <a:t> S.</a:t>
                      </a:r>
                      <a:r>
                        <a:rPr lang="en-GB" sz="1200" baseline="0" dirty="0"/>
                        <a:t> 154, 312, n</a:t>
                      </a:r>
                      <a:r>
                        <a:rPr lang="en-GB" sz="1200" baseline="30000" dirty="0"/>
                        <a:t>o</a:t>
                      </a:r>
                      <a:r>
                        <a:rPr lang="en-GB" sz="1200" baseline="0" dirty="0"/>
                        <a:t> 8</a:t>
                      </a:r>
                      <a:endParaRPr lang="en-GB" sz="1200" kern="1200" dirty="0">
                        <a:solidFill>
                          <a:schemeClr val="dk1"/>
                        </a:solidFill>
                        <a:effectLst/>
                        <a:latin typeface="+mn-lt"/>
                        <a:ea typeface="+mn-ea"/>
                        <a:cs typeface="+mn-cs"/>
                      </a:endParaRPr>
                    </a:p>
                  </a:txBody>
                  <a:tcPr/>
                </a:tc>
                <a:extLst>
                  <a:ext uri="{0D108BD9-81ED-4DB2-BD59-A6C34878D82A}">
                    <a16:rowId xmlns:a16="http://schemas.microsoft.com/office/drawing/2014/main" val="10002"/>
                  </a:ext>
                </a:extLst>
              </a:tr>
              <a:tr h="1198984">
                <a:tc>
                  <a:txBody>
                    <a:bodyPr/>
                    <a:lstStyle/>
                    <a:p>
                      <a:r>
                        <a:rPr lang="en-GB" sz="1200" b="1" kern="1200" dirty="0" err="1">
                          <a:solidFill>
                            <a:schemeClr val="dk1"/>
                          </a:solidFill>
                          <a:effectLst/>
                          <a:latin typeface="+mn-lt"/>
                          <a:ea typeface="+mn-ea"/>
                          <a:cs typeface="+mn-cs"/>
                        </a:rPr>
                        <a:t>Aelia</a:t>
                      </a:r>
                      <a:r>
                        <a:rPr lang="en-GB" sz="1200" b="1" kern="1200" dirty="0">
                          <a:solidFill>
                            <a:schemeClr val="dk1"/>
                          </a:solidFill>
                          <a:effectLst/>
                          <a:latin typeface="+mn-lt"/>
                          <a:ea typeface="+mn-ea"/>
                          <a:cs typeface="+mn-cs"/>
                        </a:rPr>
                        <a:t> La[</a:t>
                      </a:r>
                      <a:r>
                        <a:rPr lang="en-GB" sz="1200" b="1" kern="1200" dirty="0" err="1">
                          <a:solidFill>
                            <a:schemeClr val="dk1"/>
                          </a:solidFill>
                          <a:effectLst/>
                          <a:latin typeface="+mn-lt"/>
                          <a:ea typeface="+mn-ea"/>
                          <a:cs typeface="+mn-cs"/>
                        </a:rPr>
                        <a:t>i</a:t>
                      </a: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billa</a:t>
                      </a:r>
                      <a:endParaRPr lang="en-GB" sz="1200" dirty="0"/>
                    </a:p>
                  </a:txBody>
                  <a:tcPr/>
                </a:tc>
                <a:tc>
                  <a:txBody>
                    <a:bodyPr/>
                    <a:lstStyle/>
                    <a:p>
                      <a:r>
                        <a:rPr lang="en-GB" sz="1200" b="1" kern="1200" dirty="0" err="1">
                          <a:solidFill>
                            <a:schemeClr val="dk1"/>
                          </a:solidFill>
                          <a:effectLst/>
                          <a:latin typeface="+mn-lt"/>
                          <a:ea typeface="+mn-ea"/>
                          <a:cs typeface="+mn-cs"/>
                        </a:rPr>
                        <a:t>Ἀσί</a:t>
                      </a:r>
                      <a:r>
                        <a:rPr lang="en-GB" sz="1200" b="1" kern="1200" dirty="0">
                          <a:solidFill>
                            <a:schemeClr val="dk1"/>
                          </a:solidFill>
                          <a:effectLst/>
                          <a:latin typeface="+mn-lt"/>
                          <a:ea typeface="+mn-ea"/>
                          <a:cs typeface="+mn-cs"/>
                        </a:rPr>
                        <a:t>ας ἀρχιέρειαν</a:t>
                      </a:r>
                      <a:r>
                        <a:rPr lang="en-GB" sz="1200" b="0" kern="1200" dirty="0">
                          <a:solidFill>
                            <a:schemeClr val="dk1"/>
                          </a:solidFill>
                          <a:effectLst/>
                          <a:latin typeface="+mn-lt"/>
                          <a:ea typeface="+mn-ea"/>
                          <a:cs typeface="+mn-cs"/>
                        </a:rPr>
                        <a:t>,</a:t>
                      </a:r>
                      <a:endParaRPr lang="en-GB" sz="1200" b="1" kern="1200" dirty="0">
                        <a:solidFill>
                          <a:schemeClr val="dk1"/>
                        </a:solidFill>
                        <a:effectLst/>
                        <a:latin typeface="+mn-lt"/>
                        <a:ea typeface="+mn-ea"/>
                        <a:cs typeface="+mn-cs"/>
                      </a:endParaRPr>
                    </a:p>
                    <a:p>
                      <a:r>
                        <a:rPr lang="en-GB" sz="1200" b="1" kern="1200" dirty="0" err="1">
                          <a:solidFill>
                            <a:schemeClr val="dk1"/>
                          </a:solidFill>
                          <a:effectLst/>
                          <a:latin typeface="+mn-lt"/>
                          <a:ea typeface="+mn-ea"/>
                          <a:cs typeface="+mn-cs"/>
                        </a:rPr>
                        <a:t>κοσμήτειρ</a:t>
                      </a:r>
                      <a:r>
                        <a:rPr lang="en-GB" sz="1200" b="1" kern="1200" dirty="0">
                          <a:solidFill>
                            <a:schemeClr val="dk1"/>
                          </a:solidFill>
                          <a:effectLst/>
                          <a:latin typeface="+mn-lt"/>
                          <a:ea typeface="+mn-ea"/>
                          <a:cs typeface="+mn-cs"/>
                        </a:rPr>
                        <a:t>αν</a:t>
                      </a:r>
                      <a:r>
                        <a:rPr lang="en-GB" sz="1200" kern="1200" dirty="0">
                          <a:solidFill>
                            <a:schemeClr val="dk1"/>
                          </a:solidFill>
                          <a:effectLst/>
                          <a:latin typeface="+mn-lt"/>
                          <a:ea typeface="+mn-ea"/>
                          <a:cs typeface="+mn-cs"/>
                        </a:rPr>
                        <a:t> τῆς</a:t>
                      </a:r>
                    </a:p>
                    <a:p>
                      <a:r>
                        <a:rPr lang="en-GB" sz="1200" kern="1200" dirty="0" err="1">
                          <a:solidFill>
                            <a:srgbClr val="00B0F0"/>
                          </a:solidFill>
                          <a:effectLst/>
                          <a:latin typeface="+mn-lt"/>
                          <a:ea typeface="+mn-ea"/>
                          <a:cs typeface="+mn-cs"/>
                        </a:rPr>
                        <a:t>Ἐφεσί</a:t>
                      </a:r>
                      <a:r>
                        <a:rPr lang="en-GB" sz="1200" kern="1200" dirty="0">
                          <a:solidFill>
                            <a:srgbClr val="00B0F0"/>
                          </a:solidFill>
                          <a:effectLst/>
                          <a:latin typeface="+mn-lt"/>
                          <a:ea typeface="+mn-ea"/>
                          <a:cs typeface="+mn-cs"/>
                        </a:rPr>
                        <a:t>ας</a:t>
                      </a:r>
                      <a:r>
                        <a:rPr lang="en-GB" sz="1200" kern="1200" dirty="0">
                          <a:solidFill>
                            <a:schemeClr val="dk1"/>
                          </a:solidFill>
                          <a:effectLst/>
                          <a:latin typeface="+mn-lt"/>
                          <a:ea typeface="+mn-ea"/>
                          <a:cs typeface="+mn-cs"/>
                        </a:rPr>
                        <a:t> Ἀρτέμιδος,</a:t>
                      </a:r>
                    </a:p>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αν τῆς</a:t>
                      </a:r>
                    </a:p>
                    <a:p>
                      <a:r>
                        <a:rPr lang="en-GB" sz="1200" b="1" kern="1200" dirty="0">
                          <a:solidFill>
                            <a:schemeClr val="dk1"/>
                          </a:solidFill>
                          <a:effectLst/>
                          <a:latin typeface="+mn-lt"/>
                          <a:ea typeface="+mn-ea"/>
                          <a:cs typeface="+mn-cs"/>
                        </a:rPr>
                        <a:t>λαμπ</a:t>
                      </a:r>
                      <a:r>
                        <a:rPr lang="en-GB" sz="1200" b="1" kern="1200" dirty="0" err="1">
                          <a:solidFill>
                            <a:schemeClr val="dk1"/>
                          </a:solidFill>
                          <a:effectLst/>
                          <a:latin typeface="+mn-lt"/>
                          <a:ea typeface="+mn-ea"/>
                          <a:cs typeface="+mn-cs"/>
                        </a:rPr>
                        <a:t>ροτάτης</a:t>
                      </a:r>
                      <a:r>
                        <a:rPr lang="en-GB" sz="1200" b="1" kern="1200" dirty="0">
                          <a:solidFill>
                            <a:srgbClr val="00B0F0"/>
                          </a:solidFill>
                          <a:effectLst/>
                          <a:latin typeface="+mn-lt"/>
                          <a:ea typeface="+mn-ea"/>
                          <a:cs typeface="+mn-cs"/>
                        </a:rPr>
                        <a:t> </a:t>
                      </a:r>
                      <a:r>
                        <a:rPr lang="en-GB" sz="1200" b="1" kern="1200" dirty="0" err="1">
                          <a:solidFill>
                            <a:srgbClr val="00B0F0"/>
                          </a:solidFill>
                          <a:effectLst/>
                          <a:latin typeface="+mn-lt"/>
                          <a:ea typeface="+mn-ea"/>
                          <a:cs typeface="+mn-cs"/>
                        </a:rPr>
                        <a:t>Ἀφρο</a:t>
                      </a:r>
                      <a:endParaRPr lang="en-GB" sz="1200" b="1" kern="1200" dirty="0">
                        <a:solidFill>
                          <a:srgbClr val="00B0F0"/>
                        </a:solidFill>
                        <a:effectLst/>
                        <a:latin typeface="+mn-lt"/>
                        <a:ea typeface="+mn-ea"/>
                        <a:cs typeface="+mn-cs"/>
                      </a:endParaRPr>
                    </a:p>
                    <a:p>
                      <a:r>
                        <a:rPr lang="en-GB" sz="1200" b="1" kern="1200" dirty="0" err="1">
                          <a:solidFill>
                            <a:srgbClr val="00B0F0"/>
                          </a:solidFill>
                          <a:effectLst/>
                          <a:latin typeface="+mn-lt"/>
                          <a:ea typeface="+mn-ea"/>
                          <a:cs typeface="+mn-cs"/>
                        </a:rPr>
                        <a:t>δισιέων</a:t>
                      </a:r>
                      <a:r>
                        <a:rPr lang="en-GB" sz="1200" b="1" kern="1200" dirty="0">
                          <a:solidFill>
                            <a:schemeClr val="dk1"/>
                          </a:solidFill>
                          <a:effectLst/>
                          <a:latin typeface="+mn-lt"/>
                          <a:ea typeface="+mn-ea"/>
                          <a:cs typeface="+mn-cs"/>
                        </a:rPr>
                        <a:t> π</a:t>
                      </a:r>
                      <a:r>
                        <a:rPr lang="en-GB" sz="1200" b="1" kern="1200" dirty="0" err="1">
                          <a:solidFill>
                            <a:schemeClr val="dk1"/>
                          </a:solidFill>
                          <a:effectLst/>
                          <a:latin typeface="+mn-lt"/>
                          <a:ea typeface="+mn-ea"/>
                          <a:cs typeface="+mn-cs"/>
                        </a:rPr>
                        <a:t>όλεως</a:t>
                      </a:r>
                      <a:r>
                        <a:rPr lang="en-GB" sz="1200" b="1" kern="1200" dirty="0">
                          <a:solidFill>
                            <a:schemeClr val="dk1"/>
                          </a:solidFill>
                          <a:effectLst/>
                          <a:latin typeface="+mn-lt"/>
                          <a:ea typeface="+mn-ea"/>
                          <a:cs typeface="+mn-cs"/>
                        </a:rPr>
                        <a:t> </a:t>
                      </a:r>
                      <a:endParaRPr lang="en-GB" sz="1200" dirty="0"/>
                    </a:p>
                  </a:txBody>
                  <a:tcPr/>
                </a:tc>
                <a:tc>
                  <a:txBody>
                    <a:bodyPr/>
                    <a:lstStyle/>
                    <a:p>
                      <a:r>
                        <a:rPr lang="en-GB" sz="1200" b="1" dirty="0"/>
                        <a:t>wife of high priest </a:t>
                      </a:r>
                      <a:r>
                        <a:rPr lang="en-GB" sz="1200" b="1" dirty="0" err="1"/>
                        <a:t>Septimius</a:t>
                      </a:r>
                      <a:r>
                        <a:rPr lang="en-GB" sz="1200" b="1" dirty="0"/>
                        <a:t> </a:t>
                      </a:r>
                      <a:r>
                        <a:rPr lang="en-GB" sz="1200" b="1" dirty="0" err="1"/>
                        <a:t>Hypsiclès</a:t>
                      </a:r>
                      <a:endParaRPr lang="en-GB" sz="1200" b="1" dirty="0"/>
                    </a:p>
                    <a:p>
                      <a:r>
                        <a:rPr lang="el-GR" sz="1200" b="0" dirty="0"/>
                        <a:t>γυναῖκα</a:t>
                      </a:r>
                      <a:r>
                        <a:rPr lang="el-GR" sz="1200" dirty="0"/>
                        <a:t> γενομένην | Σεπτιμίου Ὑψικλέους | </a:t>
                      </a:r>
                      <a:r>
                        <a:rPr lang="el-GR" sz="1200" b="1" dirty="0"/>
                        <a:t>ἀρχιερέως</a:t>
                      </a:r>
                      <a:endParaRPr lang="en-GB" sz="1200" b="1" dirty="0"/>
                    </a:p>
                  </a:txBody>
                  <a:tcPr/>
                </a:tc>
                <a:tc>
                  <a:txBody>
                    <a:bodyPr/>
                    <a:lstStyle/>
                    <a:p>
                      <a:r>
                        <a:rPr lang="en-GB" sz="1200" b="0" dirty="0"/>
                        <a:t>statue base</a:t>
                      </a:r>
                      <a:r>
                        <a:rPr lang="en-GB" sz="1200" dirty="0"/>
                        <a:t> dedicated </a:t>
                      </a:r>
                      <a:r>
                        <a:rPr lang="en-GB" sz="1200" b="1" dirty="0">
                          <a:solidFill>
                            <a:srgbClr val="C00000"/>
                          </a:solidFill>
                        </a:rPr>
                        <a:t>by the daughters</a:t>
                      </a:r>
                      <a:r>
                        <a:rPr lang="en-GB" sz="1200" b="1" baseline="0" dirty="0">
                          <a:solidFill>
                            <a:srgbClr val="C00000"/>
                          </a:solidFill>
                        </a:rPr>
                        <a:t> </a:t>
                      </a:r>
                      <a:r>
                        <a:rPr lang="en-GB" sz="1200" dirty="0" err="1"/>
                        <a:t>Septimia</a:t>
                      </a:r>
                      <a:r>
                        <a:rPr lang="en-GB" sz="1200" dirty="0"/>
                        <a:t>, </a:t>
                      </a:r>
                      <a:r>
                        <a:rPr lang="en-GB" sz="1200" dirty="0" err="1"/>
                        <a:t>Aelia</a:t>
                      </a:r>
                      <a:r>
                        <a:rPr lang="en-GB" sz="1200" dirty="0"/>
                        <a:t>, </a:t>
                      </a:r>
                      <a:br>
                        <a:rPr lang="en-GB" sz="1200" dirty="0"/>
                      </a:br>
                      <a:r>
                        <a:rPr lang="en-GB" sz="1200" dirty="0" err="1"/>
                        <a:t>Flav</a:t>
                      </a:r>
                      <a:r>
                        <a:rPr lang="en-GB" sz="1200" dirty="0"/>
                        <a:t>[</a:t>
                      </a:r>
                      <a:r>
                        <a:rPr lang="en-GB" sz="1200" dirty="0" err="1"/>
                        <a:t>ia</a:t>
                      </a:r>
                      <a:r>
                        <a:rPr lang="en-GB" sz="1200" dirty="0"/>
                        <a:t>?] und</a:t>
                      </a:r>
                      <a:r>
                        <a:rPr lang="en-GB" sz="1200" baseline="0" dirty="0"/>
                        <a:t> </a:t>
                      </a:r>
                      <a:r>
                        <a:rPr lang="en-GB" sz="1200" dirty="0" err="1"/>
                        <a:t>Laevilla</a:t>
                      </a:r>
                      <a:endParaRPr lang="en-GB" sz="1200" dirty="0"/>
                    </a:p>
                  </a:txBody>
                  <a:tcPr/>
                </a:tc>
                <a:tc>
                  <a:txBody>
                    <a:bodyPr/>
                    <a:lstStyle/>
                    <a:p>
                      <a:r>
                        <a:rPr lang="en-GB" sz="1200" dirty="0"/>
                        <a:t>175-200 </a:t>
                      </a:r>
                    </a:p>
                  </a:txBody>
                  <a:tcPr/>
                </a:tc>
                <a:tc>
                  <a:txBody>
                    <a:bodyPr/>
                    <a:lstStyle/>
                    <a:p>
                      <a:r>
                        <a:rPr lang="en-GB" sz="1200" b="0" i="1" dirty="0"/>
                        <a:t>IAph2007</a:t>
                      </a:r>
                      <a:r>
                        <a:rPr lang="en-GB" sz="1200" b="0" dirty="0"/>
                        <a:t> 12.533</a:t>
                      </a:r>
                    </a:p>
                  </a:txBody>
                  <a:tcPr/>
                </a:tc>
                <a:extLst>
                  <a:ext uri="{0D108BD9-81ED-4DB2-BD59-A6C34878D82A}">
                    <a16:rowId xmlns:a16="http://schemas.microsoft.com/office/drawing/2014/main" val="10003"/>
                  </a:ext>
                </a:extLst>
              </a:tr>
              <a:tr h="391889">
                <a:tc>
                  <a:txBody>
                    <a:bodyPr/>
                    <a:lstStyle/>
                    <a:p>
                      <a:r>
                        <a:rPr lang="en-GB" sz="1200" b="1" dirty="0" err="1"/>
                        <a:t>Apphia</a:t>
                      </a:r>
                      <a:endParaRPr lang="en-GB" sz="1200" b="1" dirty="0"/>
                    </a:p>
                  </a:txBody>
                  <a:tcPr/>
                </a:tc>
                <a:tc>
                  <a:txBody>
                    <a:bodyPr/>
                    <a:lstStyle/>
                    <a:p>
                      <a:r>
                        <a:rPr lang="el-GR" sz="1300" b="1" dirty="0"/>
                        <a:t>ἀρχιέρεια διὰ βίου θεῶν Σεβαστῶν</a:t>
                      </a:r>
                      <a:endParaRPr lang="en-GB" sz="1300" b="1" dirty="0"/>
                    </a:p>
                  </a:txBody>
                  <a:tcPr/>
                </a:tc>
                <a:tc>
                  <a:txBody>
                    <a:bodyPr/>
                    <a:lstStyle/>
                    <a:p>
                      <a:r>
                        <a:rPr lang="en-GB" sz="1200" b="1" dirty="0"/>
                        <a:t>grand daughter </a:t>
                      </a:r>
                      <a:r>
                        <a:rPr lang="en-GB" sz="1200" b="0" dirty="0"/>
                        <a:t>of</a:t>
                      </a:r>
                      <a:r>
                        <a:rPr lang="en-GB" sz="1200" baseline="0" dirty="0"/>
                        <a:t> </a:t>
                      </a:r>
                      <a:r>
                        <a:rPr lang="en-GB" sz="1200" dirty="0" err="1"/>
                        <a:t>Attinas</a:t>
                      </a:r>
                      <a:r>
                        <a:rPr lang="en-GB" sz="1200" dirty="0"/>
                        <a:t> </a:t>
                      </a:r>
                      <a:r>
                        <a:rPr lang="en-GB" sz="1200" dirty="0" err="1"/>
                        <a:t>Meliton</a:t>
                      </a:r>
                      <a:r>
                        <a:rPr lang="en-GB" sz="1200" dirty="0"/>
                        <a:t>, </a:t>
                      </a:r>
                      <a:r>
                        <a:rPr lang="el-GR" sz="1200" b="1" dirty="0"/>
                        <a:t>ἀρχιερεὺς</a:t>
                      </a:r>
                      <a:r>
                        <a:rPr lang="en-GB" sz="1200" b="1" dirty="0"/>
                        <a:t> </a:t>
                      </a:r>
                    </a:p>
                  </a:txBody>
                  <a:tcPr/>
                </a:tc>
                <a:tc>
                  <a:txBody>
                    <a:bodyPr/>
                    <a:lstStyle/>
                    <a:p>
                      <a:r>
                        <a:rPr lang="en-GB" sz="1200" dirty="0"/>
                        <a:t>honorary decree of</a:t>
                      </a:r>
                      <a:br>
                        <a:rPr lang="en-GB" sz="1200" dirty="0"/>
                      </a:br>
                      <a:r>
                        <a:rPr lang="en-GB" sz="1200" i="1" baseline="0" dirty="0" err="1"/>
                        <a:t>boule</a:t>
                      </a:r>
                      <a:r>
                        <a:rPr lang="en-GB" sz="1200" baseline="0" dirty="0"/>
                        <a:t> und </a:t>
                      </a:r>
                      <a:r>
                        <a:rPr lang="en-GB" sz="1200" i="1" baseline="0" dirty="0"/>
                        <a:t>demos</a:t>
                      </a:r>
                      <a:endParaRPr lang="en-GB" sz="1200" i="1" dirty="0"/>
                    </a:p>
                  </a:txBody>
                  <a:tcPr/>
                </a:tc>
                <a:tc>
                  <a:txBody>
                    <a:bodyPr/>
                    <a:lstStyle/>
                    <a:p>
                      <a:r>
                        <a:rPr lang="en-GB" sz="1200" dirty="0"/>
                        <a:t>50-150</a:t>
                      </a:r>
                    </a:p>
                  </a:txBody>
                  <a:tcPr/>
                </a:tc>
                <a:tc>
                  <a:txBody>
                    <a:bodyPr/>
                    <a:lstStyle/>
                    <a:p>
                      <a:r>
                        <a:rPr lang="en-GB" sz="1200" b="0" i="1" dirty="0"/>
                        <a:t>IAph2007</a:t>
                      </a:r>
                      <a:r>
                        <a:rPr lang="en-GB" sz="1200" b="0" dirty="0"/>
                        <a:t> 12.609</a:t>
                      </a:r>
                    </a:p>
                  </a:txBody>
                  <a:tcPr/>
                </a:tc>
                <a:extLst>
                  <a:ext uri="{0D108BD9-81ED-4DB2-BD59-A6C34878D82A}">
                    <a16:rowId xmlns:a16="http://schemas.microsoft.com/office/drawing/2014/main" val="10004"/>
                  </a:ext>
                </a:extLst>
              </a:tr>
              <a:tr h="838944">
                <a:tc>
                  <a:txBody>
                    <a:bodyPr/>
                    <a:lstStyle/>
                    <a:p>
                      <a:r>
                        <a:rPr lang="en-GB" sz="1200" b="1" kern="1200" dirty="0">
                          <a:solidFill>
                            <a:schemeClr val="dk1"/>
                          </a:solidFill>
                          <a:effectLst/>
                          <a:latin typeface="+mn-lt"/>
                          <a:ea typeface="+mn-ea"/>
                          <a:cs typeface="+mn-cs"/>
                        </a:rPr>
                        <a:t>[A]</a:t>
                      </a:r>
                      <a:r>
                        <a:rPr lang="en-GB" sz="1200" b="1" kern="1200" dirty="0" err="1">
                          <a:solidFill>
                            <a:schemeClr val="dk1"/>
                          </a:solidFill>
                          <a:effectLst/>
                          <a:latin typeface="+mn-lt"/>
                          <a:ea typeface="+mn-ea"/>
                          <a:cs typeface="+mn-cs"/>
                        </a:rPr>
                        <a:t>ttalis</a:t>
                      </a:r>
                      <a:r>
                        <a:rPr lang="en-GB" sz="1200" b="1" kern="1200" dirty="0">
                          <a:solidFill>
                            <a:schemeClr val="dk1"/>
                          </a:solidFill>
                          <a:effectLst/>
                          <a:latin typeface="+mn-lt"/>
                          <a:ea typeface="+mn-ea"/>
                          <a:cs typeface="+mn-cs"/>
                        </a:rPr>
                        <a:t> </a:t>
                      </a:r>
                      <a:r>
                        <a:rPr lang="en-GB" sz="1200" b="1" kern="1200" dirty="0" err="1">
                          <a:solidFill>
                            <a:schemeClr val="dk1"/>
                          </a:solidFill>
                          <a:effectLst/>
                          <a:latin typeface="+mn-lt"/>
                          <a:ea typeface="+mn-ea"/>
                          <a:cs typeface="+mn-cs"/>
                        </a:rPr>
                        <a:t>Apphio</a:t>
                      </a:r>
                      <a:r>
                        <a:rPr lang="en-GB" sz="1200" b="1" kern="1200" dirty="0">
                          <a:solidFill>
                            <a:schemeClr val="dk1"/>
                          </a:solidFill>
                          <a:effectLst/>
                          <a:latin typeface="+mn-lt"/>
                          <a:ea typeface="+mn-ea"/>
                          <a:cs typeface="+mn-cs"/>
                        </a:rPr>
                        <a:t>[n]</a:t>
                      </a:r>
                      <a:endParaRPr lang="en-GB" sz="1200"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αν καὶ ἱέρειαν </a:t>
                      </a:r>
                      <a:br>
                        <a:rPr lang="en-GB" sz="1200" b="1" kern="1200" dirty="0">
                          <a:solidFill>
                            <a:schemeClr val="dk1"/>
                          </a:solidFill>
                          <a:effectLst/>
                          <a:latin typeface="+mn-lt"/>
                          <a:ea typeface="+mn-ea"/>
                          <a:cs typeface="+mn-cs"/>
                        </a:rPr>
                      </a:br>
                      <a:r>
                        <a:rPr lang="el-GR" sz="1300" b="1" dirty="0"/>
                        <a:t>ἱερεῖς τῆς Ἀφροδείτης,</a:t>
                      </a:r>
                      <a:endParaRPr lang="en-GB" sz="1300" b="1" dirty="0"/>
                    </a:p>
                    <a:p>
                      <a:r>
                        <a:rPr lang="el-GR" sz="1300" b="1" dirty="0">
                          <a:solidFill>
                            <a:srgbClr val="00B0F0"/>
                          </a:solidFill>
                        </a:rPr>
                        <a:t>Στεφανηφόρου</a:t>
                      </a:r>
                      <a:endParaRPr lang="en-GB" sz="1300" b="1" dirty="0">
                        <a:solidFill>
                          <a:srgbClr val="00B0F0"/>
                        </a:solidFill>
                      </a:endParaRPr>
                    </a:p>
                  </a:txBody>
                  <a:tcPr/>
                </a:tc>
                <a:tc>
                  <a:txBody>
                    <a:bodyPr/>
                    <a:lstStyle/>
                    <a:p>
                      <a:r>
                        <a:rPr lang="fr-FR" sz="1200" b="1" i="0" dirty="0" err="1"/>
                        <a:t>husband</a:t>
                      </a:r>
                      <a:r>
                        <a:rPr lang="fr-FR" sz="1200" b="0" i="0" dirty="0"/>
                        <a:t>:</a:t>
                      </a:r>
                      <a:r>
                        <a:rPr lang="fr-FR" sz="1200" i="0" dirty="0"/>
                        <a:t> Attalos, son of </a:t>
                      </a:r>
                      <a:r>
                        <a:rPr lang="fr-FR" sz="1200" i="0" dirty="0" err="1"/>
                        <a:t>Menandros</a:t>
                      </a:r>
                      <a:r>
                        <a:rPr lang="fr-FR" sz="1200" i="0" dirty="0"/>
                        <a:t>,</a:t>
                      </a:r>
                      <a:r>
                        <a:rPr lang="fr-FR" sz="1200" i="0" baseline="0" dirty="0"/>
                        <a:t> </a:t>
                      </a:r>
                      <a:r>
                        <a:rPr lang="fr-FR" sz="1200" i="1" baseline="0" dirty="0" err="1"/>
                        <a:t>hiereus</a:t>
                      </a:r>
                      <a:endParaRPr lang="en-GB" sz="1200" dirty="0"/>
                    </a:p>
                  </a:txBody>
                  <a:tcPr/>
                </a:tc>
                <a:tc>
                  <a:txBody>
                    <a:bodyPr/>
                    <a:lstStyle/>
                    <a:p>
                      <a:r>
                        <a:rPr lang="en-GB" sz="1200" dirty="0"/>
                        <a:t>(1) dedication of </a:t>
                      </a:r>
                      <a:r>
                        <a:rPr lang="en-GB" sz="1200" b="1" dirty="0">
                          <a:solidFill>
                            <a:srgbClr val="C00000"/>
                          </a:solidFill>
                        </a:rPr>
                        <a:t>temple</a:t>
                      </a:r>
                      <a:r>
                        <a:rPr lang="en-GB" sz="1200" dirty="0">
                          <a:solidFill>
                            <a:srgbClr val="C00000"/>
                          </a:solidFill>
                        </a:rPr>
                        <a:t> </a:t>
                      </a:r>
                      <a:r>
                        <a:rPr lang="en-GB" sz="1200" dirty="0"/>
                        <a:t>to Tiberius &amp;</a:t>
                      </a:r>
                      <a:r>
                        <a:rPr lang="en-GB" sz="1200" baseline="0" dirty="0"/>
                        <a:t> </a:t>
                      </a:r>
                      <a:r>
                        <a:rPr lang="en-GB" sz="1200" baseline="0" dirty="0" err="1"/>
                        <a:t>Livia</a:t>
                      </a:r>
                      <a:r>
                        <a:rPr lang="en-GB" sz="1200" baseline="0" dirty="0"/>
                        <a:t> </a:t>
                      </a:r>
                    </a:p>
                    <a:p>
                      <a:r>
                        <a:rPr lang="en-GB" sz="1200" baseline="0" dirty="0"/>
                        <a:t>(2) </a:t>
                      </a:r>
                      <a:r>
                        <a:rPr lang="en-GB" sz="1200" b="1" baseline="0" dirty="0" err="1">
                          <a:solidFill>
                            <a:srgbClr val="C00000"/>
                          </a:solidFill>
                        </a:rPr>
                        <a:t>deidication</a:t>
                      </a:r>
                      <a:r>
                        <a:rPr lang="en-GB" sz="1200" baseline="0" dirty="0">
                          <a:solidFill>
                            <a:srgbClr val="C00000"/>
                          </a:solidFill>
                        </a:rPr>
                        <a:t> </a:t>
                      </a:r>
                      <a:r>
                        <a:rPr lang="en-GB" sz="1200" baseline="0" dirty="0"/>
                        <a:t>to Aphrodite (3)  honorary base, etc.</a:t>
                      </a:r>
                      <a:endParaRPr lang="en-GB" sz="1200" dirty="0"/>
                    </a:p>
                  </a:txBody>
                  <a:tcPr/>
                </a:tc>
                <a:tc>
                  <a:txBody>
                    <a:bodyPr/>
                    <a:lstStyle/>
                    <a:p>
                      <a:r>
                        <a:rPr lang="en-GB" sz="1200" dirty="0"/>
                        <a:t>1-50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dirty="0"/>
                        <a:t>16 inscriptions</a:t>
                      </a:r>
                      <a:r>
                        <a:rPr lang="en-GB" sz="1200" b="0" baseline="0" dirty="0"/>
                        <a:t> </a:t>
                      </a:r>
                      <a:r>
                        <a:rPr lang="de-DE" sz="1200" b="0" dirty="0" err="1"/>
                        <a:t>RvB</a:t>
                      </a:r>
                      <a:r>
                        <a:rPr lang="de-DE" sz="1200" b="0" dirty="0"/>
                        <a:t> S. 310, </a:t>
                      </a:r>
                      <a:br>
                        <a:rPr lang="de-DE" sz="1200" b="0" dirty="0"/>
                      </a:br>
                      <a:r>
                        <a:rPr lang="de-DE" sz="1200" b="0" dirty="0"/>
                        <a:t>n</a:t>
                      </a:r>
                      <a:r>
                        <a:rPr lang="de-DE" sz="1200" b="0" baseline="30000" dirty="0"/>
                        <a:t>o</a:t>
                      </a:r>
                      <a:r>
                        <a:rPr lang="de-DE" sz="1200" b="0" dirty="0"/>
                        <a:t> 2  </a:t>
                      </a:r>
                      <a:endParaRPr lang="en-GB" sz="1200" b="0" dirty="0"/>
                    </a:p>
                  </a:txBody>
                  <a:tcPr/>
                </a:tc>
                <a:extLst>
                  <a:ext uri="{0D108BD9-81ED-4DB2-BD59-A6C34878D82A}">
                    <a16:rowId xmlns:a16="http://schemas.microsoft.com/office/drawing/2014/main" val="10005"/>
                  </a:ext>
                </a:extLst>
              </a:tr>
              <a:tr h="381418">
                <a:tc>
                  <a:txBody>
                    <a:bodyPr/>
                    <a:lstStyle/>
                    <a:p>
                      <a:r>
                        <a:rPr lang="it-IT" sz="1200" b="1" kern="1200" dirty="0">
                          <a:solidFill>
                            <a:schemeClr val="dk1"/>
                          </a:solidFill>
                          <a:effectLst/>
                          <a:latin typeface="+mn-lt"/>
                          <a:ea typeface="+mn-ea"/>
                          <a:cs typeface="+mn-cs"/>
                        </a:rPr>
                        <a:t>Aurelia Messuleia Saturnina Chrysao</a:t>
                      </a:r>
                      <a:r>
                        <a:rPr lang="en-GB" sz="1200" b="1" kern="1200" dirty="0" err="1">
                          <a:solidFill>
                            <a:schemeClr val="dk1"/>
                          </a:solidFill>
                          <a:effectLst/>
                          <a:latin typeface="+mn-lt"/>
                          <a:ea typeface="+mn-ea"/>
                          <a:cs typeface="+mn-cs"/>
                        </a:rPr>
                        <a:t>ris</a:t>
                      </a:r>
                      <a:r>
                        <a:rPr lang="en-GB" sz="1200" b="1" kern="1200" dirty="0">
                          <a:solidFill>
                            <a:schemeClr val="dk1"/>
                          </a:solidFill>
                          <a:effectLst/>
                          <a:latin typeface="+mn-lt"/>
                          <a:ea typeface="+mn-ea"/>
                          <a:cs typeface="+mn-cs"/>
                        </a:rPr>
                        <a:t> </a:t>
                      </a:r>
                      <a:endParaRPr lang="en-GB" sz="1200" dirty="0"/>
                    </a:p>
                  </a:txBody>
                  <a:tcPr/>
                </a:tc>
                <a:tc>
                  <a:txBody>
                    <a:bodyPr/>
                    <a:lstStyle/>
                    <a:p>
                      <a:r>
                        <a:rPr lang="en-GB" sz="1200" b="1" kern="1200" dirty="0" err="1">
                          <a:solidFill>
                            <a:schemeClr val="dk1"/>
                          </a:solidFill>
                          <a:effectLst/>
                          <a:latin typeface="+mn-lt"/>
                          <a:ea typeface="+mn-ea"/>
                          <a:cs typeface="+mn-cs"/>
                        </a:rPr>
                        <a:t>ἀρχιέρει</a:t>
                      </a:r>
                      <a:r>
                        <a:rPr lang="en-GB" sz="1200" b="1" kern="1200" dirty="0">
                          <a:solidFill>
                            <a:schemeClr val="dk1"/>
                          </a:solidFill>
                          <a:effectLst/>
                          <a:latin typeface="+mn-lt"/>
                          <a:ea typeface="+mn-ea"/>
                          <a:cs typeface="+mn-cs"/>
                        </a:rPr>
                        <a:t>α τῆς </a:t>
                      </a:r>
                      <a:r>
                        <a:rPr lang="en-GB" sz="1200" b="1" kern="1200" dirty="0">
                          <a:solidFill>
                            <a:srgbClr val="00B0F0"/>
                          </a:solidFill>
                          <a:effectLst/>
                          <a:latin typeface="+mn-lt"/>
                          <a:ea typeface="+mn-ea"/>
                          <a:cs typeface="+mn-cs"/>
                        </a:rPr>
                        <a:t>πατρίδος</a:t>
                      </a:r>
                      <a:endParaRPr lang="en-GB" sz="1200" b="1" dirty="0">
                        <a:solidFill>
                          <a:srgbClr val="00B0F0"/>
                        </a:solidFill>
                      </a:endParaRPr>
                    </a:p>
                  </a:txBody>
                  <a:tcPr/>
                </a:tc>
                <a:tc>
                  <a:txBody>
                    <a:bodyPr/>
                    <a:lstStyle/>
                    <a:p>
                      <a:r>
                        <a:rPr lang="en-GB" sz="1200" b="1" dirty="0"/>
                        <a:t>husband:</a:t>
                      </a:r>
                      <a:r>
                        <a:rPr lang="en-GB" sz="1200" baseline="0" dirty="0"/>
                        <a:t> </a:t>
                      </a:r>
                      <a:r>
                        <a:rPr lang="en-GB" sz="1200" dirty="0"/>
                        <a:t>Aurelius Flavius </a:t>
                      </a:r>
                      <a:r>
                        <a:rPr lang="en-GB" sz="1200" dirty="0" err="1"/>
                        <a:t>Hephaistion</a:t>
                      </a:r>
                      <a:r>
                        <a:rPr lang="en-GB" sz="1200" dirty="0"/>
                        <a:t>,</a:t>
                      </a:r>
                      <a:r>
                        <a:rPr lang="en-GB" sz="1200" baseline="0" dirty="0"/>
                        <a:t> </a:t>
                      </a:r>
                      <a:r>
                        <a:rPr lang="el-GR" sz="1200" b="1" dirty="0"/>
                        <a:t>ἀρχιερεύς</a:t>
                      </a:r>
                      <a:endParaRPr lang="en-GB" sz="1200" b="0" dirty="0"/>
                    </a:p>
                    <a:p>
                      <a:r>
                        <a:rPr lang="en-GB" sz="1200" b="0" dirty="0">
                          <a:sym typeface="Wingdings" pitchFamily="2" charset="2"/>
                        </a:rPr>
                        <a:t>daughter: also</a:t>
                      </a:r>
                      <a:r>
                        <a:rPr lang="en-GB" sz="1200" b="0" baseline="0" dirty="0">
                          <a:sym typeface="Wingdings" pitchFamily="2" charset="2"/>
                        </a:rPr>
                        <a:t> priest</a:t>
                      </a:r>
                      <a:endParaRPr lang="en-GB" sz="1200" b="0" dirty="0"/>
                    </a:p>
                  </a:txBody>
                  <a:tcPr/>
                </a:tc>
                <a:tc>
                  <a:txBody>
                    <a:bodyPr/>
                    <a:lstStyle/>
                    <a:p>
                      <a:r>
                        <a:rPr lang="en-GB" sz="1200" dirty="0"/>
                        <a:t>1 statue base</a:t>
                      </a:r>
                      <a:r>
                        <a:rPr lang="en-GB" sz="1200" baseline="0" dirty="0"/>
                        <a:t> for the priestess </a:t>
                      </a:r>
                      <a:br>
                        <a:rPr lang="en-GB" sz="1200" baseline="0" dirty="0"/>
                      </a:br>
                      <a:r>
                        <a:rPr lang="en-GB" sz="1200" baseline="0" dirty="0"/>
                        <a:t>2 and base for her daughter</a:t>
                      </a:r>
                      <a:endParaRPr lang="en-GB" sz="1200" dirty="0"/>
                    </a:p>
                  </a:txBody>
                  <a:tcPr/>
                </a:tc>
                <a:tc>
                  <a:txBody>
                    <a:bodyPr/>
                    <a:lstStyle/>
                    <a:p>
                      <a:endParaRPr lang="en-GB" sz="1200" dirty="0"/>
                    </a:p>
                  </a:txBody>
                  <a:tcPr/>
                </a:tc>
                <a:tc>
                  <a:txBody>
                    <a:bodyPr/>
                    <a:lstStyle/>
                    <a:p>
                      <a:r>
                        <a:rPr lang="en-GB" sz="1200" b="0" i="0" kern="1200" dirty="0">
                          <a:solidFill>
                            <a:schemeClr val="dk1"/>
                          </a:solidFill>
                          <a:effectLst/>
                          <a:latin typeface="+mn-lt"/>
                          <a:ea typeface="+mn-ea"/>
                          <a:cs typeface="+mn-cs"/>
                        </a:rPr>
                        <a:t>3 inscriptions (</a:t>
                      </a:r>
                      <a:r>
                        <a:rPr lang="en-GB" sz="1200" b="0" i="1" kern="1200" dirty="0">
                          <a:solidFill>
                            <a:schemeClr val="dk1"/>
                          </a:solidFill>
                          <a:effectLst/>
                          <a:latin typeface="+mn-lt"/>
                          <a:ea typeface="+mn-ea"/>
                          <a:cs typeface="+mn-cs"/>
                        </a:rPr>
                        <a:t>CIG</a:t>
                      </a:r>
                      <a:r>
                        <a:rPr lang="en-GB" sz="1200" b="0" i="0" kern="1200" dirty="0">
                          <a:solidFill>
                            <a:schemeClr val="dk1"/>
                          </a:solidFill>
                          <a:effectLst/>
                          <a:latin typeface="+mn-lt"/>
                          <a:ea typeface="+mn-ea"/>
                          <a:cs typeface="+mn-cs"/>
                        </a:rPr>
                        <a:t> 2821)</a:t>
                      </a:r>
                      <a:endParaRPr lang="en-GB" sz="1200" b="0" i="0" dirty="0"/>
                    </a:p>
                  </a:txBody>
                  <a:tcPr/>
                </a:tc>
                <a:extLst>
                  <a:ext uri="{0D108BD9-81ED-4DB2-BD59-A6C34878D82A}">
                    <a16:rowId xmlns:a16="http://schemas.microsoft.com/office/drawing/2014/main" val="10006"/>
                  </a:ext>
                </a:extLst>
              </a:tr>
              <a:tr h="381418">
                <a:tc>
                  <a:txBody>
                    <a:bodyPr/>
                    <a:lstStyle/>
                    <a:p>
                      <a:r>
                        <a:rPr lang="en-GB" sz="1200" b="1" dirty="0"/>
                        <a:t>Iulia </a:t>
                      </a:r>
                      <a:r>
                        <a:rPr lang="en-GB" sz="1200" b="1" dirty="0" err="1"/>
                        <a:t>Polla</a:t>
                      </a:r>
                      <a:endParaRPr lang="en-GB" sz="1200" b="1"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a:t>
                      </a:r>
                      <a:r>
                        <a:rPr lang="en-GB" sz="1200" kern="1200" dirty="0">
                          <a:solidFill>
                            <a:schemeClr val="dk1"/>
                          </a:solidFill>
                          <a:effectLst/>
                          <a:latin typeface="+mn-lt"/>
                          <a:ea typeface="+mn-ea"/>
                          <a:cs typeface="+mn-cs"/>
                        </a:rPr>
                        <a:t> </a:t>
                      </a:r>
                      <a:r>
                        <a:rPr lang="en-GB" sz="1200" b="1" kern="1200" dirty="0">
                          <a:solidFill>
                            <a:srgbClr val="00B0F0"/>
                          </a:solidFill>
                          <a:effectLst/>
                          <a:latin typeface="+mn-lt"/>
                          <a:ea typeface="+mn-ea"/>
                          <a:cs typeface="+mn-cs"/>
                        </a:rPr>
                        <a:t>ἀνθηφόρος</a:t>
                      </a:r>
                      <a:br>
                        <a:rPr lang="en-GB" sz="1200" kern="1200" dirty="0">
                          <a:solidFill>
                            <a:schemeClr val="dk1"/>
                          </a:solidFill>
                          <a:effectLst/>
                          <a:latin typeface="+mn-lt"/>
                          <a:ea typeface="+mn-ea"/>
                          <a:cs typeface="+mn-cs"/>
                        </a:rPr>
                      </a:br>
                      <a:r>
                        <a:rPr lang="en-GB" sz="1200" kern="1200" dirty="0">
                          <a:solidFill>
                            <a:schemeClr val="dk1"/>
                          </a:solidFill>
                          <a:effectLst/>
                          <a:latin typeface="+mn-lt"/>
                          <a:ea typeface="+mn-ea"/>
                          <a:cs typeface="+mn-cs"/>
                        </a:rPr>
                        <a:t>(”Blumenträger”)</a:t>
                      </a:r>
                      <a:endParaRPr lang="en-GB" sz="1200" dirty="0"/>
                    </a:p>
                  </a:txBody>
                  <a:tcPr/>
                </a:tc>
                <a:tc>
                  <a:txBody>
                    <a:bodyPr/>
                    <a:lstStyle/>
                    <a:p>
                      <a:r>
                        <a:rPr lang="en-GB" sz="1200" dirty="0"/>
                        <a:t>-</a:t>
                      </a:r>
                    </a:p>
                  </a:txBody>
                  <a:tcPr/>
                </a:tc>
                <a:tc>
                  <a:txBody>
                    <a:bodyPr/>
                    <a:lstStyle/>
                    <a:p>
                      <a:r>
                        <a:rPr lang="en-GB" sz="1200" b="0" dirty="0"/>
                        <a:t>statue base</a:t>
                      </a:r>
                    </a:p>
                  </a:txBody>
                  <a:tcPr/>
                </a:tc>
                <a:tc>
                  <a:txBody>
                    <a:bodyPr/>
                    <a:lstStyle/>
                    <a:p>
                      <a:r>
                        <a:rPr lang="en-GB" sz="1200" dirty="0"/>
                        <a:t>130-170</a:t>
                      </a:r>
                    </a:p>
                  </a:txBody>
                  <a:tcPr/>
                </a:tc>
                <a:tc>
                  <a:txBody>
                    <a:bodyPr/>
                    <a:lstStyle/>
                    <a:p>
                      <a:pPr algn="l"/>
                      <a:r>
                        <a:rPr lang="en-GB" sz="1200" b="0" i="1" kern="1200" dirty="0">
                          <a:solidFill>
                            <a:schemeClr val="dk1"/>
                          </a:solidFill>
                          <a:effectLst/>
                          <a:latin typeface="+mn-lt"/>
                          <a:ea typeface="+mn-ea"/>
                          <a:cs typeface="+mn-cs"/>
                        </a:rPr>
                        <a:t>REG 19, 1906, 136-37, no 69</a:t>
                      </a:r>
                      <a:endParaRPr lang="en-GB" sz="1200" b="0" kern="1200" dirty="0">
                        <a:solidFill>
                          <a:schemeClr val="dk1"/>
                        </a:solidFill>
                        <a:effectLst/>
                        <a:latin typeface="+mn-lt"/>
                        <a:ea typeface="+mn-ea"/>
                        <a:cs typeface="+mn-cs"/>
                      </a:endParaRPr>
                    </a:p>
                  </a:txBody>
                  <a:tcPr/>
                </a:tc>
                <a:extLst>
                  <a:ext uri="{0D108BD9-81ED-4DB2-BD59-A6C34878D82A}">
                    <a16:rowId xmlns:a16="http://schemas.microsoft.com/office/drawing/2014/main" val="10007"/>
                  </a:ext>
                </a:extLst>
              </a:tr>
              <a:tr h="381418">
                <a:tc>
                  <a:txBody>
                    <a:bodyPr/>
                    <a:lstStyle/>
                    <a:p>
                      <a:r>
                        <a:rPr lang="en-GB" sz="1200" b="1" dirty="0" err="1"/>
                        <a:t>Ammia</a:t>
                      </a:r>
                      <a:endParaRPr lang="en-GB" sz="1200" b="1" dirty="0"/>
                    </a:p>
                  </a:txBody>
                  <a:tcPr/>
                </a:tc>
                <a:tc>
                  <a:txBody>
                    <a:bodyPr/>
                    <a:lstStyle/>
                    <a:p>
                      <a:r>
                        <a:rPr lang="en-GB" sz="1200" b="1" kern="1200" dirty="0" err="1">
                          <a:solidFill>
                            <a:schemeClr val="dk1"/>
                          </a:solidFill>
                          <a:effectLst/>
                          <a:latin typeface="+mn-lt"/>
                          <a:ea typeface="+mn-ea"/>
                          <a:cs typeface="+mn-cs"/>
                        </a:rPr>
                        <a:t>ἱέρει</a:t>
                      </a:r>
                      <a:r>
                        <a:rPr lang="en-GB" sz="1200" b="1" kern="1200" dirty="0">
                          <a:solidFill>
                            <a:schemeClr val="dk1"/>
                          </a:solidFill>
                          <a:effectLst/>
                          <a:latin typeface="+mn-lt"/>
                          <a:ea typeface="+mn-ea"/>
                          <a:cs typeface="+mn-cs"/>
                        </a:rPr>
                        <a:t>α θεᾶς Ἰουλίας νέας Δήμητρος</a:t>
                      </a:r>
                      <a:r>
                        <a:rPr lang="en-GB" sz="1200" kern="1200" dirty="0">
                          <a:solidFill>
                            <a:schemeClr val="dk1"/>
                          </a:solidFill>
                          <a:effectLst/>
                          <a:latin typeface="+mn-lt"/>
                          <a:ea typeface="+mn-ea"/>
                          <a:cs typeface="+mn-cs"/>
                        </a:rPr>
                        <a:t> </a:t>
                      </a:r>
                      <a:r>
                        <a:rPr lang="en-GB" sz="1200" kern="1200" dirty="0">
                          <a:solidFill>
                            <a:schemeClr val="dk1"/>
                          </a:solidFill>
                          <a:effectLst/>
                          <a:latin typeface="+mn-lt"/>
                          <a:ea typeface="+mn-ea"/>
                          <a:cs typeface="+mn-cs"/>
                          <a:sym typeface="Wingdings" pitchFamily="2" charset="2"/>
                        </a:rPr>
                        <a:t></a:t>
                      </a:r>
                      <a:r>
                        <a:rPr lang="en-GB" sz="1200" b="1" kern="1200" dirty="0">
                          <a:solidFill>
                            <a:srgbClr val="C00000"/>
                          </a:solidFill>
                          <a:effectLst/>
                          <a:latin typeface="+mn-lt"/>
                          <a:ea typeface="+mn-ea"/>
                          <a:cs typeface="+mn-cs"/>
                          <a:sym typeface="Wingdings" pitchFamily="2" charset="2"/>
                        </a:rPr>
                        <a:t>Livia</a:t>
                      </a:r>
                      <a:endParaRPr lang="en-GB" sz="1200" b="1" dirty="0">
                        <a:solidFill>
                          <a:srgbClr val="C00000"/>
                        </a:solidFill>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t>husband:</a:t>
                      </a:r>
                      <a:r>
                        <a:rPr lang="en-GB" sz="1200" dirty="0"/>
                        <a:t> </a:t>
                      </a:r>
                      <a:r>
                        <a:rPr lang="en-GB" sz="1200" b="0" dirty="0" err="1"/>
                        <a:t>Aristoclès</a:t>
                      </a:r>
                      <a:r>
                        <a:rPr lang="en-GB" sz="1200" b="0" dirty="0"/>
                        <a:t> Mo-</a:t>
                      </a:r>
                      <a:r>
                        <a:rPr lang="en-GB" sz="1200" b="0" dirty="0" err="1"/>
                        <a:t>lossos</a:t>
                      </a:r>
                      <a:r>
                        <a:rPr lang="en-GB" sz="1200" b="0" dirty="0"/>
                        <a:t> (no </a:t>
                      </a:r>
                      <a:r>
                        <a:rPr lang="en-GB" sz="1200" b="0" i="1" dirty="0"/>
                        <a:t>sacerdos</a:t>
                      </a:r>
                      <a:r>
                        <a:rPr lang="en-GB" sz="1200" b="0" i="0" dirty="0"/>
                        <a:t>?</a:t>
                      </a:r>
                      <a:r>
                        <a:rPr lang="en-GB" sz="1200" b="0" dirty="0"/>
                        <a:t>)</a:t>
                      </a:r>
                    </a:p>
                  </a:txBody>
                  <a:tcPr/>
                </a:tc>
                <a:tc>
                  <a:txBody>
                    <a:bodyPr/>
                    <a:lstStyle/>
                    <a:p>
                      <a:r>
                        <a:rPr lang="en-GB" sz="1200" b="0" dirty="0"/>
                        <a:t>honorary inscription</a:t>
                      </a:r>
                    </a:p>
                  </a:txBody>
                  <a:tcPr/>
                </a:tc>
                <a:tc>
                  <a:txBody>
                    <a:bodyPr/>
                    <a:lstStyle/>
                    <a:p>
                      <a:r>
                        <a:rPr lang="en-GB" sz="1200" dirty="0"/>
                        <a:t>42-60</a:t>
                      </a:r>
                    </a:p>
                  </a:txBody>
                  <a:tcPr/>
                </a:tc>
                <a:tc>
                  <a:txBody>
                    <a:bodyPr/>
                    <a:lstStyle/>
                    <a:p>
                      <a:r>
                        <a:rPr lang="en-GB" sz="1200" i="1" dirty="0"/>
                        <a:t>CIG</a:t>
                      </a:r>
                      <a:r>
                        <a:rPr lang="en-GB" sz="1200" dirty="0"/>
                        <a:t> 2815</a:t>
                      </a:r>
                      <a:endParaRPr lang="en-GB" sz="1200" kern="1200" dirty="0">
                        <a:solidFill>
                          <a:schemeClr val="dk1"/>
                        </a:solidFill>
                        <a:effectLst/>
                        <a:latin typeface="+mn-lt"/>
                        <a:ea typeface="+mn-ea"/>
                        <a:cs typeface="+mn-cs"/>
                      </a:endParaRPr>
                    </a:p>
                  </a:txBody>
                  <a:tcPr/>
                </a:tc>
                <a:extLst>
                  <a:ext uri="{0D108BD9-81ED-4DB2-BD59-A6C34878D82A}">
                    <a16:rowId xmlns:a16="http://schemas.microsoft.com/office/drawing/2014/main" val="10008"/>
                  </a:ext>
                </a:extLst>
              </a:tr>
            </a:tbl>
          </a:graphicData>
        </a:graphic>
      </p:graphicFrame>
      <p:sp>
        <p:nvSpPr>
          <p:cNvPr id="13" name="Flowchart: Process 12"/>
          <p:cNvSpPr/>
          <p:nvPr/>
        </p:nvSpPr>
        <p:spPr>
          <a:xfrm>
            <a:off x="5220072" y="836712"/>
            <a:ext cx="1904662" cy="6048672"/>
          </a:xfrm>
          <a:prstGeom prst="flowChartProcess">
            <a:avLst/>
          </a:prstGeom>
          <a:solidFill>
            <a:srgbClr val="FFC000">
              <a:alpha val="18000"/>
            </a:srgb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7030A0"/>
              </a:solidFill>
            </a:endParaRPr>
          </a:p>
        </p:txBody>
      </p:sp>
    </p:spTree>
    <p:extLst>
      <p:ext uri="{BB962C8B-B14F-4D97-AF65-F5344CB8AC3E}">
        <p14:creationId xmlns:p14="http://schemas.microsoft.com/office/powerpoint/2010/main" val="3117948179"/>
      </p:ext>
    </p:extLst>
  </p:cSld>
  <p:clrMapOvr>
    <a:masterClrMapping/>
  </p:clrMapOvr>
  <p:transition spd="slow">
    <p:randomBa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404664"/>
            <a:ext cx="8229600" cy="710952"/>
          </a:xfrm>
        </p:spPr>
        <p:txBody>
          <a:bodyPr>
            <a:normAutofit fontScale="90000"/>
          </a:bodyPr>
          <a:lstStyle/>
          <a:p>
            <a:r>
              <a:rPr lang="en-GB" dirty="0" err="1"/>
              <a:t>Aphrodisias</a:t>
            </a:r>
            <a:r>
              <a:rPr lang="en-GB" dirty="0"/>
              <a:t>: 17 priestesses \ 66</a:t>
            </a:r>
          </a:p>
        </p:txBody>
      </p:sp>
      <p:graphicFrame>
        <p:nvGraphicFramePr>
          <p:cNvPr id="5" name="Content Placeholder 3"/>
          <p:cNvGraphicFramePr>
            <a:graphicFrameLocks noGrp="1"/>
          </p:cNvGraphicFramePr>
          <p:nvPr>
            <p:ph idx="1"/>
            <p:extLst>
              <p:ext uri="{D42A27DB-BD31-4B8C-83A1-F6EECF244321}">
                <p14:modId xmlns:p14="http://schemas.microsoft.com/office/powerpoint/2010/main" val="2766629378"/>
              </p:ext>
            </p:extLst>
          </p:nvPr>
        </p:nvGraphicFramePr>
        <p:xfrm>
          <a:off x="107504" y="836885"/>
          <a:ext cx="8892480" cy="5808851"/>
        </p:xfrm>
        <a:graphic>
          <a:graphicData uri="http://schemas.openxmlformats.org/drawingml/2006/table">
            <a:tbl>
              <a:tblPr firstRow="1" bandRow="1">
                <a:tableStyleId>{5C22544A-7EE6-4342-B048-85BDC9FD1C3A}</a:tableStyleId>
              </a:tblPr>
              <a:tblGrid>
                <a:gridCol w="1224136">
                  <a:extLst>
                    <a:ext uri="{9D8B030D-6E8A-4147-A177-3AD203B41FA5}">
                      <a16:colId xmlns:a16="http://schemas.microsoft.com/office/drawing/2014/main" val="20000"/>
                    </a:ext>
                  </a:extLst>
                </a:gridCol>
                <a:gridCol w="1989113">
                  <a:extLst>
                    <a:ext uri="{9D8B030D-6E8A-4147-A177-3AD203B41FA5}">
                      <a16:colId xmlns:a16="http://schemas.microsoft.com/office/drawing/2014/main" val="20001"/>
                    </a:ext>
                  </a:extLst>
                </a:gridCol>
                <a:gridCol w="1942895">
                  <a:extLst>
                    <a:ext uri="{9D8B030D-6E8A-4147-A177-3AD203B41FA5}">
                      <a16:colId xmlns:a16="http://schemas.microsoft.com/office/drawing/2014/main" val="20002"/>
                    </a:ext>
                  </a:extLst>
                </a:gridCol>
                <a:gridCol w="1864128">
                  <a:extLst>
                    <a:ext uri="{9D8B030D-6E8A-4147-A177-3AD203B41FA5}">
                      <a16:colId xmlns:a16="http://schemas.microsoft.com/office/drawing/2014/main" val="20003"/>
                    </a:ext>
                  </a:extLst>
                </a:gridCol>
                <a:gridCol w="676580">
                  <a:extLst>
                    <a:ext uri="{9D8B030D-6E8A-4147-A177-3AD203B41FA5}">
                      <a16:colId xmlns:a16="http://schemas.microsoft.com/office/drawing/2014/main" val="20004"/>
                    </a:ext>
                  </a:extLst>
                </a:gridCol>
                <a:gridCol w="1195628">
                  <a:extLst>
                    <a:ext uri="{9D8B030D-6E8A-4147-A177-3AD203B41FA5}">
                      <a16:colId xmlns:a16="http://schemas.microsoft.com/office/drawing/2014/main" val="20005"/>
                    </a:ext>
                  </a:extLst>
                </a:gridCol>
              </a:tblGrid>
              <a:tr h="205553">
                <a:tc>
                  <a:txBody>
                    <a:bodyPr/>
                    <a:lstStyle/>
                    <a:p>
                      <a:pPr algn="ctr"/>
                      <a:r>
                        <a:rPr lang="en-GB" sz="1050" dirty="0"/>
                        <a:t>Name</a:t>
                      </a:r>
                    </a:p>
                  </a:txBody>
                  <a:tcPr>
                    <a:solidFill>
                      <a:schemeClr val="accent1">
                        <a:alpha val="50000"/>
                      </a:schemeClr>
                    </a:solidFill>
                  </a:tcPr>
                </a:tc>
                <a:tc>
                  <a:txBody>
                    <a:bodyPr/>
                    <a:lstStyle/>
                    <a:p>
                      <a:pPr algn="ctr"/>
                      <a:r>
                        <a:rPr lang="en-GB" sz="1050" dirty="0"/>
                        <a:t>Priesthood</a:t>
                      </a:r>
                    </a:p>
                  </a:txBody>
                  <a:tcPr>
                    <a:solidFill>
                      <a:schemeClr val="accent1">
                        <a:alpha val="50000"/>
                      </a:schemeClr>
                    </a:solidFill>
                  </a:tcPr>
                </a:tc>
                <a:tc>
                  <a:txBody>
                    <a:bodyPr/>
                    <a:lstStyle/>
                    <a:p>
                      <a:pPr algn="ctr"/>
                      <a:r>
                        <a:rPr lang="en-GB" sz="1050" dirty="0"/>
                        <a:t>Husband &amp;c</a:t>
                      </a:r>
                    </a:p>
                  </a:txBody>
                  <a:tcPr>
                    <a:solidFill>
                      <a:schemeClr val="accent1">
                        <a:alpha val="50000"/>
                      </a:schemeClr>
                    </a:solidFill>
                  </a:tcPr>
                </a:tc>
                <a:tc>
                  <a:txBody>
                    <a:bodyPr/>
                    <a:lstStyle/>
                    <a:p>
                      <a:pPr algn="ctr"/>
                      <a:r>
                        <a:rPr lang="en-GB" sz="1050" dirty="0"/>
                        <a:t>Type</a:t>
                      </a:r>
                    </a:p>
                  </a:txBody>
                  <a:tcPr>
                    <a:solidFill>
                      <a:schemeClr val="accent1">
                        <a:alpha val="50000"/>
                      </a:schemeClr>
                    </a:solidFill>
                  </a:tcPr>
                </a:tc>
                <a:tc>
                  <a:txBody>
                    <a:bodyPr/>
                    <a:lstStyle/>
                    <a:p>
                      <a:pPr algn="ctr"/>
                      <a:r>
                        <a:rPr lang="en-GB" sz="1050" dirty="0"/>
                        <a:t>Date</a:t>
                      </a:r>
                    </a:p>
                  </a:txBody>
                  <a:tcPr>
                    <a:solidFill>
                      <a:schemeClr val="accent1">
                        <a:alpha val="50000"/>
                      </a:schemeClr>
                    </a:solidFill>
                  </a:tcPr>
                </a:tc>
                <a:tc>
                  <a:txBody>
                    <a:bodyPr/>
                    <a:lstStyle/>
                    <a:p>
                      <a:pPr algn="ctr"/>
                      <a:r>
                        <a:rPr lang="en-GB" sz="1050" dirty="0"/>
                        <a:t>Reference</a:t>
                      </a:r>
                    </a:p>
                  </a:txBody>
                  <a:tcPr>
                    <a:solidFill>
                      <a:schemeClr val="accent1">
                        <a:alpha val="50000"/>
                      </a:schemeClr>
                    </a:solidFill>
                  </a:tcPr>
                </a:tc>
                <a:extLst>
                  <a:ext uri="{0D108BD9-81ED-4DB2-BD59-A6C34878D82A}">
                    <a16:rowId xmlns:a16="http://schemas.microsoft.com/office/drawing/2014/main" val="10000"/>
                  </a:ext>
                </a:extLst>
              </a:tr>
              <a:tr h="472207">
                <a:tc>
                  <a:txBody>
                    <a:bodyPr/>
                    <a:lstStyle/>
                    <a:p>
                      <a:r>
                        <a:rPr lang="en-GB" sz="1200" b="1" kern="1200" dirty="0">
                          <a:solidFill>
                            <a:schemeClr val="dk1"/>
                          </a:solidFill>
                          <a:effectLst/>
                          <a:latin typeface="+mn-lt"/>
                          <a:ea typeface="+mn-ea"/>
                          <a:cs typeface="+mn-cs"/>
                        </a:rPr>
                        <a:t>Gaia </a:t>
                      </a:r>
                      <a:r>
                        <a:rPr lang="en-GB" sz="1200" b="1" kern="1200" dirty="0" err="1">
                          <a:solidFill>
                            <a:schemeClr val="dk1"/>
                          </a:solidFill>
                          <a:effectLst/>
                          <a:latin typeface="+mn-lt"/>
                          <a:ea typeface="+mn-ea"/>
                          <a:cs typeface="+mn-cs"/>
                        </a:rPr>
                        <a:t>Tatia</a:t>
                      </a:r>
                      <a:br>
                        <a:rPr lang="en-GB" sz="1200" b="1" kern="1200" dirty="0">
                          <a:solidFill>
                            <a:schemeClr val="dk1"/>
                          </a:solidFill>
                          <a:effectLst/>
                          <a:latin typeface="+mn-lt"/>
                          <a:ea typeface="+mn-ea"/>
                          <a:cs typeface="+mn-cs"/>
                        </a:rPr>
                      </a:b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Chr</a:t>
                      </a: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essteina</a:t>
                      </a:r>
                      <a:endParaRPr lang="en-GB" sz="1200"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a:t>
                      </a:r>
                      <a:r>
                        <a:rPr lang="en-GB" sz="1200" kern="1200" dirty="0">
                          <a:solidFill>
                            <a:schemeClr val="dk1"/>
                          </a:solidFill>
                          <a:effectLst/>
                          <a:latin typeface="+mn-lt"/>
                          <a:ea typeface="+mn-ea"/>
                          <a:cs typeface="+mn-cs"/>
                        </a:rPr>
                        <a:t>, </a:t>
                      </a:r>
                      <a:br>
                        <a:rPr lang="en-GB" sz="1200" kern="1200" dirty="0">
                          <a:solidFill>
                            <a:schemeClr val="dk1"/>
                          </a:solidFill>
                          <a:effectLst/>
                          <a:latin typeface="+mn-lt"/>
                          <a:ea typeface="+mn-ea"/>
                          <a:cs typeface="+mn-cs"/>
                        </a:rPr>
                      </a:br>
                      <a:r>
                        <a:rPr lang="en-GB" sz="1200" b="1" kern="1200" dirty="0">
                          <a:solidFill>
                            <a:srgbClr val="00B0F0"/>
                          </a:solidFill>
                          <a:effectLst/>
                          <a:latin typeface="+mn-lt"/>
                          <a:ea typeface="+mn-ea"/>
                          <a:cs typeface="+mn-cs"/>
                        </a:rPr>
                        <a:t>θυγάτηρ Πόλεως</a:t>
                      </a:r>
                      <a:endParaRPr lang="en-GB" sz="1200" b="1" dirty="0">
                        <a:solidFill>
                          <a:srgbClr val="00B0F0"/>
                        </a:solidFill>
                      </a:endParaRPr>
                    </a:p>
                  </a:txBody>
                  <a:tcPr/>
                </a:tc>
                <a:tc>
                  <a:txBody>
                    <a:bodyPr/>
                    <a:lstStyle/>
                    <a:p>
                      <a:r>
                        <a:rPr lang="en-GB" sz="1200" b="0" dirty="0">
                          <a:solidFill>
                            <a:srgbClr val="C00000"/>
                          </a:solidFill>
                        </a:rPr>
                        <a:t>brother</a:t>
                      </a:r>
                      <a:r>
                        <a:rPr lang="en-GB" sz="1200" dirty="0"/>
                        <a:t>: </a:t>
                      </a:r>
                      <a:r>
                        <a:rPr lang="en-GB" sz="1200" kern="1200" dirty="0" err="1">
                          <a:solidFill>
                            <a:schemeClr val="dk1"/>
                          </a:solidFill>
                          <a:effectLst/>
                          <a:latin typeface="+mn-lt"/>
                          <a:ea typeface="+mn-ea"/>
                          <a:cs typeface="+mn-cs"/>
                        </a:rPr>
                        <a:t>Silicius</a:t>
                      </a:r>
                      <a:r>
                        <a:rPr lang="en-GB" sz="1200" kern="1200" dirty="0">
                          <a:solidFill>
                            <a:schemeClr val="dk1"/>
                          </a:solidFill>
                          <a:effectLst/>
                          <a:latin typeface="+mn-lt"/>
                          <a:ea typeface="+mn-ea"/>
                          <a:cs typeface="+mn-cs"/>
                        </a:rPr>
                        <a:t> </a:t>
                      </a:r>
                      <a:r>
                        <a:rPr lang="en-GB" sz="1200" kern="1200" dirty="0" err="1">
                          <a:solidFill>
                            <a:schemeClr val="dk1"/>
                          </a:solidFill>
                          <a:effectLst/>
                          <a:latin typeface="+mn-lt"/>
                          <a:ea typeface="+mn-ea"/>
                          <a:cs typeface="+mn-cs"/>
                        </a:rPr>
                        <a:t>Hieroclès</a:t>
                      </a:r>
                      <a:r>
                        <a:rPr lang="en-GB" sz="1200" kern="1200" dirty="0">
                          <a:solidFill>
                            <a:schemeClr val="dk1"/>
                          </a:solidFill>
                          <a:effectLst/>
                          <a:latin typeface="+mn-lt"/>
                          <a:ea typeface="+mn-ea"/>
                          <a:cs typeface="+mn-cs"/>
                        </a:rPr>
                        <a:t> </a:t>
                      </a:r>
                      <a:br>
                        <a:rPr lang="en-GB" sz="1200" kern="1200" dirty="0">
                          <a:solidFill>
                            <a:schemeClr val="dk1"/>
                          </a:solidFill>
                          <a:effectLst/>
                          <a:latin typeface="+mn-lt"/>
                          <a:ea typeface="+mn-ea"/>
                          <a:cs typeface="+mn-cs"/>
                        </a:rPr>
                      </a:br>
                      <a:r>
                        <a:rPr lang="en-GB" sz="1200" b="1" kern="1200" dirty="0" err="1">
                          <a:solidFill>
                            <a:schemeClr val="dk1"/>
                          </a:solidFill>
                          <a:effectLst/>
                          <a:latin typeface="+mn-lt"/>
                          <a:ea typeface="+mn-ea"/>
                          <a:cs typeface="+mn-cs"/>
                        </a:rPr>
                        <a:t>ἀρχιερέως</a:t>
                      </a:r>
                      <a:r>
                        <a:rPr lang="en-GB" sz="1200" kern="1200" dirty="0">
                          <a:solidFill>
                            <a:schemeClr val="dk1"/>
                          </a:solidFill>
                          <a:effectLst/>
                          <a:latin typeface="+mn-lt"/>
                          <a:ea typeface="+mn-ea"/>
                          <a:cs typeface="+mn-cs"/>
                        </a:rPr>
                        <a:t> </a:t>
                      </a:r>
                      <a:endParaRPr lang="en-GB" sz="1200" dirty="0"/>
                    </a:p>
                  </a:txBody>
                  <a:tcPr/>
                </a:tc>
                <a:tc>
                  <a:txBody>
                    <a:bodyPr/>
                    <a:lstStyle/>
                    <a:p>
                      <a:r>
                        <a:rPr lang="en-GB" sz="1200" b="1" dirty="0">
                          <a:solidFill>
                            <a:srgbClr val="C00000"/>
                          </a:solidFill>
                        </a:rPr>
                        <a:t>dedication</a:t>
                      </a:r>
                      <a:r>
                        <a:rPr lang="en-GB" sz="1200" dirty="0">
                          <a:solidFill>
                            <a:srgbClr val="C00000"/>
                          </a:solidFill>
                        </a:rPr>
                        <a:t> </a:t>
                      </a:r>
                      <a:br>
                        <a:rPr lang="en-GB" sz="1200" dirty="0"/>
                      </a:br>
                      <a:r>
                        <a:rPr lang="en-GB" sz="1200" dirty="0"/>
                        <a:t>to </a:t>
                      </a:r>
                      <a:r>
                        <a:rPr lang="fr-FR" sz="1200" i="1" kern="1200" dirty="0" err="1">
                          <a:solidFill>
                            <a:srgbClr val="FF0000"/>
                          </a:solidFill>
                          <a:effectLst/>
                          <a:latin typeface="+mn-lt"/>
                          <a:ea typeface="+mn-ea"/>
                          <a:cs typeface="+mn-cs"/>
                        </a:rPr>
                        <a:t>patria</a:t>
                      </a:r>
                      <a:r>
                        <a:rPr lang="fr-FR" sz="1200" i="1" kern="1200" dirty="0">
                          <a:solidFill>
                            <a:srgbClr val="FF0000"/>
                          </a:solidFill>
                          <a:effectLst/>
                          <a:latin typeface="+mn-lt"/>
                          <a:ea typeface="+mn-ea"/>
                          <a:cs typeface="+mn-cs"/>
                        </a:rPr>
                        <a:t>, </a:t>
                      </a:r>
                      <a:r>
                        <a:rPr lang="en-GB" sz="1200" kern="1200" dirty="0" err="1">
                          <a:solidFill>
                            <a:schemeClr val="dk1"/>
                          </a:solidFill>
                          <a:effectLst/>
                          <a:latin typeface="+mn-lt"/>
                          <a:ea typeface="+mn-ea"/>
                          <a:cs typeface="+mn-cs"/>
                        </a:rPr>
                        <a:t>τῇ</a:t>
                      </a:r>
                      <a:r>
                        <a:rPr lang="en-GB" sz="1200" kern="1200" dirty="0">
                          <a:solidFill>
                            <a:schemeClr val="dk1"/>
                          </a:solidFill>
                          <a:effectLst/>
                          <a:latin typeface="+mn-lt"/>
                          <a:ea typeface="+mn-ea"/>
                          <a:cs typeface="+mn-cs"/>
                        </a:rPr>
                        <a:t> πα</a:t>
                      </a:r>
                      <a:r>
                        <a:rPr lang="en-GB" sz="1200" kern="1200" dirty="0" err="1">
                          <a:solidFill>
                            <a:schemeClr val="dk1"/>
                          </a:solidFill>
                          <a:effectLst/>
                          <a:latin typeface="+mn-lt"/>
                          <a:ea typeface="+mn-ea"/>
                          <a:cs typeface="+mn-cs"/>
                        </a:rPr>
                        <a:t>τρίδι</a:t>
                      </a:r>
                      <a:r>
                        <a:rPr lang="en-GB" sz="1200" kern="1200" dirty="0">
                          <a:solidFill>
                            <a:schemeClr val="dk1"/>
                          </a:solidFill>
                          <a:effectLst/>
                          <a:latin typeface="+mn-lt"/>
                          <a:ea typeface="+mn-ea"/>
                          <a:cs typeface="+mn-cs"/>
                        </a:rPr>
                        <a:t> </a:t>
                      </a:r>
                      <a:endParaRPr lang="en-GB" sz="1200" dirty="0">
                        <a:solidFill>
                          <a:srgbClr val="FF0000"/>
                        </a:solidFill>
                      </a:endParaRPr>
                    </a:p>
                  </a:txBody>
                  <a:tcPr/>
                </a:tc>
                <a:tc>
                  <a:txBody>
                    <a:bodyPr/>
                    <a:lstStyle/>
                    <a:p>
                      <a:r>
                        <a:rPr lang="en-GB" sz="1200" dirty="0"/>
                        <a:t>130-170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Rob. </a:t>
                      </a:r>
                      <a:r>
                        <a:rPr lang="en-GB" sz="1200" b="0" i="1" kern="1200" dirty="0" err="1">
                          <a:solidFill>
                            <a:schemeClr val="dk1"/>
                          </a:solidFill>
                          <a:effectLst/>
                          <a:latin typeface="+mn-lt"/>
                          <a:ea typeface="+mn-ea"/>
                          <a:cs typeface="+mn-cs"/>
                        </a:rPr>
                        <a:t>Laodicée</a:t>
                      </a:r>
                      <a:r>
                        <a:rPr lang="en-GB" sz="1200" b="0" i="1" kern="1200" dirty="0">
                          <a:solidFill>
                            <a:schemeClr val="dk1"/>
                          </a:solidFill>
                          <a:effectLst/>
                          <a:latin typeface="+mn-lt"/>
                          <a:ea typeface="+mn-ea"/>
                          <a:cs typeface="+mn-cs"/>
                        </a:rPr>
                        <a:t> </a:t>
                      </a:r>
                      <a:r>
                        <a:rPr lang="en-GB" sz="1200" b="0" i="0" kern="1200" dirty="0">
                          <a:solidFill>
                            <a:schemeClr val="dk1"/>
                          </a:solidFill>
                          <a:effectLst/>
                          <a:latin typeface="+mn-lt"/>
                          <a:ea typeface="+mn-ea"/>
                          <a:cs typeface="+mn-cs"/>
                        </a:rPr>
                        <a:t>317-18, n. 8</a:t>
                      </a:r>
                      <a:endParaRPr lang="en-GB" sz="1200" i="0" dirty="0"/>
                    </a:p>
                  </a:txBody>
                  <a:tcPr/>
                </a:tc>
                <a:extLst>
                  <a:ext uri="{0D108BD9-81ED-4DB2-BD59-A6C34878D82A}">
                    <a16:rowId xmlns:a16="http://schemas.microsoft.com/office/drawing/2014/main" val="10001"/>
                  </a:ext>
                </a:extLst>
              </a:tr>
              <a:tr h="432048">
                <a:tc>
                  <a:txBody>
                    <a:bodyPr/>
                    <a:lstStyle/>
                    <a:p>
                      <a:r>
                        <a:rPr lang="en-GB" sz="1200" b="1" dirty="0"/>
                        <a:t>Tata</a:t>
                      </a:r>
                    </a:p>
                  </a:txBody>
                  <a:tcPr/>
                </a:tc>
                <a:tc>
                  <a:txBody>
                    <a:bodyPr/>
                    <a:lstStyle/>
                    <a:p>
                      <a:r>
                        <a:rPr lang="en-GB" sz="1200" kern="1200" dirty="0">
                          <a:solidFill>
                            <a:schemeClr val="dk1"/>
                          </a:solidFill>
                          <a:effectLst/>
                          <a:latin typeface="+mn-lt"/>
                          <a:ea typeface="+mn-ea"/>
                          <a:cs typeface="+mn-cs"/>
                        </a:rPr>
                        <a:t>2x </a:t>
                      </a:r>
                      <a:r>
                        <a:rPr lang="en-GB" sz="1200" b="1" kern="1200" dirty="0" err="1">
                          <a:solidFill>
                            <a:schemeClr val="dk1"/>
                          </a:solidFill>
                          <a:effectLst/>
                          <a:latin typeface="+mn-lt"/>
                          <a:ea typeface="+mn-ea"/>
                          <a:cs typeface="+mn-cs"/>
                        </a:rPr>
                        <a:t>ἱέρει</a:t>
                      </a:r>
                      <a:r>
                        <a:rPr lang="en-GB" sz="1200" b="1" kern="1200" dirty="0">
                          <a:solidFill>
                            <a:schemeClr val="dk1"/>
                          </a:solidFill>
                          <a:effectLst/>
                          <a:latin typeface="+mn-lt"/>
                          <a:ea typeface="+mn-ea"/>
                          <a:cs typeface="+mn-cs"/>
                        </a:rPr>
                        <a:t>α τῶν Σεβαστῶν</a:t>
                      </a:r>
                    </a:p>
                    <a:p>
                      <a:pPr marL="0" marR="0" indent="0" algn="l" defTabSz="914400" rtl="0" eaLnBrk="1" fontAlgn="auto" latinLnBrk="0" hangingPunct="1">
                        <a:lnSpc>
                          <a:spcPct val="100000"/>
                        </a:lnSpc>
                        <a:spcBef>
                          <a:spcPts val="0"/>
                        </a:spcBef>
                        <a:spcAft>
                          <a:spcPts val="0"/>
                        </a:spcAft>
                        <a:buClrTx/>
                        <a:buSzTx/>
                        <a:buFontTx/>
                        <a:buNone/>
                        <a:tabLst/>
                        <a:defRPr/>
                      </a:pPr>
                      <a:r>
                        <a:rPr lang="el-GR" sz="1300" b="1" dirty="0">
                          <a:solidFill>
                            <a:srgbClr val="00B0F0"/>
                          </a:solidFill>
                        </a:rPr>
                        <a:t>Στεφανηφορήσασαν</a:t>
                      </a:r>
                      <a:br>
                        <a:rPr lang="de-DE" sz="1300" b="1" dirty="0">
                          <a:solidFill>
                            <a:srgbClr val="00B0F0"/>
                          </a:solidFill>
                        </a:rPr>
                      </a:br>
                      <a:r>
                        <a:rPr lang="de-DE" sz="1200" b="0" dirty="0">
                          <a:solidFill>
                            <a:srgbClr val="00B0F0"/>
                          </a:solidFill>
                        </a:rPr>
                        <a:t>„Mutter der Polis“</a:t>
                      </a:r>
                      <a:endParaRPr lang="en-GB" sz="1300" b="1" dirty="0">
                        <a:solidFill>
                          <a:srgbClr val="00B0F0"/>
                        </a:solidFill>
                      </a:endParaRPr>
                    </a:p>
                  </a:txBody>
                  <a:tcPr/>
                </a:tc>
                <a:tc>
                  <a:txBody>
                    <a:bodyPr/>
                    <a:lstStyle/>
                    <a:p>
                      <a:r>
                        <a:rPr lang="en-GB" sz="1200" dirty="0"/>
                        <a:t>-</a:t>
                      </a:r>
                    </a:p>
                  </a:txBody>
                  <a:tcPr/>
                </a:tc>
                <a:tc>
                  <a:txBody>
                    <a:bodyPr/>
                    <a:lstStyle/>
                    <a:p>
                      <a:r>
                        <a:rPr lang="en-GB" sz="1200" b="0" dirty="0"/>
                        <a:t>honorary </a:t>
                      </a:r>
                      <a:r>
                        <a:rPr lang="en-GB" sz="1200" b="0" dirty="0" err="1"/>
                        <a:t>inscr</a:t>
                      </a:r>
                      <a:r>
                        <a:rPr lang="en-GB" sz="1200" b="0" dirty="0"/>
                        <a:t>. by </a:t>
                      </a:r>
                      <a:r>
                        <a:rPr lang="en-GB" sz="1200" b="0" i="1" dirty="0">
                          <a:solidFill>
                            <a:srgbClr val="C00000"/>
                          </a:solidFill>
                        </a:rPr>
                        <a:t>demos</a:t>
                      </a:r>
                      <a:r>
                        <a:rPr lang="en-GB" sz="1200" b="0" i="0" dirty="0"/>
                        <a:t>; </a:t>
                      </a:r>
                      <a:r>
                        <a:rPr lang="en-GB" sz="1200" b="1" dirty="0">
                          <a:solidFill>
                            <a:srgbClr val="C00000"/>
                          </a:solidFill>
                        </a:rPr>
                        <a:t>donates</a:t>
                      </a:r>
                      <a:r>
                        <a:rPr lang="en-GB" sz="1200" b="0" baseline="0" dirty="0">
                          <a:solidFill>
                            <a:srgbClr val="C00000"/>
                          </a:solidFill>
                        </a:rPr>
                        <a:t> </a:t>
                      </a:r>
                      <a:r>
                        <a:rPr lang="en-GB" sz="1200" b="0" baseline="0" dirty="0"/>
                        <a:t>oil for athletes; </a:t>
                      </a:r>
                      <a:r>
                        <a:rPr lang="en-GB" sz="1200" b="1" baseline="0" dirty="0">
                          <a:solidFill>
                            <a:srgbClr val="C00000"/>
                          </a:solidFill>
                        </a:rPr>
                        <a:t>banquets</a:t>
                      </a:r>
                      <a:r>
                        <a:rPr lang="en-GB" sz="1200" b="0" baseline="0" dirty="0">
                          <a:solidFill>
                            <a:srgbClr val="C00000"/>
                          </a:solidFill>
                        </a:rPr>
                        <a:t> </a:t>
                      </a:r>
                      <a:r>
                        <a:rPr lang="en-GB" sz="1200" b="0" baseline="0" dirty="0"/>
                        <a:t>f</a:t>
                      </a:r>
                      <a:r>
                        <a:rPr lang="de-DE" sz="1200" b="0" baseline="0" dirty="0" err="1"/>
                        <a:t>or</a:t>
                      </a:r>
                      <a:r>
                        <a:rPr lang="de-DE" sz="1200" b="0" baseline="0" dirty="0"/>
                        <a:t> </a:t>
                      </a:r>
                      <a:r>
                        <a:rPr lang="de-DE" sz="1200" b="0" i="1" baseline="0" dirty="0"/>
                        <a:t>demos</a:t>
                      </a:r>
                      <a:endParaRPr lang="en-GB" sz="1200" b="0" i="1" dirty="0"/>
                    </a:p>
                  </a:txBody>
                  <a:tcPr/>
                </a:tc>
                <a:tc>
                  <a:txBody>
                    <a:bodyPr/>
                    <a:lstStyle/>
                    <a:p>
                      <a:r>
                        <a:rPr lang="fr-FR" sz="1200" kern="1200" dirty="0">
                          <a:solidFill>
                            <a:schemeClr val="dk1"/>
                          </a:solidFill>
                          <a:effectLst/>
                          <a:latin typeface="+mn-lt"/>
                          <a:ea typeface="+mn-ea"/>
                          <a:cs typeface="+mn-cs"/>
                        </a:rPr>
                        <a:t>75-100</a:t>
                      </a:r>
                      <a:endParaRPr lang="en-GB" sz="1200" dirty="0"/>
                    </a:p>
                  </a:txBody>
                  <a:tcPr/>
                </a:tc>
                <a:tc>
                  <a:txBody>
                    <a:bodyPr/>
                    <a:lstStyle/>
                    <a:p>
                      <a:r>
                        <a:rPr lang="en-GB" sz="1200" i="1" dirty="0"/>
                        <a:t>MAMA</a:t>
                      </a:r>
                      <a:r>
                        <a:rPr lang="en-GB" sz="1200" dirty="0"/>
                        <a:t> 8, 492b</a:t>
                      </a:r>
                      <a:br>
                        <a:rPr lang="en-GB" sz="1200" dirty="0"/>
                      </a:br>
                      <a:r>
                        <a:rPr lang="en-GB" sz="1200" dirty="0" err="1"/>
                        <a:t>RvB</a:t>
                      </a:r>
                      <a:r>
                        <a:rPr lang="en-GB" sz="1200" dirty="0"/>
                        <a:t> S.</a:t>
                      </a:r>
                      <a:r>
                        <a:rPr lang="en-GB" sz="1200" baseline="0" dirty="0"/>
                        <a:t> 154, 312, n</a:t>
                      </a:r>
                      <a:r>
                        <a:rPr lang="en-GB" sz="1200" baseline="30000" dirty="0"/>
                        <a:t>o</a:t>
                      </a:r>
                      <a:r>
                        <a:rPr lang="en-GB" sz="1200" baseline="0" dirty="0"/>
                        <a:t> 8</a:t>
                      </a:r>
                      <a:endParaRPr lang="en-GB" sz="1200" kern="1200" dirty="0">
                        <a:solidFill>
                          <a:schemeClr val="dk1"/>
                        </a:solidFill>
                        <a:effectLst/>
                        <a:latin typeface="+mn-lt"/>
                        <a:ea typeface="+mn-ea"/>
                        <a:cs typeface="+mn-cs"/>
                      </a:endParaRPr>
                    </a:p>
                  </a:txBody>
                  <a:tcPr/>
                </a:tc>
                <a:extLst>
                  <a:ext uri="{0D108BD9-81ED-4DB2-BD59-A6C34878D82A}">
                    <a16:rowId xmlns:a16="http://schemas.microsoft.com/office/drawing/2014/main" val="10002"/>
                  </a:ext>
                </a:extLst>
              </a:tr>
              <a:tr h="1198984">
                <a:tc>
                  <a:txBody>
                    <a:bodyPr/>
                    <a:lstStyle/>
                    <a:p>
                      <a:r>
                        <a:rPr lang="en-GB" sz="1200" b="1" kern="1200" dirty="0" err="1">
                          <a:solidFill>
                            <a:schemeClr val="dk1"/>
                          </a:solidFill>
                          <a:effectLst/>
                          <a:latin typeface="+mn-lt"/>
                          <a:ea typeface="+mn-ea"/>
                          <a:cs typeface="+mn-cs"/>
                        </a:rPr>
                        <a:t>Aelia</a:t>
                      </a:r>
                      <a:r>
                        <a:rPr lang="en-GB" sz="1200" b="1" kern="1200" dirty="0">
                          <a:solidFill>
                            <a:schemeClr val="dk1"/>
                          </a:solidFill>
                          <a:effectLst/>
                          <a:latin typeface="+mn-lt"/>
                          <a:ea typeface="+mn-ea"/>
                          <a:cs typeface="+mn-cs"/>
                        </a:rPr>
                        <a:t> La[</a:t>
                      </a:r>
                      <a:r>
                        <a:rPr lang="en-GB" sz="1200" b="1" kern="1200" dirty="0" err="1">
                          <a:solidFill>
                            <a:schemeClr val="dk1"/>
                          </a:solidFill>
                          <a:effectLst/>
                          <a:latin typeface="+mn-lt"/>
                          <a:ea typeface="+mn-ea"/>
                          <a:cs typeface="+mn-cs"/>
                        </a:rPr>
                        <a:t>i</a:t>
                      </a: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billa</a:t>
                      </a:r>
                      <a:endParaRPr lang="en-GB" sz="1200" dirty="0"/>
                    </a:p>
                  </a:txBody>
                  <a:tcPr/>
                </a:tc>
                <a:tc>
                  <a:txBody>
                    <a:bodyPr/>
                    <a:lstStyle/>
                    <a:p>
                      <a:r>
                        <a:rPr lang="en-GB" sz="1200" b="1" kern="1200" dirty="0" err="1">
                          <a:solidFill>
                            <a:schemeClr val="dk1"/>
                          </a:solidFill>
                          <a:effectLst/>
                          <a:latin typeface="+mn-lt"/>
                          <a:ea typeface="+mn-ea"/>
                          <a:cs typeface="+mn-cs"/>
                        </a:rPr>
                        <a:t>Ἀσί</a:t>
                      </a:r>
                      <a:r>
                        <a:rPr lang="en-GB" sz="1200" b="1" kern="1200" dirty="0">
                          <a:solidFill>
                            <a:schemeClr val="dk1"/>
                          </a:solidFill>
                          <a:effectLst/>
                          <a:latin typeface="+mn-lt"/>
                          <a:ea typeface="+mn-ea"/>
                          <a:cs typeface="+mn-cs"/>
                        </a:rPr>
                        <a:t>ας ἀρχιέρειαν</a:t>
                      </a:r>
                      <a:r>
                        <a:rPr lang="en-GB" sz="1200" b="0" kern="1200" dirty="0">
                          <a:solidFill>
                            <a:schemeClr val="dk1"/>
                          </a:solidFill>
                          <a:effectLst/>
                          <a:latin typeface="+mn-lt"/>
                          <a:ea typeface="+mn-ea"/>
                          <a:cs typeface="+mn-cs"/>
                        </a:rPr>
                        <a:t>,</a:t>
                      </a:r>
                      <a:endParaRPr lang="en-GB" sz="1200" b="1" kern="1200" dirty="0">
                        <a:solidFill>
                          <a:schemeClr val="dk1"/>
                        </a:solidFill>
                        <a:effectLst/>
                        <a:latin typeface="+mn-lt"/>
                        <a:ea typeface="+mn-ea"/>
                        <a:cs typeface="+mn-cs"/>
                      </a:endParaRPr>
                    </a:p>
                    <a:p>
                      <a:r>
                        <a:rPr lang="en-GB" sz="1200" b="1" kern="1200" dirty="0" err="1">
                          <a:solidFill>
                            <a:schemeClr val="dk1"/>
                          </a:solidFill>
                          <a:effectLst/>
                          <a:latin typeface="+mn-lt"/>
                          <a:ea typeface="+mn-ea"/>
                          <a:cs typeface="+mn-cs"/>
                        </a:rPr>
                        <a:t>κοσμήτειρ</a:t>
                      </a:r>
                      <a:r>
                        <a:rPr lang="en-GB" sz="1200" b="1" kern="1200" dirty="0">
                          <a:solidFill>
                            <a:schemeClr val="dk1"/>
                          </a:solidFill>
                          <a:effectLst/>
                          <a:latin typeface="+mn-lt"/>
                          <a:ea typeface="+mn-ea"/>
                          <a:cs typeface="+mn-cs"/>
                        </a:rPr>
                        <a:t>αν</a:t>
                      </a:r>
                      <a:r>
                        <a:rPr lang="en-GB" sz="1200" kern="1200" dirty="0">
                          <a:solidFill>
                            <a:schemeClr val="dk1"/>
                          </a:solidFill>
                          <a:effectLst/>
                          <a:latin typeface="+mn-lt"/>
                          <a:ea typeface="+mn-ea"/>
                          <a:cs typeface="+mn-cs"/>
                        </a:rPr>
                        <a:t> τῆς</a:t>
                      </a:r>
                    </a:p>
                    <a:p>
                      <a:r>
                        <a:rPr lang="en-GB" sz="1200" kern="1200" dirty="0" err="1">
                          <a:solidFill>
                            <a:srgbClr val="00B0F0"/>
                          </a:solidFill>
                          <a:effectLst/>
                          <a:latin typeface="+mn-lt"/>
                          <a:ea typeface="+mn-ea"/>
                          <a:cs typeface="+mn-cs"/>
                        </a:rPr>
                        <a:t>Ἐφεσί</a:t>
                      </a:r>
                      <a:r>
                        <a:rPr lang="en-GB" sz="1200" kern="1200" dirty="0">
                          <a:solidFill>
                            <a:srgbClr val="00B0F0"/>
                          </a:solidFill>
                          <a:effectLst/>
                          <a:latin typeface="+mn-lt"/>
                          <a:ea typeface="+mn-ea"/>
                          <a:cs typeface="+mn-cs"/>
                        </a:rPr>
                        <a:t>ας</a:t>
                      </a:r>
                      <a:r>
                        <a:rPr lang="en-GB" sz="1200" kern="1200" dirty="0">
                          <a:solidFill>
                            <a:schemeClr val="dk1"/>
                          </a:solidFill>
                          <a:effectLst/>
                          <a:latin typeface="+mn-lt"/>
                          <a:ea typeface="+mn-ea"/>
                          <a:cs typeface="+mn-cs"/>
                        </a:rPr>
                        <a:t> Ἀρτέμιδος,</a:t>
                      </a:r>
                    </a:p>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αν τῆς</a:t>
                      </a:r>
                    </a:p>
                    <a:p>
                      <a:r>
                        <a:rPr lang="en-GB" sz="1200" b="1" kern="1200" dirty="0">
                          <a:solidFill>
                            <a:schemeClr val="dk1"/>
                          </a:solidFill>
                          <a:effectLst/>
                          <a:latin typeface="+mn-lt"/>
                          <a:ea typeface="+mn-ea"/>
                          <a:cs typeface="+mn-cs"/>
                        </a:rPr>
                        <a:t>λαμπ</a:t>
                      </a:r>
                      <a:r>
                        <a:rPr lang="en-GB" sz="1200" b="1" kern="1200" dirty="0" err="1">
                          <a:solidFill>
                            <a:schemeClr val="dk1"/>
                          </a:solidFill>
                          <a:effectLst/>
                          <a:latin typeface="+mn-lt"/>
                          <a:ea typeface="+mn-ea"/>
                          <a:cs typeface="+mn-cs"/>
                        </a:rPr>
                        <a:t>ροτάτης</a:t>
                      </a:r>
                      <a:r>
                        <a:rPr lang="en-GB" sz="1200" b="1" kern="1200" dirty="0">
                          <a:solidFill>
                            <a:srgbClr val="00B0F0"/>
                          </a:solidFill>
                          <a:effectLst/>
                          <a:latin typeface="+mn-lt"/>
                          <a:ea typeface="+mn-ea"/>
                          <a:cs typeface="+mn-cs"/>
                        </a:rPr>
                        <a:t> </a:t>
                      </a:r>
                      <a:r>
                        <a:rPr lang="en-GB" sz="1200" b="1" kern="1200" dirty="0" err="1">
                          <a:solidFill>
                            <a:srgbClr val="00B0F0"/>
                          </a:solidFill>
                          <a:effectLst/>
                          <a:latin typeface="+mn-lt"/>
                          <a:ea typeface="+mn-ea"/>
                          <a:cs typeface="+mn-cs"/>
                        </a:rPr>
                        <a:t>Ἀφρο</a:t>
                      </a:r>
                      <a:endParaRPr lang="en-GB" sz="1200" b="1" kern="1200" dirty="0">
                        <a:solidFill>
                          <a:srgbClr val="00B0F0"/>
                        </a:solidFill>
                        <a:effectLst/>
                        <a:latin typeface="+mn-lt"/>
                        <a:ea typeface="+mn-ea"/>
                        <a:cs typeface="+mn-cs"/>
                      </a:endParaRPr>
                    </a:p>
                    <a:p>
                      <a:r>
                        <a:rPr lang="en-GB" sz="1200" b="1" kern="1200" dirty="0" err="1">
                          <a:solidFill>
                            <a:srgbClr val="00B0F0"/>
                          </a:solidFill>
                          <a:effectLst/>
                          <a:latin typeface="+mn-lt"/>
                          <a:ea typeface="+mn-ea"/>
                          <a:cs typeface="+mn-cs"/>
                        </a:rPr>
                        <a:t>δισιέων</a:t>
                      </a:r>
                      <a:r>
                        <a:rPr lang="en-GB" sz="1200" b="1" kern="1200" dirty="0">
                          <a:solidFill>
                            <a:schemeClr val="dk1"/>
                          </a:solidFill>
                          <a:effectLst/>
                          <a:latin typeface="+mn-lt"/>
                          <a:ea typeface="+mn-ea"/>
                          <a:cs typeface="+mn-cs"/>
                        </a:rPr>
                        <a:t> π</a:t>
                      </a:r>
                      <a:r>
                        <a:rPr lang="en-GB" sz="1200" b="1" kern="1200" dirty="0" err="1">
                          <a:solidFill>
                            <a:schemeClr val="dk1"/>
                          </a:solidFill>
                          <a:effectLst/>
                          <a:latin typeface="+mn-lt"/>
                          <a:ea typeface="+mn-ea"/>
                          <a:cs typeface="+mn-cs"/>
                        </a:rPr>
                        <a:t>όλεως</a:t>
                      </a:r>
                      <a:r>
                        <a:rPr lang="en-GB" sz="1200" b="1" kern="1200" dirty="0">
                          <a:solidFill>
                            <a:schemeClr val="dk1"/>
                          </a:solidFill>
                          <a:effectLst/>
                          <a:latin typeface="+mn-lt"/>
                          <a:ea typeface="+mn-ea"/>
                          <a:cs typeface="+mn-cs"/>
                        </a:rPr>
                        <a:t> </a:t>
                      </a:r>
                      <a:endParaRPr lang="en-GB" sz="1200" dirty="0"/>
                    </a:p>
                  </a:txBody>
                  <a:tcPr/>
                </a:tc>
                <a:tc>
                  <a:txBody>
                    <a:bodyPr/>
                    <a:lstStyle/>
                    <a:p>
                      <a:r>
                        <a:rPr lang="en-GB" sz="1200" b="1" dirty="0"/>
                        <a:t>wife of high priest </a:t>
                      </a:r>
                      <a:r>
                        <a:rPr lang="en-GB" sz="1200" b="1" dirty="0" err="1"/>
                        <a:t>Septimius</a:t>
                      </a:r>
                      <a:r>
                        <a:rPr lang="en-GB" sz="1200" b="1" dirty="0"/>
                        <a:t> </a:t>
                      </a:r>
                      <a:r>
                        <a:rPr lang="en-GB" sz="1200" b="1" dirty="0" err="1"/>
                        <a:t>Hypsiclès</a:t>
                      </a:r>
                      <a:endParaRPr lang="en-GB" sz="1200" b="1" dirty="0"/>
                    </a:p>
                    <a:p>
                      <a:r>
                        <a:rPr lang="el-GR" sz="1200" b="0" dirty="0"/>
                        <a:t>γυναῖκα</a:t>
                      </a:r>
                      <a:r>
                        <a:rPr lang="el-GR" sz="1200" dirty="0"/>
                        <a:t> γενομένην | Σεπτιμίου Ὑψικλέους | </a:t>
                      </a:r>
                      <a:r>
                        <a:rPr lang="el-GR" sz="1200" b="1" dirty="0"/>
                        <a:t>ἀρχιερέως</a:t>
                      </a:r>
                      <a:endParaRPr lang="en-GB" sz="1200" b="1" dirty="0"/>
                    </a:p>
                  </a:txBody>
                  <a:tcPr/>
                </a:tc>
                <a:tc>
                  <a:txBody>
                    <a:bodyPr/>
                    <a:lstStyle/>
                    <a:p>
                      <a:r>
                        <a:rPr lang="en-GB" sz="1200" b="0" dirty="0"/>
                        <a:t>statue base</a:t>
                      </a:r>
                      <a:r>
                        <a:rPr lang="en-GB" sz="1200" dirty="0"/>
                        <a:t> dedicated </a:t>
                      </a:r>
                      <a:r>
                        <a:rPr lang="en-GB" sz="1200" b="1" dirty="0">
                          <a:solidFill>
                            <a:srgbClr val="C00000"/>
                          </a:solidFill>
                        </a:rPr>
                        <a:t>by the daughters</a:t>
                      </a:r>
                      <a:r>
                        <a:rPr lang="en-GB" sz="1200" b="1" baseline="0" dirty="0">
                          <a:solidFill>
                            <a:srgbClr val="C00000"/>
                          </a:solidFill>
                        </a:rPr>
                        <a:t> </a:t>
                      </a:r>
                      <a:r>
                        <a:rPr lang="en-GB" sz="1200" dirty="0" err="1"/>
                        <a:t>Septimia</a:t>
                      </a:r>
                      <a:r>
                        <a:rPr lang="en-GB" sz="1200" dirty="0"/>
                        <a:t>, </a:t>
                      </a:r>
                      <a:r>
                        <a:rPr lang="en-GB" sz="1200" dirty="0" err="1"/>
                        <a:t>Aelia</a:t>
                      </a:r>
                      <a:r>
                        <a:rPr lang="en-GB" sz="1200" dirty="0"/>
                        <a:t>, </a:t>
                      </a:r>
                      <a:br>
                        <a:rPr lang="en-GB" sz="1200" dirty="0"/>
                      </a:br>
                      <a:r>
                        <a:rPr lang="en-GB" sz="1200" dirty="0" err="1"/>
                        <a:t>Flav</a:t>
                      </a:r>
                      <a:r>
                        <a:rPr lang="en-GB" sz="1200" dirty="0"/>
                        <a:t>[</a:t>
                      </a:r>
                      <a:r>
                        <a:rPr lang="en-GB" sz="1200" dirty="0" err="1"/>
                        <a:t>ia</a:t>
                      </a:r>
                      <a:r>
                        <a:rPr lang="en-GB" sz="1200" dirty="0"/>
                        <a:t>?] und</a:t>
                      </a:r>
                      <a:r>
                        <a:rPr lang="en-GB" sz="1200" baseline="0" dirty="0"/>
                        <a:t> </a:t>
                      </a:r>
                      <a:r>
                        <a:rPr lang="en-GB" sz="1200" dirty="0" err="1"/>
                        <a:t>Laevilla</a:t>
                      </a:r>
                      <a:endParaRPr lang="en-GB" sz="1200" dirty="0"/>
                    </a:p>
                  </a:txBody>
                  <a:tcPr/>
                </a:tc>
                <a:tc>
                  <a:txBody>
                    <a:bodyPr/>
                    <a:lstStyle/>
                    <a:p>
                      <a:r>
                        <a:rPr lang="en-GB" sz="1200" dirty="0"/>
                        <a:t>175-200 </a:t>
                      </a:r>
                    </a:p>
                  </a:txBody>
                  <a:tcPr/>
                </a:tc>
                <a:tc>
                  <a:txBody>
                    <a:bodyPr/>
                    <a:lstStyle/>
                    <a:p>
                      <a:r>
                        <a:rPr lang="en-GB" sz="1200" b="0" i="1" dirty="0"/>
                        <a:t>IAph2007</a:t>
                      </a:r>
                      <a:r>
                        <a:rPr lang="en-GB" sz="1200" b="0" dirty="0"/>
                        <a:t> 12.533</a:t>
                      </a:r>
                    </a:p>
                  </a:txBody>
                  <a:tcPr/>
                </a:tc>
                <a:extLst>
                  <a:ext uri="{0D108BD9-81ED-4DB2-BD59-A6C34878D82A}">
                    <a16:rowId xmlns:a16="http://schemas.microsoft.com/office/drawing/2014/main" val="10003"/>
                  </a:ext>
                </a:extLst>
              </a:tr>
              <a:tr h="391889">
                <a:tc>
                  <a:txBody>
                    <a:bodyPr/>
                    <a:lstStyle/>
                    <a:p>
                      <a:r>
                        <a:rPr lang="en-GB" sz="1200" b="1" dirty="0" err="1"/>
                        <a:t>Apphia</a:t>
                      </a:r>
                      <a:endParaRPr lang="en-GB" sz="1200" b="1" dirty="0"/>
                    </a:p>
                  </a:txBody>
                  <a:tcPr/>
                </a:tc>
                <a:tc>
                  <a:txBody>
                    <a:bodyPr/>
                    <a:lstStyle/>
                    <a:p>
                      <a:r>
                        <a:rPr lang="el-GR" sz="1300" b="1" dirty="0"/>
                        <a:t>ἀρχιέρεια διὰ βίου θεῶν Σεβαστῶν</a:t>
                      </a:r>
                      <a:endParaRPr lang="en-GB" sz="1300" b="1" dirty="0"/>
                    </a:p>
                  </a:txBody>
                  <a:tcPr/>
                </a:tc>
                <a:tc>
                  <a:txBody>
                    <a:bodyPr/>
                    <a:lstStyle/>
                    <a:p>
                      <a:r>
                        <a:rPr lang="en-GB" sz="1200" b="1" dirty="0"/>
                        <a:t>grand daughter </a:t>
                      </a:r>
                      <a:r>
                        <a:rPr lang="en-GB" sz="1200" b="0" dirty="0"/>
                        <a:t>of</a:t>
                      </a:r>
                      <a:r>
                        <a:rPr lang="en-GB" sz="1200" baseline="0" dirty="0"/>
                        <a:t> </a:t>
                      </a:r>
                      <a:r>
                        <a:rPr lang="en-GB" sz="1200" dirty="0" err="1"/>
                        <a:t>Attinas</a:t>
                      </a:r>
                      <a:r>
                        <a:rPr lang="en-GB" sz="1200" dirty="0"/>
                        <a:t> </a:t>
                      </a:r>
                      <a:r>
                        <a:rPr lang="en-GB" sz="1200" dirty="0" err="1"/>
                        <a:t>Meliton</a:t>
                      </a:r>
                      <a:r>
                        <a:rPr lang="en-GB" sz="1200" dirty="0"/>
                        <a:t>, </a:t>
                      </a:r>
                      <a:r>
                        <a:rPr lang="el-GR" sz="1200" b="1" dirty="0"/>
                        <a:t>ἀρχιερεὺς</a:t>
                      </a:r>
                      <a:r>
                        <a:rPr lang="en-GB" sz="1200" b="1" dirty="0"/>
                        <a:t> </a:t>
                      </a:r>
                    </a:p>
                  </a:txBody>
                  <a:tcPr/>
                </a:tc>
                <a:tc>
                  <a:txBody>
                    <a:bodyPr/>
                    <a:lstStyle/>
                    <a:p>
                      <a:r>
                        <a:rPr lang="en-GB" sz="1200" dirty="0"/>
                        <a:t>honorary decree of</a:t>
                      </a:r>
                      <a:br>
                        <a:rPr lang="en-GB" sz="1200" dirty="0"/>
                      </a:br>
                      <a:r>
                        <a:rPr lang="en-GB" sz="1200" i="1" baseline="0" dirty="0" err="1"/>
                        <a:t>boule</a:t>
                      </a:r>
                      <a:r>
                        <a:rPr lang="en-GB" sz="1200" baseline="0" dirty="0"/>
                        <a:t> und </a:t>
                      </a:r>
                      <a:r>
                        <a:rPr lang="en-GB" sz="1200" i="1" baseline="0" dirty="0"/>
                        <a:t>demos</a:t>
                      </a:r>
                      <a:endParaRPr lang="en-GB" sz="1200" i="1" dirty="0"/>
                    </a:p>
                  </a:txBody>
                  <a:tcPr/>
                </a:tc>
                <a:tc>
                  <a:txBody>
                    <a:bodyPr/>
                    <a:lstStyle/>
                    <a:p>
                      <a:r>
                        <a:rPr lang="en-GB" sz="1200" dirty="0"/>
                        <a:t>50-150</a:t>
                      </a:r>
                    </a:p>
                  </a:txBody>
                  <a:tcPr/>
                </a:tc>
                <a:tc>
                  <a:txBody>
                    <a:bodyPr/>
                    <a:lstStyle/>
                    <a:p>
                      <a:r>
                        <a:rPr lang="en-GB" sz="1200" b="0" i="1" dirty="0"/>
                        <a:t>IAph2007</a:t>
                      </a:r>
                      <a:r>
                        <a:rPr lang="en-GB" sz="1200" b="0" dirty="0"/>
                        <a:t> 12.609</a:t>
                      </a:r>
                    </a:p>
                  </a:txBody>
                  <a:tcPr/>
                </a:tc>
                <a:extLst>
                  <a:ext uri="{0D108BD9-81ED-4DB2-BD59-A6C34878D82A}">
                    <a16:rowId xmlns:a16="http://schemas.microsoft.com/office/drawing/2014/main" val="10004"/>
                  </a:ext>
                </a:extLst>
              </a:tr>
              <a:tr h="838944">
                <a:tc>
                  <a:txBody>
                    <a:bodyPr/>
                    <a:lstStyle/>
                    <a:p>
                      <a:r>
                        <a:rPr lang="en-GB" sz="1200" b="1" kern="1200" dirty="0">
                          <a:solidFill>
                            <a:schemeClr val="dk1"/>
                          </a:solidFill>
                          <a:effectLst/>
                          <a:latin typeface="+mn-lt"/>
                          <a:ea typeface="+mn-ea"/>
                          <a:cs typeface="+mn-cs"/>
                        </a:rPr>
                        <a:t>[A]</a:t>
                      </a:r>
                      <a:r>
                        <a:rPr lang="en-GB" sz="1200" b="1" kern="1200" dirty="0" err="1">
                          <a:solidFill>
                            <a:schemeClr val="dk1"/>
                          </a:solidFill>
                          <a:effectLst/>
                          <a:latin typeface="+mn-lt"/>
                          <a:ea typeface="+mn-ea"/>
                          <a:cs typeface="+mn-cs"/>
                        </a:rPr>
                        <a:t>ttalis</a:t>
                      </a:r>
                      <a:r>
                        <a:rPr lang="en-GB" sz="1200" b="1" kern="1200" dirty="0">
                          <a:solidFill>
                            <a:schemeClr val="dk1"/>
                          </a:solidFill>
                          <a:effectLst/>
                          <a:latin typeface="+mn-lt"/>
                          <a:ea typeface="+mn-ea"/>
                          <a:cs typeface="+mn-cs"/>
                        </a:rPr>
                        <a:t> </a:t>
                      </a:r>
                      <a:r>
                        <a:rPr lang="en-GB" sz="1200" b="1" kern="1200" dirty="0" err="1">
                          <a:solidFill>
                            <a:schemeClr val="dk1"/>
                          </a:solidFill>
                          <a:effectLst/>
                          <a:latin typeface="+mn-lt"/>
                          <a:ea typeface="+mn-ea"/>
                          <a:cs typeface="+mn-cs"/>
                        </a:rPr>
                        <a:t>Apphio</a:t>
                      </a:r>
                      <a:r>
                        <a:rPr lang="en-GB" sz="1200" b="1" kern="1200" dirty="0">
                          <a:solidFill>
                            <a:schemeClr val="dk1"/>
                          </a:solidFill>
                          <a:effectLst/>
                          <a:latin typeface="+mn-lt"/>
                          <a:ea typeface="+mn-ea"/>
                          <a:cs typeface="+mn-cs"/>
                        </a:rPr>
                        <a:t>[n]</a:t>
                      </a:r>
                      <a:endParaRPr lang="en-GB" sz="1200"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αν καὶ ἱέρειαν </a:t>
                      </a:r>
                    </a:p>
                    <a:p>
                      <a:r>
                        <a:rPr lang="el-GR" sz="1300" b="1" dirty="0"/>
                        <a:t>ἱερεῖς τῆς Ἀφροδείτης,</a:t>
                      </a:r>
                      <a:endParaRPr lang="en-GB" sz="1300" b="1" dirty="0"/>
                    </a:p>
                    <a:p>
                      <a:r>
                        <a:rPr lang="el-GR" sz="1300" b="1" dirty="0">
                          <a:solidFill>
                            <a:srgbClr val="00B0F0"/>
                          </a:solidFill>
                        </a:rPr>
                        <a:t>Στεφανηφόρου</a:t>
                      </a:r>
                      <a:endParaRPr lang="en-GB" sz="1300" b="1" dirty="0">
                        <a:solidFill>
                          <a:srgbClr val="00B0F0"/>
                        </a:solidFill>
                      </a:endParaRPr>
                    </a:p>
                  </a:txBody>
                  <a:tcPr/>
                </a:tc>
                <a:tc>
                  <a:txBody>
                    <a:bodyPr/>
                    <a:lstStyle/>
                    <a:p>
                      <a:r>
                        <a:rPr lang="fr-FR" sz="1200" b="1" i="0" dirty="0" err="1"/>
                        <a:t>husband</a:t>
                      </a:r>
                      <a:r>
                        <a:rPr lang="fr-FR" sz="1200" b="0" i="0" dirty="0"/>
                        <a:t>:</a:t>
                      </a:r>
                      <a:r>
                        <a:rPr lang="fr-FR" sz="1200" i="0" dirty="0"/>
                        <a:t> Attalos, son of </a:t>
                      </a:r>
                      <a:r>
                        <a:rPr lang="fr-FR" sz="1200" i="0" dirty="0" err="1"/>
                        <a:t>Menandros</a:t>
                      </a:r>
                      <a:r>
                        <a:rPr lang="fr-FR" sz="1200" i="0" dirty="0"/>
                        <a:t>,</a:t>
                      </a:r>
                      <a:r>
                        <a:rPr lang="fr-FR" sz="1200" i="0" baseline="0" dirty="0"/>
                        <a:t> </a:t>
                      </a:r>
                      <a:r>
                        <a:rPr lang="fr-FR" sz="1200" i="1" baseline="0" dirty="0" err="1"/>
                        <a:t>hiereus</a:t>
                      </a:r>
                      <a:endParaRPr lang="en-GB" sz="1200" dirty="0"/>
                    </a:p>
                  </a:txBody>
                  <a:tcPr/>
                </a:tc>
                <a:tc>
                  <a:txBody>
                    <a:bodyPr/>
                    <a:lstStyle/>
                    <a:p>
                      <a:r>
                        <a:rPr lang="en-GB" sz="1200" dirty="0"/>
                        <a:t>(1) dedication of </a:t>
                      </a:r>
                      <a:r>
                        <a:rPr lang="en-GB" sz="1200" b="1" dirty="0">
                          <a:solidFill>
                            <a:srgbClr val="C00000"/>
                          </a:solidFill>
                        </a:rPr>
                        <a:t>temple</a:t>
                      </a:r>
                      <a:r>
                        <a:rPr lang="en-GB" sz="1200" dirty="0">
                          <a:solidFill>
                            <a:srgbClr val="C00000"/>
                          </a:solidFill>
                        </a:rPr>
                        <a:t> </a:t>
                      </a:r>
                      <a:r>
                        <a:rPr lang="en-GB" sz="1200" dirty="0"/>
                        <a:t>to Tiberius &amp;</a:t>
                      </a:r>
                      <a:r>
                        <a:rPr lang="en-GB" sz="1200" baseline="0" dirty="0"/>
                        <a:t> </a:t>
                      </a:r>
                      <a:r>
                        <a:rPr lang="en-GB" sz="1200" baseline="0" dirty="0" err="1"/>
                        <a:t>Livia</a:t>
                      </a:r>
                      <a:r>
                        <a:rPr lang="en-GB" sz="1200" baseline="0" dirty="0"/>
                        <a:t> </a:t>
                      </a:r>
                    </a:p>
                    <a:p>
                      <a:r>
                        <a:rPr lang="en-GB" sz="1200" baseline="0" dirty="0"/>
                        <a:t>(2) </a:t>
                      </a:r>
                      <a:r>
                        <a:rPr lang="en-GB" sz="1200" b="1" baseline="0" dirty="0" err="1">
                          <a:solidFill>
                            <a:srgbClr val="C00000"/>
                          </a:solidFill>
                        </a:rPr>
                        <a:t>deidication</a:t>
                      </a:r>
                      <a:r>
                        <a:rPr lang="en-GB" sz="1200" baseline="0" dirty="0">
                          <a:solidFill>
                            <a:srgbClr val="C00000"/>
                          </a:solidFill>
                        </a:rPr>
                        <a:t> </a:t>
                      </a:r>
                      <a:r>
                        <a:rPr lang="en-GB" sz="1200" baseline="0" dirty="0"/>
                        <a:t>to Aphrodite (3)  honorary base, etc.</a:t>
                      </a:r>
                      <a:endParaRPr lang="en-GB" sz="1200" dirty="0"/>
                    </a:p>
                  </a:txBody>
                  <a:tcPr/>
                </a:tc>
                <a:tc>
                  <a:txBody>
                    <a:bodyPr/>
                    <a:lstStyle/>
                    <a:p>
                      <a:r>
                        <a:rPr lang="en-GB" sz="1200" dirty="0"/>
                        <a:t>1-50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dirty="0"/>
                        <a:t>16 inscriptions</a:t>
                      </a:r>
                      <a:r>
                        <a:rPr lang="en-GB" sz="1200" b="0" baseline="0" dirty="0"/>
                        <a:t> </a:t>
                      </a:r>
                      <a:r>
                        <a:rPr lang="de-DE" sz="1200" b="0" dirty="0" err="1"/>
                        <a:t>RvB</a:t>
                      </a:r>
                      <a:r>
                        <a:rPr lang="de-DE" sz="1200" b="0" dirty="0"/>
                        <a:t> S. 310, </a:t>
                      </a:r>
                      <a:br>
                        <a:rPr lang="de-DE" sz="1200" b="0" dirty="0"/>
                      </a:br>
                      <a:r>
                        <a:rPr lang="de-DE" sz="1200" b="0" dirty="0"/>
                        <a:t>n</a:t>
                      </a:r>
                      <a:r>
                        <a:rPr lang="de-DE" sz="1200" b="0" baseline="30000" dirty="0"/>
                        <a:t>o</a:t>
                      </a:r>
                      <a:r>
                        <a:rPr lang="de-DE" sz="1200" b="0" dirty="0"/>
                        <a:t> 2  </a:t>
                      </a:r>
                      <a:endParaRPr lang="en-GB" sz="1200" b="0" dirty="0"/>
                    </a:p>
                  </a:txBody>
                  <a:tcPr/>
                </a:tc>
                <a:extLst>
                  <a:ext uri="{0D108BD9-81ED-4DB2-BD59-A6C34878D82A}">
                    <a16:rowId xmlns:a16="http://schemas.microsoft.com/office/drawing/2014/main" val="10005"/>
                  </a:ext>
                </a:extLst>
              </a:tr>
              <a:tr h="381418">
                <a:tc>
                  <a:txBody>
                    <a:bodyPr/>
                    <a:lstStyle/>
                    <a:p>
                      <a:r>
                        <a:rPr lang="it-IT" sz="1200" b="1" kern="1200" dirty="0">
                          <a:solidFill>
                            <a:schemeClr val="dk1"/>
                          </a:solidFill>
                          <a:effectLst/>
                          <a:latin typeface="+mn-lt"/>
                          <a:ea typeface="+mn-ea"/>
                          <a:cs typeface="+mn-cs"/>
                        </a:rPr>
                        <a:t>Aurelia Messuleia Saturnina Chrysao</a:t>
                      </a:r>
                      <a:r>
                        <a:rPr lang="en-GB" sz="1200" b="1" kern="1200" dirty="0" err="1">
                          <a:solidFill>
                            <a:schemeClr val="dk1"/>
                          </a:solidFill>
                          <a:effectLst/>
                          <a:latin typeface="+mn-lt"/>
                          <a:ea typeface="+mn-ea"/>
                          <a:cs typeface="+mn-cs"/>
                        </a:rPr>
                        <a:t>ris</a:t>
                      </a:r>
                      <a:r>
                        <a:rPr lang="en-GB" sz="1200" b="1" kern="1200" dirty="0">
                          <a:solidFill>
                            <a:schemeClr val="dk1"/>
                          </a:solidFill>
                          <a:effectLst/>
                          <a:latin typeface="+mn-lt"/>
                          <a:ea typeface="+mn-ea"/>
                          <a:cs typeface="+mn-cs"/>
                        </a:rPr>
                        <a:t> </a:t>
                      </a:r>
                      <a:endParaRPr lang="en-GB" sz="1200" dirty="0"/>
                    </a:p>
                  </a:txBody>
                  <a:tcPr/>
                </a:tc>
                <a:tc>
                  <a:txBody>
                    <a:bodyPr/>
                    <a:lstStyle/>
                    <a:p>
                      <a:r>
                        <a:rPr lang="en-GB" sz="1200" b="1" kern="1200" dirty="0" err="1">
                          <a:solidFill>
                            <a:schemeClr val="dk1"/>
                          </a:solidFill>
                          <a:effectLst/>
                          <a:latin typeface="+mn-lt"/>
                          <a:ea typeface="+mn-ea"/>
                          <a:cs typeface="+mn-cs"/>
                        </a:rPr>
                        <a:t>ἀρχιέρει</a:t>
                      </a:r>
                      <a:r>
                        <a:rPr lang="en-GB" sz="1200" b="1" kern="1200" dirty="0">
                          <a:solidFill>
                            <a:schemeClr val="dk1"/>
                          </a:solidFill>
                          <a:effectLst/>
                          <a:latin typeface="+mn-lt"/>
                          <a:ea typeface="+mn-ea"/>
                          <a:cs typeface="+mn-cs"/>
                        </a:rPr>
                        <a:t>α τῆς </a:t>
                      </a:r>
                      <a:r>
                        <a:rPr lang="en-GB" sz="1200" b="1" kern="1200" dirty="0">
                          <a:solidFill>
                            <a:srgbClr val="00B0F0"/>
                          </a:solidFill>
                          <a:effectLst/>
                          <a:latin typeface="+mn-lt"/>
                          <a:ea typeface="+mn-ea"/>
                          <a:cs typeface="+mn-cs"/>
                        </a:rPr>
                        <a:t>πατρίδος</a:t>
                      </a:r>
                      <a:endParaRPr lang="en-GB" sz="1200" b="1" dirty="0">
                        <a:solidFill>
                          <a:srgbClr val="00B0F0"/>
                        </a:solidFill>
                      </a:endParaRPr>
                    </a:p>
                  </a:txBody>
                  <a:tcPr/>
                </a:tc>
                <a:tc>
                  <a:txBody>
                    <a:bodyPr/>
                    <a:lstStyle/>
                    <a:p>
                      <a:r>
                        <a:rPr lang="en-GB" sz="1200" b="1" dirty="0"/>
                        <a:t>husband:</a:t>
                      </a:r>
                      <a:r>
                        <a:rPr lang="en-GB" sz="1200" baseline="0" dirty="0"/>
                        <a:t> </a:t>
                      </a:r>
                      <a:r>
                        <a:rPr lang="en-GB" sz="1200" dirty="0"/>
                        <a:t>Aurelius Flavius </a:t>
                      </a:r>
                      <a:r>
                        <a:rPr lang="en-GB" sz="1200" dirty="0" err="1"/>
                        <a:t>Hephaistion</a:t>
                      </a:r>
                      <a:r>
                        <a:rPr lang="en-GB" sz="1200" dirty="0"/>
                        <a:t>,</a:t>
                      </a:r>
                      <a:r>
                        <a:rPr lang="en-GB" sz="1200" baseline="0" dirty="0"/>
                        <a:t> </a:t>
                      </a:r>
                      <a:r>
                        <a:rPr lang="el-GR" sz="1200" b="1" dirty="0"/>
                        <a:t>ἀρχιερεύς</a:t>
                      </a:r>
                      <a:endParaRPr lang="en-GB" sz="1200" b="0" dirty="0"/>
                    </a:p>
                    <a:p>
                      <a:r>
                        <a:rPr lang="en-GB" sz="1200" b="0" dirty="0">
                          <a:sym typeface="Wingdings" pitchFamily="2" charset="2"/>
                        </a:rPr>
                        <a:t>daughter: also</a:t>
                      </a:r>
                      <a:r>
                        <a:rPr lang="en-GB" sz="1200" b="0" baseline="0" dirty="0">
                          <a:sym typeface="Wingdings" pitchFamily="2" charset="2"/>
                        </a:rPr>
                        <a:t> priest</a:t>
                      </a:r>
                      <a:endParaRPr lang="en-GB" sz="1200" b="0" dirty="0"/>
                    </a:p>
                  </a:txBody>
                  <a:tcPr/>
                </a:tc>
                <a:tc>
                  <a:txBody>
                    <a:bodyPr/>
                    <a:lstStyle/>
                    <a:p>
                      <a:r>
                        <a:rPr lang="en-GB" sz="1200" dirty="0"/>
                        <a:t>1 statue base</a:t>
                      </a:r>
                      <a:r>
                        <a:rPr lang="en-GB" sz="1200" baseline="0" dirty="0"/>
                        <a:t> for the priestess </a:t>
                      </a:r>
                      <a:br>
                        <a:rPr lang="en-GB" sz="1200" baseline="0" dirty="0"/>
                      </a:br>
                      <a:r>
                        <a:rPr lang="en-GB" sz="1200" baseline="0" dirty="0"/>
                        <a:t>2 and base for her daughter</a:t>
                      </a:r>
                      <a:endParaRPr lang="en-GB" sz="1200" dirty="0"/>
                    </a:p>
                  </a:txBody>
                  <a:tcPr/>
                </a:tc>
                <a:tc>
                  <a:txBody>
                    <a:bodyPr/>
                    <a:lstStyle/>
                    <a:p>
                      <a:endParaRPr lang="en-GB" sz="1200" dirty="0"/>
                    </a:p>
                  </a:txBody>
                  <a:tcPr/>
                </a:tc>
                <a:tc>
                  <a:txBody>
                    <a:bodyPr/>
                    <a:lstStyle/>
                    <a:p>
                      <a:r>
                        <a:rPr lang="en-GB" sz="1200" b="0" i="0" kern="1200" dirty="0">
                          <a:solidFill>
                            <a:schemeClr val="dk1"/>
                          </a:solidFill>
                          <a:effectLst/>
                          <a:latin typeface="+mn-lt"/>
                          <a:ea typeface="+mn-ea"/>
                          <a:cs typeface="+mn-cs"/>
                        </a:rPr>
                        <a:t>3 inscriptions (</a:t>
                      </a:r>
                      <a:r>
                        <a:rPr lang="en-GB" sz="1200" b="0" i="1" kern="1200" dirty="0">
                          <a:solidFill>
                            <a:schemeClr val="dk1"/>
                          </a:solidFill>
                          <a:effectLst/>
                          <a:latin typeface="+mn-lt"/>
                          <a:ea typeface="+mn-ea"/>
                          <a:cs typeface="+mn-cs"/>
                        </a:rPr>
                        <a:t>CIG</a:t>
                      </a:r>
                      <a:r>
                        <a:rPr lang="en-GB" sz="1200" b="0" i="0" kern="1200" dirty="0">
                          <a:solidFill>
                            <a:schemeClr val="dk1"/>
                          </a:solidFill>
                          <a:effectLst/>
                          <a:latin typeface="+mn-lt"/>
                          <a:ea typeface="+mn-ea"/>
                          <a:cs typeface="+mn-cs"/>
                        </a:rPr>
                        <a:t> 2821)</a:t>
                      </a:r>
                      <a:endParaRPr lang="en-GB" sz="1200" b="0" i="0" dirty="0"/>
                    </a:p>
                  </a:txBody>
                  <a:tcPr/>
                </a:tc>
                <a:extLst>
                  <a:ext uri="{0D108BD9-81ED-4DB2-BD59-A6C34878D82A}">
                    <a16:rowId xmlns:a16="http://schemas.microsoft.com/office/drawing/2014/main" val="10006"/>
                  </a:ext>
                </a:extLst>
              </a:tr>
              <a:tr h="381418">
                <a:tc>
                  <a:txBody>
                    <a:bodyPr/>
                    <a:lstStyle/>
                    <a:p>
                      <a:r>
                        <a:rPr lang="en-GB" sz="1200" b="1" dirty="0"/>
                        <a:t>Iulia </a:t>
                      </a:r>
                      <a:r>
                        <a:rPr lang="en-GB" sz="1200" b="1" dirty="0" err="1"/>
                        <a:t>Polla</a:t>
                      </a:r>
                      <a:endParaRPr lang="en-GB" sz="1200" b="1"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a:t>
                      </a:r>
                      <a:r>
                        <a:rPr lang="en-GB" sz="1200" kern="1200" dirty="0">
                          <a:solidFill>
                            <a:schemeClr val="dk1"/>
                          </a:solidFill>
                          <a:effectLst/>
                          <a:latin typeface="+mn-lt"/>
                          <a:ea typeface="+mn-ea"/>
                          <a:cs typeface="+mn-cs"/>
                        </a:rPr>
                        <a:t> </a:t>
                      </a:r>
                      <a:r>
                        <a:rPr lang="en-GB" sz="1200" b="1" kern="1200" dirty="0">
                          <a:solidFill>
                            <a:srgbClr val="00B0F0"/>
                          </a:solidFill>
                          <a:effectLst/>
                          <a:latin typeface="+mn-lt"/>
                          <a:ea typeface="+mn-ea"/>
                          <a:cs typeface="+mn-cs"/>
                        </a:rPr>
                        <a:t>ἀνθηφόρος</a:t>
                      </a:r>
                      <a:br>
                        <a:rPr lang="en-GB" sz="1200" kern="1200" dirty="0">
                          <a:solidFill>
                            <a:schemeClr val="dk1"/>
                          </a:solidFill>
                          <a:effectLst/>
                          <a:latin typeface="+mn-lt"/>
                          <a:ea typeface="+mn-ea"/>
                          <a:cs typeface="+mn-cs"/>
                        </a:rPr>
                      </a:br>
                      <a:r>
                        <a:rPr lang="en-GB" sz="1200" kern="1200" dirty="0">
                          <a:solidFill>
                            <a:schemeClr val="dk1"/>
                          </a:solidFill>
                          <a:effectLst/>
                          <a:latin typeface="+mn-lt"/>
                          <a:ea typeface="+mn-ea"/>
                          <a:cs typeface="+mn-cs"/>
                        </a:rPr>
                        <a:t>(”Blumenträger”)</a:t>
                      </a:r>
                      <a:endParaRPr lang="en-GB" sz="1200" dirty="0"/>
                    </a:p>
                  </a:txBody>
                  <a:tcPr/>
                </a:tc>
                <a:tc>
                  <a:txBody>
                    <a:bodyPr/>
                    <a:lstStyle/>
                    <a:p>
                      <a:r>
                        <a:rPr lang="en-GB" sz="1200" dirty="0"/>
                        <a:t>-</a:t>
                      </a:r>
                    </a:p>
                  </a:txBody>
                  <a:tcPr/>
                </a:tc>
                <a:tc>
                  <a:txBody>
                    <a:bodyPr/>
                    <a:lstStyle/>
                    <a:p>
                      <a:r>
                        <a:rPr lang="en-GB" sz="1200" b="0" dirty="0"/>
                        <a:t>statue base</a:t>
                      </a:r>
                    </a:p>
                  </a:txBody>
                  <a:tcPr/>
                </a:tc>
                <a:tc>
                  <a:txBody>
                    <a:bodyPr/>
                    <a:lstStyle/>
                    <a:p>
                      <a:r>
                        <a:rPr lang="en-GB" sz="1200" dirty="0"/>
                        <a:t>130-170</a:t>
                      </a:r>
                    </a:p>
                  </a:txBody>
                  <a:tcPr/>
                </a:tc>
                <a:tc>
                  <a:txBody>
                    <a:bodyPr/>
                    <a:lstStyle/>
                    <a:p>
                      <a:pPr algn="l"/>
                      <a:r>
                        <a:rPr lang="en-GB" sz="1200" b="0" i="1" kern="1200" dirty="0">
                          <a:solidFill>
                            <a:schemeClr val="dk1"/>
                          </a:solidFill>
                          <a:effectLst/>
                          <a:latin typeface="+mn-lt"/>
                          <a:ea typeface="+mn-ea"/>
                          <a:cs typeface="+mn-cs"/>
                        </a:rPr>
                        <a:t>REG 19, 1906, 136-37, no 69</a:t>
                      </a:r>
                      <a:endParaRPr lang="en-GB" sz="1200" b="0" kern="1200" dirty="0">
                        <a:solidFill>
                          <a:schemeClr val="dk1"/>
                        </a:solidFill>
                        <a:effectLst/>
                        <a:latin typeface="+mn-lt"/>
                        <a:ea typeface="+mn-ea"/>
                        <a:cs typeface="+mn-cs"/>
                      </a:endParaRPr>
                    </a:p>
                  </a:txBody>
                  <a:tcPr/>
                </a:tc>
                <a:extLst>
                  <a:ext uri="{0D108BD9-81ED-4DB2-BD59-A6C34878D82A}">
                    <a16:rowId xmlns:a16="http://schemas.microsoft.com/office/drawing/2014/main" val="10007"/>
                  </a:ext>
                </a:extLst>
              </a:tr>
              <a:tr h="381418">
                <a:tc>
                  <a:txBody>
                    <a:bodyPr/>
                    <a:lstStyle/>
                    <a:p>
                      <a:r>
                        <a:rPr lang="en-GB" sz="1200" b="1" dirty="0" err="1"/>
                        <a:t>Ammia</a:t>
                      </a:r>
                      <a:endParaRPr lang="en-GB" sz="1200" b="1" dirty="0"/>
                    </a:p>
                  </a:txBody>
                  <a:tcPr/>
                </a:tc>
                <a:tc>
                  <a:txBody>
                    <a:bodyPr/>
                    <a:lstStyle/>
                    <a:p>
                      <a:r>
                        <a:rPr lang="en-GB" sz="1200" b="1" kern="1200" dirty="0" err="1">
                          <a:solidFill>
                            <a:schemeClr val="dk1"/>
                          </a:solidFill>
                          <a:effectLst/>
                          <a:latin typeface="+mn-lt"/>
                          <a:ea typeface="+mn-ea"/>
                          <a:cs typeface="+mn-cs"/>
                        </a:rPr>
                        <a:t>ἱέρει</a:t>
                      </a:r>
                      <a:r>
                        <a:rPr lang="en-GB" sz="1200" b="1" kern="1200" dirty="0">
                          <a:solidFill>
                            <a:schemeClr val="dk1"/>
                          </a:solidFill>
                          <a:effectLst/>
                          <a:latin typeface="+mn-lt"/>
                          <a:ea typeface="+mn-ea"/>
                          <a:cs typeface="+mn-cs"/>
                        </a:rPr>
                        <a:t>α θεᾶς Ἰουλίας νέας Δήμητρος</a:t>
                      </a:r>
                      <a:r>
                        <a:rPr lang="en-GB" sz="1200" kern="1200" dirty="0">
                          <a:solidFill>
                            <a:schemeClr val="dk1"/>
                          </a:solidFill>
                          <a:effectLst/>
                          <a:latin typeface="+mn-lt"/>
                          <a:ea typeface="+mn-ea"/>
                          <a:cs typeface="+mn-cs"/>
                        </a:rPr>
                        <a:t> </a:t>
                      </a:r>
                      <a:r>
                        <a:rPr lang="en-GB" sz="1200" kern="1200" dirty="0">
                          <a:solidFill>
                            <a:schemeClr val="dk1"/>
                          </a:solidFill>
                          <a:effectLst/>
                          <a:latin typeface="+mn-lt"/>
                          <a:ea typeface="+mn-ea"/>
                          <a:cs typeface="+mn-cs"/>
                          <a:sym typeface="Wingdings" pitchFamily="2" charset="2"/>
                        </a:rPr>
                        <a:t></a:t>
                      </a:r>
                      <a:r>
                        <a:rPr lang="en-GB" sz="1200" b="1" kern="1200" dirty="0">
                          <a:solidFill>
                            <a:srgbClr val="C00000"/>
                          </a:solidFill>
                          <a:effectLst/>
                          <a:latin typeface="+mn-lt"/>
                          <a:ea typeface="+mn-ea"/>
                          <a:cs typeface="+mn-cs"/>
                          <a:sym typeface="Wingdings" pitchFamily="2" charset="2"/>
                        </a:rPr>
                        <a:t>Livia</a:t>
                      </a:r>
                      <a:endParaRPr lang="en-GB" sz="1200" b="1" dirty="0">
                        <a:solidFill>
                          <a:srgbClr val="C00000"/>
                        </a:solidFill>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t>husband:</a:t>
                      </a:r>
                      <a:r>
                        <a:rPr lang="en-GB" sz="1200" dirty="0"/>
                        <a:t> </a:t>
                      </a:r>
                      <a:r>
                        <a:rPr lang="en-GB" sz="1200" b="0" dirty="0" err="1"/>
                        <a:t>Aristoclès</a:t>
                      </a:r>
                      <a:r>
                        <a:rPr lang="en-GB" sz="1200" b="0" dirty="0"/>
                        <a:t> Mo-</a:t>
                      </a:r>
                      <a:r>
                        <a:rPr lang="en-GB" sz="1200" b="0" dirty="0" err="1"/>
                        <a:t>lossos</a:t>
                      </a:r>
                      <a:r>
                        <a:rPr lang="en-GB" sz="1200" b="0" dirty="0"/>
                        <a:t> (no </a:t>
                      </a:r>
                      <a:r>
                        <a:rPr lang="en-GB" sz="1200" b="0" i="1" dirty="0"/>
                        <a:t>sacerdos</a:t>
                      </a:r>
                      <a:r>
                        <a:rPr lang="en-GB" sz="1200" b="0" i="0" dirty="0"/>
                        <a:t>?</a:t>
                      </a:r>
                      <a:r>
                        <a:rPr lang="en-GB" sz="1200" b="0" dirty="0"/>
                        <a:t>)</a:t>
                      </a:r>
                    </a:p>
                  </a:txBody>
                  <a:tcPr/>
                </a:tc>
                <a:tc>
                  <a:txBody>
                    <a:bodyPr/>
                    <a:lstStyle/>
                    <a:p>
                      <a:r>
                        <a:rPr lang="en-GB" sz="1200" b="0" dirty="0"/>
                        <a:t>honorary inscription</a:t>
                      </a:r>
                    </a:p>
                  </a:txBody>
                  <a:tcPr/>
                </a:tc>
                <a:tc>
                  <a:txBody>
                    <a:bodyPr/>
                    <a:lstStyle/>
                    <a:p>
                      <a:r>
                        <a:rPr lang="en-GB" sz="1200" dirty="0"/>
                        <a:t>42-60</a:t>
                      </a:r>
                    </a:p>
                  </a:txBody>
                  <a:tcPr/>
                </a:tc>
                <a:tc>
                  <a:txBody>
                    <a:bodyPr/>
                    <a:lstStyle/>
                    <a:p>
                      <a:r>
                        <a:rPr lang="en-GB" sz="1200" i="1" dirty="0"/>
                        <a:t>CIG</a:t>
                      </a:r>
                      <a:r>
                        <a:rPr lang="en-GB" sz="1200" dirty="0"/>
                        <a:t> 2815</a:t>
                      </a:r>
                      <a:endParaRPr lang="en-GB" sz="1200" kern="1200" dirty="0">
                        <a:solidFill>
                          <a:schemeClr val="dk1"/>
                        </a:solidFill>
                        <a:effectLst/>
                        <a:latin typeface="+mn-lt"/>
                        <a:ea typeface="+mn-ea"/>
                        <a:cs typeface="+mn-cs"/>
                      </a:endParaRPr>
                    </a:p>
                  </a:txBody>
                  <a:tcPr/>
                </a:tc>
                <a:extLst>
                  <a:ext uri="{0D108BD9-81ED-4DB2-BD59-A6C34878D82A}">
                    <a16:rowId xmlns:a16="http://schemas.microsoft.com/office/drawing/2014/main" val="10008"/>
                  </a:ext>
                </a:extLst>
              </a:tr>
            </a:tbl>
          </a:graphicData>
        </a:graphic>
      </p:graphicFrame>
      <p:sp>
        <p:nvSpPr>
          <p:cNvPr id="15" name="Flowchart: Process 14"/>
          <p:cNvSpPr/>
          <p:nvPr/>
        </p:nvSpPr>
        <p:spPr>
          <a:xfrm>
            <a:off x="107504" y="5085184"/>
            <a:ext cx="8928992" cy="864096"/>
          </a:xfrm>
          <a:prstGeom prst="flowChartProcess">
            <a:avLst/>
          </a:prstGeom>
          <a:solidFill>
            <a:srgbClr val="FFC000">
              <a:alpha val="52000"/>
            </a:srgb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7030A0"/>
              </a:solidFill>
            </a:endParaRPr>
          </a:p>
        </p:txBody>
      </p:sp>
    </p:spTree>
    <p:extLst>
      <p:ext uri="{BB962C8B-B14F-4D97-AF65-F5344CB8AC3E}">
        <p14:creationId xmlns:p14="http://schemas.microsoft.com/office/powerpoint/2010/main" val="3619946910"/>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15"/>
                                        </p:tgtEl>
                                        <p:attrNameLst>
                                          <p:attrName>style.visibility</p:attrName>
                                        </p:attrNameLst>
                                      </p:cBhvr>
                                      <p:to>
                                        <p:strVal val="visible"/>
                                      </p:to>
                                    </p:set>
                                    <p:animEffect transition="in" filter="wheel(1)">
                                      <p:cBhvr>
                                        <p:cTn id="7" dur="17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60648"/>
            <a:ext cx="8229600" cy="854968"/>
          </a:xfrm>
        </p:spPr>
        <p:txBody>
          <a:bodyPr>
            <a:normAutofit fontScale="90000"/>
          </a:bodyPr>
          <a:lstStyle/>
          <a:p>
            <a:r>
              <a:rPr lang="en-GB" dirty="0" err="1"/>
              <a:t>Aphrodisias</a:t>
            </a:r>
            <a:r>
              <a:rPr lang="en-GB" dirty="0"/>
              <a:t>: 17 priestesses \ 66</a:t>
            </a:r>
          </a:p>
        </p:txBody>
      </p:sp>
      <p:graphicFrame>
        <p:nvGraphicFramePr>
          <p:cNvPr id="5" name="Content Placeholder 3"/>
          <p:cNvGraphicFramePr>
            <a:graphicFrameLocks noGrp="1"/>
          </p:cNvGraphicFramePr>
          <p:nvPr>
            <p:ph idx="1"/>
            <p:extLst>
              <p:ext uri="{D42A27DB-BD31-4B8C-83A1-F6EECF244321}">
                <p14:modId xmlns:p14="http://schemas.microsoft.com/office/powerpoint/2010/main" val="3169802235"/>
              </p:ext>
            </p:extLst>
          </p:nvPr>
        </p:nvGraphicFramePr>
        <p:xfrm>
          <a:off x="107504" y="836885"/>
          <a:ext cx="8892480" cy="5808851"/>
        </p:xfrm>
        <a:graphic>
          <a:graphicData uri="http://schemas.openxmlformats.org/drawingml/2006/table">
            <a:tbl>
              <a:tblPr firstRow="1" bandRow="1">
                <a:tableStyleId>{5C22544A-7EE6-4342-B048-85BDC9FD1C3A}</a:tableStyleId>
              </a:tblPr>
              <a:tblGrid>
                <a:gridCol w="1224136">
                  <a:extLst>
                    <a:ext uri="{9D8B030D-6E8A-4147-A177-3AD203B41FA5}">
                      <a16:colId xmlns:a16="http://schemas.microsoft.com/office/drawing/2014/main" val="20000"/>
                    </a:ext>
                  </a:extLst>
                </a:gridCol>
                <a:gridCol w="1989113">
                  <a:extLst>
                    <a:ext uri="{9D8B030D-6E8A-4147-A177-3AD203B41FA5}">
                      <a16:colId xmlns:a16="http://schemas.microsoft.com/office/drawing/2014/main" val="20001"/>
                    </a:ext>
                  </a:extLst>
                </a:gridCol>
                <a:gridCol w="1942895">
                  <a:extLst>
                    <a:ext uri="{9D8B030D-6E8A-4147-A177-3AD203B41FA5}">
                      <a16:colId xmlns:a16="http://schemas.microsoft.com/office/drawing/2014/main" val="20002"/>
                    </a:ext>
                  </a:extLst>
                </a:gridCol>
                <a:gridCol w="1864128">
                  <a:extLst>
                    <a:ext uri="{9D8B030D-6E8A-4147-A177-3AD203B41FA5}">
                      <a16:colId xmlns:a16="http://schemas.microsoft.com/office/drawing/2014/main" val="20003"/>
                    </a:ext>
                  </a:extLst>
                </a:gridCol>
                <a:gridCol w="676580">
                  <a:extLst>
                    <a:ext uri="{9D8B030D-6E8A-4147-A177-3AD203B41FA5}">
                      <a16:colId xmlns:a16="http://schemas.microsoft.com/office/drawing/2014/main" val="20004"/>
                    </a:ext>
                  </a:extLst>
                </a:gridCol>
                <a:gridCol w="1195628">
                  <a:extLst>
                    <a:ext uri="{9D8B030D-6E8A-4147-A177-3AD203B41FA5}">
                      <a16:colId xmlns:a16="http://schemas.microsoft.com/office/drawing/2014/main" val="20005"/>
                    </a:ext>
                  </a:extLst>
                </a:gridCol>
              </a:tblGrid>
              <a:tr h="205553">
                <a:tc>
                  <a:txBody>
                    <a:bodyPr/>
                    <a:lstStyle/>
                    <a:p>
                      <a:pPr algn="ctr"/>
                      <a:r>
                        <a:rPr lang="en-GB" sz="1050" dirty="0"/>
                        <a:t>Name</a:t>
                      </a:r>
                    </a:p>
                  </a:txBody>
                  <a:tcPr>
                    <a:solidFill>
                      <a:schemeClr val="accent1">
                        <a:alpha val="50000"/>
                      </a:schemeClr>
                    </a:solidFill>
                  </a:tcPr>
                </a:tc>
                <a:tc>
                  <a:txBody>
                    <a:bodyPr/>
                    <a:lstStyle/>
                    <a:p>
                      <a:pPr algn="ctr"/>
                      <a:r>
                        <a:rPr lang="en-GB" sz="1050" dirty="0"/>
                        <a:t>Priesthood</a:t>
                      </a:r>
                    </a:p>
                  </a:txBody>
                  <a:tcPr>
                    <a:solidFill>
                      <a:schemeClr val="accent1">
                        <a:alpha val="50000"/>
                      </a:schemeClr>
                    </a:solidFill>
                  </a:tcPr>
                </a:tc>
                <a:tc>
                  <a:txBody>
                    <a:bodyPr/>
                    <a:lstStyle/>
                    <a:p>
                      <a:pPr algn="ctr"/>
                      <a:r>
                        <a:rPr lang="en-GB" sz="1050" dirty="0"/>
                        <a:t>Husband &amp;c</a:t>
                      </a:r>
                    </a:p>
                  </a:txBody>
                  <a:tcPr>
                    <a:solidFill>
                      <a:schemeClr val="accent1">
                        <a:alpha val="50000"/>
                      </a:schemeClr>
                    </a:solidFill>
                  </a:tcPr>
                </a:tc>
                <a:tc>
                  <a:txBody>
                    <a:bodyPr/>
                    <a:lstStyle/>
                    <a:p>
                      <a:pPr algn="ctr"/>
                      <a:r>
                        <a:rPr lang="en-GB" sz="1050" dirty="0"/>
                        <a:t>Type</a:t>
                      </a:r>
                    </a:p>
                  </a:txBody>
                  <a:tcPr>
                    <a:solidFill>
                      <a:schemeClr val="accent1">
                        <a:alpha val="50000"/>
                      </a:schemeClr>
                    </a:solidFill>
                  </a:tcPr>
                </a:tc>
                <a:tc>
                  <a:txBody>
                    <a:bodyPr/>
                    <a:lstStyle/>
                    <a:p>
                      <a:pPr algn="ctr"/>
                      <a:r>
                        <a:rPr lang="en-GB" sz="1050" dirty="0"/>
                        <a:t>Date</a:t>
                      </a:r>
                    </a:p>
                  </a:txBody>
                  <a:tcPr>
                    <a:solidFill>
                      <a:schemeClr val="accent1">
                        <a:alpha val="50000"/>
                      </a:schemeClr>
                    </a:solidFill>
                  </a:tcPr>
                </a:tc>
                <a:tc>
                  <a:txBody>
                    <a:bodyPr/>
                    <a:lstStyle/>
                    <a:p>
                      <a:pPr algn="ctr"/>
                      <a:r>
                        <a:rPr lang="en-GB" sz="1050" dirty="0"/>
                        <a:t>Reference</a:t>
                      </a:r>
                    </a:p>
                  </a:txBody>
                  <a:tcPr>
                    <a:solidFill>
                      <a:schemeClr val="accent1">
                        <a:alpha val="50000"/>
                      </a:schemeClr>
                    </a:solidFill>
                  </a:tcPr>
                </a:tc>
                <a:extLst>
                  <a:ext uri="{0D108BD9-81ED-4DB2-BD59-A6C34878D82A}">
                    <a16:rowId xmlns:a16="http://schemas.microsoft.com/office/drawing/2014/main" val="10000"/>
                  </a:ext>
                </a:extLst>
              </a:tr>
              <a:tr h="472207">
                <a:tc>
                  <a:txBody>
                    <a:bodyPr/>
                    <a:lstStyle/>
                    <a:p>
                      <a:r>
                        <a:rPr lang="en-GB" sz="1200" b="1" kern="1200" dirty="0">
                          <a:solidFill>
                            <a:schemeClr val="dk1"/>
                          </a:solidFill>
                          <a:effectLst/>
                          <a:latin typeface="+mn-lt"/>
                          <a:ea typeface="+mn-ea"/>
                          <a:cs typeface="+mn-cs"/>
                        </a:rPr>
                        <a:t>Gaia </a:t>
                      </a:r>
                      <a:r>
                        <a:rPr lang="en-GB" sz="1200" b="1" kern="1200" dirty="0" err="1">
                          <a:solidFill>
                            <a:schemeClr val="dk1"/>
                          </a:solidFill>
                          <a:effectLst/>
                          <a:latin typeface="+mn-lt"/>
                          <a:ea typeface="+mn-ea"/>
                          <a:cs typeface="+mn-cs"/>
                        </a:rPr>
                        <a:t>Tatia</a:t>
                      </a:r>
                      <a:br>
                        <a:rPr lang="en-GB" sz="1200" b="1" kern="1200" dirty="0">
                          <a:solidFill>
                            <a:schemeClr val="dk1"/>
                          </a:solidFill>
                          <a:effectLst/>
                          <a:latin typeface="+mn-lt"/>
                          <a:ea typeface="+mn-ea"/>
                          <a:cs typeface="+mn-cs"/>
                        </a:rPr>
                      </a:b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Chr</a:t>
                      </a: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essteina</a:t>
                      </a:r>
                      <a:endParaRPr lang="en-GB" sz="1200"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a:t>
                      </a:r>
                      <a:r>
                        <a:rPr lang="en-GB" sz="1200" kern="1200" dirty="0">
                          <a:solidFill>
                            <a:schemeClr val="dk1"/>
                          </a:solidFill>
                          <a:effectLst/>
                          <a:latin typeface="+mn-lt"/>
                          <a:ea typeface="+mn-ea"/>
                          <a:cs typeface="+mn-cs"/>
                        </a:rPr>
                        <a:t>, </a:t>
                      </a:r>
                      <a:br>
                        <a:rPr lang="en-GB" sz="1200" kern="1200" dirty="0">
                          <a:solidFill>
                            <a:schemeClr val="dk1"/>
                          </a:solidFill>
                          <a:effectLst/>
                          <a:latin typeface="+mn-lt"/>
                          <a:ea typeface="+mn-ea"/>
                          <a:cs typeface="+mn-cs"/>
                        </a:rPr>
                      </a:br>
                      <a:r>
                        <a:rPr lang="en-GB" sz="1200" b="1" kern="1200" dirty="0">
                          <a:solidFill>
                            <a:srgbClr val="00B0F0"/>
                          </a:solidFill>
                          <a:effectLst/>
                          <a:latin typeface="+mn-lt"/>
                          <a:ea typeface="+mn-ea"/>
                          <a:cs typeface="+mn-cs"/>
                        </a:rPr>
                        <a:t>θυγάτηρ Πόλεως</a:t>
                      </a:r>
                      <a:endParaRPr lang="en-GB" sz="1200" b="1" dirty="0">
                        <a:solidFill>
                          <a:srgbClr val="00B0F0"/>
                        </a:solidFill>
                      </a:endParaRPr>
                    </a:p>
                  </a:txBody>
                  <a:tcPr/>
                </a:tc>
                <a:tc>
                  <a:txBody>
                    <a:bodyPr/>
                    <a:lstStyle/>
                    <a:p>
                      <a:r>
                        <a:rPr lang="en-GB" sz="1200" b="0" dirty="0">
                          <a:solidFill>
                            <a:srgbClr val="C00000"/>
                          </a:solidFill>
                        </a:rPr>
                        <a:t>brother</a:t>
                      </a:r>
                      <a:r>
                        <a:rPr lang="en-GB" sz="1200" dirty="0"/>
                        <a:t>: </a:t>
                      </a:r>
                      <a:r>
                        <a:rPr lang="en-GB" sz="1200" kern="1200" dirty="0" err="1">
                          <a:solidFill>
                            <a:schemeClr val="dk1"/>
                          </a:solidFill>
                          <a:effectLst/>
                          <a:latin typeface="+mn-lt"/>
                          <a:ea typeface="+mn-ea"/>
                          <a:cs typeface="+mn-cs"/>
                        </a:rPr>
                        <a:t>Silicius</a:t>
                      </a:r>
                      <a:r>
                        <a:rPr lang="en-GB" sz="1200" kern="1200" dirty="0">
                          <a:solidFill>
                            <a:schemeClr val="dk1"/>
                          </a:solidFill>
                          <a:effectLst/>
                          <a:latin typeface="+mn-lt"/>
                          <a:ea typeface="+mn-ea"/>
                          <a:cs typeface="+mn-cs"/>
                        </a:rPr>
                        <a:t> </a:t>
                      </a:r>
                      <a:r>
                        <a:rPr lang="en-GB" sz="1200" kern="1200" dirty="0" err="1">
                          <a:solidFill>
                            <a:schemeClr val="dk1"/>
                          </a:solidFill>
                          <a:effectLst/>
                          <a:latin typeface="+mn-lt"/>
                          <a:ea typeface="+mn-ea"/>
                          <a:cs typeface="+mn-cs"/>
                        </a:rPr>
                        <a:t>Hieroclès</a:t>
                      </a:r>
                      <a:r>
                        <a:rPr lang="en-GB" sz="1200" kern="1200" dirty="0">
                          <a:solidFill>
                            <a:schemeClr val="dk1"/>
                          </a:solidFill>
                          <a:effectLst/>
                          <a:latin typeface="+mn-lt"/>
                          <a:ea typeface="+mn-ea"/>
                          <a:cs typeface="+mn-cs"/>
                        </a:rPr>
                        <a:t> </a:t>
                      </a:r>
                      <a:br>
                        <a:rPr lang="en-GB" sz="1200" kern="1200" dirty="0">
                          <a:solidFill>
                            <a:schemeClr val="dk1"/>
                          </a:solidFill>
                          <a:effectLst/>
                          <a:latin typeface="+mn-lt"/>
                          <a:ea typeface="+mn-ea"/>
                          <a:cs typeface="+mn-cs"/>
                        </a:rPr>
                      </a:br>
                      <a:r>
                        <a:rPr lang="en-GB" sz="1200" b="1" kern="1200" dirty="0" err="1">
                          <a:solidFill>
                            <a:schemeClr val="dk1"/>
                          </a:solidFill>
                          <a:effectLst/>
                          <a:latin typeface="+mn-lt"/>
                          <a:ea typeface="+mn-ea"/>
                          <a:cs typeface="+mn-cs"/>
                        </a:rPr>
                        <a:t>ἀρχιερέως</a:t>
                      </a:r>
                      <a:r>
                        <a:rPr lang="en-GB" sz="1200" kern="1200" dirty="0">
                          <a:solidFill>
                            <a:schemeClr val="dk1"/>
                          </a:solidFill>
                          <a:effectLst/>
                          <a:latin typeface="+mn-lt"/>
                          <a:ea typeface="+mn-ea"/>
                          <a:cs typeface="+mn-cs"/>
                        </a:rPr>
                        <a:t> </a:t>
                      </a:r>
                      <a:endParaRPr lang="en-GB" sz="1200" dirty="0"/>
                    </a:p>
                  </a:txBody>
                  <a:tcPr/>
                </a:tc>
                <a:tc>
                  <a:txBody>
                    <a:bodyPr/>
                    <a:lstStyle/>
                    <a:p>
                      <a:r>
                        <a:rPr lang="en-GB" sz="1200" b="1" dirty="0">
                          <a:solidFill>
                            <a:srgbClr val="C00000"/>
                          </a:solidFill>
                        </a:rPr>
                        <a:t>dedication</a:t>
                      </a:r>
                      <a:r>
                        <a:rPr lang="en-GB" sz="1200" dirty="0">
                          <a:solidFill>
                            <a:srgbClr val="C00000"/>
                          </a:solidFill>
                        </a:rPr>
                        <a:t> </a:t>
                      </a:r>
                      <a:br>
                        <a:rPr lang="en-GB" sz="1200" dirty="0"/>
                      </a:br>
                      <a:r>
                        <a:rPr lang="en-GB" sz="1200" dirty="0"/>
                        <a:t>to </a:t>
                      </a:r>
                      <a:r>
                        <a:rPr lang="fr-FR" sz="1200" i="1" kern="1200" dirty="0" err="1">
                          <a:solidFill>
                            <a:srgbClr val="FF0000"/>
                          </a:solidFill>
                          <a:effectLst/>
                          <a:latin typeface="+mn-lt"/>
                          <a:ea typeface="+mn-ea"/>
                          <a:cs typeface="+mn-cs"/>
                        </a:rPr>
                        <a:t>patria</a:t>
                      </a:r>
                      <a:r>
                        <a:rPr lang="fr-FR" sz="1200" i="1" kern="1200" dirty="0">
                          <a:solidFill>
                            <a:srgbClr val="FF0000"/>
                          </a:solidFill>
                          <a:effectLst/>
                          <a:latin typeface="+mn-lt"/>
                          <a:ea typeface="+mn-ea"/>
                          <a:cs typeface="+mn-cs"/>
                        </a:rPr>
                        <a:t>, </a:t>
                      </a:r>
                      <a:r>
                        <a:rPr lang="en-GB" sz="1200" kern="1200" dirty="0" err="1">
                          <a:solidFill>
                            <a:schemeClr val="dk1"/>
                          </a:solidFill>
                          <a:effectLst/>
                          <a:latin typeface="+mn-lt"/>
                          <a:ea typeface="+mn-ea"/>
                          <a:cs typeface="+mn-cs"/>
                        </a:rPr>
                        <a:t>τῇ</a:t>
                      </a:r>
                      <a:r>
                        <a:rPr lang="en-GB" sz="1200" kern="1200" dirty="0">
                          <a:solidFill>
                            <a:schemeClr val="dk1"/>
                          </a:solidFill>
                          <a:effectLst/>
                          <a:latin typeface="+mn-lt"/>
                          <a:ea typeface="+mn-ea"/>
                          <a:cs typeface="+mn-cs"/>
                        </a:rPr>
                        <a:t> πα</a:t>
                      </a:r>
                      <a:r>
                        <a:rPr lang="en-GB" sz="1200" kern="1200" dirty="0" err="1">
                          <a:solidFill>
                            <a:schemeClr val="dk1"/>
                          </a:solidFill>
                          <a:effectLst/>
                          <a:latin typeface="+mn-lt"/>
                          <a:ea typeface="+mn-ea"/>
                          <a:cs typeface="+mn-cs"/>
                        </a:rPr>
                        <a:t>τρίδι</a:t>
                      </a:r>
                      <a:r>
                        <a:rPr lang="en-GB" sz="1200" kern="1200" dirty="0">
                          <a:solidFill>
                            <a:schemeClr val="dk1"/>
                          </a:solidFill>
                          <a:effectLst/>
                          <a:latin typeface="+mn-lt"/>
                          <a:ea typeface="+mn-ea"/>
                          <a:cs typeface="+mn-cs"/>
                        </a:rPr>
                        <a:t> </a:t>
                      </a:r>
                      <a:endParaRPr lang="en-GB" sz="1200" dirty="0">
                        <a:solidFill>
                          <a:srgbClr val="FF0000"/>
                        </a:solidFill>
                      </a:endParaRPr>
                    </a:p>
                  </a:txBody>
                  <a:tcPr/>
                </a:tc>
                <a:tc>
                  <a:txBody>
                    <a:bodyPr/>
                    <a:lstStyle/>
                    <a:p>
                      <a:r>
                        <a:rPr lang="en-GB" sz="1200" dirty="0"/>
                        <a:t>130-170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Rob. </a:t>
                      </a:r>
                      <a:r>
                        <a:rPr lang="en-GB" sz="1200" b="0" i="1" kern="1200" dirty="0" err="1">
                          <a:solidFill>
                            <a:schemeClr val="dk1"/>
                          </a:solidFill>
                          <a:effectLst/>
                          <a:latin typeface="+mn-lt"/>
                          <a:ea typeface="+mn-ea"/>
                          <a:cs typeface="+mn-cs"/>
                        </a:rPr>
                        <a:t>Laodicée</a:t>
                      </a:r>
                      <a:r>
                        <a:rPr lang="en-GB" sz="1200" b="0" i="1" kern="1200" dirty="0">
                          <a:solidFill>
                            <a:schemeClr val="dk1"/>
                          </a:solidFill>
                          <a:effectLst/>
                          <a:latin typeface="+mn-lt"/>
                          <a:ea typeface="+mn-ea"/>
                          <a:cs typeface="+mn-cs"/>
                        </a:rPr>
                        <a:t> </a:t>
                      </a:r>
                      <a:r>
                        <a:rPr lang="en-GB" sz="1200" b="0" i="0" kern="1200" dirty="0">
                          <a:solidFill>
                            <a:schemeClr val="dk1"/>
                          </a:solidFill>
                          <a:effectLst/>
                          <a:latin typeface="+mn-lt"/>
                          <a:ea typeface="+mn-ea"/>
                          <a:cs typeface="+mn-cs"/>
                        </a:rPr>
                        <a:t>317-18, n. 8</a:t>
                      </a:r>
                      <a:endParaRPr lang="en-GB" sz="1200" i="0" dirty="0"/>
                    </a:p>
                  </a:txBody>
                  <a:tcPr/>
                </a:tc>
                <a:extLst>
                  <a:ext uri="{0D108BD9-81ED-4DB2-BD59-A6C34878D82A}">
                    <a16:rowId xmlns:a16="http://schemas.microsoft.com/office/drawing/2014/main" val="10001"/>
                  </a:ext>
                </a:extLst>
              </a:tr>
              <a:tr h="432048">
                <a:tc>
                  <a:txBody>
                    <a:bodyPr/>
                    <a:lstStyle/>
                    <a:p>
                      <a:r>
                        <a:rPr lang="en-GB" sz="1200" b="1" dirty="0"/>
                        <a:t>Tata</a:t>
                      </a:r>
                    </a:p>
                  </a:txBody>
                  <a:tcPr/>
                </a:tc>
                <a:tc>
                  <a:txBody>
                    <a:bodyPr/>
                    <a:lstStyle/>
                    <a:p>
                      <a:r>
                        <a:rPr lang="en-GB" sz="1200" kern="1200" dirty="0">
                          <a:solidFill>
                            <a:schemeClr val="dk1"/>
                          </a:solidFill>
                          <a:effectLst/>
                          <a:latin typeface="+mn-lt"/>
                          <a:ea typeface="+mn-ea"/>
                          <a:cs typeface="+mn-cs"/>
                        </a:rPr>
                        <a:t>2x </a:t>
                      </a:r>
                      <a:r>
                        <a:rPr lang="en-GB" sz="1200" b="1" kern="1200" dirty="0" err="1">
                          <a:solidFill>
                            <a:schemeClr val="dk1"/>
                          </a:solidFill>
                          <a:effectLst/>
                          <a:latin typeface="+mn-lt"/>
                          <a:ea typeface="+mn-ea"/>
                          <a:cs typeface="+mn-cs"/>
                        </a:rPr>
                        <a:t>ἱέρει</a:t>
                      </a:r>
                      <a:r>
                        <a:rPr lang="en-GB" sz="1200" b="1" kern="1200" dirty="0">
                          <a:solidFill>
                            <a:schemeClr val="dk1"/>
                          </a:solidFill>
                          <a:effectLst/>
                          <a:latin typeface="+mn-lt"/>
                          <a:ea typeface="+mn-ea"/>
                          <a:cs typeface="+mn-cs"/>
                        </a:rPr>
                        <a:t>α τῶν Σεβαστῶν</a:t>
                      </a:r>
                    </a:p>
                    <a:p>
                      <a:pPr marL="0" marR="0" indent="0" algn="l" defTabSz="914400" rtl="0" eaLnBrk="1" fontAlgn="auto" latinLnBrk="0" hangingPunct="1">
                        <a:lnSpc>
                          <a:spcPct val="100000"/>
                        </a:lnSpc>
                        <a:spcBef>
                          <a:spcPts val="0"/>
                        </a:spcBef>
                        <a:spcAft>
                          <a:spcPts val="0"/>
                        </a:spcAft>
                        <a:buClrTx/>
                        <a:buSzTx/>
                        <a:buFontTx/>
                        <a:buNone/>
                        <a:tabLst/>
                        <a:defRPr/>
                      </a:pPr>
                      <a:r>
                        <a:rPr lang="el-GR" sz="1300" b="1" dirty="0">
                          <a:solidFill>
                            <a:srgbClr val="00B0F0"/>
                          </a:solidFill>
                        </a:rPr>
                        <a:t>Στεφανηφορήσασαν</a:t>
                      </a:r>
                      <a:br>
                        <a:rPr lang="de-DE" sz="1300" b="1" dirty="0">
                          <a:solidFill>
                            <a:srgbClr val="00B0F0"/>
                          </a:solidFill>
                        </a:rPr>
                      </a:br>
                      <a:r>
                        <a:rPr lang="de-DE" sz="1200" b="0" dirty="0">
                          <a:solidFill>
                            <a:srgbClr val="00B0F0"/>
                          </a:solidFill>
                        </a:rPr>
                        <a:t>„Mutter der Polis“</a:t>
                      </a:r>
                      <a:endParaRPr lang="en-GB" sz="1300" b="1" dirty="0">
                        <a:solidFill>
                          <a:srgbClr val="00B0F0"/>
                        </a:solidFill>
                      </a:endParaRPr>
                    </a:p>
                  </a:txBody>
                  <a:tcPr/>
                </a:tc>
                <a:tc>
                  <a:txBody>
                    <a:bodyPr/>
                    <a:lstStyle/>
                    <a:p>
                      <a:r>
                        <a:rPr lang="en-GB" sz="1200" dirty="0"/>
                        <a:t>-</a:t>
                      </a:r>
                    </a:p>
                  </a:txBody>
                  <a:tcPr/>
                </a:tc>
                <a:tc>
                  <a:txBody>
                    <a:bodyPr/>
                    <a:lstStyle/>
                    <a:p>
                      <a:r>
                        <a:rPr lang="en-GB" sz="1200" b="0" dirty="0"/>
                        <a:t>honorary </a:t>
                      </a:r>
                      <a:r>
                        <a:rPr lang="en-GB" sz="1200" b="0" dirty="0" err="1"/>
                        <a:t>inscr</a:t>
                      </a:r>
                      <a:r>
                        <a:rPr lang="en-GB" sz="1200" b="0" dirty="0"/>
                        <a:t>. by </a:t>
                      </a:r>
                      <a:r>
                        <a:rPr lang="en-GB" sz="1200" b="0" i="1" dirty="0">
                          <a:solidFill>
                            <a:srgbClr val="C00000"/>
                          </a:solidFill>
                        </a:rPr>
                        <a:t>demos</a:t>
                      </a:r>
                      <a:r>
                        <a:rPr lang="en-GB" sz="1200" b="0" i="0" dirty="0"/>
                        <a:t>; </a:t>
                      </a:r>
                      <a:r>
                        <a:rPr lang="en-GB" sz="1200" b="1" dirty="0">
                          <a:solidFill>
                            <a:srgbClr val="C00000"/>
                          </a:solidFill>
                        </a:rPr>
                        <a:t>donates</a:t>
                      </a:r>
                      <a:r>
                        <a:rPr lang="en-GB" sz="1200" b="0" baseline="0" dirty="0">
                          <a:solidFill>
                            <a:srgbClr val="C00000"/>
                          </a:solidFill>
                        </a:rPr>
                        <a:t> </a:t>
                      </a:r>
                      <a:r>
                        <a:rPr lang="en-GB" sz="1200" b="0" baseline="0" dirty="0"/>
                        <a:t>oil for athletes; </a:t>
                      </a:r>
                      <a:r>
                        <a:rPr lang="en-GB" sz="1200" b="1" baseline="0" dirty="0">
                          <a:solidFill>
                            <a:srgbClr val="C00000"/>
                          </a:solidFill>
                        </a:rPr>
                        <a:t>banquets</a:t>
                      </a:r>
                      <a:r>
                        <a:rPr lang="en-GB" sz="1200" b="0" baseline="0" dirty="0">
                          <a:solidFill>
                            <a:srgbClr val="C00000"/>
                          </a:solidFill>
                        </a:rPr>
                        <a:t> </a:t>
                      </a:r>
                      <a:r>
                        <a:rPr lang="en-GB" sz="1200" b="0" baseline="0" dirty="0"/>
                        <a:t>f</a:t>
                      </a:r>
                      <a:r>
                        <a:rPr lang="de-DE" sz="1200" b="0" baseline="0" dirty="0" err="1"/>
                        <a:t>or</a:t>
                      </a:r>
                      <a:r>
                        <a:rPr lang="de-DE" sz="1200" b="0" baseline="0" dirty="0"/>
                        <a:t> </a:t>
                      </a:r>
                      <a:r>
                        <a:rPr lang="de-DE" sz="1200" b="0" i="1" baseline="0" dirty="0"/>
                        <a:t>demos</a:t>
                      </a:r>
                      <a:endParaRPr lang="en-GB" sz="1200" b="0" i="1" dirty="0"/>
                    </a:p>
                  </a:txBody>
                  <a:tcPr/>
                </a:tc>
                <a:tc>
                  <a:txBody>
                    <a:bodyPr/>
                    <a:lstStyle/>
                    <a:p>
                      <a:r>
                        <a:rPr lang="fr-FR" sz="1200" kern="1200" dirty="0">
                          <a:solidFill>
                            <a:schemeClr val="dk1"/>
                          </a:solidFill>
                          <a:effectLst/>
                          <a:latin typeface="+mn-lt"/>
                          <a:ea typeface="+mn-ea"/>
                          <a:cs typeface="+mn-cs"/>
                        </a:rPr>
                        <a:t>75-100</a:t>
                      </a:r>
                      <a:endParaRPr lang="en-GB" sz="1200" dirty="0"/>
                    </a:p>
                  </a:txBody>
                  <a:tcPr/>
                </a:tc>
                <a:tc>
                  <a:txBody>
                    <a:bodyPr/>
                    <a:lstStyle/>
                    <a:p>
                      <a:r>
                        <a:rPr lang="en-GB" sz="1200" i="1" dirty="0"/>
                        <a:t>MAMA</a:t>
                      </a:r>
                      <a:r>
                        <a:rPr lang="en-GB" sz="1200" dirty="0"/>
                        <a:t> 8, 492b</a:t>
                      </a:r>
                      <a:br>
                        <a:rPr lang="en-GB" sz="1200" dirty="0"/>
                      </a:br>
                      <a:r>
                        <a:rPr lang="en-GB" sz="1200" dirty="0" err="1"/>
                        <a:t>RvB</a:t>
                      </a:r>
                      <a:r>
                        <a:rPr lang="en-GB" sz="1200" dirty="0"/>
                        <a:t> S.</a:t>
                      </a:r>
                      <a:r>
                        <a:rPr lang="en-GB" sz="1200" baseline="0" dirty="0"/>
                        <a:t> 154, 312, n</a:t>
                      </a:r>
                      <a:r>
                        <a:rPr lang="en-GB" sz="1200" baseline="30000" dirty="0"/>
                        <a:t>o</a:t>
                      </a:r>
                      <a:r>
                        <a:rPr lang="en-GB" sz="1200" baseline="0" dirty="0"/>
                        <a:t> 8</a:t>
                      </a:r>
                      <a:endParaRPr lang="en-GB" sz="1200" kern="1200" dirty="0">
                        <a:solidFill>
                          <a:schemeClr val="dk1"/>
                        </a:solidFill>
                        <a:effectLst/>
                        <a:latin typeface="+mn-lt"/>
                        <a:ea typeface="+mn-ea"/>
                        <a:cs typeface="+mn-cs"/>
                      </a:endParaRPr>
                    </a:p>
                  </a:txBody>
                  <a:tcPr/>
                </a:tc>
                <a:extLst>
                  <a:ext uri="{0D108BD9-81ED-4DB2-BD59-A6C34878D82A}">
                    <a16:rowId xmlns:a16="http://schemas.microsoft.com/office/drawing/2014/main" val="10002"/>
                  </a:ext>
                </a:extLst>
              </a:tr>
              <a:tr h="1198984">
                <a:tc>
                  <a:txBody>
                    <a:bodyPr/>
                    <a:lstStyle/>
                    <a:p>
                      <a:r>
                        <a:rPr lang="en-GB" sz="1200" b="1" kern="1200" dirty="0" err="1">
                          <a:solidFill>
                            <a:schemeClr val="dk1"/>
                          </a:solidFill>
                          <a:effectLst/>
                          <a:latin typeface="+mn-lt"/>
                          <a:ea typeface="+mn-ea"/>
                          <a:cs typeface="+mn-cs"/>
                        </a:rPr>
                        <a:t>Aelia</a:t>
                      </a:r>
                      <a:r>
                        <a:rPr lang="en-GB" sz="1200" b="1" kern="1200" dirty="0">
                          <a:solidFill>
                            <a:schemeClr val="dk1"/>
                          </a:solidFill>
                          <a:effectLst/>
                          <a:latin typeface="+mn-lt"/>
                          <a:ea typeface="+mn-ea"/>
                          <a:cs typeface="+mn-cs"/>
                        </a:rPr>
                        <a:t> La[</a:t>
                      </a:r>
                      <a:r>
                        <a:rPr lang="en-GB" sz="1200" b="1" kern="1200" dirty="0" err="1">
                          <a:solidFill>
                            <a:schemeClr val="dk1"/>
                          </a:solidFill>
                          <a:effectLst/>
                          <a:latin typeface="+mn-lt"/>
                          <a:ea typeface="+mn-ea"/>
                          <a:cs typeface="+mn-cs"/>
                        </a:rPr>
                        <a:t>i</a:t>
                      </a:r>
                      <a:r>
                        <a:rPr lang="en-GB" sz="1200" b="1" kern="1200" dirty="0">
                          <a:solidFill>
                            <a:schemeClr val="dk1"/>
                          </a:solidFill>
                          <a:effectLst/>
                          <a:latin typeface="+mn-lt"/>
                          <a:ea typeface="+mn-ea"/>
                          <a:cs typeface="+mn-cs"/>
                        </a:rPr>
                        <a:t>]</a:t>
                      </a:r>
                      <a:r>
                        <a:rPr lang="en-GB" sz="1200" b="1" kern="1200" dirty="0" err="1">
                          <a:solidFill>
                            <a:schemeClr val="dk1"/>
                          </a:solidFill>
                          <a:effectLst/>
                          <a:latin typeface="+mn-lt"/>
                          <a:ea typeface="+mn-ea"/>
                          <a:cs typeface="+mn-cs"/>
                        </a:rPr>
                        <a:t>billa</a:t>
                      </a:r>
                      <a:endParaRPr lang="en-GB" sz="1200" dirty="0"/>
                    </a:p>
                  </a:txBody>
                  <a:tcPr/>
                </a:tc>
                <a:tc>
                  <a:txBody>
                    <a:bodyPr/>
                    <a:lstStyle/>
                    <a:p>
                      <a:r>
                        <a:rPr lang="en-GB" sz="1200" b="1" kern="1200" dirty="0" err="1">
                          <a:solidFill>
                            <a:schemeClr val="dk1"/>
                          </a:solidFill>
                          <a:effectLst/>
                          <a:latin typeface="+mn-lt"/>
                          <a:ea typeface="+mn-ea"/>
                          <a:cs typeface="+mn-cs"/>
                        </a:rPr>
                        <a:t>Ἀσί</a:t>
                      </a:r>
                      <a:r>
                        <a:rPr lang="en-GB" sz="1200" b="1" kern="1200" dirty="0">
                          <a:solidFill>
                            <a:schemeClr val="dk1"/>
                          </a:solidFill>
                          <a:effectLst/>
                          <a:latin typeface="+mn-lt"/>
                          <a:ea typeface="+mn-ea"/>
                          <a:cs typeface="+mn-cs"/>
                        </a:rPr>
                        <a:t>ας ἀρχιέρειαν</a:t>
                      </a:r>
                      <a:r>
                        <a:rPr lang="en-GB" sz="1200" b="0" kern="1200" dirty="0">
                          <a:solidFill>
                            <a:schemeClr val="dk1"/>
                          </a:solidFill>
                          <a:effectLst/>
                          <a:latin typeface="+mn-lt"/>
                          <a:ea typeface="+mn-ea"/>
                          <a:cs typeface="+mn-cs"/>
                        </a:rPr>
                        <a:t>,</a:t>
                      </a:r>
                      <a:endParaRPr lang="en-GB" sz="1200" b="1" kern="1200" dirty="0">
                        <a:solidFill>
                          <a:schemeClr val="dk1"/>
                        </a:solidFill>
                        <a:effectLst/>
                        <a:latin typeface="+mn-lt"/>
                        <a:ea typeface="+mn-ea"/>
                        <a:cs typeface="+mn-cs"/>
                      </a:endParaRPr>
                    </a:p>
                    <a:p>
                      <a:r>
                        <a:rPr lang="en-GB" sz="1200" b="1" kern="1200" dirty="0" err="1">
                          <a:solidFill>
                            <a:schemeClr val="dk1"/>
                          </a:solidFill>
                          <a:effectLst/>
                          <a:latin typeface="+mn-lt"/>
                          <a:ea typeface="+mn-ea"/>
                          <a:cs typeface="+mn-cs"/>
                        </a:rPr>
                        <a:t>κοσμήτειρ</a:t>
                      </a:r>
                      <a:r>
                        <a:rPr lang="en-GB" sz="1200" b="1" kern="1200" dirty="0">
                          <a:solidFill>
                            <a:schemeClr val="dk1"/>
                          </a:solidFill>
                          <a:effectLst/>
                          <a:latin typeface="+mn-lt"/>
                          <a:ea typeface="+mn-ea"/>
                          <a:cs typeface="+mn-cs"/>
                        </a:rPr>
                        <a:t>αν</a:t>
                      </a:r>
                      <a:r>
                        <a:rPr lang="en-GB" sz="1200" kern="1200" dirty="0">
                          <a:solidFill>
                            <a:schemeClr val="dk1"/>
                          </a:solidFill>
                          <a:effectLst/>
                          <a:latin typeface="+mn-lt"/>
                          <a:ea typeface="+mn-ea"/>
                          <a:cs typeface="+mn-cs"/>
                        </a:rPr>
                        <a:t> τῆς</a:t>
                      </a:r>
                    </a:p>
                    <a:p>
                      <a:r>
                        <a:rPr lang="en-GB" sz="1200" kern="1200" dirty="0" err="1">
                          <a:solidFill>
                            <a:srgbClr val="00B0F0"/>
                          </a:solidFill>
                          <a:effectLst/>
                          <a:latin typeface="+mn-lt"/>
                          <a:ea typeface="+mn-ea"/>
                          <a:cs typeface="+mn-cs"/>
                        </a:rPr>
                        <a:t>Ἐφεσί</a:t>
                      </a:r>
                      <a:r>
                        <a:rPr lang="en-GB" sz="1200" kern="1200" dirty="0">
                          <a:solidFill>
                            <a:srgbClr val="00B0F0"/>
                          </a:solidFill>
                          <a:effectLst/>
                          <a:latin typeface="+mn-lt"/>
                          <a:ea typeface="+mn-ea"/>
                          <a:cs typeface="+mn-cs"/>
                        </a:rPr>
                        <a:t>ας</a:t>
                      </a:r>
                      <a:r>
                        <a:rPr lang="en-GB" sz="1200" kern="1200" dirty="0">
                          <a:solidFill>
                            <a:schemeClr val="dk1"/>
                          </a:solidFill>
                          <a:effectLst/>
                          <a:latin typeface="+mn-lt"/>
                          <a:ea typeface="+mn-ea"/>
                          <a:cs typeface="+mn-cs"/>
                        </a:rPr>
                        <a:t> Ἀρτέμιδος,</a:t>
                      </a:r>
                    </a:p>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αν τῆς</a:t>
                      </a:r>
                    </a:p>
                    <a:p>
                      <a:r>
                        <a:rPr lang="en-GB" sz="1200" b="1" kern="1200" dirty="0">
                          <a:solidFill>
                            <a:schemeClr val="dk1"/>
                          </a:solidFill>
                          <a:effectLst/>
                          <a:latin typeface="+mn-lt"/>
                          <a:ea typeface="+mn-ea"/>
                          <a:cs typeface="+mn-cs"/>
                        </a:rPr>
                        <a:t>λαμπ</a:t>
                      </a:r>
                      <a:r>
                        <a:rPr lang="en-GB" sz="1200" b="1" kern="1200" dirty="0" err="1">
                          <a:solidFill>
                            <a:schemeClr val="dk1"/>
                          </a:solidFill>
                          <a:effectLst/>
                          <a:latin typeface="+mn-lt"/>
                          <a:ea typeface="+mn-ea"/>
                          <a:cs typeface="+mn-cs"/>
                        </a:rPr>
                        <a:t>ροτάτης</a:t>
                      </a:r>
                      <a:r>
                        <a:rPr lang="en-GB" sz="1200" b="1" kern="1200" dirty="0">
                          <a:solidFill>
                            <a:srgbClr val="00B0F0"/>
                          </a:solidFill>
                          <a:effectLst/>
                          <a:latin typeface="+mn-lt"/>
                          <a:ea typeface="+mn-ea"/>
                          <a:cs typeface="+mn-cs"/>
                        </a:rPr>
                        <a:t> </a:t>
                      </a:r>
                      <a:r>
                        <a:rPr lang="en-GB" sz="1200" b="1" kern="1200" dirty="0" err="1">
                          <a:solidFill>
                            <a:srgbClr val="00B0F0"/>
                          </a:solidFill>
                          <a:effectLst/>
                          <a:latin typeface="+mn-lt"/>
                          <a:ea typeface="+mn-ea"/>
                          <a:cs typeface="+mn-cs"/>
                        </a:rPr>
                        <a:t>Ἀφρο</a:t>
                      </a:r>
                      <a:endParaRPr lang="en-GB" sz="1200" b="1" kern="1200" dirty="0">
                        <a:solidFill>
                          <a:srgbClr val="00B0F0"/>
                        </a:solidFill>
                        <a:effectLst/>
                        <a:latin typeface="+mn-lt"/>
                        <a:ea typeface="+mn-ea"/>
                        <a:cs typeface="+mn-cs"/>
                      </a:endParaRPr>
                    </a:p>
                    <a:p>
                      <a:r>
                        <a:rPr lang="en-GB" sz="1200" b="1" kern="1200" dirty="0" err="1">
                          <a:solidFill>
                            <a:srgbClr val="00B0F0"/>
                          </a:solidFill>
                          <a:effectLst/>
                          <a:latin typeface="+mn-lt"/>
                          <a:ea typeface="+mn-ea"/>
                          <a:cs typeface="+mn-cs"/>
                        </a:rPr>
                        <a:t>δισιέων</a:t>
                      </a:r>
                      <a:r>
                        <a:rPr lang="en-GB" sz="1200" b="1" kern="1200" dirty="0">
                          <a:solidFill>
                            <a:schemeClr val="dk1"/>
                          </a:solidFill>
                          <a:effectLst/>
                          <a:latin typeface="+mn-lt"/>
                          <a:ea typeface="+mn-ea"/>
                          <a:cs typeface="+mn-cs"/>
                        </a:rPr>
                        <a:t> π</a:t>
                      </a:r>
                      <a:r>
                        <a:rPr lang="en-GB" sz="1200" b="1" kern="1200" dirty="0" err="1">
                          <a:solidFill>
                            <a:schemeClr val="dk1"/>
                          </a:solidFill>
                          <a:effectLst/>
                          <a:latin typeface="+mn-lt"/>
                          <a:ea typeface="+mn-ea"/>
                          <a:cs typeface="+mn-cs"/>
                        </a:rPr>
                        <a:t>όλεως</a:t>
                      </a:r>
                      <a:r>
                        <a:rPr lang="en-GB" sz="1200" b="1" kern="1200" dirty="0">
                          <a:solidFill>
                            <a:schemeClr val="dk1"/>
                          </a:solidFill>
                          <a:effectLst/>
                          <a:latin typeface="+mn-lt"/>
                          <a:ea typeface="+mn-ea"/>
                          <a:cs typeface="+mn-cs"/>
                        </a:rPr>
                        <a:t> </a:t>
                      </a:r>
                      <a:endParaRPr lang="en-GB" sz="1200" dirty="0"/>
                    </a:p>
                  </a:txBody>
                  <a:tcPr/>
                </a:tc>
                <a:tc>
                  <a:txBody>
                    <a:bodyPr/>
                    <a:lstStyle/>
                    <a:p>
                      <a:r>
                        <a:rPr lang="en-GB" sz="1200" b="1" dirty="0"/>
                        <a:t>wife of high priest </a:t>
                      </a:r>
                      <a:r>
                        <a:rPr lang="en-GB" sz="1200" b="1" dirty="0" err="1"/>
                        <a:t>Septimius</a:t>
                      </a:r>
                      <a:r>
                        <a:rPr lang="en-GB" sz="1200" b="1" dirty="0"/>
                        <a:t> </a:t>
                      </a:r>
                      <a:r>
                        <a:rPr lang="en-GB" sz="1200" b="1" dirty="0" err="1"/>
                        <a:t>Hypsiclès</a:t>
                      </a:r>
                      <a:endParaRPr lang="en-GB" sz="1200" b="1" dirty="0"/>
                    </a:p>
                    <a:p>
                      <a:r>
                        <a:rPr lang="el-GR" sz="1200" b="0" dirty="0"/>
                        <a:t>γυναῖκα</a:t>
                      </a:r>
                      <a:r>
                        <a:rPr lang="el-GR" sz="1200" dirty="0"/>
                        <a:t> γενομένην | Σεπτιμίου Ὑψικλέους | </a:t>
                      </a:r>
                      <a:r>
                        <a:rPr lang="el-GR" sz="1200" b="1" dirty="0"/>
                        <a:t>ἀρχιερέως</a:t>
                      </a:r>
                      <a:endParaRPr lang="en-GB" sz="1200" b="1" dirty="0"/>
                    </a:p>
                  </a:txBody>
                  <a:tcPr/>
                </a:tc>
                <a:tc>
                  <a:txBody>
                    <a:bodyPr/>
                    <a:lstStyle/>
                    <a:p>
                      <a:r>
                        <a:rPr lang="en-GB" sz="1200" b="0" dirty="0"/>
                        <a:t>statue base</a:t>
                      </a:r>
                      <a:r>
                        <a:rPr lang="en-GB" sz="1200" dirty="0"/>
                        <a:t> dedicated </a:t>
                      </a:r>
                      <a:r>
                        <a:rPr lang="en-GB" sz="1200" b="1" dirty="0">
                          <a:solidFill>
                            <a:srgbClr val="C00000"/>
                          </a:solidFill>
                        </a:rPr>
                        <a:t>by the daughters</a:t>
                      </a:r>
                      <a:r>
                        <a:rPr lang="en-GB" sz="1200" b="1" baseline="0" dirty="0">
                          <a:solidFill>
                            <a:srgbClr val="C00000"/>
                          </a:solidFill>
                        </a:rPr>
                        <a:t> </a:t>
                      </a:r>
                      <a:r>
                        <a:rPr lang="en-GB" sz="1200" dirty="0" err="1"/>
                        <a:t>Septimia</a:t>
                      </a:r>
                      <a:r>
                        <a:rPr lang="en-GB" sz="1200" dirty="0"/>
                        <a:t>, </a:t>
                      </a:r>
                      <a:r>
                        <a:rPr lang="en-GB" sz="1200" dirty="0" err="1"/>
                        <a:t>Aelia</a:t>
                      </a:r>
                      <a:r>
                        <a:rPr lang="en-GB" sz="1200" dirty="0"/>
                        <a:t>, </a:t>
                      </a:r>
                      <a:br>
                        <a:rPr lang="en-GB" sz="1200" dirty="0"/>
                      </a:br>
                      <a:r>
                        <a:rPr lang="en-GB" sz="1200" dirty="0" err="1"/>
                        <a:t>Flav</a:t>
                      </a:r>
                      <a:r>
                        <a:rPr lang="en-GB" sz="1200" dirty="0"/>
                        <a:t>[</a:t>
                      </a:r>
                      <a:r>
                        <a:rPr lang="en-GB" sz="1200" dirty="0" err="1"/>
                        <a:t>ia</a:t>
                      </a:r>
                      <a:r>
                        <a:rPr lang="en-GB" sz="1200" dirty="0"/>
                        <a:t>?] und</a:t>
                      </a:r>
                      <a:r>
                        <a:rPr lang="en-GB" sz="1200" baseline="0" dirty="0"/>
                        <a:t> </a:t>
                      </a:r>
                      <a:r>
                        <a:rPr lang="en-GB" sz="1200" dirty="0" err="1"/>
                        <a:t>Laevilla</a:t>
                      </a:r>
                      <a:endParaRPr lang="en-GB" sz="1200" dirty="0"/>
                    </a:p>
                  </a:txBody>
                  <a:tcPr/>
                </a:tc>
                <a:tc>
                  <a:txBody>
                    <a:bodyPr/>
                    <a:lstStyle/>
                    <a:p>
                      <a:r>
                        <a:rPr lang="en-GB" sz="1200" dirty="0"/>
                        <a:t>175-200 </a:t>
                      </a:r>
                    </a:p>
                  </a:txBody>
                  <a:tcPr/>
                </a:tc>
                <a:tc>
                  <a:txBody>
                    <a:bodyPr/>
                    <a:lstStyle/>
                    <a:p>
                      <a:r>
                        <a:rPr lang="en-GB" sz="1200" b="0" i="1" dirty="0"/>
                        <a:t>IAph2007</a:t>
                      </a:r>
                      <a:r>
                        <a:rPr lang="en-GB" sz="1200" b="0" dirty="0"/>
                        <a:t> 12.533</a:t>
                      </a:r>
                    </a:p>
                  </a:txBody>
                  <a:tcPr/>
                </a:tc>
                <a:extLst>
                  <a:ext uri="{0D108BD9-81ED-4DB2-BD59-A6C34878D82A}">
                    <a16:rowId xmlns:a16="http://schemas.microsoft.com/office/drawing/2014/main" val="10003"/>
                  </a:ext>
                </a:extLst>
              </a:tr>
              <a:tr h="391889">
                <a:tc>
                  <a:txBody>
                    <a:bodyPr/>
                    <a:lstStyle/>
                    <a:p>
                      <a:r>
                        <a:rPr lang="en-GB" sz="1200" b="1" dirty="0" err="1"/>
                        <a:t>Apphia</a:t>
                      </a:r>
                      <a:endParaRPr lang="en-GB" sz="1200" b="1" dirty="0"/>
                    </a:p>
                  </a:txBody>
                  <a:tcPr/>
                </a:tc>
                <a:tc>
                  <a:txBody>
                    <a:bodyPr/>
                    <a:lstStyle/>
                    <a:p>
                      <a:r>
                        <a:rPr lang="el-GR" sz="1300" b="1" dirty="0"/>
                        <a:t>ἀρχιέρεια διὰ βίου θεῶν Σεβαστῶν</a:t>
                      </a:r>
                      <a:endParaRPr lang="en-GB" sz="1300" b="1" dirty="0"/>
                    </a:p>
                  </a:txBody>
                  <a:tcPr/>
                </a:tc>
                <a:tc>
                  <a:txBody>
                    <a:bodyPr/>
                    <a:lstStyle/>
                    <a:p>
                      <a:r>
                        <a:rPr lang="en-GB" sz="1200" b="1" dirty="0"/>
                        <a:t>grand daughter </a:t>
                      </a:r>
                      <a:r>
                        <a:rPr lang="en-GB" sz="1200" b="0" dirty="0"/>
                        <a:t>of</a:t>
                      </a:r>
                      <a:r>
                        <a:rPr lang="en-GB" sz="1200" baseline="0" dirty="0"/>
                        <a:t> </a:t>
                      </a:r>
                      <a:r>
                        <a:rPr lang="en-GB" sz="1200" dirty="0" err="1"/>
                        <a:t>Attinas</a:t>
                      </a:r>
                      <a:r>
                        <a:rPr lang="en-GB" sz="1200" dirty="0"/>
                        <a:t> </a:t>
                      </a:r>
                      <a:r>
                        <a:rPr lang="en-GB" sz="1200" dirty="0" err="1"/>
                        <a:t>Meliton</a:t>
                      </a:r>
                      <a:r>
                        <a:rPr lang="en-GB" sz="1200" dirty="0"/>
                        <a:t>, </a:t>
                      </a:r>
                      <a:r>
                        <a:rPr lang="el-GR" sz="1200" b="1" dirty="0"/>
                        <a:t>ἀρχιερεὺς</a:t>
                      </a:r>
                      <a:r>
                        <a:rPr lang="en-GB" sz="1200" b="1" dirty="0"/>
                        <a:t> </a:t>
                      </a:r>
                    </a:p>
                  </a:txBody>
                  <a:tcPr/>
                </a:tc>
                <a:tc>
                  <a:txBody>
                    <a:bodyPr/>
                    <a:lstStyle/>
                    <a:p>
                      <a:r>
                        <a:rPr lang="en-GB" sz="1200" dirty="0"/>
                        <a:t>honorary decree of</a:t>
                      </a:r>
                      <a:br>
                        <a:rPr lang="en-GB" sz="1200" dirty="0"/>
                      </a:br>
                      <a:r>
                        <a:rPr lang="en-GB" sz="1200" i="1" baseline="0" dirty="0" err="1"/>
                        <a:t>boule</a:t>
                      </a:r>
                      <a:r>
                        <a:rPr lang="en-GB" sz="1200" baseline="0" dirty="0"/>
                        <a:t> und </a:t>
                      </a:r>
                      <a:r>
                        <a:rPr lang="en-GB" sz="1200" i="1" baseline="0" dirty="0"/>
                        <a:t>demos</a:t>
                      </a:r>
                      <a:endParaRPr lang="en-GB" sz="1200" i="1" dirty="0"/>
                    </a:p>
                  </a:txBody>
                  <a:tcPr/>
                </a:tc>
                <a:tc>
                  <a:txBody>
                    <a:bodyPr/>
                    <a:lstStyle/>
                    <a:p>
                      <a:r>
                        <a:rPr lang="en-GB" sz="1200" dirty="0"/>
                        <a:t>50-150</a:t>
                      </a:r>
                    </a:p>
                  </a:txBody>
                  <a:tcPr/>
                </a:tc>
                <a:tc>
                  <a:txBody>
                    <a:bodyPr/>
                    <a:lstStyle/>
                    <a:p>
                      <a:r>
                        <a:rPr lang="en-GB" sz="1200" b="0" i="1" dirty="0"/>
                        <a:t>IAph2007</a:t>
                      </a:r>
                      <a:r>
                        <a:rPr lang="en-GB" sz="1200" b="0" dirty="0"/>
                        <a:t> 12.609</a:t>
                      </a:r>
                    </a:p>
                  </a:txBody>
                  <a:tcPr/>
                </a:tc>
                <a:extLst>
                  <a:ext uri="{0D108BD9-81ED-4DB2-BD59-A6C34878D82A}">
                    <a16:rowId xmlns:a16="http://schemas.microsoft.com/office/drawing/2014/main" val="10004"/>
                  </a:ext>
                </a:extLst>
              </a:tr>
              <a:tr h="838944">
                <a:tc>
                  <a:txBody>
                    <a:bodyPr/>
                    <a:lstStyle/>
                    <a:p>
                      <a:r>
                        <a:rPr lang="en-GB" sz="1200" b="1" kern="1200" dirty="0">
                          <a:solidFill>
                            <a:schemeClr val="dk1"/>
                          </a:solidFill>
                          <a:effectLst/>
                          <a:latin typeface="+mn-lt"/>
                          <a:ea typeface="+mn-ea"/>
                          <a:cs typeface="+mn-cs"/>
                        </a:rPr>
                        <a:t>[A]</a:t>
                      </a:r>
                      <a:r>
                        <a:rPr lang="en-GB" sz="1200" b="1" kern="1200" dirty="0" err="1">
                          <a:solidFill>
                            <a:schemeClr val="dk1"/>
                          </a:solidFill>
                          <a:effectLst/>
                          <a:latin typeface="+mn-lt"/>
                          <a:ea typeface="+mn-ea"/>
                          <a:cs typeface="+mn-cs"/>
                        </a:rPr>
                        <a:t>ttalis</a:t>
                      </a:r>
                      <a:r>
                        <a:rPr lang="en-GB" sz="1200" b="1" kern="1200" dirty="0">
                          <a:solidFill>
                            <a:schemeClr val="dk1"/>
                          </a:solidFill>
                          <a:effectLst/>
                          <a:latin typeface="+mn-lt"/>
                          <a:ea typeface="+mn-ea"/>
                          <a:cs typeface="+mn-cs"/>
                        </a:rPr>
                        <a:t> </a:t>
                      </a:r>
                      <a:r>
                        <a:rPr lang="en-GB" sz="1200" b="1" kern="1200" dirty="0" err="1">
                          <a:solidFill>
                            <a:schemeClr val="dk1"/>
                          </a:solidFill>
                          <a:effectLst/>
                          <a:latin typeface="+mn-lt"/>
                          <a:ea typeface="+mn-ea"/>
                          <a:cs typeface="+mn-cs"/>
                        </a:rPr>
                        <a:t>Apphio</a:t>
                      </a:r>
                      <a:r>
                        <a:rPr lang="en-GB" sz="1200" b="1" kern="1200" dirty="0">
                          <a:solidFill>
                            <a:schemeClr val="dk1"/>
                          </a:solidFill>
                          <a:effectLst/>
                          <a:latin typeface="+mn-lt"/>
                          <a:ea typeface="+mn-ea"/>
                          <a:cs typeface="+mn-cs"/>
                        </a:rPr>
                        <a:t>[n]</a:t>
                      </a:r>
                      <a:endParaRPr lang="en-GB" sz="1200"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αν καὶ ἱέρειαν </a:t>
                      </a:r>
                    </a:p>
                    <a:p>
                      <a:r>
                        <a:rPr lang="el-GR" sz="1300" b="1" dirty="0"/>
                        <a:t>ἱερεῖς τῆς Ἀφροδείτης,</a:t>
                      </a:r>
                      <a:endParaRPr lang="en-GB" sz="1300" b="1" dirty="0"/>
                    </a:p>
                    <a:p>
                      <a:r>
                        <a:rPr lang="el-GR" sz="1300" b="1" dirty="0">
                          <a:solidFill>
                            <a:srgbClr val="00B0F0"/>
                          </a:solidFill>
                        </a:rPr>
                        <a:t>Στεφανηφόρου</a:t>
                      </a:r>
                      <a:endParaRPr lang="en-GB" sz="1300" b="1" dirty="0">
                        <a:solidFill>
                          <a:srgbClr val="00B0F0"/>
                        </a:solidFill>
                      </a:endParaRPr>
                    </a:p>
                  </a:txBody>
                  <a:tcPr/>
                </a:tc>
                <a:tc>
                  <a:txBody>
                    <a:bodyPr/>
                    <a:lstStyle/>
                    <a:p>
                      <a:r>
                        <a:rPr lang="fr-FR" sz="1200" b="1" i="0" dirty="0" err="1"/>
                        <a:t>husband</a:t>
                      </a:r>
                      <a:r>
                        <a:rPr lang="fr-FR" sz="1200" b="0" i="0" dirty="0"/>
                        <a:t>:</a:t>
                      </a:r>
                      <a:r>
                        <a:rPr lang="fr-FR" sz="1200" i="0" dirty="0"/>
                        <a:t> Attalos, son of </a:t>
                      </a:r>
                    </a:p>
                    <a:p>
                      <a:r>
                        <a:rPr lang="fr-FR" sz="1200" i="0" dirty="0" err="1"/>
                        <a:t>Menandros</a:t>
                      </a:r>
                      <a:r>
                        <a:rPr lang="fr-FR" sz="1200" i="0" dirty="0"/>
                        <a:t>,</a:t>
                      </a:r>
                      <a:r>
                        <a:rPr lang="fr-FR" sz="1200" i="0" baseline="0" dirty="0"/>
                        <a:t> </a:t>
                      </a:r>
                      <a:r>
                        <a:rPr lang="fr-FR" sz="1200" i="1" baseline="0" dirty="0" err="1"/>
                        <a:t>hiereus</a:t>
                      </a:r>
                      <a:endParaRPr lang="en-GB" sz="1200" dirty="0"/>
                    </a:p>
                  </a:txBody>
                  <a:tcPr/>
                </a:tc>
                <a:tc>
                  <a:txBody>
                    <a:bodyPr/>
                    <a:lstStyle/>
                    <a:p>
                      <a:r>
                        <a:rPr lang="en-GB" sz="1200" dirty="0"/>
                        <a:t>(1) dedication of </a:t>
                      </a:r>
                      <a:r>
                        <a:rPr lang="en-GB" sz="1200" b="1" dirty="0">
                          <a:solidFill>
                            <a:srgbClr val="C00000"/>
                          </a:solidFill>
                        </a:rPr>
                        <a:t>temple</a:t>
                      </a:r>
                      <a:r>
                        <a:rPr lang="en-GB" sz="1200" dirty="0">
                          <a:solidFill>
                            <a:srgbClr val="C00000"/>
                          </a:solidFill>
                        </a:rPr>
                        <a:t> </a:t>
                      </a:r>
                      <a:r>
                        <a:rPr lang="en-GB" sz="1200" dirty="0"/>
                        <a:t>to Tiberius &amp;</a:t>
                      </a:r>
                      <a:r>
                        <a:rPr lang="en-GB" sz="1200" baseline="0" dirty="0"/>
                        <a:t> </a:t>
                      </a:r>
                      <a:r>
                        <a:rPr lang="en-GB" sz="1200" baseline="0" dirty="0" err="1"/>
                        <a:t>Livia</a:t>
                      </a:r>
                      <a:r>
                        <a:rPr lang="en-GB" sz="1200" baseline="0" dirty="0"/>
                        <a:t> </a:t>
                      </a:r>
                    </a:p>
                    <a:p>
                      <a:r>
                        <a:rPr lang="en-GB" sz="1200" baseline="0" dirty="0"/>
                        <a:t>(2) </a:t>
                      </a:r>
                      <a:r>
                        <a:rPr lang="en-GB" sz="1200" b="1" baseline="0" dirty="0" err="1">
                          <a:solidFill>
                            <a:srgbClr val="C00000"/>
                          </a:solidFill>
                        </a:rPr>
                        <a:t>deidication</a:t>
                      </a:r>
                      <a:r>
                        <a:rPr lang="en-GB" sz="1200" baseline="0" dirty="0">
                          <a:solidFill>
                            <a:srgbClr val="C00000"/>
                          </a:solidFill>
                        </a:rPr>
                        <a:t> </a:t>
                      </a:r>
                      <a:r>
                        <a:rPr lang="en-GB" sz="1200" baseline="0" dirty="0"/>
                        <a:t>to Aphrodite (3)  honorary base, etc.</a:t>
                      </a:r>
                      <a:endParaRPr lang="en-GB" sz="1200" dirty="0"/>
                    </a:p>
                  </a:txBody>
                  <a:tcPr/>
                </a:tc>
                <a:tc>
                  <a:txBody>
                    <a:bodyPr/>
                    <a:lstStyle/>
                    <a:p>
                      <a:r>
                        <a:rPr lang="en-GB" sz="1200" dirty="0"/>
                        <a:t>1-50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dirty="0"/>
                        <a:t>16 inscriptions</a:t>
                      </a:r>
                      <a:r>
                        <a:rPr lang="en-GB" sz="1200" b="0" baseline="0" dirty="0"/>
                        <a:t> </a:t>
                      </a:r>
                      <a:r>
                        <a:rPr lang="de-DE" sz="1200" b="0" dirty="0" err="1"/>
                        <a:t>RvB</a:t>
                      </a:r>
                      <a:r>
                        <a:rPr lang="de-DE" sz="1200" b="0" dirty="0"/>
                        <a:t> S. 310, </a:t>
                      </a:r>
                      <a:br>
                        <a:rPr lang="de-DE" sz="1200" b="0" dirty="0"/>
                      </a:br>
                      <a:r>
                        <a:rPr lang="de-DE" sz="1200" b="0" dirty="0"/>
                        <a:t>n</a:t>
                      </a:r>
                      <a:r>
                        <a:rPr lang="de-DE" sz="1200" b="0" baseline="30000" dirty="0"/>
                        <a:t>o</a:t>
                      </a:r>
                      <a:r>
                        <a:rPr lang="de-DE" sz="1200" b="0" dirty="0"/>
                        <a:t> 2  </a:t>
                      </a:r>
                      <a:endParaRPr lang="en-GB" sz="1200" b="0" dirty="0"/>
                    </a:p>
                  </a:txBody>
                  <a:tcPr/>
                </a:tc>
                <a:extLst>
                  <a:ext uri="{0D108BD9-81ED-4DB2-BD59-A6C34878D82A}">
                    <a16:rowId xmlns:a16="http://schemas.microsoft.com/office/drawing/2014/main" val="10005"/>
                  </a:ext>
                </a:extLst>
              </a:tr>
              <a:tr h="381418">
                <a:tc>
                  <a:txBody>
                    <a:bodyPr/>
                    <a:lstStyle/>
                    <a:p>
                      <a:r>
                        <a:rPr lang="it-IT" sz="1200" b="1" kern="1200" dirty="0">
                          <a:solidFill>
                            <a:schemeClr val="dk1"/>
                          </a:solidFill>
                          <a:effectLst/>
                          <a:latin typeface="+mn-lt"/>
                          <a:ea typeface="+mn-ea"/>
                          <a:cs typeface="+mn-cs"/>
                        </a:rPr>
                        <a:t>Aurelia Messuleia Saturnina Chrysao</a:t>
                      </a:r>
                      <a:r>
                        <a:rPr lang="en-GB" sz="1200" b="1" kern="1200" dirty="0" err="1">
                          <a:solidFill>
                            <a:schemeClr val="dk1"/>
                          </a:solidFill>
                          <a:effectLst/>
                          <a:latin typeface="+mn-lt"/>
                          <a:ea typeface="+mn-ea"/>
                          <a:cs typeface="+mn-cs"/>
                        </a:rPr>
                        <a:t>ris</a:t>
                      </a:r>
                      <a:r>
                        <a:rPr lang="en-GB" sz="1200" b="1" kern="1200" dirty="0">
                          <a:solidFill>
                            <a:schemeClr val="dk1"/>
                          </a:solidFill>
                          <a:effectLst/>
                          <a:latin typeface="+mn-lt"/>
                          <a:ea typeface="+mn-ea"/>
                          <a:cs typeface="+mn-cs"/>
                        </a:rPr>
                        <a:t> </a:t>
                      </a:r>
                      <a:endParaRPr lang="en-GB" sz="1200" dirty="0"/>
                    </a:p>
                  </a:txBody>
                  <a:tcPr/>
                </a:tc>
                <a:tc>
                  <a:txBody>
                    <a:bodyPr/>
                    <a:lstStyle/>
                    <a:p>
                      <a:r>
                        <a:rPr lang="en-GB" sz="1200" b="1" kern="1200" dirty="0" err="1">
                          <a:solidFill>
                            <a:schemeClr val="dk1"/>
                          </a:solidFill>
                          <a:effectLst/>
                          <a:latin typeface="+mn-lt"/>
                          <a:ea typeface="+mn-ea"/>
                          <a:cs typeface="+mn-cs"/>
                        </a:rPr>
                        <a:t>ἀρχιέρει</a:t>
                      </a:r>
                      <a:r>
                        <a:rPr lang="en-GB" sz="1200" b="1" kern="1200" dirty="0">
                          <a:solidFill>
                            <a:schemeClr val="dk1"/>
                          </a:solidFill>
                          <a:effectLst/>
                          <a:latin typeface="+mn-lt"/>
                          <a:ea typeface="+mn-ea"/>
                          <a:cs typeface="+mn-cs"/>
                        </a:rPr>
                        <a:t>α τῆς </a:t>
                      </a:r>
                      <a:r>
                        <a:rPr lang="en-GB" sz="1200" b="1" kern="1200" dirty="0">
                          <a:solidFill>
                            <a:srgbClr val="00B0F0"/>
                          </a:solidFill>
                          <a:effectLst/>
                          <a:latin typeface="+mn-lt"/>
                          <a:ea typeface="+mn-ea"/>
                          <a:cs typeface="+mn-cs"/>
                        </a:rPr>
                        <a:t>πατρίδος</a:t>
                      </a:r>
                      <a:endParaRPr lang="en-GB" sz="1200" b="1" dirty="0">
                        <a:solidFill>
                          <a:srgbClr val="00B0F0"/>
                        </a:solidFill>
                      </a:endParaRPr>
                    </a:p>
                  </a:txBody>
                  <a:tcPr/>
                </a:tc>
                <a:tc>
                  <a:txBody>
                    <a:bodyPr/>
                    <a:lstStyle/>
                    <a:p>
                      <a:r>
                        <a:rPr lang="en-GB" sz="1200" b="1" dirty="0"/>
                        <a:t>husband:</a:t>
                      </a:r>
                      <a:r>
                        <a:rPr lang="en-GB" sz="1200" baseline="0" dirty="0"/>
                        <a:t> </a:t>
                      </a:r>
                      <a:r>
                        <a:rPr lang="en-GB" sz="1200" dirty="0"/>
                        <a:t>Aurelius Flavius </a:t>
                      </a:r>
                      <a:r>
                        <a:rPr lang="en-GB" sz="1200" dirty="0" err="1"/>
                        <a:t>Hephaistion</a:t>
                      </a:r>
                      <a:r>
                        <a:rPr lang="en-GB" sz="1200" dirty="0"/>
                        <a:t>,</a:t>
                      </a:r>
                      <a:r>
                        <a:rPr lang="en-GB" sz="1200" baseline="0" dirty="0"/>
                        <a:t> </a:t>
                      </a:r>
                      <a:r>
                        <a:rPr lang="el-GR" sz="1200" b="1" dirty="0"/>
                        <a:t>ἀρχιερεύς</a:t>
                      </a:r>
                      <a:endParaRPr lang="en-GB" sz="1200" b="0" dirty="0"/>
                    </a:p>
                    <a:p>
                      <a:r>
                        <a:rPr lang="en-GB" sz="1200" b="0" dirty="0">
                          <a:sym typeface="Wingdings" pitchFamily="2" charset="2"/>
                        </a:rPr>
                        <a:t>daughter: also</a:t>
                      </a:r>
                      <a:r>
                        <a:rPr lang="en-GB" sz="1200" b="0" baseline="0" dirty="0">
                          <a:sym typeface="Wingdings" pitchFamily="2" charset="2"/>
                        </a:rPr>
                        <a:t> priest</a:t>
                      </a:r>
                      <a:endParaRPr lang="en-GB" sz="1200" b="0" dirty="0"/>
                    </a:p>
                  </a:txBody>
                  <a:tcPr/>
                </a:tc>
                <a:tc>
                  <a:txBody>
                    <a:bodyPr/>
                    <a:lstStyle/>
                    <a:p>
                      <a:r>
                        <a:rPr lang="en-GB" sz="1200" dirty="0"/>
                        <a:t>1 statue base</a:t>
                      </a:r>
                      <a:r>
                        <a:rPr lang="en-GB" sz="1200" baseline="0" dirty="0"/>
                        <a:t> for the priestess </a:t>
                      </a:r>
                      <a:br>
                        <a:rPr lang="en-GB" sz="1200" baseline="0" dirty="0"/>
                      </a:br>
                      <a:r>
                        <a:rPr lang="en-GB" sz="1200" baseline="0" dirty="0"/>
                        <a:t>2 and base for her daughter</a:t>
                      </a:r>
                      <a:endParaRPr lang="en-GB" sz="1200" dirty="0"/>
                    </a:p>
                  </a:txBody>
                  <a:tcPr/>
                </a:tc>
                <a:tc>
                  <a:txBody>
                    <a:bodyPr/>
                    <a:lstStyle/>
                    <a:p>
                      <a:endParaRPr lang="en-GB" sz="1200" dirty="0"/>
                    </a:p>
                  </a:txBody>
                  <a:tcPr/>
                </a:tc>
                <a:tc>
                  <a:txBody>
                    <a:bodyPr/>
                    <a:lstStyle/>
                    <a:p>
                      <a:r>
                        <a:rPr lang="en-GB" sz="1200" b="0" i="0" kern="1200" dirty="0">
                          <a:solidFill>
                            <a:schemeClr val="dk1"/>
                          </a:solidFill>
                          <a:effectLst/>
                          <a:latin typeface="+mn-lt"/>
                          <a:ea typeface="+mn-ea"/>
                          <a:cs typeface="+mn-cs"/>
                        </a:rPr>
                        <a:t>3 inscriptions (</a:t>
                      </a:r>
                      <a:r>
                        <a:rPr lang="en-GB" sz="1200" b="0" i="1" kern="1200" dirty="0">
                          <a:solidFill>
                            <a:schemeClr val="dk1"/>
                          </a:solidFill>
                          <a:effectLst/>
                          <a:latin typeface="+mn-lt"/>
                          <a:ea typeface="+mn-ea"/>
                          <a:cs typeface="+mn-cs"/>
                        </a:rPr>
                        <a:t>CIG</a:t>
                      </a:r>
                      <a:r>
                        <a:rPr lang="en-GB" sz="1200" b="0" i="0" kern="1200" dirty="0">
                          <a:solidFill>
                            <a:schemeClr val="dk1"/>
                          </a:solidFill>
                          <a:effectLst/>
                          <a:latin typeface="+mn-lt"/>
                          <a:ea typeface="+mn-ea"/>
                          <a:cs typeface="+mn-cs"/>
                        </a:rPr>
                        <a:t> 2821)</a:t>
                      </a:r>
                      <a:endParaRPr lang="en-GB" sz="1200" b="0" i="0" dirty="0"/>
                    </a:p>
                  </a:txBody>
                  <a:tcPr/>
                </a:tc>
                <a:extLst>
                  <a:ext uri="{0D108BD9-81ED-4DB2-BD59-A6C34878D82A}">
                    <a16:rowId xmlns:a16="http://schemas.microsoft.com/office/drawing/2014/main" val="10006"/>
                  </a:ext>
                </a:extLst>
              </a:tr>
              <a:tr h="381418">
                <a:tc>
                  <a:txBody>
                    <a:bodyPr/>
                    <a:lstStyle/>
                    <a:p>
                      <a:r>
                        <a:rPr lang="en-GB" sz="1200" b="1" dirty="0"/>
                        <a:t>Iulia </a:t>
                      </a:r>
                      <a:r>
                        <a:rPr lang="en-GB" sz="1200" b="1" dirty="0" err="1"/>
                        <a:t>Polla</a:t>
                      </a:r>
                      <a:endParaRPr lang="en-GB" sz="1200" b="1" dirty="0"/>
                    </a:p>
                  </a:txBody>
                  <a:tcPr/>
                </a:tc>
                <a:tc>
                  <a:txBody>
                    <a:bodyPr/>
                    <a:lstStyle/>
                    <a:p>
                      <a:r>
                        <a:rPr lang="en-GB" sz="1200" b="1" kern="1200" dirty="0" err="1">
                          <a:solidFill>
                            <a:schemeClr val="dk1"/>
                          </a:solidFill>
                          <a:effectLst/>
                          <a:latin typeface="+mn-lt"/>
                          <a:ea typeface="+mn-ea"/>
                          <a:cs typeface="+mn-cs"/>
                        </a:rPr>
                        <a:t>ἀρχιέρει</a:t>
                      </a:r>
                      <a:r>
                        <a:rPr lang="en-GB" sz="1200" b="1" kern="1200" dirty="0">
                          <a:solidFill>
                            <a:schemeClr val="dk1"/>
                          </a:solidFill>
                          <a:effectLst/>
                          <a:latin typeface="+mn-lt"/>
                          <a:ea typeface="+mn-ea"/>
                          <a:cs typeface="+mn-cs"/>
                        </a:rPr>
                        <a:t>α</a:t>
                      </a:r>
                      <a:r>
                        <a:rPr lang="en-GB" sz="1200" kern="1200" dirty="0">
                          <a:solidFill>
                            <a:schemeClr val="dk1"/>
                          </a:solidFill>
                          <a:effectLst/>
                          <a:latin typeface="+mn-lt"/>
                          <a:ea typeface="+mn-ea"/>
                          <a:cs typeface="+mn-cs"/>
                        </a:rPr>
                        <a:t> </a:t>
                      </a:r>
                      <a:r>
                        <a:rPr lang="en-GB" sz="1200" b="1" kern="1200" dirty="0">
                          <a:solidFill>
                            <a:srgbClr val="00B0F0"/>
                          </a:solidFill>
                          <a:effectLst/>
                          <a:latin typeface="+mn-lt"/>
                          <a:ea typeface="+mn-ea"/>
                          <a:cs typeface="+mn-cs"/>
                        </a:rPr>
                        <a:t>ἀνθηφόρος</a:t>
                      </a:r>
                      <a:br>
                        <a:rPr lang="en-GB" sz="1200" kern="1200" dirty="0">
                          <a:solidFill>
                            <a:schemeClr val="dk1"/>
                          </a:solidFill>
                          <a:effectLst/>
                          <a:latin typeface="+mn-lt"/>
                          <a:ea typeface="+mn-ea"/>
                          <a:cs typeface="+mn-cs"/>
                        </a:rPr>
                      </a:br>
                      <a:r>
                        <a:rPr lang="en-GB" sz="1200" kern="1200" dirty="0">
                          <a:solidFill>
                            <a:schemeClr val="dk1"/>
                          </a:solidFill>
                          <a:effectLst/>
                          <a:latin typeface="+mn-lt"/>
                          <a:ea typeface="+mn-ea"/>
                          <a:cs typeface="+mn-cs"/>
                        </a:rPr>
                        <a:t>(”Blumenträger”)</a:t>
                      </a:r>
                      <a:endParaRPr lang="en-GB" sz="1200" dirty="0"/>
                    </a:p>
                  </a:txBody>
                  <a:tcPr/>
                </a:tc>
                <a:tc>
                  <a:txBody>
                    <a:bodyPr/>
                    <a:lstStyle/>
                    <a:p>
                      <a:r>
                        <a:rPr lang="en-GB" sz="1200" dirty="0"/>
                        <a:t>-</a:t>
                      </a:r>
                    </a:p>
                  </a:txBody>
                  <a:tcPr/>
                </a:tc>
                <a:tc>
                  <a:txBody>
                    <a:bodyPr/>
                    <a:lstStyle/>
                    <a:p>
                      <a:r>
                        <a:rPr lang="en-GB" sz="1200" b="0" dirty="0"/>
                        <a:t>statue base</a:t>
                      </a:r>
                    </a:p>
                  </a:txBody>
                  <a:tcPr/>
                </a:tc>
                <a:tc>
                  <a:txBody>
                    <a:bodyPr/>
                    <a:lstStyle/>
                    <a:p>
                      <a:r>
                        <a:rPr lang="en-GB" sz="1200" dirty="0"/>
                        <a:t>130-170</a:t>
                      </a:r>
                    </a:p>
                  </a:txBody>
                  <a:tcPr/>
                </a:tc>
                <a:tc>
                  <a:txBody>
                    <a:bodyPr/>
                    <a:lstStyle/>
                    <a:p>
                      <a:pPr algn="l"/>
                      <a:r>
                        <a:rPr lang="en-GB" sz="1200" b="0" i="1" kern="1200" dirty="0">
                          <a:solidFill>
                            <a:schemeClr val="dk1"/>
                          </a:solidFill>
                          <a:effectLst/>
                          <a:latin typeface="+mn-lt"/>
                          <a:ea typeface="+mn-ea"/>
                          <a:cs typeface="+mn-cs"/>
                        </a:rPr>
                        <a:t>REG 19, 1906, 136-37, no 69</a:t>
                      </a:r>
                      <a:endParaRPr lang="en-GB" sz="1200" b="0" kern="1200" dirty="0">
                        <a:solidFill>
                          <a:schemeClr val="dk1"/>
                        </a:solidFill>
                        <a:effectLst/>
                        <a:latin typeface="+mn-lt"/>
                        <a:ea typeface="+mn-ea"/>
                        <a:cs typeface="+mn-cs"/>
                      </a:endParaRPr>
                    </a:p>
                  </a:txBody>
                  <a:tcPr/>
                </a:tc>
                <a:extLst>
                  <a:ext uri="{0D108BD9-81ED-4DB2-BD59-A6C34878D82A}">
                    <a16:rowId xmlns:a16="http://schemas.microsoft.com/office/drawing/2014/main" val="10007"/>
                  </a:ext>
                </a:extLst>
              </a:tr>
              <a:tr h="381418">
                <a:tc>
                  <a:txBody>
                    <a:bodyPr/>
                    <a:lstStyle/>
                    <a:p>
                      <a:r>
                        <a:rPr lang="en-GB" sz="1200" b="1" dirty="0" err="1"/>
                        <a:t>Ammia</a:t>
                      </a:r>
                      <a:endParaRPr lang="en-GB" sz="1200" b="1" dirty="0"/>
                    </a:p>
                  </a:txBody>
                  <a:tcPr/>
                </a:tc>
                <a:tc>
                  <a:txBody>
                    <a:bodyPr/>
                    <a:lstStyle/>
                    <a:p>
                      <a:r>
                        <a:rPr lang="en-GB" sz="1200" b="1" kern="1200" dirty="0" err="1">
                          <a:solidFill>
                            <a:schemeClr val="dk1"/>
                          </a:solidFill>
                          <a:effectLst/>
                          <a:latin typeface="+mn-lt"/>
                          <a:ea typeface="+mn-ea"/>
                          <a:cs typeface="+mn-cs"/>
                        </a:rPr>
                        <a:t>ἱέρει</a:t>
                      </a:r>
                      <a:r>
                        <a:rPr lang="en-GB" sz="1200" b="1" kern="1200" dirty="0">
                          <a:solidFill>
                            <a:schemeClr val="dk1"/>
                          </a:solidFill>
                          <a:effectLst/>
                          <a:latin typeface="+mn-lt"/>
                          <a:ea typeface="+mn-ea"/>
                          <a:cs typeface="+mn-cs"/>
                        </a:rPr>
                        <a:t>α θεᾶς Ἰουλίας νέας Δήμητρος</a:t>
                      </a:r>
                      <a:r>
                        <a:rPr lang="en-GB" sz="1200" kern="1200" dirty="0">
                          <a:solidFill>
                            <a:schemeClr val="dk1"/>
                          </a:solidFill>
                          <a:effectLst/>
                          <a:latin typeface="+mn-lt"/>
                          <a:ea typeface="+mn-ea"/>
                          <a:cs typeface="+mn-cs"/>
                        </a:rPr>
                        <a:t> </a:t>
                      </a:r>
                      <a:r>
                        <a:rPr lang="en-GB" sz="1200" kern="1200" dirty="0">
                          <a:solidFill>
                            <a:schemeClr val="dk1"/>
                          </a:solidFill>
                          <a:effectLst/>
                          <a:latin typeface="+mn-lt"/>
                          <a:ea typeface="+mn-ea"/>
                          <a:cs typeface="+mn-cs"/>
                          <a:sym typeface="Wingdings" pitchFamily="2" charset="2"/>
                        </a:rPr>
                        <a:t></a:t>
                      </a:r>
                      <a:r>
                        <a:rPr lang="en-GB" sz="1200" b="1" kern="1200" dirty="0">
                          <a:solidFill>
                            <a:srgbClr val="C00000"/>
                          </a:solidFill>
                          <a:effectLst/>
                          <a:latin typeface="+mn-lt"/>
                          <a:ea typeface="+mn-ea"/>
                          <a:cs typeface="+mn-cs"/>
                          <a:sym typeface="Wingdings" pitchFamily="2" charset="2"/>
                        </a:rPr>
                        <a:t>Livia</a:t>
                      </a:r>
                      <a:endParaRPr lang="en-GB" sz="1200" b="1" dirty="0">
                        <a:solidFill>
                          <a:srgbClr val="C00000"/>
                        </a:solidFill>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t>husband:</a:t>
                      </a:r>
                      <a:r>
                        <a:rPr lang="en-GB" sz="1200" dirty="0"/>
                        <a:t> </a:t>
                      </a:r>
                      <a:r>
                        <a:rPr lang="en-GB" sz="1200" b="0" dirty="0" err="1"/>
                        <a:t>Aristoclès</a:t>
                      </a:r>
                      <a:r>
                        <a:rPr lang="en-GB" sz="1200" b="0" dirty="0"/>
                        <a:t> Mo-</a:t>
                      </a:r>
                      <a:r>
                        <a:rPr lang="en-GB" sz="1200" b="0" dirty="0" err="1"/>
                        <a:t>lossos</a:t>
                      </a:r>
                      <a:r>
                        <a:rPr lang="en-GB" sz="1200" b="0" dirty="0"/>
                        <a:t> (no </a:t>
                      </a:r>
                      <a:r>
                        <a:rPr lang="en-GB" sz="1200" b="0" i="1" dirty="0"/>
                        <a:t>sacerdos</a:t>
                      </a:r>
                      <a:r>
                        <a:rPr lang="en-GB" sz="1200" b="0" i="0" dirty="0"/>
                        <a:t>?</a:t>
                      </a:r>
                      <a:r>
                        <a:rPr lang="en-GB" sz="1200" b="0" dirty="0"/>
                        <a:t>)</a:t>
                      </a:r>
                    </a:p>
                  </a:txBody>
                  <a:tcPr/>
                </a:tc>
                <a:tc>
                  <a:txBody>
                    <a:bodyPr/>
                    <a:lstStyle/>
                    <a:p>
                      <a:r>
                        <a:rPr lang="en-GB" sz="1200" b="0" dirty="0"/>
                        <a:t>honorary inscription</a:t>
                      </a:r>
                    </a:p>
                  </a:txBody>
                  <a:tcPr/>
                </a:tc>
                <a:tc>
                  <a:txBody>
                    <a:bodyPr/>
                    <a:lstStyle/>
                    <a:p>
                      <a:r>
                        <a:rPr lang="en-GB" sz="1200" dirty="0"/>
                        <a:t>42-60</a:t>
                      </a:r>
                    </a:p>
                  </a:txBody>
                  <a:tcPr/>
                </a:tc>
                <a:tc>
                  <a:txBody>
                    <a:bodyPr/>
                    <a:lstStyle/>
                    <a:p>
                      <a:r>
                        <a:rPr lang="en-GB" sz="1200" i="1" dirty="0"/>
                        <a:t>CIG</a:t>
                      </a:r>
                      <a:r>
                        <a:rPr lang="en-GB" sz="1200" dirty="0"/>
                        <a:t> 2815</a:t>
                      </a:r>
                      <a:endParaRPr lang="en-GB" sz="1200" kern="1200" dirty="0">
                        <a:solidFill>
                          <a:schemeClr val="dk1"/>
                        </a:solidFill>
                        <a:effectLst/>
                        <a:latin typeface="+mn-lt"/>
                        <a:ea typeface="+mn-ea"/>
                        <a:cs typeface="+mn-cs"/>
                      </a:endParaRPr>
                    </a:p>
                  </a:txBody>
                  <a:tcPr/>
                </a:tc>
                <a:extLst>
                  <a:ext uri="{0D108BD9-81ED-4DB2-BD59-A6C34878D82A}">
                    <a16:rowId xmlns:a16="http://schemas.microsoft.com/office/drawing/2014/main" val="10008"/>
                  </a:ext>
                </a:extLst>
              </a:tr>
            </a:tbl>
          </a:graphicData>
        </a:graphic>
      </p:graphicFrame>
      <p:sp>
        <p:nvSpPr>
          <p:cNvPr id="20" name="Flowchart: Process 19"/>
          <p:cNvSpPr/>
          <p:nvPr/>
        </p:nvSpPr>
        <p:spPr>
          <a:xfrm>
            <a:off x="107504" y="4077072"/>
            <a:ext cx="8928992" cy="936104"/>
          </a:xfrm>
          <a:prstGeom prst="flowChartProcess">
            <a:avLst/>
          </a:prstGeom>
          <a:solidFill>
            <a:srgbClr val="FFC000">
              <a:alpha val="52000"/>
            </a:srgb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7030A0"/>
              </a:solidFill>
            </a:endParaRPr>
          </a:p>
        </p:txBody>
      </p:sp>
      <p:pic>
        <p:nvPicPr>
          <p:cNvPr id="19" name="Picture 18"/>
          <p:cNvPicPr>
            <a:picLocks noChangeAspect="1"/>
          </p:cNvPicPr>
          <p:nvPr/>
        </p:nvPicPr>
        <p:blipFill rotWithShape="1">
          <a:blip r:embed="rId2" cstate="print">
            <a:extLst>
              <a:ext uri="{28A0092B-C50C-407E-A947-70E740481C1C}">
                <a14:useLocalDpi xmlns:a14="http://schemas.microsoft.com/office/drawing/2010/main" val="0"/>
              </a:ext>
            </a:extLst>
          </a:blip>
          <a:srcRect l="14485" t="18057" r="8029" b="15667"/>
          <a:stretch/>
        </p:blipFill>
        <p:spPr>
          <a:xfrm>
            <a:off x="5148064" y="1758207"/>
            <a:ext cx="3835648" cy="4911153"/>
          </a:xfrm>
          <a:prstGeom prst="rect">
            <a:avLst/>
          </a:prstGeom>
        </p:spPr>
      </p:pic>
      <p:sp>
        <p:nvSpPr>
          <p:cNvPr id="18" name="TextBox 17"/>
          <p:cNvSpPr txBox="1"/>
          <p:nvPr/>
        </p:nvSpPr>
        <p:spPr>
          <a:xfrm rot="5400000">
            <a:off x="5443982" y="3232474"/>
            <a:ext cx="6813376" cy="492443"/>
          </a:xfrm>
          <a:prstGeom prst="rect">
            <a:avLst/>
          </a:prstGeom>
          <a:noFill/>
        </p:spPr>
        <p:txBody>
          <a:bodyPr wrap="square" rtlCol="0">
            <a:spAutoFit/>
          </a:bodyPr>
          <a:lstStyle/>
          <a:p>
            <a:pPr lvl="2" algn="r"/>
            <a:r>
              <a:rPr lang="en-GB" sz="1200" dirty="0" err="1">
                <a:solidFill>
                  <a:schemeClr val="tx1">
                    <a:lumMod val="65000"/>
                  </a:schemeClr>
                </a:solidFill>
                <a:effectLst>
                  <a:outerShdw blurRad="38100" dist="38100" dir="2700000" algn="tl">
                    <a:srgbClr val="000000">
                      <a:alpha val="43137"/>
                    </a:srgbClr>
                  </a:outerShdw>
                </a:effectLst>
              </a:rPr>
              <a:t>Marmorblock</a:t>
            </a:r>
            <a:r>
              <a:rPr lang="en-GB" sz="1200" dirty="0">
                <a:solidFill>
                  <a:schemeClr val="tx1">
                    <a:lumMod val="65000"/>
                  </a:schemeClr>
                </a:solidFill>
                <a:effectLst>
                  <a:outerShdw blurRad="38100" dist="38100" dir="2700000" algn="tl">
                    <a:srgbClr val="000000">
                      <a:alpha val="43137"/>
                    </a:srgbClr>
                  </a:outerShdw>
                </a:effectLst>
              </a:rPr>
              <a:t>; MAMA 8, n</a:t>
            </a:r>
            <a:r>
              <a:rPr lang="en-GB" sz="1200" baseline="30000" dirty="0">
                <a:solidFill>
                  <a:schemeClr val="tx1">
                    <a:lumMod val="65000"/>
                  </a:schemeClr>
                </a:solidFill>
                <a:effectLst>
                  <a:outerShdw blurRad="38100" dist="38100" dir="2700000" algn="tl">
                    <a:srgbClr val="000000">
                      <a:alpha val="43137"/>
                    </a:srgbClr>
                  </a:outerShdw>
                </a:effectLst>
              </a:rPr>
              <a:t>o</a:t>
            </a:r>
            <a:r>
              <a:rPr lang="en-GB" sz="1200" dirty="0">
                <a:solidFill>
                  <a:schemeClr val="tx1">
                    <a:lumMod val="65000"/>
                  </a:schemeClr>
                </a:solidFill>
                <a:effectLst>
                  <a:outerShdw blurRad="38100" dist="38100" dir="2700000" algn="tl">
                    <a:srgbClr val="000000">
                      <a:alpha val="43137"/>
                    </a:srgbClr>
                  </a:outerShdw>
                </a:effectLst>
              </a:rPr>
              <a:t> 478; </a:t>
            </a:r>
            <a:r>
              <a:rPr lang="en-GB" sz="1200" dirty="0" err="1">
                <a:solidFill>
                  <a:schemeClr val="tx1">
                    <a:lumMod val="65000"/>
                  </a:schemeClr>
                </a:solidFill>
                <a:effectLst>
                  <a:outerShdw blurRad="38100" dist="38100" dir="2700000" algn="tl">
                    <a:srgbClr val="000000">
                      <a:alpha val="43137"/>
                    </a:srgbClr>
                  </a:outerShdw>
                </a:effectLst>
              </a:rPr>
              <a:t>IAph</a:t>
            </a:r>
            <a:r>
              <a:rPr lang="en-GB" sz="1200" dirty="0">
                <a:solidFill>
                  <a:schemeClr val="tx1">
                    <a:lumMod val="65000"/>
                  </a:schemeClr>
                </a:solidFill>
                <a:effectLst>
                  <a:outerShdw blurRad="38100" dist="38100" dir="2700000" algn="tl">
                    <a:srgbClr val="000000">
                      <a:alpha val="43137"/>
                    </a:srgbClr>
                  </a:outerShdw>
                </a:effectLst>
              </a:rPr>
              <a:t> 12.609, </a:t>
            </a:r>
            <a:r>
              <a:rPr lang="en-GB" sz="1200" dirty="0" err="1">
                <a:solidFill>
                  <a:schemeClr val="tx1">
                    <a:lumMod val="65000"/>
                  </a:schemeClr>
                </a:solidFill>
                <a:effectLst>
                  <a:outerShdw blurRad="38100" dist="38100" dir="2700000" algn="tl">
                    <a:srgbClr val="000000">
                      <a:alpha val="43137"/>
                    </a:srgbClr>
                  </a:outerShdw>
                </a:effectLst>
              </a:rPr>
              <a:t>Lokalisierung</a:t>
            </a:r>
            <a:r>
              <a:rPr lang="en-GB" sz="1200" dirty="0">
                <a:solidFill>
                  <a:schemeClr val="tx1">
                    <a:lumMod val="65000"/>
                  </a:schemeClr>
                </a:solidFill>
                <a:effectLst>
                  <a:outerShdw blurRad="38100" dist="38100" dir="2700000" algn="tl">
                    <a:srgbClr val="000000">
                      <a:alpha val="43137"/>
                    </a:srgbClr>
                  </a:outerShdw>
                </a:effectLst>
              </a:rPr>
              <a:t>: </a:t>
            </a:r>
            <a:r>
              <a:rPr lang="en-GB" sz="1200" dirty="0" err="1">
                <a:solidFill>
                  <a:schemeClr val="tx1">
                    <a:lumMod val="65000"/>
                  </a:schemeClr>
                </a:solidFill>
                <a:effectLst>
                  <a:outerShdw blurRad="38100" dist="38100" dir="2700000" algn="tl">
                    <a:srgbClr val="000000">
                      <a:alpha val="43137"/>
                    </a:srgbClr>
                  </a:outerShdw>
                </a:effectLst>
              </a:rPr>
              <a:t>unbekannt</a:t>
            </a:r>
            <a:endParaRPr lang="en-GB" sz="1200" dirty="0">
              <a:solidFill>
                <a:schemeClr val="tx1">
                  <a:lumMod val="65000"/>
                </a:schemeClr>
              </a:solidFill>
              <a:effectLst>
                <a:outerShdw blurRad="38100" dist="38100" dir="2700000" algn="tl">
                  <a:srgbClr val="000000">
                    <a:alpha val="43137"/>
                  </a:srgbClr>
                </a:outerShdw>
              </a:effectLst>
            </a:endParaRPr>
          </a:p>
          <a:p>
            <a:endParaRPr lang="en-GB" sz="1400" dirty="0">
              <a:solidFill>
                <a:schemeClr val="tx1">
                  <a:lumMod val="65000"/>
                </a:schemeClr>
              </a:solidFill>
            </a:endParaRPr>
          </a:p>
        </p:txBody>
      </p:sp>
    </p:spTree>
    <p:extLst>
      <p:ext uri="{BB962C8B-B14F-4D97-AF65-F5344CB8AC3E}">
        <p14:creationId xmlns:p14="http://schemas.microsoft.com/office/powerpoint/2010/main" val="2111070019"/>
      </p:ext>
    </p:extLst>
  </p:cSld>
  <p:clrMapOvr>
    <a:masterClrMapping/>
  </p:clrMapOvr>
  <p:transition spd="slow" advClick="0" advTm="2000">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1000" fill="hold"/>
                                        <p:tgtEl>
                                          <p:spTgt spid="19"/>
                                        </p:tgtEl>
                                        <p:attrNameLst>
                                          <p:attrName>ppt_w</p:attrName>
                                        </p:attrNameLst>
                                      </p:cBhvr>
                                      <p:tavLst>
                                        <p:tav tm="0">
                                          <p:val>
                                            <p:fltVal val="0"/>
                                          </p:val>
                                        </p:tav>
                                        <p:tav tm="100000">
                                          <p:val>
                                            <p:strVal val="#ppt_w"/>
                                          </p:val>
                                        </p:tav>
                                      </p:tavLst>
                                    </p:anim>
                                    <p:anim calcmode="lin" valueType="num">
                                      <p:cBhvr>
                                        <p:cTn id="8" dur="1000" fill="hold"/>
                                        <p:tgtEl>
                                          <p:spTgt spid="19"/>
                                        </p:tgtEl>
                                        <p:attrNameLst>
                                          <p:attrName>ppt_h</p:attrName>
                                        </p:attrNameLst>
                                      </p:cBhvr>
                                      <p:tavLst>
                                        <p:tav tm="0">
                                          <p:val>
                                            <p:fltVal val="0"/>
                                          </p:val>
                                        </p:tav>
                                        <p:tav tm="100000">
                                          <p:val>
                                            <p:strVal val="#ppt_h"/>
                                          </p:val>
                                        </p:tav>
                                      </p:tavLst>
                                    </p:anim>
                                    <p:anim calcmode="lin" valueType="num">
                                      <p:cBhvr>
                                        <p:cTn id="9" dur="1000" fill="hold"/>
                                        <p:tgtEl>
                                          <p:spTgt spid="19"/>
                                        </p:tgtEl>
                                        <p:attrNameLst>
                                          <p:attrName>style.rotation</p:attrName>
                                        </p:attrNameLst>
                                      </p:cBhvr>
                                      <p:tavLst>
                                        <p:tav tm="0">
                                          <p:val>
                                            <p:fltVal val="90"/>
                                          </p:val>
                                        </p:tav>
                                        <p:tav tm="100000">
                                          <p:val>
                                            <p:fltVal val="0"/>
                                          </p:val>
                                        </p:tav>
                                      </p:tavLst>
                                    </p:anim>
                                    <p:animEffect transition="in" filter="fade">
                                      <p:cBhvr>
                                        <p:cTn id="10" dur="1000"/>
                                        <p:tgtEl>
                                          <p:spTgt spid="19"/>
                                        </p:tgtEl>
                                      </p:cBhvr>
                                    </p:animEffec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14485" t="18057" r="8029" b="15667"/>
          <a:stretch/>
        </p:blipFill>
        <p:spPr>
          <a:xfrm>
            <a:off x="5148064" y="1758207"/>
            <a:ext cx="3835648" cy="4911153"/>
          </a:xfrm>
          <a:prstGeom prst="rect">
            <a:avLst/>
          </a:prstGeom>
        </p:spPr>
      </p:pic>
      <p:sp>
        <p:nvSpPr>
          <p:cNvPr id="5" name="Title 1"/>
          <p:cNvSpPr>
            <a:spLocks noGrp="1"/>
          </p:cNvSpPr>
          <p:nvPr>
            <p:ph type="title"/>
          </p:nvPr>
        </p:nvSpPr>
        <p:spPr>
          <a:xfrm>
            <a:off x="457200" y="332656"/>
            <a:ext cx="8229600" cy="782960"/>
          </a:xfrm>
        </p:spPr>
        <p:txBody>
          <a:bodyPr>
            <a:normAutofit fontScale="90000"/>
          </a:bodyPr>
          <a:lstStyle/>
          <a:p>
            <a:r>
              <a:rPr lang="en-GB" dirty="0" err="1"/>
              <a:t>Aphrodisias</a:t>
            </a:r>
            <a:r>
              <a:rPr lang="en-GB" dirty="0"/>
              <a:t>: </a:t>
            </a:r>
            <a:r>
              <a:rPr lang="fr-FR" dirty="0"/>
              <a:t>power&amp; influence</a:t>
            </a:r>
            <a:endParaRPr lang="en-GB" dirty="0"/>
          </a:p>
        </p:txBody>
      </p:sp>
      <p:sp>
        <p:nvSpPr>
          <p:cNvPr id="6" name="Content Placeholder 2"/>
          <p:cNvSpPr>
            <a:spLocks noGrp="1"/>
          </p:cNvSpPr>
          <p:nvPr>
            <p:ph idx="1"/>
          </p:nvPr>
        </p:nvSpPr>
        <p:spPr>
          <a:xfrm>
            <a:off x="179512" y="2276872"/>
            <a:ext cx="4752528" cy="3816424"/>
          </a:xfrm>
        </p:spPr>
        <p:txBody>
          <a:bodyPr>
            <a:noAutofit/>
          </a:bodyPr>
          <a:lstStyle/>
          <a:p>
            <a:r>
              <a:rPr lang="fr-FR" sz="1800" b="1" dirty="0">
                <a:solidFill>
                  <a:schemeClr val="accent5">
                    <a:lumMod val="40000"/>
                    <a:lumOff val="60000"/>
                  </a:schemeClr>
                </a:solidFill>
                <a:effectLst>
                  <a:outerShdw blurRad="38100" dist="38100" dir="2700000" algn="tl">
                    <a:srgbClr val="000000">
                      <a:alpha val="43137"/>
                    </a:srgbClr>
                  </a:outerShdw>
                </a:effectLst>
              </a:rPr>
              <a:t>Offices:</a:t>
            </a:r>
          </a:p>
          <a:p>
            <a:pPr lvl="1"/>
            <a:r>
              <a:rPr lang="fr-FR" sz="1800" b="1" i="1" dirty="0" err="1">
                <a:solidFill>
                  <a:schemeClr val="accent5">
                    <a:lumMod val="40000"/>
                    <a:lumOff val="60000"/>
                  </a:schemeClr>
                </a:solidFill>
                <a:effectLst>
                  <a:outerShdw blurRad="38100" dist="38100" dir="2700000" algn="tl">
                    <a:srgbClr val="000000">
                      <a:alpha val="43137"/>
                    </a:srgbClr>
                  </a:outerShdw>
                </a:effectLst>
              </a:rPr>
              <a:t>hiereia</a:t>
            </a:r>
            <a:r>
              <a:rPr lang="fr-FR" sz="1800" b="1" i="1" dirty="0">
                <a:solidFill>
                  <a:schemeClr val="accent5">
                    <a:lumMod val="40000"/>
                    <a:lumOff val="60000"/>
                  </a:schemeClr>
                </a:solidFill>
                <a:effectLst>
                  <a:outerShdw blurRad="38100" dist="38100" dir="2700000" algn="tl">
                    <a:srgbClr val="000000">
                      <a:alpha val="43137"/>
                    </a:srgbClr>
                  </a:outerShdw>
                </a:effectLst>
              </a:rPr>
              <a:t> / </a:t>
            </a:r>
            <a:r>
              <a:rPr lang="fr-FR" sz="1800" b="1" dirty="0" err="1">
                <a:solidFill>
                  <a:schemeClr val="accent5">
                    <a:lumMod val="40000"/>
                    <a:lumOff val="60000"/>
                  </a:schemeClr>
                </a:solidFill>
                <a:effectLst>
                  <a:outerShdw blurRad="38100" dist="38100" dir="2700000" algn="tl">
                    <a:srgbClr val="000000">
                      <a:alpha val="43137"/>
                    </a:srgbClr>
                  </a:outerShdw>
                </a:effectLst>
              </a:rPr>
              <a:t>Priestess</a:t>
            </a:r>
            <a:r>
              <a:rPr lang="fr-FR" sz="1800" b="1" dirty="0">
                <a:solidFill>
                  <a:schemeClr val="accent5">
                    <a:lumMod val="40000"/>
                    <a:lumOff val="60000"/>
                  </a:schemeClr>
                </a:solidFill>
                <a:effectLst>
                  <a:outerShdw blurRad="38100" dist="38100" dir="2700000" algn="tl">
                    <a:srgbClr val="000000">
                      <a:alpha val="43137"/>
                    </a:srgbClr>
                  </a:outerShdw>
                </a:effectLst>
              </a:rPr>
              <a:t> of Aphrodite </a:t>
            </a:r>
          </a:p>
          <a:p>
            <a:pPr lvl="1"/>
            <a:r>
              <a:rPr lang="fr-FR" sz="1800" b="1" i="1" dirty="0" err="1">
                <a:solidFill>
                  <a:schemeClr val="accent5">
                    <a:lumMod val="40000"/>
                    <a:lumOff val="60000"/>
                  </a:schemeClr>
                </a:solidFill>
                <a:effectLst>
                  <a:outerShdw blurRad="38100" dist="38100" dir="2700000" algn="tl">
                    <a:srgbClr val="000000">
                      <a:alpha val="43137"/>
                    </a:srgbClr>
                  </a:outerShdw>
                </a:effectLst>
              </a:rPr>
              <a:t>archiereia</a:t>
            </a:r>
            <a:r>
              <a:rPr lang="fr-FR" sz="1800" b="1" i="1" dirty="0">
                <a:solidFill>
                  <a:schemeClr val="accent5">
                    <a:lumMod val="40000"/>
                    <a:lumOff val="60000"/>
                  </a:schemeClr>
                </a:solidFill>
                <a:effectLst>
                  <a:outerShdw blurRad="38100" dist="38100" dir="2700000" algn="tl">
                    <a:srgbClr val="000000">
                      <a:alpha val="43137"/>
                    </a:srgbClr>
                  </a:outerShdw>
                </a:effectLst>
              </a:rPr>
              <a:t> / </a:t>
            </a:r>
            <a:r>
              <a:rPr lang="fr-FR" sz="1800" b="1" dirty="0" err="1">
                <a:solidFill>
                  <a:schemeClr val="accent5">
                    <a:lumMod val="40000"/>
                    <a:lumOff val="60000"/>
                  </a:schemeClr>
                </a:solidFill>
                <a:effectLst>
                  <a:outerShdw blurRad="38100" dist="38100" dir="2700000" algn="tl">
                    <a:srgbClr val="000000">
                      <a:alpha val="43137"/>
                    </a:srgbClr>
                  </a:outerShdw>
                </a:effectLst>
              </a:rPr>
              <a:t>high</a:t>
            </a:r>
            <a:r>
              <a:rPr lang="fr-FR" sz="1800" b="1" dirty="0">
                <a:solidFill>
                  <a:schemeClr val="accent5">
                    <a:lumMod val="40000"/>
                    <a:lumOff val="60000"/>
                  </a:schemeClr>
                </a:solidFill>
                <a:effectLst>
                  <a:outerShdw blurRad="38100" dist="38100" dir="2700000" algn="tl">
                    <a:srgbClr val="000000">
                      <a:alpha val="43137"/>
                    </a:srgbClr>
                  </a:outerShdw>
                </a:effectLst>
              </a:rPr>
              <a:t> </a:t>
            </a:r>
            <a:r>
              <a:rPr lang="fr-FR" sz="1800" b="1" dirty="0" err="1">
                <a:solidFill>
                  <a:schemeClr val="accent5">
                    <a:lumMod val="40000"/>
                    <a:lumOff val="60000"/>
                  </a:schemeClr>
                </a:solidFill>
                <a:effectLst>
                  <a:outerShdw blurRad="38100" dist="38100" dir="2700000" algn="tl">
                    <a:srgbClr val="000000">
                      <a:alpha val="43137"/>
                    </a:srgbClr>
                  </a:outerShdw>
                </a:effectLst>
              </a:rPr>
              <a:t>priestess</a:t>
            </a:r>
            <a:endParaRPr lang="fr-FR" sz="1800" b="1" dirty="0">
              <a:solidFill>
                <a:schemeClr val="accent5">
                  <a:lumMod val="40000"/>
                  <a:lumOff val="60000"/>
                </a:schemeClr>
              </a:solidFill>
              <a:effectLst>
                <a:outerShdw blurRad="38100" dist="38100" dir="2700000" algn="tl">
                  <a:srgbClr val="000000">
                    <a:alpha val="43137"/>
                  </a:srgbClr>
                </a:outerShdw>
              </a:effectLst>
            </a:endParaRPr>
          </a:p>
          <a:p>
            <a:pPr lvl="1"/>
            <a:r>
              <a:rPr lang="fr-FR" sz="1800" b="1" i="1" dirty="0" err="1">
                <a:solidFill>
                  <a:schemeClr val="accent5">
                    <a:lumMod val="40000"/>
                    <a:lumOff val="60000"/>
                  </a:schemeClr>
                </a:solidFill>
                <a:effectLst>
                  <a:outerShdw blurRad="38100" dist="38100" dir="2700000" algn="tl">
                    <a:srgbClr val="000000">
                      <a:alpha val="43137"/>
                    </a:srgbClr>
                  </a:outerShdw>
                </a:effectLst>
              </a:rPr>
              <a:t>stephanephoros</a:t>
            </a:r>
            <a:r>
              <a:rPr lang="fr-FR" sz="1800" b="1" i="1" dirty="0">
                <a:solidFill>
                  <a:schemeClr val="accent5">
                    <a:lumMod val="40000"/>
                    <a:lumOff val="60000"/>
                  </a:schemeClr>
                </a:solidFill>
                <a:effectLst>
                  <a:outerShdw blurRad="38100" dist="38100" dir="2700000" algn="tl">
                    <a:srgbClr val="000000">
                      <a:alpha val="43137"/>
                    </a:srgbClr>
                  </a:outerShdw>
                </a:effectLst>
              </a:rPr>
              <a:t> – </a:t>
            </a:r>
            <a:r>
              <a:rPr lang="fr-FR" sz="1800" b="1" dirty="0">
                <a:solidFill>
                  <a:schemeClr val="accent5">
                    <a:lumMod val="40000"/>
                    <a:lumOff val="60000"/>
                  </a:schemeClr>
                </a:solidFill>
                <a:effectLst>
                  <a:outerShdw blurRad="38100" dist="38100" dir="2700000" algn="tl">
                    <a:srgbClr val="000000">
                      <a:alpha val="43137"/>
                    </a:srgbClr>
                  </a:outerShdw>
                </a:effectLst>
              </a:rPr>
              <a:t>16-times !</a:t>
            </a:r>
          </a:p>
          <a:p>
            <a:pPr lvl="1"/>
            <a:endParaRPr lang="fr-FR" sz="1800" b="1" dirty="0">
              <a:solidFill>
                <a:schemeClr val="accent5">
                  <a:lumMod val="40000"/>
                  <a:lumOff val="60000"/>
                </a:schemeClr>
              </a:solidFill>
              <a:effectLst>
                <a:outerShdw blurRad="38100" dist="38100" dir="2700000" algn="tl">
                  <a:srgbClr val="000000">
                    <a:alpha val="43137"/>
                  </a:srgbClr>
                </a:outerShdw>
              </a:effectLst>
            </a:endParaRPr>
          </a:p>
          <a:p>
            <a:r>
              <a:rPr lang="fr-FR" sz="1600" dirty="0">
                <a:solidFill>
                  <a:schemeClr val="accent5">
                    <a:lumMod val="40000"/>
                    <a:lumOff val="60000"/>
                  </a:schemeClr>
                </a:solidFill>
                <a:effectLst>
                  <a:outerShdw blurRad="38100" dist="38100" dir="2700000" algn="tl">
                    <a:srgbClr val="000000">
                      <a:alpha val="43137"/>
                    </a:srgbClr>
                  </a:outerShdw>
                </a:effectLst>
              </a:rPr>
              <a:t>one of </a:t>
            </a:r>
            <a:r>
              <a:rPr lang="fr-FR" sz="1600" dirty="0" err="1">
                <a:solidFill>
                  <a:schemeClr val="accent5">
                    <a:lumMod val="40000"/>
                    <a:lumOff val="60000"/>
                  </a:schemeClr>
                </a:solidFill>
                <a:effectLst>
                  <a:outerShdw blurRad="38100" dist="38100" dir="2700000" algn="tl">
                    <a:srgbClr val="000000">
                      <a:alpha val="43137"/>
                    </a:srgbClr>
                  </a:outerShdw>
                </a:effectLst>
              </a:rPr>
              <a:t>only</a:t>
            </a:r>
            <a:r>
              <a:rPr lang="fr-FR" sz="1600" dirty="0">
                <a:solidFill>
                  <a:schemeClr val="accent5">
                    <a:lumMod val="40000"/>
                    <a:lumOff val="60000"/>
                  </a:schemeClr>
                </a:solidFill>
                <a:effectLst>
                  <a:outerShdw blurRad="38100" dist="38100" dir="2700000" algn="tl">
                    <a:srgbClr val="000000">
                      <a:alpha val="43137"/>
                    </a:srgbClr>
                  </a:outerShdw>
                </a:effectLst>
              </a:rPr>
              <a:t> </a:t>
            </a:r>
            <a:r>
              <a:rPr lang="fr-FR" sz="1600" dirty="0" err="1">
                <a:solidFill>
                  <a:schemeClr val="accent5">
                    <a:lumMod val="40000"/>
                    <a:lumOff val="60000"/>
                  </a:schemeClr>
                </a:solidFill>
                <a:effectLst>
                  <a:outerShdw blurRad="38100" dist="38100" dir="2700000" algn="tl">
                    <a:srgbClr val="000000">
                      <a:alpha val="43137"/>
                    </a:srgbClr>
                  </a:outerShdw>
                </a:effectLst>
              </a:rPr>
              <a:t>two</a:t>
            </a:r>
            <a:r>
              <a:rPr lang="fr-FR" sz="1600" dirty="0">
                <a:solidFill>
                  <a:schemeClr val="accent5">
                    <a:lumMod val="40000"/>
                    <a:lumOff val="60000"/>
                  </a:schemeClr>
                </a:solidFill>
                <a:effectLst>
                  <a:outerShdw blurRad="38100" dist="38100" dir="2700000" algn="tl">
                    <a:srgbClr val="000000">
                      <a:alpha val="43137"/>
                    </a:srgbClr>
                  </a:outerShdw>
                </a:effectLst>
              </a:rPr>
              <a:t> </a:t>
            </a:r>
            <a:r>
              <a:rPr lang="fr-FR" sz="1600" dirty="0" err="1">
                <a:solidFill>
                  <a:schemeClr val="accent5">
                    <a:lumMod val="40000"/>
                    <a:lumOff val="60000"/>
                  </a:schemeClr>
                </a:solidFill>
                <a:effectLst>
                  <a:outerShdw blurRad="38100" dist="38100" dir="2700000" algn="tl">
                    <a:srgbClr val="000000">
                      <a:alpha val="43137"/>
                    </a:srgbClr>
                  </a:outerShdw>
                </a:effectLst>
              </a:rPr>
              <a:t>priestesses</a:t>
            </a:r>
            <a:r>
              <a:rPr lang="fr-FR" sz="1600" dirty="0">
                <a:solidFill>
                  <a:schemeClr val="accent5">
                    <a:lumMod val="40000"/>
                    <a:lumOff val="60000"/>
                  </a:schemeClr>
                </a:solidFill>
                <a:effectLst>
                  <a:outerShdw blurRad="38100" dist="38100" dir="2700000" algn="tl">
                    <a:srgbClr val="000000">
                      <a:alpha val="43137"/>
                    </a:srgbClr>
                  </a:outerShdw>
                </a:effectLst>
              </a:rPr>
              <a:t> </a:t>
            </a:r>
            <a:br>
              <a:rPr lang="fr-FR" sz="1600" dirty="0">
                <a:solidFill>
                  <a:schemeClr val="accent5">
                    <a:lumMod val="40000"/>
                    <a:lumOff val="60000"/>
                  </a:schemeClr>
                </a:solidFill>
                <a:effectLst>
                  <a:outerShdw blurRad="38100" dist="38100" dir="2700000" algn="tl">
                    <a:srgbClr val="000000">
                      <a:alpha val="43137"/>
                    </a:srgbClr>
                  </a:outerShdw>
                </a:effectLst>
              </a:rPr>
            </a:br>
            <a:r>
              <a:rPr lang="fr-FR" sz="1600" dirty="0">
                <a:solidFill>
                  <a:schemeClr val="accent5">
                    <a:lumMod val="40000"/>
                    <a:lumOff val="60000"/>
                  </a:schemeClr>
                </a:solidFill>
                <a:effectLst>
                  <a:outerShdw blurRad="38100" dist="38100" dir="2700000" algn="tl">
                    <a:srgbClr val="000000">
                      <a:alpha val="43137"/>
                    </a:srgbClr>
                  </a:outerShdw>
                </a:effectLst>
              </a:rPr>
              <a:t>for Aphrodite in </a:t>
            </a:r>
            <a:r>
              <a:rPr lang="fr-FR" sz="1600" dirty="0" err="1">
                <a:solidFill>
                  <a:schemeClr val="accent5">
                    <a:lumMod val="40000"/>
                    <a:lumOff val="60000"/>
                  </a:schemeClr>
                </a:solidFill>
                <a:effectLst>
                  <a:outerShdw blurRad="38100" dist="38100" dir="2700000" algn="tl">
                    <a:srgbClr val="000000">
                      <a:alpha val="43137"/>
                    </a:srgbClr>
                  </a:outerShdw>
                </a:effectLst>
              </a:rPr>
              <a:t>Aphrodisias</a:t>
            </a:r>
            <a:r>
              <a:rPr lang="fr-FR" sz="1600" dirty="0">
                <a:solidFill>
                  <a:schemeClr val="accent5">
                    <a:lumMod val="40000"/>
                    <a:lumOff val="60000"/>
                  </a:schemeClr>
                </a:solidFill>
                <a:effectLst>
                  <a:outerShdw blurRad="38100" dist="38100" dir="2700000" algn="tl">
                    <a:srgbClr val="000000">
                      <a:alpha val="43137"/>
                    </a:srgbClr>
                  </a:outerShdw>
                </a:effectLst>
              </a:rPr>
              <a:t> </a:t>
            </a:r>
            <a:br>
              <a:rPr lang="fr-FR" sz="1600" dirty="0">
                <a:solidFill>
                  <a:schemeClr val="accent5">
                    <a:lumMod val="40000"/>
                    <a:lumOff val="60000"/>
                  </a:schemeClr>
                </a:solidFill>
                <a:effectLst>
                  <a:outerShdw blurRad="38100" dist="38100" dir="2700000" algn="tl">
                    <a:srgbClr val="000000">
                      <a:alpha val="43137"/>
                    </a:srgbClr>
                  </a:outerShdw>
                </a:effectLst>
              </a:rPr>
            </a:br>
            <a:r>
              <a:rPr lang="fr-FR" sz="1600" dirty="0">
                <a:solidFill>
                  <a:schemeClr val="accent5">
                    <a:lumMod val="40000"/>
                    <a:lumOff val="60000"/>
                  </a:schemeClr>
                </a:solidFill>
                <a:effectLst>
                  <a:outerShdw blurRad="38100" dist="38100" dir="2700000" algn="tl">
                    <a:srgbClr val="000000">
                      <a:alpha val="43137"/>
                    </a:srgbClr>
                  </a:outerShdw>
                </a:effectLst>
              </a:rPr>
              <a:t>– </a:t>
            </a:r>
            <a:r>
              <a:rPr lang="fr-FR" sz="1600" dirty="0" err="1">
                <a:solidFill>
                  <a:schemeClr val="accent5">
                    <a:lumMod val="40000"/>
                    <a:lumOff val="60000"/>
                  </a:schemeClr>
                </a:solidFill>
                <a:effectLst>
                  <a:outerShdw blurRad="38100" dist="38100" dir="2700000" algn="tl">
                    <a:srgbClr val="000000">
                      <a:alpha val="43137"/>
                    </a:srgbClr>
                  </a:outerShdw>
                </a:effectLst>
              </a:rPr>
              <a:t>otherwise</a:t>
            </a:r>
            <a:r>
              <a:rPr lang="fr-FR" sz="1600" dirty="0">
                <a:solidFill>
                  <a:schemeClr val="accent5">
                    <a:lumMod val="40000"/>
                    <a:lumOff val="60000"/>
                  </a:schemeClr>
                </a:solidFill>
                <a:effectLst>
                  <a:outerShdw blurRad="38100" dist="38100" dir="2700000" algn="tl">
                    <a:srgbClr val="000000">
                      <a:alpha val="43137"/>
                    </a:srgbClr>
                  </a:outerShdw>
                </a:effectLst>
              </a:rPr>
              <a:t> </a:t>
            </a:r>
            <a:r>
              <a:rPr lang="fr-FR" sz="1600" dirty="0" err="1">
                <a:solidFill>
                  <a:schemeClr val="accent5">
                    <a:lumMod val="40000"/>
                    <a:lumOff val="60000"/>
                  </a:schemeClr>
                </a:solidFill>
                <a:effectLst>
                  <a:outerShdw blurRad="38100" dist="38100" dir="2700000" algn="tl">
                    <a:srgbClr val="000000">
                      <a:alpha val="43137"/>
                    </a:srgbClr>
                  </a:outerShdw>
                </a:effectLst>
              </a:rPr>
              <a:t>only</a:t>
            </a:r>
            <a:r>
              <a:rPr lang="fr-FR" sz="1600" dirty="0">
                <a:solidFill>
                  <a:schemeClr val="accent5">
                    <a:lumMod val="40000"/>
                    <a:lumOff val="60000"/>
                  </a:schemeClr>
                </a:solidFill>
                <a:effectLst>
                  <a:outerShdw blurRad="38100" dist="38100" dir="2700000" algn="tl">
                    <a:srgbClr val="000000">
                      <a:alpha val="43137"/>
                    </a:srgbClr>
                  </a:outerShdw>
                </a:effectLst>
              </a:rPr>
              <a:t> MALE </a:t>
            </a:r>
            <a:r>
              <a:rPr lang="fr-FR" sz="1600" dirty="0" err="1">
                <a:solidFill>
                  <a:schemeClr val="accent5">
                    <a:lumMod val="40000"/>
                    <a:lumOff val="60000"/>
                  </a:schemeClr>
                </a:solidFill>
                <a:effectLst>
                  <a:outerShdw blurRad="38100" dist="38100" dir="2700000" algn="tl">
                    <a:srgbClr val="000000">
                      <a:alpha val="43137"/>
                    </a:srgbClr>
                  </a:outerShdw>
                </a:effectLst>
              </a:rPr>
              <a:t>priests</a:t>
            </a:r>
            <a:endParaRPr lang="fr-FR" sz="1600" dirty="0">
              <a:solidFill>
                <a:schemeClr val="accent5">
                  <a:lumMod val="40000"/>
                  <a:lumOff val="60000"/>
                </a:schemeClr>
              </a:solidFill>
              <a:effectLst>
                <a:outerShdw blurRad="38100" dist="38100" dir="2700000" algn="tl">
                  <a:srgbClr val="000000">
                    <a:alpha val="43137"/>
                  </a:srgbClr>
                </a:outerShdw>
              </a:effectLst>
            </a:endParaRPr>
          </a:p>
          <a:p>
            <a:r>
              <a:rPr lang="fr-FR" sz="1600" dirty="0" err="1">
                <a:solidFill>
                  <a:schemeClr val="accent5">
                    <a:lumMod val="40000"/>
                    <a:lumOff val="60000"/>
                  </a:schemeClr>
                </a:solidFill>
                <a:effectLst>
                  <a:outerShdw blurRad="38100" dist="38100" dir="2700000" algn="tl">
                    <a:srgbClr val="000000">
                      <a:alpha val="43137"/>
                    </a:srgbClr>
                  </a:outerShdw>
                </a:effectLst>
              </a:rPr>
              <a:t>exceptional</a:t>
            </a:r>
            <a:r>
              <a:rPr lang="fr-FR" sz="1600" dirty="0">
                <a:solidFill>
                  <a:schemeClr val="accent5">
                    <a:lumMod val="40000"/>
                    <a:lumOff val="60000"/>
                  </a:schemeClr>
                </a:solidFill>
                <a:effectLst>
                  <a:outerShdw blurRad="38100" dist="38100" dir="2700000" algn="tl">
                    <a:srgbClr val="000000">
                      <a:alpha val="43137"/>
                    </a:srgbClr>
                  </a:outerShdw>
                </a:effectLst>
              </a:rPr>
              <a:t> </a:t>
            </a:r>
            <a:r>
              <a:rPr lang="fr-FR" sz="1600" dirty="0" err="1">
                <a:solidFill>
                  <a:schemeClr val="accent5">
                    <a:lumMod val="40000"/>
                    <a:lumOff val="60000"/>
                  </a:schemeClr>
                </a:solidFill>
                <a:effectLst>
                  <a:outerShdw blurRad="38100" dist="38100" dir="2700000" algn="tl">
                    <a:srgbClr val="000000">
                      <a:alpha val="43137"/>
                    </a:srgbClr>
                  </a:outerShdw>
                </a:effectLst>
              </a:rPr>
              <a:t>personality</a:t>
            </a:r>
            <a:br>
              <a:rPr lang="fr-FR" sz="1600" dirty="0">
                <a:solidFill>
                  <a:schemeClr val="accent5">
                    <a:lumMod val="40000"/>
                    <a:lumOff val="60000"/>
                  </a:schemeClr>
                </a:solidFill>
                <a:effectLst>
                  <a:outerShdw blurRad="38100" dist="38100" dir="2700000" algn="tl">
                    <a:srgbClr val="000000">
                      <a:alpha val="43137"/>
                    </a:srgbClr>
                  </a:outerShdw>
                </a:effectLst>
              </a:rPr>
            </a:br>
            <a:r>
              <a:rPr lang="fr-FR" sz="1600" dirty="0" err="1">
                <a:solidFill>
                  <a:schemeClr val="accent5">
                    <a:lumMod val="40000"/>
                    <a:lumOff val="60000"/>
                  </a:schemeClr>
                </a:solidFill>
                <a:effectLst>
                  <a:outerShdw blurRad="38100" dist="38100" dir="2700000" algn="tl">
                    <a:srgbClr val="000000">
                      <a:alpha val="43137"/>
                    </a:srgbClr>
                  </a:outerShdw>
                </a:effectLst>
              </a:rPr>
              <a:t>between</a:t>
            </a:r>
            <a:r>
              <a:rPr lang="fr-FR" sz="1600" dirty="0">
                <a:solidFill>
                  <a:schemeClr val="accent5">
                    <a:lumMod val="40000"/>
                    <a:lumOff val="60000"/>
                  </a:schemeClr>
                </a:solidFill>
                <a:effectLst>
                  <a:outerShdw blurRad="38100" dist="38100" dir="2700000" algn="tl">
                    <a:srgbClr val="000000">
                      <a:alpha val="43137"/>
                    </a:srgbClr>
                  </a:outerShdw>
                </a:effectLst>
              </a:rPr>
              <a:t> </a:t>
            </a:r>
            <a:r>
              <a:rPr lang="fr-FR" sz="1600" dirty="0" err="1">
                <a:solidFill>
                  <a:schemeClr val="accent5">
                    <a:lumMod val="40000"/>
                    <a:lumOff val="60000"/>
                  </a:schemeClr>
                </a:solidFill>
                <a:effectLst>
                  <a:outerShdw blurRad="38100" dist="38100" dir="2700000" algn="tl">
                    <a:srgbClr val="000000">
                      <a:alpha val="43137"/>
                    </a:srgbClr>
                  </a:outerShdw>
                </a:effectLst>
              </a:rPr>
              <a:t>emperors</a:t>
            </a:r>
            <a:r>
              <a:rPr lang="fr-FR" sz="1600" dirty="0">
                <a:solidFill>
                  <a:schemeClr val="accent5">
                    <a:lumMod val="40000"/>
                    <a:lumOff val="60000"/>
                  </a:schemeClr>
                </a:solidFill>
                <a:effectLst>
                  <a:outerShdw blurRad="38100" dist="38100" dir="2700000" algn="tl">
                    <a:srgbClr val="000000">
                      <a:alpha val="43137"/>
                    </a:srgbClr>
                  </a:outerShdw>
                </a:effectLst>
              </a:rPr>
              <a:t> </a:t>
            </a:r>
            <a:r>
              <a:rPr lang="fr-FR" sz="1600" dirty="0" err="1">
                <a:solidFill>
                  <a:schemeClr val="accent5">
                    <a:lumMod val="40000"/>
                    <a:lumOff val="60000"/>
                  </a:schemeClr>
                </a:solidFill>
                <a:effectLst>
                  <a:outerShdw blurRad="38100" dist="38100" dir="2700000" algn="tl">
                    <a:srgbClr val="000000">
                      <a:alpha val="43137"/>
                    </a:srgbClr>
                  </a:outerShdw>
                </a:effectLst>
              </a:rPr>
              <a:t>Tiberius</a:t>
            </a:r>
            <a:r>
              <a:rPr lang="fr-FR" sz="1600" dirty="0">
                <a:solidFill>
                  <a:schemeClr val="accent5">
                    <a:lumMod val="40000"/>
                    <a:lumOff val="60000"/>
                  </a:schemeClr>
                </a:solidFill>
                <a:effectLst>
                  <a:outerShdw blurRad="38100" dist="38100" dir="2700000" algn="tl">
                    <a:srgbClr val="000000">
                      <a:alpha val="43137"/>
                    </a:srgbClr>
                  </a:outerShdw>
                </a:effectLst>
              </a:rPr>
              <a:t> and </a:t>
            </a:r>
            <a:r>
              <a:rPr lang="fr-FR" sz="1600" dirty="0" err="1">
                <a:solidFill>
                  <a:schemeClr val="accent5">
                    <a:lumMod val="40000"/>
                    <a:lumOff val="60000"/>
                  </a:schemeClr>
                </a:solidFill>
                <a:effectLst>
                  <a:outerShdw blurRad="38100" dist="38100" dir="2700000" algn="tl">
                    <a:srgbClr val="000000">
                      <a:alpha val="43137"/>
                    </a:srgbClr>
                  </a:outerShdw>
                </a:effectLst>
              </a:rPr>
              <a:t>Vespasian</a:t>
            </a:r>
            <a:endParaRPr lang="fr-FR" sz="1600" dirty="0">
              <a:solidFill>
                <a:schemeClr val="accent5">
                  <a:lumMod val="40000"/>
                  <a:lumOff val="60000"/>
                </a:schemeClr>
              </a:solidFill>
              <a:effectLst>
                <a:outerShdw blurRad="38100" dist="38100" dir="2700000" algn="tl">
                  <a:srgbClr val="000000">
                    <a:alpha val="43137"/>
                  </a:srgbClr>
                </a:outerShdw>
              </a:effectLst>
            </a:endParaRPr>
          </a:p>
          <a:p>
            <a:pPr lvl="1"/>
            <a:r>
              <a:rPr lang="fr-FR" sz="1600"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euergetes</a:t>
            </a:r>
            <a:r>
              <a:rPr lang="fr-FR" sz="1600" dirty="0">
                <a:solidFill>
                  <a:schemeClr val="accent5">
                    <a:lumMod val="40000"/>
                    <a:lumOff val="60000"/>
                  </a:schemeClr>
                </a:solidFill>
                <a:effectLst>
                  <a:outerShdw blurRad="38100" dist="38100" dir="2700000" algn="tl">
                    <a:srgbClr val="000000">
                      <a:alpha val="43137"/>
                    </a:srgbClr>
                  </a:outerShdw>
                </a:effectLst>
                <a:sym typeface="Wingdings" pitchFamily="2" charset="2"/>
              </a:rPr>
              <a:t> – </a:t>
            </a:r>
            <a:r>
              <a:rPr lang="fr-FR" sz="1600"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benefactor</a:t>
            </a:r>
            <a:r>
              <a:rPr lang="fr-FR" sz="1600" dirty="0">
                <a:solidFill>
                  <a:schemeClr val="accent5">
                    <a:lumMod val="40000"/>
                    <a:lumOff val="60000"/>
                  </a:schemeClr>
                </a:solidFill>
                <a:effectLst>
                  <a:outerShdw blurRad="38100" dist="38100" dir="2700000" algn="tl">
                    <a:srgbClr val="000000">
                      <a:alpha val="43137"/>
                    </a:srgbClr>
                  </a:outerShdw>
                </a:effectLst>
                <a:sym typeface="Wingdings" pitchFamily="2" charset="2"/>
              </a:rPr>
              <a:t> of the polis</a:t>
            </a:r>
          </a:p>
          <a:p>
            <a:pPr lvl="1"/>
            <a:r>
              <a:rPr lang="fr-FR" sz="1600"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Founded</a:t>
            </a:r>
            <a:r>
              <a:rPr lang="fr-FR" sz="1600"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r>
              <a:rPr lang="fr-FR" sz="1600"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endowment</a:t>
            </a:r>
            <a:r>
              <a:rPr lang="fr-FR" sz="1600" dirty="0">
                <a:solidFill>
                  <a:schemeClr val="accent5">
                    <a:lumMod val="40000"/>
                    <a:lumOff val="60000"/>
                  </a:schemeClr>
                </a:solidFill>
                <a:effectLst>
                  <a:outerShdw blurRad="38100" dist="38100" dir="2700000" algn="tl">
                    <a:srgbClr val="000000">
                      <a:alpha val="43137"/>
                    </a:srgbClr>
                  </a:outerShdw>
                </a:effectLst>
                <a:sym typeface="Wingdings" pitchFamily="2" charset="2"/>
              </a:rPr>
              <a:t> for </a:t>
            </a:r>
            <a:r>
              <a:rPr lang="fr-FR" sz="1600" i="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stephanephoria</a:t>
            </a:r>
            <a:r>
              <a:rPr lang="fr-FR" sz="1600" i="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a:t>
            </a:r>
            <a:endParaRPr lang="fr-FR" sz="1600" dirty="0">
              <a:solidFill>
                <a:schemeClr val="accent5">
                  <a:lumMod val="40000"/>
                  <a:lumOff val="60000"/>
                </a:schemeClr>
              </a:solidFill>
              <a:effectLst>
                <a:outerShdw blurRad="38100" dist="38100" dir="2700000" algn="tl">
                  <a:srgbClr val="000000">
                    <a:alpha val="43137"/>
                  </a:srgbClr>
                </a:outerShdw>
              </a:effectLst>
              <a:sym typeface="Wingdings" pitchFamily="2" charset="2"/>
            </a:endParaRPr>
          </a:p>
          <a:p>
            <a:pPr lvl="1"/>
            <a:r>
              <a:rPr lang="fr-FR" sz="1600" dirty="0">
                <a:solidFill>
                  <a:schemeClr val="accent5">
                    <a:lumMod val="40000"/>
                    <a:lumOff val="60000"/>
                  </a:schemeClr>
                </a:solidFill>
                <a:effectLst>
                  <a:outerShdw blurRad="38100" dist="38100" dir="2700000" algn="tl">
                    <a:srgbClr val="000000">
                      <a:alpha val="43137"/>
                    </a:srgbClr>
                  </a:outerShdw>
                </a:effectLst>
                <a:sym typeface="Wingdings" pitchFamily="2" charset="2"/>
              </a:rPr>
              <a:t>total of 16 inscriptions</a:t>
            </a:r>
            <a:endParaRPr lang="fr-FR" sz="1600" dirty="0">
              <a:solidFill>
                <a:schemeClr val="accent5">
                  <a:lumMod val="40000"/>
                  <a:lumOff val="60000"/>
                </a:schemeClr>
              </a:solidFill>
              <a:effectLst>
                <a:outerShdw blurRad="38100" dist="38100" dir="2700000" algn="tl">
                  <a:srgbClr val="000000">
                    <a:alpha val="43137"/>
                  </a:srgbClr>
                </a:outerShdw>
              </a:effectLst>
            </a:endParaRPr>
          </a:p>
        </p:txBody>
      </p:sp>
      <p:sp>
        <p:nvSpPr>
          <p:cNvPr id="7" name="TextBox 6"/>
          <p:cNvSpPr txBox="1"/>
          <p:nvPr/>
        </p:nvSpPr>
        <p:spPr>
          <a:xfrm>
            <a:off x="179512" y="6464369"/>
            <a:ext cx="2664296" cy="276999"/>
          </a:xfrm>
          <a:prstGeom prst="rect">
            <a:avLst/>
          </a:prstGeom>
          <a:noFill/>
        </p:spPr>
        <p:txBody>
          <a:bodyPr wrap="square" rtlCol="0">
            <a:spAutoFit/>
          </a:bodyPr>
          <a:lstStyle/>
          <a:p>
            <a:r>
              <a:rPr lang="en-GB" sz="1200" dirty="0">
                <a:solidFill>
                  <a:schemeClr val="tx1">
                    <a:lumMod val="50000"/>
                  </a:schemeClr>
                </a:solidFill>
              </a:rPr>
              <a:t>Van Bremen p.90, 310f, n</a:t>
            </a:r>
            <a:r>
              <a:rPr lang="en-GB" sz="1200" baseline="30000" dirty="0">
                <a:solidFill>
                  <a:schemeClr val="tx1">
                    <a:lumMod val="50000"/>
                  </a:schemeClr>
                </a:solidFill>
              </a:rPr>
              <a:t>o</a:t>
            </a:r>
            <a:r>
              <a:rPr lang="en-GB" sz="1200" dirty="0">
                <a:solidFill>
                  <a:schemeClr val="tx1">
                    <a:lumMod val="50000"/>
                  </a:schemeClr>
                </a:solidFill>
              </a:rPr>
              <a:t> 2</a:t>
            </a:r>
          </a:p>
        </p:txBody>
      </p:sp>
      <p:sp>
        <p:nvSpPr>
          <p:cNvPr id="8" name="TextBox 7"/>
          <p:cNvSpPr txBox="1"/>
          <p:nvPr/>
        </p:nvSpPr>
        <p:spPr>
          <a:xfrm>
            <a:off x="467544" y="1412776"/>
            <a:ext cx="4968552" cy="984885"/>
          </a:xfrm>
          <a:prstGeom prst="rect">
            <a:avLst/>
          </a:prstGeom>
          <a:noFill/>
        </p:spPr>
        <p:txBody>
          <a:bodyPr wrap="square" rtlCol="0">
            <a:spAutoFit/>
          </a:bodyPr>
          <a:lstStyle/>
          <a:p>
            <a:r>
              <a:rPr lang="fr-FR" sz="2000" b="1" dirty="0" err="1">
                <a:solidFill>
                  <a:schemeClr val="accent5">
                    <a:lumMod val="60000"/>
                    <a:lumOff val="40000"/>
                  </a:schemeClr>
                </a:solidFill>
                <a:effectLst>
                  <a:outerShdw blurRad="38100" dist="38100" dir="2700000" algn="tl">
                    <a:srgbClr val="000000">
                      <a:alpha val="43137"/>
                    </a:srgbClr>
                  </a:outerShdw>
                </a:effectLst>
              </a:rPr>
              <a:t>Attalis</a:t>
            </a:r>
            <a:r>
              <a:rPr lang="fr-FR" sz="2000" b="1" dirty="0">
                <a:solidFill>
                  <a:schemeClr val="accent5">
                    <a:lumMod val="60000"/>
                    <a:lumOff val="40000"/>
                  </a:schemeClr>
                </a:solidFill>
                <a:effectLst>
                  <a:outerShdw blurRad="38100" dist="38100" dir="2700000" algn="tl">
                    <a:srgbClr val="000000">
                      <a:alpha val="43137"/>
                    </a:srgbClr>
                  </a:outerShdw>
                </a:effectLst>
              </a:rPr>
              <a:t> </a:t>
            </a:r>
            <a:r>
              <a:rPr lang="fr-FR" sz="2000" b="1" dirty="0" err="1">
                <a:solidFill>
                  <a:schemeClr val="accent5">
                    <a:lumMod val="60000"/>
                    <a:lumOff val="40000"/>
                  </a:schemeClr>
                </a:solidFill>
                <a:effectLst>
                  <a:outerShdw blurRad="38100" dist="38100" dir="2700000" algn="tl">
                    <a:srgbClr val="000000">
                      <a:alpha val="43137"/>
                    </a:srgbClr>
                  </a:outerShdw>
                </a:effectLst>
              </a:rPr>
              <a:t>Apphion</a:t>
            </a:r>
            <a:r>
              <a:rPr lang="fr-FR" sz="2000" b="1" dirty="0">
                <a:solidFill>
                  <a:schemeClr val="accent5">
                    <a:lumMod val="60000"/>
                    <a:lumOff val="40000"/>
                  </a:schemeClr>
                </a:solidFill>
                <a:effectLst>
                  <a:outerShdw blurRad="38100" dist="38100" dir="2700000" algn="tl">
                    <a:srgbClr val="000000">
                      <a:alpha val="43137"/>
                    </a:srgbClr>
                  </a:outerShdw>
                </a:effectLst>
              </a:rPr>
              <a:t>, </a:t>
            </a:r>
            <a:br>
              <a:rPr lang="fr-FR" sz="2000" b="1" dirty="0">
                <a:solidFill>
                  <a:schemeClr val="accent5">
                    <a:lumMod val="60000"/>
                    <a:lumOff val="40000"/>
                  </a:schemeClr>
                </a:solidFill>
                <a:effectLst>
                  <a:outerShdw blurRad="38100" dist="38100" dir="2700000" algn="tl">
                    <a:srgbClr val="000000">
                      <a:alpha val="43137"/>
                    </a:srgbClr>
                  </a:outerShdw>
                </a:effectLst>
              </a:rPr>
            </a:br>
            <a:r>
              <a:rPr lang="fr-FR" sz="2000" b="1" dirty="0" err="1">
                <a:solidFill>
                  <a:schemeClr val="accent5">
                    <a:lumMod val="60000"/>
                    <a:lumOff val="40000"/>
                  </a:schemeClr>
                </a:solidFill>
                <a:effectLst>
                  <a:outerShdw blurRad="38100" dist="38100" dir="2700000" algn="tl">
                    <a:srgbClr val="000000">
                      <a:alpha val="43137"/>
                    </a:srgbClr>
                  </a:outerShdw>
                </a:effectLst>
              </a:rPr>
              <a:t>daughter</a:t>
            </a:r>
            <a:r>
              <a:rPr lang="fr-FR" sz="2000" b="1" dirty="0">
                <a:solidFill>
                  <a:schemeClr val="accent5">
                    <a:lumMod val="60000"/>
                    <a:lumOff val="40000"/>
                  </a:schemeClr>
                </a:solidFill>
                <a:effectLst>
                  <a:outerShdw blurRad="38100" dist="38100" dir="2700000" algn="tl">
                    <a:srgbClr val="000000">
                      <a:alpha val="43137"/>
                    </a:srgbClr>
                  </a:outerShdw>
                </a:effectLst>
              </a:rPr>
              <a:t> of </a:t>
            </a:r>
            <a:r>
              <a:rPr lang="fr-FR" sz="2000" b="1" dirty="0" err="1">
                <a:solidFill>
                  <a:schemeClr val="accent5">
                    <a:lumMod val="60000"/>
                    <a:lumOff val="40000"/>
                  </a:schemeClr>
                </a:solidFill>
                <a:effectLst>
                  <a:outerShdw blurRad="38100" dist="38100" dir="2700000" algn="tl">
                    <a:srgbClr val="000000">
                      <a:alpha val="43137"/>
                    </a:srgbClr>
                  </a:outerShdw>
                </a:effectLst>
              </a:rPr>
              <a:t>Menecratès</a:t>
            </a:r>
            <a:endParaRPr lang="fr-FR" sz="2000" b="1" dirty="0">
              <a:solidFill>
                <a:schemeClr val="accent5">
                  <a:lumMod val="60000"/>
                  <a:lumOff val="40000"/>
                </a:schemeClr>
              </a:solidFill>
              <a:effectLst>
                <a:outerShdw blurRad="38100" dist="38100" dir="2700000" algn="tl">
                  <a:srgbClr val="000000">
                    <a:alpha val="43137"/>
                  </a:srgbClr>
                </a:outerShdw>
              </a:effectLst>
            </a:endParaRPr>
          </a:p>
          <a:p>
            <a:endParaRPr lang="en-GB" dirty="0"/>
          </a:p>
        </p:txBody>
      </p:sp>
      <p:sp>
        <p:nvSpPr>
          <p:cNvPr id="10" name="TextBox 9"/>
          <p:cNvSpPr txBox="1"/>
          <p:nvPr/>
        </p:nvSpPr>
        <p:spPr>
          <a:xfrm rot="5400000">
            <a:off x="5443982" y="3232474"/>
            <a:ext cx="6813376" cy="492443"/>
          </a:xfrm>
          <a:prstGeom prst="rect">
            <a:avLst/>
          </a:prstGeom>
          <a:noFill/>
        </p:spPr>
        <p:txBody>
          <a:bodyPr wrap="square" rtlCol="0">
            <a:spAutoFit/>
          </a:bodyPr>
          <a:lstStyle/>
          <a:p>
            <a:pPr lvl="2" algn="r"/>
            <a:r>
              <a:rPr lang="en-GB" sz="1200" dirty="0" err="1">
                <a:solidFill>
                  <a:schemeClr val="tx1">
                    <a:lumMod val="65000"/>
                  </a:schemeClr>
                </a:solidFill>
                <a:effectLst>
                  <a:outerShdw blurRad="38100" dist="38100" dir="2700000" algn="tl">
                    <a:srgbClr val="000000">
                      <a:alpha val="43137"/>
                    </a:srgbClr>
                  </a:outerShdw>
                </a:effectLst>
              </a:rPr>
              <a:t>Marmorblock</a:t>
            </a:r>
            <a:r>
              <a:rPr lang="en-GB" sz="1200" dirty="0">
                <a:solidFill>
                  <a:schemeClr val="tx1">
                    <a:lumMod val="65000"/>
                  </a:schemeClr>
                </a:solidFill>
                <a:effectLst>
                  <a:outerShdw blurRad="38100" dist="38100" dir="2700000" algn="tl">
                    <a:srgbClr val="000000">
                      <a:alpha val="43137"/>
                    </a:srgbClr>
                  </a:outerShdw>
                </a:effectLst>
              </a:rPr>
              <a:t>; MAMA 8, n</a:t>
            </a:r>
            <a:r>
              <a:rPr lang="en-GB" sz="1200" baseline="30000" dirty="0">
                <a:solidFill>
                  <a:schemeClr val="tx1">
                    <a:lumMod val="65000"/>
                  </a:schemeClr>
                </a:solidFill>
                <a:effectLst>
                  <a:outerShdw blurRad="38100" dist="38100" dir="2700000" algn="tl">
                    <a:srgbClr val="000000">
                      <a:alpha val="43137"/>
                    </a:srgbClr>
                  </a:outerShdw>
                </a:effectLst>
              </a:rPr>
              <a:t>o</a:t>
            </a:r>
            <a:r>
              <a:rPr lang="en-GB" sz="1200" dirty="0">
                <a:solidFill>
                  <a:schemeClr val="tx1">
                    <a:lumMod val="65000"/>
                  </a:schemeClr>
                </a:solidFill>
                <a:effectLst>
                  <a:outerShdw blurRad="38100" dist="38100" dir="2700000" algn="tl">
                    <a:srgbClr val="000000">
                      <a:alpha val="43137"/>
                    </a:srgbClr>
                  </a:outerShdw>
                </a:effectLst>
              </a:rPr>
              <a:t> 478; </a:t>
            </a:r>
            <a:r>
              <a:rPr lang="en-GB" sz="1200" dirty="0" err="1">
                <a:solidFill>
                  <a:schemeClr val="tx1">
                    <a:lumMod val="65000"/>
                  </a:schemeClr>
                </a:solidFill>
                <a:effectLst>
                  <a:outerShdw blurRad="38100" dist="38100" dir="2700000" algn="tl">
                    <a:srgbClr val="000000">
                      <a:alpha val="43137"/>
                    </a:srgbClr>
                  </a:outerShdw>
                </a:effectLst>
              </a:rPr>
              <a:t>IAph</a:t>
            </a:r>
            <a:r>
              <a:rPr lang="en-GB" sz="1200" dirty="0">
                <a:solidFill>
                  <a:schemeClr val="tx1">
                    <a:lumMod val="65000"/>
                  </a:schemeClr>
                </a:solidFill>
                <a:effectLst>
                  <a:outerShdw blurRad="38100" dist="38100" dir="2700000" algn="tl">
                    <a:srgbClr val="000000">
                      <a:alpha val="43137"/>
                    </a:srgbClr>
                  </a:outerShdw>
                </a:effectLst>
              </a:rPr>
              <a:t> 12.609, </a:t>
            </a:r>
            <a:r>
              <a:rPr lang="en-GB" sz="1200" dirty="0" err="1">
                <a:solidFill>
                  <a:schemeClr val="tx1">
                    <a:lumMod val="65000"/>
                  </a:schemeClr>
                </a:solidFill>
                <a:effectLst>
                  <a:outerShdw blurRad="38100" dist="38100" dir="2700000" algn="tl">
                    <a:srgbClr val="000000">
                      <a:alpha val="43137"/>
                    </a:srgbClr>
                  </a:outerShdw>
                </a:effectLst>
              </a:rPr>
              <a:t>Lokalisierung</a:t>
            </a:r>
            <a:r>
              <a:rPr lang="en-GB" sz="1200" dirty="0">
                <a:solidFill>
                  <a:schemeClr val="tx1">
                    <a:lumMod val="65000"/>
                  </a:schemeClr>
                </a:solidFill>
                <a:effectLst>
                  <a:outerShdw blurRad="38100" dist="38100" dir="2700000" algn="tl">
                    <a:srgbClr val="000000">
                      <a:alpha val="43137"/>
                    </a:srgbClr>
                  </a:outerShdw>
                </a:effectLst>
              </a:rPr>
              <a:t>: </a:t>
            </a:r>
            <a:r>
              <a:rPr lang="en-GB" sz="1200" dirty="0" err="1">
                <a:solidFill>
                  <a:schemeClr val="tx1">
                    <a:lumMod val="65000"/>
                  </a:schemeClr>
                </a:solidFill>
                <a:effectLst>
                  <a:outerShdw blurRad="38100" dist="38100" dir="2700000" algn="tl">
                    <a:srgbClr val="000000">
                      <a:alpha val="43137"/>
                    </a:srgbClr>
                  </a:outerShdw>
                </a:effectLst>
              </a:rPr>
              <a:t>unbekannt</a:t>
            </a:r>
            <a:endParaRPr lang="en-GB" sz="1200" dirty="0">
              <a:solidFill>
                <a:schemeClr val="tx1">
                  <a:lumMod val="65000"/>
                </a:schemeClr>
              </a:solidFill>
              <a:effectLst>
                <a:outerShdw blurRad="38100" dist="38100" dir="2700000" algn="tl">
                  <a:srgbClr val="000000">
                    <a:alpha val="43137"/>
                  </a:srgbClr>
                </a:outerShdw>
              </a:effectLst>
            </a:endParaRPr>
          </a:p>
          <a:p>
            <a:endParaRPr lang="en-GB" sz="1400" dirty="0">
              <a:solidFill>
                <a:schemeClr val="tx1">
                  <a:lumMod val="65000"/>
                </a:schemeClr>
              </a:solidFill>
            </a:endParaRPr>
          </a:p>
        </p:txBody>
      </p:sp>
    </p:spTree>
    <p:extLst>
      <p:ext uri="{BB962C8B-B14F-4D97-AF65-F5344CB8AC3E}">
        <p14:creationId xmlns:p14="http://schemas.microsoft.com/office/powerpoint/2010/main" val="2209534065"/>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4" presetClass="entr" presetSubtype="5"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randombar(vertical)">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854968"/>
          </a:xfrm>
        </p:spPr>
        <p:txBody>
          <a:bodyPr>
            <a:normAutofit fontScale="90000"/>
          </a:bodyPr>
          <a:lstStyle/>
          <a:p>
            <a:r>
              <a:rPr lang="en-GB" dirty="0" err="1"/>
              <a:t>Aphrodisias</a:t>
            </a:r>
            <a:r>
              <a:rPr lang="en-GB" dirty="0"/>
              <a:t>: </a:t>
            </a:r>
            <a:r>
              <a:rPr lang="fr-FR" dirty="0"/>
              <a:t>power&amp; influence</a:t>
            </a:r>
            <a:endParaRPr lang="en-GB" dirty="0"/>
          </a:p>
        </p:txBody>
      </p:sp>
      <p:sp>
        <p:nvSpPr>
          <p:cNvPr id="3" name="Content Placeholder 2"/>
          <p:cNvSpPr>
            <a:spLocks noGrp="1"/>
          </p:cNvSpPr>
          <p:nvPr>
            <p:ph idx="1"/>
          </p:nvPr>
        </p:nvSpPr>
        <p:spPr>
          <a:xfrm>
            <a:off x="179512" y="2348300"/>
            <a:ext cx="4968552" cy="4177044"/>
          </a:xfrm>
        </p:spPr>
        <p:txBody>
          <a:bodyPr>
            <a:normAutofit fontScale="77500" lnSpcReduction="20000"/>
          </a:bodyPr>
          <a:lstStyle/>
          <a:p>
            <a:r>
              <a:rPr lang="fr-FR" sz="2600" dirty="0" err="1">
                <a:solidFill>
                  <a:schemeClr val="accent5">
                    <a:lumMod val="40000"/>
                    <a:lumOff val="60000"/>
                  </a:schemeClr>
                </a:solidFill>
                <a:effectLst>
                  <a:outerShdw blurRad="38100" dist="38100" dir="2700000" algn="tl">
                    <a:srgbClr val="000000">
                      <a:alpha val="43137"/>
                    </a:srgbClr>
                  </a:outerShdw>
                </a:effectLst>
              </a:rPr>
              <a:t>Dedication</a:t>
            </a:r>
            <a:r>
              <a:rPr lang="fr-FR" sz="2600" dirty="0">
                <a:solidFill>
                  <a:schemeClr val="accent5">
                    <a:lumMod val="40000"/>
                    <a:lumOff val="60000"/>
                  </a:schemeClr>
                </a:solidFill>
                <a:effectLst>
                  <a:outerShdw blurRad="38100" dist="38100" dir="2700000" algn="tl">
                    <a:srgbClr val="000000">
                      <a:alpha val="43137"/>
                    </a:srgbClr>
                  </a:outerShdw>
                </a:effectLst>
              </a:rPr>
              <a:t> to Aphrodite and </a:t>
            </a:r>
            <a:r>
              <a:rPr lang="fr-FR" sz="2600" i="1" dirty="0" err="1">
                <a:solidFill>
                  <a:schemeClr val="accent5">
                    <a:lumMod val="40000"/>
                    <a:lumOff val="60000"/>
                  </a:schemeClr>
                </a:solidFill>
                <a:effectLst>
                  <a:outerShdw blurRad="38100" dist="38100" dir="2700000" algn="tl">
                    <a:srgbClr val="000000">
                      <a:alpha val="43137"/>
                    </a:srgbClr>
                  </a:outerShdw>
                </a:effectLst>
              </a:rPr>
              <a:t>demos</a:t>
            </a:r>
            <a:r>
              <a:rPr lang="fr-FR" sz="2600" dirty="0">
                <a:solidFill>
                  <a:schemeClr val="accent5">
                    <a:lumMod val="40000"/>
                    <a:lumOff val="60000"/>
                  </a:schemeClr>
                </a:solidFill>
                <a:effectLst>
                  <a:outerShdw blurRad="38100" dist="38100" dir="2700000" algn="tl">
                    <a:srgbClr val="000000">
                      <a:alpha val="43137"/>
                    </a:srgbClr>
                  </a:outerShdw>
                </a:effectLst>
              </a:rPr>
              <a:t>, </a:t>
            </a:r>
            <a:br>
              <a:rPr lang="fr-FR" sz="2600" dirty="0">
                <a:solidFill>
                  <a:schemeClr val="accent5">
                    <a:lumMod val="40000"/>
                    <a:lumOff val="60000"/>
                  </a:schemeClr>
                </a:solidFill>
                <a:effectLst>
                  <a:outerShdw blurRad="38100" dist="38100" dir="2700000" algn="tl">
                    <a:srgbClr val="000000">
                      <a:alpha val="43137"/>
                    </a:srgbClr>
                  </a:outerShdw>
                </a:effectLst>
              </a:rPr>
            </a:br>
            <a:r>
              <a:rPr lang="fr-FR" sz="2600" dirty="0">
                <a:solidFill>
                  <a:schemeClr val="accent5">
                    <a:lumMod val="40000"/>
                    <a:lumOff val="60000"/>
                  </a:schemeClr>
                </a:solidFill>
                <a:effectLst>
                  <a:outerShdw blurRad="38100" dist="38100" dir="2700000" algn="tl">
                    <a:srgbClr val="000000">
                      <a:alpha val="43137"/>
                    </a:srgbClr>
                  </a:outerShdw>
                </a:effectLst>
              </a:rPr>
              <a:t>by Attalos and </a:t>
            </a:r>
            <a:r>
              <a:rPr lang="fr-FR" sz="2600" dirty="0" err="1">
                <a:solidFill>
                  <a:schemeClr val="accent5">
                    <a:lumMod val="40000"/>
                    <a:lumOff val="60000"/>
                  </a:schemeClr>
                </a:solidFill>
                <a:effectLst>
                  <a:outerShdw blurRad="38100" dist="38100" dir="2700000" algn="tl">
                    <a:srgbClr val="000000">
                      <a:alpha val="43137"/>
                    </a:srgbClr>
                  </a:outerShdw>
                </a:effectLst>
              </a:rPr>
              <a:t>Attalis</a:t>
            </a:r>
            <a:r>
              <a:rPr lang="fr-FR" sz="2600" dirty="0">
                <a:solidFill>
                  <a:schemeClr val="accent5">
                    <a:lumMod val="40000"/>
                    <a:lumOff val="60000"/>
                  </a:schemeClr>
                </a:solidFill>
                <a:effectLst>
                  <a:outerShdw blurRad="38100" dist="38100" dir="2700000" algn="tl">
                    <a:srgbClr val="000000">
                      <a:alpha val="43137"/>
                    </a:srgbClr>
                  </a:outerShdw>
                </a:effectLst>
              </a:rPr>
              <a:t> </a:t>
            </a:r>
            <a:r>
              <a:rPr lang="fr-FR" sz="2600" dirty="0" err="1">
                <a:solidFill>
                  <a:schemeClr val="accent5">
                    <a:lumMod val="40000"/>
                    <a:lumOff val="60000"/>
                  </a:schemeClr>
                </a:solidFill>
                <a:effectLst>
                  <a:outerShdw blurRad="38100" dist="38100" dir="2700000" algn="tl">
                    <a:srgbClr val="000000">
                      <a:alpha val="43137"/>
                    </a:srgbClr>
                  </a:outerShdw>
                </a:effectLst>
              </a:rPr>
              <a:t>Apphion</a:t>
            </a:r>
            <a:r>
              <a:rPr lang="fr-FR" sz="2600" dirty="0">
                <a:solidFill>
                  <a:schemeClr val="accent5">
                    <a:lumMod val="40000"/>
                    <a:lumOff val="60000"/>
                  </a:schemeClr>
                </a:solidFill>
                <a:effectLst>
                  <a:outerShdw blurRad="38100" dist="38100" dir="2700000" algn="tl">
                    <a:srgbClr val="000000">
                      <a:alpha val="43137"/>
                    </a:srgbClr>
                  </a:outerShdw>
                </a:effectLst>
              </a:rPr>
              <a:t>, </a:t>
            </a:r>
            <a:br>
              <a:rPr lang="fr-FR" sz="2600" dirty="0">
                <a:solidFill>
                  <a:schemeClr val="accent5">
                    <a:lumMod val="40000"/>
                    <a:lumOff val="60000"/>
                  </a:schemeClr>
                </a:solidFill>
                <a:effectLst>
                  <a:outerShdw blurRad="38100" dist="38100" dir="2700000" algn="tl">
                    <a:srgbClr val="000000">
                      <a:alpha val="43137"/>
                    </a:srgbClr>
                  </a:outerShdw>
                </a:effectLst>
              </a:rPr>
            </a:br>
            <a:r>
              <a:rPr lang="fr-FR" sz="2600" dirty="0" err="1">
                <a:solidFill>
                  <a:schemeClr val="accent5">
                    <a:lumMod val="40000"/>
                    <a:lumOff val="60000"/>
                  </a:schemeClr>
                </a:solidFill>
                <a:effectLst>
                  <a:outerShdw blurRad="38100" dist="38100" dir="2700000" algn="tl">
                    <a:srgbClr val="000000">
                      <a:alpha val="43137"/>
                    </a:srgbClr>
                  </a:outerShdw>
                </a:effectLst>
              </a:rPr>
              <a:t>priests</a:t>
            </a:r>
            <a:r>
              <a:rPr lang="fr-FR" sz="2600" dirty="0">
                <a:solidFill>
                  <a:schemeClr val="accent5">
                    <a:lumMod val="40000"/>
                    <a:lumOff val="60000"/>
                  </a:schemeClr>
                </a:solidFill>
                <a:effectLst>
                  <a:outerShdw blurRad="38100" dist="38100" dir="2700000" algn="tl">
                    <a:srgbClr val="000000">
                      <a:alpha val="43137"/>
                    </a:srgbClr>
                  </a:outerShdw>
                </a:effectLst>
              </a:rPr>
              <a:t> of Aphrodite </a:t>
            </a:r>
            <a:r>
              <a:rPr lang="fr-FR" sz="2600" dirty="0" err="1">
                <a:solidFill>
                  <a:schemeClr val="accent5">
                    <a:lumMod val="40000"/>
                    <a:lumOff val="60000"/>
                  </a:schemeClr>
                </a:solidFill>
                <a:effectLst>
                  <a:outerShdw blurRad="38100" dist="38100" dir="2700000" algn="tl">
                    <a:srgbClr val="000000">
                      <a:alpha val="43137"/>
                    </a:srgbClr>
                  </a:outerShdw>
                </a:effectLst>
              </a:rPr>
              <a:t>under</a:t>
            </a:r>
            <a:r>
              <a:rPr lang="fr-FR" sz="2600" dirty="0">
                <a:solidFill>
                  <a:schemeClr val="accent5">
                    <a:lumMod val="40000"/>
                    <a:lumOff val="60000"/>
                  </a:schemeClr>
                </a:solidFill>
                <a:effectLst>
                  <a:outerShdw blurRad="38100" dist="38100" dir="2700000" algn="tl">
                    <a:srgbClr val="000000">
                      <a:alpha val="43137"/>
                    </a:srgbClr>
                  </a:outerShdw>
                </a:effectLst>
              </a:rPr>
              <a:t> Claudius:</a:t>
            </a:r>
            <a:br>
              <a:rPr lang="fr-FR" sz="2600" dirty="0">
                <a:solidFill>
                  <a:schemeClr val="accent5">
                    <a:lumMod val="40000"/>
                    <a:lumOff val="60000"/>
                  </a:schemeClr>
                </a:solidFill>
                <a:effectLst>
                  <a:outerShdw blurRad="38100" dist="38100" dir="2700000" algn="tl">
                    <a:srgbClr val="000000">
                      <a:alpha val="43137"/>
                    </a:srgbClr>
                  </a:outerShdw>
                </a:effectLst>
              </a:rPr>
            </a:br>
            <a:endParaRPr lang="fr-FR" sz="2600" dirty="0">
              <a:solidFill>
                <a:schemeClr val="accent5">
                  <a:lumMod val="40000"/>
                  <a:lumOff val="60000"/>
                </a:schemeClr>
              </a:solidFill>
              <a:effectLst>
                <a:outerShdw blurRad="38100" dist="38100" dir="2700000" algn="tl">
                  <a:srgbClr val="000000">
                    <a:alpha val="43137"/>
                  </a:srgbClr>
                </a:outerShdw>
              </a:effectLst>
            </a:endParaRPr>
          </a:p>
          <a:p>
            <a:pPr lvl="1"/>
            <a:r>
              <a:rPr lang="en-GB" sz="2600" dirty="0" err="1">
                <a:solidFill>
                  <a:schemeClr val="accent5">
                    <a:lumMod val="40000"/>
                    <a:lumOff val="60000"/>
                  </a:schemeClr>
                </a:solidFill>
              </a:rPr>
              <a:t>Ἄττ</a:t>
            </a:r>
            <a:r>
              <a:rPr lang="en-GB" sz="2600" dirty="0">
                <a:solidFill>
                  <a:schemeClr val="accent5">
                    <a:lumMod val="40000"/>
                    <a:lumOff val="60000"/>
                  </a:schemeClr>
                </a:solidFill>
              </a:rPr>
              <a:t>αλος Με-</a:t>
            </a:r>
            <a:r>
              <a:rPr lang="fr-FR" sz="2600" dirty="0">
                <a:solidFill>
                  <a:schemeClr val="accent5">
                    <a:lumMod val="40000"/>
                    <a:lumOff val="60000"/>
                  </a:schemeClr>
                </a:solidFill>
              </a:rPr>
              <a:t>|</a:t>
            </a:r>
            <a:br>
              <a:rPr lang="fr-FR" sz="2600" dirty="0">
                <a:solidFill>
                  <a:schemeClr val="accent5">
                    <a:lumMod val="40000"/>
                    <a:lumOff val="60000"/>
                  </a:schemeClr>
                </a:solidFill>
              </a:rPr>
            </a:br>
            <a:r>
              <a:rPr lang="en-GB" sz="2600" dirty="0" err="1">
                <a:solidFill>
                  <a:schemeClr val="accent5">
                    <a:lumMod val="40000"/>
                    <a:lumOff val="60000"/>
                  </a:schemeClr>
                </a:solidFill>
              </a:rPr>
              <a:t>νάνδρου</a:t>
            </a:r>
            <a:r>
              <a:rPr lang="en-GB" sz="2600" dirty="0">
                <a:solidFill>
                  <a:schemeClr val="accent5">
                    <a:lumMod val="40000"/>
                    <a:lumOff val="60000"/>
                  </a:schemeClr>
                </a:solidFill>
              </a:rPr>
              <a:t> </a:t>
            </a:r>
            <a:r>
              <a:rPr lang="en-GB" sz="2600" dirty="0" err="1">
                <a:solidFill>
                  <a:schemeClr val="accent5">
                    <a:lumMod val="40000"/>
                    <a:lumOff val="60000"/>
                  </a:schemeClr>
                </a:solidFill>
              </a:rPr>
              <a:t>τοῦ</a:t>
            </a:r>
            <a:r>
              <a:rPr lang="fr-FR" sz="2600" dirty="0">
                <a:solidFill>
                  <a:schemeClr val="accent5">
                    <a:lumMod val="40000"/>
                    <a:lumOff val="60000"/>
                  </a:schemeClr>
                </a:solidFill>
              </a:rPr>
              <a:t> | </a:t>
            </a:r>
            <a:br>
              <a:rPr lang="fr-FR" sz="2600" dirty="0">
                <a:solidFill>
                  <a:schemeClr val="accent5">
                    <a:lumMod val="40000"/>
                    <a:lumOff val="60000"/>
                  </a:schemeClr>
                </a:solidFill>
              </a:rPr>
            </a:br>
            <a:r>
              <a:rPr lang="en-GB" sz="2600" dirty="0" err="1">
                <a:solidFill>
                  <a:schemeClr val="accent5">
                    <a:lumMod val="40000"/>
                    <a:lumOff val="60000"/>
                  </a:schemeClr>
                </a:solidFill>
              </a:rPr>
              <a:t>Ἀττάλου</a:t>
            </a:r>
            <a:r>
              <a:rPr lang="en-GB" sz="2600" dirty="0">
                <a:solidFill>
                  <a:schemeClr val="accent5">
                    <a:lumMod val="40000"/>
                    <a:lumOff val="60000"/>
                  </a:schemeClr>
                </a:solidFill>
              </a:rPr>
              <a:t> καὶ</a:t>
            </a:r>
            <a:r>
              <a:rPr lang="fr-FR" sz="2600" dirty="0">
                <a:solidFill>
                  <a:schemeClr val="accent5">
                    <a:lumMod val="40000"/>
                    <a:lumOff val="60000"/>
                  </a:schemeClr>
                </a:solidFill>
              </a:rPr>
              <a:t> | </a:t>
            </a:r>
            <a:br>
              <a:rPr lang="fr-FR" sz="2600" dirty="0">
                <a:solidFill>
                  <a:schemeClr val="accent5">
                    <a:lumMod val="40000"/>
                    <a:lumOff val="60000"/>
                  </a:schemeClr>
                </a:solidFill>
              </a:rPr>
            </a:br>
            <a:r>
              <a:rPr lang="en-GB" sz="2600" dirty="0" err="1">
                <a:solidFill>
                  <a:schemeClr val="accent5">
                    <a:lumMod val="40000"/>
                    <a:lumOff val="60000"/>
                  </a:schemeClr>
                </a:solidFill>
              </a:rPr>
              <a:t>Ἀττ</a:t>
            </a:r>
            <a:r>
              <a:rPr lang="en-GB" sz="2600" dirty="0">
                <a:solidFill>
                  <a:schemeClr val="accent5">
                    <a:lumMod val="40000"/>
                    <a:lumOff val="60000"/>
                  </a:schemeClr>
                </a:solidFill>
              </a:rPr>
              <a:t>αλὶς Μενεκρά-</a:t>
            </a:r>
            <a:r>
              <a:rPr lang="fr-FR" sz="2600" dirty="0">
                <a:solidFill>
                  <a:schemeClr val="accent5">
                    <a:lumMod val="40000"/>
                    <a:lumOff val="60000"/>
                  </a:schemeClr>
                </a:solidFill>
              </a:rPr>
              <a:t>|</a:t>
            </a:r>
            <a:br>
              <a:rPr lang="fr-FR" sz="2600" dirty="0">
                <a:solidFill>
                  <a:schemeClr val="accent5">
                    <a:lumMod val="40000"/>
                    <a:lumOff val="60000"/>
                  </a:schemeClr>
                </a:solidFill>
              </a:rPr>
            </a:br>
            <a:r>
              <a:rPr lang="en-GB" sz="2600" dirty="0" err="1">
                <a:solidFill>
                  <a:schemeClr val="accent5">
                    <a:lumMod val="40000"/>
                    <a:lumOff val="60000"/>
                  </a:schemeClr>
                </a:solidFill>
              </a:rPr>
              <a:t>τους</a:t>
            </a:r>
            <a:r>
              <a:rPr lang="en-GB" sz="2600" dirty="0">
                <a:solidFill>
                  <a:schemeClr val="accent5">
                    <a:lumMod val="40000"/>
                    <a:lumOff val="60000"/>
                  </a:schemeClr>
                </a:solidFill>
              </a:rPr>
              <a:t> Ἄπ</a:t>
            </a:r>
            <a:r>
              <a:rPr lang="en-GB" sz="2600" dirty="0" err="1">
                <a:solidFill>
                  <a:schemeClr val="accent5">
                    <a:lumMod val="40000"/>
                    <a:lumOff val="60000"/>
                  </a:schemeClr>
                </a:solidFill>
              </a:rPr>
              <a:t>φιον</a:t>
            </a:r>
            <a:r>
              <a:rPr lang="fr-FR" sz="2600" dirty="0">
                <a:solidFill>
                  <a:schemeClr val="accent5">
                    <a:lumMod val="40000"/>
                    <a:lumOff val="60000"/>
                  </a:schemeClr>
                </a:solidFill>
              </a:rPr>
              <a:t>,</a:t>
            </a:r>
            <a:r>
              <a:rPr lang="fr-FR" sz="2600" dirty="0">
                <a:solidFill>
                  <a:srgbClr val="00B0F0"/>
                </a:solidFill>
              </a:rPr>
              <a:t> </a:t>
            </a:r>
            <a:r>
              <a:rPr lang="en-GB" sz="2600" b="1" dirty="0" err="1">
                <a:solidFill>
                  <a:srgbClr val="FFC000"/>
                </a:solidFill>
              </a:rPr>
              <a:t>οἱ</a:t>
            </a:r>
            <a:r>
              <a:rPr lang="fr-FR" sz="2600" b="1" dirty="0">
                <a:solidFill>
                  <a:srgbClr val="FFC000"/>
                </a:solidFill>
              </a:rPr>
              <a:t> | </a:t>
            </a:r>
            <a:br>
              <a:rPr lang="fr-FR" sz="2600" b="1" dirty="0">
                <a:solidFill>
                  <a:srgbClr val="FFC000"/>
                </a:solidFill>
              </a:rPr>
            </a:br>
            <a:r>
              <a:rPr lang="en-GB" sz="2600" b="1" dirty="0" err="1">
                <a:solidFill>
                  <a:srgbClr val="FFC000"/>
                </a:solidFill>
              </a:rPr>
              <a:t>ἱερεῖς</a:t>
            </a:r>
            <a:r>
              <a:rPr lang="en-GB" sz="2600" b="1" dirty="0">
                <a:solidFill>
                  <a:srgbClr val="FFC000"/>
                </a:solidFill>
              </a:rPr>
              <a:t> </a:t>
            </a:r>
            <a:r>
              <a:rPr lang="en-GB" sz="2600" b="1" dirty="0" err="1">
                <a:solidFill>
                  <a:srgbClr val="FFC000"/>
                </a:solidFill>
              </a:rPr>
              <a:t>τῆς</a:t>
            </a:r>
            <a:r>
              <a:rPr lang="en-GB" sz="2600" b="1" dirty="0">
                <a:solidFill>
                  <a:srgbClr val="FFC000"/>
                </a:solidFill>
              </a:rPr>
              <a:t> </a:t>
            </a:r>
            <a:r>
              <a:rPr lang="en-GB" sz="2600" b="1" dirty="0" err="1">
                <a:solidFill>
                  <a:srgbClr val="FFC000"/>
                </a:solidFill>
              </a:rPr>
              <a:t>Ἀφροδεί</a:t>
            </a:r>
            <a:r>
              <a:rPr lang="en-GB" sz="2600" b="1" dirty="0">
                <a:solidFill>
                  <a:srgbClr val="FFC000"/>
                </a:solidFill>
              </a:rPr>
              <a:t>-</a:t>
            </a:r>
            <a:r>
              <a:rPr lang="fr-FR" sz="2600" b="1" dirty="0">
                <a:solidFill>
                  <a:srgbClr val="FFC000"/>
                </a:solidFill>
              </a:rPr>
              <a:t>|</a:t>
            </a:r>
            <a:br>
              <a:rPr lang="fr-FR" sz="2600" b="1" dirty="0">
                <a:solidFill>
                  <a:srgbClr val="FFC000"/>
                </a:solidFill>
              </a:rPr>
            </a:br>
            <a:r>
              <a:rPr lang="en-GB" sz="2600" b="1" dirty="0" err="1">
                <a:solidFill>
                  <a:srgbClr val="FFC000"/>
                </a:solidFill>
              </a:rPr>
              <a:t>της</a:t>
            </a:r>
            <a:r>
              <a:rPr lang="fr-FR" sz="2600" dirty="0">
                <a:solidFill>
                  <a:schemeClr val="accent5">
                    <a:lumMod val="40000"/>
                    <a:lumOff val="60000"/>
                  </a:schemeClr>
                </a:solidFill>
              </a:rPr>
              <a:t>, </a:t>
            </a:r>
            <a:r>
              <a:rPr lang="en-GB" sz="2600" dirty="0" err="1">
                <a:solidFill>
                  <a:schemeClr val="accent5">
                    <a:lumMod val="40000"/>
                    <a:lumOff val="60000"/>
                  </a:schemeClr>
                </a:solidFill>
              </a:rPr>
              <a:t>θεᾷ</a:t>
            </a:r>
            <a:r>
              <a:rPr lang="en-GB" sz="2600" dirty="0">
                <a:solidFill>
                  <a:schemeClr val="accent5">
                    <a:lumMod val="40000"/>
                    <a:lumOff val="60000"/>
                  </a:schemeClr>
                </a:solidFill>
              </a:rPr>
              <a:t> </a:t>
            </a:r>
            <a:r>
              <a:rPr lang="en-GB" sz="2600" dirty="0" err="1">
                <a:solidFill>
                  <a:schemeClr val="accent5">
                    <a:lumMod val="40000"/>
                    <a:lumOff val="60000"/>
                  </a:schemeClr>
                </a:solidFill>
              </a:rPr>
              <a:t>Ἀφροδεί</a:t>
            </a:r>
            <a:r>
              <a:rPr lang="en-GB" sz="2600" dirty="0">
                <a:solidFill>
                  <a:schemeClr val="accent5">
                    <a:lumMod val="40000"/>
                    <a:lumOff val="60000"/>
                  </a:schemeClr>
                </a:solidFill>
              </a:rPr>
              <a:t>-</a:t>
            </a:r>
            <a:r>
              <a:rPr lang="fr-FR" sz="2600" dirty="0">
                <a:solidFill>
                  <a:schemeClr val="accent5">
                    <a:lumMod val="40000"/>
                    <a:lumOff val="60000"/>
                  </a:schemeClr>
                </a:solidFill>
              </a:rPr>
              <a:t>|</a:t>
            </a:r>
            <a:br>
              <a:rPr lang="fr-FR" sz="2600" dirty="0">
                <a:solidFill>
                  <a:schemeClr val="accent5">
                    <a:lumMod val="40000"/>
                    <a:lumOff val="60000"/>
                  </a:schemeClr>
                </a:solidFill>
              </a:rPr>
            </a:br>
            <a:r>
              <a:rPr lang="en-GB" sz="2600" dirty="0" err="1">
                <a:solidFill>
                  <a:schemeClr val="accent5">
                    <a:lumMod val="40000"/>
                    <a:lumOff val="60000"/>
                  </a:schemeClr>
                </a:solidFill>
              </a:rPr>
              <a:t>τῃ</a:t>
            </a:r>
            <a:r>
              <a:rPr lang="en-GB" sz="2600" dirty="0">
                <a:solidFill>
                  <a:schemeClr val="accent5">
                    <a:lumMod val="40000"/>
                    <a:lumOff val="60000"/>
                  </a:schemeClr>
                </a:solidFill>
              </a:rPr>
              <a:t> καὶ </a:t>
            </a:r>
            <a:r>
              <a:rPr lang="en-GB" sz="2600" dirty="0" err="1">
                <a:solidFill>
                  <a:schemeClr val="accent5">
                    <a:lumMod val="40000"/>
                    <a:lumOff val="60000"/>
                  </a:schemeClr>
                </a:solidFill>
              </a:rPr>
              <a:t>τῷ</a:t>
            </a:r>
            <a:r>
              <a:rPr lang="en-GB" sz="2600" dirty="0">
                <a:solidFill>
                  <a:schemeClr val="accent5">
                    <a:lumMod val="40000"/>
                    <a:lumOff val="60000"/>
                  </a:schemeClr>
                </a:solidFill>
              </a:rPr>
              <a:t> </a:t>
            </a:r>
            <a:r>
              <a:rPr lang="en-GB" sz="2600" dirty="0" err="1">
                <a:solidFill>
                  <a:schemeClr val="accent5">
                    <a:lumMod val="40000"/>
                    <a:lumOff val="60000"/>
                  </a:schemeClr>
                </a:solidFill>
              </a:rPr>
              <a:t>δήμωι</a:t>
            </a:r>
            <a:r>
              <a:rPr lang="fr-FR" sz="2600" dirty="0">
                <a:solidFill>
                  <a:schemeClr val="accent5">
                    <a:lumMod val="40000"/>
                    <a:lumOff val="60000"/>
                  </a:schemeClr>
                </a:solidFill>
              </a:rPr>
              <a:t>.</a:t>
            </a:r>
            <a:br>
              <a:rPr lang="fr-FR" sz="2600" dirty="0">
                <a:solidFill>
                  <a:schemeClr val="accent5">
                    <a:lumMod val="40000"/>
                    <a:lumOff val="60000"/>
                  </a:schemeClr>
                </a:solidFill>
              </a:rPr>
            </a:br>
            <a:endParaRPr lang="en-GB" sz="2600" dirty="0">
              <a:solidFill>
                <a:schemeClr val="accent5">
                  <a:lumMod val="40000"/>
                  <a:lumOff val="60000"/>
                </a:schemeClr>
              </a:solidFill>
            </a:endParaRPr>
          </a:p>
          <a:p>
            <a:pPr lvl="1"/>
            <a:r>
              <a:rPr lang="fr-FR" i="1" dirty="0">
                <a:solidFill>
                  <a:schemeClr val="accent5">
                    <a:lumMod val="40000"/>
                    <a:lumOff val="60000"/>
                  </a:schemeClr>
                </a:solidFill>
              </a:rPr>
              <a:t>« Attalos, son of </a:t>
            </a:r>
            <a:r>
              <a:rPr lang="fr-FR" i="1" dirty="0" err="1">
                <a:solidFill>
                  <a:schemeClr val="accent5">
                    <a:lumMod val="40000"/>
                    <a:lumOff val="60000"/>
                  </a:schemeClr>
                </a:solidFill>
              </a:rPr>
              <a:t>Menandros</a:t>
            </a:r>
            <a:r>
              <a:rPr lang="fr-FR" i="1" dirty="0">
                <a:solidFill>
                  <a:schemeClr val="accent5">
                    <a:lumMod val="40000"/>
                    <a:lumOff val="60000"/>
                  </a:schemeClr>
                </a:solidFill>
              </a:rPr>
              <a:t>, son of Attalos, and </a:t>
            </a:r>
            <a:r>
              <a:rPr lang="fr-FR" i="1" dirty="0" err="1">
                <a:solidFill>
                  <a:schemeClr val="accent5">
                    <a:lumMod val="40000"/>
                    <a:lumOff val="60000"/>
                  </a:schemeClr>
                </a:solidFill>
              </a:rPr>
              <a:t>Attalis</a:t>
            </a:r>
            <a:r>
              <a:rPr lang="fr-FR" i="1" dirty="0">
                <a:solidFill>
                  <a:schemeClr val="accent5">
                    <a:lumMod val="40000"/>
                    <a:lumOff val="60000"/>
                  </a:schemeClr>
                </a:solidFill>
              </a:rPr>
              <a:t> </a:t>
            </a:r>
            <a:r>
              <a:rPr lang="fr-FR" i="1" dirty="0" err="1">
                <a:solidFill>
                  <a:schemeClr val="accent5">
                    <a:lumMod val="40000"/>
                    <a:lumOff val="60000"/>
                  </a:schemeClr>
                </a:solidFill>
              </a:rPr>
              <a:t>Apphion</a:t>
            </a:r>
            <a:r>
              <a:rPr lang="fr-FR" i="1" dirty="0">
                <a:solidFill>
                  <a:schemeClr val="accent5">
                    <a:lumMod val="40000"/>
                    <a:lumOff val="60000"/>
                  </a:schemeClr>
                </a:solidFill>
              </a:rPr>
              <a:t>, </a:t>
            </a:r>
            <a:r>
              <a:rPr lang="fr-FR" i="1" dirty="0" err="1">
                <a:solidFill>
                  <a:schemeClr val="accent5">
                    <a:lumMod val="40000"/>
                    <a:lumOff val="60000"/>
                  </a:schemeClr>
                </a:solidFill>
              </a:rPr>
              <a:t>daughter</a:t>
            </a:r>
            <a:r>
              <a:rPr lang="fr-FR" i="1" dirty="0">
                <a:solidFill>
                  <a:schemeClr val="accent5">
                    <a:lumMod val="40000"/>
                    <a:lumOff val="60000"/>
                  </a:schemeClr>
                </a:solidFill>
              </a:rPr>
              <a:t> of </a:t>
            </a:r>
            <a:r>
              <a:rPr lang="fr-FR" i="1" dirty="0" err="1">
                <a:solidFill>
                  <a:schemeClr val="accent5">
                    <a:lumMod val="40000"/>
                    <a:lumOff val="60000"/>
                  </a:schemeClr>
                </a:solidFill>
              </a:rPr>
              <a:t>Menekratès</a:t>
            </a:r>
            <a:r>
              <a:rPr lang="fr-FR" i="1" dirty="0">
                <a:solidFill>
                  <a:schemeClr val="accent5">
                    <a:lumMod val="40000"/>
                    <a:lumOff val="60000"/>
                  </a:schemeClr>
                </a:solidFill>
              </a:rPr>
              <a:t>, </a:t>
            </a:r>
            <a:r>
              <a:rPr lang="fr-FR" b="1" i="1" dirty="0" err="1">
                <a:solidFill>
                  <a:srgbClr val="FFC000"/>
                </a:solidFill>
              </a:rPr>
              <a:t>priests</a:t>
            </a:r>
            <a:r>
              <a:rPr lang="fr-FR" b="1" i="1" dirty="0">
                <a:solidFill>
                  <a:srgbClr val="FFC000"/>
                </a:solidFill>
              </a:rPr>
              <a:t> of Aphrodite</a:t>
            </a:r>
            <a:r>
              <a:rPr lang="fr-FR" i="1" dirty="0">
                <a:solidFill>
                  <a:schemeClr val="accent5">
                    <a:lumMod val="40000"/>
                    <a:lumOff val="60000"/>
                  </a:schemeClr>
                </a:solidFill>
              </a:rPr>
              <a:t>, (have made </a:t>
            </a:r>
            <a:r>
              <a:rPr lang="fr-FR" i="1" dirty="0" err="1">
                <a:solidFill>
                  <a:schemeClr val="accent5">
                    <a:lumMod val="40000"/>
                    <a:lumOff val="60000"/>
                  </a:schemeClr>
                </a:solidFill>
              </a:rPr>
              <a:t>this</a:t>
            </a:r>
            <a:r>
              <a:rPr lang="fr-FR" i="1" dirty="0">
                <a:solidFill>
                  <a:schemeClr val="accent5">
                    <a:lumMod val="40000"/>
                    <a:lumOff val="60000"/>
                  </a:schemeClr>
                </a:solidFill>
              </a:rPr>
              <a:t> </a:t>
            </a:r>
            <a:r>
              <a:rPr lang="fr-FR" i="1" dirty="0" err="1">
                <a:solidFill>
                  <a:schemeClr val="accent5">
                    <a:lumMod val="40000"/>
                    <a:lumOff val="60000"/>
                  </a:schemeClr>
                </a:solidFill>
              </a:rPr>
              <a:t>dedication</a:t>
            </a:r>
            <a:r>
              <a:rPr lang="fr-FR" i="1" dirty="0">
                <a:solidFill>
                  <a:schemeClr val="accent5">
                    <a:lumMod val="40000"/>
                    <a:lumOff val="60000"/>
                  </a:schemeClr>
                </a:solidFill>
              </a:rPr>
              <a:t>) to the </a:t>
            </a:r>
            <a:r>
              <a:rPr lang="fr-FR" i="1" dirty="0" err="1">
                <a:solidFill>
                  <a:schemeClr val="accent5">
                    <a:lumMod val="40000"/>
                    <a:lumOff val="60000"/>
                  </a:schemeClr>
                </a:solidFill>
              </a:rPr>
              <a:t>goddess</a:t>
            </a:r>
            <a:r>
              <a:rPr lang="fr-FR" i="1" dirty="0">
                <a:solidFill>
                  <a:schemeClr val="accent5">
                    <a:lumMod val="40000"/>
                    <a:lumOff val="60000"/>
                  </a:schemeClr>
                </a:solidFill>
              </a:rPr>
              <a:t> Aphrodite and the people »</a:t>
            </a:r>
            <a:endParaRPr lang="en-GB" i="1" dirty="0">
              <a:solidFill>
                <a:schemeClr val="accent5">
                  <a:lumMod val="40000"/>
                  <a:lumOff val="60000"/>
                </a:schemeClr>
              </a:solidFill>
            </a:endParaRPr>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14485" t="18057" r="8029" b="15667"/>
          <a:stretch/>
        </p:blipFill>
        <p:spPr>
          <a:xfrm>
            <a:off x="5148064" y="1758207"/>
            <a:ext cx="3835648" cy="4911153"/>
          </a:xfrm>
          <a:prstGeom prst="rect">
            <a:avLst/>
          </a:prstGeom>
        </p:spPr>
      </p:pic>
      <p:sp>
        <p:nvSpPr>
          <p:cNvPr id="5" name="TextBox 4"/>
          <p:cNvSpPr txBox="1"/>
          <p:nvPr/>
        </p:nvSpPr>
        <p:spPr>
          <a:xfrm>
            <a:off x="179512" y="6310481"/>
            <a:ext cx="5112568" cy="461665"/>
          </a:xfrm>
          <a:prstGeom prst="rect">
            <a:avLst/>
          </a:prstGeom>
          <a:noFill/>
        </p:spPr>
        <p:txBody>
          <a:bodyPr wrap="square" rtlCol="0">
            <a:spAutoFit/>
          </a:bodyPr>
          <a:lstStyle/>
          <a:p>
            <a:r>
              <a:rPr lang="fr-FR" sz="1200" i="1" dirty="0">
                <a:solidFill>
                  <a:schemeClr val="tx1">
                    <a:lumMod val="65000"/>
                  </a:schemeClr>
                </a:solidFill>
              </a:rPr>
              <a:t>IAph2007</a:t>
            </a:r>
            <a:r>
              <a:rPr lang="fr-FR" sz="1200" dirty="0">
                <a:solidFill>
                  <a:schemeClr val="tx1">
                    <a:lumMod val="65000"/>
                  </a:schemeClr>
                </a:solidFill>
              </a:rPr>
              <a:t> 1.8 – </a:t>
            </a:r>
            <a:r>
              <a:rPr lang="en-GB" sz="1200" dirty="0">
                <a:solidFill>
                  <a:schemeClr val="tx1">
                    <a:lumMod val="65000"/>
                  </a:schemeClr>
                </a:solidFill>
              </a:rPr>
              <a:t>early 1</a:t>
            </a:r>
            <a:r>
              <a:rPr lang="en-GB" sz="1200" baseline="30000" dirty="0">
                <a:solidFill>
                  <a:schemeClr val="tx1">
                    <a:lumMod val="65000"/>
                  </a:schemeClr>
                </a:solidFill>
              </a:rPr>
              <a:t>st</a:t>
            </a:r>
            <a:r>
              <a:rPr lang="en-GB" sz="1200" dirty="0">
                <a:solidFill>
                  <a:schemeClr val="tx1">
                    <a:lumMod val="65000"/>
                  </a:schemeClr>
                </a:solidFill>
              </a:rPr>
              <a:t> c. A.D. – presumably under Claudius;</a:t>
            </a:r>
            <a:r>
              <a:rPr lang="en-GB" sz="1200" i="1" dirty="0">
                <a:solidFill>
                  <a:schemeClr val="tx1">
                    <a:lumMod val="65000"/>
                  </a:schemeClr>
                </a:solidFill>
              </a:rPr>
              <a:t> </a:t>
            </a:r>
            <a:r>
              <a:rPr lang="en-GB" sz="1200" i="1" dirty="0" err="1">
                <a:solidFill>
                  <a:schemeClr val="tx1">
                    <a:lumMod val="65000"/>
                  </a:schemeClr>
                </a:solidFill>
              </a:rPr>
              <a:t>tabella</a:t>
            </a:r>
            <a:r>
              <a:rPr lang="en-GB" sz="1200" i="1" dirty="0">
                <a:solidFill>
                  <a:schemeClr val="tx1">
                    <a:lumMod val="65000"/>
                  </a:schemeClr>
                </a:solidFill>
              </a:rPr>
              <a:t> </a:t>
            </a:r>
            <a:r>
              <a:rPr lang="en-GB" sz="1200" i="1" dirty="0" err="1">
                <a:solidFill>
                  <a:schemeClr val="tx1">
                    <a:lumMod val="65000"/>
                  </a:schemeClr>
                </a:solidFill>
              </a:rPr>
              <a:t>ansata</a:t>
            </a:r>
            <a:r>
              <a:rPr lang="en-GB" sz="1200" dirty="0">
                <a:solidFill>
                  <a:schemeClr val="tx1">
                    <a:lumMod val="65000"/>
                  </a:schemeClr>
                </a:solidFill>
              </a:rPr>
              <a:t> (0.745 × 0.465m)  on marble column of the temple.</a:t>
            </a:r>
          </a:p>
        </p:txBody>
      </p:sp>
      <p:sp>
        <p:nvSpPr>
          <p:cNvPr id="6" name="TextBox 5"/>
          <p:cNvSpPr txBox="1"/>
          <p:nvPr/>
        </p:nvSpPr>
        <p:spPr>
          <a:xfrm>
            <a:off x="467544" y="1412776"/>
            <a:ext cx="4968552" cy="984885"/>
          </a:xfrm>
          <a:prstGeom prst="rect">
            <a:avLst/>
          </a:prstGeom>
          <a:noFill/>
        </p:spPr>
        <p:txBody>
          <a:bodyPr wrap="square" rtlCol="0">
            <a:spAutoFit/>
          </a:bodyPr>
          <a:lstStyle/>
          <a:p>
            <a:r>
              <a:rPr lang="fr-FR" sz="2000" b="1" dirty="0" err="1">
                <a:solidFill>
                  <a:schemeClr val="accent5">
                    <a:lumMod val="60000"/>
                    <a:lumOff val="40000"/>
                  </a:schemeClr>
                </a:solidFill>
                <a:effectLst>
                  <a:outerShdw blurRad="38100" dist="38100" dir="2700000" algn="tl">
                    <a:srgbClr val="000000">
                      <a:alpha val="43137"/>
                    </a:srgbClr>
                  </a:outerShdw>
                </a:effectLst>
              </a:rPr>
              <a:t>Attalis</a:t>
            </a:r>
            <a:r>
              <a:rPr lang="fr-FR" sz="2000" b="1" dirty="0">
                <a:solidFill>
                  <a:schemeClr val="accent5">
                    <a:lumMod val="60000"/>
                    <a:lumOff val="40000"/>
                  </a:schemeClr>
                </a:solidFill>
                <a:effectLst>
                  <a:outerShdw blurRad="38100" dist="38100" dir="2700000" algn="tl">
                    <a:srgbClr val="000000">
                      <a:alpha val="43137"/>
                    </a:srgbClr>
                  </a:outerShdw>
                </a:effectLst>
              </a:rPr>
              <a:t> </a:t>
            </a:r>
            <a:r>
              <a:rPr lang="fr-FR" sz="2000" b="1" dirty="0" err="1">
                <a:solidFill>
                  <a:schemeClr val="accent5">
                    <a:lumMod val="60000"/>
                    <a:lumOff val="40000"/>
                  </a:schemeClr>
                </a:solidFill>
                <a:effectLst>
                  <a:outerShdw blurRad="38100" dist="38100" dir="2700000" algn="tl">
                    <a:srgbClr val="000000">
                      <a:alpha val="43137"/>
                    </a:srgbClr>
                  </a:outerShdw>
                </a:effectLst>
              </a:rPr>
              <a:t>Apphion</a:t>
            </a:r>
            <a:r>
              <a:rPr lang="fr-FR" sz="2000" b="1" dirty="0">
                <a:solidFill>
                  <a:schemeClr val="accent5">
                    <a:lumMod val="60000"/>
                    <a:lumOff val="40000"/>
                  </a:schemeClr>
                </a:solidFill>
                <a:effectLst>
                  <a:outerShdw blurRad="38100" dist="38100" dir="2700000" algn="tl">
                    <a:srgbClr val="000000">
                      <a:alpha val="43137"/>
                    </a:srgbClr>
                  </a:outerShdw>
                </a:effectLst>
              </a:rPr>
              <a:t>, </a:t>
            </a:r>
            <a:br>
              <a:rPr lang="fr-FR" sz="2000" b="1" dirty="0">
                <a:solidFill>
                  <a:schemeClr val="accent5">
                    <a:lumMod val="60000"/>
                    <a:lumOff val="40000"/>
                  </a:schemeClr>
                </a:solidFill>
                <a:effectLst>
                  <a:outerShdw blurRad="38100" dist="38100" dir="2700000" algn="tl">
                    <a:srgbClr val="000000">
                      <a:alpha val="43137"/>
                    </a:srgbClr>
                  </a:outerShdw>
                </a:effectLst>
              </a:rPr>
            </a:br>
            <a:r>
              <a:rPr lang="fr-FR" sz="2000" b="1" dirty="0" err="1">
                <a:solidFill>
                  <a:schemeClr val="accent5">
                    <a:lumMod val="60000"/>
                    <a:lumOff val="40000"/>
                  </a:schemeClr>
                </a:solidFill>
                <a:effectLst>
                  <a:outerShdw blurRad="38100" dist="38100" dir="2700000" algn="tl">
                    <a:srgbClr val="000000">
                      <a:alpha val="43137"/>
                    </a:srgbClr>
                  </a:outerShdw>
                </a:effectLst>
              </a:rPr>
              <a:t>daughter</a:t>
            </a:r>
            <a:r>
              <a:rPr lang="fr-FR" sz="2000" b="1" dirty="0">
                <a:solidFill>
                  <a:schemeClr val="accent5">
                    <a:lumMod val="60000"/>
                    <a:lumOff val="40000"/>
                  </a:schemeClr>
                </a:solidFill>
                <a:effectLst>
                  <a:outerShdw blurRad="38100" dist="38100" dir="2700000" algn="tl">
                    <a:srgbClr val="000000">
                      <a:alpha val="43137"/>
                    </a:srgbClr>
                  </a:outerShdw>
                </a:effectLst>
              </a:rPr>
              <a:t> of </a:t>
            </a:r>
            <a:r>
              <a:rPr lang="fr-FR" sz="2000" b="1" dirty="0" err="1">
                <a:solidFill>
                  <a:schemeClr val="accent5">
                    <a:lumMod val="60000"/>
                    <a:lumOff val="40000"/>
                  </a:schemeClr>
                </a:solidFill>
                <a:effectLst>
                  <a:outerShdw blurRad="38100" dist="38100" dir="2700000" algn="tl">
                    <a:srgbClr val="000000">
                      <a:alpha val="43137"/>
                    </a:srgbClr>
                  </a:outerShdw>
                </a:effectLst>
              </a:rPr>
              <a:t>Menecratès</a:t>
            </a:r>
            <a:endParaRPr lang="fr-FR" sz="2000" b="1" dirty="0">
              <a:solidFill>
                <a:schemeClr val="accent5">
                  <a:lumMod val="60000"/>
                  <a:lumOff val="40000"/>
                </a:schemeClr>
              </a:solidFill>
              <a:effectLst>
                <a:outerShdw blurRad="38100" dist="38100" dir="2700000" algn="tl">
                  <a:srgbClr val="000000">
                    <a:alpha val="43137"/>
                  </a:srgbClr>
                </a:outerShdw>
              </a:effectLst>
            </a:endParaRPr>
          </a:p>
          <a:p>
            <a:endParaRPr lang="en-GB" dirty="0"/>
          </a:p>
        </p:txBody>
      </p:sp>
      <p:sp>
        <p:nvSpPr>
          <p:cNvPr id="8" name="Content Placeholder 2"/>
          <p:cNvSpPr txBox="1">
            <a:spLocks/>
          </p:cNvSpPr>
          <p:nvPr/>
        </p:nvSpPr>
        <p:spPr>
          <a:xfrm rot="748939">
            <a:off x="5245040" y="5628736"/>
            <a:ext cx="3754760" cy="750183"/>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a:ln/>
        </p:spPr>
        <p:style>
          <a:lnRef idx="1">
            <a:schemeClr val="accent6"/>
          </a:lnRef>
          <a:fillRef idx="3">
            <a:schemeClr val="accent6"/>
          </a:fillRef>
          <a:effectRef idx="2">
            <a:schemeClr val="accent6"/>
          </a:effectRef>
          <a:fontRef idx="minor">
            <a:schemeClr val="lt1"/>
          </a:fontRef>
        </p:style>
        <p:txBody>
          <a:bodyPr vert="horz" lIns="91440" tIns="45720" rIns="91440" bIns="45720" rtlCol="0">
            <a:normAutofit fontScale="85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fr-FR" sz="2000" b="1" dirty="0">
                <a:solidFill>
                  <a:schemeClr val="accent5">
                    <a:lumMod val="75000"/>
                  </a:schemeClr>
                </a:solidFill>
                <a:effectLst>
                  <a:outerShdw blurRad="38100" dist="38100" dir="2700000" algn="tl">
                    <a:srgbClr val="000000">
                      <a:alpha val="43137"/>
                    </a:srgbClr>
                  </a:outerShdw>
                </a:effectLst>
              </a:rPr>
              <a:t>a « </a:t>
            </a:r>
            <a:r>
              <a:rPr lang="fr-FR" sz="2000" b="1" dirty="0" err="1">
                <a:solidFill>
                  <a:schemeClr val="accent5">
                    <a:lumMod val="75000"/>
                  </a:schemeClr>
                </a:solidFill>
                <a:effectLst>
                  <a:outerShdw blurRad="38100" dist="38100" dir="2700000" algn="tl">
                    <a:srgbClr val="000000">
                      <a:alpha val="43137"/>
                    </a:srgbClr>
                  </a:outerShdw>
                </a:effectLst>
              </a:rPr>
              <a:t>shared</a:t>
            </a:r>
            <a:r>
              <a:rPr lang="fr-FR" sz="2000" b="1" dirty="0">
                <a:solidFill>
                  <a:schemeClr val="accent5">
                    <a:lumMod val="75000"/>
                  </a:schemeClr>
                </a:solidFill>
                <a:effectLst>
                  <a:outerShdw blurRad="38100" dist="38100" dir="2700000" algn="tl">
                    <a:srgbClr val="000000">
                      <a:alpha val="43137"/>
                    </a:srgbClr>
                  </a:outerShdw>
                </a:effectLst>
              </a:rPr>
              <a:t> » </a:t>
            </a:r>
            <a:r>
              <a:rPr lang="fr-FR" sz="2000" b="1" dirty="0" err="1">
                <a:solidFill>
                  <a:schemeClr val="accent5">
                    <a:lumMod val="75000"/>
                  </a:schemeClr>
                </a:solidFill>
                <a:effectLst>
                  <a:outerShdw blurRad="38100" dist="38100" dir="2700000" algn="tl">
                    <a:srgbClr val="000000">
                      <a:alpha val="43137"/>
                    </a:srgbClr>
                  </a:outerShdw>
                </a:effectLst>
              </a:rPr>
              <a:t>priesthood</a:t>
            </a:r>
            <a:r>
              <a:rPr lang="fr-FR" sz="2000" b="1" dirty="0">
                <a:solidFill>
                  <a:schemeClr val="accent5">
                    <a:lumMod val="75000"/>
                  </a:schemeClr>
                </a:solidFill>
                <a:effectLst>
                  <a:outerShdw blurRad="38100" dist="38100" dir="2700000" algn="tl">
                    <a:srgbClr val="000000">
                      <a:alpha val="43137"/>
                    </a:srgbClr>
                  </a:outerShdw>
                </a:effectLst>
              </a:rPr>
              <a:t> for  </a:t>
            </a:r>
            <a:r>
              <a:rPr lang="fr-FR" sz="2000" b="1" dirty="0" err="1">
                <a:solidFill>
                  <a:schemeClr val="accent5">
                    <a:lumMod val="75000"/>
                  </a:schemeClr>
                </a:solidFill>
                <a:effectLst>
                  <a:outerShdw blurRad="38100" dist="38100" dir="2700000" algn="tl">
                    <a:srgbClr val="000000">
                      <a:alpha val="43137"/>
                    </a:srgbClr>
                  </a:outerShdw>
                </a:effectLst>
              </a:rPr>
              <a:t>husband</a:t>
            </a:r>
            <a:r>
              <a:rPr lang="fr-FR" sz="2000" b="1" dirty="0">
                <a:solidFill>
                  <a:schemeClr val="accent5">
                    <a:lumMod val="75000"/>
                  </a:schemeClr>
                </a:solidFill>
                <a:effectLst>
                  <a:outerShdw blurRad="38100" dist="38100" dir="2700000" algn="tl">
                    <a:srgbClr val="000000">
                      <a:alpha val="43137"/>
                    </a:srgbClr>
                  </a:outerShdw>
                </a:effectLst>
              </a:rPr>
              <a:t> and </a:t>
            </a:r>
            <a:r>
              <a:rPr lang="fr-FR" sz="2000" b="1" dirty="0" err="1">
                <a:solidFill>
                  <a:schemeClr val="accent5">
                    <a:lumMod val="75000"/>
                  </a:schemeClr>
                </a:solidFill>
                <a:effectLst>
                  <a:outerShdw blurRad="38100" dist="38100" dir="2700000" algn="tl">
                    <a:srgbClr val="000000">
                      <a:alpha val="43137"/>
                    </a:srgbClr>
                  </a:outerShdw>
                </a:effectLst>
              </a:rPr>
              <a:t>wife</a:t>
            </a:r>
            <a:r>
              <a:rPr lang="fr-FR" sz="2000" b="1" dirty="0">
                <a:solidFill>
                  <a:schemeClr val="accent5">
                    <a:lumMod val="75000"/>
                  </a:schemeClr>
                </a:solidFill>
                <a:effectLst>
                  <a:outerShdw blurRad="38100" dist="38100" dir="2700000" algn="tl">
                    <a:srgbClr val="000000">
                      <a:alpha val="43137"/>
                    </a:srgbClr>
                  </a:outerShdw>
                </a:effectLst>
              </a:rPr>
              <a:t> ?</a:t>
            </a:r>
            <a:br>
              <a:rPr lang="fr-FR" sz="2000" b="1" dirty="0">
                <a:solidFill>
                  <a:schemeClr val="accent5">
                    <a:lumMod val="75000"/>
                  </a:schemeClr>
                </a:solidFill>
                <a:effectLst>
                  <a:outerShdw blurRad="38100" dist="38100" dir="2700000" algn="tl">
                    <a:srgbClr val="000000">
                      <a:alpha val="43137"/>
                    </a:srgbClr>
                  </a:outerShdw>
                </a:effectLst>
              </a:rPr>
            </a:br>
            <a:r>
              <a:rPr lang="fr-FR" sz="2000" dirty="0">
                <a:solidFill>
                  <a:schemeClr val="accent5">
                    <a:lumMod val="75000"/>
                  </a:schemeClr>
                </a:solidFill>
                <a:effectLst>
                  <a:outerShdw blurRad="38100" dist="38100" dir="2700000" algn="tl">
                    <a:srgbClr val="000000">
                      <a:alpha val="43137"/>
                    </a:srgbClr>
                  </a:outerShdw>
                </a:effectLst>
              </a:rPr>
              <a:t>(N.B. </a:t>
            </a:r>
            <a:r>
              <a:rPr lang="fr-FR" sz="2000" dirty="0" err="1">
                <a:solidFill>
                  <a:schemeClr val="accent5">
                    <a:lumMod val="75000"/>
                  </a:schemeClr>
                </a:solidFill>
                <a:effectLst>
                  <a:outerShdw blurRad="38100" dist="38100" dir="2700000" algn="tl">
                    <a:srgbClr val="000000">
                      <a:alpha val="43137"/>
                    </a:srgbClr>
                  </a:outerShdw>
                </a:effectLst>
              </a:rPr>
              <a:t>also</a:t>
            </a:r>
            <a:r>
              <a:rPr lang="fr-FR" sz="2000" dirty="0">
                <a:solidFill>
                  <a:schemeClr val="accent5">
                    <a:lumMod val="75000"/>
                  </a:schemeClr>
                </a:solidFill>
                <a:effectLst>
                  <a:outerShdw blurRad="38100" dist="38100" dir="2700000" algn="tl">
                    <a:srgbClr val="000000">
                      <a:alpha val="43137"/>
                    </a:srgbClr>
                  </a:outerShdw>
                </a:effectLst>
              </a:rPr>
              <a:t> cf. </a:t>
            </a:r>
            <a:r>
              <a:rPr lang="fr-FR" sz="2000" i="1" dirty="0">
                <a:solidFill>
                  <a:schemeClr val="accent5">
                    <a:lumMod val="75000"/>
                  </a:schemeClr>
                </a:solidFill>
                <a:effectLst>
                  <a:outerShdw blurRad="38100" dist="38100" dir="2700000" algn="tl">
                    <a:srgbClr val="000000">
                      <a:alpha val="43137"/>
                    </a:srgbClr>
                  </a:outerShdw>
                </a:effectLst>
              </a:rPr>
              <a:t>flamen </a:t>
            </a:r>
            <a:r>
              <a:rPr lang="fr-FR" sz="2000" i="1" dirty="0" err="1">
                <a:solidFill>
                  <a:schemeClr val="accent5">
                    <a:lumMod val="75000"/>
                  </a:schemeClr>
                </a:solidFill>
                <a:effectLst>
                  <a:outerShdw blurRad="38100" dist="38100" dir="2700000" algn="tl">
                    <a:srgbClr val="000000">
                      <a:alpha val="43137"/>
                    </a:srgbClr>
                  </a:outerShdw>
                </a:effectLst>
              </a:rPr>
              <a:t>Dialis</a:t>
            </a:r>
            <a:r>
              <a:rPr lang="fr-FR" sz="2000" i="1" dirty="0">
                <a:solidFill>
                  <a:schemeClr val="accent5">
                    <a:lumMod val="75000"/>
                  </a:schemeClr>
                </a:solidFill>
                <a:effectLst>
                  <a:outerShdw blurRad="38100" dist="38100" dir="2700000" algn="tl">
                    <a:srgbClr val="000000">
                      <a:alpha val="43137"/>
                    </a:srgbClr>
                  </a:outerShdw>
                </a:effectLst>
              </a:rPr>
              <a:t>…)</a:t>
            </a:r>
            <a:endParaRPr lang="en-GB" sz="2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23630627"/>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1" dur="500"/>
                                        <p:tgtEl>
                                          <p:spTgt spid="3">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randombar(horizontal)">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p:bldP spid="8"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cstate="print">
            <a:extLst>
              <a:ext uri="{28A0092B-C50C-407E-A947-70E740481C1C}">
                <a14:useLocalDpi xmlns:a14="http://schemas.microsoft.com/office/drawing/2010/main" val="0"/>
              </a:ext>
            </a:extLst>
          </a:blip>
          <a:srcRect b="5521"/>
          <a:stretch/>
        </p:blipFill>
        <p:spPr>
          <a:xfrm>
            <a:off x="3593185" y="1412776"/>
            <a:ext cx="5515319" cy="4866927"/>
          </a:xfrm>
          <a:prstGeom prst="rect">
            <a:avLst/>
          </a:prstGeom>
        </p:spPr>
      </p:pic>
      <p:sp>
        <p:nvSpPr>
          <p:cNvPr id="2" name="Title 1"/>
          <p:cNvSpPr>
            <a:spLocks noGrp="1"/>
          </p:cNvSpPr>
          <p:nvPr>
            <p:ph type="title"/>
          </p:nvPr>
        </p:nvSpPr>
        <p:spPr>
          <a:xfrm>
            <a:off x="457200" y="260648"/>
            <a:ext cx="8229600" cy="854968"/>
          </a:xfrm>
        </p:spPr>
        <p:txBody>
          <a:bodyPr>
            <a:normAutofit fontScale="90000"/>
          </a:bodyPr>
          <a:lstStyle/>
          <a:p>
            <a:r>
              <a:rPr lang="en-GB" dirty="0" err="1"/>
              <a:t>Aphrodisias</a:t>
            </a:r>
            <a:r>
              <a:rPr lang="en-GB" dirty="0"/>
              <a:t>: </a:t>
            </a:r>
            <a:r>
              <a:rPr lang="fr-FR" dirty="0"/>
              <a:t>power&amp; influence</a:t>
            </a:r>
            <a:endParaRPr lang="en-GB" dirty="0"/>
          </a:p>
        </p:txBody>
      </p:sp>
      <p:sp>
        <p:nvSpPr>
          <p:cNvPr id="3" name="Content Placeholder 2"/>
          <p:cNvSpPr>
            <a:spLocks noGrp="1"/>
          </p:cNvSpPr>
          <p:nvPr>
            <p:ph idx="1"/>
          </p:nvPr>
        </p:nvSpPr>
        <p:spPr>
          <a:xfrm>
            <a:off x="467544" y="2276872"/>
            <a:ext cx="4330824" cy="3345235"/>
          </a:xfrm>
        </p:spPr>
        <p:txBody>
          <a:bodyPr>
            <a:normAutofit/>
          </a:bodyPr>
          <a:lstStyle/>
          <a:p>
            <a:pPr marL="0" indent="0">
              <a:buNone/>
            </a:pPr>
            <a:r>
              <a:rPr lang="fr-FR" sz="1800" dirty="0" err="1">
                <a:solidFill>
                  <a:schemeClr val="accent5">
                    <a:lumMod val="40000"/>
                    <a:lumOff val="60000"/>
                  </a:schemeClr>
                </a:solidFill>
                <a:effectLst>
                  <a:outerShdw blurRad="38100" dist="38100" dir="2700000" algn="tl">
                    <a:srgbClr val="000000">
                      <a:alpha val="43137"/>
                    </a:srgbClr>
                  </a:outerShdw>
                </a:effectLst>
              </a:rPr>
              <a:t>honorary</a:t>
            </a:r>
            <a:r>
              <a:rPr lang="fr-FR" sz="1800" dirty="0">
                <a:solidFill>
                  <a:schemeClr val="accent5">
                    <a:lumMod val="40000"/>
                    <a:lumOff val="60000"/>
                  </a:schemeClr>
                </a:solidFill>
                <a:effectLst>
                  <a:outerShdw blurRad="38100" dist="38100" dir="2700000" algn="tl">
                    <a:srgbClr val="000000">
                      <a:alpha val="43137"/>
                    </a:srgbClr>
                  </a:outerShdw>
                </a:effectLst>
              </a:rPr>
              <a:t> inscription,</a:t>
            </a:r>
            <a:br>
              <a:rPr lang="fr-FR" sz="1800" dirty="0">
                <a:solidFill>
                  <a:schemeClr val="accent5">
                    <a:lumMod val="40000"/>
                    <a:lumOff val="60000"/>
                  </a:schemeClr>
                </a:solidFill>
                <a:effectLst>
                  <a:outerShdw blurRad="38100" dist="38100" dir="2700000" algn="tl">
                    <a:srgbClr val="000000">
                      <a:alpha val="43137"/>
                    </a:srgbClr>
                  </a:outerShdw>
                </a:effectLst>
              </a:rPr>
            </a:br>
            <a:r>
              <a:rPr lang="fr-FR" sz="1800" dirty="0" err="1">
                <a:solidFill>
                  <a:schemeClr val="accent5">
                    <a:lumMod val="40000"/>
                    <a:lumOff val="60000"/>
                  </a:schemeClr>
                </a:solidFill>
                <a:effectLst>
                  <a:outerShdw blurRad="38100" dist="38100" dir="2700000" algn="tl">
                    <a:srgbClr val="000000">
                      <a:alpha val="43137"/>
                    </a:srgbClr>
                  </a:outerShdw>
                </a:effectLst>
              </a:rPr>
              <a:t>marble</a:t>
            </a:r>
            <a:r>
              <a:rPr lang="fr-FR" sz="1800" dirty="0">
                <a:solidFill>
                  <a:schemeClr val="accent5">
                    <a:lumMod val="40000"/>
                    <a:lumOff val="60000"/>
                  </a:schemeClr>
                </a:solidFill>
                <a:effectLst>
                  <a:outerShdw blurRad="38100" dist="38100" dir="2700000" algn="tl">
                    <a:srgbClr val="000000">
                      <a:alpha val="43137"/>
                    </a:srgbClr>
                  </a:outerShdw>
                </a:effectLst>
              </a:rPr>
              <a:t> statue base </a:t>
            </a:r>
            <a:br>
              <a:rPr lang="fr-FR" sz="1800" dirty="0">
                <a:solidFill>
                  <a:schemeClr val="accent5">
                    <a:lumMod val="40000"/>
                    <a:lumOff val="60000"/>
                  </a:schemeClr>
                </a:solidFill>
                <a:effectLst>
                  <a:outerShdw blurRad="38100" dist="38100" dir="2700000" algn="tl">
                    <a:srgbClr val="000000">
                      <a:alpha val="43137"/>
                    </a:srgbClr>
                  </a:outerShdw>
                </a:effectLst>
              </a:rPr>
            </a:br>
            <a:endParaRPr lang="fr-FR" sz="1800" b="1" dirty="0">
              <a:solidFill>
                <a:schemeClr val="accent5">
                  <a:lumMod val="40000"/>
                  <a:lumOff val="60000"/>
                </a:schemeClr>
              </a:solidFill>
              <a:effectLst>
                <a:outerShdw blurRad="38100" dist="38100" dir="2700000" algn="tl">
                  <a:srgbClr val="000000">
                    <a:alpha val="43137"/>
                  </a:srgbClr>
                </a:outerShdw>
              </a:effectLst>
            </a:endParaRPr>
          </a:p>
          <a:p>
            <a:pPr marL="0" indent="0">
              <a:buNone/>
            </a:pPr>
            <a:r>
              <a:rPr lang="fr-FR" sz="2000" dirty="0">
                <a:solidFill>
                  <a:schemeClr val="accent5">
                    <a:lumMod val="40000"/>
                    <a:lumOff val="60000"/>
                  </a:schemeClr>
                </a:solidFill>
                <a:effectLst>
                  <a:outerShdw blurRad="38100" dist="38100" dir="2700000" algn="tl">
                    <a:srgbClr val="000000">
                      <a:alpha val="43137"/>
                    </a:srgbClr>
                  </a:outerShdw>
                </a:effectLst>
              </a:rPr>
              <a:t>[</a:t>
            </a:r>
            <a:r>
              <a:rPr lang="en-GB" sz="2000" dirty="0">
                <a:solidFill>
                  <a:schemeClr val="accent5">
                    <a:lumMod val="40000"/>
                    <a:lumOff val="60000"/>
                  </a:schemeClr>
                </a:solidFill>
                <a:effectLst>
                  <a:outerShdw blurRad="38100" dist="38100" dir="2700000" algn="tl">
                    <a:srgbClr val="000000">
                      <a:alpha val="43137"/>
                    </a:srgbClr>
                  </a:outerShdw>
                </a:effectLst>
              </a:rPr>
              <a:t>Ἀ</a:t>
            </a:r>
            <a:r>
              <a:rPr lang="fr-FR" sz="2000" dirty="0">
                <a:solidFill>
                  <a:schemeClr val="accent5">
                    <a:lumMod val="40000"/>
                    <a:lumOff val="60000"/>
                  </a:schemeClr>
                </a:solidFill>
                <a:effectLst>
                  <a:outerShdw blurRad="38100" dist="38100" dir="2700000" algn="tl">
                    <a:srgbClr val="000000">
                      <a:alpha val="43137"/>
                    </a:srgbClr>
                  </a:outerShdw>
                </a:effectLst>
              </a:rPr>
              <a:t>]</a:t>
            </a:r>
            <a:r>
              <a:rPr lang="en-GB" sz="2000" dirty="0">
                <a:solidFill>
                  <a:schemeClr val="accent5">
                    <a:lumMod val="40000"/>
                    <a:lumOff val="60000"/>
                  </a:schemeClr>
                </a:solidFill>
                <a:effectLst>
                  <a:outerShdw blurRad="38100" dist="38100" dir="2700000" algn="tl">
                    <a:srgbClr val="000000">
                      <a:alpha val="43137"/>
                    </a:srgbClr>
                  </a:outerShdw>
                </a:effectLst>
              </a:rPr>
              <a:t>τ</a:t>
            </a:r>
            <a:r>
              <a:rPr lang="fr-FR" sz="2000" b="1" dirty="0">
                <a:solidFill>
                  <a:schemeClr val="accent5">
                    <a:lumMod val="40000"/>
                    <a:lumOff val="60000"/>
                  </a:schemeClr>
                </a:solidFill>
                <a:effectLst>
                  <a:outerShdw blurRad="38100" dist="38100" dir="2700000" algn="tl">
                    <a:srgbClr val="000000">
                      <a:alpha val="43137"/>
                    </a:srgbClr>
                  </a:outerShdw>
                </a:effectLst>
              </a:rPr>
              <a:t>̣</a:t>
            </a:r>
            <a:r>
              <a:rPr lang="en-GB" sz="2000" dirty="0">
                <a:solidFill>
                  <a:schemeClr val="accent5">
                    <a:lumMod val="40000"/>
                    <a:lumOff val="60000"/>
                  </a:schemeClr>
                </a:solidFill>
                <a:effectLst>
                  <a:outerShdw blurRad="38100" dist="38100" dir="2700000" algn="tl">
                    <a:srgbClr val="000000">
                      <a:alpha val="43137"/>
                    </a:srgbClr>
                  </a:outerShdw>
                </a:effectLst>
              </a:rPr>
              <a:t>τ</a:t>
            </a:r>
            <a:r>
              <a:rPr lang="fr-FR" sz="2000" b="1" dirty="0">
                <a:solidFill>
                  <a:schemeClr val="accent5">
                    <a:lumMod val="40000"/>
                    <a:lumOff val="60000"/>
                  </a:schemeClr>
                </a:solidFill>
                <a:effectLst>
                  <a:outerShdw blurRad="38100" dist="38100" dir="2700000" algn="tl">
                    <a:srgbClr val="000000">
                      <a:alpha val="43137"/>
                    </a:srgbClr>
                  </a:outerShdw>
                </a:effectLst>
              </a:rPr>
              <a:t>̣</a:t>
            </a:r>
            <a:r>
              <a:rPr lang="en-GB" sz="2000" dirty="0">
                <a:solidFill>
                  <a:schemeClr val="accent5">
                    <a:lumMod val="40000"/>
                    <a:lumOff val="60000"/>
                  </a:schemeClr>
                </a:solidFill>
                <a:effectLst>
                  <a:outerShdw blurRad="38100" dist="38100" dir="2700000" algn="tl">
                    <a:srgbClr val="000000">
                      <a:alpha val="43137"/>
                    </a:srgbClr>
                  </a:outerShdw>
                </a:effectLst>
              </a:rPr>
              <a:t>α</a:t>
            </a:r>
            <a:r>
              <a:rPr lang="fr-FR" sz="2000" b="1" dirty="0">
                <a:solidFill>
                  <a:schemeClr val="accent5">
                    <a:lumMod val="40000"/>
                    <a:lumOff val="60000"/>
                  </a:schemeClr>
                </a:solidFill>
                <a:effectLst>
                  <a:outerShdw blurRad="38100" dist="38100" dir="2700000" algn="tl">
                    <a:srgbClr val="000000">
                      <a:alpha val="43137"/>
                    </a:srgbClr>
                  </a:outerShdw>
                </a:effectLst>
              </a:rPr>
              <a:t>̣</a:t>
            </a:r>
            <a:r>
              <a:rPr lang="en-GB" sz="2000" dirty="0">
                <a:solidFill>
                  <a:schemeClr val="accent5">
                    <a:lumMod val="40000"/>
                    <a:lumOff val="60000"/>
                  </a:schemeClr>
                </a:solidFill>
                <a:effectLst>
                  <a:outerShdw blurRad="38100" dist="38100" dir="2700000" algn="tl">
                    <a:srgbClr val="000000">
                      <a:alpha val="43137"/>
                    </a:srgbClr>
                  </a:outerShdw>
                </a:effectLst>
              </a:rPr>
              <a:t>λ</a:t>
            </a:r>
            <a:r>
              <a:rPr lang="fr-FR" sz="2000" b="1" dirty="0">
                <a:solidFill>
                  <a:schemeClr val="accent5">
                    <a:lumMod val="40000"/>
                    <a:lumOff val="60000"/>
                  </a:schemeClr>
                </a:solidFill>
                <a:effectLst>
                  <a:outerShdw blurRad="38100" dist="38100" dir="2700000" algn="tl">
                    <a:srgbClr val="000000">
                      <a:alpha val="43137"/>
                    </a:srgbClr>
                  </a:outerShdw>
                </a:effectLst>
              </a:rPr>
              <a:t>̣</a:t>
            </a:r>
            <a:r>
              <a:rPr lang="en-GB" sz="2000" dirty="0">
                <a:solidFill>
                  <a:schemeClr val="accent5">
                    <a:lumMod val="40000"/>
                    <a:lumOff val="60000"/>
                  </a:schemeClr>
                </a:solidFill>
                <a:effectLst>
                  <a:outerShdw blurRad="38100" dist="38100" dir="2700000" algn="tl">
                    <a:srgbClr val="000000">
                      <a:alpha val="43137"/>
                    </a:srgbClr>
                  </a:outerShdw>
                </a:effectLst>
              </a:rPr>
              <a:t>ί</a:t>
            </a:r>
            <a:r>
              <a:rPr lang="fr-FR" sz="2000" b="1" dirty="0">
                <a:solidFill>
                  <a:schemeClr val="accent5">
                    <a:lumMod val="40000"/>
                    <a:lumOff val="60000"/>
                  </a:schemeClr>
                </a:solidFill>
                <a:effectLst>
                  <a:outerShdw blurRad="38100" dist="38100" dir="2700000" algn="tl">
                    <a:srgbClr val="000000">
                      <a:alpha val="43137"/>
                    </a:srgbClr>
                  </a:outerShdw>
                </a:effectLst>
              </a:rPr>
              <a:t>̣̣</a:t>
            </a:r>
            <a:r>
              <a:rPr lang="en-GB" sz="2000" dirty="0">
                <a:solidFill>
                  <a:schemeClr val="accent5">
                    <a:lumMod val="40000"/>
                    <a:lumOff val="60000"/>
                  </a:schemeClr>
                </a:solidFill>
                <a:effectLst>
                  <a:outerShdw blurRad="38100" dist="38100" dir="2700000" algn="tl">
                    <a:srgbClr val="000000">
                      <a:alpha val="43137"/>
                    </a:srgbClr>
                  </a:outerShdw>
                </a:effectLst>
              </a:rPr>
              <a:t>δ</a:t>
            </a:r>
            <a:r>
              <a:rPr lang="fr-FR" sz="2000" b="1" dirty="0">
                <a:solidFill>
                  <a:schemeClr val="accent5">
                    <a:lumMod val="40000"/>
                    <a:lumOff val="60000"/>
                  </a:schemeClr>
                </a:solidFill>
                <a:effectLst>
                  <a:outerShdw blurRad="38100" dist="38100" dir="2700000" algn="tl">
                    <a:srgbClr val="000000">
                      <a:alpha val="43137"/>
                    </a:srgbClr>
                  </a:outerShdw>
                </a:effectLst>
              </a:rPr>
              <a:t>̣</a:t>
            </a:r>
            <a:r>
              <a:rPr lang="en-GB" sz="2000" dirty="0">
                <a:solidFill>
                  <a:schemeClr val="accent5">
                    <a:lumMod val="40000"/>
                    <a:lumOff val="60000"/>
                  </a:schemeClr>
                </a:solidFill>
                <a:effectLst>
                  <a:outerShdw blurRad="38100" dist="38100" dir="2700000" algn="tl">
                    <a:srgbClr val="000000">
                      <a:alpha val="43137"/>
                    </a:srgbClr>
                  </a:outerShdw>
                </a:effectLst>
              </a:rPr>
              <a:t>α </a:t>
            </a:r>
            <a:r>
              <a:rPr lang="en-GB" sz="2000" dirty="0" err="1">
                <a:solidFill>
                  <a:schemeClr val="accent5">
                    <a:lumMod val="40000"/>
                    <a:lumOff val="60000"/>
                  </a:schemeClr>
                </a:solidFill>
                <a:effectLst>
                  <a:outerShdw blurRad="38100" dist="38100" dir="2700000" algn="tl">
                    <a:srgbClr val="000000">
                      <a:alpha val="43137"/>
                    </a:srgbClr>
                  </a:outerShdw>
                </a:effectLst>
              </a:rPr>
              <a:t>Μενεκράτ</a:t>
            </a:r>
            <a:r>
              <a:rPr lang="fr-FR" sz="2000" b="1" dirty="0">
                <a:solidFill>
                  <a:schemeClr val="accent5">
                    <a:lumMod val="40000"/>
                    <a:lumOff val="60000"/>
                  </a:schemeClr>
                </a:solidFill>
                <a:effectLst>
                  <a:outerShdw blurRad="38100" dist="38100" dir="2700000" algn="tl">
                    <a:srgbClr val="000000">
                      <a:alpha val="43137"/>
                    </a:srgbClr>
                  </a:outerShdw>
                </a:effectLst>
              </a:rPr>
              <a:t>̣</a:t>
            </a:r>
            <a:r>
              <a:rPr lang="fr-FR" sz="2000" dirty="0">
                <a:solidFill>
                  <a:schemeClr val="accent5">
                    <a:lumMod val="40000"/>
                    <a:lumOff val="60000"/>
                  </a:schemeClr>
                </a:solidFill>
                <a:effectLst>
                  <a:outerShdw blurRad="38100" dist="38100" dir="2700000" algn="tl">
                    <a:srgbClr val="000000">
                      <a:alpha val="43137"/>
                    </a:srgbClr>
                  </a:outerShdw>
                </a:effectLst>
              </a:rPr>
              <a:t>[</a:t>
            </a:r>
            <a:r>
              <a:rPr lang="en-GB" sz="2000" dirty="0" err="1">
                <a:solidFill>
                  <a:schemeClr val="accent5">
                    <a:lumMod val="40000"/>
                    <a:lumOff val="60000"/>
                  </a:schemeClr>
                </a:solidFill>
                <a:effectLst>
                  <a:outerShdw blurRad="38100" dist="38100" dir="2700000" algn="tl">
                    <a:srgbClr val="000000">
                      <a:alpha val="43137"/>
                    </a:srgbClr>
                  </a:outerShdw>
                </a:effectLst>
              </a:rPr>
              <a:t>ους</a:t>
            </a:r>
            <a:r>
              <a:rPr lang="fr-FR" sz="2000" dirty="0">
                <a:solidFill>
                  <a:schemeClr val="accent5">
                    <a:lumMod val="40000"/>
                    <a:lumOff val="60000"/>
                  </a:schemeClr>
                </a:solidFill>
                <a:effectLst>
                  <a:outerShdw blurRad="38100" dist="38100" dir="2700000" algn="tl">
                    <a:srgbClr val="000000">
                      <a:alpha val="43137"/>
                    </a:srgbClr>
                  </a:outerShdw>
                </a:effectLst>
              </a:rPr>
              <a:t>] </a:t>
            </a:r>
            <a:br>
              <a:rPr lang="fr-FR" sz="2000" dirty="0">
                <a:solidFill>
                  <a:schemeClr val="accent5">
                    <a:lumMod val="40000"/>
                    <a:lumOff val="60000"/>
                  </a:schemeClr>
                </a:solidFill>
                <a:effectLst>
                  <a:outerShdw blurRad="38100" dist="38100" dir="2700000" algn="tl">
                    <a:srgbClr val="000000">
                      <a:alpha val="43137"/>
                    </a:srgbClr>
                  </a:outerShdw>
                </a:effectLst>
              </a:rPr>
            </a:br>
            <a:r>
              <a:rPr lang="en-GB" sz="2000" dirty="0">
                <a:solidFill>
                  <a:schemeClr val="accent5">
                    <a:lumMod val="40000"/>
                    <a:lumOff val="60000"/>
                  </a:schemeClr>
                </a:solidFill>
                <a:effectLst>
                  <a:outerShdw blurRad="38100" dist="38100" dir="2700000" algn="tl">
                    <a:srgbClr val="000000">
                      <a:alpha val="43137"/>
                    </a:srgbClr>
                  </a:outerShdw>
                </a:effectLst>
              </a:rPr>
              <a:t>τ</a:t>
            </a:r>
            <a:r>
              <a:rPr lang="fr-FR" sz="2000" b="1" dirty="0">
                <a:solidFill>
                  <a:schemeClr val="accent5">
                    <a:lumMod val="40000"/>
                    <a:lumOff val="60000"/>
                  </a:schemeClr>
                </a:solidFill>
                <a:effectLst>
                  <a:outerShdw blurRad="38100" dist="38100" dir="2700000" algn="tl">
                    <a:srgbClr val="000000">
                      <a:alpha val="43137"/>
                    </a:srgbClr>
                  </a:outerShdw>
                </a:effectLst>
              </a:rPr>
              <a:t>̣</a:t>
            </a:r>
            <a:r>
              <a:rPr lang="en-GB" sz="2000" dirty="0" err="1">
                <a:solidFill>
                  <a:schemeClr val="accent5">
                    <a:lumMod val="40000"/>
                    <a:lumOff val="60000"/>
                  </a:schemeClr>
                </a:solidFill>
                <a:effectLst>
                  <a:outerShdw blurRad="38100" dist="38100" dir="2700000" algn="tl">
                    <a:srgbClr val="000000">
                      <a:alpha val="43137"/>
                    </a:srgbClr>
                  </a:outerShdw>
                </a:effectLst>
              </a:rPr>
              <a:t>οῦ</a:t>
            </a:r>
            <a:r>
              <a:rPr lang="en-GB" sz="2000" dirty="0">
                <a:solidFill>
                  <a:schemeClr val="accent5">
                    <a:lumMod val="40000"/>
                    <a:lumOff val="60000"/>
                  </a:schemeClr>
                </a:solidFill>
                <a:effectLst>
                  <a:outerShdw blurRad="38100" dist="38100" dir="2700000" algn="tl">
                    <a:srgbClr val="000000">
                      <a:alpha val="43137"/>
                    </a:srgbClr>
                  </a:outerShdw>
                </a:effectLst>
              </a:rPr>
              <a:t> </a:t>
            </a:r>
            <a:r>
              <a:rPr lang="en-GB" sz="2000" dirty="0" err="1">
                <a:solidFill>
                  <a:schemeClr val="accent5">
                    <a:lumMod val="40000"/>
                    <a:lumOff val="60000"/>
                  </a:schemeClr>
                </a:solidFill>
                <a:effectLst>
                  <a:outerShdw blurRad="38100" dist="38100" dir="2700000" algn="tl">
                    <a:srgbClr val="000000">
                      <a:alpha val="43137"/>
                    </a:srgbClr>
                  </a:outerShdw>
                </a:effectLst>
              </a:rPr>
              <a:t>Ἄνδρωνος</a:t>
            </a:r>
            <a:r>
              <a:rPr lang="en-GB" sz="2000" dirty="0">
                <a:solidFill>
                  <a:schemeClr val="accent5">
                    <a:lumMod val="40000"/>
                    <a:lumOff val="60000"/>
                  </a:schemeClr>
                </a:solidFill>
                <a:effectLst>
                  <a:outerShdw blurRad="38100" dist="38100" dir="2700000" algn="tl">
                    <a:srgbClr val="000000">
                      <a:alpha val="43137"/>
                    </a:srgbClr>
                  </a:outerShdw>
                </a:effectLst>
              </a:rPr>
              <a:t> Ἄπ</a:t>
            </a:r>
            <a:r>
              <a:rPr lang="en-GB" sz="2000" dirty="0" err="1">
                <a:solidFill>
                  <a:schemeClr val="accent5">
                    <a:lumMod val="40000"/>
                    <a:lumOff val="60000"/>
                  </a:schemeClr>
                </a:solidFill>
                <a:effectLst>
                  <a:outerShdw blurRad="38100" dist="38100" dir="2700000" algn="tl">
                    <a:srgbClr val="000000">
                      <a:alpha val="43137"/>
                    </a:srgbClr>
                  </a:outerShdw>
                </a:effectLst>
              </a:rPr>
              <a:t>φιο</a:t>
            </a:r>
            <a:r>
              <a:rPr lang="fr-FR" sz="2000" dirty="0">
                <a:solidFill>
                  <a:schemeClr val="accent5">
                    <a:lumMod val="40000"/>
                    <a:lumOff val="60000"/>
                  </a:schemeClr>
                </a:solidFill>
                <a:effectLst>
                  <a:outerShdw blurRad="38100" dist="38100" dir="2700000" algn="tl">
                    <a:srgbClr val="000000">
                      <a:alpha val="43137"/>
                    </a:srgbClr>
                  </a:outerShdw>
                </a:effectLst>
              </a:rPr>
              <a:t>[</a:t>
            </a:r>
            <a:r>
              <a:rPr lang="en-GB" sz="2000" dirty="0">
                <a:solidFill>
                  <a:schemeClr val="accent5">
                    <a:lumMod val="40000"/>
                    <a:lumOff val="60000"/>
                  </a:schemeClr>
                </a:solidFill>
                <a:effectLst>
                  <a:outerShdw blurRad="38100" dist="38100" dir="2700000" algn="tl">
                    <a:srgbClr val="000000">
                      <a:alpha val="43137"/>
                    </a:srgbClr>
                  </a:outerShdw>
                </a:effectLst>
              </a:rPr>
              <a:t>ν</a:t>
            </a:r>
            <a:r>
              <a:rPr lang="fr-FR" sz="2000" dirty="0">
                <a:solidFill>
                  <a:schemeClr val="accent5">
                    <a:lumMod val="40000"/>
                    <a:lumOff val="60000"/>
                  </a:schemeClr>
                </a:solidFill>
                <a:effectLst>
                  <a:outerShdw blurRad="38100" dist="38100" dir="2700000" algn="tl">
                    <a:srgbClr val="000000">
                      <a:alpha val="43137"/>
                    </a:srgbClr>
                  </a:outerShdw>
                </a:effectLst>
              </a:rPr>
              <a:t>] </a:t>
            </a:r>
            <a:br>
              <a:rPr lang="fr-FR" sz="2000" dirty="0">
                <a:solidFill>
                  <a:schemeClr val="accent5">
                    <a:lumMod val="40000"/>
                    <a:lumOff val="60000"/>
                  </a:schemeClr>
                </a:solidFill>
                <a:effectLst>
                  <a:outerShdw blurRad="38100" dist="38100" dir="2700000" algn="tl">
                    <a:srgbClr val="000000">
                      <a:alpha val="43137"/>
                    </a:srgbClr>
                  </a:outerShdw>
                </a:effectLst>
              </a:rPr>
            </a:br>
            <a:r>
              <a:rPr lang="en-GB" sz="2000" b="1" dirty="0">
                <a:solidFill>
                  <a:srgbClr val="FFC000"/>
                </a:solidFill>
                <a:effectLst>
                  <a:outerShdw blurRad="38100" dist="38100" dir="2700000" algn="tl">
                    <a:srgbClr val="000000">
                      <a:alpha val="43137"/>
                    </a:srgbClr>
                  </a:outerShdw>
                </a:effectLst>
              </a:rPr>
              <a:t>ἀ</a:t>
            </a:r>
            <a:r>
              <a:rPr lang="fr-FR" sz="2000" b="1" dirty="0">
                <a:solidFill>
                  <a:srgbClr val="FFC000"/>
                </a:solidFill>
                <a:effectLst>
                  <a:outerShdw blurRad="38100" dist="38100" dir="2700000" algn="tl">
                    <a:srgbClr val="000000">
                      <a:alpha val="43137"/>
                    </a:srgbClr>
                  </a:outerShdw>
                </a:effectLst>
              </a:rPr>
              <a:t>̣</a:t>
            </a:r>
            <a:r>
              <a:rPr lang="en-GB" sz="2000" b="1" dirty="0" err="1">
                <a:solidFill>
                  <a:srgbClr val="FFC000"/>
                </a:solidFill>
                <a:effectLst>
                  <a:outerShdw blurRad="38100" dist="38100" dir="2700000" algn="tl">
                    <a:srgbClr val="000000">
                      <a:alpha val="43137"/>
                    </a:srgbClr>
                  </a:outerShdw>
                </a:effectLst>
              </a:rPr>
              <a:t>ρχιέρει</a:t>
            </a:r>
            <a:r>
              <a:rPr lang="en-GB" sz="2000" b="1" dirty="0">
                <a:solidFill>
                  <a:srgbClr val="FFC000"/>
                </a:solidFill>
                <a:effectLst>
                  <a:outerShdw blurRad="38100" dist="38100" dir="2700000" algn="tl">
                    <a:srgbClr val="000000">
                      <a:alpha val="43137"/>
                    </a:srgbClr>
                  </a:outerShdw>
                </a:effectLst>
              </a:rPr>
              <a:t>αν καὶ ἱέρειαν</a:t>
            </a:r>
            <a:r>
              <a:rPr lang="fr-FR" sz="2000" dirty="0">
                <a:solidFill>
                  <a:schemeClr val="accent5">
                    <a:lumMod val="40000"/>
                    <a:lumOff val="60000"/>
                  </a:schemeClr>
                </a:solidFill>
                <a:effectLst>
                  <a:outerShdw blurRad="38100" dist="38100" dir="2700000" algn="tl">
                    <a:srgbClr val="000000">
                      <a:alpha val="43137"/>
                    </a:srgbClr>
                  </a:outerShdw>
                </a:effectLst>
              </a:rPr>
              <a:t>.</a:t>
            </a:r>
            <a:br>
              <a:rPr lang="fr-FR" sz="2000" dirty="0">
                <a:solidFill>
                  <a:schemeClr val="accent5">
                    <a:lumMod val="40000"/>
                    <a:lumOff val="60000"/>
                  </a:schemeClr>
                </a:solidFill>
                <a:effectLst>
                  <a:outerShdw blurRad="38100" dist="38100" dir="2700000" algn="tl">
                    <a:srgbClr val="000000">
                      <a:alpha val="43137"/>
                    </a:srgbClr>
                  </a:outerShdw>
                </a:effectLst>
              </a:rPr>
            </a:br>
            <a:br>
              <a:rPr lang="fr-FR" sz="2000" dirty="0">
                <a:solidFill>
                  <a:schemeClr val="accent5">
                    <a:lumMod val="40000"/>
                    <a:lumOff val="60000"/>
                  </a:schemeClr>
                </a:solidFill>
                <a:effectLst>
                  <a:outerShdw blurRad="38100" dist="38100" dir="2700000" algn="tl">
                    <a:srgbClr val="000000">
                      <a:alpha val="43137"/>
                    </a:srgbClr>
                  </a:outerShdw>
                </a:effectLst>
              </a:rPr>
            </a:br>
            <a:r>
              <a:rPr lang="fr-FR" sz="1800" dirty="0" err="1">
                <a:solidFill>
                  <a:schemeClr val="accent5">
                    <a:lumMod val="40000"/>
                    <a:lumOff val="60000"/>
                  </a:schemeClr>
                </a:solidFill>
                <a:effectLst>
                  <a:outerShdw blurRad="38100" dist="38100" dir="2700000" algn="tl">
                    <a:srgbClr val="000000">
                      <a:alpha val="43137"/>
                    </a:srgbClr>
                  </a:outerShdw>
                </a:effectLst>
              </a:rPr>
              <a:t>Attalis</a:t>
            </a:r>
            <a:r>
              <a:rPr lang="fr-FR" sz="1800" dirty="0">
                <a:solidFill>
                  <a:schemeClr val="accent5">
                    <a:lumMod val="40000"/>
                    <a:lumOff val="60000"/>
                  </a:schemeClr>
                </a:solidFill>
                <a:effectLst>
                  <a:outerShdw blurRad="38100" dist="38100" dir="2700000" algn="tl">
                    <a:srgbClr val="000000">
                      <a:alpha val="43137"/>
                    </a:srgbClr>
                  </a:outerShdw>
                </a:effectLst>
              </a:rPr>
              <a:t> </a:t>
            </a:r>
            <a:r>
              <a:rPr lang="fr-FR" sz="1800" dirty="0" err="1">
                <a:solidFill>
                  <a:schemeClr val="accent5">
                    <a:lumMod val="40000"/>
                    <a:lumOff val="60000"/>
                  </a:schemeClr>
                </a:solidFill>
                <a:effectLst>
                  <a:outerShdw blurRad="38100" dist="38100" dir="2700000" algn="tl">
                    <a:srgbClr val="000000">
                      <a:alpha val="43137"/>
                    </a:srgbClr>
                  </a:outerShdw>
                </a:effectLst>
              </a:rPr>
              <a:t>Apphion</a:t>
            </a:r>
            <a:r>
              <a:rPr lang="fr-FR" sz="1800" dirty="0">
                <a:solidFill>
                  <a:schemeClr val="accent5">
                    <a:lumMod val="40000"/>
                    <a:lumOff val="60000"/>
                  </a:schemeClr>
                </a:solidFill>
                <a:effectLst>
                  <a:outerShdw blurRad="38100" dist="38100" dir="2700000" algn="tl">
                    <a:srgbClr val="000000">
                      <a:alpha val="43137"/>
                    </a:srgbClr>
                  </a:outerShdw>
                </a:effectLst>
              </a:rPr>
              <a:t>, </a:t>
            </a:r>
            <a:r>
              <a:rPr lang="fr-FR" sz="1800" dirty="0" err="1">
                <a:solidFill>
                  <a:schemeClr val="accent5">
                    <a:lumMod val="40000"/>
                    <a:lumOff val="60000"/>
                  </a:schemeClr>
                </a:solidFill>
                <a:effectLst>
                  <a:outerShdw blurRad="38100" dist="38100" dir="2700000" algn="tl">
                    <a:srgbClr val="000000">
                      <a:alpha val="43137"/>
                    </a:srgbClr>
                  </a:outerShdw>
                </a:effectLst>
              </a:rPr>
              <a:t>daughter</a:t>
            </a:r>
            <a:r>
              <a:rPr lang="fr-FR" sz="1800" dirty="0">
                <a:solidFill>
                  <a:schemeClr val="accent5">
                    <a:lumMod val="40000"/>
                    <a:lumOff val="60000"/>
                  </a:schemeClr>
                </a:solidFill>
                <a:effectLst>
                  <a:outerShdw blurRad="38100" dist="38100" dir="2700000" algn="tl">
                    <a:srgbClr val="000000">
                      <a:alpha val="43137"/>
                    </a:srgbClr>
                  </a:outerShdw>
                </a:effectLst>
              </a:rPr>
              <a:t> of</a:t>
            </a:r>
            <a:br>
              <a:rPr lang="fr-FR" sz="1800" dirty="0">
                <a:solidFill>
                  <a:schemeClr val="accent5">
                    <a:lumMod val="40000"/>
                    <a:lumOff val="60000"/>
                  </a:schemeClr>
                </a:solidFill>
                <a:effectLst>
                  <a:outerShdw blurRad="38100" dist="38100" dir="2700000" algn="tl">
                    <a:srgbClr val="000000">
                      <a:alpha val="43137"/>
                    </a:srgbClr>
                  </a:outerShdw>
                </a:effectLst>
              </a:rPr>
            </a:br>
            <a:r>
              <a:rPr lang="fr-FR" sz="1800" dirty="0" err="1">
                <a:solidFill>
                  <a:schemeClr val="accent5">
                    <a:lumMod val="40000"/>
                    <a:lumOff val="60000"/>
                  </a:schemeClr>
                </a:solidFill>
                <a:effectLst>
                  <a:outerShdw blurRad="38100" dist="38100" dir="2700000" algn="tl">
                    <a:srgbClr val="000000">
                      <a:alpha val="43137"/>
                    </a:srgbClr>
                  </a:outerShdw>
                </a:effectLst>
              </a:rPr>
              <a:t>Menekratès</a:t>
            </a:r>
            <a:r>
              <a:rPr lang="fr-FR" sz="1800" dirty="0">
                <a:solidFill>
                  <a:schemeClr val="accent5">
                    <a:lumMod val="40000"/>
                    <a:lumOff val="60000"/>
                  </a:schemeClr>
                </a:solidFill>
                <a:effectLst>
                  <a:outerShdw blurRad="38100" dist="38100" dir="2700000" algn="tl">
                    <a:srgbClr val="000000">
                      <a:alpha val="43137"/>
                    </a:srgbClr>
                  </a:outerShdw>
                </a:effectLst>
              </a:rPr>
              <a:t> son of </a:t>
            </a:r>
            <a:r>
              <a:rPr lang="fr-FR" sz="1800" dirty="0" err="1">
                <a:solidFill>
                  <a:schemeClr val="accent5">
                    <a:lumMod val="40000"/>
                    <a:lumOff val="60000"/>
                  </a:schemeClr>
                </a:solidFill>
                <a:effectLst>
                  <a:outerShdw blurRad="38100" dist="38100" dir="2700000" algn="tl">
                    <a:srgbClr val="000000">
                      <a:alpha val="43137"/>
                    </a:srgbClr>
                  </a:outerShdw>
                </a:effectLst>
              </a:rPr>
              <a:t>Andron</a:t>
            </a:r>
            <a:r>
              <a:rPr lang="fr-FR" sz="1800" dirty="0">
                <a:solidFill>
                  <a:schemeClr val="accent5">
                    <a:lumMod val="40000"/>
                    <a:lumOff val="60000"/>
                  </a:schemeClr>
                </a:solidFill>
                <a:effectLst>
                  <a:outerShdw blurRad="38100" dist="38100" dir="2700000" algn="tl">
                    <a:srgbClr val="000000">
                      <a:alpha val="43137"/>
                    </a:srgbClr>
                  </a:outerShdw>
                </a:effectLst>
              </a:rPr>
              <a:t>, </a:t>
            </a:r>
            <a:br>
              <a:rPr lang="fr-FR" sz="1800" b="1" dirty="0">
                <a:solidFill>
                  <a:srgbClr val="FFC000"/>
                </a:solidFill>
                <a:effectLst>
                  <a:outerShdw blurRad="38100" dist="38100" dir="2700000" algn="tl">
                    <a:srgbClr val="000000">
                      <a:alpha val="43137"/>
                    </a:srgbClr>
                  </a:outerShdw>
                </a:effectLst>
              </a:rPr>
            </a:br>
            <a:r>
              <a:rPr lang="fr-FR" sz="1800" b="1" dirty="0" err="1">
                <a:solidFill>
                  <a:srgbClr val="FFC000"/>
                </a:solidFill>
                <a:effectLst>
                  <a:outerShdw blurRad="38100" dist="38100" dir="2700000" algn="tl">
                    <a:srgbClr val="000000">
                      <a:alpha val="43137"/>
                    </a:srgbClr>
                  </a:outerShdw>
                </a:effectLst>
              </a:rPr>
              <a:t>high</a:t>
            </a:r>
            <a:r>
              <a:rPr lang="fr-FR" sz="1800" b="1" dirty="0">
                <a:solidFill>
                  <a:srgbClr val="FFC000"/>
                </a:solidFill>
                <a:effectLst>
                  <a:outerShdw blurRad="38100" dist="38100" dir="2700000" algn="tl">
                    <a:srgbClr val="000000">
                      <a:alpha val="43137"/>
                    </a:srgbClr>
                  </a:outerShdw>
                </a:effectLst>
              </a:rPr>
              <a:t> </a:t>
            </a:r>
            <a:r>
              <a:rPr lang="fr-FR" sz="1800" b="1" dirty="0" err="1">
                <a:solidFill>
                  <a:srgbClr val="FFC000"/>
                </a:solidFill>
                <a:effectLst>
                  <a:outerShdw blurRad="38100" dist="38100" dir="2700000" algn="tl">
                    <a:srgbClr val="000000">
                      <a:alpha val="43137"/>
                    </a:srgbClr>
                  </a:outerShdw>
                </a:effectLst>
              </a:rPr>
              <a:t>priestess</a:t>
            </a:r>
            <a:r>
              <a:rPr lang="fr-FR" sz="1800" b="1" dirty="0">
                <a:solidFill>
                  <a:srgbClr val="FFC000"/>
                </a:solidFill>
                <a:effectLst>
                  <a:outerShdw blurRad="38100" dist="38100" dir="2700000" algn="tl">
                    <a:srgbClr val="000000">
                      <a:alpha val="43137"/>
                    </a:srgbClr>
                  </a:outerShdw>
                </a:effectLst>
              </a:rPr>
              <a:t> and </a:t>
            </a:r>
            <a:r>
              <a:rPr lang="fr-FR" sz="1800" b="1" dirty="0" err="1">
                <a:solidFill>
                  <a:srgbClr val="FFC000"/>
                </a:solidFill>
                <a:effectLst>
                  <a:outerShdw blurRad="38100" dist="38100" dir="2700000" algn="tl">
                    <a:srgbClr val="000000">
                      <a:alpha val="43137"/>
                    </a:srgbClr>
                  </a:outerShdw>
                </a:effectLst>
              </a:rPr>
              <a:t>priestess</a:t>
            </a:r>
            <a:r>
              <a:rPr lang="fr-FR" sz="1800" b="1" dirty="0">
                <a:solidFill>
                  <a:srgbClr val="FFC000"/>
                </a:solidFill>
                <a:effectLst>
                  <a:outerShdw blurRad="38100" dist="38100" dir="2700000" algn="tl">
                    <a:srgbClr val="000000">
                      <a:alpha val="43137"/>
                    </a:srgbClr>
                  </a:outerShdw>
                </a:effectLst>
              </a:rPr>
              <a:t>.</a:t>
            </a:r>
            <a:endParaRPr lang="en-GB" dirty="0">
              <a:effectLst>
                <a:outerShdw blurRad="38100" dist="38100" dir="2700000" algn="tl">
                  <a:srgbClr val="000000">
                    <a:alpha val="43137"/>
                  </a:srgbClr>
                </a:outerShdw>
              </a:effectLst>
            </a:endParaRPr>
          </a:p>
        </p:txBody>
      </p:sp>
      <p:sp>
        <p:nvSpPr>
          <p:cNvPr id="5" name="TextBox 4"/>
          <p:cNvSpPr txBox="1"/>
          <p:nvPr/>
        </p:nvSpPr>
        <p:spPr>
          <a:xfrm>
            <a:off x="4283968" y="6272906"/>
            <a:ext cx="4752528" cy="461665"/>
          </a:xfrm>
          <a:prstGeom prst="rect">
            <a:avLst/>
          </a:prstGeom>
          <a:noFill/>
        </p:spPr>
        <p:txBody>
          <a:bodyPr wrap="square" rtlCol="0">
            <a:spAutoFit/>
          </a:bodyPr>
          <a:lstStyle/>
          <a:p>
            <a:pPr algn="r"/>
            <a:r>
              <a:rPr lang="fr-FR" sz="1200" i="1" dirty="0">
                <a:solidFill>
                  <a:schemeClr val="tx1">
                    <a:lumMod val="65000"/>
                  </a:schemeClr>
                </a:solidFill>
              </a:rPr>
              <a:t>IAph2007</a:t>
            </a:r>
            <a:r>
              <a:rPr lang="fr-FR" sz="1200" dirty="0">
                <a:solidFill>
                  <a:schemeClr val="tx1">
                    <a:lumMod val="65000"/>
                  </a:schemeClr>
                </a:solidFill>
              </a:rPr>
              <a:t> 15.260; </a:t>
            </a:r>
            <a:r>
              <a:rPr lang="en-GB" sz="1200" dirty="0">
                <a:solidFill>
                  <a:schemeClr val="tx1">
                    <a:lumMod val="65000"/>
                  </a:schemeClr>
                </a:solidFill>
              </a:rPr>
              <a:t>Reynolds </a:t>
            </a:r>
            <a:r>
              <a:rPr lang="en-GB" sz="1200" i="1" dirty="0">
                <a:solidFill>
                  <a:schemeClr val="tx1">
                    <a:lumMod val="65000"/>
                  </a:schemeClr>
                </a:solidFill>
              </a:rPr>
              <a:t>ZPE</a:t>
            </a:r>
            <a:r>
              <a:rPr lang="en-GB" sz="1200" dirty="0">
                <a:solidFill>
                  <a:schemeClr val="tx1">
                    <a:lumMod val="65000"/>
                  </a:schemeClr>
                </a:solidFill>
              </a:rPr>
              <a:t> 43 (1981), 317-27,  n°3 (</a:t>
            </a:r>
            <a:r>
              <a:rPr lang="en-GB" sz="1200" i="1" dirty="0">
                <a:solidFill>
                  <a:schemeClr val="tx1">
                    <a:lumMod val="65000"/>
                  </a:schemeClr>
                </a:solidFill>
              </a:rPr>
              <a:t>SEG</a:t>
            </a:r>
            <a:r>
              <a:rPr lang="en-GB" sz="1200" dirty="0">
                <a:solidFill>
                  <a:schemeClr val="tx1">
                    <a:lumMod val="65000"/>
                  </a:schemeClr>
                </a:solidFill>
              </a:rPr>
              <a:t> XXXI (1981) 900, </a:t>
            </a:r>
            <a:r>
              <a:rPr lang="en-GB" sz="1200" i="1" dirty="0">
                <a:solidFill>
                  <a:schemeClr val="tx1">
                    <a:lumMod val="65000"/>
                  </a:schemeClr>
                </a:solidFill>
              </a:rPr>
              <a:t>Bull.</a:t>
            </a:r>
            <a:r>
              <a:rPr lang="en-GB" sz="1200" dirty="0">
                <a:solidFill>
                  <a:schemeClr val="tx1">
                    <a:lumMod val="65000"/>
                  </a:schemeClr>
                </a:solidFill>
              </a:rPr>
              <a:t> 1982, 356). 73 x 58 cm. find spot uncertain </a:t>
            </a:r>
            <a:endParaRPr lang="en-GB" dirty="0">
              <a:solidFill>
                <a:schemeClr val="tx1">
                  <a:lumMod val="65000"/>
                </a:schemeClr>
              </a:solidFill>
            </a:endParaRPr>
          </a:p>
        </p:txBody>
      </p:sp>
      <p:sp>
        <p:nvSpPr>
          <p:cNvPr id="6" name="TextBox 5"/>
          <p:cNvSpPr txBox="1"/>
          <p:nvPr/>
        </p:nvSpPr>
        <p:spPr>
          <a:xfrm>
            <a:off x="467544" y="1412776"/>
            <a:ext cx="4968552" cy="984885"/>
          </a:xfrm>
          <a:prstGeom prst="rect">
            <a:avLst/>
          </a:prstGeom>
          <a:noFill/>
        </p:spPr>
        <p:txBody>
          <a:bodyPr wrap="square" rtlCol="0">
            <a:spAutoFit/>
          </a:bodyPr>
          <a:lstStyle/>
          <a:p>
            <a:r>
              <a:rPr lang="fr-FR" sz="2000" b="1" dirty="0" err="1">
                <a:solidFill>
                  <a:schemeClr val="accent5">
                    <a:lumMod val="60000"/>
                    <a:lumOff val="40000"/>
                  </a:schemeClr>
                </a:solidFill>
                <a:effectLst>
                  <a:outerShdw blurRad="38100" dist="38100" dir="2700000" algn="tl">
                    <a:srgbClr val="000000">
                      <a:alpha val="43137"/>
                    </a:srgbClr>
                  </a:outerShdw>
                </a:effectLst>
              </a:rPr>
              <a:t>Attalis</a:t>
            </a:r>
            <a:r>
              <a:rPr lang="fr-FR" sz="2000" b="1" dirty="0">
                <a:solidFill>
                  <a:schemeClr val="accent5">
                    <a:lumMod val="60000"/>
                    <a:lumOff val="40000"/>
                  </a:schemeClr>
                </a:solidFill>
                <a:effectLst>
                  <a:outerShdw blurRad="38100" dist="38100" dir="2700000" algn="tl">
                    <a:srgbClr val="000000">
                      <a:alpha val="43137"/>
                    </a:srgbClr>
                  </a:outerShdw>
                </a:effectLst>
              </a:rPr>
              <a:t> </a:t>
            </a:r>
            <a:r>
              <a:rPr lang="fr-FR" sz="2000" b="1" dirty="0" err="1">
                <a:solidFill>
                  <a:schemeClr val="accent5">
                    <a:lumMod val="60000"/>
                    <a:lumOff val="40000"/>
                  </a:schemeClr>
                </a:solidFill>
                <a:effectLst>
                  <a:outerShdw blurRad="38100" dist="38100" dir="2700000" algn="tl">
                    <a:srgbClr val="000000">
                      <a:alpha val="43137"/>
                    </a:srgbClr>
                  </a:outerShdw>
                </a:effectLst>
              </a:rPr>
              <a:t>Apphion</a:t>
            </a:r>
            <a:r>
              <a:rPr lang="fr-FR" sz="2000" b="1" dirty="0">
                <a:solidFill>
                  <a:schemeClr val="accent5">
                    <a:lumMod val="60000"/>
                    <a:lumOff val="40000"/>
                  </a:schemeClr>
                </a:solidFill>
                <a:effectLst>
                  <a:outerShdw blurRad="38100" dist="38100" dir="2700000" algn="tl">
                    <a:srgbClr val="000000">
                      <a:alpha val="43137"/>
                    </a:srgbClr>
                  </a:outerShdw>
                </a:effectLst>
              </a:rPr>
              <a:t>, </a:t>
            </a:r>
            <a:br>
              <a:rPr lang="fr-FR" sz="2000" b="1" dirty="0">
                <a:solidFill>
                  <a:schemeClr val="accent5">
                    <a:lumMod val="60000"/>
                    <a:lumOff val="40000"/>
                  </a:schemeClr>
                </a:solidFill>
                <a:effectLst>
                  <a:outerShdw blurRad="38100" dist="38100" dir="2700000" algn="tl">
                    <a:srgbClr val="000000">
                      <a:alpha val="43137"/>
                    </a:srgbClr>
                  </a:outerShdw>
                </a:effectLst>
              </a:rPr>
            </a:br>
            <a:r>
              <a:rPr lang="fr-FR" sz="2000" b="1" dirty="0" err="1">
                <a:solidFill>
                  <a:schemeClr val="accent5">
                    <a:lumMod val="60000"/>
                    <a:lumOff val="40000"/>
                  </a:schemeClr>
                </a:solidFill>
                <a:effectLst>
                  <a:outerShdw blurRad="38100" dist="38100" dir="2700000" algn="tl">
                    <a:srgbClr val="000000">
                      <a:alpha val="43137"/>
                    </a:srgbClr>
                  </a:outerShdw>
                </a:effectLst>
              </a:rPr>
              <a:t>daughter</a:t>
            </a:r>
            <a:r>
              <a:rPr lang="fr-FR" sz="2000" b="1" dirty="0">
                <a:solidFill>
                  <a:schemeClr val="accent5">
                    <a:lumMod val="60000"/>
                    <a:lumOff val="40000"/>
                  </a:schemeClr>
                </a:solidFill>
                <a:effectLst>
                  <a:outerShdw blurRad="38100" dist="38100" dir="2700000" algn="tl">
                    <a:srgbClr val="000000">
                      <a:alpha val="43137"/>
                    </a:srgbClr>
                  </a:outerShdw>
                </a:effectLst>
              </a:rPr>
              <a:t> of </a:t>
            </a:r>
            <a:r>
              <a:rPr lang="fr-FR" sz="2000" b="1" dirty="0" err="1">
                <a:solidFill>
                  <a:schemeClr val="accent5">
                    <a:lumMod val="60000"/>
                    <a:lumOff val="40000"/>
                  </a:schemeClr>
                </a:solidFill>
                <a:effectLst>
                  <a:outerShdw blurRad="38100" dist="38100" dir="2700000" algn="tl">
                    <a:srgbClr val="000000">
                      <a:alpha val="43137"/>
                    </a:srgbClr>
                  </a:outerShdw>
                </a:effectLst>
              </a:rPr>
              <a:t>Menecratès</a:t>
            </a:r>
            <a:endParaRPr lang="fr-FR" sz="2000" b="1" dirty="0">
              <a:solidFill>
                <a:schemeClr val="accent5">
                  <a:lumMod val="60000"/>
                  <a:lumOff val="40000"/>
                </a:schemeClr>
              </a:solidFill>
              <a:effectLst>
                <a:outerShdw blurRad="38100" dist="38100" dir="2700000" algn="tl">
                  <a:srgbClr val="000000">
                    <a:alpha val="43137"/>
                  </a:srgbClr>
                </a:outerShdw>
              </a:effectLst>
            </a:endParaRPr>
          </a:p>
          <a:p>
            <a:endParaRPr lang="en-GB" dirty="0"/>
          </a:p>
        </p:txBody>
      </p:sp>
      <p:sp>
        <p:nvSpPr>
          <p:cNvPr id="7" name="Content Placeholder 2"/>
          <p:cNvSpPr txBox="1">
            <a:spLocks/>
          </p:cNvSpPr>
          <p:nvPr/>
        </p:nvSpPr>
        <p:spPr>
          <a:xfrm rot="748939">
            <a:off x="4092855" y="4979324"/>
            <a:ext cx="3754760" cy="641138"/>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a:ln/>
        </p:spPr>
        <p:style>
          <a:lnRef idx="1">
            <a:schemeClr val="accent6"/>
          </a:lnRef>
          <a:fillRef idx="3">
            <a:schemeClr val="accent6"/>
          </a:fillRef>
          <a:effectRef idx="2">
            <a:schemeClr val="accent6"/>
          </a:effectRef>
          <a:fontRef idx="minor">
            <a:schemeClr val="lt1"/>
          </a:fontRef>
        </p:style>
        <p:txBody>
          <a:bodyPr vert="horz" lIns="91440" tIns="45720" rIns="91440" bIns="45720" rtlCol="0">
            <a:normAutofit fontScale="85000" lnSpcReduction="1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fr-FR" sz="2000" b="1" dirty="0" err="1">
                <a:solidFill>
                  <a:schemeClr val="accent5">
                    <a:lumMod val="75000"/>
                  </a:schemeClr>
                </a:solidFill>
                <a:effectLst>
                  <a:outerShdw blurRad="38100" dist="38100" dir="2700000" algn="tl">
                    <a:srgbClr val="000000">
                      <a:alpha val="43137"/>
                    </a:srgbClr>
                  </a:outerShdw>
                </a:effectLst>
              </a:rPr>
              <a:t>only</a:t>
            </a:r>
            <a:r>
              <a:rPr lang="fr-FR" sz="2000" b="1" dirty="0">
                <a:solidFill>
                  <a:schemeClr val="accent5">
                    <a:lumMod val="75000"/>
                  </a:schemeClr>
                </a:solidFill>
                <a:effectLst>
                  <a:outerShdw blurRad="38100" dist="38100" dir="2700000" algn="tl">
                    <a:srgbClr val="000000">
                      <a:alpha val="43137"/>
                    </a:srgbClr>
                  </a:outerShdw>
                </a:effectLst>
              </a:rPr>
              <a:t> </a:t>
            </a:r>
            <a:r>
              <a:rPr lang="fr-FR" sz="2000" b="1" dirty="0" err="1">
                <a:solidFill>
                  <a:schemeClr val="accent5">
                    <a:lumMod val="75000"/>
                  </a:schemeClr>
                </a:solidFill>
                <a:effectLst>
                  <a:outerShdw blurRad="38100" dist="38100" dir="2700000" algn="tl">
                    <a:srgbClr val="000000">
                      <a:alpha val="43137"/>
                    </a:srgbClr>
                  </a:outerShdw>
                </a:effectLst>
              </a:rPr>
              <a:t>Attalis</a:t>
            </a:r>
            <a:r>
              <a:rPr lang="fr-FR" sz="2000" b="1" dirty="0">
                <a:solidFill>
                  <a:schemeClr val="accent5">
                    <a:lumMod val="75000"/>
                  </a:schemeClr>
                </a:solidFill>
                <a:effectLst>
                  <a:outerShdw blurRad="38100" dist="38100" dir="2700000" algn="tl">
                    <a:srgbClr val="000000">
                      <a:alpha val="43137"/>
                    </a:srgbClr>
                  </a:outerShdw>
                </a:effectLst>
              </a:rPr>
              <a:t> – no </a:t>
            </a:r>
            <a:r>
              <a:rPr lang="fr-FR" sz="2000" b="1" dirty="0" err="1">
                <a:solidFill>
                  <a:schemeClr val="accent5">
                    <a:lumMod val="75000"/>
                  </a:schemeClr>
                </a:solidFill>
                <a:effectLst>
                  <a:outerShdw blurRad="38100" dist="38100" dir="2700000" algn="tl">
                    <a:srgbClr val="000000">
                      <a:alpha val="43137"/>
                    </a:srgbClr>
                  </a:outerShdw>
                </a:effectLst>
              </a:rPr>
              <a:t>husband</a:t>
            </a:r>
            <a:endParaRPr lang="fr-FR" sz="2000" b="1" dirty="0">
              <a:solidFill>
                <a:schemeClr val="accent5">
                  <a:lumMod val="75000"/>
                </a:schemeClr>
              </a:solidFill>
              <a:effectLst>
                <a:outerShdw blurRad="38100" dist="38100" dir="2700000" algn="tl">
                  <a:srgbClr val="000000">
                    <a:alpha val="43137"/>
                  </a:srgbClr>
                </a:outerShdw>
              </a:effectLst>
            </a:endParaRPr>
          </a:p>
          <a:p>
            <a:r>
              <a:rPr lang="fr-FR" sz="2000" b="1" dirty="0">
                <a:solidFill>
                  <a:schemeClr val="accent5">
                    <a:lumMod val="75000"/>
                  </a:schemeClr>
                </a:solidFill>
                <a:effectLst>
                  <a:outerShdw blurRad="38100" dist="38100" dir="2700000" algn="tl">
                    <a:srgbClr val="000000">
                      <a:alpha val="43137"/>
                    </a:srgbClr>
                  </a:outerShdw>
                </a:effectLst>
              </a:rPr>
              <a:t>but </a:t>
            </a:r>
            <a:r>
              <a:rPr lang="fr-FR" sz="2000" b="1" dirty="0" err="1">
                <a:solidFill>
                  <a:schemeClr val="accent5">
                    <a:lumMod val="75000"/>
                  </a:schemeClr>
                </a:solidFill>
                <a:effectLst>
                  <a:outerShdw blurRad="38100" dist="38100" dir="2700000" algn="tl">
                    <a:srgbClr val="000000">
                      <a:alpha val="43137"/>
                    </a:srgbClr>
                  </a:outerShdw>
                </a:effectLst>
              </a:rPr>
              <a:t>now</a:t>
            </a:r>
            <a:r>
              <a:rPr lang="fr-FR" sz="2000" b="1" dirty="0">
                <a:solidFill>
                  <a:schemeClr val="accent5">
                    <a:lumMod val="75000"/>
                  </a:schemeClr>
                </a:solidFill>
                <a:effectLst>
                  <a:outerShdw blurRad="38100" dist="38100" dir="2700000" algn="tl">
                    <a:srgbClr val="000000">
                      <a:alpha val="43137"/>
                    </a:srgbClr>
                  </a:outerShdw>
                </a:effectLst>
              </a:rPr>
              <a:t> </a:t>
            </a:r>
            <a:r>
              <a:rPr lang="fr-FR" sz="2000" b="1" dirty="0" err="1">
                <a:solidFill>
                  <a:schemeClr val="accent5">
                    <a:lumMod val="75000"/>
                  </a:schemeClr>
                </a:solidFill>
                <a:effectLst>
                  <a:outerShdw blurRad="38100" dist="38100" dir="2700000" algn="tl">
                    <a:srgbClr val="000000">
                      <a:alpha val="43137"/>
                    </a:srgbClr>
                  </a:outerShdw>
                </a:effectLst>
              </a:rPr>
              <a:t>she</a:t>
            </a:r>
            <a:r>
              <a:rPr lang="fr-FR" sz="2000" b="1" dirty="0">
                <a:solidFill>
                  <a:schemeClr val="accent5">
                    <a:lumMod val="75000"/>
                  </a:schemeClr>
                </a:solidFill>
                <a:effectLst>
                  <a:outerShdw blurRad="38100" dist="38100" dir="2700000" algn="tl">
                    <a:srgbClr val="000000">
                      <a:alpha val="43137"/>
                    </a:srgbClr>
                  </a:outerShdw>
                </a:effectLst>
              </a:rPr>
              <a:t> </a:t>
            </a:r>
            <a:r>
              <a:rPr lang="fr-FR" sz="2000" b="1" dirty="0" err="1">
                <a:solidFill>
                  <a:schemeClr val="accent5">
                    <a:lumMod val="75000"/>
                  </a:schemeClr>
                </a:solidFill>
                <a:effectLst>
                  <a:outerShdw blurRad="38100" dist="38100" dir="2700000" algn="tl">
                    <a:srgbClr val="000000">
                      <a:alpha val="43137"/>
                    </a:srgbClr>
                  </a:outerShdw>
                </a:effectLst>
              </a:rPr>
              <a:t>is</a:t>
            </a:r>
            <a:r>
              <a:rPr lang="fr-FR" sz="2000" b="1" dirty="0">
                <a:solidFill>
                  <a:schemeClr val="accent5">
                    <a:lumMod val="75000"/>
                  </a:schemeClr>
                </a:solidFill>
                <a:effectLst>
                  <a:outerShdw blurRad="38100" dist="38100" dir="2700000" algn="tl">
                    <a:srgbClr val="000000">
                      <a:alpha val="43137"/>
                    </a:srgbClr>
                  </a:outerShdw>
                </a:effectLst>
              </a:rPr>
              <a:t> </a:t>
            </a:r>
            <a:r>
              <a:rPr lang="fr-FR" sz="2000" b="1" dirty="0" err="1">
                <a:solidFill>
                  <a:schemeClr val="accent5">
                    <a:lumMod val="75000"/>
                  </a:schemeClr>
                </a:solidFill>
                <a:effectLst>
                  <a:outerShdw blurRad="38100" dist="38100" dir="2700000" algn="tl">
                    <a:srgbClr val="000000">
                      <a:alpha val="43137"/>
                    </a:srgbClr>
                  </a:outerShdw>
                </a:effectLst>
              </a:rPr>
              <a:t>high</a:t>
            </a:r>
            <a:r>
              <a:rPr lang="fr-FR" sz="2000" b="1" dirty="0">
                <a:solidFill>
                  <a:schemeClr val="accent5">
                    <a:lumMod val="75000"/>
                  </a:schemeClr>
                </a:solidFill>
                <a:effectLst>
                  <a:outerShdw blurRad="38100" dist="38100" dir="2700000" algn="tl">
                    <a:srgbClr val="000000">
                      <a:alpha val="43137"/>
                    </a:srgbClr>
                  </a:outerShdw>
                </a:effectLst>
              </a:rPr>
              <a:t> </a:t>
            </a:r>
            <a:r>
              <a:rPr lang="fr-FR" sz="2000" b="1" dirty="0" err="1">
                <a:solidFill>
                  <a:schemeClr val="accent5">
                    <a:lumMod val="75000"/>
                  </a:schemeClr>
                </a:solidFill>
                <a:effectLst>
                  <a:outerShdw blurRad="38100" dist="38100" dir="2700000" algn="tl">
                    <a:srgbClr val="000000">
                      <a:alpha val="43137"/>
                    </a:srgbClr>
                  </a:outerShdw>
                </a:effectLst>
              </a:rPr>
              <a:t>priestess</a:t>
            </a:r>
            <a:r>
              <a:rPr lang="fr-FR" sz="2000" b="1" dirty="0">
                <a:solidFill>
                  <a:schemeClr val="accent5">
                    <a:lumMod val="75000"/>
                  </a:schemeClr>
                </a:solidFill>
                <a:effectLst>
                  <a:outerShdw blurRad="38100" dist="38100" dir="2700000" algn="tl">
                    <a:srgbClr val="000000">
                      <a:alpha val="43137"/>
                    </a:srgbClr>
                  </a:outerShdw>
                </a:effectLst>
              </a:rPr>
              <a:t>!</a:t>
            </a:r>
            <a:endParaRPr lang="en-GB" sz="20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5005645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childTnLst>
                          </p:cTn>
                        </p:par>
                        <p:par>
                          <p:cTn id="21" fill="hold">
                            <p:stCondLst>
                              <p:cond delay="2000"/>
                            </p:stCondLst>
                            <p:childTnLst>
                              <p:par>
                                <p:cTn id="22" presetID="6" presetClass="entr" presetSubtype="16" fill="hold" grpId="0" nodeType="afterEffect">
                                  <p:stCondLst>
                                    <p:cond delay="500"/>
                                  </p:stCondLst>
                                  <p:childTnLst>
                                    <p:set>
                                      <p:cBhvr>
                                        <p:cTn id="23" dur="1" fill="hold">
                                          <p:stCondLst>
                                            <p:cond delay="0"/>
                                          </p:stCondLst>
                                        </p:cTn>
                                        <p:tgtEl>
                                          <p:spTgt spid="7"/>
                                        </p:tgtEl>
                                        <p:attrNameLst>
                                          <p:attrName>style.visibility</p:attrName>
                                        </p:attrNameLst>
                                      </p:cBhvr>
                                      <p:to>
                                        <p:strVal val="visible"/>
                                      </p:to>
                                    </p:set>
                                    <p:animEffect transition="in" filter="circle(in)">
                                      <p:cBhvr>
                                        <p:cTn id="24"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7" grpId="0"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2312" t="21197" r="11331" b="7406"/>
          <a:stretch/>
        </p:blipFill>
        <p:spPr>
          <a:xfrm>
            <a:off x="3422385" y="1412776"/>
            <a:ext cx="5686119" cy="2952328"/>
          </a:xfrm>
          <a:prstGeom prst="rect">
            <a:avLst/>
          </a:prstGeom>
        </p:spPr>
      </p:pic>
      <p:sp>
        <p:nvSpPr>
          <p:cNvPr id="2" name="Title 1"/>
          <p:cNvSpPr>
            <a:spLocks noGrp="1"/>
          </p:cNvSpPr>
          <p:nvPr>
            <p:ph type="title"/>
          </p:nvPr>
        </p:nvSpPr>
        <p:spPr>
          <a:xfrm>
            <a:off x="457200" y="332656"/>
            <a:ext cx="8229600" cy="782960"/>
          </a:xfrm>
        </p:spPr>
        <p:txBody>
          <a:bodyPr>
            <a:normAutofit fontScale="90000"/>
          </a:bodyPr>
          <a:lstStyle/>
          <a:p>
            <a:r>
              <a:rPr lang="en-GB" dirty="0" err="1"/>
              <a:t>Aphrodisias</a:t>
            </a:r>
            <a:r>
              <a:rPr lang="en-GB" dirty="0"/>
              <a:t>: </a:t>
            </a:r>
            <a:r>
              <a:rPr lang="fr-FR" dirty="0"/>
              <a:t>power&amp; influence</a:t>
            </a:r>
            <a:endParaRPr lang="en-GB" dirty="0"/>
          </a:p>
        </p:txBody>
      </p:sp>
      <p:sp>
        <p:nvSpPr>
          <p:cNvPr id="3" name="Content Placeholder 2"/>
          <p:cNvSpPr>
            <a:spLocks noGrp="1"/>
          </p:cNvSpPr>
          <p:nvPr>
            <p:ph idx="1"/>
          </p:nvPr>
        </p:nvSpPr>
        <p:spPr>
          <a:xfrm>
            <a:off x="107504" y="2276872"/>
            <a:ext cx="4176464" cy="1679412"/>
          </a:xfrm>
        </p:spPr>
        <p:txBody>
          <a:bodyPr>
            <a:normAutofit/>
          </a:bodyPr>
          <a:lstStyle/>
          <a:p>
            <a:r>
              <a:rPr lang="fr-FR" sz="1800" b="1" dirty="0" err="1">
                <a:solidFill>
                  <a:schemeClr val="accent5">
                    <a:lumMod val="40000"/>
                    <a:lumOff val="60000"/>
                  </a:schemeClr>
                </a:solidFill>
                <a:effectLst>
                  <a:outerShdw blurRad="38100" dist="38100" dir="2700000" algn="tl">
                    <a:srgbClr val="000000">
                      <a:alpha val="43137"/>
                    </a:srgbClr>
                  </a:outerShdw>
                </a:effectLst>
              </a:rPr>
              <a:t>Dedication</a:t>
            </a:r>
            <a:r>
              <a:rPr lang="fr-FR" sz="1800" b="1" dirty="0">
                <a:solidFill>
                  <a:schemeClr val="accent5">
                    <a:lumMod val="40000"/>
                    <a:lumOff val="60000"/>
                  </a:schemeClr>
                </a:solidFill>
                <a:effectLst>
                  <a:outerShdw blurRad="38100" dist="38100" dir="2700000" algn="tl">
                    <a:srgbClr val="000000">
                      <a:alpha val="43137"/>
                    </a:srgbClr>
                  </a:outerShdw>
                </a:effectLst>
              </a:rPr>
              <a:t> to </a:t>
            </a:r>
            <a:r>
              <a:rPr lang="fr-FR" sz="1800" b="1" dirty="0" err="1">
                <a:solidFill>
                  <a:schemeClr val="accent5">
                    <a:lumMod val="40000"/>
                    <a:lumOff val="60000"/>
                  </a:schemeClr>
                </a:solidFill>
                <a:effectLst>
                  <a:outerShdw blurRad="38100" dist="38100" dir="2700000" algn="tl">
                    <a:srgbClr val="000000">
                      <a:alpha val="43137"/>
                    </a:srgbClr>
                  </a:outerShdw>
                </a:effectLst>
              </a:rPr>
              <a:t>Tiberius</a:t>
            </a:r>
            <a:r>
              <a:rPr lang="fr-FR" sz="1800" b="1" dirty="0">
                <a:solidFill>
                  <a:schemeClr val="accent5">
                    <a:lumMod val="40000"/>
                    <a:lumOff val="60000"/>
                  </a:schemeClr>
                </a:solidFill>
                <a:effectLst>
                  <a:outerShdw blurRad="38100" dist="38100" dir="2700000" algn="tl">
                    <a:srgbClr val="000000">
                      <a:alpha val="43137"/>
                    </a:srgbClr>
                  </a:outerShdw>
                </a:effectLst>
              </a:rPr>
              <a:t> and Livia</a:t>
            </a:r>
          </a:p>
          <a:p>
            <a:pPr lvl="1"/>
            <a:r>
              <a:rPr lang="fr-FR" sz="1800" b="1" dirty="0" err="1">
                <a:solidFill>
                  <a:schemeClr val="accent5">
                    <a:lumMod val="40000"/>
                    <a:lumOff val="60000"/>
                  </a:schemeClr>
                </a:solidFill>
                <a:effectLst>
                  <a:outerShdw blurRad="38100" dist="38100" dir="2700000" algn="tl">
                    <a:srgbClr val="000000">
                      <a:alpha val="43137"/>
                    </a:srgbClr>
                  </a:outerShdw>
                </a:effectLst>
              </a:rPr>
              <a:t>Attalis</a:t>
            </a:r>
            <a:r>
              <a:rPr lang="fr-FR" sz="1800" b="1" dirty="0">
                <a:solidFill>
                  <a:schemeClr val="accent5">
                    <a:lumMod val="40000"/>
                    <a:lumOff val="60000"/>
                  </a:schemeClr>
                </a:solidFill>
                <a:effectLst>
                  <a:outerShdw blurRad="38100" dist="38100" dir="2700000" algn="tl">
                    <a:srgbClr val="000000">
                      <a:alpha val="43137"/>
                    </a:srgbClr>
                  </a:outerShdw>
                </a:effectLst>
              </a:rPr>
              <a:t> </a:t>
            </a:r>
            <a:r>
              <a:rPr lang="fr-FR" sz="1800" b="1" dirty="0" err="1">
                <a:solidFill>
                  <a:schemeClr val="accent5">
                    <a:lumMod val="40000"/>
                    <a:lumOff val="60000"/>
                  </a:schemeClr>
                </a:solidFill>
                <a:effectLst>
                  <a:outerShdw blurRad="38100" dist="38100" dir="2700000" algn="tl">
                    <a:srgbClr val="000000">
                      <a:alpha val="43137"/>
                    </a:srgbClr>
                  </a:outerShdw>
                </a:effectLst>
              </a:rPr>
              <a:t>mentioned</a:t>
            </a:r>
            <a:r>
              <a:rPr lang="fr-FR" sz="1800" b="1" dirty="0">
                <a:solidFill>
                  <a:schemeClr val="accent5">
                    <a:lumMod val="40000"/>
                    <a:lumOff val="60000"/>
                  </a:schemeClr>
                </a:solidFill>
                <a:effectLst>
                  <a:outerShdw blurRad="38100" dist="38100" dir="2700000" algn="tl">
                    <a:srgbClr val="000000">
                      <a:alpha val="43137"/>
                    </a:srgbClr>
                  </a:outerShdw>
                </a:effectLst>
              </a:rPr>
              <a:t> </a:t>
            </a:r>
            <a:r>
              <a:rPr lang="fr-FR" sz="1800" b="1" dirty="0" err="1">
                <a:solidFill>
                  <a:schemeClr val="accent5">
                    <a:lumMod val="40000"/>
                    <a:lumOff val="60000"/>
                  </a:schemeClr>
                </a:solidFill>
                <a:effectLst>
                  <a:outerShdw blurRad="38100" dist="38100" dir="2700000" algn="tl">
                    <a:srgbClr val="000000">
                      <a:alpha val="43137"/>
                    </a:srgbClr>
                  </a:outerShdw>
                </a:effectLst>
              </a:rPr>
              <a:t>before</a:t>
            </a:r>
            <a:r>
              <a:rPr lang="fr-FR" sz="1800" b="1" dirty="0">
                <a:solidFill>
                  <a:schemeClr val="accent5">
                    <a:lumMod val="40000"/>
                    <a:lumOff val="60000"/>
                  </a:schemeClr>
                </a:solidFill>
                <a:effectLst>
                  <a:outerShdw blurRad="38100" dist="38100" dir="2700000" algn="tl">
                    <a:srgbClr val="000000">
                      <a:alpha val="43137"/>
                    </a:srgbClr>
                  </a:outerShdw>
                </a:effectLst>
              </a:rPr>
              <a:t> </a:t>
            </a:r>
            <a:r>
              <a:rPr lang="fr-FR" sz="1800" b="1" dirty="0" err="1">
                <a:solidFill>
                  <a:schemeClr val="accent5">
                    <a:lumMod val="40000"/>
                    <a:lumOff val="60000"/>
                  </a:schemeClr>
                </a:solidFill>
                <a:effectLst>
                  <a:outerShdw blurRad="38100" dist="38100" dir="2700000" algn="tl">
                    <a:srgbClr val="000000">
                      <a:alpha val="43137"/>
                    </a:srgbClr>
                  </a:outerShdw>
                </a:effectLst>
              </a:rPr>
              <a:t>her</a:t>
            </a:r>
            <a:r>
              <a:rPr lang="fr-FR" sz="1800" b="1" dirty="0">
                <a:solidFill>
                  <a:schemeClr val="accent5">
                    <a:lumMod val="40000"/>
                    <a:lumOff val="60000"/>
                  </a:schemeClr>
                </a:solidFill>
                <a:effectLst>
                  <a:outerShdw blurRad="38100" dist="38100" dir="2700000" algn="tl">
                    <a:srgbClr val="000000">
                      <a:alpha val="43137"/>
                    </a:srgbClr>
                  </a:outerShdw>
                </a:effectLst>
              </a:rPr>
              <a:t> </a:t>
            </a:r>
            <a:r>
              <a:rPr lang="fr-FR" sz="1800" b="1" dirty="0" err="1">
                <a:solidFill>
                  <a:schemeClr val="accent5">
                    <a:lumMod val="40000"/>
                    <a:lumOff val="60000"/>
                  </a:schemeClr>
                </a:solidFill>
                <a:effectLst>
                  <a:outerShdw blurRad="38100" dist="38100" dir="2700000" algn="tl">
                    <a:srgbClr val="000000">
                      <a:alpha val="43137"/>
                    </a:srgbClr>
                  </a:outerShdw>
                </a:effectLst>
              </a:rPr>
              <a:t>husband</a:t>
            </a:r>
            <a:endParaRPr lang="fr-FR" sz="1800" dirty="0">
              <a:solidFill>
                <a:schemeClr val="accent5">
                  <a:lumMod val="40000"/>
                  <a:lumOff val="60000"/>
                </a:schemeClr>
              </a:solidFill>
              <a:effectLst>
                <a:outerShdw blurRad="38100" dist="38100" dir="2700000" algn="tl">
                  <a:srgbClr val="000000">
                    <a:alpha val="43137"/>
                  </a:srgbClr>
                </a:outerShdw>
              </a:effectLst>
            </a:endParaRPr>
          </a:p>
          <a:p>
            <a:pPr lvl="1"/>
            <a:r>
              <a:rPr lang="fr-FR" sz="1800" dirty="0">
                <a:solidFill>
                  <a:schemeClr val="accent5">
                    <a:lumMod val="40000"/>
                    <a:lumOff val="60000"/>
                  </a:schemeClr>
                </a:solidFill>
                <a:effectLst>
                  <a:outerShdw blurRad="38100" dist="38100" dir="2700000" algn="tl">
                    <a:srgbClr val="000000">
                      <a:alpha val="43137"/>
                    </a:srgbClr>
                  </a:outerShdw>
                </a:effectLst>
              </a:rPr>
              <a:t>no </a:t>
            </a:r>
            <a:r>
              <a:rPr lang="fr-FR" sz="1800" dirty="0" err="1">
                <a:solidFill>
                  <a:schemeClr val="accent5">
                    <a:lumMod val="40000"/>
                    <a:lumOff val="60000"/>
                  </a:schemeClr>
                </a:solidFill>
                <a:effectLst>
                  <a:outerShdw blurRad="38100" dist="38100" dir="2700000" algn="tl">
                    <a:srgbClr val="000000">
                      <a:alpha val="43137"/>
                    </a:srgbClr>
                  </a:outerShdw>
                </a:effectLst>
              </a:rPr>
              <a:t>title</a:t>
            </a:r>
            <a:r>
              <a:rPr lang="fr-FR" sz="1800" dirty="0">
                <a:solidFill>
                  <a:schemeClr val="accent5">
                    <a:lumMod val="40000"/>
                    <a:lumOff val="60000"/>
                  </a:schemeClr>
                </a:solidFill>
                <a:effectLst>
                  <a:outerShdw blurRad="38100" dist="38100" dir="2700000" algn="tl">
                    <a:srgbClr val="000000">
                      <a:alpha val="43137"/>
                    </a:srgbClr>
                  </a:outerShdw>
                </a:effectLst>
              </a:rPr>
              <a:t> </a:t>
            </a:r>
            <a:r>
              <a:rPr lang="fr-FR" sz="1800" dirty="0" err="1">
                <a:solidFill>
                  <a:schemeClr val="accent5">
                    <a:lumMod val="40000"/>
                    <a:lumOff val="60000"/>
                  </a:schemeClr>
                </a:solidFill>
                <a:effectLst>
                  <a:outerShdw blurRad="38100" dist="38100" dir="2700000" algn="tl">
                    <a:srgbClr val="000000">
                      <a:alpha val="43137"/>
                    </a:srgbClr>
                  </a:outerShdw>
                </a:effectLst>
              </a:rPr>
              <a:t>smentioined</a:t>
            </a:r>
            <a:endParaRPr lang="fr-FR" sz="1800" dirty="0">
              <a:solidFill>
                <a:schemeClr val="accent5">
                  <a:lumMod val="40000"/>
                  <a:lumOff val="60000"/>
                </a:schemeClr>
              </a:solidFill>
            </a:endParaRPr>
          </a:p>
        </p:txBody>
      </p:sp>
      <p:sp>
        <p:nvSpPr>
          <p:cNvPr id="4" name="TextBox 3"/>
          <p:cNvSpPr txBox="1"/>
          <p:nvPr/>
        </p:nvSpPr>
        <p:spPr>
          <a:xfrm>
            <a:off x="107504" y="6309320"/>
            <a:ext cx="8856984" cy="461665"/>
          </a:xfrm>
          <a:prstGeom prst="rect">
            <a:avLst/>
          </a:prstGeom>
          <a:noFill/>
        </p:spPr>
        <p:txBody>
          <a:bodyPr wrap="square" rtlCol="0">
            <a:spAutoFit/>
          </a:bodyPr>
          <a:lstStyle/>
          <a:p>
            <a:pPr algn="r"/>
            <a:r>
              <a:rPr lang="fr-FR" sz="1200" dirty="0">
                <a:solidFill>
                  <a:schemeClr val="tx1">
                    <a:lumMod val="50000"/>
                  </a:schemeClr>
                </a:solidFill>
              </a:rPr>
              <a:t>four </a:t>
            </a:r>
            <a:r>
              <a:rPr lang="fr-FR" sz="1200" dirty="0" err="1">
                <a:solidFill>
                  <a:schemeClr val="tx1">
                    <a:lumMod val="50000"/>
                  </a:schemeClr>
                </a:solidFill>
              </a:rPr>
              <a:t>marble</a:t>
            </a:r>
            <a:r>
              <a:rPr lang="fr-FR" sz="1200" dirty="0">
                <a:solidFill>
                  <a:schemeClr val="tx1">
                    <a:lumMod val="50000"/>
                  </a:schemeClr>
                </a:solidFill>
              </a:rPr>
              <a:t> fragments. A.D. 14-37</a:t>
            </a:r>
            <a:br>
              <a:rPr lang="fr-FR" sz="1200" dirty="0">
                <a:solidFill>
                  <a:schemeClr val="tx1">
                    <a:lumMod val="50000"/>
                  </a:schemeClr>
                </a:solidFill>
              </a:rPr>
            </a:br>
            <a:r>
              <a:rPr lang="fr-FR" sz="1200" i="1" dirty="0">
                <a:solidFill>
                  <a:schemeClr val="tx1">
                    <a:lumMod val="50000"/>
                  </a:schemeClr>
                </a:solidFill>
              </a:rPr>
              <a:t>IAph2007</a:t>
            </a:r>
            <a:r>
              <a:rPr lang="fr-FR" sz="1200" dirty="0">
                <a:solidFill>
                  <a:schemeClr val="tx1">
                    <a:lumMod val="50000"/>
                  </a:schemeClr>
                </a:solidFill>
              </a:rPr>
              <a:t> 9.112; </a:t>
            </a:r>
            <a:r>
              <a:rPr lang="en-GB" sz="1200" dirty="0">
                <a:solidFill>
                  <a:schemeClr val="tx1">
                    <a:lumMod val="50000"/>
                  </a:schemeClr>
                </a:solidFill>
              </a:rPr>
              <a:t>Reynolds 1980 p. 79 n°10 (</a:t>
            </a:r>
            <a:r>
              <a:rPr lang="en-GB" sz="1200" i="1" dirty="0">
                <a:solidFill>
                  <a:schemeClr val="tx1">
                    <a:lumMod val="50000"/>
                  </a:schemeClr>
                </a:solidFill>
              </a:rPr>
              <a:t>SEG</a:t>
            </a:r>
            <a:r>
              <a:rPr lang="en-GB" sz="1200" dirty="0">
                <a:solidFill>
                  <a:schemeClr val="tx1">
                    <a:lumMod val="50000"/>
                  </a:schemeClr>
                </a:solidFill>
              </a:rPr>
              <a:t> XXX (1980) 1248, </a:t>
            </a:r>
            <a:r>
              <a:rPr lang="en-GB" sz="1200" i="1" dirty="0">
                <a:solidFill>
                  <a:schemeClr val="tx1">
                    <a:lumMod val="50000"/>
                  </a:schemeClr>
                </a:solidFill>
              </a:rPr>
              <a:t>AE </a:t>
            </a:r>
            <a:r>
              <a:rPr lang="en-GB" sz="1200" dirty="0">
                <a:solidFill>
                  <a:schemeClr val="tx1">
                    <a:lumMod val="50000"/>
                  </a:schemeClr>
                </a:solidFill>
              </a:rPr>
              <a:t>1980, 972).</a:t>
            </a:r>
            <a:endParaRPr lang="en-GB" sz="1600" dirty="0"/>
          </a:p>
        </p:txBody>
      </p:sp>
      <p:sp>
        <p:nvSpPr>
          <p:cNvPr id="6" name="TextBox 5"/>
          <p:cNvSpPr txBox="1"/>
          <p:nvPr/>
        </p:nvSpPr>
        <p:spPr>
          <a:xfrm>
            <a:off x="467544" y="1412776"/>
            <a:ext cx="4968552" cy="984885"/>
          </a:xfrm>
          <a:prstGeom prst="rect">
            <a:avLst/>
          </a:prstGeom>
          <a:noFill/>
        </p:spPr>
        <p:txBody>
          <a:bodyPr wrap="square" rtlCol="0">
            <a:spAutoFit/>
          </a:bodyPr>
          <a:lstStyle/>
          <a:p>
            <a:r>
              <a:rPr lang="fr-FR" sz="2000" b="1" dirty="0" err="1">
                <a:solidFill>
                  <a:schemeClr val="accent5">
                    <a:lumMod val="60000"/>
                    <a:lumOff val="40000"/>
                  </a:schemeClr>
                </a:solidFill>
                <a:effectLst>
                  <a:outerShdw blurRad="38100" dist="38100" dir="2700000" algn="tl">
                    <a:srgbClr val="000000">
                      <a:alpha val="43137"/>
                    </a:srgbClr>
                  </a:outerShdw>
                </a:effectLst>
              </a:rPr>
              <a:t>Attalis</a:t>
            </a:r>
            <a:r>
              <a:rPr lang="fr-FR" sz="2000" b="1" dirty="0">
                <a:solidFill>
                  <a:schemeClr val="accent5">
                    <a:lumMod val="60000"/>
                    <a:lumOff val="40000"/>
                  </a:schemeClr>
                </a:solidFill>
                <a:effectLst>
                  <a:outerShdw blurRad="38100" dist="38100" dir="2700000" algn="tl">
                    <a:srgbClr val="000000">
                      <a:alpha val="43137"/>
                    </a:srgbClr>
                  </a:outerShdw>
                </a:effectLst>
              </a:rPr>
              <a:t> </a:t>
            </a:r>
            <a:r>
              <a:rPr lang="fr-FR" sz="2000" b="1" dirty="0" err="1">
                <a:solidFill>
                  <a:schemeClr val="accent5">
                    <a:lumMod val="60000"/>
                    <a:lumOff val="40000"/>
                  </a:schemeClr>
                </a:solidFill>
                <a:effectLst>
                  <a:outerShdw blurRad="38100" dist="38100" dir="2700000" algn="tl">
                    <a:srgbClr val="000000">
                      <a:alpha val="43137"/>
                    </a:srgbClr>
                  </a:outerShdw>
                </a:effectLst>
              </a:rPr>
              <a:t>Apphion</a:t>
            </a:r>
            <a:r>
              <a:rPr lang="fr-FR" sz="2000" b="1" dirty="0">
                <a:solidFill>
                  <a:schemeClr val="accent5">
                    <a:lumMod val="60000"/>
                    <a:lumOff val="40000"/>
                  </a:schemeClr>
                </a:solidFill>
                <a:effectLst>
                  <a:outerShdw blurRad="38100" dist="38100" dir="2700000" algn="tl">
                    <a:srgbClr val="000000">
                      <a:alpha val="43137"/>
                    </a:srgbClr>
                  </a:outerShdw>
                </a:effectLst>
              </a:rPr>
              <a:t>, </a:t>
            </a:r>
            <a:br>
              <a:rPr lang="fr-FR" sz="2000" b="1" dirty="0">
                <a:solidFill>
                  <a:schemeClr val="accent5">
                    <a:lumMod val="60000"/>
                    <a:lumOff val="40000"/>
                  </a:schemeClr>
                </a:solidFill>
                <a:effectLst>
                  <a:outerShdw blurRad="38100" dist="38100" dir="2700000" algn="tl">
                    <a:srgbClr val="000000">
                      <a:alpha val="43137"/>
                    </a:srgbClr>
                  </a:outerShdw>
                </a:effectLst>
              </a:rPr>
            </a:br>
            <a:r>
              <a:rPr lang="fr-FR" sz="2000" b="1" dirty="0" err="1">
                <a:solidFill>
                  <a:schemeClr val="accent5">
                    <a:lumMod val="60000"/>
                    <a:lumOff val="40000"/>
                  </a:schemeClr>
                </a:solidFill>
                <a:effectLst>
                  <a:outerShdw blurRad="38100" dist="38100" dir="2700000" algn="tl">
                    <a:srgbClr val="000000">
                      <a:alpha val="43137"/>
                    </a:srgbClr>
                  </a:outerShdw>
                </a:effectLst>
              </a:rPr>
              <a:t>daughter</a:t>
            </a:r>
            <a:r>
              <a:rPr lang="fr-FR" sz="2000" b="1" dirty="0">
                <a:solidFill>
                  <a:schemeClr val="accent5">
                    <a:lumMod val="60000"/>
                    <a:lumOff val="40000"/>
                  </a:schemeClr>
                </a:solidFill>
                <a:effectLst>
                  <a:outerShdw blurRad="38100" dist="38100" dir="2700000" algn="tl">
                    <a:srgbClr val="000000">
                      <a:alpha val="43137"/>
                    </a:srgbClr>
                  </a:outerShdw>
                </a:effectLst>
              </a:rPr>
              <a:t> of </a:t>
            </a:r>
            <a:r>
              <a:rPr lang="fr-FR" sz="2000" b="1" dirty="0" err="1">
                <a:solidFill>
                  <a:schemeClr val="accent5">
                    <a:lumMod val="60000"/>
                    <a:lumOff val="40000"/>
                  </a:schemeClr>
                </a:solidFill>
                <a:effectLst>
                  <a:outerShdw blurRad="38100" dist="38100" dir="2700000" algn="tl">
                    <a:srgbClr val="000000">
                      <a:alpha val="43137"/>
                    </a:srgbClr>
                  </a:outerShdw>
                </a:effectLst>
              </a:rPr>
              <a:t>Menecratès</a:t>
            </a:r>
            <a:endParaRPr lang="fr-FR" sz="2000" b="1" dirty="0">
              <a:solidFill>
                <a:schemeClr val="accent5">
                  <a:lumMod val="60000"/>
                  <a:lumOff val="40000"/>
                </a:schemeClr>
              </a:solidFill>
              <a:effectLst>
                <a:outerShdw blurRad="38100" dist="38100" dir="2700000" algn="tl">
                  <a:srgbClr val="000000">
                    <a:alpha val="43137"/>
                  </a:srgbClr>
                </a:outerShdw>
              </a:effectLst>
            </a:endParaRPr>
          </a:p>
          <a:p>
            <a:endParaRPr lang="en-GB" dirty="0"/>
          </a:p>
        </p:txBody>
      </p:sp>
      <p:sp>
        <p:nvSpPr>
          <p:cNvPr id="8" name="TextBox 7"/>
          <p:cNvSpPr txBox="1"/>
          <p:nvPr/>
        </p:nvSpPr>
        <p:spPr>
          <a:xfrm>
            <a:off x="4527326" y="4564285"/>
            <a:ext cx="4581178" cy="1600438"/>
          </a:xfrm>
          <a:prstGeom prst="rect">
            <a:avLst/>
          </a:prstGeom>
          <a:noFill/>
        </p:spPr>
        <p:txBody>
          <a:bodyPr wrap="square" rtlCol="0">
            <a:spAutoFit/>
          </a:bodyPr>
          <a:lstStyle/>
          <a:p>
            <a:endParaRPr lang="fr-FR" sz="1400" dirty="0">
              <a:solidFill>
                <a:schemeClr val="accent5">
                  <a:lumMod val="40000"/>
                  <a:lumOff val="60000"/>
                </a:schemeClr>
              </a:solidFill>
            </a:endParaRPr>
          </a:p>
          <a:p>
            <a:r>
              <a:rPr lang="fr-FR" sz="1400" dirty="0">
                <a:solidFill>
                  <a:schemeClr val="accent5">
                    <a:lumMod val="40000"/>
                    <a:lumOff val="60000"/>
                  </a:schemeClr>
                </a:solidFill>
              </a:rPr>
              <a:t>To the </a:t>
            </a:r>
            <a:r>
              <a:rPr lang="fr-FR" sz="1400" dirty="0" err="1">
                <a:solidFill>
                  <a:schemeClr val="accent5">
                    <a:lumMod val="40000"/>
                    <a:lumOff val="60000"/>
                  </a:schemeClr>
                </a:solidFill>
              </a:rPr>
              <a:t>emperor</a:t>
            </a:r>
            <a:r>
              <a:rPr lang="fr-FR" sz="1400" dirty="0">
                <a:solidFill>
                  <a:schemeClr val="accent5">
                    <a:lumMod val="40000"/>
                    <a:lumOff val="60000"/>
                  </a:schemeClr>
                </a:solidFill>
              </a:rPr>
              <a:t> </a:t>
            </a:r>
            <a:r>
              <a:rPr lang="fr-FR" sz="1400" dirty="0" err="1">
                <a:solidFill>
                  <a:schemeClr val="accent5">
                    <a:lumMod val="40000"/>
                    <a:lumOff val="60000"/>
                  </a:schemeClr>
                </a:solidFill>
              </a:rPr>
              <a:t>Tiberius</a:t>
            </a:r>
            <a:r>
              <a:rPr lang="fr-FR" sz="1400" dirty="0">
                <a:solidFill>
                  <a:schemeClr val="accent5">
                    <a:lumMod val="40000"/>
                    <a:lumOff val="60000"/>
                  </a:schemeClr>
                </a:solidFill>
              </a:rPr>
              <a:t> Caesar [Augustus, son of </a:t>
            </a:r>
            <a:r>
              <a:rPr lang="fr-FR" sz="1400" dirty="0" err="1">
                <a:solidFill>
                  <a:schemeClr val="accent5">
                    <a:lumMod val="40000"/>
                    <a:lumOff val="60000"/>
                  </a:schemeClr>
                </a:solidFill>
              </a:rPr>
              <a:t>god</a:t>
            </a:r>
            <a:r>
              <a:rPr lang="fr-FR" sz="1400" dirty="0">
                <a:solidFill>
                  <a:schemeClr val="accent5">
                    <a:lumMod val="40000"/>
                    <a:lumOff val="60000"/>
                  </a:schemeClr>
                </a:solidFill>
              </a:rPr>
              <a:t> Augustus] and to Iulia Augusta, [the new] </a:t>
            </a:r>
            <a:r>
              <a:rPr lang="fr-FR" sz="1400" dirty="0" err="1">
                <a:solidFill>
                  <a:schemeClr val="accent5">
                    <a:lumMod val="40000"/>
                    <a:lumOff val="60000"/>
                  </a:schemeClr>
                </a:solidFill>
              </a:rPr>
              <a:t>Demeter</a:t>
            </a:r>
            <a:r>
              <a:rPr lang="fr-FR" sz="1400" dirty="0">
                <a:solidFill>
                  <a:schemeClr val="accent5">
                    <a:lumMod val="40000"/>
                    <a:lumOff val="60000"/>
                  </a:schemeClr>
                </a:solidFill>
              </a:rPr>
              <a:t> [---]; </a:t>
            </a:r>
            <a:r>
              <a:rPr lang="fr-FR" sz="1400" dirty="0" err="1">
                <a:solidFill>
                  <a:schemeClr val="accent5">
                    <a:lumMod val="40000"/>
                    <a:lumOff val="60000"/>
                  </a:schemeClr>
                </a:solidFill>
              </a:rPr>
              <a:t>Attalis</a:t>
            </a:r>
            <a:r>
              <a:rPr lang="fr-FR" sz="1400" dirty="0">
                <a:solidFill>
                  <a:schemeClr val="accent5">
                    <a:lumMod val="40000"/>
                    <a:lumOff val="60000"/>
                  </a:schemeClr>
                </a:solidFill>
              </a:rPr>
              <a:t> </a:t>
            </a:r>
            <a:r>
              <a:rPr lang="fr-FR" sz="1400" dirty="0" err="1">
                <a:solidFill>
                  <a:schemeClr val="accent5">
                    <a:lumMod val="40000"/>
                    <a:lumOff val="60000"/>
                  </a:schemeClr>
                </a:solidFill>
              </a:rPr>
              <a:t>Apphion</a:t>
            </a:r>
            <a:r>
              <a:rPr lang="fr-FR" sz="1400" dirty="0">
                <a:solidFill>
                  <a:schemeClr val="accent5">
                    <a:lumMod val="40000"/>
                    <a:lumOff val="60000"/>
                  </a:schemeClr>
                </a:solidFill>
              </a:rPr>
              <a:t>, </a:t>
            </a:r>
            <a:r>
              <a:rPr lang="fr-FR" sz="1400" dirty="0" err="1">
                <a:solidFill>
                  <a:schemeClr val="accent5">
                    <a:lumMod val="40000"/>
                    <a:lumOff val="60000"/>
                  </a:schemeClr>
                </a:solidFill>
              </a:rPr>
              <a:t>daughter</a:t>
            </a:r>
            <a:r>
              <a:rPr lang="fr-FR" sz="1400" dirty="0">
                <a:solidFill>
                  <a:schemeClr val="accent5">
                    <a:lumMod val="40000"/>
                    <a:lumOff val="60000"/>
                  </a:schemeClr>
                </a:solidFill>
              </a:rPr>
              <a:t> of  </a:t>
            </a:r>
            <a:r>
              <a:rPr lang="fr-FR" sz="1400" dirty="0" err="1">
                <a:solidFill>
                  <a:schemeClr val="accent5">
                    <a:lumMod val="40000"/>
                    <a:lumOff val="60000"/>
                  </a:schemeClr>
                </a:solidFill>
              </a:rPr>
              <a:t>Menekrates</a:t>
            </a:r>
            <a:r>
              <a:rPr lang="fr-FR" sz="1400" dirty="0">
                <a:solidFill>
                  <a:schemeClr val="accent5">
                    <a:lumMod val="40000"/>
                    <a:lumOff val="60000"/>
                  </a:schemeClr>
                </a:solidFill>
              </a:rPr>
              <a:t>, and [---], </a:t>
            </a:r>
            <a:r>
              <a:rPr lang="fr-FR" sz="1400" dirty="0" err="1">
                <a:solidFill>
                  <a:schemeClr val="accent5">
                    <a:lumMod val="40000"/>
                    <a:lumOff val="60000"/>
                  </a:schemeClr>
                </a:solidFill>
              </a:rPr>
              <a:t>also</a:t>
            </a:r>
            <a:r>
              <a:rPr lang="fr-FR" sz="1400" dirty="0">
                <a:solidFill>
                  <a:schemeClr val="accent5">
                    <a:lumMod val="40000"/>
                    <a:lumOff val="60000"/>
                  </a:schemeClr>
                </a:solidFill>
              </a:rPr>
              <a:t> in the </a:t>
            </a:r>
            <a:r>
              <a:rPr lang="fr-FR" sz="1400" dirty="0" err="1">
                <a:solidFill>
                  <a:schemeClr val="accent5">
                    <a:lumMod val="40000"/>
                    <a:lumOff val="60000"/>
                  </a:schemeClr>
                </a:solidFill>
              </a:rPr>
              <a:t>name</a:t>
            </a:r>
            <a:r>
              <a:rPr lang="fr-FR" sz="1400" dirty="0">
                <a:solidFill>
                  <a:schemeClr val="accent5">
                    <a:lumMod val="40000"/>
                    <a:lumOff val="60000"/>
                  </a:schemeClr>
                </a:solidFill>
              </a:rPr>
              <a:t> of Attalos, son of </a:t>
            </a:r>
            <a:r>
              <a:rPr lang="fr-FR" sz="1400" dirty="0" err="1">
                <a:solidFill>
                  <a:schemeClr val="accent5">
                    <a:lumMod val="40000"/>
                    <a:lumOff val="60000"/>
                  </a:schemeClr>
                </a:solidFill>
              </a:rPr>
              <a:t>Menandros</a:t>
            </a:r>
            <a:r>
              <a:rPr lang="fr-FR" sz="1400" dirty="0">
                <a:solidFill>
                  <a:schemeClr val="accent5">
                    <a:lumMod val="40000"/>
                    <a:lumOff val="60000"/>
                  </a:schemeClr>
                </a:solidFill>
              </a:rPr>
              <a:t>, [</a:t>
            </a:r>
            <a:r>
              <a:rPr lang="fr-FR" sz="1400" dirty="0" err="1">
                <a:solidFill>
                  <a:schemeClr val="accent5">
                    <a:lumMod val="40000"/>
                    <a:lumOff val="60000"/>
                  </a:schemeClr>
                </a:solidFill>
              </a:rPr>
              <a:t>her</a:t>
            </a:r>
            <a:r>
              <a:rPr lang="fr-FR" sz="1400" dirty="0">
                <a:solidFill>
                  <a:schemeClr val="accent5">
                    <a:lumMod val="40000"/>
                    <a:lumOff val="60000"/>
                  </a:schemeClr>
                </a:solidFill>
              </a:rPr>
              <a:t>  </a:t>
            </a:r>
            <a:r>
              <a:rPr lang="fr-FR" sz="1400" dirty="0" err="1">
                <a:solidFill>
                  <a:schemeClr val="accent5">
                    <a:lumMod val="40000"/>
                    <a:lumOff val="60000"/>
                  </a:schemeClr>
                </a:solidFill>
              </a:rPr>
              <a:t>husband</a:t>
            </a:r>
            <a:r>
              <a:rPr lang="fr-FR" sz="1400" dirty="0">
                <a:solidFill>
                  <a:schemeClr val="accent5">
                    <a:lumMod val="40000"/>
                    <a:lumOff val="60000"/>
                  </a:schemeClr>
                </a:solidFill>
              </a:rPr>
              <a:t>?], have </a:t>
            </a:r>
            <a:r>
              <a:rPr lang="fr-FR" sz="1400" dirty="0" err="1">
                <a:solidFill>
                  <a:schemeClr val="accent5">
                    <a:lumMod val="40000"/>
                    <a:lumOff val="60000"/>
                  </a:schemeClr>
                </a:solidFill>
              </a:rPr>
              <a:t>errected</a:t>
            </a:r>
            <a:r>
              <a:rPr lang="fr-FR" sz="1400" dirty="0">
                <a:solidFill>
                  <a:schemeClr val="accent5">
                    <a:lumMod val="40000"/>
                    <a:lumOff val="60000"/>
                  </a:schemeClr>
                </a:solidFill>
              </a:rPr>
              <a:t> </a:t>
            </a:r>
            <a:r>
              <a:rPr lang="fr-FR" sz="1400" dirty="0" err="1">
                <a:solidFill>
                  <a:schemeClr val="accent5">
                    <a:lumMod val="40000"/>
                    <a:lumOff val="60000"/>
                  </a:schemeClr>
                </a:solidFill>
              </a:rPr>
              <a:t>this</a:t>
            </a:r>
            <a:r>
              <a:rPr lang="fr-FR" sz="1400" dirty="0">
                <a:solidFill>
                  <a:schemeClr val="accent5">
                    <a:lumMod val="40000"/>
                    <a:lumOff val="60000"/>
                  </a:schemeClr>
                </a:solidFill>
              </a:rPr>
              <a:t> temple and the [</a:t>
            </a:r>
            <a:r>
              <a:rPr lang="fr-FR" sz="1400" dirty="0" err="1">
                <a:solidFill>
                  <a:schemeClr val="accent5">
                    <a:lumMod val="40000"/>
                    <a:lumOff val="60000"/>
                  </a:schemeClr>
                </a:solidFill>
              </a:rPr>
              <a:t>altar</a:t>
            </a:r>
            <a:r>
              <a:rPr lang="fr-FR" sz="1400" dirty="0">
                <a:solidFill>
                  <a:schemeClr val="accent5">
                    <a:lumMod val="40000"/>
                    <a:lumOff val="60000"/>
                  </a:schemeClr>
                </a:solidFill>
              </a:rPr>
              <a:t>], in the </a:t>
            </a:r>
            <a:r>
              <a:rPr lang="fr-FR" sz="1400" dirty="0" err="1">
                <a:solidFill>
                  <a:schemeClr val="accent5">
                    <a:lumMod val="40000"/>
                    <a:lumOff val="60000"/>
                  </a:schemeClr>
                </a:solidFill>
              </a:rPr>
              <a:t>name</a:t>
            </a:r>
            <a:r>
              <a:rPr lang="fr-FR" sz="1400" dirty="0">
                <a:solidFill>
                  <a:schemeClr val="accent5">
                    <a:lumMod val="40000"/>
                    <a:lumOff val="60000"/>
                  </a:schemeClr>
                </a:solidFill>
              </a:rPr>
              <a:t> of [---].</a:t>
            </a:r>
            <a:endParaRPr lang="en-GB" dirty="0">
              <a:solidFill>
                <a:schemeClr val="accent5">
                  <a:lumMod val="40000"/>
                  <a:lumOff val="60000"/>
                </a:schemeClr>
              </a:solidFill>
            </a:endParaRPr>
          </a:p>
        </p:txBody>
      </p:sp>
      <p:sp>
        <p:nvSpPr>
          <p:cNvPr id="9" name="TextBox 8"/>
          <p:cNvSpPr txBox="1"/>
          <p:nvPr/>
        </p:nvSpPr>
        <p:spPr>
          <a:xfrm>
            <a:off x="179512" y="4564285"/>
            <a:ext cx="4176464" cy="1384995"/>
          </a:xfrm>
          <a:prstGeom prst="rect">
            <a:avLst/>
          </a:prstGeom>
          <a:noFill/>
        </p:spPr>
        <p:txBody>
          <a:bodyPr wrap="square" rtlCol="0">
            <a:spAutoFit/>
          </a:bodyPr>
          <a:lstStyle/>
          <a:p>
            <a:r>
              <a:rPr lang="fr-FR" sz="1400" dirty="0">
                <a:solidFill>
                  <a:schemeClr val="accent5">
                    <a:lumMod val="40000"/>
                    <a:lumOff val="60000"/>
                  </a:schemeClr>
                </a:solidFill>
              </a:rPr>
              <a:t>[--- A</a:t>
            </a:r>
            <a:r>
              <a:rPr lang="en-GB" sz="1400" dirty="0" err="1">
                <a:solidFill>
                  <a:schemeClr val="accent5">
                    <a:lumMod val="40000"/>
                    <a:lumOff val="60000"/>
                  </a:schemeClr>
                </a:solidFill>
              </a:rPr>
              <a:t>ὐτοκράτορι</a:t>
            </a:r>
            <a:r>
              <a:rPr lang="en-GB" sz="1400" dirty="0">
                <a:solidFill>
                  <a:schemeClr val="accent5">
                    <a:lumMod val="40000"/>
                    <a:lumOff val="60000"/>
                  </a:schemeClr>
                </a:solidFill>
              </a:rPr>
              <a:t> </a:t>
            </a:r>
            <a:r>
              <a:rPr lang="en-GB" sz="1400" dirty="0" err="1">
                <a:solidFill>
                  <a:schemeClr val="accent5">
                    <a:lumMod val="40000"/>
                    <a:lumOff val="60000"/>
                  </a:schemeClr>
                </a:solidFill>
              </a:rPr>
              <a:t>Τι</a:t>
            </a:r>
            <a:r>
              <a:rPr lang="en-GB" sz="1400" dirty="0">
                <a:solidFill>
                  <a:schemeClr val="accent5">
                    <a:lumMod val="40000"/>
                    <a:lumOff val="60000"/>
                  </a:schemeClr>
                </a:solidFill>
              </a:rPr>
              <a:t>β</a:t>
            </a:r>
            <a:r>
              <a:rPr lang="fr-FR" sz="1400" dirty="0">
                <a:solidFill>
                  <a:schemeClr val="accent5">
                    <a:lumMod val="40000"/>
                    <a:lumOff val="60000"/>
                  </a:schemeClr>
                </a:solidFill>
              </a:rPr>
              <a:t>]</a:t>
            </a:r>
            <a:r>
              <a:rPr lang="en-GB" sz="1400" dirty="0" err="1">
                <a:solidFill>
                  <a:schemeClr val="accent5">
                    <a:lumMod val="40000"/>
                    <a:lumOff val="60000"/>
                  </a:schemeClr>
                </a:solidFill>
              </a:rPr>
              <a:t>ερίῳ</a:t>
            </a:r>
            <a:r>
              <a:rPr lang="en-GB" sz="1400" dirty="0">
                <a:solidFill>
                  <a:schemeClr val="accent5">
                    <a:lumMod val="40000"/>
                    <a:lumOff val="60000"/>
                  </a:schemeClr>
                </a:solidFill>
              </a:rPr>
              <a:t> Κα</a:t>
            </a:r>
            <a:r>
              <a:rPr lang="en-GB" sz="1400" dirty="0" err="1">
                <a:solidFill>
                  <a:schemeClr val="accent5">
                    <a:lumMod val="40000"/>
                    <a:lumOff val="60000"/>
                  </a:schemeClr>
                </a:solidFill>
              </a:rPr>
              <a:t>ίσ</a:t>
            </a:r>
            <a:r>
              <a:rPr lang="en-GB" sz="1400" dirty="0">
                <a:solidFill>
                  <a:schemeClr val="accent5">
                    <a:lumMod val="40000"/>
                    <a:lumOff val="60000"/>
                  </a:schemeClr>
                </a:solidFill>
              </a:rPr>
              <a:t>αρι θε</a:t>
            </a:r>
            <a:r>
              <a:rPr lang="fr-FR" sz="1400" dirty="0">
                <a:solidFill>
                  <a:schemeClr val="accent5">
                    <a:lumMod val="40000"/>
                    <a:lumOff val="60000"/>
                  </a:schemeClr>
                </a:solidFill>
              </a:rPr>
              <a:t>[</a:t>
            </a:r>
            <a:r>
              <a:rPr lang="en-GB" sz="1400" dirty="0" err="1">
                <a:solidFill>
                  <a:schemeClr val="accent5">
                    <a:lumMod val="40000"/>
                    <a:lumOff val="60000"/>
                  </a:schemeClr>
                </a:solidFill>
              </a:rPr>
              <a:t>οῦ</a:t>
            </a:r>
            <a:r>
              <a:rPr lang="en-GB" sz="1400" dirty="0">
                <a:solidFill>
                  <a:schemeClr val="accent5">
                    <a:lumMod val="40000"/>
                    <a:lumOff val="60000"/>
                  </a:schemeClr>
                </a:solidFill>
              </a:rPr>
              <a:t> </a:t>
            </a:r>
            <a:r>
              <a:rPr lang="en-GB" sz="1400" dirty="0" err="1">
                <a:solidFill>
                  <a:schemeClr val="accent5">
                    <a:lumMod val="40000"/>
                    <a:lumOff val="60000"/>
                  </a:schemeClr>
                </a:solidFill>
              </a:rPr>
              <a:t>Σε</a:t>
            </a:r>
            <a:r>
              <a:rPr lang="en-GB" sz="1400" dirty="0">
                <a:solidFill>
                  <a:schemeClr val="accent5">
                    <a:lumMod val="40000"/>
                    <a:lumOff val="60000"/>
                  </a:schemeClr>
                </a:solidFill>
              </a:rPr>
              <a:t>βασ</a:t>
            </a:r>
            <a:r>
              <a:rPr lang="fr-FR" sz="1400" dirty="0">
                <a:solidFill>
                  <a:schemeClr val="accent5">
                    <a:lumMod val="40000"/>
                    <a:lumOff val="60000"/>
                  </a:schemeClr>
                </a:solidFill>
              </a:rPr>
              <a:t>]</a:t>
            </a:r>
            <a:r>
              <a:rPr lang="en-GB" sz="1400" dirty="0" err="1">
                <a:solidFill>
                  <a:schemeClr val="accent5">
                    <a:lumMod val="40000"/>
                    <a:lumOff val="60000"/>
                  </a:schemeClr>
                </a:solidFill>
              </a:rPr>
              <a:t>το</a:t>
            </a:r>
            <a:r>
              <a:rPr lang="fr-FR" sz="1400" dirty="0">
                <a:solidFill>
                  <a:schemeClr val="accent5">
                    <a:lumMod val="40000"/>
                    <a:lumOff val="60000"/>
                  </a:schemeClr>
                </a:solidFill>
              </a:rPr>
              <a:t>[</a:t>
            </a:r>
            <a:r>
              <a:rPr lang="en-GB" sz="1400" dirty="0">
                <a:solidFill>
                  <a:schemeClr val="accent5">
                    <a:lumMod val="40000"/>
                    <a:lumOff val="60000"/>
                  </a:schemeClr>
                </a:solidFill>
              </a:rPr>
              <a:t>ῦ </a:t>
            </a:r>
            <a:r>
              <a:rPr lang="en-GB" sz="1400" dirty="0" err="1">
                <a:solidFill>
                  <a:schemeClr val="accent5">
                    <a:lumMod val="40000"/>
                    <a:lumOff val="60000"/>
                  </a:schemeClr>
                </a:solidFill>
              </a:rPr>
              <a:t>υἱῶι</a:t>
            </a:r>
            <a:r>
              <a:rPr lang="en-GB" sz="1400" dirty="0">
                <a:solidFill>
                  <a:schemeClr val="accent5">
                    <a:lumMod val="40000"/>
                    <a:lumOff val="60000"/>
                  </a:schemeClr>
                </a:solidFill>
              </a:rPr>
              <a:t> </a:t>
            </a:r>
            <a:r>
              <a:rPr lang="en-GB" sz="1400" dirty="0" err="1">
                <a:solidFill>
                  <a:schemeClr val="accent5">
                    <a:lumMod val="40000"/>
                    <a:lumOff val="60000"/>
                  </a:schemeClr>
                </a:solidFill>
              </a:rPr>
              <a:t>Σε</a:t>
            </a:r>
            <a:r>
              <a:rPr lang="en-GB" sz="1400" dirty="0">
                <a:solidFill>
                  <a:schemeClr val="accent5">
                    <a:lumMod val="40000"/>
                    <a:lumOff val="60000"/>
                  </a:schemeClr>
                </a:solidFill>
              </a:rPr>
              <a:t>βαστῶι καὶ Ἰ</a:t>
            </a:r>
            <a:r>
              <a:rPr lang="fr-FR" sz="1400" dirty="0">
                <a:solidFill>
                  <a:schemeClr val="accent5">
                    <a:lumMod val="40000"/>
                    <a:lumOff val="60000"/>
                  </a:schemeClr>
                </a:solidFill>
              </a:rPr>
              <a:t>]</a:t>
            </a:r>
            <a:r>
              <a:rPr lang="en-GB" sz="1400" dirty="0" err="1">
                <a:solidFill>
                  <a:schemeClr val="accent5">
                    <a:lumMod val="40000"/>
                    <a:lumOff val="60000"/>
                  </a:schemeClr>
                </a:solidFill>
              </a:rPr>
              <a:t>ουλί</a:t>
            </a:r>
            <a:r>
              <a:rPr lang="en-GB" sz="1400" dirty="0">
                <a:solidFill>
                  <a:schemeClr val="accent5">
                    <a:lumMod val="40000"/>
                    <a:lumOff val="60000"/>
                  </a:schemeClr>
                </a:solidFill>
              </a:rPr>
              <a:t>αι Σεβαστῆ</a:t>
            </a:r>
            <a:r>
              <a:rPr lang="fr-FR" sz="1400" dirty="0">
                <a:solidFill>
                  <a:schemeClr val="accent5">
                    <a:lumMod val="40000"/>
                    <a:lumOff val="60000"/>
                  </a:schemeClr>
                </a:solidFill>
              </a:rPr>
              <a:t>̣[</a:t>
            </a:r>
            <a:r>
              <a:rPr lang="en-GB" sz="1400" dirty="0">
                <a:solidFill>
                  <a:schemeClr val="accent5">
                    <a:lumMod val="40000"/>
                    <a:lumOff val="60000"/>
                  </a:schemeClr>
                </a:solidFill>
              </a:rPr>
              <a:t>ι </a:t>
            </a:r>
            <a:r>
              <a:rPr lang="en-GB" sz="1400" dirty="0" err="1">
                <a:solidFill>
                  <a:schemeClr val="accent5">
                    <a:lumMod val="40000"/>
                    <a:lumOff val="60000"/>
                  </a:schemeClr>
                </a:solidFill>
              </a:rPr>
              <a:t>νέ</a:t>
            </a:r>
            <a:r>
              <a:rPr lang="en-GB" sz="1400" dirty="0">
                <a:solidFill>
                  <a:schemeClr val="accent5">
                    <a:lumMod val="40000"/>
                    <a:lumOff val="60000"/>
                  </a:schemeClr>
                </a:solidFill>
              </a:rPr>
              <a:t>αι</a:t>
            </a:r>
            <a:r>
              <a:rPr lang="fr-FR" sz="1400" dirty="0">
                <a:solidFill>
                  <a:schemeClr val="accent5">
                    <a:lumMod val="40000"/>
                    <a:lumOff val="60000"/>
                  </a:schemeClr>
                </a:solidFill>
              </a:rPr>
              <a:t>] </a:t>
            </a:r>
            <a:r>
              <a:rPr lang="en-GB" sz="1400" dirty="0" err="1">
                <a:solidFill>
                  <a:schemeClr val="accent5">
                    <a:lumMod val="40000"/>
                    <a:lumOff val="60000"/>
                  </a:schemeClr>
                </a:solidFill>
              </a:rPr>
              <a:t>Δημητρ</a:t>
            </a:r>
            <a:r>
              <a:rPr lang="fr-FR" sz="1400" dirty="0">
                <a:solidFill>
                  <a:schemeClr val="accent5">
                    <a:lumMod val="40000"/>
                    <a:lumOff val="60000"/>
                  </a:schemeClr>
                </a:solidFill>
              </a:rPr>
              <a:t>[</a:t>
            </a:r>
            <a:r>
              <a:rPr lang="en-GB" sz="1400" dirty="0">
                <a:solidFill>
                  <a:schemeClr val="accent5">
                    <a:lumMod val="40000"/>
                    <a:lumOff val="60000"/>
                  </a:schemeClr>
                </a:solidFill>
              </a:rPr>
              <a:t>ὶ</a:t>
            </a:r>
            <a:r>
              <a:rPr lang="fr-FR" sz="1400" dirty="0">
                <a:solidFill>
                  <a:schemeClr val="accent5">
                    <a:lumMod val="40000"/>
                    <a:lumOff val="60000"/>
                  </a:schemeClr>
                </a:solidFill>
              </a:rPr>
              <a:t> ---] [--- </a:t>
            </a:r>
            <a:r>
              <a:rPr lang="en-GB" sz="1400" dirty="0" err="1">
                <a:solidFill>
                  <a:schemeClr val="accent5">
                    <a:lumMod val="40000"/>
                    <a:lumOff val="60000"/>
                  </a:schemeClr>
                </a:solidFill>
              </a:rPr>
              <a:t>Ἀτ</a:t>
            </a:r>
            <a:r>
              <a:rPr lang="fr-FR" sz="1400" dirty="0">
                <a:solidFill>
                  <a:schemeClr val="accent5">
                    <a:lumMod val="40000"/>
                    <a:lumOff val="60000"/>
                  </a:schemeClr>
                </a:solidFill>
              </a:rPr>
              <a:t>]</a:t>
            </a:r>
            <a:r>
              <a:rPr lang="en-GB" sz="1400" dirty="0">
                <a:solidFill>
                  <a:schemeClr val="accent5">
                    <a:lumMod val="40000"/>
                    <a:lumOff val="60000"/>
                  </a:schemeClr>
                </a:solidFill>
              </a:rPr>
              <a:t>τα</a:t>
            </a:r>
            <a:r>
              <a:rPr lang="en-GB" sz="1400" dirty="0" err="1">
                <a:solidFill>
                  <a:schemeClr val="accent5">
                    <a:lumMod val="40000"/>
                    <a:lumOff val="60000"/>
                  </a:schemeClr>
                </a:solidFill>
              </a:rPr>
              <a:t>λίς</a:t>
            </a:r>
            <a:r>
              <a:rPr lang="en-GB" sz="1400" dirty="0">
                <a:solidFill>
                  <a:schemeClr val="accent5">
                    <a:lumMod val="40000"/>
                    <a:lumOff val="60000"/>
                  </a:schemeClr>
                </a:solidFill>
              </a:rPr>
              <a:t> </a:t>
            </a:r>
            <a:r>
              <a:rPr lang="en-GB" sz="1400" dirty="0" err="1">
                <a:solidFill>
                  <a:schemeClr val="accent5">
                    <a:lumMod val="40000"/>
                    <a:lumOff val="60000"/>
                  </a:schemeClr>
                </a:solidFill>
              </a:rPr>
              <a:t>Μενεκρ</a:t>
            </a:r>
            <a:r>
              <a:rPr lang="fr-FR" sz="1400" dirty="0">
                <a:solidFill>
                  <a:schemeClr val="accent5">
                    <a:lumMod val="40000"/>
                    <a:lumOff val="60000"/>
                  </a:schemeClr>
                </a:solidFill>
              </a:rPr>
              <a:t>[</a:t>
            </a:r>
            <a:r>
              <a:rPr lang="en-GB" sz="1400" dirty="0" err="1">
                <a:solidFill>
                  <a:schemeClr val="accent5">
                    <a:lumMod val="40000"/>
                    <a:lumOff val="60000"/>
                  </a:schemeClr>
                </a:solidFill>
              </a:rPr>
              <a:t>άτους</a:t>
            </a:r>
            <a:r>
              <a:rPr lang="en-GB" sz="1400" dirty="0">
                <a:solidFill>
                  <a:schemeClr val="accent5">
                    <a:lumMod val="40000"/>
                    <a:lumOff val="60000"/>
                  </a:schemeClr>
                </a:solidFill>
              </a:rPr>
              <a:t> Ἄ</a:t>
            </a:r>
            <a:r>
              <a:rPr lang="fr-FR" sz="1400" dirty="0">
                <a:solidFill>
                  <a:schemeClr val="accent5">
                    <a:lumMod val="40000"/>
                    <a:lumOff val="60000"/>
                  </a:schemeClr>
                </a:solidFill>
              </a:rPr>
              <a:t>]</a:t>
            </a:r>
            <a:r>
              <a:rPr lang="en-GB" sz="1400" dirty="0">
                <a:solidFill>
                  <a:schemeClr val="accent5">
                    <a:lumMod val="40000"/>
                    <a:lumOff val="60000"/>
                  </a:schemeClr>
                </a:solidFill>
              </a:rPr>
              <a:t>π</a:t>
            </a:r>
            <a:r>
              <a:rPr lang="en-GB" sz="1400" dirty="0" err="1">
                <a:solidFill>
                  <a:schemeClr val="accent5">
                    <a:lumMod val="40000"/>
                    <a:lumOff val="60000"/>
                  </a:schemeClr>
                </a:solidFill>
              </a:rPr>
              <a:t>φιο</a:t>
            </a:r>
            <a:r>
              <a:rPr lang="fr-FR" sz="1400" dirty="0">
                <a:solidFill>
                  <a:schemeClr val="accent5">
                    <a:lumMod val="40000"/>
                    <a:lumOff val="60000"/>
                  </a:schemeClr>
                </a:solidFill>
              </a:rPr>
              <a:t>[</a:t>
            </a:r>
            <a:r>
              <a:rPr lang="en-GB" sz="1400" dirty="0">
                <a:solidFill>
                  <a:schemeClr val="accent5">
                    <a:lumMod val="40000"/>
                    <a:lumOff val="60000"/>
                  </a:schemeClr>
                </a:solidFill>
              </a:rPr>
              <a:t>ν</a:t>
            </a:r>
            <a:r>
              <a:rPr lang="fr-FR" sz="1400" dirty="0">
                <a:solidFill>
                  <a:schemeClr val="accent5">
                    <a:lumMod val="40000"/>
                    <a:lumOff val="60000"/>
                  </a:schemeClr>
                </a:solidFill>
              </a:rPr>
              <a:t> - ca. 12 - </a:t>
            </a:r>
            <a:r>
              <a:rPr lang="en-GB" sz="1400" dirty="0">
                <a:solidFill>
                  <a:schemeClr val="accent5">
                    <a:lumMod val="40000"/>
                    <a:lumOff val="60000"/>
                  </a:schemeClr>
                </a:solidFill>
              </a:rPr>
              <a:t>ὑπὲ</a:t>
            </a:r>
            <a:r>
              <a:rPr lang="fr-FR" sz="1400" dirty="0">
                <a:solidFill>
                  <a:schemeClr val="accent5">
                    <a:lumMod val="40000"/>
                    <a:lumOff val="60000"/>
                  </a:schemeClr>
                </a:solidFill>
              </a:rPr>
              <a:t>]</a:t>
            </a:r>
            <a:r>
              <a:rPr lang="en-GB" sz="1400" dirty="0">
                <a:solidFill>
                  <a:schemeClr val="accent5">
                    <a:lumMod val="40000"/>
                    <a:lumOff val="60000"/>
                  </a:schemeClr>
                </a:solidFill>
              </a:rPr>
              <a:t>ρ </a:t>
            </a:r>
            <a:r>
              <a:rPr lang="en-GB" sz="1400" dirty="0" err="1">
                <a:solidFill>
                  <a:schemeClr val="accent5">
                    <a:lumMod val="40000"/>
                    <a:lumOff val="60000"/>
                  </a:schemeClr>
                </a:solidFill>
              </a:rPr>
              <a:t>Ἀττάλου</a:t>
            </a:r>
            <a:r>
              <a:rPr lang="en-GB" sz="1400" dirty="0">
                <a:solidFill>
                  <a:schemeClr val="accent5">
                    <a:lumMod val="40000"/>
                    <a:lumOff val="60000"/>
                  </a:schemeClr>
                </a:solidFill>
              </a:rPr>
              <a:t> </a:t>
            </a:r>
            <a:r>
              <a:rPr lang="en-GB" sz="1400" dirty="0" err="1">
                <a:solidFill>
                  <a:schemeClr val="accent5">
                    <a:lumMod val="40000"/>
                    <a:lumOff val="60000"/>
                  </a:schemeClr>
                </a:solidFill>
              </a:rPr>
              <a:t>τοῦ</a:t>
            </a:r>
            <a:r>
              <a:rPr lang="en-GB" sz="1400" dirty="0">
                <a:solidFill>
                  <a:schemeClr val="accent5">
                    <a:lumMod val="40000"/>
                    <a:lumOff val="60000"/>
                  </a:schemeClr>
                </a:solidFill>
              </a:rPr>
              <a:t> Μ</a:t>
            </a:r>
            <a:r>
              <a:rPr lang="fr-FR" sz="1400" dirty="0">
                <a:solidFill>
                  <a:schemeClr val="accent5">
                    <a:lumMod val="40000"/>
                    <a:lumOff val="60000"/>
                  </a:schemeClr>
                </a:solidFill>
              </a:rPr>
              <a:t>[</a:t>
            </a:r>
            <a:r>
              <a:rPr lang="en-GB" sz="1400" dirty="0" err="1">
                <a:solidFill>
                  <a:schemeClr val="accent5">
                    <a:lumMod val="40000"/>
                    <a:lumOff val="60000"/>
                  </a:schemeClr>
                </a:solidFill>
              </a:rPr>
              <a:t>ενάνδρ</a:t>
            </a:r>
            <a:r>
              <a:rPr lang="fr-FR" sz="1400" dirty="0">
                <a:solidFill>
                  <a:schemeClr val="accent5">
                    <a:lumMod val="40000"/>
                    <a:lumOff val="60000"/>
                  </a:schemeClr>
                </a:solidFill>
              </a:rPr>
              <a:t>]</a:t>
            </a:r>
            <a:r>
              <a:rPr lang="en-GB" sz="1400" dirty="0" err="1">
                <a:solidFill>
                  <a:schemeClr val="accent5">
                    <a:lumMod val="40000"/>
                    <a:lumOff val="60000"/>
                  </a:schemeClr>
                </a:solidFill>
              </a:rPr>
              <a:t>ου</a:t>
            </a:r>
            <a:r>
              <a:rPr lang="en-GB" sz="1400" dirty="0">
                <a:solidFill>
                  <a:schemeClr val="accent5">
                    <a:lumMod val="40000"/>
                    <a:lumOff val="60000"/>
                  </a:schemeClr>
                </a:solidFill>
              </a:rPr>
              <a:t> </a:t>
            </a:r>
            <a:r>
              <a:rPr lang="en-GB" sz="1400" dirty="0" err="1">
                <a:solidFill>
                  <a:schemeClr val="accent5">
                    <a:lumMod val="40000"/>
                    <a:lumOff val="60000"/>
                  </a:schemeClr>
                </a:solidFill>
              </a:rPr>
              <a:t>τοῦ</a:t>
            </a:r>
            <a:r>
              <a:rPr lang="fr-FR" sz="1400" dirty="0">
                <a:solidFill>
                  <a:schemeClr val="accent5">
                    <a:lumMod val="40000"/>
                    <a:lumOff val="60000"/>
                  </a:schemeClr>
                </a:solidFill>
              </a:rPr>
              <a:t> A</a:t>
            </a:r>
            <a:r>
              <a:rPr lang="en-GB" sz="1400" dirty="0">
                <a:solidFill>
                  <a:schemeClr val="accent5">
                    <a:lumMod val="40000"/>
                    <a:lumOff val="60000"/>
                  </a:schemeClr>
                </a:solidFill>
              </a:rPr>
              <a:t>Ν</a:t>
            </a:r>
            <a:r>
              <a:rPr lang="fr-FR" sz="1400" dirty="0">
                <a:solidFill>
                  <a:schemeClr val="accent5">
                    <a:lumMod val="40000"/>
                    <a:lumOff val="60000"/>
                  </a:schemeClr>
                </a:solidFill>
              </a:rPr>
              <a:t>[---] [---] </a:t>
            </a:r>
            <a:r>
              <a:rPr lang="en-GB" sz="1400" dirty="0" err="1">
                <a:solidFill>
                  <a:schemeClr val="accent5">
                    <a:lumMod val="40000"/>
                    <a:lumOff val="60000"/>
                  </a:schemeClr>
                </a:solidFill>
              </a:rPr>
              <a:t>τὸν</a:t>
            </a:r>
            <a:r>
              <a:rPr lang="en-GB" sz="1400" dirty="0">
                <a:solidFill>
                  <a:schemeClr val="accent5">
                    <a:lumMod val="40000"/>
                    <a:lumOff val="60000"/>
                  </a:schemeClr>
                </a:solidFill>
              </a:rPr>
              <a:t> </a:t>
            </a:r>
            <a:r>
              <a:rPr lang="en-GB" sz="1400" dirty="0" err="1">
                <a:solidFill>
                  <a:schemeClr val="accent5">
                    <a:lumMod val="40000"/>
                    <a:lumOff val="60000"/>
                  </a:schemeClr>
                </a:solidFill>
              </a:rPr>
              <a:t>νάον</a:t>
            </a:r>
            <a:r>
              <a:rPr lang="en-GB" sz="1400" dirty="0">
                <a:solidFill>
                  <a:schemeClr val="accent5">
                    <a:lumMod val="40000"/>
                    <a:lumOff val="60000"/>
                  </a:schemeClr>
                </a:solidFill>
              </a:rPr>
              <a:t> καὶ τ</a:t>
            </a:r>
            <a:r>
              <a:rPr lang="fr-FR" sz="1400" dirty="0">
                <a:solidFill>
                  <a:schemeClr val="accent5">
                    <a:lumMod val="40000"/>
                    <a:lumOff val="60000"/>
                  </a:schemeClr>
                </a:solidFill>
              </a:rPr>
              <a:t>[</a:t>
            </a:r>
            <a:r>
              <a:rPr lang="en-GB" sz="1400" dirty="0" err="1">
                <a:solidFill>
                  <a:schemeClr val="accent5">
                    <a:lumMod val="40000"/>
                    <a:lumOff val="60000"/>
                  </a:schemeClr>
                </a:solidFill>
              </a:rPr>
              <a:t>ὸν</a:t>
            </a:r>
            <a:r>
              <a:rPr lang="en-GB" sz="1400" dirty="0">
                <a:solidFill>
                  <a:schemeClr val="accent5">
                    <a:lumMod val="40000"/>
                    <a:lumOff val="60000"/>
                  </a:schemeClr>
                </a:solidFill>
              </a:rPr>
              <a:t> β</a:t>
            </a:r>
            <a:r>
              <a:rPr lang="en-GB" sz="1400" dirty="0" err="1">
                <a:solidFill>
                  <a:schemeClr val="accent5">
                    <a:lumMod val="40000"/>
                    <a:lumOff val="60000"/>
                  </a:schemeClr>
                </a:solidFill>
              </a:rPr>
              <a:t>ῶμ</a:t>
            </a:r>
            <a:r>
              <a:rPr lang="fr-FR" sz="1400" dirty="0">
                <a:solidFill>
                  <a:schemeClr val="accent5">
                    <a:lumMod val="40000"/>
                    <a:lumOff val="60000"/>
                  </a:schemeClr>
                </a:solidFill>
              </a:rPr>
              <a:t>]</a:t>
            </a:r>
            <a:r>
              <a:rPr lang="en-GB" sz="1400" dirty="0" err="1">
                <a:solidFill>
                  <a:schemeClr val="accent5">
                    <a:lumMod val="40000"/>
                    <a:lumOff val="60000"/>
                  </a:schemeClr>
                </a:solidFill>
              </a:rPr>
              <a:t>ον</a:t>
            </a:r>
            <a:r>
              <a:rPr lang="fr-FR" sz="1400" dirty="0">
                <a:solidFill>
                  <a:schemeClr val="accent5">
                    <a:lumMod val="40000"/>
                    <a:lumOff val="60000"/>
                  </a:schemeClr>
                </a:solidFill>
              </a:rPr>
              <a:t> [- ca. 15 -] </a:t>
            </a:r>
            <a:r>
              <a:rPr lang="en-GB" sz="1400" dirty="0">
                <a:solidFill>
                  <a:schemeClr val="accent5">
                    <a:lumMod val="40000"/>
                    <a:lumOff val="60000"/>
                  </a:schemeClr>
                </a:solidFill>
              </a:rPr>
              <a:t>ὑπ</a:t>
            </a:r>
            <a:r>
              <a:rPr lang="en-GB" sz="1400" dirty="0" err="1">
                <a:solidFill>
                  <a:schemeClr val="accent5">
                    <a:lumMod val="40000"/>
                    <a:lumOff val="60000"/>
                  </a:schemeClr>
                </a:solidFill>
              </a:rPr>
              <a:t>ὲρ</a:t>
            </a:r>
            <a:r>
              <a:rPr lang="en-GB" sz="1400" dirty="0">
                <a:solidFill>
                  <a:schemeClr val="accent5">
                    <a:lumMod val="40000"/>
                    <a:lumOff val="60000"/>
                  </a:schemeClr>
                </a:solidFill>
              </a:rPr>
              <a:t> </a:t>
            </a:r>
            <a:r>
              <a:rPr lang="en-GB" sz="1400" dirty="0" err="1">
                <a:solidFill>
                  <a:schemeClr val="accent5">
                    <a:lumMod val="40000"/>
                    <a:lumOff val="60000"/>
                  </a:schemeClr>
                </a:solidFill>
              </a:rPr>
              <a:t>τοῦ</a:t>
            </a:r>
            <a:r>
              <a:rPr lang="fr-FR" sz="1400" dirty="0">
                <a:solidFill>
                  <a:schemeClr val="accent5">
                    <a:lumMod val="40000"/>
                    <a:lumOff val="60000"/>
                  </a:schemeClr>
                </a:solidFill>
              </a:rPr>
              <a:t> </a:t>
            </a:r>
            <a:br>
              <a:rPr lang="fr-FR" sz="1400" dirty="0">
                <a:solidFill>
                  <a:schemeClr val="accent5">
                    <a:lumMod val="40000"/>
                    <a:lumOff val="60000"/>
                  </a:schemeClr>
                </a:solidFill>
              </a:rPr>
            </a:br>
            <a:r>
              <a:rPr lang="fr-FR" sz="1400" dirty="0">
                <a:solidFill>
                  <a:schemeClr val="accent5">
                    <a:lumMod val="40000"/>
                    <a:lumOff val="60000"/>
                  </a:schemeClr>
                </a:solidFill>
              </a:rPr>
              <a:t>[- ca. 5 -]</a:t>
            </a:r>
            <a:r>
              <a:rPr lang="en-GB" sz="1400" dirty="0" err="1">
                <a:solidFill>
                  <a:schemeClr val="accent5">
                    <a:lumMod val="40000"/>
                    <a:lumOff val="60000"/>
                  </a:schemeClr>
                </a:solidFill>
              </a:rPr>
              <a:t>ου</a:t>
            </a:r>
            <a:r>
              <a:rPr lang="fr-FR" sz="1400" dirty="0">
                <a:solidFill>
                  <a:schemeClr val="accent5">
                    <a:lumMod val="40000"/>
                    <a:lumOff val="60000"/>
                  </a:schemeClr>
                </a:solidFill>
              </a:rPr>
              <a:t> [---].   </a:t>
            </a:r>
            <a:endParaRPr lang="en-GB" sz="1400" dirty="0">
              <a:solidFill>
                <a:schemeClr val="accent5">
                  <a:lumMod val="40000"/>
                  <a:lumOff val="60000"/>
                </a:schemeClr>
              </a:solidFill>
            </a:endParaRPr>
          </a:p>
        </p:txBody>
      </p:sp>
    </p:spTree>
    <p:extLst>
      <p:ext uri="{BB962C8B-B14F-4D97-AF65-F5344CB8AC3E}">
        <p14:creationId xmlns:p14="http://schemas.microsoft.com/office/powerpoint/2010/main" val="127404436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randombar(vertical)">
                                      <p:cBhvr>
                                        <p:cTn id="7" dur="500"/>
                                        <p:tgtEl>
                                          <p:spTgt spid="7"/>
                                        </p:tgtEl>
                                      </p:cBhvr>
                                    </p:animEffect>
                                  </p:childTnLst>
                                </p:cTn>
                              </p:par>
                              <p:par>
                                <p:cTn id="8" presetID="14" presetClass="entr" presetSubtype="5"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vertical)">
                                      <p:cBhvr>
                                        <p:cTn id="10" dur="500"/>
                                        <p:tgtEl>
                                          <p:spTgt spid="8"/>
                                        </p:tgtEl>
                                      </p:cBhvr>
                                    </p:animEffect>
                                  </p:childTnLst>
                                </p:cTn>
                              </p:par>
                              <p:par>
                                <p:cTn id="11" presetID="14" presetClass="entr" presetSubtype="5"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randombar(vertical)">
                                      <p:cBhvr>
                                        <p:cTn id="13" dur="500"/>
                                        <p:tgtEl>
                                          <p:spTgt spid="9"/>
                                        </p:tgtEl>
                                      </p:cBhvr>
                                    </p:animEffect>
                                  </p:childTnLst>
                                </p:cTn>
                              </p:par>
                            </p:childTnLst>
                          </p:cTn>
                        </p:par>
                        <p:par>
                          <p:cTn id="14" fill="hold">
                            <p:stCondLst>
                              <p:cond delay="1000"/>
                            </p:stCondLst>
                            <p:childTnLst>
                              <p:par>
                                <p:cTn id="15" presetID="42" presetClass="entr" presetSubtype="0" fill="hold" grpId="0"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9"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60648"/>
            <a:ext cx="8229600" cy="854968"/>
          </a:xfrm>
        </p:spPr>
        <p:txBody>
          <a:bodyPr>
            <a:normAutofit fontScale="90000"/>
          </a:bodyPr>
          <a:lstStyle/>
          <a:p>
            <a:r>
              <a:rPr lang="en-GB" dirty="0" err="1"/>
              <a:t>Aphrodisias</a:t>
            </a:r>
            <a:r>
              <a:rPr lang="en-GB" dirty="0"/>
              <a:t>: </a:t>
            </a:r>
            <a:r>
              <a:rPr lang="fr-FR" dirty="0"/>
              <a:t>power&amp; influence</a:t>
            </a:r>
            <a:endParaRPr lang="en-GB" dirty="0"/>
          </a:p>
        </p:txBody>
      </p:sp>
      <p:sp>
        <p:nvSpPr>
          <p:cNvPr id="8" name="TextBox 7"/>
          <p:cNvSpPr txBox="1"/>
          <p:nvPr/>
        </p:nvSpPr>
        <p:spPr>
          <a:xfrm>
            <a:off x="3059832" y="6309320"/>
            <a:ext cx="5976664" cy="461665"/>
          </a:xfrm>
          <a:prstGeom prst="rect">
            <a:avLst/>
          </a:prstGeom>
          <a:noFill/>
        </p:spPr>
        <p:txBody>
          <a:bodyPr wrap="square" rtlCol="0">
            <a:spAutoFit/>
          </a:bodyPr>
          <a:lstStyle/>
          <a:p>
            <a:pPr algn="r"/>
            <a:r>
              <a:rPr lang="fr-FR" sz="1200" dirty="0">
                <a:solidFill>
                  <a:schemeClr val="tx1">
                    <a:lumMod val="50000"/>
                  </a:schemeClr>
                </a:solidFill>
              </a:rPr>
              <a:t>Reynolds 1991b p. 397-402 (</a:t>
            </a:r>
            <a:r>
              <a:rPr lang="fr-FR" sz="1200" i="1" dirty="0">
                <a:solidFill>
                  <a:schemeClr val="tx1">
                    <a:lumMod val="50000"/>
                  </a:schemeClr>
                </a:solidFill>
              </a:rPr>
              <a:t>SEG</a:t>
            </a:r>
            <a:r>
              <a:rPr lang="fr-FR" sz="1200" dirty="0">
                <a:solidFill>
                  <a:schemeClr val="tx1">
                    <a:lumMod val="50000"/>
                  </a:schemeClr>
                </a:solidFill>
              </a:rPr>
              <a:t> XLV (1995) 1504 ; </a:t>
            </a:r>
            <a:r>
              <a:rPr lang="fr-FR" sz="1200" i="1" dirty="0">
                <a:solidFill>
                  <a:schemeClr val="tx1">
                    <a:lumMod val="50000"/>
                  </a:schemeClr>
                </a:solidFill>
              </a:rPr>
              <a:t>AE</a:t>
            </a:r>
            <a:r>
              <a:rPr lang="fr-FR" sz="1200" dirty="0">
                <a:solidFill>
                  <a:schemeClr val="tx1">
                    <a:lumMod val="50000"/>
                  </a:schemeClr>
                </a:solidFill>
              </a:rPr>
              <a:t> 1995, 1522 ; </a:t>
            </a:r>
            <a:r>
              <a:rPr lang="fr-FR" sz="1200" i="1" dirty="0">
                <a:solidFill>
                  <a:schemeClr val="tx1">
                    <a:lumMod val="50000"/>
                  </a:schemeClr>
                </a:solidFill>
              </a:rPr>
              <a:t>Bull.</a:t>
            </a:r>
            <a:r>
              <a:rPr lang="fr-FR" sz="1200" dirty="0">
                <a:solidFill>
                  <a:schemeClr val="tx1">
                    <a:lumMod val="50000"/>
                  </a:schemeClr>
                </a:solidFill>
              </a:rPr>
              <a:t> 1998, 382). Cf. </a:t>
            </a:r>
            <a:r>
              <a:rPr lang="en-GB" sz="1200" dirty="0">
                <a:solidFill>
                  <a:schemeClr val="tx1">
                    <a:lumMod val="50000"/>
                  </a:schemeClr>
                </a:solidFill>
              </a:rPr>
              <a:t>Robert 1966c p. 394 n. 1 ; </a:t>
            </a:r>
            <a:r>
              <a:rPr lang="en-GB" sz="1200" i="1" dirty="0" err="1">
                <a:solidFill>
                  <a:schemeClr val="tx1">
                    <a:lumMod val="50000"/>
                  </a:schemeClr>
                </a:solidFill>
              </a:rPr>
              <a:t>Hellenica</a:t>
            </a:r>
            <a:r>
              <a:rPr lang="en-GB" sz="1200" dirty="0">
                <a:solidFill>
                  <a:schemeClr val="tx1">
                    <a:lumMod val="50000"/>
                  </a:schemeClr>
                </a:solidFill>
              </a:rPr>
              <a:t> I (1940) p. 51; 1937 p. 542 n. 2</a:t>
            </a:r>
            <a:endParaRPr lang="en-GB" dirty="0"/>
          </a:p>
        </p:txBody>
      </p:sp>
      <p:pic>
        <p:nvPicPr>
          <p:cNvPr id="9" name="Picture 8"/>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t="6927" r="3966" b="3073"/>
          <a:stretch/>
        </p:blipFill>
        <p:spPr>
          <a:xfrm>
            <a:off x="1043608" y="1295335"/>
            <a:ext cx="8064896" cy="4859934"/>
          </a:xfrm>
          <a:prstGeom prst="rect">
            <a:avLst/>
          </a:prstGeom>
        </p:spPr>
      </p:pic>
      <p:sp>
        <p:nvSpPr>
          <p:cNvPr id="6" name="TextBox 5"/>
          <p:cNvSpPr txBox="1"/>
          <p:nvPr/>
        </p:nvSpPr>
        <p:spPr>
          <a:xfrm>
            <a:off x="467544" y="1412776"/>
            <a:ext cx="4968552" cy="1015663"/>
          </a:xfrm>
          <a:prstGeom prst="rect">
            <a:avLst/>
          </a:prstGeom>
          <a:noFill/>
        </p:spPr>
        <p:txBody>
          <a:bodyPr wrap="square" rtlCol="0">
            <a:spAutoFit/>
          </a:bodyPr>
          <a:lstStyle/>
          <a:p>
            <a:r>
              <a:rPr lang="fr-FR" sz="2000" b="1" dirty="0" err="1">
                <a:solidFill>
                  <a:schemeClr val="accent5">
                    <a:lumMod val="60000"/>
                    <a:lumOff val="40000"/>
                  </a:schemeClr>
                </a:solidFill>
                <a:effectLst>
                  <a:outerShdw blurRad="38100" dist="38100" dir="2700000" algn="tl">
                    <a:srgbClr val="000000">
                      <a:alpha val="43137"/>
                    </a:srgbClr>
                  </a:outerShdw>
                </a:effectLst>
              </a:rPr>
              <a:t>Attalis</a:t>
            </a:r>
            <a:r>
              <a:rPr lang="fr-FR" sz="2000" b="1" dirty="0">
                <a:solidFill>
                  <a:schemeClr val="accent5">
                    <a:lumMod val="60000"/>
                    <a:lumOff val="40000"/>
                  </a:schemeClr>
                </a:solidFill>
                <a:effectLst>
                  <a:outerShdw blurRad="38100" dist="38100" dir="2700000" algn="tl">
                    <a:srgbClr val="000000">
                      <a:alpha val="43137"/>
                    </a:srgbClr>
                  </a:outerShdw>
                </a:effectLst>
              </a:rPr>
              <a:t> </a:t>
            </a:r>
            <a:r>
              <a:rPr lang="fr-FR" sz="2000" b="1" dirty="0" err="1">
                <a:solidFill>
                  <a:schemeClr val="accent5">
                    <a:lumMod val="60000"/>
                    <a:lumOff val="40000"/>
                  </a:schemeClr>
                </a:solidFill>
                <a:effectLst>
                  <a:outerShdw blurRad="38100" dist="38100" dir="2700000" algn="tl">
                    <a:srgbClr val="000000">
                      <a:alpha val="43137"/>
                    </a:srgbClr>
                  </a:outerShdw>
                </a:effectLst>
              </a:rPr>
              <a:t>Apphion</a:t>
            </a:r>
            <a:r>
              <a:rPr lang="fr-FR" sz="2000" b="1" dirty="0">
                <a:solidFill>
                  <a:schemeClr val="accent5">
                    <a:lumMod val="60000"/>
                    <a:lumOff val="40000"/>
                  </a:schemeClr>
                </a:solidFill>
                <a:effectLst>
                  <a:outerShdw blurRad="38100" dist="38100" dir="2700000" algn="tl">
                    <a:srgbClr val="000000">
                      <a:alpha val="43137"/>
                    </a:srgbClr>
                  </a:outerShdw>
                </a:effectLst>
              </a:rPr>
              <a:t>, </a:t>
            </a:r>
            <a:br>
              <a:rPr lang="fr-FR" sz="2000" b="1" dirty="0">
                <a:solidFill>
                  <a:schemeClr val="accent5">
                    <a:lumMod val="60000"/>
                    <a:lumOff val="40000"/>
                  </a:schemeClr>
                </a:solidFill>
                <a:effectLst>
                  <a:outerShdw blurRad="38100" dist="38100" dir="2700000" algn="tl">
                    <a:srgbClr val="000000">
                      <a:alpha val="43137"/>
                    </a:srgbClr>
                  </a:outerShdw>
                </a:effectLst>
              </a:rPr>
            </a:br>
            <a:r>
              <a:rPr lang="fr-FR" sz="2000" b="1" dirty="0" err="1">
                <a:solidFill>
                  <a:schemeClr val="accent5">
                    <a:lumMod val="60000"/>
                    <a:lumOff val="40000"/>
                  </a:schemeClr>
                </a:solidFill>
                <a:effectLst>
                  <a:outerShdw blurRad="38100" dist="38100" dir="2700000" algn="tl">
                    <a:srgbClr val="000000">
                      <a:alpha val="43137"/>
                    </a:srgbClr>
                  </a:outerShdw>
                </a:effectLst>
              </a:rPr>
              <a:t>daughter</a:t>
            </a:r>
            <a:r>
              <a:rPr lang="fr-FR" sz="2000" b="1" dirty="0">
                <a:solidFill>
                  <a:schemeClr val="accent5">
                    <a:lumMod val="60000"/>
                    <a:lumOff val="40000"/>
                  </a:schemeClr>
                </a:solidFill>
                <a:effectLst>
                  <a:outerShdw blurRad="38100" dist="38100" dir="2700000" algn="tl">
                    <a:srgbClr val="000000">
                      <a:alpha val="43137"/>
                    </a:srgbClr>
                  </a:outerShdw>
                </a:effectLst>
              </a:rPr>
              <a:t> of </a:t>
            </a:r>
            <a:r>
              <a:rPr lang="fr-FR" sz="2000" b="1" dirty="0" err="1">
                <a:solidFill>
                  <a:schemeClr val="accent5">
                    <a:lumMod val="60000"/>
                    <a:lumOff val="40000"/>
                  </a:schemeClr>
                </a:solidFill>
                <a:effectLst>
                  <a:outerShdw blurRad="38100" dist="38100" dir="2700000" algn="tl">
                    <a:srgbClr val="000000">
                      <a:alpha val="43137"/>
                    </a:srgbClr>
                  </a:outerShdw>
                </a:effectLst>
              </a:rPr>
              <a:t>Menecratès</a:t>
            </a:r>
            <a:endParaRPr lang="fr-FR" sz="2000" b="1" dirty="0">
              <a:solidFill>
                <a:schemeClr val="accent5">
                  <a:lumMod val="60000"/>
                  <a:lumOff val="40000"/>
                </a:schemeClr>
              </a:solidFill>
              <a:effectLst>
                <a:outerShdw blurRad="38100" dist="38100" dir="2700000" algn="tl">
                  <a:srgbClr val="000000">
                    <a:alpha val="43137"/>
                  </a:srgbClr>
                </a:outerShdw>
              </a:effectLst>
            </a:endParaRPr>
          </a:p>
          <a:p>
            <a:endParaRPr lang="en-GB" sz="2000" dirty="0"/>
          </a:p>
        </p:txBody>
      </p:sp>
      <p:sp>
        <p:nvSpPr>
          <p:cNvPr id="11" name="TextBox 10"/>
          <p:cNvSpPr txBox="1"/>
          <p:nvPr/>
        </p:nvSpPr>
        <p:spPr>
          <a:xfrm>
            <a:off x="611560" y="692696"/>
            <a:ext cx="5040560" cy="4770537"/>
          </a:xfrm>
          <a:prstGeom prst="rect">
            <a:avLst/>
          </a:prstGeom>
          <a:gradFill>
            <a:gsLst>
              <a:gs pos="0">
                <a:schemeClr val="accent4">
                  <a:shade val="15000"/>
                  <a:satMod val="180000"/>
                  <a:alpha val="68000"/>
                </a:schemeClr>
              </a:gs>
              <a:gs pos="50000">
                <a:schemeClr val="accent4">
                  <a:shade val="45000"/>
                  <a:satMod val="170000"/>
                </a:schemeClr>
              </a:gs>
              <a:gs pos="70000">
                <a:schemeClr val="accent4">
                  <a:tint val="99000"/>
                  <a:shade val="65000"/>
                  <a:satMod val="155000"/>
                </a:schemeClr>
              </a:gs>
              <a:gs pos="100000">
                <a:schemeClr val="accent4">
                  <a:tint val="95500"/>
                  <a:shade val="100000"/>
                  <a:satMod val="155000"/>
                </a:schemeClr>
              </a:gs>
            </a:gsLst>
          </a:gradFill>
          <a:scene3d>
            <a:camera prst="perspectiveHeroicExtremeRightFacing"/>
            <a:lightRig rig="brightRoom" dir="t">
              <a:rot lat="0" lon="0" rev="8700000"/>
            </a:lightRig>
          </a:scene3d>
          <a:sp3d contourW="12700" prstMaterial="dkEdge">
            <a:bevelT w="0" h="0" prst="relaxedInset"/>
            <a:contourClr>
              <a:schemeClr val="accent4">
                <a:shade val="65000"/>
                <a:satMod val="150000"/>
              </a:schemeClr>
            </a:contourClr>
          </a:sp3d>
        </p:spPr>
        <p:style>
          <a:lnRef idx="1">
            <a:schemeClr val="accent4"/>
          </a:lnRef>
          <a:fillRef idx="3">
            <a:schemeClr val="accent4"/>
          </a:fillRef>
          <a:effectRef idx="2">
            <a:schemeClr val="accent4"/>
          </a:effectRef>
          <a:fontRef idx="minor">
            <a:schemeClr val="lt1"/>
          </a:fontRef>
        </p:style>
        <p:txBody>
          <a:bodyPr wrap="square" rtlCol="0">
            <a:spAutoFit/>
          </a:bodyPr>
          <a:lstStyle/>
          <a:p>
            <a:r>
              <a:rPr lang="fr-FR" dirty="0">
                <a:solidFill>
                  <a:schemeClr val="accent5">
                    <a:lumMod val="40000"/>
                    <a:lumOff val="60000"/>
                  </a:schemeClr>
                </a:solidFill>
              </a:rPr>
              <a:t>A</a:t>
            </a:r>
            <a:r>
              <a:rPr lang="en-GB" dirty="0" err="1">
                <a:solidFill>
                  <a:schemeClr val="accent5">
                    <a:lumMod val="40000"/>
                    <a:lumOff val="60000"/>
                  </a:schemeClr>
                </a:solidFill>
              </a:rPr>
              <a:t>ὐτοκράτορι</a:t>
            </a:r>
            <a:r>
              <a:rPr lang="fr-FR" dirty="0">
                <a:solidFill>
                  <a:schemeClr val="accent5">
                    <a:lumMod val="40000"/>
                    <a:lumOff val="60000"/>
                  </a:schemeClr>
                </a:solidFill>
              </a:rPr>
              <a:t>, </a:t>
            </a:r>
            <a:r>
              <a:rPr lang="en-GB" dirty="0" err="1">
                <a:solidFill>
                  <a:schemeClr val="accent5">
                    <a:lumMod val="40000"/>
                    <a:lumOff val="60000"/>
                  </a:schemeClr>
                </a:solidFill>
              </a:rPr>
              <a:t>Θεοῖς</a:t>
            </a:r>
            <a:r>
              <a:rPr lang="en-GB" dirty="0">
                <a:solidFill>
                  <a:schemeClr val="accent5">
                    <a:lumMod val="40000"/>
                    <a:lumOff val="60000"/>
                  </a:schemeClr>
                </a:solidFill>
              </a:rPr>
              <a:t> </a:t>
            </a:r>
            <a:r>
              <a:rPr lang="en-GB" dirty="0" err="1">
                <a:solidFill>
                  <a:schemeClr val="accent5">
                    <a:lumMod val="40000"/>
                    <a:lumOff val="60000"/>
                  </a:schemeClr>
                </a:solidFill>
              </a:rPr>
              <a:t>Σε</a:t>
            </a:r>
            <a:r>
              <a:rPr lang="en-GB" dirty="0">
                <a:solidFill>
                  <a:schemeClr val="accent5">
                    <a:lumMod val="40000"/>
                    <a:lumOff val="60000"/>
                  </a:schemeClr>
                </a:solidFill>
              </a:rPr>
              <a:t>βαστοῖς Ὀλυμπίοις καὶ Θεᾷ</a:t>
            </a:r>
            <a:r>
              <a:rPr lang="fr-FR" dirty="0">
                <a:solidFill>
                  <a:schemeClr val="accent5">
                    <a:lumMod val="40000"/>
                    <a:lumOff val="60000"/>
                  </a:schemeClr>
                </a:solidFill>
              </a:rPr>
              <a:t> | </a:t>
            </a:r>
            <a:r>
              <a:rPr lang="en-GB" dirty="0" err="1">
                <a:solidFill>
                  <a:schemeClr val="accent5">
                    <a:lumMod val="40000"/>
                    <a:lumOff val="60000"/>
                  </a:schemeClr>
                </a:solidFill>
              </a:rPr>
              <a:t>Ἀφροδείτῃ</a:t>
            </a:r>
            <a:r>
              <a:rPr lang="en-GB" dirty="0">
                <a:solidFill>
                  <a:schemeClr val="accent5">
                    <a:lumMod val="40000"/>
                    <a:lumOff val="60000"/>
                  </a:schemeClr>
                </a:solidFill>
              </a:rPr>
              <a:t> ἐπ</a:t>
            </a:r>
            <a:r>
              <a:rPr lang="en-GB" dirty="0" err="1">
                <a:solidFill>
                  <a:schemeClr val="accent5">
                    <a:lumMod val="40000"/>
                    <a:lumOff val="60000"/>
                  </a:schemeClr>
                </a:solidFill>
              </a:rPr>
              <a:t>ιφ</a:t>
            </a:r>
            <a:r>
              <a:rPr lang="en-GB" dirty="0">
                <a:solidFill>
                  <a:schemeClr val="accent5">
                    <a:lumMod val="40000"/>
                    <a:lumOff val="60000"/>
                  </a:schemeClr>
                </a:solidFill>
              </a:rPr>
              <a:t>ανεῖ τῇ προμήτορ</a:t>
            </a:r>
            <a:r>
              <a:rPr lang="fr-FR" dirty="0">
                <a:solidFill>
                  <a:schemeClr val="accent5">
                    <a:lumMod val="40000"/>
                    <a:lumOff val="60000"/>
                  </a:schemeClr>
                </a:solidFill>
              </a:rPr>
              <a:t>[</a:t>
            </a:r>
            <a:r>
              <a:rPr lang="en-GB" dirty="0">
                <a:solidFill>
                  <a:schemeClr val="accent5">
                    <a:lumMod val="40000"/>
                    <a:lumOff val="60000"/>
                  </a:schemeClr>
                </a:solidFill>
              </a:rPr>
              <a:t>ι</a:t>
            </a:r>
            <a:r>
              <a:rPr lang="fr-FR" dirty="0">
                <a:solidFill>
                  <a:schemeClr val="accent5">
                    <a:lumMod val="40000"/>
                    <a:lumOff val="60000"/>
                  </a:schemeClr>
                </a:solidFill>
              </a:rPr>
              <a:t>] </a:t>
            </a:r>
            <a:r>
              <a:rPr lang="en-GB" dirty="0">
                <a:solidFill>
                  <a:schemeClr val="accent5">
                    <a:lumMod val="40000"/>
                    <a:lumOff val="60000"/>
                  </a:schemeClr>
                </a:solidFill>
              </a:rPr>
              <a:t>τ</a:t>
            </a:r>
            <a:r>
              <a:rPr lang="fr-FR" b="1" dirty="0">
                <a:solidFill>
                  <a:schemeClr val="accent5">
                    <a:lumMod val="40000"/>
                    <a:lumOff val="60000"/>
                  </a:schemeClr>
                </a:solidFill>
              </a:rPr>
              <a:t>̣</a:t>
            </a:r>
            <a:r>
              <a:rPr lang="en-GB" dirty="0" err="1">
                <a:solidFill>
                  <a:schemeClr val="accent5">
                    <a:lumMod val="40000"/>
                    <a:lumOff val="60000"/>
                  </a:schemeClr>
                </a:solidFill>
              </a:rPr>
              <a:t>οῦ</a:t>
            </a:r>
            <a:r>
              <a:rPr lang="en-GB" dirty="0">
                <a:solidFill>
                  <a:schemeClr val="accent5">
                    <a:lumMod val="40000"/>
                    <a:lumOff val="60000"/>
                  </a:schemeClr>
                </a:solidFill>
              </a:rPr>
              <a:t> </a:t>
            </a:r>
            <a:r>
              <a:rPr lang="en-GB" dirty="0" err="1">
                <a:solidFill>
                  <a:schemeClr val="accent5">
                    <a:lumMod val="40000"/>
                    <a:lumOff val="60000"/>
                  </a:schemeClr>
                </a:solidFill>
              </a:rPr>
              <a:t>γένους</a:t>
            </a:r>
            <a:r>
              <a:rPr lang="fr-FR" dirty="0">
                <a:solidFill>
                  <a:schemeClr val="accent5">
                    <a:lumMod val="40000"/>
                    <a:lumOff val="60000"/>
                  </a:schemeClr>
                </a:solidFill>
              </a:rPr>
              <a:t> | </a:t>
            </a:r>
            <a:r>
              <a:rPr lang="en-GB" dirty="0" err="1">
                <a:solidFill>
                  <a:schemeClr val="accent5">
                    <a:lumMod val="40000"/>
                    <a:lumOff val="60000"/>
                  </a:schemeClr>
                </a:solidFill>
              </a:rPr>
              <a:t>τῶν</a:t>
            </a:r>
            <a:r>
              <a:rPr lang="en-GB" dirty="0">
                <a:solidFill>
                  <a:schemeClr val="accent5">
                    <a:lumMod val="40000"/>
                    <a:lumOff val="60000"/>
                  </a:schemeClr>
                </a:solidFill>
              </a:rPr>
              <a:t> </a:t>
            </a:r>
            <a:r>
              <a:rPr lang="en-GB" dirty="0" err="1">
                <a:solidFill>
                  <a:schemeClr val="accent5">
                    <a:lumMod val="40000"/>
                    <a:lumOff val="60000"/>
                  </a:schemeClr>
                </a:solidFill>
              </a:rPr>
              <a:t>Σε</a:t>
            </a:r>
            <a:r>
              <a:rPr lang="en-GB" dirty="0">
                <a:solidFill>
                  <a:schemeClr val="accent5">
                    <a:lumMod val="40000"/>
                    <a:lumOff val="60000"/>
                  </a:schemeClr>
                </a:solidFill>
              </a:rPr>
              <a:t>βαστῶν</a:t>
            </a:r>
            <a:r>
              <a:rPr lang="fr-FR" dirty="0">
                <a:solidFill>
                  <a:schemeClr val="accent5">
                    <a:lumMod val="40000"/>
                    <a:lumOff val="60000"/>
                  </a:schemeClr>
                </a:solidFill>
              </a:rPr>
              <a:t>, </a:t>
            </a:r>
            <a:r>
              <a:rPr lang="en-GB" dirty="0">
                <a:solidFill>
                  <a:schemeClr val="accent5">
                    <a:lumMod val="40000"/>
                    <a:lumOff val="60000"/>
                  </a:schemeClr>
                </a:solidFill>
              </a:rPr>
              <a:t>ὁ </a:t>
            </a:r>
            <a:r>
              <a:rPr lang="en-GB" dirty="0" err="1">
                <a:solidFill>
                  <a:schemeClr val="accent5">
                    <a:lumMod val="40000"/>
                    <a:lumOff val="60000"/>
                  </a:schemeClr>
                </a:solidFill>
              </a:rPr>
              <a:t>δῆμος</a:t>
            </a:r>
            <a:r>
              <a:rPr lang="en-GB" dirty="0">
                <a:solidFill>
                  <a:schemeClr val="accent5">
                    <a:lumMod val="40000"/>
                    <a:lumOff val="60000"/>
                  </a:schemeClr>
                </a:solidFill>
              </a:rPr>
              <a:t> ὁ </a:t>
            </a:r>
            <a:r>
              <a:rPr lang="en-GB" dirty="0" err="1">
                <a:solidFill>
                  <a:schemeClr val="accent5">
                    <a:lumMod val="40000"/>
                    <a:lumOff val="60000"/>
                  </a:schemeClr>
                </a:solidFill>
              </a:rPr>
              <a:t>Ἀφροδεισιέων</a:t>
            </a:r>
            <a:r>
              <a:rPr lang="en-GB" dirty="0">
                <a:solidFill>
                  <a:schemeClr val="accent5">
                    <a:lumMod val="40000"/>
                    <a:lumOff val="60000"/>
                  </a:schemeClr>
                </a:solidFill>
              </a:rPr>
              <a:t> </a:t>
            </a:r>
            <a:r>
              <a:rPr lang="en-GB" dirty="0" err="1">
                <a:solidFill>
                  <a:schemeClr val="accent5">
                    <a:lumMod val="40000"/>
                    <a:lumOff val="60000"/>
                  </a:schemeClr>
                </a:solidFill>
              </a:rPr>
              <a:t>ἐκ</a:t>
            </a:r>
            <a:r>
              <a:rPr lang="en-GB" dirty="0">
                <a:solidFill>
                  <a:schemeClr val="accent5">
                    <a:lumMod val="40000"/>
                    <a:lumOff val="60000"/>
                  </a:schemeClr>
                </a:solidFill>
              </a:rPr>
              <a:t> </a:t>
            </a:r>
            <a:r>
              <a:rPr lang="en-GB" dirty="0" err="1">
                <a:solidFill>
                  <a:schemeClr val="accent5">
                    <a:lumMod val="40000"/>
                    <a:lumOff val="60000"/>
                  </a:schemeClr>
                </a:solidFill>
              </a:rPr>
              <a:t>τῆς</a:t>
            </a:r>
            <a:r>
              <a:rPr lang="fr-FR" dirty="0">
                <a:solidFill>
                  <a:schemeClr val="accent5">
                    <a:lumMod val="40000"/>
                    <a:lumOff val="60000"/>
                  </a:schemeClr>
                </a:solidFill>
              </a:rPr>
              <a:t> | </a:t>
            </a:r>
            <a:r>
              <a:rPr lang="en-GB" dirty="0">
                <a:solidFill>
                  <a:schemeClr val="accent5">
                    <a:lumMod val="40000"/>
                    <a:lumOff val="60000"/>
                  </a:schemeClr>
                </a:solidFill>
              </a:rPr>
              <a:t>ἐπ</a:t>
            </a:r>
            <a:r>
              <a:rPr lang="en-GB" dirty="0" err="1">
                <a:solidFill>
                  <a:schemeClr val="accent5">
                    <a:lumMod val="40000"/>
                    <a:lumOff val="60000"/>
                  </a:schemeClr>
                </a:solidFill>
              </a:rPr>
              <a:t>ιτρ</a:t>
            </a:r>
            <a:r>
              <a:rPr lang="en-GB" dirty="0">
                <a:solidFill>
                  <a:schemeClr val="accent5">
                    <a:lumMod val="40000"/>
                    <a:lumOff val="60000"/>
                  </a:schemeClr>
                </a:solidFill>
              </a:rPr>
              <a:t>απείσης ὑπὸ τῶν Σεβαστῶν χ</a:t>
            </a:r>
            <a:r>
              <a:rPr lang="fr-FR" b="1" dirty="0">
                <a:solidFill>
                  <a:schemeClr val="accent5">
                    <a:lumMod val="40000"/>
                    <a:lumOff val="60000"/>
                  </a:schemeClr>
                </a:solidFill>
              </a:rPr>
              <a:t>̣</a:t>
            </a:r>
            <a:r>
              <a:rPr lang="en-GB" dirty="0" err="1">
                <a:solidFill>
                  <a:schemeClr val="accent5">
                    <a:lumMod val="40000"/>
                    <a:lumOff val="60000"/>
                  </a:schemeClr>
                </a:solidFill>
              </a:rPr>
              <a:t>άριτος</a:t>
            </a:r>
            <a:r>
              <a:rPr lang="en-GB" dirty="0">
                <a:solidFill>
                  <a:schemeClr val="accent5">
                    <a:lumMod val="40000"/>
                    <a:lumOff val="60000"/>
                  </a:schemeClr>
                </a:solidFill>
              </a:rPr>
              <a:t> καὶ ἐ</a:t>
            </a:r>
            <a:r>
              <a:rPr lang="fr-FR" dirty="0">
                <a:solidFill>
                  <a:schemeClr val="accent5">
                    <a:lumMod val="40000"/>
                    <a:lumOff val="60000"/>
                  </a:schemeClr>
                </a:solidFill>
              </a:rPr>
              <a:t>|</a:t>
            </a:r>
            <a:r>
              <a:rPr lang="en-GB" dirty="0">
                <a:solidFill>
                  <a:schemeClr val="accent5">
                    <a:lumMod val="40000"/>
                    <a:lumOff val="60000"/>
                  </a:schemeClr>
                </a:solidFill>
              </a:rPr>
              <a:t>κ </a:t>
            </a:r>
            <a:r>
              <a:rPr lang="en-GB" dirty="0" err="1">
                <a:solidFill>
                  <a:schemeClr val="accent5">
                    <a:lumMod val="40000"/>
                    <a:lumOff val="60000"/>
                  </a:schemeClr>
                </a:solidFill>
              </a:rPr>
              <a:t>τῆς</a:t>
            </a:r>
            <a:r>
              <a:rPr lang="en-GB" dirty="0">
                <a:solidFill>
                  <a:schemeClr val="accent5">
                    <a:lumMod val="40000"/>
                    <a:lumOff val="60000"/>
                  </a:schemeClr>
                </a:solidFill>
              </a:rPr>
              <a:t> </a:t>
            </a:r>
            <a:r>
              <a:rPr lang="en-GB" dirty="0" err="1">
                <a:solidFill>
                  <a:schemeClr val="accent5">
                    <a:lumMod val="40000"/>
                    <a:lumOff val="60000"/>
                  </a:schemeClr>
                </a:solidFill>
              </a:rPr>
              <a:t>ὕλης</a:t>
            </a:r>
            <a:r>
              <a:rPr lang="en-GB" dirty="0">
                <a:solidFill>
                  <a:schemeClr val="accent5">
                    <a:lumMod val="40000"/>
                    <a:lumOff val="60000"/>
                  </a:schemeClr>
                </a:solidFill>
              </a:rPr>
              <a:t> </a:t>
            </a:r>
            <a:r>
              <a:rPr lang="en-GB" dirty="0" err="1">
                <a:solidFill>
                  <a:schemeClr val="accent5">
                    <a:lumMod val="40000"/>
                    <a:lumOff val="60000"/>
                  </a:schemeClr>
                </a:solidFill>
              </a:rPr>
              <a:t>τοῦ</a:t>
            </a:r>
            <a:r>
              <a:rPr lang="fr-FR" dirty="0">
                <a:solidFill>
                  <a:schemeClr val="accent5">
                    <a:lumMod val="40000"/>
                    <a:lumOff val="60000"/>
                  </a:schemeClr>
                </a:solidFill>
              </a:rPr>
              <a:t> E</a:t>
            </a:r>
            <a:r>
              <a:rPr lang="en-GB" dirty="0" err="1">
                <a:solidFill>
                  <a:schemeClr val="accent5">
                    <a:lumMod val="40000"/>
                    <a:lumOff val="60000"/>
                  </a:schemeClr>
                </a:solidFill>
              </a:rPr>
              <a:t>ὐσε</a:t>
            </a:r>
            <a:r>
              <a:rPr lang="en-GB" dirty="0">
                <a:solidFill>
                  <a:schemeClr val="accent5">
                    <a:lumMod val="40000"/>
                    <a:lumOff val="60000"/>
                  </a:schemeClr>
                </a:solidFill>
              </a:rPr>
              <a:t>βιανοῦ βαλα</a:t>
            </a:r>
            <a:r>
              <a:rPr lang="fr-FR" b="1" dirty="0">
                <a:solidFill>
                  <a:schemeClr val="accent5">
                    <a:lumMod val="40000"/>
                    <a:lumOff val="60000"/>
                  </a:schemeClr>
                </a:solidFill>
              </a:rPr>
              <a:t>̣</a:t>
            </a:r>
            <a:r>
              <a:rPr lang="en-GB" dirty="0">
                <a:solidFill>
                  <a:schemeClr val="accent5">
                    <a:lumMod val="40000"/>
                    <a:lumOff val="60000"/>
                  </a:schemeClr>
                </a:solidFill>
              </a:rPr>
              <a:t>ν</a:t>
            </a:r>
            <a:r>
              <a:rPr lang="fr-FR" b="1" dirty="0">
                <a:solidFill>
                  <a:schemeClr val="accent5">
                    <a:lumMod val="40000"/>
                    <a:lumOff val="60000"/>
                  </a:schemeClr>
                </a:solidFill>
              </a:rPr>
              <a:t>̣</a:t>
            </a:r>
            <a:r>
              <a:rPr lang="en-GB" dirty="0" err="1">
                <a:solidFill>
                  <a:schemeClr val="accent5">
                    <a:lumMod val="40000"/>
                    <a:lumOff val="60000"/>
                  </a:schemeClr>
                </a:solidFill>
              </a:rPr>
              <a:t>είου</a:t>
            </a:r>
            <a:r>
              <a:rPr lang="en-GB" dirty="0">
                <a:solidFill>
                  <a:schemeClr val="accent5">
                    <a:lumMod val="40000"/>
                    <a:lumOff val="60000"/>
                  </a:schemeClr>
                </a:solidFill>
              </a:rPr>
              <a:t> καὶ </a:t>
            </a:r>
            <a:r>
              <a:rPr lang="en-GB" dirty="0" err="1">
                <a:solidFill>
                  <a:schemeClr val="accent5">
                    <a:lumMod val="40000"/>
                    <a:lumOff val="60000"/>
                  </a:schemeClr>
                </a:solidFill>
              </a:rPr>
              <a:t>ἐκ</a:t>
            </a:r>
            <a:r>
              <a:rPr lang="en-GB" dirty="0">
                <a:solidFill>
                  <a:schemeClr val="accent5">
                    <a:lumMod val="40000"/>
                    <a:lumOff val="60000"/>
                  </a:schemeClr>
                </a:solidFill>
              </a:rPr>
              <a:t> </a:t>
            </a:r>
            <a:r>
              <a:rPr lang="en-GB" dirty="0" err="1">
                <a:solidFill>
                  <a:schemeClr val="accent5">
                    <a:lumMod val="40000"/>
                    <a:lumOff val="60000"/>
                  </a:schemeClr>
                </a:solidFill>
              </a:rPr>
              <a:t>τῶν</a:t>
            </a:r>
            <a:r>
              <a:rPr lang="fr-FR" dirty="0">
                <a:solidFill>
                  <a:schemeClr val="accent5">
                    <a:lumMod val="40000"/>
                    <a:lumOff val="60000"/>
                  </a:schemeClr>
                </a:solidFill>
              </a:rPr>
              <a:t> | </a:t>
            </a:r>
            <a:r>
              <a:rPr lang="en-GB" dirty="0" err="1">
                <a:solidFill>
                  <a:schemeClr val="accent5">
                    <a:lumMod val="40000"/>
                    <a:lumOff val="60000"/>
                  </a:schemeClr>
                </a:solidFill>
              </a:rPr>
              <a:t>Ἀττ</a:t>
            </a:r>
            <a:r>
              <a:rPr lang="en-GB" dirty="0">
                <a:solidFill>
                  <a:schemeClr val="accent5">
                    <a:lumMod val="40000"/>
                    <a:lumOff val="60000"/>
                  </a:schemeClr>
                </a:solidFill>
              </a:rPr>
              <a:t>αλίδος τοῦ Μενεκράτους χρη</a:t>
            </a:r>
            <a:r>
              <a:rPr lang="fr-FR" b="1" dirty="0">
                <a:solidFill>
                  <a:schemeClr val="accent5">
                    <a:lumMod val="40000"/>
                    <a:lumOff val="60000"/>
                  </a:schemeClr>
                </a:solidFill>
              </a:rPr>
              <a:t>̣</a:t>
            </a:r>
            <a:r>
              <a:rPr lang="en-GB" dirty="0" err="1">
                <a:solidFill>
                  <a:schemeClr val="accent5">
                    <a:lumMod val="40000"/>
                    <a:lumOff val="60000"/>
                  </a:schemeClr>
                </a:solidFill>
              </a:rPr>
              <a:t>μάτων</a:t>
            </a:r>
            <a:r>
              <a:rPr lang="fr-FR" dirty="0">
                <a:solidFill>
                  <a:schemeClr val="accent5">
                    <a:lumMod val="40000"/>
                    <a:lumOff val="60000"/>
                  </a:schemeClr>
                </a:solidFill>
              </a:rPr>
              <a:t>.</a:t>
            </a:r>
          </a:p>
          <a:p>
            <a:endParaRPr lang="fr-FR" sz="1600" dirty="0">
              <a:solidFill>
                <a:schemeClr val="accent5">
                  <a:lumMod val="40000"/>
                  <a:lumOff val="60000"/>
                </a:schemeClr>
              </a:solidFill>
            </a:endParaRPr>
          </a:p>
          <a:p>
            <a:r>
              <a:rPr lang="fr-FR" i="1" dirty="0">
                <a:solidFill>
                  <a:schemeClr val="accent5">
                    <a:lumMod val="40000"/>
                    <a:lumOff val="60000"/>
                  </a:schemeClr>
                </a:solidFill>
              </a:rPr>
              <a:t>To the </a:t>
            </a:r>
            <a:r>
              <a:rPr lang="fr-FR" i="1" dirty="0" err="1">
                <a:solidFill>
                  <a:schemeClr val="accent5">
                    <a:lumMod val="40000"/>
                    <a:lumOff val="60000"/>
                  </a:schemeClr>
                </a:solidFill>
              </a:rPr>
              <a:t>emperor</a:t>
            </a:r>
            <a:r>
              <a:rPr lang="fr-FR" i="1" dirty="0">
                <a:solidFill>
                  <a:schemeClr val="accent5">
                    <a:lumMod val="40000"/>
                    <a:lumOff val="60000"/>
                  </a:schemeClr>
                </a:solidFill>
              </a:rPr>
              <a:t>, the </a:t>
            </a:r>
            <a:r>
              <a:rPr lang="fr-FR" i="1" dirty="0" err="1">
                <a:solidFill>
                  <a:schemeClr val="accent5">
                    <a:lumMod val="40000"/>
                    <a:lumOff val="60000"/>
                  </a:schemeClr>
                </a:solidFill>
              </a:rPr>
              <a:t>deified</a:t>
            </a:r>
            <a:r>
              <a:rPr lang="fr-FR" i="1" dirty="0">
                <a:solidFill>
                  <a:schemeClr val="accent5">
                    <a:lumMod val="40000"/>
                    <a:lumOff val="60000"/>
                  </a:schemeClr>
                </a:solidFill>
              </a:rPr>
              <a:t> </a:t>
            </a:r>
            <a:r>
              <a:rPr lang="fr-FR" i="1" dirty="0" err="1">
                <a:solidFill>
                  <a:schemeClr val="accent5">
                    <a:lumMod val="40000"/>
                    <a:lumOff val="60000"/>
                  </a:schemeClr>
                </a:solidFill>
              </a:rPr>
              <a:t>olympian</a:t>
            </a:r>
            <a:r>
              <a:rPr lang="fr-FR" i="1" dirty="0">
                <a:solidFill>
                  <a:schemeClr val="accent5">
                    <a:lumMod val="40000"/>
                    <a:lumOff val="60000"/>
                  </a:schemeClr>
                </a:solidFill>
              </a:rPr>
              <a:t> </a:t>
            </a:r>
            <a:r>
              <a:rPr lang="fr-FR" i="1" dirty="0" err="1">
                <a:solidFill>
                  <a:schemeClr val="accent5">
                    <a:lumMod val="40000"/>
                    <a:lumOff val="60000"/>
                  </a:schemeClr>
                </a:solidFill>
              </a:rPr>
              <a:t>Augusti</a:t>
            </a:r>
            <a:r>
              <a:rPr lang="fr-FR" i="1" dirty="0">
                <a:solidFill>
                  <a:schemeClr val="accent5">
                    <a:lumMod val="40000"/>
                    <a:lumOff val="60000"/>
                  </a:schemeClr>
                </a:solidFill>
              </a:rPr>
              <a:t> and the </a:t>
            </a:r>
            <a:r>
              <a:rPr lang="fr-FR" i="1" dirty="0">
                <a:solidFill>
                  <a:srgbClr val="C00000"/>
                </a:solidFill>
              </a:rPr>
              <a:t>visible</a:t>
            </a:r>
            <a:r>
              <a:rPr lang="fr-FR" i="1" dirty="0">
                <a:solidFill>
                  <a:schemeClr val="accent5">
                    <a:lumMod val="40000"/>
                    <a:lumOff val="60000"/>
                  </a:schemeClr>
                </a:solidFill>
              </a:rPr>
              <a:t> </a:t>
            </a:r>
            <a:r>
              <a:rPr lang="fr-FR" i="1" dirty="0" err="1">
                <a:solidFill>
                  <a:schemeClr val="accent5">
                    <a:lumMod val="40000"/>
                    <a:lumOff val="60000"/>
                  </a:schemeClr>
                </a:solidFill>
              </a:rPr>
              <a:t>goddess</a:t>
            </a:r>
            <a:r>
              <a:rPr lang="fr-FR" i="1" dirty="0">
                <a:solidFill>
                  <a:schemeClr val="accent5">
                    <a:lumMod val="40000"/>
                    <a:lumOff val="60000"/>
                  </a:schemeClr>
                </a:solidFill>
              </a:rPr>
              <a:t> Aphrodite, </a:t>
            </a:r>
            <a:r>
              <a:rPr lang="fr-FR" i="1" dirty="0" err="1">
                <a:solidFill>
                  <a:schemeClr val="accent5">
                    <a:lumMod val="40000"/>
                    <a:lumOff val="60000"/>
                  </a:schemeClr>
                </a:solidFill>
              </a:rPr>
              <a:t>ancestor</a:t>
            </a:r>
            <a:r>
              <a:rPr lang="fr-FR" i="1" dirty="0">
                <a:solidFill>
                  <a:schemeClr val="accent5">
                    <a:lumMod val="40000"/>
                    <a:lumOff val="60000"/>
                  </a:schemeClr>
                </a:solidFill>
              </a:rPr>
              <a:t> of the </a:t>
            </a:r>
            <a:r>
              <a:rPr lang="fr-FR" i="1" dirty="0" err="1">
                <a:solidFill>
                  <a:schemeClr val="accent5">
                    <a:lumMod val="40000"/>
                    <a:lumOff val="60000"/>
                  </a:schemeClr>
                </a:solidFill>
              </a:rPr>
              <a:t>family</a:t>
            </a:r>
            <a:r>
              <a:rPr lang="fr-FR" i="1" dirty="0">
                <a:solidFill>
                  <a:schemeClr val="accent5">
                    <a:lumMod val="40000"/>
                    <a:lumOff val="60000"/>
                  </a:schemeClr>
                </a:solidFill>
              </a:rPr>
              <a:t> of the der Augusti, the people of </a:t>
            </a:r>
            <a:r>
              <a:rPr lang="fr-FR" i="1" dirty="0" err="1">
                <a:solidFill>
                  <a:schemeClr val="accent5">
                    <a:lumMod val="40000"/>
                    <a:lumOff val="60000"/>
                  </a:schemeClr>
                </a:solidFill>
              </a:rPr>
              <a:t>Aphrodisias</a:t>
            </a:r>
            <a:r>
              <a:rPr lang="fr-FR" i="1" dirty="0">
                <a:solidFill>
                  <a:schemeClr val="accent5">
                    <a:lumMod val="40000"/>
                    <a:lumOff val="60000"/>
                  </a:schemeClr>
                </a:solidFill>
              </a:rPr>
              <a:t> (have made </a:t>
            </a:r>
            <a:r>
              <a:rPr lang="fr-FR" i="1" dirty="0" err="1">
                <a:solidFill>
                  <a:schemeClr val="accent5">
                    <a:lumMod val="40000"/>
                    <a:lumOff val="60000"/>
                  </a:schemeClr>
                </a:solidFill>
              </a:rPr>
              <a:t>this</a:t>
            </a:r>
            <a:r>
              <a:rPr lang="fr-FR" i="1" dirty="0">
                <a:solidFill>
                  <a:schemeClr val="accent5">
                    <a:lumMod val="40000"/>
                    <a:lumOff val="60000"/>
                  </a:schemeClr>
                </a:solidFill>
              </a:rPr>
              <a:t> </a:t>
            </a:r>
            <a:r>
              <a:rPr lang="fr-FR" i="1" dirty="0" err="1">
                <a:solidFill>
                  <a:schemeClr val="accent5">
                    <a:lumMod val="40000"/>
                    <a:lumOff val="60000"/>
                  </a:schemeClr>
                </a:solidFill>
              </a:rPr>
              <a:t>dedication</a:t>
            </a:r>
            <a:r>
              <a:rPr lang="fr-FR" i="1" dirty="0">
                <a:solidFill>
                  <a:schemeClr val="accent5">
                    <a:lumMod val="40000"/>
                    <a:lumOff val="60000"/>
                  </a:schemeClr>
                </a:solidFill>
              </a:rPr>
              <a:t>) </a:t>
            </a:r>
            <a:r>
              <a:rPr lang="fr-FR" i="1" dirty="0" err="1">
                <a:solidFill>
                  <a:srgbClr val="C00000"/>
                </a:solidFill>
              </a:rPr>
              <a:t>thanks</a:t>
            </a:r>
            <a:r>
              <a:rPr lang="fr-FR" i="1" dirty="0">
                <a:solidFill>
                  <a:srgbClr val="C00000"/>
                </a:solidFill>
              </a:rPr>
              <a:t> to the </a:t>
            </a:r>
            <a:r>
              <a:rPr lang="fr-FR" i="1" dirty="0" err="1">
                <a:solidFill>
                  <a:srgbClr val="C00000"/>
                </a:solidFill>
              </a:rPr>
              <a:t>benefaction</a:t>
            </a:r>
            <a:r>
              <a:rPr lang="fr-FR" i="1" dirty="0">
                <a:solidFill>
                  <a:srgbClr val="C00000"/>
                </a:solidFill>
              </a:rPr>
              <a:t>  </a:t>
            </a:r>
            <a:r>
              <a:rPr lang="fr-FR" i="1" dirty="0">
                <a:solidFill>
                  <a:schemeClr val="accent5">
                    <a:lumMod val="40000"/>
                    <a:lumOff val="60000"/>
                  </a:schemeClr>
                </a:solidFill>
              </a:rPr>
              <a:t>of the </a:t>
            </a:r>
            <a:r>
              <a:rPr lang="fr-FR" i="1" dirty="0" err="1">
                <a:solidFill>
                  <a:schemeClr val="accent5">
                    <a:lumMod val="40000"/>
                    <a:lumOff val="60000"/>
                  </a:schemeClr>
                </a:solidFill>
              </a:rPr>
              <a:t>emperor</a:t>
            </a:r>
            <a:r>
              <a:rPr lang="fr-FR" i="1" dirty="0">
                <a:solidFill>
                  <a:schemeClr val="accent5">
                    <a:lumMod val="40000"/>
                    <a:lumOff val="60000"/>
                  </a:schemeClr>
                </a:solidFill>
              </a:rPr>
              <a:t>,  </a:t>
            </a:r>
            <a:r>
              <a:rPr lang="fr-FR" i="1" dirty="0" err="1">
                <a:solidFill>
                  <a:schemeClr val="accent5">
                    <a:lumMod val="40000"/>
                    <a:lumOff val="60000"/>
                  </a:schemeClr>
                </a:solidFill>
              </a:rPr>
              <a:t>thanks</a:t>
            </a:r>
            <a:r>
              <a:rPr lang="fr-FR" i="1" dirty="0">
                <a:solidFill>
                  <a:schemeClr val="accent5">
                    <a:lumMod val="40000"/>
                    <a:lumOff val="60000"/>
                  </a:schemeClr>
                </a:solidFill>
              </a:rPr>
              <a:t> to the </a:t>
            </a:r>
            <a:r>
              <a:rPr lang="fr-FR" i="1" dirty="0" err="1">
                <a:solidFill>
                  <a:schemeClr val="accent5">
                    <a:lumMod val="40000"/>
                    <a:lumOff val="60000"/>
                  </a:schemeClr>
                </a:solidFill>
              </a:rPr>
              <a:t>material</a:t>
            </a:r>
            <a:r>
              <a:rPr lang="fr-FR" i="1" dirty="0">
                <a:solidFill>
                  <a:schemeClr val="accent5">
                    <a:lumMod val="40000"/>
                    <a:lumOff val="60000"/>
                  </a:schemeClr>
                </a:solidFill>
              </a:rPr>
              <a:t> of the </a:t>
            </a:r>
            <a:r>
              <a:rPr lang="fr-FR" i="1" dirty="0" err="1">
                <a:solidFill>
                  <a:schemeClr val="accent5">
                    <a:lumMod val="40000"/>
                    <a:lumOff val="60000"/>
                  </a:schemeClr>
                </a:solidFill>
              </a:rPr>
              <a:t>Eusebius</a:t>
            </a:r>
            <a:r>
              <a:rPr lang="fr-FR" i="1" dirty="0">
                <a:solidFill>
                  <a:schemeClr val="accent5">
                    <a:lumMod val="40000"/>
                    <a:lumOff val="60000"/>
                  </a:schemeClr>
                </a:solidFill>
              </a:rPr>
              <a:t> bath and the fond </a:t>
            </a:r>
            <a:r>
              <a:rPr lang="fr-FR" i="1" dirty="0" err="1">
                <a:solidFill>
                  <a:schemeClr val="accent5">
                    <a:lumMod val="40000"/>
                    <a:lumOff val="60000"/>
                  </a:schemeClr>
                </a:solidFill>
              </a:rPr>
              <a:t>bequeathed</a:t>
            </a:r>
            <a:r>
              <a:rPr lang="fr-FR" i="1" dirty="0">
                <a:solidFill>
                  <a:schemeClr val="accent5">
                    <a:lumMod val="40000"/>
                    <a:lumOff val="60000"/>
                  </a:schemeClr>
                </a:solidFill>
              </a:rPr>
              <a:t> by </a:t>
            </a:r>
            <a:r>
              <a:rPr lang="fr-FR" i="1" dirty="0" err="1">
                <a:solidFill>
                  <a:schemeClr val="accent5">
                    <a:lumMod val="40000"/>
                    <a:lumOff val="60000"/>
                  </a:schemeClr>
                </a:solidFill>
              </a:rPr>
              <a:t>Attalis</a:t>
            </a:r>
            <a:r>
              <a:rPr lang="fr-FR" i="1" dirty="0">
                <a:solidFill>
                  <a:schemeClr val="accent5">
                    <a:lumMod val="40000"/>
                    <a:lumOff val="60000"/>
                  </a:schemeClr>
                </a:solidFill>
              </a:rPr>
              <a:t>, </a:t>
            </a:r>
            <a:r>
              <a:rPr lang="fr-FR" i="1" dirty="0" err="1">
                <a:solidFill>
                  <a:schemeClr val="accent5">
                    <a:lumMod val="40000"/>
                    <a:lumOff val="60000"/>
                  </a:schemeClr>
                </a:solidFill>
              </a:rPr>
              <a:t>daughter</a:t>
            </a:r>
            <a:r>
              <a:rPr lang="fr-FR" i="1" dirty="0">
                <a:solidFill>
                  <a:schemeClr val="accent5">
                    <a:lumMod val="40000"/>
                    <a:lumOff val="60000"/>
                  </a:schemeClr>
                </a:solidFill>
              </a:rPr>
              <a:t> of </a:t>
            </a:r>
            <a:r>
              <a:rPr lang="fr-FR" i="1" dirty="0" err="1">
                <a:solidFill>
                  <a:schemeClr val="accent5">
                    <a:lumMod val="40000"/>
                    <a:lumOff val="60000"/>
                  </a:schemeClr>
                </a:solidFill>
              </a:rPr>
              <a:t>Menekrates</a:t>
            </a:r>
            <a:r>
              <a:rPr lang="fr-FR" i="1" dirty="0">
                <a:solidFill>
                  <a:schemeClr val="accent5">
                    <a:lumMod val="40000"/>
                    <a:lumOff val="60000"/>
                  </a:schemeClr>
                </a:solidFill>
              </a:rPr>
              <a:t>. </a:t>
            </a:r>
            <a:br>
              <a:rPr lang="fr-FR" i="1" dirty="0">
                <a:solidFill>
                  <a:schemeClr val="accent5">
                    <a:lumMod val="40000"/>
                    <a:lumOff val="60000"/>
                  </a:schemeClr>
                </a:solidFill>
              </a:rPr>
            </a:br>
            <a:br>
              <a:rPr lang="fr-FR" b="1" dirty="0">
                <a:solidFill>
                  <a:schemeClr val="accent5">
                    <a:lumMod val="40000"/>
                    <a:lumOff val="60000"/>
                  </a:schemeClr>
                </a:solidFill>
                <a:effectLst>
                  <a:outerShdw blurRad="38100" dist="38100" dir="2700000" algn="tl">
                    <a:srgbClr val="000000">
                      <a:alpha val="43137"/>
                    </a:srgbClr>
                  </a:outerShdw>
                </a:effectLst>
              </a:rPr>
            </a:br>
            <a:r>
              <a:rPr lang="fr-FR" b="1" dirty="0">
                <a:solidFill>
                  <a:schemeClr val="accent5">
                    <a:lumMod val="40000"/>
                    <a:lumOff val="60000"/>
                  </a:schemeClr>
                </a:solidFill>
                <a:effectLst>
                  <a:outerShdw blurRad="38100" dist="38100" dir="2700000" algn="tl">
                    <a:srgbClr val="000000">
                      <a:alpha val="43137"/>
                    </a:srgbClr>
                  </a:outerShdw>
                </a:effectLst>
              </a:rPr>
              <a:t>           </a:t>
            </a:r>
            <a:r>
              <a:rPr lang="fr-FR"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N.B. no </a:t>
            </a:r>
            <a:r>
              <a:rPr lang="fr-FR" b="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titles</a:t>
            </a:r>
            <a:r>
              <a:rPr lang="fr-FR"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no </a:t>
            </a:r>
            <a:r>
              <a:rPr lang="fr-FR" b="1" dirty="0" err="1">
                <a:solidFill>
                  <a:schemeClr val="accent5">
                    <a:lumMod val="40000"/>
                    <a:lumOff val="60000"/>
                  </a:schemeClr>
                </a:solidFill>
                <a:effectLst>
                  <a:outerShdw blurRad="38100" dist="38100" dir="2700000" algn="tl">
                    <a:srgbClr val="000000">
                      <a:alpha val="43137"/>
                    </a:srgbClr>
                  </a:outerShdw>
                </a:effectLst>
                <a:sym typeface="Wingdings" pitchFamily="2" charset="2"/>
              </a:rPr>
              <a:t>husband</a:t>
            </a:r>
            <a:r>
              <a:rPr lang="fr-FR" b="1" dirty="0">
                <a:solidFill>
                  <a:schemeClr val="accent5">
                    <a:lumMod val="40000"/>
                    <a:lumOff val="60000"/>
                  </a:schemeClr>
                </a:solidFill>
                <a:effectLst>
                  <a:outerShdw blurRad="38100" dist="38100" dir="2700000" algn="tl">
                    <a:srgbClr val="000000">
                      <a:alpha val="43137"/>
                    </a:srgbClr>
                  </a:outerShdw>
                </a:effectLst>
                <a:sym typeface="Wingdings" pitchFamily="2" charset="2"/>
              </a:rPr>
              <a:t> ! </a:t>
            </a:r>
            <a:endParaRPr lang="en-GB" sz="2000" b="1" dirty="0">
              <a:solidFill>
                <a:schemeClr val="accent5">
                  <a:lumMod val="40000"/>
                  <a:lumOff val="6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9062179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vertical)">
                                      <p:cBhvr>
                                        <p:cTn id="7" dur="500"/>
                                        <p:tgtEl>
                                          <p:spTgt spid="9"/>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0"/>
                                        <p:tgtEl>
                                          <p:spTgt spid="8"/>
                                        </p:tgtEl>
                                      </p:cBhvr>
                                    </p:animEffect>
                                    <p:anim calcmode="lin" valueType="num">
                                      <p:cBhvr>
                                        <p:cTn id="12" dur="1000" fill="hold"/>
                                        <p:tgtEl>
                                          <p:spTgt spid="8"/>
                                        </p:tgtEl>
                                        <p:attrNameLst>
                                          <p:attrName>ppt_x</p:attrName>
                                        </p:attrNameLst>
                                      </p:cBhvr>
                                      <p:tavLst>
                                        <p:tav tm="0">
                                          <p:val>
                                            <p:strVal val="#ppt_x"/>
                                          </p:val>
                                        </p:tav>
                                        <p:tav tm="100000">
                                          <p:val>
                                            <p:strVal val="#ppt_x"/>
                                          </p:val>
                                        </p:tav>
                                      </p:tavLst>
                                    </p:anim>
                                    <p:anim calcmode="lin" valueType="num">
                                      <p:cBhvr>
                                        <p:cTn id="13" dur="1000" fill="hold"/>
                                        <p:tgtEl>
                                          <p:spTgt spid="8"/>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grpId="0" nodeType="afterEffect">
                                  <p:stCondLst>
                                    <p:cond delay="100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anim calcmode="lin" valueType="num">
                                      <p:cBhvr>
                                        <p:cTn id="18" dur="1000" fill="hold"/>
                                        <p:tgtEl>
                                          <p:spTgt spid="11"/>
                                        </p:tgtEl>
                                        <p:attrNameLst>
                                          <p:attrName>ppt_x</p:attrName>
                                        </p:attrNameLst>
                                      </p:cBhvr>
                                      <p:tavLst>
                                        <p:tav tm="0">
                                          <p:val>
                                            <p:strVal val="#ppt_x"/>
                                          </p:val>
                                        </p:tav>
                                        <p:tav tm="100000">
                                          <p:val>
                                            <p:strVal val="#ppt_x"/>
                                          </p:val>
                                        </p:tav>
                                      </p:tavLst>
                                    </p:anim>
                                    <p:anim calcmode="lin" valueType="num">
                                      <p:cBhvr>
                                        <p:cTn id="1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t="6927" r="3966" b="3073"/>
          <a:stretch/>
        </p:blipFill>
        <p:spPr>
          <a:xfrm>
            <a:off x="1043608" y="1295335"/>
            <a:ext cx="8064896" cy="4859934"/>
          </a:xfrm>
          <a:prstGeom prst="rect">
            <a:avLst/>
          </a:prstGeom>
        </p:spPr>
      </p:pic>
      <p:sp>
        <p:nvSpPr>
          <p:cNvPr id="4" name="Title 1"/>
          <p:cNvSpPr>
            <a:spLocks noGrp="1"/>
          </p:cNvSpPr>
          <p:nvPr>
            <p:ph type="title"/>
          </p:nvPr>
        </p:nvSpPr>
        <p:spPr>
          <a:xfrm>
            <a:off x="457200" y="332656"/>
            <a:ext cx="8229600" cy="782960"/>
          </a:xfrm>
        </p:spPr>
        <p:txBody>
          <a:bodyPr>
            <a:normAutofit fontScale="90000"/>
          </a:bodyPr>
          <a:lstStyle/>
          <a:p>
            <a:r>
              <a:rPr lang="en-GB" dirty="0" err="1"/>
              <a:t>Aphrodisias</a:t>
            </a:r>
            <a:r>
              <a:rPr lang="en-GB" dirty="0"/>
              <a:t>: </a:t>
            </a:r>
            <a:r>
              <a:rPr lang="fr-FR" dirty="0"/>
              <a:t>power&amp; influence</a:t>
            </a:r>
            <a:endParaRPr lang="en-GB" dirty="0"/>
          </a:p>
        </p:txBody>
      </p:sp>
      <p:sp>
        <p:nvSpPr>
          <p:cNvPr id="5" name="Content Placeholder 2"/>
          <p:cNvSpPr>
            <a:spLocks noGrp="1"/>
          </p:cNvSpPr>
          <p:nvPr>
            <p:ph idx="1"/>
          </p:nvPr>
        </p:nvSpPr>
        <p:spPr>
          <a:xfrm rot="21019481">
            <a:off x="443157" y="2296886"/>
            <a:ext cx="4392488" cy="3399240"/>
          </a:xfrm>
          <a:solidFill>
            <a:schemeClr val="accent6">
              <a:alpha val="56000"/>
            </a:schemeClr>
          </a:solidFill>
        </p:spPr>
        <p:style>
          <a:lnRef idx="3">
            <a:schemeClr val="lt1"/>
          </a:lnRef>
          <a:fillRef idx="1">
            <a:schemeClr val="accent6"/>
          </a:fillRef>
          <a:effectRef idx="1">
            <a:schemeClr val="accent6"/>
          </a:effectRef>
          <a:fontRef idx="minor">
            <a:schemeClr val="lt1"/>
          </a:fontRef>
        </p:style>
        <p:txBody>
          <a:bodyPr>
            <a:normAutofit/>
          </a:bodyPr>
          <a:lstStyle/>
          <a:p>
            <a:r>
              <a:rPr lang="fr-FR" sz="1800" dirty="0" err="1">
                <a:solidFill>
                  <a:srgbClr val="C00000"/>
                </a:solidFill>
                <a:effectLst>
                  <a:outerShdw blurRad="38100" dist="38100" dir="2700000" algn="tl">
                    <a:srgbClr val="000000">
                      <a:alpha val="43137"/>
                    </a:srgbClr>
                  </a:outerShdw>
                </a:effectLst>
              </a:rPr>
              <a:t>Attalis</a:t>
            </a:r>
            <a:r>
              <a:rPr lang="fr-FR" sz="1800" dirty="0">
                <a:solidFill>
                  <a:srgbClr val="C00000"/>
                </a:solidFill>
                <a:effectLst>
                  <a:outerShdw blurRad="38100" dist="38100" dir="2700000" algn="tl">
                    <a:srgbClr val="000000">
                      <a:alpha val="43137"/>
                    </a:srgbClr>
                  </a:outerShdw>
                </a:effectLst>
              </a:rPr>
              <a:t> </a:t>
            </a:r>
            <a:r>
              <a:rPr lang="fr-FR" sz="1800" dirty="0" err="1">
                <a:solidFill>
                  <a:srgbClr val="C00000"/>
                </a:solidFill>
                <a:effectLst>
                  <a:outerShdw blurRad="38100" dist="38100" dir="2700000" algn="tl">
                    <a:srgbClr val="000000">
                      <a:alpha val="43137"/>
                    </a:srgbClr>
                  </a:outerShdw>
                </a:effectLst>
              </a:rPr>
              <a:t>Apphion</a:t>
            </a:r>
            <a:r>
              <a:rPr lang="fr-FR" sz="1800" dirty="0">
                <a:solidFill>
                  <a:srgbClr val="C00000"/>
                </a:solidFill>
                <a:effectLst>
                  <a:outerShdw blurRad="38100" dist="38100" dir="2700000" algn="tl">
                    <a:srgbClr val="000000">
                      <a:alpha val="43137"/>
                    </a:srgbClr>
                  </a:outerShdw>
                </a:effectLst>
              </a:rPr>
              <a:t>: </a:t>
            </a:r>
            <a:r>
              <a:rPr lang="fr-FR" sz="1800" i="1" dirty="0" err="1">
                <a:solidFill>
                  <a:srgbClr val="C00000"/>
                </a:solidFill>
                <a:effectLst>
                  <a:outerShdw blurRad="38100" dist="38100" dir="2700000" algn="tl">
                    <a:srgbClr val="000000">
                      <a:alpha val="43137"/>
                    </a:srgbClr>
                  </a:outerShdw>
                </a:effectLst>
              </a:rPr>
              <a:t>peregrina</a:t>
            </a:r>
            <a:r>
              <a:rPr lang="fr-FR" sz="1800" i="1" dirty="0">
                <a:solidFill>
                  <a:srgbClr val="C00000"/>
                </a:solidFill>
                <a:effectLst>
                  <a:outerShdw blurRad="38100" dist="38100" dir="2700000" algn="tl">
                    <a:srgbClr val="000000">
                      <a:alpha val="43137"/>
                    </a:srgbClr>
                  </a:outerShdw>
                </a:effectLst>
              </a:rPr>
              <a:t> </a:t>
            </a:r>
          </a:p>
          <a:p>
            <a:pPr lvl="1"/>
            <a:r>
              <a:rPr lang="fr-FR" sz="1600" dirty="0">
                <a:solidFill>
                  <a:srgbClr val="C00000"/>
                </a:solidFill>
                <a:effectLst>
                  <a:outerShdw blurRad="38100" dist="38100" dir="2700000" algn="tl">
                    <a:srgbClr val="000000">
                      <a:alpha val="43137"/>
                    </a:srgbClr>
                  </a:outerShdw>
                </a:effectLst>
              </a:rPr>
              <a:t>but  </a:t>
            </a:r>
            <a:r>
              <a:rPr lang="fr-FR" sz="1600" dirty="0" err="1">
                <a:solidFill>
                  <a:srgbClr val="C00000"/>
                </a:solidFill>
                <a:effectLst>
                  <a:outerShdw blurRad="38100" dist="38100" dir="2700000" algn="tl">
                    <a:srgbClr val="000000">
                      <a:alpha val="43137"/>
                    </a:srgbClr>
                  </a:outerShdw>
                </a:effectLst>
              </a:rPr>
              <a:t>she</a:t>
            </a:r>
            <a:r>
              <a:rPr lang="fr-FR" sz="1600" dirty="0">
                <a:solidFill>
                  <a:srgbClr val="C00000"/>
                </a:solidFill>
                <a:effectLst>
                  <a:outerShdw blurRad="38100" dist="38100" dir="2700000" algn="tl">
                    <a:srgbClr val="000000">
                      <a:alpha val="43137"/>
                    </a:srgbClr>
                  </a:outerShdw>
                </a:effectLst>
              </a:rPr>
              <a:t> </a:t>
            </a:r>
            <a:r>
              <a:rPr lang="fr-FR" sz="1600" dirty="0" err="1">
                <a:solidFill>
                  <a:srgbClr val="C00000"/>
                </a:solidFill>
                <a:effectLst>
                  <a:outerShdw blurRad="38100" dist="38100" dir="2700000" algn="tl">
                    <a:srgbClr val="000000">
                      <a:alpha val="43137"/>
                    </a:srgbClr>
                  </a:outerShdw>
                </a:effectLst>
              </a:rPr>
              <a:t>had</a:t>
            </a:r>
            <a:r>
              <a:rPr lang="fr-FR" sz="1600" dirty="0">
                <a:solidFill>
                  <a:srgbClr val="C00000"/>
                </a:solidFill>
                <a:effectLst>
                  <a:outerShdw blurRad="38100" dist="38100" dir="2700000" algn="tl">
                    <a:srgbClr val="000000">
                      <a:alpha val="43137"/>
                    </a:srgbClr>
                  </a:outerShdw>
                </a:effectLst>
              </a:rPr>
              <a:t> an </a:t>
            </a:r>
            <a:r>
              <a:rPr lang="fr-FR" sz="1600" dirty="0" err="1">
                <a:solidFill>
                  <a:srgbClr val="C00000"/>
                </a:solidFill>
                <a:effectLst>
                  <a:outerShdw blurRad="38100" dist="38100" dir="2700000" algn="tl">
                    <a:srgbClr val="000000">
                      <a:alpha val="43137"/>
                    </a:srgbClr>
                  </a:outerShdw>
                </a:effectLst>
              </a:rPr>
              <a:t>enormous</a:t>
            </a:r>
            <a:r>
              <a:rPr lang="fr-FR" sz="1600" dirty="0">
                <a:solidFill>
                  <a:srgbClr val="C00000"/>
                </a:solidFill>
                <a:effectLst>
                  <a:outerShdw blurRad="38100" dist="38100" dir="2700000" algn="tl">
                    <a:srgbClr val="000000">
                      <a:alpha val="43137"/>
                    </a:srgbClr>
                  </a:outerShdw>
                </a:effectLst>
              </a:rPr>
              <a:t> fortune ?</a:t>
            </a:r>
          </a:p>
          <a:p>
            <a:pPr lvl="1"/>
            <a:r>
              <a:rPr lang="fr-FR" sz="1600" dirty="0" err="1">
                <a:solidFill>
                  <a:srgbClr val="C00000"/>
                </a:solidFill>
                <a:effectLst>
                  <a:outerShdw blurRad="38100" dist="38100" dir="2700000" algn="tl">
                    <a:srgbClr val="000000">
                      <a:alpha val="43137"/>
                    </a:srgbClr>
                  </a:outerShdw>
                </a:effectLst>
              </a:rPr>
              <a:t>inherited</a:t>
            </a:r>
            <a:endParaRPr lang="fr-FR" sz="1600" dirty="0">
              <a:solidFill>
                <a:srgbClr val="C00000"/>
              </a:solidFill>
              <a:effectLst>
                <a:outerShdw blurRad="38100" dist="38100" dir="2700000" algn="tl">
                  <a:srgbClr val="000000">
                    <a:alpha val="43137"/>
                  </a:srgbClr>
                </a:outerShdw>
              </a:effectLst>
            </a:endParaRPr>
          </a:p>
          <a:p>
            <a:r>
              <a:rPr lang="fr-FR" sz="1800" dirty="0">
                <a:solidFill>
                  <a:srgbClr val="C00000"/>
                </a:solidFill>
                <a:effectLst>
                  <a:outerShdw blurRad="38100" dist="38100" dir="2700000" algn="tl">
                    <a:srgbClr val="000000">
                      <a:alpha val="43137"/>
                    </a:srgbClr>
                  </a:outerShdw>
                </a:effectLst>
              </a:rPr>
              <a:t>for Joyce Reynold (1990, 38), </a:t>
            </a:r>
            <a:r>
              <a:rPr lang="fr-FR" sz="1800" dirty="0" err="1">
                <a:solidFill>
                  <a:srgbClr val="C00000"/>
                </a:solidFill>
                <a:effectLst>
                  <a:outerShdw blurRad="38100" dist="38100" dir="2700000" algn="tl">
                    <a:srgbClr val="000000">
                      <a:alpha val="43137"/>
                    </a:srgbClr>
                  </a:outerShdw>
                </a:effectLst>
              </a:rPr>
              <a:t>Attalis</a:t>
            </a:r>
            <a:r>
              <a:rPr lang="fr-FR" sz="1800" dirty="0">
                <a:solidFill>
                  <a:srgbClr val="C00000"/>
                </a:solidFill>
                <a:effectLst>
                  <a:outerShdw blurRad="38100" dist="38100" dir="2700000" algn="tl">
                    <a:srgbClr val="000000">
                      <a:alpha val="43137"/>
                    </a:srgbClr>
                  </a:outerShdw>
                </a:effectLst>
              </a:rPr>
              <a:t> </a:t>
            </a:r>
            <a:r>
              <a:rPr lang="fr-FR" sz="1800" dirty="0" err="1">
                <a:solidFill>
                  <a:srgbClr val="C00000"/>
                </a:solidFill>
                <a:effectLst>
                  <a:outerShdw blurRad="38100" dist="38100" dir="2700000" algn="tl">
                    <a:srgbClr val="000000">
                      <a:alpha val="43137"/>
                    </a:srgbClr>
                  </a:outerShdw>
                </a:effectLst>
              </a:rPr>
              <a:t>Apphion</a:t>
            </a:r>
            <a:r>
              <a:rPr lang="fr-FR" sz="1800" dirty="0">
                <a:solidFill>
                  <a:srgbClr val="C00000"/>
                </a:solidFill>
                <a:effectLst>
                  <a:outerShdw blurRad="38100" dist="38100" dir="2700000" algn="tl">
                    <a:srgbClr val="000000">
                      <a:alpha val="43137"/>
                    </a:srgbClr>
                  </a:outerShdw>
                </a:effectLst>
              </a:rPr>
              <a:t> </a:t>
            </a:r>
            <a:r>
              <a:rPr lang="fr-FR" sz="1800" dirty="0" err="1">
                <a:solidFill>
                  <a:srgbClr val="C00000"/>
                </a:solidFill>
                <a:effectLst>
                  <a:outerShdw blurRad="38100" dist="38100" dir="2700000" algn="tl">
                    <a:srgbClr val="000000">
                      <a:alpha val="43137"/>
                    </a:srgbClr>
                  </a:outerShdw>
                </a:effectLst>
              </a:rPr>
              <a:t>was</a:t>
            </a:r>
            <a:r>
              <a:rPr lang="fr-FR" sz="1800" dirty="0">
                <a:solidFill>
                  <a:srgbClr val="C00000"/>
                </a:solidFill>
                <a:effectLst>
                  <a:outerShdw blurRad="38100" dist="38100" dir="2700000" algn="tl">
                    <a:srgbClr val="000000">
                      <a:alpha val="43137"/>
                    </a:srgbClr>
                  </a:outerShdw>
                </a:effectLst>
              </a:rPr>
              <a:t> </a:t>
            </a:r>
            <a:r>
              <a:rPr lang="fr-FR" sz="1800" dirty="0" err="1">
                <a:solidFill>
                  <a:srgbClr val="C00000"/>
                </a:solidFill>
                <a:effectLst>
                  <a:outerShdw blurRad="38100" dist="38100" dir="2700000" algn="tl">
                    <a:srgbClr val="000000">
                      <a:alpha val="43137"/>
                    </a:srgbClr>
                  </a:outerShdw>
                </a:effectLst>
              </a:rPr>
              <a:t>archiereia</a:t>
            </a:r>
            <a:r>
              <a:rPr lang="fr-FR" sz="1800" dirty="0">
                <a:solidFill>
                  <a:srgbClr val="C00000"/>
                </a:solidFill>
                <a:effectLst>
                  <a:outerShdw blurRad="38100" dist="38100" dir="2700000" algn="tl">
                    <a:srgbClr val="000000">
                      <a:alpha val="43137"/>
                    </a:srgbClr>
                  </a:outerShdw>
                </a:effectLst>
              </a:rPr>
              <a:t> TOGETHER </a:t>
            </a:r>
            <a:r>
              <a:rPr lang="fr-FR" sz="1800" dirty="0" err="1">
                <a:solidFill>
                  <a:srgbClr val="C00000"/>
                </a:solidFill>
                <a:effectLst>
                  <a:outerShdw blurRad="38100" dist="38100" dir="2700000" algn="tl">
                    <a:srgbClr val="000000">
                      <a:alpha val="43137"/>
                    </a:srgbClr>
                  </a:outerShdw>
                </a:effectLst>
              </a:rPr>
              <a:t>with</a:t>
            </a:r>
            <a:r>
              <a:rPr lang="fr-FR" sz="1800" dirty="0">
                <a:solidFill>
                  <a:srgbClr val="C00000"/>
                </a:solidFill>
                <a:effectLst>
                  <a:outerShdw blurRad="38100" dist="38100" dir="2700000" algn="tl">
                    <a:srgbClr val="000000">
                      <a:alpha val="43137"/>
                    </a:srgbClr>
                  </a:outerShdw>
                </a:effectLst>
              </a:rPr>
              <a:t> </a:t>
            </a:r>
            <a:r>
              <a:rPr lang="fr-FR" sz="1800" dirty="0" err="1">
                <a:solidFill>
                  <a:srgbClr val="C00000"/>
                </a:solidFill>
                <a:effectLst>
                  <a:outerShdw blurRad="38100" dist="38100" dir="2700000" algn="tl">
                    <a:srgbClr val="000000">
                      <a:alpha val="43137"/>
                    </a:srgbClr>
                  </a:outerShdw>
                </a:effectLst>
              </a:rPr>
              <a:t>her</a:t>
            </a:r>
            <a:r>
              <a:rPr lang="fr-FR" sz="1800" dirty="0">
                <a:solidFill>
                  <a:srgbClr val="C00000"/>
                </a:solidFill>
                <a:effectLst>
                  <a:outerShdw blurRad="38100" dist="38100" dir="2700000" algn="tl">
                    <a:srgbClr val="000000">
                      <a:alpha val="43137"/>
                    </a:srgbClr>
                  </a:outerShdw>
                </a:effectLst>
              </a:rPr>
              <a:t> </a:t>
            </a:r>
            <a:r>
              <a:rPr lang="fr-FR" sz="1800" dirty="0" err="1">
                <a:solidFill>
                  <a:srgbClr val="C00000"/>
                </a:solidFill>
                <a:effectLst>
                  <a:outerShdw blurRad="38100" dist="38100" dir="2700000" algn="tl">
                    <a:srgbClr val="000000">
                      <a:alpha val="43137"/>
                    </a:srgbClr>
                  </a:outerShdw>
                </a:effectLst>
              </a:rPr>
              <a:t>husband</a:t>
            </a:r>
            <a:endParaRPr lang="fr-FR" sz="1800" dirty="0">
              <a:solidFill>
                <a:srgbClr val="C00000"/>
              </a:solidFill>
              <a:effectLst>
                <a:outerShdw blurRad="38100" dist="38100" dir="2700000" algn="tl">
                  <a:srgbClr val="000000">
                    <a:alpha val="43137"/>
                  </a:srgbClr>
                </a:outerShdw>
              </a:effectLst>
            </a:endParaRPr>
          </a:p>
          <a:p>
            <a:pPr lvl="1"/>
            <a:r>
              <a:rPr lang="fr-FR" sz="1600" dirty="0">
                <a:solidFill>
                  <a:srgbClr val="C00000"/>
                </a:solidFill>
                <a:effectLst>
                  <a:outerShdw blurRad="38100" dist="38100" dir="2700000" algn="tl">
                    <a:srgbClr val="000000">
                      <a:alpha val="43137"/>
                    </a:srgbClr>
                  </a:outerShdw>
                </a:effectLst>
              </a:rPr>
              <a:t>but </a:t>
            </a:r>
            <a:r>
              <a:rPr lang="fr-FR" sz="1600" dirty="0" err="1">
                <a:solidFill>
                  <a:srgbClr val="C00000"/>
                </a:solidFill>
                <a:effectLst>
                  <a:outerShdw blurRad="38100" dist="38100" dir="2700000" algn="tl">
                    <a:srgbClr val="000000">
                      <a:alpha val="43137"/>
                    </a:srgbClr>
                  </a:outerShdw>
                </a:effectLst>
              </a:rPr>
              <a:t>this</a:t>
            </a:r>
            <a:r>
              <a:rPr lang="fr-FR" sz="1600" dirty="0">
                <a:solidFill>
                  <a:srgbClr val="C00000"/>
                </a:solidFill>
                <a:effectLst>
                  <a:outerShdw blurRad="38100" dist="38100" dir="2700000" algn="tl">
                    <a:srgbClr val="000000">
                      <a:alpha val="43137"/>
                    </a:srgbClr>
                  </a:outerShdw>
                </a:effectLst>
              </a:rPr>
              <a:t> </a:t>
            </a:r>
            <a:r>
              <a:rPr lang="fr-FR" sz="1600" dirty="0" err="1">
                <a:solidFill>
                  <a:srgbClr val="C00000"/>
                </a:solidFill>
                <a:effectLst>
                  <a:outerShdw blurRad="38100" dist="38100" dir="2700000" algn="tl">
                    <a:srgbClr val="000000">
                      <a:alpha val="43137"/>
                    </a:srgbClr>
                  </a:outerShdw>
                </a:effectLst>
              </a:rPr>
              <a:t>is</a:t>
            </a:r>
            <a:r>
              <a:rPr lang="fr-FR" sz="1600" dirty="0">
                <a:solidFill>
                  <a:srgbClr val="C00000"/>
                </a:solidFill>
                <a:effectLst>
                  <a:outerShdw blurRad="38100" dist="38100" dir="2700000" algn="tl">
                    <a:srgbClr val="000000">
                      <a:alpha val="43137"/>
                    </a:srgbClr>
                  </a:outerShdw>
                </a:effectLst>
              </a:rPr>
              <a:t> not </a:t>
            </a:r>
            <a:r>
              <a:rPr lang="fr-FR" sz="1600" dirty="0" err="1">
                <a:solidFill>
                  <a:srgbClr val="C00000"/>
                </a:solidFill>
                <a:effectLst>
                  <a:outerShdw blurRad="38100" dist="38100" dir="2700000" algn="tl">
                    <a:srgbClr val="000000">
                      <a:alpha val="43137"/>
                    </a:srgbClr>
                  </a:outerShdw>
                </a:effectLst>
              </a:rPr>
              <a:t>attested</a:t>
            </a:r>
            <a:r>
              <a:rPr lang="fr-FR" sz="1600" dirty="0">
                <a:solidFill>
                  <a:srgbClr val="C00000"/>
                </a:solidFill>
                <a:effectLst>
                  <a:outerShdw blurRad="38100" dist="38100" dir="2700000" algn="tl">
                    <a:srgbClr val="000000">
                      <a:alpha val="43137"/>
                    </a:srgbClr>
                  </a:outerShdw>
                </a:effectLst>
              </a:rPr>
              <a:t> for Attalos !</a:t>
            </a:r>
          </a:p>
          <a:p>
            <a:r>
              <a:rPr lang="fr-FR" sz="1800" dirty="0" err="1">
                <a:solidFill>
                  <a:srgbClr val="C00000"/>
                </a:solidFill>
                <a:effectLst>
                  <a:outerShdw blurRad="38100" dist="38100" dir="2700000" algn="tl">
                    <a:srgbClr val="000000">
                      <a:alpha val="43137"/>
                    </a:srgbClr>
                  </a:outerShdw>
                </a:effectLst>
              </a:rPr>
              <a:t>She</a:t>
            </a:r>
            <a:r>
              <a:rPr lang="fr-FR" sz="1800" dirty="0">
                <a:solidFill>
                  <a:srgbClr val="C00000"/>
                </a:solidFill>
                <a:effectLst>
                  <a:outerShdw blurRad="38100" dist="38100" dir="2700000" algn="tl">
                    <a:srgbClr val="000000">
                      <a:alpha val="43137"/>
                    </a:srgbClr>
                  </a:outerShdw>
                </a:effectLst>
              </a:rPr>
              <a:t> </a:t>
            </a:r>
            <a:r>
              <a:rPr lang="fr-FR" sz="1800" dirty="0" err="1">
                <a:solidFill>
                  <a:srgbClr val="C00000"/>
                </a:solidFill>
                <a:effectLst>
                  <a:outerShdw blurRad="38100" dist="38100" dir="2700000" algn="tl">
                    <a:srgbClr val="000000">
                      <a:alpha val="43137"/>
                    </a:srgbClr>
                  </a:outerShdw>
                </a:effectLst>
              </a:rPr>
              <a:t>often</a:t>
            </a:r>
            <a:r>
              <a:rPr lang="fr-FR" sz="1800" dirty="0">
                <a:solidFill>
                  <a:srgbClr val="C00000"/>
                </a:solidFill>
                <a:effectLst>
                  <a:outerShdw blurRad="38100" dist="38100" dir="2700000" algn="tl">
                    <a:srgbClr val="000000">
                      <a:alpha val="43137"/>
                    </a:srgbClr>
                  </a:outerShdw>
                </a:effectLst>
              </a:rPr>
              <a:t> </a:t>
            </a:r>
            <a:r>
              <a:rPr lang="fr-FR" sz="1800" dirty="0" err="1">
                <a:solidFill>
                  <a:srgbClr val="C00000"/>
                </a:solidFill>
                <a:effectLst>
                  <a:outerShdw blurRad="38100" dist="38100" dir="2700000" algn="tl">
                    <a:srgbClr val="000000">
                      <a:alpha val="43137"/>
                    </a:srgbClr>
                  </a:outerShdw>
                </a:effectLst>
              </a:rPr>
              <a:t>acts</a:t>
            </a:r>
            <a:r>
              <a:rPr lang="fr-FR" sz="1800" dirty="0">
                <a:solidFill>
                  <a:srgbClr val="C00000"/>
                </a:solidFill>
                <a:effectLst>
                  <a:outerShdw blurRad="38100" dist="38100" dir="2700000" algn="tl">
                    <a:srgbClr val="000000">
                      <a:alpha val="43137"/>
                    </a:srgbClr>
                  </a:outerShdw>
                </a:effectLst>
              </a:rPr>
              <a:t> </a:t>
            </a:r>
            <a:r>
              <a:rPr lang="fr-FR" sz="1800" dirty="0" err="1">
                <a:solidFill>
                  <a:srgbClr val="C00000"/>
                </a:solidFill>
                <a:effectLst>
                  <a:outerShdw blurRad="38100" dist="38100" dir="2700000" algn="tl">
                    <a:srgbClr val="000000">
                      <a:alpha val="43137"/>
                    </a:srgbClr>
                  </a:outerShdw>
                </a:effectLst>
              </a:rPr>
              <a:t>alone</a:t>
            </a:r>
            <a:r>
              <a:rPr lang="fr-FR" sz="1800" dirty="0">
                <a:solidFill>
                  <a:srgbClr val="C00000"/>
                </a:solidFill>
                <a:effectLst>
                  <a:outerShdw blurRad="38100" dist="38100" dir="2700000" algn="tl">
                    <a:srgbClr val="000000">
                      <a:alpha val="43137"/>
                    </a:srgbClr>
                  </a:outerShdw>
                </a:effectLst>
              </a:rPr>
              <a:t> on inscriptions or </a:t>
            </a:r>
            <a:r>
              <a:rPr lang="fr-FR" sz="1800" dirty="0" err="1">
                <a:solidFill>
                  <a:srgbClr val="C00000"/>
                </a:solidFill>
                <a:effectLst>
                  <a:outerShdw blurRad="38100" dist="38100" dir="2700000" algn="tl">
                    <a:srgbClr val="000000">
                      <a:alpha val="43137"/>
                    </a:srgbClr>
                  </a:outerShdw>
                </a:effectLst>
              </a:rPr>
              <a:t>is</a:t>
            </a:r>
            <a:r>
              <a:rPr lang="fr-FR" sz="1800" dirty="0">
                <a:solidFill>
                  <a:srgbClr val="C00000"/>
                </a:solidFill>
                <a:effectLst>
                  <a:outerShdw blurRad="38100" dist="38100" dir="2700000" algn="tl">
                    <a:srgbClr val="000000">
                      <a:alpha val="43137"/>
                    </a:srgbClr>
                  </a:outerShdw>
                </a:effectLst>
              </a:rPr>
              <a:t> </a:t>
            </a:r>
            <a:r>
              <a:rPr lang="fr-FR" sz="1800" dirty="0" err="1">
                <a:solidFill>
                  <a:srgbClr val="C00000"/>
                </a:solidFill>
                <a:effectLst>
                  <a:outerShdw blurRad="38100" dist="38100" dir="2700000" algn="tl">
                    <a:srgbClr val="000000">
                      <a:alpha val="43137"/>
                    </a:srgbClr>
                  </a:outerShdw>
                </a:effectLst>
              </a:rPr>
              <a:t>mentioned</a:t>
            </a:r>
            <a:r>
              <a:rPr lang="fr-FR" sz="1800" dirty="0">
                <a:solidFill>
                  <a:srgbClr val="C00000"/>
                </a:solidFill>
                <a:effectLst>
                  <a:outerShdw blurRad="38100" dist="38100" dir="2700000" algn="tl">
                    <a:srgbClr val="000000">
                      <a:alpha val="43137"/>
                    </a:srgbClr>
                  </a:outerShdw>
                </a:effectLst>
              </a:rPr>
              <a:t> in first place</a:t>
            </a:r>
            <a:endParaRPr lang="de-DE" sz="1800" dirty="0">
              <a:solidFill>
                <a:srgbClr val="C00000"/>
              </a:solidFill>
              <a:effectLst>
                <a:outerShdw blurRad="38100" dist="38100" dir="2700000" algn="tl">
                  <a:srgbClr val="000000">
                    <a:alpha val="43137"/>
                  </a:srgbClr>
                </a:outerShdw>
              </a:effectLst>
            </a:endParaRPr>
          </a:p>
          <a:p>
            <a:pPr lvl="1"/>
            <a:r>
              <a:rPr lang="de-DE" sz="1600" dirty="0" err="1">
                <a:solidFill>
                  <a:srgbClr val="C00000"/>
                </a:solidFill>
                <a:effectLst>
                  <a:outerShdw blurRad="38100" dist="38100" dir="2700000" algn="tl">
                    <a:srgbClr val="000000">
                      <a:alpha val="43137"/>
                    </a:srgbClr>
                  </a:outerShdw>
                </a:effectLst>
              </a:rPr>
              <a:t>Does</a:t>
            </a:r>
            <a:r>
              <a:rPr lang="de-DE" sz="1600" dirty="0">
                <a:solidFill>
                  <a:srgbClr val="C00000"/>
                </a:solidFill>
                <a:effectLst>
                  <a:outerShdw blurRad="38100" dist="38100" dir="2700000" algn="tl">
                    <a:srgbClr val="000000">
                      <a:alpha val="43137"/>
                    </a:srgbClr>
                  </a:outerShdw>
                </a:effectLst>
              </a:rPr>
              <a:t> </a:t>
            </a:r>
            <a:r>
              <a:rPr lang="de-DE" sz="1600" dirty="0" err="1">
                <a:solidFill>
                  <a:srgbClr val="C00000"/>
                </a:solidFill>
                <a:effectLst>
                  <a:outerShdw blurRad="38100" dist="38100" dir="2700000" algn="tl">
                    <a:srgbClr val="000000">
                      <a:alpha val="43137"/>
                    </a:srgbClr>
                  </a:outerShdw>
                </a:effectLst>
              </a:rPr>
              <a:t>the</a:t>
            </a:r>
            <a:r>
              <a:rPr lang="de-DE" sz="1600" dirty="0">
                <a:solidFill>
                  <a:srgbClr val="C00000"/>
                </a:solidFill>
                <a:effectLst>
                  <a:outerShdw blurRad="38100" dist="38100" dir="2700000" algn="tl">
                    <a:srgbClr val="000000">
                      <a:alpha val="43137"/>
                    </a:srgbClr>
                  </a:outerShdw>
                </a:effectLst>
              </a:rPr>
              <a:t> HUSBAND </a:t>
            </a:r>
            <a:r>
              <a:rPr lang="de-DE" sz="1600" dirty="0" err="1">
                <a:solidFill>
                  <a:srgbClr val="C00000"/>
                </a:solidFill>
                <a:effectLst>
                  <a:outerShdw blurRad="38100" dist="38100" dir="2700000" algn="tl">
                    <a:srgbClr val="000000">
                      <a:alpha val="43137"/>
                    </a:srgbClr>
                  </a:outerShdw>
                </a:effectLst>
              </a:rPr>
              <a:t>profit</a:t>
            </a:r>
            <a:r>
              <a:rPr lang="de-DE" sz="1600" dirty="0">
                <a:solidFill>
                  <a:srgbClr val="C00000"/>
                </a:solidFill>
                <a:effectLst>
                  <a:outerShdw blurRad="38100" dist="38100" dir="2700000" algn="tl">
                    <a:srgbClr val="000000">
                      <a:alpha val="43137"/>
                    </a:srgbClr>
                  </a:outerShdw>
                </a:effectLst>
              </a:rPr>
              <a:t> </a:t>
            </a:r>
            <a:r>
              <a:rPr lang="de-DE" sz="1600" dirty="0" err="1">
                <a:solidFill>
                  <a:srgbClr val="C00000"/>
                </a:solidFill>
                <a:effectLst>
                  <a:outerShdw blurRad="38100" dist="38100" dir="2700000" algn="tl">
                    <a:srgbClr val="000000">
                      <a:alpha val="43137"/>
                    </a:srgbClr>
                  </a:outerShdw>
                </a:effectLst>
              </a:rPr>
              <a:t>from</a:t>
            </a:r>
            <a:r>
              <a:rPr lang="de-DE" sz="1600" dirty="0">
                <a:solidFill>
                  <a:srgbClr val="C00000"/>
                </a:solidFill>
                <a:effectLst>
                  <a:outerShdw blurRad="38100" dist="38100" dir="2700000" algn="tl">
                    <a:srgbClr val="000000">
                      <a:alpha val="43137"/>
                    </a:srgbClr>
                  </a:outerShdw>
                </a:effectLst>
              </a:rPr>
              <a:t> HER </a:t>
            </a:r>
            <a:r>
              <a:rPr lang="de-DE" sz="1600" dirty="0" err="1">
                <a:solidFill>
                  <a:srgbClr val="C00000"/>
                </a:solidFill>
                <a:effectLst>
                  <a:outerShdw blurRad="38100" dist="38100" dir="2700000" algn="tl">
                    <a:srgbClr val="000000">
                      <a:alpha val="43137"/>
                    </a:srgbClr>
                  </a:outerShdw>
                </a:effectLst>
              </a:rPr>
              <a:t>social</a:t>
            </a:r>
            <a:r>
              <a:rPr lang="de-DE" sz="1600" dirty="0">
                <a:solidFill>
                  <a:srgbClr val="C00000"/>
                </a:solidFill>
                <a:effectLst>
                  <a:outerShdw blurRad="38100" dist="38100" dir="2700000" algn="tl">
                    <a:srgbClr val="000000">
                      <a:alpha val="43137"/>
                    </a:srgbClr>
                  </a:outerShdw>
                </a:effectLst>
              </a:rPr>
              <a:t> STANDING ? </a:t>
            </a:r>
          </a:p>
        </p:txBody>
      </p:sp>
      <p:sp>
        <p:nvSpPr>
          <p:cNvPr id="6" name="TextBox 5"/>
          <p:cNvSpPr txBox="1"/>
          <p:nvPr/>
        </p:nvSpPr>
        <p:spPr>
          <a:xfrm>
            <a:off x="467544" y="1412776"/>
            <a:ext cx="4968552" cy="1015663"/>
          </a:xfrm>
          <a:prstGeom prst="rect">
            <a:avLst/>
          </a:prstGeom>
          <a:noFill/>
        </p:spPr>
        <p:txBody>
          <a:bodyPr wrap="square" rtlCol="0">
            <a:spAutoFit/>
          </a:bodyPr>
          <a:lstStyle/>
          <a:p>
            <a:r>
              <a:rPr lang="fr-FR" sz="2000" b="1" dirty="0" err="1">
                <a:solidFill>
                  <a:schemeClr val="accent5">
                    <a:lumMod val="60000"/>
                    <a:lumOff val="40000"/>
                  </a:schemeClr>
                </a:solidFill>
                <a:effectLst>
                  <a:outerShdw blurRad="38100" dist="38100" dir="2700000" algn="tl">
                    <a:srgbClr val="000000">
                      <a:alpha val="43137"/>
                    </a:srgbClr>
                  </a:outerShdw>
                </a:effectLst>
              </a:rPr>
              <a:t>Attalis</a:t>
            </a:r>
            <a:r>
              <a:rPr lang="fr-FR" sz="2000" b="1" dirty="0">
                <a:solidFill>
                  <a:schemeClr val="accent5">
                    <a:lumMod val="60000"/>
                    <a:lumOff val="40000"/>
                  </a:schemeClr>
                </a:solidFill>
                <a:effectLst>
                  <a:outerShdw blurRad="38100" dist="38100" dir="2700000" algn="tl">
                    <a:srgbClr val="000000">
                      <a:alpha val="43137"/>
                    </a:srgbClr>
                  </a:outerShdw>
                </a:effectLst>
              </a:rPr>
              <a:t> </a:t>
            </a:r>
            <a:r>
              <a:rPr lang="fr-FR" sz="2000" b="1" dirty="0" err="1">
                <a:solidFill>
                  <a:schemeClr val="accent5">
                    <a:lumMod val="60000"/>
                    <a:lumOff val="40000"/>
                  </a:schemeClr>
                </a:solidFill>
                <a:effectLst>
                  <a:outerShdw blurRad="38100" dist="38100" dir="2700000" algn="tl">
                    <a:srgbClr val="000000">
                      <a:alpha val="43137"/>
                    </a:srgbClr>
                  </a:outerShdw>
                </a:effectLst>
              </a:rPr>
              <a:t>Apphion</a:t>
            </a:r>
            <a:r>
              <a:rPr lang="fr-FR" sz="2000" b="1" dirty="0">
                <a:solidFill>
                  <a:schemeClr val="accent5">
                    <a:lumMod val="60000"/>
                    <a:lumOff val="40000"/>
                  </a:schemeClr>
                </a:solidFill>
                <a:effectLst>
                  <a:outerShdw blurRad="38100" dist="38100" dir="2700000" algn="tl">
                    <a:srgbClr val="000000">
                      <a:alpha val="43137"/>
                    </a:srgbClr>
                  </a:outerShdw>
                </a:effectLst>
              </a:rPr>
              <a:t>, </a:t>
            </a:r>
            <a:br>
              <a:rPr lang="fr-FR" sz="2000" b="1" dirty="0">
                <a:solidFill>
                  <a:schemeClr val="accent5">
                    <a:lumMod val="60000"/>
                    <a:lumOff val="40000"/>
                  </a:schemeClr>
                </a:solidFill>
                <a:effectLst>
                  <a:outerShdw blurRad="38100" dist="38100" dir="2700000" algn="tl">
                    <a:srgbClr val="000000">
                      <a:alpha val="43137"/>
                    </a:srgbClr>
                  </a:outerShdw>
                </a:effectLst>
              </a:rPr>
            </a:br>
            <a:r>
              <a:rPr lang="fr-FR" sz="2000" b="1" dirty="0" err="1">
                <a:solidFill>
                  <a:schemeClr val="accent5">
                    <a:lumMod val="60000"/>
                    <a:lumOff val="40000"/>
                  </a:schemeClr>
                </a:solidFill>
                <a:effectLst>
                  <a:outerShdw blurRad="38100" dist="38100" dir="2700000" algn="tl">
                    <a:srgbClr val="000000">
                      <a:alpha val="43137"/>
                    </a:srgbClr>
                  </a:outerShdw>
                </a:effectLst>
              </a:rPr>
              <a:t>daughter</a:t>
            </a:r>
            <a:r>
              <a:rPr lang="fr-FR" sz="2000" b="1" dirty="0">
                <a:solidFill>
                  <a:schemeClr val="accent5">
                    <a:lumMod val="60000"/>
                    <a:lumOff val="40000"/>
                  </a:schemeClr>
                </a:solidFill>
                <a:effectLst>
                  <a:outerShdw blurRad="38100" dist="38100" dir="2700000" algn="tl">
                    <a:srgbClr val="000000">
                      <a:alpha val="43137"/>
                    </a:srgbClr>
                  </a:outerShdw>
                </a:effectLst>
              </a:rPr>
              <a:t> of </a:t>
            </a:r>
            <a:r>
              <a:rPr lang="fr-FR" sz="2000" b="1" dirty="0" err="1">
                <a:solidFill>
                  <a:schemeClr val="accent5">
                    <a:lumMod val="60000"/>
                    <a:lumOff val="40000"/>
                  </a:schemeClr>
                </a:solidFill>
                <a:effectLst>
                  <a:outerShdw blurRad="38100" dist="38100" dir="2700000" algn="tl">
                    <a:srgbClr val="000000">
                      <a:alpha val="43137"/>
                    </a:srgbClr>
                  </a:outerShdw>
                </a:effectLst>
              </a:rPr>
              <a:t>Menecratès</a:t>
            </a:r>
            <a:endParaRPr lang="fr-FR" sz="2000" b="1" dirty="0">
              <a:solidFill>
                <a:schemeClr val="accent5">
                  <a:lumMod val="60000"/>
                  <a:lumOff val="40000"/>
                </a:schemeClr>
              </a:solidFill>
              <a:effectLst>
                <a:outerShdw blurRad="38100" dist="38100" dir="2700000" algn="tl">
                  <a:srgbClr val="000000">
                    <a:alpha val="43137"/>
                  </a:srgbClr>
                </a:outerShdw>
              </a:effectLst>
            </a:endParaRPr>
          </a:p>
          <a:p>
            <a:endParaRPr lang="en-GB" sz="2000" dirty="0"/>
          </a:p>
        </p:txBody>
      </p:sp>
      <p:sp>
        <p:nvSpPr>
          <p:cNvPr id="8" name="TextBox 7"/>
          <p:cNvSpPr txBox="1"/>
          <p:nvPr/>
        </p:nvSpPr>
        <p:spPr>
          <a:xfrm>
            <a:off x="1691680" y="6311061"/>
            <a:ext cx="7272808" cy="461665"/>
          </a:xfrm>
          <a:prstGeom prst="rect">
            <a:avLst/>
          </a:prstGeom>
          <a:noFill/>
        </p:spPr>
        <p:txBody>
          <a:bodyPr wrap="square" rtlCol="0">
            <a:spAutoFit/>
          </a:bodyPr>
          <a:lstStyle/>
          <a:p>
            <a:pPr algn="r"/>
            <a:r>
              <a:rPr lang="fr-FR" sz="1200" dirty="0">
                <a:solidFill>
                  <a:schemeClr val="tx1">
                    <a:lumMod val="50000"/>
                  </a:schemeClr>
                </a:solidFill>
              </a:rPr>
              <a:t>For </a:t>
            </a:r>
            <a:r>
              <a:rPr lang="fr-FR" sz="1200" dirty="0" err="1">
                <a:solidFill>
                  <a:schemeClr val="tx1">
                    <a:lumMod val="50000"/>
                  </a:schemeClr>
                </a:solidFill>
              </a:rPr>
              <a:t>Attalis</a:t>
            </a:r>
            <a:r>
              <a:rPr lang="fr-FR" sz="1200" dirty="0">
                <a:solidFill>
                  <a:schemeClr val="tx1">
                    <a:lumMod val="50000"/>
                  </a:schemeClr>
                </a:solidFill>
              </a:rPr>
              <a:t> </a:t>
            </a:r>
            <a:r>
              <a:rPr lang="fr-FR" sz="1200" dirty="0" err="1">
                <a:solidFill>
                  <a:schemeClr val="tx1">
                    <a:lumMod val="50000"/>
                  </a:schemeClr>
                </a:solidFill>
              </a:rPr>
              <a:t>Apphion</a:t>
            </a:r>
            <a:r>
              <a:rPr lang="fr-FR" sz="1200" dirty="0">
                <a:solidFill>
                  <a:schemeClr val="tx1">
                    <a:lumMod val="50000"/>
                  </a:schemeClr>
                </a:solidFill>
              </a:rPr>
              <a:t>, cf.</a:t>
            </a:r>
            <a:r>
              <a:rPr lang="fr-FR" sz="1200" i="1" dirty="0">
                <a:solidFill>
                  <a:schemeClr val="tx1">
                    <a:lumMod val="50000"/>
                  </a:schemeClr>
                </a:solidFill>
              </a:rPr>
              <a:t>  </a:t>
            </a:r>
            <a:r>
              <a:rPr lang="fr-FR" sz="1200" dirty="0">
                <a:solidFill>
                  <a:schemeClr val="tx1">
                    <a:lumMod val="50000"/>
                  </a:schemeClr>
                </a:solidFill>
              </a:rPr>
              <a:t>Robert 1966c, 415</a:t>
            </a:r>
            <a:r>
              <a:rPr lang="fr-FR" sz="1200" i="1" dirty="0">
                <a:solidFill>
                  <a:schemeClr val="tx1">
                    <a:lumMod val="50000"/>
                  </a:schemeClr>
                </a:solidFill>
              </a:rPr>
              <a:t> ;</a:t>
            </a:r>
            <a:br>
              <a:rPr lang="fr-FR" sz="1200" i="1" dirty="0">
                <a:solidFill>
                  <a:schemeClr val="tx1">
                    <a:lumMod val="50000"/>
                  </a:schemeClr>
                </a:solidFill>
              </a:rPr>
            </a:br>
            <a:r>
              <a:rPr lang="fr-FR" sz="1200" dirty="0">
                <a:solidFill>
                  <a:schemeClr val="tx1">
                    <a:lumMod val="50000"/>
                  </a:schemeClr>
                </a:solidFill>
              </a:rPr>
              <a:t> Reynolds 1981 p. 317-320</a:t>
            </a:r>
            <a:r>
              <a:rPr lang="fr-FR" sz="1200" i="1" dirty="0">
                <a:solidFill>
                  <a:schemeClr val="tx1">
                    <a:lumMod val="50000"/>
                  </a:schemeClr>
                </a:solidFill>
              </a:rPr>
              <a:t> ;</a:t>
            </a:r>
            <a:r>
              <a:rPr lang="fr-FR" sz="1200" dirty="0">
                <a:solidFill>
                  <a:schemeClr val="tx1">
                    <a:lumMod val="50000"/>
                  </a:schemeClr>
                </a:solidFill>
              </a:rPr>
              <a:t> Van </a:t>
            </a:r>
            <a:r>
              <a:rPr lang="fr-FR" sz="1200" dirty="0" err="1">
                <a:solidFill>
                  <a:schemeClr val="tx1">
                    <a:lumMod val="50000"/>
                  </a:schemeClr>
                </a:solidFill>
              </a:rPr>
              <a:t>Bremen</a:t>
            </a:r>
            <a:r>
              <a:rPr lang="fr-FR" sz="1200" dirty="0">
                <a:solidFill>
                  <a:schemeClr val="tx1">
                    <a:lumMod val="50000"/>
                  </a:schemeClr>
                </a:solidFill>
              </a:rPr>
              <a:t> 1996 p. 62, 135 et n. 87, 310-311.</a:t>
            </a:r>
            <a:endParaRPr lang="en-GB" sz="1200" dirty="0">
              <a:solidFill>
                <a:schemeClr val="tx1">
                  <a:lumMod val="50000"/>
                </a:schemeClr>
              </a:solidFill>
            </a:endParaRPr>
          </a:p>
        </p:txBody>
      </p:sp>
    </p:spTree>
    <p:extLst>
      <p:ext uri="{BB962C8B-B14F-4D97-AF65-F5344CB8AC3E}">
        <p14:creationId xmlns:p14="http://schemas.microsoft.com/office/powerpoint/2010/main" val="945087132"/>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8" presetClass="entr" presetSubtype="6" fill="hold" grpId="0" nodeType="afterEffect">
                                  <p:stCondLst>
                                    <p:cond delay="500"/>
                                  </p:stCondLst>
                                  <p:childTnLst>
                                    <p:set>
                                      <p:cBhvr>
                                        <p:cTn id="12" dur="1" fill="hold">
                                          <p:stCondLst>
                                            <p:cond delay="0"/>
                                          </p:stCondLst>
                                        </p:cTn>
                                        <p:tgtEl>
                                          <p:spTgt spid="5"/>
                                        </p:tgtEl>
                                        <p:attrNameLst>
                                          <p:attrName>style.visibility</p:attrName>
                                        </p:attrNameLst>
                                      </p:cBhvr>
                                      <p:to>
                                        <p:strVal val="visible"/>
                                      </p:to>
                                    </p:set>
                                    <p:animEffect transition="in" filter="strips(downRight)">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854968"/>
          </a:xfrm>
        </p:spPr>
        <p:txBody>
          <a:bodyPr/>
          <a:lstStyle/>
          <a:p>
            <a:r>
              <a:rPr lang="en-GB" dirty="0" err="1"/>
              <a:t>Perge</a:t>
            </a:r>
            <a:r>
              <a:rPr lang="en-GB" dirty="0"/>
              <a:t>: </a:t>
            </a:r>
            <a:r>
              <a:rPr lang="en-GB" dirty="0" err="1"/>
              <a:t>Plancia</a:t>
            </a:r>
            <a:r>
              <a:rPr lang="en-GB" dirty="0"/>
              <a:t> Magna</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860032" y="1412776"/>
            <a:ext cx="4283968" cy="4565103"/>
          </a:xfrm>
        </p:spPr>
        <p:txBody>
          <a:bodyPr>
            <a:normAutofit lnSpcReduction="10000"/>
          </a:bodyPr>
          <a:lstStyle/>
          <a:p>
            <a:r>
              <a:rPr lang="en-GB" sz="2000" dirty="0">
                <a:solidFill>
                  <a:schemeClr val="accent5">
                    <a:lumMod val="60000"/>
                    <a:lumOff val="40000"/>
                  </a:schemeClr>
                </a:solidFill>
              </a:rPr>
              <a:t>daughter of the proconsul of Bithynia</a:t>
            </a:r>
          </a:p>
          <a:p>
            <a:r>
              <a:rPr lang="de-DE" sz="2000" dirty="0">
                <a:solidFill>
                  <a:schemeClr val="accent5">
                    <a:lumMod val="60000"/>
                    <a:lumOff val="40000"/>
                  </a:schemeClr>
                </a:solidFill>
              </a:rPr>
              <a:t>„</a:t>
            </a:r>
            <a:r>
              <a:rPr lang="de-DE" sz="2000" dirty="0" err="1">
                <a:solidFill>
                  <a:schemeClr val="accent5">
                    <a:lumMod val="60000"/>
                    <a:lumOff val="40000"/>
                  </a:schemeClr>
                </a:solidFill>
              </a:rPr>
              <a:t>daughter</a:t>
            </a:r>
            <a:r>
              <a:rPr lang="de-DE" sz="2000" dirty="0">
                <a:solidFill>
                  <a:schemeClr val="accent5">
                    <a:lumMod val="60000"/>
                    <a:lumOff val="40000"/>
                  </a:schemeClr>
                </a:solidFill>
              </a:rPr>
              <a:t> </a:t>
            </a:r>
            <a:r>
              <a:rPr lang="de-DE" sz="2000" dirty="0" err="1">
                <a:solidFill>
                  <a:schemeClr val="accent5">
                    <a:lumMod val="60000"/>
                    <a:lumOff val="40000"/>
                  </a:schemeClr>
                </a:solidFill>
              </a:rPr>
              <a:t>of</a:t>
            </a:r>
            <a:r>
              <a:rPr lang="de-DE" sz="2000" dirty="0">
                <a:solidFill>
                  <a:schemeClr val="accent5">
                    <a:lumMod val="60000"/>
                    <a:lumOff val="40000"/>
                  </a:schemeClr>
                </a:solidFill>
              </a:rPr>
              <a:t> </a:t>
            </a:r>
            <a:r>
              <a:rPr lang="de-DE" sz="2000" dirty="0" err="1">
                <a:solidFill>
                  <a:schemeClr val="accent5">
                    <a:lumMod val="60000"/>
                    <a:lumOff val="40000"/>
                  </a:schemeClr>
                </a:solidFill>
              </a:rPr>
              <a:t>the</a:t>
            </a:r>
            <a:r>
              <a:rPr lang="de-DE" sz="2000" dirty="0">
                <a:solidFill>
                  <a:schemeClr val="accent5">
                    <a:lumMod val="60000"/>
                    <a:lumOff val="40000"/>
                  </a:schemeClr>
                </a:solidFill>
              </a:rPr>
              <a:t> </a:t>
            </a:r>
            <a:r>
              <a:rPr lang="de-DE" sz="2000" dirty="0" err="1">
                <a:solidFill>
                  <a:schemeClr val="accent5">
                    <a:lumMod val="60000"/>
                    <a:lumOff val="40000"/>
                  </a:schemeClr>
                </a:solidFill>
              </a:rPr>
              <a:t>polis</a:t>
            </a:r>
            <a:r>
              <a:rPr lang="de-DE" sz="2000" dirty="0">
                <a:solidFill>
                  <a:schemeClr val="accent5">
                    <a:lumMod val="60000"/>
                    <a:lumOff val="40000"/>
                  </a:schemeClr>
                </a:solidFill>
              </a:rPr>
              <a:t>“, </a:t>
            </a:r>
            <a:br>
              <a:rPr lang="de-DE" sz="2000" dirty="0">
                <a:solidFill>
                  <a:schemeClr val="accent5">
                    <a:lumMod val="60000"/>
                    <a:lumOff val="40000"/>
                  </a:schemeClr>
                </a:solidFill>
              </a:rPr>
            </a:br>
            <a:r>
              <a:rPr lang="de-DE" sz="2000" dirty="0" err="1">
                <a:solidFill>
                  <a:schemeClr val="accent5">
                    <a:lumMod val="60000"/>
                    <a:lumOff val="40000"/>
                  </a:schemeClr>
                </a:solidFill>
              </a:rPr>
              <a:t>priestess</a:t>
            </a:r>
            <a:r>
              <a:rPr lang="de-DE" sz="2000" dirty="0">
                <a:solidFill>
                  <a:schemeClr val="accent5">
                    <a:lumMod val="60000"/>
                    <a:lumOff val="40000"/>
                  </a:schemeClr>
                </a:solidFill>
              </a:rPr>
              <a:t> </a:t>
            </a:r>
            <a:r>
              <a:rPr lang="de-DE" sz="2000" dirty="0" err="1">
                <a:solidFill>
                  <a:schemeClr val="accent5">
                    <a:lumMod val="60000"/>
                    <a:lumOff val="40000"/>
                  </a:schemeClr>
                </a:solidFill>
              </a:rPr>
              <a:t>of</a:t>
            </a:r>
            <a:r>
              <a:rPr lang="de-DE" sz="2000" dirty="0">
                <a:solidFill>
                  <a:schemeClr val="accent5">
                    <a:lumMod val="60000"/>
                    <a:lumOff val="40000"/>
                  </a:schemeClr>
                </a:solidFill>
              </a:rPr>
              <a:t> Artemis, </a:t>
            </a:r>
            <a:r>
              <a:rPr lang="de-DE" sz="2000" i="1" dirty="0">
                <a:solidFill>
                  <a:schemeClr val="accent5">
                    <a:lumMod val="60000"/>
                    <a:lumOff val="40000"/>
                  </a:schemeClr>
                </a:solidFill>
              </a:rPr>
              <a:t>demiurgos</a:t>
            </a:r>
            <a:r>
              <a:rPr lang="de-DE" sz="2000" dirty="0">
                <a:solidFill>
                  <a:schemeClr val="accent5">
                    <a:lumMod val="60000"/>
                    <a:lumOff val="40000"/>
                  </a:schemeClr>
                </a:solidFill>
              </a:rPr>
              <a:t>, </a:t>
            </a:r>
            <a:br>
              <a:rPr lang="de-DE" sz="2000" dirty="0">
                <a:solidFill>
                  <a:schemeClr val="accent5">
                    <a:lumMod val="60000"/>
                    <a:lumOff val="40000"/>
                  </a:schemeClr>
                </a:solidFill>
              </a:rPr>
            </a:br>
            <a:r>
              <a:rPr lang="de-DE" sz="2000" dirty="0" err="1">
                <a:solidFill>
                  <a:schemeClr val="accent5">
                    <a:lumMod val="60000"/>
                    <a:lumOff val="40000"/>
                  </a:schemeClr>
                </a:solidFill>
              </a:rPr>
              <a:t>priestess</a:t>
            </a:r>
            <a:r>
              <a:rPr lang="de-DE" sz="2000" dirty="0">
                <a:solidFill>
                  <a:schemeClr val="accent5">
                    <a:lumMod val="60000"/>
                    <a:lumOff val="40000"/>
                  </a:schemeClr>
                </a:solidFill>
              </a:rPr>
              <a:t> </a:t>
            </a:r>
            <a:r>
              <a:rPr lang="de-DE" sz="2000" dirty="0" err="1">
                <a:solidFill>
                  <a:schemeClr val="accent5">
                    <a:lumMod val="60000"/>
                    <a:lumOff val="40000"/>
                  </a:schemeClr>
                </a:solidFill>
              </a:rPr>
              <a:t>of</a:t>
            </a:r>
            <a:r>
              <a:rPr lang="de-DE" sz="2000" dirty="0">
                <a:solidFill>
                  <a:schemeClr val="accent5">
                    <a:lumMod val="60000"/>
                    <a:lumOff val="40000"/>
                  </a:schemeClr>
                </a:solidFill>
              </a:rPr>
              <a:t> </a:t>
            </a:r>
            <a:r>
              <a:rPr lang="de-DE" sz="2000" dirty="0" err="1">
                <a:solidFill>
                  <a:schemeClr val="accent5">
                    <a:lumMod val="60000"/>
                    <a:lumOff val="40000"/>
                  </a:schemeClr>
                </a:solidFill>
              </a:rPr>
              <a:t>the</a:t>
            </a:r>
            <a:r>
              <a:rPr lang="de-DE" sz="2000" dirty="0">
                <a:solidFill>
                  <a:schemeClr val="accent5">
                    <a:lumMod val="60000"/>
                    <a:lumOff val="40000"/>
                  </a:schemeClr>
                </a:solidFill>
              </a:rPr>
              <a:t> </a:t>
            </a:r>
            <a:r>
              <a:rPr lang="de-DE" sz="2000" dirty="0" err="1">
                <a:solidFill>
                  <a:schemeClr val="accent5">
                    <a:lumMod val="60000"/>
                    <a:lumOff val="40000"/>
                  </a:schemeClr>
                </a:solidFill>
              </a:rPr>
              <a:t>mother</a:t>
            </a:r>
            <a:r>
              <a:rPr lang="de-DE" sz="2000" dirty="0">
                <a:solidFill>
                  <a:schemeClr val="accent5">
                    <a:lumMod val="60000"/>
                    <a:lumOff val="40000"/>
                  </a:schemeClr>
                </a:solidFill>
              </a:rPr>
              <a:t> </a:t>
            </a:r>
            <a:r>
              <a:rPr lang="de-DE" sz="2000" dirty="0" err="1">
                <a:solidFill>
                  <a:schemeClr val="accent5">
                    <a:lumMod val="60000"/>
                    <a:lumOff val="40000"/>
                  </a:schemeClr>
                </a:solidFill>
              </a:rPr>
              <a:t>goddess</a:t>
            </a:r>
            <a:r>
              <a:rPr lang="de-DE" sz="2000" dirty="0">
                <a:solidFill>
                  <a:schemeClr val="accent5">
                    <a:lumMod val="60000"/>
                    <a:lumOff val="40000"/>
                  </a:schemeClr>
                </a:solidFill>
              </a:rPr>
              <a:t>, </a:t>
            </a:r>
            <a:br>
              <a:rPr lang="de-DE" sz="2000" dirty="0">
                <a:solidFill>
                  <a:schemeClr val="accent5">
                    <a:lumMod val="60000"/>
                    <a:lumOff val="40000"/>
                  </a:schemeClr>
                </a:solidFill>
              </a:rPr>
            </a:br>
            <a:r>
              <a:rPr lang="de-DE" sz="2000" dirty="0" err="1">
                <a:solidFill>
                  <a:schemeClr val="accent5">
                    <a:lumMod val="60000"/>
                    <a:lumOff val="40000"/>
                  </a:schemeClr>
                </a:solidFill>
              </a:rPr>
              <a:t>high</a:t>
            </a:r>
            <a:r>
              <a:rPr lang="de-DE" sz="2000" dirty="0">
                <a:solidFill>
                  <a:schemeClr val="accent5">
                    <a:lumMod val="60000"/>
                    <a:lumOff val="40000"/>
                  </a:schemeClr>
                </a:solidFill>
              </a:rPr>
              <a:t> </a:t>
            </a:r>
            <a:r>
              <a:rPr lang="de-DE" sz="2000" dirty="0" err="1">
                <a:solidFill>
                  <a:schemeClr val="accent5">
                    <a:lumMod val="60000"/>
                    <a:lumOff val="40000"/>
                  </a:schemeClr>
                </a:solidFill>
              </a:rPr>
              <a:t>priestess</a:t>
            </a:r>
            <a:r>
              <a:rPr lang="de-DE" sz="2000" dirty="0">
                <a:solidFill>
                  <a:schemeClr val="accent5">
                    <a:lumMod val="60000"/>
                    <a:lumOff val="40000"/>
                  </a:schemeClr>
                </a:solidFill>
              </a:rPr>
              <a:t> </a:t>
            </a:r>
            <a:r>
              <a:rPr lang="de-DE" sz="2000" dirty="0" err="1">
                <a:solidFill>
                  <a:schemeClr val="accent5">
                    <a:lumMod val="60000"/>
                    <a:lumOff val="40000"/>
                  </a:schemeClr>
                </a:solidFill>
              </a:rPr>
              <a:t>of</a:t>
            </a:r>
            <a:r>
              <a:rPr lang="de-DE" sz="2000" dirty="0">
                <a:solidFill>
                  <a:schemeClr val="accent5">
                    <a:lumMod val="60000"/>
                    <a:lumOff val="40000"/>
                  </a:schemeClr>
                </a:solidFill>
              </a:rPr>
              <a:t> </a:t>
            </a:r>
            <a:r>
              <a:rPr lang="de-DE" sz="2000" dirty="0" err="1">
                <a:solidFill>
                  <a:schemeClr val="accent5">
                    <a:lumMod val="60000"/>
                    <a:lumOff val="40000"/>
                  </a:schemeClr>
                </a:solidFill>
              </a:rPr>
              <a:t>the</a:t>
            </a:r>
            <a:r>
              <a:rPr lang="de-DE" sz="2000" dirty="0">
                <a:solidFill>
                  <a:schemeClr val="accent5">
                    <a:lumMod val="60000"/>
                    <a:lumOff val="40000"/>
                  </a:schemeClr>
                </a:solidFill>
              </a:rPr>
              <a:t> </a:t>
            </a:r>
            <a:r>
              <a:rPr lang="de-DE" sz="2000" i="1" dirty="0" err="1">
                <a:solidFill>
                  <a:schemeClr val="accent5">
                    <a:lumMod val="60000"/>
                    <a:lumOff val="40000"/>
                  </a:schemeClr>
                </a:solidFill>
              </a:rPr>
              <a:t>Augusti</a:t>
            </a:r>
            <a:endParaRPr lang="en-GB" sz="2000" i="1" dirty="0">
              <a:solidFill>
                <a:schemeClr val="accent5">
                  <a:lumMod val="60000"/>
                  <a:lumOff val="40000"/>
                </a:schemeClr>
              </a:solidFill>
            </a:endParaRPr>
          </a:p>
          <a:p>
            <a:r>
              <a:rPr lang="de-DE" sz="2000" dirty="0" err="1">
                <a:solidFill>
                  <a:schemeClr val="tx1">
                    <a:lumMod val="65000"/>
                  </a:schemeClr>
                </a:solidFill>
              </a:rPr>
              <a:t>Several</a:t>
            </a:r>
            <a:r>
              <a:rPr lang="de-DE" sz="2000" dirty="0">
                <a:solidFill>
                  <a:schemeClr val="tx1">
                    <a:lumMod val="65000"/>
                  </a:schemeClr>
                </a:solidFill>
              </a:rPr>
              <a:t> large </a:t>
            </a:r>
            <a:r>
              <a:rPr lang="de-DE" sz="2000" b="1" dirty="0" err="1">
                <a:solidFill>
                  <a:schemeClr val="tx1">
                    <a:lumMod val="65000"/>
                  </a:schemeClr>
                </a:solidFill>
              </a:rPr>
              <a:t>building</a:t>
            </a:r>
            <a:r>
              <a:rPr lang="de-DE" sz="2000" b="1" dirty="0">
                <a:solidFill>
                  <a:schemeClr val="tx1">
                    <a:lumMod val="65000"/>
                  </a:schemeClr>
                </a:solidFill>
              </a:rPr>
              <a:t> </a:t>
            </a:r>
            <a:r>
              <a:rPr lang="de-DE" sz="2000" b="1" dirty="0" err="1">
                <a:solidFill>
                  <a:schemeClr val="tx1">
                    <a:lumMod val="65000"/>
                  </a:schemeClr>
                </a:solidFill>
              </a:rPr>
              <a:t>projects</a:t>
            </a:r>
            <a:r>
              <a:rPr lang="de-DE" sz="2000" b="1" dirty="0">
                <a:solidFill>
                  <a:schemeClr val="tx1">
                    <a:lumMod val="65000"/>
                  </a:schemeClr>
                </a:solidFill>
              </a:rPr>
              <a:t> </a:t>
            </a:r>
            <a:r>
              <a:rPr lang="de-DE" sz="2000" dirty="0" err="1">
                <a:solidFill>
                  <a:schemeClr val="tx1">
                    <a:lumMod val="65000"/>
                  </a:schemeClr>
                </a:solidFill>
              </a:rPr>
              <a:t>during</a:t>
            </a:r>
            <a:r>
              <a:rPr lang="de-DE" sz="2000" dirty="0">
                <a:solidFill>
                  <a:schemeClr val="tx1">
                    <a:lumMod val="65000"/>
                  </a:schemeClr>
                </a:solidFill>
              </a:rPr>
              <a:t> </a:t>
            </a:r>
            <a:r>
              <a:rPr lang="de-DE" sz="2000" dirty="0" err="1">
                <a:solidFill>
                  <a:schemeClr val="tx1">
                    <a:lumMod val="65000"/>
                  </a:schemeClr>
                </a:solidFill>
              </a:rPr>
              <a:t>Hadrian‘s</a:t>
            </a:r>
            <a:r>
              <a:rPr lang="de-DE" sz="2000" dirty="0">
                <a:solidFill>
                  <a:schemeClr val="tx1">
                    <a:lumMod val="65000"/>
                  </a:schemeClr>
                </a:solidFill>
              </a:rPr>
              <a:t> </a:t>
            </a:r>
            <a:r>
              <a:rPr lang="de-DE" sz="2000" dirty="0" err="1">
                <a:solidFill>
                  <a:schemeClr val="tx1">
                    <a:lumMod val="65000"/>
                  </a:schemeClr>
                </a:solidFill>
              </a:rPr>
              <a:t>reign</a:t>
            </a:r>
            <a:r>
              <a:rPr lang="de-DE" sz="2000" dirty="0">
                <a:solidFill>
                  <a:schemeClr val="tx1">
                    <a:lumMod val="65000"/>
                  </a:schemeClr>
                </a:solidFill>
              </a:rPr>
              <a:t> (107-138)</a:t>
            </a:r>
          </a:p>
          <a:p>
            <a:pPr lvl="1"/>
            <a:r>
              <a:rPr lang="de-DE" sz="1800" dirty="0" err="1">
                <a:solidFill>
                  <a:schemeClr val="tx1">
                    <a:lumMod val="65000"/>
                  </a:schemeClr>
                </a:solidFill>
              </a:rPr>
              <a:t>renovated</a:t>
            </a:r>
            <a:r>
              <a:rPr lang="de-DE" sz="1800" dirty="0">
                <a:solidFill>
                  <a:schemeClr val="tx1">
                    <a:lumMod val="65000"/>
                  </a:schemeClr>
                </a:solidFill>
              </a:rPr>
              <a:t> </a:t>
            </a:r>
            <a:r>
              <a:rPr lang="de-DE" sz="1800" dirty="0" err="1">
                <a:solidFill>
                  <a:schemeClr val="tx1">
                    <a:lumMod val="65000"/>
                  </a:schemeClr>
                </a:solidFill>
              </a:rPr>
              <a:t>city</a:t>
            </a:r>
            <a:r>
              <a:rPr lang="de-DE" sz="1800" dirty="0">
                <a:solidFill>
                  <a:schemeClr val="tx1">
                    <a:lumMod val="65000"/>
                  </a:schemeClr>
                </a:solidFill>
              </a:rPr>
              <a:t> </a:t>
            </a:r>
            <a:r>
              <a:rPr lang="de-DE" sz="1800" dirty="0" err="1">
                <a:solidFill>
                  <a:schemeClr val="tx1">
                    <a:lumMod val="65000"/>
                  </a:schemeClr>
                </a:solidFill>
              </a:rPr>
              <a:t>gate</a:t>
            </a:r>
            <a:endParaRPr lang="de-DE" sz="1800" dirty="0">
              <a:solidFill>
                <a:schemeClr val="tx1">
                  <a:lumMod val="65000"/>
                </a:schemeClr>
              </a:solidFill>
            </a:endParaRPr>
          </a:p>
          <a:p>
            <a:pPr lvl="1"/>
            <a:r>
              <a:rPr lang="de-DE" sz="1800" dirty="0">
                <a:solidFill>
                  <a:schemeClr val="tx1">
                    <a:lumMod val="65000"/>
                  </a:schemeClr>
                </a:solidFill>
              </a:rPr>
              <a:t>2-storey oval </a:t>
            </a:r>
            <a:r>
              <a:rPr lang="de-DE" sz="1800" dirty="0" err="1">
                <a:solidFill>
                  <a:schemeClr val="tx1">
                    <a:lumMod val="65000"/>
                  </a:schemeClr>
                </a:solidFill>
              </a:rPr>
              <a:t>court</a:t>
            </a:r>
            <a:r>
              <a:rPr lang="de-DE" sz="1800" dirty="0">
                <a:solidFill>
                  <a:schemeClr val="tx1">
                    <a:lumMod val="65000"/>
                  </a:schemeClr>
                </a:solidFill>
              </a:rPr>
              <a:t> </a:t>
            </a:r>
            <a:r>
              <a:rPr lang="de-DE" sz="1800" dirty="0" err="1">
                <a:solidFill>
                  <a:schemeClr val="tx1">
                    <a:lumMod val="65000"/>
                  </a:schemeClr>
                </a:solidFill>
              </a:rPr>
              <a:t>with</a:t>
            </a:r>
            <a:r>
              <a:rPr lang="de-DE" sz="1800" dirty="0">
                <a:solidFill>
                  <a:schemeClr val="tx1">
                    <a:lumMod val="65000"/>
                  </a:schemeClr>
                </a:solidFill>
              </a:rPr>
              <a:t> </a:t>
            </a:r>
            <a:r>
              <a:rPr lang="de-DE" sz="1800" dirty="0" err="1">
                <a:solidFill>
                  <a:schemeClr val="tx1">
                    <a:lumMod val="65000"/>
                  </a:schemeClr>
                </a:solidFill>
              </a:rPr>
              <a:t>statues</a:t>
            </a:r>
            <a:endParaRPr lang="de-DE" sz="1800" dirty="0">
              <a:solidFill>
                <a:schemeClr val="tx1">
                  <a:lumMod val="65000"/>
                </a:schemeClr>
              </a:solidFill>
            </a:endParaRPr>
          </a:p>
          <a:p>
            <a:pPr lvl="1"/>
            <a:r>
              <a:rPr lang="de-DE" sz="1800" dirty="0">
                <a:solidFill>
                  <a:schemeClr val="tx1">
                    <a:lumMod val="65000"/>
                  </a:schemeClr>
                </a:solidFill>
              </a:rPr>
              <a:t>monumental </a:t>
            </a:r>
            <a:r>
              <a:rPr lang="de-DE" sz="1800" dirty="0" err="1">
                <a:solidFill>
                  <a:schemeClr val="tx1">
                    <a:lumMod val="65000"/>
                  </a:schemeClr>
                </a:solidFill>
              </a:rPr>
              <a:t>arch</a:t>
            </a:r>
            <a:r>
              <a:rPr lang="de-DE" sz="1800" dirty="0">
                <a:solidFill>
                  <a:schemeClr val="tx1">
                    <a:lumMod val="65000"/>
                  </a:schemeClr>
                </a:solidFill>
              </a:rPr>
              <a:t> </a:t>
            </a:r>
            <a:r>
              <a:rPr lang="de-DE" sz="1800" dirty="0" err="1">
                <a:solidFill>
                  <a:schemeClr val="tx1">
                    <a:lumMod val="65000"/>
                  </a:schemeClr>
                </a:solidFill>
              </a:rPr>
              <a:t>with</a:t>
            </a:r>
            <a:r>
              <a:rPr lang="de-DE" sz="1800" dirty="0">
                <a:solidFill>
                  <a:schemeClr val="tx1">
                    <a:lumMod val="65000"/>
                  </a:schemeClr>
                </a:solidFill>
              </a:rPr>
              <a:t> </a:t>
            </a:r>
            <a:r>
              <a:rPr lang="de-DE" sz="1800" dirty="0" err="1">
                <a:solidFill>
                  <a:schemeClr val="tx1">
                    <a:lumMod val="65000"/>
                  </a:schemeClr>
                </a:solidFill>
              </a:rPr>
              <a:t>statues</a:t>
            </a:r>
            <a:r>
              <a:rPr lang="de-DE" sz="1800" dirty="0">
                <a:solidFill>
                  <a:schemeClr val="tx1">
                    <a:lumMod val="65000"/>
                  </a:schemeClr>
                </a:solidFill>
              </a:rPr>
              <a:t> </a:t>
            </a:r>
            <a:r>
              <a:rPr lang="de-DE" sz="1800" dirty="0" err="1">
                <a:solidFill>
                  <a:schemeClr val="tx1">
                    <a:lumMod val="65000"/>
                  </a:schemeClr>
                </a:solidFill>
              </a:rPr>
              <a:t>of</a:t>
            </a:r>
            <a:r>
              <a:rPr lang="de-DE" sz="1800" dirty="0">
                <a:solidFill>
                  <a:schemeClr val="tx1">
                    <a:lumMod val="65000"/>
                  </a:schemeClr>
                </a:solidFill>
              </a:rPr>
              <a:t> </a:t>
            </a:r>
            <a:r>
              <a:rPr lang="de-DE" sz="1800" dirty="0" err="1">
                <a:solidFill>
                  <a:schemeClr val="tx1">
                    <a:lumMod val="65000"/>
                  </a:schemeClr>
                </a:solidFill>
              </a:rPr>
              <a:t>members</a:t>
            </a:r>
            <a:r>
              <a:rPr lang="de-DE" sz="1800" dirty="0">
                <a:solidFill>
                  <a:schemeClr val="tx1">
                    <a:lumMod val="65000"/>
                  </a:schemeClr>
                </a:solidFill>
              </a:rPr>
              <a:t> </a:t>
            </a:r>
            <a:r>
              <a:rPr lang="de-DE" sz="1800" dirty="0" err="1">
                <a:solidFill>
                  <a:schemeClr val="tx1">
                    <a:lumMod val="65000"/>
                  </a:schemeClr>
                </a:solidFill>
              </a:rPr>
              <a:t>of</a:t>
            </a:r>
            <a:r>
              <a:rPr lang="de-DE" sz="1800" dirty="0">
                <a:solidFill>
                  <a:schemeClr val="tx1">
                    <a:lumMod val="65000"/>
                  </a:schemeClr>
                </a:solidFill>
              </a:rPr>
              <a:t> </a:t>
            </a:r>
            <a:r>
              <a:rPr lang="de-DE" sz="1800" dirty="0" err="1">
                <a:solidFill>
                  <a:schemeClr val="tx1">
                    <a:lumMod val="65000"/>
                  </a:schemeClr>
                </a:solidFill>
              </a:rPr>
              <a:t>Hadrian‘s</a:t>
            </a:r>
            <a:r>
              <a:rPr lang="de-DE" sz="1800" dirty="0">
                <a:solidFill>
                  <a:schemeClr val="tx1">
                    <a:lumMod val="65000"/>
                  </a:schemeClr>
                </a:solidFill>
              </a:rPr>
              <a:t>  </a:t>
            </a:r>
            <a:r>
              <a:rPr lang="de-DE" sz="1800" dirty="0" err="1">
                <a:solidFill>
                  <a:schemeClr val="tx1">
                    <a:lumMod val="65000"/>
                  </a:schemeClr>
                </a:solidFill>
              </a:rPr>
              <a:t>family</a:t>
            </a:r>
            <a:endParaRPr lang="de-DE" sz="1800" dirty="0">
              <a:solidFill>
                <a:schemeClr val="tx1">
                  <a:lumMod val="65000"/>
                </a:schemeClr>
              </a:solidFill>
            </a:endParaRPr>
          </a:p>
          <a:p>
            <a:r>
              <a:rPr lang="de-DE" sz="2000" dirty="0">
                <a:solidFill>
                  <a:schemeClr val="tx1">
                    <a:lumMod val="65000"/>
                  </a:schemeClr>
                </a:solidFill>
                <a:sym typeface="Wingdings" pitchFamily="2" charset="2"/>
              </a:rPr>
              <a:t></a:t>
            </a:r>
            <a:r>
              <a:rPr lang="de-DE" sz="2000" dirty="0" err="1">
                <a:solidFill>
                  <a:schemeClr val="tx1">
                    <a:lumMod val="65000"/>
                  </a:schemeClr>
                </a:solidFill>
                <a:sym typeface="Wingdings" pitchFamily="2" charset="2"/>
              </a:rPr>
              <a:t>patron</a:t>
            </a:r>
            <a:r>
              <a:rPr lang="de-DE" sz="2000" dirty="0">
                <a:solidFill>
                  <a:schemeClr val="tx1">
                    <a:lumMod val="65000"/>
                  </a:schemeClr>
                </a:solidFill>
                <a:sym typeface="Wingdings" pitchFamily="2" charset="2"/>
              </a:rPr>
              <a:t> </a:t>
            </a:r>
            <a:r>
              <a:rPr lang="de-DE" sz="2000" dirty="0" err="1">
                <a:solidFill>
                  <a:schemeClr val="tx1">
                    <a:lumMod val="65000"/>
                  </a:schemeClr>
                </a:solidFill>
                <a:sym typeface="Wingdings" pitchFamily="2" charset="2"/>
              </a:rPr>
              <a:t>goddess</a:t>
            </a:r>
            <a:r>
              <a:rPr lang="de-DE" sz="2000" dirty="0">
                <a:solidFill>
                  <a:schemeClr val="tx1">
                    <a:lumMod val="65000"/>
                  </a:schemeClr>
                </a:solidFill>
                <a:sym typeface="Wingdings" pitchFamily="2" charset="2"/>
              </a:rPr>
              <a:t> </a:t>
            </a:r>
            <a:r>
              <a:rPr lang="de-DE" sz="2000" dirty="0" err="1">
                <a:solidFill>
                  <a:schemeClr val="tx1">
                    <a:lumMod val="65000"/>
                  </a:schemeClr>
                </a:solidFill>
                <a:sym typeface="Wingdings" pitchFamily="2" charset="2"/>
              </a:rPr>
              <a:t>of</a:t>
            </a:r>
            <a:r>
              <a:rPr lang="de-DE" sz="2000" dirty="0">
                <a:solidFill>
                  <a:schemeClr val="tx1">
                    <a:lumMod val="65000"/>
                  </a:schemeClr>
                </a:solidFill>
                <a:sym typeface="Wingdings" pitchFamily="2" charset="2"/>
              </a:rPr>
              <a:t> </a:t>
            </a:r>
            <a:r>
              <a:rPr lang="de-DE" sz="2000" dirty="0" err="1">
                <a:solidFill>
                  <a:schemeClr val="tx1">
                    <a:lumMod val="65000"/>
                  </a:schemeClr>
                </a:solidFill>
                <a:sym typeface="Wingdings" pitchFamily="2" charset="2"/>
              </a:rPr>
              <a:t>the</a:t>
            </a:r>
            <a:r>
              <a:rPr lang="de-DE" sz="2000" dirty="0">
                <a:solidFill>
                  <a:schemeClr val="tx1">
                    <a:lumMod val="65000"/>
                  </a:schemeClr>
                </a:solidFill>
                <a:sym typeface="Wingdings" pitchFamily="2" charset="2"/>
              </a:rPr>
              <a:t> </a:t>
            </a:r>
            <a:r>
              <a:rPr lang="de-DE" sz="2000" dirty="0" err="1">
                <a:solidFill>
                  <a:schemeClr val="tx1">
                    <a:lumMod val="65000"/>
                  </a:schemeClr>
                </a:solidFill>
                <a:sym typeface="Wingdings" pitchFamily="2" charset="2"/>
              </a:rPr>
              <a:t>polis</a:t>
            </a:r>
            <a:endParaRPr lang="de-DE" sz="2000" dirty="0">
              <a:solidFill>
                <a:schemeClr val="tx1">
                  <a:lumMod val="65000"/>
                </a:schemeClr>
              </a:solidFill>
              <a:sym typeface="Wingdings" pitchFamily="2" charset="2"/>
            </a:endParaRPr>
          </a:p>
        </p:txBody>
      </p:sp>
      <p:sp>
        <p:nvSpPr>
          <p:cNvPr id="5" name="TextBox 4"/>
          <p:cNvSpPr txBox="1"/>
          <p:nvPr/>
        </p:nvSpPr>
        <p:spPr>
          <a:xfrm>
            <a:off x="107504" y="6402814"/>
            <a:ext cx="7632848" cy="338554"/>
          </a:xfrm>
          <a:prstGeom prst="rect">
            <a:avLst/>
          </a:prstGeom>
          <a:noFill/>
        </p:spPr>
        <p:txBody>
          <a:bodyPr wrap="square" rtlCol="0">
            <a:spAutoFit/>
          </a:bodyPr>
          <a:lstStyle/>
          <a:p>
            <a:r>
              <a:rPr lang="en-GB" sz="1600" dirty="0" err="1">
                <a:solidFill>
                  <a:schemeClr val="tx1">
                    <a:lumMod val="50000"/>
                  </a:schemeClr>
                </a:solidFill>
                <a:effectLst>
                  <a:outerShdw blurRad="38100" dist="38100" dir="2700000" algn="tl">
                    <a:srgbClr val="000000">
                      <a:alpha val="43137"/>
                    </a:srgbClr>
                  </a:outerShdw>
                </a:effectLst>
              </a:rPr>
              <a:t>Perge</a:t>
            </a:r>
            <a:r>
              <a:rPr lang="en-GB" sz="1600" dirty="0">
                <a:solidFill>
                  <a:schemeClr val="tx1">
                    <a:lumMod val="50000"/>
                  </a:schemeClr>
                </a:solidFill>
                <a:effectLst>
                  <a:outerShdw blurRad="38100" dist="38100" dir="2700000" algn="tl">
                    <a:srgbClr val="000000">
                      <a:alpha val="43137"/>
                    </a:srgbClr>
                  </a:outerShdw>
                </a:effectLst>
              </a:rPr>
              <a:t>: </a:t>
            </a:r>
            <a:r>
              <a:rPr lang="en-GB" sz="1600" dirty="0" err="1">
                <a:solidFill>
                  <a:schemeClr val="tx1">
                    <a:lumMod val="50000"/>
                  </a:schemeClr>
                </a:solidFill>
                <a:effectLst>
                  <a:outerShdw blurRad="38100" dist="38100" dir="2700000" algn="tl">
                    <a:srgbClr val="000000">
                      <a:alpha val="43137"/>
                    </a:srgbClr>
                  </a:outerShdw>
                </a:effectLst>
              </a:rPr>
              <a:t>Hauptstadt</a:t>
            </a:r>
            <a:r>
              <a:rPr lang="en-GB" sz="1600" dirty="0">
                <a:solidFill>
                  <a:schemeClr val="tx1">
                    <a:lumMod val="50000"/>
                  </a:schemeClr>
                </a:solidFill>
                <a:effectLst>
                  <a:outerShdw blurRad="38100" dist="38100" dir="2700000" algn="tl">
                    <a:srgbClr val="000000">
                      <a:alpha val="43137"/>
                    </a:srgbClr>
                  </a:outerShdw>
                </a:effectLst>
              </a:rPr>
              <a:t> der </a:t>
            </a:r>
            <a:r>
              <a:rPr lang="en-GB" sz="1600" dirty="0" err="1">
                <a:solidFill>
                  <a:schemeClr val="tx1">
                    <a:lumMod val="50000"/>
                  </a:schemeClr>
                </a:solidFill>
                <a:effectLst>
                  <a:outerShdw blurRad="38100" dist="38100" dir="2700000" algn="tl">
                    <a:srgbClr val="000000">
                      <a:alpha val="43137"/>
                    </a:srgbClr>
                  </a:outerShdw>
                </a:effectLst>
              </a:rPr>
              <a:t>Provinz</a:t>
            </a:r>
            <a:r>
              <a:rPr lang="en-GB" sz="1600" dirty="0">
                <a:solidFill>
                  <a:schemeClr val="tx1">
                    <a:lumMod val="50000"/>
                  </a:schemeClr>
                </a:solidFill>
                <a:effectLst>
                  <a:outerShdw blurRad="38100" dist="38100" dir="2700000" algn="tl">
                    <a:srgbClr val="000000">
                      <a:alpha val="43137"/>
                    </a:srgbClr>
                  </a:outerShdw>
                </a:effectLst>
              </a:rPr>
              <a:t> </a:t>
            </a:r>
            <a:r>
              <a:rPr lang="en-GB" sz="1600" dirty="0" err="1">
                <a:solidFill>
                  <a:schemeClr val="tx1">
                    <a:lumMod val="50000"/>
                  </a:schemeClr>
                </a:solidFill>
                <a:effectLst>
                  <a:outerShdw blurRad="38100" dist="38100" dir="2700000" algn="tl">
                    <a:srgbClr val="000000">
                      <a:alpha val="43137"/>
                    </a:srgbClr>
                  </a:outerShdw>
                </a:effectLst>
              </a:rPr>
              <a:t>Lykien</a:t>
            </a:r>
            <a:r>
              <a:rPr lang="en-GB" sz="1600" dirty="0">
                <a:solidFill>
                  <a:schemeClr val="tx1">
                    <a:lumMod val="50000"/>
                  </a:schemeClr>
                </a:solidFill>
                <a:effectLst>
                  <a:outerShdw blurRad="38100" dist="38100" dir="2700000" algn="tl">
                    <a:srgbClr val="000000">
                      <a:alpha val="43137"/>
                    </a:srgbClr>
                  </a:outerShdw>
                </a:effectLst>
              </a:rPr>
              <a:t> und </a:t>
            </a:r>
            <a:r>
              <a:rPr lang="en-GB" sz="1600" dirty="0" err="1">
                <a:solidFill>
                  <a:schemeClr val="tx1">
                    <a:lumMod val="50000"/>
                  </a:schemeClr>
                </a:solidFill>
                <a:effectLst>
                  <a:outerShdw blurRad="38100" dist="38100" dir="2700000" algn="tl">
                    <a:srgbClr val="000000">
                      <a:alpha val="43137"/>
                    </a:srgbClr>
                  </a:outerShdw>
                </a:effectLst>
              </a:rPr>
              <a:t>Pamphyliens</a:t>
            </a:r>
            <a:endParaRPr lang="en-GB" sz="1600" dirty="0">
              <a:solidFill>
                <a:schemeClr val="tx1">
                  <a:lumMod val="50000"/>
                </a:schemeClr>
              </a:solidFill>
            </a:endParaRPr>
          </a:p>
        </p:txBody>
      </p:sp>
      <p:pic>
        <p:nvPicPr>
          <p:cNvPr id="12" name="Picture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9552" y="1292763"/>
            <a:ext cx="3816424" cy="5088565"/>
          </a:xfrm>
          <a:prstGeom prst="rect">
            <a:avLst/>
          </a:prstGeom>
        </p:spPr>
      </p:pic>
      <p:sp>
        <p:nvSpPr>
          <p:cNvPr id="6" name="TextBox 5"/>
          <p:cNvSpPr txBox="1"/>
          <p:nvPr/>
        </p:nvSpPr>
        <p:spPr>
          <a:xfrm>
            <a:off x="4139952" y="6279703"/>
            <a:ext cx="4881144" cy="461665"/>
          </a:xfrm>
          <a:prstGeom prst="rect">
            <a:avLst/>
          </a:prstGeom>
          <a:noFill/>
        </p:spPr>
        <p:txBody>
          <a:bodyPr wrap="square" rtlCol="0">
            <a:spAutoFit/>
          </a:bodyPr>
          <a:lstStyle/>
          <a:p>
            <a:pPr algn="r"/>
            <a:r>
              <a:rPr lang="en-GB" sz="1200" i="1" dirty="0">
                <a:solidFill>
                  <a:schemeClr val="tx1">
                    <a:lumMod val="50000"/>
                  </a:schemeClr>
                </a:solidFill>
              </a:rPr>
              <a:t>Under Trajan and Hadrian</a:t>
            </a:r>
            <a:br>
              <a:rPr lang="en-GB" sz="1200" i="1" dirty="0">
                <a:solidFill>
                  <a:schemeClr val="tx1">
                    <a:lumMod val="50000"/>
                  </a:schemeClr>
                </a:solidFill>
              </a:rPr>
            </a:br>
            <a:r>
              <a:rPr lang="en-GB" sz="1200" i="1" dirty="0">
                <a:solidFill>
                  <a:schemeClr val="tx1">
                    <a:lumMod val="50000"/>
                  </a:schemeClr>
                </a:solidFill>
              </a:rPr>
              <a:t>See Van Bremen S. 344, n</a:t>
            </a:r>
            <a:r>
              <a:rPr lang="en-GB" sz="1200" i="1" baseline="30000" dirty="0">
                <a:solidFill>
                  <a:schemeClr val="tx1">
                    <a:lumMod val="50000"/>
                  </a:schemeClr>
                </a:solidFill>
              </a:rPr>
              <a:t>o</a:t>
            </a:r>
            <a:r>
              <a:rPr lang="en-GB" sz="1200" i="1" dirty="0">
                <a:solidFill>
                  <a:schemeClr val="tx1">
                    <a:lumMod val="50000"/>
                  </a:schemeClr>
                </a:solidFill>
              </a:rPr>
              <a:t> 2</a:t>
            </a:r>
            <a:endParaRPr lang="en-GB" sz="1200" dirty="0">
              <a:solidFill>
                <a:schemeClr val="tx1">
                  <a:lumMod val="50000"/>
                </a:schemeClr>
              </a:solidFill>
            </a:endParaRPr>
          </a:p>
        </p:txBody>
      </p:sp>
    </p:spTree>
    <p:extLst>
      <p:ext uri="{BB962C8B-B14F-4D97-AF65-F5344CB8AC3E}">
        <p14:creationId xmlns:p14="http://schemas.microsoft.com/office/powerpoint/2010/main" val="27683296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4" presetClass="entr" presetSubtype="5"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randombar(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r="2265" b="4174"/>
          <a:stretch/>
        </p:blipFill>
        <p:spPr>
          <a:xfrm>
            <a:off x="73008" y="1137953"/>
            <a:ext cx="4850191" cy="3213940"/>
          </a:xfrm>
          <a:prstGeom prst="rect">
            <a:avLst/>
          </a:prstGeom>
        </p:spPr>
      </p:pic>
      <p:sp>
        <p:nvSpPr>
          <p:cNvPr id="11" name="Title 1"/>
          <p:cNvSpPr>
            <a:spLocks noGrp="1"/>
          </p:cNvSpPr>
          <p:nvPr>
            <p:ph type="title"/>
          </p:nvPr>
        </p:nvSpPr>
        <p:spPr>
          <a:xfrm>
            <a:off x="457200" y="260648"/>
            <a:ext cx="8229600" cy="854968"/>
          </a:xfrm>
        </p:spPr>
        <p:txBody>
          <a:bodyPr/>
          <a:lstStyle/>
          <a:p>
            <a:r>
              <a:rPr lang="en-GB" dirty="0" err="1"/>
              <a:t>Perge</a:t>
            </a:r>
            <a:r>
              <a:rPr lang="en-GB" dirty="0"/>
              <a:t>: </a:t>
            </a:r>
            <a:r>
              <a:rPr lang="en-GB" dirty="0" err="1"/>
              <a:t>Plancia</a:t>
            </a:r>
            <a:r>
              <a:rPr lang="en-GB" dirty="0"/>
              <a:t> Magna</a:t>
            </a:r>
            <a:endParaRPr lang="en-GB" dirty="0">
              <a:effectLst>
                <a:outerShdw blurRad="38100" dist="38100" dir="2700000" algn="tl">
                  <a:srgbClr val="000000">
                    <a:alpha val="43137"/>
                  </a:srgbClr>
                </a:outerShdw>
              </a:effectLst>
            </a:endParaRPr>
          </a:p>
        </p:txBody>
      </p:sp>
      <p:sp>
        <p:nvSpPr>
          <p:cNvPr id="21" name="Content Placeholder 2"/>
          <p:cNvSpPr>
            <a:spLocks noGrp="1"/>
          </p:cNvSpPr>
          <p:nvPr>
            <p:ph idx="1"/>
          </p:nvPr>
        </p:nvSpPr>
        <p:spPr>
          <a:xfrm>
            <a:off x="4860032" y="1412776"/>
            <a:ext cx="4283968" cy="4565103"/>
          </a:xfrm>
        </p:spPr>
        <p:txBody>
          <a:bodyPr>
            <a:normAutofit lnSpcReduction="10000"/>
          </a:bodyPr>
          <a:lstStyle/>
          <a:p>
            <a:r>
              <a:rPr lang="en-GB" sz="2000" dirty="0">
                <a:solidFill>
                  <a:schemeClr val="accent5">
                    <a:lumMod val="60000"/>
                    <a:lumOff val="40000"/>
                  </a:schemeClr>
                </a:solidFill>
              </a:rPr>
              <a:t>daughter of the proconsul of Bithynia</a:t>
            </a:r>
          </a:p>
          <a:p>
            <a:r>
              <a:rPr lang="de-DE" sz="2000" dirty="0">
                <a:solidFill>
                  <a:schemeClr val="accent5">
                    <a:lumMod val="60000"/>
                    <a:lumOff val="40000"/>
                  </a:schemeClr>
                </a:solidFill>
              </a:rPr>
              <a:t>„</a:t>
            </a:r>
            <a:r>
              <a:rPr lang="de-DE" sz="2000" dirty="0" err="1">
                <a:solidFill>
                  <a:schemeClr val="accent5">
                    <a:lumMod val="60000"/>
                    <a:lumOff val="40000"/>
                  </a:schemeClr>
                </a:solidFill>
              </a:rPr>
              <a:t>daughter</a:t>
            </a:r>
            <a:r>
              <a:rPr lang="de-DE" sz="2000" dirty="0">
                <a:solidFill>
                  <a:schemeClr val="accent5">
                    <a:lumMod val="60000"/>
                    <a:lumOff val="40000"/>
                  </a:schemeClr>
                </a:solidFill>
              </a:rPr>
              <a:t> </a:t>
            </a:r>
            <a:r>
              <a:rPr lang="de-DE" sz="2000" dirty="0" err="1">
                <a:solidFill>
                  <a:schemeClr val="accent5">
                    <a:lumMod val="60000"/>
                    <a:lumOff val="40000"/>
                  </a:schemeClr>
                </a:solidFill>
              </a:rPr>
              <a:t>of</a:t>
            </a:r>
            <a:r>
              <a:rPr lang="de-DE" sz="2000" dirty="0">
                <a:solidFill>
                  <a:schemeClr val="accent5">
                    <a:lumMod val="60000"/>
                    <a:lumOff val="40000"/>
                  </a:schemeClr>
                </a:solidFill>
              </a:rPr>
              <a:t> </a:t>
            </a:r>
            <a:r>
              <a:rPr lang="de-DE" sz="2000" dirty="0" err="1">
                <a:solidFill>
                  <a:schemeClr val="accent5">
                    <a:lumMod val="60000"/>
                    <a:lumOff val="40000"/>
                  </a:schemeClr>
                </a:solidFill>
              </a:rPr>
              <a:t>the</a:t>
            </a:r>
            <a:r>
              <a:rPr lang="de-DE" sz="2000" dirty="0">
                <a:solidFill>
                  <a:schemeClr val="accent5">
                    <a:lumMod val="60000"/>
                    <a:lumOff val="40000"/>
                  </a:schemeClr>
                </a:solidFill>
              </a:rPr>
              <a:t> </a:t>
            </a:r>
            <a:r>
              <a:rPr lang="de-DE" sz="2000" dirty="0" err="1">
                <a:solidFill>
                  <a:schemeClr val="accent5">
                    <a:lumMod val="60000"/>
                    <a:lumOff val="40000"/>
                  </a:schemeClr>
                </a:solidFill>
              </a:rPr>
              <a:t>polis</a:t>
            </a:r>
            <a:r>
              <a:rPr lang="de-DE" sz="2000" dirty="0">
                <a:solidFill>
                  <a:schemeClr val="accent5">
                    <a:lumMod val="60000"/>
                    <a:lumOff val="40000"/>
                  </a:schemeClr>
                </a:solidFill>
              </a:rPr>
              <a:t>“, </a:t>
            </a:r>
            <a:br>
              <a:rPr lang="de-DE" sz="2000" dirty="0">
                <a:solidFill>
                  <a:schemeClr val="accent5">
                    <a:lumMod val="60000"/>
                    <a:lumOff val="40000"/>
                  </a:schemeClr>
                </a:solidFill>
              </a:rPr>
            </a:br>
            <a:r>
              <a:rPr lang="de-DE" sz="2000" dirty="0" err="1">
                <a:solidFill>
                  <a:schemeClr val="accent5">
                    <a:lumMod val="60000"/>
                    <a:lumOff val="40000"/>
                  </a:schemeClr>
                </a:solidFill>
              </a:rPr>
              <a:t>priestess</a:t>
            </a:r>
            <a:r>
              <a:rPr lang="de-DE" sz="2000" dirty="0">
                <a:solidFill>
                  <a:schemeClr val="accent5">
                    <a:lumMod val="60000"/>
                    <a:lumOff val="40000"/>
                  </a:schemeClr>
                </a:solidFill>
              </a:rPr>
              <a:t> </a:t>
            </a:r>
            <a:r>
              <a:rPr lang="de-DE" sz="2000" dirty="0" err="1">
                <a:solidFill>
                  <a:schemeClr val="accent5">
                    <a:lumMod val="60000"/>
                    <a:lumOff val="40000"/>
                  </a:schemeClr>
                </a:solidFill>
              </a:rPr>
              <a:t>of</a:t>
            </a:r>
            <a:r>
              <a:rPr lang="de-DE" sz="2000" dirty="0">
                <a:solidFill>
                  <a:schemeClr val="accent5">
                    <a:lumMod val="60000"/>
                    <a:lumOff val="40000"/>
                  </a:schemeClr>
                </a:solidFill>
              </a:rPr>
              <a:t> Artemis, </a:t>
            </a:r>
            <a:r>
              <a:rPr lang="de-DE" sz="2000" i="1" dirty="0" err="1">
                <a:solidFill>
                  <a:schemeClr val="accent5">
                    <a:lumMod val="60000"/>
                    <a:lumOff val="40000"/>
                  </a:schemeClr>
                </a:solidFill>
              </a:rPr>
              <a:t>demiurgos</a:t>
            </a:r>
            <a:r>
              <a:rPr lang="de-DE" sz="2000" dirty="0">
                <a:solidFill>
                  <a:schemeClr val="accent5">
                    <a:lumMod val="60000"/>
                    <a:lumOff val="40000"/>
                  </a:schemeClr>
                </a:solidFill>
              </a:rPr>
              <a:t>, </a:t>
            </a:r>
            <a:br>
              <a:rPr lang="de-DE" sz="2000" dirty="0">
                <a:solidFill>
                  <a:schemeClr val="accent5">
                    <a:lumMod val="60000"/>
                    <a:lumOff val="40000"/>
                  </a:schemeClr>
                </a:solidFill>
              </a:rPr>
            </a:br>
            <a:r>
              <a:rPr lang="de-DE" sz="2000" dirty="0" err="1">
                <a:solidFill>
                  <a:schemeClr val="accent5">
                    <a:lumMod val="60000"/>
                    <a:lumOff val="40000"/>
                  </a:schemeClr>
                </a:solidFill>
              </a:rPr>
              <a:t>priestess</a:t>
            </a:r>
            <a:r>
              <a:rPr lang="de-DE" sz="2000" dirty="0">
                <a:solidFill>
                  <a:schemeClr val="accent5">
                    <a:lumMod val="60000"/>
                    <a:lumOff val="40000"/>
                  </a:schemeClr>
                </a:solidFill>
              </a:rPr>
              <a:t> </a:t>
            </a:r>
            <a:r>
              <a:rPr lang="de-DE" sz="2000" dirty="0" err="1">
                <a:solidFill>
                  <a:schemeClr val="accent5">
                    <a:lumMod val="60000"/>
                    <a:lumOff val="40000"/>
                  </a:schemeClr>
                </a:solidFill>
              </a:rPr>
              <a:t>of</a:t>
            </a:r>
            <a:r>
              <a:rPr lang="de-DE" sz="2000" dirty="0">
                <a:solidFill>
                  <a:schemeClr val="accent5">
                    <a:lumMod val="60000"/>
                    <a:lumOff val="40000"/>
                  </a:schemeClr>
                </a:solidFill>
              </a:rPr>
              <a:t> </a:t>
            </a:r>
            <a:r>
              <a:rPr lang="de-DE" sz="2000" dirty="0" err="1">
                <a:solidFill>
                  <a:schemeClr val="accent5">
                    <a:lumMod val="60000"/>
                    <a:lumOff val="40000"/>
                  </a:schemeClr>
                </a:solidFill>
              </a:rPr>
              <a:t>the</a:t>
            </a:r>
            <a:r>
              <a:rPr lang="de-DE" sz="2000" dirty="0">
                <a:solidFill>
                  <a:schemeClr val="accent5">
                    <a:lumMod val="60000"/>
                    <a:lumOff val="40000"/>
                  </a:schemeClr>
                </a:solidFill>
              </a:rPr>
              <a:t> </a:t>
            </a:r>
            <a:r>
              <a:rPr lang="de-DE" sz="2000" dirty="0" err="1">
                <a:solidFill>
                  <a:schemeClr val="accent5">
                    <a:lumMod val="60000"/>
                    <a:lumOff val="40000"/>
                  </a:schemeClr>
                </a:solidFill>
              </a:rPr>
              <a:t>mother</a:t>
            </a:r>
            <a:r>
              <a:rPr lang="de-DE" sz="2000" dirty="0">
                <a:solidFill>
                  <a:schemeClr val="accent5">
                    <a:lumMod val="60000"/>
                    <a:lumOff val="40000"/>
                  </a:schemeClr>
                </a:solidFill>
              </a:rPr>
              <a:t> </a:t>
            </a:r>
            <a:r>
              <a:rPr lang="de-DE" sz="2000" dirty="0" err="1">
                <a:solidFill>
                  <a:schemeClr val="accent5">
                    <a:lumMod val="60000"/>
                    <a:lumOff val="40000"/>
                  </a:schemeClr>
                </a:solidFill>
              </a:rPr>
              <a:t>goddess</a:t>
            </a:r>
            <a:r>
              <a:rPr lang="de-DE" sz="2000" dirty="0">
                <a:solidFill>
                  <a:schemeClr val="accent5">
                    <a:lumMod val="60000"/>
                    <a:lumOff val="40000"/>
                  </a:schemeClr>
                </a:solidFill>
              </a:rPr>
              <a:t>, </a:t>
            </a:r>
            <a:br>
              <a:rPr lang="de-DE" sz="2000" dirty="0">
                <a:solidFill>
                  <a:schemeClr val="accent5">
                    <a:lumMod val="60000"/>
                    <a:lumOff val="40000"/>
                  </a:schemeClr>
                </a:solidFill>
              </a:rPr>
            </a:br>
            <a:r>
              <a:rPr lang="de-DE" sz="2000" dirty="0" err="1">
                <a:solidFill>
                  <a:schemeClr val="accent5">
                    <a:lumMod val="60000"/>
                    <a:lumOff val="40000"/>
                  </a:schemeClr>
                </a:solidFill>
              </a:rPr>
              <a:t>high</a:t>
            </a:r>
            <a:r>
              <a:rPr lang="de-DE" sz="2000" dirty="0">
                <a:solidFill>
                  <a:schemeClr val="accent5">
                    <a:lumMod val="60000"/>
                    <a:lumOff val="40000"/>
                  </a:schemeClr>
                </a:solidFill>
              </a:rPr>
              <a:t> </a:t>
            </a:r>
            <a:r>
              <a:rPr lang="de-DE" sz="2000" dirty="0" err="1">
                <a:solidFill>
                  <a:schemeClr val="accent5">
                    <a:lumMod val="60000"/>
                    <a:lumOff val="40000"/>
                  </a:schemeClr>
                </a:solidFill>
              </a:rPr>
              <a:t>priestess</a:t>
            </a:r>
            <a:r>
              <a:rPr lang="de-DE" sz="2000" dirty="0">
                <a:solidFill>
                  <a:schemeClr val="accent5">
                    <a:lumMod val="60000"/>
                    <a:lumOff val="40000"/>
                  </a:schemeClr>
                </a:solidFill>
              </a:rPr>
              <a:t> </a:t>
            </a:r>
            <a:r>
              <a:rPr lang="de-DE" sz="2000" dirty="0" err="1">
                <a:solidFill>
                  <a:schemeClr val="accent5">
                    <a:lumMod val="60000"/>
                    <a:lumOff val="40000"/>
                  </a:schemeClr>
                </a:solidFill>
              </a:rPr>
              <a:t>of</a:t>
            </a:r>
            <a:r>
              <a:rPr lang="de-DE" sz="2000" dirty="0">
                <a:solidFill>
                  <a:schemeClr val="accent5">
                    <a:lumMod val="60000"/>
                    <a:lumOff val="40000"/>
                  </a:schemeClr>
                </a:solidFill>
              </a:rPr>
              <a:t> </a:t>
            </a:r>
            <a:r>
              <a:rPr lang="de-DE" sz="2000" dirty="0" err="1">
                <a:solidFill>
                  <a:schemeClr val="accent5">
                    <a:lumMod val="60000"/>
                    <a:lumOff val="40000"/>
                  </a:schemeClr>
                </a:solidFill>
              </a:rPr>
              <a:t>the</a:t>
            </a:r>
            <a:r>
              <a:rPr lang="de-DE" sz="2000" dirty="0">
                <a:solidFill>
                  <a:schemeClr val="accent5">
                    <a:lumMod val="60000"/>
                    <a:lumOff val="40000"/>
                  </a:schemeClr>
                </a:solidFill>
              </a:rPr>
              <a:t> </a:t>
            </a:r>
            <a:r>
              <a:rPr lang="de-DE" sz="2000" i="1" dirty="0" err="1">
                <a:solidFill>
                  <a:schemeClr val="accent5">
                    <a:lumMod val="60000"/>
                    <a:lumOff val="40000"/>
                  </a:schemeClr>
                </a:solidFill>
              </a:rPr>
              <a:t>Augusti</a:t>
            </a:r>
            <a:endParaRPr lang="en-GB" sz="2000" i="1" dirty="0">
              <a:solidFill>
                <a:schemeClr val="accent5">
                  <a:lumMod val="60000"/>
                  <a:lumOff val="40000"/>
                </a:schemeClr>
              </a:solidFill>
            </a:endParaRPr>
          </a:p>
          <a:p>
            <a:r>
              <a:rPr lang="de-DE" sz="2000" dirty="0" err="1">
                <a:solidFill>
                  <a:schemeClr val="tx1">
                    <a:lumMod val="65000"/>
                  </a:schemeClr>
                </a:solidFill>
              </a:rPr>
              <a:t>Several</a:t>
            </a:r>
            <a:r>
              <a:rPr lang="de-DE" sz="2000" dirty="0">
                <a:solidFill>
                  <a:schemeClr val="tx1">
                    <a:lumMod val="65000"/>
                  </a:schemeClr>
                </a:solidFill>
              </a:rPr>
              <a:t> large </a:t>
            </a:r>
            <a:r>
              <a:rPr lang="de-DE" sz="2000" b="1" dirty="0" err="1">
                <a:solidFill>
                  <a:schemeClr val="tx1">
                    <a:lumMod val="65000"/>
                  </a:schemeClr>
                </a:solidFill>
              </a:rPr>
              <a:t>building</a:t>
            </a:r>
            <a:r>
              <a:rPr lang="de-DE" sz="2000" b="1" dirty="0">
                <a:solidFill>
                  <a:schemeClr val="tx1">
                    <a:lumMod val="65000"/>
                  </a:schemeClr>
                </a:solidFill>
              </a:rPr>
              <a:t> </a:t>
            </a:r>
            <a:r>
              <a:rPr lang="de-DE" sz="2000" b="1" dirty="0" err="1">
                <a:solidFill>
                  <a:schemeClr val="tx1">
                    <a:lumMod val="65000"/>
                  </a:schemeClr>
                </a:solidFill>
              </a:rPr>
              <a:t>projects</a:t>
            </a:r>
            <a:r>
              <a:rPr lang="de-DE" sz="2000" b="1" dirty="0">
                <a:solidFill>
                  <a:schemeClr val="tx1">
                    <a:lumMod val="65000"/>
                  </a:schemeClr>
                </a:solidFill>
              </a:rPr>
              <a:t> </a:t>
            </a:r>
            <a:r>
              <a:rPr lang="de-DE" sz="2000" dirty="0" err="1">
                <a:solidFill>
                  <a:schemeClr val="tx1">
                    <a:lumMod val="65000"/>
                  </a:schemeClr>
                </a:solidFill>
              </a:rPr>
              <a:t>during</a:t>
            </a:r>
            <a:r>
              <a:rPr lang="de-DE" sz="2000" dirty="0">
                <a:solidFill>
                  <a:schemeClr val="tx1">
                    <a:lumMod val="65000"/>
                  </a:schemeClr>
                </a:solidFill>
              </a:rPr>
              <a:t> </a:t>
            </a:r>
            <a:r>
              <a:rPr lang="de-DE" sz="2000" dirty="0" err="1">
                <a:solidFill>
                  <a:schemeClr val="tx1">
                    <a:lumMod val="65000"/>
                  </a:schemeClr>
                </a:solidFill>
              </a:rPr>
              <a:t>Hadrian‘s</a:t>
            </a:r>
            <a:r>
              <a:rPr lang="de-DE" sz="2000" dirty="0">
                <a:solidFill>
                  <a:schemeClr val="tx1">
                    <a:lumMod val="65000"/>
                  </a:schemeClr>
                </a:solidFill>
              </a:rPr>
              <a:t> </a:t>
            </a:r>
            <a:r>
              <a:rPr lang="de-DE" sz="2000" dirty="0" err="1">
                <a:solidFill>
                  <a:schemeClr val="tx1">
                    <a:lumMod val="65000"/>
                  </a:schemeClr>
                </a:solidFill>
              </a:rPr>
              <a:t>reign</a:t>
            </a:r>
            <a:r>
              <a:rPr lang="de-DE" sz="2000" dirty="0">
                <a:solidFill>
                  <a:schemeClr val="tx1">
                    <a:lumMod val="65000"/>
                  </a:schemeClr>
                </a:solidFill>
              </a:rPr>
              <a:t> (107-138)</a:t>
            </a:r>
          </a:p>
          <a:p>
            <a:pPr lvl="1"/>
            <a:r>
              <a:rPr lang="de-DE" sz="1800" dirty="0" err="1">
                <a:solidFill>
                  <a:schemeClr val="tx1">
                    <a:lumMod val="65000"/>
                  </a:schemeClr>
                </a:solidFill>
              </a:rPr>
              <a:t>renovated</a:t>
            </a:r>
            <a:r>
              <a:rPr lang="de-DE" sz="1800" dirty="0">
                <a:solidFill>
                  <a:schemeClr val="tx1">
                    <a:lumMod val="65000"/>
                  </a:schemeClr>
                </a:solidFill>
              </a:rPr>
              <a:t> </a:t>
            </a:r>
            <a:r>
              <a:rPr lang="de-DE" sz="1800" dirty="0" err="1">
                <a:solidFill>
                  <a:schemeClr val="tx1">
                    <a:lumMod val="65000"/>
                  </a:schemeClr>
                </a:solidFill>
              </a:rPr>
              <a:t>city</a:t>
            </a:r>
            <a:r>
              <a:rPr lang="de-DE" sz="1800" dirty="0">
                <a:solidFill>
                  <a:schemeClr val="tx1">
                    <a:lumMod val="65000"/>
                  </a:schemeClr>
                </a:solidFill>
              </a:rPr>
              <a:t> </a:t>
            </a:r>
            <a:r>
              <a:rPr lang="de-DE" sz="1800" dirty="0" err="1">
                <a:solidFill>
                  <a:schemeClr val="tx1">
                    <a:lumMod val="65000"/>
                  </a:schemeClr>
                </a:solidFill>
              </a:rPr>
              <a:t>gate</a:t>
            </a:r>
            <a:endParaRPr lang="de-DE" sz="1800" dirty="0">
              <a:solidFill>
                <a:schemeClr val="tx1">
                  <a:lumMod val="65000"/>
                </a:schemeClr>
              </a:solidFill>
            </a:endParaRPr>
          </a:p>
          <a:p>
            <a:pPr lvl="1"/>
            <a:r>
              <a:rPr lang="de-DE" sz="1800" dirty="0">
                <a:solidFill>
                  <a:schemeClr val="tx1">
                    <a:lumMod val="65000"/>
                  </a:schemeClr>
                </a:solidFill>
              </a:rPr>
              <a:t>2-storey oval </a:t>
            </a:r>
            <a:r>
              <a:rPr lang="de-DE" sz="1800" dirty="0" err="1">
                <a:solidFill>
                  <a:schemeClr val="tx1">
                    <a:lumMod val="65000"/>
                  </a:schemeClr>
                </a:solidFill>
              </a:rPr>
              <a:t>court</a:t>
            </a:r>
            <a:r>
              <a:rPr lang="de-DE" sz="1800" dirty="0">
                <a:solidFill>
                  <a:schemeClr val="tx1">
                    <a:lumMod val="65000"/>
                  </a:schemeClr>
                </a:solidFill>
              </a:rPr>
              <a:t> </a:t>
            </a:r>
            <a:r>
              <a:rPr lang="de-DE" sz="1800" dirty="0" err="1">
                <a:solidFill>
                  <a:schemeClr val="tx1">
                    <a:lumMod val="65000"/>
                  </a:schemeClr>
                </a:solidFill>
              </a:rPr>
              <a:t>with</a:t>
            </a:r>
            <a:r>
              <a:rPr lang="de-DE" sz="1800" dirty="0">
                <a:solidFill>
                  <a:schemeClr val="tx1">
                    <a:lumMod val="65000"/>
                  </a:schemeClr>
                </a:solidFill>
              </a:rPr>
              <a:t> </a:t>
            </a:r>
            <a:r>
              <a:rPr lang="de-DE" sz="1800" dirty="0" err="1">
                <a:solidFill>
                  <a:schemeClr val="tx1">
                    <a:lumMod val="65000"/>
                  </a:schemeClr>
                </a:solidFill>
              </a:rPr>
              <a:t>statues</a:t>
            </a:r>
            <a:endParaRPr lang="de-DE" sz="1800" dirty="0">
              <a:solidFill>
                <a:schemeClr val="tx1">
                  <a:lumMod val="65000"/>
                </a:schemeClr>
              </a:solidFill>
            </a:endParaRPr>
          </a:p>
          <a:p>
            <a:pPr lvl="1"/>
            <a:r>
              <a:rPr lang="de-DE" sz="1800" dirty="0">
                <a:solidFill>
                  <a:schemeClr val="tx1">
                    <a:lumMod val="65000"/>
                  </a:schemeClr>
                </a:solidFill>
              </a:rPr>
              <a:t>monumental </a:t>
            </a:r>
            <a:r>
              <a:rPr lang="de-DE" sz="1800" dirty="0" err="1">
                <a:solidFill>
                  <a:schemeClr val="tx1">
                    <a:lumMod val="65000"/>
                  </a:schemeClr>
                </a:solidFill>
              </a:rPr>
              <a:t>arch</a:t>
            </a:r>
            <a:r>
              <a:rPr lang="de-DE" sz="1800" dirty="0">
                <a:solidFill>
                  <a:schemeClr val="tx1">
                    <a:lumMod val="65000"/>
                  </a:schemeClr>
                </a:solidFill>
              </a:rPr>
              <a:t> </a:t>
            </a:r>
            <a:r>
              <a:rPr lang="de-DE" sz="1800" dirty="0" err="1">
                <a:solidFill>
                  <a:schemeClr val="tx1">
                    <a:lumMod val="65000"/>
                  </a:schemeClr>
                </a:solidFill>
              </a:rPr>
              <a:t>with</a:t>
            </a:r>
            <a:r>
              <a:rPr lang="de-DE" sz="1800" dirty="0">
                <a:solidFill>
                  <a:schemeClr val="tx1">
                    <a:lumMod val="65000"/>
                  </a:schemeClr>
                </a:solidFill>
              </a:rPr>
              <a:t> </a:t>
            </a:r>
            <a:r>
              <a:rPr lang="de-DE" sz="1800" dirty="0" err="1">
                <a:solidFill>
                  <a:schemeClr val="tx1">
                    <a:lumMod val="65000"/>
                  </a:schemeClr>
                </a:solidFill>
              </a:rPr>
              <a:t>statues</a:t>
            </a:r>
            <a:r>
              <a:rPr lang="de-DE" sz="1800" dirty="0">
                <a:solidFill>
                  <a:schemeClr val="tx1">
                    <a:lumMod val="65000"/>
                  </a:schemeClr>
                </a:solidFill>
              </a:rPr>
              <a:t> </a:t>
            </a:r>
            <a:r>
              <a:rPr lang="de-DE" sz="1800" dirty="0" err="1">
                <a:solidFill>
                  <a:schemeClr val="tx1">
                    <a:lumMod val="65000"/>
                  </a:schemeClr>
                </a:solidFill>
              </a:rPr>
              <a:t>of</a:t>
            </a:r>
            <a:r>
              <a:rPr lang="de-DE" sz="1800" dirty="0">
                <a:solidFill>
                  <a:schemeClr val="tx1">
                    <a:lumMod val="65000"/>
                  </a:schemeClr>
                </a:solidFill>
              </a:rPr>
              <a:t> </a:t>
            </a:r>
            <a:r>
              <a:rPr lang="de-DE" sz="1800" dirty="0" err="1">
                <a:solidFill>
                  <a:schemeClr val="tx1">
                    <a:lumMod val="65000"/>
                  </a:schemeClr>
                </a:solidFill>
              </a:rPr>
              <a:t>members</a:t>
            </a:r>
            <a:r>
              <a:rPr lang="de-DE" sz="1800" dirty="0">
                <a:solidFill>
                  <a:schemeClr val="tx1">
                    <a:lumMod val="65000"/>
                  </a:schemeClr>
                </a:solidFill>
              </a:rPr>
              <a:t> </a:t>
            </a:r>
            <a:r>
              <a:rPr lang="de-DE" sz="1800" dirty="0" err="1">
                <a:solidFill>
                  <a:schemeClr val="tx1">
                    <a:lumMod val="65000"/>
                  </a:schemeClr>
                </a:solidFill>
              </a:rPr>
              <a:t>of</a:t>
            </a:r>
            <a:r>
              <a:rPr lang="de-DE" sz="1800" dirty="0">
                <a:solidFill>
                  <a:schemeClr val="tx1">
                    <a:lumMod val="65000"/>
                  </a:schemeClr>
                </a:solidFill>
              </a:rPr>
              <a:t> </a:t>
            </a:r>
            <a:r>
              <a:rPr lang="de-DE" sz="1800" dirty="0" err="1">
                <a:solidFill>
                  <a:schemeClr val="tx1">
                    <a:lumMod val="65000"/>
                  </a:schemeClr>
                </a:solidFill>
              </a:rPr>
              <a:t>Hadrian‘s</a:t>
            </a:r>
            <a:r>
              <a:rPr lang="de-DE" sz="1800" dirty="0">
                <a:solidFill>
                  <a:schemeClr val="tx1">
                    <a:lumMod val="65000"/>
                  </a:schemeClr>
                </a:solidFill>
              </a:rPr>
              <a:t>  </a:t>
            </a:r>
            <a:r>
              <a:rPr lang="de-DE" sz="1800" dirty="0" err="1">
                <a:solidFill>
                  <a:schemeClr val="tx1">
                    <a:lumMod val="65000"/>
                  </a:schemeClr>
                </a:solidFill>
              </a:rPr>
              <a:t>family</a:t>
            </a:r>
            <a:endParaRPr lang="de-DE" sz="1800" dirty="0">
              <a:solidFill>
                <a:schemeClr val="tx1">
                  <a:lumMod val="65000"/>
                </a:schemeClr>
              </a:solidFill>
            </a:endParaRPr>
          </a:p>
          <a:p>
            <a:r>
              <a:rPr lang="de-DE" sz="2000" dirty="0">
                <a:solidFill>
                  <a:schemeClr val="tx1">
                    <a:lumMod val="65000"/>
                  </a:schemeClr>
                </a:solidFill>
                <a:sym typeface="Wingdings" pitchFamily="2" charset="2"/>
              </a:rPr>
              <a:t></a:t>
            </a:r>
            <a:r>
              <a:rPr lang="de-DE" sz="2000" dirty="0" err="1">
                <a:solidFill>
                  <a:schemeClr val="tx1">
                    <a:lumMod val="65000"/>
                  </a:schemeClr>
                </a:solidFill>
                <a:sym typeface="Wingdings" pitchFamily="2" charset="2"/>
              </a:rPr>
              <a:t>patron</a:t>
            </a:r>
            <a:r>
              <a:rPr lang="de-DE" sz="2000" dirty="0">
                <a:solidFill>
                  <a:schemeClr val="tx1">
                    <a:lumMod val="65000"/>
                  </a:schemeClr>
                </a:solidFill>
                <a:sym typeface="Wingdings" pitchFamily="2" charset="2"/>
              </a:rPr>
              <a:t> </a:t>
            </a:r>
            <a:r>
              <a:rPr lang="de-DE" sz="2000" dirty="0" err="1">
                <a:solidFill>
                  <a:schemeClr val="tx1">
                    <a:lumMod val="65000"/>
                  </a:schemeClr>
                </a:solidFill>
                <a:sym typeface="Wingdings" pitchFamily="2" charset="2"/>
              </a:rPr>
              <a:t>goddess</a:t>
            </a:r>
            <a:r>
              <a:rPr lang="de-DE" sz="2000" dirty="0">
                <a:solidFill>
                  <a:schemeClr val="tx1">
                    <a:lumMod val="65000"/>
                  </a:schemeClr>
                </a:solidFill>
                <a:sym typeface="Wingdings" pitchFamily="2" charset="2"/>
              </a:rPr>
              <a:t> </a:t>
            </a:r>
            <a:r>
              <a:rPr lang="de-DE" sz="2000" dirty="0" err="1">
                <a:solidFill>
                  <a:schemeClr val="tx1">
                    <a:lumMod val="65000"/>
                  </a:schemeClr>
                </a:solidFill>
                <a:sym typeface="Wingdings" pitchFamily="2" charset="2"/>
              </a:rPr>
              <a:t>of</a:t>
            </a:r>
            <a:r>
              <a:rPr lang="de-DE" sz="2000" dirty="0">
                <a:solidFill>
                  <a:schemeClr val="tx1">
                    <a:lumMod val="65000"/>
                  </a:schemeClr>
                </a:solidFill>
                <a:sym typeface="Wingdings" pitchFamily="2" charset="2"/>
              </a:rPr>
              <a:t> </a:t>
            </a:r>
            <a:r>
              <a:rPr lang="de-DE" sz="2000" dirty="0" err="1">
                <a:solidFill>
                  <a:schemeClr val="tx1">
                    <a:lumMod val="65000"/>
                  </a:schemeClr>
                </a:solidFill>
                <a:sym typeface="Wingdings" pitchFamily="2" charset="2"/>
              </a:rPr>
              <a:t>the</a:t>
            </a:r>
            <a:r>
              <a:rPr lang="de-DE" sz="2000" dirty="0">
                <a:solidFill>
                  <a:schemeClr val="tx1">
                    <a:lumMod val="65000"/>
                  </a:schemeClr>
                </a:solidFill>
                <a:sym typeface="Wingdings" pitchFamily="2" charset="2"/>
              </a:rPr>
              <a:t> </a:t>
            </a:r>
            <a:r>
              <a:rPr lang="de-DE" sz="2000" dirty="0" err="1">
                <a:solidFill>
                  <a:schemeClr val="tx1">
                    <a:lumMod val="65000"/>
                  </a:schemeClr>
                </a:solidFill>
                <a:sym typeface="Wingdings" pitchFamily="2" charset="2"/>
              </a:rPr>
              <a:t>polis</a:t>
            </a:r>
            <a:endParaRPr lang="de-DE" sz="2000" dirty="0">
              <a:solidFill>
                <a:schemeClr val="tx1">
                  <a:lumMod val="65000"/>
                </a:schemeClr>
              </a:solidFill>
              <a:sym typeface="Wingdings" pitchFamily="2" charset="2"/>
            </a:endParaRPr>
          </a:p>
        </p:txBody>
      </p:sp>
      <p:sp>
        <p:nvSpPr>
          <p:cNvPr id="18" name="Content Placeholder 2"/>
          <p:cNvSpPr txBox="1">
            <a:spLocks/>
          </p:cNvSpPr>
          <p:nvPr/>
        </p:nvSpPr>
        <p:spPr>
          <a:xfrm>
            <a:off x="-36512" y="4345713"/>
            <a:ext cx="4752528" cy="2395655"/>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lgn="ctr">
              <a:buNone/>
            </a:pPr>
            <a:r>
              <a:rPr lang="vi-VN" sz="1800" dirty="0"/>
              <a:t>[Π]λανκίαν Μάγναν Μ. Πλανκ[ίου]</a:t>
            </a:r>
            <a:br>
              <a:rPr lang="de-DE" sz="1800" dirty="0"/>
            </a:br>
            <a:r>
              <a:rPr lang="vi-VN" sz="1800" dirty="0"/>
              <a:t>Οὐάρου καὶ </a:t>
            </a:r>
            <a:r>
              <a:rPr lang="vi-VN" sz="1800" b="1" dirty="0">
                <a:solidFill>
                  <a:srgbClr val="92D050"/>
                </a:solidFill>
              </a:rPr>
              <a:t>Πόλεως θυγα[τέρα</a:t>
            </a:r>
            <a:r>
              <a:rPr lang="vi-VN" sz="1800" dirty="0"/>
              <a:t>],</a:t>
            </a:r>
            <a:br>
              <a:rPr lang="de-DE" sz="1800" dirty="0"/>
            </a:br>
            <a:r>
              <a:rPr lang="vi-VN" sz="1800" b="1" dirty="0">
                <a:solidFill>
                  <a:schemeClr val="accent6">
                    <a:lumMod val="60000"/>
                    <a:lumOff val="40000"/>
                  </a:schemeClr>
                </a:solidFill>
              </a:rPr>
              <a:t>[ἱ]έρειαν</a:t>
            </a:r>
            <a:r>
              <a:rPr lang="vi-VN" sz="1800" dirty="0">
                <a:solidFill>
                  <a:schemeClr val="accent6">
                    <a:lumMod val="60000"/>
                    <a:lumOff val="40000"/>
                  </a:schemeClr>
                </a:solidFill>
              </a:rPr>
              <a:t> </a:t>
            </a:r>
            <a:r>
              <a:rPr lang="vi-VN" sz="1800" dirty="0"/>
              <a:t>τῆς Ἀρτέμιδο[ς] κ[αὶ]</a:t>
            </a:r>
            <a:br>
              <a:rPr lang="de-DE" sz="1800" dirty="0"/>
            </a:br>
            <a:r>
              <a:rPr lang="vi-VN" sz="1800" b="1" dirty="0">
                <a:solidFill>
                  <a:schemeClr val="bg2">
                    <a:lumMod val="50000"/>
                    <a:lumOff val="50000"/>
                  </a:schemeClr>
                </a:solidFill>
              </a:rPr>
              <a:t>δημιουργὸν</a:t>
            </a:r>
            <a:r>
              <a:rPr lang="vi-VN" sz="1800" dirty="0"/>
              <a:t> τὸ τρί̣τ̣ον,</a:t>
            </a:r>
            <a:br>
              <a:rPr lang="de-DE" sz="1800" dirty="0"/>
            </a:br>
            <a:r>
              <a:rPr lang="vi-VN" sz="1800" b="1" dirty="0">
                <a:solidFill>
                  <a:schemeClr val="accent3">
                    <a:lumMod val="60000"/>
                    <a:lumOff val="40000"/>
                  </a:schemeClr>
                </a:solidFill>
              </a:rPr>
              <a:t>ἱ̣έρειαν</a:t>
            </a:r>
            <a:r>
              <a:rPr lang="vi-VN" sz="1800" dirty="0"/>
              <a:t> Μητρὸς θεῶν διὰ βίο[υ],</a:t>
            </a:r>
            <a:br>
              <a:rPr lang="de-DE" sz="1800" dirty="0"/>
            </a:br>
            <a:r>
              <a:rPr lang="vi-VN" sz="1800" b="1" dirty="0">
                <a:solidFill>
                  <a:srgbClr val="FFC000"/>
                </a:solidFill>
              </a:rPr>
              <a:t>ἀρχιέρειαν τῶν Σεβαστῶν</a:t>
            </a:r>
            <a:r>
              <a:rPr lang="de-DE" sz="1800" dirty="0"/>
              <a:t>,</a:t>
            </a:r>
            <a:br>
              <a:rPr lang="de-DE" sz="1800" dirty="0"/>
            </a:br>
            <a:r>
              <a:rPr lang="vi-VN" sz="1800" dirty="0"/>
              <a:t>Μ. Πλάνκιος Ἀλέξανδρος</a:t>
            </a:r>
            <a:br>
              <a:rPr lang="de-DE" sz="1800" dirty="0"/>
            </a:br>
            <a:r>
              <a:rPr lang="vi-VN" sz="1800" dirty="0"/>
              <a:t>τὴν </a:t>
            </a:r>
            <a:r>
              <a:rPr lang="vi-VN" sz="1800" b="1" dirty="0">
                <a:solidFill>
                  <a:srgbClr val="FFFF00"/>
                </a:solidFill>
              </a:rPr>
              <a:t>πατρώνισσαν</a:t>
            </a:r>
            <a:r>
              <a:rPr lang="de-DE" sz="1800" dirty="0"/>
              <a:t>.</a:t>
            </a:r>
            <a:endParaRPr lang="vi-VN" sz="1800" dirty="0"/>
          </a:p>
        </p:txBody>
      </p:sp>
      <p:sp>
        <p:nvSpPr>
          <p:cNvPr id="19" name="TextBox 18"/>
          <p:cNvSpPr txBox="1"/>
          <p:nvPr/>
        </p:nvSpPr>
        <p:spPr>
          <a:xfrm rot="16200000">
            <a:off x="-1142762" y="2591035"/>
            <a:ext cx="2664295" cy="307777"/>
          </a:xfrm>
          <a:prstGeom prst="rect">
            <a:avLst/>
          </a:prstGeom>
          <a:noFill/>
        </p:spPr>
        <p:txBody>
          <a:bodyPr wrap="square" rtlCol="0">
            <a:spAutoFit/>
          </a:bodyPr>
          <a:lstStyle/>
          <a:p>
            <a:pPr algn="r"/>
            <a:r>
              <a:rPr lang="en-GB" sz="1400" dirty="0">
                <a:solidFill>
                  <a:schemeClr val="accent5">
                    <a:lumMod val="40000"/>
                    <a:lumOff val="60000"/>
                  </a:schemeClr>
                </a:solidFill>
              </a:rPr>
              <a:t>Antalya Museum</a:t>
            </a:r>
          </a:p>
        </p:txBody>
      </p:sp>
      <p:sp>
        <p:nvSpPr>
          <p:cNvPr id="4" name="TextBox 3"/>
          <p:cNvSpPr txBox="1"/>
          <p:nvPr/>
        </p:nvSpPr>
        <p:spPr>
          <a:xfrm>
            <a:off x="4139952" y="6093296"/>
            <a:ext cx="4881144" cy="830997"/>
          </a:xfrm>
          <a:prstGeom prst="rect">
            <a:avLst/>
          </a:prstGeom>
          <a:noFill/>
        </p:spPr>
        <p:txBody>
          <a:bodyPr wrap="square" rtlCol="0">
            <a:spAutoFit/>
          </a:bodyPr>
          <a:lstStyle/>
          <a:p>
            <a:pPr algn="r"/>
            <a:r>
              <a:rPr lang="en-GB" sz="1200" i="1" dirty="0">
                <a:solidFill>
                  <a:schemeClr val="tx1">
                    <a:lumMod val="50000"/>
                  </a:schemeClr>
                </a:solidFill>
              </a:rPr>
              <a:t>c. AD 124-125</a:t>
            </a:r>
            <a:br>
              <a:rPr lang="en-GB" sz="1200" i="1" dirty="0">
                <a:solidFill>
                  <a:schemeClr val="tx1">
                    <a:lumMod val="50000"/>
                  </a:schemeClr>
                </a:solidFill>
              </a:rPr>
            </a:br>
            <a:r>
              <a:rPr lang="en-GB" sz="1200" i="1" dirty="0" err="1">
                <a:solidFill>
                  <a:schemeClr val="tx1">
                    <a:lumMod val="50000"/>
                  </a:schemeClr>
                </a:solidFill>
              </a:rPr>
              <a:t>Inan</a:t>
            </a:r>
            <a:r>
              <a:rPr lang="en-GB" sz="1200" i="1" dirty="0">
                <a:solidFill>
                  <a:schemeClr val="tx1">
                    <a:lumMod val="50000"/>
                  </a:schemeClr>
                </a:solidFill>
              </a:rPr>
              <a:t>, in: </a:t>
            </a:r>
            <a:r>
              <a:rPr lang="en-GB" sz="1200" i="1" dirty="0" err="1">
                <a:solidFill>
                  <a:schemeClr val="tx1">
                    <a:lumMod val="50000"/>
                  </a:schemeClr>
                </a:solidFill>
              </a:rPr>
              <a:t>Fschr</a:t>
            </a:r>
            <a:r>
              <a:rPr lang="en-GB" sz="1200" i="1" dirty="0">
                <a:solidFill>
                  <a:schemeClr val="tx1">
                    <a:lumMod val="50000"/>
                  </a:schemeClr>
                </a:solidFill>
              </a:rPr>
              <a:t>. </a:t>
            </a:r>
            <a:r>
              <a:rPr lang="en-GB" sz="1200" i="1" dirty="0" err="1">
                <a:solidFill>
                  <a:schemeClr val="tx1">
                    <a:lumMod val="50000"/>
                  </a:schemeClr>
                </a:solidFill>
              </a:rPr>
              <a:t>Mansel</a:t>
            </a:r>
            <a:r>
              <a:rPr lang="en-GB" sz="1200" i="1" dirty="0">
                <a:solidFill>
                  <a:schemeClr val="tx1">
                    <a:lumMod val="50000"/>
                  </a:schemeClr>
                </a:solidFill>
              </a:rPr>
              <a:t> (1974) 648-649 ; </a:t>
            </a:r>
            <a:r>
              <a:rPr lang="en-GB" sz="1200" i="1" dirty="0" err="1">
                <a:solidFill>
                  <a:schemeClr val="tx1">
                    <a:lumMod val="50000"/>
                  </a:schemeClr>
                </a:solidFill>
              </a:rPr>
              <a:t>Inan</a:t>
            </a:r>
            <a:r>
              <a:rPr lang="en-GB" sz="1200" i="1" dirty="0">
                <a:solidFill>
                  <a:schemeClr val="tx1">
                    <a:lumMod val="50000"/>
                  </a:schemeClr>
                </a:solidFill>
              </a:rPr>
              <a:t>--</a:t>
            </a:r>
            <a:r>
              <a:rPr lang="en-GB" sz="1200" i="1" dirty="0" err="1">
                <a:solidFill>
                  <a:schemeClr val="tx1">
                    <a:lumMod val="50000"/>
                  </a:schemeClr>
                </a:solidFill>
              </a:rPr>
              <a:t>Alfõldi</a:t>
            </a:r>
            <a:r>
              <a:rPr lang="en-GB" sz="1200" i="1" dirty="0">
                <a:solidFill>
                  <a:schemeClr val="tx1">
                    <a:lumMod val="50000"/>
                  </a:schemeClr>
                </a:solidFill>
              </a:rPr>
              <a:t>-Rosenbaum, </a:t>
            </a:r>
            <a:r>
              <a:rPr lang="en-GB" sz="1200" i="1" dirty="0" err="1">
                <a:solidFill>
                  <a:schemeClr val="tx1">
                    <a:lumMod val="50000"/>
                  </a:schemeClr>
                </a:solidFill>
              </a:rPr>
              <a:t>Rõm</a:t>
            </a:r>
            <a:r>
              <a:rPr lang="en-GB" sz="1200" i="1" dirty="0">
                <a:solidFill>
                  <a:schemeClr val="tx1">
                    <a:lumMod val="50000"/>
                  </a:schemeClr>
                </a:solidFill>
              </a:rPr>
              <a:t>. und </a:t>
            </a:r>
            <a:r>
              <a:rPr lang="en-GB" sz="1200" i="1" dirty="0" err="1">
                <a:solidFill>
                  <a:schemeClr val="tx1">
                    <a:lumMod val="50000"/>
                  </a:schemeClr>
                </a:solidFill>
              </a:rPr>
              <a:t>frũhbyz</a:t>
            </a:r>
            <a:r>
              <a:rPr lang="en-GB" sz="1200" i="1" dirty="0">
                <a:solidFill>
                  <a:schemeClr val="tx1">
                    <a:lumMod val="50000"/>
                  </a:schemeClr>
                </a:solidFill>
              </a:rPr>
              <a:t>. </a:t>
            </a:r>
            <a:r>
              <a:rPr lang="en-GB" sz="1200" i="1" dirty="0" err="1">
                <a:solidFill>
                  <a:schemeClr val="tx1">
                    <a:lumMod val="50000"/>
                  </a:schemeClr>
                </a:solidFill>
              </a:rPr>
              <a:t>Porträtplastik</a:t>
            </a:r>
            <a:r>
              <a:rPr lang="en-GB" sz="1200" i="1" dirty="0">
                <a:solidFill>
                  <a:schemeClr val="tx1">
                    <a:lumMod val="50000"/>
                  </a:schemeClr>
                </a:solidFill>
              </a:rPr>
              <a:t> (1979), n</a:t>
            </a:r>
            <a:r>
              <a:rPr lang="en-GB" sz="1200" i="1" baseline="30000" dirty="0">
                <a:solidFill>
                  <a:schemeClr val="tx1">
                    <a:lumMod val="50000"/>
                  </a:schemeClr>
                </a:solidFill>
              </a:rPr>
              <a:t>o</a:t>
            </a:r>
            <a:r>
              <a:rPr lang="en-GB" sz="1200" i="1" dirty="0">
                <a:solidFill>
                  <a:schemeClr val="tx1">
                    <a:lumMod val="50000"/>
                  </a:schemeClr>
                </a:solidFill>
              </a:rPr>
              <a:t>. 225 note 4, pl. 171.4 </a:t>
            </a:r>
            <a:br>
              <a:rPr lang="en-GB" sz="1200" i="1" dirty="0">
                <a:solidFill>
                  <a:schemeClr val="tx1">
                    <a:lumMod val="50000"/>
                  </a:schemeClr>
                </a:solidFill>
              </a:rPr>
            </a:br>
            <a:r>
              <a:rPr lang="en-GB" sz="1200" dirty="0">
                <a:solidFill>
                  <a:schemeClr val="tx1">
                    <a:lumMod val="50000"/>
                  </a:schemeClr>
                </a:solidFill>
                <a:hlinkClick r:id="rId4" action="ppaction://hlinkfile"/>
              </a:rPr>
              <a:t># PH313867</a:t>
            </a:r>
            <a:endParaRPr lang="en-GB" sz="1200" dirty="0">
              <a:solidFill>
                <a:schemeClr val="tx1">
                  <a:lumMod val="50000"/>
                </a:schemeClr>
              </a:solidFill>
            </a:endParaRPr>
          </a:p>
        </p:txBody>
      </p:sp>
    </p:spTree>
    <p:extLst>
      <p:ext uri="{BB962C8B-B14F-4D97-AF65-F5344CB8AC3E}">
        <p14:creationId xmlns:p14="http://schemas.microsoft.com/office/powerpoint/2010/main" val="2507223837"/>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2000"/>
                                        <p:tgtEl>
                                          <p:spTgt spid="2"/>
                                        </p:tgtEl>
                                      </p:cBhvr>
                                    </p:animEffect>
                                  </p:childTnLst>
                                </p:cTn>
                              </p:par>
                              <p:par>
                                <p:cTn id="8" presetID="14" presetClass="entr" presetSubtype="5" fill="hold" grpId="0" nodeType="withEffect">
                                  <p:stCondLst>
                                    <p:cond delay="250"/>
                                  </p:stCondLst>
                                  <p:childTnLst>
                                    <p:set>
                                      <p:cBhvr>
                                        <p:cTn id="9" dur="1" fill="hold">
                                          <p:stCondLst>
                                            <p:cond delay="0"/>
                                          </p:stCondLst>
                                        </p:cTn>
                                        <p:tgtEl>
                                          <p:spTgt spid="18"/>
                                        </p:tgtEl>
                                        <p:attrNameLst>
                                          <p:attrName>style.visibility</p:attrName>
                                        </p:attrNameLst>
                                      </p:cBhvr>
                                      <p:to>
                                        <p:strVal val="visible"/>
                                      </p:to>
                                    </p:set>
                                    <p:animEffect transition="in" filter="randombar(vertical)">
                                      <p:cBhvr>
                                        <p:cTn id="10" dur="500"/>
                                        <p:tgtEl>
                                          <p:spTgt spid="18"/>
                                        </p:tgtEl>
                                      </p:cBhvr>
                                    </p:animEffect>
                                  </p:childTnLst>
                                </p:cTn>
                              </p:par>
                              <p:par>
                                <p:cTn id="11" presetID="14" presetClass="entr" presetSubtype="5" fill="hold" grpId="0" nodeType="withEffect">
                                  <p:stCondLst>
                                    <p:cond delay="250"/>
                                  </p:stCondLst>
                                  <p:childTnLst>
                                    <p:set>
                                      <p:cBhvr>
                                        <p:cTn id="12" dur="1" fill="hold">
                                          <p:stCondLst>
                                            <p:cond delay="0"/>
                                          </p:stCondLst>
                                        </p:cTn>
                                        <p:tgtEl>
                                          <p:spTgt spid="19"/>
                                        </p:tgtEl>
                                        <p:attrNameLst>
                                          <p:attrName>style.visibility</p:attrName>
                                        </p:attrNameLst>
                                      </p:cBhvr>
                                      <p:to>
                                        <p:strVal val="visible"/>
                                      </p:to>
                                    </p:set>
                                    <p:animEffect transition="in" filter="randombar(vertical)">
                                      <p:cBhvr>
                                        <p:cTn id="13"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2"/>
          <p:cNvSpPr txBox="1">
            <a:spLocks/>
          </p:cNvSpPr>
          <p:nvPr/>
        </p:nvSpPr>
        <p:spPr>
          <a:xfrm>
            <a:off x="4860032" y="1412776"/>
            <a:ext cx="4283968" cy="4565103"/>
          </a:xfrm>
          <a:prstGeom prst="rect">
            <a:avLst/>
          </a:prstGeom>
        </p:spPr>
        <p:txBody>
          <a:bodyPr vert="horz" lIns="91440" tIns="45720" rIns="91440" bIns="45720" rtlCol="0">
            <a:normAutofit lnSpcReduction="1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sz="2000" dirty="0">
                <a:solidFill>
                  <a:schemeClr val="accent5">
                    <a:lumMod val="60000"/>
                    <a:lumOff val="40000"/>
                  </a:schemeClr>
                </a:solidFill>
              </a:rPr>
              <a:t>daughter of the proconsul of Bithynia</a:t>
            </a:r>
          </a:p>
          <a:p>
            <a:r>
              <a:rPr lang="de-DE" sz="2000" dirty="0">
                <a:solidFill>
                  <a:schemeClr val="accent5">
                    <a:lumMod val="60000"/>
                    <a:lumOff val="40000"/>
                  </a:schemeClr>
                </a:solidFill>
              </a:rPr>
              <a:t>„</a:t>
            </a:r>
            <a:r>
              <a:rPr lang="de-DE" sz="2000" dirty="0" err="1">
                <a:solidFill>
                  <a:schemeClr val="accent5">
                    <a:lumMod val="60000"/>
                    <a:lumOff val="40000"/>
                  </a:schemeClr>
                </a:solidFill>
              </a:rPr>
              <a:t>daughter</a:t>
            </a:r>
            <a:r>
              <a:rPr lang="de-DE" sz="2000" dirty="0">
                <a:solidFill>
                  <a:schemeClr val="accent5">
                    <a:lumMod val="60000"/>
                    <a:lumOff val="40000"/>
                  </a:schemeClr>
                </a:solidFill>
              </a:rPr>
              <a:t> </a:t>
            </a:r>
            <a:r>
              <a:rPr lang="de-DE" sz="2000" dirty="0" err="1">
                <a:solidFill>
                  <a:schemeClr val="accent5">
                    <a:lumMod val="60000"/>
                    <a:lumOff val="40000"/>
                  </a:schemeClr>
                </a:solidFill>
              </a:rPr>
              <a:t>of</a:t>
            </a:r>
            <a:r>
              <a:rPr lang="de-DE" sz="2000" dirty="0">
                <a:solidFill>
                  <a:schemeClr val="accent5">
                    <a:lumMod val="60000"/>
                    <a:lumOff val="40000"/>
                  </a:schemeClr>
                </a:solidFill>
              </a:rPr>
              <a:t> </a:t>
            </a:r>
            <a:r>
              <a:rPr lang="de-DE" sz="2000" dirty="0" err="1">
                <a:solidFill>
                  <a:schemeClr val="accent5">
                    <a:lumMod val="60000"/>
                    <a:lumOff val="40000"/>
                  </a:schemeClr>
                </a:solidFill>
              </a:rPr>
              <a:t>the</a:t>
            </a:r>
            <a:r>
              <a:rPr lang="de-DE" sz="2000" dirty="0">
                <a:solidFill>
                  <a:schemeClr val="accent5">
                    <a:lumMod val="60000"/>
                    <a:lumOff val="40000"/>
                  </a:schemeClr>
                </a:solidFill>
              </a:rPr>
              <a:t> </a:t>
            </a:r>
            <a:r>
              <a:rPr lang="de-DE" sz="2000" dirty="0" err="1">
                <a:solidFill>
                  <a:schemeClr val="accent5">
                    <a:lumMod val="60000"/>
                    <a:lumOff val="40000"/>
                  </a:schemeClr>
                </a:solidFill>
              </a:rPr>
              <a:t>polis</a:t>
            </a:r>
            <a:r>
              <a:rPr lang="de-DE" sz="2000" dirty="0">
                <a:solidFill>
                  <a:schemeClr val="accent5">
                    <a:lumMod val="60000"/>
                    <a:lumOff val="40000"/>
                  </a:schemeClr>
                </a:solidFill>
              </a:rPr>
              <a:t>“, </a:t>
            </a:r>
            <a:br>
              <a:rPr lang="de-DE" sz="2000" dirty="0">
                <a:solidFill>
                  <a:schemeClr val="accent5">
                    <a:lumMod val="60000"/>
                    <a:lumOff val="40000"/>
                  </a:schemeClr>
                </a:solidFill>
              </a:rPr>
            </a:br>
            <a:r>
              <a:rPr lang="de-DE" sz="2000" dirty="0" err="1">
                <a:solidFill>
                  <a:schemeClr val="accent5">
                    <a:lumMod val="60000"/>
                    <a:lumOff val="40000"/>
                  </a:schemeClr>
                </a:solidFill>
              </a:rPr>
              <a:t>priestess</a:t>
            </a:r>
            <a:r>
              <a:rPr lang="de-DE" sz="2000" dirty="0">
                <a:solidFill>
                  <a:schemeClr val="accent5">
                    <a:lumMod val="60000"/>
                    <a:lumOff val="40000"/>
                  </a:schemeClr>
                </a:solidFill>
              </a:rPr>
              <a:t> </a:t>
            </a:r>
            <a:r>
              <a:rPr lang="de-DE" sz="2000" dirty="0" err="1">
                <a:solidFill>
                  <a:schemeClr val="accent5">
                    <a:lumMod val="60000"/>
                    <a:lumOff val="40000"/>
                  </a:schemeClr>
                </a:solidFill>
              </a:rPr>
              <a:t>of</a:t>
            </a:r>
            <a:r>
              <a:rPr lang="de-DE" sz="2000" dirty="0">
                <a:solidFill>
                  <a:schemeClr val="accent5">
                    <a:lumMod val="60000"/>
                    <a:lumOff val="40000"/>
                  </a:schemeClr>
                </a:solidFill>
              </a:rPr>
              <a:t> Artemis, </a:t>
            </a:r>
            <a:r>
              <a:rPr lang="de-DE" sz="2000" i="1" dirty="0" err="1">
                <a:solidFill>
                  <a:schemeClr val="accent5">
                    <a:lumMod val="60000"/>
                    <a:lumOff val="40000"/>
                  </a:schemeClr>
                </a:solidFill>
              </a:rPr>
              <a:t>demiurgos</a:t>
            </a:r>
            <a:r>
              <a:rPr lang="de-DE" sz="2000" dirty="0">
                <a:solidFill>
                  <a:schemeClr val="accent5">
                    <a:lumMod val="60000"/>
                    <a:lumOff val="40000"/>
                  </a:schemeClr>
                </a:solidFill>
              </a:rPr>
              <a:t>, </a:t>
            </a:r>
            <a:br>
              <a:rPr lang="de-DE" sz="2000" dirty="0">
                <a:solidFill>
                  <a:schemeClr val="accent5">
                    <a:lumMod val="60000"/>
                    <a:lumOff val="40000"/>
                  </a:schemeClr>
                </a:solidFill>
              </a:rPr>
            </a:br>
            <a:r>
              <a:rPr lang="de-DE" sz="2000" dirty="0" err="1">
                <a:solidFill>
                  <a:schemeClr val="accent5">
                    <a:lumMod val="60000"/>
                    <a:lumOff val="40000"/>
                  </a:schemeClr>
                </a:solidFill>
              </a:rPr>
              <a:t>priestess</a:t>
            </a:r>
            <a:r>
              <a:rPr lang="de-DE" sz="2000" dirty="0">
                <a:solidFill>
                  <a:schemeClr val="accent5">
                    <a:lumMod val="60000"/>
                    <a:lumOff val="40000"/>
                  </a:schemeClr>
                </a:solidFill>
              </a:rPr>
              <a:t> </a:t>
            </a:r>
            <a:r>
              <a:rPr lang="de-DE" sz="2000" dirty="0" err="1">
                <a:solidFill>
                  <a:schemeClr val="accent5">
                    <a:lumMod val="60000"/>
                    <a:lumOff val="40000"/>
                  </a:schemeClr>
                </a:solidFill>
              </a:rPr>
              <a:t>of</a:t>
            </a:r>
            <a:r>
              <a:rPr lang="de-DE" sz="2000" dirty="0">
                <a:solidFill>
                  <a:schemeClr val="accent5">
                    <a:lumMod val="60000"/>
                    <a:lumOff val="40000"/>
                  </a:schemeClr>
                </a:solidFill>
              </a:rPr>
              <a:t> </a:t>
            </a:r>
            <a:r>
              <a:rPr lang="de-DE" sz="2000" dirty="0" err="1">
                <a:solidFill>
                  <a:schemeClr val="accent5">
                    <a:lumMod val="60000"/>
                    <a:lumOff val="40000"/>
                  </a:schemeClr>
                </a:solidFill>
              </a:rPr>
              <a:t>the</a:t>
            </a:r>
            <a:r>
              <a:rPr lang="de-DE" sz="2000" dirty="0">
                <a:solidFill>
                  <a:schemeClr val="accent5">
                    <a:lumMod val="60000"/>
                    <a:lumOff val="40000"/>
                  </a:schemeClr>
                </a:solidFill>
              </a:rPr>
              <a:t> </a:t>
            </a:r>
            <a:r>
              <a:rPr lang="de-DE" sz="2000" dirty="0" err="1">
                <a:solidFill>
                  <a:schemeClr val="accent5">
                    <a:lumMod val="60000"/>
                    <a:lumOff val="40000"/>
                  </a:schemeClr>
                </a:solidFill>
              </a:rPr>
              <a:t>mother</a:t>
            </a:r>
            <a:r>
              <a:rPr lang="de-DE" sz="2000" dirty="0">
                <a:solidFill>
                  <a:schemeClr val="accent5">
                    <a:lumMod val="60000"/>
                    <a:lumOff val="40000"/>
                  </a:schemeClr>
                </a:solidFill>
              </a:rPr>
              <a:t> </a:t>
            </a:r>
            <a:r>
              <a:rPr lang="de-DE" sz="2000" dirty="0" err="1">
                <a:solidFill>
                  <a:schemeClr val="accent5">
                    <a:lumMod val="60000"/>
                    <a:lumOff val="40000"/>
                  </a:schemeClr>
                </a:solidFill>
              </a:rPr>
              <a:t>goddess</a:t>
            </a:r>
            <a:r>
              <a:rPr lang="de-DE" sz="2000" dirty="0">
                <a:solidFill>
                  <a:schemeClr val="accent5">
                    <a:lumMod val="60000"/>
                    <a:lumOff val="40000"/>
                  </a:schemeClr>
                </a:solidFill>
              </a:rPr>
              <a:t>, </a:t>
            </a:r>
            <a:br>
              <a:rPr lang="de-DE" sz="2000" dirty="0">
                <a:solidFill>
                  <a:schemeClr val="accent5">
                    <a:lumMod val="60000"/>
                    <a:lumOff val="40000"/>
                  </a:schemeClr>
                </a:solidFill>
              </a:rPr>
            </a:br>
            <a:r>
              <a:rPr lang="de-DE" sz="2000" dirty="0" err="1">
                <a:solidFill>
                  <a:schemeClr val="accent5">
                    <a:lumMod val="60000"/>
                    <a:lumOff val="40000"/>
                  </a:schemeClr>
                </a:solidFill>
              </a:rPr>
              <a:t>high</a:t>
            </a:r>
            <a:r>
              <a:rPr lang="de-DE" sz="2000" dirty="0">
                <a:solidFill>
                  <a:schemeClr val="accent5">
                    <a:lumMod val="60000"/>
                    <a:lumOff val="40000"/>
                  </a:schemeClr>
                </a:solidFill>
              </a:rPr>
              <a:t> </a:t>
            </a:r>
            <a:r>
              <a:rPr lang="de-DE" sz="2000" dirty="0" err="1">
                <a:solidFill>
                  <a:schemeClr val="accent5">
                    <a:lumMod val="60000"/>
                    <a:lumOff val="40000"/>
                  </a:schemeClr>
                </a:solidFill>
              </a:rPr>
              <a:t>priestess</a:t>
            </a:r>
            <a:r>
              <a:rPr lang="de-DE" sz="2000" dirty="0">
                <a:solidFill>
                  <a:schemeClr val="accent5">
                    <a:lumMod val="60000"/>
                    <a:lumOff val="40000"/>
                  </a:schemeClr>
                </a:solidFill>
              </a:rPr>
              <a:t> </a:t>
            </a:r>
            <a:r>
              <a:rPr lang="de-DE" sz="2000" dirty="0" err="1">
                <a:solidFill>
                  <a:schemeClr val="accent5">
                    <a:lumMod val="60000"/>
                    <a:lumOff val="40000"/>
                  </a:schemeClr>
                </a:solidFill>
              </a:rPr>
              <a:t>of</a:t>
            </a:r>
            <a:r>
              <a:rPr lang="de-DE" sz="2000" dirty="0">
                <a:solidFill>
                  <a:schemeClr val="accent5">
                    <a:lumMod val="60000"/>
                    <a:lumOff val="40000"/>
                  </a:schemeClr>
                </a:solidFill>
              </a:rPr>
              <a:t> </a:t>
            </a:r>
            <a:r>
              <a:rPr lang="de-DE" sz="2000" dirty="0" err="1">
                <a:solidFill>
                  <a:schemeClr val="accent5">
                    <a:lumMod val="60000"/>
                    <a:lumOff val="40000"/>
                  </a:schemeClr>
                </a:solidFill>
              </a:rPr>
              <a:t>the</a:t>
            </a:r>
            <a:r>
              <a:rPr lang="de-DE" sz="2000" dirty="0">
                <a:solidFill>
                  <a:schemeClr val="accent5">
                    <a:lumMod val="60000"/>
                    <a:lumOff val="40000"/>
                  </a:schemeClr>
                </a:solidFill>
              </a:rPr>
              <a:t> </a:t>
            </a:r>
            <a:r>
              <a:rPr lang="de-DE" sz="2000" i="1" dirty="0" err="1">
                <a:solidFill>
                  <a:schemeClr val="accent5">
                    <a:lumMod val="60000"/>
                    <a:lumOff val="40000"/>
                  </a:schemeClr>
                </a:solidFill>
              </a:rPr>
              <a:t>Augusti</a:t>
            </a:r>
            <a:endParaRPr lang="en-GB" sz="2000" i="1" dirty="0">
              <a:solidFill>
                <a:schemeClr val="accent5">
                  <a:lumMod val="60000"/>
                  <a:lumOff val="40000"/>
                </a:schemeClr>
              </a:solidFill>
            </a:endParaRPr>
          </a:p>
          <a:p>
            <a:r>
              <a:rPr lang="de-DE" sz="2000" dirty="0" err="1">
                <a:solidFill>
                  <a:schemeClr val="tx1">
                    <a:lumMod val="65000"/>
                  </a:schemeClr>
                </a:solidFill>
              </a:rPr>
              <a:t>Several</a:t>
            </a:r>
            <a:r>
              <a:rPr lang="de-DE" sz="2000" dirty="0">
                <a:solidFill>
                  <a:schemeClr val="tx1">
                    <a:lumMod val="65000"/>
                  </a:schemeClr>
                </a:solidFill>
              </a:rPr>
              <a:t> large </a:t>
            </a:r>
            <a:r>
              <a:rPr lang="de-DE" sz="2000" b="1" dirty="0" err="1">
                <a:solidFill>
                  <a:schemeClr val="tx1">
                    <a:lumMod val="65000"/>
                  </a:schemeClr>
                </a:solidFill>
              </a:rPr>
              <a:t>building</a:t>
            </a:r>
            <a:r>
              <a:rPr lang="de-DE" sz="2000" b="1" dirty="0">
                <a:solidFill>
                  <a:schemeClr val="tx1">
                    <a:lumMod val="65000"/>
                  </a:schemeClr>
                </a:solidFill>
              </a:rPr>
              <a:t> </a:t>
            </a:r>
            <a:r>
              <a:rPr lang="de-DE" sz="2000" b="1" dirty="0" err="1">
                <a:solidFill>
                  <a:schemeClr val="tx1">
                    <a:lumMod val="65000"/>
                  </a:schemeClr>
                </a:solidFill>
              </a:rPr>
              <a:t>projects</a:t>
            </a:r>
            <a:r>
              <a:rPr lang="de-DE" sz="2000" b="1" dirty="0">
                <a:solidFill>
                  <a:schemeClr val="tx1">
                    <a:lumMod val="65000"/>
                  </a:schemeClr>
                </a:solidFill>
              </a:rPr>
              <a:t> </a:t>
            </a:r>
            <a:r>
              <a:rPr lang="de-DE" sz="2000" dirty="0" err="1">
                <a:solidFill>
                  <a:schemeClr val="tx1">
                    <a:lumMod val="65000"/>
                  </a:schemeClr>
                </a:solidFill>
              </a:rPr>
              <a:t>during</a:t>
            </a:r>
            <a:r>
              <a:rPr lang="de-DE" sz="2000" dirty="0">
                <a:solidFill>
                  <a:schemeClr val="tx1">
                    <a:lumMod val="65000"/>
                  </a:schemeClr>
                </a:solidFill>
              </a:rPr>
              <a:t> </a:t>
            </a:r>
            <a:r>
              <a:rPr lang="de-DE" sz="2000" dirty="0" err="1">
                <a:solidFill>
                  <a:schemeClr val="tx1">
                    <a:lumMod val="65000"/>
                  </a:schemeClr>
                </a:solidFill>
              </a:rPr>
              <a:t>Hadrian‘s</a:t>
            </a:r>
            <a:r>
              <a:rPr lang="de-DE" sz="2000" dirty="0">
                <a:solidFill>
                  <a:schemeClr val="tx1">
                    <a:lumMod val="65000"/>
                  </a:schemeClr>
                </a:solidFill>
              </a:rPr>
              <a:t> </a:t>
            </a:r>
            <a:r>
              <a:rPr lang="de-DE" sz="2000" dirty="0" err="1">
                <a:solidFill>
                  <a:schemeClr val="tx1">
                    <a:lumMod val="65000"/>
                  </a:schemeClr>
                </a:solidFill>
              </a:rPr>
              <a:t>reign</a:t>
            </a:r>
            <a:r>
              <a:rPr lang="de-DE" sz="2000" dirty="0">
                <a:solidFill>
                  <a:schemeClr val="tx1">
                    <a:lumMod val="65000"/>
                  </a:schemeClr>
                </a:solidFill>
              </a:rPr>
              <a:t> (107-138)</a:t>
            </a:r>
          </a:p>
          <a:p>
            <a:pPr lvl="1"/>
            <a:r>
              <a:rPr lang="de-DE" sz="1800" dirty="0" err="1">
                <a:solidFill>
                  <a:schemeClr val="tx1">
                    <a:lumMod val="65000"/>
                  </a:schemeClr>
                </a:solidFill>
              </a:rPr>
              <a:t>renovated</a:t>
            </a:r>
            <a:r>
              <a:rPr lang="de-DE" sz="1800" dirty="0">
                <a:solidFill>
                  <a:schemeClr val="tx1">
                    <a:lumMod val="65000"/>
                  </a:schemeClr>
                </a:solidFill>
              </a:rPr>
              <a:t> </a:t>
            </a:r>
            <a:r>
              <a:rPr lang="de-DE" sz="1800" dirty="0" err="1">
                <a:solidFill>
                  <a:schemeClr val="tx1">
                    <a:lumMod val="65000"/>
                  </a:schemeClr>
                </a:solidFill>
              </a:rPr>
              <a:t>city</a:t>
            </a:r>
            <a:r>
              <a:rPr lang="de-DE" sz="1800" dirty="0">
                <a:solidFill>
                  <a:schemeClr val="tx1">
                    <a:lumMod val="65000"/>
                  </a:schemeClr>
                </a:solidFill>
              </a:rPr>
              <a:t> </a:t>
            </a:r>
            <a:r>
              <a:rPr lang="de-DE" sz="1800" dirty="0" err="1">
                <a:solidFill>
                  <a:schemeClr val="tx1">
                    <a:lumMod val="65000"/>
                  </a:schemeClr>
                </a:solidFill>
              </a:rPr>
              <a:t>gate</a:t>
            </a:r>
            <a:endParaRPr lang="de-DE" sz="1800" dirty="0">
              <a:solidFill>
                <a:schemeClr val="tx1">
                  <a:lumMod val="65000"/>
                </a:schemeClr>
              </a:solidFill>
            </a:endParaRPr>
          </a:p>
          <a:p>
            <a:pPr lvl="1"/>
            <a:r>
              <a:rPr lang="de-DE" sz="1800" dirty="0">
                <a:solidFill>
                  <a:schemeClr val="tx1">
                    <a:lumMod val="65000"/>
                  </a:schemeClr>
                </a:solidFill>
              </a:rPr>
              <a:t>2-storey oval </a:t>
            </a:r>
            <a:r>
              <a:rPr lang="de-DE" sz="1800" dirty="0" err="1">
                <a:solidFill>
                  <a:schemeClr val="tx1">
                    <a:lumMod val="65000"/>
                  </a:schemeClr>
                </a:solidFill>
              </a:rPr>
              <a:t>court</a:t>
            </a:r>
            <a:r>
              <a:rPr lang="de-DE" sz="1800" dirty="0">
                <a:solidFill>
                  <a:schemeClr val="tx1">
                    <a:lumMod val="65000"/>
                  </a:schemeClr>
                </a:solidFill>
              </a:rPr>
              <a:t> </a:t>
            </a:r>
            <a:r>
              <a:rPr lang="de-DE" sz="1800" dirty="0" err="1">
                <a:solidFill>
                  <a:schemeClr val="tx1">
                    <a:lumMod val="65000"/>
                  </a:schemeClr>
                </a:solidFill>
              </a:rPr>
              <a:t>with</a:t>
            </a:r>
            <a:r>
              <a:rPr lang="de-DE" sz="1800" dirty="0">
                <a:solidFill>
                  <a:schemeClr val="tx1">
                    <a:lumMod val="65000"/>
                  </a:schemeClr>
                </a:solidFill>
              </a:rPr>
              <a:t> </a:t>
            </a:r>
            <a:r>
              <a:rPr lang="de-DE" sz="1800" dirty="0" err="1">
                <a:solidFill>
                  <a:schemeClr val="tx1">
                    <a:lumMod val="65000"/>
                  </a:schemeClr>
                </a:solidFill>
              </a:rPr>
              <a:t>statues</a:t>
            </a:r>
            <a:endParaRPr lang="de-DE" sz="1800" dirty="0">
              <a:solidFill>
                <a:schemeClr val="tx1">
                  <a:lumMod val="65000"/>
                </a:schemeClr>
              </a:solidFill>
            </a:endParaRPr>
          </a:p>
          <a:p>
            <a:pPr lvl="1"/>
            <a:r>
              <a:rPr lang="de-DE" sz="1800" dirty="0">
                <a:solidFill>
                  <a:schemeClr val="tx1">
                    <a:lumMod val="65000"/>
                  </a:schemeClr>
                </a:solidFill>
              </a:rPr>
              <a:t>monumental </a:t>
            </a:r>
            <a:r>
              <a:rPr lang="de-DE" sz="1800" dirty="0" err="1">
                <a:solidFill>
                  <a:schemeClr val="tx1">
                    <a:lumMod val="65000"/>
                  </a:schemeClr>
                </a:solidFill>
              </a:rPr>
              <a:t>arch</a:t>
            </a:r>
            <a:r>
              <a:rPr lang="de-DE" sz="1800" dirty="0">
                <a:solidFill>
                  <a:schemeClr val="tx1">
                    <a:lumMod val="65000"/>
                  </a:schemeClr>
                </a:solidFill>
              </a:rPr>
              <a:t> </a:t>
            </a:r>
            <a:r>
              <a:rPr lang="de-DE" sz="1800" dirty="0" err="1">
                <a:solidFill>
                  <a:schemeClr val="tx1">
                    <a:lumMod val="65000"/>
                  </a:schemeClr>
                </a:solidFill>
              </a:rPr>
              <a:t>with</a:t>
            </a:r>
            <a:r>
              <a:rPr lang="de-DE" sz="1800" dirty="0">
                <a:solidFill>
                  <a:schemeClr val="tx1">
                    <a:lumMod val="65000"/>
                  </a:schemeClr>
                </a:solidFill>
              </a:rPr>
              <a:t> </a:t>
            </a:r>
            <a:r>
              <a:rPr lang="de-DE" sz="1800" dirty="0" err="1">
                <a:solidFill>
                  <a:schemeClr val="tx1">
                    <a:lumMod val="65000"/>
                  </a:schemeClr>
                </a:solidFill>
              </a:rPr>
              <a:t>statues</a:t>
            </a:r>
            <a:r>
              <a:rPr lang="de-DE" sz="1800" dirty="0">
                <a:solidFill>
                  <a:schemeClr val="tx1">
                    <a:lumMod val="65000"/>
                  </a:schemeClr>
                </a:solidFill>
              </a:rPr>
              <a:t> </a:t>
            </a:r>
            <a:r>
              <a:rPr lang="de-DE" sz="1800" dirty="0" err="1">
                <a:solidFill>
                  <a:schemeClr val="tx1">
                    <a:lumMod val="65000"/>
                  </a:schemeClr>
                </a:solidFill>
              </a:rPr>
              <a:t>of</a:t>
            </a:r>
            <a:r>
              <a:rPr lang="de-DE" sz="1800" dirty="0">
                <a:solidFill>
                  <a:schemeClr val="tx1">
                    <a:lumMod val="65000"/>
                  </a:schemeClr>
                </a:solidFill>
              </a:rPr>
              <a:t> </a:t>
            </a:r>
            <a:r>
              <a:rPr lang="de-DE" sz="1800" dirty="0" err="1">
                <a:solidFill>
                  <a:schemeClr val="tx1">
                    <a:lumMod val="65000"/>
                  </a:schemeClr>
                </a:solidFill>
              </a:rPr>
              <a:t>members</a:t>
            </a:r>
            <a:r>
              <a:rPr lang="de-DE" sz="1800" dirty="0">
                <a:solidFill>
                  <a:schemeClr val="tx1">
                    <a:lumMod val="65000"/>
                  </a:schemeClr>
                </a:solidFill>
              </a:rPr>
              <a:t> </a:t>
            </a:r>
            <a:r>
              <a:rPr lang="de-DE" sz="1800" dirty="0" err="1">
                <a:solidFill>
                  <a:schemeClr val="tx1">
                    <a:lumMod val="65000"/>
                  </a:schemeClr>
                </a:solidFill>
              </a:rPr>
              <a:t>of</a:t>
            </a:r>
            <a:r>
              <a:rPr lang="de-DE" sz="1800" dirty="0">
                <a:solidFill>
                  <a:schemeClr val="tx1">
                    <a:lumMod val="65000"/>
                  </a:schemeClr>
                </a:solidFill>
              </a:rPr>
              <a:t> </a:t>
            </a:r>
            <a:r>
              <a:rPr lang="de-DE" sz="1800" dirty="0" err="1">
                <a:solidFill>
                  <a:schemeClr val="tx1">
                    <a:lumMod val="65000"/>
                  </a:schemeClr>
                </a:solidFill>
              </a:rPr>
              <a:t>Hadrian‘s</a:t>
            </a:r>
            <a:r>
              <a:rPr lang="de-DE" sz="1800" dirty="0">
                <a:solidFill>
                  <a:schemeClr val="tx1">
                    <a:lumMod val="65000"/>
                  </a:schemeClr>
                </a:solidFill>
              </a:rPr>
              <a:t>  </a:t>
            </a:r>
            <a:r>
              <a:rPr lang="de-DE" sz="1800" dirty="0" err="1">
                <a:solidFill>
                  <a:schemeClr val="tx1">
                    <a:lumMod val="65000"/>
                  </a:schemeClr>
                </a:solidFill>
              </a:rPr>
              <a:t>family</a:t>
            </a:r>
            <a:endParaRPr lang="de-DE" sz="1800" dirty="0">
              <a:solidFill>
                <a:schemeClr val="tx1">
                  <a:lumMod val="65000"/>
                </a:schemeClr>
              </a:solidFill>
            </a:endParaRPr>
          </a:p>
          <a:p>
            <a:r>
              <a:rPr lang="de-DE" sz="2000" dirty="0">
                <a:solidFill>
                  <a:schemeClr val="tx1">
                    <a:lumMod val="65000"/>
                  </a:schemeClr>
                </a:solidFill>
                <a:sym typeface="Wingdings" pitchFamily="2" charset="2"/>
              </a:rPr>
              <a:t></a:t>
            </a:r>
            <a:r>
              <a:rPr lang="de-DE" sz="2000" dirty="0" err="1">
                <a:solidFill>
                  <a:schemeClr val="tx1">
                    <a:lumMod val="65000"/>
                  </a:schemeClr>
                </a:solidFill>
                <a:sym typeface="Wingdings" pitchFamily="2" charset="2"/>
              </a:rPr>
              <a:t>patron</a:t>
            </a:r>
            <a:r>
              <a:rPr lang="de-DE" sz="2000" dirty="0">
                <a:solidFill>
                  <a:schemeClr val="tx1">
                    <a:lumMod val="65000"/>
                  </a:schemeClr>
                </a:solidFill>
                <a:sym typeface="Wingdings" pitchFamily="2" charset="2"/>
              </a:rPr>
              <a:t> </a:t>
            </a:r>
            <a:r>
              <a:rPr lang="de-DE" sz="2000" dirty="0" err="1">
                <a:solidFill>
                  <a:schemeClr val="tx1">
                    <a:lumMod val="65000"/>
                  </a:schemeClr>
                </a:solidFill>
                <a:sym typeface="Wingdings" pitchFamily="2" charset="2"/>
              </a:rPr>
              <a:t>goddess</a:t>
            </a:r>
            <a:r>
              <a:rPr lang="de-DE" sz="2000" dirty="0">
                <a:solidFill>
                  <a:schemeClr val="tx1">
                    <a:lumMod val="65000"/>
                  </a:schemeClr>
                </a:solidFill>
                <a:sym typeface="Wingdings" pitchFamily="2" charset="2"/>
              </a:rPr>
              <a:t> </a:t>
            </a:r>
            <a:r>
              <a:rPr lang="de-DE" sz="2000" dirty="0" err="1">
                <a:solidFill>
                  <a:schemeClr val="tx1">
                    <a:lumMod val="65000"/>
                  </a:schemeClr>
                </a:solidFill>
                <a:sym typeface="Wingdings" pitchFamily="2" charset="2"/>
              </a:rPr>
              <a:t>of</a:t>
            </a:r>
            <a:r>
              <a:rPr lang="de-DE" sz="2000" dirty="0">
                <a:solidFill>
                  <a:schemeClr val="tx1">
                    <a:lumMod val="65000"/>
                  </a:schemeClr>
                </a:solidFill>
                <a:sym typeface="Wingdings" pitchFamily="2" charset="2"/>
              </a:rPr>
              <a:t> </a:t>
            </a:r>
            <a:r>
              <a:rPr lang="de-DE" sz="2000" dirty="0" err="1">
                <a:solidFill>
                  <a:schemeClr val="tx1">
                    <a:lumMod val="65000"/>
                  </a:schemeClr>
                </a:solidFill>
                <a:sym typeface="Wingdings" pitchFamily="2" charset="2"/>
              </a:rPr>
              <a:t>the</a:t>
            </a:r>
            <a:r>
              <a:rPr lang="de-DE" sz="2000" dirty="0">
                <a:solidFill>
                  <a:schemeClr val="tx1">
                    <a:lumMod val="65000"/>
                  </a:schemeClr>
                </a:solidFill>
                <a:sym typeface="Wingdings" pitchFamily="2" charset="2"/>
              </a:rPr>
              <a:t> </a:t>
            </a:r>
            <a:r>
              <a:rPr lang="de-DE" sz="2000" dirty="0" err="1">
                <a:solidFill>
                  <a:schemeClr val="tx1">
                    <a:lumMod val="65000"/>
                  </a:schemeClr>
                </a:solidFill>
                <a:sym typeface="Wingdings" pitchFamily="2" charset="2"/>
              </a:rPr>
              <a:t>polis</a:t>
            </a:r>
            <a:endParaRPr lang="de-DE" sz="2000" dirty="0">
              <a:solidFill>
                <a:schemeClr val="tx1">
                  <a:lumMod val="65000"/>
                </a:schemeClr>
              </a:solidFill>
              <a:sym typeface="Wingdings" pitchFamily="2" charset="2"/>
            </a:endParaRPr>
          </a:p>
        </p:txBody>
      </p:sp>
      <p:pic>
        <p:nvPicPr>
          <p:cNvPr id="10" name="Picture 9"/>
          <p:cNvPicPr>
            <a:picLocks noChangeAspect="1"/>
          </p:cNvPicPr>
          <p:nvPr/>
        </p:nvPicPr>
        <p:blipFill rotWithShape="1">
          <a:blip r:embed="rId2" cstate="print">
            <a:extLst>
              <a:ext uri="{28A0092B-C50C-407E-A947-70E740481C1C}">
                <a14:useLocalDpi xmlns:a14="http://schemas.microsoft.com/office/drawing/2010/main" val="0"/>
              </a:ext>
            </a:extLst>
          </a:blip>
          <a:srcRect l="10336" t="8971" r="12222"/>
          <a:stretch/>
        </p:blipFill>
        <p:spPr>
          <a:xfrm>
            <a:off x="1769487" y="1340768"/>
            <a:ext cx="4108934" cy="3211859"/>
          </a:xfrm>
          <a:prstGeom prst="rect">
            <a:avLst/>
          </a:prstGeom>
        </p:spPr>
      </p:pic>
      <p:pic>
        <p:nvPicPr>
          <p:cNvPr id="12" name="Picture 11"/>
          <p:cNvPicPr>
            <a:picLocks noChangeAspect="1"/>
          </p:cNvPicPr>
          <p:nvPr/>
        </p:nvPicPr>
        <p:blipFill>
          <a:blip r:embed="rId3" cstate="print">
            <a:extLst>
              <a:ext uri="{BEBA8EAE-BF5A-486C-A8C5-ECC9F3942E4B}">
                <a14:imgProps xmlns:a14="http://schemas.microsoft.com/office/drawing/2010/main">
                  <a14:imgLayer r:embed="rId4">
                    <a14:imgEffect>
                      <a14:backgroundRemoval t="7285" b="98510" l="0" r="95806">
                        <a14:foregroundMark x1="75497" y1="79967" x2="75497" y2="79967"/>
                        <a14:foregroundMark x1="91832" y1="96854" x2="91832" y2="96854"/>
                        <a14:foregroundMark x1="91832" y1="96854" x2="91832" y2="96854"/>
                        <a14:foregroundMark x1="85430" y1="87417" x2="85430" y2="87417"/>
                        <a14:foregroundMark x1="53422" y1="7450" x2="53422" y2="7450"/>
                        <a14:foregroundMark x1="8168" y1="97351" x2="8168" y2="97351"/>
                        <a14:foregroundMark x1="5077" y1="96854" x2="5077" y2="96854"/>
                      </a14:backgroundRemoval>
                    </a14:imgEffect>
                  </a14:imgLayer>
                </a14:imgProps>
              </a:ext>
              <a:ext uri="{28A0092B-C50C-407E-A947-70E740481C1C}">
                <a14:useLocalDpi xmlns:a14="http://schemas.microsoft.com/office/drawing/2010/main" val="0"/>
              </a:ext>
            </a:extLst>
          </a:blip>
          <a:stretch>
            <a:fillRect/>
          </a:stretch>
        </p:blipFill>
        <p:spPr>
          <a:xfrm>
            <a:off x="35496" y="2304256"/>
            <a:ext cx="3381840" cy="4509120"/>
          </a:xfrm>
          <a:prstGeom prst="rect">
            <a:avLst/>
          </a:prstGeom>
        </p:spPr>
      </p:pic>
      <p:pic>
        <p:nvPicPr>
          <p:cNvPr id="11" name="Picture 10"/>
          <p:cNvPicPr>
            <a:picLocks noChangeAspect="1"/>
          </p:cNvPicPr>
          <p:nvPr/>
        </p:nvPicPr>
        <p:blipFill rotWithShape="1">
          <a:blip r:embed="rId5" cstate="print">
            <a:extLst>
              <a:ext uri="{28A0092B-C50C-407E-A947-70E740481C1C}">
                <a14:useLocalDpi xmlns:a14="http://schemas.microsoft.com/office/drawing/2010/main" val="0"/>
              </a:ext>
            </a:extLst>
          </a:blip>
          <a:srcRect l="13114"/>
          <a:stretch/>
        </p:blipFill>
        <p:spPr>
          <a:xfrm>
            <a:off x="3635896" y="3754339"/>
            <a:ext cx="4129375" cy="3062663"/>
          </a:xfrm>
          <a:prstGeom prst="rect">
            <a:avLst/>
          </a:prstGeom>
        </p:spPr>
      </p:pic>
      <p:sp>
        <p:nvSpPr>
          <p:cNvPr id="5" name="Title 1"/>
          <p:cNvSpPr>
            <a:spLocks noGrp="1"/>
          </p:cNvSpPr>
          <p:nvPr>
            <p:ph type="title"/>
          </p:nvPr>
        </p:nvSpPr>
        <p:spPr>
          <a:xfrm>
            <a:off x="457200" y="260648"/>
            <a:ext cx="8229600" cy="854968"/>
          </a:xfrm>
        </p:spPr>
        <p:txBody>
          <a:bodyPr/>
          <a:lstStyle/>
          <a:p>
            <a:r>
              <a:rPr lang="en-GB" dirty="0" err="1"/>
              <a:t>Perge</a:t>
            </a:r>
            <a:r>
              <a:rPr lang="en-GB" dirty="0"/>
              <a:t>: </a:t>
            </a:r>
            <a:r>
              <a:rPr lang="en-GB" dirty="0" err="1"/>
              <a:t>Plancia</a:t>
            </a:r>
            <a:r>
              <a:rPr lang="en-GB" dirty="0"/>
              <a:t> Magna</a:t>
            </a:r>
            <a:endParaRPr lang="en-GB" dirty="0">
              <a:effectLst>
                <a:outerShdw blurRad="38100" dist="38100" dir="2700000" algn="tl">
                  <a:srgbClr val="000000">
                    <a:alpha val="43137"/>
                  </a:srgbClr>
                </a:outerShdw>
              </a:effectLst>
            </a:endParaRPr>
          </a:p>
        </p:txBody>
      </p:sp>
      <p:sp>
        <p:nvSpPr>
          <p:cNvPr id="13" name="TextBox 12"/>
          <p:cNvSpPr txBox="1"/>
          <p:nvPr/>
        </p:nvSpPr>
        <p:spPr>
          <a:xfrm rot="19822471">
            <a:off x="815331" y="5139891"/>
            <a:ext cx="2523099" cy="1200329"/>
          </a:xfrm>
          <a:prstGeom prst="rect">
            <a:avLst/>
          </a:prstGeom>
          <a:noFill/>
        </p:spPr>
        <p:txBody>
          <a:bodyPr wrap="square" rtlCol="0">
            <a:spAutoFit/>
          </a:bodyPr>
          <a:lstStyle/>
          <a:p>
            <a:r>
              <a:rPr lang="en-GB" b="1" dirty="0" err="1">
                <a:solidFill>
                  <a:srgbClr val="FFC000"/>
                </a:solidFill>
                <a:effectLst>
                  <a:outerShdw blurRad="38100" dist="38100" dir="2700000" algn="tl">
                    <a:srgbClr val="000000">
                      <a:alpha val="43137"/>
                    </a:srgbClr>
                  </a:outerShdw>
                </a:effectLst>
              </a:rPr>
              <a:t>dedicatio</a:t>
            </a:r>
            <a:r>
              <a:rPr lang="en-GB" b="1" dirty="0">
                <a:solidFill>
                  <a:srgbClr val="FFC000"/>
                </a:solidFill>
                <a:effectLst>
                  <a:outerShdw blurRad="38100" dist="38100" dir="2700000" algn="tl">
                    <a:srgbClr val="000000">
                      <a:alpha val="43137"/>
                    </a:srgbClr>
                  </a:outerShdw>
                </a:effectLst>
              </a:rPr>
              <a:t> to </a:t>
            </a:r>
            <a:br>
              <a:rPr lang="en-GB" b="1" dirty="0">
                <a:solidFill>
                  <a:srgbClr val="FFC000"/>
                </a:solidFill>
                <a:effectLst>
                  <a:outerShdw blurRad="38100" dist="38100" dir="2700000" algn="tl">
                    <a:srgbClr val="000000">
                      <a:alpha val="43137"/>
                    </a:srgbClr>
                  </a:outerShdw>
                </a:effectLst>
              </a:rPr>
            </a:br>
            <a:r>
              <a:rPr lang="en-GB" b="1" i="1" dirty="0" err="1">
                <a:solidFill>
                  <a:srgbClr val="FFC000"/>
                </a:solidFill>
                <a:effectLst>
                  <a:outerShdw blurRad="38100" dist="38100" dir="2700000" algn="tl">
                    <a:srgbClr val="000000">
                      <a:alpha val="43137"/>
                    </a:srgbClr>
                  </a:outerShdw>
                </a:effectLst>
              </a:rPr>
              <a:t>diua</a:t>
            </a:r>
            <a:r>
              <a:rPr lang="en-GB" b="1" i="1" dirty="0">
                <a:solidFill>
                  <a:srgbClr val="FFC000"/>
                </a:solidFill>
                <a:effectLst>
                  <a:outerShdw blurRad="38100" dist="38100" dir="2700000" algn="tl">
                    <a:srgbClr val="000000">
                      <a:alpha val="43137"/>
                    </a:srgbClr>
                  </a:outerShdw>
                </a:effectLst>
              </a:rPr>
              <a:t> </a:t>
            </a:r>
            <a:r>
              <a:rPr lang="en-GB" b="1" i="1" dirty="0" err="1">
                <a:solidFill>
                  <a:srgbClr val="FFC000"/>
                </a:solidFill>
                <a:effectLst>
                  <a:outerShdw blurRad="38100" dist="38100" dir="2700000" algn="tl">
                    <a:srgbClr val="000000">
                      <a:alpha val="43137"/>
                    </a:srgbClr>
                  </a:outerShdw>
                </a:effectLst>
              </a:rPr>
              <a:t>Matidia</a:t>
            </a:r>
            <a:br>
              <a:rPr lang="en-GB" b="1" dirty="0">
                <a:solidFill>
                  <a:srgbClr val="FFC000"/>
                </a:solidFill>
                <a:effectLst>
                  <a:outerShdw blurRad="38100" dist="38100" dir="2700000" algn="tl">
                    <a:srgbClr val="000000">
                      <a:alpha val="43137"/>
                    </a:srgbClr>
                  </a:outerShdw>
                </a:effectLst>
              </a:rPr>
            </a:br>
            <a:r>
              <a:rPr lang="en-GB" b="1" dirty="0" err="1">
                <a:solidFill>
                  <a:srgbClr val="FFC000"/>
                </a:solidFill>
                <a:effectLst>
                  <a:outerShdw blurRad="38100" dist="38100" dir="2700000" algn="tl">
                    <a:srgbClr val="000000">
                      <a:alpha val="43137"/>
                    </a:srgbClr>
                  </a:outerShdw>
                </a:effectLst>
              </a:rPr>
              <a:t>Salonina</a:t>
            </a: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Matidia</a:t>
            </a:r>
            <a:r>
              <a:rPr lang="en-GB" b="1" dirty="0">
                <a:solidFill>
                  <a:srgbClr val="FFC000"/>
                </a:solidFill>
                <a:effectLst>
                  <a:outerShdw blurRad="38100" dist="38100" dir="2700000" algn="tl">
                    <a:srgbClr val="000000">
                      <a:alpha val="43137"/>
                    </a:srgbClr>
                  </a:outerShdw>
                </a:effectLst>
              </a:rPr>
              <a:t>, </a:t>
            </a:r>
            <a:br>
              <a:rPr lang="en-GB" b="1" dirty="0">
                <a:solidFill>
                  <a:srgbClr val="FFC000"/>
                </a:solidFill>
                <a:effectLst>
                  <a:outerShdw blurRad="38100" dist="38100" dir="2700000" algn="tl">
                    <a:srgbClr val="000000">
                      <a:alpha val="43137"/>
                    </a:srgbClr>
                  </a:outerShdw>
                </a:effectLst>
              </a:rPr>
            </a:br>
            <a:r>
              <a:rPr lang="en-GB" b="1" dirty="0">
                <a:solidFill>
                  <a:srgbClr val="FFC000"/>
                </a:solidFill>
                <a:effectLst>
                  <a:outerShdw blurRad="38100" dist="38100" dir="2700000" algn="tl">
                    <a:srgbClr val="000000">
                      <a:alpha val="43137"/>
                    </a:srgbClr>
                  </a:outerShdw>
                </a:effectLst>
              </a:rPr>
              <a:t>Trajan’s niece</a:t>
            </a:r>
            <a:endParaRPr lang="en-GB" b="1" dirty="0">
              <a:solidFill>
                <a:srgbClr val="FFC000"/>
              </a:solidFill>
            </a:endParaRPr>
          </a:p>
        </p:txBody>
      </p:sp>
      <p:sp>
        <p:nvSpPr>
          <p:cNvPr id="14" name="TextBox 13"/>
          <p:cNvSpPr txBox="1"/>
          <p:nvPr/>
        </p:nvSpPr>
        <p:spPr>
          <a:xfrm rot="5400000">
            <a:off x="4039054" y="2903634"/>
            <a:ext cx="3389893" cy="307777"/>
          </a:xfrm>
          <a:prstGeom prst="rect">
            <a:avLst/>
          </a:prstGeom>
          <a:noFill/>
        </p:spPr>
        <p:txBody>
          <a:bodyPr wrap="square" rtlCol="0">
            <a:spAutoFit/>
          </a:bodyPr>
          <a:lstStyle/>
          <a:p>
            <a:r>
              <a:rPr lang="en-GB" sz="1400" dirty="0">
                <a:solidFill>
                  <a:srgbClr val="FFC000"/>
                </a:solidFill>
              </a:rPr>
              <a:t>IK-54, 89 = AE 1958, 76</a:t>
            </a:r>
          </a:p>
        </p:txBody>
      </p:sp>
      <p:sp>
        <p:nvSpPr>
          <p:cNvPr id="15" name="TextBox 14"/>
          <p:cNvSpPr txBox="1"/>
          <p:nvPr/>
        </p:nvSpPr>
        <p:spPr>
          <a:xfrm>
            <a:off x="2987824" y="6505599"/>
            <a:ext cx="5436096" cy="307777"/>
          </a:xfrm>
          <a:prstGeom prst="rect">
            <a:avLst/>
          </a:prstGeom>
          <a:noFill/>
        </p:spPr>
        <p:txBody>
          <a:bodyPr wrap="square" rtlCol="0">
            <a:spAutoFit/>
          </a:bodyPr>
          <a:lstStyle/>
          <a:p>
            <a:pPr algn="ctr"/>
            <a:r>
              <a:rPr lang="en-GB" sz="1400" i="1" dirty="0">
                <a:solidFill>
                  <a:srgbClr val="FFC000"/>
                </a:solidFill>
              </a:rPr>
              <a:t>AE</a:t>
            </a:r>
            <a:r>
              <a:rPr lang="en-GB" sz="1400" dirty="0">
                <a:solidFill>
                  <a:srgbClr val="FFC000"/>
                </a:solidFill>
              </a:rPr>
              <a:t> 1988, 1037: </a:t>
            </a:r>
            <a:r>
              <a:rPr lang="en-GB" sz="1400" i="1" dirty="0" err="1">
                <a:solidFill>
                  <a:srgbClr val="FFC000"/>
                </a:solidFill>
              </a:rPr>
              <a:t>Diuo</a:t>
            </a:r>
            <a:r>
              <a:rPr lang="en-GB" sz="1400" i="1" dirty="0">
                <a:solidFill>
                  <a:srgbClr val="FFC000"/>
                </a:solidFill>
              </a:rPr>
              <a:t> </a:t>
            </a:r>
            <a:r>
              <a:rPr lang="en-GB" sz="1400" i="1" dirty="0" err="1">
                <a:solidFill>
                  <a:srgbClr val="FFC000"/>
                </a:solidFill>
              </a:rPr>
              <a:t>Traiano</a:t>
            </a:r>
            <a:r>
              <a:rPr lang="en-GB" sz="1400" i="1" dirty="0">
                <a:solidFill>
                  <a:srgbClr val="FFC000"/>
                </a:solidFill>
              </a:rPr>
              <a:t> | </a:t>
            </a:r>
            <a:r>
              <a:rPr lang="en-GB" sz="1400" i="1" dirty="0" err="1">
                <a:solidFill>
                  <a:srgbClr val="FFC000"/>
                </a:solidFill>
              </a:rPr>
              <a:t>Pla</a:t>
            </a:r>
            <a:r>
              <a:rPr lang="en-GB" sz="1400" i="1" dirty="0">
                <a:solidFill>
                  <a:srgbClr val="FFC000"/>
                </a:solidFill>
              </a:rPr>
              <a:t>[</a:t>
            </a:r>
            <a:r>
              <a:rPr lang="en-GB" sz="1400" i="1" dirty="0" err="1">
                <a:solidFill>
                  <a:srgbClr val="FFC000"/>
                </a:solidFill>
              </a:rPr>
              <a:t>nci</a:t>
            </a:r>
            <a:r>
              <a:rPr lang="en-GB" sz="1400" i="1" dirty="0">
                <a:solidFill>
                  <a:srgbClr val="FFC000"/>
                </a:solidFill>
              </a:rPr>
              <a:t>]a Magna. </a:t>
            </a:r>
          </a:p>
        </p:txBody>
      </p:sp>
      <p:sp>
        <p:nvSpPr>
          <p:cNvPr id="16" name="TextBox 15"/>
          <p:cNvSpPr txBox="1"/>
          <p:nvPr/>
        </p:nvSpPr>
        <p:spPr>
          <a:xfrm rot="16200000">
            <a:off x="-691080" y="5538880"/>
            <a:ext cx="1872208" cy="338554"/>
          </a:xfrm>
          <a:prstGeom prst="rect">
            <a:avLst/>
          </a:prstGeom>
          <a:noFill/>
        </p:spPr>
        <p:txBody>
          <a:bodyPr wrap="square" rtlCol="0">
            <a:spAutoFit/>
          </a:bodyPr>
          <a:lstStyle/>
          <a:p>
            <a:r>
              <a:rPr lang="en-GB" sz="1600" dirty="0">
                <a:solidFill>
                  <a:srgbClr val="FFC000"/>
                </a:solidFill>
              </a:rPr>
              <a:t>AE 1988, 1038</a:t>
            </a:r>
          </a:p>
        </p:txBody>
      </p:sp>
    </p:spTree>
    <p:extLst>
      <p:ext uri="{BB962C8B-B14F-4D97-AF65-F5344CB8AC3E}">
        <p14:creationId xmlns:p14="http://schemas.microsoft.com/office/powerpoint/2010/main" val="69209382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vertical)">
                                      <p:cBhvr>
                                        <p:cTn id="7" dur="500"/>
                                        <p:tgtEl>
                                          <p:spTgt spid="10"/>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vertical)">
                                      <p:cBhvr>
                                        <p:cTn id="11" dur="500"/>
                                        <p:tgtEl>
                                          <p:spTgt spid="11"/>
                                        </p:tgtEl>
                                      </p:cBhvr>
                                    </p:animEffect>
                                  </p:childTnLst>
                                </p:cTn>
                              </p:par>
                            </p:childTnLst>
                          </p:cTn>
                        </p:par>
                        <p:par>
                          <p:cTn id="12" fill="hold">
                            <p:stCondLst>
                              <p:cond delay="1000"/>
                            </p:stCondLst>
                            <p:childTnLst>
                              <p:par>
                                <p:cTn id="13" presetID="14" presetClass="entr" presetSubtype="5" fill="hold" nodeType="after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randombar(vertical)">
                                      <p:cBhvr>
                                        <p:cTn id="15" dur="500"/>
                                        <p:tgtEl>
                                          <p:spTgt spid="12"/>
                                        </p:tgtEl>
                                      </p:cBhvr>
                                    </p:animEffect>
                                  </p:childTnLst>
                                </p:cTn>
                              </p:par>
                            </p:childTnLst>
                          </p:cTn>
                        </p:par>
                        <p:par>
                          <p:cTn id="16" fill="hold">
                            <p:stCondLst>
                              <p:cond delay="1500"/>
                            </p:stCondLst>
                            <p:childTnLst>
                              <p:par>
                                <p:cTn id="17" presetID="14" presetClass="entr" presetSubtype="5"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randombar(vertical)">
                                      <p:cBhvr>
                                        <p:cTn id="19" dur="500"/>
                                        <p:tgtEl>
                                          <p:spTgt spid="14"/>
                                        </p:tgtEl>
                                      </p:cBhvr>
                                    </p:animEffect>
                                  </p:childTnLst>
                                </p:cTn>
                              </p:par>
                            </p:childTnLst>
                          </p:cTn>
                        </p:par>
                        <p:par>
                          <p:cTn id="20" fill="hold">
                            <p:stCondLst>
                              <p:cond delay="2000"/>
                            </p:stCondLst>
                            <p:childTnLst>
                              <p:par>
                                <p:cTn id="21" presetID="14" presetClass="entr" presetSubtype="5" fill="hold" grpId="0"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randombar(vertical)">
                                      <p:cBhvr>
                                        <p:cTn id="23" dur="500"/>
                                        <p:tgtEl>
                                          <p:spTgt spid="15"/>
                                        </p:tgtEl>
                                      </p:cBhvr>
                                    </p:animEffect>
                                  </p:childTnLst>
                                </p:cTn>
                              </p:par>
                            </p:childTnLst>
                          </p:cTn>
                        </p:par>
                        <p:par>
                          <p:cTn id="24" fill="hold">
                            <p:stCondLst>
                              <p:cond delay="2500"/>
                            </p:stCondLst>
                            <p:childTnLst>
                              <p:par>
                                <p:cTn id="25" presetID="14" presetClass="entr" presetSubtype="5"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randombar(vertical)">
                                      <p:cBhvr>
                                        <p:cTn id="27" dur="500"/>
                                        <p:tgtEl>
                                          <p:spTgt spid="13"/>
                                        </p:tgtEl>
                                      </p:cBhvr>
                                    </p:animEffect>
                                  </p:childTnLst>
                                </p:cTn>
                              </p:par>
                            </p:childTnLst>
                          </p:cTn>
                        </p:par>
                        <p:par>
                          <p:cTn id="28" fill="hold">
                            <p:stCondLst>
                              <p:cond delay="3000"/>
                            </p:stCondLst>
                            <p:childTnLst>
                              <p:par>
                                <p:cTn id="29" presetID="14" presetClass="entr" presetSubtype="5" fill="hold" grpId="0" nodeType="after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randombar(vertical)">
                                      <p:cBhvr>
                                        <p:cTn id="3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457200" y="260648"/>
            <a:ext cx="8229600" cy="854968"/>
          </a:xfrm>
        </p:spPr>
        <p:txBody>
          <a:bodyPr/>
          <a:lstStyle/>
          <a:p>
            <a:r>
              <a:rPr lang="en-GB" dirty="0" err="1"/>
              <a:t>Perge</a:t>
            </a:r>
            <a:r>
              <a:rPr lang="en-GB" dirty="0"/>
              <a:t>: </a:t>
            </a:r>
            <a:r>
              <a:rPr lang="en-GB" dirty="0" err="1"/>
              <a:t>Plancia</a:t>
            </a:r>
            <a:r>
              <a:rPr lang="en-GB" dirty="0"/>
              <a:t> Magna</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808" y="3406826"/>
            <a:ext cx="4967249" cy="3435681"/>
          </a:xfrm>
          <a:prstGeom prst="rect">
            <a:avLst/>
          </a:prstGeom>
        </p:spPr>
      </p:pic>
      <p:sp>
        <p:nvSpPr>
          <p:cNvPr id="11" name="Oval 10"/>
          <p:cNvSpPr/>
          <p:nvPr/>
        </p:nvSpPr>
        <p:spPr>
          <a:xfrm>
            <a:off x="3277161" y="4624256"/>
            <a:ext cx="1872208" cy="2218251"/>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Content Placeholder 2"/>
          <p:cNvSpPr txBox="1">
            <a:spLocks/>
          </p:cNvSpPr>
          <p:nvPr/>
        </p:nvSpPr>
        <p:spPr>
          <a:xfrm>
            <a:off x="4860032" y="1412776"/>
            <a:ext cx="4283968" cy="4565103"/>
          </a:xfrm>
          <a:prstGeom prst="rect">
            <a:avLst/>
          </a:prstGeom>
        </p:spPr>
        <p:txBody>
          <a:bodyPr vert="horz" lIns="91440" tIns="45720" rIns="91440" bIns="45720" rtlCol="0">
            <a:normAutofit lnSpcReduction="1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sz="2000" dirty="0">
                <a:solidFill>
                  <a:schemeClr val="tx1">
                    <a:lumMod val="65000"/>
                  </a:schemeClr>
                </a:solidFill>
              </a:rPr>
              <a:t>daughter of the proconsul of Bithynia</a:t>
            </a:r>
          </a:p>
          <a:p>
            <a:r>
              <a:rPr lang="de-DE" sz="2000" dirty="0">
                <a:solidFill>
                  <a:schemeClr val="tx1">
                    <a:lumMod val="65000"/>
                  </a:schemeClr>
                </a:solidFill>
              </a:rPr>
              <a:t>„</a:t>
            </a:r>
            <a:r>
              <a:rPr lang="de-DE" sz="2000" dirty="0" err="1">
                <a:solidFill>
                  <a:schemeClr val="tx1">
                    <a:lumMod val="65000"/>
                  </a:schemeClr>
                </a:solidFill>
              </a:rPr>
              <a:t>daughter</a:t>
            </a:r>
            <a:r>
              <a:rPr lang="de-DE" sz="2000" dirty="0">
                <a:solidFill>
                  <a:schemeClr val="tx1">
                    <a:lumMod val="65000"/>
                  </a:schemeClr>
                </a:solidFill>
              </a:rPr>
              <a:t> </a:t>
            </a:r>
            <a:r>
              <a:rPr lang="de-DE" sz="2000" dirty="0" err="1">
                <a:solidFill>
                  <a:schemeClr val="tx1">
                    <a:lumMod val="65000"/>
                  </a:schemeClr>
                </a:solidFill>
              </a:rPr>
              <a:t>of</a:t>
            </a:r>
            <a:r>
              <a:rPr lang="de-DE" sz="2000" dirty="0">
                <a:solidFill>
                  <a:schemeClr val="tx1">
                    <a:lumMod val="65000"/>
                  </a:schemeClr>
                </a:solidFill>
              </a:rPr>
              <a:t> </a:t>
            </a:r>
            <a:r>
              <a:rPr lang="de-DE" sz="2000" dirty="0" err="1">
                <a:solidFill>
                  <a:schemeClr val="tx1">
                    <a:lumMod val="65000"/>
                  </a:schemeClr>
                </a:solidFill>
              </a:rPr>
              <a:t>the</a:t>
            </a:r>
            <a:r>
              <a:rPr lang="de-DE" sz="2000" dirty="0">
                <a:solidFill>
                  <a:schemeClr val="tx1">
                    <a:lumMod val="65000"/>
                  </a:schemeClr>
                </a:solidFill>
              </a:rPr>
              <a:t> </a:t>
            </a:r>
            <a:r>
              <a:rPr lang="de-DE" sz="2000" dirty="0" err="1">
                <a:solidFill>
                  <a:schemeClr val="tx1">
                    <a:lumMod val="65000"/>
                  </a:schemeClr>
                </a:solidFill>
              </a:rPr>
              <a:t>polis</a:t>
            </a:r>
            <a:r>
              <a:rPr lang="de-DE" sz="2000" dirty="0">
                <a:solidFill>
                  <a:schemeClr val="tx1">
                    <a:lumMod val="65000"/>
                  </a:schemeClr>
                </a:solidFill>
              </a:rPr>
              <a:t>“, </a:t>
            </a:r>
            <a:br>
              <a:rPr lang="de-DE" sz="2000" dirty="0">
                <a:solidFill>
                  <a:schemeClr val="tx1">
                    <a:lumMod val="65000"/>
                  </a:schemeClr>
                </a:solidFill>
              </a:rPr>
            </a:br>
            <a:r>
              <a:rPr lang="de-DE" sz="2000" dirty="0" err="1">
                <a:solidFill>
                  <a:schemeClr val="tx1">
                    <a:lumMod val="65000"/>
                  </a:schemeClr>
                </a:solidFill>
              </a:rPr>
              <a:t>priestess</a:t>
            </a:r>
            <a:r>
              <a:rPr lang="de-DE" sz="2000" dirty="0">
                <a:solidFill>
                  <a:schemeClr val="tx1">
                    <a:lumMod val="65000"/>
                  </a:schemeClr>
                </a:solidFill>
              </a:rPr>
              <a:t> </a:t>
            </a:r>
            <a:r>
              <a:rPr lang="de-DE" sz="2000" dirty="0" err="1">
                <a:solidFill>
                  <a:schemeClr val="tx1">
                    <a:lumMod val="65000"/>
                  </a:schemeClr>
                </a:solidFill>
              </a:rPr>
              <a:t>of</a:t>
            </a:r>
            <a:r>
              <a:rPr lang="de-DE" sz="2000" dirty="0">
                <a:solidFill>
                  <a:schemeClr val="tx1">
                    <a:lumMod val="65000"/>
                  </a:schemeClr>
                </a:solidFill>
              </a:rPr>
              <a:t> Artemis, </a:t>
            </a:r>
            <a:r>
              <a:rPr lang="de-DE" sz="2000" i="1" dirty="0" err="1">
                <a:solidFill>
                  <a:schemeClr val="tx1">
                    <a:lumMod val="65000"/>
                  </a:schemeClr>
                </a:solidFill>
              </a:rPr>
              <a:t>demiurgos</a:t>
            </a:r>
            <a:r>
              <a:rPr lang="de-DE" sz="2000" dirty="0">
                <a:solidFill>
                  <a:schemeClr val="tx1">
                    <a:lumMod val="65000"/>
                  </a:schemeClr>
                </a:solidFill>
              </a:rPr>
              <a:t>, </a:t>
            </a:r>
            <a:br>
              <a:rPr lang="de-DE" sz="2000" dirty="0">
                <a:solidFill>
                  <a:schemeClr val="tx1">
                    <a:lumMod val="65000"/>
                  </a:schemeClr>
                </a:solidFill>
              </a:rPr>
            </a:br>
            <a:r>
              <a:rPr lang="de-DE" sz="2000" dirty="0" err="1">
                <a:solidFill>
                  <a:schemeClr val="tx1">
                    <a:lumMod val="65000"/>
                  </a:schemeClr>
                </a:solidFill>
              </a:rPr>
              <a:t>priestess</a:t>
            </a:r>
            <a:r>
              <a:rPr lang="de-DE" sz="2000" dirty="0">
                <a:solidFill>
                  <a:schemeClr val="tx1">
                    <a:lumMod val="65000"/>
                  </a:schemeClr>
                </a:solidFill>
              </a:rPr>
              <a:t> </a:t>
            </a:r>
            <a:r>
              <a:rPr lang="de-DE" sz="2000" dirty="0" err="1">
                <a:solidFill>
                  <a:schemeClr val="tx1">
                    <a:lumMod val="65000"/>
                  </a:schemeClr>
                </a:solidFill>
              </a:rPr>
              <a:t>of</a:t>
            </a:r>
            <a:r>
              <a:rPr lang="de-DE" sz="2000" dirty="0">
                <a:solidFill>
                  <a:schemeClr val="tx1">
                    <a:lumMod val="65000"/>
                  </a:schemeClr>
                </a:solidFill>
              </a:rPr>
              <a:t> </a:t>
            </a:r>
            <a:r>
              <a:rPr lang="de-DE" sz="2000" dirty="0" err="1">
                <a:solidFill>
                  <a:schemeClr val="tx1">
                    <a:lumMod val="65000"/>
                  </a:schemeClr>
                </a:solidFill>
              </a:rPr>
              <a:t>the</a:t>
            </a:r>
            <a:r>
              <a:rPr lang="de-DE" sz="2000" dirty="0">
                <a:solidFill>
                  <a:schemeClr val="tx1">
                    <a:lumMod val="65000"/>
                  </a:schemeClr>
                </a:solidFill>
              </a:rPr>
              <a:t> </a:t>
            </a:r>
            <a:r>
              <a:rPr lang="de-DE" sz="2000" dirty="0" err="1">
                <a:solidFill>
                  <a:schemeClr val="tx1">
                    <a:lumMod val="65000"/>
                  </a:schemeClr>
                </a:solidFill>
              </a:rPr>
              <a:t>mother</a:t>
            </a:r>
            <a:r>
              <a:rPr lang="de-DE" sz="2000" dirty="0">
                <a:solidFill>
                  <a:schemeClr val="tx1">
                    <a:lumMod val="65000"/>
                  </a:schemeClr>
                </a:solidFill>
              </a:rPr>
              <a:t> </a:t>
            </a:r>
            <a:r>
              <a:rPr lang="de-DE" sz="2000" dirty="0" err="1">
                <a:solidFill>
                  <a:schemeClr val="tx1">
                    <a:lumMod val="65000"/>
                  </a:schemeClr>
                </a:solidFill>
              </a:rPr>
              <a:t>goddess</a:t>
            </a:r>
            <a:r>
              <a:rPr lang="de-DE" sz="2000" dirty="0">
                <a:solidFill>
                  <a:schemeClr val="tx1">
                    <a:lumMod val="65000"/>
                  </a:schemeClr>
                </a:solidFill>
              </a:rPr>
              <a:t>, </a:t>
            </a:r>
            <a:br>
              <a:rPr lang="de-DE" sz="2000" dirty="0">
                <a:solidFill>
                  <a:schemeClr val="tx1">
                    <a:lumMod val="65000"/>
                  </a:schemeClr>
                </a:solidFill>
              </a:rPr>
            </a:br>
            <a:r>
              <a:rPr lang="de-DE" sz="2000" dirty="0" err="1">
                <a:solidFill>
                  <a:schemeClr val="tx1">
                    <a:lumMod val="65000"/>
                  </a:schemeClr>
                </a:solidFill>
              </a:rPr>
              <a:t>high</a:t>
            </a:r>
            <a:r>
              <a:rPr lang="de-DE" sz="2000" dirty="0">
                <a:solidFill>
                  <a:schemeClr val="tx1">
                    <a:lumMod val="65000"/>
                  </a:schemeClr>
                </a:solidFill>
              </a:rPr>
              <a:t> </a:t>
            </a:r>
            <a:r>
              <a:rPr lang="de-DE" sz="2000" dirty="0" err="1">
                <a:solidFill>
                  <a:schemeClr val="tx1">
                    <a:lumMod val="65000"/>
                  </a:schemeClr>
                </a:solidFill>
              </a:rPr>
              <a:t>priestess</a:t>
            </a:r>
            <a:r>
              <a:rPr lang="de-DE" sz="2000" dirty="0">
                <a:solidFill>
                  <a:schemeClr val="tx1">
                    <a:lumMod val="65000"/>
                  </a:schemeClr>
                </a:solidFill>
              </a:rPr>
              <a:t> </a:t>
            </a:r>
            <a:r>
              <a:rPr lang="de-DE" sz="2000" dirty="0" err="1">
                <a:solidFill>
                  <a:schemeClr val="tx1">
                    <a:lumMod val="65000"/>
                  </a:schemeClr>
                </a:solidFill>
              </a:rPr>
              <a:t>of</a:t>
            </a:r>
            <a:r>
              <a:rPr lang="de-DE" sz="2000" dirty="0">
                <a:solidFill>
                  <a:schemeClr val="tx1">
                    <a:lumMod val="65000"/>
                  </a:schemeClr>
                </a:solidFill>
              </a:rPr>
              <a:t> </a:t>
            </a:r>
            <a:r>
              <a:rPr lang="de-DE" sz="2000" dirty="0" err="1">
                <a:solidFill>
                  <a:schemeClr val="tx1">
                    <a:lumMod val="65000"/>
                  </a:schemeClr>
                </a:solidFill>
              </a:rPr>
              <a:t>the</a:t>
            </a:r>
            <a:r>
              <a:rPr lang="de-DE" sz="2000" dirty="0">
                <a:solidFill>
                  <a:schemeClr val="tx1">
                    <a:lumMod val="65000"/>
                  </a:schemeClr>
                </a:solidFill>
              </a:rPr>
              <a:t> </a:t>
            </a:r>
            <a:r>
              <a:rPr lang="de-DE" sz="2000" i="1" dirty="0" err="1">
                <a:solidFill>
                  <a:schemeClr val="tx1">
                    <a:lumMod val="65000"/>
                  </a:schemeClr>
                </a:solidFill>
              </a:rPr>
              <a:t>Augusti</a:t>
            </a:r>
            <a:endParaRPr lang="en-GB" sz="2000" i="1" dirty="0">
              <a:solidFill>
                <a:schemeClr val="tx1">
                  <a:lumMod val="65000"/>
                </a:schemeClr>
              </a:solidFill>
            </a:endParaRPr>
          </a:p>
          <a:p>
            <a:r>
              <a:rPr lang="de-DE" sz="2000" dirty="0" err="1">
                <a:solidFill>
                  <a:schemeClr val="accent5">
                    <a:lumMod val="60000"/>
                    <a:lumOff val="40000"/>
                  </a:schemeClr>
                </a:solidFill>
              </a:rPr>
              <a:t>Several</a:t>
            </a:r>
            <a:r>
              <a:rPr lang="de-DE" sz="2000" dirty="0">
                <a:solidFill>
                  <a:schemeClr val="accent5">
                    <a:lumMod val="60000"/>
                    <a:lumOff val="40000"/>
                  </a:schemeClr>
                </a:solidFill>
              </a:rPr>
              <a:t> large </a:t>
            </a:r>
            <a:r>
              <a:rPr lang="de-DE" sz="2000" b="1" dirty="0" err="1">
                <a:solidFill>
                  <a:schemeClr val="accent5">
                    <a:lumMod val="60000"/>
                    <a:lumOff val="40000"/>
                  </a:schemeClr>
                </a:solidFill>
              </a:rPr>
              <a:t>building</a:t>
            </a:r>
            <a:r>
              <a:rPr lang="de-DE" sz="2000" b="1" dirty="0">
                <a:solidFill>
                  <a:schemeClr val="accent5">
                    <a:lumMod val="60000"/>
                    <a:lumOff val="40000"/>
                  </a:schemeClr>
                </a:solidFill>
              </a:rPr>
              <a:t> </a:t>
            </a:r>
            <a:r>
              <a:rPr lang="de-DE" sz="2000" b="1" dirty="0" err="1">
                <a:solidFill>
                  <a:schemeClr val="accent5">
                    <a:lumMod val="60000"/>
                    <a:lumOff val="40000"/>
                  </a:schemeClr>
                </a:solidFill>
              </a:rPr>
              <a:t>projects</a:t>
            </a:r>
            <a:r>
              <a:rPr lang="de-DE" sz="2000" b="1" dirty="0">
                <a:solidFill>
                  <a:schemeClr val="accent5">
                    <a:lumMod val="60000"/>
                    <a:lumOff val="40000"/>
                  </a:schemeClr>
                </a:solidFill>
              </a:rPr>
              <a:t> </a:t>
            </a:r>
            <a:r>
              <a:rPr lang="de-DE" sz="2000" dirty="0" err="1">
                <a:solidFill>
                  <a:schemeClr val="accent5">
                    <a:lumMod val="60000"/>
                    <a:lumOff val="40000"/>
                  </a:schemeClr>
                </a:solidFill>
              </a:rPr>
              <a:t>during</a:t>
            </a:r>
            <a:r>
              <a:rPr lang="de-DE" sz="2000" dirty="0">
                <a:solidFill>
                  <a:schemeClr val="accent5">
                    <a:lumMod val="60000"/>
                    <a:lumOff val="40000"/>
                  </a:schemeClr>
                </a:solidFill>
              </a:rPr>
              <a:t> </a:t>
            </a:r>
            <a:r>
              <a:rPr lang="de-DE" sz="2000" dirty="0" err="1">
                <a:solidFill>
                  <a:schemeClr val="accent5">
                    <a:lumMod val="60000"/>
                    <a:lumOff val="40000"/>
                  </a:schemeClr>
                </a:solidFill>
              </a:rPr>
              <a:t>Hadrian‘s</a:t>
            </a:r>
            <a:r>
              <a:rPr lang="de-DE" sz="2000" dirty="0">
                <a:solidFill>
                  <a:schemeClr val="accent5">
                    <a:lumMod val="60000"/>
                    <a:lumOff val="40000"/>
                  </a:schemeClr>
                </a:solidFill>
              </a:rPr>
              <a:t> </a:t>
            </a:r>
            <a:r>
              <a:rPr lang="de-DE" sz="2000" dirty="0" err="1">
                <a:solidFill>
                  <a:schemeClr val="accent5">
                    <a:lumMod val="60000"/>
                    <a:lumOff val="40000"/>
                  </a:schemeClr>
                </a:solidFill>
              </a:rPr>
              <a:t>reign</a:t>
            </a:r>
            <a:r>
              <a:rPr lang="de-DE" sz="2000" dirty="0">
                <a:solidFill>
                  <a:schemeClr val="accent5">
                    <a:lumMod val="60000"/>
                    <a:lumOff val="40000"/>
                  </a:schemeClr>
                </a:solidFill>
              </a:rPr>
              <a:t> (107-138)</a:t>
            </a:r>
          </a:p>
          <a:p>
            <a:pPr lvl="1"/>
            <a:r>
              <a:rPr lang="de-DE" sz="1800" dirty="0" err="1">
                <a:solidFill>
                  <a:schemeClr val="accent5">
                    <a:lumMod val="60000"/>
                    <a:lumOff val="40000"/>
                  </a:schemeClr>
                </a:solidFill>
              </a:rPr>
              <a:t>renovated</a:t>
            </a:r>
            <a:r>
              <a:rPr lang="de-DE" sz="1800" dirty="0">
                <a:solidFill>
                  <a:schemeClr val="accent5">
                    <a:lumMod val="60000"/>
                    <a:lumOff val="40000"/>
                  </a:schemeClr>
                </a:solidFill>
              </a:rPr>
              <a:t> </a:t>
            </a:r>
            <a:r>
              <a:rPr lang="de-DE" sz="1800" dirty="0" err="1">
                <a:solidFill>
                  <a:schemeClr val="accent5">
                    <a:lumMod val="60000"/>
                    <a:lumOff val="40000"/>
                  </a:schemeClr>
                </a:solidFill>
              </a:rPr>
              <a:t>city</a:t>
            </a:r>
            <a:r>
              <a:rPr lang="de-DE" sz="1800" dirty="0">
                <a:solidFill>
                  <a:schemeClr val="accent5">
                    <a:lumMod val="60000"/>
                    <a:lumOff val="40000"/>
                  </a:schemeClr>
                </a:solidFill>
              </a:rPr>
              <a:t> </a:t>
            </a:r>
            <a:r>
              <a:rPr lang="de-DE" sz="1800" dirty="0" err="1">
                <a:solidFill>
                  <a:schemeClr val="accent5">
                    <a:lumMod val="60000"/>
                    <a:lumOff val="40000"/>
                  </a:schemeClr>
                </a:solidFill>
              </a:rPr>
              <a:t>gate</a:t>
            </a:r>
            <a:endParaRPr lang="de-DE" sz="1800" dirty="0">
              <a:solidFill>
                <a:schemeClr val="accent5">
                  <a:lumMod val="60000"/>
                  <a:lumOff val="40000"/>
                </a:schemeClr>
              </a:solidFill>
            </a:endParaRPr>
          </a:p>
          <a:p>
            <a:pPr lvl="1"/>
            <a:r>
              <a:rPr lang="de-DE" sz="1800" dirty="0">
                <a:solidFill>
                  <a:schemeClr val="accent5">
                    <a:lumMod val="60000"/>
                    <a:lumOff val="40000"/>
                  </a:schemeClr>
                </a:solidFill>
              </a:rPr>
              <a:t>2-storey oval </a:t>
            </a:r>
            <a:r>
              <a:rPr lang="de-DE" sz="1800" dirty="0" err="1">
                <a:solidFill>
                  <a:schemeClr val="accent5">
                    <a:lumMod val="60000"/>
                    <a:lumOff val="40000"/>
                  </a:schemeClr>
                </a:solidFill>
              </a:rPr>
              <a:t>court</a:t>
            </a:r>
            <a:r>
              <a:rPr lang="de-DE" sz="1800" dirty="0">
                <a:solidFill>
                  <a:schemeClr val="accent5">
                    <a:lumMod val="60000"/>
                    <a:lumOff val="40000"/>
                  </a:schemeClr>
                </a:solidFill>
              </a:rPr>
              <a:t> </a:t>
            </a:r>
            <a:r>
              <a:rPr lang="de-DE" sz="1800" dirty="0" err="1">
                <a:solidFill>
                  <a:schemeClr val="accent5">
                    <a:lumMod val="60000"/>
                    <a:lumOff val="40000"/>
                  </a:schemeClr>
                </a:solidFill>
              </a:rPr>
              <a:t>with</a:t>
            </a:r>
            <a:r>
              <a:rPr lang="de-DE" sz="1800" dirty="0">
                <a:solidFill>
                  <a:schemeClr val="accent5">
                    <a:lumMod val="60000"/>
                    <a:lumOff val="40000"/>
                  </a:schemeClr>
                </a:solidFill>
              </a:rPr>
              <a:t> </a:t>
            </a:r>
            <a:r>
              <a:rPr lang="de-DE" sz="1800" dirty="0" err="1">
                <a:solidFill>
                  <a:schemeClr val="accent5">
                    <a:lumMod val="60000"/>
                    <a:lumOff val="40000"/>
                  </a:schemeClr>
                </a:solidFill>
              </a:rPr>
              <a:t>statues</a:t>
            </a:r>
            <a:endParaRPr lang="de-DE" sz="1800" dirty="0">
              <a:solidFill>
                <a:schemeClr val="accent5">
                  <a:lumMod val="60000"/>
                  <a:lumOff val="40000"/>
                </a:schemeClr>
              </a:solidFill>
            </a:endParaRPr>
          </a:p>
          <a:p>
            <a:pPr lvl="1"/>
            <a:r>
              <a:rPr lang="de-DE" sz="1800" dirty="0">
                <a:solidFill>
                  <a:schemeClr val="accent5">
                    <a:lumMod val="60000"/>
                    <a:lumOff val="40000"/>
                  </a:schemeClr>
                </a:solidFill>
              </a:rPr>
              <a:t>monumental </a:t>
            </a:r>
            <a:r>
              <a:rPr lang="de-DE" sz="1800" dirty="0" err="1">
                <a:solidFill>
                  <a:schemeClr val="accent5">
                    <a:lumMod val="60000"/>
                    <a:lumOff val="40000"/>
                  </a:schemeClr>
                </a:solidFill>
              </a:rPr>
              <a:t>arch</a:t>
            </a:r>
            <a:r>
              <a:rPr lang="de-DE" sz="1800" dirty="0">
                <a:solidFill>
                  <a:schemeClr val="accent5">
                    <a:lumMod val="60000"/>
                    <a:lumOff val="40000"/>
                  </a:schemeClr>
                </a:solidFill>
              </a:rPr>
              <a:t> </a:t>
            </a:r>
            <a:r>
              <a:rPr lang="de-DE" sz="1800" dirty="0" err="1">
                <a:solidFill>
                  <a:schemeClr val="accent5">
                    <a:lumMod val="60000"/>
                    <a:lumOff val="40000"/>
                  </a:schemeClr>
                </a:solidFill>
              </a:rPr>
              <a:t>with</a:t>
            </a:r>
            <a:r>
              <a:rPr lang="de-DE" sz="1800" dirty="0">
                <a:solidFill>
                  <a:schemeClr val="accent5">
                    <a:lumMod val="60000"/>
                    <a:lumOff val="40000"/>
                  </a:schemeClr>
                </a:solidFill>
              </a:rPr>
              <a:t> </a:t>
            </a:r>
            <a:r>
              <a:rPr lang="de-DE" sz="1800" dirty="0" err="1">
                <a:solidFill>
                  <a:schemeClr val="accent5">
                    <a:lumMod val="60000"/>
                    <a:lumOff val="40000"/>
                  </a:schemeClr>
                </a:solidFill>
              </a:rPr>
              <a:t>statues</a:t>
            </a:r>
            <a:r>
              <a:rPr lang="de-DE" sz="1800" dirty="0">
                <a:solidFill>
                  <a:schemeClr val="accent5">
                    <a:lumMod val="60000"/>
                    <a:lumOff val="40000"/>
                  </a:schemeClr>
                </a:solidFill>
              </a:rPr>
              <a:t> </a:t>
            </a:r>
            <a:r>
              <a:rPr lang="de-DE" sz="1800" dirty="0" err="1">
                <a:solidFill>
                  <a:schemeClr val="accent5">
                    <a:lumMod val="60000"/>
                    <a:lumOff val="40000"/>
                  </a:schemeClr>
                </a:solidFill>
              </a:rPr>
              <a:t>of</a:t>
            </a:r>
            <a:r>
              <a:rPr lang="de-DE" sz="1800" dirty="0">
                <a:solidFill>
                  <a:schemeClr val="accent5">
                    <a:lumMod val="60000"/>
                    <a:lumOff val="40000"/>
                  </a:schemeClr>
                </a:solidFill>
              </a:rPr>
              <a:t> </a:t>
            </a:r>
            <a:r>
              <a:rPr lang="de-DE" sz="1800" dirty="0" err="1">
                <a:solidFill>
                  <a:schemeClr val="accent5">
                    <a:lumMod val="60000"/>
                    <a:lumOff val="40000"/>
                  </a:schemeClr>
                </a:solidFill>
              </a:rPr>
              <a:t>members</a:t>
            </a:r>
            <a:r>
              <a:rPr lang="de-DE" sz="1800" dirty="0">
                <a:solidFill>
                  <a:schemeClr val="accent5">
                    <a:lumMod val="60000"/>
                    <a:lumOff val="40000"/>
                  </a:schemeClr>
                </a:solidFill>
              </a:rPr>
              <a:t> </a:t>
            </a:r>
            <a:r>
              <a:rPr lang="de-DE" sz="1800" dirty="0" err="1">
                <a:solidFill>
                  <a:schemeClr val="accent5">
                    <a:lumMod val="60000"/>
                    <a:lumOff val="40000"/>
                  </a:schemeClr>
                </a:solidFill>
              </a:rPr>
              <a:t>of</a:t>
            </a:r>
            <a:r>
              <a:rPr lang="de-DE" sz="1800" dirty="0">
                <a:solidFill>
                  <a:schemeClr val="accent5">
                    <a:lumMod val="60000"/>
                    <a:lumOff val="40000"/>
                  </a:schemeClr>
                </a:solidFill>
              </a:rPr>
              <a:t> </a:t>
            </a:r>
            <a:r>
              <a:rPr lang="de-DE" sz="1800" dirty="0" err="1">
                <a:solidFill>
                  <a:schemeClr val="accent5">
                    <a:lumMod val="60000"/>
                    <a:lumOff val="40000"/>
                  </a:schemeClr>
                </a:solidFill>
              </a:rPr>
              <a:t>Hadrian‘s</a:t>
            </a:r>
            <a:r>
              <a:rPr lang="de-DE" sz="1800" dirty="0">
                <a:solidFill>
                  <a:schemeClr val="accent5">
                    <a:lumMod val="60000"/>
                    <a:lumOff val="40000"/>
                  </a:schemeClr>
                </a:solidFill>
              </a:rPr>
              <a:t>  </a:t>
            </a:r>
            <a:r>
              <a:rPr lang="de-DE" sz="1800" dirty="0" err="1">
                <a:solidFill>
                  <a:schemeClr val="accent5">
                    <a:lumMod val="60000"/>
                    <a:lumOff val="40000"/>
                  </a:schemeClr>
                </a:solidFill>
              </a:rPr>
              <a:t>family</a:t>
            </a:r>
            <a:endParaRPr lang="de-DE" sz="1800" dirty="0">
              <a:solidFill>
                <a:schemeClr val="accent5">
                  <a:lumMod val="60000"/>
                  <a:lumOff val="40000"/>
                </a:schemeClr>
              </a:solidFill>
            </a:endParaRPr>
          </a:p>
          <a:p>
            <a:r>
              <a:rPr lang="de-DE" sz="2000" dirty="0">
                <a:solidFill>
                  <a:schemeClr val="accent5">
                    <a:lumMod val="60000"/>
                    <a:lumOff val="40000"/>
                  </a:schemeClr>
                </a:solidFill>
                <a:sym typeface="Wingdings" pitchFamily="2" charset="2"/>
              </a:rPr>
              <a:t></a:t>
            </a:r>
            <a:r>
              <a:rPr lang="de-DE" sz="2000" dirty="0" err="1">
                <a:solidFill>
                  <a:schemeClr val="accent5">
                    <a:lumMod val="60000"/>
                    <a:lumOff val="40000"/>
                  </a:schemeClr>
                </a:solidFill>
                <a:sym typeface="Wingdings" pitchFamily="2" charset="2"/>
              </a:rPr>
              <a:t>patron</a:t>
            </a:r>
            <a:r>
              <a:rPr lang="de-DE" sz="2000" dirty="0">
                <a:solidFill>
                  <a:schemeClr val="accent5">
                    <a:lumMod val="60000"/>
                    <a:lumOff val="40000"/>
                  </a:schemeClr>
                </a:solidFill>
                <a:sym typeface="Wingdings" pitchFamily="2" charset="2"/>
              </a:rPr>
              <a:t> </a:t>
            </a:r>
            <a:r>
              <a:rPr lang="de-DE" sz="2000" dirty="0" err="1">
                <a:solidFill>
                  <a:schemeClr val="accent5">
                    <a:lumMod val="60000"/>
                    <a:lumOff val="40000"/>
                  </a:schemeClr>
                </a:solidFill>
                <a:sym typeface="Wingdings" pitchFamily="2" charset="2"/>
              </a:rPr>
              <a:t>goddess</a:t>
            </a:r>
            <a:r>
              <a:rPr lang="de-DE" sz="2000" dirty="0">
                <a:solidFill>
                  <a:schemeClr val="accent5">
                    <a:lumMod val="60000"/>
                    <a:lumOff val="40000"/>
                  </a:schemeClr>
                </a:solidFill>
                <a:sym typeface="Wingdings" pitchFamily="2" charset="2"/>
              </a:rPr>
              <a:t> </a:t>
            </a:r>
            <a:r>
              <a:rPr lang="de-DE" sz="2000" dirty="0" err="1">
                <a:solidFill>
                  <a:schemeClr val="accent5">
                    <a:lumMod val="60000"/>
                    <a:lumOff val="40000"/>
                  </a:schemeClr>
                </a:solidFill>
                <a:sym typeface="Wingdings" pitchFamily="2" charset="2"/>
              </a:rPr>
              <a:t>of</a:t>
            </a:r>
            <a:r>
              <a:rPr lang="de-DE" sz="2000" dirty="0">
                <a:solidFill>
                  <a:schemeClr val="accent5">
                    <a:lumMod val="60000"/>
                    <a:lumOff val="40000"/>
                  </a:schemeClr>
                </a:solidFill>
                <a:sym typeface="Wingdings" pitchFamily="2" charset="2"/>
              </a:rPr>
              <a:t> </a:t>
            </a:r>
            <a:r>
              <a:rPr lang="de-DE" sz="2000" dirty="0" err="1">
                <a:solidFill>
                  <a:schemeClr val="accent5">
                    <a:lumMod val="60000"/>
                    <a:lumOff val="40000"/>
                  </a:schemeClr>
                </a:solidFill>
                <a:sym typeface="Wingdings" pitchFamily="2" charset="2"/>
              </a:rPr>
              <a:t>the</a:t>
            </a:r>
            <a:r>
              <a:rPr lang="de-DE" sz="2000" dirty="0">
                <a:solidFill>
                  <a:schemeClr val="accent5">
                    <a:lumMod val="60000"/>
                    <a:lumOff val="40000"/>
                  </a:schemeClr>
                </a:solidFill>
                <a:sym typeface="Wingdings" pitchFamily="2" charset="2"/>
              </a:rPr>
              <a:t> </a:t>
            </a:r>
            <a:r>
              <a:rPr lang="de-DE" sz="2000" dirty="0" err="1">
                <a:solidFill>
                  <a:schemeClr val="accent5">
                    <a:lumMod val="60000"/>
                    <a:lumOff val="40000"/>
                  </a:schemeClr>
                </a:solidFill>
                <a:sym typeface="Wingdings" pitchFamily="2" charset="2"/>
              </a:rPr>
              <a:t>polis</a:t>
            </a:r>
            <a:endParaRPr lang="de-DE" sz="2000" dirty="0">
              <a:solidFill>
                <a:schemeClr val="accent5">
                  <a:lumMod val="60000"/>
                  <a:lumOff val="40000"/>
                </a:schemeClr>
              </a:solidFill>
              <a:sym typeface="Wingdings" pitchFamily="2" charset="2"/>
            </a:endParaRPr>
          </a:p>
        </p:txBody>
      </p:sp>
      <p:pic>
        <p:nvPicPr>
          <p:cNvPr id="14" name="Picture 13"/>
          <p:cNvPicPr>
            <a:picLocks noChangeAspect="1"/>
          </p:cNvPicPr>
          <p:nvPr/>
        </p:nvPicPr>
        <p:blipFill>
          <a:blip r:embed="rId3" cstate="print">
            <a:extLst>
              <a:ext uri="{BEBA8EAE-BF5A-486C-A8C5-ECC9F3942E4B}">
                <a14:imgProps xmlns:a14="http://schemas.microsoft.com/office/drawing/2010/main">
                  <a14:imgLayer r:embed="rId4">
                    <a14:imgEffect>
                      <a14:backgroundRemoval t="4357" b="95436" l="556" r="100000">
                        <a14:foregroundMark x1="1944" y1="48548" x2="1944" y2="48548"/>
                        <a14:foregroundMark x1="2222" y1="58299" x2="2222" y2="58299"/>
                        <a14:foregroundMark x1="2222" y1="69710" x2="2222" y2="69710"/>
                        <a14:foregroundMark x1="1250" y1="81743" x2="1250" y2="81743"/>
                        <a14:foregroundMark x1="7361" y1="95436" x2="7361" y2="95436"/>
                        <a14:foregroundMark x1="24583" y1="29046" x2="24583" y2="29046"/>
                        <a14:foregroundMark x1="15417" y1="20954" x2="15417" y2="20954"/>
                        <a14:foregroundMark x1="12361" y1="16805" x2="12361" y2="16805"/>
                        <a14:foregroundMark x1="2639" y1="4357" x2="2639" y2="4357"/>
                        <a14:foregroundMark x1="7083" y1="9751" x2="7083" y2="9751"/>
                      </a14:backgroundRemoval>
                    </a14:imgEffect>
                  </a14:imgLayer>
                </a14:imgProps>
              </a:ext>
              <a:ext uri="{28A0092B-C50C-407E-A947-70E740481C1C}">
                <a14:useLocalDpi xmlns:a14="http://schemas.microsoft.com/office/drawing/2010/main" val="0"/>
              </a:ext>
            </a:extLst>
          </a:blip>
          <a:stretch>
            <a:fillRect/>
          </a:stretch>
        </p:blipFill>
        <p:spPr>
          <a:xfrm>
            <a:off x="152961" y="1052737"/>
            <a:ext cx="4517681" cy="3024336"/>
          </a:xfrm>
          <a:prstGeom prst="rect">
            <a:avLst/>
          </a:prstGeom>
        </p:spPr>
      </p:pic>
    </p:spTree>
    <p:extLst>
      <p:ext uri="{BB962C8B-B14F-4D97-AF65-F5344CB8AC3E}">
        <p14:creationId xmlns:p14="http://schemas.microsoft.com/office/powerpoint/2010/main" val="349724450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randombar(vertical)">
                                      <p:cBhvr>
                                        <p:cTn id="7" dur="500"/>
                                        <p:tgtEl>
                                          <p:spTgt spid="5"/>
                                        </p:tgtEl>
                                      </p:cBhvr>
                                    </p:animEffect>
                                  </p:childTnLst>
                                </p:cTn>
                              </p:par>
                              <p:par>
                                <p:cTn id="8" presetID="14" presetClass="entr" presetSubtype="5" fill="hold" grpId="0" nodeType="withEffect">
                                  <p:stCondLst>
                                    <p:cond delay="500"/>
                                  </p:stCondLst>
                                  <p:childTnLst>
                                    <p:set>
                                      <p:cBhvr>
                                        <p:cTn id="9" dur="1" fill="hold">
                                          <p:stCondLst>
                                            <p:cond delay="0"/>
                                          </p:stCondLst>
                                        </p:cTn>
                                        <p:tgtEl>
                                          <p:spTgt spid="11"/>
                                        </p:tgtEl>
                                        <p:attrNameLst>
                                          <p:attrName>style.visibility</p:attrName>
                                        </p:attrNameLst>
                                      </p:cBhvr>
                                      <p:to>
                                        <p:strVal val="visible"/>
                                      </p:to>
                                    </p:set>
                                    <p:animEffect transition="in" filter="randombar(vertical)">
                                      <p:cBhvr>
                                        <p:cTn id="10" dur="500"/>
                                        <p:tgtEl>
                                          <p:spTgt spid="11"/>
                                        </p:tgtEl>
                                      </p:cBhvr>
                                    </p:animEffect>
                                  </p:childTnLst>
                                </p:cTn>
                              </p:par>
                              <p:par>
                                <p:cTn id="11" presetID="14" presetClass="entr" presetSubtype="5" fill="hold" nodeType="withEffect">
                                  <p:stCondLst>
                                    <p:cond delay="500"/>
                                  </p:stCondLst>
                                  <p:childTnLst>
                                    <p:set>
                                      <p:cBhvr>
                                        <p:cTn id="12" dur="1" fill="hold">
                                          <p:stCondLst>
                                            <p:cond delay="0"/>
                                          </p:stCondLst>
                                        </p:cTn>
                                        <p:tgtEl>
                                          <p:spTgt spid="14"/>
                                        </p:tgtEl>
                                        <p:attrNameLst>
                                          <p:attrName>style.visibility</p:attrName>
                                        </p:attrNameLst>
                                      </p:cBhvr>
                                      <p:to>
                                        <p:strVal val="visible"/>
                                      </p:to>
                                    </p:set>
                                    <p:animEffect transition="in" filter="randombar(vertical)">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457200" y="260648"/>
            <a:ext cx="8229600" cy="854968"/>
          </a:xfrm>
        </p:spPr>
        <p:txBody>
          <a:bodyPr/>
          <a:lstStyle/>
          <a:p>
            <a:r>
              <a:rPr lang="en-GB" dirty="0" err="1"/>
              <a:t>Perge</a:t>
            </a:r>
            <a:r>
              <a:rPr lang="en-GB" dirty="0"/>
              <a:t>: </a:t>
            </a:r>
            <a:r>
              <a:rPr lang="en-GB" dirty="0" err="1"/>
              <a:t>Plancia</a:t>
            </a:r>
            <a:r>
              <a:rPr lang="en-GB" dirty="0"/>
              <a:t> Magna</a:t>
            </a:r>
          </a:p>
        </p:txBody>
      </p:sp>
      <p:pic>
        <p:nvPicPr>
          <p:cNvPr id="14" name="Picture 1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808" y="3406826"/>
            <a:ext cx="4967249" cy="3435681"/>
          </a:xfrm>
          <a:prstGeom prst="rect">
            <a:avLst/>
          </a:prstGeom>
        </p:spPr>
      </p:pic>
      <p:sp>
        <p:nvSpPr>
          <p:cNvPr id="15" name="Oval 14"/>
          <p:cNvSpPr/>
          <p:nvPr/>
        </p:nvSpPr>
        <p:spPr>
          <a:xfrm>
            <a:off x="3277161" y="4624256"/>
            <a:ext cx="1872208" cy="2218251"/>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Content Placeholder 2"/>
          <p:cNvSpPr txBox="1">
            <a:spLocks/>
          </p:cNvSpPr>
          <p:nvPr/>
        </p:nvSpPr>
        <p:spPr>
          <a:xfrm>
            <a:off x="4860032" y="1412776"/>
            <a:ext cx="4283968" cy="4565103"/>
          </a:xfrm>
          <a:prstGeom prst="rect">
            <a:avLst/>
          </a:prstGeom>
        </p:spPr>
        <p:txBody>
          <a:bodyPr vert="horz" lIns="91440" tIns="45720" rIns="91440" bIns="45720" rtlCol="0">
            <a:normAutofit lnSpcReduction="1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sz="2000" dirty="0">
                <a:solidFill>
                  <a:schemeClr val="tx1">
                    <a:lumMod val="65000"/>
                  </a:schemeClr>
                </a:solidFill>
              </a:rPr>
              <a:t>daughter of the proconsul of Bithynia</a:t>
            </a:r>
          </a:p>
          <a:p>
            <a:r>
              <a:rPr lang="de-DE" sz="2000" dirty="0">
                <a:solidFill>
                  <a:schemeClr val="tx1">
                    <a:lumMod val="65000"/>
                  </a:schemeClr>
                </a:solidFill>
              </a:rPr>
              <a:t>„</a:t>
            </a:r>
            <a:r>
              <a:rPr lang="de-DE" sz="2000" dirty="0" err="1">
                <a:solidFill>
                  <a:schemeClr val="tx1">
                    <a:lumMod val="65000"/>
                  </a:schemeClr>
                </a:solidFill>
              </a:rPr>
              <a:t>daughter</a:t>
            </a:r>
            <a:r>
              <a:rPr lang="de-DE" sz="2000" dirty="0">
                <a:solidFill>
                  <a:schemeClr val="tx1">
                    <a:lumMod val="65000"/>
                  </a:schemeClr>
                </a:solidFill>
              </a:rPr>
              <a:t> </a:t>
            </a:r>
            <a:r>
              <a:rPr lang="de-DE" sz="2000" dirty="0" err="1">
                <a:solidFill>
                  <a:schemeClr val="tx1">
                    <a:lumMod val="65000"/>
                  </a:schemeClr>
                </a:solidFill>
              </a:rPr>
              <a:t>of</a:t>
            </a:r>
            <a:r>
              <a:rPr lang="de-DE" sz="2000" dirty="0">
                <a:solidFill>
                  <a:schemeClr val="tx1">
                    <a:lumMod val="65000"/>
                  </a:schemeClr>
                </a:solidFill>
              </a:rPr>
              <a:t> </a:t>
            </a:r>
            <a:r>
              <a:rPr lang="de-DE" sz="2000" dirty="0" err="1">
                <a:solidFill>
                  <a:schemeClr val="tx1">
                    <a:lumMod val="65000"/>
                  </a:schemeClr>
                </a:solidFill>
              </a:rPr>
              <a:t>the</a:t>
            </a:r>
            <a:r>
              <a:rPr lang="de-DE" sz="2000" dirty="0">
                <a:solidFill>
                  <a:schemeClr val="tx1">
                    <a:lumMod val="65000"/>
                  </a:schemeClr>
                </a:solidFill>
              </a:rPr>
              <a:t> </a:t>
            </a:r>
            <a:r>
              <a:rPr lang="de-DE" sz="2000" dirty="0" err="1">
                <a:solidFill>
                  <a:schemeClr val="tx1">
                    <a:lumMod val="65000"/>
                  </a:schemeClr>
                </a:solidFill>
              </a:rPr>
              <a:t>polis</a:t>
            </a:r>
            <a:r>
              <a:rPr lang="de-DE" sz="2000" dirty="0">
                <a:solidFill>
                  <a:schemeClr val="tx1">
                    <a:lumMod val="65000"/>
                  </a:schemeClr>
                </a:solidFill>
              </a:rPr>
              <a:t>“, </a:t>
            </a:r>
            <a:br>
              <a:rPr lang="de-DE" sz="2000" dirty="0">
                <a:solidFill>
                  <a:schemeClr val="tx1">
                    <a:lumMod val="65000"/>
                  </a:schemeClr>
                </a:solidFill>
              </a:rPr>
            </a:br>
            <a:r>
              <a:rPr lang="de-DE" sz="2000" dirty="0" err="1">
                <a:solidFill>
                  <a:schemeClr val="tx1">
                    <a:lumMod val="65000"/>
                  </a:schemeClr>
                </a:solidFill>
              </a:rPr>
              <a:t>priestess</a:t>
            </a:r>
            <a:r>
              <a:rPr lang="de-DE" sz="2000" dirty="0">
                <a:solidFill>
                  <a:schemeClr val="tx1">
                    <a:lumMod val="65000"/>
                  </a:schemeClr>
                </a:solidFill>
              </a:rPr>
              <a:t> </a:t>
            </a:r>
            <a:r>
              <a:rPr lang="de-DE" sz="2000" dirty="0" err="1">
                <a:solidFill>
                  <a:schemeClr val="tx1">
                    <a:lumMod val="65000"/>
                  </a:schemeClr>
                </a:solidFill>
              </a:rPr>
              <a:t>of</a:t>
            </a:r>
            <a:r>
              <a:rPr lang="de-DE" sz="2000" dirty="0">
                <a:solidFill>
                  <a:schemeClr val="tx1">
                    <a:lumMod val="65000"/>
                  </a:schemeClr>
                </a:solidFill>
              </a:rPr>
              <a:t> Artemis, </a:t>
            </a:r>
            <a:r>
              <a:rPr lang="de-DE" sz="2000" i="1" dirty="0" err="1">
                <a:solidFill>
                  <a:schemeClr val="tx1">
                    <a:lumMod val="65000"/>
                  </a:schemeClr>
                </a:solidFill>
              </a:rPr>
              <a:t>demiurgos</a:t>
            </a:r>
            <a:r>
              <a:rPr lang="de-DE" sz="2000" dirty="0">
                <a:solidFill>
                  <a:schemeClr val="tx1">
                    <a:lumMod val="65000"/>
                  </a:schemeClr>
                </a:solidFill>
              </a:rPr>
              <a:t>, </a:t>
            </a:r>
            <a:br>
              <a:rPr lang="de-DE" sz="2000" dirty="0">
                <a:solidFill>
                  <a:schemeClr val="tx1">
                    <a:lumMod val="65000"/>
                  </a:schemeClr>
                </a:solidFill>
              </a:rPr>
            </a:br>
            <a:r>
              <a:rPr lang="de-DE" sz="2000" dirty="0" err="1">
                <a:solidFill>
                  <a:schemeClr val="tx1">
                    <a:lumMod val="65000"/>
                  </a:schemeClr>
                </a:solidFill>
              </a:rPr>
              <a:t>priestess</a:t>
            </a:r>
            <a:r>
              <a:rPr lang="de-DE" sz="2000" dirty="0">
                <a:solidFill>
                  <a:schemeClr val="tx1">
                    <a:lumMod val="65000"/>
                  </a:schemeClr>
                </a:solidFill>
              </a:rPr>
              <a:t> </a:t>
            </a:r>
            <a:r>
              <a:rPr lang="de-DE" sz="2000" dirty="0" err="1">
                <a:solidFill>
                  <a:schemeClr val="tx1">
                    <a:lumMod val="65000"/>
                  </a:schemeClr>
                </a:solidFill>
              </a:rPr>
              <a:t>of</a:t>
            </a:r>
            <a:r>
              <a:rPr lang="de-DE" sz="2000" dirty="0">
                <a:solidFill>
                  <a:schemeClr val="tx1">
                    <a:lumMod val="65000"/>
                  </a:schemeClr>
                </a:solidFill>
              </a:rPr>
              <a:t> </a:t>
            </a:r>
            <a:r>
              <a:rPr lang="de-DE" sz="2000" dirty="0" err="1">
                <a:solidFill>
                  <a:schemeClr val="tx1">
                    <a:lumMod val="65000"/>
                  </a:schemeClr>
                </a:solidFill>
              </a:rPr>
              <a:t>the</a:t>
            </a:r>
            <a:r>
              <a:rPr lang="de-DE" sz="2000" dirty="0">
                <a:solidFill>
                  <a:schemeClr val="tx1">
                    <a:lumMod val="65000"/>
                  </a:schemeClr>
                </a:solidFill>
              </a:rPr>
              <a:t> </a:t>
            </a:r>
            <a:r>
              <a:rPr lang="de-DE" sz="2000" dirty="0" err="1">
                <a:solidFill>
                  <a:schemeClr val="tx1">
                    <a:lumMod val="65000"/>
                  </a:schemeClr>
                </a:solidFill>
              </a:rPr>
              <a:t>mother</a:t>
            </a:r>
            <a:r>
              <a:rPr lang="de-DE" sz="2000" dirty="0">
                <a:solidFill>
                  <a:schemeClr val="tx1">
                    <a:lumMod val="65000"/>
                  </a:schemeClr>
                </a:solidFill>
              </a:rPr>
              <a:t> </a:t>
            </a:r>
            <a:r>
              <a:rPr lang="de-DE" sz="2000" dirty="0" err="1">
                <a:solidFill>
                  <a:schemeClr val="tx1">
                    <a:lumMod val="65000"/>
                  </a:schemeClr>
                </a:solidFill>
              </a:rPr>
              <a:t>goddess</a:t>
            </a:r>
            <a:r>
              <a:rPr lang="de-DE" sz="2000" dirty="0">
                <a:solidFill>
                  <a:schemeClr val="tx1">
                    <a:lumMod val="65000"/>
                  </a:schemeClr>
                </a:solidFill>
              </a:rPr>
              <a:t>, </a:t>
            </a:r>
            <a:br>
              <a:rPr lang="de-DE" sz="2000" dirty="0">
                <a:solidFill>
                  <a:schemeClr val="tx1">
                    <a:lumMod val="65000"/>
                  </a:schemeClr>
                </a:solidFill>
              </a:rPr>
            </a:br>
            <a:r>
              <a:rPr lang="de-DE" sz="2000" dirty="0" err="1">
                <a:solidFill>
                  <a:schemeClr val="tx1">
                    <a:lumMod val="65000"/>
                  </a:schemeClr>
                </a:solidFill>
              </a:rPr>
              <a:t>high</a:t>
            </a:r>
            <a:r>
              <a:rPr lang="de-DE" sz="2000" dirty="0">
                <a:solidFill>
                  <a:schemeClr val="tx1">
                    <a:lumMod val="65000"/>
                  </a:schemeClr>
                </a:solidFill>
              </a:rPr>
              <a:t> </a:t>
            </a:r>
            <a:r>
              <a:rPr lang="de-DE" sz="2000" dirty="0" err="1">
                <a:solidFill>
                  <a:schemeClr val="tx1">
                    <a:lumMod val="65000"/>
                  </a:schemeClr>
                </a:solidFill>
              </a:rPr>
              <a:t>priestess</a:t>
            </a:r>
            <a:r>
              <a:rPr lang="de-DE" sz="2000" dirty="0">
                <a:solidFill>
                  <a:schemeClr val="tx1">
                    <a:lumMod val="65000"/>
                  </a:schemeClr>
                </a:solidFill>
              </a:rPr>
              <a:t> </a:t>
            </a:r>
            <a:r>
              <a:rPr lang="de-DE" sz="2000" dirty="0" err="1">
                <a:solidFill>
                  <a:schemeClr val="tx1">
                    <a:lumMod val="65000"/>
                  </a:schemeClr>
                </a:solidFill>
              </a:rPr>
              <a:t>of</a:t>
            </a:r>
            <a:r>
              <a:rPr lang="de-DE" sz="2000" dirty="0">
                <a:solidFill>
                  <a:schemeClr val="tx1">
                    <a:lumMod val="65000"/>
                  </a:schemeClr>
                </a:solidFill>
              </a:rPr>
              <a:t> </a:t>
            </a:r>
            <a:r>
              <a:rPr lang="de-DE" sz="2000" dirty="0" err="1">
                <a:solidFill>
                  <a:schemeClr val="tx1">
                    <a:lumMod val="65000"/>
                  </a:schemeClr>
                </a:solidFill>
              </a:rPr>
              <a:t>the</a:t>
            </a:r>
            <a:r>
              <a:rPr lang="de-DE" sz="2000" dirty="0">
                <a:solidFill>
                  <a:schemeClr val="tx1">
                    <a:lumMod val="65000"/>
                  </a:schemeClr>
                </a:solidFill>
              </a:rPr>
              <a:t> </a:t>
            </a:r>
            <a:r>
              <a:rPr lang="de-DE" sz="2000" i="1" dirty="0" err="1">
                <a:solidFill>
                  <a:schemeClr val="tx1">
                    <a:lumMod val="65000"/>
                  </a:schemeClr>
                </a:solidFill>
              </a:rPr>
              <a:t>Augusti</a:t>
            </a:r>
            <a:endParaRPr lang="en-GB" sz="2000" i="1" dirty="0">
              <a:solidFill>
                <a:schemeClr val="tx1">
                  <a:lumMod val="65000"/>
                </a:schemeClr>
              </a:solidFill>
            </a:endParaRPr>
          </a:p>
          <a:p>
            <a:r>
              <a:rPr lang="de-DE" sz="2000" dirty="0" err="1">
                <a:solidFill>
                  <a:schemeClr val="accent5">
                    <a:lumMod val="60000"/>
                    <a:lumOff val="40000"/>
                  </a:schemeClr>
                </a:solidFill>
              </a:rPr>
              <a:t>Several</a:t>
            </a:r>
            <a:r>
              <a:rPr lang="de-DE" sz="2000" dirty="0">
                <a:solidFill>
                  <a:schemeClr val="accent5">
                    <a:lumMod val="60000"/>
                    <a:lumOff val="40000"/>
                  </a:schemeClr>
                </a:solidFill>
              </a:rPr>
              <a:t> large </a:t>
            </a:r>
            <a:r>
              <a:rPr lang="de-DE" sz="2000" b="1" dirty="0" err="1">
                <a:solidFill>
                  <a:schemeClr val="accent5">
                    <a:lumMod val="60000"/>
                    <a:lumOff val="40000"/>
                  </a:schemeClr>
                </a:solidFill>
              </a:rPr>
              <a:t>building</a:t>
            </a:r>
            <a:r>
              <a:rPr lang="de-DE" sz="2000" b="1" dirty="0">
                <a:solidFill>
                  <a:schemeClr val="accent5">
                    <a:lumMod val="60000"/>
                    <a:lumOff val="40000"/>
                  </a:schemeClr>
                </a:solidFill>
              </a:rPr>
              <a:t> </a:t>
            </a:r>
            <a:r>
              <a:rPr lang="de-DE" sz="2000" b="1" dirty="0" err="1">
                <a:solidFill>
                  <a:schemeClr val="accent5">
                    <a:lumMod val="60000"/>
                    <a:lumOff val="40000"/>
                  </a:schemeClr>
                </a:solidFill>
              </a:rPr>
              <a:t>projects</a:t>
            </a:r>
            <a:r>
              <a:rPr lang="de-DE" sz="2000" b="1" dirty="0">
                <a:solidFill>
                  <a:schemeClr val="accent5">
                    <a:lumMod val="60000"/>
                    <a:lumOff val="40000"/>
                  </a:schemeClr>
                </a:solidFill>
              </a:rPr>
              <a:t> </a:t>
            </a:r>
            <a:r>
              <a:rPr lang="de-DE" sz="2000" dirty="0" err="1">
                <a:solidFill>
                  <a:schemeClr val="accent5">
                    <a:lumMod val="60000"/>
                    <a:lumOff val="40000"/>
                  </a:schemeClr>
                </a:solidFill>
              </a:rPr>
              <a:t>during</a:t>
            </a:r>
            <a:r>
              <a:rPr lang="de-DE" sz="2000" dirty="0">
                <a:solidFill>
                  <a:schemeClr val="accent5">
                    <a:lumMod val="60000"/>
                    <a:lumOff val="40000"/>
                  </a:schemeClr>
                </a:solidFill>
              </a:rPr>
              <a:t> </a:t>
            </a:r>
            <a:r>
              <a:rPr lang="de-DE" sz="2000" dirty="0" err="1">
                <a:solidFill>
                  <a:schemeClr val="accent5">
                    <a:lumMod val="60000"/>
                    <a:lumOff val="40000"/>
                  </a:schemeClr>
                </a:solidFill>
              </a:rPr>
              <a:t>Hadrian‘s</a:t>
            </a:r>
            <a:r>
              <a:rPr lang="de-DE" sz="2000" dirty="0">
                <a:solidFill>
                  <a:schemeClr val="accent5">
                    <a:lumMod val="60000"/>
                    <a:lumOff val="40000"/>
                  </a:schemeClr>
                </a:solidFill>
              </a:rPr>
              <a:t> </a:t>
            </a:r>
            <a:r>
              <a:rPr lang="de-DE" sz="2000" dirty="0" err="1">
                <a:solidFill>
                  <a:schemeClr val="accent5">
                    <a:lumMod val="60000"/>
                    <a:lumOff val="40000"/>
                  </a:schemeClr>
                </a:solidFill>
              </a:rPr>
              <a:t>reign</a:t>
            </a:r>
            <a:r>
              <a:rPr lang="de-DE" sz="2000" dirty="0">
                <a:solidFill>
                  <a:schemeClr val="accent5">
                    <a:lumMod val="60000"/>
                    <a:lumOff val="40000"/>
                  </a:schemeClr>
                </a:solidFill>
              </a:rPr>
              <a:t> (107-138)</a:t>
            </a:r>
          </a:p>
          <a:p>
            <a:pPr lvl="1"/>
            <a:r>
              <a:rPr lang="de-DE" sz="1800" dirty="0" err="1">
                <a:solidFill>
                  <a:schemeClr val="accent5">
                    <a:lumMod val="60000"/>
                    <a:lumOff val="40000"/>
                  </a:schemeClr>
                </a:solidFill>
              </a:rPr>
              <a:t>renovated</a:t>
            </a:r>
            <a:r>
              <a:rPr lang="de-DE" sz="1800" dirty="0">
                <a:solidFill>
                  <a:schemeClr val="accent5">
                    <a:lumMod val="60000"/>
                    <a:lumOff val="40000"/>
                  </a:schemeClr>
                </a:solidFill>
              </a:rPr>
              <a:t> </a:t>
            </a:r>
            <a:r>
              <a:rPr lang="de-DE" sz="1800" dirty="0" err="1">
                <a:solidFill>
                  <a:schemeClr val="accent5">
                    <a:lumMod val="60000"/>
                    <a:lumOff val="40000"/>
                  </a:schemeClr>
                </a:solidFill>
              </a:rPr>
              <a:t>city</a:t>
            </a:r>
            <a:r>
              <a:rPr lang="de-DE" sz="1800" dirty="0">
                <a:solidFill>
                  <a:schemeClr val="accent5">
                    <a:lumMod val="60000"/>
                    <a:lumOff val="40000"/>
                  </a:schemeClr>
                </a:solidFill>
              </a:rPr>
              <a:t> </a:t>
            </a:r>
            <a:r>
              <a:rPr lang="de-DE" sz="1800" dirty="0" err="1">
                <a:solidFill>
                  <a:schemeClr val="accent5">
                    <a:lumMod val="60000"/>
                    <a:lumOff val="40000"/>
                  </a:schemeClr>
                </a:solidFill>
              </a:rPr>
              <a:t>gate</a:t>
            </a:r>
            <a:endParaRPr lang="de-DE" sz="1800" dirty="0">
              <a:solidFill>
                <a:schemeClr val="accent5">
                  <a:lumMod val="60000"/>
                  <a:lumOff val="40000"/>
                </a:schemeClr>
              </a:solidFill>
            </a:endParaRPr>
          </a:p>
          <a:p>
            <a:pPr lvl="1"/>
            <a:r>
              <a:rPr lang="de-DE" sz="1800" dirty="0">
                <a:solidFill>
                  <a:schemeClr val="accent5">
                    <a:lumMod val="60000"/>
                    <a:lumOff val="40000"/>
                  </a:schemeClr>
                </a:solidFill>
              </a:rPr>
              <a:t>2-storey oval </a:t>
            </a:r>
            <a:r>
              <a:rPr lang="de-DE" sz="1800" dirty="0" err="1">
                <a:solidFill>
                  <a:schemeClr val="accent5">
                    <a:lumMod val="60000"/>
                    <a:lumOff val="40000"/>
                  </a:schemeClr>
                </a:solidFill>
              </a:rPr>
              <a:t>court</a:t>
            </a:r>
            <a:r>
              <a:rPr lang="de-DE" sz="1800" dirty="0">
                <a:solidFill>
                  <a:schemeClr val="accent5">
                    <a:lumMod val="60000"/>
                    <a:lumOff val="40000"/>
                  </a:schemeClr>
                </a:solidFill>
              </a:rPr>
              <a:t> </a:t>
            </a:r>
            <a:r>
              <a:rPr lang="de-DE" sz="1800" dirty="0" err="1">
                <a:solidFill>
                  <a:schemeClr val="accent5">
                    <a:lumMod val="60000"/>
                    <a:lumOff val="40000"/>
                  </a:schemeClr>
                </a:solidFill>
              </a:rPr>
              <a:t>with</a:t>
            </a:r>
            <a:r>
              <a:rPr lang="de-DE" sz="1800" dirty="0">
                <a:solidFill>
                  <a:schemeClr val="accent5">
                    <a:lumMod val="60000"/>
                    <a:lumOff val="40000"/>
                  </a:schemeClr>
                </a:solidFill>
              </a:rPr>
              <a:t> </a:t>
            </a:r>
            <a:r>
              <a:rPr lang="de-DE" sz="1800" dirty="0" err="1">
                <a:solidFill>
                  <a:schemeClr val="accent5">
                    <a:lumMod val="60000"/>
                    <a:lumOff val="40000"/>
                  </a:schemeClr>
                </a:solidFill>
              </a:rPr>
              <a:t>statues</a:t>
            </a:r>
            <a:endParaRPr lang="de-DE" sz="1800" dirty="0">
              <a:solidFill>
                <a:schemeClr val="accent5">
                  <a:lumMod val="60000"/>
                  <a:lumOff val="40000"/>
                </a:schemeClr>
              </a:solidFill>
            </a:endParaRPr>
          </a:p>
          <a:p>
            <a:pPr lvl="1"/>
            <a:r>
              <a:rPr lang="de-DE" sz="1800" dirty="0">
                <a:solidFill>
                  <a:schemeClr val="accent5">
                    <a:lumMod val="60000"/>
                    <a:lumOff val="40000"/>
                  </a:schemeClr>
                </a:solidFill>
              </a:rPr>
              <a:t>monumental </a:t>
            </a:r>
            <a:r>
              <a:rPr lang="de-DE" sz="1800" dirty="0" err="1">
                <a:solidFill>
                  <a:schemeClr val="accent5">
                    <a:lumMod val="60000"/>
                    <a:lumOff val="40000"/>
                  </a:schemeClr>
                </a:solidFill>
              </a:rPr>
              <a:t>arch</a:t>
            </a:r>
            <a:r>
              <a:rPr lang="de-DE" sz="1800" dirty="0">
                <a:solidFill>
                  <a:schemeClr val="accent5">
                    <a:lumMod val="60000"/>
                    <a:lumOff val="40000"/>
                  </a:schemeClr>
                </a:solidFill>
              </a:rPr>
              <a:t> </a:t>
            </a:r>
            <a:r>
              <a:rPr lang="de-DE" sz="1800" dirty="0" err="1">
                <a:solidFill>
                  <a:schemeClr val="accent5">
                    <a:lumMod val="60000"/>
                    <a:lumOff val="40000"/>
                  </a:schemeClr>
                </a:solidFill>
              </a:rPr>
              <a:t>with</a:t>
            </a:r>
            <a:r>
              <a:rPr lang="de-DE" sz="1800" dirty="0">
                <a:solidFill>
                  <a:schemeClr val="accent5">
                    <a:lumMod val="60000"/>
                    <a:lumOff val="40000"/>
                  </a:schemeClr>
                </a:solidFill>
              </a:rPr>
              <a:t> </a:t>
            </a:r>
            <a:r>
              <a:rPr lang="de-DE" sz="1800" dirty="0" err="1">
                <a:solidFill>
                  <a:schemeClr val="accent5">
                    <a:lumMod val="60000"/>
                    <a:lumOff val="40000"/>
                  </a:schemeClr>
                </a:solidFill>
              </a:rPr>
              <a:t>statues</a:t>
            </a:r>
            <a:r>
              <a:rPr lang="de-DE" sz="1800" dirty="0">
                <a:solidFill>
                  <a:schemeClr val="accent5">
                    <a:lumMod val="60000"/>
                    <a:lumOff val="40000"/>
                  </a:schemeClr>
                </a:solidFill>
              </a:rPr>
              <a:t> </a:t>
            </a:r>
            <a:r>
              <a:rPr lang="de-DE" sz="1800" dirty="0" err="1">
                <a:solidFill>
                  <a:schemeClr val="accent5">
                    <a:lumMod val="60000"/>
                    <a:lumOff val="40000"/>
                  </a:schemeClr>
                </a:solidFill>
              </a:rPr>
              <a:t>of</a:t>
            </a:r>
            <a:r>
              <a:rPr lang="de-DE" sz="1800" dirty="0">
                <a:solidFill>
                  <a:schemeClr val="accent5">
                    <a:lumMod val="60000"/>
                    <a:lumOff val="40000"/>
                  </a:schemeClr>
                </a:solidFill>
              </a:rPr>
              <a:t> </a:t>
            </a:r>
            <a:r>
              <a:rPr lang="de-DE" sz="1800" dirty="0" err="1">
                <a:solidFill>
                  <a:schemeClr val="accent5">
                    <a:lumMod val="60000"/>
                    <a:lumOff val="40000"/>
                  </a:schemeClr>
                </a:solidFill>
              </a:rPr>
              <a:t>members</a:t>
            </a:r>
            <a:r>
              <a:rPr lang="de-DE" sz="1800" dirty="0">
                <a:solidFill>
                  <a:schemeClr val="accent5">
                    <a:lumMod val="60000"/>
                    <a:lumOff val="40000"/>
                  </a:schemeClr>
                </a:solidFill>
              </a:rPr>
              <a:t> </a:t>
            </a:r>
            <a:r>
              <a:rPr lang="de-DE" sz="1800" dirty="0" err="1">
                <a:solidFill>
                  <a:schemeClr val="accent5">
                    <a:lumMod val="60000"/>
                    <a:lumOff val="40000"/>
                  </a:schemeClr>
                </a:solidFill>
              </a:rPr>
              <a:t>of</a:t>
            </a:r>
            <a:r>
              <a:rPr lang="de-DE" sz="1800" dirty="0">
                <a:solidFill>
                  <a:schemeClr val="accent5">
                    <a:lumMod val="60000"/>
                    <a:lumOff val="40000"/>
                  </a:schemeClr>
                </a:solidFill>
              </a:rPr>
              <a:t> </a:t>
            </a:r>
            <a:r>
              <a:rPr lang="de-DE" sz="1800" dirty="0" err="1">
                <a:solidFill>
                  <a:schemeClr val="accent5">
                    <a:lumMod val="60000"/>
                    <a:lumOff val="40000"/>
                  </a:schemeClr>
                </a:solidFill>
              </a:rPr>
              <a:t>Hadrian‘s</a:t>
            </a:r>
            <a:r>
              <a:rPr lang="de-DE" sz="1800" dirty="0">
                <a:solidFill>
                  <a:schemeClr val="accent5">
                    <a:lumMod val="60000"/>
                    <a:lumOff val="40000"/>
                  </a:schemeClr>
                </a:solidFill>
              </a:rPr>
              <a:t>  </a:t>
            </a:r>
            <a:r>
              <a:rPr lang="de-DE" sz="1800" dirty="0" err="1">
                <a:solidFill>
                  <a:schemeClr val="accent5">
                    <a:lumMod val="60000"/>
                    <a:lumOff val="40000"/>
                  </a:schemeClr>
                </a:solidFill>
              </a:rPr>
              <a:t>family</a:t>
            </a:r>
            <a:endParaRPr lang="de-DE" sz="1800" dirty="0">
              <a:solidFill>
                <a:schemeClr val="accent5">
                  <a:lumMod val="60000"/>
                  <a:lumOff val="40000"/>
                </a:schemeClr>
              </a:solidFill>
            </a:endParaRPr>
          </a:p>
          <a:p>
            <a:r>
              <a:rPr lang="de-DE" sz="2000" dirty="0">
                <a:solidFill>
                  <a:schemeClr val="accent5">
                    <a:lumMod val="60000"/>
                    <a:lumOff val="40000"/>
                  </a:schemeClr>
                </a:solidFill>
                <a:sym typeface="Wingdings" pitchFamily="2" charset="2"/>
              </a:rPr>
              <a:t></a:t>
            </a:r>
            <a:r>
              <a:rPr lang="de-DE" sz="2000" dirty="0" err="1">
                <a:solidFill>
                  <a:schemeClr val="accent5">
                    <a:lumMod val="60000"/>
                    <a:lumOff val="40000"/>
                  </a:schemeClr>
                </a:solidFill>
                <a:sym typeface="Wingdings" pitchFamily="2" charset="2"/>
              </a:rPr>
              <a:t>patron</a:t>
            </a:r>
            <a:r>
              <a:rPr lang="de-DE" sz="2000" dirty="0">
                <a:solidFill>
                  <a:schemeClr val="accent5">
                    <a:lumMod val="60000"/>
                    <a:lumOff val="40000"/>
                  </a:schemeClr>
                </a:solidFill>
                <a:sym typeface="Wingdings" pitchFamily="2" charset="2"/>
              </a:rPr>
              <a:t> </a:t>
            </a:r>
            <a:r>
              <a:rPr lang="de-DE" sz="2000" dirty="0" err="1">
                <a:solidFill>
                  <a:schemeClr val="accent5">
                    <a:lumMod val="60000"/>
                    <a:lumOff val="40000"/>
                  </a:schemeClr>
                </a:solidFill>
                <a:sym typeface="Wingdings" pitchFamily="2" charset="2"/>
              </a:rPr>
              <a:t>goddess</a:t>
            </a:r>
            <a:r>
              <a:rPr lang="de-DE" sz="2000" dirty="0">
                <a:solidFill>
                  <a:schemeClr val="accent5">
                    <a:lumMod val="60000"/>
                    <a:lumOff val="40000"/>
                  </a:schemeClr>
                </a:solidFill>
                <a:sym typeface="Wingdings" pitchFamily="2" charset="2"/>
              </a:rPr>
              <a:t> </a:t>
            </a:r>
            <a:r>
              <a:rPr lang="de-DE" sz="2000" dirty="0" err="1">
                <a:solidFill>
                  <a:schemeClr val="accent5">
                    <a:lumMod val="60000"/>
                    <a:lumOff val="40000"/>
                  </a:schemeClr>
                </a:solidFill>
                <a:sym typeface="Wingdings" pitchFamily="2" charset="2"/>
              </a:rPr>
              <a:t>of</a:t>
            </a:r>
            <a:r>
              <a:rPr lang="de-DE" sz="2000" dirty="0">
                <a:solidFill>
                  <a:schemeClr val="accent5">
                    <a:lumMod val="60000"/>
                    <a:lumOff val="40000"/>
                  </a:schemeClr>
                </a:solidFill>
                <a:sym typeface="Wingdings" pitchFamily="2" charset="2"/>
              </a:rPr>
              <a:t> </a:t>
            </a:r>
            <a:r>
              <a:rPr lang="de-DE" sz="2000" dirty="0" err="1">
                <a:solidFill>
                  <a:schemeClr val="accent5">
                    <a:lumMod val="60000"/>
                    <a:lumOff val="40000"/>
                  </a:schemeClr>
                </a:solidFill>
                <a:sym typeface="Wingdings" pitchFamily="2" charset="2"/>
              </a:rPr>
              <a:t>the</a:t>
            </a:r>
            <a:r>
              <a:rPr lang="de-DE" sz="2000" dirty="0">
                <a:solidFill>
                  <a:schemeClr val="accent5">
                    <a:lumMod val="60000"/>
                    <a:lumOff val="40000"/>
                  </a:schemeClr>
                </a:solidFill>
                <a:sym typeface="Wingdings" pitchFamily="2" charset="2"/>
              </a:rPr>
              <a:t> </a:t>
            </a:r>
            <a:r>
              <a:rPr lang="de-DE" sz="2000" dirty="0" err="1">
                <a:solidFill>
                  <a:schemeClr val="accent5">
                    <a:lumMod val="60000"/>
                    <a:lumOff val="40000"/>
                  </a:schemeClr>
                </a:solidFill>
                <a:sym typeface="Wingdings" pitchFamily="2" charset="2"/>
              </a:rPr>
              <a:t>polis</a:t>
            </a:r>
            <a:endParaRPr lang="de-DE" sz="2000" dirty="0">
              <a:solidFill>
                <a:schemeClr val="accent5">
                  <a:lumMod val="60000"/>
                  <a:lumOff val="40000"/>
                </a:schemeClr>
              </a:solidFill>
              <a:sym typeface="Wingdings" pitchFamily="2" charset="2"/>
            </a:endParaRPr>
          </a:p>
        </p:txBody>
      </p:sp>
      <p:pic>
        <p:nvPicPr>
          <p:cNvPr id="17" name="Picture 16"/>
          <p:cNvPicPr>
            <a:picLocks noChangeAspect="1"/>
          </p:cNvPicPr>
          <p:nvPr/>
        </p:nvPicPr>
        <p:blipFill>
          <a:blip r:embed="rId3" cstate="print">
            <a:extLst>
              <a:ext uri="{BEBA8EAE-BF5A-486C-A8C5-ECC9F3942E4B}">
                <a14:imgProps xmlns:a14="http://schemas.microsoft.com/office/drawing/2010/main">
                  <a14:imgLayer r:embed="rId4">
                    <a14:imgEffect>
                      <a14:backgroundRemoval t="4357" b="95436" l="556" r="100000">
                        <a14:foregroundMark x1="1944" y1="48548" x2="1944" y2="48548"/>
                        <a14:foregroundMark x1="2222" y1="58299" x2="2222" y2="58299"/>
                        <a14:foregroundMark x1="2222" y1="69710" x2="2222" y2="69710"/>
                        <a14:foregroundMark x1="1250" y1="81743" x2="1250" y2="81743"/>
                        <a14:foregroundMark x1="7361" y1="95436" x2="7361" y2="95436"/>
                        <a14:foregroundMark x1="24583" y1="29046" x2="24583" y2="29046"/>
                        <a14:foregroundMark x1="15417" y1="20954" x2="15417" y2="20954"/>
                        <a14:foregroundMark x1="12361" y1="16805" x2="12361" y2="16805"/>
                        <a14:foregroundMark x1="2639" y1="4357" x2="2639" y2="4357"/>
                        <a14:foregroundMark x1="7083" y1="9751" x2="7083" y2="9751"/>
                      </a14:backgroundRemoval>
                    </a14:imgEffect>
                  </a14:imgLayer>
                </a14:imgProps>
              </a:ext>
              <a:ext uri="{28A0092B-C50C-407E-A947-70E740481C1C}">
                <a14:useLocalDpi xmlns:a14="http://schemas.microsoft.com/office/drawing/2010/main" val="0"/>
              </a:ext>
            </a:extLst>
          </a:blip>
          <a:stretch>
            <a:fillRect/>
          </a:stretch>
        </p:blipFill>
        <p:spPr>
          <a:xfrm>
            <a:off x="152961" y="1052737"/>
            <a:ext cx="4517681" cy="3024336"/>
          </a:xfrm>
          <a:prstGeom prst="rect">
            <a:avLst/>
          </a:prstGeom>
        </p:spPr>
      </p:pic>
      <p:sp>
        <p:nvSpPr>
          <p:cNvPr id="18" name="TextBox 17"/>
          <p:cNvSpPr txBox="1"/>
          <p:nvPr/>
        </p:nvSpPr>
        <p:spPr>
          <a:xfrm>
            <a:off x="5580112" y="5674022"/>
            <a:ext cx="3233728" cy="923330"/>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r>
              <a:rPr lang="de-DE" b="1" dirty="0">
                <a:sym typeface="Wingdings" pitchFamily="2" charset="2"/>
              </a:rPr>
              <a:t> </a:t>
            </a:r>
            <a:r>
              <a:rPr lang="de-DE" b="1" dirty="0"/>
              <a:t>Euergetism</a:t>
            </a:r>
          </a:p>
          <a:p>
            <a:pPr marL="285750" indent="-285750">
              <a:buFont typeface="Wingdings"/>
              <a:buChar char="à"/>
            </a:pPr>
            <a:r>
              <a:rPr lang="de-DE" b="1" dirty="0"/>
              <a:t>Patronage / </a:t>
            </a:r>
            <a:r>
              <a:rPr lang="de-DE" b="1" dirty="0" err="1"/>
              <a:t>Matronage</a:t>
            </a:r>
            <a:endParaRPr lang="de-DE" b="1" dirty="0"/>
          </a:p>
          <a:p>
            <a:pPr marL="285750" indent="-285750">
              <a:buFont typeface="Wingdings"/>
              <a:buChar char="à"/>
            </a:pPr>
            <a:r>
              <a:rPr lang="de-DE" b="1" dirty="0" err="1">
                <a:sym typeface="Wingdings" pitchFamily="2" charset="2"/>
              </a:rPr>
              <a:t>public</a:t>
            </a:r>
            <a:r>
              <a:rPr lang="de-DE" b="1" dirty="0">
                <a:sym typeface="Wingdings" pitchFamily="2" charset="2"/>
              </a:rPr>
              <a:t> </a:t>
            </a:r>
            <a:r>
              <a:rPr lang="de-DE" b="1" dirty="0" err="1">
                <a:sym typeface="Wingdings" pitchFamily="2" charset="2"/>
              </a:rPr>
              <a:t>persona</a:t>
            </a:r>
            <a:endParaRPr lang="de-DE" b="1" dirty="0"/>
          </a:p>
        </p:txBody>
      </p:sp>
    </p:spTree>
    <p:extLst>
      <p:ext uri="{BB962C8B-B14F-4D97-AF65-F5344CB8AC3E}">
        <p14:creationId xmlns:p14="http://schemas.microsoft.com/office/powerpoint/2010/main" val="3633443037"/>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2000" fill="hold"/>
                                        <p:tgtEl>
                                          <p:spTgt spid="17"/>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p:cNvSpPr>
            <a:spLocks noGrp="1"/>
          </p:cNvSpPr>
          <p:nvPr>
            <p:ph type="title"/>
          </p:nvPr>
        </p:nvSpPr>
        <p:spPr>
          <a:xfrm>
            <a:off x="457200" y="260648"/>
            <a:ext cx="8229600" cy="854968"/>
          </a:xfrm>
        </p:spPr>
        <p:txBody>
          <a:bodyPr/>
          <a:lstStyle/>
          <a:p>
            <a:r>
              <a:rPr lang="en-GB" dirty="0" err="1"/>
              <a:t>Perge</a:t>
            </a:r>
            <a:r>
              <a:rPr lang="en-GB" dirty="0"/>
              <a:t>: </a:t>
            </a:r>
            <a:r>
              <a:rPr lang="en-GB" dirty="0" err="1"/>
              <a:t>Plancia</a:t>
            </a:r>
            <a:r>
              <a:rPr lang="en-GB" dirty="0"/>
              <a:t> Magna</a:t>
            </a:r>
          </a:p>
        </p:txBody>
      </p:sp>
      <p:pic>
        <p:nvPicPr>
          <p:cNvPr id="15" name="Picture 1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808" y="3406826"/>
            <a:ext cx="4967249" cy="3435681"/>
          </a:xfrm>
          <a:prstGeom prst="rect">
            <a:avLst/>
          </a:prstGeom>
        </p:spPr>
      </p:pic>
      <p:sp>
        <p:nvSpPr>
          <p:cNvPr id="16" name="Oval 15"/>
          <p:cNvSpPr/>
          <p:nvPr/>
        </p:nvSpPr>
        <p:spPr>
          <a:xfrm>
            <a:off x="3277161" y="4624256"/>
            <a:ext cx="1872208" cy="2218251"/>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Content Placeholder 2"/>
          <p:cNvSpPr txBox="1">
            <a:spLocks/>
          </p:cNvSpPr>
          <p:nvPr/>
        </p:nvSpPr>
        <p:spPr>
          <a:xfrm>
            <a:off x="4860032" y="1412776"/>
            <a:ext cx="4283968" cy="4565103"/>
          </a:xfrm>
          <a:prstGeom prst="rect">
            <a:avLst/>
          </a:prstGeom>
        </p:spPr>
        <p:txBody>
          <a:bodyPr vert="horz" lIns="91440" tIns="45720" rIns="91440" bIns="45720" rtlCol="0">
            <a:normAutofit lnSpcReduction="1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sz="2000" dirty="0">
                <a:solidFill>
                  <a:schemeClr val="tx1">
                    <a:lumMod val="65000"/>
                  </a:schemeClr>
                </a:solidFill>
              </a:rPr>
              <a:t>daughter of the proconsul of Bithynia</a:t>
            </a:r>
          </a:p>
          <a:p>
            <a:r>
              <a:rPr lang="de-DE" sz="2000" dirty="0">
                <a:solidFill>
                  <a:schemeClr val="tx1">
                    <a:lumMod val="65000"/>
                  </a:schemeClr>
                </a:solidFill>
              </a:rPr>
              <a:t>„</a:t>
            </a:r>
            <a:r>
              <a:rPr lang="de-DE" sz="2000" dirty="0" err="1">
                <a:solidFill>
                  <a:schemeClr val="tx1">
                    <a:lumMod val="65000"/>
                  </a:schemeClr>
                </a:solidFill>
              </a:rPr>
              <a:t>daughter</a:t>
            </a:r>
            <a:r>
              <a:rPr lang="de-DE" sz="2000" dirty="0">
                <a:solidFill>
                  <a:schemeClr val="tx1">
                    <a:lumMod val="65000"/>
                  </a:schemeClr>
                </a:solidFill>
              </a:rPr>
              <a:t> </a:t>
            </a:r>
            <a:r>
              <a:rPr lang="de-DE" sz="2000" dirty="0" err="1">
                <a:solidFill>
                  <a:schemeClr val="tx1">
                    <a:lumMod val="65000"/>
                  </a:schemeClr>
                </a:solidFill>
              </a:rPr>
              <a:t>of</a:t>
            </a:r>
            <a:r>
              <a:rPr lang="de-DE" sz="2000" dirty="0">
                <a:solidFill>
                  <a:schemeClr val="tx1">
                    <a:lumMod val="65000"/>
                  </a:schemeClr>
                </a:solidFill>
              </a:rPr>
              <a:t> </a:t>
            </a:r>
            <a:r>
              <a:rPr lang="de-DE" sz="2000" dirty="0" err="1">
                <a:solidFill>
                  <a:schemeClr val="tx1">
                    <a:lumMod val="65000"/>
                  </a:schemeClr>
                </a:solidFill>
              </a:rPr>
              <a:t>the</a:t>
            </a:r>
            <a:r>
              <a:rPr lang="de-DE" sz="2000" dirty="0">
                <a:solidFill>
                  <a:schemeClr val="tx1">
                    <a:lumMod val="65000"/>
                  </a:schemeClr>
                </a:solidFill>
              </a:rPr>
              <a:t> </a:t>
            </a:r>
            <a:r>
              <a:rPr lang="de-DE" sz="2000" dirty="0" err="1">
                <a:solidFill>
                  <a:schemeClr val="tx1">
                    <a:lumMod val="65000"/>
                  </a:schemeClr>
                </a:solidFill>
              </a:rPr>
              <a:t>polis</a:t>
            </a:r>
            <a:r>
              <a:rPr lang="de-DE" sz="2000" dirty="0">
                <a:solidFill>
                  <a:schemeClr val="tx1">
                    <a:lumMod val="65000"/>
                  </a:schemeClr>
                </a:solidFill>
              </a:rPr>
              <a:t>“, </a:t>
            </a:r>
            <a:br>
              <a:rPr lang="de-DE" sz="2000" dirty="0">
                <a:solidFill>
                  <a:schemeClr val="tx1">
                    <a:lumMod val="65000"/>
                  </a:schemeClr>
                </a:solidFill>
              </a:rPr>
            </a:br>
            <a:r>
              <a:rPr lang="de-DE" sz="2000" dirty="0" err="1">
                <a:solidFill>
                  <a:schemeClr val="tx1">
                    <a:lumMod val="65000"/>
                  </a:schemeClr>
                </a:solidFill>
              </a:rPr>
              <a:t>priestess</a:t>
            </a:r>
            <a:r>
              <a:rPr lang="de-DE" sz="2000" dirty="0">
                <a:solidFill>
                  <a:schemeClr val="tx1">
                    <a:lumMod val="65000"/>
                  </a:schemeClr>
                </a:solidFill>
              </a:rPr>
              <a:t> </a:t>
            </a:r>
            <a:r>
              <a:rPr lang="de-DE" sz="2000" dirty="0" err="1">
                <a:solidFill>
                  <a:schemeClr val="tx1">
                    <a:lumMod val="65000"/>
                  </a:schemeClr>
                </a:solidFill>
              </a:rPr>
              <a:t>of</a:t>
            </a:r>
            <a:r>
              <a:rPr lang="de-DE" sz="2000" dirty="0">
                <a:solidFill>
                  <a:schemeClr val="tx1">
                    <a:lumMod val="65000"/>
                  </a:schemeClr>
                </a:solidFill>
              </a:rPr>
              <a:t> Artemis, </a:t>
            </a:r>
            <a:r>
              <a:rPr lang="de-DE" sz="2000" i="1" dirty="0" err="1">
                <a:solidFill>
                  <a:schemeClr val="tx1">
                    <a:lumMod val="65000"/>
                  </a:schemeClr>
                </a:solidFill>
              </a:rPr>
              <a:t>demiurgos</a:t>
            </a:r>
            <a:r>
              <a:rPr lang="de-DE" sz="2000" dirty="0">
                <a:solidFill>
                  <a:schemeClr val="tx1">
                    <a:lumMod val="65000"/>
                  </a:schemeClr>
                </a:solidFill>
              </a:rPr>
              <a:t>, </a:t>
            </a:r>
            <a:br>
              <a:rPr lang="de-DE" sz="2000" dirty="0">
                <a:solidFill>
                  <a:schemeClr val="tx1">
                    <a:lumMod val="65000"/>
                  </a:schemeClr>
                </a:solidFill>
              </a:rPr>
            </a:br>
            <a:r>
              <a:rPr lang="de-DE" sz="2000" dirty="0" err="1">
                <a:solidFill>
                  <a:schemeClr val="tx1">
                    <a:lumMod val="65000"/>
                  </a:schemeClr>
                </a:solidFill>
              </a:rPr>
              <a:t>priestess</a:t>
            </a:r>
            <a:r>
              <a:rPr lang="de-DE" sz="2000" dirty="0">
                <a:solidFill>
                  <a:schemeClr val="tx1">
                    <a:lumMod val="65000"/>
                  </a:schemeClr>
                </a:solidFill>
              </a:rPr>
              <a:t> </a:t>
            </a:r>
            <a:r>
              <a:rPr lang="de-DE" sz="2000" dirty="0" err="1">
                <a:solidFill>
                  <a:schemeClr val="tx1">
                    <a:lumMod val="65000"/>
                  </a:schemeClr>
                </a:solidFill>
              </a:rPr>
              <a:t>of</a:t>
            </a:r>
            <a:r>
              <a:rPr lang="de-DE" sz="2000" dirty="0">
                <a:solidFill>
                  <a:schemeClr val="tx1">
                    <a:lumMod val="65000"/>
                  </a:schemeClr>
                </a:solidFill>
              </a:rPr>
              <a:t> </a:t>
            </a:r>
            <a:r>
              <a:rPr lang="de-DE" sz="2000" dirty="0" err="1">
                <a:solidFill>
                  <a:schemeClr val="tx1">
                    <a:lumMod val="65000"/>
                  </a:schemeClr>
                </a:solidFill>
              </a:rPr>
              <a:t>the</a:t>
            </a:r>
            <a:r>
              <a:rPr lang="de-DE" sz="2000" dirty="0">
                <a:solidFill>
                  <a:schemeClr val="tx1">
                    <a:lumMod val="65000"/>
                  </a:schemeClr>
                </a:solidFill>
              </a:rPr>
              <a:t> </a:t>
            </a:r>
            <a:r>
              <a:rPr lang="de-DE" sz="2000" dirty="0" err="1">
                <a:solidFill>
                  <a:schemeClr val="tx1">
                    <a:lumMod val="65000"/>
                  </a:schemeClr>
                </a:solidFill>
              </a:rPr>
              <a:t>mother</a:t>
            </a:r>
            <a:r>
              <a:rPr lang="de-DE" sz="2000" dirty="0">
                <a:solidFill>
                  <a:schemeClr val="tx1">
                    <a:lumMod val="65000"/>
                  </a:schemeClr>
                </a:solidFill>
              </a:rPr>
              <a:t> </a:t>
            </a:r>
            <a:r>
              <a:rPr lang="de-DE" sz="2000" dirty="0" err="1">
                <a:solidFill>
                  <a:schemeClr val="tx1">
                    <a:lumMod val="65000"/>
                  </a:schemeClr>
                </a:solidFill>
              </a:rPr>
              <a:t>goddess</a:t>
            </a:r>
            <a:r>
              <a:rPr lang="de-DE" sz="2000" dirty="0">
                <a:solidFill>
                  <a:schemeClr val="tx1">
                    <a:lumMod val="65000"/>
                  </a:schemeClr>
                </a:solidFill>
              </a:rPr>
              <a:t>, </a:t>
            </a:r>
            <a:br>
              <a:rPr lang="de-DE" sz="2000" dirty="0">
                <a:solidFill>
                  <a:schemeClr val="tx1">
                    <a:lumMod val="65000"/>
                  </a:schemeClr>
                </a:solidFill>
              </a:rPr>
            </a:br>
            <a:r>
              <a:rPr lang="de-DE" sz="2000" dirty="0" err="1">
                <a:solidFill>
                  <a:schemeClr val="tx1">
                    <a:lumMod val="65000"/>
                  </a:schemeClr>
                </a:solidFill>
              </a:rPr>
              <a:t>high</a:t>
            </a:r>
            <a:r>
              <a:rPr lang="de-DE" sz="2000" dirty="0">
                <a:solidFill>
                  <a:schemeClr val="tx1">
                    <a:lumMod val="65000"/>
                  </a:schemeClr>
                </a:solidFill>
              </a:rPr>
              <a:t> </a:t>
            </a:r>
            <a:r>
              <a:rPr lang="de-DE" sz="2000" dirty="0" err="1">
                <a:solidFill>
                  <a:schemeClr val="tx1">
                    <a:lumMod val="65000"/>
                  </a:schemeClr>
                </a:solidFill>
              </a:rPr>
              <a:t>priestess</a:t>
            </a:r>
            <a:r>
              <a:rPr lang="de-DE" sz="2000" dirty="0">
                <a:solidFill>
                  <a:schemeClr val="tx1">
                    <a:lumMod val="65000"/>
                  </a:schemeClr>
                </a:solidFill>
              </a:rPr>
              <a:t> </a:t>
            </a:r>
            <a:r>
              <a:rPr lang="de-DE" sz="2000" dirty="0" err="1">
                <a:solidFill>
                  <a:schemeClr val="tx1">
                    <a:lumMod val="65000"/>
                  </a:schemeClr>
                </a:solidFill>
              </a:rPr>
              <a:t>of</a:t>
            </a:r>
            <a:r>
              <a:rPr lang="de-DE" sz="2000" dirty="0">
                <a:solidFill>
                  <a:schemeClr val="tx1">
                    <a:lumMod val="65000"/>
                  </a:schemeClr>
                </a:solidFill>
              </a:rPr>
              <a:t> </a:t>
            </a:r>
            <a:r>
              <a:rPr lang="de-DE" sz="2000" dirty="0" err="1">
                <a:solidFill>
                  <a:schemeClr val="tx1">
                    <a:lumMod val="65000"/>
                  </a:schemeClr>
                </a:solidFill>
              </a:rPr>
              <a:t>the</a:t>
            </a:r>
            <a:r>
              <a:rPr lang="de-DE" sz="2000" dirty="0">
                <a:solidFill>
                  <a:schemeClr val="tx1">
                    <a:lumMod val="65000"/>
                  </a:schemeClr>
                </a:solidFill>
              </a:rPr>
              <a:t> </a:t>
            </a:r>
            <a:r>
              <a:rPr lang="de-DE" sz="2000" i="1" dirty="0" err="1">
                <a:solidFill>
                  <a:schemeClr val="tx1">
                    <a:lumMod val="65000"/>
                  </a:schemeClr>
                </a:solidFill>
              </a:rPr>
              <a:t>Augusti</a:t>
            </a:r>
            <a:endParaRPr lang="en-GB" sz="2000" i="1" dirty="0">
              <a:solidFill>
                <a:schemeClr val="tx1">
                  <a:lumMod val="65000"/>
                </a:schemeClr>
              </a:solidFill>
            </a:endParaRPr>
          </a:p>
          <a:p>
            <a:r>
              <a:rPr lang="de-DE" sz="2000" dirty="0" err="1">
                <a:solidFill>
                  <a:schemeClr val="accent5">
                    <a:lumMod val="60000"/>
                    <a:lumOff val="40000"/>
                  </a:schemeClr>
                </a:solidFill>
              </a:rPr>
              <a:t>Several</a:t>
            </a:r>
            <a:r>
              <a:rPr lang="de-DE" sz="2000" dirty="0">
                <a:solidFill>
                  <a:schemeClr val="accent5">
                    <a:lumMod val="60000"/>
                    <a:lumOff val="40000"/>
                  </a:schemeClr>
                </a:solidFill>
              </a:rPr>
              <a:t> large </a:t>
            </a:r>
            <a:r>
              <a:rPr lang="de-DE" sz="2000" b="1" dirty="0" err="1">
                <a:solidFill>
                  <a:schemeClr val="accent5">
                    <a:lumMod val="60000"/>
                    <a:lumOff val="40000"/>
                  </a:schemeClr>
                </a:solidFill>
              </a:rPr>
              <a:t>building</a:t>
            </a:r>
            <a:r>
              <a:rPr lang="de-DE" sz="2000" b="1" dirty="0">
                <a:solidFill>
                  <a:schemeClr val="accent5">
                    <a:lumMod val="60000"/>
                    <a:lumOff val="40000"/>
                  </a:schemeClr>
                </a:solidFill>
              </a:rPr>
              <a:t> </a:t>
            </a:r>
            <a:r>
              <a:rPr lang="de-DE" sz="2000" b="1" dirty="0" err="1">
                <a:solidFill>
                  <a:schemeClr val="accent5">
                    <a:lumMod val="60000"/>
                    <a:lumOff val="40000"/>
                  </a:schemeClr>
                </a:solidFill>
              </a:rPr>
              <a:t>projects</a:t>
            </a:r>
            <a:r>
              <a:rPr lang="de-DE" sz="2000" b="1" dirty="0">
                <a:solidFill>
                  <a:schemeClr val="accent5">
                    <a:lumMod val="60000"/>
                    <a:lumOff val="40000"/>
                  </a:schemeClr>
                </a:solidFill>
              </a:rPr>
              <a:t> </a:t>
            </a:r>
            <a:r>
              <a:rPr lang="de-DE" sz="2000" dirty="0" err="1">
                <a:solidFill>
                  <a:schemeClr val="accent5">
                    <a:lumMod val="60000"/>
                    <a:lumOff val="40000"/>
                  </a:schemeClr>
                </a:solidFill>
              </a:rPr>
              <a:t>during</a:t>
            </a:r>
            <a:r>
              <a:rPr lang="de-DE" sz="2000" dirty="0">
                <a:solidFill>
                  <a:schemeClr val="accent5">
                    <a:lumMod val="60000"/>
                    <a:lumOff val="40000"/>
                  </a:schemeClr>
                </a:solidFill>
              </a:rPr>
              <a:t> </a:t>
            </a:r>
            <a:r>
              <a:rPr lang="de-DE" sz="2000" dirty="0" err="1">
                <a:solidFill>
                  <a:schemeClr val="accent5">
                    <a:lumMod val="60000"/>
                    <a:lumOff val="40000"/>
                  </a:schemeClr>
                </a:solidFill>
              </a:rPr>
              <a:t>Hadrian‘s</a:t>
            </a:r>
            <a:r>
              <a:rPr lang="de-DE" sz="2000" dirty="0">
                <a:solidFill>
                  <a:schemeClr val="accent5">
                    <a:lumMod val="60000"/>
                    <a:lumOff val="40000"/>
                  </a:schemeClr>
                </a:solidFill>
              </a:rPr>
              <a:t> </a:t>
            </a:r>
            <a:r>
              <a:rPr lang="de-DE" sz="2000" dirty="0" err="1">
                <a:solidFill>
                  <a:schemeClr val="accent5">
                    <a:lumMod val="60000"/>
                    <a:lumOff val="40000"/>
                  </a:schemeClr>
                </a:solidFill>
              </a:rPr>
              <a:t>reign</a:t>
            </a:r>
            <a:r>
              <a:rPr lang="de-DE" sz="2000" dirty="0">
                <a:solidFill>
                  <a:schemeClr val="accent5">
                    <a:lumMod val="60000"/>
                    <a:lumOff val="40000"/>
                  </a:schemeClr>
                </a:solidFill>
              </a:rPr>
              <a:t> (107-138)</a:t>
            </a:r>
          </a:p>
          <a:p>
            <a:pPr lvl="1"/>
            <a:r>
              <a:rPr lang="de-DE" sz="1800" dirty="0" err="1">
                <a:solidFill>
                  <a:schemeClr val="accent5">
                    <a:lumMod val="60000"/>
                    <a:lumOff val="40000"/>
                  </a:schemeClr>
                </a:solidFill>
              </a:rPr>
              <a:t>renovated</a:t>
            </a:r>
            <a:r>
              <a:rPr lang="de-DE" sz="1800" dirty="0">
                <a:solidFill>
                  <a:schemeClr val="accent5">
                    <a:lumMod val="60000"/>
                    <a:lumOff val="40000"/>
                  </a:schemeClr>
                </a:solidFill>
              </a:rPr>
              <a:t> </a:t>
            </a:r>
            <a:r>
              <a:rPr lang="de-DE" sz="1800" dirty="0" err="1">
                <a:solidFill>
                  <a:schemeClr val="accent5">
                    <a:lumMod val="60000"/>
                    <a:lumOff val="40000"/>
                  </a:schemeClr>
                </a:solidFill>
              </a:rPr>
              <a:t>city</a:t>
            </a:r>
            <a:r>
              <a:rPr lang="de-DE" sz="1800" dirty="0">
                <a:solidFill>
                  <a:schemeClr val="accent5">
                    <a:lumMod val="60000"/>
                    <a:lumOff val="40000"/>
                  </a:schemeClr>
                </a:solidFill>
              </a:rPr>
              <a:t> </a:t>
            </a:r>
            <a:r>
              <a:rPr lang="de-DE" sz="1800" dirty="0" err="1">
                <a:solidFill>
                  <a:schemeClr val="accent5">
                    <a:lumMod val="60000"/>
                    <a:lumOff val="40000"/>
                  </a:schemeClr>
                </a:solidFill>
              </a:rPr>
              <a:t>gate</a:t>
            </a:r>
            <a:endParaRPr lang="de-DE" sz="1800" dirty="0">
              <a:solidFill>
                <a:schemeClr val="accent5">
                  <a:lumMod val="60000"/>
                  <a:lumOff val="40000"/>
                </a:schemeClr>
              </a:solidFill>
            </a:endParaRPr>
          </a:p>
          <a:p>
            <a:pPr lvl="1"/>
            <a:r>
              <a:rPr lang="de-DE" sz="1800" dirty="0">
                <a:solidFill>
                  <a:schemeClr val="accent5">
                    <a:lumMod val="60000"/>
                    <a:lumOff val="40000"/>
                  </a:schemeClr>
                </a:solidFill>
              </a:rPr>
              <a:t>2-storey oval </a:t>
            </a:r>
            <a:r>
              <a:rPr lang="de-DE" sz="1800" dirty="0" err="1">
                <a:solidFill>
                  <a:schemeClr val="accent5">
                    <a:lumMod val="60000"/>
                    <a:lumOff val="40000"/>
                  </a:schemeClr>
                </a:solidFill>
              </a:rPr>
              <a:t>court</a:t>
            </a:r>
            <a:r>
              <a:rPr lang="de-DE" sz="1800" dirty="0">
                <a:solidFill>
                  <a:schemeClr val="accent5">
                    <a:lumMod val="60000"/>
                    <a:lumOff val="40000"/>
                  </a:schemeClr>
                </a:solidFill>
              </a:rPr>
              <a:t> </a:t>
            </a:r>
            <a:r>
              <a:rPr lang="de-DE" sz="1800" dirty="0" err="1">
                <a:solidFill>
                  <a:schemeClr val="accent5">
                    <a:lumMod val="60000"/>
                    <a:lumOff val="40000"/>
                  </a:schemeClr>
                </a:solidFill>
              </a:rPr>
              <a:t>with</a:t>
            </a:r>
            <a:r>
              <a:rPr lang="de-DE" sz="1800" dirty="0">
                <a:solidFill>
                  <a:schemeClr val="accent5">
                    <a:lumMod val="60000"/>
                    <a:lumOff val="40000"/>
                  </a:schemeClr>
                </a:solidFill>
              </a:rPr>
              <a:t> </a:t>
            </a:r>
            <a:r>
              <a:rPr lang="de-DE" sz="1800" dirty="0" err="1">
                <a:solidFill>
                  <a:schemeClr val="accent5">
                    <a:lumMod val="60000"/>
                    <a:lumOff val="40000"/>
                  </a:schemeClr>
                </a:solidFill>
              </a:rPr>
              <a:t>statues</a:t>
            </a:r>
            <a:endParaRPr lang="de-DE" sz="1800" dirty="0">
              <a:solidFill>
                <a:schemeClr val="accent5">
                  <a:lumMod val="60000"/>
                  <a:lumOff val="40000"/>
                </a:schemeClr>
              </a:solidFill>
            </a:endParaRPr>
          </a:p>
          <a:p>
            <a:pPr lvl="1"/>
            <a:r>
              <a:rPr lang="de-DE" sz="1800" dirty="0">
                <a:solidFill>
                  <a:schemeClr val="accent5">
                    <a:lumMod val="60000"/>
                    <a:lumOff val="40000"/>
                  </a:schemeClr>
                </a:solidFill>
              </a:rPr>
              <a:t>monumental </a:t>
            </a:r>
            <a:r>
              <a:rPr lang="de-DE" sz="1800" dirty="0" err="1">
                <a:solidFill>
                  <a:schemeClr val="accent5">
                    <a:lumMod val="60000"/>
                    <a:lumOff val="40000"/>
                  </a:schemeClr>
                </a:solidFill>
              </a:rPr>
              <a:t>arch</a:t>
            </a:r>
            <a:r>
              <a:rPr lang="de-DE" sz="1800" dirty="0">
                <a:solidFill>
                  <a:schemeClr val="accent5">
                    <a:lumMod val="60000"/>
                    <a:lumOff val="40000"/>
                  </a:schemeClr>
                </a:solidFill>
              </a:rPr>
              <a:t> </a:t>
            </a:r>
            <a:r>
              <a:rPr lang="de-DE" sz="1800" dirty="0" err="1">
                <a:solidFill>
                  <a:schemeClr val="accent5">
                    <a:lumMod val="60000"/>
                    <a:lumOff val="40000"/>
                  </a:schemeClr>
                </a:solidFill>
              </a:rPr>
              <a:t>with</a:t>
            </a:r>
            <a:r>
              <a:rPr lang="de-DE" sz="1800" dirty="0">
                <a:solidFill>
                  <a:schemeClr val="accent5">
                    <a:lumMod val="60000"/>
                    <a:lumOff val="40000"/>
                  </a:schemeClr>
                </a:solidFill>
              </a:rPr>
              <a:t> </a:t>
            </a:r>
            <a:r>
              <a:rPr lang="de-DE" sz="1800" dirty="0" err="1">
                <a:solidFill>
                  <a:schemeClr val="accent5">
                    <a:lumMod val="60000"/>
                    <a:lumOff val="40000"/>
                  </a:schemeClr>
                </a:solidFill>
              </a:rPr>
              <a:t>statues</a:t>
            </a:r>
            <a:r>
              <a:rPr lang="de-DE" sz="1800" dirty="0">
                <a:solidFill>
                  <a:schemeClr val="accent5">
                    <a:lumMod val="60000"/>
                    <a:lumOff val="40000"/>
                  </a:schemeClr>
                </a:solidFill>
              </a:rPr>
              <a:t> </a:t>
            </a:r>
            <a:r>
              <a:rPr lang="de-DE" sz="1800" dirty="0" err="1">
                <a:solidFill>
                  <a:schemeClr val="accent5">
                    <a:lumMod val="60000"/>
                    <a:lumOff val="40000"/>
                  </a:schemeClr>
                </a:solidFill>
              </a:rPr>
              <a:t>of</a:t>
            </a:r>
            <a:r>
              <a:rPr lang="de-DE" sz="1800" dirty="0">
                <a:solidFill>
                  <a:schemeClr val="accent5">
                    <a:lumMod val="60000"/>
                    <a:lumOff val="40000"/>
                  </a:schemeClr>
                </a:solidFill>
              </a:rPr>
              <a:t> </a:t>
            </a:r>
            <a:r>
              <a:rPr lang="de-DE" sz="1800" dirty="0" err="1">
                <a:solidFill>
                  <a:schemeClr val="accent5">
                    <a:lumMod val="60000"/>
                    <a:lumOff val="40000"/>
                  </a:schemeClr>
                </a:solidFill>
              </a:rPr>
              <a:t>members</a:t>
            </a:r>
            <a:r>
              <a:rPr lang="de-DE" sz="1800" dirty="0">
                <a:solidFill>
                  <a:schemeClr val="accent5">
                    <a:lumMod val="60000"/>
                    <a:lumOff val="40000"/>
                  </a:schemeClr>
                </a:solidFill>
              </a:rPr>
              <a:t> </a:t>
            </a:r>
            <a:r>
              <a:rPr lang="de-DE" sz="1800" dirty="0" err="1">
                <a:solidFill>
                  <a:schemeClr val="accent5">
                    <a:lumMod val="60000"/>
                    <a:lumOff val="40000"/>
                  </a:schemeClr>
                </a:solidFill>
              </a:rPr>
              <a:t>of</a:t>
            </a:r>
            <a:r>
              <a:rPr lang="de-DE" sz="1800" dirty="0">
                <a:solidFill>
                  <a:schemeClr val="accent5">
                    <a:lumMod val="60000"/>
                    <a:lumOff val="40000"/>
                  </a:schemeClr>
                </a:solidFill>
              </a:rPr>
              <a:t> </a:t>
            </a:r>
            <a:r>
              <a:rPr lang="de-DE" sz="1800" dirty="0" err="1">
                <a:solidFill>
                  <a:schemeClr val="accent5">
                    <a:lumMod val="60000"/>
                    <a:lumOff val="40000"/>
                  </a:schemeClr>
                </a:solidFill>
              </a:rPr>
              <a:t>Hadrian‘s</a:t>
            </a:r>
            <a:r>
              <a:rPr lang="de-DE" sz="1800" dirty="0">
                <a:solidFill>
                  <a:schemeClr val="accent5">
                    <a:lumMod val="60000"/>
                    <a:lumOff val="40000"/>
                  </a:schemeClr>
                </a:solidFill>
              </a:rPr>
              <a:t>  </a:t>
            </a:r>
            <a:r>
              <a:rPr lang="de-DE" sz="1800" dirty="0" err="1">
                <a:solidFill>
                  <a:schemeClr val="accent5">
                    <a:lumMod val="60000"/>
                    <a:lumOff val="40000"/>
                  </a:schemeClr>
                </a:solidFill>
              </a:rPr>
              <a:t>family</a:t>
            </a:r>
            <a:endParaRPr lang="de-DE" sz="1800" dirty="0">
              <a:solidFill>
                <a:schemeClr val="accent5">
                  <a:lumMod val="60000"/>
                  <a:lumOff val="40000"/>
                </a:schemeClr>
              </a:solidFill>
            </a:endParaRPr>
          </a:p>
          <a:p>
            <a:r>
              <a:rPr lang="de-DE" sz="2000" dirty="0">
                <a:solidFill>
                  <a:schemeClr val="accent5">
                    <a:lumMod val="60000"/>
                    <a:lumOff val="40000"/>
                  </a:schemeClr>
                </a:solidFill>
                <a:sym typeface="Wingdings" pitchFamily="2" charset="2"/>
              </a:rPr>
              <a:t></a:t>
            </a:r>
            <a:r>
              <a:rPr lang="de-DE" sz="2000" dirty="0" err="1">
                <a:solidFill>
                  <a:schemeClr val="accent5">
                    <a:lumMod val="60000"/>
                    <a:lumOff val="40000"/>
                  </a:schemeClr>
                </a:solidFill>
                <a:sym typeface="Wingdings" pitchFamily="2" charset="2"/>
              </a:rPr>
              <a:t>patron</a:t>
            </a:r>
            <a:r>
              <a:rPr lang="de-DE" sz="2000" dirty="0">
                <a:solidFill>
                  <a:schemeClr val="accent5">
                    <a:lumMod val="60000"/>
                    <a:lumOff val="40000"/>
                  </a:schemeClr>
                </a:solidFill>
                <a:sym typeface="Wingdings" pitchFamily="2" charset="2"/>
              </a:rPr>
              <a:t> </a:t>
            </a:r>
            <a:r>
              <a:rPr lang="de-DE" sz="2000" dirty="0" err="1">
                <a:solidFill>
                  <a:schemeClr val="accent5">
                    <a:lumMod val="60000"/>
                    <a:lumOff val="40000"/>
                  </a:schemeClr>
                </a:solidFill>
                <a:sym typeface="Wingdings" pitchFamily="2" charset="2"/>
              </a:rPr>
              <a:t>goddess</a:t>
            </a:r>
            <a:r>
              <a:rPr lang="de-DE" sz="2000" dirty="0">
                <a:solidFill>
                  <a:schemeClr val="accent5">
                    <a:lumMod val="60000"/>
                    <a:lumOff val="40000"/>
                  </a:schemeClr>
                </a:solidFill>
                <a:sym typeface="Wingdings" pitchFamily="2" charset="2"/>
              </a:rPr>
              <a:t> </a:t>
            </a:r>
            <a:r>
              <a:rPr lang="de-DE" sz="2000" dirty="0" err="1">
                <a:solidFill>
                  <a:schemeClr val="accent5">
                    <a:lumMod val="60000"/>
                    <a:lumOff val="40000"/>
                  </a:schemeClr>
                </a:solidFill>
                <a:sym typeface="Wingdings" pitchFamily="2" charset="2"/>
              </a:rPr>
              <a:t>of</a:t>
            </a:r>
            <a:r>
              <a:rPr lang="de-DE" sz="2000" dirty="0">
                <a:solidFill>
                  <a:schemeClr val="accent5">
                    <a:lumMod val="60000"/>
                    <a:lumOff val="40000"/>
                  </a:schemeClr>
                </a:solidFill>
                <a:sym typeface="Wingdings" pitchFamily="2" charset="2"/>
              </a:rPr>
              <a:t> </a:t>
            </a:r>
            <a:r>
              <a:rPr lang="de-DE" sz="2000" dirty="0" err="1">
                <a:solidFill>
                  <a:schemeClr val="accent5">
                    <a:lumMod val="60000"/>
                    <a:lumOff val="40000"/>
                  </a:schemeClr>
                </a:solidFill>
                <a:sym typeface="Wingdings" pitchFamily="2" charset="2"/>
              </a:rPr>
              <a:t>the</a:t>
            </a:r>
            <a:r>
              <a:rPr lang="de-DE" sz="2000" dirty="0">
                <a:solidFill>
                  <a:schemeClr val="accent5">
                    <a:lumMod val="60000"/>
                    <a:lumOff val="40000"/>
                  </a:schemeClr>
                </a:solidFill>
                <a:sym typeface="Wingdings" pitchFamily="2" charset="2"/>
              </a:rPr>
              <a:t> </a:t>
            </a:r>
            <a:r>
              <a:rPr lang="de-DE" sz="2000" dirty="0" err="1">
                <a:solidFill>
                  <a:schemeClr val="accent5">
                    <a:lumMod val="60000"/>
                    <a:lumOff val="40000"/>
                  </a:schemeClr>
                </a:solidFill>
                <a:sym typeface="Wingdings" pitchFamily="2" charset="2"/>
              </a:rPr>
              <a:t>polis</a:t>
            </a:r>
            <a:endParaRPr lang="de-DE" sz="2000" dirty="0">
              <a:solidFill>
                <a:schemeClr val="accent5">
                  <a:lumMod val="60000"/>
                  <a:lumOff val="40000"/>
                </a:schemeClr>
              </a:solidFill>
              <a:sym typeface="Wingdings" pitchFamily="2" charset="2"/>
            </a:endParaRPr>
          </a:p>
        </p:txBody>
      </p:sp>
      <p:sp>
        <p:nvSpPr>
          <p:cNvPr id="19" name="TextBox 18"/>
          <p:cNvSpPr txBox="1"/>
          <p:nvPr/>
        </p:nvSpPr>
        <p:spPr>
          <a:xfrm>
            <a:off x="5580112" y="5674022"/>
            <a:ext cx="3233728" cy="923330"/>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r>
              <a:rPr lang="de-DE" b="1" dirty="0">
                <a:sym typeface="Wingdings" pitchFamily="2" charset="2"/>
              </a:rPr>
              <a:t> </a:t>
            </a:r>
            <a:r>
              <a:rPr lang="de-DE" b="1" dirty="0"/>
              <a:t>Euergetism</a:t>
            </a:r>
          </a:p>
          <a:p>
            <a:pPr marL="285750" indent="-285750">
              <a:buFont typeface="Wingdings"/>
              <a:buChar char="à"/>
            </a:pPr>
            <a:r>
              <a:rPr lang="de-DE" b="1" dirty="0"/>
              <a:t>Patronage / </a:t>
            </a:r>
            <a:r>
              <a:rPr lang="de-DE" b="1" dirty="0" err="1"/>
              <a:t>Matronage</a:t>
            </a:r>
            <a:endParaRPr lang="de-DE" b="1" dirty="0"/>
          </a:p>
          <a:p>
            <a:pPr marL="285750" indent="-285750">
              <a:buFont typeface="Wingdings"/>
              <a:buChar char="à"/>
            </a:pPr>
            <a:r>
              <a:rPr lang="de-DE" b="1" dirty="0" err="1">
                <a:sym typeface="Wingdings" pitchFamily="2" charset="2"/>
              </a:rPr>
              <a:t>public</a:t>
            </a:r>
            <a:r>
              <a:rPr lang="de-DE" b="1" dirty="0">
                <a:sym typeface="Wingdings" pitchFamily="2" charset="2"/>
              </a:rPr>
              <a:t> </a:t>
            </a:r>
            <a:r>
              <a:rPr lang="de-DE" b="1" dirty="0" err="1">
                <a:sym typeface="Wingdings" pitchFamily="2" charset="2"/>
              </a:rPr>
              <a:t>persona</a:t>
            </a:r>
            <a:endParaRPr lang="de-DE" b="1" dirty="0"/>
          </a:p>
        </p:txBody>
      </p:sp>
      <p:sp>
        <p:nvSpPr>
          <p:cNvPr id="20" name="Content Placeholder 2"/>
          <p:cNvSpPr txBox="1">
            <a:spLocks/>
          </p:cNvSpPr>
          <p:nvPr/>
        </p:nvSpPr>
        <p:spPr>
          <a:xfrm>
            <a:off x="3841576" y="44624"/>
            <a:ext cx="4042792" cy="864096"/>
          </a:xfrm>
          <a:prstGeom prst="rect">
            <a:avLst/>
          </a:prstGeom>
          <a:gradFill>
            <a:gsLst>
              <a:gs pos="0">
                <a:schemeClr val="accent5">
                  <a:tint val="79000"/>
                  <a:satMod val="180000"/>
                  <a:alpha val="55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br>
              <a:rPr lang="de-DE" dirty="0">
                <a:effectLst>
                  <a:outerShdw blurRad="38100" dist="38100" dir="2700000" algn="tl">
                    <a:srgbClr val="000000">
                      <a:alpha val="43137"/>
                    </a:srgbClr>
                  </a:outerShdw>
                </a:effectLst>
              </a:rPr>
            </a:br>
            <a:r>
              <a:rPr lang="de-DE" dirty="0">
                <a:effectLst>
                  <a:outerShdw blurRad="38100" dist="38100" dir="2700000" algn="tl">
                    <a:srgbClr val="000000">
                      <a:alpha val="43137"/>
                    </a:srgbClr>
                  </a:outerShdw>
                </a:effectLst>
              </a:rPr>
              <a:t>     </a:t>
            </a:r>
          </a:p>
        </p:txBody>
      </p:sp>
    </p:spTree>
    <p:extLst>
      <p:ext uri="{BB962C8B-B14F-4D97-AF65-F5344CB8AC3E}">
        <p14:creationId xmlns:p14="http://schemas.microsoft.com/office/powerpoint/2010/main" val="807029206"/>
      </p:ext>
    </p:extLst>
  </p:cSld>
  <p:clrMapOvr>
    <a:masterClrMapping/>
  </p:clrMapOvr>
  <p:transition spd="slow" advClick="0" advTm="2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barn(inVertical)">
                                      <p:cBhvr>
                                        <p:cTn id="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Content Placeholder 2"/>
          <p:cNvSpPr txBox="1">
            <a:spLocks/>
          </p:cNvSpPr>
          <p:nvPr/>
        </p:nvSpPr>
        <p:spPr>
          <a:xfrm>
            <a:off x="457200" y="1600200"/>
            <a:ext cx="8229600" cy="4525963"/>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a:t>Der epigraphische Befund</a:t>
            </a:r>
            <a:endParaRPr lang="en-GB" dirty="0"/>
          </a:p>
        </p:txBody>
      </p:sp>
      <p:sp>
        <p:nvSpPr>
          <p:cNvPr id="123" name="Title 1"/>
          <p:cNvSpPr txBox="1">
            <a:spLocks/>
          </p:cNvSpPr>
          <p:nvPr/>
        </p:nvSpPr>
        <p:spPr>
          <a:xfrm>
            <a:off x="609600" y="427038"/>
            <a:ext cx="8229600" cy="1143000"/>
          </a:xfrm>
          <a:prstGeom prst="rect">
            <a:avLst/>
          </a:prstGeom>
        </p:spPr>
        <p:txBody>
          <a:bodyPr vert="horz" lIns="91440" tIns="45720" rIns="91440" bIns="45720" rtlCol="0" anchor="b">
            <a:normAutofit/>
          </a:bodyPr>
          <a:lst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a:lstStyle>
          <a:p>
            <a:r>
              <a:rPr lang="en-GB"/>
              <a:t>Verbreitung</a:t>
            </a:r>
            <a:endParaRPr lang="en-GB" dirty="0"/>
          </a:p>
        </p:txBody>
      </p:sp>
      <p:sp>
        <p:nvSpPr>
          <p:cNvPr id="4" name="Title 1"/>
          <p:cNvSpPr>
            <a:spLocks noGrp="1"/>
          </p:cNvSpPr>
          <p:nvPr>
            <p:ph type="title"/>
          </p:nvPr>
        </p:nvSpPr>
        <p:spPr>
          <a:xfrm>
            <a:off x="457200" y="476672"/>
            <a:ext cx="8229600" cy="724942"/>
          </a:xfrm>
        </p:spPr>
        <p:txBody>
          <a:bodyPr/>
          <a:lstStyle/>
          <a:p>
            <a:endParaRPr lang="en-GB"/>
          </a:p>
        </p:txBody>
      </p:sp>
      <p:pic>
        <p:nvPicPr>
          <p:cNvPr id="5"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5992"/>
          <a:stretch/>
        </p:blipFill>
        <p:spPr>
          <a:xfrm>
            <a:off x="484807" y="44624"/>
            <a:ext cx="8479681" cy="6765196"/>
          </a:xfrm>
        </p:spPr>
      </p:pic>
      <p:sp>
        <p:nvSpPr>
          <p:cNvPr id="6" name="TextBox 5"/>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accent5">
                    <a:lumMod val="40000"/>
                    <a:lumOff val="60000"/>
                  </a:schemeClr>
                </a:solidFill>
              </a:rPr>
              <a:t>R. Talbert, Barrington Atlas of the Greek and Roman World, Princeton UP 2001</a:t>
            </a:r>
          </a:p>
        </p:txBody>
      </p:sp>
      <p:sp>
        <p:nvSpPr>
          <p:cNvPr id="7" name="Oval 6"/>
          <p:cNvSpPr/>
          <p:nvPr/>
        </p:nvSpPr>
        <p:spPr>
          <a:xfrm>
            <a:off x="1763688" y="3789040"/>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1115616" y="3320987"/>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575983" y="3647858"/>
            <a:ext cx="312906" cy="369332"/>
          </a:xfrm>
          <a:prstGeom prst="rect">
            <a:avLst/>
          </a:prstGeom>
          <a:noFill/>
        </p:spPr>
        <p:txBody>
          <a:bodyPr wrap="none" rtlCol="0">
            <a:spAutoFit/>
          </a:bodyPr>
          <a:lstStyle/>
          <a:p>
            <a:r>
              <a:rPr lang="en-GB" dirty="0">
                <a:solidFill>
                  <a:srgbClr val="9A0000"/>
                </a:solidFill>
              </a:rPr>
              <a:t>5</a:t>
            </a:r>
          </a:p>
        </p:txBody>
      </p:sp>
      <p:sp>
        <p:nvSpPr>
          <p:cNvPr id="10" name="TextBox 9"/>
          <p:cNvSpPr txBox="1"/>
          <p:nvPr/>
        </p:nvSpPr>
        <p:spPr>
          <a:xfrm>
            <a:off x="2602910" y="5661248"/>
            <a:ext cx="312906" cy="369332"/>
          </a:xfrm>
          <a:prstGeom prst="rect">
            <a:avLst/>
          </a:prstGeom>
          <a:noFill/>
        </p:spPr>
        <p:txBody>
          <a:bodyPr wrap="none" rtlCol="0">
            <a:spAutoFit/>
          </a:bodyPr>
          <a:lstStyle/>
          <a:p>
            <a:r>
              <a:rPr lang="en-GB" dirty="0">
                <a:solidFill>
                  <a:srgbClr val="9A0000"/>
                </a:solidFill>
              </a:rPr>
              <a:t>1</a:t>
            </a:r>
          </a:p>
        </p:txBody>
      </p:sp>
      <p:sp>
        <p:nvSpPr>
          <p:cNvPr id="11" name="Oval 10"/>
          <p:cNvSpPr/>
          <p:nvPr/>
        </p:nvSpPr>
        <p:spPr>
          <a:xfrm>
            <a:off x="1763688" y="4509120"/>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547664" y="4509120"/>
            <a:ext cx="312906" cy="369332"/>
          </a:xfrm>
          <a:prstGeom prst="rect">
            <a:avLst/>
          </a:prstGeom>
          <a:noFill/>
        </p:spPr>
        <p:txBody>
          <a:bodyPr wrap="none" rtlCol="0">
            <a:spAutoFit/>
          </a:bodyPr>
          <a:lstStyle/>
          <a:p>
            <a:r>
              <a:rPr lang="en-GB" dirty="0">
                <a:solidFill>
                  <a:srgbClr val="9A0000"/>
                </a:solidFill>
              </a:rPr>
              <a:t>3</a:t>
            </a:r>
          </a:p>
        </p:txBody>
      </p:sp>
      <p:sp>
        <p:nvSpPr>
          <p:cNvPr id="13" name="Oval 12"/>
          <p:cNvSpPr/>
          <p:nvPr/>
        </p:nvSpPr>
        <p:spPr>
          <a:xfrm>
            <a:off x="1979712" y="4725144"/>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386886" y="4571836"/>
            <a:ext cx="312906" cy="369332"/>
          </a:xfrm>
          <a:prstGeom prst="rect">
            <a:avLst/>
          </a:prstGeom>
          <a:noFill/>
        </p:spPr>
        <p:txBody>
          <a:bodyPr wrap="none" rtlCol="0">
            <a:spAutoFit/>
          </a:bodyPr>
          <a:lstStyle/>
          <a:p>
            <a:r>
              <a:rPr lang="en-GB" dirty="0">
                <a:solidFill>
                  <a:srgbClr val="9A0000"/>
                </a:solidFill>
              </a:rPr>
              <a:t>7</a:t>
            </a:r>
          </a:p>
        </p:txBody>
      </p:sp>
      <p:sp>
        <p:nvSpPr>
          <p:cNvPr id="15" name="Oval 14"/>
          <p:cNvSpPr/>
          <p:nvPr/>
        </p:nvSpPr>
        <p:spPr>
          <a:xfrm>
            <a:off x="1907704" y="5157192"/>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p:cNvSpPr/>
          <p:nvPr/>
        </p:nvSpPr>
        <p:spPr>
          <a:xfrm>
            <a:off x="1284506" y="393305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1115616" y="4077072"/>
            <a:ext cx="312906" cy="369332"/>
          </a:xfrm>
          <a:prstGeom prst="rect">
            <a:avLst/>
          </a:prstGeom>
          <a:noFill/>
        </p:spPr>
        <p:txBody>
          <a:bodyPr wrap="none" rtlCol="0">
            <a:spAutoFit/>
          </a:bodyPr>
          <a:lstStyle/>
          <a:p>
            <a:r>
              <a:rPr lang="en-GB" dirty="0">
                <a:solidFill>
                  <a:srgbClr val="9A0000"/>
                </a:solidFill>
              </a:rPr>
              <a:t>2</a:t>
            </a:r>
          </a:p>
        </p:txBody>
      </p:sp>
      <p:sp>
        <p:nvSpPr>
          <p:cNvPr id="19" name="Oval 18"/>
          <p:cNvSpPr/>
          <p:nvPr/>
        </p:nvSpPr>
        <p:spPr>
          <a:xfrm>
            <a:off x="2508642" y="5013176"/>
            <a:ext cx="695206" cy="72008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1738814" y="5301208"/>
            <a:ext cx="312906" cy="369332"/>
          </a:xfrm>
          <a:prstGeom prst="rect">
            <a:avLst/>
          </a:prstGeom>
          <a:noFill/>
        </p:spPr>
        <p:txBody>
          <a:bodyPr wrap="none" rtlCol="0">
            <a:spAutoFit/>
          </a:bodyPr>
          <a:lstStyle/>
          <a:p>
            <a:r>
              <a:rPr lang="en-GB" dirty="0">
                <a:solidFill>
                  <a:srgbClr val="9A0000"/>
                </a:solidFill>
              </a:rPr>
              <a:t>6</a:t>
            </a:r>
          </a:p>
        </p:txBody>
      </p:sp>
      <p:sp>
        <p:nvSpPr>
          <p:cNvPr id="22" name="Oval 21"/>
          <p:cNvSpPr/>
          <p:nvPr/>
        </p:nvSpPr>
        <p:spPr>
          <a:xfrm>
            <a:off x="1907704" y="5769259"/>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2579786" y="4754362"/>
            <a:ext cx="312906" cy="369332"/>
          </a:xfrm>
          <a:prstGeom prst="rect">
            <a:avLst/>
          </a:prstGeom>
          <a:noFill/>
        </p:spPr>
        <p:txBody>
          <a:bodyPr wrap="none" rtlCol="0">
            <a:spAutoFit/>
          </a:bodyPr>
          <a:lstStyle/>
          <a:p>
            <a:r>
              <a:rPr lang="en-GB" dirty="0">
                <a:solidFill>
                  <a:srgbClr val="9A0000"/>
                </a:solidFill>
              </a:rPr>
              <a:t>3</a:t>
            </a:r>
          </a:p>
        </p:txBody>
      </p:sp>
      <p:sp>
        <p:nvSpPr>
          <p:cNvPr id="24" name="Oval 23"/>
          <p:cNvSpPr/>
          <p:nvPr/>
        </p:nvSpPr>
        <p:spPr>
          <a:xfrm>
            <a:off x="2573178" y="55472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p:cNvSpPr/>
          <p:nvPr/>
        </p:nvSpPr>
        <p:spPr>
          <a:xfrm>
            <a:off x="2376199" y="496167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rot="19302812">
            <a:off x="2404206" y="4867754"/>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8" name="TextBox 27"/>
          <p:cNvSpPr txBox="1"/>
          <p:nvPr/>
        </p:nvSpPr>
        <p:spPr>
          <a:xfrm>
            <a:off x="1738814" y="5877272"/>
            <a:ext cx="312906" cy="369332"/>
          </a:xfrm>
          <a:prstGeom prst="rect">
            <a:avLst/>
          </a:prstGeom>
          <a:noFill/>
        </p:spPr>
        <p:txBody>
          <a:bodyPr wrap="none" rtlCol="0">
            <a:spAutoFit/>
          </a:bodyPr>
          <a:lstStyle/>
          <a:p>
            <a:r>
              <a:rPr lang="en-GB" dirty="0">
                <a:solidFill>
                  <a:srgbClr val="9A0000"/>
                </a:solidFill>
              </a:rPr>
              <a:t>3</a:t>
            </a:r>
          </a:p>
        </p:txBody>
      </p:sp>
      <p:sp>
        <p:nvSpPr>
          <p:cNvPr id="30" name="TextBox 29"/>
          <p:cNvSpPr txBox="1"/>
          <p:nvPr/>
        </p:nvSpPr>
        <p:spPr>
          <a:xfrm>
            <a:off x="3460180" y="4437112"/>
            <a:ext cx="312906" cy="369332"/>
          </a:xfrm>
          <a:prstGeom prst="rect">
            <a:avLst/>
          </a:prstGeom>
          <a:noFill/>
        </p:spPr>
        <p:txBody>
          <a:bodyPr wrap="none" rtlCol="0">
            <a:spAutoFit/>
          </a:bodyPr>
          <a:lstStyle/>
          <a:p>
            <a:r>
              <a:rPr lang="en-GB" dirty="0">
                <a:solidFill>
                  <a:srgbClr val="9A0000"/>
                </a:solidFill>
              </a:rPr>
              <a:t>3</a:t>
            </a:r>
          </a:p>
        </p:txBody>
      </p:sp>
      <p:sp>
        <p:nvSpPr>
          <p:cNvPr id="31" name="TextBox 30"/>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3" name="TextBox 32"/>
          <p:cNvSpPr txBox="1"/>
          <p:nvPr/>
        </p:nvSpPr>
        <p:spPr>
          <a:xfrm>
            <a:off x="2411288" y="3832524"/>
            <a:ext cx="101502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HADRIANOPOLIS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2" name="Oval 31"/>
          <p:cNvSpPr/>
          <p:nvPr/>
        </p:nvSpPr>
        <p:spPr>
          <a:xfrm>
            <a:off x="2376199" y="38250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a:off x="2508642" y="3861153"/>
            <a:ext cx="312906" cy="369332"/>
          </a:xfrm>
          <a:prstGeom prst="rect">
            <a:avLst/>
          </a:prstGeom>
          <a:noFill/>
        </p:spPr>
        <p:txBody>
          <a:bodyPr wrap="none" rtlCol="0">
            <a:spAutoFit/>
          </a:bodyPr>
          <a:lstStyle/>
          <a:p>
            <a:r>
              <a:rPr lang="en-GB" dirty="0">
                <a:solidFill>
                  <a:srgbClr val="9A0000"/>
                </a:solidFill>
              </a:rPr>
              <a:t>1</a:t>
            </a:r>
          </a:p>
        </p:txBody>
      </p:sp>
      <p:sp>
        <p:nvSpPr>
          <p:cNvPr id="35" name="TextBox 34"/>
          <p:cNvSpPr txBox="1"/>
          <p:nvPr/>
        </p:nvSpPr>
        <p:spPr>
          <a:xfrm>
            <a:off x="910722" y="3203684"/>
            <a:ext cx="312906" cy="369332"/>
          </a:xfrm>
          <a:prstGeom prst="rect">
            <a:avLst/>
          </a:prstGeom>
          <a:noFill/>
        </p:spPr>
        <p:txBody>
          <a:bodyPr wrap="none" rtlCol="0">
            <a:spAutoFit/>
          </a:bodyPr>
          <a:lstStyle/>
          <a:p>
            <a:r>
              <a:rPr lang="en-GB" dirty="0">
                <a:solidFill>
                  <a:srgbClr val="9A0000"/>
                </a:solidFill>
              </a:rPr>
              <a:t>1</a:t>
            </a:r>
          </a:p>
        </p:txBody>
      </p:sp>
      <p:sp>
        <p:nvSpPr>
          <p:cNvPr id="36" name="Oval 35"/>
          <p:cNvSpPr/>
          <p:nvPr/>
        </p:nvSpPr>
        <p:spPr>
          <a:xfrm>
            <a:off x="1164057" y="464732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1019925" y="4787860"/>
            <a:ext cx="312906" cy="369332"/>
          </a:xfrm>
          <a:prstGeom prst="rect">
            <a:avLst/>
          </a:prstGeom>
          <a:noFill/>
        </p:spPr>
        <p:txBody>
          <a:bodyPr wrap="none" rtlCol="0">
            <a:spAutoFit/>
          </a:bodyPr>
          <a:lstStyle/>
          <a:p>
            <a:r>
              <a:rPr lang="en-GB" dirty="0">
                <a:solidFill>
                  <a:srgbClr val="9A0000"/>
                </a:solidFill>
              </a:rPr>
              <a:t>1</a:t>
            </a:r>
          </a:p>
        </p:txBody>
      </p:sp>
      <p:sp>
        <p:nvSpPr>
          <p:cNvPr id="38" name="Oval 37"/>
          <p:cNvSpPr/>
          <p:nvPr/>
        </p:nvSpPr>
        <p:spPr>
          <a:xfrm>
            <a:off x="1680550" y="5142093"/>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p:cNvSpPr txBox="1"/>
          <p:nvPr/>
        </p:nvSpPr>
        <p:spPr>
          <a:xfrm>
            <a:off x="1475656" y="5157192"/>
            <a:ext cx="312906" cy="369332"/>
          </a:xfrm>
          <a:prstGeom prst="rect">
            <a:avLst/>
          </a:prstGeom>
          <a:noFill/>
        </p:spPr>
        <p:txBody>
          <a:bodyPr wrap="none" rtlCol="0">
            <a:spAutoFit/>
          </a:bodyPr>
          <a:lstStyle/>
          <a:p>
            <a:r>
              <a:rPr lang="en-GB" dirty="0">
                <a:solidFill>
                  <a:srgbClr val="9A0000"/>
                </a:solidFill>
              </a:rPr>
              <a:t>2</a:t>
            </a:r>
          </a:p>
        </p:txBody>
      </p:sp>
      <p:sp>
        <p:nvSpPr>
          <p:cNvPr id="40" name="Oval 39"/>
          <p:cNvSpPr/>
          <p:nvPr/>
        </p:nvSpPr>
        <p:spPr>
          <a:xfrm>
            <a:off x="3039900" y="453197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p:cNvSpPr txBox="1"/>
          <p:nvPr/>
        </p:nvSpPr>
        <p:spPr>
          <a:xfrm>
            <a:off x="2843808" y="4499828"/>
            <a:ext cx="312906" cy="369332"/>
          </a:xfrm>
          <a:prstGeom prst="rect">
            <a:avLst/>
          </a:prstGeom>
          <a:noFill/>
        </p:spPr>
        <p:txBody>
          <a:bodyPr wrap="none" rtlCol="0">
            <a:spAutoFit/>
          </a:bodyPr>
          <a:lstStyle/>
          <a:p>
            <a:r>
              <a:rPr lang="en-GB" dirty="0">
                <a:solidFill>
                  <a:srgbClr val="9A0000"/>
                </a:solidFill>
              </a:rPr>
              <a:t>1</a:t>
            </a:r>
          </a:p>
        </p:txBody>
      </p:sp>
      <p:sp>
        <p:nvSpPr>
          <p:cNvPr id="42" name="TextBox 41"/>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3" name="Oval 42"/>
          <p:cNvSpPr/>
          <p:nvPr/>
        </p:nvSpPr>
        <p:spPr>
          <a:xfrm>
            <a:off x="2198440" y="505382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p:cNvSpPr txBox="1"/>
          <p:nvPr/>
        </p:nvSpPr>
        <p:spPr>
          <a:xfrm>
            <a:off x="1942400" y="5003884"/>
            <a:ext cx="312906" cy="369332"/>
          </a:xfrm>
          <a:prstGeom prst="rect">
            <a:avLst/>
          </a:prstGeom>
          <a:noFill/>
        </p:spPr>
        <p:txBody>
          <a:bodyPr wrap="none" rtlCol="0">
            <a:spAutoFit/>
          </a:bodyPr>
          <a:lstStyle/>
          <a:p>
            <a:r>
              <a:rPr lang="en-GB" dirty="0">
                <a:solidFill>
                  <a:srgbClr val="9A0000"/>
                </a:solidFill>
              </a:rPr>
              <a:t>2</a:t>
            </a:r>
          </a:p>
        </p:txBody>
      </p:sp>
      <p:sp>
        <p:nvSpPr>
          <p:cNvPr id="45" name="TextBox 44"/>
          <p:cNvSpPr txBox="1"/>
          <p:nvPr/>
        </p:nvSpPr>
        <p:spPr>
          <a:xfrm>
            <a:off x="1907704" y="5126995"/>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6" name="Oval 45"/>
          <p:cNvSpPr/>
          <p:nvPr/>
        </p:nvSpPr>
        <p:spPr>
          <a:xfrm>
            <a:off x="2250117" y="4112203"/>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a:off x="2111291" y="4166873"/>
            <a:ext cx="312906" cy="369332"/>
          </a:xfrm>
          <a:prstGeom prst="rect">
            <a:avLst/>
          </a:prstGeom>
          <a:noFill/>
        </p:spPr>
        <p:txBody>
          <a:bodyPr wrap="none" rtlCol="0">
            <a:spAutoFit/>
          </a:bodyPr>
          <a:lstStyle/>
          <a:p>
            <a:r>
              <a:rPr lang="en-GB" dirty="0">
                <a:solidFill>
                  <a:srgbClr val="9A0000"/>
                </a:solidFill>
              </a:rPr>
              <a:t>3</a:t>
            </a:r>
          </a:p>
        </p:txBody>
      </p:sp>
      <p:sp>
        <p:nvSpPr>
          <p:cNvPr id="48" name="TextBox 47"/>
          <p:cNvSpPr txBox="1"/>
          <p:nvPr/>
        </p:nvSpPr>
        <p:spPr>
          <a:xfrm>
            <a:off x="2418913" y="4138627"/>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9" name="Oval 48"/>
          <p:cNvSpPr/>
          <p:nvPr/>
        </p:nvSpPr>
        <p:spPr>
          <a:xfrm>
            <a:off x="1630802" y="481515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p:cNvSpPr txBox="1"/>
          <p:nvPr/>
        </p:nvSpPr>
        <p:spPr>
          <a:xfrm>
            <a:off x="1738814" y="4797152"/>
            <a:ext cx="312906" cy="369332"/>
          </a:xfrm>
          <a:prstGeom prst="rect">
            <a:avLst/>
          </a:prstGeom>
          <a:noFill/>
        </p:spPr>
        <p:txBody>
          <a:bodyPr wrap="none" rtlCol="0">
            <a:spAutoFit/>
          </a:bodyPr>
          <a:lstStyle/>
          <a:p>
            <a:r>
              <a:rPr lang="en-GB" dirty="0">
                <a:solidFill>
                  <a:srgbClr val="9A0000"/>
                </a:solidFill>
              </a:rPr>
              <a:t>1</a:t>
            </a:r>
          </a:p>
        </p:txBody>
      </p:sp>
      <p:sp>
        <p:nvSpPr>
          <p:cNvPr id="51" name="TextBox 50"/>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5" name="TextBox 24"/>
          <p:cNvSpPr txBox="1"/>
          <p:nvPr/>
        </p:nvSpPr>
        <p:spPr>
          <a:xfrm>
            <a:off x="2411760" y="5631051"/>
            <a:ext cx="68159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CERAMUS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2" name="Oval 51"/>
          <p:cNvSpPr/>
          <p:nvPr/>
        </p:nvSpPr>
        <p:spPr>
          <a:xfrm>
            <a:off x="2123728" y="285293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a:off x="2195736" y="2708920"/>
            <a:ext cx="312906" cy="369332"/>
          </a:xfrm>
          <a:prstGeom prst="rect">
            <a:avLst/>
          </a:prstGeom>
          <a:noFill/>
        </p:spPr>
        <p:txBody>
          <a:bodyPr wrap="none" rtlCol="0">
            <a:spAutoFit/>
          </a:bodyPr>
          <a:lstStyle/>
          <a:p>
            <a:r>
              <a:rPr lang="en-GB" dirty="0">
                <a:solidFill>
                  <a:srgbClr val="9A0000"/>
                </a:solidFill>
              </a:rPr>
              <a:t>1</a:t>
            </a:r>
          </a:p>
        </p:txBody>
      </p:sp>
      <p:sp>
        <p:nvSpPr>
          <p:cNvPr id="54" name="Oval 53"/>
          <p:cNvSpPr/>
          <p:nvPr/>
        </p:nvSpPr>
        <p:spPr>
          <a:xfrm>
            <a:off x="2979840" y="4861560"/>
            <a:ext cx="793246" cy="81174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16" name="TextBox 15"/>
          <p:cNvSpPr txBox="1"/>
          <p:nvPr/>
        </p:nvSpPr>
        <p:spPr>
          <a:xfrm>
            <a:off x="2843808" y="5517232"/>
            <a:ext cx="441146" cy="369332"/>
          </a:xfrm>
          <a:prstGeom prst="rect">
            <a:avLst/>
          </a:prstGeom>
          <a:noFill/>
        </p:spPr>
        <p:txBody>
          <a:bodyPr wrap="none" rtlCol="0">
            <a:spAutoFit/>
          </a:bodyPr>
          <a:lstStyle/>
          <a:p>
            <a:r>
              <a:rPr lang="en-GB" dirty="0">
                <a:solidFill>
                  <a:srgbClr val="9A0000"/>
                </a:solidFill>
              </a:rPr>
              <a:t>12</a:t>
            </a:r>
          </a:p>
        </p:txBody>
      </p:sp>
      <p:sp>
        <p:nvSpPr>
          <p:cNvPr id="55" name="TextBox 54"/>
          <p:cNvSpPr txBox="1"/>
          <p:nvPr/>
        </p:nvSpPr>
        <p:spPr>
          <a:xfrm>
            <a:off x="2915816" y="5162602"/>
            <a:ext cx="86273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APHRODISIAS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6" name="TextBox 55"/>
          <p:cNvSpPr txBox="1"/>
          <p:nvPr/>
        </p:nvSpPr>
        <p:spPr>
          <a:xfrm>
            <a:off x="3122742" y="5589240"/>
            <a:ext cx="441146" cy="369332"/>
          </a:xfrm>
          <a:prstGeom prst="rect">
            <a:avLst/>
          </a:prstGeom>
          <a:noFill/>
        </p:spPr>
        <p:txBody>
          <a:bodyPr wrap="none" rtlCol="0">
            <a:spAutoFit/>
          </a:bodyPr>
          <a:lstStyle/>
          <a:p>
            <a:r>
              <a:rPr lang="en-GB" dirty="0">
                <a:solidFill>
                  <a:srgbClr val="9A0000"/>
                </a:solidFill>
              </a:rPr>
              <a:t>17</a:t>
            </a:r>
          </a:p>
        </p:txBody>
      </p:sp>
      <p:sp>
        <p:nvSpPr>
          <p:cNvPr id="29" name="Oval 28"/>
          <p:cNvSpPr/>
          <p:nvPr/>
        </p:nvSpPr>
        <p:spPr>
          <a:xfrm>
            <a:off x="3256593" y="469052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2170862" y="550406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a:off x="2000816" y="5521425"/>
            <a:ext cx="48122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IASOS</a:t>
            </a:r>
          </a:p>
        </p:txBody>
      </p:sp>
      <p:sp>
        <p:nvSpPr>
          <p:cNvPr id="59" name="TextBox 58"/>
          <p:cNvSpPr txBox="1"/>
          <p:nvPr/>
        </p:nvSpPr>
        <p:spPr>
          <a:xfrm>
            <a:off x="2195736" y="5621953"/>
            <a:ext cx="312906" cy="369332"/>
          </a:xfrm>
          <a:prstGeom prst="rect">
            <a:avLst/>
          </a:prstGeom>
          <a:noFill/>
        </p:spPr>
        <p:txBody>
          <a:bodyPr wrap="none" rtlCol="0">
            <a:spAutoFit/>
          </a:bodyPr>
          <a:lstStyle/>
          <a:p>
            <a:r>
              <a:rPr lang="en-GB" dirty="0">
                <a:solidFill>
                  <a:srgbClr val="9A0000"/>
                </a:solidFill>
              </a:rPr>
              <a:t>1</a:t>
            </a:r>
          </a:p>
        </p:txBody>
      </p:sp>
      <p:sp>
        <p:nvSpPr>
          <p:cNvPr id="60" name="Oval 59"/>
          <p:cNvSpPr/>
          <p:nvPr/>
        </p:nvSpPr>
        <p:spPr>
          <a:xfrm>
            <a:off x="2657664" y="500983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p:cNvSpPr txBox="1"/>
          <p:nvPr/>
        </p:nvSpPr>
        <p:spPr>
          <a:xfrm rot="19302812">
            <a:off x="2642368" y="4989610"/>
            <a:ext cx="46358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NYSA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2" name="TextBox 61"/>
          <p:cNvSpPr txBox="1"/>
          <p:nvPr/>
        </p:nvSpPr>
        <p:spPr>
          <a:xfrm>
            <a:off x="2747874" y="4787860"/>
            <a:ext cx="312906" cy="369332"/>
          </a:xfrm>
          <a:prstGeom prst="rect">
            <a:avLst/>
          </a:prstGeom>
          <a:noFill/>
        </p:spPr>
        <p:txBody>
          <a:bodyPr wrap="none" rtlCol="0">
            <a:spAutoFit/>
          </a:bodyPr>
          <a:lstStyle/>
          <a:p>
            <a:r>
              <a:rPr lang="en-GB" dirty="0">
                <a:solidFill>
                  <a:srgbClr val="9A0000"/>
                </a:solidFill>
              </a:rPr>
              <a:t>1</a:t>
            </a:r>
          </a:p>
        </p:txBody>
      </p:sp>
      <p:sp>
        <p:nvSpPr>
          <p:cNvPr id="64" name="TextBox 63"/>
          <p:cNvSpPr txBox="1"/>
          <p:nvPr/>
        </p:nvSpPr>
        <p:spPr>
          <a:xfrm>
            <a:off x="3203848" y="3982207"/>
            <a:ext cx="312906" cy="369332"/>
          </a:xfrm>
          <a:prstGeom prst="rect">
            <a:avLst/>
          </a:prstGeom>
          <a:noFill/>
        </p:spPr>
        <p:txBody>
          <a:bodyPr wrap="none" rtlCol="0">
            <a:spAutoFit/>
          </a:bodyPr>
          <a:lstStyle/>
          <a:p>
            <a:r>
              <a:rPr lang="en-GB" dirty="0">
                <a:solidFill>
                  <a:srgbClr val="9A0000"/>
                </a:solidFill>
              </a:rPr>
              <a:t>1</a:t>
            </a:r>
          </a:p>
        </p:txBody>
      </p:sp>
      <p:sp>
        <p:nvSpPr>
          <p:cNvPr id="65" name="TextBox 64"/>
          <p:cNvSpPr txBox="1"/>
          <p:nvPr/>
        </p:nvSpPr>
        <p:spPr>
          <a:xfrm rot="19637841">
            <a:off x="3209385" y="4004480"/>
            <a:ext cx="106631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TEMENOTHRYRAI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3" name="Oval 62"/>
          <p:cNvSpPr/>
          <p:nvPr/>
        </p:nvSpPr>
        <p:spPr>
          <a:xfrm>
            <a:off x="3376463" y="411476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p:cNvSpPr/>
          <p:nvPr/>
        </p:nvSpPr>
        <p:spPr>
          <a:xfrm>
            <a:off x="3524387" y="49580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TextBox 66"/>
          <p:cNvSpPr txBox="1"/>
          <p:nvPr/>
        </p:nvSpPr>
        <p:spPr>
          <a:xfrm rot="19234416">
            <a:off x="3411098" y="4894858"/>
            <a:ext cx="6783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ATTOUDA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8" name="Oval 67"/>
          <p:cNvSpPr/>
          <p:nvPr/>
        </p:nvSpPr>
        <p:spPr>
          <a:xfrm>
            <a:off x="2255404" y="38151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TextBox 68"/>
          <p:cNvSpPr txBox="1"/>
          <p:nvPr/>
        </p:nvSpPr>
        <p:spPr>
          <a:xfrm rot="18831155">
            <a:off x="2208176" y="3552817"/>
            <a:ext cx="67999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NAKRASA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0" name="TextBox 69"/>
          <p:cNvSpPr txBox="1"/>
          <p:nvPr/>
        </p:nvSpPr>
        <p:spPr>
          <a:xfrm>
            <a:off x="2200410" y="3501008"/>
            <a:ext cx="312906" cy="369332"/>
          </a:xfrm>
          <a:prstGeom prst="rect">
            <a:avLst/>
          </a:prstGeom>
          <a:noFill/>
        </p:spPr>
        <p:txBody>
          <a:bodyPr wrap="none" rtlCol="0">
            <a:spAutoFit/>
          </a:bodyPr>
          <a:lstStyle/>
          <a:p>
            <a:r>
              <a:rPr lang="en-GB" dirty="0">
                <a:solidFill>
                  <a:srgbClr val="9A0000"/>
                </a:solidFill>
              </a:rPr>
              <a:t>1</a:t>
            </a:r>
          </a:p>
        </p:txBody>
      </p:sp>
      <p:sp>
        <p:nvSpPr>
          <p:cNvPr id="83" name="Oval 82"/>
          <p:cNvSpPr/>
          <p:nvPr/>
        </p:nvSpPr>
        <p:spPr>
          <a:xfrm>
            <a:off x="3952660" y="5084024"/>
            <a:ext cx="556931" cy="50076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Oval 70"/>
          <p:cNvSpPr/>
          <p:nvPr/>
        </p:nvSpPr>
        <p:spPr>
          <a:xfrm>
            <a:off x="4293567" y="5197842"/>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TextBox 71"/>
          <p:cNvSpPr txBox="1"/>
          <p:nvPr/>
        </p:nvSpPr>
        <p:spPr>
          <a:xfrm>
            <a:off x="4517096" y="5386761"/>
            <a:ext cx="312906" cy="369332"/>
          </a:xfrm>
          <a:prstGeom prst="rect">
            <a:avLst/>
          </a:prstGeom>
          <a:noFill/>
        </p:spPr>
        <p:txBody>
          <a:bodyPr wrap="none" rtlCol="0">
            <a:spAutoFit/>
          </a:bodyPr>
          <a:lstStyle/>
          <a:p>
            <a:r>
              <a:rPr lang="en-GB" dirty="0">
                <a:solidFill>
                  <a:srgbClr val="9A0000"/>
                </a:solidFill>
              </a:rPr>
              <a:t>5</a:t>
            </a:r>
          </a:p>
        </p:txBody>
      </p:sp>
      <p:sp>
        <p:nvSpPr>
          <p:cNvPr id="73" name="Oval 72"/>
          <p:cNvSpPr/>
          <p:nvPr/>
        </p:nvSpPr>
        <p:spPr>
          <a:xfrm>
            <a:off x="4860032" y="53012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TextBox 73"/>
          <p:cNvSpPr txBox="1"/>
          <p:nvPr/>
        </p:nvSpPr>
        <p:spPr>
          <a:xfrm>
            <a:off x="4964999" y="5398314"/>
            <a:ext cx="312906" cy="369332"/>
          </a:xfrm>
          <a:prstGeom prst="rect">
            <a:avLst/>
          </a:prstGeom>
          <a:noFill/>
        </p:spPr>
        <p:txBody>
          <a:bodyPr wrap="none" rtlCol="0">
            <a:spAutoFit/>
          </a:bodyPr>
          <a:lstStyle/>
          <a:p>
            <a:r>
              <a:rPr lang="en-GB" dirty="0">
                <a:solidFill>
                  <a:srgbClr val="9A0000"/>
                </a:solidFill>
              </a:rPr>
              <a:t>1</a:t>
            </a:r>
          </a:p>
        </p:txBody>
      </p:sp>
      <p:sp>
        <p:nvSpPr>
          <p:cNvPr id="75" name="Oval 74"/>
          <p:cNvSpPr/>
          <p:nvPr/>
        </p:nvSpPr>
        <p:spPr>
          <a:xfrm>
            <a:off x="4585729" y="515582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TextBox 75"/>
          <p:cNvSpPr txBox="1"/>
          <p:nvPr/>
        </p:nvSpPr>
        <p:spPr>
          <a:xfrm>
            <a:off x="4530882" y="4943210"/>
            <a:ext cx="312906" cy="369332"/>
          </a:xfrm>
          <a:prstGeom prst="rect">
            <a:avLst/>
          </a:prstGeom>
          <a:noFill/>
        </p:spPr>
        <p:txBody>
          <a:bodyPr wrap="none" rtlCol="0">
            <a:spAutoFit/>
          </a:bodyPr>
          <a:lstStyle/>
          <a:p>
            <a:r>
              <a:rPr lang="en-GB" dirty="0">
                <a:solidFill>
                  <a:srgbClr val="9A0000"/>
                </a:solidFill>
              </a:rPr>
              <a:t>1</a:t>
            </a:r>
          </a:p>
        </p:txBody>
      </p:sp>
      <p:sp>
        <p:nvSpPr>
          <p:cNvPr id="77" name="TextBox 76"/>
          <p:cNvSpPr txBox="1"/>
          <p:nvPr/>
        </p:nvSpPr>
        <p:spPr>
          <a:xfrm>
            <a:off x="4386956" y="5185691"/>
            <a:ext cx="62228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SILLYON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8" name="Oval 77"/>
          <p:cNvSpPr/>
          <p:nvPr/>
        </p:nvSpPr>
        <p:spPr>
          <a:xfrm>
            <a:off x="4307813" y="541058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xtBox 78"/>
          <p:cNvSpPr txBox="1"/>
          <p:nvPr/>
        </p:nvSpPr>
        <p:spPr>
          <a:xfrm>
            <a:off x="4175199" y="5504064"/>
            <a:ext cx="68961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ATTALEIA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0" name="Oval 79"/>
          <p:cNvSpPr/>
          <p:nvPr/>
        </p:nvSpPr>
        <p:spPr>
          <a:xfrm>
            <a:off x="4337076" y="4671139"/>
            <a:ext cx="417128" cy="382688"/>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TextBox 80"/>
          <p:cNvSpPr txBox="1"/>
          <p:nvPr/>
        </p:nvSpPr>
        <p:spPr>
          <a:xfrm>
            <a:off x="4355976" y="4660897"/>
            <a:ext cx="5533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ADADA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2" name="TextBox 81"/>
          <p:cNvSpPr txBox="1"/>
          <p:nvPr/>
        </p:nvSpPr>
        <p:spPr>
          <a:xfrm>
            <a:off x="4547126" y="4427820"/>
            <a:ext cx="312906" cy="369332"/>
          </a:xfrm>
          <a:prstGeom prst="rect">
            <a:avLst/>
          </a:prstGeom>
          <a:noFill/>
        </p:spPr>
        <p:txBody>
          <a:bodyPr wrap="none" rtlCol="0">
            <a:spAutoFit/>
          </a:bodyPr>
          <a:lstStyle/>
          <a:p>
            <a:r>
              <a:rPr lang="en-GB" dirty="0">
                <a:solidFill>
                  <a:srgbClr val="9A0000"/>
                </a:solidFill>
              </a:rPr>
              <a:t>4</a:t>
            </a:r>
          </a:p>
        </p:txBody>
      </p:sp>
      <p:sp>
        <p:nvSpPr>
          <p:cNvPr id="84" name="TextBox 83"/>
          <p:cNvSpPr txBox="1"/>
          <p:nvPr/>
        </p:nvSpPr>
        <p:spPr>
          <a:xfrm rot="18988557">
            <a:off x="3857182" y="5195905"/>
            <a:ext cx="72167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TERMESOS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5" name="TextBox 84"/>
          <p:cNvSpPr txBox="1"/>
          <p:nvPr/>
        </p:nvSpPr>
        <p:spPr>
          <a:xfrm>
            <a:off x="3978247" y="5507940"/>
            <a:ext cx="312906" cy="369332"/>
          </a:xfrm>
          <a:prstGeom prst="rect">
            <a:avLst/>
          </a:prstGeom>
          <a:noFill/>
        </p:spPr>
        <p:txBody>
          <a:bodyPr wrap="none" rtlCol="0">
            <a:spAutoFit/>
          </a:bodyPr>
          <a:lstStyle/>
          <a:p>
            <a:r>
              <a:rPr lang="en-GB" dirty="0">
                <a:solidFill>
                  <a:srgbClr val="9A0000"/>
                </a:solidFill>
              </a:rPr>
              <a:t>7</a:t>
            </a:r>
          </a:p>
        </p:txBody>
      </p:sp>
      <p:sp>
        <p:nvSpPr>
          <p:cNvPr id="86" name="Oval 85"/>
          <p:cNvSpPr/>
          <p:nvPr/>
        </p:nvSpPr>
        <p:spPr>
          <a:xfrm>
            <a:off x="3484475" y="58772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TextBox 86"/>
          <p:cNvSpPr txBox="1"/>
          <p:nvPr/>
        </p:nvSpPr>
        <p:spPr>
          <a:xfrm>
            <a:off x="3275856" y="5877272"/>
            <a:ext cx="312906" cy="369332"/>
          </a:xfrm>
          <a:prstGeom prst="rect">
            <a:avLst/>
          </a:prstGeom>
          <a:noFill/>
        </p:spPr>
        <p:txBody>
          <a:bodyPr wrap="none" rtlCol="0">
            <a:spAutoFit/>
          </a:bodyPr>
          <a:lstStyle/>
          <a:p>
            <a:r>
              <a:rPr lang="en-GB" dirty="0">
                <a:solidFill>
                  <a:srgbClr val="9A0000"/>
                </a:solidFill>
              </a:rPr>
              <a:t>1</a:t>
            </a:r>
          </a:p>
        </p:txBody>
      </p:sp>
      <p:sp>
        <p:nvSpPr>
          <p:cNvPr id="88" name="TextBox 87"/>
          <p:cNvSpPr txBox="1"/>
          <p:nvPr/>
        </p:nvSpPr>
        <p:spPr>
          <a:xfrm>
            <a:off x="3347864" y="5877852"/>
            <a:ext cx="7729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TELMESSOS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3" name="TextBox 112"/>
          <p:cNvSpPr txBox="1"/>
          <p:nvPr/>
        </p:nvSpPr>
        <p:spPr>
          <a:xfrm rot="1525223">
            <a:off x="3778727" y="3078487"/>
            <a:ext cx="8386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DORYLAEUM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9" name="Oval 88"/>
          <p:cNvSpPr/>
          <p:nvPr/>
        </p:nvSpPr>
        <p:spPr>
          <a:xfrm>
            <a:off x="3594203" y="599457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TextBox 89"/>
          <p:cNvSpPr txBox="1"/>
          <p:nvPr/>
        </p:nvSpPr>
        <p:spPr>
          <a:xfrm>
            <a:off x="3611022" y="6156012"/>
            <a:ext cx="312906" cy="369332"/>
          </a:xfrm>
          <a:prstGeom prst="rect">
            <a:avLst/>
          </a:prstGeom>
          <a:noFill/>
        </p:spPr>
        <p:txBody>
          <a:bodyPr wrap="none" rtlCol="0">
            <a:spAutoFit/>
          </a:bodyPr>
          <a:lstStyle/>
          <a:p>
            <a:r>
              <a:rPr lang="en-GB" dirty="0">
                <a:solidFill>
                  <a:srgbClr val="9A0000"/>
                </a:solidFill>
              </a:rPr>
              <a:t>1</a:t>
            </a:r>
          </a:p>
        </p:txBody>
      </p:sp>
      <p:sp>
        <p:nvSpPr>
          <p:cNvPr id="91" name="TextBox 90"/>
          <p:cNvSpPr txBox="1"/>
          <p:nvPr/>
        </p:nvSpPr>
        <p:spPr>
          <a:xfrm>
            <a:off x="4018746" y="6235892"/>
            <a:ext cx="312906" cy="369332"/>
          </a:xfrm>
          <a:prstGeom prst="rect">
            <a:avLst/>
          </a:prstGeom>
          <a:noFill/>
        </p:spPr>
        <p:txBody>
          <a:bodyPr wrap="none" rtlCol="0">
            <a:spAutoFit/>
          </a:bodyPr>
          <a:lstStyle/>
          <a:p>
            <a:r>
              <a:rPr lang="en-GB" dirty="0">
                <a:solidFill>
                  <a:srgbClr val="9A0000"/>
                </a:solidFill>
              </a:rPr>
              <a:t>1</a:t>
            </a:r>
          </a:p>
        </p:txBody>
      </p:sp>
      <p:sp>
        <p:nvSpPr>
          <p:cNvPr id="92" name="Oval 91"/>
          <p:cNvSpPr/>
          <p:nvPr/>
        </p:nvSpPr>
        <p:spPr>
          <a:xfrm>
            <a:off x="3916916" y="607564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TextBox 92"/>
          <p:cNvSpPr txBox="1"/>
          <p:nvPr/>
        </p:nvSpPr>
        <p:spPr>
          <a:xfrm>
            <a:off x="3917527" y="6063099"/>
            <a:ext cx="61747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APERLAI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5" name="TextBox 94"/>
          <p:cNvSpPr txBox="1"/>
          <p:nvPr/>
        </p:nvSpPr>
        <p:spPr>
          <a:xfrm>
            <a:off x="3339784" y="5586853"/>
            <a:ext cx="57740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KIBYRA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6" name="Oval 95"/>
          <p:cNvSpPr/>
          <p:nvPr/>
        </p:nvSpPr>
        <p:spPr>
          <a:xfrm>
            <a:off x="3534416" y="5517232"/>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7" name="TextBox 96"/>
          <p:cNvSpPr txBox="1"/>
          <p:nvPr/>
        </p:nvSpPr>
        <p:spPr>
          <a:xfrm>
            <a:off x="3707904" y="5507940"/>
            <a:ext cx="312906" cy="369332"/>
          </a:xfrm>
          <a:prstGeom prst="rect">
            <a:avLst/>
          </a:prstGeom>
          <a:noFill/>
        </p:spPr>
        <p:txBody>
          <a:bodyPr wrap="none" rtlCol="0">
            <a:spAutoFit/>
          </a:bodyPr>
          <a:lstStyle/>
          <a:p>
            <a:r>
              <a:rPr lang="en-GB" dirty="0">
                <a:solidFill>
                  <a:srgbClr val="9A0000"/>
                </a:solidFill>
              </a:rPr>
              <a:t>2</a:t>
            </a:r>
          </a:p>
        </p:txBody>
      </p:sp>
      <p:sp>
        <p:nvSpPr>
          <p:cNvPr id="98" name="Oval 97"/>
          <p:cNvSpPr/>
          <p:nvPr/>
        </p:nvSpPr>
        <p:spPr>
          <a:xfrm>
            <a:off x="3523700" y="570297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9" name="TextBox 98"/>
          <p:cNvSpPr txBox="1"/>
          <p:nvPr/>
        </p:nvSpPr>
        <p:spPr>
          <a:xfrm>
            <a:off x="3482301" y="5771134"/>
            <a:ext cx="73449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OINOANDA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0" name="TextBox 99"/>
          <p:cNvSpPr txBox="1"/>
          <p:nvPr/>
        </p:nvSpPr>
        <p:spPr>
          <a:xfrm>
            <a:off x="3328022" y="5651956"/>
            <a:ext cx="312906" cy="369332"/>
          </a:xfrm>
          <a:prstGeom prst="rect">
            <a:avLst/>
          </a:prstGeom>
          <a:noFill/>
        </p:spPr>
        <p:txBody>
          <a:bodyPr wrap="none" rtlCol="0">
            <a:spAutoFit/>
          </a:bodyPr>
          <a:lstStyle/>
          <a:p>
            <a:r>
              <a:rPr lang="en-GB" dirty="0">
                <a:solidFill>
                  <a:srgbClr val="9A0000"/>
                </a:solidFill>
              </a:rPr>
              <a:t>1</a:t>
            </a:r>
          </a:p>
        </p:txBody>
      </p:sp>
      <p:sp>
        <p:nvSpPr>
          <p:cNvPr id="101" name="Oval 100"/>
          <p:cNvSpPr/>
          <p:nvPr/>
        </p:nvSpPr>
        <p:spPr>
          <a:xfrm>
            <a:off x="5868144" y="394115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 name="TextBox 101"/>
          <p:cNvSpPr txBox="1"/>
          <p:nvPr/>
        </p:nvSpPr>
        <p:spPr>
          <a:xfrm>
            <a:off x="5927715" y="3779748"/>
            <a:ext cx="312906" cy="369332"/>
          </a:xfrm>
          <a:prstGeom prst="rect">
            <a:avLst/>
          </a:prstGeom>
          <a:noFill/>
        </p:spPr>
        <p:txBody>
          <a:bodyPr wrap="none" rtlCol="0">
            <a:spAutoFit/>
          </a:bodyPr>
          <a:lstStyle/>
          <a:p>
            <a:r>
              <a:rPr lang="en-GB" dirty="0">
                <a:solidFill>
                  <a:srgbClr val="9A0000"/>
                </a:solidFill>
              </a:rPr>
              <a:t>1</a:t>
            </a:r>
          </a:p>
        </p:txBody>
      </p:sp>
      <p:sp>
        <p:nvSpPr>
          <p:cNvPr id="103" name="TextBox 102"/>
          <p:cNvSpPr txBox="1"/>
          <p:nvPr/>
        </p:nvSpPr>
        <p:spPr>
          <a:xfrm>
            <a:off x="5564474" y="4061974"/>
            <a:ext cx="66877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SAVATRA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5" name="TextBox 104"/>
          <p:cNvSpPr txBox="1"/>
          <p:nvPr/>
        </p:nvSpPr>
        <p:spPr>
          <a:xfrm rot="21185174">
            <a:off x="1342549" y="2988240"/>
            <a:ext cx="56618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PARION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6" name="TextBox 105"/>
          <p:cNvSpPr txBox="1"/>
          <p:nvPr/>
        </p:nvSpPr>
        <p:spPr>
          <a:xfrm>
            <a:off x="1587904" y="3045986"/>
            <a:ext cx="312906" cy="369332"/>
          </a:xfrm>
          <a:prstGeom prst="rect">
            <a:avLst/>
          </a:prstGeom>
          <a:noFill/>
        </p:spPr>
        <p:txBody>
          <a:bodyPr wrap="none" rtlCol="0">
            <a:spAutoFit/>
          </a:bodyPr>
          <a:lstStyle/>
          <a:p>
            <a:r>
              <a:rPr lang="en-GB" dirty="0">
                <a:solidFill>
                  <a:srgbClr val="9A0000"/>
                </a:solidFill>
              </a:rPr>
              <a:t>1</a:t>
            </a:r>
          </a:p>
        </p:txBody>
      </p:sp>
      <p:sp>
        <p:nvSpPr>
          <p:cNvPr id="107" name="Oval 106"/>
          <p:cNvSpPr/>
          <p:nvPr/>
        </p:nvSpPr>
        <p:spPr>
          <a:xfrm>
            <a:off x="1502561" y="2978950"/>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8" name="Oval 107"/>
          <p:cNvSpPr/>
          <p:nvPr/>
        </p:nvSpPr>
        <p:spPr>
          <a:xfrm>
            <a:off x="3908883" y="4138627"/>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9" name="TextBox 108"/>
          <p:cNvSpPr txBox="1"/>
          <p:nvPr/>
        </p:nvSpPr>
        <p:spPr>
          <a:xfrm>
            <a:off x="3908883" y="3877754"/>
            <a:ext cx="312906" cy="369332"/>
          </a:xfrm>
          <a:prstGeom prst="rect">
            <a:avLst/>
          </a:prstGeom>
          <a:noFill/>
        </p:spPr>
        <p:txBody>
          <a:bodyPr wrap="none" rtlCol="0">
            <a:spAutoFit/>
          </a:bodyPr>
          <a:lstStyle/>
          <a:p>
            <a:r>
              <a:rPr lang="en-GB" dirty="0">
                <a:solidFill>
                  <a:srgbClr val="9A0000"/>
                </a:solidFill>
              </a:rPr>
              <a:t>2</a:t>
            </a:r>
          </a:p>
        </p:txBody>
      </p:sp>
      <p:sp>
        <p:nvSpPr>
          <p:cNvPr id="110" name="TextBox 109"/>
          <p:cNvSpPr txBox="1"/>
          <p:nvPr/>
        </p:nvSpPr>
        <p:spPr>
          <a:xfrm>
            <a:off x="3707904" y="4221088"/>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AKMONEA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1" name="Oval 110"/>
          <p:cNvSpPr/>
          <p:nvPr/>
        </p:nvSpPr>
        <p:spPr>
          <a:xfrm>
            <a:off x="4091789" y="30601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 name="TextBox 111"/>
          <p:cNvSpPr txBox="1"/>
          <p:nvPr/>
        </p:nvSpPr>
        <p:spPr>
          <a:xfrm>
            <a:off x="4172041" y="2854737"/>
            <a:ext cx="312906" cy="369332"/>
          </a:xfrm>
          <a:prstGeom prst="rect">
            <a:avLst/>
          </a:prstGeom>
          <a:noFill/>
        </p:spPr>
        <p:txBody>
          <a:bodyPr wrap="none" rtlCol="0">
            <a:spAutoFit/>
          </a:bodyPr>
          <a:lstStyle/>
          <a:p>
            <a:r>
              <a:rPr lang="en-GB" dirty="0">
                <a:solidFill>
                  <a:srgbClr val="9A0000"/>
                </a:solidFill>
              </a:rPr>
              <a:t>1</a:t>
            </a:r>
          </a:p>
        </p:txBody>
      </p:sp>
      <p:sp>
        <p:nvSpPr>
          <p:cNvPr id="114" name="Oval 113"/>
          <p:cNvSpPr/>
          <p:nvPr/>
        </p:nvSpPr>
        <p:spPr>
          <a:xfrm>
            <a:off x="3721393" y="5120898"/>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5" name="TextBox 114"/>
          <p:cNvSpPr txBox="1"/>
          <p:nvPr/>
        </p:nvSpPr>
        <p:spPr>
          <a:xfrm rot="19234416">
            <a:off x="3505407" y="5097648"/>
            <a:ext cx="7200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KEREPATA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6" name="Oval 115"/>
          <p:cNvSpPr/>
          <p:nvPr/>
        </p:nvSpPr>
        <p:spPr>
          <a:xfrm>
            <a:off x="802710" y="580990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7" name="TextBox 116"/>
          <p:cNvSpPr txBox="1"/>
          <p:nvPr/>
        </p:nvSpPr>
        <p:spPr>
          <a:xfrm>
            <a:off x="646257" y="5890978"/>
            <a:ext cx="312906" cy="369332"/>
          </a:xfrm>
          <a:prstGeom prst="rect">
            <a:avLst/>
          </a:prstGeom>
          <a:noFill/>
        </p:spPr>
        <p:txBody>
          <a:bodyPr wrap="none" rtlCol="0">
            <a:spAutoFit/>
          </a:bodyPr>
          <a:lstStyle/>
          <a:p>
            <a:r>
              <a:rPr lang="en-GB" dirty="0">
                <a:solidFill>
                  <a:srgbClr val="9A0000"/>
                </a:solidFill>
              </a:rPr>
              <a:t>1</a:t>
            </a:r>
          </a:p>
        </p:txBody>
      </p:sp>
      <p:sp>
        <p:nvSpPr>
          <p:cNvPr id="118" name="TextBox 117"/>
          <p:cNvSpPr txBox="1"/>
          <p:nvPr/>
        </p:nvSpPr>
        <p:spPr>
          <a:xfrm>
            <a:off x="6785882" y="3537302"/>
            <a:ext cx="64472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KOMANA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9" name="Oval 118"/>
          <p:cNvSpPr/>
          <p:nvPr/>
        </p:nvSpPr>
        <p:spPr>
          <a:xfrm>
            <a:off x="6892222" y="358706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0" name="TextBox 119"/>
          <p:cNvSpPr txBox="1"/>
          <p:nvPr/>
        </p:nvSpPr>
        <p:spPr>
          <a:xfrm>
            <a:off x="7704348" y="4002998"/>
            <a:ext cx="312906" cy="369332"/>
          </a:xfrm>
          <a:prstGeom prst="rect">
            <a:avLst/>
          </a:prstGeom>
          <a:noFill/>
        </p:spPr>
        <p:txBody>
          <a:bodyPr wrap="none" rtlCol="0">
            <a:spAutoFit/>
          </a:bodyPr>
          <a:lstStyle/>
          <a:p>
            <a:r>
              <a:rPr lang="en-GB" dirty="0">
                <a:solidFill>
                  <a:srgbClr val="9A0000"/>
                </a:solidFill>
              </a:rPr>
              <a:t>1</a:t>
            </a:r>
          </a:p>
        </p:txBody>
      </p:sp>
      <p:sp>
        <p:nvSpPr>
          <p:cNvPr id="121" name="Oval 120"/>
          <p:cNvSpPr/>
          <p:nvPr/>
        </p:nvSpPr>
        <p:spPr>
          <a:xfrm>
            <a:off x="7596336" y="41966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 name="TextBox 121"/>
          <p:cNvSpPr txBox="1"/>
          <p:nvPr/>
        </p:nvSpPr>
        <p:spPr>
          <a:xfrm>
            <a:off x="6948264" y="3707740"/>
            <a:ext cx="312906" cy="369332"/>
          </a:xfrm>
          <a:prstGeom prst="rect">
            <a:avLst/>
          </a:prstGeom>
          <a:noFill/>
        </p:spPr>
        <p:txBody>
          <a:bodyPr wrap="none" rtlCol="0">
            <a:spAutoFit/>
          </a:bodyPr>
          <a:lstStyle/>
          <a:p>
            <a:r>
              <a:rPr lang="en-GB" dirty="0">
                <a:solidFill>
                  <a:srgbClr val="9A0000"/>
                </a:solidFill>
              </a:rPr>
              <a:t>1</a:t>
            </a:r>
          </a:p>
        </p:txBody>
      </p:sp>
      <p:sp>
        <p:nvSpPr>
          <p:cNvPr id="126" name="TextBox 125"/>
          <p:cNvSpPr txBox="1"/>
          <p:nvPr/>
        </p:nvSpPr>
        <p:spPr>
          <a:xfrm>
            <a:off x="5218266" y="2472214"/>
            <a:ext cx="312906" cy="369332"/>
          </a:xfrm>
          <a:prstGeom prst="rect">
            <a:avLst/>
          </a:prstGeom>
          <a:noFill/>
        </p:spPr>
        <p:txBody>
          <a:bodyPr wrap="none" rtlCol="0">
            <a:spAutoFit/>
          </a:bodyPr>
          <a:lstStyle/>
          <a:p>
            <a:r>
              <a:rPr lang="en-GB" dirty="0">
                <a:solidFill>
                  <a:srgbClr val="9A0000"/>
                </a:solidFill>
              </a:rPr>
              <a:t>2</a:t>
            </a:r>
          </a:p>
        </p:txBody>
      </p:sp>
      <p:sp>
        <p:nvSpPr>
          <p:cNvPr id="127" name="Oval 126"/>
          <p:cNvSpPr/>
          <p:nvPr/>
        </p:nvSpPr>
        <p:spPr>
          <a:xfrm>
            <a:off x="4517096" y="31732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8" name="TextBox 127"/>
          <p:cNvSpPr txBox="1"/>
          <p:nvPr/>
        </p:nvSpPr>
        <p:spPr>
          <a:xfrm>
            <a:off x="4607336" y="3307206"/>
            <a:ext cx="312906" cy="369332"/>
          </a:xfrm>
          <a:prstGeom prst="rect">
            <a:avLst/>
          </a:prstGeom>
          <a:noFill/>
        </p:spPr>
        <p:txBody>
          <a:bodyPr wrap="none" rtlCol="0">
            <a:spAutoFit/>
          </a:bodyPr>
          <a:lstStyle/>
          <a:p>
            <a:r>
              <a:rPr lang="en-GB" dirty="0">
                <a:solidFill>
                  <a:srgbClr val="9A0000"/>
                </a:solidFill>
              </a:rPr>
              <a:t>1</a:t>
            </a:r>
          </a:p>
        </p:txBody>
      </p:sp>
      <p:sp>
        <p:nvSpPr>
          <p:cNvPr id="129" name="Oval 128"/>
          <p:cNvSpPr/>
          <p:nvPr/>
        </p:nvSpPr>
        <p:spPr>
          <a:xfrm>
            <a:off x="4339545" y="380704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0" name="TextBox 129"/>
          <p:cNvSpPr txBox="1"/>
          <p:nvPr/>
        </p:nvSpPr>
        <p:spPr>
          <a:xfrm rot="19637841">
            <a:off x="4155368" y="3802146"/>
            <a:ext cx="65915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PESSINUS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1" name="TextBox 130"/>
          <p:cNvSpPr txBox="1"/>
          <p:nvPr/>
        </p:nvSpPr>
        <p:spPr>
          <a:xfrm>
            <a:off x="4397386" y="3571827"/>
            <a:ext cx="312906" cy="369332"/>
          </a:xfrm>
          <a:prstGeom prst="rect">
            <a:avLst/>
          </a:prstGeom>
          <a:noFill/>
        </p:spPr>
        <p:txBody>
          <a:bodyPr wrap="none" rtlCol="0">
            <a:spAutoFit/>
          </a:bodyPr>
          <a:lstStyle/>
          <a:p>
            <a:r>
              <a:rPr lang="en-GB" dirty="0">
                <a:solidFill>
                  <a:srgbClr val="9A0000"/>
                </a:solidFill>
              </a:rPr>
              <a:t>1</a:t>
            </a:r>
          </a:p>
        </p:txBody>
      </p:sp>
      <p:sp>
        <p:nvSpPr>
          <p:cNvPr id="132" name="Oval 131"/>
          <p:cNvSpPr/>
          <p:nvPr/>
        </p:nvSpPr>
        <p:spPr>
          <a:xfrm>
            <a:off x="5014747" y="2656880"/>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4" name="TextBox 133"/>
          <p:cNvSpPr txBox="1"/>
          <p:nvPr/>
        </p:nvSpPr>
        <p:spPr>
          <a:xfrm>
            <a:off x="5940152" y="6381328"/>
            <a:ext cx="312906" cy="369332"/>
          </a:xfrm>
          <a:prstGeom prst="rect">
            <a:avLst/>
          </a:prstGeom>
          <a:noFill/>
        </p:spPr>
        <p:txBody>
          <a:bodyPr wrap="none" rtlCol="0">
            <a:spAutoFit/>
          </a:bodyPr>
          <a:lstStyle/>
          <a:p>
            <a:r>
              <a:rPr lang="en-GB" dirty="0">
                <a:solidFill>
                  <a:srgbClr val="9A0000"/>
                </a:solidFill>
              </a:rPr>
              <a:t>2</a:t>
            </a:r>
          </a:p>
        </p:txBody>
      </p:sp>
      <p:sp>
        <p:nvSpPr>
          <p:cNvPr id="136" name="Oval 135"/>
          <p:cNvSpPr/>
          <p:nvPr/>
        </p:nvSpPr>
        <p:spPr>
          <a:xfrm>
            <a:off x="5807500" y="6606644"/>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5" name="TextBox 134"/>
          <p:cNvSpPr txBox="1"/>
          <p:nvPr/>
        </p:nvSpPr>
        <p:spPr>
          <a:xfrm>
            <a:off x="5508104" y="6642556"/>
            <a:ext cx="8803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PALAIPAPHOS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7" name="Oval 136"/>
          <p:cNvSpPr/>
          <p:nvPr/>
        </p:nvSpPr>
        <p:spPr>
          <a:xfrm>
            <a:off x="3882197" y="22768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8" name="TextBox 137"/>
          <p:cNvSpPr txBox="1"/>
          <p:nvPr/>
        </p:nvSpPr>
        <p:spPr>
          <a:xfrm>
            <a:off x="3676126" y="2302497"/>
            <a:ext cx="906017" cy="215444"/>
          </a:xfrm>
          <a:prstGeom prst="rect">
            <a:avLst/>
          </a:prstGeom>
          <a:noFill/>
        </p:spPr>
        <p:txBody>
          <a:bodyPr wrap="none" rtlCol="0">
            <a:spAutoFit/>
          </a:bodyPr>
          <a:lstStyle/>
          <a:p>
            <a:r>
              <a:rPr lang="de-DE" sz="800" dirty="0">
                <a:solidFill>
                  <a:schemeClr val="bg1">
                    <a:lumMod val="85000"/>
                    <a:lumOff val="15000"/>
                  </a:schemeClr>
                </a:solidFill>
                <a:latin typeface="Times New Roman" pitchFamily="18" charset="0"/>
                <a:cs typeface="Times New Roman" pitchFamily="18" charset="0"/>
              </a:rPr>
              <a:t>PRUSIAS AD H.</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9" name="TextBox 138"/>
          <p:cNvSpPr txBox="1"/>
          <p:nvPr/>
        </p:nvSpPr>
        <p:spPr>
          <a:xfrm>
            <a:off x="4043348" y="2046032"/>
            <a:ext cx="312906" cy="369332"/>
          </a:xfrm>
          <a:prstGeom prst="rect">
            <a:avLst/>
          </a:prstGeom>
          <a:noFill/>
        </p:spPr>
        <p:txBody>
          <a:bodyPr wrap="none" rtlCol="0">
            <a:spAutoFit/>
          </a:bodyPr>
          <a:lstStyle/>
          <a:p>
            <a:r>
              <a:rPr lang="en-GB" dirty="0">
                <a:solidFill>
                  <a:srgbClr val="9A0000"/>
                </a:solidFill>
              </a:rPr>
              <a:t>1</a:t>
            </a:r>
          </a:p>
        </p:txBody>
      </p:sp>
      <p:sp>
        <p:nvSpPr>
          <p:cNvPr id="140" name="Content Placeholder 2"/>
          <p:cNvSpPr txBox="1">
            <a:spLocks/>
          </p:cNvSpPr>
          <p:nvPr/>
        </p:nvSpPr>
        <p:spPr>
          <a:xfrm>
            <a:off x="3841576" y="44624"/>
            <a:ext cx="4042792" cy="864096"/>
          </a:xfrm>
          <a:prstGeom prst="rect">
            <a:avLst/>
          </a:prstGeom>
          <a:gradFill>
            <a:gsLst>
              <a:gs pos="0">
                <a:schemeClr val="accent5">
                  <a:tint val="79000"/>
                  <a:satMod val="180000"/>
                  <a:alpha val="55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br>
              <a:rPr lang="de-DE" dirty="0">
                <a:effectLst>
                  <a:outerShdw blurRad="38100" dist="38100" dir="2700000" algn="tl">
                    <a:srgbClr val="000000">
                      <a:alpha val="43137"/>
                    </a:srgbClr>
                  </a:outerShdw>
                </a:effectLst>
              </a:rPr>
            </a:br>
            <a:r>
              <a:rPr lang="de-DE" dirty="0">
                <a:effectLst>
                  <a:outerShdw blurRad="38100" dist="38100" dir="2700000" algn="tl">
                    <a:srgbClr val="000000">
                      <a:alpha val="43137"/>
                    </a:srgbClr>
                  </a:outerShdw>
                </a:effectLst>
              </a:rPr>
              <a:t>     </a:t>
            </a:r>
          </a:p>
        </p:txBody>
      </p:sp>
      <p:sp>
        <p:nvSpPr>
          <p:cNvPr id="141" name="Oval 140"/>
          <p:cNvSpPr/>
          <p:nvPr/>
        </p:nvSpPr>
        <p:spPr>
          <a:xfrm rot="1193182">
            <a:off x="883072" y="4094307"/>
            <a:ext cx="4247956" cy="191770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i="1" dirty="0"/>
          </a:p>
        </p:txBody>
      </p:sp>
    </p:spTree>
    <p:extLst>
      <p:ext uri="{BB962C8B-B14F-4D97-AF65-F5344CB8AC3E}">
        <p14:creationId xmlns:p14="http://schemas.microsoft.com/office/powerpoint/2010/main" val="123045040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
                                        <p:tgtEl>
                                          <p:spTgt spid="7"/>
                                        </p:tgtEl>
                                      </p:cBhvr>
                                    </p:animEffect>
                                  </p:childTnLst>
                                </p:cTn>
                              </p:par>
                            </p:childTnLst>
                          </p:cTn>
                        </p:par>
                        <p:par>
                          <p:cTn id="8" fill="hold">
                            <p:stCondLst>
                              <p:cond delay="100"/>
                            </p:stCondLst>
                            <p:childTnLst>
                              <p:par>
                                <p:cTn id="9" presetID="10"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
                                        <p:tgtEl>
                                          <p:spTgt spid="8"/>
                                        </p:tgtEl>
                                      </p:cBhvr>
                                    </p:animEffect>
                                  </p:childTnLst>
                                </p:cTn>
                              </p:par>
                            </p:childTnLst>
                          </p:cTn>
                        </p:par>
                        <p:par>
                          <p:cTn id="12" fill="hold">
                            <p:stCondLst>
                              <p:cond delay="200"/>
                            </p:stCondLst>
                            <p:childTnLst>
                              <p:par>
                                <p:cTn id="13" presetID="10" presetClass="entr" presetSubtype="0" fill="hold" grpId="0"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100"/>
                                        <p:tgtEl>
                                          <p:spTgt spid="9"/>
                                        </p:tgtEl>
                                      </p:cBhvr>
                                    </p:animEffect>
                                  </p:childTnLst>
                                </p:cTn>
                              </p:par>
                            </p:childTnLst>
                          </p:cTn>
                        </p:par>
                        <p:par>
                          <p:cTn id="16" fill="hold">
                            <p:stCondLst>
                              <p:cond delay="300"/>
                            </p:stCondLst>
                            <p:childTnLst>
                              <p:par>
                                <p:cTn id="17" presetID="10" presetClass="entr" presetSubtype="0"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
                                        <p:tgtEl>
                                          <p:spTgt spid="10"/>
                                        </p:tgtEl>
                                      </p:cBhvr>
                                    </p:animEffect>
                                  </p:childTnLst>
                                </p:cTn>
                              </p:par>
                            </p:childTnLst>
                          </p:cTn>
                        </p:par>
                        <p:par>
                          <p:cTn id="20" fill="hold">
                            <p:stCondLst>
                              <p:cond delay="400"/>
                            </p:stCondLst>
                            <p:childTnLst>
                              <p:par>
                                <p:cTn id="21" presetID="10" presetClass="entr" presetSubtype="0"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100"/>
                                        <p:tgtEl>
                                          <p:spTgt spid="11"/>
                                        </p:tgtEl>
                                      </p:cBhvr>
                                    </p:animEffect>
                                  </p:childTnLst>
                                </p:cTn>
                              </p:par>
                            </p:childTnLst>
                          </p:cTn>
                        </p:par>
                        <p:par>
                          <p:cTn id="24" fill="hold">
                            <p:stCondLst>
                              <p:cond delay="500"/>
                            </p:stCondLst>
                            <p:childTnLst>
                              <p:par>
                                <p:cTn id="25" presetID="10" presetClass="entr" presetSubtype="0" fill="hold" grpId="0" nodeType="after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100"/>
                                        <p:tgtEl>
                                          <p:spTgt spid="12"/>
                                        </p:tgtEl>
                                      </p:cBhvr>
                                    </p:animEffect>
                                  </p:childTnLst>
                                </p:cTn>
                              </p:par>
                            </p:childTnLst>
                          </p:cTn>
                        </p:par>
                        <p:par>
                          <p:cTn id="28" fill="hold">
                            <p:stCondLst>
                              <p:cond delay="600"/>
                            </p:stCondLst>
                            <p:childTnLst>
                              <p:par>
                                <p:cTn id="29" presetID="10" presetClass="entr" presetSubtype="0"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100"/>
                                        <p:tgtEl>
                                          <p:spTgt spid="13"/>
                                        </p:tgtEl>
                                      </p:cBhvr>
                                    </p:animEffect>
                                  </p:childTnLst>
                                </p:cTn>
                              </p:par>
                            </p:childTnLst>
                          </p:cTn>
                        </p:par>
                        <p:par>
                          <p:cTn id="32" fill="hold">
                            <p:stCondLst>
                              <p:cond delay="700"/>
                            </p:stCondLst>
                            <p:childTnLst>
                              <p:par>
                                <p:cTn id="33" presetID="10" presetClass="entr" presetSubtype="0" fill="hold" grpId="0" nodeType="after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100"/>
                                        <p:tgtEl>
                                          <p:spTgt spid="14"/>
                                        </p:tgtEl>
                                      </p:cBhvr>
                                    </p:animEffect>
                                  </p:childTnLst>
                                </p:cTn>
                              </p:par>
                            </p:childTnLst>
                          </p:cTn>
                        </p:par>
                        <p:par>
                          <p:cTn id="36" fill="hold">
                            <p:stCondLst>
                              <p:cond delay="800"/>
                            </p:stCondLst>
                            <p:childTnLst>
                              <p:par>
                                <p:cTn id="37" presetID="10" presetClass="entr" presetSubtype="0" fill="hold" grpId="0" nodeType="after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100"/>
                                        <p:tgtEl>
                                          <p:spTgt spid="15"/>
                                        </p:tgtEl>
                                      </p:cBhvr>
                                    </p:animEffect>
                                  </p:childTnLst>
                                </p:cTn>
                              </p:par>
                            </p:childTnLst>
                          </p:cTn>
                        </p:par>
                        <p:par>
                          <p:cTn id="40" fill="hold">
                            <p:stCondLst>
                              <p:cond delay="900"/>
                            </p:stCondLst>
                            <p:childTnLst>
                              <p:par>
                                <p:cTn id="41" presetID="10" presetClass="entr" presetSubtype="0" fill="hold" grpId="0" nodeType="after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fade">
                                      <p:cBhvr>
                                        <p:cTn id="43" dur="100"/>
                                        <p:tgtEl>
                                          <p:spTgt spid="16"/>
                                        </p:tgtEl>
                                      </p:cBhvr>
                                    </p:animEffect>
                                  </p:childTnLst>
                                </p:cTn>
                              </p:par>
                            </p:childTnLst>
                          </p:cTn>
                        </p:par>
                        <p:par>
                          <p:cTn id="44" fill="hold">
                            <p:stCondLst>
                              <p:cond delay="1000"/>
                            </p:stCondLst>
                            <p:childTnLst>
                              <p:par>
                                <p:cTn id="45" presetID="10" presetClass="entr" presetSubtype="0" fill="hold" grpId="0" nodeType="after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fade">
                                      <p:cBhvr>
                                        <p:cTn id="47" dur="100"/>
                                        <p:tgtEl>
                                          <p:spTgt spid="17"/>
                                        </p:tgtEl>
                                      </p:cBhvr>
                                    </p:animEffect>
                                  </p:childTnLst>
                                </p:cTn>
                              </p:par>
                            </p:childTnLst>
                          </p:cTn>
                        </p:par>
                        <p:par>
                          <p:cTn id="48" fill="hold">
                            <p:stCondLst>
                              <p:cond delay="1100"/>
                            </p:stCondLst>
                            <p:childTnLst>
                              <p:par>
                                <p:cTn id="49" presetID="10" presetClass="entr" presetSubtype="0" fill="hold" grpId="0" nodeType="after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100"/>
                                        <p:tgtEl>
                                          <p:spTgt spid="18"/>
                                        </p:tgtEl>
                                      </p:cBhvr>
                                    </p:animEffect>
                                  </p:childTnLst>
                                </p:cTn>
                              </p:par>
                            </p:childTnLst>
                          </p:cTn>
                        </p:par>
                        <p:par>
                          <p:cTn id="52" fill="hold">
                            <p:stCondLst>
                              <p:cond delay="1200"/>
                            </p:stCondLst>
                            <p:childTnLst>
                              <p:par>
                                <p:cTn id="53" presetID="10" presetClass="entr" presetSubtype="0" fill="hold" grpId="0" nodeType="afterEffect">
                                  <p:stCondLst>
                                    <p:cond delay="0"/>
                                  </p:stCondLst>
                                  <p:childTnLst>
                                    <p:set>
                                      <p:cBhvr>
                                        <p:cTn id="54" dur="1" fill="hold">
                                          <p:stCondLst>
                                            <p:cond delay="0"/>
                                          </p:stCondLst>
                                        </p:cTn>
                                        <p:tgtEl>
                                          <p:spTgt spid="19"/>
                                        </p:tgtEl>
                                        <p:attrNameLst>
                                          <p:attrName>style.visibility</p:attrName>
                                        </p:attrNameLst>
                                      </p:cBhvr>
                                      <p:to>
                                        <p:strVal val="visible"/>
                                      </p:to>
                                    </p:set>
                                    <p:animEffect transition="in" filter="fade">
                                      <p:cBhvr>
                                        <p:cTn id="55" dur="100"/>
                                        <p:tgtEl>
                                          <p:spTgt spid="19"/>
                                        </p:tgtEl>
                                      </p:cBhvr>
                                    </p:animEffect>
                                  </p:childTnLst>
                                </p:cTn>
                              </p:par>
                            </p:childTnLst>
                          </p:cTn>
                        </p:par>
                        <p:par>
                          <p:cTn id="56" fill="hold">
                            <p:stCondLst>
                              <p:cond delay="1300"/>
                            </p:stCondLst>
                            <p:childTnLst>
                              <p:par>
                                <p:cTn id="57" presetID="10" presetClass="entr" presetSubtype="0" fill="hold" grpId="0" nodeType="afterEffect">
                                  <p:stCondLst>
                                    <p:cond delay="0"/>
                                  </p:stCondLst>
                                  <p:childTnLst>
                                    <p:set>
                                      <p:cBhvr>
                                        <p:cTn id="58" dur="1" fill="hold">
                                          <p:stCondLst>
                                            <p:cond delay="0"/>
                                          </p:stCondLst>
                                        </p:cTn>
                                        <p:tgtEl>
                                          <p:spTgt spid="20"/>
                                        </p:tgtEl>
                                        <p:attrNameLst>
                                          <p:attrName>style.visibility</p:attrName>
                                        </p:attrNameLst>
                                      </p:cBhvr>
                                      <p:to>
                                        <p:strVal val="visible"/>
                                      </p:to>
                                    </p:set>
                                    <p:animEffect transition="in" filter="fade">
                                      <p:cBhvr>
                                        <p:cTn id="59" dur="100"/>
                                        <p:tgtEl>
                                          <p:spTgt spid="20"/>
                                        </p:tgtEl>
                                      </p:cBhvr>
                                    </p:animEffect>
                                  </p:childTnLst>
                                </p:cTn>
                              </p:par>
                            </p:childTnLst>
                          </p:cTn>
                        </p:par>
                        <p:par>
                          <p:cTn id="60" fill="hold">
                            <p:stCondLst>
                              <p:cond delay="1400"/>
                            </p:stCondLst>
                            <p:childTnLst>
                              <p:par>
                                <p:cTn id="61" presetID="10" presetClass="entr" presetSubtype="0" fill="hold" grpId="0" nodeType="after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fade">
                                      <p:cBhvr>
                                        <p:cTn id="63" dur="100"/>
                                        <p:tgtEl>
                                          <p:spTgt spid="21"/>
                                        </p:tgtEl>
                                      </p:cBhvr>
                                    </p:animEffect>
                                  </p:childTnLst>
                                </p:cTn>
                              </p:par>
                            </p:childTnLst>
                          </p:cTn>
                        </p:par>
                        <p:par>
                          <p:cTn id="64" fill="hold">
                            <p:stCondLst>
                              <p:cond delay="1500"/>
                            </p:stCondLst>
                            <p:childTnLst>
                              <p:par>
                                <p:cTn id="65" presetID="10" presetClass="entr" presetSubtype="0" fill="hold" grpId="0" nodeType="afterEffect">
                                  <p:stCondLst>
                                    <p:cond delay="0"/>
                                  </p:stCondLst>
                                  <p:childTnLst>
                                    <p:set>
                                      <p:cBhvr>
                                        <p:cTn id="66" dur="1" fill="hold">
                                          <p:stCondLst>
                                            <p:cond delay="0"/>
                                          </p:stCondLst>
                                        </p:cTn>
                                        <p:tgtEl>
                                          <p:spTgt spid="22"/>
                                        </p:tgtEl>
                                        <p:attrNameLst>
                                          <p:attrName>style.visibility</p:attrName>
                                        </p:attrNameLst>
                                      </p:cBhvr>
                                      <p:to>
                                        <p:strVal val="visible"/>
                                      </p:to>
                                    </p:set>
                                    <p:animEffect transition="in" filter="fade">
                                      <p:cBhvr>
                                        <p:cTn id="67" dur="100"/>
                                        <p:tgtEl>
                                          <p:spTgt spid="22"/>
                                        </p:tgtEl>
                                      </p:cBhvr>
                                    </p:animEffect>
                                  </p:childTnLst>
                                </p:cTn>
                              </p:par>
                            </p:childTnLst>
                          </p:cTn>
                        </p:par>
                        <p:par>
                          <p:cTn id="68" fill="hold">
                            <p:stCondLst>
                              <p:cond delay="1600"/>
                            </p:stCondLst>
                            <p:childTnLst>
                              <p:par>
                                <p:cTn id="69" presetID="10" presetClass="entr" presetSubtype="0" fill="hold" grpId="0" nodeType="afterEffect">
                                  <p:stCondLst>
                                    <p:cond delay="0"/>
                                  </p:stCondLst>
                                  <p:childTnLst>
                                    <p:set>
                                      <p:cBhvr>
                                        <p:cTn id="70" dur="1" fill="hold">
                                          <p:stCondLst>
                                            <p:cond delay="0"/>
                                          </p:stCondLst>
                                        </p:cTn>
                                        <p:tgtEl>
                                          <p:spTgt spid="23"/>
                                        </p:tgtEl>
                                        <p:attrNameLst>
                                          <p:attrName>style.visibility</p:attrName>
                                        </p:attrNameLst>
                                      </p:cBhvr>
                                      <p:to>
                                        <p:strVal val="visible"/>
                                      </p:to>
                                    </p:set>
                                    <p:animEffect transition="in" filter="fade">
                                      <p:cBhvr>
                                        <p:cTn id="71" dur="100"/>
                                        <p:tgtEl>
                                          <p:spTgt spid="23"/>
                                        </p:tgtEl>
                                      </p:cBhvr>
                                    </p:animEffect>
                                  </p:childTnLst>
                                </p:cTn>
                              </p:par>
                            </p:childTnLst>
                          </p:cTn>
                        </p:par>
                        <p:par>
                          <p:cTn id="72" fill="hold">
                            <p:stCondLst>
                              <p:cond delay="1700"/>
                            </p:stCondLst>
                            <p:childTnLst>
                              <p:par>
                                <p:cTn id="73" presetID="10" presetClass="entr" presetSubtype="0" fill="hold" grpId="0" nodeType="afterEffect">
                                  <p:stCondLst>
                                    <p:cond delay="0"/>
                                  </p:stCondLst>
                                  <p:childTnLst>
                                    <p:set>
                                      <p:cBhvr>
                                        <p:cTn id="74" dur="1" fill="hold">
                                          <p:stCondLst>
                                            <p:cond delay="0"/>
                                          </p:stCondLst>
                                        </p:cTn>
                                        <p:tgtEl>
                                          <p:spTgt spid="25"/>
                                        </p:tgtEl>
                                        <p:attrNameLst>
                                          <p:attrName>style.visibility</p:attrName>
                                        </p:attrNameLst>
                                      </p:cBhvr>
                                      <p:to>
                                        <p:strVal val="visible"/>
                                      </p:to>
                                    </p:set>
                                    <p:animEffect transition="in" filter="fade">
                                      <p:cBhvr>
                                        <p:cTn id="75" dur="100"/>
                                        <p:tgtEl>
                                          <p:spTgt spid="25"/>
                                        </p:tgtEl>
                                      </p:cBhvr>
                                    </p:animEffect>
                                  </p:childTnLst>
                                </p:cTn>
                              </p:par>
                            </p:childTnLst>
                          </p:cTn>
                        </p:par>
                        <p:par>
                          <p:cTn id="76" fill="hold">
                            <p:stCondLst>
                              <p:cond delay="1800"/>
                            </p:stCondLst>
                            <p:childTnLst>
                              <p:par>
                                <p:cTn id="77" presetID="10" presetClass="entr" presetSubtype="0" fill="hold" grpId="0" nodeType="afterEffect">
                                  <p:stCondLst>
                                    <p:cond delay="0"/>
                                  </p:stCondLst>
                                  <p:childTnLst>
                                    <p:set>
                                      <p:cBhvr>
                                        <p:cTn id="78" dur="1" fill="hold">
                                          <p:stCondLst>
                                            <p:cond delay="0"/>
                                          </p:stCondLst>
                                        </p:cTn>
                                        <p:tgtEl>
                                          <p:spTgt spid="24"/>
                                        </p:tgtEl>
                                        <p:attrNameLst>
                                          <p:attrName>style.visibility</p:attrName>
                                        </p:attrNameLst>
                                      </p:cBhvr>
                                      <p:to>
                                        <p:strVal val="visible"/>
                                      </p:to>
                                    </p:set>
                                    <p:animEffect transition="in" filter="fade">
                                      <p:cBhvr>
                                        <p:cTn id="79" dur="100"/>
                                        <p:tgtEl>
                                          <p:spTgt spid="24"/>
                                        </p:tgtEl>
                                      </p:cBhvr>
                                    </p:animEffect>
                                  </p:childTnLst>
                                </p:cTn>
                              </p:par>
                            </p:childTnLst>
                          </p:cTn>
                        </p:par>
                        <p:par>
                          <p:cTn id="80" fill="hold">
                            <p:stCondLst>
                              <p:cond delay="1900"/>
                            </p:stCondLst>
                            <p:childTnLst>
                              <p:par>
                                <p:cTn id="81" presetID="10" presetClass="entr" presetSubtype="0" fill="hold" grpId="0" nodeType="afterEffect">
                                  <p:stCondLst>
                                    <p:cond delay="0"/>
                                  </p:stCondLst>
                                  <p:childTnLst>
                                    <p:set>
                                      <p:cBhvr>
                                        <p:cTn id="82" dur="1" fill="hold">
                                          <p:stCondLst>
                                            <p:cond delay="0"/>
                                          </p:stCondLst>
                                        </p:cTn>
                                        <p:tgtEl>
                                          <p:spTgt spid="26"/>
                                        </p:tgtEl>
                                        <p:attrNameLst>
                                          <p:attrName>style.visibility</p:attrName>
                                        </p:attrNameLst>
                                      </p:cBhvr>
                                      <p:to>
                                        <p:strVal val="visible"/>
                                      </p:to>
                                    </p:set>
                                    <p:animEffect transition="in" filter="fade">
                                      <p:cBhvr>
                                        <p:cTn id="83" dur="100"/>
                                        <p:tgtEl>
                                          <p:spTgt spid="26"/>
                                        </p:tgtEl>
                                      </p:cBhvr>
                                    </p:animEffect>
                                  </p:childTnLst>
                                </p:cTn>
                              </p:par>
                            </p:childTnLst>
                          </p:cTn>
                        </p:par>
                        <p:par>
                          <p:cTn id="84" fill="hold">
                            <p:stCondLst>
                              <p:cond delay="2000"/>
                            </p:stCondLst>
                            <p:childTnLst>
                              <p:par>
                                <p:cTn id="85" presetID="10" presetClass="entr" presetSubtype="0" fill="hold" grpId="0" nodeType="afterEffect">
                                  <p:stCondLst>
                                    <p:cond delay="0"/>
                                  </p:stCondLst>
                                  <p:childTnLst>
                                    <p:set>
                                      <p:cBhvr>
                                        <p:cTn id="86" dur="1" fill="hold">
                                          <p:stCondLst>
                                            <p:cond delay="0"/>
                                          </p:stCondLst>
                                        </p:cTn>
                                        <p:tgtEl>
                                          <p:spTgt spid="27"/>
                                        </p:tgtEl>
                                        <p:attrNameLst>
                                          <p:attrName>style.visibility</p:attrName>
                                        </p:attrNameLst>
                                      </p:cBhvr>
                                      <p:to>
                                        <p:strVal val="visible"/>
                                      </p:to>
                                    </p:set>
                                    <p:animEffect transition="in" filter="fade">
                                      <p:cBhvr>
                                        <p:cTn id="87" dur="100"/>
                                        <p:tgtEl>
                                          <p:spTgt spid="27"/>
                                        </p:tgtEl>
                                      </p:cBhvr>
                                    </p:animEffect>
                                  </p:childTnLst>
                                </p:cTn>
                              </p:par>
                            </p:childTnLst>
                          </p:cTn>
                        </p:par>
                        <p:par>
                          <p:cTn id="88" fill="hold">
                            <p:stCondLst>
                              <p:cond delay="2100"/>
                            </p:stCondLst>
                            <p:childTnLst>
                              <p:par>
                                <p:cTn id="89" presetID="10" presetClass="entr" presetSubtype="0" fill="hold" grpId="0" nodeType="afterEffect">
                                  <p:stCondLst>
                                    <p:cond delay="0"/>
                                  </p:stCondLst>
                                  <p:childTnLst>
                                    <p:set>
                                      <p:cBhvr>
                                        <p:cTn id="90" dur="1" fill="hold">
                                          <p:stCondLst>
                                            <p:cond delay="0"/>
                                          </p:stCondLst>
                                        </p:cTn>
                                        <p:tgtEl>
                                          <p:spTgt spid="28"/>
                                        </p:tgtEl>
                                        <p:attrNameLst>
                                          <p:attrName>style.visibility</p:attrName>
                                        </p:attrNameLst>
                                      </p:cBhvr>
                                      <p:to>
                                        <p:strVal val="visible"/>
                                      </p:to>
                                    </p:set>
                                    <p:animEffect transition="in" filter="fade">
                                      <p:cBhvr>
                                        <p:cTn id="91" dur="100"/>
                                        <p:tgtEl>
                                          <p:spTgt spid="28"/>
                                        </p:tgtEl>
                                      </p:cBhvr>
                                    </p:animEffect>
                                  </p:childTnLst>
                                </p:cTn>
                              </p:par>
                            </p:childTnLst>
                          </p:cTn>
                        </p:par>
                        <p:par>
                          <p:cTn id="92" fill="hold">
                            <p:stCondLst>
                              <p:cond delay="2200"/>
                            </p:stCondLst>
                            <p:childTnLst>
                              <p:par>
                                <p:cTn id="93" presetID="10" presetClass="entr" presetSubtype="0" fill="hold" grpId="0" nodeType="afterEffect">
                                  <p:stCondLst>
                                    <p:cond delay="0"/>
                                  </p:stCondLst>
                                  <p:childTnLst>
                                    <p:set>
                                      <p:cBhvr>
                                        <p:cTn id="94" dur="1" fill="hold">
                                          <p:stCondLst>
                                            <p:cond delay="0"/>
                                          </p:stCondLst>
                                        </p:cTn>
                                        <p:tgtEl>
                                          <p:spTgt spid="30"/>
                                        </p:tgtEl>
                                        <p:attrNameLst>
                                          <p:attrName>style.visibility</p:attrName>
                                        </p:attrNameLst>
                                      </p:cBhvr>
                                      <p:to>
                                        <p:strVal val="visible"/>
                                      </p:to>
                                    </p:set>
                                    <p:animEffect transition="in" filter="fade">
                                      <p:cBhvr>
                                        <p:cTn id="95" dur="100"/>
                                        <p:tgtEl>
                                          <p:spTgt spid="30"/>
                                        </p:tgtEl>
                                      </p:cBhvr>
                                    </p:animEffect>
                                  </p:childTnLst>
                                </p:cTn>
                              </p:par>
                            </p:childTnLst>
                          </p:cTn>
                        </p:par>
                        <p:par>
                          <p:cTn id="96" fill="hold">
                            <p:stCondLst>
                              <p:cond delay="2300"/>
                            </p:stCondLst>
                            <p:childTnLst>
                              <p:par>
                                <p:cTn id="97" presetID="10" presetClass="entr" presetSubtype="0" fill="hold" grpId="0" nodeType="afterEffect">
                                  <p:stCondLst>
                                    <p:cond delay="0"/>
                                  </p:stCondLst>
                                  <p:childTnLst>
                                    <p:set>
                                      <p:cBhvr>
                                        <p:cTn id="98" dur="1" fill="hold">
                                          <p:stCondLst>
                                            <p:cond delay="0"/>
                                          </p:stCondLst>
                                        </p:cTn>
                                        <p:tgtEl>
                                          <p:spTgt spid="31"/>
                                        </p:tgtEl>
                                        <p:attrNameLst>
                                          <p:attrName>style.visibility</p:attrName>
                                        </p:attrNameLst>
                                      </p:cBhvr>
                                      <p:to>
                                        <p:strVal val="visible"/>
                                      </p:to>
                                    </p:set>
                                    <p:animEffect transition="in" filter="fade">
                                      <p:cBhvr>
                                        <p:cTn id="99" dur="100"/>
                                        <p:tgtEl>
                                          <p:spTgt spid="31"/>
                                        </p:tgtEl>
                                      </p:cBhvr>
                                    </p:animEffect>
                                  </p:childTnLst>
                                </p:cTn>
                              </p:par>
                            </p:childTnLst>
                          </p:cTn>
                        </p:par>
                        <p:par>
                          <p:cTn id="100" fill="hold">
                            <p:stCondLst>
                              <p:cond delay="2400"/>
                            </p:stCondLst>
                            <p:childTnLst>
                              <p:par>
                                <p:cTn id="101" presetID="10" presetClass="entr" presetSubtype="0" fill="hold" grpId="0" nodeType="afterEffect">
                                  <p:stCondLst>
                                    <p:cond delay="0"/>
                                  </p:stCondLst>
                                  <p:childTnLst>
                                    <p:set>
                                      <p:cBhvr>
                                        <p:cTn id="102" dur="1" fill="hold">
                                          <p:stCondLst>
                                            <p:cond delay="0"/>
                                          </p:stCondLst>
                                        </p:cTn>
                                        <p:tgtEl>
                                          <p:spTgt spid="29"/>
                                        </p:tgtEl>
                                        <p:attrNameLst>
                                          <p:attrName>style.visibility</p:attrName>
                                        </p:attrNameLst>
                                      </p:cBhvr>
                                      <p:to>
                                        <p:strVal val="visible"/>
                                      </p:to>
                                    </p:set>
                                    <p:animEffect transition="in" filter="fade">
                                      <p:cBhvr>
                                        <p:cTn id="103" dur="100"/>
                                        <p:tgtEl>
                                          <p:spTgt spid="29"/>
                                        </p:tgtEl>
                                      </p:cBhvr>
                                    </p:animEffect>
                                  </p:childTnLst>
                                </p:cTn>
                              </p:par>
                            </p:childTnLst>
                          </p:cTn>
                        </p:par>
                        <p:par>
                          <p:cTn id="104" fill="hold">
                            <p:stCondLst>
                              <p:cond delay="2500"/>
                            </p:stCondLst>
                            <p:childTnLst>
                              <p:par>
                                <p:cTn id="105" presetID="10" presetClass="entr" presetSubtype="0" fill="hold" grpId="0" nodeType="afterEffect">
                                  <p:stCondLst>
                                    <p:cond delay="0"/>
                                  </p:stCondLst>
                                  <p:childTnLst>
                                    <p:set>
                                      <p:cBhvr>
                                        <p:cTn id="106" dur="1" fill="hold">
                                          <p:stCondLst>
                                            <p:cond delay="0"/>
                                          </p:stCondLst>
                                        </p:cTn>
                                        <p:tgtEl>
                                          <p:spTgt spid="33"/>
                                        </p:tgtEl>
                                        <p:attrNameLst>
                                          <p:attrName>style.visibility</p:attrName>
                                        </p:attrNameLst>
                                      </p:cBhvr>
                                      <p:to>
                                        <p:strVal val="visible"/>
                                      </p:to>
                                    </p:set>
                                    <p:animEffect transition="in" filter="fade">
                                      <p:cBhvr>
                                        <p:cTn id="107" dur="100"/>
                                        <p:tgtEl>
                                          <p:spTgt spid="33"/>
                                        </p:tgtEl>
                                      </p:cBhvr>
                                    </p:animEffect>
                                  </p:childTnLst>
                                </p:cTn>
                              </p:par>
                            </p:childTnLst>
                          </p:cTn>
                        </p:par>
                        <p:par>
                          <p:cTn id="108" fill="hold">
                            <p:stCondLst>
                              <p:cond delay="2600"/>
                            </p:stCondLst>
                            <p:childTnLst>
                              <p:par>
                                <p:cTn id="109" presetID="10" presetClass="entr" presetSubtype="0" fill="hold" grpId="0" nodeType="afterEffect">
                                  <p:stCondLst>
                                    <p:cond delay="0"/>
                                  </p:stCondLst>
                                  <p:childTnLst>
                                    <p:set>
                                      <p:cBhvr>
                                        <p:cTn id="110" dur="1" fill="hold">
                                          <p:stCondLst>
                                            <p:cond delay="0"/>
                                          </p:stCondLst>
                                        </p:cTn>
                                        <p:tgtEl>
                                          <p:spTgt spid="32"/>
                                        </p:tgtEl>
                                        <p:attrNameLst>
                                          <p:attrName>style.visibility</p:attrName>
                                        </p:attrNameLst>
                                      </p:cBhvr>
                                      <p:to>
                                        <p:strVal val="visible"/>
                                      </p:to>
                                    </p:set>
                                    <p:animEffect transition="in" filter="fade">
                                      <p:cBhvr>
                                        <p:cTn id="111" dur="100"/>
                                        <p:tgtEl>
                                          <p:spTgt spid="32"/>
                                        </p:tgtEl>
                                      </p:cBhvr>
                                    </p:animEffect>
                                  </p:childTnLst>
                                </p:cTn>
                              </p:par>
                            </p:childTnLst>
                          </p:cTn>
                        </p:par>
                        <p:par>
                          <p:cTn id="112" fill="hold">
                            <p:stCondLst>
                              <p:cond delay="2700"/>
                            </p:stCondLst>
                            <p:childTnLst>
                              <p:par>
                                <p:cTn id="113" presetID="10" presetClass="entr" presetSubtype="0" fill="hold" grpId="0" nodeType="afterEffect">
                                  <p:stCondLst>
                                    <p:cond delay="0"/>
                                  </p:stCondLst>
                                  <p:childTnLst>
                                    <p:set>
                                      <p:cBhvr>
                                        <p:cTn id="114" dur="1" fill="hold">
                                          <p:stCondLst>
                                            <p:cond delay="0"/>
                                          </p:stCondLst>
                                        </p:cTn>
                                        <p:tgtEl>
                                          <p:spTgt spid="34"/>
                                        </p:tgtEl>
                                        <p:attrNameLst>
                                          <p:attrName>style.visibility</p:attrName>
                                        </p:attrNameLst>
                                      </p:cBhvr>
                                      <p:to>
                                        <p:strVal val="visible"/>
                                      </p:to>
                                    </p:set>
                                    <p:animEffect transition="in" filter="fade">
                                      <p:cBhvr>
                                        <p:cTn id="115" dur="100"/>
                                        <p:tgtEl>
                                          <p:spTgt spid="34"/>
                                        </p:tgtEl>
                                      </p:cBhvr>
                                    </p:animEffect>
                                  </p:childTnLst>
                                </p:cTn>
                              </p:par>
                            </p:childTnLst>
                          </p:cTn>
                        </p:par>
                        <p:par>
                          <p:cTn id="116" fill="hold">
                            <p:stCondLst>
                              <p:cond delay="2800"/>
                            </p:stCondLst>
                            <p:childTnLst>
                              <p:par>
                                <p:cTn id="117" presetID="10" presetClass="entr" presetSubtype="0" fill="hold" grpId="0" nodeType="afterEffect">
                                  <p:stCondLst>
                                    <p:cond delay="0"/>
                                  </p:stCondLst>
                                  <p:childTnLst>
                                    <p:set>
                                      <p:cBhvr>
                                        <p:cTn id="118" dur="1" fill="hold">
                                          <p:stCondLst>
                                            <p:cond delay="0"/>
                                          </p:stCondLst>
                                        </p:cTn>
                                        <p:tgtEl>
                                          <p:spTgt spid="35"/>
                                        </p:tgtEl>
                                        <p:attrNameLst>
                                          <p:attrName>style.visibility</p:attrName>
                                        </p:attrNameLst>
                                      </p:cBhvr>
                                      <p:to>
                                        <p:strVal val="visible"/>
                                      </p:to>
                                    </p:set>
                                    <p:animEffect transition="in" filter="fade">
                                      <p:cBhvr>
                                        <p:cTn id="119" dur="100"/>
                                        <p:tgtEl>
                                          <p:spTgt spid="35"/>
                                        </p:tgtEl>
                                      </p:cBhvr>
                                    </p:animEffect>
                                  </p:childTnLst>
                                </p:cTn>
                              </p:par>
                            </p:childTnLst>
                          </p:cTn>
                        </p:par>
                        <p:par>
                          <p:cTn id="120" fill="hold">
                            <p:stCondLst>
                              <p:cond delay="2900"/>
                            </p:stCondLst>
                            <p:childTnLst>
                              <p:par>
                                <p:cTn id="121" presetID="10" presetClass="entr" presetSubtype="0" fill="hold" grpId="0" nodeType="afterEffect">
                                  <p:stCondLst>
                                    <p:cond delay="0"/>
                                  </p:stCondLst>
                                  <p:childTnLst>
                                    <p:set>
                                      <p:cBhvr>
                                        <p:cTn id="122" dur="1" fill="hold">
                                          <p:stCondLst>
                                            <p:cond delay="0"/>
                                          </p:stCondLst>
                                        </p:cTn>
                                        <p:tgtEl>
                                          <p:spTgt spid="36"/>
                                        </p:tgtEl>
                                        <p:attrNameLst>
                                          <p:attrName>style.visibility</p:attrName>
                                        </p:attrNameLst>
                                      </p:cBhvr>
                                      <p:to>
                                        <p:strVal val="visible"/>
                                      </p:to>
                                    </p:set>
                                    <p:animEffect transition="in" filter="fade">
                                      <p:cBhvr>
                                        <p:cTn id="123" dur="100"/>
                                        <p:tgtEl>
                                          <p:spTgt spid="36"/>
                                        </p:tgtEl>
                                      </p:cBhvr>
                                    </p:animEffect>
                                  </p:childTnLst>
                                </p:cTn>
                              </p:par>
                            </p:childTnLst>
                          </p:cTn>
                        </p:par>
                        <p:par>
                          <p:cTn id="124" fill="hold">
                            <p:stCondLst>
                              <p:cond delay="3000"/>
                            </p:stCondLst>
                            <p:childTnLst>
                              <p:par>
                                <p:cTn id="125" presetID="10" presetClass="entr" presetSubtype="0" fill="hold" grpId="0" nodeType="afterEffect">
                                  <p:stCondLst>
                                    <p:cond delay="0"/>
                                  </p:stCondLst>
                                  <p:childTnLst>
                                    <p:set>
                                      <p:cBhvr>
                                        <p:cTn id="126" dur="1" fill="hold">
                                          <p:stCondLst>
                                            <p:cond delay="0"/>
                                          </p:stCondLst>
                                        </p:cTn>
                                        <p:tgtEl>
                                          <p:spTgt spid="37"/>
                                        </p:tgtEl>
                                        <p:attrNameLst>
                                          <p:attrName>style.visibility</p:attrName>
                                        </p:attrNameLst>
                                      </p:cBhvr>
                                      <p:to>
                                        <p:strVal val="visible"/>
                                      </p:to>
                                    </p:set>
                                    <p:animEffect transition="in" filter="fade">
                                      <p:cBhvr>
                                        <p:cTn id="127" dur="100"/>
                                        <p:tgtEl>
                                          <p:spTgt spid="37"/>
                                        </p:tgtEl>
                                      </p:cBhvr>
                                    </p:animEffect>
                                  </p:childTnLst>
                                </p:cTn>
                              </p:par>
                            </p:childTnLst>
                          </p:cTn>
                        </p:par>
                        <p:par>
                          <p:cTn id="128" fill="hold">
                            <p:stCondLst>
                              <p:cond delay="3100"/>
                            </p:stCondLst>
                            <p:childTnLst>
                              <p:par>
                                <p:cTn id="129" presetID="10" presetClass="entr" presetSubtype="0" fill="hold" grpId="0" nodeType="afterEffect">
                                  <p:stCondLst>
                                    <p:cond delay="0"/>
                                  </p:stCondLst>
                                  <p:childTnLst>
                                    <p:set>
                                      <p:cBhvr>
                                        <p:cTn id="130" dur="1" fill="hold">
                                          <p:stCondLst>
                                            <p:cond delay="0"/>
                                          </p:stCondLst>
                                        </p:cTn>
                                        <p:tgtEl>
                                          <p:spTgt spid="38"/>
                                        </p:tgtEl>
                                        <p:attrNameLst>
                                          <p:attrName>style.visibility</p:attrName>
                                        </p:attrNameLst>
                                      </p:cBhvr>
                                      <p:to>
                                        <p:strVal val="visible"/>
                                      </p:to>
                                    </p:set>
                                    <p:animEffect transition="in" filter="fade">
                                      <p:cBhvr>
                                        <p:cTn id="131" dur="100"/>
                                        <p:tgtEl>
                                          <p:spTgt spid="38"/>
                                        </p:tgtEl>
                                      </p:cBhvr>
                                    </p:animEffect>
                                  </p:childTnLst>
                                </p:cTn>
                              </p:par>
                            </p:childTnLst>
                          </p:cTn>
                        </p:par>
                        <p:par>
                          <p:cTn id="132" fill="hold">
                            <p:stCondLst>
                              <p:cond delay="3200"/>
                            </p:stCondLst>
                            <p:childTnLst>
                              <p:par>
                                <p:cTn id="133" presetID="10" presetClass="entr" presetSubtype="0" fill="hold" grpId="0" nodeType="afterEffect">
                                  <p:stCondLst>
                                    <p:cond delay="0"/>
                                  </p:stCondLst>
                                  <p:childTnLst>
                                    <p:set>
                                      <p:cBhvr>
                                        <p:cTn id="134" dur="1" fill="hold">
                                          <p:stCondLst>
                                            <p:cond delay="0"/>
                                          </p:stCondLst>
                                        </p:cTn>
                                        <p:tgtEl>
                                          <p:spTgt spid="39"/>
                                        </p:tgtEl>
                                        <p:attrNameLst>
                                          <p:attrName>style.visibility</p:attrName>
                                        </p:attrNameLst>
                                      </p:cBhvr>
                                      <p:to>
                                        <p:strVal val="visible"/>
                                      </p:to>
                                    </p:set>
                                    <p:animEffect transition="in" filter="fade">
                                      <p:cBhvr>
                                        <p:cTn id="135" dur="100"/>
                                        <p:tgtEl>
                                          <p:spTgt spid="39"/>
                                        </p:tgtEl>
                                      </p:cBhvr>
                                    </p:animEffect>
                                  </p:childTnLst>
                                </p:cTn>
                              </p:par>
                            </p:childTnLst>
                          </p:cTn>
                        </p:par>
                        <p:par>
                          <p:cTn id="136" fill="hold">
                            <p:stCondLst>
                              <p:cond delay="3300"/>
                            </p:stCondLst>
                            <p:childTnLst>
                              <p:par>
                                <p:cTn id="137" presetID="10" presetClass="entr" presetSubtype="0" fill="hold" grpId="0" nodeType="afterEffect">
                                  <p:stCondLst>
                                    <p:cond delay="0"/>
                                  </p:stCondLst>
                                  <p:childTnLst>
                                    <p:set>
                                      <p:cBhvr>
                                        <p:cTn id="138" dur="1" fill="hold">
                                          <p:stCondLst>
                                            <p:cond delay="0"/>
                                          </p:stCondLst>
                                        </p:cTn>
                                        <p:tgtEl>
                                          <p:spTgt spid="40"/>
                                        </p:tgtEl>
                                        <p:attrNameLst>
                                          <p:attrName>style.visibility</p:attrName>
                                        </p:attrNameLst>
                                      </p:cBhvr>
                                      <p:to>
                                        <p:strVal val="visible"/>
                                      </p:to>
                                    </p:set>
                                    <p:animEffect transition="in" filter="fade">
                                      <p:cBhvr>
                                        <p:cTn id="139" dur="100"/>
                                        <p:tgtEl>
                                          <p:spTgt spid="40"/>
                                        </p:tgtEl>
                                      </p:cBhvr>
                                    </p:animEffect>
                                  </p:childTnLst>
                                </p:cTn>
                              </p:par>
                            </p:childTnLst>
                          </p:cTn>
                        </p:par>
                        <p:par>
                          <p:cTn id="140" fill="hold">
                            <p:stCondLst>
                              <p:cond delay="3400"/>
                            </p:stCondLst>
                            <p:childTnLst>
                              <p:par>
                                <p:cTn id="141" presetID="10" presetClass="entr" presetSubtype="0" fill="hold" grpId="0" nodeType="afterEffect">
                                  <p:stCondLst>
                                    <p:cond delay="0"/>
                                  </p:stCondLst>
                                  <p:childTnLst>
                                    <p:set>
                                      <p:cBhvr>
                                        <p:cTn id="142" dur="1" fill="hold">
                                          <p:stCondLst>
                                            <p:cond delay="0"/>
                                          </p:stCondLst>
                                        </p:cTn>
                                        <p:tgtEl>
                                          <p:spTgt spid="41"/>
                                        </p:tgtEl>
                                        <p:attrNameLst>
                                          <p:attrName>style.visibility</p:attrName>
                                        </p:attrNameLst>
                                      </p:cBhvr>
                                      <p:to>
                                        <p:strVal val="visible"/>
                                      </p:to>
                                    </p:set>
                                    <p:animEffect transition="in" filter="fade">
                                      <p:cBhvr>
                                        <p:cTn id="143" dur="100"/>
                                        <p:tgtEl>
                                          <p:spTgt spid="41"/>
                                        </p:tgtEl>
                                      </p:cBhvr>
                                    </p:animEffect>
                                  </p:childTnLst>
                                </p:cTn>
                              </p:par>
                            </p:childTnLst>
                          </p:cTn>
                        </p:par>
                        <p:par>
                          <p:cTn id="144" fill="hold">
                            <p:stCondLst>
                              <p:cond delay="3500"/>
                            </p:stCondLst>
                            <p:childTnLst>
                              <p:par>
                                <p:cTn id="145" presetID="10" presetClass="entr" presetSubtype="0" fill="hold" grpId="0" nodeType="afterEffect">
                                  <p:stCondLst>
                                    <p:cond delay="0"/>
                                  </p:stCondLst>
                                  <p:childTnLst>
                                    <p:set>
                                      <p:cBhvr>
                                        <p:cTn id="146" dur="1" fill="hold">
                                          <p:stCondLst>
                                            <p:cond delay="0"/>
                                          </p:stCondLst>
                                        </p:cTn>
                                        <p:tgtEl>
                                          <p:spTgt spid="42"/>
                                        </p:tgtEl>
                                        <p:attrNameLst>
                                          <p:attrName>style.visibility</p:attrName>
                                        </p:attrNameLst>
                                      </p:cBhvr>
                                      <p:to>
                                        <p:strVal val="visible"/>
                                      </p:to>
                                    </p:set>
                                    <p:animEffect transition="in" filter="fade">
                                      <p:cBhvr>
                                        <p:cTn id="147" dur="100"/>
                                        <p:tgtEl>
                                          <p:spTgt spid="42"/>
                                        </p:tgtEl>
                                      </p:cBhvr>
                                    </p:animEffect>
                                  </p:childTnLst>
                                </p:cTn>
                              </p:par>
                            </p:childTnLst>
                          </p:cTn>
                        </p:par>
                        <p:par>
                          <p:cTn id="148" fill="hold">
                            <p:stCondLst>
                              <p:cond delay="3600"/>
                            </p:stCondLst>
                            <p:childTnLst>
                              <p:par>
                                <p:cTn id="149" presetID="10" presetClass="entr" presetSubtype="0" fill="hold" grpId="0" nodeType="afterEffect">
                                  <p:stCondLst>
                                    <p:cond delay="0"/>
                                  </p:stCondLst>
                                  <p:childTnLst>
                                    <p:set>
                                      <p:cBhvr>
                                        <p:cTn id="150" dur="1" fill="hold">
                                          <p:stCondLst>
                                            <p:cond delay="0"/>
                                          </p:stCondLst>
                                        </p:cTn>
                                        <p:tgtEl>
                                          <p:spTgt spid="43"/>
                                        </p:tgtEl>
                                        <p:attrNameLst>
                                          <p:attrName>style.visibility</p:attrName>
                                        </p:attrNameLst>
                                      </p:cBhvr>
                                      <p:to>
                                        <p:strVal val="visible"/>
                                      </p:to>
                                    </p:set>
                                    <p:animEffect transition="in" filter="fade">
                                      <p:cBhvr>
                                        <p:cTn id="151" dur="100"/>
                                        <p:tgtEl>
                                          <p:spTgt spid="43"/>
                                        </p:tgtEl>
                                      </p:cBhvr>
                                    </p:animEffect>
                                  </p:childTnLst>
                                </p:cTn>
                              </p:par>
                            </p:childTnLst>
                          </p:cTn>
                        </p:par>
                        <p:par>
                          <p:cTn id="152" fill="hold">
                            <p:stCondLst>
                              <p:cond delay="3700"/>
                            </p:stCondLst>
                            <p:childTnLst>
                              <p:par>
                                <p:cTn id="153" presetID="10" presetClass="entr" presetSubtype="0" fill="hold" grpId="0" nodeType="afterEffect">
                                  <p:stCondLst>
                                    <p:cond delay="0"/>
                                  </p:stCondLst>
                                  <p:childTnLst>
                                    <p:set>
                                      <p:cBhvr>
                                        <p:cTn id="154" dur="1" fill="hold">
                                          <p:stCondLst>
                                            <p:cond delay="0"/>
                                          </p:stCondLst>
                                        </p:cTn>
                                        <p:tgtEl>
                                          <p:spTgt spid="44"/>
                                        </p:tgtEl>
                                        <p:attrNameLst>
                                          <p:attrName>style.visibility</p:attrName>
                                        </p:attrNameLst>
                                      </p:cBhvr>
                                      <p:to>
                                        <p:strVal val="visible"/>
                                      </p:to>
                                    </p:set>
                                    <p:animEffect transition="in" filter="fade">
                                      <p:cBhvr>
                                        <p:cTn id="155" dur="100"/>
                                        <p:tgtEl>
                                          <p:spTgt spid="44"/>
                                        </p:tgtEl>
                                      </p:cBhvr>
                                    </p:animEffect>
                                  </p:childTnLst>
                                </p:cTn>
                              </p:par>
                            </p:childTnLst>
                          </p:cTn>
                        </p:par>
                        <p:par>
                          <p:cTn id="156" fill="hold">
                            <p:stCondLst>
                              <p:cond delay="3800"/>
                            </p:stCondLst>
                            <p:childTnLst>
                              <p:par>
                                <p:cTn id="157" presetID="10" presetClass="entr" presetSubtype="0" fill="hold" grpId="0" nodeType="afterEffect">
                                  <p:stCondLst>
                                    <p:cond delay="0"/>
                                  </p:stCondLst>
                                  <p:childTnLst>
                                    <p:set>
                                      <p:cBhvr>
                                        <p:cTn id="158" dur="1" fill="hold">
                                          <p:stCondLst>
                                            <p:cond delay="0"/>
                                          </p:stCondLst>
                                        </p:cTn>
                                        <p:tgtEl>
                                          <p:spTgt spid="45"/>
                                        </p:tgtEl>
                                        <p:attrNameLst>
                                          <p:attrName>style.visibility</p:attrName>
                                        </p:attrNameLst>
                                      </p:cBhvr>
                                      <p:to>
                                        <p:strVal val="visible"/>
                                      </p:to>
                                    </p:set>
                                    <p:animEffect transition="in" filter="fade">
                                      <p:cBhvr>
                                        <p:cTn id="159" dur="100"/>
                                        <p:tgtEl>
                                          <p:spTgt spid="45"/>
                                        </p:tgtEl>
                                      </p:cBhvr>
                                    </p:animEffect>
                                  </p:childTnLst>
                                </p:cTn>
                              </p:par>
                            </p:childTnLst>
                          </p:cTn>
                        </p:par>
                        <p:par>
                          <p:cTn id="160" fill="hold">
                            <p:stCondLst>
                              <p:cond delay="3900"/>
                            </p:stCondLst>
                            <p:childTnLst>
                              <p:par>
                                <p:cTn id="161" presetID="10" presetClass="entr" presetSubtype="0" fill="hold" grpId="0" nodeType="afterEffect">
                                  <p:stCondLst>
                                    <p:cond delay="0"/>
                                  </p:stCondLst>
                                  <p:childTnLst>
                                    <p:set>
                                      <p:cBhvr>
                                        <p:cTn id="162" dur="1" fill="hold">
                                          <p:stCondLst>
                                            <p:cond delay="0"/>
                                          </p:stCondLst>
                                        </p:cTn>
                                        <p:tgtEl>
                                          <p:spTgt spid="46"/>
                                        </p:tgtEl>
                                        <p:attrNameLst>
                                          <p:attrName>style.visibility</p:attrName>
                                        </p:attrNameLst>
                                      </p:cBhvr>
                                      <p:to>
                                        <p:strVal val="visible"/>
                                      </p:to>
                                    </p:set>
                                    <p:animEffect transition="in" filter="fade">
                                      <p:cBhvr>
                                        <p:cTn id="163" dur="100"/>
                                        <p:tgtEl>
                                          <p:spTgt spid="46"/>
                                        </p:tgtEl>
                                      </p:cBhvr>
                                    </p:animEffect>
                                  </p:childTnLst>
                                </p:cTn>
                              </p:par>
                            </p:childTnLst>
                          </p:cTn>
                        </p:par>
                        <p:par>
                          <p:cTn id="164" fill="hold">
                            <p:stCondLst>
                              <p:cond delay="4000"/>
                            </p:stCondLst>
                            <p:childTnLst>
                              <p:par>
                                <p:cTn id="165" presetID="10" presetClass="entr" presetSubtype="0" fill="hold" grpId="0" nodeType="afterEffect">
                                  <p:stCondLst>
                                    <p:cond delay="0"/>
                                  </p:stCondLst>
                                  <p:childTnLst>
                                    <p:set>
                                      <p:cBhvr>
                                        <p:cTn id="166" dur="1" fill="hold">
                                          <p:stCondLst>
                                            <p:cond delay="0"/>
                                          </p:stCondLst>
                                        </p:cTn>
                                        <p:tgtEl>
                                          <p:spTgt spid="47"/>
                                        </p:tgtEl>
                                        <p:attrNameLst>
                                          <p:attrName>style.visibility</p:attrName>
                                        </p:attrNameLst>
                                      </p:cBhvr>
                                      <p:to>
                                        <p:strVal val="visible"/>
                                      </p:to>
                                    </p:set>
                                    <p:animEffect transition="in" filter="fade">
                                      <p:cBhvr>
                                        <p:cTn id="167" dur="100"/>
                                        <p:tgtEl>
                                          <p:spTgt spid="47"/>
                                        </p:tgtEl>
                                      </p:cBhvr>
                                    </p:animEffect>
                                  </p:childTnLst>
                                </p:cTn>
                              </p:par>
                            </p:childTnLst>
                          </p:cTn>
                        </p:par>
                        <p:par>
                          <p:cTn id="168" fill="hold">
                            <p:stCondLst>
                              <p:cond delay="4100"/>
                            </p:stCondLst>
                            <p:childTnLst>
                              <p:par>
                                <p:cTn id="169" presetID="10" presetClass="entr" presetSubtype="0" fill="hold" grpId="0" nodeType="afterEffect">
                                  <p:stCondLst>
                                    <p:cond delay="0"/>
                                  </p:stCondLst>
                                  <p:childTnLst>
                                    <p:set>
                                      <p:cBhvr>
                                        <p:cTn id="170" dur="1" fill="hold">
                                          <p:stCondLst>
                                            <p:cond delay="0"/>
                                          </p:stCondLst>
                                        </p:cTn>
                                        <p:tgtEl>
                                          <p:spTgt spid="48"/>
                                        </p:tgtEl>
                                        <p:attrNameLst>
                                          <p:attrName>style.visibility</p:attrName>
                                        </p:attrNameLst>
                                      </p:cBhvr>
                                      <p:to>
                                        <p:strVal val="visible"/>
                                      </p:to>
                                    </p:set>
                                    <p:animEffect transition="in" filter="fade">
                                      <p:cBhvr>
                                        <p:cTn id="171" dur="100"/>
                                        <p:tgtEl>
                                          <p:spTgt spid="48"/>
                                        </p:tgtEl>
                                      </p:cBhvr>
                                    </p:animEffect>
                                  </p:childTnLst>
                                </p:cTn>
                              </p:par>
                            </p:childTnLst>
                          </p:cTn>
                        </p:par>
                        <p:par>
                          <p:cTn id="172" fill="hold">
                            <p:stCondLst>
                              <p:cond delay="4200"/>
                            </p:stCondLst>
                            <p:childTnLst>
                              <p:par>
                                <p:cTn id="173" presetID="10" presetClass="entr" presetSubtype="0" fill="hold" grpId="0" nodeType="afterEffect">
                                  <p:stCondLst>
                                    <p:cond delay="0"/>
                                  </p:stCondLst>
                                  <p:childTnLst>
                                    <p:set>
                                      <p:cBhvr>
                                        <p:cTn id="174" dur="1" fill="hold">
                                          <p:stCondLst>
                                            <p:cond delay="0"/>
                                          </p:stCondLst>
                                        </p:cTn>
                                        <p:tgtEl>
                                          <p:spTgt spid="49"/>
                                        </p:tgtEl>
                                        <p:attrNameLst>
                                          <p:attrName>style.visibility</p:attrName>
                                        </p:attrNameLst>
                                      </p:cBhvr>
                                      <p:to>
                                        <p:strVal val="visible"/>
                                      </p:to>
                                    </p:set>
                                    <p:animEffect transition="in" filter="fade">
                                      <p:cBhvr>
                                        <p:cTn id="175" dur="100"/>
                                        <p:tgtEl>
                                          <p:spTgt spid="49"/>
                                        </p:tgtEl>
                                      </p:cBhvr>
                                    </p:animEffect>
                                  </p:childTnLst>
                                </p:cTn>
                              </p:par>
                            </p:childTnLst>
                          </p:cTn>
                        </p:par>
                        <p:par>
                          <p:cTn id="176" fill="hold">
                            <p:stCondLst>
                              <p:cond delay="4300"/>
                            </p:stCondLst>
                            <p:childTnLst>
                              <p:par>
                                <p:cTn id="177" presetID="10" presetClass="entr" presetSubtype="0" fill="hold" grpId="0" nodeType="afterEffect">
                                  <p:stCondLst>
                                    <p:cond delay="0"/>
                                  </p:stCondLst>
                                  <p:childTnLst>
                                    <p:set>
                                      <p:cBhvr>
                                        <p:cTn id="178" dur="1" fill="hold">
                                          <p:stCondLst>
                                            <p:cond delay="0"/>
                                          </p:stCondLst>
                                        </p:cTn>
                                        <p:tgtEl>
                                          <p:spTgt spid="50"/>
                                        </p:tgtEl>
                                        <p:attrNameLst>
                                          <p:attrName>style.visibility</p:attrName>
                                        </p:attrNameLst>
                                      </p:cBhvr>
                                      <p:to>
                                        <p:strVal val="visible"/>
                                      </p:to>
                                    </p:set>
                                    <p:animEffect transition="in" filter="fade">
                                      <p:cBhvr>
                                        <p:cTn id="179" dur="100"/>
                                        <p:tgtEl>
                                          <p:spTgt spid="50"/>
                                        </p:tgtEl>
                                      </p:cBhvr>
                                    </p:animEffect>
                                  </p:childTnLst>
                                </p:cTn>
                              </p:par>
                            </p:childTnLst>
                          </p:cTn>
                        </p:par>
                        <p:par>
                          <p:cTn id="180" fill="hold">
                            <p:stCondLst>
                              <p:cond delay="4400"/>
                            </p:stCondLst>
                            <p:childTnLst>
                              <p:par>
                                <p:cTn id="181" presetID="10" presetClass="entr" presetSubtype="0" fill="hold" grpId="0" nodeType="afterEffect">
                                  <p:stCondLst>
                                    <p:cond delay="0"/>
                                  </p:stCondLst>
                                  <p:childTnLst>
                                    <p:set>
                                      <p:cBhvr>
                                        <p:cTn id="182" dur="1" fill="hold">
                                          <p:stCondLst>
                                            <p:cond delay="0"/>
                                          </p:stCondLst>
                                        </p:cTn>
                                        <p:tgtEl>
                                          <p:spTgt spid="51"/>
                                        </p:tgtEl>
                                        <p:attrNameLst>
                                          <p:attrName>style.visibility</p:attrName>
                                        </p:attrNameLst>
                                      </p:cBhvr>
                                      <p:to>
                                        <p:strVal val="visible"/>
                                      </p:to>
                                    </p:set>
                                    <p:animEffect transition="in" filter="fade">
                                      <p:cBhvr>
                                        <p:cTn id="183" dur="100"/>
                                        <p:tgtEl>
                                          <p:spTgt spid="51"/>
                                        </p:tgtEl>
                                      </p:cBhvr>
                                    </p:animEffect>
                                  </p:childTnLst>
                                </p:cTn>
                              </p:par>
                            </p:childTnLst>
                          </p:cTn>
                        </p:par>
                        <p:par>
                          <p:cTn id="184" fill="hold">
                            <p:stCondLst>
                              <p:cond delay="4500"/>
                            </p:stCondLst>
                            <p:childTnLst>
                              <p:par>
                                <p:cTn id="185" presetID="10" presetClass="entr" presetSubtype="0" fill="hold" grpId="0" nodeType="afterEffect">
                                  <p:stCondLst>
                                    <p:cond delay="0"/>
                                  </p:stCondLst>
                                  <p:childTnLst>
                                    <p:set>
                                      <p:cBhvr>
                                        <p:cTn id="186" dur="1" fill="hold">
                                          <p:stCondLst>
                                            <p:cond delay="0"/>
                                          </p:stCondLst>
                                        </p:cTn>
                                        <p:tgtEl>
                                          <p:spTgt spid="52"/>
                                        </p:tgtEl>
                                        <p:attrNameLst>
                                          <p:attrName>style.visibility</p:attrName>
                                        </p:attrNameLst>
                                      </p:cBhvr>
                                      <p:to>
                                        <p:strVal val="visible"/>
                                      </p:to>
                                    </p:set>
                                    <p:animEffect transition="in" filter="fade">
                                      <p:cBhvr>
                                        <p:cTn id="187" dur="100"/>
                                        <p:tgtEl>
                                          <p:spTgt spid="52"/>
                                        </p:tgtEl>
                                      </p:cBhvr>
                                    </p:animEffect>
                                  </p:childTnLst>
                                </p:cTn>
                              </p:par>
                            </p:childTnLst>
                          </p:cTn>
                        </p:par>
                        <p:par>
                          <p:cTn id="188" fill="hold">
                            <p:stCondLst>
                              <p:cond delay="4600"/>
                            </p:stCondLst>
                            <p:childTnLst>
                              <p:par>
                                <p:cTn id="189" presetID="10" presetClass="entr" presetSubtype="0" fill="hold" grpId="0" nodeType="afterEffect">
                                  <p:stCondLst>
                                    <p:cond delay="0"/>
                                  </p:stCondLst>
                                  <p:childTnLst>
                                    <p:set>
                                      <p:cBhvr>
                                        <p:cTn id="190" dur="1" fill="hold">
                                          <p:stCondLst>
                                            <p:cond delay="0"/>
                                          </p:stCondLst>
                                        </p:cTn>
                                        <p:tgtEl>
                                          <p:spTgt spid="53"/>
                                        </p:tgtEl>
                                        <p:attrNameLst>
                                          <p:attrName>style.visibility</p:attrName>
                                        </p:attrNameLst>
                                      </p:cBhvr>
                                      <p:to>
                                        <p:strVal val="visible"/>
                                      </p:to>
                                    </p:set>
                                    <p:animEffect transition="in" filter="fade">
                                      <p:cBhvr>
                                        <p:cTn id="191" dur="100"/>
                                        <p:tgtEl>
                                          <p:spTgt spid="53"/>
                                        </p:tgtEl>
                                      </p:cBhvr>
                                    </p:animEffect>
                                  </p:childTnLst>
                                </p:cTn>
                              </p:par>
                            </p:childTnLst>
                          </p:cTn>
                        </p:par>
                        <p:par>
                          <p:cTn id="192" fill="hold">
                            <p:stCondLst>
                              <p:cond delay="4700"/>
                            </p:stCondLst>
                            <p:childTnLst>
                              <p:par>
                                <p:cTn id="193" presetID="10" presetClass="entr" presetSubtype="0" fill="hold" grpId="0" nodeType="afterEffect">
                                  <p:stCondLst>
                                    <p:cond delay="0"/>
                                  </p:stCondLst>
                                  <p:childTnLst>
                                    <p:set>
                                      <p:cBhvr>
                                        <p:cTn id="194" dur="1" fill="hold">
                                          <p:stCondLst>
                                            <p:cond delay="0"/>
                                          </p:stCondLst>
                                        </p:cTn>
                                        <p:tgtEl>
                                          <p:spTgt spid="54"/>
                                        </p:tgtEl>
                                        <p:attrNameLst>
                                          <p:attrName>style.visibility</p:attrName>
                                        </p:attrNameLst>
                                      </p:cBhvr>
                                      <p:to>
                                        <p:strVal val="visible"/>
                                      </p:to>
                                    </p:set>
                                    <p:animEffect transition="in" filter="fade">
                                      <p:cBhvr>
                                        <p:cTn id="195" dur="100"/>
                                        <p:tgtEl>
                                          <p:spTgt spid="54"/>
                                        </p:tgtEl>
                                      </p:cBhvr>
                                    </p:animEffect>
                                  </p:childTnLst>
                                </p:cTn>
                              </p:par>
                            </p:childTnLst>
                          </p:cTn>
                        </p:par>
                        <p:par>
                          <p:cTn id="196" fill="hold">
                            <p:stCondLst>
                              <p:cond delay="4800"/>
                            </p:stCondLst>
                            <p:childTnLst>
                              <p:par>
                                <p:cTn id="197" presetID="10" presetClass="entr" presetSubtype="0" fill="hold" grpId="0" nodeType="afterEffect">
                                  <p:stCondLst>
                                    <p:cond delay="0"/>
                                  </p:stCondLst>
                                  <p:childTnLst>
                                    <p:set>
                                      <p:cBhvr>
                                        <p:cTn id="198" dur="1" fill="hold">
                                          <p:stCondLst>
                                            <p:cond delay="0"/>
                                          </p:stCondLst>
                                        </p:cTn>
                                        <p:tgtEl>
                                          <p:spTgt spid="55"/>
                                        </p:tgtEl>
                                        <p:attrNameLst>
                                          <p:attrName>style.visibility</p:attrName>
                                        </p:attrNameLst>
                                      </p:cBhvr>
                                      <p:to>
                                        <p:strVal val="visible"/>
                                      </p:to>
                                    </p:set>
                                    <p:animEffect transition="in" filter="fade">
                                      <p:cBhvr>
                                        <p:cTn id="199" dur="100"/>
                                        <p:tgtEl>
                                          <p:spTgt spid="55"/>
                                        </p:tgtEl>
                                      </p:cBhvr>
                                    </p:animEffect>
                                  </p:childTnLst>
                                </p:cTn>
                              </p:par>
                            </p:childTnLst>
                          </p:cTn>
                        </p:par>
                        <p:par>
                          <p:cTn id="200" fill="hold">
                            <p:stCondLst>
                              <p:cond delay="4900"/>
                            </p:stCondLst>
                            <p:childTnLst>
                              <p:par>
                                <p:cTn id="201" presetID="10" presetClass="entr" presetSubtype="0" fill="hold" grpId="0" nodeType="afterEffect">
                                  <p:stCondLst>
                                    <p:cond delay="0"/>
                                  </p:stCondLst>
                                  <p:childTnLst>
                                    <p:set>
                                      <p:cBhvr>
                                        <p:cTn id="202" dur="1" fill="hold">
                                          <p:stCondLst>
                                            <p:cond delay="0"/>
                                          </p:stCondLst>
                                        </p:cTn>
                                        <p:tgtEl>
                                          <p:spTgt spid="56"/>
                                        </p:tgtEl>
                                        <p:attrNameLst>
                                          <p:attrName>style.visibility</p:attrName>
                                        </p:attrNameLst>
                                      </p:cBhvr>
                                      <p:to>
                                        <p:strVal val="visible"/>
                                      </p:to>
                                    </p:set>
                                    <p:animEffect transition="in" filter="fade">
                                      <p:cBhvr>
                                        <p:cTn id="203" dur="100"/>
                                        <p:tgtEl>
                                          <p:spTgt spid="56"/>
                                        </p:tgtEl>
                                      </p:cBhvr>
                                    </p:animEffect>
                                  </p:childTnLst>
                                </p:cTn>
                              </p:par>
                            </p:childTnLst>
                          </p:cTn>
                        </p:par>
                        <p:par>
                          <p:cTn id="204" fill="hold">
                            <p:stCondLst>
                              <p:cond delay="5000"/>
                            </p:stCondLst>
                            <p:childTnLst>
                              <p:par>
                                <p:cTn id="205" presetID="10" presetClass="entr" presetSubtype="0" fill="hold" grpId="0" nodeType="afterEffect">
                                  <p:stCondLst>
                                    <p:cond delay="0"/>
                                  </p:stCondLst>
                                  <p:childTnLst>
                                    <p:set>
                                      <p:cBhvr>
                                        <p:cTn id="206" dur="1" fill="hold">
                                          <p:stCondLst>
                                            <p:cond delay="0"/>
                                          </p:stCondLst>
                                        </p:cTn>
                                        <p:tgtEl>
                                          <p:spTgt spid="57"/>
                                        </p:tgtEl>
                                        <p:attrNameLst>
                                          <p:attrName>style.visibility</p:attrName>
                                        </p:attrNameLst>
                                      </p:cBhvr>
                                      <p:to>
                                        <p:strVal val="visible"/>
                                      </p:to>
                                    </p:set>
                                    <p:animEffect transition="in" filter="fade">
                                      <p:cBhvr>
                                        <p:cTn id="207" dur="100"/>
                                        <p:tgtEl>
                                          <p:spTgt spid="57"/>
                                        </p:tgtEl>
                                      </p:cBhvr>
                                    </p:animEffect>
                                  </p:childTnLst>
                                </p:cTn>
                              </p:par>
                            </p:childTnLst>
                          </p:cTn>
                        </p:par>
                        <p:par>
                          <p:cTn id="208" fill="hold">
                            <p:stCondLst>
                              <p:cond delay="5100"/>
                            </p:stCondLst>
                            <p:childTnLst>
                              <p:par>
                                <p:cTn id="209" presetID="10" presetClass="entr" presetSubtype="0" fill="hold" grpId="0" nodeType="afterEffect">
                                  <p:stCondLst>
                                    <p:cond delay="0"/>
                                  </p:stCondLst>
                                  <p:childTnLst>
                                    <p:set>
                                      <p:cBhvr>
                                        <p:cTn id="210" dur="1" fill="hold">
                                          <p:stCondLst>
                                            <p:cond delay="0"/>
                                          </p:stCondLst>
                                        </p:cTn>
                                        <p:tgtEl>
                                          <p:spTgt spid="58"/>
                                        </p:tgtEl>
                                        <p:attrNameLst>
                                          <p:attrName>style.visibility</p:attrName>
                                        </p:attrNameLst>
                                      </p:cBhvr>
                                      <p:to>
                                        <p:strVal val="visible"/>
                                      </p:to>
                                    </p:set>
                                    <p:animEffect transition="in" filter="fade">
                                      <p:cBhvr>
                                        <p:cTn id="211" dur="100"/>
                                        <p:tgtEl>
                                          <p:spTgt spid="58"/>
                                        </p:tgtEl>
                                      </p:cBhvr>
                                    </p:animEffect>
                                  </p:childTnLst>
                                </p:cTn>
                              </p:par>
                            </p:childTnLst>
                          </p:cTn>
                        </p:par>
                        <p:par>
                          <p:cTn id="212" fill="hold">
                            <p:stCondLst>
                              <p:cond delay="5200"/>
                            </p:stCondLst>
                            <p:childTnLst>
                              <p:par>
                                <p:cTn id="213" presetID="10" presetClass="entr" presetSubtype="0" fill="hold" grpId="0" nodeType="afterEffect">
                                  <p:stCondLst>
                                    <p:cond delay="0"/>
                                  </p:stCondLst>
                                  <p:childTnLst>
                                    <p:set>
                                      <p:cBhvr>
                                        <p:cTn id="214" dur="1" fill="hold">
                                          <p:stCondLst>
                                            <p:cond delay="0"/>
                                          </p:stCondLst>
                                        </p:cTn>
                                        <p:tgtEl>
                                          <p:spTgt spid="59"/>
                                        </p:tgtEl>
                                        <p:attrNameLst>
                                          <p:attrName>style.visibility</p:attrName>
                                        </p:attrNameLst>
                                      </p:cBhvr>
                                      <p:to>
                                        <p:strVal val="visible"/>
                                      </p:to>
                                    </p:set>
                                    <p:animEffect transition="in" filter="fade">
                                      <p:cBhvr>
                                        <p:cTn id="215" dur="100"/>
                                        <p:tgtEl>
                                          <p:spTgt spid="59"/>
                                        </p:tgtEl>
                                      </p:cBhvr>
                                    </p:animEffect>
                                  </p:childTnLst>
                                </p:cTn>
                              </p:par>
                            </p:childTnLst>
                          </p:cTn>
                        </p:par>
                        <p:par>
                          <p:cTn id="216" fill="hold">
                            <p:stCondLst>
                              <p:cond delay="5300"/>
                            </p:stCondLst>
                            <p:childTnLst>
                              <p:par>
                                <p:cTn id="217" presetID="10" presetClass="entr" presetSubtype="0" fill="hold" grpId="0" nodeType="afterEffect">
                                  <p:stCondLst>
                                    <p:cond delay="0"/>
                                  </p:stCondLst>
                                  <p:childTnLst>
                                    <p:set>
                                      <p:cBhvr>
                                        <p:cTn id="218" dur="1" fill="hold">
                                          <p:stCondLst>
                                            <p:cond delay="0"/>
                                          </p:stCondLst>
                                        </p:cTn>
                                        <p:tgtEl>
                                          <p:spTgt spid="60"/>
                                        </p:tgtEl>
                                        <p:attrNameLst>
                                          <p:attrName>style.visibility</p:attrName>
                                        </p:attrNameLst>
                                      </p:cBhvr>
                                      <p:to>
                                        <p:strVal val="visible"/>
                                      </p:to>
                                    </p:set>
                                    <p:animEffect transition="in" filter="fade">
                                      <p:cBhvr>
                                        <p:cTn id="219" dur="100"/>
                                        <p:tgtEl>
                                          <p:spTgt spid="60"/>
                                        </p:tgtEl>
                                      </p:cBhvr>
                                    </p:animEffect>
                                  </p:childTnLst>
                                </p:cTn>
                              </p:par>
                            </p:childTnLst>
                          </p:cTn>
                        </p:par>
                        <p:par>
                          <p:cTn id="220" fill="hold">
                            <p:stCondLst>
                              <p:cond delay="5400"/>
                            </p:stCondLst>
                            <p:childTnLst>
                              <p:par>
                                <p:cTn id="221" presetID="10" presetClass="entr" presetSubtype="0" fill="hold" grpId="0" nodeType="afterEffect">
                                  <p:stCondLst>
                                    <p:cond delay="0"/>
                                  </p:stCondLst>
                                  <p:childTnLst>
                                    <p:set>
                                      <p:cBhvr>
                                        <p:cTn id="222" dur="1" fill="hold">
                                          <p:stCondLst>
                                            <p:cond delay="0"/>
                                          </p:stCondLst>
                                        </p:cTn>
                                        <p:tgtEl>
                                          <p:spTgt spid="61"/>
                                        </p:tgtEl>
                                        <p:attrNameLst>
                                          <p:attrName>style.visibility</p:attrName>
                                        </p:attrNameLst>
                                      </p:cBhvr>
                                      <p:to>
                                        <p:strVal val="visible"/>
                                      </p:to>
                                    </p:set>
                                    <p:animEffect transition="in" filter="fade">
                                      <p:cBhvr>
                                        <p:cTn id="223" dur="100"/>
                                        <p:tgtEl>
                                          <p:spTgt spid="61"/>
                                        </p:tgtEl>
                                      </p:cBhvr>
                                    </p:animEffect>
                                  </p:childTnLst>
                                </p:cTn>
                              </p:par>
                            </p:childTnLst>
                          </p:cTn>
                        </p:par>
                        <p:par>
                          <p:cTn id="224" fill="hold">
                            <p:stCondLst>
                              <p:cond delay="5500"/>
                            </p:stCondLst>
                            <p:childTnLst>
                              <p:par>
                                <p:cTn id="225" presetID="10" presetClass="entr" presetSubtype="0" fill="hold" grpId="0" nodeType="afterEffect">
                                  <p:stCondLst>
                                    <p:cond delay="0"/>
                                  </p:stCondLst>
                                  <p:childTnLst>
                                    <p:set>
                                      <p:cBhvr>
                                        <p:cTn id="226" dur="1" fill="hold">
                                          <p:stCondLst>
                                            <p:cond delay="0"/>
                                          </p:stCondLst>
                                        </p:cTn>
                                        <p:tgtEl>
                                          <p:spTgt spid="62"/>
                                        </p:tgtEl>
                                        <p:attrNameLst>
                                          <p:attrName>style.visibility</p:attrName>
                                        </p:attrNameLst>
                                      </p:cBhvr>
                                      <p:to>
                                        <p:strVal val="visible"/>
                                      </p:to>
                                    </p:set>
                                    <p:animEffect transition="in" filter="fade">
                                      <p:cBhvr>
                                        <p:cTn id="227" dur="100"/>
                                        <p:tgtEl>
                                          <p:spTgt spid="62"/>
                                        </p:tgtEl>
                                      </p:cBhvr>
                                    </p:animEffect>
                                  </p:childTnLst>
                                </p:cTn>
                              </p:par>
                            </p:childTnLst>
                          </p:cTn>
                        </p:par>
                        <p:par>
                          <p:cTn id="228" fill="hold">
                            <p:stCondLst>
                              <p:cond delay="5600"/>
                            </p:stCondLst>
                            <p:childTnLst>
                              <p:par>
                                <p:cTn id="229" presetID="10" presetClass="entr" presetSubtype="0" fill="hold" grpId="0" nodeType="afterEffect">
                                  <p:stCondLst>
                                    <p:cond delay="0"/>
                                  </p:stCondLst>
                                  <p:childTnLst>
                                    <p:set>
                                      <p:cBhvr>
                                        <p:cTn id="230" dur="1" fill="hold">
                                          <p:stCondLst>
                                            <p:cond delay="0"/>
                                          </p:stCondLst>
                                        </p:cTn>
                                        <p:tgtEl>
                                          <p:spTgt spid="63"/>
                                        </p:tgtEl>
                                        <p:attrNameLst>
                                          <p:attrName>style.visibility</p:attrName>
                                        </p:attrNameLst>
                                      </p:cBhvr>
                                      <p:to>
                                        <p:strVal val="visible"/>
                                      </p:to>
                                    </p:set>
                                    <p:animEffect transition="in" filter="fade">
                                      <p:cBhvr>
                                        <p:cTn id="231" dur="100"/>
                                        <p:tgtEl>
                                          <p:spTgt spid="63"/>
                                        </p:tgtEl>
                                      </p:cBhvr>
                                    </p:animEffect>
                                  </p:childTnLst>
                                </p:cTn>
                              </p:par>
                            </p:childTnLst>
                          </p:cTn>
                        </p:par>
                        <p:par>
                          <p:cTn id="232" fill="hold">
                            <p:stCondLst>
                              <p:cond delay="5700"/>
                            </p:stCondLst>
                            <p:childTnLst>
                              <p:par>
                                <p:cTn id="233" presetID="10" presetClass="entr" presetSubtype="0" fill="hold" grpId="0" nodeType="afterEffect">
                                  <p:stCondLst>
                                    <p:cond delay="0"/>
                                  </p:stCondLst>
                                  <p:childTnLst>
                                    <p:set>
                                      <p:cBhvr>
                                        <p:cTn id="234" dur="1" fill="hold">
                                          <p:stCondLst>
                                            <p:cond delay="0"/>
                                          </p:stCondLst>
                                        </p:cTn>
                                        <p:tgtEl>
                                          <p:spTgt spid="64"/>
                                        </p:tgtEl>
                                        <p:attrNameLst>
                                          <p:attrName>style.visibility</p:attrName>
                                        </p:attrNameLst>
                                      </p:cBhvr>
                                      <p:to>
                                        <p:strVal val="visible"/>
                                      </p:to>
                                    </p:set>
                                    <p:animEffect transition="in" filter="fade">
                                      <p:cBhvr>
                                        <p:cTn id="235" dur="100"/>
                                        <p:tgtEl>
                                          <p:spTgt spid="64"/>
                                        </p:tgtEl>
                                      </p:cBhvr>
                                    </p:animEffect>
                                  </p:childTnLst>
                                </p:cTn>
                              </p:par>
                            </p:childTnLst>
                          </p:cTn>
                        </p:par>
                        <p:par>
                          <p:cTn id="236" fill="hold">
                            <p:stCondLst>
                              <p:cond delay="5800"/>
                            </p:stCondLst>
                            <p:childTnLst>
                              <p:par>
                                <p:cTn id="237" presetID="10" presetClass="entr" presetSubtype="0" fill="hold" grpId="0" nodeType="afterEffect">
                                  <p:stCondLst>
                                    <p:cond delay="0"/>
                                  </p:stCondLst>
                                  <p:childTnLst>
                                    <p:set>
                                      <p:cBhvr>
                                        <p:cTn id="238" dur="1" fill="hold">
                                          <p:stCondLst>
                                            <p:cond delay="0"/>
                                          </p:stCondLst>
                                        </p:cTn>
                                        <p:tgtEl>
                                          <p:spTgt spid="65"/>
                                        </p:tgtEl>
                                        <p:attrNameLst>
                                          <p:attrName>style.visibility</p:attrName>
                                        </p:attrNameLst>
                                      </p:cBhvr>
                                      <p:to>
                                        <p:strVal val="visible"/>
                                      </p:to>
                                    </p:set>
                                    <p:animEffect transition="in" filter="fade">
                                      <p:cBhvr>
                                        <p:cTn id="239" dur="100"/>
                                        <p:tgtEl>
                                          <p:spTgt spid="65"/>
                                        </p:tgtEl>
                                      </p:cBhvr>
                                    </p:animEffect>
                                  </p:childTnLst>
                                </p:cTn>
                              </p:par>
                            </p:childTnLst>
                          </p:cTn>
                        </p:par>
                        <p:par>
                          <p:cTn id="240" fill="hold">
                            <p:stCondLst>
                              <p:cond delay="5900"/>
                            </p:stCondLst>
                            <p:childTnLst>
                              <p:par>
                                <p:cTn id="241" presetID="10" presetClass="entr" presetSubtype="0" fill="hold" grpId="0" nodeType="afterEffect">
                                  <p:stCondLst>
                                    <p:cond delay="0"/>
                                  </p:stCondLst>
                                  <p:childTnLst>
                                    <p:set>
                                      <p:cBhvr>
                                        <p:cTn id="242" dur="1" fill="hold">
                                          <p:stCondLst>
                                            <p:cond delay="0"/>
                                          </p:stCondLst>
                                        </p:cTn>
                                        <p:tgtEl>
                                          <p:spTgt spid="66"/>
                                        </p:tgtEl>
                                        <p:attrNameLst>
                                          <p:attrName>style.visibility</p:attrName>
                                        </p:attrNameLst>
                                      </p:cBhvr>
                                      <p:to>
                                        <p:strVal val="visible"/>
                                      </p:to>
                                    </p:set>
                                    <p:animEffect transition="in" filter="fade">
                                      <p:cBhvr>
                                        <p:cTn id="243" dur="100"/>
                                        <p:tgtEl>
                                          <p:spTgt spid="66"/>
                                        </p:tgtEl>
                                      </p:cBhvr>
                                    </p:animEffect>
                                  </p:childTnLst>
                                </p:cTn>
                              </p:par>
                            </p:childTnLst>
                          </p:cTn>
                        </p:par>
                        <p:par>
                          <p:cTn id="244" fill="hold">
                            <p:stCondLst>
                              <p:cond delay="6000"/>
                            </p:stCondLst>
                            <p:childTnLst>
                              <p:par>
                                <p:cTn id="245" presetID="10" presetClass="entr" presetSubtype="0" fill="hold" grpId="0" nodeType="afterEffect">
                                  <p:stCondLst>
                                    <p:cond delay="0"/>
                                  </p:stCondLst>
                                  <p:childTnLst>
                                    <p:set>
                                      <p:cBhvr>
                                        <p:cTn id="246" dur="1" fill="hold">
                                          <p:stCondLst>
                                            <p:cond delay="0"/>
                                          </p:stCondLst>
                                        </p:cTn>
                                        <p:tgtEl>
                                          <p:spTgt spid="67"/>
                                        </p:tgtEl>
                                        <p:attrNameLst>
                                          <p:attrName>style.visibility</p:attrName>
                                        </p:attrNameLst>
                                      </p:cBhvr>
                                      <p:to>
                                        <p:strVal val="visible"/>
                                      </p:to>
                                    </p:set>
                                    <p:animEffect transition="in" filter="fade">
                                      <p:cBhvr>
                                        <p:cTn id="247" dur="100"/>
                                        <p:tgtEl>
                                          <p:spTgt spid="67"/>
                                        </p:tgtEl>
                                      </p:cBhvr>
                                    </p:animEffect>
                                  </p:childTnLst>
                                </p:cTn>
                              </p:par>
                            </p:childTnLst>
                          </p:cTn>
                        </p:par>
                        <p:par>
                          <p:cTn id="248" fill="hold">
                            <p:stCondLst>
                              <p:cond delay="6100"/>
                            </p:stCondLst>
                            <p:childTnLst>
                              <p:par>
                                <p:cTn id="249" presetID="10" presetClass="entr" presetSubtype="0" fill="hold" grpId="0" nodeType="afterEffect">
                                  <p:stCondLst>
                                    <p:cond delay="0"/>
                                  </p:stCondLst>
                                  <p:childTnLst>
                                    <p:set>
                                      <p:cBhvr>
                                        <p:cTn id="250" dur="1" fill="hold">
                                          <p:stCondLst>
                                            <p:cond delay="0"/>
                                          </p:stCondLst>
                                        </p:cTn>
                                        <p:tgtEl>
                                          <p:spTgt spid="68"/>
                                        </p:tgtEl>
                                        <p:attrNameLst>
                                          <p:attrName>style.visibility</p:attrName>
                                        </p:attrNameLst>
                                      </p:cBhvr>
                                      <p:to>
                                        <p:strVal val="visible"/>
                                      </p:to>
                                    </p:set>
                                    <p:animEffect transition="in" filter="fade">
                                      <p:cBhvr>
                                        <p:cTn id="251" dur="100"/>
                                        <p:tgtEl>
                                          <p:spTgt spid="68"/>
                                        </p:tgtEl>
                                      </p:cBhvr>
                                    </p:animEffect>
                                  </p:childTnLst>
                                </p:cTn>
                              </p:par>
                            </p:childTnLst>
                          </p:cTn>
                        </p:par>
                        <p:par>
                          <p:cTn id="252" fill="hold">
                            <p:stCondLst>
                              <p:cond delay="6200"/>
                            </p:stCondLst>
                            <p:childTnLst>
                              <p:par>
                                <p:cTn id="253" presetID="10" presetClass="entr" presetSubtype="0" fill="hold" grpId="0" nodeType="afterEffect">
                                  <p:stCondLst>
                                    <p:cond delay="0"/>
                                  </p:stCondLst>
                                  <p:childTnLst>
                                    <p:set>
                                      <p:cBhvr>
                                        <p:cTn id="254" dur="1" fill="hold">
                                          <p:stCondLst>
                                            <p:cond delay="0"/>
                                          </p:stCondLst>
                                        </p:cTn>
                                        <p:tgtEl>
                                          <p:spTgt spid="69"/>
                                        </p:tgtEl>
                                        <p:attrNameLst>
                                          <p:attrName>style.visibility</p:attrName>
                                        </p:attrNameLst>
                                      </p:cBhvr>
                                      <p:to>
                                        <p:strVal val="visible"/>
                                      </p:to>
                                    </p:set>
                                    <p:animEffect transition="in" filter="fade">
                                      <p:cBhvr>
                                        <p:cTn id="255" dur="100"/>
                                        <p:tgtEl>
                                          <p:spTgt spid="69"/>
                                        </p:tgtEl>
                                      </p:cBhvr>
                                    </p:animEffect>
                                  </p:childTnLst>
                                </p:cTn>
                              </p:par>
                            </p:childTnLst>
                          </p:cTn>
                        </p:par>
                        <p:par>
                          <p:cTn id="256" fill="hold">
                            <p:stCondLst>
                              <p:cond delay="6300"/>
                            </p:stCondLst>
                            <p:childTnLst>
                              <p:par>
                                <p:cTn id="257" presetID="10" presetClass="entr" presetSubtype="0" fill="hold" grpId="0" nodeType="afterEffect">
                                  <p:stCondLst>
                                    <p:cond delay="0"/>
                                  </p:stCondLst>
                                  <p:childTnLst>
                                    <p:set>
                                      <p:cBhvr>
                                        <p:cTn id="258" dur="1" fill="hold">
                                          <p:stCondLst>
                                            <p:cond delay="0"/>
                                          </p:stCondLst>
                                        </p:cTn>
                                        <p:tgtEl>
                                          <p:spTgt spid="70"/>
                                        </p:tgtEl>
                                        <p:attrNameLst>
                                          <p:attrName>style.visibility</p:attrName>
                                        </p:attrNameLst>
                                      </p:cBhvr>
                                      <p:to>
                                        <p:strVal val="visible"/>
                                      </p:to>
                                    </p:set>
                                    <p:animEffect transition="in" filter="fade">
                                      <p:cBhvr>
                                        <p:cTn id="259" dur="100"/>
                                        <p:tgtEl>
                                          <p:spTgt spid="70"/>
                                        </p:tgtEl>
                                      </p:cBhvr>
                                    </p:animEffect>
                                  </p:childTnLst>
                                </p:cTn>
                              </p:par>
                            </p:childTnLst>
                          </p:cTn>
                        </p:par>
                        <p:par>
                          <p:cTn id="260" fill="hold">
                            <p:stCondLst>
                              <p:cond delay="6400"/>
                            </p:stCondLst>
                            <p:childTnLst>
                              <p:par>
                                <p:cTn id="261" presetID="10" presetClass="entr" presetSubtype="0" fill="hold" grpId="0" nodeType="afterEffect">
                                  <p:stCondLst>
                                    <p:cond delay="0"/>
                                  </p:stCondLst>
                                  <p:childTnLst>
                                    <p:set>
                                      <p:cBhvr>
                                        <p:cTn id="262" dur="1" fill="hold">
                                          <p:stCondLst>
                                            <p:cond delay="0"/>
                                          </p:stCondLst>
                                        </p:cTn>
                                        <p:tgtEl>
                                          <p:spTgt spid="71"/>
                                        </p:tgtEl>
                                        <p:attrNameLst>
                                          <p:attrName>style.visibility</p:attrName>
                                        </p:attrNameLst>
                                      </p:cBhvr>
                                      <p:to>
                                        <p:strVal val="visible"/>
                                      </p:to>
                                    </p:set>
                                    <p:animEffect transition="in" filter="fade">
                                      <p:cBhvr>
                                        <p:cTn id="263" dur="100"/>
                                        <p:tgtEl>
                                          <p:spTgt spid="71"/>
                                        </p:tgtEl>
                                      </p:cBhvr>
                                    </p:animEffect>
                                  </p:childTnLst>
                                </p:cTn>
                              </p:par>
                            </p:childTnLst>
                          </p:cTn>
                        </p:par>
                        <p:par>
                          <p:cTn id="264" fill="hold">
                            <p:stCondLst>
                              <p:cond delay="6500"/>
                            </p:stCondLst>
                            <p:childTnLst>
                              <p:par>
                                <p:cTn id="265" presetID="10" presetClass="entr" presetSubtype="0" fill="hold" grpId="0" nodeType="afterEffect">
                                  <p:stCondLst>
                                    <p:cond delay="0"/>
                                  </p:stCondLst>
                                  <p:childTnLst>
                                    <p:set>
                                      <p:cBhvr>
                                        <p:cTn id="266" dur="1" fill="hold">
                                          <p:stCondLst>
                                            <p:cond delay="0"/>
                                          </p:stCondLst>
                                        </p:cTn>
                                        <p:tgtEl>
                                          <p:spTgt spid="72"/>
                                        </p:tgtEl>
                                        <p:attrNameLst>
                                          <p:attrName>style.visibility</p:attrName>
                                        </p:attrNameLst>
                                      </p:cBhvr>
                                      <p:to>
                                        <p:strVal val="visible"/>
                                      </p:to>
                                    </p:set>
                                    <p:animEffect transition="in" filter="fade">
                                      <p:cBhvr>
                                        <p:cTn id="267" dur="100"/>
                                        <p:tgtEl>
                                          <p:spTgt spid="72"/>
                                        </p:tgtEl>
                                      </p:cBhvr>
                                    </p:animEffect>
                                  </p:childTnLst>
                                </p:cTn>
                              </p:par>
                            </p:childTnLst>
                          </p:cTn>
                        </p:par>
                        <p:par>
                          <p:cTn id="268" fill="hold">
                            <p:stCondLst>
                              <p:cond delay="6600"/>
                            </p:stCondLst>
                            <p:childTnLst>
                              <p:par>
                                <p:cTn id="269" presetID="10" presetClass="entr" presetSubtype="0" fill="hold" grpId="0" nodeType="afterEffect">
                                  <p:stCondLst>
                                    <p:cond delay="0"/>
                                  </p:stCondLst>
                                  <p:childTnLst>
                                    <p:set>
                                      <p:cBhvr>
                                        <p:cTn id="270" dur="1" fill="hold">
                                          <p:stCondLst>
                                            <p:cond delay="0"/>
                                          </p:stCondLst>
                                        </p:cTn>
                                        <p:tgtEl>
                                          <p:spTgt spid="73"/>
                                        </p:tgtEl>
                                        <p:attrNameLst>
                                          <p:attrName>style.visibility</p:attrName>
                                        </p:attrNameLst>
                                      </p:cBhvr>
                                      <p:to>
                                        <p:strVal val="visible"/>
                                      </p:to>
                                    </p:set>
                                    <p:animEffect transition="in" filter="fade">
                                      <p:cBhvr>
                                        <p:cTn id="271" dur="100"/>
                                        <p:tgtEl>
                                          <p:spTgt spid="73"/>
                                        </p:tgtEl>
                                      </p:cBhvr>
                                    </p:animEffect>
                                  </p:childTnLst>
                                </p:cTn>
                              </p:par>
                            </p:childTnLst>
                          </p:cTn>
                        </p:par>
                        <p:par>
                          <p:cTn id="272" fill="hold">
                            <p:stCondLst>
                              <p:cond delay="6700"/>
                            </p:stCondLst>
                            <p:childTnLst>
                              <p:par>
                                <p:cTn id="273" presetID="10" presetClass="entr" presetSubtype="0" fill="hold" grpId="0" nodeType="afterEffect">
                                  <p:stCondLst>
                                    <p:cond delay="0"/>
                                  </p:stCondLst>
                                  <p:childTnLst>
                                    <p:set>
                                      <p:cBhvr>
                                        <p:cTn id="274" dur="1" fill="hold">
                                          <p:stCondLst>
                                            <p:cond delay="0"/>
                                          </p:stCondLst>
                                        </p:cTn>
                                        <p:tgtEl>
                                          <p:spTgt spid="74"/>
                                        </p:tgtEl>
                                        <p:attrNameLst>
                                          <p:attrName>style.visibility</p:attrName>
                                        </p:attrNameLst>
                                      </p:cBhvr>
                                      <p:to>
                                        <p:strVal val="visible"/>
                                      </p:to>
                                    </p:set>
                                    <p:animEffect transition="in" filter="fade">
                                      <p:cBhvr>
                                        <p:cTn id="275" dur="100"/>
                                        <p:tgtEl>
                                          <p:spTgt spid="74"/>
                                        </p:tgtEl>
                                      </p:cBhvr>
                                    </p:animEffect>
                                  </p:childTnLst>
                                </p:cTn>
                              </p:par>
                            </p:childTnLst>
                          </p:cTn>
                        </p:par>
                        <p:par>
                          <p:cTn id="276" fill="hold">
                            <p:stCondLst>
                              <p:cond delay="6800"/>
                            </p:stCondLst>
                            <p:childTnLst>
                              <p:par>
                                <p:cTn id="277" presetID="10" presetClass="entr" presetSubtype="0" fill="hold" grpId="0" nodeType="afterEffect">
                                  <p:stCondLst>
                                    <p:cond delay="0"/>
                                  </p:stCondLst>
                                  <p:childTnLst>
                                    <p:set>
                                      <p:cBhvr>
                                        <p:cTn id="278" dur="1" fill="hold">
                                          <p:stCondLst>
                                            <p:cond delay="0"/>
                                          </p:stCondLst>
                                        </p:cTn>
                                        <p:tgtEl>
                                          <p:spTgt spid="75"/>
                                        </p:tgtEl>
                                        <p:attrNameLst>
                                          <p:attrName>style.visibility</p:attrName>
                                        </p:attrNameLst>
                                      </p:cBhvr>
                                      <p:to>
                                        <p:strVal val="visible"/>
                                      </p:to>
                                    </p:set>
                                    <p:animEffect transition="in" filter="fade">
                                      <p:cBhvr>
                                        <p:cTn id="279" dur="100"/>
                                        <p:tgtEl>
                                          <p:spTgt spid="75"/>
                                        </p:tgtEl>
                                      </p:cBhvr>
                                    </p:animEffect>
                                  </p:childTnLst>
                                </p:cTn>
                              </p:par>
                            </p:childTnLst>
                          </p:cTn>
                        </p:par>
                        <p:par>
                          <p:cTn id="280" fill="hold">
                            <p:stCondLst>
                              <p:cond delay="6900"/>
                            </p:stCondLst>
                            <p:childTnLst>
                              <p:par>
                                <p:cTn id="281" presetID="10" presetClass="entr" presetSubtype="0" fill="hold" grpId="0" nodeType="afterEffect">
                                  <p:stCondLst>
                                    <p:cond delay="0"/>
                                  </p:stCondLst>
                                  <p:childTnLst>
                                    <p:set>
                                      <p:cBhvr>
                                        <p:cTn id="282" dur="1" fill="hold">
                                          <p:stCondLst>
                                            <p:cond delay="0"/>
                                          </p:stCondLst>
                                        </p:cTn>
                                        <p:tgtEl>
                                          <p:spTgt spid="76"/>
                                        </p:tgtEl>
                                        <p:attrNameLst>
                                          <p:attrName>style.visibility</p:attrName>
                                        </p:attrNameLst>
                                      </p:cBhvr>
                                      <p:to>
                                        <p:strVal val="visible"/>
                                      </p:to>
                                    </p:set>
                                    <p:animEffect transition="in" filter="fade">
                                      <p:cBhvr>
                                        <p:cTn id="283" dur="100"/>
                                        <p:tgtEl>
                                          <p:spTgt spid="76"/>
                                        </p:tgtEl>
                                      </p:cBhvr>
                                    </p:animEffect>
                                  </p:childTnLst>
                                </p:cTn>
                              </p:par>
                            </p:childTnLst>
                          </p:cTn>
                        </p:par>
                        <p:par>
                          <p:cTn id="284" fill="hold">
                            <p:stCondLst>
                              <p:cond delay="7000"/>
                            </p:stCondLst>
                            <p:childTnLst>
                              <p:par>
                                <p:cTn id="285" presetID="10" presetClass="entr" presetSubtype="0" fill="hold" grpId="0" nodeType="afterEffect">
                                  <p:stCondLst>
                                    <p:cond delay="0"/>
                                  </p:stCondLst>
                                  <p:childTnLst>
                                    <p:set>
                                      <p:cBhvr>
                                        <p:cTn id="286" dur="1" fill="hold">
                                          <p:stCondLst>
                                            <p:cond delay="0"/>
                                          </p:stCondLst>
                                        </p:cTn>
                                        <p:tgtEl>
                                          <p:spTgt spid="77"/>
                                        </p:tgtEl>
                                        <p:attrNameLst>
                                          <p:attrName>style.visibility</p:attrName>
                                        </p:attrNameLst>
                                      </p:cBhvr>
                                      <p:to>
                                        <p:strVal val="visible"/>
                                      </p:to>
                                    </p:set>
                                    <p:animEffect transition="in" filter="fade">
                                      <p:cBhvr>
                                        <p:cTn id="287" dur="100"/>
                                        <p:tgtEl>
                                          <p:spTgt spid="77"/>
                                        </p:tgtEl>
                                      </p:cBhvr>
                                    </p:animEffect>
                                  </p:childTnLst>
                                </p:cTn>
                              </p:par>
                            </p:childTnLst>
                          </p:cTn>
                        </p:par>
                        <p:par>
                          <p:cTn id="288" fill="hold">
                            <p:stCondLst>
                              <p:cond delay="7100"/>
                            </p:stCondLst>
                            <p:childTnLst>
                              <p:par>
                                <p:cTn id="289" presetID="10" presetClass="entr" presetSubtype="0" fill="hold" grpId="0" nodeType="afterEffect">
                                  <p:stCondLst>
                                    <p:cond delay="0"/>
                                  </p:stCondLst>
                                  <p:childTnLst>
                                    <p:set>
                                      <p:cBhvr>
                                        <p:cTn id="290" dur="1" fill="hold">
                                          <p:stCondLst>
                                            <p:cond delay="0"/>
                                          </p:stCondLst>
                                        </p:cTn>
                                        <p:tgtEl>
                                          <p:spTgt spid="78"/>
                                        </p:tgtEl>
                                        <p:attrNameLst>
                                          <p:attrName>style.visibility</p:attrName>
                                        </p:attrNameLst>
                                      </p:cBhvr>
                                      <p:to>
                                        <p:strVal val="visible"/>
                                      </p:to>
                                    </p:set>
                                    <p:animEffect transition="in" filter="fade">
                                      <p:cBhvr>
                                        <p:cTn id="291" dur="100"/>
                                        <p:tgtEl>
                                          <p:spTgt spid="78"/>
                                        </p:tgtEl>
                                      </p:cBhvr>
                                    </p:animEffect>
                                  </p:childTnLst>
                                </p:cTn>
                              </p:par>
                            </p:childTnLst>
                          </p:cTn>
                        </p:par>
                        <p:par>
                          <p:cTn id="292" fill="hold">
                            <p:stCondLst>
                              <p:cond delay="7200"/>
                            </p:stCondLst>
                            <p:childTnLst>
                              <p:par>
                                <p:cTn id="293" presetID="10" presetClass="entr" presetSubtype="0" fill="hold" grpId="0" nodeType="afterEffect">
                                  <p:stCondLst>
                                    <p:cond delay="0"/>
                                  </p:stCondLst>
                                  <p:childTnLst>
                                    <p:set>
                                      <p:cBhvr>
                                        <p:cTn id="294" dur="1" fill="hold">
                                          <p:stCondLst>
                                            <p:cond delay="0"/>
                                          </p:stCondLst>
                                        </p:cTn>
                                        <p:tgtEl>
                                          <p:spTgt spid="79"/>
                                        </p:tgtEl>
                                        <p:attrNameLst>
                                          <p:attrName>style.visibility</p:attrName>
                                        </p:attrNameLst>
                                      </p:cBhvr>
                                      <p:to>
                                        <p:strVal val="visible"/>
                                      </p:to>
                                    </p:set>
                                    <p:animEffect transition="in" filter="fade">
                                      <p:cBhvr>
                                        <p:cTn id="295" dur="100"/>
                                        <p:tgtEl>
                                          <p:spTgt spid="79"/>
                                        </p:tgtEl>
                                      </p:cBhvr>
                                    </p:animEffect>
                                  </p:childTnLst>
                                </p:cTn>
                              </p:par>
                            </p:childTnLst>
                          </p:cTn>
                        </p:par>
                        <p:par>
                          <p:cTn id="296" fill="hold">
                            <p:stCondLst>
                              <p:cond delay="7300"/>
                            </p:stCondLst>
                            <p:childTnLst>
                              <p:par>
                                <p:cTn id="297" presetID="10" presetClass="entr" presetSubtype="0" fill="hold" grpId="0" nodeType="afterEffect">
                                  <p:stCondLst>
                                    <p:cond delay="0"/>
                                  </p:stCondLst>
                                  <p:childTnLst>
                                    <p:set>
                                      <p:cBhvr>
                                        <p:cTn id="298" dur="1" fill="hold">
                                          <p:stCondLst>
                                            <p:cond delay="0"/>
                                          </p:stCondLst>
                                        </p:cTn>
                                        <p:tgtEl>
                                          <p:spTgt spid="80"/>
                                        </p:tgtEl>
                                        <p:attrNameLst>
                                          <p:attrName>style.visibility</p:attrName>
                                        </p:attrNameLst>
                                      </p:cBhvr>
                                      <p:to>
                                        <p:strVal val="visible"/>
                                      </p:to>
                                    </p:set>
                                    <p:animEffect transition="in" filter="fade">
                                      <p:cBhvr>
                                        <p:cTn id="299" dur="100"/>
                                        <p:tgtEl>
                                          <p:spTgt spid="80"/>
                                        </p:tgtEl>
                                      </p:cBhvr>
                                    </p:animEffect>
                                  </p:childTnLst>
                                </p:cTn>
                              </p:par>
                            </p:childTnLst>
                          </p:cTn>
                        </p:par>
                        <p:par>
                          <p:cTn id="300" fill="hold">
                            <p:stCondLst>
                              <p:cond delay="7400"/>
                            </p:stCondLst>
                            <p:childTnLst>
                              <p:par>
                                <p:cTn id="301" presetID="10" presetClass="entr" presetSubtype="0" fill="hold" grpId="0" nodeType="afterEffect">
                                  <p:stCondLst>
                                    <p:cond delay="0"/>
                                  </p:stCondLst>
                                  <p:childTnLst>
                                    <p:set>
                                      <p:cBhvr>
                                        <p:cTn id="302" dur="1" fill="hold">
                                          <p:stCondLst>
                                            <p:cond delay="0"/>
                                          </p:stCondLst>
                                        </p:cTn>
                                        <p:tgtEl>
                                          <p:spTgt spid="81"/>
                                        </p:tgtEl>
                                        <p:attrNameLst>
                                          <p:attrName>style.visibility</p:attrName>
                                        </p:attrNameLst>
                                      </p:cBhvr>
                                      <p:to>
                                        <p:strVal val="visible"/>
                                      </p:to>
                                    </p:set>
                                    <p:animEffect transition="in" filter="fade">
                                      <p:cBhvr>
                                        <p:cTn id="303" dur="100"/>
                                        <p:tgtEl>
                                          <p:spTgt spid="81"/>
                                        </p:tgtEl>
                                      </p:cBhvr>
                                    </p:animEffect>
                                  </p:childTnLst>
                                </p:cTn>
                              </p:par>
                            </p:childTnLst>
                          </p:cTn>
                        </p:par>
                        <p:par>
                          <p:cTn id="304" fill="hold">
                            <p:stCondLst>
                              <p:cond delay="7500"/>
                            </p:stCondLst>
                            <p:childTnLst>
                              <p:par>
                                <p:cTn id="305" presetID="10" presetClass="entr" presetSubtype="0" fill="hold" grpId="0" nodeType="afterEffect">
                                  <p:stCondLst>
                                    <p:cond delay="0"/>
                                  </p:stCondLst>
                                  <p:childTnLst>
                                    <p:set>
                                      <p:cBhvr>
                                        <p:cTn id="306" dur="1" fill="hold">
                                          <p:stCondLst>
                                            <p:cond delay="0"/>
                                          </p:stCondLst>
                                        </p:cTn>
                                        <p:tgtEl>
                                          <p:spTgt spid="82"/>
                                        </p:tgtEl>
                                        <p:attrNameLst>
                                          <p:attrName>style.visibility</p:attrName>
                                        </p:attrNameLst>
                                      </p:cBhvr>
                                      <p:to>
                                        <p:strVal val="visible"/>
                                      </p:to>
                                    </p:set>
                                    <p:animEffect transition="in" filter="fade">
                                      <p:cBhvr>
                                        <p:cTn id="307" dur="100"/>
                                        <p:tgtEl>
                                          <p:spTgt spid="82"/>
                                        </p:tgtEl>
                                      </p:cBhvr>
                                    </p:animEffect>
                                  </p:childTnLst>
                                </p:cTn>
                              </p:par>
                            </p:childTnLst>
                          </p:cTn>
                        </p:par>
                        <p:par>
                          <p:cTn id="308" fill="hold">
                            <p:stCondLst>
                              <p:cond delay="7600"/>
                            </p:stCondLst>
                            <p:childTnLst>
                              <p:par>
                                <p:cTn id="309" presetID="10" presetClass="entr" presetSubtype="0" fill="hold" grpId="0" nodeType="afterEffect">
                                  <p:stCondLst>
                                    <p:cond delay="0"/>
                                  </p:stCondLst>
                                  <p:childTnLst>
                                    <p:set>
                                      <p:cBhvr>
                                        <p:cTn id="310" dur="1" fill="hold">
                                          <p:stCondLst>
                                            <p:cond delay="0"/>
                                          </p:stCondLst>
                                        </p:cTn>
                                        <p:tgtEl>
                                          <p:spTgt spid="83"/>
                                        </p:tgtEl>
                                        <p:attrNameLst>
                                          <p:attrName>style.visibility</p:attrName>
                                        </p:attrNameLst>
                                      </p:cBhvr>
                                      <p:to>
                                        <p:strVal val="visible"/>
                                      </p:to>
                                    </p:set>
                                    <p:animEffect transition="in" filter="fade">
                                      <p:cBhvr>
                                        <p:cTn id="311" dur="100"/>
                                        <p:tgtEl>
                                          <p:spTgt spid="83"/>
                                        </p:tgtEl>
                                      </p:cBhvr>
                                    </p:animEffect>
                                  </p:childTnLst>
                                </p:cTn>
                              </p:par>
                            </p:childTnLst>
                          </p:cTn>
                        </p:par>
                        <p:par>
                          <p:cTn id="312" fill="hold">
                            <p:stCondLst>
                              <p:cond delay="7700"/>
                            </p:stCondLst>
                            <p:childTnLst>
                              <p:par>
                                <p:cTn id="313" presetID="10" presetClass="entr" presetSubtype="0" fill="hold" grpId="0" nodeType="afterEffect">
                                  <p:stCondLst>
                                    <p:cond delay="0"/>
                                  </p:stCondLst>
                                  <p:childTnLst>
                                    <p:set>
                                      <p:cBhvr>
                                        <p:cTn id="314" dur="1" fill="hold">
                                          <p:stCondLst>
                                            <p:cond delay="0"/>
                                          </p:stCondLst>
                                        </p:cTn>
                                        <p:tgtEl>
                                          <p:spTgt spid="84"/>
                                        </p:tgtEl>
                                        <p:attrNameLst>
                                          <p:attrName>style.visibility</p:attrName>
                                        </p:attrNameLst>
                                      </p:cBhvr>
                                      <p:to>
                                        <p:strVal val="visible"/>
                                      </p:to>
                                    </p:set>
                                    <p:animEffect transition="in" filter="fade">
                                      <p:cBhvr>
                                        <p:cTn id="315" dur="100"/>
                                        <p:tgtEl>
                                          <p:spTgt spid="84"/>
                                        </p:tgtEl>
                                      </p:cBhvr>
                                    </p:animEffect>
                                  </p:childTnLst>
                                </p:cTn>
                              </p:par>
                            </p:childTnLst>
                          </p:cTn>
                        </p:par>
                        <p:par>
                          <p:cTn id="316" fill="hold">
                            <p:stCondLst>
                              <p:cond delay="7800"/>
                            </p:stCondLst>
                            <p:childTnLst>
                              <p:par>
                                <p:cTn id="317" presetID="10" presetClass="entr" presetSubtype="0" fill="hold" grpId="0" nodeType="afterEffect">
                                  <p:stCondLst>
                                    <p:cond delay="0"/>
                                  </p:stCondLst>
                                  <p:childTnLst>
                                    <p:set>
                                      <p:cBhvr>
                                        <p:cTn id="318" dur="1" fill="hold">
                                          <p:stCondLst>
                                            <p:cond delay="0"/>
                                          </p:stCondLst>
                                        </p:cTn>
                                        <p:tgtEl>
                                          <p:spTgt spid="85"/>
                                        </p:tgtEl>
                                        <p:attrNameLst>
                                          <p:attrName>style.visibility</p:attrName>
                                        </p:attrNameLst>
                                      </p:cBhvr>
                                      <p:to>
                                        <p:strVal val="visible"/>
                                      </p:to>
                                    </p:set>
                                    <p:animEffect transition="in" filter="fade">
                                      <p:cBhvr>
                                        <p:cTn id="319" dur="100"/>
                                        <p:tgtEl>
                                          <p:spTgt spid="85"/>
                                        </p:tgtEl>
                                      </p:cBhvr>
                                    </p:animEffect>
                                  </p:childTnLst>
                                </p:cTn>
                              </p:par>
                            </p:childTnLst>
                          </p:cTn>
                        </p:par>
                        <p:par>
                          <p:cTn id="320" fill="hold">
                            <p:stCondLst>
                              <p:cond delay="7900"/>
                            </p:stCondLst>
                            <p:childTnLst>
                              <p:par>
                                <p:cTn id="321" presetID="10" presetClass="entr" presetSubtype="0" fill="hold" grpId="0" nodeType="afterEffect">
                                  <p:stCondLst>
                                    <p:cond delay="0"/>
                                  </p:stCondLst>
                                  <p:childTnLst>
                                    <p:set>
                                      <p:cBhvr>
                                        <p:cTn id="322" dur="1" fill="hold">
                                          <p:stCondLst>
                                            <p:cond delay="0"/>
                                          </p:stCondLst>
                                        </p:cTn>
                                        <p:tgtEl>
                                          <p:spTgt spid="86"/>
                                        </p:tgtEl>
                                        <p:attrNameLst>
                                          <p:attrName>style.visibility</p:attrName>
                                        </p:attrNameLst>
                                      </p:cBhvr>
                                      <p:to>
                                        <p:strVal val="visible"/>
                                      </p:to>
                                    </p:set>
                                    <p:animEffect transition="in" filter="fade">
                                      <p:cBhvr>
                                        <p:cTn id="323" dur="100"/>
                                        <p:tgtEl>
                                          <p:spTgt spid="86"/>
                                        </p:tgtEl>
                                      </p:cBhvr>
                                    </p:animEffect>
                                  </p:childTnLst>
                                </p:cTn>
                              </p:par>
                            </p:childTnLst>
                          </p:cTn>
                        </p:par>
                        <p:par>
                          <p:cTn id="324" fill="hold">
                            <p:stCondLst>
                              <p:cond delay="8000"/>
                            </p:stCondLst>
                            <p:childTnLst>
                              <p:par>
                                <p:cTn id="325" presetID="10" presetClass="entr" presetSubtype="0" fill="hold" grpId="0" nodeType="afterEffect">
                                  <p:stCondLst>
                                    <p:cond delay="0"/>
                                  </p:stCondLst>
                                  <p:childTnLst>
                                    <p:set>
                                      <p:cBhvr>
                                        <p:cTn id="326" dur="1" fill="hold">
                                          <p:stCondLst>
                                            <p:cond delay="0"/>
                                          </p:stCondLst>
                                        </p:cTn>
                                        <p:tgtEl>
                                          <p:spTgt spid="87"/>
                                        </p:tgtEl>
                                        <p:attrNameLst>
                                          <p:attrName>style.visibility</p:attrName>
                                        </p:attrNameLst>
                                      </p:cBhvr>
                                      <p:to>
                                        <p:strVal val="visible"/>
                                      </p:to>
                                    </p:set>
                                    <p:animEffect transition="in" filter="fade">
                                      <p:cBhvr>
                                        <p:cTn id="327" dur="100"/>
                                        <p:tgtEl>
                                          <p:spTgt spid="87"/>
                                        </p:tgtEl>
                                      </p:cBhvr>
                                    </p:animEffect>
                                  </p:childTnLst>
                                </p:cTn>
                              </p:par>
                            </p:childTnLst>
                          </p:cTn>
                        </p:par>
                        <p:par>
                          <p:cTn id="328" fill="hold">
                            <p:stCondLst>
                              <p:cond delay="8100"/>
                            </p:stCondLst>
                            <p:childTnLst>
                              <p:par>
                                <p:cTn id="329" presetID="10" presetClass="entr" presetSubtype="0" fill="hold" grpId="0" nodeType="afterEffect">
                                  <p:stCondLst>
                                    <p:cond delay="0"/>
                                  </p:stCondLst>
                                  <p:childTnLst>
                                    <p:set>
                                      <p:cBhvr>
                                        <p:cTn id="330" dur="1" fill="hold">
                                          <p:stCondLst>
                                            <p:cond delay="0"/>
                                          </p:stCondLst>
                                        </p:cTn>
                                        <p:tgtEl>
                                          <p:spTgt spid="88"/>
                                        </p:tgtEl>
                                        <p:attrNameLst>
                                          <p:attrName>style.visibility</p:attrName>
                                        </p:attrNameLst>
                                      </p:cBhvr>
                                      <p:to>
                                        <p:strVal val="visible"/>
                                      </p:to>
                                    </p:set>
                                    <p:animEffect transition="in" filter="fade">
                                      <p:cBhvr>
                                        <p:cTn id="331" dur="100"/>
                                        <p:tgtEl>
                                          <p:spTgt spid="88"/>
                                        </p:tgtEl>
                                      </p:cBhvr>
                                    </p:animEffect>
                                  </p:childTnLst>
                                </p:cTn>
                              </p:par>
                            </p:childTnLst>
                          </p:cTn>
                        </p:par>
                        <p:par>
                          <p:cTn id="332" fill="hold">
                            <p:stCondLst>
                              <p:cond delay="8200"/>
                            </p:stCondLst>
                            <p:childTnLst>
                              <p:par>
                                <p:cTn id="333" presetID="10" presetClass="entr" presetSubtype="0" fill="hold" grpId="0" nodeType="afterEffect">
                                  <p:stCondLst>
                                    <p:cond delay="0"/>
                                  </p:stCondLst>
                                  <p:childTnLst>
                                    <p:set>
                                      <p:cBhvr>
                                        <p:cTn id="334" dur="1" fill="hold">
                                          <p:stCondLst>
                                            <p:cond delay="0"/>
                                          </p:stCondLst>
                                        </p:cTn>
                                        <p:tgtEl>
                                          <p:spTgt spid="89"/>
                                        </p:tgtEl>
                                        <p:attrNameLst>
                                          <p:attrName>style.visibility</p:attrName>
                                        </p:attrNameLst>
                                      </p:cBhvr>
                                      <p:to>
                                        <p:strVal val="visible"/>
                                      </p:to>
                                    </p:set>
                                    <p:animEffect transition="in" filter="fade">
                                      <p:cBhvr>
                                        <p:cTn id="335" dur="100"/>
                                        <p:tgtEl>
                                          <p:spTgt spid="89"/>
                                        </p:tgtEl>
                                      </p:cBhvr>
                                    </p:animEffect>
                                  </p:childTnLst>
                                </p:cTn>
                              </p:par>
                            </p:childTnLst>
                          </p:cTn>
                        </p:par>
                        <p:par>
                          <p:cTn id="336" fill="hold">
                            <p:stCondLst>
                              <p:cond delay="8300"/>
                            </p:stCondLst>
                            <p:childTnLst>
                              <p:par>
                                <p:cTn id="337" presetID="10" presetClass="entr" presetSubtype="0" fill="hold" grpId="0" nodeType="afterEffect">
                                  <p:stCondLst>
                                    <p:cond delay="0"/>
                                  </p:stCondLst>
                                  <p:childTnLst>
                                    <p:set>
                                      <p:cBhvr>
                                        <p:cTn id="338" dur="1" fill="hold">
                                          <p:stCondLst>
                                            <p:cond delay="0"/>
                                          </p:stCondLst>
                                        </p:cTn>
                                        <p:tgtEl>
                                          <p:spTgt spid="90"/>
                                        </p:tgtEl>
                                        <p:attrNameLst>
                                          <p:attrName>style.visibility</p:attrName>
                                        </p:attrNameLst>
                                      </p:cBhvr>
                                      <p:to>
                                        <p:strVal val="visible"/>
                                      </p:to>
                                    </p:set>
                                    <p:animEffect transition="in" filter="fade">
                                      <p:cBhvr>
                                        <p:cTn id="339" dur="100"/>
                                        <p:tgtEl>
                                          <p:spTgt spid="90"/>
                                        </p:tgtEl>
                                      </p:cBhvr>
                                    </p:animEffect>
                                  </p:childTnLst>
                                </p:cTn>
                              </p:par>
                            </p:childTnLst>
                          </p:cTn>
                        </p:par>
                        <p:par>
                          <p:cTn id="340" fill="hold">
                            <p:stCondLst>
                              <p:cond delay="8400"/>
                            </p:stCondLst>
                            <p:childTnLst>
                              <p:par>
                                <p:cTn id="341" presetID="10" presetClass="entr" presetSubtype="0" fill="hold" grpId="0" nodeType="afterEffect">
                                  <p:stCondLst>
                                    <p:cond delay="0"/>
                                  </p:stCondLst>
                                  <p:childTnLst>
                                    <p:set>
                                      <p:cBhvr>
                                        <p:cTn id="342" dur="1" fill="hold">
                                          <p:stCondLst>
                                            <p:cond delay="0"/>
                                          </p:stCondLst>
                                        </p:cTn>
                                        <p:tgtEl>
                                          <p:spTgt spid="91"/>
                                        </p:tgtEl>
                                        <p:attrNameLst>
                                          <p:attrName>style.visibility</p:attrName>
                                        </p:attrNameLst>
                                      </p:cBhvr>
                                      <p:to>
                                        <p:strVal val="visible"/>
                                      </p:to>
                                    </p:set>
                                    <p:animEffect transition="in" filter="fade">
                                      <p:cBhvr>
                                        <p:cTn id="343" dur="250"/>
                                        <p:tgtEl>
                                          <p:spTgt spid="91"/>
                                        </p:tgtEl>
                                      </p:cBhvr>
                                    </p:animEffect>
                                  </p:childTnLst>
                                </p:cTn>
                              </p:par>
                            </p:childTnLst>
                          </p:cTn>
                        </p:par>
                        <p:par>
                          <p:cTn id="344" fill="hold">
                            <p:stCondLst>
                              <p:cond delay="8650"/>
                            </p:stCondLst>
                            <p:childTnLst>
                              <p:par>
                                <p:cTn id="345" presetID="10" presetClass="entr" presetSubtype="0" fill="hold" grpId="0" nodeType="afterEffect">
                                  <p:stCondLst>
                                    <p:cond delay="0"/>
                                  </p:stCondLst>
                                  <p:childTnLst>
                                    <p:set>
                                      <p:cBhvr>
                                        <p:cTn id="346" dur="1" fill="hold">
                                          <p:stCondLst>
                                            <p:cond delay="0"/>
                                          </p:stCondLst>
                                        </p:cTn>
                                        <p:tgtEl>
                                          <p:spTgt spid="92"/>
                                        </p:tgtEl>
                                        <p:attrNameLst>
                                          <p:attrName>style.visibility</p:attrName>
                                        </p:attrNameLst>
                                      </p:cBhvr>
                                      <p:to>
                                        <p:strVal val="visible"/>
                                      </p:to>
                                    </p:set>
                                    <p:animEffect transition="in" filter="fade">
                                      <p:cBhvr>
                                        <p:cTn id="347" dur="100"/>
                                        <p:tgtEl>
                                          <p:spTgt spid="92"/>
                                        </p:tgtEl>
                                      </p:cBhvr>
                                    </p:animEffect>
                                  </p:childTnLst>
                                </p:cTn>
                              </p:par>
                            </p:childTnLst>
                          </p:cTn>
                        </p:par>
                        <p:par>
                          <p:cTn id="348" fill="hold">
                            <p:stCondLst>
                              <p:cond delay="8750"/>
                            </p:stCondLst>
                            <p:childTnLst>
                              <p:par>
                                <p:cTn id="349" presetID="10" presetClass="entr" presetSubtype="0" fill="hold" grpId="0" nodeType="afterEffect">
                                  <p:stCondLst>
                                    <p:cond delay="0"/>
                                  </p:stCondLst>
                                  <p:childTnLst>
                                    <p:set>
                                      <p:cBhvr>
                                        <p:cTn id="350" dur="1" fill="hold">
                                          <p:stCondLst>
                                            <p:cond delay="0"/>
                                          </p:stCondLst>
                                        </p:cTn>
                                        <p:tgtEl>
                                          <p:spTgt spid="93"/>
                                        </p:tgtEl>
                                        <p:attrNameLst>
                                          <p:attrName>style.visibility</p:attrName>
                                        </p:attrNameLst>
                                      </p:cBhvr>
                                      <p:to>
                                        <p:strVal val="visible"/>
                                      </p:to>
                                    </p:set>
                                    <p:animEffect transition="in" filter="fade">
                                      <p:cBhvr>
                                        <p:cTn id="351" dur="100"/>
                                        <p:tgtEl>
                                          <p:spTgt spid="93"/>
                                        </p:tgtEl>
                                      </p:cBhvr>
                                    </p:animEffect>
                                  </p:childTnLst>
                                </p:cTn>
                              </p:par>
                            </p:childTnLst>
                          </p:cTn>
                        </p:par>
                        <p:par>
                          <p:cTn id="352" fill="hold">
                            <p:stCondLst>
                              <p:cond delay="8850"/>
                            </p:stCondLst>
                            <p:childTnLst>
                              <p:par>
                                <p:cTn id="353" presetID="10" presetClass="entr" presetSubtype="0" fill="hold" grpId="0" nodeType="afterEffect">
                                  <p:stCondLst>
                                    <p:cond delay="0"/>
                                  </p:stCondLst>
                                  <p:childTnLst>
                                    <p:set>
                                      <p:cBhvr>
                                        <p:cTn id="354" dur="1" fill="hold">
                                          <p:stCondLst>
                                            <p:cond delay="0"/>
                                          </p:stCondLst>
                                        </p:cTn>
                                        <p:tgtEl>
                                          <p:spTgt spid="95"/>
                                        </p:tgtEl>
                                        <p:attrNameLst>
                                          <p:attrName>style.visibility</p:attrName>
                                        </p:attrNameLst>
                                      </p:cBhvr>
                                      <p:to>
                                        <p:strVal val="visible"/>
                                      </p:to>
                                    </p:set>
                                    <p:animEffect transition="in" filter="fade">
                                      <p:cBhvr>
                                        <p:cTn id="355" dur="100"/>
                                        <p:tgtEl>
                                          <p:spTgt spid="95"/>
                                        </p:tgtEl>
                                      </p:cBhvr>
                                    </p:animEffect>
                                  </p:childTnLst>
                                </p:cTn>
                              </p:par>
                            </p:childTnLst>
                          </p:cTn>
                        </p:par>
                        <p:par>
                          <p:cTn id="356" fill="hold">
                            <p:stCondLst>
                              <p:cond delay="8950"/>
                            </p:stCondLst>
                            <p:childTnLst>
                              <p:par>
                                <p:cTn id="357" presetID="10" presetClass="entr" presetSubtype="0" fill="hold" grpId="0" nodeType="afterEffect">
                                  <p:stCondLst>
                                    <p:cond delay="0"/>
                                  </p:stCondLst>
                                  <p:childTnLst>
                                    <p:set>
                                      <p:cBhvr>
                                        <p:cTn id="358" dur="1" fill="hold">
                                          <p:stCondLst>
                                            <p:cond delay="0"/>
                                          </p:stCondLst>
                                        </p:cTn>
                                        <p:tgtEl>
                                          <p:spTgt spid="96"/>
                                        </p:tgtEl>
                                        <p:attrNameLst>
                                          <p:attrName>style.visibility</p:attrName>
                                        </p:attrNameLst>
                                      </p:cBhvr>
                                      <p:to>
                                        <p:strVal val="visible"/>
                                      </p:to>
                                    </p:set>
                                    <p:animEffect transition="in" filter="fade">
                                      <p:cBhvr>
                                        <p:cTn id="359" dur="100"/>
                                        <p:tgtEl>
                                          <p:spTgt spid="96"/>
                                        </p:tgtEl>
                                      </p:cBhvr>
                                    </p:animEffect>
                                  </p:childTnLst>
                                </p:cTn>
                              </p:par>
                            </p:childTnLst>
                          </p:cTn>
                        </p:par>
                        <p:par>
                          <p:cTn id="360" fill="hold">
                            <p:stCondLst>
                              <p:cond delay="9050"/>
                            </p:stCondLst>
                            <p:childTnLst>
                              <p:par>
                                <p:cTn id="361" presetID="10" presetClass="entr" presetSubtype="0" fill="hold" grpId="0" nodeType="afterEffect">
                                  <p:stCondLst>
                                    <p:cond delay="0"/>
                                  </p:stCondLst>
                                  <p:childTnLst>
                                    <p:set>
                                      <p:cBhvr>
                                        <p:cTn id="362" dur="1" fill="hold">
                                          <p:stCondLst>
                                            <p:cond delay="0"/>
                                          </p:stCondLst>
                                        </p:cTn>
                                        <p:tgtEl>
                                          <p:spTgt spid="97"/>
                                        </p:tgtEl>
                                        <p:attrNameLst>
                                          <p:attrName>style.visibility</p:attrName>
                                        </p:attrNameLst>
                                      </p:cBhvr>
                                      <p:to>
                                        <p:strVal val="visible"/>
                                      </p:to>
                                    </p:set>
                                    <p:animEffect transition="in" filter="fade">
                                      <p:cBhvr>
                                        <p:cTn id="363" dur="100"/>
                                        <p:tgtEl>
                                          <p:spTgt spid="97"/>
                                        </p:tgtEl>
                                      </p:cBhvr>
                                    </p:animEffect>
                                  </p:childTnLst>
                                </p:cTn>
                              </p:par>
                            </p:childTnLst>
                          </p:cTn>
                        </p:par>
                        <p:par>
                          <p:cTn id="364" fill="hold">
                            <p:stCondLst>
                              <p:cond delay="9150"/>
                            </p:stCondLst>
                            <p:childTnLst>
                              <p:par>
                                <p:cTn id="365" presetID="10" presetClass="entr" presetSubtype="0" fill="hold" grpId="0" nodeType="afterEffect">
                                  <p:stCondLst>
                                    <p:cond delay="0"/>
                                  </p:stCondLst>
                                  <p:childTnLst>
                                    <p:set>
                                      <p:cBhvr>
                                        <p:cTn id="366" dur="1" fill="hold">
                                          <p:stCondLst>
                                            <p:cond delay="0"/>
                                          </p:stCondLst>
                                        </p:cTn>
                                        <p:tgtEl>
                                          <p:spTgt spid="98"/>
                                        </p:tgtEl>
                                        <p:attrNameLst>
                                          <p:attrName>style.visibility</p:attrName>
                                        </p:attrNameLst>
                                      </p:cBhvr>
                                      <p:to>
                                        <p:strVal val="visible"/>
                                      </p:to>
                                    </p:set>
                                    <p:animEffect transition="in" filter="fade">
                                      <p:cBhvr>
                                        <p:cTn id="367" dur="100"/>
                                        <p:tgtEl>
                                          <p:spTgt spid="98"/>
                                        </p:tgtEl>
                                      </p:cBhvr>
                                    </p:animEffect>
                                  </p:childTnLst>
                                </p:cTn>
                              </p:par>
                            </p:childTnLst>
                          </p:cTn>
                        </p:par>
                        <p:par>
                          <p:cTn id="368" fill="hold">
                            <p:stCondLst>
                              <p:cond delay="9250"/>
                            </p:stCondLst>
                            <p:childTnLst>
                              <p:par>
                                <p:cTn id="369" presetID="10" presetClass="entr" presetSubtype="0" fill="hold" grpId="0" nodeType="afterEffect">
                                  <p:stCondLst>
                                    <p:cond delay="0"/>
                                  </p:stCondLst>
                                  <p:childTnLst>
                                    <p:set>
                                      <p:cBhvr>
                                        <p:cTn id="370" dur="1" fill="hold">
                                          <p:stCondLst>
                                            <p:cond delay="0"/>
                                          </p:stCondLst>
                                        </p:cTn>
                                        <p:tgtEl>
                                          <p:spTgt spid="99"/>
                                        </p:tgtEl>
                                        <p:attrNameLst>
                                          <p:attrName>style.visibility</p:attrName>
                                        </p:attrNameLst>
                                      </p:cBhvr>
                                      <p:to>
                                        <p:strVal val="visible"/>
                                      </p:to>
                                    </p:set>
                                    <p:animEffect transition="in" filter="fade">
                                      <p:cBhvr>
                                        <p:cTn id="371" dur="100"/>
                                        <p:tgtEl>
                                          <p:spTgt spid="99"/>
                                        </p:tgtEl>
                                      </p:cBhvr>
                                    </p:animEffect>
                                  </p:childTnLst>
                                </p:cTn>
                              </p:par>
                            </p:childTnLst>
                          </p:cTn>
                        </p:par>
                        <p:par>
                          <p:cTn id="372" fill="hold">
                            <p:stCondLst>
                              <p:cond delay="9350"/>
                            </p:stCondLst>
                            <p:childTnLst>
                              <p:par>
                                <p:cTn id="373" presetID="10" presetClass="entr" presetSubtype="0" fill="hold" grpId="0" nodeType="afterEffect">
                                  <p:stCondLst>
                                    <p:cond delay="0"/>
                                  </p:stCondLst>
                                  <p:childTnLst>
                                    <p:set>
                                      <p:cBhvr>
                                        <p:cTn id="374" dur="1" fill="hold">
                                          <p:stCondLst>
                                            <p:cond delay="0"/>
                                          </p:stCondLst>
                                        </p:cTn>
                                        <p:tgtEl>
                                          <p:spTgt spid="100"/>
                                        </p:tgtEl>
                                        <p:attrNameLst>
                                          <p:attrName>style.visibility</p:attrName>
                                        </p:attrNameLst>
                                      </p:cBhvr>
                                      <p:to>
                                        <p:strVal val="visible"/>
                                      </p:to>
                                    </p:set>
                                    <p:animEffect transition="in" filter="fade">
                                      <p:cBhvr>
                                        <p:cTn id="375" dur="100"/>
                                        <p:tgtEl>
                                          <p:spTgt spid="100"/>
                                        </p:tgtEl>
                                      </p:cBhvr>
                                    </p:animEffect>
                                  </p:childTnLst>
                                </p:cTn>
                              </p:par>
                            </p:childTnLst>
                          </p:cTn>
                        </p:par>
                        <p:par>
                          <p:cTn id="376" fill="hold">
                            <p:stCondLst>
                              <p:cond delay="9450"/>
                            </p:stCondLst>
                            <p:childTnLst>
                              <p:par>
                                <p:cTn id="377" presetID="10" presetClass="entr" presetSubtype="0" fill="hold" grpId="0" nodeType="afterEffect">
                                  <p:stCondLst>
                                    <p:cond delay="0"/>
                                  </p:stCondLst>
                                  <p:childTnLst>
                                    <p:set>
                                      <p:cBhvr>
                                        <p:cTn id="378" dur="1" fill="hold">
                                          <p:stCondLst>
                                            <p:cond delay="0"/>
                                          </p:stCondLst>
                                        </p:cTn>
                                        <p:tgtEl>
                                          <p:spTgt spid="101"/>
                                        </p:tgtEl>
                                        <p:attrNameLst>
                                          <p:attrName>style.visibility</p:attrName>
                                        </p:attrNameLst>
                                      </p:cBhvr>
                                      <p:to>
                                        <p:strVal val="visible"/>
                                      </p:to>
                                    </p:set>
                                    <p:animEffect transition="in" filter="fade">
                                      <p:cBhvr>
                                        <p:cTn id="379" dur="100"/>
                                        <p:tgtEl>
                                          <p:spTgt spid="101"/>
                                        </p:tgtEl>
                                      </p:cBhvr>
                                    </p:animEffect>
                                  </p:childTnLst>
                                </p:cTn>
                              </p:par>
                            </p:childTnLst>
                          </p:cTn>
                        </p:par>
                        <p:par>
                          <p:cTn id="380" fill="hold">
                            <p:stCondLst>
                              <p:cond delay="9550"/>
                            </p:stCondLst>
                            <p:childTnLst>
                              <p:par>
                                <p:cTn id="381" presetID="10" presetClass="entr" presetSubtype="0" fill="hold" grpId="0" nodeType="afterEffect">
                                  <p:stCondLst>
                                    <p:cond delay="0"/>
                                  </p:stCondLst>
                                  <p:childTnLst>
                                    <p:set>
                                      <p:cBhvr>
                                        <p:cTn id="382" dur="1" fill="hold">
                                          <p:stCondLst>
                                            <p:cond delay="0"/>
                                          </p:stCondLst>
                                        </p:cTn>
                                        <p:tgtEl>
                                          <p:spTgt spid="102"/>
                                        </p:tgtEl>
                                        <p:attrNameLst>
                                          <p:attrName>style.visibility</p:attrName>
                                        </p:attrNameLst>
                                      </p:cBhvr>
                                      <p:to>
                                        <p:strVal val="visible"/>
                                      </p:to>
                                    </p:set>
                                    <p:animEffect transition="in" filter="fade">
                                      <p:cBhvr>
                                        <p:cTn id="383" dur="100"/>
                                        <p:tgtEl>
                                          <p:spTgt spid="102"/>
                                        </p:tgtEl>
                                      </p:cBhvr>
                                    </p:animEffect>
                                  </p:childTnLst>
                                </p:cTn>
                              </p:par>
                            </p:childTnLst>
                          </p:cTn>
                        </p:par>
                        <p:par>
                          <p:cTn id="384" fill="hold">
                            <p:stCondLst>
                              <p:cond delay="9650"/>
                            </p:stCondLst>
                            <p:childTnLst>
                              <p:par>
                                <p:cTn id="385" presetID="10" presetClass="entr" presetSubtype="0" fill="hold" grpId="0" nodeType="afterEffect">
                                  <p:stCondLst>
                                    <p:cond delay="0"/>
                                  </p:stCondLst>
                                  <p:childTnLst>
                                    <p:set>
                                      <p:cBhvr>
                                        <p:cTn id="386" dur="1" fill="hold">
                                          <p:stCondLst>
                                            <p:cond delay="0"/>
                                          </p:stCondLst>
                                        </p:cTn>
                                        <p:tgtEl>
                                          <p:spTgt spid="103"/>
                                        </p:tgtEl>
                                        <p:attrNameLst>
                                          <p:attrName>style.visibility</p:attrName>
                                        </p:attrNameLst>
                                      </p:cBhvr>
                                      <p:to>
                                        <p:strVal val="visible"/>
                                      </p:to>
                                    </p:set>
                                    <p:animEffect transition="in" filter="fade">
                                      <p:cBhvr>
                                        <p:cTn id="387" dur="100"/>
                                        <p:tgtEl>
                                          <p:spTgt spid="103"/>
                                        </p:tgtEl>
                                      </p:cBhvr>
                                    </p:animEffect>
                                  </p:childTnLst>
                                </p:cTn>
                              </p:par>
                            </p:childTnLst>
                          </p:cTn>
                        </p:par>
                        <p:par>
                          <p:cTn id="388" fill="hold">
                            <p:stCondLst>
                              <p:cond delay="9750"/>
                            </p:stCondLst>
                            <p:childTnLst>
                              <p:par>
                                <p:cTn id="389" presetID="10" presetClass="entr" presetSubtype="0" fill="hold" grpId="0" nodeType="afterEffect">
                                  <p:stCondLst>
                                    <p:cond delay="0"/>
                                  </p:stCondLst>
                                  <p:childTnLst>
                                    <p:set>
                                      <p:cBhvr>
                                        <p:cTn id="390" dur="1" fill="hold">
                                          <p:stCondLst>
                                            <p:cond delay="0"/>
                                          </p:stCondLst>
                                        </p:cTn>
                                        <p:tgtEl>
                                          <p:spTgt spid="108"/>
                                        </p:tgtEl>
                                        <p:attrNameLst>
                                          <p:attrName>style.visibility</p:attrName>
                                        </p:attrNameLst>
                                      </p:cBhvr>
                                      <p:to>
                                        <p:strVal val="visible"/>
                                      </p:to>
                                    </p:set>
                                    <p:animEffect transition="in" filter="fade">
                                      <p:cBhvr>
                                        <p:cTn id="391" dur="100"/>
                                        <p:tgtEl>
                                          <p:spTgt spid="108"/>
                                        </p:tgtEl>
                                      </p:cBhvr>
                                    </p:animEffect>
                                  </p:childTnLst>
                                </p:cTn>
                              </p:par>
                            </p:childTnLst>
                          </p:cTn>
                        </p:par>
                        <p:par>
                          <p:cTn id="392" fill="hold">
                            <p:stCondLst>
                              <p:cond delay="9850"/>
                            </p:stCondLst>
                            <p:childTnLst>
                              <p:par>
                                <p:cTn id="393" presetID="10" presetClass="entr" presetSubtype="0" fill="hold" grpId="0" nodeType="afterEffect">
                                  <p:stCondLst>
                                    <p:cond delay="0"/>
                                  </p:stCondLst>
                                  <p:childTnLst>
                                    <p:set>
                                      <p:cBhvr>
                                        <p:cTn id="394" dur="1" fill="hold">
                                          <p:stCondLst>
                                            <p:cond delay="0"/>
                                          </p:stCondLst>
                                        </p:cTn>
                                        <p:tgtEl>
                                          <p:spTgt spid="109"/>
                                        </p:tgtEl>
                                        <p:attrNameLst>
                                          <p:attrName>style.visibility</p:attrName>
                                        </p:attrNameLst>
                                      </p:cBhvr>
                                      <p:to>
                                        <p:strVal val="visible"/>
                                      </p:to>
                                    </p:set>
                                    <p:animEffect transition="in" filter="fade">
                                      <p:cBhvr>
                                        <p:cTn id="395" dur="100"/>
                                        <p:tgtEl>
                                          <p:spTgt spid="109"/>
                                        </p:tgtEl>
                                      </p:cBhvr>
                                    </p:animEffect>
                                  </p:childTnLst>
                                </p:cTn>
                              </p:par>
                            </p:childTnLst>
                          </p:cTn>
                        </p:par>
                        <p:par>
                          <p:cTn id="396" fill="hold">
                            <p:stCondLst>
                              <p:cond delay="9950"/>
                            </p:stCondLst>
                            <p:childTnLst>
                              <p:par>
                                <p:cTn id="397" presetID="10" presetClass="entr" presetSubtype="0" fill="hold" grpId="0" nodeType="afterEffect">
                                  <p:stCondLst>
                                    <p:cond delay="0"/>
                                  </p:stCondLst>
                                  <p:childTnLst>
                                    <p:set>
                                      <p:cBhvr>
                                        <p:cTn id="398" dur="1" fill="hold">
                                          <p:stCondLst>
                                            <p:cond delay="0"/>
                                          </p:stCondLst>
                                        </p:cTn>
                                        <p:tgtEl>
                                          <p:spTgt spid="110"/>
                                        </p:tgtEl>
                                        <p:attrNameLst>
                                          <p:attrName>style.visibility</p:attrName>
                                        </p:attrNameLst>
                                      </p:cBhvr>
                                      <p:to>
                                        <p:strVal val="visible"/>
                                      </p:to>
                                    </p:set>
                                    <p:animEffect transition="in" filter="fade">
                                      <p:cBhvr>
                                        <p:cTn id="399" dur="100"/>
                                        <p:tgtEl>
                                          <p:spTgt spid="110"/>
                                        </p:tgtEl>
                                      </p:cBhvr>
                                    </p:animEffect>
                                  </p:childTnLst>
                                </p:cTn>
                              </p:par>
                            </p:childTnLst>
                          </p:cTn>
                        </p:par>
                        <p:par>
                          <p:cTn id="400" fill="hold">
                            <p:stCondLst>
                              <p:cond delay="10050"/>
                            </p:stCondLst>
                            <p:childTnLst>
                              <p:par>
                                <p:cTn id="401" presetID="10" presetClass="entr" presetSubtype="0" fill="hold" grpId="0" nodeType="afterEffect">
                                  <p:stCondLst>
                                    <p:cond delay="0"/>
                                  </p:stCondLst>
                                  <p:childTnLst>
                                    <p:set>
                                      <p:cBhvr>
                                        <p:cTn id="402" dur="1" fill="hold">
                                          <p:stCondLst>
                                            <p:cond delay="0"/>
                                          </p:stCondLst>
                                        </p:cTn>
                                        <p:tgtEl>
                                          <p:spTgt spid="111"/>
                                        </p:tgtEl>
                                        <p:attrNameLst>
                                          <p:attrName>style.visibility</p:attrName>
                                        </p:attrNameLst>
                                      </p:cBhvr>
                                      <p:to>
                                        <p:strVal val="visible"/>
                                      </p:to>
                                    </p:set>
                                    <p:animEffect transition="in" filter="fade">
                                      <p:cBhvr>
                                        <p:cTn id="403" dur="100"/>
                                        <p:tgtEl>
                                          <p:spTgt spid="111"/>
                                        </p:tgtEl>
                                      </p:cBhvr>
                                    </p:animEffect>
                                  </p:childTnLst>
                                </p:cTn>
                              </p:par>
                            </p:childTnLst>
                          </p:cTn>
                        </p:par>
                        <p:par>
                          <p:cTn id="404" fill="hold">
                            <p:stCondLst>
                              <p:cond delay="10150"/>
                            </p:stCondLst>
                            <p:childTnLst>
                              <p:par>
                                <p:cTn id="405" presetID="10" presetClass="entr" presetSubtype="0" fill="hold" grpId="0" nodeType="afterEffect">
                                  <p:stCondLst>
                                    <p:cond delay="0"/>
                                  </p:stCondLst>
                                  <p:childTnLst>
                                    <p:set>
                                      <p:cBhvr>
                                        <p:cTn id="406" dur="1" fill="hold">
                                          <p:stCondLst>
                                            <p:cond delay="0"/>
                                          </p:stCondLst>
                                        </p:cTn>
                                        <p:tgtEl>
                                          <p:spTgt spid="113"/>
                                        </p:tgtEl>
                                        <p:attrNameLst>
                                          <p:attrName>style.visibility</p:attrName>
                                        </p:attrNameLst>
                                      </p:cBhvr>
                                      <p:to>
                                        <p:strVal val="visible"/>
                                      </p:to>
                                    </p:set>
                                    <p:animEffect transition="in" filter="fade">
                                      <p:cBhvr>
                                        <p:cTn id="407" dur="100"/>
                                        <p:tgtEl>
                                          <p:spTgt spid="113"/>
                                        </p:tgtEl>
                                      </p:cBhvr>
                                    </p:animEffect>
                                  </p:childTnLst>
                                </p:cTn>
                              </p:par>
                            </p:childTnLst>
                          </p:cTn>
                        </p:par>
                        <p:par>
                          <p:cTn id="408" fill="hold">
                            <p:stCondLst>
                              <p:cond delay="10250"/>
                            </p:stCondLst>
                            <p:childTnLst>
                              <p:par>
                                <p:cTn id="409" presetID="10" presetClass="entr" presetSubtype="0" fill="hold" grpId="0" nodeType="afterEffect">
                                  <p:stCondLst>
                                    <p:cond delay="0"/>
                                  </p:stCondLst>
                                  <p:childTnLst>
                                    <p:set>
                                      <p:cBhvr>
                                        <p:cTn id="410" dur="1" fill="hold">
                                          <p:stCondLst>
                                            <p:cond delay="0"/>
                                          </p:stCondLst>
                                        </p:cTn>
                                        <p:tgtEl>
                                          <p:spTgt spid="114"/>
                                        </p:tgtEl>
                                        <p:attrNameLst>
                                          <p:attrName>style.visibility</p:attrName>
                                        </p:attrNameLst>
                                      </p:cBhvr>
                                      <p:to>
                                        <p:strVal val="visible"/>
                                      </p:to>
                                    </p:set>
                                    <p:animEffect transition="in" filter="fade">
                                      <p:cBhvr>
                                        <p:cTn id="411" dur="100"/>
                                        <p:tgtEl>
                                          <p:spTgt spid="114"/>
                                        </p:tgtEl>
                                      </p:cBhvr>
                                    </p:animEffect>
                                  </p:childTnLst>
                                </p:cTn>
                              </p:par>
                            </p:childTnLst>
                          </p:cTn>
                        </p:par>
                        <p:par>
                          <p:cTn id="412" fill="hold">
                            <p:stCondLst>
                              <p:cond delay="10350"/>
                            </p:stCondLst>
                            <p:childTnLst>
                              <p:par>
                                <p:cTn id="413" presetID="10" presetClass="entr" presetSubtype="0" fill="hold" grpId="0" nodeType="afterEffect">
                                  <p:stCondLst>
                                    <p:cond delay="0"/>
                                  </p:stCondLst>
                                  <p:childTnLst>
                                    <p:set>
                                      <p:cBhvr>
                                        <p:cTn id="414" dur="1" fill="hold">
                                          <p:stCondLst>
                                            <p:cond delay="0"/>
                                          </p:stCondLst>
                                        </p:cTn>
                                        <p:tgtEl>
                                          <p:spTgt spid="115"/>
                                        </p:tgtEl>
                                        <p:attrNameLst>
                                          <p:attrName>style.visibility</p:attrName>
                                        </p:attrNameLst>
                                      </p:cBhvr>
                                      <p:to>
                                        <p:strVal val="visible"/>
                                      </p:to>
                                    </p:set>
                                    <p:animEffect transition="in" filter="fade">
                                      <p:cBhvr>
                                        <p:cTn id="415" dur="100"/>
                                        <p:tgtEl>
                                          <p:spTgt spid="115"/>
                                        </p:tgtEl>
                                      </p:cBhvr>
                                    </p:animEffect>
                                  </p:childTnLst>
                                </p:cTn>
                              </p:par>
                            </p:childTnLst>
                          </p:cTn>
                        </p:par>
                        <p:par>
                          <p:cTn id="416" fill="hold">
                            <p:stCondLst>
                              <p:cond delay="10450"/>
                            </p:stCondLst>
                            <p:childTnLst>
                              <p:par>
                                <p:cTn id="417" presetID="10" presetClass="entr" presetSubtype="0" fill="hold" grpId="0" nodeType="afterEffect">
                                  <p:stCondLst>
                                    <p:cond delay="0"/>
                                  </p:stCondLst>
                                  <p:childTnLst>
                                    <p:set>
                                      <p:cBhvr>
                                        <p:cTn id="418" dur="1" fill="hold">
                                          <p:stCondLst>
                                            <p:cond delay="0"/>
                                          </p:stCondLst>
                                        </p:cTn>
                                        <p:tgtEl>
                                          <p:spTgt spid="116"/>
                                        </p:tgtEl>
                                        <p:attrNameLst>
                                          <p:attrName>style.visibility</p:attrName>
                                        </p:attrNameLst>
                                      </p:cBhvr>
                                      <p:to>
                                        <p:strVal val="visible"/>
                                      </p:to>
                                    </p:set>
                                    <p:animEffect transition="in" filter="fade">
                                      <p:cBhvr>
                                        <p:cTn id="419" dur="100"/>
                                        <p:tgtEl>
                                          <p:spTgt spid="116"/>
                                        </p:tgtEl>
                                      </p:cBhvr>
                                    </p:animEffect>
                                  </p:childTnLst>
                                </p:cTn>
                              </p:par>
                            </p:childTnLst>
                          </p:cTn>
                        </p:par>
                        <p:par>
                          <p:cTn id="420" fill="hold">
                            <p:stCondLst>
                              <p:cond delay="10550"/>
                            </p:stCondLst>
                            <p:childTnLst>
                              <p:par>
                                <p:cTn id="421" presetID="10" presetClass="entr" presetSubtype="0" fill="hold" grpId="0" nodeType="afterEffect">
                                  <p:stCondLst>
                                    <p:cond delay="0"/>
                                  </p:stCondLst>
                                  <p:childTnLst>
                                    <p:set>
                                      <p:cBhvr>
                                        <p:cTn id="422" dur="1" fill="hold">
                                          <p:stCondLst>
                                            <p:cond delay="0"/>
                                          </p:stCondLst>
                                        </p:cTn>
                                        <p:tgtEl>
                                          <p:spTgt spid="117"/>
                                        </p:tgtEl>
                                        <p:attrNameLst>
                                          <p:attrName>style.visibility</p:attrName>
                                        </p:attrNameLst>
                                      </p:cBhvr>
                                      <p:to>
                                        <p:strVal val="visible"/>
                                      </p:to>
                                    </p:set>
                                    <p:animEffect transition="in" filter="fade">
                                      <p:cBhvr>
                                        <p:cTn id="423" dur="100"/>
                                        <p:tgtEl>
                                          <p:spTgt spid="117"/>
                                        </p:tgtEl>
                                      </p:cBhvr>
                                    </p:animEffect>
                                  </p:childTnLst>
                                </p:cTn>
                              </p:par>
                            </p:childTnLst>
                          </p:cTn>
                        </p:par>
                        <p:par>
                          <p:cTn id="424" fill="hold">
                            <p:stCondLst>
                              <p:cond delay="10650"/>
                            </p:stCondLst>
                            <p:childTnLst>
                              <p:par>
                                <p:cTn id="425" presetID="10" presetClass="entr" presetSubtype="0" fill="hold" grpId="0" nodeType="afterEffect">
                                  <p:stCondLst>
                                    <p:cond delay="0"/>
                                  </p:stCondLst>
                                  <p:childTnLst>
                                    <p:set>
                                      <p:cBhvr>
                                        <p:cTn id="426" dur="1" fill="hold">
                                          <p:stCondLst>
                                            <p:cond delay="0"/>
                                          </p:stCondLst>
                                        </p:cTn>
                                        <p:tgtEl>
                                          <p:spTgt spid="118"/>
                                        </p:tgtEl>
                                        <p:attrNameLst>
                                          <p:attrName>style.visibility</p:attrName>
                                        </p:attrNameLst>
                                      </p:cBhvr>
                                      <p:to>
                                        <p:strVal val="visible"/>
                                      </p:to>
                                    </p:set>
                                    <p:animEffect transition="in" filter="fade">
                                      <p:cBhvr>
                                        <p:cTn id="427" dur="100"/>
                                        <p:tgtEl>
                                          <p:spTgt spid="118"/>
                                        </p:tgtEl>
                                      </p:cBhvr>
                                    </p:animEffect>
                                  </p:childTnLst>
                                </p:cTn>
                              </p:par>
                            </p:childTnLst>
                          </p:cTn>
                        </p:par>
                        <p:par>
                          <p:cTn id="428" fill="hold">
                            <p:stCondLst>
                              <p:cond delay="10750"/>
                            </p:stCondLst>
                            <p:childTnLst>
                              <p:par>
                                <p:cTn id="429" presetID="10" presetClass="entr" presetSubtype="0" fill="hold" grpId="0" nodeType="afterEffect">
                                  <p:stCondLst>
                                    <p:cond delay="0"/>
                                  </p:stCondLst>
                                  <p:childTnLst>
                                    <p:set>
                                      <p:cBhvr>
                                        <p:cTn id="430" dur="1" fill="hold">
                                          <p:stCondLst>
                                            <p:cond delay="0"/>
                                          </p:stCondLst>
                                        </p:cTn>
                                        <p:tgtEl>
                                          <p:spTgt spid="119"/>
                                        </p:tgtEl>
                                        <p:attrNameLst>
                                          <p:attrName>style.visibility</p:attrName>
                                        </p:attrNameLst>
                                      </p:cBhvr>
                                      <p:to>
                                        <p:strVal val="visible"/>
                                      </p:to>
                                    </p:set>
                                    <p:animEffect transition="in" filter="fade">
                                      <p:cBhvr>
                                        <p:cTn id="431" dur="100"/>
                                        <p:tgtEl>
                                          <p:spTgt spid="119"/>
                                        </p:tgtEl>
                                      </p:cBhvr>
                                    </p:animEffect>
                                  </p:childTnLst>
                                </p:cTn>
                              </p:par>
                            </p:childTnLst>
                          </p:cTn>
                        </p:par>
                        <p:par>
                          <p:cTn id="432" fill="hold">
                            <p:stCondLst>
                              <p:cond delay="10850"/>
                            </p:stCondLst>
                            <p:childTnLst>
                              <p:par>
                                <p:cTn id="433" presetID="10" presetClass="entr" presetSubtype="0" fill="hold" grpId="0" nodeType="afterEffect">
                                  <p:stCondLst>
                                    <p:cond delay="0"/>
                                  </p:stCondLst>
                                  <p:childTnLst>
                                    <p:set>
                                      <p:cBhvr>
                                        <p:cTn id="434" dur="1" fill="hold">
                                          <p:stCondLst>
                                            <p:cond delay="0"/>
                                          </p:stCondLst>
                                        </p:cTn>
                                        <p:tgtEl>
                                          <p:spTgt spid="120"/>
                                        </p:tgtEl>
                                        <p:attrNameLst>
                                          <p:attrName>style.visibility</p:attrName>
                                        </p:attrNameLst>
                                      </p:cBhvr>
                                      <p:to>
                                        <p:strVal val="visible"/>
                                      </p:to>
                                    </p:set>
                                    <p:animEffect transition="in" filter="fade">
                                      <p:cBhvr>
                                        <p:cTn id="435" dur="100"/>
                                        <p:tgtEl>
                                          <p:spTgt spid="120"/>
                                        </p:tgtEl>
                                      </p:cBhvr>
                                    </p:animEffect>
                                  </p:childTnLst>
                                </p:cTn>
                              </p:par>
                            </p:childTnLst>
                          </p:cTn>
                        </p:par>
                        <p:par>
                          <p:cTn id="436" fill="hold">
                            <p:stCondLst>
                              <p:cond delay="10950"/>
                            </p:stCondLst>
                            <p:childTnLst>
                              <p:par>
                                <p:cTn id="437" presetID="10" presetClass="entr" presetSubtype="0" fill="hold" grpId="0" nodeType="afterEffect">
                                  <p:stCondLst>
                                    <p:cond delay="0"/>
                                  </p:stCondLst>
                                  <p:childTnLst>
                                    <p:set>
                                      <p:cBhvr>
                                        <p:cTn id="438" dur="1" fill="hold">
                                          <p:stCondLst>
                                            <p:cond delay="0"/>
                                          </p:stCondLst>
                                        </p:cTn>
                                        <p:tgtEl>
                                          <p:spTgt spid="121"/>
                                        </p:tgtEl>
                                        <p:attrNameLst>
                                          <p:attrName>style.visibility</p:attrName>
                                        </p:attrNameLst>
                                      </p:cBhvr>
                                      <p:to>
                                        <p:strVal val="visible"/>
                                      </p:to>
                                    </p:set>
                                    <p:animEffect transition="in" filter="fade">
                                      <p:cBhvr>
                                        <p:cTn id="439" dur="100"/>
                                        <p:tgtEl>
                                          <p:spTgt spid="121"/>
                                        </p:tgtEl>
                                      </p:cBhvr>
                                    </p:animEffect>
                                  </p:childTnLst>
                                </p:cTn>
                              </p:par>
                            </p:childTnLst>
                          </p:cTn>
                        </p:par>
                        <p:par>
                          <p:cTn id="440" fill="hold">
                            <p:stCondLst>
                              <p:cond delay="11050"/>
                            </p:stCondLst>
                            <p:childTnLst>
                              <p:par>
                                <p:cTn id="441" presetID="10" presetClass="entr" presetSubtype="0" fill="hold" grpId="0" nodeType="afterEffect">
                                  <p:stCondLst>
                                    <p:cond delay="0"/>
                                  </p:stCondLst>
                                  <p:childTnLst>
                                    <p:set>
                                      <p:cBhvr>
                                        <p:cTn id="442" dur="1" fill="hold">
                                          <p:stCondLst>
                                            <p:cond delay="0"/>
                                          </p:stCondLst>
                                        </p:cTn>
                                        <p:tgtEl>
                                          <p:spTgt spid="122"/>
                                        </p:tgtEl>
                                        <p:attrNameLst>
                                          <p:attrName>style.visibility</p:attrName>
                                        </p:attrNameLst>
                                      </p:cBhvr>
                                      <p:to>
                                        <p:strVal val="visible"/>
                                      </p:to>
                                    </p:set>
                                    <p:animEffect transition="in" filter="fade">
                                      <p:cBhvr>
                                        <p:cTn id="443" dur="100"/>
                                        <p:tgtEl>
                                          <p:spTgt spid="122"/>
                                        </p:tgtEl>
                                      </p:cBhvr>
                                    </p:animEffect>
                                  </p:childTnLst>
                                </p:cTn>
                              </p:par>
                            </p:childTnLst>
                          </p:cTn>
                        </p:par>
                        <p:par>
                          <p:cTn id="444" fill="hold">
                            <p:stCondLst>
                              <p:cond delay="11150"/>
                            </p:stCondLst>
                            <p:childTnLst>
                              <p:par>
                                <p:cTn id="445" presetID="10" presetClass="entr" presetSubtype="0" fill="hold" grpId="0" nodeType="afterEffect">
                                  <p:stCondLst>
                                    <p:cond delay="0"/>
                                  </p:stCondLst>
                                  <p:childTnLst>
                                    <p:set>
                                      <p:cBhvr>
                                        <p:cTn id="446" dur="1" fill="hold">
                                          <p:stCondLst>
                                            <p:cond delay="0"/>
                                          </p:stCondLst>
                                        </p:cTn>
                                        <p:tgtEl>
                                          <p:spTgt spid="105"/>
                                        </p:tgtEl>
                                        <p:attrNameLst>
                                          <p:attrName>style.visibility</p:attrName>
                                        </p:attrNameLst>
                                      </p:cBhvr>
                                      <p:to>
                                        <p:strVal val="visible"/>
                                      </p:to>
                                    </p:set>
                                    <p:animEffect transition="in" filter="fade">
                                      <p:cBhvr>
                                        <p:cTn id="447" dur="100"/>
                                        <p:tgtEl>
                                          <p:spTgt spid="105"/>
                                        </p:tgtEl>
                                      </p:cBhvr>
                                    </p:animEffect>
                                  </p:childTnLst>
                                </p:cTn>
                              </p:par>
                            </p:childTnLst>
                          </p:cTn>
                        </p:par>
                        <p:par>
                          <p:cTn id="448" fill="hold">
                            <p:stCondLst>
                              <p:cond delay="11250"/>
                            </p:stCondLst>
                            <p:childTnLst>
                              <p:par>
                                <p:cTn id="449" presetID="10" presetClass="entr" presetSubtype="0" fill="hold" grpId="0" nodeType="afterEffect">
                                  <p:stCondLst>
                                    <p:cond delay="0"/>
                                  </p:stCondLst>
                                  <p:childTnLst>
                                    <p:set>
                                      <p:cBhvr>
                                        <p:cTn id="450" dur="1" fill="hold">
                                          <p:stCondLst>
                                            <p:cond delay="0"/>
                                          </p:stCondLst>
                                        </p:cTn>
                                        <p:tgtEl>
                                          <p:spTgt spid="106"/>
                                        </p:tgtEl>
                                        <p:attrNameLst>
                                          <p:attrName>style.visibility</p:attrName>
                                        </p:attrNameLst>
                                      </p:cBhvr>
                                      <p:to>
                                        <p:strVal val="visible"/>
                                      </p:to>
                                    </p:set>
                                    <p:animEffect transition="in" filter="fade">
                                      <p:cBhvr>
                                        <p:cTn id="451" dur="100"/>
                                        <p:tgtEl>
                                          <p:spTgt spid="106"/>
                                        </p:tgtEl>
                                      </p:cBhvr>
                                    </p:animEffect>
                                  </p:childTnLst>
                                </p:cTn>
                              </p:par>
                            </p:childTnLst>
                          </p:cTn>
                        </p:par>
                        <p:par>
                          <p:cTn id="452" fill="hold">
                            <p:stCondLst>
                              <p:cond delay="11350"/>
                            </p:stCondLst>
                            <p:childTnLst>
                              <p:par>
                                <p:cTn id="453" presetID="10" presetClass="entr" presetSubtype="0" fill="hold" grpId="0" nodeType="afterEffect">
                                  <p:stCondLst>
                                    <p:cond delay="0"/>
                                  </p:stCondLst>
                                  <p:childTnLst>
                                    <p:set>
                                      <p:cBhvr>
                                        <p:cTn id="454" dur="1" fill="hold">
                                          <p:stCondLst>
                                            <p:cond delay="0"/>
                                          </p:stCondLst>
                                        </p:cTn>
                                        <p:tgtEl>
                                          <p:spTgt spid="107"/>
                                        </p:tgtEl>
                                        <p:attrNameLst>
                                          <p:attrName>style.visibility</p:attrName>
                                        </p:attrNameLst>
                                      </p:cBhvr>
                                      <p:to>
                                        <p:strVal val="visible"/>
                                      </p:to>
                                    </p:set>
                                    <p:animEffect transition="in" filter="fade">
                                      <p:cBhvr>
                                        <p:cTn id="455" dur="100"/>
                                        <p:tgtEl>
                                          <p:spTgt spid="107"/>
                                        </p:tgtEl>
                                      </p:cBhvr>
                                    </p:animEffect>
                                  </p:childTnLst>
                                </p:cTn>
                              </p:par>
                            </p:childTnLst>
                          </p:cTn>
                        </p:par>
                        <p:par>
                          <p:cTn id="456" fill="hold">
                            <p:stCondLst>
                              <p:cond delay="11450"/>
                            </p:stCondLst>
                            <p:childTnLst>
                              <p:par>
                                <p:cTn id="457" presetID="10" presetClass="entr" presetSubtype="0" fill="hold" grpId="0" nodeType="afterEffect">
                                  <p:stCondLst>
                                    <p:cond delay="0"/>
                                  </p:stCondLst>
                                  <p:childTnLst>
                                    <p:set>
                                      <p:cBhvr>
                                        <p:cTn id="458" dur="1" fill="hold">
                                          <p:stCondLst>
                                            <p:cond delay="0"/>
                                          </p:stCondLst>
                                        </p:cTn>
                                        <p:tgtEl>
                                          <p:spTgt spid="112"/>
                                        </p:tgtEl>
                                        <p:attrNameLst>
                                          <p:attrName>style.visibility</p:attrName>
                                        </p:attrNameLst>
                                      </p:cBhvr>
                                      <p:to>
                                        <p:strVal val="visible"/>
                                      </p:to>
                                    </p:set>
                                    <p:animEffect transition="in" filter="fade">
                                      <p:cBhvr>
                                        <p:cTn id="459" dur="100"/>
                                        <p:tgtEl>
                                          <p:spTgt spid="112"/>
                                        </p:tgtEl>
                                      </p:cBhvr>
                                    </p:animEffect>
                                  </p:childTnLst>
                                </p:cTn>
                              </p:par>
                            </p:childTnLst>
                          </p:cTn>
                        </p:par>
                        <p:par>
                          <p:cTn id="460" fill="hold">
                            <p:stCondLst>
                              <p:cond delay="11550"/>
                            </p:stCondLst>
                            <p:childTnLst>
                              <p:par>
                                <p:cTn id="461" presetID="10" presetClass="entr" presetSubtype="0" fill="hold" grpId="0" nodeType="afterEffect">
                                  <p:stCondLst>
                                    <p:cond delay="0"/>
                                  </p:stCondLst>
                                  <p:childTnLst>
                                    <p:set>
                                      <p:cBhvr>
                                        <p:cTn id="462" dur="1" fill="hold">
                                          <p:stCondLst>
                                            <p:cond delay="0"/>
                                          </p:stCondLst>
                                        </p:cTn>
                                        <p:tgtEl>
                                          <p:spTgt spid="126"/>
                                        </p:tgtEl>
                                        <p:attrNameLst>
                                          <p:attrName>style.visibility</p:attrName>
                                        </p:attrNameLst>
                                      </p:cBhvr>
                                      <p:to>
                                        <p:strVal val="visible"/>
                                      </p:to>
                                    </p:set>
                                    <p:animEffect transition="in" filter="fade">
                                      <p:cBhvr>
                                        <p:cTn id="463" dur="100"/>
                                        <p:tgtEl>
                                          <p:spTgt spid="126"/>
                                        </p:tgtEl>
                                      </p:cBhvr>
                                    </p:animEffect>
                                  </p:childTnLst>
                                </p:cTn>
                              </p:par>
                            </p:childTnLst>
                          </p:cTn>
                        </p:par>
                        <p:par>
                          <p:cTn id="464" fill="hold">
                            <p:stCondLst>
                              <p:cond delay="11650"/>
                            </p:stCondLst>
                            <p:childTnLst>
                              <p:par>
                                <p:cTn id="465" presetID="10" presetClass="entr" presetSubtype="0" fill="hold" grpId="0" nodeType="afterEffect">
                                  <p:stCondLst>
                                    <p:cond delay="0"/>
                                  </p:stCondLst>
                                  <p:childTnLst>
                                    <p:set>
                                      <p:cBhvr>
                                        <p:cTn id="466" dur="1" fill="hold">
                                          <p:stCondLst>
                                            <p:cond delay="0"/>
                                          </p:stCondLst>
                                        </p:cTn>
                                        <p:tgtEl>
                                          <p:spTgt spid="127"/>
                                        </p:tgtEl>
                                        <p:attrNameLst>
                                          <p:attrName>style.visibility</p:attrName>
                                        </p:attrNameLst>
                                      </p:cBhvr>
                                      <p:to>
                                        <p:strVal val="visible"/>
                                      </p:to>
                                    </p:set>
                                    <p:animEffect transition="in" filter="fade">
                                      <p:cBhvr>
                                        <p:cTn id="467" dur="100"/>
                                        <p:tgtEl>
                                          <p:spTgt spid="127"/>
                                        </p:tgtEl>
                                      </p:cBhvr>
                                    </p:animEffect>
                                  </p:childTnLst>
                                </p:cTn>
                              </p:par>
                            </p:childTnLst>
                          </p:cTn>
                        </p:par>
                        <p:par>
                          <p:cTn id="468" fill="hold">
                            <p:stCondLst>
                              <p:cond delay="11750"/>
                            </p:stCondLst>
                            <p:childTnLst>
                              <p:par>
                                <p:cTn id="469" presetID="10" presetClass="entr" presetSubtype="0" fill="hold" grpId="0" nodeType="afterEffect">
                                  <p:stCondLst>
                                    <p:cond delay="0"/>
                                  </p:stCondLst>
                                  <p:childTnLst>
                                    <p:set>
                                      <p:cBhvr>
                                        <p:cTn id="470" dur="1" fill="hold">
                                          <p:stCondLst>
                                            <p:cond delay="0"/>
                                          </p:stCondLst>
                                        </p:cTn>
                                        <p:tgtEl>
                                          <p:spTgt spid="128"/>
                                        </p:tgtEl>
                                        <p:attrNameLst>
                                          <p:attrName>style.visibility</p:attrName>
                                        </p:attrNameLst>
                                      </p:cBhvr>
                                      <p:to>
                                        <p:strVal val="visible"/>
                                      </p:to>
                                    </p:set>
                                    <p:animEffect transition="in" filter="fade">
                                      <p:cBhvr>
                                        <p:cTn id="471" dur="100"/>
                                        <p:tgtEl>
                                          <p:spTgt spid="128"/>
                                        </p:tgtEl>
                                      </p:cBhvr>
                                    </p:animEffect>
                                  </p:childTnLst>
                                </p:cTn>
                              </p:par>
                            </p:childTnLst>
                          </p:cTn>
                        </p:par>
                        <p:par>
                          <p:cTn id="472" fill="hold">
                            <p:stCondLst>
                              <p:cond delay="11850"/>
                            </p:stCondLst>
                            <p:childTnLst>
                              <p:par>
                                <p:cTn id="473" presetID="10" presetClass="entr" presetSubtype="0" fill="hold" grpId="0" nodeType="afterEffect">
                                  <p:stCondLst>
                                    <p:cond delay="0"/>
                                  </p:stCondLst>
                                  <p:childTnLst>
                                    <p:set>
                                      <p:cBhvr>
                                        <p:cTn id="474" dur="1" fill="hold">
                                          <p:stCondLst>
                                            <p:cond delay="0"/>
                                          </p:stCondLst>
                                        </p:cTn>
                                        <p:tgtEl>
                                          <p:spTgt spid="129"/>
                                        </p:tgtEl>
                                        <p:attrNameLst>
                                          <p:attrName>style.visibility</p:attrName>
                                        </p:attrNameLst>
                                      </p:cBhvr>
                                      <p:to>
                                        <p:strVal val="visible"/>
                                      </p:to>
                                    </p:set>
                                    <p:animEffect transition="in" filter="fade">
                                      <p:cBhvr>
                                        <p:cTn id="475" dur="100"/>
                                        <p:tgtEl>
                                          <p:spTgt spid="129"/>
                                        </p:tgtEl>
                                      </p:cBhvr>
                                    </p:animEffect>
                                  </p:childTnLst>
                                </p:cTn>
                              </p:par>
                            </p:childTnLst>
                          </p:cTn>
                        </p:par>
                        <p:par>
                          <p:cTn id="476" fill="hold">
                            <p:stCondLst>
                              <p:cond delay="11950"/>
                            </p:stCondLst>
                            <p:childTnLst>
                              <p:par>
                                <p:cTn id="477" presetID="10" presetClass="entr" presetSubtype="0" fill="hold" grpId="0" nodeType="afterEffect">
                                  <p:stCondLst>
                                    <p:cond delay="0"/>
                                  </p:stCondLst>
                                  <p:childTnLst>
                                    <p:set>
                                      <p:cBhvr>
                                        <p:cTn id="478" dur="1" fill="hold">
                                          <p:stCondLst>
                                            <p:cond delay="0"/>
                                          </p:stCondLst>
                                        </p:cTn>
                                        <p:tgtEl>
                                          <p:spTgt spid="130"/>
                                        </p:tgtEl>
                                        <p:attrNameLst>
                                          <p:attrName>style.visibility</p:attrName>
                                        </p:attrNameLst>
                                      </p:cBhvr>
                                      <p:to>
                                        <p:strVal val="visible"/>
                                      </p:to>
                                    </p:set>
                                    <p:animEffect transition="in" filter="fade">
                                      <p:cBhvr>
                                        <p:cTn id="479" dur="100"/>
                                        <p:tgtEl>
                                          <p:spTgt spid="130"/>
                                        </p:tgtEl>
                                      </p:cBhvr>
                                    </p:animEffect>
                                  </p:childTnLst>
                                </p:cTn>
                              </p:par>
                            </p:childTnLst>
                          </p:cTn>
                        </p:par>
                        <p:par>
                          <p:cTn id="480" fill="hold">
                            <p:stCondLst>
                              <p:cond delay="12050"/>
                            </p:stCondLst>
                            <p:childTnLst>
                              <p:par>
                                <p:cTn id="481" presetID="10" presetClass="entr" presetSubtype="0" fill="hold" grpId="0" nodeType="afterEffect">
                                  <p:stCondLst>
                                    <p:cond delay="0"/>
                                  </p:stCondLst>
                                  <p:childTnLst>
                                    <p:set>
                                      <p:cBhvr>
                                        <p:cTn id="482" dur="1" fill="hold">
                                          <p:stCondLst>
                                            <p:cond delay="0"/>
                                          </p:stCondLst>
                                        </p:cTn>
                                        <p:tgtEl>
                                          <p:spTgt spid="131"/>
                                        </p:tgtEl>
                                        <p:attrNameLst>
                                          <p:attrName>style.visibility</p:attrName>
                                        </p:attrNameLst>
                                      </p:cBhvr>
                                      <p:to>
                                        <p:strVal val="visible"/>
                                      </p:to>
                                    </p:set>
                                    <p:animEffect transition="in" filter="fade">
                                      <p:cBhvr>
                                        <p:cTn id="483" dur="100"/>
                                        <p:tgtEl>
                                          <p:spTgt spid="131"/>
                                        </p:tgtEl>
                                      </p:cBhvr>
                                    </p:animEffect>
                                  </p:childTnLst>
                                </p:cTn>
                              </p:par>
                            </p:childTnLst>
                          </p:cTn>
                        </p:par>
                        <p:par>
                          <p:cTn id="484" fill="hold">
                            <p:stCondLst>
                              <p:cond delay="12150"/>
                            </p:stCondLst>
                            <p:childTnLst>
                              <p:par>
                                <p:cTn id="485" presetID="10" presetClass="entr" presetSubtype="0" fill="hold" grpId="0" nodeType="afterEffect">
                                  <p:stCondLst>
                                    <p:cond delay="0"/>
                                  </p:stCondLst>
                                  <p:childTnLst>
                                    <p:set>
                                      <p:cBhvr>
                                        <p:cTn id="486" dur="1" fill="hold">
                                          <p:stCondLst>
                                            <p:cond delay="0"/>
                                          </p:stCondLst>
                                        </p:cTn>
                                        <p:tgtEl>
                                          <p:spTgt spid="132"/>
                                        </p:tgtEl>
                                        <p:attrNameLst>
                                          <p:attrName>style.visibility</p:attrName>
                                        </p:attrNameLst>
                                      </p:cBhvr>
                                      <p:to>
                                        <p:strVal val="visible"/>
                                      </p:to>
                                    </p:set>
                                    <p:animEffect transition="in" filter="fade">
                                      <p:cBhvr>
                                        <p:cTn id="487" dur="100"/>
                                        <p:tgtEl>
                                          <p:spTgt spid="132"/>
                                        </p:tgtEl>
                                      </p:cBhvr>
                                    </p:animEffect>
                                  </p:childTnLst>
                                </p:cTn>
                              </p:par>
                            </p:childTnLst>
                          </p:cTn>
                        </p:par>
                        <p:par>
                          <p:cTn id="488" fill="hold">
                            <p:stCondLst>
                              <p:cond delay="12250"/>
                            </p:stCondLst>
                            <p:childTnLst>
                              <p:par>
                                <p:cTn id="489" presetID="10" presetClass="entr" presetSubtype="0" fill="hold" grpId="0" nodeType="afterEffect">
                                  <p:stCondLst>
                                    <p:cond delay="0"/>
                                  </p:stCondLst>
                                  <p:childTnLst>
                                    <p:set>
                                      <p:cBhvr>
                                        <p:cTn id="490" dur="1" fill="hold">
                                          <p:stCondLst>
                                            <p:cond delay="0"/>
                                          </p:stCondLst>
                                        </p:cTn>
                                        <p:tgtEl>
                                          <p:spTgt spid="134"/>
                                        </p:tgtEl>
                                        <p:attrNameLst>
                                          <p:attrName>style.visibility</p:attrName>
                                        </p:attrNameLst>
                                      </p:cBhvr>
                                      <p:to>
                                        <p:strVal val="visible"/>
                                      </p:to>
                                    </p:set>
                                    <p:animEffect transition="in" filter="fade">
                                      <p:cBhvr>
                                        <p:cTn id="491" dur="100"/>
                                        <p:tgtEl>
                                          <p:spTgt spid="134"/>
                                        </p:tgtEl>
                                      </p:cBhvr>
                                    </p:animEffect>
                                  </p:childTnLst>
                                </p:cTn>
                              </p:par>
                            </p:childTnLst>
                          </p:cTn>
                        </p:par>
                        <p:par>
                          <p:cTn id="492" fill="hold">
                            <p:stCondLst>
                              <p:cond delay="12350"/>
                            </p:stCondLst>
                            <p:childTnLst>
                              <p:par>
                                <p:cTn id="493" presetID="10" presetClass="entr" presetSubtype="0" fill="hold" grpId="0" nodeType="afterEffect">
                                  <p:stCondLst>
                                    <p:cond delay="0"/>
                                  </p:stCondLst>
                                  <p:childTnLst>
                                    <p:set>
                                      <p:cBhvr>
                                        <p:cTn id="494" dur="1" fill="hold">
                                          <p:stCondLst>
                                            <p:cond delay="0"/>
                                          </p:stCondLst>
                                        </p:cTn>
                                        <p:tgtEl>
                                          <p:spTgt spid="135"/>
                                        </p:tgtEl>
                                        <p:attrNameLst>
                                          <p:attrName>style.visibility</p:attrName>
                                        </p:attrNameLst>
                                      </p:cBhvr>
                                      <p:to>
                                        <p:strVal val="visible"/>
                                      </p:to>
                                    </p:set>
                                    <p:animEffect transition="in" filter="fade">
                                      <p:cBhvr>
                                        <p:cTn id="495" dur="100"/>
                                        <p:tgtEl>
                                          <p:spTgt spid="135"/>
                                        </p:tgtEl>
                                      </p:cBhvr>
                                    </p:animEffect>
                                  </p:childTnLst>
                                </p:cTn>
                              </p:par>
                            </p:childTnLst>
                          </p:cTn>
                        </p:par>
                        <p:par>
                          <p:cTn id="496" fill="hold">
                            <p:stCondLst>
                              <p:cond delay="12450"/>
                            </p:stCondLst>
                            <p:childTnLst>
                              <p:par>
                                <p:cTn id="497" presetID="10" presetClass="entr" presetSubtype="0" fill="hold" grpId="0" nodeType="afterEffect">
                                  <p:stCondLst>
                                    <p:cond delay="0"/>
                                  </p:stCondLst>
                                  <p:childTnLst>
                                    <p:set>
                                      <p:cBhvr>
                                        <p:cTn id="498" dur="1" fill="hold">
                                          <p:stCondLst>
                                            <p:cond delay="0"/>
                                          </p:stCondLst>
                                        </p:cTn>
                                        <p:tgtEl>
                                          <p:spTgt spid="136"/>
                                        </p:tgtEl>
                                        <p:attrNameLst>
                                          <p:attrName>style.visibility</p:attrName>
                                        </p:attrNameLst>
                                      </p:cBhvr>
                                      <p:to>
                                        <p:strVal val="visible"/>
                                      </p:to>
                                    </p:set>
                                    <p:animEffect transition="in" filter="fade">
                                      <p:cBhvr>
                                        <p:cTn id="499" dur="100"/>
                                        <p:tgtEl>
                                          <p:spTgt spid="136"/>
                                        </p:tgtEl>
                                      </p:cBhvr>
                                    </p:animEffect>
                                  </p:childTnLst>
                                </p:cTn>
                              </p:par>
                            </p:childTnLst>
                          </p:cTn>
                        </p:par>
                        <p:par>
                          <p:cTn id="500" fill="hold">
                            <p:stCondLst>
                              <p:cond delay="12550"/>
                            </p:stCondLst>
                            <p:childTnLst>
                              <p:par>
                                <p:cTn id="501" presetID="10" presetClass="entr" presetSubtype="0" fill="hold" grpId="0" nodeType="afterEffect">
                                  <p:stCondLst>
                                    <p:cond delay="0"/>
                                  </p:stCondLst>
                                  <p:childTnLst>
                                    <p:set>
                                      <p:cBhvr>
                                        <p:cTn id="502" dur="1" fill="hold">
                                          <p:stCondLst>
                                            <p:cond delay="0"/>
                                          </p:stCondLst>
                                        </p:cTn>
                                        <p:tgtEl>
                                          <p:spTgt spid="137"/>
                                        </p:tgtEl>
                                        <p:attrNameLst>
                                          <p:attrName>style.visibility</p:attrName>
                                        </p:attrNameLst>
                                      </p:cBhvr>
                                      <p:to>
                                        <p:strVal val="visible"/>
                                      </p:to>
                                    </p:set>
                                    <p:animEffect transition="in" filter="fade">
                                      <p:cBhvr>
                                        <p:cTn id="503" dur="500"/>
                                        <p:tgtEl>
                                          <p:spTgt spid="137"/>
                                        </p:tgtEl>
                                      </p:cBhvr>
                                    </p:animEffect>
                                  </p:childTnLst>
                                </p:cTn>
                              </p:par>
                            </p:childTnLst>
                          </p:cTn>
                        </p:par>
                        <p:par>
                          <p:cTn id="504" fill="hold">
                            <p:stCondLst>
                              <p:cond delay="13050"/>
                            </p:stCondLst>
                            <p:childTnLst>
                              <p:par>
                                <p:cTn id="505" presetID="10" presetClass="entr" presetSubtype="0" fill="hold" grpId="0" nodeType="afterEffect">
                                  <p:stCondLst>
                                    <p:cond delay="0"/>
                                  </p:stCondLst>
                                  <p:childTnLst>
                                    <p:set>
                                      <p:cBhvr>
                                        <p:cTn id="506" dur="1" fill="hold">
                                          <p:stCondLst>
                                            <p:cond delay="0"/>
                                          </p:stCondLst>
                                        </p:cTn>
                                        <p:tgtEl>
                                          <p:spTgt spid="138"/>
                                        </p:tgtEl>
                                        <p:attrNameLst>
                                          <p:attrName>style.visibility</p:attrName>
                                        </p:attrNameLst>
                                      </p:cBhvr>
                                      <p:to>
                                        <p:strVal val="visible"/>
                                      </p:to>
                                    </p:set>
                                    <p:animEffect transition="in" filter="fade">
                                      <p:cBhvr>
                                        <p:cTn id="507" dur="500"/>
                                        <p:tgtEl>
                                          <p:spTgt spid="138"/>
                                        </p:tgtEl>
                                      </p:cBhvr>
                                    </p:animEffect>
                                  </p:childTnLst>
                                </p:cTn>
                              </p:par>
                            </p:childTnLst>
                          </p:cTn>
                        </p:par>
                        <p:par>
                          <p:cTn id="508" fill="hold">
                            <p:stCondLst>
                              <p:cond delay="13550"/>
                            </p:stCondLst>
                            <p:childTnLst>
                              <p:par>
                                <p:cTn id="509" presetID="10" presetClass="entr" presetSubtype="0" fill="hold" grpId="0" nodeType="afterEffect">
                                  <p:stCondLst>
                                    <p:cond delay="0"/>
                                  </p:stCondLst>
                                  <p:childTnLst>
                                    <p:set>
                                      <p:cBhvr>
                                        <p:cTn id="510" dur="1" fill="hold">
                                          <p:stCondLst>
                                            <p:cond delay="0"/>
                                          </p:stCondLst>
                                        </p:cTn>
                                        <p:tgtEl>
                                          <p:spTgt spid="139"/>
                                        </p:tgtEl>
                                        <p:attrNameLst>
                                          <p:attrName>style.visibility</p:attrName>
                                        </p:attrNameLst>
                                      </p:cBhvr>
                                      <p:to>
                                        <p:strVal val="visible"/>
                                      </p:to>
                                    </p:set>
                                    <p:animEffect transition="in" filter="fade">
                                      <p:cBhvr>
                                        <p:cTn id="511" dur="500"/>
                                        <p:tgtEl>
                                          <p:spTgt spid="139"/>
                                        </p:tgtEl>
                                      </p:cBhvr>
                                    </p:animEffect>
                                  </p:childTnLst>
                                </p:cTn>
                              </p:par>
                            </p:childTnLst>
                          </p:cTn>
                        </p:par>
                        <p:par>
                          <p:cTn id="512" fill="hold">
                            <p:stCondLst>
                              <p:cond delay="14050"/>
                            </p:stCondLst>
                            <p:childTnLst>
                              <p:par>
                                <p:cTn id="513" presetID="21" presetClass="entr" presetSubtype="1" fill="hold" grpId="0" nodeType="afterEffect">
                                  <p:stCondLst>
                                    <p:cond delay="0"/>
                                  </p:stCondLst>
                                  <p:childTnLst>
                                    <p:set>
                                      <p:cBhvr>
                                        <p:cTn id="514" dur="1" fill="hold">
                                          <p:stCondLst>
                                            <p:cond delay="0"/>
                                          </p:stCondLst>
                                        </p:cTn>
                                        <p:tgtEl>
                                          <p:spTgt spid="141"/>
                                        </p:tgtEl>
                                        <p:attrNameLst>
                                          <p:attrName>style.visibility</p:attrName>
                                        </p:attrNameLst>
                                      </p:cBhvr>
                                      <p:to>
                                        <p:strVal val="visible"/>
                                      </p:to>
                                    </p:set>
                                    <p:animEffect transition="in" filter="wheel(1)">
                                      <p:cBhvr>
                                        <p:cTn id="515" dur="2000"/>
                                        <p:tgtEl>
                                          <p:spTgt spid="1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p:bldP spid="10" grpId="0"/>
      <p:bldP spid="11" grpId="0" animBg="1"/>
      <p:bldP spid="12" grpId="0"/>
      <p:bldP spid="13" grpId="0" animBg="1"/>
      <p:bldP spid="14" grpId="0"/>
      <p:bldP spid="15" grpId="0" animBg="1"/>
      <p:bldP spid="17" grpId="0" animBg="1"/>
      <p:bldP spid="18" grpId="0"/>
      <p:bldP spid="19" grpId="0" animBg="1"/>
      <p:bldP spid="21" grpId="0"/>
      <p:bldP spid="22" grpId="0" animBg="1"/>
      <p:bldP spid="23" grpId="0"/>
      <p:bldP spid="24" grpId="0" animBg="1"/>
      <p:bldP spid="26" grpId="0" animBg="1"/>
      <p:bldP spid="27" grpId="0"/>
      <p:bldP spid="28" grpId="0"/>
      <p:bldP spid="30" grpId="0"/>
      <p:bldP spid="31" grpId="0"/>
      <p:bldP spid="33" grpId="0"/>
      <p:bldP spid="32" grpId="0" animBg="1"/>
      <p:bldP spid="34" grpId="0"/>
      <p:bldP spid="35" grpId="0"/>
      <p:bldP spid="36" grpId="0" animBg="1"/>
      <p:bldP spid="37" grpId="0"/>
      <p:bldP spid="38" grpId="0" animBg="1"/>
      <p:bldP spid="39" grpId="0"/>
      <p:bldP spid="40" grpId="0" animBg="1"/>
      <p:bldP spid="41" grpId="0"/>
      <p:bldP spid="42" grpId="0"/>
      <p:bldP spid="43" grpId="0" animBg="1"/>
      <p:bldP spid="44" grpId="0"/>
      <p:bldP spid="45" grpId="0"/>
      <p:bldP spid="46" grpId="0" animBg="1"/>
      <p:bldP spid="47" grpId="0"/>
      <p:bldP spid="48" grpId="0"/>
      <p:bldP spid="49" grpId="0" animBg="1"/>
      <p:bldP spid="50" grpId="0"/>
      <p:bldP spid="51" grpId="0"/>
      <p:bldP spid="25" grpId="0"/>
      <p:bldP spid="52" grpId="0" animBg="1"/>
      <p:bldP spid="53" grpId="0"/>
      <p:bldP spid="54" grpId="0" animBg="1"/>
      <p:bldP spid="20" grpId="0"/>
      <p:bldP spid="16" grpId="0"/>
      <p:bldP spid="55" grpId="0"/>
      <p:bldP spid="56" grpId="0"/>
      <p:bldP spid="29" grpId="0" animBg="1"/>
      <p:bldP spid="57" grpId="0" animBg="1"/>
      <p:bldP spid="58" grpId="0"/>
      <p:bldP spid="59" grpId="0"/>
      <p:bldP spid="60" grpId="0" animBg="1"/>
      <p:bldP spid="61" grpId="0"/>
      <p:bldP spid="62" grpId="0"/>
      <p:bldP spid="64" grpId="0"/>
      <p:bldP spid="65" grpId="0"/>
      <p:bldP spid="63" grpId="0" animBg="1"/>
      <p:bldP spid="66" grpId="0" animBg="1"/>
      <p:bldP spid="67" grpId="0"/>
      <p:bldP spid="68" grpId="0" animBg="1"/>
      <p:bldP spid="69" grpId="0"/>
      <p:bldP spid="70" grpId="0"/>
      <p:bldP spid="83" grpId="0" animBg="1"/>
      <p:bldP spid="71" grpId="0" animBg="1"/>
      <p:bldP spid="72" grpId="0"/>
      <p:bldP spid="73" grpId="0" animBg="1"/>
      <p:bldP spid="74" grpId="0"/>
      <p:bldP spid="75" grpId="0" animBg="1"/>
      <p:bldP spid="76" grpId="0"/>
      <p:bldP spid="77" grpId="0"/>
      <p:bldP spid="78" grpId="0" animBg="1"/>
      <p:bldP spid="79" grpId="0"/>
      <p:bldP spid="80" grpId="0" animBg="1"/>
      <p:bldP spid="81" grpId="0"/>
      <p:bldP spid="82" grpId="0"/>
      <p:bldP spid="84" grpId="0"/>
      <p:bldP spid="85" grpId="0"/>
      <p:bldP spid="86" grpId="0" animBg="1"/>
      <p:bldP spid="87" grpId="0"/>
      <p:bldP spid="88" grpId="0"/>
      <p:bldP spid="113" grpId="0"/>
      <p:bldP spid="89" grpId="0" animBg="1"/>
      <p:bldP spid="90" grpId="0"/>
      <p:bldP spid="91" grpId="0"/>
      <p:bldP spid="92" grpId="0" animBg="1"/>
      <p:bldP spid="93" grpId="0"/>
      <p:bldP spid="95" grpId="0"/>
      <p:bldP spid="96" grpId="0" animBg="1"/>
      <p:bldP spid="97" grpId="0"/>
      <p:bldP spid="98" grpId="0" animBg="1"/>
      <p:bldP spid="99" grpId="0"/>
      <p:bldP spid="100" grpId="0"/>
      <p:bldP spid="101" grpId="0" animBg="1"/>
      <p:bldP spid="102" grpId="0"/>
      <p:bldP spid="103" grpId="0"/>
      <p:bldP spid="105" grpId="0"/>
      <p:bldP spid="106" grpId="0"/>
      <p:bldP spid="107" grpId="0" animBg="1"/>
      <p:bldP spid="108" grpId="0" animBg="1"/>
      <p:bldP spid="109" grpId="0"/>
      <p:bldP spid="110" grpId="0"/>
      <p:bldP spid="111" grpId="0" animBg="1"/>
      <p:bldP spid="112" grpId="0"/>
      <p:bldP spid="114" grpId="0" animBg="1"/>
      <p:bldP spid="115" grpId="0"/>
      <p:bldP spid="116" grpId="0" animBg="1"/>
      <p:bldP spid="117" grpId="0"/>
      <p:bldP spid="118" grpId="0"/>
      <p:bldP spid="119" grpId="0" animBg="1"/>
      <p:bldP spid="120" grpId="0"/>
      <p:bldP spid="121" grpId="0" animBg="1"/>
      <p:bldP spid="122" grpId="0"/>
      <p:bldP spid="126" grpId="0"/>
      <p:bldP spid="127" grpId="0" animBg="1"/>
      <p:bldP spid="128" grpId="0"/>
      <p:bldP spid="129" grpId="0" animBg="1"/>
      <p:bldP spid="130" grpId="0"/>
      <p:bldP spid="131" grpId="0"/>
      <p:bldP spid="132" grpId="0" animBg="1"/>
      <p:bldP spid="134" grpId="0"/>
      <p:bldP spid="136" grpId="0" animBg="1"/>
      <p:bldP spid="135" grpId="0"/>
      <p:bldP spid="137" grpId="0" animBg="1"/>
      <p:bldP spid="138" grpId="0"/>
      <p:bldP spid="139" grpId="0"/>
      <p:bldP spid="141"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endParaRPr lang="en-GB"/>
          </a:p>
        </p:txBody>
      </p:sp>
      <p:pic>
        <p:nvPicPr>
          <p:cNvPr id="5"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5992"/>
          <a:stretch/>
        </p:blipFill>
        <p:spPr>
          <a:xfrm>
            <a:off x="484807" y="44625"/>
            <a:ext cx="8479681" cy="6765196"/>
          </a:xfrm>
        </p:spPr>
      </p:pic>
      <p:sp>
        <p:nvSpPr>
          <p:cNvPr id="6" name="TextBox 5"/>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accent5">
                    <a:lumMod val="40000"/>
                    <a:lumOff val="60000"/>
                  </a:schemeClr>
                </a:solidFill>
              </a:rPr>
              <a:t>R. Talbert, Barrington Atlas of the Greek and Roman World, Princeton UP 2001</a:t>
            </a:r>
          </a:p>
        </p:txBody>
      </p:sp>
      <p:sp>
        <p:nvSpPr>
          <p:cNvPr id="7" name="Oval 6"/>
          <p:cNvSpPr/>
          <p:nvPr/>
        </p:nvSpPr>
        <p:spPr>
          <a:xfrm>
            <a:off x="1763688" y="3789040"/>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1115616" y="3320987"/>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575983" y="3647858"/>
            <a:ext cx="312906" cy="369332"/>
          </a:xfrm>
          <a:prstGeom prst="rect">
            <a:avLst/>
          </a:prstGeom>
          <a:noFill/>
        </p:spPr>
        <p:txBody>
          <a:bodyPr wrap="none" rtlCol="0">
            <a:spAutoFit/>
          </a:bodyPr>
          <a:lstStyle/>
          <a:p>
            <a:r>
              <a:rPr lang="en-GB" dirty="0">
                <a:solidFill>
                  <a:srgbClr val="9A0000"/>
                </a:solidFill>
              </a:rPr>
              <a:t>5</a:t>
            </a:r>
          </a:p>
        </p:txBody>
      </p:sp>
      <p:sp>
        <p:nvSpPr>
          <p:cNvPr id="10" name="TextBox 9"/>
          <p:cNvSpPr txBox="1"/>
          <p:nvPr/>
        </p:nvSpPr>
        <p:spPr>
          <a:xfrm>
            <a:off x="2602910" y="5661248"/>
            <a:ext cx="312906" cy="369332"/>
          </a:xfrm>
          <a:prstGeom prst="rect">
            <a:avLst/>
          </a:prstGeom>
          <a:noFill/>
        </p:spPr>
        <p:txBody>
          <a:bodyPr wrap="none" rtlCol="0">
            <a:spAutoFit/>
          </a:bodyPr>
          <a:lstStyle/>
          <a:p>
            <a:r>
              <a:rPr lang="en-GB" dirty="0">
                <a:solidFill>
                  <a:srgbClr val="9A0000"/>
                </a:solidFill>
              </a:rPr>
              <a:t>1</a:t>
            </a:r>
          </a:p>
        </p:txBody>
      </p:sp>
      <p:sp>
        <p:nvSpPr>
          <p:cNvPr id="11" name="Oval 10"/>
          <p:cNvSpPr/>
          <p:nvPr/>
        </p:nvSpPr>
        <p:spPr>
          <a:xfrm>
            <a:off x="1763688" y="4509120"/>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547664" y="4509120"/>
            <a:ext cx="312906" cy="369332"/>
          </a:xfrm>
          <a:prstGeom prst="rect">
            <a:avLst/>
          </a:prstGeom>
          <a:noFill/>
        </p:spPr>
        <p:txBody>
          <a:bodyPr wrap="none" rtlCol="0">
            <a:spAutoFit/>
          </a:bodyPr>
          <a:lstStyle/>
          <a:p>
            <a:r>
              <a:rPr lang="en-GB" dirty="0">
                <a:solidFill>
                  <a:srgbClr val="9A0000"/>
                </a:solidFill>
              </a:rPr>
              <a:t>3</a:t>
            </a:r>
          </a:p>
        </p:txBody>
      </p:sp>
      <p:sp>
        <p:nvSpPr>
          <p:cNvPr id="13" name="Oval 12"/>
          <p:cNvSpPr/>
          <p:nvPr/>
        </p:nvSpPr>
        <p:spPr>
          <a:xfrm>
            <a:off x="1979712" y="4725144"/>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386886" y="4571836"/>
            <a:ext cx="312906" cy="369332"/>
          </a:xfrm>
          <a:prstGeom prst="rect">
            <a:avLst/>
          </a:prstGeom>
          <a:noFill/>
        </p:spPr>
        <p:txBody>
          <a:bodyPr wrap="none" rtlCol="0">
            <a:spAutoFit/>
          </a:bodyPr>
          <a:lstStyle/>
          <a:p>
            <a:r>
              <a:rPr lang="en-GB" dirty="0">
                <a:solidFill>
                  <a:srgbClr val="9A0000"/>
                </a:solidFill>
              </a:rPr>
              <a:t>7</a:t>
            </a:r>
          </a:p>
        </p:txBody>
      </p:sp>
      <p:sp>
        <p:nvSpPr>
          <p:cNvPr id="15" name="Oval 14"/>
          <p:cNvSpPr/>
          <p:nvPr/>
        </p:nvSpPr>
        <p:spPr>
          <a:xfrm>
            <a:off x="1907704" y="5157192"/>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p:cNvSpPr/>
          <p:nvPr/>
        </p:nvSpPr>
        <p:spPr>
          <a:xfrm>
            <a:off x="1284506" y="393305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115616" y="4077072"/>
            <a:ext cx="312906" cy="369332"/>
          </a:xfrm>
          <a:prstGeom prst="rect">
            <a:avLst/>
          </a:prstGeom>
          <a:noFill/>
        </p:spPr>
        <p:txBody>
          <a:bodyPr wrap="none" rtlCol="0">
            <a:spAutoFit/>
          </a:bodyPr>
          <a:lstStyle/>
          <a:p>
            <a:r>
              <a:rPr lang="en-GB" dirty="0">
                <a:solidFill>
                  <a:srgbClr val="9A0000"/>
                </a:solidFill>
              </a:rPr>
              <a:t>2</a:t>
            </a:r>
          </a:p>
        </p:txBody>
      </p:sp>
      <p:sp>
        <p:nvSpPr>
          <p:cNvPr id="18" name="Oval 17"/>
          <p:cNvSpPr/>
          <p:nvPr/>
        </p:nvSpPr>
        <p:spPr>
          <a:xfrm>
            <a:off x="2508642" y="5013176"/>
            <a:ext cx="695206" cy="72008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1738814" y="5301208"/>
            <a:ext cx="312906" cy="369332"/>
          </a:xfrm>
          <a:prstGeom prst="rect">
            <a:avLst/>
          </a:prstGeom>
          <a:noFill/>
        </p:spPr>
        <p:txBody>
          <a:bodyPr wrap="none" rtlCol="0">
            <a:spAutoFit/>
          </a:bodyPr>
          <a:lstStyle/>
          <a:p>
            <a:r>
              <a:rPr lang="en-GB" dirty="0">
                <a:solidFill>
                  <a:srgbClr val="9A0000"/>
                </a:solidFill>
              </a:rPr>
              <a:t>6</a:t>
            </a:r>
          </a:p>
        </p:txBody>
      </p:sp>
      <p:sp>
        <p:nvSpPr>
          <p:cNvPr id="20" name="Oval 19"/>
          <p:cNvSpPr/>
          <p:nvPr/>
        </p:nvSpPr>
        <p:spPr>
          <a:xfrm>
            <a:off x="1907704" y="5769259"/>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2579786" y="4754362"/>
            <a:ext cx="312906" cy="369332"/>
          </a:xfrm>
          <a:prstGeom prst="rect">
            <a:avLst/>
          </a:prstGeom>
          <a:noFill/>
        </p:spPr>
        <p:txBody>
          <a:bodyPr wrap="none" rtlCol="0">
            <a:spAutoFit/>
          </a:bodyPr>
          <a:lstStyle/>
          <a:p>
            <a:r>
              <a:rPr lang="en-GB" dirty="0">
                <a:solidFill>
                  <a:srgbClr val="9A0000"/>
                </a:solidFill>
              </a:rPr>
              <a:t>3</a:t>
            </a:r>
          </a:p>
        </p:txBody>
      </p:sp>
      <p:sp>
        <p:nvSpPr>
          <p:cNvPr id="22" name="Oval 21"/>
          <p:cNvSpPr/>
          <p:nvPr/>
        </p:nvSpPr>
        <p:spPr>
          <a:xfrm>
            <a:off x="2573178" y="55472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p:cNvSpPr/>
          <p:nvPr/>
        </p:nvSpPr>
        <p:spPr>
          <a:xfrm>
            <a:off x="2376199" y="496167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rot="19302812">
            <a:off x="2404206" y="4867754"/>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5" name="TextBox 24"/>
          <p:cNvSpPr txBox="1"/>
          <p:nvPr/>
        </p:nvSpPr>
        <p:spPr>
          <a:xfrm>
            <a:off x="1738814" y="5877272"/>
            <a:ext cx="312906" cy="369332"/>
          </a:xfrm>
          <a:prstGeom prst="rect">
            <a:avLst/>
          </a:prstGeom>
          <a:noFill/>
        </p:spPr>
        <p:txBody>
          <a:bodyPr wrap="none" rtlCol="0">
            <a:spAutoFit/>
          </a:bodyPr>
          <a:lstStyle/>
          <a:p>
            <a:r>
              <a:rPr lang="en-GB" dirty="0">
                <a:solidFill>
                  <a:srgbClr val="9A0000"/>
                </a:solidFill>
              </a:rPr>
              <a:t>3</a:t>
            </a:r>
          </a:p>
        </p:txBody>
      </p:sp>
      <p:sp>
        <p:nvSpPr>
          <p:cNvPr id="26" name="TextBox 25"/>
          <p:cNvSpPr txBox="1"/>
          <p:nvPr/>
        </p:nvSpPr>
        <p:spPr>
          <a:xfrm>
            <a:off x="3460180" y="4437112"/>
            <a:ext cx="312906" cy="369332"/>
          </a:xfrm>
          <a:prstGeom prst="rect">
            <a:avLst/>
          </a:prstGeom>
          <a:noFill/>
        </p:spPr>
        <p:txBody>
          <a:bodyPr wrap="none" rtlCol="0">
            <a:spAutoFit/>
          </a:bodyPr>
          <a:lstStyle/>
          <a:p>
            <a:r>
              <a:rPr lang="en-GB" dirty="0">
                <a:solidFill>
                  <a:srgbClr val="9A0000"/>
                </a:solidFill>
              </a:rPr>
              <a:t>3</a:t>
            </a:r>
          </a:p>
        </p:txBody>
      </p:sp>
      <p:sp>
        <p:nvSpPr>
          <p:cNvPr id="27" name="TextBox 26"/>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8" name="TextBox 27"/>
          <p:cNvSpPr txBox="1"/>
          <p:nvPr/>
        </p:nvSpPr>
        <p:spPr>
          <a:xfrm>
            <a:off x="2411288" y="3832524"/>
            <a:ext cx="101502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HADRIANOPOLIS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9" name="Oval 28"/>
          <p:cNvSpPr/>
          <p:nvPr/>
        </p:nvSpPr>
        <p:spPr>
          <a:xfrm>
            <a:off x="2376199" y="38250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p:cNvSpPr txBox="1"/>
          <p:nvPr/>
        </p:nvSpPr>
        <p:spPr>
          <a:xfrm>
            <a:off x="2508642" y="3861153"/>
            <a:ext cx="312906" cy="369332"/>
          </a:xfrm>
          <a:prstGeom prst="rect">
            <a:avLst/>
          </a:prstGeom>
          <a:noFill/>
        </p:spPr>
        <p:txBody>
          <a:bodyPr wrap="none" rtlCol="0">
            <a:spAutoFit/>
          </a:bodyPr>
          <a:lstStyle/>
          <a:p>
            <a:r>
              <a:rPr lang="en-GB" dirty="0">
                <a:solidFill>
                  <a:srgbClr val="9A0000"/>
                </a:solidFill>
              </a:rPr>
              <a:t>1</a:t>
            </a:r>
          </a:p>
        </p:txBody>
      </p:sp>
      <p:sp>
        <p:nvSpPr>
          <p:cNvPr id="31" name="TextBox 30"/>
          <p:cNvSpPr txBox="1"/>
          <p:nvPr/>
        </p:nvSpPr>
        <p:spPr>
          <a:xfrm>
            <a:off x="910722" y="3203684"/>
            <a:ext cx="312906" cy="369332"/>
          </a:xfrm>
          <a:prstGeom prst="rect">
            <a:avLst/>
          </a:prstGeom>
          <a:noFill/>
        </p:spPr>
        <p:txBody>
          <a:bodyPr wrap="none" rtlCol="0">
            <a:spAutoFit/>
          </a:bodyPr>
          <a:lstStyle/>
          <a:p>
            <a:r>
              <a:rPr lang="en-GB" dirty="0">
                <a:solidFill>
                  <a:srgbClr val="9A0000"/>
                </a:solidFill>
              </a:rPr>
              <a:t>1</a:t>
            </a:r>
          </a:p>
        </p:txBody>
      </p:sp>
      <p:sp>
        <p:nvSpPr>
          <p:cNvPr id="32" name="Oval 31"/>
          <p:cNvSpPr/>
          <p:nvPr/>
        </p:nvSpPr>
        <p:spPr>
          <a:xfrm>
            <a:off x="1164057" y="464732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p:cNvSpPr txBox="1"/>
          <p:nvPr/>
        </p:nvSpPr>
        <p:spPr>
          <a:xfrm>
            <a:off x="1019925" y="4787860"/>
            <a:ext cx="312906" cy="369332"/>
          </a:xfrm>
          <a:prstGeom prst="rect">
            <a:avLst/>
          </a:prstGeom>
          <a:noFill/>
        </p:spPr>
        <p:txBody>
          <a:bodyPr wrap="none" rtlCol="0">
            <a:spAutoFit/>
          </a:bodyPr>
          <a:lstStyle/>
          <a:p>
            <a:r>
              <a:rPr lang="en-GB" dirty="0">
                <a:solidFill>
                  <a:srgbClr val="9A0000"/>
                </a:solidFill>
              </a:rPr>
              <a:t>1</a:t>
            </a:r>
          </a:p>
        </p:txBody>
      </p:sp>
      <p:sp>
        <p:nvSpPr>
          <p:cNvPr id="34" name="Oval 33"/>
          <p:cNvSpPr/>
          <p:nvPr/>
        </p:nvSpPr>
        <p:spPr>
          <a:xfrm>
            <a:off x="1680550" y="5142093"/>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a:off x="1475656" y="5157192"/>
            <a:ext cx="312906" cy="369332"/>
          </a:xfrm>
          <a:prstGeom prst="rect">
            <a:avLst/>
          </a:prstGeom>
          <a:noFill/>
        </p:spPr>
        <p:txBody>
          <a:bodyPr wrap="none" rtlCol="0">
            <a:spAutoFit/>
          </a:bodyPr>
          <a:lstStyle/>
          <a:p>
            <a:r>
              <a:rPr lang="en-GB" dirty="0">
                <a:solidFill>
                  <a:srgbClr val="9A0000"/>
                </a:solidFill>
              </a:rPr>
              <a:t>2</a:t>
            </a:r>
          </a:p>
        </p:txBody>
      </p:sp>
      <p:sp>
        <p:nvSpPr>
          <p:cNvPr id="36" name="Oval 35"/>
          <p:cNvSpPr/>
          <p:nvPr/>
        </p:nvSpPr>
        <p:spPr>
          <a:xfrm>
            <a:off x="3039900" y="453197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2843808" y="4499828"/>
            <a:ext cx="312906" cy="369332"/>
          </a:xfrm>
          <a:prstGeom prst="rect">
            <a:avLst/>
          </a:prstGeom>
          <a:noFill/>
        </p:spPr>
        <p:txBody>
          <a:bodyPr wrap="none" rtlCol="0">
            <a:spAutoFit/>
          </a:bodyPr>
          <a:lstStyle/>
          <a:p>
            <a:r>
              <a:rPr lang="en-GB" dirty="0">
                <a:solidFill>
                  <a:srgbClr val="9A0000"/>
                </a:solidFill>
              </a:rPr>
              <a:t>1</a:t>
            </a:r>
          </a:p>
        </p:txBody>
      </p:sp>
      <p:sp>
        <p:nvSpPr>
          <p:cNvPr id="38" name="TextBox 37"/>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9" name="Oval 38"/>
          <p:cNvSpPr/>
          <p:nvPr/>
        </p:nvSpPr>
        <p:spPr>
          <a:xfrm>
            <a:off x="2198440" y="505382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a:off x="1942400" y="5003884"/>
            <a:ext cx="312906" cy="369332"/>
          </a:xfrm>
          <a:prstGeom prst="rect">
            <a:avLst/>
          </a:prstGeom>
          <a:noFill/>
        </p:spPr>
        <p:txBody>
          <a:bodyPr wrap="none" rtlCol="0">
            <a:spAutoFit/>
          </a:bodyPr>
          <a:lstStyle/>
          <a:p>
            <a:r>
              <a:rPr lang="en-GB" dirty="0">
                <a:solidFill>
                  <a:srgbClr val="9A0000"/>
                </a:solidFill>
              </a:rPr>
              <a:t>2</a:t>
            </a:r>
          </a:p>
        </p:txBody>
      </p:sp>
      <p:sp>
        <p:nvSpPr>
          <p:cNvPr id="41" name="TextBox 40"/>
          <p:cNvSpPr txBox="1"/>
          <p:nvPr/>
        </p:nvSpPr>
        <p:spPr>
          <a:xfrm>
            <a:off x="1907704" y="5126995"/>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2" name="Oval 41"/>
          <p:cNvSpPr/>
          <p:nvPr/>
        </p:nvSpPr>
        <p:spPr>
          <a:xfrm>
            <a:off x="2250117" y="4112203"/>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2111291" y="4166873"/>
            <a:ext cx="312906" cy="369332"/>
          </a:xfrm>
          <a:prstGeom prst="rect">
            <a:avLst/>
          </a:prstGeom>
          <a:noFill/>
        </p:spPr>
        <p:txBody>
          <a:bodyPr wrap="none" rtlCol="0">
            <a:spAutoFit/>
          </a:bodyPr>
          <a:lstStyle/>
          <a:p>
            <a:r>
              <a:rPr lang="en-GB" dirty="0">
                <a:solidFill>
                  <a:srgbClr val="9A0000"/>
                </a:solidFill>
              </a:rPr>
              <a:t>3</a:t>
            </a:r>
          </a:p>
        </p:txBody>
      </p:sp>
      <p:sp>
        <p:nvSpPr>
          <p:cNvPr id="44" name="TextBox 43"/>
          <p:cNvSpPr txBox="1"/>
          <p:nvPr/>
        </p:nvSpPr>
        <p:spPr>
          <a:xfrm>
            <a:off x="2418913" y="4138627"/>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5" name="Oval 44"/>
          <p:cNvSpPr/>
          <p:nvPr/>
        </p:nvSpPr>
        <p:spPr>
          <a:xfrm>
            <a:off x="1630802" y="481515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a:off x="1738814" y="4797152"/>
            <a:ext cx="312906" cy="369332"/>
          </a:xfrm>
          <a:prstGeom prst="rect">
            <a:avLst/>
          </a:prstGeom>
          <a:noFill/>
        </p:spPr>
        <p:txBody>
          <a:bodyPr wrap="none" rtlCol="0">
            <a:spAutoFit/>
          </a:bodyPr>
          <a:lstStyle/>
          <a:p>
            <a:r>
              <a:rPr lang="en-GB" dirty="0">
                <a:solidFill>
                  <a:srgbClr val="9A0000"/>
                </a:solidFill>
              </a:rPr>
              <a:t>1</a:t>
            </a:r>
          </a:p>
        </p:txBody>
      </p:sp>
      <p:sp>
        <p:nvSpPr>
          <p:cNvPr id="47" name="TextBox 46"/>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8" name="TextBox 47"/>
          <p:cNvSpPr txBox="1"/>
          <p:nvPr/>
        </p:nvSpPr>
        <p:spPr>
          <a:xfrm>
            <a:off x="2411760" y="5631051"/>
            <a:ext cx="68159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CERAMUS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9" name="Oval 48"/>
          <p:cNvSpPr/>
          <p:nvPr/>
        </p:nvSpPr>
        <p:spPr>
          <a:xfrm>
            <a:off x="2123728" y="285293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p:cNvSpPr txBox="1"/>
          <p:nvPr/>
        </p:nvSpPr>
        <p:spPr>
          <a:xfrm>
            <a:off x="2195736" y="2708920"/>
            <a:ext cx="312906" cy="369332"/>
          </a:xfrm>
          <a:prstGeom prst="rect">
            <a:avLst/>
          </a:prstGeom>
          <a:noFill/>
        </p:spPr>
        <p:txBody>
          <a:bodyPr wrap="none" rtlCol="0">
            <a:spAutoFit/>
          </a:bodyPr>
          <a:lstStyle/>
          <a:p>
            <a:r>
              <a:rPr lang="en-GB" dirty="0">
                <a:solidFill>
                  <a:srgbClr val="9A0000"/>
                </a:solidFill>
              </a:rPr>
              <a:t>1</a:t>
            </a:r>
          </a:p>
        </p:txBody>
      </p:sp>
      <p:sp>
        <p:nvSpPr>
          <p:cNvPr id="51" name="Oval 50"/>
          <p:cNvSpPr/>
          <p:nvPr/>
        </p:nvSpPr>
        <p:spPr>
          <a:xfrm>
            <a:off x="2979840" y="4861560"/>
            <a:ext cx="793246" cy="811749"/>
          </a:xfrm>
          <a:prstGeom prst="ellipse">
            <a:avLst/>
          </a:prstGeom>
          <a:solidFill>
            <a:srgbClr val="FFFF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53" name="TextBox 52"/>
          <p:cNvSpPr txBox="1"/>
          <p:nvPr/>
        </p:nvSpPr>
        <p:spPr>
          <a:xfrm>
            <a:off x="2843808" y="5517232"/>
            <a:ext cx="441146" cy="369332"/>
          </a:xfrm>
          <a:prstGeom prst="rect">
            <a:avLst/>
          </a:prstGeom>
          <a:noFill/>
        </p:spPr>
        <p:txBody>
          <a:bodyPr wrap="none" rtlCol="0">
            <a:spAutoFit/>
          </a:bodyPr>
          <a:lstStyle/>
          <a:p>
            <a:r>
              <a:rPr lang="en-GB" dirty="0">
                <a:solidFill>
                  <a:srgbClr val="9A0000"/>
                </a:solidFill>
              </a:rPr>
              <a:t>12</a:t>
            </a:r>
          </a:p>
        </p:txBody>
      </p:sp>
      <p:sp>
        <p:nvSpPr>
          <p:cNvPr id="54" name="TextBox 53"/>
          <p:cNvSpPr txBox="1"/>
          <p:nvPr/>
        </p:nvSpPr>
        <p:spPr>
          <a:xfrm>
            <a:off x="2915816" y="5162602"/>
            <a:ext cx="86273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APHRODISIAS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5" name="TextBox 54"/>
          <p:cNvSpPr txBox="1"/>
          <p:nvPr/>
        </p:nvSpPr>
        <p:spPr>
          <a:xfrm>
            <a:off x="3632399" y="5252621"/>
            <a:ext cx="441146" cy="369332"/>
          </a:xfrm>
          <a:prstGeom prst="rect">
            <a:avLst/>
          </a:prstGeom>
          <a:noFill/>
        </p:spPr>
        <p:txBody>
          <a:bodyPr wrap="none" rtlCol="0">
            <a:spAutoFit/>
          </a:bodyPr>
          <a:lstStyle/>
          <a:p>
            <a:r>
              <a:rPr lang="en-GB" dirty="0">
                <a:solidFill>
                  <a:srgbClr val="FFFF00"/>
                </a:solidFill>
              </a:rPr>
              <a:t>17</a:t>
            </a:r>
          </a:p>
        </p:txBody>
      </p:sp>
      <p:sp>
        <p:nvSpPr>
          <p:cNvPr id="56" name="Oval 55"/>
          <p:cNvSpPr/>
          <p:nvPr/>
        </p:nvSpPr>
        <p:spPr>
          <a:xfrm>
            <a:off x="3256593" y="469052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2170862" y="550406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a:off x="2000816" y="5521425"/>
            <a:ext cx="48122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IASOS</a:t>
            </a:r>
          </a:p>
        </p:txBody>
      </p:sp>
      <p:sp>
        <p:nvSpPr>
          <p:cNvPr id="59" name="TextBox 58"/>
          <p:cNvSpPr txBox="1"/>
          <p:nvPr/>
        </p:nvSpPr>
        <p:spPr>
          <a:xfrm>
            <a:off x="2195736" y="5621953"/>
            <a:ext cx="312906" cy="369332"/>
          </a:xfrm>
          <a:prstGeom prst="rect">
            <a:avLst/>
          </a:prstGeom>
          <a:noFill/>
        </p:spPr>
        <p:txBody>
          <a:bodyPr wrap="none" rtlCol="0">
            <a:spAutoFit/>
          </a:bodyPr>
          <a:lstStyle/>
          <a:p>
            <a:r>
              <a:rPr lang="en-GB" dirty="0">
                <a:solidFill>
                  <a:srgbClr val="9A0000"/>
                </a:solidFill>
              </a:rPr>
              <a:t>1</a:t>
            </a:r>
          </a:p>
        </p:txBody>
      </p:sp>
      <p:sp>
        <p:nvSpPr>
          <p:cNvPr id="60" name="Oval 59"/>
          <p:cNvSpPr/>
          <p:nvPr/>
        </p:nvSpPr>
        <p:spPr>
          <a:xfrm>
            <a:off x="2657664" y="500983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p:cNvSpPr txBox="1"/>
          <p:nvPr/>
        </p:nvSpPr>
        <p:spPr>
          <a:xfrm rot="19302812">
            <a:off x="2642368" y="4989610"/>
            <a:ext cx="46358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NYSA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2" name="TextBox 61"/>
          <p:cNvSpPr txBox="1"/>
          <p:nvPr/>
        </p:nvSpPr>
        <p:spPr>
          <a:xfrm>
            <a:off x="2747874" y="4787860"/>
            <a:ext cx="312906" cy="369332"/>
          </a:xfrm>
          <a:prstGeom prst="rect">
            <a:avLst/>
          </a:prstGeom>
          <a:noFill/>
        </p:spPr>
        <p:txBody>
          <a:bodyPr wrap="none" rtlCol="0">
            <a:spAutoFit/>
          </a:bodyPr>
          <a:lstStyle/>
          <a:p>
            <a:r>
              <a:rPr lang="en-GB" dirty="0">
                <a:solidFill>
                  <a:srgbClr val="9A0000"/>
                </a:solidFill>
              </a:rPr>
              <a:t>1</a:t>
            </a:r>
          </a:p>
        </p:txBody>
      </p:sp>
      <p:sp>
        <p:nvSpPr>
          <p:cNvPr id="63" name="TextBox 62"/>
          <p:cNvSpPr txBox="1"/>
          <p:nvPr/>
        </p:nvSpPr>
        <p:spPr>
          <a:xfrm>
            <a:off x="3203848" y="3982207"/>
            <a:ext cx="312906" cy="369332"/>
          </a:xfrm>
          <a:prstGeom prst="rect">
            <a:avLst/>
          </a:prstGeom>
          <a:noFill/>
        </p:spPr>
        <p:txBody>
          <a:bodyPr wrap="none" rtlCol="0">
            <a:spAutoFit/>
          </a:bodyPr>
          <a:lstStyle/>
          <a:p>
            <a:r>
              <a:rPr lang="en-GB" dirty="0">
                <a:solidFill>
                  <a:srgbClr val="9A0000"/>
                </a:solidFill>
              </a:rPr>
              <a:t>1</a:t>
            </a:r>
          </a:p>
        </p:txBody>
      </p:sp>
      <p:sp>
        <p:nvSpPr>
          <p:cNvPr id="65" name="Oval 64"/>
          <p:cNvSpPr/>
          <p:nvPr/>
        </p:nvSpPr>
        <p:spPr>
          <a:xfrm>
            <a:off x="3376463" y="411476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p:cNvSpPr/>
          <p:nvPr/>
        </p:nvSpPr>
        <p:spPr>
          <a:xfrm>
            <a:off x="3524387" y="49580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TextBox 66"/>
          <p:cNvSpPr txBox="1"/>
          <p:nvPr/>
        </p:nvSpPr>
        <p:spPr>
          <a:xfrm>
            <a:off x="3549345" y="5013176"/>
            <a:ext cx="6783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ATTOUDA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8" name="Oval 67"/>
          <p:cNvSpPr/>
          <p:nvPr/>
        </p:nvSpPr>
        <p:spPr>
          <a:xfrm>
            <a:off x="2255404" y="38151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TextBox 68"/>
          <p:cNvSpPr txBox="1"/>
          <p:nvPr/>
        </p:nvSpPr>
        <p:spPr>
          <a:xfrm rot="18831155">
            <a:off x="2208176" y="3552817"/>
            <a:ext cx="67999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NAKRASA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0" name="TextBox 69"/>
          <p:cNvSpPr txBox="1"/>
          <p:nvPr/>
        </p:nvSpPr>
        <p:spPr>
          <a:xfrm>
            <a:off x="2200410" y="3501008"/>
            <a:ext cx="312906" cy="369332"/>
          </a:xfrm>
          <a:prstGeom prst="rect">
            <a:avLst/>
          </a:prstGeom>
          <a:noFill/>
        </p:spPr>
        <p:txBody>
          <a:bodyPr wrap="none" rtlCol="0">
            <a:spAutoFit/>
          </a:bodyPr>
          <a:lstStyle/>
          <a:p>
            <a:r>
              <a:rPr lang="en-GB" dirty="0">
                <a:solidFill>
                  <a:srgbClr val="9A0000"/>
                </a:solidFill>
              </a:rPr>
              <a:t>1</a:t>
            </a:r>
          </a:p>
        </p:txBody>
      </p:sp>
      <p:sp>
        <p:nvSpPr>
          <p:cNvPr id="71" name="Oval 70"/>
          <p:cNvSpPr/>
          <p:nvPr/>
        </p:nvSpPr>
        <p:spPr>
          <a:xfrm>
            <a:off x="3952660" y="5084024"/>
            <a:ext cx="556931" cy="50076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Oval 71"/>
          <p:cNvSpPr/>
          <p:nvPr/>
        </p:nvSpPr>
        <p:spPr>
          <a:xfrm>
            <a:off x="4293567" y="5197842"/>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TextBox 72"/>
          <p:cNvSpPr txBox="1"/>
          <p:nvPr/>
        </p:nvSpPr>
        <p:spPr>
          <a:xfrm>
            <a:off x="4517096" y="5386761"/>
            <a:ext cx="312906" cy="369332"/>
          </a:xfrm>
          <a:prstGeom prst="rect">
            <a:avLst/>
          </a:prstGeom>
          <a:noFill/>
        </p:spPr>
        <p:txBody>
          <a:bodyPr wrap="none" rtlCol="0">
            <a:spAutoFit/>
          </a:bodyPr>
          <a:lstStyle/>
          <a:p>
            <a:r>
              <a:rPr lang="en-GB" dirty="0">
                <a:solidFill>
                  <a:srgbClr val="9A0000"/>
                </a:solidFill>
              </a:rPr>
              <a:t>5</a:t>
            </a:r>
          </a:p>
        </p:txBody>
      </p:sp>
      <p:sp>
        <p:nvSpPr>
          <p:cNvPr id="74" name="Oval 73"/>
          <p:cNvSpPr/>
          <p:nvPr/>
        </p:nvSpPr>
        <p:spPr>
          <a:xfrm>
            <a:off x="4860032" y="53012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TextBox 74"/>
          <p:cNvSpPr txBox="1"/>
          <p:nvPr/>
        </p:nvSpPr>
        <p:spPr>
          <a:xfrm>
            <a:off x="4964999" y="5398314"/>
            <a:ext cx="312906" cy="369332"/>
          </a:xfrm>
          <a:prstGeom prst="rect">
            <a:avLst/>
          </a:prstGeom>
          <a:noFill/>
        </p:spPr>
        <p:txBody>
          <a:bodyPr wrap="none" rtlCol="0">
            <a:spAutoFit/>
          </a:bodyPr>
          <a:lstStyle/>
          <a:p>
            <a:r>
              <a:rPr lang="en-GB" dirty="0">
                <a:solidFill>
                  <a:srgbClr val="9A0000"/>
                </a:solidFill>
              </a:rPr>
              <a:t>1</a:t>
            </a:r>
          </a:p>
        </p:txBody>
      </p:sp>
      <p:sp>
        <p:nvSpPr>
          <p:cNvPr id="76" name="Oval 75"/>
          <p:cNvSpPr/>
          <p:nvPr/>
        </p:nvSpPr>
        <p:spPr>
          <a:xfrm>
            <a:off x="4585729" y="515582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TextBox 76"/>
          <p:cNvSpPr txBox="1"/>
          <p:nvPr/>
        </p:nvSpPr>
        <p:spPr>
          <a:xfrm>
            <a:off x="4530882" y="4943210"/>
            <a:ext cx="312906" cy="369332"/>
          </a:xfrm>
          <a:prstGeom prst="rect">
            <a:avLst/>
          </a:prstGeom>
          <a:noFill/>
        </p:spPr>
        <p:txBody>
          <a:bodyPr wrap="none" rtlCol="0">
            <a:spAutoFit/>
          </a:bodyPr>
          <a:lstStyle/>
          <a:p>
            <a:r>
              <a:rPr lang="en-GB" dirty="0">
                <a:solidFill>
                  <a:srgbClr val="9A0000"/>
                </a:solidFill>
              </a:rPr>
              <a:t>1</a:t>
            </a:r>
          </a:p>
        </p:txBody>
      </p:sp>
      <p:sp>
        <p:nvSpPr>
          <p:cNvPr id="78" name="TextBox 77"/>
          <p:cNvSpPr txBox="1"/>
          <p:nvPr/>
        </p:nvSpPr>
        <p:spPr>
          <a:xfrm>
            <a:off x="4386956" y="5185691"/>
            <a:ext cx="62228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SILLYON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9" name="Oval 78"/>
          <p:cNvSpPr/>
          <p:nvPr/>
        </p:nvSpPr>
        <p:spPr>
          <a:xfrm>
            <a:off x="4307813" y="541058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0" name="TextBox 79"/>
          <p:cNvSpPr txBox="1"/>
          <p:nvPr/>
        </p:nvSpPr>
        <p:spPr>
          <a:xfrm>
            <a:off x="4175199" y="5504064"/>
            <a:ext cx="68961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ATTALEIA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1" name="Oval 80"/>
          <p:cNvSpPr/>
          <p:nvPr/>
        </p:nvSpPr>
        <p:spPr>
          <a:xfrm>
            <a:off x="4337076" y="4671139"/>
            <a:ext cx="417128" cy="382688"/>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TextBox 81"/>
          <p:cNvSpPr txBox="1"/>
          <p:nvPr/>
        </p:nvSpPr>
        <p:spPr>
          <a:xfrm>
            <a:off x="4355976" y="4660897"/>
            <a:ext cx="5533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ADADA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3" name="TextBox 82"/>
          <p:cNvSpPr txBox="1"/>
          <p:nvPr/>
        </p:nvSpPr>
        <p:spPr>
          <a:xfrm>
            <a:off x="4547126" y="4427820"/>
            <a:ext cx="312906" cy="369332"/>
          </a:xfrm>
          <a:prstGeom prst="rect">
            <a:avLst/>
          </a:prstGeom>
          <a:noFill/>
        </p:spPr>
        <p:txBody>
          <a:bodyPr wrap="none" rtlCol="0">
            <a:spAutoFit/>
          </a:bodyPr>
          <a:lstStyle/>
          <a:p>
            <a:r>
              <a:rPr lang="en-GB" dirty="0">
                <a:solidFill>
                  <a:srgbClr val="9A0000"/>
                </a:solidFill>
              </a:rPr>
              <a:t>4</a:t>
            </a:r>
          </a:p>
        </p:txBody>
      </p:sp>
      <p:sp>
        <p:nvSpPr>
          <p:cNvPr id="84" name="TextBox 83"/>
          <p:cNvSpPr txBox="1"/>
          <p:nvPr/>
        </p:nvSpPr>
        <p:spPr>
          <a:xfrm rot="18988557">
            <a:off x="3857182" y="5195905"/>
            <a:ext cx="72167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TERMESOS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5" name="TextBox 84"/>
          <p:cNvSpPr txBox="1"/>
          <p:nvPr/>
        </p:nvSpPr>
        <p:spPr>
          <a:xfrm>
            <a:off x="3978247" y="5507940"/>
            <a:ext cx="312906" cy="369332"/>
          </a:xfrm>
          <a:prstGeom prst="rect">
            <a:avLst/>
          </a:prstGeom>
          <a:noFill/>
        </p:spPr>
        <p:txBody>
          <a:bodyPr wrap="none" rtlCol="0">
            <a:spAutoFit/>
          </a:bodyPr>
          <a:lstStyle/>
          <a:p>
            <a:r>
              <a:rPr lang="en-GB" dirty="0">
                <a:solidFill>
                  <a:srgbClr val="9A0000"/>
                </a:solidFill>
              </a:rPr>
              <a:t>7</a:t>
            </a:r>
          </a:p>
        </p:txBody>
      </p:sp>
      <p:sp>
        <p:nvSpPr>
          <p:cNvPr id="86" name="Oval 85"/>
          <p:cNvSpPr/>
          <p:nvPr/>
        </p:nvSpPr>
        <p:spPr>
          <a:xfrm>
            <a:off x="3484475" y="58772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TextBox 86"/>
          <p:cNvSpPr txBox="1"/>
          <p:nvPr/>
        </p:nvSpPr>
        <p:spPr>
          <a:xfrm>
            <a:off x="3275856" y="5877272"/>
            <a:ext cx="312906" cy="369332"/>
          </a:xfrm>
          <a:prstGeom prst="rect">
            <a:avLst/>
          </a:prstGeom>
          <a:noFill/>
        </p:spPr>
        <p:txBody>
          <a:bodyPr wrap="none" rtlCol="0">
            <a:spAutoFit/>
          </a:bodyPr>
          <a:lstStyle/>
          <a:p>
            <a:r>
              <a:rPr lang="en-GB" dirty="0">
                <a:solidFill>
                  <a:srgbClr val="9A0000"/>
                </a:solidFill>
              </a:rPr>
              <a:t>1</a:t>
            </a:r>
          </a:p>
        </p:txBody>
      </p:sp>
      <p:sp>
        <p:nvSpPr>
          <p:cNvPr id="88" name="TextBox 87"/>
          <p:cNvSpPr txBox="1"/>
          <p:nvPr/>
        </p:nvSpPr>
        <p:spPr>
          <a:xfrm>
            <a:off x="3347864" y="5877852"/>
            <a:ext cx="7729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TELMESSOS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9" name="Oval 88"/>
          <p:cNvSpPr/>
          <p:nvPr/>
        </p:nvSpPr>
        <p:spPr>
          <a:xfrm>
            <a:off x="3594203" y="599457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TextBox 89"/>
          <p:cNvSpPr txBox="1"/>
          <p:nvPr/>
        </p:nvSpPr>
        <p:spPr>
          <a:xfrm>
            <a:off x="3611022" y="6156012"/>
            <a:ext cx="312906" cy="369332"/>
          </a:xfrm>
          <a:prstGeom prst="rect">
            <a:avLst/>
          </a:prstGeom>
          <a:noFill/>
        </p:spPr>
        <p:txBody>
          <a:bodyPr wrap="none" rtlCol="0">
            <a:spAutoFit/>
          </a:bodyPr>
          <a:lstStyle/>
          <a:p>
            <a:r>
              <a:rPr lang="en-GB" dirty="0">
                <a:solidFill>
                  <a:srgbClr val="9A0000"/>
                </a:solidFill>
              </a:rPr>
              <a:t>1</a:t>
            </a:r>
          </a:p>
        </p:txBody>
      </p:sp>
      <p:sp>
        <p:nvSpPr>
          <p:cNvPr id="91" name="TextBox 90"/>
          <p:cNvSpPr txBox="1"/>
          <p:nvPr/>
        </p:nvSpPr>
        <p:spPr>
          <a:xfrm>
            <a:off x="4018746" y="6235892"/>
            <a:ext cx="312906" cy="369332"/>
          </a:xfrm>
          <a:prstGeom prst="rect">
            <a:avLst/>
          </a:prstGeom>
          <a:noFill/>
        </p:spPr>
        <p:txBody>
          <a:bodyPr wrap="none" rtlCol="0">
            <a:spAutoFit/>
          </a:bodyPr>
          <a:lstStyle/>
          <a:p>
            <a:r>
              <a:rPr lang="en-GB" dirty="0">
                <a:solidFill>
                  <a:srgbClr val="9A0000"/>
                </a:solidFill>
              </a:rPr>
              <a:t>1</a:t>
            </a:r>
          </a:p>
        </p:txBody>
      </p:sp>
      <p:sp>
        <p:nvSpPr>
          <p:cNvPr id="92" name="Oval 91"/>
          <p:cNvSpPr/>
          <p:nvPr/>
        </p:nvSpPr>
        <p:spPr>
          <a:xfrm>
            <a:off x="3916916" y="607564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TextBox 92"/>
          <p:cNvSpPr txBox="1"/>
          <p:nvPr/>
        </p:nvSpPr>
        <p:spPr>
          <a:xfrm>
            <a:off x="3917527" y="6063099"/>
            <a:ext cx="61747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APERLAI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4" name="TextBox 93"/>
          <p:cNvSpPr txBox="1"/>
          <p:nvPr/>
        </p:nvSpPr>
        <p:spPr>
          <a:xfrm>
            <a:off x="3339784" y="5586853"/>
            <a:ext cx="57740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KIBYRA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5" name="Oval 94"/>
          <p:cNvSpPr/>
          <p:nvPr/>
        </p:nvSpPr>
        <p:spPr>
          <a:xfrm>
            <a:off x="3534416" y="5517232"/>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6" name="TextBox 95"/>
          <p:cNvSpPr txBox="1"/>
          <p:nvPr/>
        </p:nvSpPr>
        <p:spPr>
          <a:xfrm>
            <a:off x="3707904" y="5507940"/>
            <a:ext cx="312906" cy="369332"/>
          </a:xfrm>
          <a:prstGeom prst="rect">
            <a:avLst/>
          </a:prstGeom>
          <a:noFill/>
        </p:spPr>
        <p:txBody>
          <a:bodyPr wrap="none" rtlCol="0">
            <a:spAutoFit/>
          </a:bodyPr>
          <a:lstStyle/>
          <a:p>
            <a:r>
              <a:rPr lang="en-GB" dirty="0">
                <a:solidFill>
                  <a:srgbClr val="9A0000"/>
                </a:solidFill>
              </a:rPr>
              <a:t>2</a:t>
            </a:r>
          </a:p>
        </p:txBody>
      </p:sp>
      <p:sp>
        <p:nvSpPr>
          <p:cNvPr id="97" name="Oval 96"/>
          <p:cNvSpPr/>
          <p:nvPr/>
        </p:nvSpPr>
        <p:spPr>
          <a:xfrm>
            <a:off x="3523700" y="570297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8" name="TextBox 97"/>
          <p:cNvSpPr txBox="1"/>
          <p:nvPr/>
        </p:nvSpPr>
        <p:spPr>
          <a:xfrm>
            <a:off x="3482301" y="5771134"/>
            <a:ext cx="73449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OINOANDA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9" name="TextBox 98"/>
          <p:cNvSpPr txBox="1"/>
          <p:nvPr/>
        </p:nvSpPr>
        <p:spPr>
          <a:xfrm>
            <a:off x="3328022" y="5651956"/>
            <a:ext cx="312906" cy="369332"/>
          </a:xfrm>
          <a:prstGeom prst="rect">
            <a:avLst/>
          </a:prstGeom>
          <a:noFill/>
        </p:spPr>
        <p:txBody>
          <a:bodyPr wrap="none" rtlCol="0">
            <a:spAutoFit/>
          </a:bodyPr>
          <a:lstStyle/>
          <a:p>
            <a:r>
              <a:rPr lang="en-GB" dirty="0">
                <a:solidFill>
                  <a:srgbClr val="9A0000"/>
                </a:solidFill>
              </a:rPr>
              <a:t>1</a:t>
            </a:r>
          </a:p>
        </p:txBody>
      </p:sp>
      <p:sp>
        <p:nvSpPr>
          <p:cNvPr id="100" name="Oval 99"/>
          <p:cNvSpPr/>
          <p:nvPr/>
        </p:nvSpPr>
        <p:spPr>
          <a:xfrm>
            <a:off x="5868144" y="394115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1" name="TextBox 100"/>
          <p:cNvSpPr txBox="1"/>
          <p:nvPr/>
        </p:nvSpPr>
        <p:spPr>
          <a:xfrm>
            <a:off x="5927715" y="3779748"/>
            <a:ext cx="312906" cy="369332"/>
          </a:xfrm>
          <a:prstGeom prst="rect">
            <a:avLst/>
          </a:prstGeom>
          <a:noFill/>
        </p:spPr>
        <p:txBody>
          <a:bodyPr wrap="none" rtlCol="0">
            <a:spAutoFit/>
          </a:bodyPr>
          <a:lstStyle/>
          <a:p>
            <a:r>
              <a:rPr lang="en-GB" dirty="0">
                <a:solidFill>
                  <a:srgbClr val="9A0000"/>
                </a:solidFill>
              </a:rPr>
              <a:t>1</a:t>
            </a:r>
          </a:p>
        </p:txBody>
      </p:sp>
      <p:sp>
        <p:nvSpPr>
          <p:cNvPr id="102" name="TextBox 101"/>
          <p:cNvSpPr txBox="1"/>
          <p:nvPr/>
        </p:nvSpPr>
        <p:spPr>
          <a:xfrm>
            <a:off x="5564474" y="4061974"/>
            <a:ext cx="66877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SAVATRA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4" name="TextBox 103"/>
          <p:cNvSpPr txBox="1"/>
          <p:nvPr/>
        </p:nvSpPr>
        <p:spPr>
          <a:xfrm rot="21185174">
            <a:off x="1342549" y="2988240"/>
            <a:ext cx="56618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PARION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5" name="TextBox 104"/>
          <p:cNvSpPr txBox="1"/>
          <p:nvPr/>
        </p:nvSpPr>
        <p:spPr>
          <a:xfrm>
            <a:off x="1587904" y="3045986"/>
            <a:ext cx="312906" cy="369332"/>
          </a:xfrm>
          <a:prstGeom prst="rect">
            <a:avLst/>
          </a:prstGeom>
          <a:noFill/>
        </p:spPr>
        <p:txBody>
          <a:bodyPr wrap="none" rtlCol="0">
            <a:spAutoFit/>
          </a:bodyPr>
          <a:lstStyle/>
          <a:p>
            <a:r>
              <a:rPr lang="en-GB" dirty="0">
                <a:solidFill>
                  <a:srgbClr val="9A0000"/>
                </a:solidFill>
              </a:rPr>
              <a:t>1</a:t>
            </a:r>
          </a:p>
        </p:txBody>
      </p:sp>
      <p:sp>
        <p:nvSpPr>
          <p:cNvPr id="106" name="Oval 105"/>
          <p:cNvSpPr/>
          <p:nvPr/>
        </p:nvSpPr>
        <p:spPr>
          <a:xfrm>
            <a:off x="1502561" y="2978950"/>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7" name="TextBox 106"/>
          <p:cNvSpPr txBox="1"/>
          <p:nvPr/>
        </p:nvSpPr>
        <p:spPr>
          <a:xfrm>
            <a:off x="3707904" y="4221668"/>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AKMONEA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8" name="TextBox 107"/>
          <p:cNvSpPr txBox="1"/>
          <p:nvPr/>
        </p:nvSpPr>
        <p:spPr>
          <a:xfrm>
            <a:off x="3908883" y="3877754"/>
            <a:ext cx="312906" cy="369332"/>
          </a:xfrm>
          <a:prstGeom prst="rect">
            <a:avLst/>
          </a:prstGeom>
          <a:noFill/>
        </p:spPr>
        <p:txBody>
          <a:bodyPr wrap="none" rtlCol="0">
            <a:spAutoFit/>
          </a:bodyPr>
          <a:lstStyle/>
          <a:p>
            <a:r>
              <a:rPr lang="en-GB" dirty="0">
                <a:solidFill>
                  <a:srgbClr val="9A0000"/>
                </a:solidFill>
              </a:rPr>
              <a:t>2</a:t>
            </a:r>
          </a:p>
        </p:txBody>
      </p:sp>
      <p:sp>
        <p:nvSpPr>
          <p:cNvPr id="109" name="Oval 108"/>
          <p:cNvSpPr/>
          <p:nvPr/>
        </p:nvSpPr>
        <p:spPr>
          <a:xfrm>
            <a:off x="3908883" y="4138627"/>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 name="TextBox 110"/>
          <p:cNvSpPr txBox="1"/>
          <p:nvPr/>
        </p:nvSpPr>
        <p:spPr>
          <a:xfrm rot="19637841">
            <a:off x="3209385" y="4004480"/>
            <a:ext cx="106631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TEMENOTHRYRAI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0" name="TextBox 109"/>
          <p:cNvSpPr txBox="1"/>
          <p:nvPr/>
        </p:nvSpPr>
        <p:spPr>
          <a:xfrm>
            <a:off x="4172041" y="2854737"/>
            <a:ext cx="312906" cy="369332"/>
          </a:xfrm>
          <a:prstGeom prst="rect">
            <a:avLst/>
          </a:prstGeom>
          <a:noFill/>
        </p:spPr>
        <p:txBody>
          <a:bodyPr wrap="none" rtlCol="0">
            <a:spAutoFit/>
          </a:bodyPr>
          <a:lstStyle/>
          <a:p>
            <a:r>
              <a:rPr lang="en-GB" dirty="0">
                <a:solidFill>
                  <a:srgbClr val="9A0000"/>
                </a:solidFill>
              </a:rPr>
              <a:t>1</a:t>
            </a:r>
          </a:p>
        </p:txBody>
      </p:sp>
      <p:sp>
        <p:nvSpPr>
          <p:cNvPr id="112" name="TextBox 111"/>
          <p:cNvSpPr txBox="1"/>
          <p:nvPr/>
        </p:nvSpPr>
        <p:spPr>
          <a:xfrm rot="1525223">
            <a:off x="3778727" y="3078487"/>
            <a:ext cx="8386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DORYLAEUM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3" name="Oval 112"/>
          <p:cNvSpPr/>
          <p:nvPr/>
        </p:nvSpPr>
        <p:spPr>
          <a:xfrm>
            <a:off x="4091789" y="30601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4" name="Oval 113"/>
          <p:cNvSpPr/>
          <p:nvPr/>
        </p:nvSpPr>
        <p:spPr>
          <a:xfrm>
            <a:off x="7596336" y="41966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5" name="TextBox 114"/>
          <p:cNvSpPr txBox="1"/>
          <p:nvPr/>
        </p:nvSpPr>
        <p:spPr>
          <a:xfrm>
            <a:off x="7704348" y="4002998"/>
            <a:ext cx="312906" cy="369332"/>
          </a:xfrm>
          <a:prstGeom prst="rect">
            <a:avLst/>
          </a:prstGeom>
          <a:noFill/>
        </p:spPr>
        <p:txBody>
          <a:bodyPr wrap="none" rtlCol="0">
            <a:spAutoFit/>
          </a:bodyPr>
          <a:lstStyle/>
          <a:p>
            <a:r>
              <a:rPr lang="en-GB" dirty="0">
                <a:solidFill>
                  <a:srgbClr val="9A0000"/>
                </a:solidFill>
              </a:rPr>
              <a:t>1</a:t>
            </a:r>
          </a:p>
        </p:txBody>
      </p:sp>
      <p:sp>
        <p:nvSpPr>
          <p:cNvPr id="116" name="Oval 115"/>
          <p:cNvSpPr/>
          <p:nvPr/>
        </p:nvSpPr>
        <p:spPr>
          <a:xfrm>
            <a:off x="6892222" y="358706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7" name="TextBox 116"/>
          <p:cNvSpPr txBox="1"/>
          <p:nvPr/>
        </p:nvSpPr>
        <p:spPr>
          <a:xfrm>
            <a:off x="6948264" y="3707740"/>
            <a:ext cx="312906" cy="369332"/>
          </a:xfrm>
          <a:prstGeom prst="rect">
            <a:avLst/>
          </a:prstGeom>
          <a:noFill/>
        </p:spPr>
        <p:txBody>
          <a:bodyPr wrap="none" rtlCol="0">
            <a:spAutoFit/>
          </a:bodyPr>
          <a:lstStyle/>
          <a:p>
            <a:r>
              <a:rPr lang="en-GB" dirty="0">
                <a:solidFill>
                  <a:srgbClr val="9A0000"/>
                </a:solidFill>
              </a:rPr>
              <a:t>1</a:t>
            </a:r>
          </a:p>
        </p:txBody>
      </p:sp>
      <p:sp>
        <p:nvSpPr>
          <p:cNvPr id="118" name="TextBox 117"/>
          <p:cNvSpPr txBox="1"/>
          <p:nvPr/>
        </p:nvSpPr>
        <p:spPr>
          <a:xfrm>
            <a:off x="6785882" y="3537302"/>
            <a:ext cx="64472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KOMANA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9" name="Oval 118"/>
          <p:cNvSpPr/>
          <p:nvPr/>
        </p:nvSpPr>
        <p:spPr>
          <a:xfrm>
            <a:off x="5014747" y="2656880"/>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0" name="TextBox 119"/>
          <p:cNvSpPr txBox="1"/>
          <p:nvPr/>
        </p:nvSpPr>
        <p:spPr>
          <a:xfrm>
            <a:off x="5218266" y="2472214"/>
            <a:ext cx="312906" cy="369332"/>
          </a:xfrm>
          <a:prstGeom prst="rect">
            <a:avLst/>
          </a:prstGeom>
          <a:noFill/>
        </p:spPr>
        <p:txBody>
          <a:bodyPr wrap="none" rtlCol="0">
            <a:spAutoFit/>
          </a:bodyPr>
          <a:lstStyle/>
          <a:p>
            <a:r>
              <a:rPr lang="en-GB" dirty="0">
                <a:solidFill>
                  <a:srgbClr val="9A0000"/>
                </a:solidFill>
              </a:rPr>
              <a:t>2</a:t>
            </a:r>
          </a:p>
        </p:txBody>
      </p:sp>
      <p:sp>
        <p:nvSpPr>
          <p:cNvPr id="121" name="Oval 120"/>
          <p:cNvSpPr/>
          <p:nvPr/>
        </p:nvSpPr>
        <p:spPr>
          <a:xfrm>
            <a:off x="4517096" y="31732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 name="TextBox 121"/>
          <p:cNvSpPr txBox="1"/>
          <p:nvPr/>
        </p:nvSpPr>
        <p:spPr>
          <a:xfrm>
            <a:off x="4607336" y="3307206"/>
            <a:ext cx="312906" cy="369332"/>
          </a:xfrm>
          <a:prstGeom prst="rect">
            <a:avLst/>
          </a:prstGeom>
          <a:noFill/>
        </p:spPr>
        <p:txBody>
          <a:bodyPr wrap="none" rtlCol="0">
            <a:spAutoFit/>
          </a:bodyPr>
          <a:lstStyle/>
          <a:p>
            <a:r>
              <a:rPr lang="en-GB" dirty="0">
                <a:solidFill>
                  <a:srgbClr val="9A0000"/>
                </a:solidFill>
              </a:rPr>
              <a:t>1</a:t>
            </a:r>
          </a:p>
        </p:txBody>
      </p:sp>
      <p:sp>
        <p:nvSpPr>
          <p:cNvPr id="123" name="TextBox 122"/>
          <p:cNvSpPr txBox="1"/>
          <p:nvPr/>
        </p:nvSpPr>
        <p:spPr>
          <a:xfrm>
            <a:off x="5508104" y="6642556"/>
            <a:ext cx="8803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PALAIPAPHOS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4" name="Oval 123"/>
          <p:cNvSpPr/>
          <p:nvPr/>
        </p:nvSpPr>
        <p:spPr>
          <a:xfrm>
            <a:off x="5807500" y="6606644"/>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5" name="TextBox 124"/>
          <p:cNvSpPr txBox="1"/>
          <p:nvPr/>
        </p:nvSpPr>
        <p:spPr>
          <a:xfrm>
            <a:off x="5940152" y="6381328"/>
            <a:ext cx="312906" cy="369332"/>
          </a:xfrm>
          <a:prstGeom prst="rect">
            <a:avLst/>
          </a:prstGeom>
          <a:noFill/>
        </p:spPr>
        <p:txBody>
          <a:bodyPr wrap="none" rtlCol="0">
            <a:spAutoFit/>
          </a:bodyPr>
          <a:lstStyle/>
          <a:p>
            <a:r>
              <a:rPr lang="en-GB" dirty="0">
                <a:solidFill>
                  <a:srgbClr val="9A0000"/>
                </a:solidFill>
              </a:rPr>
              <a:t>2</a:t>
            </a:r>
          </a:p>
        </p:txBody>
      </p:sp>
      <p:sp>
        <p:nvSpPr>
          <p:cNvPr id="126" name="Oval 125"/>
          <p:cNvSpPr/>
          <p:nvPr/>
        </p:nvSpPr>
        <p:spPr>
          <a:xfrm>
            <a:off x="3882197" y="22768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7" name="TextBox 126"/>
          <p:cNvSpPr txBox="1"/>
          <p:nvPr/>
        </p:nvSpPr>
        <p:spPr>
          <a:xfrm>
            <a:off x="3676126" y="2302497"/>
            <a:ext cx="906017" cy="215444"/>
          </a:xfrm>
          <a:prstGeom prst="rect">
            <a:avLst/>
          </a:prstGeom>
          <a:noFill/>
        </p:spPr>
        <p:txBody>
          <a:bodyPr wrap="none" rtlCol="0">
            <a:spAutoFit/>
          </a:bodyPr>
          <a:lstStyle/>
          <a:p>
            <a:r>
              <a:rPr lang="de-DE" sz="800" dirty="0">
                <a:solidFill>
                  <a:schemeClr val="bg1">
                    <a:lumMod val="85000"/>
                    <a:lumOff val="15000"/>
                  </a:schemeClr>
                </a:solidFill>
                <a:latin typeface="Times New Roman" pitchFamily="18" charset="0"/>
                <a:cs typeface="Times New Roman" pitchFamily="18" charset="0"/>
              </a:rPr>
              <a:t>PRUSIAS AD H.</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8" name="TextBox 127"/>
          <p:cNvSpPr txBox="1"/>
          <p:nvPr/>
        </p:nvSpPr>
        <p:spPr>
          <a:xfrm>
            <a:off x="4043348" y="2046032"/>
            <a:ext cx="312906" cy="369332"/>
          </a:xfrm>
          <a:prstGeom prst="rect">
            <a:avLst/>
          </a:prstGeom>
          <a:noFill/>
        </p:spPr>
        <p:txBody>
          <a:bodyPr wrap="none" rtlCol="0">
            <a:spAutoFit/>
          </a:bodyPr>
          <a:lstStyle/>
          <a:p>
            <a:r>
              <a:rPr lang="en-GB" dirty="0">
                <a:solidFill>
                  <a:srgbClr val="9A0000"/>
                </a:solidFill>
              </a:rPr>
              <a:t>1</a:t>
            </a:r>
          </a:p>
        </p:txBody>
      </p:sp>
      <p:sp>
        <p:nvSpPr>
          <p:cNvPr id="129" name="Content Placeholder 2"/>
          <p:cNvSpPr txBox="1">
            <a:spLocks/>
          </p:cNvSpPr>
          <p:nvPr/>
        </p:nvSpPr>
        <p:spPr>
          <a:xfrm>
            <a:off x="3841576" y="44624"/>
            <a:ext cx="4042792" cy="864096"/>
          </a:xfrm>
          <a:prstGeom prst="rect">
            <a:avLst/>
          </a:prstGeom>
          <a:gradFill>
            <a:gsLst>
              <a:gs pos="0">
                <a:schemeClr val="accent5">
                  <a:tint val="79000"/>
                  <a:satMod val="180000"/>
                  <a:alpha val="55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br>
              <a:rPr lang="de-DE" dirty="0">
                <a:effectLst>
                  <a:outerShdw blurRad="38100" dist="38100" dir="2700000" algn="tl">
                    <a:srgbClr val="000000">
                      <a:alpha val="43137"/>
                    </a:srgbClr>
                  </a:outerShdw>
                </a:effectLst>
              </a:rPr>
            </a:br>
            <a:r>
              <a:rPr lang="de-DE" dirty="0">
                <a:effectLst>
                  <a:outerShdw blurRad="38100" dist="38100" dir="2700000" algn="tl">
                    <a:srgbClr val="000000">
                      <a:alpha val="43137"/>
                    </a:srgbClr>
                  </a:outerShdw>
                </a:effectLst>
              </a:rPr>
              <a:t>     </a:t>
            </a:r>
          </a:p>
        </p:txBody>
      </p:sp>
      <p:sp>
        <p:nvSpPr>
          <p:cNvPr id="2" name="TextBox 1"/>
          <p:cNvSpPr txBox="1"/>
          <p:nvPr/>
        </p:nvSpPr>
        <p:spPr>
          <a:xfrm>
            <a:off x="5316798" y="1190357"/>
            <a:ext cx="3647689" cy="5016758"/>
          </a:xfrm>
          <a:prstGeom prst="rect">
            <a:avLst/>
          </a:prstGeom>
          <a:gradFill flip="none" rotWithShape="1">
            <a:gsLst>
              <a:gs pos="0">
                <a:schemeClr val="accent1">
                  <a:shade val="30000"/>
                  <a:satMod val="115000"/>
                  <a:alpha val="15000"/>
                  <a:lumMod val="100000"/>
                </a:schemeClr>
              </a:gs>
              <a:gs pos="68000">
                <a:schemeClr val="accent1">
                  <a:shade val="67500"/>
                  <a:satMod val="115000"/>
                </a:schemeClr>
              </a:gs>
              <a:gs pos="100000">
                <a:schemeClr val="accent1">
                  <a:shade val="100000"/>
                  <a:satMod val="115000"/>
                </a:schemeClr>
              </a:gs>
            </a:gsLst>
            <a:path path="circle">
              <a:fillToRect l="50000" t="50000" r="50000" b="50000"/>
            </a:path>
            <a:tileRect/>
          </a:gradFill>
        </p:spPr>
        <p:txBody>
          <a:bodyPr wrap="square" rtlCol="0">
            <a:spAutoFit/>
          </a:bodyPr>
          <a:lstStyle/>
          <a:p>
            <a:pPr algn="ctr"/>
            <a:r>
              <a:rPr lang="de-DE" sz="1600" b="1" dirty="0">
                <a:solidFill>
                  <a:schemeClr val="accent5">
                    <a:lumMod val="60000"/>
                    <a:lumOff val="40000"/>
                  </a:schemeClr>
                </a:solidFill>
                <a:effectLst>
                  <a:outerShdw blurRad="38100" dist="38100" dir="2700000" algn="tl">
                    <a:srgbClr val="000000">
                      <a:alpha val="43137"/>
                    </a:srgbClr>
                  </a:outerShdw>
                </a:effectLst>
              </a:rPr>
              <a:t>Proportion </a:t>
            </a:r>
            <a:r>
              <a:rPr lang="de-DE" sz="1600" b="1" dirty="0" err="1">
                <a:solidFill>
                  <a:schemeClr val="accent5">
                    <a:lumMod val="60000"/>
                    <a:lumOff val="40000"/>
                  </a:schemeClr>
                </a:solidFill>
                <a:effectLst>
                  <a:outerShdw blurRad="38100" dist="38100" dir="2700000" algn="tl">
                    <a:srgbClr val="000000">
                      <a:alpha val="43137"/>
                    </a:srgbClr>
                  </a:outerShdw>
                </a:effectLst>
              </a:rPr>
              <a:t>of</a:t>
            </a:r>
            <a:r>
              <a:rPr lang="de-DE" sz="1600" b="1" dirty="0">
                <a:solidFill>
                  <a:schemeClr val="accent5">
                    <a:lumMod val="60000"/>
                    <a:lumOff val="40000"/>
                  </a:schemeClr>
                </a:solidFill>
                <a:effectLst>
                  <a:outerShdw blurRad="38100" dist="38100" dir="2700000" algn="tl">
                    <a:srgbClr val="000000">
                      <a:alpha val="43137"/>
                    </a:srgbClr>
                  </a:outerShdw>
                </a:effectLst>
              </a:rPr>
              <a:t> </a:t>
            </a:r>
            <a:r>
              <a:rPr lang="de-DE" sz="1600" b="1" dirty="0" err="1">
                <a:solidFill>
                  <a:schemeClr val="accent5">
                    <a:lumMod val="60000"/>
                    <a:lumOff val="40000"/>
                  </a:schemeClr>
                </a:solidFill>
                <a:effectLst>
                  <a:outerShdw blurRad="38100" dist="38100" dir="2700000" algn="tl">
                    <a:srgbClr val="000000">
                      <a:alpha val="43137"/>
                    </a:srgbClr>
                  </a:outerShdw>
                </a:effectLst>
              </a:rPr>
              <a:t>female</a:t>
            </a:r>
            <a:r>
              <a:rPr lang="de-DE" sz="1600" b="1" dirty="0">
                <a:solidFill>
                  <a:schemeClr val="accent5">
                    <a:lumMod val="60000"/>
                    <a:lumOff val="40000"/>
                  </a:schemeClr>
                </a:solidFill>
                <a:effectLst>
                  <a:outerShdw blurRad="38100" dist="38100" dir="2700000" algn="tl">
                    <a:srgbClr val="000000">
                      <a:alpha val="43137"/>
                    </a:srgbClr>
                  </a:outerShdw>
                </a:effectLst>
              </a:rPr>
              <a:t> </a:t>
            </a:r>
            <a:r>
              <a:rPr lang="de-DE" sz="1600" b="1" dirty="0" err="1">
                <a:solidFill>
                  <a:schemeClr val="accent5">
                    <a:lumMod val="60000"/>
                    <a:lumOff val="40000"/>
                  </a:schemeClr>
                </a:solidFill>
                <a:effectLst>
                  <a:outerShdw blurRad="38100" dist="38100" dir="2700000" algn="tl">
                    <a:srgbClr val="000000">
                      <a:alpha val="43137"/>
                    </a:srgbClr>
                  </a:outerShdw>
                </a:effectLst>
              </a:rPr>
              <a:t>priests</a:t>
            </a:r>
            <a:br>
              <a:rPr lang="de-DE" sz="1600" b="1" dirty="0">
                <a:solidFill>
                  <a:schemeClr val="accent5">
                    <a:lumMod val="60000"/>
                    <a:lumOff val="40000"/>
                  </a:schemeClr>
                </a:solidFill>
                <a:effectLst>
                  <a:outerShdw blurRad="38100" dist="38100" dir="2700000" algn="tl">
                    <a:srgbClr val="000000">
                      <a:alpha val="43137"/>
                    </a:srgbClr>
                  </a:outerShdw>
                </a:effectLst>
              </a:rPr>
            </a:br>
            <a:r>
              <a:rPr lang="de-DE" sz="1600" dirty="0">
                <a:solidFill>
                  <a:schemeClr val="accent5">
                    <a:lumMod val="60000"/>
                    <a:lumOff val="40000"/>
                  </a:schemeClr>
                </a:solidFill>
                <a:effectLst>
                  <a:outerShdw blurRad="38100" dist="38100" dir="2700000" algn="tl">
                    <a:srgbClr val="000000">
                      <a:alpha val="43137"/>
                    </a:srgbClr>
                  </a:outerShdw>
                </a:effectLst>
              </a:rPr>
              <a:t>(</a:t>
            </a:r>
            <a:r>
              <a:rPr lang="de-DE" sz="1600" dirty="0" err="1">
                <a:solidFill>
                  <a:schemeClr val="accent5">
                    <a:lumMod val="60000"/>
                    <a:lumOff val="40000"/>
                  </a:schemeClr>
                </a:solidFill>
                <a:effectLst>
                  <a:outerShdw blurRad="38100" dist="38100" dir="2700000" algn="tl">
                    <a:srgbClr val="000000">
                      <a:alpha val="43137"/>
                    </a:srgbClr>
                  </a:outerShdw>
                </a:effectLst>
              </a:rPr>
              <a:t>Selection</a:t>
            </a:r>
            <a:r>
              <a:rPr lang="de-DE" sz="1600" dirty="0">
                <a:solidFill>
                  <a:schemeClr val="accent5">
                    <a:lumMod val="60000"/>
                    <a:lumOff val="40000"/>
                  </a:schemeClr>
                </a:solidFill>
                <a:effectLst>
                  <a:outerShdw blurRad="38100" dist="38100" dir="2700000" algn="tl">
                    <a:srgbClr val="000000">
                      <a:alpha val="43137"/>
                    </a:srgbClr>
                  </a:outerShdw>
                </a:effectLst>
              </a:rPr>
              <a:t> </a:t>
            </a:r>
            <a:r>
              <a:rPr lang="de-DE" sz="1600" dirty="0" err="1">
                <a:solidFill>
                  <a:schemeClr val="accent5">
                    <a:lumMod val="60000"/>
                    <a:lumOff val="40000"/>
                  </a:schemeClr>
                </a:solidFill>
                <a:effectLst>
                  <a:outerShdw blurRad="38100" dist="38100" dir="2700000" algn="tl">
                    <a:srgbClr val="000000">
                      <a:alpha val="43137"/>
                    </a:srgbClr>
                  </a:outerShdw>
                </a:effectLst>
              </a:rPr>
              <a:t>from</a:t>
            </a:r>
            <a:r>
              <a:rPr lang="de-DE" sz="1600" dirty="0">
                <a:solidFill>
                  <a:schemeClr val="accent5">
                    <a:lumMod val="60000"/>
                    <a:lumOff val="40000"/>
                  </a:schemeClr>
                </a:solidFill>
                <a:effectLst>
                  <a:outerShdw blurRad="38100" dist="38100" dir="2700000" algn="tl">
                    <a:srgbClr val="000000">
                      <a:alpha val="43137"/>
                    </a:srgbClr>
                  </a:outerShdw>
                </a:effectLst>
              </a:rPr>
              <a:t> </a:t>
            </a:r>
            <a:r>
              <a:rPr lang="de-DE" sz="1600" dirty="0" err="1">
                <a:solidFill>
                  <a:schemeClr val="accent5">
                    <a:lumMod val="60000"/>
                    <a:lumOff val="40000"/>
                  </a:schemeClr>
                </a:solidFill>
                <a:effectLst>
                  <a:outerShdw blurRad="38100" dist="38100" dir="2700000" algn="tl">
                    <a:srgbClr val="000000">
                      <a:alpha val="43137"/>
                    </a:srgbClr>
                  </a:outerShdw>
                </a:effectLst>
              </a:rPr>
              <a:t>over</a:t>
            </a:r>
            <a:r>
              <a:rPr lang="de-DE" sz="1600" dirty="0">
                <a:solidFill>
                  <a:schemeClr val="accent5">
                    <a:lumMod val="60000"/>
                    <a:lumOff val="40000"/>
                  </a:schemeClr>
                </a:solidFill>
                <a:effectLst>
                  <a:outerShdw blurRad="38100" dist="38100" dir="2700000" algn="tl">
                    <a:srgbClr val="000000">
                      <a:alpha val="43137"/>
                    </a:srgbClr>
                  </a:outerShdw>
                </a:effectLst>
              </a:rPr>
              <a:t> 100 </a:t>
            </a:r>
            <a:r>
              <a:rPr lang="de-DE" sz="1600" i="1" dirty="0">
                <a:solidFill>
                  <a:schemeClr val="accent5">
                    <a:lumMod val="60000"/>
                    <a:lumOff val="40000"/>
                  </a:schemeClr>
                </a:solidFill>
                <a:effectLst>
                  <a:outerShdw blurRad="38100" dist="38100" dir="2700000" algn="tl">
                    <a:srgbClr val="000000">
                      <a:alpha val="43137"/>
                    </a:srgbClr>
                  </a:outerShdw>
                </a:effectLst>
              </a:rPr>
              <a:t>poleis</a:t>
            </a:r>
            <a:r>
              <a:rPr lang="de-DE" sz="1600" dirty="0">
                <a:solidFill>
                  <a:schemeClr val="accent5">
                    <a:lumMod val="60000"/>
                    <a:lumOff val="40000"/>
                  </a:schemeClr>
                </a:solidFill>
                <a:effectLst>
                  <a:outerShdw blurRad="38100" dist="38100" dir="2700000" algn="tl">
                    <a:srgbClr val="000000">
                      <a:alpha val="43137"/>
                    </a:srgbClr>
                  </a:outerShdw>
                </a:effectLst>
              </a:rPr>
              <a:t>)</a:t>
            </a:r>
            <a:endParaRPr lang="en-GB" sz="1600" dirty="0">
              <a:solidFill>
                <a:schemeClr val="accent5">
                  <a:lumMod val="60000"/>
                  <a:lumOff val="4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600" dirty="0">
                <a:effectLst>
                  <a:outerShdw blurRad="38100" dist="38100" dir="2700000" algn="tl">
                    <a:srgbClr val="000000">
                      <a:alpha val="43137"/>
                    </a:srgbClr>
                  </a:outerShdw>
                </a:effectLst>
              </a:rPr>
              <a:t>SMYRNA	3\7	43%</a:t>
            </a:r>
          </a:p>
          <a:p>
            <a:pPr marL="285750" indent="-285750">
              <a:buFont typeface="Wingdings" pitchFamily="2" charset="2"/>
              <a:buChar char="Ø"/>
            </a:pPr>
            <a:r>
              <a:rPr lang="en-GB" sz="1600" dirty="0">
                <a:effectLst>
                  <a:outerShdw blurRad="38100" dist="38100" dir="2700000" algn="tl">
                    <a:srgbClr val="000000">
                      <a:alpha val="43137"/>
                    </a:srgbClr>
                  </a:outerShdw>
                </a:effectLst>
              </a:rPr>
              <a:t>TRALLES	3\8	37.5%</a:t>
            </a:r>
          </a:p>
          <a:p>
            <a:pPr marL="285750" indent="-285750">
              <a:buFont typeface="Wingdings" pitchFamily="2" charset="2"/>
              <a:buChar char="Ø"/>
            </a:pPr>
            <a:r>
              <a:rPr lang="en-GB" sz="1600" dirty="0">
                <a:effectLst>
                  <a:outerShdw blurRad="38100" dist="38100" dir="2700000" algn="tl">
                    <a:srgbClr val="000000">
                      <a:alpha val="43137"/>
                    </a:srgbClr>
                  </a:outerShdw>
                </a:effectLst>
              </a:rPr>
              <a:t>HIERAPOLIS	3\9	33%</a:t>
            </a:r>
          </a:p>
          <a:p>
            <a:pPr marL="285750" indent="-285750">
              <a:buFont typeface="Wingdings" pitchFamily="2" charset="2"/>
              <a:buChar char="Ø"/>
            </a:pPr>
            <a:r>
              <a:rPr lang="en-GB" sz="1600" dirty="0">
                <a:effectLst>
                  <a:outerShdw blurRad="38100" dist="38100" dir="2700000" algn="tl">
                    <a:srgbClr val="000000">
                      <a:alpha val="43137"/>
                    </a:srgbClr>
                  </a:outerShdw>
                </a:effectLst>
              </a:rPr>
              <a:t>ATTOUDA	1\3	33%</a:t>
            </a:r>
          </a:p>
          <a:p>
            <a:pPr marL="285750" indent="-285750">
              <a:buFont typeface="Wingdings" pitchFamily="2" charset="2"/>
              <a:buChar char="Ø"/>
            </a:pPr>
            <a:r>
              <a:rPr lang="en-GB" sz="1600" dirty="0">
                <a:effectLst>
                  <a:outerShdw blurRad="38100" dist="38100" dir="2700000" algn="tl">
                    <a:srgbClr val="000000">
                      <a:alpha val="43137"/>
                    </a:srgbClr>
                  </a:outerShdw>
                </a:effectLst>
              </a:rPr>
              <a:t>EPHESOS	7\24	29%</a:t>
            </a:r>
          </a:p>
          <a:p>
            <a:pPr marL="285750" indent="-285750">
              <a:buFont typeface="Wingdings" pitchFamily="2" charset="2"/>
              <a:buChar char="Ø"/>
            </a:pPr>
            <a:r>
              <a:rPr lang="de-DE" sz="1600" dirty="0">
                <a:effectLst>
                  <a:outerShdw blurRad="38100" dist="38100" dir="2700000" algn="tl">
                    <a:srgbClr val="000000">
                      <a:alpha val="43137"/>
                    </a:srgbClr>
                  </a:outerShdw>
                </a:effectLst>
              </a:rPr>
              <a:t>SAMOS	2\7	29%</a:t>
            </a:r>
            <a:endParaRPr lang="en-GB" sz="1600" dirty="0">
              <a:effectLst>
                <a:outerShdw blurRad="38100" dist="38100" dir="2700000" algn="tl">
                  <a:srgbClr val="000000">
                    <a:alpha val="43137"/>
                  </a:srgbClr>
                </a:outerShdw>
              </a:effectLst>
            </a:endParaRPr>
          </a:p>
          <a:p>
            <a:pPr marL="285750" indent="-285750">
              <a:buFont typeface="Wingdings" pitchFamily="2" charset="2"/>
              <a:buChar char="Ø"/>
            </a:pPr>
            <a:r>
              <a:rPr lang="en-GB" sz="1600" b="1" dirty="0">
                <a:solidFill>
                  <a:schemeClr val="accent5">
                    <a:lumMod val="60000"/>
                    <a:lumOff val="40000"/>
                  </a:schemeClr>
                </a:solidFill>
                <a:effectLst>
                  <a:outerShdw blurRad="38100" dist="38100" dir="2700000" algn="tl">
                    <a:srgbClr val="000000">
                      <a:alpha val="43137"/>
                    </a:srgbClr>
                  </a:outerShdw>
                </a:effectLst>
              </a:rPr>
              <a:t>APHRODISIAS	17\66	26%</a:t>
            </a:r>
          </a:p>
          <a:p>
            <a:pPr marL="285750" indent="-285750">
              <a:buFont typeface="Wingdings" pitchFamily="2" charset="2"/>
              <a:buChar char="Ø"/>
            </a:pPr>
            <a:r>
              <a:rPr lang="de-DE" sz="1600" dirty="0">
                <a:solidFill>
                  <a:schemeClr val="tx1">
                    <a:lumMod val="95000"/>
                  </a:schemeClr>
                </a:solidFill>
                <a:effectLst>
                  <a:outerShdw blurRad="38100" dist="38100" dir="2700000" algn="tl">
                    <a:srgbClr val="000000">
                      <a:alpha val="43137"/>
                    </a:srgbClr>
                  </a:outerShdw>
                </a:effectLst>
              </a:rPr>
              <a:t>PERGAMON	5\19	26%</a:t>
            </a:r>
            <a:endParaRPr lang="en-GB" sz="1600" dirty="0">
              <a:solidFill>
                <a:schemeClr val="tx1">
                  <a:lumMod val="95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600" dirty="0">
                <a:solidFill>
                  <a:schemeClr val="tx1">
                    <a:lumMod val="95000"/>
                  </a:schemeClr>
                </a:solidFill>
                <a:effectLst>
                  <a:outerShdw blurRad="38100" dist="38100" dir="2700000" algn="tl">
                    <a:srgbClr val="000000">
                      <a:alpha val="43137"/>
                    </a:srgbClr>
                  </a:outerShdw>
                </a:effectLst>
              </a:rPr>
              <a:t>KERAMOS	1\4	25%</a:t>
            </a:r>
          </a:p>
          <a:p>
            <a:pPr marL="285750" indent="-285750">
              <a:buFont typeface="Wingdings" pitchFamily="2" charset="2"/>
              <a:buChar char="Ø"/>
            </a:pPr>
            <a:r>
              <a:rPr lang="de-DE" sz="1600" dirty="0">
                <a:solidFill>
                  <a:schemeClr val="tx1">
                    <a:lumMod val="95000"/>
                  </a:schemeClr>
                </a:solidFill>
                <a:effectLst>
                  <a:outerShdw blurRad="38100" dist="38100" dir="2700000" algn="tl">
                    <a:srgbClr val="000000">
                      <a:alpha val="43137"/>
                    </a:srgbClr>
                  </a:outerShdw>
                </a:effectLst>
              </a:rPr>
              <a:t>IASOS		1\4	25%</a:t>
            </a:r>
            <a:endParaRPr lang="en-GB" sz="1600" dirty="0">
              <a:solidFill>
                <a:schemeClr val="tx1">
                  <a:lumMod val="95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600" dirty="0">
                <a:effectLst>
                  <a:outerShdw blurRad="38100" dist="38100" dir="2700000" algn="tl">
                    <a:srgbClr val="000000">
                      <a:alpha val="43137"/>
                    </a:srgbClr>
                  </a:outerShdw>
                </a:effectLst>
              </a:rPr>
              <a:t>STRATONIKEA	12\55	22% </a:t>
            </a:r>
          </a:p>
          <a:p>
            <a:pPr marL="285750" indent="-285750">
              <a:buFont typeface="Wingdings" pitchFamily="2" charset="2"/>
              <a:buChar char="Ø"/>
            </a:pPr>
            <a:r>
              <a:rPr lang="en-GB" sz="1600" dirty="0">
                <a:effectLst>
                  <a:outerShdw blurRad="38100" dist="38100" dir="2700000" algn="tl">
                    <a:srgbClr val="000000">
                      <a:alpha val="43137"/>
                    </a:srgbClr>
                  </a:outerShdw>
                </a:effectLst>
              </a:rPr>
              <a:t>MILET/DIDYMA	6\25	24%</a:t>
            </a:r>
          </a:p>
          <a:p>
            <a:pPr marL="285750" indent="-285750">
              <a:buFont typeface="Wingdings" pitchFamily="2" charset="2"/>
              <a:buChar char="Ø"/>
            </a:pPr>
            <a:r>
              <a:rPr lang="en-GB" sz="1600" dirty="0">
                <a:effectLst>
                  <a:outerShdw blurRad="38100" dist="38100" dir="2700000" algn="tl">
                    <a:srgbClr val="000000">
                      <a:alpha val="43137"/>
                    </a:srgbClr>
                  </a:outerShdw>
                </a:effectLst>
              </a:rPr>
              <a:t>PARION	1\5	20%</a:t>
            </a:r>
          </a:p>
          <a:p>
            <a:pPr marL="285750" indent="-285750">
              <a:buFont typeface="Wingdings" pitchFamily="2" charset="2"/>
              <a:buChar char="Ø"/>
            </a:pPr>
            <a:r>
              <a:rPr lang="en-GB" sz="1600" dirty="0">
                <a:effectLst>
                  <a:outerShdw blurRad="38100" dist="38100" dir="2700000" algn="tl">
                    <a:srgbClr val="000000">
                      <a:alpha val="43137"/>
                    </a:srgbClr>
                  </a:outerShdw>
                </a:effectLst>
              </a:rPr>
              <a:t>THYATIRE	3\17	18%</a:t>
            </a:r>
          </a:p>
          <a:p>
            <a:pPr marL="285750" indent="-285750">
              <a:buFont typeface="Wingdings" pitchFamily="2" charset="2"/>
              <a:buChar char="Ø"/>
            </a:pPr>
            <a:r>
              <a:rPr lang="en-GB" sz="1600" dirty="0">
                <a:effectLst>
                  <a:outerShdw blurRad="38100" dist="38100" dir="2700000" algn="tl">
                    <a:srgbClr val="000000">
                      <a:alpha val="43137"/>
                    </a:srgbClr>
                  </a:outerShdw>
                </a:effectLst>
              </a:rPr>
              <a:t>KOS		3\19	16%</a:t>
            </a:r>
          </a:p>
          <a:p>
            <a:pPr marL="285750" indent="-285750">
              <a:buFont typeface="Wingdings" pitchFamily="2" charset="2"/>
              <a:buChar char="Ø"/>
            </a:pPr>
            <a:r>
              <a:rPr lang="de-DE" sz="1600" dirty="0">
                <a:effectLst>
                  <a:outerShdw blurRad="38100" dist="38100" dir="2700000" algn="tl">
                    <a:srgbClr val="000000">
                      <a:alpha val="43137"/>
                    </a:srgbClr>
                  </a:outerShdw>
                </a:effectLst>
              </a:rPr>
              <a:t>PHILADELPHIA	1\9	11%</a:t>
            </a:r>
            <a:endParaRPr lang="en-GB" sz="1600" dirty="0">
              <a:effectLst>
                <a:outerShdw blurRad="38100" dist="38100" dir="2700000" algn="tl">
                  <a:srgbClr val="000000">
                    <a:alpha val="43137"/>
                  </a:srgbClr>
                </a:outerShdw>
              </a:effectLst>
            </a:endParaRPr>
          </a:p>
          <a:p>
            <a:pPr marL="285750" indent="-285750">
              <a:buFont typeface="Wingdings" pitchFamily="2" charset="2"/>
              <a:buChar char="Ø"/>
            </a:pPr>
            <a:r>
              <a:rPr lang="en-GB" sz="1600" dirty="0">
                <a:effectLst>
                  <a:outerShdw blurRad="38100" dist="38100" dir="2700000" algn="tl">
                    <a:srgbClr val="000000">
                      <a:alpha val="43137"/>
                    </a:srgbClr>
                  </a:outerShdw>
                </a:effectLst>
              </a:rPr>
              <a:t>MYTILENE	2\21	10%</a:t>
            </a:r>
          </a:p>
          <a:p>
            <a:pPr marL="285750" indent="-285750">
              <a:buFont typeface="Wingdings" pitchFamily="2" charset="2"/>
              <a:buChar char="Ø"/>
            </a:pPr>
            <a:r>
              <a:rPr lang="en-GB" sz="1600" dirty="0">
                <a:effectLst>
                  <a:outerShdw blurRad="38100" dist="38100" dir="2700000" algn="tl">
                    <a:srgbClr val="000000">
                      <a:alpha val="43137"/>
                    </a:srgbClr>
                  </a:outerShdw>
                </a:effectLst>
              </a:rPr>
              <a:t>MAGNESIA/M.	2\26	8%</a:t>
            </a:r>
          </a:p>
        </p:txBody>
      </p:sp>
    </p:spTree>
    <p:extLst>
      <p:ext uri="{BB962C8B-B14F-4D97-AF65-F5344CB8AC3E}">
        <p14:creationId xmlns:p14="http://schemas.microsoft.com/office/powerpoint/2010/main" val="343722810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endParaRPr lang="en-GB"/>
          </a:p>
        </p:txBody>
      </p:sp>
      <p:pic>
        <p:nvPicPr>
          <p:cNvPr id="5"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5992"/>
          <a:stretch/>
        </p:blipFill>
        <p:spPr>
          <a:xfrm>
            <a:off x="484807" y="44625"/>
            <a:ext cx="8479681" cy="6765196"/>
          </a:xfrm>
        </p:spPr>
      </p:pic>
      <p:sp>
        <p:nvSpPr>
          <p:cNvPr id="6" name="TextBox 5"/>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accent5">
                    <a:lumMod val="40000"/>
                    <a:lumOff val="60000"/>
                  </a:schemeClr>
                </a:solidFill>
              </a:rPr>
              <a:t>R. Talbert, Barrington Atlas of the Greek and Roman World, Princeton UP 2001</a:t>
            </a:r>
          </a:p>
        </p:txBody>
      </p:sp>
      <p:sp>
        <p:nvSpPr>
          <p:cNvPr id="7" name="Oval 6"/>
          <p:cNvSpPr/>
          <p:nvPr/>
        </p:nvSpPr>
        <p:spPr>
          <a:xfrm>
            <a:off x="1763688" y="3789040"/>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1115616" y="3320987"/>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575983" y="3647858"/>
            <a:ext cx="312906" cy="369332"/>
          </a:xfrm>
          <a:prstGeom prst="rect">
            <a:avLst/>
          </a:prstGeom>
          <a:noFill/>
        </p:spPr>
        <p:txBody>
          <a:bodyPr wrap="none" rtlCol="0">
            <a:spAutoFit/>
          </a:bodyPr>
          <a:lstStyle/>
          <a:p>
            <a:r>
              <a:rPr lang="en-GB" dirty="0">
                <a:solidFill>
                  <a:srgbClr val="9A0000"/>
                </a:solidFill>
              </a:rPr>
              <a:t>5</a:t>
            </a:r>
          </a:p>
        </p:txBody>
      </p:sp>
      <p:sp>
        <p:nvSpPr>
          <p:cNvPr id="10" name="TextBox 9"/>
          <p:cNvSpPr txBox="1"/>
          <p:nvPr/>
        </p:nvSpPr>
        <p:spPr>
          <a:xfrm>
            <a:off x="2602910" y="5661248"/>
            <a:ext cx="312906" cy="369332"/>
          </a:xfrm>
          <a:prstGeom prst="rect">
            <a:avLst/>
          </a:prstGeom>
          <a:noFill/>
        </p:spPr>
        <p:txBody>
          <a:bodyPr wrap="none" rtlCol="0">
            <a:spAutoFit/>
          </a:bodyPr>
          <a:lstStyle/>
          <a:p>
            <a:r>
              <a:rPr lang="en-GB" dirty="0">
                <a:solidFill>
                  <a:srgbClr val="9A0000"/>
                </a:solidFill>
              </a:rPr>
              <a:t>1</a:t>
            </a:r>
          </a:p>
        </p:txBody>
      </p:sp>
      <p:sp>
        <p:nvSpPr>
          <p:cNvPr id="11" name="Oval 10"/>
          <p:cNvSpPr/>
          <p:nvPr/>
        </p:nvSpPr>
        <p:spPr>
          <a:xfrm>
            <a:off x="1763688" y="4509120"/>
            <a:ext cx="360040" cy="324037"/>
          </a:xfrm>
          <a:prstGeom prst="ellipse">
            <a:avLst/>
          </a:prstGeom>
          <a:solidFill>
            <a:srgbClr val="FFFF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547664" y="4509120"/>
            <a:ext cx="312906" cy="369332"/>
          </a:xfrm>
          <a:prstGeom prst="rect">
            <a:avLst/>
          </a:prstGeom>
          <a:noFill/>
        </p:spPr>
        <p:txBody>
          <a:bodyPr wrap="none" rtlCol="0">
            <a:spAutoFit/>
          </a:bodyPr>
          <a:lstStyle/>
          <a:p>
            <a:r>
              <a:rPr lang="en-GB" dirty="0">
                <a:solidFill>
                  <a:srgbClr val="9A0000"/>
                </a:solidFill>
              </a:rPr>
              <a:t>3</a:t>
            </a:r>
          </a:p>
        </p:txBody>
      </p:sp>
      <p:sp>
        <p:nvSpPr>
          <p:cNvPr id="13" name="Oval 12"/>
          <p:cNvSpPr/>
          <p:nvPr/>
        </p:nvSpPr>
        <p:spPr>
          <a:xfrm>
            <a:off x="1979712" y="4725144"/>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00"/>
              </a:solidFill>
            </a:endParaRPr>
          </a:p>
        </p:txBody>
      </p:sp>
      <p:sp>
        <p:nvSpPr>
          <p:cNvPr id="14" name="TextBox 13"/>
          <p:cNvSpPr txBox="1"/>
          <p:nvPr/>
        </p:nvSpPr>
        <p:spPr>
          <a:xfrm>
            <a:off x="2386886" y="4571836"/>
            <a:ext cx="312906" cy="369332"/>
          </a:xfrm>
          <a:prstGeom prst="rect">
            <a:avLst/>
          </a:prstGeom>
          <a:noFill/>
        </p:spPr>
        <p:txBody>
          <a:bodyPr wrap="none" rtlCol="0">
            <a:spAutoFit/>
          </a:bodyPr>
          <a:lstStyle/>
          <a:p>
            <a:r>
              <a:rPr lang="en-GB" dirty="0">
                <a:solidFill>
                  <a:srgbClr val="C00000"/>
                </a:solidFill>
              </a:rPr>
              <a:t>7</a:t>
            </a:r>
          </a:p>
        </p:txBody>
      </p:sp>
      <p:sp>
        <p:nvSpPr>
          <p:cNvPr id="15" name="Oval 14"/>
          <p:cNvSpPr/>
          <p:nvPr/>
        </p:nvSpPr>
        <p:spPr>
          <a:xfrm>
            <a:off x="1907704" y="5157192"/>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p:cNvSpPr/>
          <p:nvPr/>
        </p:nvSpPr>
        <p:spPr>
          <a:xfrm>
            <a:off x="1284506" y="393305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115616" y="4077072"/>
            <a:ext cx="312906" cy="369332"/>
          </a:xfrm>
          <a:prstGeom prst="rect">
            <a:avLst/>
          </a:prstGeom>
          <a:noFill/>
        </p:spPr>
        <p:txBody>
          <a:bodyPr wrap="none" rtlCol="0">
            <a:spAutoFit/>
          </a:bodyPr>
          <a:lstStyle/>
          <a:p>
            <a:r>
              <a:rPr lang="en-GB" dirty="0">
                <a:solidFill>
                  <a:srgbClr val="9A0000"/>
                </a:solidFill>
              </a:rPr>
              <a:t>2</a:t>
            </a:r>
          </a:p>
        </p:txBody>
      </p:sp>
      <p:sp>
        <p:nvSpPr>
          <p:cNvPr id="18" name="Oval 17"/>
          <p:cNvSpPr/>
          <p:nvPr/>
        </p:nvSpPr>
        <p:spPr>
          <a:xfrm>
            <a:off x="2508642" y="5013176"/>
            <a:ext cx="695206" cy="72008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9A0000"/>
              </a:solidFill>
            </a:endParaRPr>
          </a:p>
        </p:txBody>
      </p:sp>
      <p:sp>
        <p:nvSpPr>
          <p:cNvPr id="19" name="TextBox 18"/>
          <p:cNvSpPr txBox="1"/>
          <p:nvPr/>
        </p:nvSpPr>
        <p:spPr>
          <a:xfrm>
            <a:off x="1738814" y="5301208"/>
            <a:ext cx="312906" cy="369332"/>
          </a:xfrm>
          <a:prstGeom prst="rect">
            <a:avLst/>
          </a:prstGeom>
          <a:noFill/>
        </p:spPr>
        <p:txBody>
          <a:bodyPr wrap="none" rtlCol="0">
            <a:spAutoFit/>
          </a:bodyPr>
          <a:lstStyle/>
          <a:p>
            <a:r>
              <a:rPr lang="en-GB" dirty="0">
                <a:solidFill>
                  <a:srgbClr val="9A0000"/>
                </a:solidFill>
              </a:rPr>
              <a:t>6</a:t>
            </a:r>
          </a:p>
        </p:txBody>
      </p:sp>
      <p:sp>
        <p:nvSpPr>
          <p:cNvPr id="20" name="Oval 19"/>
          <p:cNvSpPr/>
          <p:nvPr/>
        </p:nvSpPr>
        <p:spPr>
          <a:xfrm>
            <a:off x="1907704" y="5769259"/>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2579786" y="4754362"/>
            <a:ext cx="312906" cy="369332"/>
          </a:xfrm>
          <a:prstGeom prst="rect">
            <a:avLst/>
          </a:prstGeom>
          <a:noFill/>
        </p:spPr>
        <p:txBody>
          <a:bodyPr wrap="none" rtlCol="0">
            <a:spAutoFit/>
          </a:bodyPr>
          <a:lstStyle/>
          <a:p>
            <a:r>
              <a:rPr lang="en-GB" dirty="0">
                <a:solidFill>
                  <a:srgbClr val="9A0000"/>
                </a:solidFill>
              </a:rPr>
              <a:t>3</a:t>
            </a:r>
          </a:p>
        </p:txBody>
      </p:sp>
      <p:sp>
        <p:nvSpPr>
          <p:cNvPr id="22" name="Oval 21"/>
          <p:cNvSpPr/>
          <p:nvPr/>
        </p:nvSpPr>
        <p:spPr>
          <a:xfrm>
            <a:off x="2573178" y="55472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p:cNvSpPr/>
          <p:nvPr/>
        </p:nvSpPr>
        <p:spPr>
          <a:xfrm>
            <a:off x="2376199" y="496167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rot="19302812">
            <a:off x="2404206" y="4867754"/>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5" name="TextBox 24"/>
          <p:cNvSpPr txBox="1"/>
          <p:nvPr/>
        </p:nvSpPr>
        <p:spPr>
          <a:xfrm>
            <a:off x="1738814" y="5877272"/>
            <a:ext cx="312906" cy="369332"/>
          </a:xfrm>
          <a:prstGeom prst="rect">
            <a:avLst/>
          </a:prstGeom>
          <a:noFill/>
        </p:spPr>
        <p:txBody>
          <a:bodyPr wrap="none" rtlCol="0">
            <a:spAutoFit/>
          </a:bodyPr>
          <a:lstStyle/>
          <a:p>
            <a:r>
              <a:rPr lang="en-GB" dirty="0">
                <a:solidFill>
                  <a:srgbClr val="9A0000"/>
                </a:solidFill>
              </a:rPr>
              <a:t>3</a:t>
            </a:r>
          </a:p>
        </p:txBody>
      </p:sp>
      <p:sp>
        <p:nvSpPr>
          <p:cNvPr id="26" name="TextBox 25"/>
          <p:cNvSpPr txBox="1"/>
          <p:nvPr/>
        </p:nvSpPr>
        <p:spPr>
          <a:xfrm>
            <a:off x="3460180" y="4437112"/>
            <a:ext cx="312906" cy="369332"/>
          </a:xfrm>
          <a:prstGeom prst="rect">
            <a:avLst/>
          </a:prstGeom>
          <a:noFill/>
        </p:spPr>
        <p:txBody>
          <a:bodyPr wrap="none" rtlCol="0">
            <a:spAutoFit/>
          </a:bodyPr>
          <a:lstStyle/>
          <a:p>
            <a:r>
              <a:rPr lang="en-GB" dirty="0">
                <a:solidFill>
                  <a:srgbClr val="9A0000"/>
                </a:solidFill>
              </a:rPr>
              <a:t>3</a:t>
            </a:r>
          </a:p>
        </p:txBody>
      </p:sp>
      <p:sp>
        <p:nvSpPr>
          <p:cNvPr id="27" name="TextBox 26"/>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8" name="TextBox 27"/>
          <p:cNvSpPr txBox="1"/>
          <p:nvPr/>
        </p:nvSpPr>
        <p:spPr>
          <a:xfrm>
            <a:off x="2411288" y="3832524"/>
            <a:ext cx="101502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HADRIANOPOLIS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9" name="Oval 28"/>
          <p:cNvSpPr/>
          <p:nvPr/>
        </p:nvSpPr>
        <p:spPr>
          <a:xfrm>
            <a:off x="2376199" y="38250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p:cNvSpPr txBox="1"/>
          <p:nvPr/>
        </p:nvSpPr>
        <p:spPr>
          <a:xfrm>
            <a:off x="2508642" y="3861153"/>
            <a:ext cx="312906" cy="369332"/>
          </a:xfrm>
          <a:prstGeom prst="rect">
            <a:avLst/>
          </a:prstGeom>
          <a:noFill/>
        </p:spPr>
        <p:txBody>
          <a:bodyPr wrap="none" rtlCol="0">
            <a:spAutoFit/>
          </a:bodyPr>
          <a:lstStyle/>
          <a:p>
            <a:r>
              <a:rPr lang="en-GB" dirty="0">
                <a:solidFill>
                  <a:srgbClr val="9A0000"/>
                </a:solidFill>
              </a:rPr>
              <a:t>1</a:t>
            </a:r>
          </a:p>
        </p:txBody>
      </p:sp>
      <p:sp>
        <p:nvSpPr>
          <p:cNvPr id="31" name="TextBox 30"/>
          <p:cNvSpPr txBox="1"/>
          <p:nvPr/>
        </p:nvSpPr>
        <p:spPr>
          <a:xfrm>
            <a:off x="910722" y="3203684"/>
            <a:ext cx="312906" cy="369332"/>
          </a:xfrm>
          <a:prstGeom prst="rect">
            <a:avLst/>
          </a:prstGeom>
          <a:noFill/>
        </p:spPr>
        <p:txBody>
          <a:bodyPr wrap="none" rtlCol="0">
            <a:spAutoFit/>
          </a:bodyPr>
          <a:lstStyle/>
          <a:p>
            <a:r>
              <a:rPr lang="en-GB" dirty="0">
                <a:solidFill>
                  <a:srgbClr val="9A0000"/>
                </a:solidFill>
              </a:rPr>
              <a:t>1</a:t>
            </a:r>
          </a:p>
        </p:txBody>
      </p:sp>
      <p:sp>
        <p:nvSpPr>
          <p:cNvPr id="32" name="Oval 31"/>
          <p:cNvSpPr/>
          <p:nvPr/>
        </p:nvSpPr>
        <p:spPr>
          <a:xfrm>
            <a:off x="1164057" y="464732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p:cNvSpPr txBox="1"/>
          <p:nvPr/>
        </p:nvSpPr>
        <p:spPr>
          <a:xfrm>
            <a:off x="1019925" y="4787860"/>
            <a:ext cx="312906" cy="369332"/>
          </a:xfrm>
          <a:prstGeom prst="rect">
            <a:avLst/>
          </a:prstGeom>
          <a:noFill/>
        </p:spPr>
        <p:txBody>
          <a:bodyPr wrap="none" rtlCol="0">
            <a:spAutoFit/>
          </a:bodyPr>
          <a:lstStyle/>
          <a:p>
            <a:r>
              <a:rPr lang="en-GB" dirty="0">
                <a:solidFill>
                  <a:srgbClr val="9A0000"/>
                </a:solidFill>
              </a:rPr>
              <a:t>1</a:t>
            </a:r>
          </a:p>
        </p:txBody>
      </p:sp>
      <p:sp>
        <p:nvSpPr>
          <p:cNvPr id="34" name="Oval 33"/>
          <p:cNvSpPr/>
          <p:nvPr/>
        </p:nvSpPr>
        <p:spPr>
          <a:xfrm>
            <a:off x="1680550" y="5142093"/>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a:off x="1475656" y="5157192"/>
            <a:ext cx="312906" cy="369332"/>
          </a:xfrm>
          <a:prstGeom prst="rect">
            <a:avLst/>
          </a:prstGeom>
          <a:noFill/>
        </p:spPr>
        <p:txBody>
          <a:bodyPr wrap="none" rtlCol="0">
            <a:spAutoFit/>
          </a:bodyPr>
          <a:lstStyle/>
          <a:p>
            <a:r>
              <a:rPr lang="en-GB" dirty="0">
                <a:solidFill>
                  <a:srgbClr val="9A0000"/>
                </a:solidFill>
              </a:rPr>
              <a:t>2</a:t>
            </a:r>
          </a:p>
        </p:txBody>
      </p:sp>
      <p:sp>
        <p:nvSpPr>
          <p:cNvPr id="36" name="Oval 35"/>
          <p:cNvSpPr/>
          <p:nvPr/>
        </p:nvSpPr>
        <p:spPr>
          <a:xfrm>
            <a:off x="3039900" y="453197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2843808" y="4499828"/>
            <a:ext cx="312906" cy="369332"/>
          </a:xfrm>
          <a:prstGeom prst="rect">
            <a:avLst/>
          </a:prstGeom>
          <a:noFill/>
        </p:spPr>
        <p:txBody>
          <a:bodyPr wrap="none" rtlCol="0">
            <a:spAutoFit/>
          </a:bodyPr>
          <a:lstStyle/>
          <a:p>
            <a:r>
              <a:rPr lang="en-GB" dirty="0">
                <a:solidFill>
                  <a:srgbClr val="9A0000"/>
                </a:solidFill>
              </a:rPr>
              <a:t>1</a:t>
            </a:r>
          </a:p>
        </p:txBody>
      </p:sp>
      <p:sp>
        <p:nvSpPr>
          <p:cNvPr id="38" name="TextBox 37"/>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9" name="Oval 38"/>
          <p:cNvSpPr/>
          <p:nvPr/>
        </p:nvSpPr>
        <p:spPr>
          <a:xfrm>
            <a:off x="2198440" y="505382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a:off x="1942400" y="5003884"/>
            <a:ext cx="312906" cy="369332"/>
          </a:xfrm>
          <a:prstGeom prst="rect">
            <a:avLst/>
          </a:prstGeom>
          <a:noFill/>
        </p:spPr>
        <p:txBody>
          <a:bodyPr wrap="none" rtlCol="0">
            <a:spAutoFit/>
          </a:bodyPr>
          <a:lstStyle/>
          <a:p>
            <a:r>
              <a:rPr lang="en-GB" dirty="0">
                <a:solidFill>
                  <a:srgbClr val="9A0000"/>
                </a:solidFill>
              </a:rPr>
              <a:t>2</a:t>
            </a:r>
          </a:p>
        </p:txBody>
      </p:sp>
      <p:sp>
        <p:nvSpPr>
          <p:cNvPr id="41" name="TextBox 40"/>
          <p:cNvSpPr txBox="1"/>
          <p:nvPr/>
        </p:nvSpPr>
        <p:spPr>
          <a:xfrm>
            <a:off x="1907704" y="5126995"/>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2" name="Oval 41"/>
          <p:cNvSpPr/>
          <p:nvPr/>
        </p:nvSpPr>
        <p:spPr>
          <a:xfrm>
            <a:off x="2250117" y="4112203"/>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2111291" y="4166873"/>
            <a:ext cx="312906" cy="369332"/>
          </a:xfrm>
          <a:prstGeom prst="rect">
            <a:avLst/>
          </a:prstGeom>
          <a:noFill/>
        </p:spPr>
        <p:txBody>
          <a:bodyPr wrap="none" rtlCol="0">
            <a:spAutoFit/>
          </a:bodyPr>
          <a:lstStyle/>
          <a:p>
            <a:r>
              <a:rPr lang="en-GB" dirty="0">
                <a:solidFill>
                  <a:srgbClr val="9A0000"/>
                </a:solidFill>
              </a:rPr>
              <a:t>3</a:t>
            </a:r>
          </a:p>
        </p:txBody>
      </p:sp>
      <p:sp>
        <p:nvSpPr>
          <p:cNvPr id="44" name="TextBox 43"/>
          <p:cNvSpPr txBox="1"/>
          <p:nvPr/>
        </p:nvSpPr>
        <p:spPr>
          <a:xfrm>
            <a:off x="2418913" y="4138627"/>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5" name="Oval 44"/>
          <p:cNvSpPr/>
          <p:nvPr/>
        </p:nvSpPr>
        <p:spPr>
          <a:xfrm>
            <a:off x="1630802" y="481515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a:off x="1738814" y="4797152"/>
            <a:ext cx="312906" cy="369332"/>
          </a:xfrm>
          <a:prstGeom prst="rect">
            <a:avLst/>
          </a:prstGeom>
          <a:noFill/>
        </p:spPr>
        <p:txBody>
          <a:bodyPr wrap="none" rtlCol="0">
            <a:spAutoFit/>
          </a:bodyPr>
          <a:lstStyle/>
          <a:p>
            <a:r>
              <a:rPr lang="en-GB" dirty="0">
                <a:solidFill>
                  <a:srgbClr val="9A0000"/>
                </a:solidFill>
              </a:rPr>
              <a:t>1</a:t>
            </a:r>
          </a:p>
        </p:txBody>
      </p:sp>
      <p:sp>
        <p:nvSpPr>
          <p:cNvPr id="47" name="TextBox 46"/>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8" name="TextBox 47"/>
          <p:cNvSpPr txBox="1"/>
          <p:nvPr/>
        </p:nvSpPr>
        <p:spPr>
          <a:xfrm>
            <a:off x="2411760" y="5631051"/>
            <a:ext cx="68159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CERAMUS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9" name="Oval 48"/>
          <p:cNvSpPr/>
          <p:nvPr/>
        </p:nvSpPr>
        <p:spPr>
          <a:xfrm>
            <a:off x="2123728" y="285293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p:cNvSpPr txBox="1"/>
          <p:nvPr/>
        </p:nvSpPr>
        <p:spPr>
          <a:xfrm>
            <a:off x="2195736" y="2708920"/>
            <a:ext cx="312906" cy="369332"/>
          </a:xfrm>
          <a:prstGeom prst="rect">
            <a:avLst/>
          </a:prstGeom>
          <a:noFill/>
        </p:spPr>
        <p:txBody>
          <a:bodyPr wrap="none" rtlCol="0">
            <a:spAutoFit/>
          </a:bodyPr>
          <a:lstStyle/>
          <a:p>
            <a:r>
              <a:rPr lang="en-GB" dirty="0">
                <a:solidFill>
                  <a:srgbClr val="9A0000"/>
                </a:solidFill>
              </a:rPr>
              <a:t>1</a:t>
            </a:r>
          </a:p>
        </p:txBody>
      </p:sp>
      <p:sp>
        <p:nvSpPr>
          <p:cNvPr id="51" name="Oval 50"/>
          <p:cNvSpPr/>
          <p:nvPr/>
        </p:nvSpPr>
        <p:spPr>
          <a:xfrm>
            <a:off x="2979840" y="4861560"/>
            <a:ext cx="793246" cy="81174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53" name="TextBox 52"/>
          <p:cNvSpPr txBox="1"/>
          <p:nvPr/>
        </p:nvSpPr>
        <p:spPr>
          <a:xfrm>
            <a:off x="2843808" y="5517232"/>
            <a:ext cx="441146" cy="369332"/>
          </a:xfrm>
          <a:prstGeom prst="rect">
            <a:avLst/>
          </a:prstGeom>
          <a:noFill/>
        </p:spPr>
        <p:txBody>
          <a:bodyPr wrap="none" rtlCol="0">
            <a:spAutoFit/>
          </a:bodyPr>
          <a:lstStyle/>
          <a:p>
            <a:r>
              <a:rPr lang="en-GB" dirty="0">
                <a:solidFill>
                  <a:srgbClr val="C00000"/>
                </a:solidFill>
              </a:rPr>
              <a:t>12</a:t>
            </a:r>
          </a:p>
        </p:txBody>
      </p:sp>
      <p:sp>
        <p:nvSpPr>
          <p:cNvPr id="54" name="TextBox 53"/>
          <p:cNvSpPr txBox="1"/>
          <p:nvPr/>
        </p:nvSpPr>
        <p:spPr>
          <a:xfrm>
            <a:off x="2915816" y="5162602"/>
            <a:ext cx="86273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APHRODISIAS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5" name="TextBox 54"/>
          <p:cNvSpPr txBox="1"/>
          <p:nvPr/>
        </p:nvSpPr>
        <p:spPr>
          <a:xfrm>
            <a:off x="3632399" y="5252621"/>
            <a:ext cx="441146" cy="369332"/>
          </a:xfrm>
          <a:prstGeom prst="rect">
            <a:avLst/>
          </a:prstGeom>
          <a:noFill/>
        </p:spPr>
        <p:txBody>
          <a:bodyPr wrap="none" rtlCol="0">
            <a:spAutoFit/>
          </a:bodyPr>
          <a:lstStyle/>
          <a:p>
            <a:r>
              <a:rPr lang="en-GB" dirty="0">
                <a:solidFill>
                  <a:srgbClr val="9A0000"/>
                </a:solidFill>
              </a:rPr>
              <a:t>17</a:t>
            </a:r>
          </a:p>
        </p:txBody>
      </p:sp>
      <p:sp>
        <p:nvSpPr>
          <p:cNvPr id="56" name="Oval 55"/>
          <p:cNvSpPr/>
          <p:nvPr/>
        </p:nvSpPr>
        <p:spPr>
          <a:xfrm>
            <a:off x="3256593" y="469052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2170862" y="550406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a:off x="2000816" y="5521425"/>
            <a:ext cx="48122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IASOS</a:t>
            </a:r>
          </a:p>
        </p:txBody>
      </p:sp>
      <p:sp>
        <p:nvSpPr>
          <p:cNvPr id="59" name="TextBox 58"/>
          <p:cNvSpPr txBox="1"/>
          <p:nvPr/>
        </p:nvSpPr>
        <p:spPr>
          <a:xfrm>
            <a:off x="2195736" y="5621953"/>
            <a:ext cx="312906" cy="369332"/>
          </a:xfrm>
          <a:prstGeom prst="rect">
            <a:avLst/>
          </a:prstGeom>
          <a:noFill/>
        </p:spPr>
        <p:txBody>
          <a:bodyPr wrap="none" rtlCol="0">
            <a:spAutoFit/>
          </a:bodyPr>
          <a:lstStyle/>
          <a:p>
            <a:r>
              <a:rPr lang="en-GB" dirty="0">
                <a:solidFill>
                  <a:srgbClr val="9A0000"/>
                </a:solidFill>
              </a:rPr>
              <a:t>1</a:t>
            </a:r>
          </a:p>
        </p:txBody>
      </p:sp>
      <p:sp>
        <p:nvSpPr>
          <p:cNvPr id="60" name="Oval 59"/>
          <p:cNvSpPr/>
          <p:nvPr/>
        </p:nvSpPr>
        <p:spPr>
          <a:xfrm>
            <a:off x="2657664" y="500983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p:cNvSpPr txBox="1"/>
          <p:nvPr/>
        </p:nvSpPr>
        <p:spPr>
          <a:xfrm rot="19302812">
            <a:off x="2642368" y="4989610"/>
            <a:ext cx="46358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NYSA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2" name="TextBox 61"/>
          <p:cNvSpPr txBox="1"/>
          <p:nvPr/>
        </p:nvSpPr>
        <p:spPr>
          <a:xfrm>
            <a:off x="2747874" y="4787860"/>
            <a:ext cx="312906" cy="369332"/>
          </a:xfrm>
          <a:prstGeom prst="rect">
            <a:avLst/>
          </a:prstGeom>
          <a:noFill/>
        </p:spPr>
        <p:txBody>
          <a:bodyPr wrap="none" rtlCol="0">
            <a:spAutoFit/>
          </a:bodyPr>
          <a:lstStyle/>
          <a:p>
            <a:r>
              <a:rPr lang="en-GB" dirty="0">
                <a:solidFill>
                  <a:srgbClr val="9A0000"/>
                </a:solidFill>
              </a:rPr>
              <a:t>1</a:t>
            </a:r>
          </a:p>
        </p:txBody>
      </p:sp>
      <p:sp>
        <p:nvSpPr>
          <p:cNvPr id="63" name="TextBox 62"/>
          <p:cNvSpPr txBox="1"/>
          <p:nvPr/>
        </p:nvSpPr>
        <p:spPr>
          <a:xfrm>
            <a:off x="3203848" y="3982207"/>
            <a:ext cx="312906" cy="369332"/>
          </a:xfrm>
          <a:prstGeom prst="rect">
            <a:avLst/>
          </a:prstGeom>
          <a:noFill/>
        </p:spPr>
        <p:txBody>
          <a:bodyPr wrap="none" rtlCol="0">
            <a:spAutoFit/>
          </a:bodyPr>
          <a:lstStyle/>
          <a:p>
            <a:r>
              <a:rPr lang="en-GB" dirty="0">
                <a:solidFill>
                  <a:srgbClr val="9A0000"/>
                </a:solidFill>
              </a:rPr>
              <a:t>1</a:t>
            </a:r>
          </a:p>
        </p:txBody>
      </p:sp>
      <p:sp>
        <p:nvSpPr>
          <p:cNvPr id="64" name="Oval 63"/>
          <p:cNvSpPr/>
          <p:nvPr/>
        </p:nvSpPr>
        <p:spPr>
          <a:xfrm>
            <a:off x="3376463" y="411476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Oval 64"/>
          <p:cNvSpPr/>
          <p:nvPr/>
        </p:nvSpPr>
        <p:spPr>
          <a:xfrm>
            <a:off x="3524387" y="49580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extBox 65"/>
          <p:cNvSpPr txBox="1"/>
          <p:nvPr/>
        </p:nvSpPr>
        <p:spPr>
          <a:xfrm>
            <a:off x="3549345" y="5013176"/>
            <a:ext cx="6783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ATTOUDA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7" name="Oval 66"/>
          <p:cNvSpPr/>
          <p:nvPr/>
        </p:nvSpPr>
        <p:spPr>
          <a:xfrm>
            <a:off x="2255404" y="38151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TextBox 67"/>
          <p:cNvSpPr txBox="1"/>
          <p:nvPr/>
        </p:nvSpPr>
        <p:spPr>
          <a:xfrm rot="18831155">
            <a:off x="2208176" y="3552817"/>
            <a:ext cx="67999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NAKRASA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9" name="TextBox 68"/>
          <p:cNvSpPr txBox="1"/>
          <p:nvPr/>
        </p:nvSpPr>
        <p:spPr>
          <a:xfrm>
            <a:off x="2200410" y="3501008"/>
            <a:ext cx="312906" cy="369332"/>
          </a:xfrm>
          <a:prstGeom prst="rect">
            <a:avLst/>
          </a:prstGeom>
          <a:noFill/>
        </p:spPr>
        <p:txBody>
          <a:bodyPr wrap="none" rtlCol="0">
            <a:spAutoFit/>
          </a:bodyPr>
          <a:lstStyle/>
          <a:p>
            <a:r>
              <a:rPr lang="en-GB" dirty="0">
                <a:solidFill>
                  <a:srgbClr val="9A0000"/>
                </a:solidFill>
              </a:rPr>
              <a:t>1</a:t>
            </a:r>
          </a:p>
        </p:txBody>
      </p:sp>
      <p:sp>
        <p:nvSpPr>
          <p:cNvPr id="70" name="Oval 69"/>
          <p:cNvSpPr/>
          <p:nvPr/>
        </p:nvSpPr>
        <p:spPr>
          <a:xfrm>
            <a:off x="3952660" y="5084024"/>
            <a:ext cx="556931" cy="50076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Oval 70"/>
          <p:cNvSpPr/>
          <p:nvPr/>
        </p:nvSpPr>
        <p:spPr>
          <a:xfrm>
            <a:off x="4293567" y="5197842"/>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TextBox 71"/>
          <p:cNvSpPr txBox="1"/>
          <p:nvPr/>
        </p:nvSpPr>
        <p:spPr>
          <a:xfrm>
            <a:off x="4517096" y="5386761"/>
            <a:ext cx="312906" cy="369332"/>
          </a:xfrm>
          <a:prstGeom prst="rect">
            <a:avLst/>
          </a:prstGeom>
          <a:noFill/>
        </p:spPr>
        <p:txBody>
          <a:bodyPr wrap="none" rtlCol="0">
            <a:spAutoFit/>
          </a:bodyPr>
          <a:lstStyle/>
          <a:p>
            <a:r>
              <a:rPr lang="en-GB" dirty="0">
                <a:solidFill>
                  <a:srgbClr val="9A0000"/>
                </a:solidFill>
              </a:rPr>
              <a:t>5</a:t>
            </a:r>
          </a:p>
        </p:txBody>
      </p:sp>
      <p:sp>
        <p:nvSpPr>
          <p:cNvPr id="73" name="Oval 72"/>
          <p:cNvSpPr/>
          <p:nvPr/>
        </p:nvSpPr>
        <p:spPr>
          <a:xfrm>
            <a:off x="4860032" y="53012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TextBox 73"/>
          <p:cNvSpPr txBox="1"/>
          <p:nvPr/>
        </p:nvSpPr>
        <p:spPr>
          <a:xfrm>
            <a:off x="4964999" y="5398314"/>
            <a:ext cx="312906" cy="369332"/>
          </a:xfrm>
          <a:prstGeom prst="rect">
            <a:avLst/>
          </a:prstGeom>
          <a:noFill/>
        </p:spPr>
        <p:txBody>
          <a:bodyPr wrap="none" rtlCol="0">
            <a:spAutoFit/>
          </a:bodyPr>
          <a:lstStyle/>
          <a:p>
            <a:r>
              <a:rPr lang="en-GB" dirty="0">
                <a:solidFill>
                  <a:srgbClr val="9A0000"/>
                </a:solidFill>
              </a:rPr>
              <a:t>1</a:t>
            </a:r>
          </a:p>
        </p:txBody>
      </p:sp>
      <p:sp>
        <p:nvSpPr>
          <p:cNvPr id="75" name="Oval 74"/>
          <p:cNvSpPr/>
          <p:nvPr/>
        </p:nvSpPr>
        <p:spPr>
          <a:xfrm>
            <a:off x="4585729" y="515582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TextBox 75"/>
          <p:cNvSpPr txBox="1"/>
          <p:nvPr/>
        </p:nvSpPr>
        <p:spPr>
          <a:xfrm>
            <a:off x="4530882" y="4943210"/>
            <a:ext cx="312906" cy="369332"/>
          </a:xfrm>
          <a:prstGeom prst="rect">
            <a:avLst/>
          </a:prstGeom>
          <a:noFill/>
        </p:spPr>
        <p:txBody>
          <a:bodyPr wrap="none" rtlCol="0">
            <a:spAutoFit/>
          </a:bodyPr>
          <a:lstStyle/>
          <a:p>
            <a:r>
              <a:rPr lang="en-GB" dirty="0">
                <a:solidFill>
                  <a:srgbClr val="9A0000"/>
                </a:solidFill>
              </a:rPr>
              <a:t>1</a:t>
            </a:r>
          </a:p>
        </p:txBody>
      </p:sp>
      <p:sp>
        <p:nvSpPr>
          <p:cNvPr id="77" name="TextBox 76"/>
          <p:cNvSpPr txBox="1"/>
          <p:nvPr/>
        </p:nvSpPr>
        <p:spPr>
          <a:xfrm>
            <a:off x="4386956" y="5185691"/>
            <a:ext cx="62228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SILLYON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8" name="Oval 77"/>
          <p:cNvSpPr/>
          <p:nvPr/>
        </p:nvSpPr>
        <p:spPr>
          <a:xfrm>
            <a:off x="4307813" y="541058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xtBox 78"/>
          <p:cNvSpPr txBox="1"/>
          <p:nvPr/>
        </p:nvSpPr>
        <p:spPr>
          <a:xfrm>
            <a:off x="4175199" y="5504064"/>
            <a:ext cx="68961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ATTALEIA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0" name="Oval 79"/>
          <p:cNvSpPr/>
          <p:nvPr/>
        </p:nvSpPr>
        <p:spPr>
          <a:xfrm>
            <a:off x="4337076" y="4671139"/>
            <a:ext cx="417128" cy="382688"/>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TextBox 80"/>
          <p:cNvSpPr txBox="1"/>
          <p:nvPr/>
        </p:nvSpPr>
        <p:spPr>
          <a:xfrm>
            <a:off x="4355976" y="4660897"/>
            <a:ext cx="5533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ADADA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2" name="TextBox 81"/>
          <p:cNvSpPr txBox="1"/>
          <p:nvPr/>
        </p:nvSpPr>
        <p:spPr>
          <a:xfrm>
            <a:off x="4547126" y="4427820"/>
            <a:ext cx="312906" cy="369332"/>
          </a:xfrm>
          <a:prstGeom prst="rect">
            <a:avLst/>
          </a:prstGeom>
          <a:noFill/>
        </p:spPr>
        <p:txBody>
          <a:bodyPr wrap="none" rtlCol="0">
            <a:spAutoFit/>
          </a:bodyPr>
          <a:lstStyle/>
          <a:p>
            <a:r>
              <a:rPr lang="en-GB" dirty="0">
                <a:solidFill>
                  <a:srgbClr val="9A0000"/>
                </a:solidFill>
              </a:rPr>
              <a:t>4</a:t>
            </a:r>
          </a:p>
        </p:txBody>
      </p:sp>
      <p:sp>
        <p:nvSpPr>
          <p:cNvPr id="83" name="TextBox 82"/>
          <p:cNvSpPr txBox="1"/>
          <p:nvPr/>
        </p:nvSpPr>
        <p:spPr>
          <a:xfrm rot="18988557">
            <a:off x="3857182" y="5195905"/>
            <a:ext cx="72167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TERMESOS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4" name="TextBox 83"/>
          <p:cNvSpPr txBox="1"/>
          <p:nvPr/>
        </p:nvSpPr>
        <p:spPr>
          <a:xfrm>
            <a:off x="3978247" y="5507940"/>
            <a:ext cx="312906" cy="369332"/>
          </a:xfrm>
          <a:prstGeom prst="rect">
            <a:avLst/>
          </a:prstGeom>
          <a:noFill/>
        </p:spPr>
        <p:txBody>
          <a:bodyPr wrap="none" rtlCol="0">
            <a:spAutoFit/>
          </a:bodyPr>
          <a:lstStyle/>
          <a:p>
            <a:r>
              <a:rPr lang="en-GB" dirty="0">
                <a:solidFill>
                  <a:srgbClr val="9A0000"/>
                </a:solidFill>
              </a:rPr>
              <a:t>7</a:t>
            </a:r>
          </a:p>
        </p:txBody>
      </p:sp>
      <p:sp>
        <p:nvSpPr>
          <p:cNvPr id="85" name="Oval 84"/>
          <p:cNvSpPr/>
          <p:nvPr/>
        </p:nvSpPr>
        <p:spPr>
          <a:xfrm>
            <a:off x="3484475" y="58772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6" name="TextBox 85"/>
          <p:cNvSpPr txBox="1"/>
          <p:nvPr/>
        </p:nvSpPr>
        <p:spPr>
          <a:xfrm>
            <a:off x="3275856" y="5877272"/>
            <a:ext cx="312906" cy="369332"/>
          </a:xfrm>
          <a:prstGeom prst="rect">
            <a:avLst/>
          </a:prstGeom>
          <a:noFill/>
        </p:spPr>
        <p:txBody>
          <a:bodyPr wrap="none" rtlCol="0">
            <a:spAutoFit/>
          </a:bodyPr>
          <a:lstStyle/>
          <a:p>
            <a:r>
              <a:rPr lang="en-GB" dirty="0">
                <a:solidFill>
                  <a:srgbClr val="9A0000"/>
                </a:solidFill>
              </a:rPr>
              <a:t>1</a:t>
            </a:r>
          </a:p>
        </p:txBody>
      </p:sp>
      <p:sp>
        <p:nvSpPr>
          <p:cNvPr id="87" name="TextBox 86"/>
          <p:cNvSpPr txBox="1"/>
          <p:nvPr/>
        </p:nvSpPr>
        <p:spPr>
          <a:xfrm>
            <a:off x="3347864" y="5877852"/>
            <a:ext cx="7729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TELMESSOS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8" name="Oval 87"/>
          <p:cNvSpPr/>
          <p:nvPr/>
        </p:nvSpPr>
        <p:spPr>
          <a:xfrm>
            <a:off x="3594203" y="599457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9" name="TextBox 88"/>
          <p:cNvSpPr txBox="1"/>
          <p:nvPr/>
        </p:nvSpPr>
        <p:spPr>
          <a:xfrm>
            <a:off x="3611022" y="6156012"/>
            <a:ext cx="312906" cy="369332"/>
          </a:xfrm>
          <a:prstGeom prst="rect">
            <a:avLst/>
          </a:prstGeom>
          <a:noFill/>
        </p:spPr>
        <p:txBody>
          <a:bodyPr wrap="none" rtlCol="0">
            <a:spAutoFit/>
          </a:bodyPr>
          <a:lstStyle/>
          <a:p>
            <a:r>
              <a:rPr lang="en-GB" dirty="0">
                <a:solidFill>
                  <a:srgbClr val="9A0000"/>
                </a:solidFill>
              </a:rPr>
              <a:t>1</a:t>
            </a:r>
          </a:p>
        </p:txBody>
      </p:sp>
      <p:sp>
        <p:nvSpPr>
          <p:cNvPr id="90" name="TextBox 89"/>
          <p:cNvSpPr txBox="1"/>
          <p:nvPr/>
        </p:nvSpPr>
        <p:spPr>
          <a:xfrm>
            <a:off x="4018746" y="6235892"/>
            <a:ext cx="312906" cy="369332"/>
          </a:xfrm>
          <a:prstGeom prst="rect">
            <a:avLst/>
          </a:prstGeom>
          <a:noFill/>
        </p:spPr>
        <p:txBody>
          <a:bodyPr wrap="none" rtlCol="0">
            <a:spAutoFit/>
          </a:bodyPr>
          <a:lstStyle/>
          <a:p>
            <a:r>
              <a:rPr lang="en-GB" dirty="0">
                <a:solidFill>
                  <a:srgbClr val="9A0000"/>
                </a:solidFill>
              </a:rPr>
              <a:t>1</a:t>
            </a:r>
          </a:p>
        </p:txBody>
      </p:sp>
      <p:sp>
        <p:nvSpPr>
          <p:cNvPr id="91" name="Oval 90"/>
          <p:cNvSpPr/>
          <p:nvPr/>
        </p:nvSpPr>
        <p:spPr>
          <a:xfrm>
            <a:off x="3916916" y="607564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 name="TextBox 91"/>
          <p:cNvSpPr txBox="1"/>
          <p:nvPr/>
        </p:nvSpPr>
        <p:spPr>
          <a:xfrm>
            <a:off x="3917527" y="6063099"/>
            <a:ext cx="61747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APERLAI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3" name="TextBox 92"/>
          <p:cNvSpPr txBox="1"/>
          <p:nvPr/>
        </p:nvSpPr>
        <p:spPr>
          <a:xfrm>
            <a:off x="3339784" y="5586853"/>
            <a:ext cx="57740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KIBYRA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4" name="Oval 93"/>
          <p:cNvSpPr/>
          <p:nvPr/>
        </p:nvSpPr>
        <p:spPr>
          <a:xfrm>
            <a:off x="3534416" y="5517232"/>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5" name="TextBox 94"/>
          <p:cNvSpPr txBox="1"/>
          <p:nvPr/>
        </p:nvSpPr>
        <p:spPr>
          <a:xfrm>
            <a:off x="3707904" y="5507940"/>
            <a:ext cx="312906" cy="369332"/>
          </a:xfrm>
          <a:prstGeom prst="rect">
            <a:avLst/>
          </a:prstGeom>
          <a:noFill/>
        </p:spPr>
        <p:txBody>
          <a:bodyPr wrap="none" rtlCol="0">
            <a:spAutoFit/>
          </a:bodyPr>
          <a:lstStyle/>
          <a:p>
            <a:r>
              <a:rPr lang="en-GB" dirty="0">
                <a:solidFill>
                  <a:srgbClr val="9A0000"/>
                </a:solidFill>
              </a:rPr>
              <a:t>2</a:t>
            </a:r>
          </a:p>
        </p:txBody>
      </p:sp>
      <p:sp>
        <p:nvSpPr>
          <p:cNvPr id="96" name="Oval 95"/>
          <p:cNvSpPr/>
          <p:nvPr/>
        </p:nvSpPr>
        <p:spPr>
          <a:xfrm>
            <a:off x="3523700" y="570297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7" name="TextBox 96"/>
          <p:cNvSpPr txBox="1"/>
          <p:nvPr/>
        </p:nvSpPr>
        <p:spPr>
          <a:xfrm>
            <a:off x="3482301" y="5771134"/>
            <a:ext cx="73449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OINOANDA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8" name="TextBox 97"/>
          <p:cNvSpPr txBox="1"/>
          <p:nvPr/>
        </p:nvSpPr>
        <p:spPr>
          <a:xfrm>
            <a:off x="3328022" y="5651956"/>
            <a:ext cx="312906" cy="369332"/>
          </a:xfrm>
          <a:prstGeom prst="rect">
            <a:avLst/>
          </a:prstGeom>
          <a:noFill/>
        </p:spPr>
        <p:txBody>
          <a:bodyPr wrap="none" rtlCol="0">
            <a:spAutoFit/>
          </a:bodyPr>
          <a:lstStyle/>
          <a:p>
            <a:r>
              <a:rPr lang="en-GB" dirty="0">
                <a:solidFill>
                  <a:srgbClr val="9A0000"/>
                </a:solidFill>
              </a:rPr>
              <a:t>1</a:t>
            </a:r>
          </a:p>
        </p:txBody>
      </p:sp>
      <p:sp>
        <p:nvSpPr>
          <p:cNvPr id="99" name="Oval 98"/>
          <p:cNvSpPr/>
          <p:nvPr/>
        </p:nvSpPr>
        <p:spPr>
          <a:xfrm>
            <a:off x="5868144" y="394115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0" name="TextBox 99"/>
          <p:cNvSpPr txBox="1"/>
          <p:nvPr/>
        </p:nvSpPr>
        <p:spPr>
          <a:xfrm>
            <a:off x="5927715" y="3779748"/>
            <a:ext cx="312906" cy="369332"/>
          </a:xfrm>
          <a:prstGeom prst="rect">
            <a:avLst/>
          </a:prstGeom>
          <a:noFill/>
        </p:spPr>
        <p:txBody>
          <a:bodyPr wrap="none" rtlCol="0">
            <a:spAutoFit/>
          </a:bodyPr>
          <a:lstStyle/>
          <a:p>
            <a:r>
              <a:rPr lang="en-GB" dirty="0">
                <a:solidFill>
                  <a:srgbClr val="9A0000"/>
                </a:solidFill>
              </a:rPr>
              <a:t>1</a:t>
            </a:r>
          </a:p>
        </p:txBody>
      </p:sp>
      <p:sp>
        <p:nvSpPr>
          <p:cNvPr id="101" name="TextBox 100"/>
          <p:cNvSpPr txBox="1"/>
          <p:nvPr/>
        </p:nvSpPr>
        <p:spPr>
          <a:xfrm>
            <a:off x="5564474" y="4061974"/>
            <a:ext cx="66877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SAVATRA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3" name="Oval 102"/>
          <p:cNvSpPr/>
          <p:nvPr/>
        </p:nvSpPr>
        <p:spPr>
          <a:xfrm>
            <a:off x="1502561" y="2978950"/>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4" name="TextBox 103"/>
          <p:cNvSpPr txBox="1"/>
          <p:nvPr/>
        </p:nvSpPr>
        <p:spPr>
          <a:xfrm>
            <a:off x="1587904" y="3045986"/>
            <a:ext cx="312906" cy="369332"/>
          </a:xfrm>
          <a:prstGeom prst="rect">
            <a:avLst/>
          </a:prstGeom>
          <a:noFill/>
        </p:spPr>
        <p:txBody>
          <a:bodyPr wrap="none" rtlCol="0">
            <a:spAutoFit/>
          </a:bodyPr>
          <a:lstStyle/>
          <a:p>
            <a:r>
              <a:rPr lang="en-GB" dirty="0">
                <a:solidFill>
                  <a:srgbClr val="9A0000"/>
                </a:solidFill>
              </a:rPr>
              <a:t>1</a:t>
            </a:r>
          </a:p>
        </p:txBody>
      </p:sp>
      <p:sp>
        <p:nvSpPr>
          <p:cNvPr id="105" name="TextBox 104"/>
          <p:cNvSpPr txBox="1"/>
          <p:nvPr/>
        </p:nvSpPr>
        <p:spPr>
          <a:xfrm rot="21185174">
            <a:off x="1342549" y="2988240"/>
            <a:ext cx="56618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PARION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6" name="TextBox 105"/>
          <p:cNvSpPr txBox="1"/>
          <p:nvPr/>
        </p:nvSpPr>
        <p:spPr>
          <a:xfrm>
            <a:off x="3707904" y="4221668"/>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AKMONEA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7" name="TextBox 106"/>
          <p:cNvSpPr txBox="1"/>
          <p:nvPr/>
        </p:nvSpPr>
        <p:spPr>
          <a:xfrm>
            <a:off x="3908883" y="3877754"/>
            <a:ext cx="312906" cy="369332"/>
          </a:xfrm>
          <a:prstGeom prst="rect">
            <a:avLst/>
          </a:prstGeom>
          <a:noFill/>
        </p:spPr>
        <p:txBody>
          <a:bodyPr wrap="none" rtlCol="0">
            <a:spAutoFit/>
          </a:bodyPr>
          <a:lstStyle/>
          <a:p>
            <a:r>
              <a:rPr lang="en-GB" dirty="0">
                <a:solidFill>
                  <a:srgbClr val="9A0000"/>
                </a:solidFill>
              </a:rPr>
              <a:t>2</a:t>
            </a:r>
          </a:p>
        </p:txBody>
      </p:sp>
      <p:sp>
        <p:nvSpPr>
          <p:cNvPr id="108" name="Oval 107"/>
          <p:cNvSpPr/>
          <p:nvPr/>
        </p:nvSpPr>
        <p:spPr>
          <a:xfrm>
            <a:off x="3908883" y="4138627"/>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9" name="TextBox 108"/>
          <p:cNvSpPr txBox="1"/>
          <p:nvPr/>
        </p:nvSpPr>
        <p:spPr>
          <a:xfrm rot="19637841">
            <a:off x="3209385" y="4004480"/>
            <a:ext cx="106631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TEMENOTHRYRAI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0" name="TextBox 109"/>
          <p:cNvSpPr txBox="1"/>
          <p:nvPr/>
        </p:nvSpPr>
        <p:spPr>
          <a:xfrm>
            <a:off x="4172041" y="2854737"/>
            <a:ext cx="312906" cy="369332"/>
          </a:xfrm>
          <a:prstGeom prst="rect">
            <a:avLst/>
          </a:prstGeom>
          <a:noFill/>
        </p:spPr>
        <p:txBody>
          <a:bodyPr wrap="none" rtlCol="0">
            <a:spAutoFit/>
          </a:bodyPr>
          <a:lstStyle/>
          <a:p>
            <a:r>
              <a:rPr lang="en-GB" dirty="0">
                <a:solidFill>
                  <a:srgbClr val="9A0000"/>
                </a:solidFill>
              </a:rPr>
              <a:t>1</a:t>
            </a:r>
          </a:p>
        </p:txBody>
      </p:sp>
      <p:sp>
        <p:nvSpPr>
          <p:cNvPr id="111" name="TextBox 110"/>
          <p:cNvSpPr txBox="1"/>
          <p:nvPr/>
        </p:nvSpPr>
        <p:spPr>
          <a:xfrm rot="1525223">
            <a:off x="3778727" y="3078487"/>
            <a:ext cx="8386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DORYLAEUM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2" name="Oval 111"/>
          <p:cNvSpPr/>
          <p:nvPr/>
        </p:nvSpPr>
        <p:spPr>
          <a:xfrm>
            <a:off x="4091789" y="30601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3" name="Oval 112"/>
          <p:cNvSpPr/>
          <p:nvPr/>
        </p:nvSpPr>
        <p:spPr>
          <a:xfrm>
            <a:off x="7596336" y="41966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4" name="TextBox 113"/>
          <p:cNvSpPr txBox="1"/>
          <p:nvPr/>
        </p:nvSpPr>
        <p:spPr>
          <a:xfrm>
            <a:off x="7704348" y="4002998"/>
            <a:ext cx="312906" cy="369332"/>
          </a:xfrm>
          <a:prstGeom prst="rect">
            <a:avLst/>
          </a:prstGeom>
          <a:noFill/>
        </p:spPr>
        <p:txBody>
          <a:bodyPr wrap="none" rtlCol="0">
            <a:spAutoFit/>
          </a:bodyPr>
          <a:lstStyle/>
          <a:p>
            <a:r>
              <a:rPr lang="en-GB" dirty="0">
                <a:solidFill>
                  <a:srgbClr val="9A0000"/>
                </a:solidFill>
              </a:rPr>
              <a:t>1</a:t>
            </a:r>
          </a:p>
        </p:txBody>
      </p:sp>
      <p:sp>
        <p:nvSpPr>
          <p:cNvPr id="115" name="Oval 114"/>
          <p:cNvSpPr/>
          <p:nvPr/>
        </p:nvSpPr>
        <p:spPr>
          <a:xfrm>
            <a:off x="6892222" y="358706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6" name="TextBox 115"/>
          <p:cNvSpPr txBox="1"/>
          <p:nvPr/>
        </p:nvSpPr>
        <p:spPr>
          <a:xfrm>
            <a:off x="6948264" y="3707740"/>
            <a:ext cx="312906" cy="369332"/>
          </a:xfrm>
          <a:prstGeom prst="rect">
            <a:avLst/>
          </a:prstGeom>
          <a:noFill/>
        </p:spPr>
        <p:txBody>
          <a:bodyPr wrap="none" rtlCol="0">
            <a:spAutoFit/>
          </a:bodyPr>
          <a:lstStyle/>
          <a:p>
            <a:r>
              <a:rPr lang="en-GB" dirty="0">
                <a:solidFill>
                  <a:srgbClr val="9A0000"/>
                </a:solidFill>
              </a:rPr>
              <a:t>1</a:t>
            </a:r>
          </a:p>
        </p:txBody>
      </p:sp>
      <p:sp>
        <p:nvSpPr>
          <p:cNvPr id="117" name="TextBox 116"/>
          <p:cNvSpPr txBox="1"/>
          <p:nvPr/>
        </p:nvSpPr>
        <p:spPr>
          <a:xfrm>
            <a:off x="6785882" y="3537302"/>
            <a:ext cx="64472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KOMANA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0" name="Oval 119"/>
          <p:cNvSpPr/>
          <p:nvPr/>
        </p:nvSpPr>
        <p:spPr>
          <a:xfrm>
            <a:off x="4517096" y="31732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1" name="TextBox 120"/>
          <p:cNvSpPr txBox="1"/>
          <p:nvPr/>
        </p:nvSpPr>
        <p:spPr>
          <a:xfrm>
            <a:off x="5508104" y="6642556"/>
            <a:ext cx="8803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PALAIPAPHOS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2" name="Oval 121"/>
          <p:cNvSpPr/>
          <p:nvPr/>
        </p:nvSpPr>
        <p:spPr>
          <a:xfrm>
            <a:off x="5807500" y="6606644"/>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3" name="TextBox 122"/>
          <p:cNvSpPr txBox="1"/>
          <p:nvPr/>
        </p:nvSpPr>
        <p:spPr>
          <a:xfrm>
            <a:off x="5940152" y="6381328"/>
            <a:ext cx="312906" cy="369332"/>
          </a:xfrm>
          <a:prstGeom prst="rect">
            <a:avLst/>
          </a:prstGeom>
          <a:noFill/>
        </p:spPr>
        <p:txBody>
          <a:bodyPr wrap="none" rtlCol="0">
            <a:spAutoFit/>
          </a:bodyPr>
          <a:lstStyle/>
          <a:p>
            <a:r>
              <a:rPr lang="en-GB" dirty="0">
                <a:solidFill>
                  <a:srgbClr val="9A0000"/>
                </a:solidFill>
              </a:rPr>
              <a:t>2</a:t>
            </a:r>
          </a:p>
        </p:txBody>
      </p:sp>
      <p:sp>
        <p:nvSpPr>
          <p:cNvPr id="124" name="TextBox 123"/>
          <p:cNvSpPr txBox="1"/>
          <p:nvPr/>
        </p:nvSpPr>
        <p:spPr>
          <a:xfrm>
            <a:off x="4607336" y="3307206"/>
            <a:ext cx="312906" cy="369332"/>
          </a:xfrm>
          <a:prstGeom prst="rect">
            <a:avLst/>
          </a:prstGeom>
          <a:noFill/>
        </p:spPr>
        <p:txBody>
          <a:bodyPr wrap="none" rtlCol="0">
            <a:spAutoFit/>
          </a:bodyPr>
          <a:lstStyle/>
          <a:p>
            <a:r>
              <a:rPr lang="en-GB" dirty="0">
                <a:solidFill>
                  <a:srgbClr val="9A0000"/>
                </a:solidFill>
              </a:rPr>
              <a:t>1</a:t>
            </a:r>
          </a:p>
        </p:txBody>
      </p:sp>
      <p:sp>
        <p:nvSpPr>
          <p:cNvPr id="125" name="Oval 124"/>
          <p:cNvSpPr/>
          <p:nvPr/>
        </p:nvSpPr>
        <p:spPr>
          <a:xfrm>
            <a:off x="5014747" y="2656880"/>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6" name="TextBox 125"/>
          <p:cNvSpPr txBox="1"/>
          <p:nvPr/>
        </p:nvSpPr>
        <p:spPr>
          <a:xfrm>
            <a:off x="5218266" y="2472214"/>
            <a:ext cx="312906" cy="369332"/>
          </a:xfrm>
          <a:prstGeom prst="rect">
            <a:avLst/>
          </a:prstGeom>
          <a:noFill/>
        </p:spPr>
        <p:txBody>
          <a:bodyPr wrap="none" rtlCol="0">
            <a:spAutoFit/>
          </a:bodyPr>
          <a:lstStyle/>
          <a:p>
            <a:r>
              <a:rPr lang="en-GB" dirty="0">
                <a:solidFill>
                  <a:srgbClr val="9A0000"/>
                </a:solidFill>
              </a:rPr>
              <a:t>2</a:t>
            </a:r>
          </a:p>
        </p:txBody>
      </p:sp>
      <p:sp>
        <p:nvSpPr>
          <p:cNvPr id="127" name="Oval 126"/>
          <p:cNvSpPr/>
          <p:nvPr/>
        </p:nvSpPr>
        <p:spPr>
          <a:xfrm>
            <a:off x="3882197" y="22768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8" name="TextBox 127"/>
          <p:cNvSpPr txBox="1"/>
          <p:nvPr/>
        </p:nvSpPr>
        <p:spPr>
          <a:xfrm>
            <a:off x="3676126" y="2302497"/>
            <a:ext cx="906017" cy="215444"/>
          </a:xfrm>
          <a:prstGeom prst="rect">
            <a:avLst/>
          </a:prstGeom>
          <a:noFill/>
        </p:spPr>
        <p:txBody>
          <a:bodyPr wrap="none" rtlCol="0">
            <a:spAutoFit/>
          </a:bodyPr>
          <a:lstStyle/>
          <a:p>
            <a:r>
              <a:rPr lang="de-DE" sz="800" dirty="0">
                <a:solidFill>
                  <a:schemeClr val="bg1">
                    <a:lumMod val="85000"/>
                    <a:lumOff val="15000"/>
                  </a:schemeClr>
                </a:solidFill>
                <a:latin typeface="Times New Roman" pitchFamily="18" charset="0"/>
                <a:cs typeface="Times New Roman" pitchFamily="18" charset="0"/>
              </a:rPr>
              <a:t>PRUSIAS AD H.</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9" name="TextBox 128"/>
          <p:cNvSpPr txBox="1"/>
          <p:nvPr/>
        </p:nvSpPr>
        <p:spPr>
          <a:xfrm>
            <a:off x="4043348" y="2046032"/>
            <a:ext cx="312906" cy="369332"/>
          </a:xfrm>
          <a:prstGeom prst="rect">
            <a:avLst/>
          </a:prstGeom>
          <a:noFill/>
        </p:spPr>
        <p:txBody>
          <a:bodyPr wrap="none" rtlCol="0">
            <a:spAutoFit/>
          </a:bodyPr>
          <a:lstStyle/>
          <a:p>
            <a:r>
              <a:rPr lang="en-GB" dirty="0">
                <a:solidFill>
                  <a:srgbClr val="9A0000"/>
                </a:solidFill>
              </a:rPr>
              <a:t>1</a:t>
            </a:r>
          </a:p>
        </p:txBody>
      </p:sp>
      <p:sp>
        <p:nvSpPr>
          <p:cNvPr id="130" name="Content Placeholder 2"/>
          <p:cNvSpPr txBox="1">
            <a:spLocks/>
          </p:cNvSpPr>
          <p:nvPr/>
        </p:nvSpPr>
        <p:spPr>
          <a:xfrm>
            <a:off x="3841576" y="44624"/>
            <a:ext cx="4042792" cy="864096"/>
          </a:xfrm>
          <a:prstGeom prst="rect">
            <a:avLst/>
          </a:prstGeom>
          <a:gradFill>
            <a:gsLst>
              <a:gs pos="0">
                <a:schemeClr val="accent5">
                  <a:tint val="79000"/>
                  <a:satMod val="180000"/>
                  <a:alpha val="55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br>
              <a:rPr lang="de-DE" dirty="0">
                <a:effectLst>
                  <a:outerShdw blurRad="38100" dist="38100" dir="2700000" algn="tl">
                    <a:srgbClr val="000000">
                      <a:alpha val="43137"/>
                    </a:srgbClr>
                  </a:outerShdw>
                </a:effectLst>
              </a:rPr>
            </a:br>
            <a:r>
              <a:rPr lang="de-DE" dirty="0">
                <a:effectLst>
                  <a:outerShdw blurRad="38100" dist="38100" dir="2700000" algn="tl">
                    <a:srgbClr val="000000">
                      <a:alpha val="43137"/>
                    </a:srgbClr>
                  </a:outerShdw>
                </a:effectLst>
              </a:rPr>
              <a:t>     </a:t>
            </a:r>
          </a:p>
        </p:txBody>
      </p:sp>
      <p:sp>
        <p:nvSpPr>
          <p:cNvPr id="119" name="TextBox 118"/>
          <p:cNvSpPr txBox="1"/>
          <p:nvPr/>
        </p:nvSpPr>
        <p:spPr>
          <a:xfrm>
            <a:off x="5316798" y="1190357"/>
            <a:ext cx="3647689" cy="5016758"/>
          </a:xfrm>
          <a:prstGeom prst="rect">
            <a:avLst/>
          </a:prstGeom>
          <a:gradFill flip="none" rotWithShape="1">
            <a:gsLst>
              <a:gs pos="0">
                <a:schemeClr val="accent1">
                  <a:shade val="30000"/>
                  <a:satMod val="115000"/>
                  <a:alpha val="15000"/>
                  <a:lumMod val="100000"/>
                </a:schemeClr>
              </a:gs>
              <a:gs pos="68000">
                <a:schemeClr val="accent1">
                  <a:shade val="67500"/>
                  <a:satMod val="115000"/>
                </a:schemeClr>
              </a:gs>
              <a:gs pos="100000">
                <a:schemeClr val="accent1">
                  <a:shade val="100000"/>
                  <a:satMod val="115000"/>
                </a:schemeClr>
              </a:gs>
            </a:gsLst>
            <a:path path="circle">
              <a:fillToRect l="50000" t="50000" r="50000" b="50000"/>
            </a:path>
            <a:tileRect/>
          </a:gradFill>
        </p:spPr>
        <p:txBody>
          <a:bodyPr wrap="square" rtlCol="0">
            <a:spAutoFit/>
          </a:bodyPr>
          <a:lstStyle/>
          <a:p>
            <a:pPr algn="ctr"/>
            <a:r>
              <a:rPr lang="de-DE" sz="1600" b="1" dirty="0">
                <a:solidFill>
                  <a:schemeClr val="accent5">
                    <a:lumMod val="60000"/>
                    <a:lumOff val="40000"/>
                  </a:schemeClr>
                </a:solidFill>
                <a:effectLst>
                  <a:outerShdw blurRad="38100" dist="38100" dir="2700000" algn="tl">
                    <a:srgbClr val="000000">
                      <a:alpha val="43137"/>
                    </a:srgbClr>
                  </a:outerShdw>
                </a:effectLst>
              </a:rPr>
              <a:t>Proportion </a:t>
            </a:r>
            <a:r>
              <a:rPr lang="de-DE" sz="1600" b="1" dirty="0" err="1">
                <a:solidFill>
                  <a:schemeClr val="accent5">
                    <a:lumMod val="60000"/>
                    <a:lumOff val="40000"/>
                  </a:schemeClr>
                </a:solidFill>
                <a:effectLst>
                  <a:outerShdw blurRad="38100" dist="38100" dir="2700000" algn="tl">
                    <a:srgbClr val="000000">
                      <a:alpha val="43137"/>
                    </a:srgbClr>
                  </a:outerShdw>
                </a:effectLst>
              </a:rPr>
              <a:t>of</a:t>
            </a:r>
            <a:r>
              <a:rPr lang="de-DE" sz="1600" b="1" dirty="0">
                <a:solidFill>
                  <a:schemeClr val="accent5">
                    <a:lumMod val="60000"/>
                    <a:lumOff val="40000"/>
                  </a:schemeClr>
                </a:solidFill>
                <a:effectLst>
                  <a:outerShdw blurRad="38100" dist="38100" dir="2700000" algn="tl">
                    <a:srgbClr val="000000">
                      <a:alpha val="43137"/>
                    </a:srgbClr>
                  </a:outerShdw>
                </a:effectLst>
              </a:rPr>
              <a:t> </a:t>
            </a:r>
            <a:r>
              <a:rPr lang="de-DE" sz="1600" b="1" dirty="0" err="1">
                <a:solidFill>
                  <a:schemeClr val="accent5">
                    <a:lumMod val="60000"/>
                    <a:lumOff val="40000"/>
                  </a:schemeClr>
                </a:solidFill>
                <a:effectLst>
                  <a:outerShdw blurRad="38100" dist="38100" dir="2700000" algn="tl">
                    <a:srgbClr val="000000">
                      <a:alpha val="43137"/>
                    </a:srgbClr>
                  </a:outerShdw>
                </a:effectLst>
              </a:rPr>
              <a:t>female</a:t>
            </a:r>
            <a:r>
              <a:rPr lang="de-DE" sz="1600" b="1" dirty="0">
                <a:solidFill>
                  <a:schemeClr val="accent5">
                    <a:lumMod val="60000"/>
                    <a:lumOff val="40000"/>
                  </a:schemeClr>
                </a:solidFill>
                <a:effectLst>
                  <a:outerShdw blurRad="38100" dist="38100" dir="2700000" algn="tl">
                    <a:srgbClr val="000000">
                      <a:alpha val="43137"/>
                    </a:srgbClr>
                  </a:outerShdw>
                </a:effectLst>
              </a:rPr>
              <a:t> </a:t>
            </a:r>
            <a:r>
              <a:rPr lang="de-DE" sz="1600" b="1" dirty="0" err="1">
                <a:solidFill>
                  <a:schemeClr val="accent5">
                    <a:lumMod val="60000"/>
                    <a:lumOff val="40000"/>
                  </a:schemeClr>
                </a:solidFill>
                <a:effectLst>
                  <a:outerShdw blurRad="38100" dist="38100" dir="2700000" algn="tl">
                    <a:srgbClr val="000000">
                      <a:alpha val="43137"/>
                    </a:srgbClr>
                  </a:outerShdw>
                </a:effectLst>
              </a:rPr>
              <a:t>priests</a:t>
            </a:r>
            <a:br>
              <a:rPr lang="de-DE" sz="1600" b="1" dirty="0">
                <a:solidFill>
                  <a:schemeClr val="accent5">
                    <a:lumMod val="60000"/>
                    <a:lumOff val="40000"/>
                  </a:schemeClr>
                </a:solidFill>
                <a:effectLst>
                  <a:outerShdw blurRad="38100" dist="38100" dir="2700000" algn="tl">
                    <a:srgbClr val="000000">
                      <a:alpha val="43137"/>
                    </a:srgbClr>
                  </a:outerShdw>
                </a:effectLst>
              </a:rPr>
            </a:br>
            <a:r>
              <a:rPr lang="de-DE" sz="1600" dirty="0">
                <a:solidFill>
                  <a:schemeClr val="accent5">
                    <a:lumMod val="60000"/>
                    <a:lumOff val="40000"/>
                  </a:schemeClr>
                </a:solidFill>
                <a:effectLst>
                  <a:outerShdw blurRad="38100" dist="38100" dir="2700000" algn="tl">
                    <a:srgbClr val="000000">
                      <a:alpha val="43137"/>
                    </a:srgbClr>
                  </a:outerShdw>
                </a:effectLst>
              </a:rPr>
              <a:t>(</a:t>
            </a:r>
            <a:r>
              <a:rPr lang="de-DE" sz="1600" dirty="0" err="1">
                <a:solidFill>
                  <a:schemeClr val="accent5">
                    <a:lumMod val="60000"/>
                    <a:lumOff val="40000"/>
                  </a:schemeClr>
                </a:solidFill>
                <a:effectLst>
                  <a:outerShdw blurRad="38100" dist="38100" dir="2700000" algn="tl">
                    <a:srgbClr val="000000">
                      <a:alpha val="43137"/>
                    </a:srgbClr>
                  </a:outerShdw>
                </a:effectLst>
              </a:rPr>
              <a:t>Selection</a:t>
            </a:r>
            <a:r>
              <a:rPr lang="de-DE" sz="1600" dirty="0">
                <a:solidFill>
                  <a:schemeClr val="accent5">
                    <a:lumMod val="60000"/>
                    <a:lumOff val="40000"/>
                  </a:schemeClr>
                </a:solidFill>
                <a:effectLst>
                  <a:outerShdw blurRad="38100" dist="38100" dir="2700000" algn="tl">
                    <a:srgbClr val="000000">
                      <a:alpha val="43137"/>
                    </a:srgbClr>
                  </a:outerShdw>
                </a:effectLst>
              </a:rPr>
              <a:t> </a:t>
            </a:r>
            <a:r>
              <a:rPr lang="de-DE" sz="1600" dirty="0" err="1">
                <a:solidFill>
                  <a:schemeClr val="accent5">
                    <a:lumMod val="60000"/>
                    <a:lumOff val="40000"/>
                  </a:schemeClr>
                </a:solidFill>
                <a:effectLst>
                  <a:outerShdw blurRad="38100" dist="38100" dir="2700000" algn="tl">
                    <a:srgbClr val="000000">
                      <a:alpha val="43137"/>
                    </a:srgbClr>
                  </a:outerShdw>
                </a:effectLst>
              </a:rPr>
              <a:t>from</a:t>
            </a:r>
            <a:r>
              <a:rPr lang="de-DE" sz="1600" dirty="0">
                <a:solidFill>
                  <a:schemeClr val="accent5">
                    <a:lumMod val="60000"/>
                    <a:lumOff val="40000"/>
                  </a:schemeClr>
                </a:solidFill>
                <a:effectLst>
                  <a:outerShdw blurRad="38100" dist="38100" dir="2700000" algn="tl">
                    <a:srgbClr val="000000">
                      <a:alpha val="43137"/>
                    </a:srgbClr>
                  </a:outerShdw>
                </a:effectLst>
              </a:rPr>
              <a:t> </a:t>
            </a:r>
            <a:r>
              <a:rPr lang="de-DE" sz="1600" dirty="0" err="1">
                <a:solidFill>
                  <a:schemeClr val="accent5">
                    <a:lumMod val="60000"/>
                    <a:lumOff val="40000"/>
                  </a:schemeClr>
                </a:solidFill>
                <a:effectLst>
                  <a:outerShdw blurRad="38100" dist="38100" dir="2700000" algn="tl">
                    <a:srgbClr val="000000">
                      <a:alpha val="43137"/>
                    </a:srgbClr>
                  </a:outerShdw>
                </a:effectLst>
              </a:rPr>
              <a:t>over</a:t>
            </a:r>
            <a:r>
              <a:rPr lang="de-DE" sz="1600" dirty="0">
                <a:solidFill>
                  <a:schemeClr val="accent5">
                    <a:lumMod val="60000"/>
                    <a:lumOff val="40000"/>
                  </a:schemeClr>
                </a:solidFill>
                <a:effectLst>
                  <a:outerShdw blurRad="38100" dist="38100" dir="2700000" algn="tl">
                    <a:srgbClr val="000000">
                      <a:alpha val="43137"/>
                    </a:srgbClr>
                  </a:outerShdw>
                </a:effectLst>
              </a:rPr>
              <a:t> 100 </a:t>
            </a:r>
            <a:r>
              <a:rPr lang="de-DE" sz="1600" i="1" dirty="0" err="1">
                <a:solidFill>
                  <a:schemeClr val="accent5">
                    <a:lumMod val="60000"/>
                    <a:lumOff val="40000"/>
                  </a:schemeClr>
                </a:solidFill>
                <a:effectLst>
                  <a:outerShdw blurRad="38100" dist="38100" dir="2700000" algn="tl">
                    <a:srgbClr val="000000">
                      <a:alpha val="43137"/>
                    </a:srgbClr>
                  </a:outerShdw>
                </a:effectLst>
              </a:rPr>
              <a:t>poleis</a:t>
            </a:r>
            <a:r>
              <a:rPr lang="de-DE" sz="1600" dirty="0">
                <a:solidFill>
                  <a:schemeClr val="accent5">
                    <a:lumMod val="60000"/>
                    <a:lumOff val="40000"/>
                  </a:schemeClr>
                </a:solidFill>
                <a:effectLst>
                  <a:outerShdw blurRad="38100" dist="38100" dir="2700000" algn="tl">
                    <a:srgbClr val="000000">
                      <a:alpha val="43137"/>
                    </a:srgbClr>
                  </a:outerShdw>
                </a:effectLst>
              </a:rPr>
              <a:t>)</a:t>
            </a:r>
            <a:endParaRPr lang="en-GB" sz="1600" dirty="0">
              <a:solidFill>
                <a:schemeClr val="accent5">
                  <a:lumMod val="60000"/>
                  <a:lumOff val="4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600" b="1" dirty="0">
                <a:solidFill>
                  <a:schemeClr val="accent5">
                    <a:lumMod val="60000"/>
                    <a:lumOff val="40000"/>
                  </a:schemeClr>
                </a:solidFill>
                <a:effectLst>
                  <a:outerShdw blurRad="38100" dist="38100" dir="2700000" algn="tl">
                    <a:srgbClr val="000000">
                      <a:alpha val="43137"/>
                    </a:srgbClr>
                  </a:outerShdw>
                </a:effectLst>
              </a:rPr>
              <a:t>SMYRNA	3\7	43%</a:t>
            </a:r>
          </a:p>
          <a:p>
            <a:pPr marL="285750" indent="-285750">
              <a:buFont typeface="Wingdings" pitchFamily="2" charset="2"/>
              <a:buChar char="Ø"/>
            </a:pPr>
            <a:r>
              <a:rPr lang="en-GB" sz="1600" dirty="0">
                <a:effectLst>
                  <a:outerShdw blurRad="38100" dist="38100" dir="2700000" algn="tl">
                    <a:srgbClr val="000000">
                      <a:alpha val="43137"/>
                    </a:srgbClr>
                  </a:outerShdw>
                </a:effectLst>
              </a:rPr>
              <a:t>TRALLES	3\8	37.5%</a:t>
            </a:r>
          </a:p>
          <a:p>
            <a:pPr marL="285750" indent="-285750">
              <a:buFont typeface="Wingdings" pitchFamily="2" charset="2"/>
              <a:buChar char="Ø"/>
            </a:pPr>
            <a:r>
              <a:rPr lang="en-GB" sz="1600" dirty="0">
                <a:effectLst>
                  <a:outerShdw blurRad="38100" dist="38100" dir="2700000" algn="tl">
                    <a:srgbClr val="000000">
                      <a:alpha val="43137"/>
                    </a:srgbClr>
                  </a:outerShdw>
                </a:effectLst>
              </a:rPr>
              <a:t>HIERAPOLIS	3\9	33%</a:t>
            </a:r>
          </a:p>
          <a:p>
            <a:pPr marL="285750" indent="-285750">
              <a:buFont typeface="Wingdings" pitchFamily="2" charset="2"/>
              <a:buChar char="Ø"/>
            </a:pPr>
            <a:r>
              <a:rPr lang="en-GB" sz="1600" dirty="0">
                <a:effectLst>
                  <a:outerShdw blurRad="38100" dist="38100" dir="2700000" algn="tl">
                    <a:srgbClr val="000000">
                      <a:alpha val="43137"/>
                    </a:srgbClr>
                  </a:outerShdw>
                </a:effectLst>
              </a:rPr>
              <a:t>ATTOUDA	1\3	33%</a:t>
            </a:r>
          </a:p>
          <a:p>
            <a:pPr marL="285750" indent="-285750">
              <a:buFont typeface="Wingdings" pitchFamily="2" charset="2"/>
              <a:buChar char="Ø"/>
            </a:pPr>
            <a:r>
              <a:rPr lang="en-GB" sz="1600" dirty="0">
                <a:effectLst>
                  <a:outerShdw blurRad="38100" dist="38100" dir="2700000" algn="tl">
                    <a:srgbClr val="000000">
                      <a:alpha val="43137"/>
                    </a:srgbClr>
                  </a:outerShdw>
                </a:effectLst>
              </a:rPr>
              <a:t>EPHESOS	7\24	29%</a:t>
            </a:r>
          </a:p>
          <a:p>
            <a:pPr marL="285750" indent="-285750">
              <a:buFont typeface="Wingdings" pitchFamily="2" charset="2"/>
              <a:buChar char="Ø"/>
            </a:pPr>
            <a:r>
              <a:rPr lang="de-DE" sz="1600" dirty="0">
                <a:effectLst>
                  <a:outerShdw blurRad="38100" dist="38100" dir="2700000" algn="tl">
                    <a:srgbClr val="000000">
                      <a:alpha val="43137"/>
                    </a:srgbClr>
                  </a:outerShdw>
                </a:effectLst>
              </a:rPr>
              <a:t>SAMOS	2\7	29%</a:t>
            </a:r>
            <a:endParaRPr lang="en-GB" sz="1600" dirty="0">
              <a:effectLst>
                <a:outerShdw blurRad="38100" dist="38100" dir="2700000" algn="tl">
                  <a:srgbClr val="000000">
                    <a:alpha val="43137"/>
                  </a:srgbClr>
                </a:outerShdw>
              </a:effectLst>
            </a:endParaRPr>
          </a:p>
          <a:p>
            <a:pPr marL="285750" indent="-285750">
              <a:buFont typeface="Wingdings" pitchFamily="2" charset="2"/>
              <a:buChar char="Ø"/>
            </a:pPr>
            <a:r>
              <a:rPr lang="en-GB" sz="1600" dirty="0">
                <a:solidFill>
                  <a:schemeClr val="tx1">
                    <a:lumMod val="95000"/>
                  </a:schemeClr>
                </a:solidFill>
                <a:effectLst>
                  <a:outerShdw blurRad="38100" dist="38100" dir="2700000" algn="tl">
                    <a:srgbClr val="000000">
                      <a:alpha val="43137"/>
                    </a:srgbClr>
                  </a:outerShdw>
                </a:effectLst>
              </a:rPr>
              <a:t>APHRODISIAS	17\66	26%</a:t>
            </a:r>
          </a:p>
          <a:p>
            <a:pPr marL="285750" indent="-285750">
              <a:buFont typeface="Wingdings" pitchFamily="2" charset="2"/>
              <a:buChar char="Ø"/>
            </a:pPr>
            <a:r>
              <a:rPr lang="de-DE" sz="1600" dirty="0">
                <a:solidFill>
                  <a:schemeClr val="tx1">
                    <a:lumMod val="95000"/>
                  </a:schemeClr>
                </a:solidFill>
                <a:effectLst>
                  <a:outerShdw blurRad="38100" dist="38100" dir="2700000" algn="tl">
                    <a:srgbClr val="000000">
                      <a:alpha val="43137"/>
                    </a:srgbClr>
                  </a:outerShdw>
                </a:effectLst>
              </a:rPr>
              <a:t>PERGAMON	5\19	26%</a:t>
            </a:r>
            <a:endParaRPr lang="en-GB" sz="1600" dirty="0">
              <a:solidFill>
                <a:schemeClr val="tx1">
                  <a:lumMod val="95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600" dirty="0">
                <a:solidFill>
                  <a:schemeClr val="tx1">
                    <a:lumMod val="95000"/>
                  </a:schemeClr>
                </a:solidFill>
                <a:effectLst>
                  <a:outerShdw blurRad="38100" dist="38100" dir="2700000" algn="tl">
                    <a:srgbClr val="000000">
                      <a:alpha val="43137"/>
                    </a:srgbClr>
                  </a:outerShdw>
                </a:effectLst>
              </a:rPr>
              <a:t>KERAMOS	1\4	25%</a:t>
            </a:r>
          </a:p>
          <a:p>
            <a:pPr marL="285750" indent="-285750">
              <a:buFont typeface="Wingdings" pitchFamily="2" charset="2"/>
              <a:buChar char="Ø"/>
            </a:pPr>
            <a:r>
              <a:rPr lang="de-DE" sz="1600" dirty="0">
                <a:solidFill>
                  <a:schemeClr val="tx1">
                    <a:lumMod val="95000"/>
                  </a:schemeClr>
                </a:solidFill>
                <a:effectLst>
                  <a:outerShdw blurRad="38100" dist="38100" dir="2700000" algn="tl">
                    <a:srgbClr val="000000">
                      <a:alpha val="43137"/>
                    </a:srgbClr>
                  </a:outerShdw>
                </a:effectLst>
              </a:rPr>
              <a:t>IASOS		1\4	25%</a:t>
            </a:r>
            <a:endParaRPr lang="en-GB" sz="1600" dirty="0">
              <a:solidFill>
                <a:schemeClr val="tx1">
                  <a:lumMod val="95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600" dirty="0">
                <a:solidFill>
                  <a:schemeClr val="tx1">
                    <a:lumMod val="95000"/>
                  </a:schemeClr>
                </a:solidFill>
                <a:effectLst>
                  <a:outerShdw blurRad="38100" dist="38100" dir="2700000" algn="tl">
                    <a:srgbClr val="000000">
                      <a:alpha val="43137"/>
                    </a:srgbClr>
                  </a:outerShdw>
                </a:effectLst>
              </a:rPr>
              <a:t>STRATONIKEA	12\55	22% </a:t>
            </a:r>
          </a:p>
          <a:p>
            <a:pPr marL="285750" indent="-285750">
              <a:buFont typeface="Wingdings" pitchFamily="2" charset="2"/>
              <a:buChar char="Ø"/>
            </a:pPr>
            <a:r>
              <a:rPr lang="en-GB" sz="1600" dirty="0">
                <a:effectLst>
                  <a:outerShdw blurRad="38100" dist="38100" dir="2700000" algn="tl">
                    <a:srgbClr val="000000">
                      <a:alpha val="43137"/>
                    </a:srgbClr>
                  </a:outerShdw>
                </a:effectLst>
              </a:rPr>
              <a:t>MILET/DIDYMA	6\25	24%</a:t>
            </a:r>
          </a:p>
          <a:p>
            <a:pPr marL="285750" indent="-285750">
              <a:buFont typeface="Wingdings" pitchFamily="2" charset="2"/>
              <a:buChar char="Ø"/>
            </a:pPr>
            <a:r>
              <a:rPr lang="en-GB" sz="1600" dirty="0">
                <a:effectLst>
                  <a:outerShdw blurRad="38100" dist="38100" dir="2700000" algn="tl">
                    <a:srgbClr val="000000">
                      <a:alpha val="43137"/>
                    </a:srgbClr>
                  </a:outerShdw>
                </a:effectLst>
              </a:rPr>
              <a:t>PARION	1\5	20%</a:t>
            </a:r>
          </a:p>
          <a:p>
            <a:pPr marL="285750" indent="-285750">
              <a:buFont typeface="Wingdings" pitchFamily="2" charset="2"/>
              <a:buChar char="Ø"/>
            </a:pPr>
            <a:r>
              <a:rPr lang="en-GB" sz="1600" dirty="0">
                <a:effectLst>
                  <a:outerShdw blurRad="38100" dist="38100" dir="2700000" algn="tl">
                    <a:srgbClr val="000000">
                      <a:alpha val="43137"/>
                    </a:srgbClr>
                  </a:outerShdw>
                </a:effectLst>
              </a:rPr>
              <a:t>THYATIRE	3\17	18%</a:t>
            </a:r>
          </a:p>
          <a:p>
            <a:pPr marL="285750" indent="-285750">
              <a:buFont typeface="Wingdings" pitchFamily="2" charset="2"/>
              <a:buChar char="Ø"/>
            </a:pPr>
            <a:r>
              <a:rPr lang="en-GB" sz="1600" dirty="0">
                <a:effectLst>
                  <a:outerShdw blurRad="38100" dist="38100" dir="2700000" algn="tl">
                    <a:srgbClr val="000000">
                      <a:alpha val="43137"/>
                    </a:srgbClr>
                  </a:outerShdw>
                </a:effectLst>
              </a:rPr>
              <a:t>KOS		3\19	16%</a:t>
            </a:r>
          </a:p>
          <a:p>
            <a:pPr marL="285750" indent="-285750">
              <a:buFont typeface="Wingdings" pitchFamily="2" charset="2"/>
              <a:buChar char="Ø"/>
            </a:pPr>
            <a:r>
              <a:rPr lang="de-DE" sz="1600" dirty="0">
                <a:effectLst>
                  <a:outerShdw blurRad="38100" dist="38100" dir="2700000" algn="tl">
                    <a:srgbClr val="000000">
                      <a:alpha val="43137"/>
                    </a:srgbClr>
                  </a:outerShdw>
                </a:effectLst>
              </a:rPr>
              <a:t>PHILADELPHIA	1\9	11%</a:t>
            </a:r>
            <a:endParaRPr lang="en-GB" sz="1600" dirty="0">
              <a:effectLst>
                <a:outerShdw blurRad="38100" dist="38100" dir="2700000" algn="tl">
                  <a:srgbClr val="000000">
                    <a:alpha val="43137"/>
                  </a:srgbClr>
                </a:outerShdw>
              </a:effectLst>
            </a:endParaRPr>
          </a:p>
          <a:p>
            <a:pPr marL="285750" indent="-285750">
              <a:buFont typeface="Wingdings" pitchFamily="2" charset="2"/>
              <a:buChar char="Ø"/>
            </a:pPr>
            <a:r>
              <a:rPr lang="en-GB" sz="1600" dirty="0">
                <a:effectLst>
                  <a:outerShdw blurRad="38100" dist="38100" dir="2700000" algn="tl">
                    <a:srgbClr val="000000">
                      <a:alpha val="43137"/>
                    </a:srgbClr>
                  </a:outerShdw>
                </a:effectLst>
              </a:rPr>
              <a:t>MYTILENE	2\21	10%</a:t>
            </a:r>
          </a:p>
          <a:p>
            <a:pPr marL="285750" indent="-285750">
              <a:buFont typeface="Wingdings" pitchFamily="2" charset="2"/>
              <a:buChar char="Ø"/>
            </a:pPr>
            <a:r>
              <a:rPr lang="en-GB" sz="1600" dirty="0">
                <a:effectLst>
                  <a:outerShdw blurRad="38100" dist="38100" dir="2700000" algn="tl">
                    <a:srgbClr val="000000">
                      <a:alpha val="43137"/>
                    </a:srgbClr>
                  </a:outerShdw>
                </a:effectLst>
              </a:rPr>
              <a:t>MAGNESIA/M.	2\26	8%</a:t>
            </a:r>
          </a:p>
        </p:txBody>
      </p:sp>
    </p:spTree>
    <p:extLst>
      <p:ext uri="{BB962C8B-B14F-4D97-AF65-F5344CB8AC3E}">
        <p14:creationId xmlns:p14="http://schemas.microsoft.com/office/powerpoint/2010/main" val="1916675504"/>
      </p:ext>
    </p:extLst>
  </p:cSld>
  <p:clrMapOvr>
    <a:masterClrMapping/>
  </p:clrMapOvr>
  <p:transition spd="slow">
    <p:randomBa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endParaRPr lang="en-GB"/>
          </a:p>
        </p:txBody>
      </p:sp>
      <p:pic>
        <p:nvPicPr>
          <p:cNvPr id="5"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5992"/>
          <a:stretch/>
        </p:blipFill>
        <p:spPr>
          <a:xfrm>
            <a:off x="484807" y="44625"/>
            <a:ext cx="8479681" cy="6765196"/>
          </a:xfrm>
        </p:spPr>
      </p:pic>
      <p:sp>
        <p:nvSpPr>
          <p:cNvPr id="6" name="TextBox 5"/>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accent5">
                    <a:lumMod val="40000"/>
                    <a:lumOff val="60000"/>
                  </a:schemeClr>
                </a:solidFill>
              </a:rPr>
              <a:t>R. Talbert, Barrington Atlas of the Greek and Roman World, Princeton UP 2001</a:t>
            </a:r>
          </a:p>
        </p:txBody>
      </p:sp>
      <p:sp>
        <p:nvSpPr>
          <p:cNvPr id="7" name="Oval 6"/>
          <p:cNvSpPr/>
          <p:nvPr/>
        </p:nvSpPr>
        <p:spPr>
          <a:xfrm>
            <a:off x="1763688" y="3789040"/>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1115616" y="3320987"/>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575983" y="3647858"/>
            <a:ext cx="312906" cy="369332"/>
          </a:xfrm>
          <a:prstGeom prst="rect">
            <a:avLst/>
          </a:prstGeom>
          <a:noFill/>
        </p:spPr>
        <p:txBody>
          <a:bodyPr wrap="none" rtlCol="0">
            <a:spAutoFit/>
          </a:bodyPr>
          <a:lstStyle/>
          <a:p>
            <a:r>
              <a:rPr lang="en-GB" dirty="0">
                <a:solidFill>
                  <a:srgbClr val="9A0000"/>
                </a:solidFill>
              </a:rPr>
              <a:t>5</a:t>
            </a:r>
          </a:p>
        </p:txBody>
      </p:sp>
      <p:sp>
        <p:nvSpPr>
          <p:cNvPr id="10" name="TextBox 9"/>
          <p:cNvSpPr txBox="1"/>
          <p:nvPr/>
        </p:nvSpPr>
        <p:spPr>
          <a:xfrm>
            <a:off x="2602910" y="5661248"/>
            <a:ext cx="312906" cy="369332"/>
          </a:xfrm>
          <a:prstGeom prst="rect">
            <a:avLst/>
          </a:prstGeom>
          <a:noFill/>
        </p:spPr>
        <p:txBody>
          <a:bodyPr wrap="none" rtlCol="0">
            <a:spAutoFit/>
          </a:bodyPr>
          <a:lstStyle/>
          <a:p>
            <a:r>
              <a:rPr lang="en-GB" dirty="0">
                <a:solidFill>
                  <a:srgbClr val="9A0000"/>
                </a:solidFill>
              </a:rPr>
              <a:t>1</a:t>
            </a:r>
          </a:p>
        </p:txBody>
      </p:sp>
      <p:sp>
        <p:nvSpPr>
          <p:cNvPr id="11" name="Oval 10"/>
          <p:cNvSpPr/>
          <p:nvPr/>
        </p:nvSpPr>
        <p:spPr>
          <a:xfrm>
            <a:off x="1763688" y="4509120"/>
            <a:ext cx="360040" cy="324037"/>
          </a:xfrm>
          <a:prstGeom prst="ellipse">
            <a:avLst/>
          </a:prstGeom>
          <a:solidFill>
            <a:srgbClr val="FFFF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547664" y="4509120"/>
            <a:ext cx="312906" cy="369332"/>
          </a:xfrm>
          <a:prstGeom prst="rect">
            <a:avLst/>
          </a:prstGeom>
          <a:noFill/>
        </p:spPr>
        <p:txBody>
          <a:bodyPr wrap="none" rtlCol="0">
            <a:spAutoFit/>
          </a:bodyPr>
          <a:lstStyle/>
          <a:p>
            <a:r>
              <a:rPr lang="en-GB" dirty="0">
                <a:solidFill>
                  <a:srgbClr val="9A0000"/>
                </a:solidFill>
              </a:rPr>
              <a:t>3</a:t>
            </a:r>
          </a:p>
        </p:txBody>
      </p:sp>
      <p:sp>
        <p:nvSpPr>
          <p:cNvPr id="13" name="Oval 12"/>
          <p:cNvSpPr/>
          <p:nvPr/>
        </p:nvSpPr>
        <p:spPr>
          <a:xfrm>
            <a:off x="1979712" y="4725144"/>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00"/>
              </a:solidFill>
            </a:endParaRPr>
          </a:p>
        </p:txBody>
      </p:sp>
      <p:sp>
        <p:nvSpPr>
          <p:cNvPr id="14" name="TextBox 13"/>
          <p:cNvSpPr txBox="1"/>
          <p:nvPr/>
        </p:nvSpPr>
        <p:spPr>
          <a:xfrm>
            <a:off x="2386886" y="4571836"/>
            <a:ext cx="312906" cy="369332"/>
          </a:xfrm>
          <a:prstGeom prst="rect">
            <a:avLst/>
          </a:prstGeom>
          <a:noFill/>
        </p:spPr>
        <p:txBody>
          <a:bodyPr wrap="none" rtlCol="0">
            <a:spAutoFit/>
          </a:bodyPr>
          <a:lstStyle/>
          <a:p>
            <a:r>
              <a:rPr lang="en-GB" dirty="0">
                <a:solidFill>
                  <a:srgbClr val="C00000"/>
                </a:solidFill>
              </a:rPr>
              <a:t>7</a:t>
            </a:r>
          </a:p>
        </p:txBody>
      </p:sp>
      <p:sp>
        <p:nvSpPr>
          <p:cNvPr id="15" name="Oval 14"/>
          <p:cNvSpPr/>
          <p:nvPr/>
        </p:nvSpPr>
        <p:spPr>
          <a:xfrm>
            <a:off x="1907704" y="5157192"/>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p:cNvSpPr/>
          <p:nvPr/>
        </p:nvSpPr>
        <p:spPr>
          <a:xfrm>
            <a:off x="1284506" y="393305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115616" y="4077072"/>
            <a:ext cx="312906" cy="369332"/>
          </a:xfrm>
          <a:prstGeom prst="rect">
            <a:avLst/>
          </a:prstGeom>
          <a:noFill/>
        </p:spPr>
        <p:txBody>
          <a:bodyPr wrap="none" rtlCol="0">
            <a:spAutoFit/>
          </a:bodyPr>
          <a:lstStyle/>
          <a:p>
            <a:r>
              <a:rPr lang="en-GB" dirty="0">
                <a:solidFill>
                  <a:srgbClr val="9A0000"/>
                </a:solidFill>
              </a:rPr>
              <a:t>2</a:t>
            </a:r>
          </a:p>
        </p:txBody>
      </p:sp>
      <p:sp>
        <p:nvSpPr>
          <p:cNvPr id="18" name="Oval 17"/>
          <p:cNvSpPr/>
          <p:nvPr/>
        </p:nvSpPr>
        <p:spPr>
          <a:xfrm>
            <a:off x="2508642" y="5013176"/>
            <a:ext cx="695206" cy="72008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9A0000"/>
              </a:solidFill>
            </a:endParaRPr>
          </a:p>
        </p:txBody>
      </p:sp>
      <p:sp>
        <p:nvSpPr>
          <p:cNvPr id="19" name="TextBox 18"/>
          <p:cNvSpPr txBox="1"/>
          <p:nvPr/>
        </p:nvSpPr>
        <p:spPr>
          <a:xfrm>
            <a:off x="1738814" y="5301208"/>
            <a:ext cx="312906" cy="369332"/>
          </a:xfrm>
          <a:prstGeom prst="rect">
            <a:avLst/>
          </a:prstGeom>
          <a:noFill/>
        </p:spPr>
        <p:txBody>
          <a:bodyPr wrap="none" rtlCol="0">
            <a:spAutoFit/>
          </a:bodyPr>
          <a:lstStyle/>
          <a:p>
            <a:r>
              <a:rPr lang="en-GB" dirty="0">
                <a:solidFill>
                  <a:srgbClr val="9A0000"/>
                </a:solidFill>
              </a:rPr>
              <a:t>6</a:t>
            </a:r>
          </a:p>
        </p:txBody>
      </p:sp>
      <p:sp>
        <p:nvSpPr>
          <p:cNvPr id="20" name="Oval 19"/>
          <p:cNvSpPr/>
          <p:nvPr/>
        </p:nvSpPr>
        <p:spPr>
          <a:xfrm>
            <a:off x="1907704" y="5769259"/>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2579786" y="4754362"/>
            <a:ext cx="312906" cy="369332"/>
          </a:xfrm>
          <a:prstGeom prst="rect">
            <a:avLst/>
          </a:prstGeom>
          <a:noFill/>
        </p:spPr>
        <p:txBody>
          <a:bodyPr wrap="none" rtlCol="0">
            <a:spAutoFit/>
          </a:bodyPr>
          <a:lstStyle/>
          <a:p>
            <a:r>
              <a:rPr lang="en-GB" dirty="0">
                <a:solidFill>
                  <a:srgbClr val="9A0000"/>
                </a:solidFill>
              </a:rPr>
              <a:t>3</a:t>
            </a:r>
          </a:p>
        </p:txBody>
      </p:sp>
      <p:sp>
        <p:nvSpPr>
          <p:cNvPr id="22" name="Oval 21"/>
          <p:cNvSpPr/>
          <p:nvPr/>
        </p:nvSpPr>
        <p:spPr>
          <a:xfrm>
            <a:off x="2573178" y="55472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p:cNvSpPr/>
          <p:nvPr/>
        </p:nvSpPr>
        <p:spPr>
          <a:xfrm>
            <a:off x="2376199" y="496167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rot="19302812">
            <a:off x="2404206" y="4867754"/>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5" name="TextBox 24"/>
          <p:cNvSpPr txBox="1"/>
          <p:nvPr/>
        </p:nvSpPr>
        <p:spPr>
          <a:xfrm>
            <a:off x="1738814" y="5877272"/>
            <a:ext cx="312906" cy="369332"/>
          </a:xfrm>
          <a:prstGeom prst="rect">
            <a:avLst/>
          </a:prstGeom>
          <a:noFill/>
        </p:spPr>
        <p:txBody>
          <a:bodyPr wrap="none" rtlCol="0">
            <a:spAutoFit/>
          </a:bodyPr>
          <a:lstStyle/>
          <a:p>
            <a:r>
              <a:rPr lang="en-GB" dirty="0">
                <a:solidFill>
                  <a:srgbClr val="9A0000"/>
                </a:solidFill>
              </a:rPr>
              <a:t>3</a:t>
            </a:r>
          </a:p>
        </p:txBody>
      </p:sp>
      <p:sp>
        <p:nvSpPr>
          <p:cNvPr id="26" name="TextBox 25"/>
          <p:cNvSpPr txBox="1"/>
          <p:nvPr/>
        </p:nvSpPr>
        <p:spPr>
          <a:xfrm>
            <a:off x="3460180" y="4437112"/>
            <a:ext cx="312906" cy="369332"/>
          </a:xfrm>
          <a:prstGeom prst="rect">
            <a:avLst/>
          </a:prstGeom>
          <a:noFill/>
        </p:spPr>
        <p:txBody>
          <a:bodyPr wrap="none" rtlCol="0">
            <a:spAutoFit/>
          </a:bodyPr>
          <a:lstStyle/>
          <a:p>
            <a:r>
              <a:rPr lang="en-GB" dirty="0">
                <a:solidFill>
                  <a:srgbClr val="9A0000"/>
                </a:solidFill>
              </a:rPr>
              <a:t>3</a:t>
            </a:r>
          </a:p>
        </p:txBody>
      </p:sp>
      <p:sp>
        <p:nvSpPr>
          <p:cNvPr id="27" name="TextBox 26"/>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8" name="TextBox 27"/>
          <p:cNvSpPr txBox="1"/>
          <p:nvPr/>
        </p:nvSpPr>
        <p:spPr>
          <a:xfrm>
            <a:off x="2411288" y="3832524"/>
            <a:ext cx="101502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HADRIANOPOLIS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9" name="Oval 28"/>
          <p:cNvSpPr/>
          <p:nvPr/>
        </p:nvSpPr>
        <p:spPr>
          <a:xfrm>
            <a:off x="2376199" y="38250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p:cNvSpPr txBox="1"/>
          <p:nvPr/>
        </p:nvSpPr>
        <p:spPr>
          <a:xfrm>
            <a:off x="2508642" y="3861153"/>
            <a:ext cx="312906" cy="369332"/>
          </a:xfrm>
          <a:prstGeom prst="rect">
            <a:avLst/>
          </a:prstGeom>
          <a:noFill/>
        </p:spPr>
        <p:txBody>
          <a:bodyPr wrap="none" rtlCol="0">
            <a:spAutoFit/>
          </a:bodyPr>
          <a:lstStyle/>
          <a:p>
            <a:r>
              <a:rPr lang="en-GB" dirty="0">
                <a:solidFill>
                  <a:srgbClr val="9A0000"/>
                </a:solidFill>
              </a:rPr>
              <a:t>1</a:t>
            </a:r>
          </a:p>
        </p:txBody>
      </p:sp>
      <p:sp>
        <p:nvSpPr>
          <p:cNvPr id="31" name="TextBox 30"/>
          <p:cNvSpPr txBox="1"/>
          <p:nvPr/>
        </p:nvSpPr>
        <p:spPr>
          <a:xfrm>
            <a:off x="910722" y="3203684"/>
            <a:ext cx="312906" cy="369332"/>
          </a:xfrm>
          <a:prstGeom prst="rect">
            <a:avLst/>
          </a:prstGeom>
          <a:noFill/>
        </p:spPr>
        <p:txBody>
          <a:bodyPr wrap="none" rtlCol="0">
            <a:spAutoFit/>
          </a:bodyPr>
          <a:lstStyle/>
          <a:p>
            <a:r>
              <a:rPr lang="en-GB" dirty="0">
                <a:solidFill>
                  <a:srgbClr val="9A0000"/>
                </a:solidFill>
              </a:rPr>
              <a:t>1</a:t>
            </a:r>
          </a:p>
        </p:txBody>
      </p:sp>
      <p:sp>
        <p:nvSpPr>
          <p:cNvPr id="32" name="Oval 31"/>
          <p:cNvSpPr/>
          <p:nvPr/>
        </p:nvSpPr>
        <p:spPr>
          <a:xfrm>
            <a:off x="1164057" y="464732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p:cNvSpPr txBox="1"/>
          <p:nvPr/>
        </p:nvSpPr>
        <p:spPr>
          <a:xfrm>
            <a:off x="1019925" y="4787860"/>
            <a:ext cx="312906" cy="369332"/>
          </a:xfrm>
          <a:prstGeom prst="rect">
            <a:avLst/>
          </a:prstGeom>
          <a:noFill/>
        </p:spPr>
        <p:txBody>
          <a:bodyPr wrap="none" rtlCol="0">
            <a:spAutoFit/>
          </a:bodyPr>
          <a:lstStyle/>
          <a:p>
            <a:r>
              <a:rPr lang="en-GB" dirty="0">
                <a:solidFill>
                  <a:srgbClr val="9A0000"/>
                </a:solidFill>
              </a:rPr>
              <a:t>1</a:t>
            </a:r>
          </a:p>
        </p:txBody>
      </p:sp>
      <p:sp>
        <p:nvSpPr>
          <p:cNvPr id="34" name="Oval 33"/>
          <p:cNvSpPr/>
          <p:nvPr/>
        </p:nvSpPr>
        <p:spPr>
          <a:xfrm>
            <a:off x="1680550" y="5142093"/>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a:off x="1475656" y="5157192"/>
            <a:ext cx="312906" cy="369332"/>
          </a:xfrm>
          <a:prstGeom prst="rect">
            <a:avLst/>
          </a:prstGeom>
          <a:noFill/>
        </p:spPr>
        <p:txBody>
          <a:bodyPr wrap="none" rtlCol="0">
            <a:spAutoFit/>
          </a:bodyPr>
          <a:lstStyle/>
          <a:p>
            <a:r>
              <a:rPr lang="en-GB" dirty="0">
                <a:solidFill>
                  <a:srgbClr val="9A0000"/>
                </a:solidFill>
              </a:rPr>
              <a:t>2</a:t>
            </a:r>
          </a:p>
        </p:txBody>
      </p:sp>
      <p:sp>
        <p:nvSpPr>
          <p:cNvPr id="36" name="Oval 35"/>
          <p:cNvSpPr/>
          <p:nvPr/>
        </p:nvSpPr>
        <p:spPr>
          <a:xfrm>
            <a:off x="3039900" y="453197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2843808" y="4499828"/>
            <a:ext cx="312906" cy="369332"/>
          </a:xfrm>
          <a:prstGeom prst="rect">
            <a:avLst/>
          </a:prstGeom>
          <a:noFill/>
        </p:spPr>
        <p:txBody>
          <a:bodyPr wrap="none" rtlCol="0">
            <a:spAutoFit/>
          </a:bodyPr>
          <a:lstStyle/>
          <a:p>
            <a:r>
              <a:rPr lang="en-GB" dirty="0">
                <a:solidFill>
                  <a:srgbClr val="9A0000"/>
                </a:solidFill>
              </a:rPr>
              <a:t>1</a:t>
            </a:r>
          </a:p>
        </p:txBody>
      </p:sp>
      <p:sp>
        <p:nvSpPr>
          <p:cNvPr id="38" name="TextBox 37"/>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9" name="Oval 38"/>
          <p:cNvSpPr/>
          <p:nvPr/>
        </p:nvSpPr>
        <p:spPr>
          <a:xfrm>
            <a:off x="2198440" y="505382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a:off x="1942400" y="5003884"/>
            <a:ext cx="312906" cy="369332"/>
          </a:xfrm>
          <a:prstGeom prst="rect">
            <a:avLst/>
          </a:prstGeom>
          <a:noFill/>
        </p:spPr>
        <p:txBody>
          <a:bodyPr wrap="none" rtlCol="0">
            <a:spAutoFit/>
          </a:bodyPr>
          <a:lstStyle/>
          <a:p>
            <a:r>
              <a:rPr lang="en-GB" dirty="0">
                <a:solidFill>
                  <a:srgbClr val="9A0000"/>
                </a:solidFill>
              </a:rPr>
              <a:t>2</a:t>
            </a:r>
          </a:p>
        </p:txBody>
      </p:sp>
      <p:sp>
        <p:nvSpPr>
          <p:cNvPr id="41" name="TextBox 40"/>
          <p:cNvSpPr txBox="1"/>
          <p:nvPr/>
        </p:nvSpPr>
        <p:spPr>
          <a:xfrm>
            <a:off x="1907704" y="5126995"/>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2" name="Oval 41"/>
          <p:cNvSpPr/>
          <p:nvPr/>
        </p:nvSpPr>
        <p:spPr>
          <a:xfrm>
            <a:off x="2250117" y="4112203"/>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2111291" y="4166873"/>
            <a:ext cx="312906" cy="369332"/>
          </a:xfrm>
          <a:prstGeom prst="rect">
            <a:avLst/>
          </a:prstGeom>
          <a:noFill/>
        </p:spPr>
        <p:txBody>
          <a:bodyPr wrap="none" rtlCol="0">
            <a:spAutoFit/>
          </a:bodyPr>
          <a:lstStyle/>
          <a:p>
            <a:r>
              <a:rPr lang="en-GB" dirty="0">
                <a:solidFill>
                  <a:srgbClr val="9A0000"/>
                </a:solidFill>
              </a:rPr>
              <a:t>3</a:t>
            </a:r>
          </a:p>
        </p:txBody>
      </p:sp>
      <p:sp>
        <p:nvSpPr>
          <p:cNvPr id="44" name="TextBox 43"/>
          <p:cNvSpPr txBox="1"/>
          <p:nvPr/>
        </p:nvSpPr>
        <p:spPr>
          <a:xfrm>
            <a:off x="2418913" y="4138627"/>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5" name="Oval 44"/>
          <p:cNvSpPr/>
          <p:nvPr/>
        </p:nvSpPr>
        <p:spPr>
          <a:xfrm>
            <a:off x="1630802" y="481515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a:off x="1738814" y="4797152"/>
            <a:ext cx="312906" cy="369332"/>
          </a:xfrm>
          <a:prstGeom prst="rect">
            <a:avLst/>
          </a:prstGeom>
          <a:noFill/>
        </p:spPr>
        <p:txBody>
          <a:bodyPr wrap="none" rtlCol="0">
            <a:spAutoFit/>
          </a:bodyPr>
          <a:lstStyle/>
          <a:p>
            <a:r>
              <a:rPr lang="en-GB" dirty="0">
                <a:solidFill>
                  <a:srgbClr val="9A0000"/>
                </a:solidFill>
              </a:rPr>
              <a:t>1</a:t>
            </a:r>
          </a:p>
        </p:txBody>
      </p:sp>
      <p:sp>
        <p:nvSpPr>
          <p:cNvPr id="47" name="TextBox 46"/>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8" name="TextBox 47"/>
          <p:cNvSpPr txBox="1"/>
          <p:nvPr/>
        </p:nvSpPr>
        <p:spPr>
          <a:xfrm>
            <a:off x="2411760" y="5631051"/>
            <a:ext cx="68159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CERAMUS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9" name="Oval 48"/>
          <p:cNvSpPr/>
          <p:nvPr/>
        </p:nvSpPr>
        <p:spPr>
          <a:xfrm>
            <a:off x="2123728" y="285293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p:cNvSpPr txBox="1"/>
          <p:nvPr/>
        </p:nvSpPr>
        <p:spPr>
          <a:xfrm>
            <a:off x="2195736" y="2708920"/>
            <a:ext cx="312906" cy="369332"/>
          </a:xfrm>
          <a:prstGeom prst="rect">
            <a:avLst/>
          </a:prstGeom>
          <a:noFill/>
        </p:spPr>
        <p:txBody>
          <a:bodyPr wrap="none" rtlCol="0">
            <a:spAutoFit/>
          </a:bodyPr>
          <a:lstStyle/>
          <a:p>
            <a:r>
              <a:rPr lang="en-GB" dirty="0">
                <a:solidFill>
                  <a:srgbClr val="9A0000"/>
                </a:solidFill>
              </a:rPr>
              <a:t>1</a:t>
            </a:r>
          </a:p>
        </p:txBody>
      </p:sp>
      <p:sp>
        <p:nvSpPr>
          <p:cNvPr id="51" name="Oval 50"/>
          <p:cNvSpPr/>
          <p:nvPr/>
        </p:nvSpPr>
        <p:spPr>
          <a:xfrm>
            <a:off x="2979840" y="4861560"/>
            <a:ext cx="793246" cy="81174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53" name="TextBox 52"/>
          <p:cNvSpPr txBox="1"/>
          <p:nvPr/>
        </p:nvSpPr>
        <p:spPr>
          <a:xfrm>
            <a:off x="2843808" y="5517232"/>
            <a:ext cx="441146" cy="369332"/>
          </a:xfrm>
          <a:prstGeom prst="rect">
            <a:avLst/>
          </a:prstGeom>
          <a:noFill/>
        </p:spPr>
        <p:txBody>
          <a:bodyPr wrap="none" rtlCol="0">
            <a:spAutoFit/>
          </a:bodyPr>
          <a:lstStyle/>
          <a:p>
            <a:r>
              <a:rPr lang="en-GB" dirty="0">
                <a:solidFill>
                  <a:srgbClr val="C00000"/>
                </a:solidFill>
              </a:rPr>
              <a:t>12</a:t>
            </a:r>
          </a:p>
        </p:txBody>
      </p:sp>
      <p:sp>
        <p:nvSpPr>
          <p:cNvPr id="54" name="TextBox 53"/>
          <p:cNvSpPr txBox="1"/>
          <p:nvPr/>
        </p:nvSpPr>
        <p:spPr>
          <a:xfrm>
            <a:off x="2915816" y="5162602"/>
            <a:ext cx="86273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APHRODISIAS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5" name="TextBox 54"/>
          <p:cNvSpPr txBox="1"/>
          <p:nvPr/>
        </p:nvSpPr>
        <p:spPr>
          <a:xfrm>
            <a:off x="3632399" y="5252621"/>
            <a:ext cx="441146" cy="369332"/>
          </a:xfrm>
          <a:prstGeom prst="rect">
            <a:avLst/>
          </a:prstGeom>
          <a:noFill/>
        </p:spPr>
        <p:txBody>
          <a:bodyPr wrap="none" rtlCol="0">
            <a:spAutoFit/>
          </a:bodyPr>
          <a:lstStyle/>
          <a:p>
            <a:r>
              <a:rPr lang="en-GB" dirty="0">
                <a:solidFill>
                  <a:srgbClr val="9A0000"/>
                </a:solidFill>
              </a:rPr>
              <a:t>17</a:t>
            </a:r>
          </a:p>
        </p:txBody>
      </p:sp>
      <p:sp>
        <p:nvSpPr>
          <p:cNvPr id="56" name="Oval 55"/>
          <p:cNvSpPr/>
          <p:nvPr/>
        </p:nvSpPr>
        <p:spPr>
          <a:xfrm>
            <a:off x="3256593" y="469052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2170862" y="550406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a:off x="2000816" y="5521425"/>
            <a:ext cx="48122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IASOS</a:t>
            </a:r>
          </a:p>
        </p:txBody>
      </p:sp>
      <p:sp>
        <p:nvSpPr>
          <p:cNvPr id="59" name="TextBox 58"/>
          <p:cNvSpPr txBox="1"/>
          <p:nvPr/>
        </p:nvSpPr>
        <p:spPr>
          <a:xfrm>
            <a:off x="2195736" y="5621953"/>
            <a:ext cx="312906" cy="369332"/>
          </a:xfrm>
          <a:prstGeom prst="rect">
            <a:avLst/>
          </a:prstGeom>
          <a:noFill/>
        </p:spPr>
        <p:txBody>
          <a:bodyPr wrap="none" rtlCol="0">
            <a:spAutoFit/>
          </a:bodyPr>
          <a:lstStyle/>
          <a:p>
            <a:r>
              <a:rPr lang="en-GB" dirty="0">
                <a:solidFill>
                  <a:srgbClr val="9A0000"/>
                </a:solidFill>
              </a:rPr>
              <a:t>1</a:t>
            </a:r>
          </a:p>
        </p:txBody>
      </p:sp>
      <p:sp>
        <p:nvSpPr>
          <p:cNvPr id="60" name="Oval 59"/>
          <p:cNvSpPr/>
          <p:nvPr/>
        </p:nvSpPr>
        <p:spPr>
          <a:xfrm>
            <a:off x="2657664" y="500983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p:cNvSpPr txBox="1"/>
          <p:nvPr/>
        </p:nvSpPr>
        <p:spPr>
          <a:xfrm rot="19302812">
            <a:off x="2642368" y="4989610"/>
            <a:ext cx="46358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NYSA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2" name="TextBox 61"/>
          <p:cNvSpPr txBox="1"/>
          <p:nvPr/>
        </p:nvSpPr>
        <p:spPr>
          <a:xfrm>
            <a:off x="2747874" y="4787860"/>
            <a:ext cx="312906" cy="369332"/>
          </a:xfrm>
          <a:prstGeom prst="rect">
            <a:avLst/>
          </a:prstGeom>
          <a:noFill/>
        </p:spPr>
        <p:txBody>
          <a:bodyPr wrap="none" rtlCol="0">
            <a:spAutoFit/>
          </a:bodyPr>
          <a:lstStyle/>
          <a:p>
            <a:r>
              <a:rPr lang="en-GB" dirty="0">
                <a:solidFill>
                  <a:srgbClr val="9A0000"/>
                </a:solidFill>
              </a:rPr>
              <a:t>1</a:t>
            </a:r>
          </a:p>
        </p:txBody>
      </p:sp>
      <p:sp>
        <p:nvSpPr>
          <p:cNvPr id="63" name="TextBox 62"/>
          <p:cNvSpPr txBox="1"/>
          <p:nvPr/>
        </p:nvSpPr>
        <p:spPr>
          <a:xfrm>
            <a:off x="3203848" y="3982207"/>
            <a:ext cx="312906" cy="369332"/>
          </a:xfrm>
          <a:prstGeom prst="rect">
            <a:avLst/>
          </a:prstGeom>
          <a:noFill/>
        </p:spPr>
        <p:txBody>
          <a:bodyPr wrap="none" rtlCol="0">
            <a:spAutoFit/>
          </a:bodyPr>
          <a:lstStyle/>
          <a:p>
            <a:r>
              <a:rPr lang="en-GB" dirty="0">
                <a:solidFill>
                  <a:srgbClr val="9A0000"/>
                </a:solidFill>
              </a:rPr>
              <a:t>1</a:t>
            </a:r>
          </a:p>
        </p:txBody>
      </p:sp>
      <p:sp>
        <p:nvSpPr>
          <p:cNvPr id="64" name="Oval 63"/>
          <p:cNvSpPr/>
          <p:nvPr/>
        </p:nvSpPr>
        <p:spPr>
          <a:xfrm>
            <a:off x="3376463" y="411476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Oval 64"/>
          <p:cNvSpPr/>
          <p:nvPr/>
        </p:nvSpPr>
        <p:spPr>
          <a:xfrm>
            <a:off x="3524387" y="49580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extBox 65"/>
          <p:cNvSpPr txBox="1"/>
          <p:nvPr/>
        </p:nvSpPr>
        <p:spPr>
          <a:xfrm>
            <a:off x="3549345" y="5013176"/>
            <a:ext cx="6783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ATTOUDA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7" name="Oval 66"/>
          <p:cNvSpPr/>
          <p:nvPr/>
        </p:nvSpPr>
        <p:spPr>
          <a:xfrm>
            <a:off x="2255404" y="38151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TextBox 67"/>
          <p:cNvSpPr txBox="1"/>
          <p:nvPr/>
        </p:nvSpPr>
        <p:spPr>
          <a:xfrm rot="18831155">
            <a:off x="2208176" y="3552817"/>
            <a:ext cx="67999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NAKRASA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9" name="TextBox 68"/>
          <p:cNvSpPr txBox="1"/>
          <p:nvPr/>
        </p:nvSpPr>
        <p:spPr>
          <a:xfrm>
            <a:off x="2200410" y="3501008"/>
            <a:ext cx="312906" cy="369332"/>
          </a:xfrm>
          <a:prstGeom prst="rect">
            <a:avLst/>
          </a:prstGeom>
          <a:noFill/>
        </p:spPr>
        <p:txBody>
          <a:bodyPr wrap="none" rtlCol="0">
            <a:spAutoFit/>
          </a:bodyPr>
          <a:lstStyle/>
          <a:p>
            <a:r>
              <a:rPr lang="en-GB" dirty="0">
                <a:solidFill>
                  <a:srgbClr val="9A0000"/>
                </a:solidFill>
              </a:rPr>
              <a:t>1</a:t>
            </a:r>
          </a:p>
        </p:txBody>
      </p:sp>
      <p:sp>
        <p:nvSpPr>
          <p:cNvPr id="70" name="Oval 69"/>
          <p:cNvSpPr/>
          <p:nvPr/>
        </p:nvSpPr>
        <p:spPr>
          <a:xfrm>
            <a:off x="3952660" y="5084024"/>
            <a:ext cx="556931" cy="50076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Oval 70"/>
          <p:cNvSpPr/>
          <p:nvPr/>
        </p:nvSpPr>
        <p:spPr>
          <a:xfrm>
            <a:off x="4293567" y="5197842"/>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TextBox 71"/>
          <p:cNvSpPr txBox="1"/>
          <p:nvPr/>
        </p:nvSpPr>
        <p:spPr>
          <a:xfrm>
            <a:off x="4517096" y="5386761"/>
            <a:ext cx="312906" cy="369332"/>
          </a:xfrm>
          <a:prstGeom prst="rect">
            <a:avLst/>
          </a:prstGeom>
          <a:noFill/>
        </p:spPr>
        <p:txBody>
          <a:bodyPr wrap="none" rtlCol="0">
            <a:spAutoFit/>
          </a:bodyPr>
          <a:lstStyle/>
          <a:p>
            <a:r>
              <a:rPr lang="en-GB" dirty="0">
                <a:solidFill>
                  <a:srgbClr val="9A0000"/>
                </a:solidFill>
              </a:rPr>
              <a:t>5</a:t>
            </a:r>
          </a:p>
        </p:txBody>
      </p:sp>
      <p:sp>
        <p:nvSpPr>
          <p:cNvPr id="73" name="Oval 72"/>
          <p:cNvSpPr/>
          <p:nvPr/>
        </p:nvSpPr>
        <p:spPr>
          <a:xfrm>
            <a:off x="4860032" y="53012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TextBox 73"/>
          <p:cNvSpPr txBox="1"/>
          <p:nvPr/>
        </p:nvSpPr>
        <p:spPr>
          <a:xfrm>
            <a:off x="4964999" y="5398314"/>
            <a:ext cx="312906" cy="369332"/>
          </a:xfrm>
          <a:prstGeom prst="rect">
            <a:avLst/>
          </a:prstGeom>
          <a:noFill/>
        </p:spPr>
        <p:txBody>
          <a:bodyPr wrap="none" rtlCol="0">
            <a:spAutoFit/>
          </a:bodyPr>
          <a:lstStyle/>
          <a:p>
            <a:r>
              <a:rPr lang="en-GB" dirty="0">
                <a:solidFill>
                  <a:srgbClr val="9A0000"/>
                </a:solidFill>
              </a:rPr>
              <a:t>1</a:t>
            </a:r>
          </a:p>
        </p:txBody>
      </p:sp>
      <p:sp>
        <p:nvSpPr>
          <p:cNvPr id="75" name="Oval 74"/>
          <p:cNvSpPr/>
          <p:nvPr/>
        </p:nvSpPr>
        <p:spPr>
          <a:xfrm>
            <a:off x="4585729" y="515582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TextBox 75"/>
          <p:cNvSpPr txBox="1"/>
          <p:nvPr/>
        </p:nvSpPr>
        <p:spPr>
          <a:xfrm>
            <a:off x="4530882" y="4943210"/>
            <a:ext cx="312906" cy="369332"/>
          </a:xfrm>
          <a:prstGeom prst="rect">
            <a:avLst/>
          </a:prstGeom>
          <a:noFill/>
        </p:spPr>
        <p:txBody>
          <a:bodyPr wrap="none" rtlCol="0">
            <a:spAutoFit/>
          </a:bodyPr>
          <a:lstStyle/>
          <a:p>
            <a:r>
              <a:rPr lang="en-GB" dirty="0">
                <a:solidFill>
                  <a:srgbClr val="9A0000"/>
                </a:solidFill>
              </a:rPr>
              <a:t>1</a:t>
            </a:r>
          </a:p>
        </p:txBody>
      </p:sp>
      <p:sp>
        <p:nvSpPr>
          <p:cNvPr id="77" name="TextBox 76"/>
          <p:cNvSpPr txBox="1"/>
          <p:nvPr/>
        </p:nvSpPr>
        <p:spPr>
          <a:xfrm>
            <a:off x="4386956" y="5185691"/>
            <a:ext cx="62228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SILLYON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8" name="Oval 77"/>
          <p:cNvSpPr/>
          <p:nvPr/>
        </p:nvSpPr>
        <p:spPr>
          <a:xfrm>
            <a:off x="4307813" y="541058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xtBox 78"/>
          <p:cNvSpPr txBox="1"/>
          <p:nvPr/>
        </p:nvSpPr>
        <p:spPr>
          <a:xfrm>
            <a:off x="4175199" y="5504064"/>
            <a:ext cx="68961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ATTALEIA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0" name="Oval 79"/>
          <p:cNvSpPr/>
          <p:nvPr/>
        </p:nvSpPr>
        <p:spPr>
          <a:xfrm>
            <a:off x="4337076" y="4671139"/>
            <a:ext cx="417128" cy="382688"/>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TextBox 80"/>
          <p:cNvSpPr txBox="1"/>
          <p:nvPr/>
        </p:nvSpPr>
        <p:spPr>
          <a:xfrm>
            <a:off x="4355976" y="4660897"/>
            <a:ext cx="5533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ADADA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2" name="TextBox 81"/>
          <p:cNvSpPr txBox="1"/>
          <p:nvPr/>
        </p:nvSpPr>
        <p:spPr>
          <a:xfrm>
            <a:off x="4547126" y="4427820"/>
            <a:ext cx="312906" cy="369332"/>
          </a:xfrm>
          <a:prstGeom prst="rect">
            <a:avLst/>
          </a:prstGeom>
          <a:noFill/>
        </p:spPr>
        <p:txBody>
          <a:bodyPr wrap="none" rtlCol="0">
            <a:spAutoFit/>
          </a:bodyPr>
          <a:lstStyle/>
          <a:p>
            <a:r>
              <a:rPr lang="en-GB" dirty="0">
                <a:solidFill>
                  <a:srgbClr val="9A0000"/>
                </a:solidFill>
              </a:rPr>
              <a:t>4</a:t>
            </a:r>
          </a:p>
        </p:txBody>
      </p:sp>
      <p:sp>
        <p:nvSpPr>
          <p:cNvPr id="83" name="TextBox 82"/>
          <p:cNvSpPr txBox="1"/>
          <p:nvPr/>
        </p:nvSpPr>
        <p:spPr>
          <a:xfrm rot="18988557">
            <a:off x="3857182" y="5195905"/>
            <a:ext cx="72167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TERMESOS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4" name="TextBox 83"/>
          <p:cNvSpPr txBox="1"/>
          <p:nvPr/>
        </p:nvSpPr>
        <p:spPr>
          <a:xfrm>
            <a:off x="3978247" y="5507940"/>
            <a:ext cx="312906" cy="369332"/>
          </a:xfrm>
          <a:prstGeom prst="rect">
            <a:avLst/>
          </a:prstGeom>
          <a:noFill/>
        </p:spPr>
        <p:txBody>
          <a:bodyPr wrap="none" rtlCol="0">
            <a:spAutoFit/>
          </a:bodyPr>
          <a:lstStyle/>
          <a:p>
            <a:r>
              <a:rPr lang="en-GB" dirty="0">
                <a:solidFill>
                  <a:srgbClr val="9A0000"/>
                </a:solidFill>
              </a:rPr>
              <a:t>7</a:t>
            </a:r>
          </a:p>
        </p:txBody>
      </p:sp>
      <p:sp>
        <p:nvSpPr>
          <p:cNvPr id="85" name="Oval 84"/>
          <p:cNvSpPr/>
          <p:nvPr/>
        </p:nvSpPr>
        <p:spPr>
          <a:xfrm>
            <a:off x="3484475" y="58772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6" name="TextBox 85"/>
          <p:cNvSpPr txBox="1"/>
          <p:nvPr/>
        </p:nvSpPr>
        <p:spPr>
          <a:xfrm>
            <a:off x="3275856" y="5877272"/>
            <a:ext cx="312906" cy="369332"/>
          </a:xfrm>
          <a:prstGeom prst="rect">
            <a:avLst/>
          </a:prstGeom>
          <a:noFill/>
        </p:spPr>
        <p:txBody>
          <a:bodyPr wrap="none" rtlCol="0">
            <a:spAutoFit/>
          </a:bodyPr>
          <a:lstStyle/>
          <a:p>
            <a:r>
              <a:rPr lang="en-GB" dirty="0">
                <a:solidFill>
                  <a:srgbClr val="9A0000"/>
                </a:solidFill>
              </a:rPr>
              <a:t>1</a:t>
            </a:r>
          </a:p>
        </p:txBody>
      </p:sp>
      <p:sp>
        <p:nvSpPr>
          <p:cNvPr id="87" name="TextBox 86"/>
          <p:cNvSpPr txBox="1"/>
          <p:nvPr/>
        </p:nvSpPr>
        <p:spPr>
          <a:xfrm>
            <a:off x="3347864" y="5877852"/>
            <a:ext cx="7729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TELMESSOS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8" name="Oval 87"/>
          <p:cNvSpPr/>
          <p:nvPr/>
        </p:nvSpPr>
        <p:spPr>
          <a:xfrm>
            <a:off x="3594203" y="599457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9" name="TextBox 88"/>
          <p:cNvSpPr txBox="1"/>
          <p:nvPr/>
        </p:nvSpPr>
        <p:spPr>
          <a:xfrm>
            <a:off x="3611022" y="6156012"/>
            <a:ext cx="312906" cy="369332"/>
          </a:xfrm>
          <a:prstGeom prst="rect">
            <a:avLst/>
          </a:prstGeom>
          <a:noFill/>
        </p:spPr>
        <p:txBody>
          <a:bodyPr wrap="none" rtlCol="0">
            <a:spAutoFit/>
          </a:bodyPr>
          <a:lstStyle/>
          <a:p>
            <a:r>
              <a:rPr lang="en-GB" dirty="0">
                <a:solidFill>
                  <a:srgbClr val="9A0000"/>
                </a:solidFill>
              </a:rPr>
              <a:t>1</a:t>
            </a:r>
          </a:p>
        </p:txBody>
      </p:sp>
      <p:sp>
        <p:nvSpPr>
          <p:cNvPr id="90" name="TextBox 89"/>
          <p:cNvSpPr txBox="1"/>
          <p:nvPr/>
        </p:nvSpPr>
        <p:spPr>
          <a:xfrm>
            <a:off x="4018746" y="6235892"/>
            <a:ext cx="312906" cy="369332"/>
          </a:xfrm>
          <a:prstGeom prst="rect">
            <a:avLst/>
          </a:prstGeom>
          <a:noFill/>
        </p:spPr>
        <p:txBody>
          <a:bodyPr wrap="none" rtlCol="0">
            <a:spAutoFit/>
          </a:bodyPr>
          <a:lstStyle/>
          <a:p>
            <a:r>
              <a:rPr lang="en-GB" dirty="0">
                <a:solidFill>
                  <a:srgbClr val="9A0000"/>
                </a:solidFill>
              </a:rPr>
              <a:t>1</a:t>
            </a:r>
          </a:p>
        </p:txBody>
      </p:sp>
      <p:sp>
        <p:nvSpPr>
          <p:cNvPr id="91" name="Oval 90"/>
          <p:cNvSpPr/>
          <p:nvPr/>
        </p:nvSpPr>
        <p:spPr>
          <a:xfrm>
            <a:off x="3916916" y="607564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 name="TextBox 91"/>
          <p:cNvSpPr txBox="1"/>
          <p:nvPr/>
        </p:nvSpPr>
        <p:spPr>
          <a:xfrm>
            <a:off x="3917527" y="6063099"/>
            <a:ext cx="61747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APERLAI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3" name="TextBox 92"/>
          <p:cNvSpPr txBox="1"/>
          <p:nvPr/>
        </p:nvSpPr>
        <p:spPr>
          <a:xfrm>
            <a:off x="3339784" y="5586853"/>
            <a:ext cx="57740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KIBYRA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4" name="Oval 93"/>
          <p:cNvSpPr/>
          <p:nvPr/>
        </p:nvSpPr>
        <p:spPr>
          <a:xfrm>
            <a:off x="3534416" y="5517232"/>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5" name="TextBox 94"/>
          <p:cNvSpPr txBox="1"/>
          <p:nvPr/>
        </p:nvSpPr>
        <p:spPr>
          <a:xfrm>
            <a:off x="3707904" y="5507940"/>
            <a:ext cx="312906" cy="369332"/>
          </a:xfrm>
          <a:prstGeom prst="rect">
            <a:avLst/>
          </a:prstGeom>
          <a:noFill/>
        </p:spPr>
        <p:txBody>
          <a:bodyPr wrap="none" rtlCol="0">
            <a:spAutoFit/>
          </a:bodyPr>
          <a:lstStyle/>
          <a:p>
            <a:r>
              <a:rPr lang="en-GB" dirty="0">
                <a:solidFill>
                  <a:srgbClr val="9A0000"/>
                </a:solidFill>
              </a:rPr>
              <a:t>2</a:t>
            </a:r>
          </a:p>
        </p:txBody>
      </p:sp>
      <p:sp>
        <p:nvSpPr>
          <p:cNvPr id="96" name="Oval 95"/>
          <p:cNvSpPr/>
          <p:nvPr/>
        </p:nvSpPr>
        <p:spPr>
          <a:xfrm>
            <a:off x="3523700" y="570297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7" name="TextBox 96"/>
          <p:cNvSpPr txBox="1"/>
          <p:nvPr/>
        </p:nvSpPr>
        <p:spPr>
          <a:xfrm>
            <a:off x="3482301" y="5771134"/>
            <a:ext cx="73449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OINOANDA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8" name="TextBox 97"/>
          <p:cNvSpPr txBox="1"/>
          <p:nvPr/>
        </p:nvSpPr>
        <p:spPr>
          <a:xfrm>
            <a:off x="3328022" y="5651956"/>
            <a:ext cx="312906" cy="369332"/>
          </a:xfrm>
          <a:prstGeom prst="rect">
            <a:avLst/>
          </a:prstGeom>
          <a:noFill/>
        </p:spPr>
        <p:txBody>
          <a:bodyPr wrap="none" rtlCol="0">
            <a:spAutoFit/>
          </a:bodyPr>
          <a:lstStyle/>
          <a:p>
            <a:r>
              <a:rPr lang="en-GB" dirty="0">
                <a:solidFill>
                  <a:srgbClr val="9A0000"/>
                </a:solidFill>
              </a:rPr>
              <a:t>1</a:t>
            </a:r>
          </a:p>
        </p:txBody>
      </p:sp>
      <p:sp>
        <p:nvSpPr>
          <p:cNvPr id="99" name="Oval 98"/>
          <p:cNvSpPr/>
          <p:nvPr/>
        </p:nvSpPr>
        <p:spPr>
          <a:xfrm>
            <a:off x="5868144" y="394115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0" name="TextBox 99"/>
          <p:cNvSpPr txBox="1"/>
          <p:nvPr/>
        </p:nvSpPr>
        <p:spPr>
          <a:xfrm>
            <a:off x="5927715" y="3779748"/>
            <a:ext cx="312906" cy="369332"/>
          </a:xfrm>
          <a:prstGeom prst="rect">
            <a:avLst/>
          </a:prstGeom>
          <a:noFill/>
        </p:spPr>
        <p:txBody>
          <a:bodyPr wrap="none" rtlCol="0">
            <a:spAutoFit/>
          </a:bodyPr>
          <a:lstStyle/>
          <a:p>
            <a:r>
              <a:rPr lang="en-GB" dirty="0">
                <a:solidFill>
                  <a:srgbClr val="9A0000"/>
                </a:solidFill>
              </a:rPr>
              <a:t>1</a:t>
            </a:r>
          </a:p>
        </p:txBody>
      </p:sp>
      <p:sp>
        <p:nvSpPr>
          <p:cNvPr id="101" name="TextBox 100"/>
          <p:cNvSpPr txBox="1"/>
          <p:nvPr/>
        </p:nvSpPr>
        <p:spPr>
          <a:xfrm>
            <a:off x="5564474" y="4061974"/>
            <a:ext cx="66877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SAVATRA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2" name="Oval 101"/>
          <p:cNvSpPr/>
          <p:nvPr/>
        </p:nvSpPr>
        <p:spPr>
          <a:xfrm>
            <a:off x="1502561" y="2978950"/>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3" name="TextBox 102"/>
          <p:cNvSpPr txBox="1"/>
          <p:nvPr/>
        </p:nvSpPr>
        <p:spPr>
          <a:xfrm>
            <a:off x="1587904" y="3045986"/>
            <a:ext cx="312906" cy="369332"/>
          </a:xfrm>
          <a:prstGeom prst="rect">
            <a:avLst/>
          </a:prstGeom>
          <a:noFill/>
        </p:spPr>
        <p:txBody>
          <a:bodyPr wrap="none" rtlCol="0">
            <a:spAutoFit/>
          </a:bodyPr>
          <a:lstStyle/>
          <a:p>
            <a:r>
              <a:rPr lang="en-GB" dirty="0">
                <a:solidFill>
                  <a:srgbClr val="9A0000"/>
                </a:solidFill>
              </a:rPr>
              <a:t>1</a:t>
            </a:r>
          </a:p>
        </p:txBody>
      </p:sp>
      <p:sp>
        <p:nvSpPr>
          <p:cNvPr id="104" name="TextBox 103"/>
          <p:cNvSpPr txBox="1"/>
          <p:nvPr/>
        </p:nvSpPr>
        <p:spPr>
          <a:xfrm rot="21185174">
            <a:off x="1342549" y="2988240"/>
            <a:ext cx="56618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PARION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5" name="TextBox 104"/>
          <p:cNvSpPr txBox="1"/>
          <p:nvPr/>
        </p:nvSpPr>
        <p:spPr>
          <a:xfrm>
            <a:off x="3707904" y="4221668"/>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AKMONEA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6" name="TextBox 105"/>
          <p:cNvSpPr txBox="1"/>
          <p:nvPr/>
        </p:nvSpPr>
        <p:spPr>
          <a:xfrm>
            <a:off x="3908883" y="3877754"/>
            <a:ext cx="312906" cy="369332"/>
          </a:xfrm>
          <a:prstGeom prst="rect">
            <a:avLst/>
          </a:prstGeom>
          <a:noFill/>
        </p:spPr>
        <p:txBody>
          <a:bodyPr wrap="none" rtlCol="0">
            <a:spAutoFit/>
          </a:bodyPr>
          <a:lstStyle/>
          <a:p>
            <a:r>
              <a:rPr lang="en-GB" dirty="0">
                <a:solidFill>
                  <a:srgbClr val="9A0000"/>
                </a:solidFill>
              </a:rPr>
              <a:t>2</a:t>
            </a:r>
          </a:p>
        </p:txBody>
      </p:sp>
      <p:sp>
        <p:nvSpPr>
          <p:cNvPr id="107" name="Oval 106"/>
          <p:cNvSpPr/>
          <p:nvPr/>
        </p:nvSpPr>
        <p:spPr>
          <a:xfrm>
            <a:off x="3908883" y="4138627"/>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8" name="TextBox 107"/>
          <p:cNvSpPr txBox="1"/>
          <p:nvPr/>
        </p:nvSpPr>
        <p:spPr>
          <a:xfrm rot="19637841">
            <a:off x="3209385" y="4004480"/>
            <a:ext cx="106631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TEMENOTHRYRAI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9" name="TextBox 108"/>
          <p:cNvSpPr txBox="1"/>
          <p:nvPr/>
        </p:nvSpPr>
        <p:spPr>
          <a:xfrm>
            <a:off x="4172041" y="2854737"/>
            <a:ext cx="312906" cy="369332"/>
          </a:xfrm>
          <a:prstGeom prst="rect">
            <a:avLst/>
          </a:prstGeom>
          <a:noFill/>
        </p:spPr>
        <p:txBody>
          <a:bodyPr wrap="none" rtlCol="0">
            <a:spAutoFit/>
          </a:bodyPr>
          <a:lstStyle/>
          <a:p>
            <a:r>
              <a:rPr lang="en-GB" dirty="0">
                <a:solidFill>
                  <a:srgbClr val="9A0000"/>
                </a:solidFill>
              </a:rPr>
              <a:t>1</a:t>
            </a:r>
          </a:p>
        </p:txBody>
      </p:sp>
      <p:sp>
        <p:nvSpPr>
          <p:cNvPr id="110" name="TextBox 109"/>
          <p:cNvSpPr txBox="1"/>
          <p:nvPr/>
        </p:nvSpPr>
        <p:spPr>
          <a:xfrm rot="1525223">
            <a:off x="3778727" y="3078487"/>
            <a:ext cx="8386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DORYLAEUM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1" name="Oval 110"/>
          <p:cNvSpPr/>
          <p:nvPr/>
        </p:nvSpPr>
        <p:spPr>
          <a:xfrm>
            <a:off x="4091789" y="30601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 name="Oval 111"/>
          <p:cNvSpPr/>
          <p:nvPr/>
        </p:nvSpPr>
        <p:spPr>
          <a:xfrm>
            <a:off x="7596336" y="41966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3" name="TextBox 112"/>
          <p:cNvSpPr txBox="1"/>
          <p:nvPr/>
        </p:nvSpPr>
        <p:spPr>
          <a:xfrm>
            <a:off x="7704348" y="4002998"/>
            <a:ext cx="312906" cy="369332"/>
          </a:xfrm>
          <a:prstGeom prst="rect">
            <a:avLst/>
          </a:prstGeom>
          <a:noFill/>
        </p:spPr>
        <p:txBody>
          <a:bodyPr wrap="none" rtlCol="0">
            <a:spAutoFit/>
          </a:bodyPr>
          <a:lstStyle/>
          <a:p>
            <a:r>
              <a:rPr lang="en-GB" dirty="0">
                <a:solidFill>
                  <a:srgbClr val="9A0000"/>
                </a:solidFill>
              </a:rPr>
              <a:t>1</a:t>
            </a:r>
          </a:p>
        </p:txBody>
      </p:sp>
      <p:sp>
        <p:nvSpPr>
          <p:cNvPr id="114" name="Oval 113"/>
          <p:cNvSpPr/>
          <p:nvPr/>
        </p:nvSpPr>
        <p:spPr>
          <a:xfrm>
            <a:off x="6892222" y="358706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5" name="TextBox 114"/>
          <p:cNvSpPr txBox="1"/>
          <p:nvPr/>
        </p:nvSpPr>
        <p:spPr>
          <a:xfrm>
            <a:off x="6948264" y="3707740"/>
            <a:ext cx="312906" cy="369332"/>
          </a:xfrm>
          <a:prstGeom prst="rect">
            <a:avLst/>
          </a:prstGeom>
          <a:noFill/>
        </p:spPr>
        <p:txBody>
          <a:bodyPr wrap="none" rtlCol="0">
            <a:spAutoFit/>
          </a:bodyPr>
          <a:lstStyle/>
          <a:p>
            <a:r>
              <a:rPr lang="en-GB" dirty="0">
                <a:solidFill>
                  <a:srgbClr val="9A0000"/>
                </a:solidFill>
              </a:rPr>
              <a:t>1</a:t>
            </a:r>
          </a:p>
        </p:txBody>
      </p:sp>
      <p:sp>
        <p:nvSpPr>
          <p:cNvPr id="116" name="TextBox 115"/>
          <p:cNvSpPr txBox="1"/>
          <p:nvPr/>
        </p:nvSpPr>
        <p:spPr>
          <a:xfrm>
            <a:off x="6785882" y="3537302"/>
            <a:ext cx="64472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KOMANA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7" name="Oval 116"/>
          <p:cNvSpPr/>
          <p:nvPr/>
        </p:nvSpPr>
        <p:spPr>
          <a:xfrm>
            <a:off x="4517096" y="31732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8" name="TextBox 117"/>
          <p:cNvSpPr txBox="1"/>
          <p:nvPr/>
        </p:nvSpPr>
        <p:spPr>
          <a:xfrm>
            <a:off x="5508104" y="6642556"/>
            <a:ext cx="8803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PALAIPAPHOS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9" name="Oval 118"/>
          <p:cNvSpPr/>
          <p:nvPr/>
        </p:nvSpPr>
        <p:spPr>
          <a:xfrm>
            <a:off x="5807500" y="6606644"/>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0" name="TextBox 119"/>
          <p:cNvSpPr txBox="1"/>
          <p:nvPr/>
        </p:nvSpPr>
        <p:spPr>
          <a:xfrm>
            <a:off x="5940152" y="6381328"/>
            <a:ext cx="312906" cy="369332"/>
          </a:xfrm>
          <a:prstGeom prst="rect">
            <a:avLst/>
          </a:prstGeom>
          <a:noFill/>
        </p:spPr>
        <p:txBody>
          <a:bodyPr wrap="none" rtlCol="0">
            <a:spAutoFit/>
          </a:bodyPr>
          <a:lstStyle/>
          <a:p>
            <a:r>
              <a:rPr lang="en-GB" dirty="0">
                <a:solidFill>
                  <a:srgbClr val="9A0000"/>
                </a:solidFill>
              </a:rPr>
              <a:t>2</a:t>
            </a:r>
          </a:p>
        </p:txBody>
      </p:sp>
      <p:sp>
        <p:nvSpPr>
          <p:cNvPr id="121" name="TextBox 120"/>
          <p:cNvSpPr txBox="1"/>
          <p:nvPr/>
        </p:nvSpPr>
        <p:spPr>
          <a:xfrm>
            <a:off x="4607336" y="3307206"/>
            <a:ext cx="312906" cy="369332"/>
          </a:xfrm>
          <a:prstGeom prst="rect">
            <a:avLst/>
          </a:prstGeom>
          <a:noFill/>
        </p:spPr>
        <p:txBody>
          <a:bodyPr wrap="none" rtlCol="0">
            <a:spAutoFit/>
          </a:bodyPr>
          <a:lstStyle/>
          <a:p>
            <a:r>
              <a:rPr lang="en-GB" dirty="0">
                <a:solidFill>
                  <a:srgbClr val="9A0000"/>
                </a:solidFill>
              </a:rPr>
              <a:t>1</a:t>
            </a:r>
          </a:p>
        </p:txBody>
      </p:sp>
      <p:sp>
        <p:nvSpPr>
          <p:cNvPr id="122" name="Oval 121"/>
          <p:cNvSpPr/>
          <p:nvPr/>
        </p:nvSpPr>
        <p:spPr>
          <a:xfrm>
            <a:off x="5014747" y="2656880"/>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3" name="TextBox 122"/>
          <p:cNvSpPr txBox="1"/>
          <p:nvPr/>
        </p:nvSpPr>
        <p:spPr>
          <a:xfrm>
            <a:off x="5218266" y="2472214"/>
            <a:ext cx="312906" cy="369332"/>
          </a:xfrm>
          <a:prstGeom prst="rect">
            <a:avLst/>
          </a:prstGeom>
          <a:noFill/>
        </p:spPr>
        <p:txBody>
          <a:bodyPr wrap="none" rtlCol="0">
            <a:spAutoFit/>
          </a:bodyPr>
          <a:lstStyle/>
          <a:p>
            <a:r>
              <a:rPr lang="en-GB" dirty="0">
                <a:solidFill>
                  <a:srgbClr val="9A0000"/>
                </a:solidFill>
              </a:rPr>
              <a:t>2</a:t>
            </a:r>
          </a:p>
        </p:txBody>
      </p:sp>
      <p:sp>
        <p:nvSpPr>
          <p:cNvPr id="124" name="Oval 123"/>
          <p:cNvSpPr/>
          <p:nvPr/>
        </p:nvSpPr>
        <p:spPr>
          <a:xfrm>
            <a:off x="3882197" y="22768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5" name="TextBox 124"/>
          <p:cNvSpPr txBox="1"/>
          <p:nvPr/>
        </p:nvSpPr>
        <p:spPr>
          <a:xfrm>
            <a:off x="3676126" y="2302497"/>
            <a:ext cx="906017" cy="215444"/>
          </a:xfrm>
          <a:prstGeom prst="rect">
            <a:avLst/>
          </a:prstGeom>
          <a:noFill/>
        </p:spPr>
        <p:txBody>
          <a:bodyPr wrap="none" rtlCol="0">
            <a:spAutoFit/>
          </a:bodyPr>
          <a:lstStyle/>
          <a:p>
            <a:r>
              <a:rPr lang="de-DE" sz="800" dirty="0">
                <a:solidFill>
                  <a:schemeClr val="bg1">
                    <a:lumMod val="85000"/>
                    <a:lumOff val="15000"/>
                  </a:schemeClr>
                </a:solidFill>
                <a:latin typeface="Times New Roman" pitchFamily="18" charset="0"/>
                <a:cs typeface="Times New Roman" pitchFamily="18" charset="0"/>
              </a:rPr>
              <a:t>PRUSIAS AD H.</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6" name="TextBox 125"/>
          <p:cNvSpPr txBox="1"/>
          <p:nvPr/>
        </p:nvSpPr>
        <p:spPr>
          <a:xfrm>
            <a:off x="4043348" y="2046032"/>
            <a:ext cx="312906" cy="369332"/>
          </a:xfrm>
          <a:prstGeom prst="rect">
            <a:avLst/>
          </a:prstGeom>
          <a:noFill/>
        </p:spPr>
        <p:txBody>
          <a:bodyPr wrap="none" rtlCol="0">
            <a:spAutoFit/>
          </a:bodyPr>
          <a:lstStyle/>
          <a:p>
            <a:r>
              <a:rPr lang="en-GB" dirty="0">
                <a:solidFill>
                  <a:srgbClr val="9A0000"/>
                </a:solidFill>
              </a:rPr>
              <a:t>1</a:t>
            </a:r>
          </a:p>
        </p:txBody>
      </p:sp>
      <p:sp>
        <p:nvSpPr>
          <p:cNvPr id="127" name="Content Placeholder 2"/>
          <p:cNvSpPr txBox="1">
            <a:spLocks/>
          </p:cNvSpPr>
          <p:nvPr/>
        </p:nvSpPr>
        <p:spPr>
          <a:xfrm>
            <a:off x="3841576" y="44624"/>
            <a:ext cx="4042792" cy="864096"/>
          </a:xfrm>
          <a:prstGeom prst="rect">
            <a:avLst/>
          </a:prstGeom>
          <a:gradFill>
            <a:gsLst>
              <a:gs pos="0">
                <a:schemeClr val="accent5">
                  <a:tint val="79000"/>
                  <a:satMod val="180000"/>
                  <a:alpha val="55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br>
              <a:rPr lang="de-DE" dirty="0">
                <a:effectLst>
                  <a:outerShdw blurRad="38100" dist="38100" dir="2700000" algn="tl">
                    <a:srgbClr val="000000">
                      <a:alpha val="43137"/>
                    </a:srgbClr>
                  </a:outerShdw>
                </a:effectLst>
              </a:rPr>
            </a:br>
            <a:r>
              <a:rPr lang="de-DE" dirty="0">
                <a:effectLst>
                  <a:outerShdw blurRad="38100" dist="38100" dir="2700000" algn="tl">
                    <a:srgbClr val="000000">
                      <a:alpha val="43137"/>
                    </a:srgbClr>
                  </a:outerShdw>
                </a:effectLst>
              </a:rPr>
              <a:t>     </a:t>
            </a:r>
          </a:p>
        </p:txBody>
      </p:sp>
      <p:sp>
        <p:nvSpPr>
          <p:cNvPr id="128" name="TextBox 127"/>
          <p:cNvSpPr txBox="1"/>
          <p:nvPr/>
        </p:nvSpPr>
        <p:spPr>
          <a:xfrm>
            <a:off x="5316798" y="1190357"/>
            <a:ext cx="3647689" cy="5016758"/>
          </a:xfrm>
          <a:prstGeom prst="rect">
            <a:avLst/>
          </a:prstGeom>
          <a:gradFill flip="none" rotWithShape="1">
            <a:gsLst>
              <a:gs pos="0">
                <a:schemeClr val="accent1">
                  <a:shade val="30000"/>
                  <a:satMod val="115000"/>
                  <a:alpha val="15000"/>
                  <a:lumMod val="100000"/>
                </a:schemeClr>
              </a:gs>
              <a:gs pos="68000">
                <a:schemeClr val="accent1">
                  <a:shade val="67500"/>
                  <a:satMod val="115000"/>
                </a:schemeClr>
              </a:gs>
              <a:gs pos="100000">
                <a:schemeClr val="accent1">
                  <a:shade val="100000"/>
                  <a:satMod val="115000"/>
                </a:schemeClr>
              </a:gs>
            </a:gsLst>
            <a:path path="circle">
              <a:fillToRect l="50000" t="50000" r="50000" b="50000"/>
            </a:path>
            <a:tileRect/>
          </a:gradFill>
        </p:spPr>
        <p:txBody>
          <a:bodyPr wrap="square" rtlCol="0">
            <a:spAutoFit/>
          </a:bodyPr>
          <a:lstStyle/>
          <a:p>
            <a:pPr algn="ctr"/>
            <a:r>
              <a:rPr lang="de-DE" sz="1600" b="1" dirty="0">
                <a:solidFill>
                  <a:schemeClr val="accent5">
                    <a:lumMod val="60000"/>
                    <a:lumOff val="40000"/>
                  </a:schemeClr>
                </a:solidFill>
                <a:effectLst>
                  <a:outerShdw blurRad="38100" dist="38100" dir="2700000" algn="tl">
                    <a:srgbClr val="000000">
                      <a:alpha val="43137"/>
                    </a:srgbClr>
                  </a:outerShdw>
                </a:effectLst>
              </a:rPr>
              <a:t>Proportion </a:t>
            </a:r>
            <a:r>
              <a:rPr lang="de-DE" sz="1600" b="1" dirty="0" err="1">
                <a:solidFill>
                  <a:schemeClr val="accent5">
                    <a:lumMod val="60000"/>
                    <a:lumOff val="40000"/>
                  </a:schemeClr>
                </a:solidFill>
                <a:effectLst>
                  <a:outerShdw blurRad="38100" dist="38100" dir="2700000" algn="tl">
                    <a:srgbClr val="000000">
                      <a:alpha val="43137"/>
                    </a:srgbClr>
                  </a:outerShdw>
                </a:effectLst>
              </a:rPr>
              <a:t>of</a:t>
            </a:r>
            <a:r>
              <a:rPr lang="de-DE" sz="1600" b="1" dirty="0">
                <a:solidFill>
                  <a:schemeClr val="accent5">
                    <a:lumMod val="60000"/>
                    <a:lumOff val="40000"/>
                  </a:schemeClr>
                </a:solidFill>
                <a:effectLst>
                  <a:outerShdw blurRad="38100" dist="38100" dir="2700000" algn="tl">
                    <a:srgbClr val="000000">
                      <a:alpha val="43137"/>
                    </a:srgbClr>
                  </a:outerShdw>
                </a:effectLst>
              </a:rPr>
              <a:t> </a:t>
            </a:r>
            <a:r>
              <a:rPr lang="de-DE" sz="1600" b="1" dirty="0" err="1">
                <a:solidFill>
                  <a:schemeClr val="accent5">
                    <a:lumMod val="60000"/>
                    <a:lumOff val="40000"/>
                  </a:schemeClr>
                </a:solidFill>
                <a:effectLst>
                  <a:outerShdw blurRad="38100" dist="38100" dir="2700000" algn="tl">
                    <a:srgbClr val="000000">
                      <a:alpha val="43137"/>
                    </a:srgbClr>
                  </a:outerShdw>
                </a:effectLst>
              </a:rPr>
              <a:t>female</a:t>
            </a:r>
            <a:r>
              <a:rPr lang="de-DE" sz="1600" b="1" dirty="0">
                <a:solidFill>
                  <a:schemeClr val="accent5">
                    <a:lumMod val="60000"/>
                    <a:lumOff val="40000"/>
                  </a:schemeClr>
                </a:solidFill>
                <a:effectLst>
                  <a:outerShdw blurRad="38100" dist="38100" dir="2700000" algn="tl">
                    <a:srgbClr val="000000">
                      <a:alpha val="43137"/>
                    </a:srgbClr>
                  </a:outerShdw>
                </a:effectLst>
              </a:rPr>
              <a:t> </a:t>
            </a:r>
            <a:r>
              <a:rPr lang="de-DE" sz="1600" b="1" dirty="0" err="1">
                <a:solidFill>
                  <a:schemeClr val="accent5">
                    <a:lumMod val="60000"/>
                    <a:lumOff val="40000"/>
                  </a:schemeClr>
                </a:solidFill>
                <a:effectLst>
                  <a:outerShdw blurRad="38100" dist="38100" dir="2700000" algn="tl">
                    <a:srgbClr val="000000">
                      <a:alpha val="43137"/>
                    </a:srgbClr>
                  </a:outerShdw>
                </a:effectLst>
              </a:rPr>
              <a:t>priests</a:t>
            </a:r>
            <a:br>
              <a:rPr lang="de-DE" sz="1600" b="1" dirty="0">
                <a:solidFill>
                  <a:schemeClr val="accent5">
                    <a:lumMod val="60000"/>
                    <a:lumOff val="40000"/>
                  </a:schemeClr>
                </a:solidFill>
                <a:effectLst>
                  <a:outerShdw blurRad="38100" dist="38100" dir="2700000" algn="tl">
                    <a:srgbClr val="000000">
                      <a:alpha val="43137"/>
                    </a:srgbClr>
                  </a:outerShdw>
                </a:effectLst>
              </a:rPr>
            </a:br>
            <a:r>
              <a:rPr lang="de-DE" sz="1600" dirty="0">
                <a:solidFill>
                  <a:schemeClr val="accent5">
                    <a:lumMod val="60000"/>
                    <a:lumOff val="40000"/>
                  </a:schemeClr>
                </a:solidFill>
                <a:effectLst>
                  <a:outerShdw blurRad="38100" dist="38100" dir="2700000" algn="tl">
                    <a:srgbClr val="000000">
                      <a:alpha val="43137"/>
                    </a:srgbClr>
                  </a:outerShdw>
                </a:effectLst>
              </a:rPr>
              <a:t>(</a:t>
            </a:r>
            <a:r>
              <a:rPr lang="de-DE" sz="1600" dirty="0" err="1">
                <a:solidFill>
                  <a:schemeClr val="accent5">
                    <a:lumMod val="60000"/>
                    <a:lumOff val="40000"/>
                  </a:schemeClr>
                </a:solidFill>
                <a:effectLst>
                  <a:outerShdw blurRad="38100" dist="38100" dir="2700000" algn="tl">
                    <a:srgbClr val="000000">
                      <a:alpha val="43137"/>
                    </a:srgbClr>
                  </a:outerShdw>
                </a:effectLst>
              </a:rPr>
              <a:t>Selection</a:t>
            </a:r>
            <a:r>
              <a:rPr lang="de-DE" sz="1600" dirty="0">
                <a:solidFill>
                  <a:schemeClr val="accent5">
                    <a:lumMod val="60000"/>
                    <a:lumOff val="40000"/>
                  </a:schemeClr>
                </a:solidFill>
                <a:effectLst>
                  <a:outerShdw blurRad="38100" dist="38100" dir="2700000" algn="tl">
                    <a:srgbClr val="000000">
                      <a:alpha val="43137"/>
                    </a:srgbClr>
                  </a:outerShdw>
                </a:effectLst>
              </a:rPr>
              <a:t> </a:t>
            </a:r>
            <a:r>
              <a:rPr lang="de-DE" sz="1600" dirty="0" err="1">
                <a:solidFill>
                  <a:schemeClr val="accent5">
                    <a:lumMod val="60000"/>
                    <a:lumOff val="40000"/>
                  </a:schemeClr>
                </a:solidFill>
                <a:effectLst>
                  <a:outerShdw blurRad="38100" dist="38100" dir="2700000" algn="tl">
                    <a:srgbClr val="000000">
                      <a:alpha val="43137"/>
                    </a:srgbClr>
                  </a:outerShdw>
                </a:effectLst>
              </a:rPr>
              <a:t>from</a:t>
            </a:r>
            <a:r>
              <a:rPr lang="de-DE" sz="1600" dirty="0">
                <a:solidFill>
                  <a:schemeClr val="accent5">
                    <a:lumMod val="60000"/>
                    <a:lumOff val="40000"/>
                  </a:schemeClr>
                </a:solidFill>
                <a:effectLst>
                  <a:outerShdw blurRad="38100" dist="38100" dir="2700000" algn="tl">
                    <a:srgbClr val="000000">
                      <a:alpha val="43137"/>
                    </a:srgbClr>
                  </a:outerShdw>
                </a:effectLst>
              </a:rPr>
              <a:t> </a:t>
            </a:r>
            <a:r>
              <a:rPr lang="de-DE" sz="1600" dirty="0" err="1">
                <a:solidFill>
                  <a:schemeClr val="accent5">
                    <a:lumMod val="60000"/>
                    <a:lumOff val="40000"/>
                  </a:schemeClr>
                </a:solidFill>
                <a:effectLst>
                  <a:outerShdw blurRad="38100" dist="38100" dir="2700000" algn="tl">
                    <a:srgbClr val="000000">
                      <a:alpha val="43137"/>
                    </a:srgbClr>
                  </a:outerShdw>
                </a:effectLst>
              </a:rPr>
              <a:t>over</a:t>
            </a:r>
            <a:r>
              <a:rPr lang="de-DE" sz="1600" dirty="0">
                <a:solidFill>
                  <a:schemeClr val="accent5">
                    <a:lumMod val="60000"/>
                    <a:lumOff val="40000"/>
                  </a:schemeClr>
                </a:solidFill>
                <a:effectLst>
                  <a:outerShdw blurRad="38100" dist="38100" dir="2700000" algn="tl">
                    <a:srgbClr val="000000">
                      <a:alpha val="43137"/>
                    </a:srgbClr>
                  </a:outerShdw>
                </a:effectLst>
              </a:rPr>
              <a:t> 100 </a:t>
            </a:r>
            <a:r>
              <a:rPr lang="de-DE" sz="1600" i="1" dirty="0" err="1">
                <a:solidFill>
                  <a:schemeClr val="accent5">
                    <a:lumMod val="60000"/>
                    <a:lumOff val="40000"/>
                  </a:schemeClr>
                </a:solidFill>
                <a:effectLst>
                  <a:outerShdw blurRad="38100" dist="38100" dir="2700000" algn="tl">
                    <a:srgbClr val="000000">
                      <a:alpha val="43137"/>
                    </a:srgbClr>
                  </a:outerShdw>
                </a:effectLst>
              </a:rPr>
              <a:t>poleis</a:t>
            </a:r>
            <a:r>
              <a:rPr lang="de-DE" sz="1600" dirty="0">
                <a:solidFill>
                  <a:schemeClr val="accent5">
                    <a:lumMod val="60000"/>
                    <a:lumOff val="40000"/>
                  </a:schemeClr>
                </a:solidFill>
                <a:effectLst>
                  <a:outerShdw blurRad="38100" dist="38100" dir="2700000" algn="tl">
                    <a:srgbClr val="000000">
                      <a:alpha val="43137"/>
                    </a:srgbClr>
                  </a:outerShdw>
                </a:effectLst>
              </a:rPr>
              <a:t>)</a:t>
            </a:r>
            <a:endParaRPr lang="en-GB" sz="1600" dirty="0">
              <a:solidFill>
                <a:schemeClr val="accent5">
                  <a:lumMod val="60000"/>
                  <a:lumOff val="4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600" b="1" dirty="0">
                <a:solidFill>
                  <a:schemeClr val="accent5">
                    <a:lumMod val="60000"/>
                    <a:lumOff val="40000"/>
                  </a:schemeClr>
                </a:solidFill>
                <a:effectLst>
                  <a:outerShdw blurRad="38100" dist="38100" dir="2700000" algn="tl">
                    <a:srgbClr val="000000">
                      <a:alpha val="43137"/>
                    </a:srgbClr>
                  </a:outerShdw>
                </a:effectLst>
              </a:rPr>
              <a:t>SMYRNA	3\7	43%</a:t>
            </a:r>
          </a:p>
          <a:p>
            <a:pPr marL="285750" indent="-285750">
              <a:buFont typeface="Wingdings" pitchFamily="2" charset="2"/>
              <a:buChar char="Ø"/>
            </a:pPr>
            <a:r>
              <a:rPr lang="en-GB" sz="1600" dirty="0">
                <a:effectLst>
                  <a:outerShdw blurRad="38100" dist="38100" dir="2700000" algn="tl">
                    <a:srgbClr val="000000">
                      <a:alpha val="43137"/>
                    </a:srgbClr>
                  </a:outerShdw>
                </a:effectLst>
              </a:rPr>
              <a:t>TRALLES	3\8	37.5%</a:t>
            </a:r>
          </a:p>
          <a:p>
            <a:pPr marL="285750" indent="-285750">
              <a:buFont typeface="Wingdings" pitchFamily="2" charset="2"/>
              <a:buChar char="Ø"/>
            </a:pPr>
            <a:r>
              <a:rPr lang="en-GB" sz="1600" dirty="0">
                <a:effectLst>
                  <a:outerShdw blurRad="38100" dist="38100" dir="2700000" algn="tl">
                    <a:srgbClr val="000000">
                      <a:alpha val="43137"/>
                    </a:srgbClr>
                  </a:outerShdw>
                </a:effectLst>
              </a:rPr>
              <a:t>HIERAPOLIS	3\9	33%</a:t>
            </a:r>
          </a:p>
          <a:p>
            <a:pPr marL="285750" indent="-285750">
              <a:buFont typeface="Wingdings" pitchFamily="2" charset="2"/>
              <a:buChar char="Ø"/>
            </a:pPr>
            <a:r>
              <a:rPr lang="en-GB" sz="1600" dirty="0">
                <a:effectLst>
                  <a:outerShdw blurRad="38100" dist="38100" dir="2700000" algn="tl">
                    <a:srgbClr val="000000">
                      <a:alpha val="43137"/>
                    </a:srgbClr>
                  </a:outerShdw>
                </a:effectLst>
              </a:rPr>
              <a:t>ATTOUDA	1\3	33%</a:t>
            </a:r>
          </a:p>
          <a:p>
            <a:pPr marL="285750" indent="-285750">
              <a:buFont typeface="Wingdings" pitchFamily="2" charset="2"/>
              <a:buChar char="Ø"/>
            </a:pPr>
            <a:r>
              <a:rPr lang="en-GB" sz="1600" dirty="0">
                <a:effectLst>
                  <a:outerShdw blurRad="38100" dist="38100" dir="2700000" algn="tl">
                    <a:srgbClr val="000000">
                      <a:alpha val="43137"/>
                    </a:srgbClr>
                  </a:outerShdw>
                </a:effectLst>
              </a:rPr>
              <a:t>EPHESOS	7\24	29%</a:t>
            </a:r>
          </a:p>
          <a:p>
            <a:pPr marL="285750" indent="-285750">
              <a:buFont typeface="Wingdings" pitchFamily="2" charset="2"/>
              <a:buChar char="Ø"/>
            </a:pPr>
            <a:r>
              <a:rPr lang="de-DE" sz="1600" dirty="0">
                <a:effectLst>
                  <a:outerShdw blurRad="38100" dist="38100" dir="2700000" algn="tl">
                    <a:srgbClr val="000000">
                      <a:alpha val="43137"/>
                    </a:srgbClr>
                  </a:outerShdw>
                </a:effectLst>
              </a:rPr>
              <a:t>SAMOS	2\7	29%</a:t>
            </a:r>
            <a:endParaRPr lang="en-GB" sz="1600" dirty="0">
              <a:effectLst>
                <a:outerShdw blurRad="38100" dist="38100" dir="2700000" algn="tl">
                  <a:srgbClr val="000000">
                    <a:alpha val="43137"/>
                  </a:srgbClr>
                </a:outerShdw>
              </a:effectLst>
            </a:endParaRPr>
          </a:p>
          <a:p>
            <a:pPr marL="285750" indent="-285750">
              <a:buFont typeface="Wingdings" pitchFamily="2" charset="2"/>
              <a:buChar char="Ø"/>
            </a:pPr>
            <a:r>
              <a:rPr lang="en-GB" sz="1600" dirty="0">
                <a:solidFill>
                  <a:schemeClr val="tx1">
                    <a:lumMod val="95000"/>
                  </a:schemeClr>
                </a:solidFill>
                <a:effectLst>
                  <a:outerShdw blurRad="38100" dist="38100" dir="2700000" algn="tl">
                    <a:srgbClr val="000000">
                      <a:alpha val="43137"/>
                    </a:srgbClr>
                  </a:outerShdw>
                </a:effectLst>
              </a:rPr>
              <a:t>APHRODISIAS	17\66	26%</a:t>
            </a:r>
          </a:p>
          <a:p>
            <a:pPr marL="285750" indent="-285750">
              <a:buFont typeface="Wingdings" pitchFamily="2" charset="2"/>
              <a:buChar char="Ø"/>
            </a:pPr>
            <a:r>
              <a:rPr lang="de-DE" sz="1600" dirty="0">
                <a:solidFill>
                  <a:schemeClr val="tx1">
                    <a:lumMod val="95000"/>
                  </a:schemeClr>
                </a:solidFill>
                <a:effectLst>
                  <a:outerShdw blurRad="38100" dist="38100" dir="2700000" algn="tl">
                    <a:srgbClr val="000000">
                      <a:alpha val="43137"/>
                    </a:srgbClr>
                  </a:outerShdw>
                </a:effectLst>
              </a:rPr>
              <a:t>PERGAMON	5\19	26%</a:t>
            </a:r>
            <a:endParaRPr lang="en-GB" sz="1600" dirty="0">
              <a:solidFill>
                <a:schemeClr val="tx1">
                  <a:lumMod val="95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600" dirty="0">
                <a:solidFill>
                  <a:schemeClr val="tx1">
                    <a:lumMod val="95000"/>
                  </a:schemeClr>
                </a:solidFill>
                <a:effectLst>
                  <a:outerShdw blurRad="38100" dist="38100" dir="2700000" algn="tl">
                    <a:srgbClr val="000000">
                      <a:alpha val="43137"/>
                    </a:srgbClr>
                  </a:outerShdw>
                </a:effectLst>
              </a:rPr>
              <a:t>KERAMOS	1\4	25%</a:t>
            </a:r>
          </a:p>
          <a:p>
            <a:pPr marL="285750" indent="-285750">
              <a:buFont typeface="Wingdings" pitchFamily="2" charset="2"/>
              <a:buChar char="Ø"/>
            </a:pPr>
            <a:r>
              <a:rPr lang="de-DE" sz="1600" dirty="0">
                <a:solidFill>
                  <a:schemeClr val="tx1">
                    <a:lumMod val="95000"/>
                  </a:schemeClr>
                </a:solidFill>
                <a:effectLst>
                  <a:outerShdw blurRad="38100" dist="38100" dir="2700000" algn="tl">
                    <a:srgbClr val="000000">
                      <a:alpha val="43137"/>
                    </a:srgbClr>
                  </a:outerShdw>
                </a:effectLst>
              </a:rPr>
              <a:t>IASOS		1\4	25%</a:t>
            </a:r>
            <a:endParaRPr lang="en-GB" sz="1600" dirty="0">
              <a:solidFill>
                <a:schemeClr val="tx1">
                  <a:lumMod val="95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sz="1600" dirty="0">
                <a:solidFill>
                  <a:schemeClr val="tx1">
                    <a:lumMod val="95000"/>
                  </a:schemeClr>
                </a:solidFill>
                <a:effectLst>
                  <a:outerShdw blurRad="38100" dist="38100" dir="2700000" algn="tl">
                    <a:srgbClr val="000000">
                      <a:alpha val="43137"/>
                    </a:srgbClr>
                  </a:outerShdw>
                </a:effectLst>
              </a:rPr>
              <a:t>STRATONIKEA	12\55	22% </a:t>
            </a:r>
          </a:p>
          <a:p>
            <a:pPr marL="285750" indent="-285750">
              <a:buFont typeface="Wingdings" pitchFamily="2" charset="2"/>
              <a:buChar char="Ø"/>
            </a:pPr>
            <a:r>
              <a:rPr lang="en-GB" sz="1600" dirty="0">
                <a:effectLst>
                  <a:outerShdw blurRad="38100" dist="38100" dir="2700000" algn="tl">
                    <a:srgbClr val="000000">
                      <a:alpha val="43137"/>
                    </a:srgbClr>
                  </a:outerShdw>
                </a:effectLst>
              </a:rPr>
              <a:t>MILET/DIDYMA	6\25	24%</a:t>
            </a:r>
          </a:p>
          <a:p>
            <a:pPr marL="285750" indent="-285750">
              <a:buFont typeface="Wingdings" pitchFamily="2" charset="2"/>
              <a:buChar char="Ø"/>
            </a:pPr>
            <a:r>
              <a:rPr lang="en-GB" sz="1600" dirty="0">
                <a:effectLst>
                  <a:outerShdw blurRad="38100" dist="38100" dir="2700000" algn="tl">
                    <a:srgbClr val="000000">
                      <a:alpha val="43137"/>
                    </a:srgbClr>
                  </a:outerShdw>
                </a:effectLst>
              </a:rPr>
              <a:t>PARION	1\5	20%</a:t>
            </a:r>
          </a:p>
          <a:p>
            <a:pPr marL="285750" indent="-285750">
              <a:buFont typeface="Wingdings" pitchFamily="2" charset="2"/>
              <a:buChar char="Ø"/>
            </a:pPr>
            <a:r>
              <a:rPr lang="en-GB" sz="1600" dirty="0">
                <a:effectLst>
                  <a:outerShdw blurRad="38100" dist="38100" dir="2700000" algn="tl">
                    <a:srgbClr val="000000">
                      <a:alpha val="43137"/>
                    </a:srgbClr>
                  </a:outerShdw>
                </a:effectLst>
              </a:rPr>
              <a:t>THYATIRE	3\17	18%</a:t>
            </a:r>
          </a:p>
          <a:p>
            <a:pPr marL="285750" indent="-285750">
              <a:buFont typeface="Wingdings" pitchFamily="2" charset="2"/>
              <a:buChar char="Ø"/>
            </a:pPr>
            <a:r>
              <a:rPr lang="en-GB" sz="1600" dirty="0">
                <a:effectLst>
                  <a:outerShdw blurRad="38100" dist="38100" dir="2700000" algn="tl">
                    <a:srgbClr val="000000">
                      <a:alpha val="43137"/>
                    </a:srgbClr>
                  </a:outerShdw>
                </a:effectLst>
              </a:rPr>
              <a:t>KOS		3\19	16%</a:t>
            </a:r>
          </a:p>
          <a:p>
            <a:pPr marL="285750" indent="-285750">
              <a:buFont typeface="Wingdings" pitchFamily="2" charset="2"/>
              <a:buChar char="Ø"/>
            </a:pPr>
            <a:r>
              <a:rPr lang="de-DE" sz="1600" dirty="0">
                <a:effectLst>
                  <a:outerShdw blurRad="38100" dist="38100" dir="2700000" algn="tl">
                    <a:srgbClr val="000000">
                      <a:alpha val="43137"/>
                    </a:srgbClr>
                  </a:outerShdw>
                </a:effectLst>
              </a:rPr>
              <a:t>PHILADELPHIA	1\9	11%</a:t>
            </a:r>
            <a:endParaRPr lang="en-GB" sz="1600" dirty="0">
              <a:effectLst>
                <a:outerShdw blurRad="38100" dist="38100" dir="2700000" algn="tl">
                  <a:srgbClr val="000000">
                    <a:alpha val="43137"/>
                  </a:srgbClr>
                </a:outerShdw>
              </a:effectLst>
            </a:endParaRPr>
          </a:p>
          <a:p>
            <a:pPr marL="285750" indent="-285750">
              <a:buFont typeface="Wingdings" pitchFamily="2" charset="2"/>
              <a:buChar char="Ø"/>
            </a:pPr>
            <a:r>
              <a:rPr lang="en-GB" sz="1600" dirty="0">
                <a:effectLst>
                  <a:outerShdw blurRad="38100" dist="38100" dir="2700000" algn="tl">
                    <a:srgbClr val="000000">
                      <a:alpha val="43137"/>
                    </a:srgbClr>
                  </a:outerShdw>
                </a:effectLst>
              </a:rPr>
              <a:t>MYTILENE	2\21	10%</a:t>
            </a:r>
          </a:p>
          <a:p>
            <a:pPr marL="285750" indent="-285750">
              <a:buFont typeface="Wingdings" pitchFamily="2" charset="2"/>
              <a:buChar char="Ø"/>
            </a:pPr>
            <a:r>
              <a:rPr lang="en-GB" sz="1600" dirty="0">
                <a:effectLst>
                  <a:outerShdw blurRad="38100" dist="38100" dir="2700000" algn="tl">
                    <a:srgbClr val="000000">
                      <a:alpha val="43137"/>
                    </a:srgbClr>
                  </a:outerShdw>
                </a:effectLst>
              </a:rPr>
              <a:t>MAGNESIA/M.	2\26	8%</a:t>
            </a:r>
          </a:p>
        </p:txBody>
      </p:sp>
    </p:spTree>
    <p:extLst>
      <p:ext uri="{BB962C8B-B14F-4D97-AF65-F5344CB8AC3E}">
        <p14:creationId xmlns:p14="http://schemas.microsoft.com/office/powerpoint/2010/main" val="903119655"/>
      </p:ext>
    </p:extLst>
  </p:cSld>
  <p:clrMapOvr>
    <a:masterClrMapping/>
  </p:clrMapOvr>
  <p:transition spd="slow" advClick="0" advTm="2000">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128"/>
                                        </p:tgtEl>
                                      </p:cBhvr>
                                    </p:animEffect>
                                    <p:anim calcmode="lin" valueType="num">
                                      <p:cBhvr>
                                        <p:cTn id="7" dur="1000"/>
                                        <p:tgtEl>
                                          <p:spTgt spid="128"/>
                                        </p:tgtEl>
                                        <p:attrNameLst>
                                          <p:attrName>ppt_x</p:attrName>
                                        </p:attrNameLst>
                                      </p:cBhvr>
                                      <p:tavLst>
                                        <p:tav tm="0">
                                          <p:val>
                                            <p:strVal val="ppt_x"/>
                                          </p:val>
                                        </p:tav>
                                        <p:tav tm="100000">
                                          <p:val>
                                            <p:strVal val="ppt_x"/>
                                          </p:val>
                                        </p:tav>
                                      </p:tavLst>
                                    </p:anim>
                                    <p:anim calcmode="lin" valueType="num">
                                      <p:cBhvr>
                                        <p:cTn id="8" dur="1000"/>
                                        <p:tgtEl>
                                          <p:spTgt spid="128"/>
                                        </p:tgtEl>
                                        <p:attrNameLst>
                                          <p:attrName>ppt_y</p:attrName>
                                        </p:attrNameLst>
                                      </p:cBhvr>
                                      <p:tavLst>
                                        <p:tav tm="0">
                                          <p:val>
                                            <p:strVal val="ppt_y"/>
                                          </p:val>
                                        </p:tav>
                                        <p:tav tm="100000">
                                          <p:val>
                                            <p:strVal val="ppt_y+.1"/>
                                          </p:val>
                                        </p:tav>
                                      </p:tavLst>
                                    </p:anim>
                                    <p:set>
                                      <p:cBhvr>
                                        <p:cTn id="9" dur="1" fill="hold">
                                          <p:stCondLst>
                                            <p:cond delay="999"/>
                                          </p:stCondLst>
                                        </p:cTn>
                                        <p:tgtEl>
                                          <p:spTgt spid="1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 grpId="0" animBg="1"/>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457200" y="1600200"/>
            <a:ext cx="8229600" cy="4525963"/>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a:t>Der epigraphische Befund</a:t>
            </a:r>
            <a:endParaRPr lang="en-GB" dirty="0"/>
          </a:p>
        </p:txBody>
      </p:sp>
      <p:sp>
        <p:nvSpPr>
          <p:cNvPr id="5" name="Title 1"/>
          <p:cNvSpPr txBox="1">
            <a:spLocks/>
          </p:cNvSpPr>
          <p:nvPr/>
        </p:nvSpPr>
        <p:spPr>
          <a:xfrm>
            <a:off x="609600" y="427038"/>
            <a:ext cx="8229600" cy="1143000"/>
          </a:xfrm>
          <a:prstGeom prst="rect">
            <a:avLst/>
          </a:prstGeom>
        </p:spPr>
        <p:txBody>
          <a:bodyPr vert="horz" lIns="91440" tIns="45720" rIns="91440" bIns="45720" rtlCol="0" anchor="b">
            <a:normAutofit/>
          </a:bodyPr>
          <a:lst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a:lstStyle>
          <a:p>
            <a:r>
              <a:rPr lang="en-GB"/>
              <a:t>Verbreitung</a:t>
            </a:r>
            <a:endParaRPr lang="en-GB" dirty="0"/>
          </a:p>
        </p:txBody>
      </p:sp>
      <p:sp>
        <p:nvSpPr>
          <p:cNvPr id="6" name="Title 1"/>
          <p:cNvSpPr>
            <a:spLocks noGrp="1"/>
          </p:cNvSpPr>
          <p:nvPr>
            <p:ph type="title"/>
          </p:nvPr>
        </p:nvSpPr>
        <p:spPr/>
        <p:txBody>
          <a:bodyPr/>
          <a:lstStyle/>
          <a:p>
            <a:endParaRPr lang="en-GB"/>
          </a:p>
        </p:txBody>
      </p:sp>
      <p:pic>
        <p:nvPicPr>
          <p:cNvPr id="7" name="Content Placeholder 3"/>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5992"/>
          <a:stretch/>
        </p:blipFill>
        <p:spPr>
          <a:xfrm>
            <a:off x="484807" y="44624"/>
            <a:ext cx="8479681" cy="6765196"/>
          </a:xfrm>
        </p:spPr>
      </p:pic>
      <p:sp>
        <p:nvSpPr>
          <p:cNvPr id="8" name="TextBox 7"/>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accent5">
                    <a:lumMod val="40000"/>
                    <a:lumOff val="60000"/>
                  </a:schemeClr>
                </a:solidFill>
              </a:rPr>
              <a:t>R. Talbert, Barrington Atlas of the Greek and Roman World, Princeton UP 2001</a:t>
            </a:r>
          </a:p>
        </p:txBody>
      </p:sp>
      <p:sp>
        <p:nvSpPr>
          <p:cNvPr id="9" name="Oval 8"/>
          <p:cNvSpPr/>
          <p:nvPr/>
        </p:nvSpPr>
        <p:spPr>
          <a:xfrm>
            <a:off x="1763688" y="3789040"/>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1115616" y="3320987"/>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575983" y="3647858"/>
            <a:ext cx="312906" cy="369332"/>
          </a:xfrm>
          <a:prstGeom prst="rect">
            <a:avLst/>
          </a:prstGeom>
          <a:noFill/>
        </p:spPr>
        <p:txBody>
          <a:bodyPr wrap="none" rtlCol="0">
            <a:spAutoFit/>
          </a:bodyPr>
          <a:lstStyle/>
          <a:p>
            <a:r>
              <a:rPr lang="en-GB" dirty="0">
                <a:solidFill>
                  <a:srgbClr val="9A0000"/>
                </a:solidFill>
              </a:rPr>
              <a:t>5</a:t>
            </a:r>
          </a:p>
        </p:txBody>
      </p:sp>
      <p:sp>
        <p:nvSpPr>
          <p:cNvPr id="12" name="TextBox 11"/>
          <p:cNvSpPr txBox="1"/>
          <p:nvPr/>
        </p:nvSpPr>
        <p:spPr>
          <a:xfrm>
            <a:off x="2602910" y="5661248"/>
            <a:ext cx="312906" cy="369332"/>
          </a:xfrm>
          <a:prstGeom prst="rect">
            <a:avLst/>
          </a:prstGeom>
          <a:noFill/>
        </p:spPr>
        <p:txBody>
          <a:bodyPr wrap="none" rtlCol="0">
            <a:spAutoFit/>
          </a:bodyPr>
          <a:lstStyle/>
          <a:p>
            <a:r>
              <a:rPr lang="en-GB" dirty="0">
                <a:solidFill>
                  <a:srgbClr val="9A0000"/>
                </a:solidFill>
              </a:rPr>
              <a:t>1</a:t>
            </a:r>
          </a:p>
        </p:txBody>
      </p:sp>
      <p:sp>
        <p:nvSpPr>
          <p:cNvPr id="13" name="Oval 12"/>
          <p:cNvSpPr/>
          <p:nvPr/>
        </p:nvSpPr>
        <p:spPr>
          <a:xfrm>
            <a:off x="1763688" y="4509120"/>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1547664" y="4509120"/>
            <a:ext cx="312906" cy="369332"/>
          </a:xfrm>
          <a:prstGeom prst="rect">
            <a:avLst/>
          </a:prstGeom>
          <a:noFill/>
        </p:spPr>
        <p:txBody>
          <a:bodyPr wrap="none" rtlCol="0">
            <a:spAutoFit/>
          </a:bodyPr>
          <a:lstStyle/>
          <a:p>
            <a:r>
              <a:rPr lang="en-GB" dirty="0">
                <a:solidFill>
                  <a:srgbClr val="9A0000"/>
                </a:solidFill>
              </a:rPr>
              <a:t>3</a:t>
            </a:r>
          </a:p>
        </p:txBody>
      </p:sp>
      <p:sp>
        <p:nvSpPr>
          <p:cNvPr id="15" name="Oval 14"/>
          <p:cNvSpPr/>
          <p:nvPr/>
        </p:nvSpPr>
        <p:spPr>
          <a:xfrm>
            <a:off x="1979712" y="4725144"/>
            <a:ext cx="551189" cy="504056"/>
          </a:xfrm>
          <a:prstGeom prst="ellipse">
            <a:avLst/>
          </a:prstGeom>
          <a:solidFill>
            <a:srgbClr val="FFC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386886" y="4571836"/>
            <a:ext cx="312906" cy="369332"/>
          </a:xfrm>
          <a:prstGeom prst="rect">
            <a:avLst/>
          </a:prstGeom>
          <a:noFill/>
        </p:spPr>
        <p:txBody>
          <a:bodyPr wrap="none" rtlCol="0">
            <a:spAutoFit/>
          </a:bodyPr>
          <a:lstStyle/>
          <a:p>
            <a:r>
              <a:rPr lang="en-GB" dirty="0">
                <a:solidFill>
                  <a:srgbClr val="9A0000"/>
                </a:solidFill>
              </a:rPr>
              <a:t>7</a:t>
            </a:r>
          </a:p>
        </p:txBody>
      </p:sp>
      <p:sp>
        <p:nvSpPr>
          <p:cNvPr id="17" name="Oval 16"/>
          <p:cNvSpPr/>
          <p:nvPr/>
        </p:nvSpPr>
        <p:spPr>
          <a:xfrm>
            <a:off x="1907704" y="5157192"/>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1284506" y="393305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1115616" y="4077072"/>
            <a:ext cx="312906" cy="369332"/>
          </a:xfrm>
          <a:prstGeom prst="rect">
            <a:avLst/>
          </a:prstGeom>
          <a:noFill/>
        </p:spPr>
        <p:txBody>
          <a:bodyPr wrap="none" rtlCol="0">
            <a:spAutoFit/>
          </a:bodyPr>
          <a:lstStyle/>
          <a:p>
            <a:r>
              <a:rPr lang="en-GB" dirty="0">
                <a:solidFill>
                  <a:srgbClr val="9A0000"/>
                </a:solidFill>
              </a:rPr>
              <a:t>2</a:t>
            </a:r>
          </a:p>
        </p:txBody>
      </p:sp>
      <p:sp>
        <p:nvSpPr>
          <p:cNvPr id="20" name="Oval 19"/>
          <p:cNvSpPr/>
          <p:nvPr/>
        </p:nvSpPr>
        <p:spPr>
          <a:xfrm>
            <a:off x="2508642" y="5013176"/>
            <a:ext cx="695206" cy="72008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1738814" y="5301208"/>
            <a:ext cx="312906" cy="369332"/>
          </a:xfrm>
          <a:prstGeom prst="rect">
            <a:avLst/>
          </a:prstGeom>
          <a:noFill/>
        </p:spPr>
        <p:txBody>
          <a:bodyPr wrap="none" rtlCol="0">
            <a:spAutoFit/>
          </a:bodyPr>
          <a:lstStyle/>
          <a:p>
            <a:r>
              <a:rPr lang="en-GB" dirty="0">
                <a:solidFill>
                  <a:srgbClr val="9A0000"/>
                </a:solidFill>
              </a:rPr>
              <a:t>6</a:t>
            </a:r>
          </a:p>
        </p:txBody>
      </p:sp>
      <p:sp>
        <p:nvSpPr>
          <p:cNvPr id="22" name="Oval 21"/>
          <p:cNvSpPr/>
          <p:nvPr/>
        </p:nvSpPr>
        <p:spPr>
          <a:xfrm>
            <a:off x="1907704" y="5769259"/>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2579786" y="4754362"/>
            <a:ext cx="312906" cy="369332"/>
          </a:xfrm>
          <a:prstGeom prst="rect">
            <a:avLst/>
          </a:prstGeom>
          <a:noFill/>
        </p:spPr>
        <p:txBody>
          <a:bodyPr wrap="none" rtlCol="0">
            <a:spAutoFit/>
          </a:bodyPr>
          <a:lstStyle/>
          <a:p>
            <a:r>
              <a:rPr lang="en-GB" dirty="0">
                <a:solidFill>
                  <a:srgbClr val="9A0000"/>
                </a:solidFill>
              </a:rPr>
              <a:t>3</a:t>
            </a:r>
          </a:p>
        </p:txBody>
      </p:sp>
      <p:sp>
        <p:nvSpPr>
          <p:cNvPr id="24" name="Oval 23"/>
          <p:cNvSpPr/>
          <p:nvPr/>
        </p:nvSpPr>
        <p:spPr>
          <a:xfrm>
            <a:off x="2573178" y="55472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p:cNvSpPr/>
          <p:nvPr/>
        </p:nvSpPr>
        <p:spPr>
          <a:xfrm>
            <a:off x="2376199" y="496167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rot="19302812">
            <a:off x="2404206" y="4867754"/>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7" name="TextBox 26"/>
          <p:cNvSpPr txBox="1"/>
          <p:nvPr/>
        </p:nvSpPr>
        <p:spPr>
          <a:xfrm>
            <a:off x="1738814" y="5877272"/>
            <a:ext cx="312906" cy="369332"/>
          </a:xfrm>
          <a:prstGeom prst="rect">
            <a:avLst/>
          </a:prstGeom>
          <a:noFill/>
        </p:spPr>
        <p:txBody>
          <a:bodyPr wrap="none" rtlCol="0">
            <a:spAutoFit/>
          </a:bodyPr>
          <a:lstStyle/>
          <a:p>
            <a:r>
              <a:rPr lang="en-GB" dirty="0">
                <a:solidFill>
                  <a:srgbClr val="9A0000"/>
                </a:solidFill>
              </a:rPr>
              <a:t>3</a:t>
            </a:r>
          </a:p>
        </p:txBody>
      </p:sp>
      <p:sp>
        <p:nvSpPr>
          <p:cNvPr id="28" name="TextBox 27"/>
          <p:cNvSpPr txBox="1"/>
          <p:nvPr/>
        </p:nvSpPr>
        <p:spPr>
          <a:xfrm>
            <a:off x="3460180" y="4437112"/>
            <a:ext cx="312906" cy="369332"/>
          </a:xfrm>
          <a:prstGeom prst="rect">
            <a:avLst/>
          </a:prstGeom>
          <a:noFill/>
        </p:spPr>
        <p:txBody>
          <a:bodyPr wrap="none" rtlCol="0">
            <a:spAutoFit/>
          </a:bodyPr>
          <a:lstStyle/>
          <a:p>
            <a:r>
              <a:rPr lang="en-GB" dirty="0">
                <a:solidFill>
                  <a:srgbClr val="9A0000"/>
                </a:solidFill>
              </a:rPr>
              <a:t>3</a:t>
            </a:r>
          </a:p>
        </p:txBody>
      </p:sp>
      <p:sp>
        <p:nvSpPr>
          <p:cNvPr id="29" name="TextBox 28"/>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0" name="TextBox 29"/>
          <p:cNvSpPr txBox="1"/>
          <p:nvPr/>
        </p:nvSpPr>
        <p:spPr>
          <a:xfrm>
            <a:off x="2411288" y="3832524"/>
            <a:ext cx="101502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HADRIANOPOLIS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1" name="Oval 30"/>
          <p:cNvSpPr/>
          <p:nvPr/>
        </p:nvSpPr>
        <p:spPr>
          <a:xfrm>
            <a:off x="2376199" y="38250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2508642" y="3861153"/>
            <a:ext cx="312906" cy="369332"/>
          </a:xfrm>
          <a:prstGeom prst="rect">
            <a:avLst/>
          </a:prstGeom>
          <a:noFill/>
        </p:spPr>
        <p:txBody>
          <a:bodyPr wrap="none" rtlCol="0">
            <a:spAutoFit/>
          </a:bodyPr>
          <a:lstStyle/>
          <a:p>
            <a:r>
              <a:rPr lang="en-GB" dirty="0">
                <a:solidFill>
                  <a:srgbClr val="9A0000"/>
                </a:solidFill>
              </a:rPr>
              <a:t>1</a:t>
            </a:r>
          </a:p>
        </p:txBody>
      </p:sp>
      <p:sp>
        <p:nvSpPr>
          <p:cNvPr id="33" name="TextBox 32"/>
          <p:cNvSpPr txBox="1"/>
          <p:nvPr/>
        </p:nvSpPr>
        <p:spPr>
          <a:xfrm>
            <a:off x="910722" y="3203684"/>
            <a:ext cx="312906" cy="369332"/>
          </a:xfrm>
          <a:prstGeom prst="rect">
            <a:avLst/>
          </a:prstGeom>
          <a:noFill/>
        </p:spPr>
        <p:txBody>
          <a:bodyPr wrap="none" rtlCol="0">
            <a:spAutoFit/>
          </a:bodyPr>
          <a:lstStyle/>
          <a:p>
            <a:r>
              <a:rPr lang="en-GB" dirty="0">
                <a:solidFill>
                  <a:srgbClr val="9A0000"/>
                </a:solidFill>
              </a:rPr>
              <a:t>1</a:t>
            </a:r>
          </a:p>
        </p:txBody>
      </p:sp>
      <p:sp>
        <p:nvSpPr>
          <p:cNvPr id="34" name="Oval 33"/>
          <p:cNvSpPr/>
          <p:nvPr/>
        </p:nvSpPr>
        <p:spPr>
          <a:xfrm>
            <a:off x="1164057" y="464732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a:off x="1019925" y="4787860"/>
            <a:ext cx="312906" cy="369332"/>
          </a:xfrm>
          <a:prstGeom prst="rect">
            <a:avLst/>
          </a:prstGeom>
          <a:noFill/>
        </p:spPr>
        <p:txBody>
          <a:bodyPr wrap="none" rtlCol="0">
            <a:spAutoFit/>
          </a:bodyPr>
          <a:lstStyle/>
          <a:p>
            <a:r>
              <a:rPr lang="en-GB" dirty="0">
                <a:solidFill>
                  <a:srgbClr val="9A0000"/>
                </a:solidFill>
              </a:rPr>
              <a:t>1</a:t>
            </a:r>
          </a:p>
        </p:txBody>
      </p:sp>
      <p:sp>
        <p:nvSpPr>
          <p:cNvPr id="36" name="Oval 35"/>
          <p:cNvSpPr/>
          <p:nvPr/>
        </p:nvSpPr>
        <p:spPr>
          <a:xfrm>
            <a:off x="1680550" y="5142093"/>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1475656" y="5157192"/>
            <a:ext cx="312906" cy="369332"/>
          </a:xfrm>
          <a:prstGeom prst="rect">
            <a:avLst/>
          </a:prstGeom>
          <a:noFill/>
        </p:spPr>
        <p:txBody>
          <a:bodyPr wrap="none" rtlCol="0">
            <a:spAutoFit/>
          </a:bodyPr>
          <a:lstStyle/>
          <a:p>
            <a:r>
              <a:rPr lang="en-GB" dirty="0">
                <a:solidFill>
                  <a:srgbClr val="9A0000"/>
                </a:solidFill>
              </a:rPr>
              <a:t>2</a:t>
            </a:r>
          </a:p>
        </p:txBody>
      </p:sp>
      <p:sp>
        <p:nvSpPr>
          <p:cNvPr id="38" name="Oval 37"/>
          <p:cNvSpPr/>
          <p:nvPr/>
        </p:nvSpPr>
        <p:spPr>
          <a:xfrm>
            <a:off x="3039900" y="453197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p:cNvSpPr txBox="1"/>
          <p:nvPr/>
        </p:nvSpPr>
        <p:spPr>
          <a:xfrm>
            <a:off x="2843808" y="4499828"/>
            <a:ext cx="312906" cy="369332"/>
          </a:xfrm>
          <a:prstGeom prst="rect">
            <a:avLst/>
          </a:prstGeom>
          <a:noFill/>
        </p:spPr>
        <p:txBody>
          <a:bodyPr wrap="none" rtlCol="0">
            <a:spAutoFit/>
          </a:bodyPr>
          <a:lstStyle/>
          <a:p>
            <a:r>
              <a:rPr lang="en-GB" dirty="0">
                <a:solidFill>
                  <a:srgbClr val="9A0000"/>
                </a:solidFill>
              </a:rPr>
              <a:t>1</a:t>
            </a:r>
          </a:p>
        </p:txBody>
      </p:sp>
      <p:sp>
        <p:nvSpPr>
          <p:cNvPr id="40" name="TextBox 39"/>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1" name="Oval 40"/>
          <p:cNvSpPr/>
          <p:nvPr/>
        </p:nvSpPr>
        <p:spPr>
          <a:xfrm>
            <a:off x="2198440" y="505382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p:cNvSpPr txBox="1"/>
          <p:nvPr/>
        </p:nvSpPr>
        <p:spPr>
          <a:xfrm>
            <a:off x="1942400" y="5003884"/>
            <a:ext cx="312906" cy="369332"/>
          </a:xfrm>
          <a:prstGeom prst="rect">
            <a:avLst/>
          </a:prstGeom>
          <a:noFill/>
        </p:spPr>
        <p:txBody>
          <a:bodyPr wrap="none" rtlCol="0">
            <a:spAutoFit/>
          </a:bodyPr>
          <a:lstStyle/>
          <a:p>
            <a:r>
              <a:rPr lang="en-GB" dirty="0">
                <a:solidFill>
                  <a:srgbClr val="9A0000"/>
                </a:solidFill>
              </a:rPr>
              <a:t>2</a:t>
            </a:r>
          </a:p>
        </p:txBody>
      </p:sp>
      <p:sp>
        <p:nvSpPr>
          <p:cNvPr id="43" name="TextBox 42"/>
          <p:cNvSpPr txBox="1"/>
          <p:nvPr/>
        </p:nvSpPr>
        <p:spPr>
          <a:xfrm>
            <a:off x="1907704" y="5126995"/>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4" name="Oval 43"/>
          <p:cNvSpPr/>
          <p:nvPr/>
        </p:nvSpPr>
        <p:spPr>
          <a:xfrm>
            <a:off x="2250117" y="4112203"/>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TextBox 44"/>
          <p:cNvSpPr txBox="1"/>
          <p:nvPr/>
        </p:nvSpPr>
        <p:spPr>
          <a:xfrm>
            <a:off x="2111291" y="4166873"/>
            <a:ext cx="312906" cy="369332"/>
          </a:xfrm>
          <a:prstGeom prst="rect">
            <a:avLst/>
          </a:prstGeom>
          <a:noFill/>
        </p:spPr>
        <p:txBody>
          <a:bodyPr wrap="none" rtlCol="0">
            <a:spAutoFit/>
          </a:bodyPr>
          <a:lstStyle/>
          <a:p>
            <a:r>
              <a:rPr lang="en-GB" dirty="0">
                <a:solidFill>
                  <a:srgbClr val="9A0000"/>
                </a:solidFill>
              </a:rPr>
              <a:t>3</a:t>
            </a:r>
          </a:p>
        </p:txBody>
      </p:sp>
      <p:sp>
        <p:nvSpPr>
          <p:cNvPr id="46" name="TextBox 45"/>
          <p:cNvSpPr txBox="1"/>
          <p:nvPr/>
        </p:nvSpPr>
        <p:spPr>
          <a:xfrm>
            <a:off x="2418913" y="4138627"/>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7" name="Oval 46"/>
          <p:cNvSpPr/>
          <p:nvPr/>
        </p:nvSpPr>
        <p:spPr>
          <a:xfrm>
            <a:off x="1630802" y="481515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TextBox 47"/>
          <p:cNvSpPr txBox="1"/>
          <p:nvPr/>
        </p:nvSpPr>
        <p:spPr>
          <a:xfrm>
            <a:off x="1738814" y="4797152"/>
            <a:ext cx="312906" cy="369332"/>
          </a:xfrm>
          <a:prstGeom prst="rect">
            <a:avLst/>
          </a:prstGeom>
          <a:noFill/>
        </p:spPr>
        <p:txBody>
          <a:bodyPr wrap="none" rtlCol="0">
            <a:spAutoFit/>
          </a:bodyPr>
          <a:lstStyle/>
          <a:p>
            <a:r>
              <a:rPr lang="en-GB" dirty="0">
                <a:solidFill>
                  <a:srgbClr val="9A0000"/>
                </a:solidFill>
              </a:rPr>
              <a:t>1</a:t>
            </a:r>
          </a:p>
        </p:txBody>
      </p:sp>
      <p:sp>
        <p:nvSpPr>
          <p:cNvPr id="49" name="TextBox 48"/>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0" name="TextBox 49"/>
          <p:cNvSpPr txBox="1"/>
          <p:nvPr/>
        </p:nvSpPr>
        <p:spPr>
          <a:xfrm>
            <a:off x="2411760" y="5631051"/>
            <a:ext cx="68159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CERAMUS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1" name="Oval 50"/>
          <p:cNvSpPr/>
          <p:nvPr/>
        </p:nvSpPr>
        <p:spPr>
          <a:xfrm>
            <a:off x="2123728" y="285293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a:off x="2195736" y="2708920"/>
            <a:ext cx="312906" cy="369332"/>
          </a:xfrm>
          <a:prstGeom prst="rect">
            <a:avLst/>
          </a:prstGeom>
          <a:noFill/>
        </p:spPr>
        <p:txBody>
          <a:bodyPr wrap="none" rtlCol="0">
            <a:spAutoFit/>
          </a:bodyPr>
          <a:lstStyle/>
          <a:p>
            <a:r>
              <a:rPr lang="en-GB" dirty="0">
                <a:solidFill>
                  <a:srgbClr val="9A0000"/>
                </a:solidFill>
              </a:rPr>
              <a:t>1</a:t>
            </a:r>
          </a:p>
        </p:txBody>
      </p:sp>
      <p:sp>
        <p:nvSpPr>
          <p:cNvPr id="53" name="Oval 52"/>
          <p:cNvSpPr/>
          <p:nvPr/>
        </p:nvSpPr>
        <p:spPr>
          <a:xfrm>
            <a:off x="2979840" y="4861560"/>
            <a:ext cx="793246" cy="81174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55" name="TextBox 54"/>
          <p:cNvSpPr txBox="1"/>
          <p:nvPr/>
        </p:nvSpPr>
        <p:spPr>
          <a:xfrm>
            <a:off x="2843808" y="5517232"/>
            <a:ext cx="441146" cy="369332"/>
          </a:xfrm>
          <a:prstGeom prst="rect">
            <a:avLst/>
          </a:prstGeom>
          <a:noFill/>
        </p:spPr>
        <p:txBody>
          <a:bodyPr wrap="none" rtlCol="0">
            <a:spAutoFit/>
          </a:bodyPr>
          <a:lstStyle/>
          <a:p>
            <a:r>
              <a:rPr lang="en-GB" dirty="0">
                <a:solidFill>
                  <a:srgbClr val="9A0000"/>
                </a:solidFill>
              </a:rPr>
              <a:t>12</a:t>
            </a:r>
          </a:p>
        </p:txBody>
      </p:sp>
      <p:sp>
        <p:nvSpPr>
          <p:cNvPr id="56" name="TextBox 55"/>
          <p:cNvSpPr txBox="1"/>
          <p:nvPr/>
        </p:nvSpPr>
        <p:spPr>
          <a:xfrm>
            <a:off x="2915816" y="5162602"/>
            <a:ext cx="86273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APHRODISIAS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7" name="TextBox 56"/>
          <p:cNvSpPr txBox="1"/>
          <p:nvPr/>
        </p:nvSpPr>
        <p:spPr>
          <a:xfrm>
            <a:off x="3122742" y="5589240"/>
            <a:ext cx="441146" cy="369332"/>
          </a:xfrm>
          <a:prstGeom prst="rect">
            <a:avLst/>
          </a:prstGeom>
          <a:noFill/>
        </p:spPr>
        <p:txBody>
          <a:bodyPr wrap="none" rtlCol="0">
            <a:spAutoFit/>
          </a:bodyPr>
          <a:lstStyle/>
          <a:p>
            <a:r>
              <a:rPr lang="en-GB" dirty="0">
                <a:solidFill>
                  <a:srgbClr val="9A0000"/>
                </a:solidFill>
              </a:rPr>
              <a:t>17</a:t>
            </a:r>
          </a:p>
        </p:txBody>
      </p:sp>
      <p:sp>
        <p:nvSpPr>
          <p:cNvPr id="58" name="Oval 57"/>
          <p:cNvSpPr/>
          <p:nvPr/>
        </p:nvSpPr>
        <p:spPr>
          <a:xfrm>
            <a:off x="3256593" y="469052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Oval 58"/>
          <p:cNvSpPr/>
          <p:nvPr/>
        </p:nvSpPr>
        <p:spPr>
          <a:xfrm>
            <a:off x="2170862" y="550406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TextBox 59"/>
          <p:cNvSpPr txBox="1"/>
          <p:nvPr/>
        </p:nvSpPr>
        <p:spPr>
          <a:xfrm>
            <a:off x="2000816" y="5521425"/>
            <a:ext cx="48122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IASOS</a:t>
            </a:r>
          </a:p>
        </p:txBody>
      </p:sp>
      <p:sp>
        <p:nvSpPr>
          <p:cNvPr id="61" name="TextBox 60"/>
          <p:cNvSpPr txBox="1"/>
          <p:nvPr/>
        </p:nvSpPr>
        <p:spPr>
          <a:xfrm>
            <a:off x="2195736" y="5621953"/>
            <a:ext cx="312906" cy="369332"/>
          </a:xfrm>
          <a:prstGeom prst="rect">
            <a:avLst/>
          </a:prstGeom>
          <a:noFill/>
        </p:spPr>
        <p:txBody>
          <a:bodyPr wrap="none" rtlCol="0">
            <a:spAutoFit/>
          </a:bodyPr>
          <a:lstStyle/>
          <a:p>
            <a:r>
              <a:rPr lang="en-GB" dirty="0">
                <a:solidFill>
                  <a:srgbClr val="9A0000"/>
                </a:solidFill>
              </a:rPr>
              <a:t>1</a:t>
            </a:r>
          </a:p>
        </p:txBody>
      </p:sp>
      <p:sp>
        <p:nvSpPr>
          <p:cNvPr id="62" name="Oval 61"/>
          <p:cNvSpPr/>
          <p:nvPr/>
        </p:nvSpPr>
        <p:spPr>
          <a:xfrm>
            <a:off x="2657664" y="500983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TextBox 62"/>
          <p:cNvSpPr txBox="1"/>
          <p:nvPr/>
        </p:nvSpPr>
        <p:spPr>
          <a:xfrm rot="19302812">
            <a:off x="2642368" y="4989610"/>
            <a:ext cx="46358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NYSA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4" name="TextBox 63"/>
          <p:cNvSpPr txBox="1"/>
          <p:nvPr/>
        </p:nvSpPr>
        <p:spPr>
          <a:xfrm>
            <a:off x="2747874" y="4787860"/>
            <a:ext cx="312906" cy="369332"/>
          </a:xfrm>
          <a:prstGeom prst="rect">
            <a:avLst/>
          </a:prstGeom>
          <a:noFill/>
        </p:spPr>
        <p:txBody>
          <a:bodyPr wrap="none" rtlCol="0">
            <a:spAutoFit/>
          </a:bodyPr>
          <a:lstStyle/>
          <a:p>
            <a:r>
              <a:rPr lang="en-GB" dirty="0">
                <a:solidFill>
                  <a:srgbClr val="9A0000"/>
                </a:solidFill>
              </a:rPr>
              <a:t>1</a:t>
            </a:r>
          </a:p>
        </p:txBody>
      </p:sp>
      <p:sp>
        <p:nvSpPr>
          <p:cNvPr id="65" name="TextBox 64"/>
          <p:cNvSpPr txBox="1"/>
          <p:nvPr/>
        </p:nvSpPr>
        <p:spPr>
          <a:xfrm>
            <a:off x="3203848" y="3982207"/>
            <a:ext cx="312906" cy="369332"/>
          </a:xfrm>
          <a:prstGeom prst="rect">
            <a:avLst/>
          </a:prstGeom>
          <a:noFill/>
        </p:spPr>
        <p:txBody>
          <a:bodyPr wrap="none" rtlCol="0">
            <a:spAutoFit/>
          </a:bodyPr>
          <a:lstStyle/>
          <a:p>
            <a:r>
              <a:rPr lang="en-GB" dirty="0">
                <a:solidFill>
                  <a:srgbClr val="9A0000"/>
                </a:solidFill>
              </a:rPr>
              <a:t>1</a:t>
            </a:r>
          </a:p>
        </p:txBody>
      </p:sp>
      <p:sp>
        <p:nvSpPr>
          <p:cNvPr id="66" name="TextBox 65"/>
          <p:cNvSpPr txBox="1"/>
          <p:nvPr/>
        </p:nvSpPr>
        <p:spPr>
          <a:xfrm rot="19637841">
            <a:off x="3209385" y="4004480"/>
            <a:ext cx="106631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TEMENOTHRYRAI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7" name="Oval 66"/>
          <p:cNvSpPr/>
          <p:nvPr/>
        </p:nvSpPr>
        <p:spPr>
          <a:xfrm>
            <a:off x="3376463" y="411476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Oval 67"/>
          <p:cNvSpPr/>
          <p:nvPr/>
        </p:nvSpPr>
        <p:spPr>
          <a:xfrm>
            <a:off x="3524387" y="49580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TextBox 68"/>
          <p:cNvSpPr txBox="1"/>
          <p:nvPr/>
        </p:nvSpPr>
        <p:spPr>
          <a:xfrm rot="19234416">
            <a:off x="3411098" y="4894858"/>
            <a:ext cx="6783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ATTOUDA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0" name="Oval 69"/>
          <p:cNvSpPr/>
          <p:nvPr/>
        </p:nvSpPr>
        <p:spPr>
          <a:xfrm>
            <a:off x="2255404" y="38151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TextBox 70"/>
          <p:cNvSpPr txBox="1"/>
          <p:nvPr/>
        </p:nvSpPr>
        <p:spPr>
          <a:xfrm rot="18831155">
            <a:off x="2208176" y="3552817"/>
            <a:ext cx="67999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NAKRASA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2" name="TextBox 71"/>
          <p:cNvSpPr txBox="1"/>
          <p:nvPr/>
        </p:nvSpPr>
        <p:spPr>
          <a:xfrm>
            <a:off x="2200410" y="3501008"/>
            <a:ext cx="312906" cy="369332"/>
          </a:xfrm>
          <a:prstGeom prst="rect">
            <a:avLst/>
          </a:prstGeom>
          <a:noFill/>
        </p:spPr>
        <p:txBody>
          <a:bodyPr wrap="none" rtlCol="0">
            <a:spAutoFit/>
          </a:bodyPr>
          <a:lstStyle/>
          <a:p>
            <a:r>
              <a:rPr lang="en-GB" dirty="0">
                <a:solidFill>
                  <a:srgbClr val="9A0000"/>
                </a:solidFill>
              </a:rPr>
              <a:t>1</a:t>
            </a:r>
          </a:p>
        </p:txBody>
      </p:sp>
      <p:sp>
        <p:nvSpPr>
          <p:cNvPr id="73" name="Oval 72"/>
          <p:cNvSpPr/>
          <p:nvPr/>
        </p:nvSpPr>
        <p:spPr>
          <a:xfrm>
            <a:off x="3952660" y="5084024"/>
            <a:ext cx="556931" cy="50076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Oval 73"/>
          <p:cNvSpPr/>
          <p:nvPr/>
        </p:nvSpPr>
        <p:spPr>
          <a:xfrm>
            <a:off x="4293567" y="5197842"/>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TextBox 74"/>
          <p:cNvSpPr txBox="1"/>
          <p:nvPr/>
        </p:nvSpPr>
        <p:spPr>
          <a:xfrm>
            <a:off x="4517096" y="5386761"/>
            <a:ext cx="312906" cy="369332"/>
          </a:xfrm>
          <a:prstGeom prst="rect">
            <a:avLst/>
          </a:prstGeom>
          <a:noFill/>
        </p:spPr>
        <p:txBody>
          <a:bodyPr wrap="none" rtlCol="0">
            <a:spAutoFit/>
          </a:bodyPr>
          <a:lstStyle/>
          <a:p>
            <a:r>
              <a:rPr lang="en-GB" dirty="0">
                <a:solidFill>
                  <a:srgbClr val="9A0000"/>
                </a:solidFill>
              </a:rPr>
              <a:t>5</a:t>
            </a:r>
          </a:p>
        </p:txBody>
      </p:sp>
      <p:sp>
        <p:nvSpPr>
          <p:cNvPr id="76" name="Oval 75"/>
          <p:cNvSpPr/>
          <p:nvPr/>
        </p:nvSpPr>
        <p:spPr>
          <a:xfrm>
            <a:off x="4860032" y="53012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TextBox 76"/>
          <p:cNvSpPr txBox="1"/>
          <p:nvPr/>
        </p:nvSpPr>
        <p:spPr>
          <a:xfrm>
            <a:off x="4964999" y="5398314"/>
            <a:ext cx="312906" cy="369332"/>
          </a:xfrm>
          <a:prstGeom prst="rect">
            <a:avLst/>
          </a:prstGeom>
          <a:noFill/>
        </p:spPr>
        <p:txBody>
          <a:bodyPr wrap="none" rtlCol="0">
            <a:spAutoFit/>
          </a:bodyPr>
          <a:lstStyle/>
          <a:p>
            <a:r>
              <a:rPr lang="en-GB" dirty="0">
                <a:solidFill>
                  <a:srgbClr val="9A0000"/>
                </a:solidFill>
              </a:rPr>
              <a:t>1</a:t>
            </a:r>
          </a:p>
        </p:txBody>
      </p:sp>
      <p:sp>
        <p:nvSpPr>
          <p:cNvPr id="78" name="Oval 77"/>
          <p:cNvSpPr/>
          <p:nvPr/>
        </p:nvSpPr>
        <p:spPr>
          <a:xfrm>
            <a:off x="4585729" y="515582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xtBox 78"/>
          <p:cNvSpPr txBox="1"/>
          <p:nvPr/>
        </p:nvSpPr>
        <p:spPr>
          <a:xfrm>
            <a:off x="4530882" y="4943210"/>
            <a:ext cx="312906" cy="369332"/>
          </a:xfrm>
          <a:prstGeom prst="rect">
            <a:avLst/>
          </a:prstGeom>
          <a:noFill/>
        </p:spPr>
        <p:txBody>
          <a:bodyPr wrap="none" rtlCol="0">
            <a:spAutoFit/>
          </a:bodyPr>
          <a:lstStyle/>
          <a:p>
            <a:r>
              <a:rPr lang="en-GB" dirty="0">
                <a:solidFill>
                  <a:srgbClr val="9A0000"/>
                </a:solidFill>
              </a:rPr>
              <a:t>1</a:t>
            </a:r>
          </a:p>
        </p:txBody>
      </p:sp>
      <p:sp>
        <p:nvSpPr>
          <p:cNvPr id="80" name="TextBox 79"/>
          <p:cNvSpPr txBox="1"/>
          <p:nvPr/>
        </p:nvSpPr>
        <p:spPr>
          <a:xfrm>
            <a:off x="4386956" y="5185691"/>
            <a:ext cx="62228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SILLYON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1" name="Oval 80"/>
          <p:cNvSpPr/>
          <p:nvPr/>
        </p:nvSpPr>
        <p:spPr>
          <a:xfrm>
            <a:off x="4307813" y="541058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TextBox 81"/>
          <p:cNvSpPr txBox="1"/>
          <p:nvPr/>
        </p:nvSpPr>
        <p:spPr>
          <a:xfrm>
            <a:off x="4175199" y="5504064"/>
            <a:ext cx="68961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ATTALEIA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3" name="Oval 82"/>
          <p:cNvSpPr/>
          <p:nvPr/>
        </p:nvSpPr>
        <p:spPr>
          <a:xfrm>
            <a:off x="4337076" y="4671139"/>
            <a:ext cx="417128" cy="382688"/>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a:off x="4355976" y="4660897"/>
            <a:ext cx="5533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ADADA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5" name="TextBox 84"/>
          <p:cNvSpPr txBox="1"/>
          <p:nvPr/>
        </p:nvSpPr>
        <p:spPr>
          <a:xfrm>
            <a:off x="4547126" y="4427820"/>
            <a:ext cx="312906" cy="369332"/>
          </a:xfrm>
          <a:prstGeom prst="rect">
            <a:avLst/>
          </a:prstGeom>
          <a:noFill/>
        </p:spPr>
        <p:txBody>
          <a:bodyPr wrap="none" rtlCol="0">
            <a:spAutoFit/>
          </a:bodyPr>
          <a:lstStyle/>
          <a:p>
            <a:r>
              <a:rPr lang="en-GB" dirty="0">
                <a:solidFill>
                  <a:srgbClr val="9A0000"/>
                </a:solidFill>
              </a:rPr>
              <a:t>4</a:t>
            </a:r>
          </a:p>
        </p:txBody>
      </p:sp>
      <p:sp>
        <p:nvSpPr>
          <p:cNvPr id="86" name="TextBox 85"/>
          <p:cNvSpPr txBox="1"/>
          <p:nvPr/>
        </p:nvSpPr>
        <p:spPr>
          <a:xfrm rot="18988557">
            <a:off x="3857182" y="5195905"/>
            <a:ext cx="72167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TERMESOS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7" name="TextBox 86"/>
          <p:cNvSpPr txBox="1"/>
          <p:nvPr/>
        </p:nvSpPr>
        <p:spPr>
          <a:xfrm>
            <a:off x="3978247" y="5507940"/>
            <a:ext cx="312906" cy="369332"/>
          </a:xfrm>
          <a:prstGeom prst="rect">
            <a:avLst/>
          </a:prstGeom>
          <a:noFill/>
        </p:spPr>
        <p:txBody>
          <a:bodyPr wrap="none" rtlCol="0">
            <a:spAutoFit/>
          </a:bodyPr>
          <a:lstStyle/>
          <a:p>
            <a:r>
              <a:rPr lang="en-GB" dirty="0">
                <a:solidFill>
                  <a:srgbClr val="9A0000"/>
                </a:solidFill>
              </a:rPr>
              <a:t>7</a:t>
            </a:r>
          </a:p>
        </p:txBody>
      </p:sp>
      <p:sp>
        <p:nvSpPr>
          <p:cNvPr id="88" name="Oval 87"/>
          <p:cNvSpPr/>
          <p:nvPr/>
        </p:nvSpPr>
        <p:spPr>
          <a:xfrm>
            <a:off x="3484475" y="58772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9" name="TextBox 88"/>
          <p:cNvSpPr txBox="1"/>
          <p:nvPr/>
        </p:nvSpPr>
        <p:spPr>
          <a:xfrm>
            <a:off x="3275856" y="5877272"/>
            <a:ext cx="312906" cy="369332"/>
          </a:xfrm>
          <a:prstGeom prst="rect">
            <a:avLst/>
          </a:prstGeom>
          <a:noFill/>
        </p:spPr>
        <p:txBody>
          <a:bodyPr wrap="none" rtlCol="0">
            <a:spAutoFit/>
          </a:bodyPr>
          <a:lstStyle/>
          <a:p>
            <a:r>
              <a:rPr lang="en-GB" dirty="0">
                <a:solidFill>
                  <a:srgbClr val="9A0000"/>
                </a:solidFill>
              </a:rPr>
              <a:t>1</a:t>
            </a:r>
          </a:p>
        </p:txBody>
      </p:sp>
      <p:sp>
        <p:nvSpPr>
          <p:cNvPr id="90" name="TextBox 89"/>
          <p:cNvSpPr txBox="1"/>
          <p:nvPr/>
        </p:nvSpPr>
        <p:spPr>
          <a:xfrm>
            <a:off x="3347864" y="5877852"/>
            <a:ext cx="7729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TELMESSOS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1" name="TextBox 90"/>
          <p:cNvSpPr txBox="1"/>
          <p:nvPr/>
        </p:nvSpPr>
        <p:spPr>
          <a:xfrm rot="1525223">
            <a:off x="3778727" y="3078487"/>
            <a:ext cx="8386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DORYLAEUM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2" name="Oval 91"/>
          <p:cNvSpPr/>
          <p:nvPr/>
        </p:nvSpPr>
        <p:spPr>
          <a:xfrm>
            <a:off x="3594203" y="599457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TextBox 92"/>
          <p:cNvSpPr txBox="1"/>
          <p:nvPr/>
        </p:nvSpPr>
        <p:spPr>
          <a:xfrm>
            <a:off x="3611022" y="6156012"/>
            <a:ext cx="312906" cy="369332"/>
          </a:xfrm>
          <a:prstGeom prst="rect">
            <a:avLst/>
          </a:prstGeom>
          <a:noFill/>
        </p:spPr>
        <p:txBody>
          <a:bodyPr wrap="none" rtlCol="0">
            <a:spAutoFit/>
          </a:bodyPr>
          <a:lstStyle/>
          <a:p>
            <a:r>
              <a:rPr lang="en-GB" dirty="0">
                <a:solidFill>
                  <a:srgbClr val="9A0000"/>
                </a:solidFill>
              </a:rPr>
              <a:t>1</a:t>
            </a:r>
          </a:p>
        </p:txBody>
      </p:sp>
      <p:sp>
        <p:nvSpPr>
          <p:cNvPr id="94" name="TextBox 93"/>
          <p:cNvSpPr txBox="1"/>
          <p:nvPr/>
        </p:nvSpPr>
        <p:spPr>
          <a:xfrm>
            <a:off x="4018746" y="6235892"/>
            <a:ext cx="312906" cy="369332"/>
          </a:xfrm>
          <a:prstGeom prst="rect">
            <a:avLst/>
          </a:prstGeom>
          <a:noFill/>
        </p:spPr>
        <p:txBody>
          <a:bodyPr wrap="none" rtlCol="0">
            <a:spAutoFit/>
          </a:bodyPr>
          <a:lstStyle/>
          <a:p>
            <a:r>
              <a:rPr lang="en-GB" dirty="0">
                <a:solidFill>
                  <a:srgbClr val="9A0000"/>
                </a:solidFill>
              </a:rPr>
              <a:t>1</a:t>
            </a:r>
          </a:p>
        </p:txBody>
      </p:sp>
      <p:sp>
        <p:nvSpPr>
          <p:cNvPr id="95" name="Oval 94"/>
          <p:cNvSpPr/>
          <p:nvPr/>
        </p:nvSpPr>
        <p:spPr>
          <a:xfrm>
            <a:off x="3916916" y="607564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6" name="TextBox 95"/>
          <p:cNvSpPr txBox="1"/>
          <p:nvPr/>
        </p:nvSpPr>
        <p:spPr>
          <a:xfrm>
            <a:off x="3917527" y="6063099"/>
            <a:ext cx="61747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APERLAI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7" name="TextBox 96"/>
          <p:cNvSpPr txBox="1"/>
          <p:nvPr/>
        </p:nvSpPr>
        <p:spPr>
          <a:xfrm>
            <a:off x="3339784" y="5586853"/>
            <a:ext cx="57740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KIBYRA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8" name="Oval 97"/>
          <p:cNvSpPr/>
          <p:nvPr/>
        </p:nvSpPr>
        <p:spPr>
          <a:xfrm>
            <a:off x="3534416" y="5517232"/>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9" name="TextBox 98"/>
          <p:cNvSpPr txBox="1"/>
          <p:nvPr/>
        </p:nvSpPr>
        <p:spPr>
          <a:xfrm>
            <a:off x="3707904" y="5507940"/>
            <a:ext cx="312906" cy="369332"/>
          </a:xfrm>
          <a:prstGeom prst="rect">
            <a:avLst/>
          </a:prstGeom>
          <a:noFill/>
        </p:spPr>
        <p:txBody>
          <a:bodyPr wrap="none" rtlCol="0">
            <a:spAutoFit/>
          </a:bodyPr>
          <a:lstStyle/>
          <a:p>
            <a:r>
              <a:rPr lang="en-GB" dirty="0">
                <a:solidFill>
                  <a:srgbClr val="9A0000"/>
                </a:solidFill>
              </a:rPr>
              <a:t>2</a:t>
            </a:r>
          </a:p>
        </p:txBody>
      </p:sp>
      <p:sp>
        <p:nvSpPr>
          <p:cNvPr id="100" name="Oval 99"/>
          <p:cNvSpPr/>
          <p:nvPr/>
        </p:nvSpPr>
        <p:spPr>
          <a:xfrm>
            <a:off x="3523700" y="570297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1" name="TextBox 100"/>
          <p:cNvSpPr txBox="1"/>
          <p:nvPr/>
        </p:nvSpPr>
        <p:spPr>
          <a:xfrm>
            <a:off x="3482301" y="5771134"/>
            <a:ext cx="73449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OINOANDA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2" name="TextBox 101"/>
          <p:cNvSpPr txBox="1"/>
          <p:nvPr/>
        </p:nvSpPr>
        <p:spPr>
          <a:xfrm>
            <a:off x="3328022" y="5651956"/>
            <a:ext cx="312906" cy="369332"/>
          </a:xfrm>
          <a:prstGeom prst="rect">
            <a:avLst/>
          </a:prstGeom>
          <a:noFill/>
        </p:spPr>
        <p:txBody>
          <a:bodyPr wrap="none" rtlCol="0">
            <a:spAutoFit/>
          </a:bodyPr>
          <a:lstStyle/>
          <a:p>
            <a:r>
              <a:rPr lang="en-GB" dirty="0">
                <a:solidFill>
                  <a:srgbClr val="9A0000"/>
                </a:solidFill>
              </a:rPr>
              <a:t>1</a:t>
            </a:r>
          </a:p>
        </p:txBody>
      </p:sp>
      <p:sp>
        <p:nvSpPr>
          <p:cNvPr id="103" name="Oval 102"/>
          <p:cNvSpPr/>
          <p:nvPr/>
        </p:nvSpPr>
        <p:spPr>
          <a:xfrm>
            <a:off x="5868144" y="394115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4" name="TextBox 103"/>
          <p:cNvSpPr txBox="1"/>
          <p:nvPr/>
        </p:nvSpPr>
        <p:spPr>
          <a:xfrm>
            <a:off x="5927715" y="3779748"/>
            <a:ext cx="312906" cy="369332"/>
          </a:xfrm>
          <a:prstGeom prst="rect">
            <a:avLst/>
          </a:prstGeom>
          <a:noFill/>
        </p:spPr>
        <p:txBody>
          <a:bodyPr wrap="none" rtlCol="0">
            <a:spAutoFit/>
          </a:bodyPr>
          <a:lstStyle/>
          <a:p>
            <a:r>
              <a:rPr lang="en-GB" dirty="0">
                <a:solidFill>
                  <a:srgbClr val="9A0000"/>
                </a:solidFill>
              </a:rPr>
              <a:t>1</a:t>
            </a:r>
          </a:p>
        </p:txBody>
      </p:sp>
      <p:sp>
        <p:nvSpPr>
          <p:cNvPr id="105" name="TextBox 104"/>
          <p:cNvSpPr txBox="1"/>
          <p:nvPr/>
        </p:nvSpPr>
        <p:spPr>
          <a:xfrm>
            <a:off x="5564474" y="4061974"/>
            <a:ext cx="66877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SAVATRA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7" name="TextBox 106"/>
          <p:cNvSpPr txBox="1"/>
          <p:nvPr/>
        </p:nvSpPr>
        <p:spPr>
          <a:xfrm rot="21185174">
            <a:off x="1342549" y="2988240"/>
            <a:ext cx="56618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PARION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8" name="TextBox 107"/>
          <p:cNvSpPr txBox="1"/>
          <p:nvPr/>
        </p:nvSpPr>
        <p:spPr>
          <a:xfrm>
            <a:off x="1587904" y="3045986"/>
            <a:ext cx="312906" cy="369332"/>
          </a:xfrm>
          <a:prstGeom prst="rect">
            <a:avLst/>
          </a:prstGeom>
          <a:noFill/>
        </p:spPr>
        <p:txBody>
          <a:bodyPr wrap="none" rtlCol="0">
            <a:spAutoFit/>
          </a:bodyPr>
          <a:lstStyle/>
          <a:p>
            <a:r>
              <a:rPr lang="en-GB" dirty="0">
                <a:solidFill>
                  <a:srgbClr val="9A0000"/>
                </a:solidFill>
              </a:rPr>
              <a:t>1</a:t>
            </a:r>
          </a:p>
        </p:txBody>
      </p:sp>
      <p:sp>
        <p:nvSpPr>
          <p:cNvPr id="109" name="Oval 108"/>
          <p:cNvSpPr/>
          <p:nvPr/>
        </p:nvSpPr>
        <p:spPr>
          <a:xfrm>
            <a:off x="1502561" y="2978950"/>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0" name="Oval 109"/>
          <p:cNvSpPr/>
          <p:nvPr/>
        </p:nvSpPr>
        <p:spPr>
          <a:xfrm>
            <a:off x="3908883" y="4138627"/>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 name="TextBox 110"/>
          <p:cNvSpPr txBox="1"/>
          <p:nvPr/>
        </p:nvSpPr>
        <p:spPr>
          <a:xfrm>
            <a:off x="3908883" y="3877754"/>
            <a:ext cx="312906" cy="369332"/>
          </a:xfrm>
          <a:prstGeom prst="rect">
            <a:avLst/>
          </a:prstGeom>
          <a:noFill/>
        </p:spPr>
        <p:txBody>
          <a:bodyPr wrap="none" rtlCol="0">
            <a:spAutoFit/>
          </a:bodyPr>
          <a:lstStyle/>
          <a:p>
            <a:r>
              <a:rPr lang="en-GB" dirty="0">
                <a:solidFill>
                  <a:srgbClr val="9A0000"/>
                </a:solidFill>
              </a:rPr>
              <a:t>2</a:t>
            </a:r>
          </a:p>
        </p:txBody>
      </p:sp>
      <p:sp>
        <p:nvSpPr>
          <p:cNvPr id="112" name="TextBox 111"/>
          <p:cNvSpPr txBox="1"/>
          <p:nvPr/>
        </p:nvSpPr>
        <p:spPr>
          <a:xfrm>
            <a:off x="3707904" y="4221088"/>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AKMONEA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3" name="Oval 112"/>
          <p:cNvSpPr/>
          <p:nvPr/>
        </p:nvSpPr>
        <p:spPr>
          <a:xfrm>
            <a:off x="4091789" y="30601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4" name="TextBox 113"/>
          <p:cNvSpPr txBox="1"/>
          <p:nvPr/>
        </p:nvSpPr>
        <p:spPr>
          <a:xfrm>
            <a:off x="4172041" y="2854737"/>
            <a:ext cx="312906" cy="369332"/>
          </a:xfrm>
          <a:prstGeom prst="rect">
            <a:avLst/>
          </a:prstGeom>
          <a:noFill/>
        </p:spPr>
        <p:txBody>
          <a:bodyPr wrap="none" rtlCol="0">
            <a:spAutoFit/>
          </a:bodyPr>
          <a:lstStyle/>
          <a:p>
            <a:r>
              <a:rPr lang="en-GB" dirty="0">
                <a:solidFill>
                  <a:srgbClr val="9A0000"/>
                </a:solidFill>
              </a:rPr>
              <a:t>1</a:t>
            </a:r>
          </a:p>
        </p:txBody>
      </p:sp>
      <p:sp>
        <p:nvSpPr>
          <p:cNvPr id="115" name="Oval 114"/>
          <p:cNvSpPr/>
          <p:nvPr/>
        </p:nvSpPr>
        <p:spPr>
          <a:xfrm>
            <a:off x="3721393" y="5120898"/>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6" name="TextBox 115"/>
          <p:cNvSpPr txBox="1"/>
          <p:nvPr/>
        </p:nvSpPr>
        <p:spPr>
          <a:xfrm rot="19234416">
            <a:off x="3505407" y="5097648"/>
            <a:ext cx="7200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KEREPATA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7" name="Oval 116"/>
          <p:cNvSpPr/>
          <p:nvPr/>
        </p:nvSpPr>
        <p:spPr>
          <a:xfrm>
            <a:off x="802710" y="580990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8" name="TextBox 117"/>
          <p:cNvSpPr txBox="1"/>
          <p:nvPr/>
        </p:nvSpPr>
        <p:spPr>
          <a:xfrm>
            <a:off x="646257" y="5890978"/>
            <a:ext cx="312906" cy="369332"/>
          </a:xfrm>
          <a:prstGeom prst="rect">
            <a:avLst/>
          </a:prstGeom>
          <a:noFill/>
        </p:spPr>
        <p:txBody>
          <a:bodyPr wrap="none" rtlCol="0">
            <a:spAutoFit/>
          </a:bodyPr>
          <a:lstStyle/>
          <a:p>
            <a:r>
              <a:rPr lang="en-GB" dirty="0">
                <a:solidFill>
                  <a:srgbClr val="9A0000"/>
                </a:solidFill>
              </a:rPr>
              <a:t>1</a:t>
            </a:r>
          </a:p>
        </p:txBody>
      </p:sp>
      <p:sp>
        <p:nvSpPr>
          <p:cNvPr id="119" name="TextBox 118"/>
          <p:cNvSpPr txBox="1"/>
          <p:nvPr/>
        </p:nvSpPr>
        <p:spPr>
          <a:xfrm>
            <a:off x="6785882" y="3537302"/>
            <a:ext cx="64472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KOMANA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0" name="Oval 119"/>
          <p:cNvSpPr/>
          <p:nvPr/>
        </p:nvSpPr>
        <p:spPr>
          <a:xfrm>
            <a:off x="6892222" y="358706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1" name="TextBox 120"/>
          <p:cNvSpPr txBox="1"/>
          <p:nvPr/>
        </p:nvSpPr>
        <p:spPr>
          <a:xfrm>
            <a:off x="7704348" y="4002998"/>
            <a:ext cx="312906" cy="369332"/>
          </a:xfrm>
          <a:prstGeom prst="rect">
            <a:avLst/>
          </a:prstGeom>
          <a:noFill/>
        </p:spPr>
        <p:txBody>
          <a:bodyPr wrap="none" rtlCol="0">
            <a:spAutoFit/>
          </a:bodyPr>
          <a:lstStyle/>
          <a:p>
            <a:r>
              <a:rPr lang="en-GB" dirty="0">
                <a:solidFill>
                  <a:srgbClr val="9A0000"/>
                </a:solidFill>
              </a:rPr>
              <a:t>1</a:t>
            </a:r>
          </a:p>
        </p:txBody>
      </p:sp>
      <p:sp>
        <p:nvSpPr>
          <p:cNvPr id="122" name="Oval 121"/>
          <p:cNvSpPr/>
          <p:nvPr/>
        </p:nvSpPr>
        <p:spPr>
          <a:xfrm>
            <a:off x="7596336" y="41966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3" name="TextBox 122"/>
          <p:cNvSpPr txBox="1"/>
          <p:nvPr/>
        </p:nvSpPr>
        <p:spPr>
          <a:xfrm>
            <a:off x="6948264" y="3707740"/>
            <a:ext cx="312906" cy="369332"/>
          </a:xfrm>
          <a:prstGeom prst="rect">
            <a:avLst/>
          </a:prstGeom>
          <a:noFill/>
        </p:spPr>
        <p:txBody>
          <a:bodyPr wrap="none" rtlCol="0">
            <a:spAutoFit/>
          </a:bodyPr>
          <a:lstStyle/>
          <a:p>
            <a:r>
              <a:rPr lang="en-GB" dirty="0">
                <a:solidFill>
                  <a:srgbClr val="9A0000"/>
                </a:solidFill>
              </a:rPr>
              <a:t>1</a:t>
            </a:r>
          </a:p>
        </p:txBody>
      </p:sp>
      <p:sp>
        <p:nvSpPr>
          <p:cNvPr id="124" name="TextBox 123"/>
          <p:cNvSpPr txBox="1"/>
          <p:nvPr/>
        </p:nvSpPr>
        <p:spPr>
          <a:xfrm>
            <a:off x="5218266" y="2472214"/>
            <a:ext cx="312906" cy="369332"/>
          </a:xfrm>
          <a:prstGeom prst="rect">
            <a:avLst/>
          </a:prstGeom>
          <a:noFill/>
        </p:spPr>
        <p:txBody>
          <a:bodyPr wrap="none" rtlCol="0">
            <a:spAutoFit/>
          </a:bodyPr>
          <a:lstStyle/>
          <a:p>
            <a:r>
              <a:rPr lang="en-GB" dirty="0">
                <a:solidFill>
                  <a:srgbClr val="9A0000"/>
                </a:solidFill>
              </a:rPr>
              <a:t>2</a:t>
            </a:r>
          </a:p>
        </p:txBody>
      </p:sp>
      <p:sp>
        <p:nvSpPr>
          <p:cNvPr id="125" name="Oval 124"/>
          <p:cNvSpPr/>
          <p:nvPr/>
        </p:nvSpPr>
        <p:spPr>
          <a:xfrm>
            <a:off x="4517096" y="31732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6" name="TextBox 125"/>
          <p:cNvSpPr txBox="1"/>
          <p:nvPr/>
        </p:nvSpPr>
        <p:spPr>
          <a:xfrm>
            <a:off x="4607336" y="3307206"/>
            <a:ext cx="312906" cy="369332"/>
          </a:xfrm>
          <a:prstGeom prst="rect">
            <a:avLst/>
          </a:prstGeom>
          <a:noFill/>
        </p:spPr>
        <p:txBody>
          <a:bodyPr wrap="none" rtlCol="0">
            <a:spAutoFit/>
          </a:bodyPr>
          <a:lstStyle/>
          <a:p>
            <a:r>
              <a:rPr lang="en-GB" dirty="0">
                <a:solidFill>
                  <a:srgbClr val="9A0000"/>
                </a:solidFill>
              </a:rPr>
              <a:t>1</a:t>
            </a:r>
          </a:p>
        </p:txBody>
      </p:sp>
      <p:sp>
        <p:nvSpPr>
          <p:cNvPr id="127" name="Oval 126"/>
          <p:cNvSpPr/>
          <p:nvPr/>
        </p:nvSpPr>
        <p:spPr>
          <a:xfrm>
            <a:off x="4339545" y="380704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8" name="TextBox 127"/>
          <p:cNvSpPr txBox="1"/>
          <p:nvPr/>
        </p:nvSpPr>
        <p:spPr>
          <a:xfrm rot="19637841">
            <a:off x="4155368" y="3802146"/>
            <a:ext cx="65915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PESSINUS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9" name="TextBox 128"/>
          <p:cNvSpPr txBox="1"/>
          <p:nvPr/>
        </p:nvSpPr>
        <p:spPr>
          <a:xfrm>
            <a:off x="4397386" y="3571827"/>
            <a:ext cx="312906" cy="369332"/>
          </a:xfrm>
          <a:prstGeom prst="rect">
            <a:avLst/>
          </a:prstGeom>
          <a:noFill/>
        </p:spPr>
        <p:txBody>
          <a:bodyPr wrap="none" rtlCol="0">
            <a:spAutoFit/>
          </a:bodyPr>
          <a:lstStyle/>
          <a:p>
            <a:r>
              <a:rPr lang="en-GB" dirty="0">
                <a:solidFill>
                  <a:srgbClr val="9A0000"/>
                </a:solidFill>
              </a:rPr>
              <a:t>1</a:t>
            </a:r>
          </a:p>
        </p:txBody>
      </p:sp>
      <p:sp>
        <p:nvSpPr>
          <p:cNvPr id="130" name="Oval 129"/>
          <p:cNvSpPr/>
          <p:nvPr/>
        </p:nvSpPr>
        <p:spPr>
          <a:xfrm>
            <a:off x="5014747" y="2656880"/>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1" name="TextBox 130"/>
          <p:cNvSpPr txBox="1"/>
          <p:nvPr/>
        </p:nvSpPr>
        <p:spPr>
          <a:xfrm>
            <a:off x="5940152" y="6381328"/>
            <a:ext cx="312906" cy="369332"/>
          </a:xfrm>
          <a:prstGeom prst="rect">
            <a:avLst/>
          </a:prstGeom>
          <a:noFill/>
        </p:spPr>
        <p:txBody>
          <a:bodyPr wrap="none" rtlCol="0">
            <a:spAutoFit/>
          </a:bodyPr>
          <a:lstStyle/>
          <a:p>
            <a:r>
              <a:rPr lang="en-GB" dirty="0">
                <a:solidFill>
                  <a:srgbClr val="9A0000"/>
                </a:solidFill>
              </a:rPr>
              <a:t>2</a:t>
            </a:r>
          </a:p>
        </p:txBody>
      </p:sp>
      <p:sp>
        <p:nvSpPr>
          <p:cNvPr id="132" name="Oval 131"/>
          <p:cNvSpPr/>
          <p:nvPr/>
        </p:nvSpPr>
        <p:spPr>
          <a:xfrm>
            <a:off x="5807500" y="6606644"/>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 name="TextBox 132"/>
          <p:cNvSpPr txBox="1"/>
          <p:nvPr/>
        </p:nvSpPr>
        <p:spPr>
          <a:xfrm>
            <a:off x="5508104" y="6642556"/>
            <a:ext cx="8803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PALAIPAPHOS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4" name="Oval 133"/>
          <p:cNvSpPr/>
          <p:nvPr/>
        </p:nvSpPr>
        <p:spPr>
          <a:xfrm>
            <a:off x="3882197" y="22768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5" name="TextBox 134"/>
          <p:cNvSpPr txBox="1"/>
          <p:nvPr/>
        </p:nvSpPr>
        <p:spPr>
          <a:xfrm>
            <a:off x="3676126" y="2302497"/>
            <a:ext cx="906017" cy="215444"/>
          </a:xfrm>
          <a:prstGeom prst="rect">
            <a:avLst/>
          </a:prstGeom>
          <a:noFill/>
        </p:spPr>
        <p:txBody>
          <a:bodyPr wrap="none" rtlCol="0">
            <a:spAutoFit/>
          </a:bodyPr>
          <a:lstStyle/>
          <a:p>
            <a:r>
              <a:rPr lang="de-DE" sz="800" dirty="0">
                <a:solidFill>
                  <a:schemeClr val="bg1">
                    <a:lumMod val="85000"/>
                    <a:lumOff val="15000"/>
                  </a:schemeClr>
                </a:solidFill>
                <a:latin typeface="Times New Roman" pitchFamily="18" charset="0"/>
                <a:cs typeface="Times New Roman" pitchFamily="18" charset="0"/>
              </a:rPr>
              <a:t>PRUSIAS AD H.</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6" name="TextBox 135"/>
          <p:cNvSpPr txBox="1"/>
          <p:nvPr/>
        </p:nvSpPr>
        <p:spPr>
          <a:xfrm>
            <a:off x="4043348" y="2046032"/>
            <a:ext cx="312906" cy="369332"/>
          </a:xfrm>
          <a:prstGeom prst="rect">
            <a:avLst/>
          </a:prstGeom>
          <a:noFill/>
        </p:spPr>
        <p:txBody>
          <a:bodyPr wrap="none" rtlCol="0">
            <a:spAutoFit/>
          </a:bodyPr>
          <a:lstStyle/>
          <a:p>
            <a:r>
              <a:rPr lang="en-GB" dirty="0">
                <a:solidFill>
                  <a:srgbClr val="9A0000"/>
                </a:solidFill>
              </a:rPr>
              <a:t>1</a:t>
            </a:r>
          </a:p>
        </p:txBody>
      </p:sp>
      <p:sp>
        <p:nvSpPr>
          <p:cNvPr id="138" name="TextBox 137"/>
          <p:cNvSpPr txBox="1"/>
          <p:nvPr/>
        </p:nvSpPr>
        <p:spPr>
          <a:xfrm>
            <a:off x="87384" y="1363779"/>
            <a:ext cx="3613115" cy="2308324"/>
          </a:xfrm>
          <a:prstGeom prst="rect">
            <a:avLst/>
          </a:prstGeom>
          <a:gradFill>
            <a:gsLst>
              <a:gs pos="0">
                <a:schemeClr val="accent4">
                  <a:shade val="15000"/>
                  <a:satMod val="180000"/>
                  <a:alpha val="70000"/>
                </a:schemeClr>
              </a:gs>
              <a:gs pos="50000">
                <a:schemeClr val="accent4">
                  <a:shade val="45000"/>
                  <a:satMod val="170000"/>
                </a:schemeClr>
              </a:gs>
              <a:gs pos="70000">
                <a:schemeClr val="accent4">
                  <a:tint val="99000"/>
                  <a:shade val="65000"/>
                  <a:satMod val="155000"/>
                </a:schemeClr>
              </a:gs>
              <a:gs pos="100000">
                <a:schemeClr val="accent4">
                  <a:tint val="95500"/>
                  <a:shade val="100000"/>
                  <a:satMod val="155000"/>
                </a:schemeClr>
              </a:gs>
            </a:gsLst>
          </a:gradFill>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de-DE" b="1" dirty="0"/>
              <a:t>EPHESOS</a:t>
            </a:r>
          </a:p>
          <a:p>
            <a:pPr algn="ctr"/>
            <a:r>
              <a:rPr lang="de-DE" dirty="0" err="1"/>
              <a:t>Many</a:t>
            </a:r>
            <a:r>
              <a:rPr lang="de-DE" dirty="0"/>
              <a:t> </a:t>
            </a:r>
            <a:r>
              <a:rPr lang="de-DE" dirty="0" err="1"/>
              <a:t>dedications</a:t>
            </a:r>
            <a:r>
              <a:rPr lang="de-DE" dirty="0"/>
              <a:t> </a:t>
            </a:r>
            <a:r>
              <a:rPr lang="de-DE" dirty="0" err="1"/>
              <a:t>to</a:t>
            </a:r>
            <a:r>
              <a:rPr lang="de-DE" dirty="0"/>
              <a:t> </a:t>
            </a:r>
            <a:r>
              <a:rPr lang="de-DE" dirty="0" err="1"/>
              <a:t>both</a:t>
            </a:r>
            <a:r>
              <a:rPr lang="de-DE" dirty="0"/>
              <a:t> „</a:t>
            </a:r>
            <a:r>
              <a:rPr lang="de-DE" dirty="0" err="1"/>
              <a:t>emperor</a:t>
            </a:r>
            <a:r>
              <a:rPr lang="de-DE" dirty="0"/>
              <a:t>“ </a:t>
            </a:r>
            <a:r>
              <a:rPr lang="de-DE" dirty="0" err="1"/>
              <a:t>and</a:t>
            </a:r>
            <a:r>
              <a:rPr lang="de-DE" dirty="0"/>
              <a:t> </a:t>
            </a:r>
            <a:r>
              <a:rPr lang="de-DE" dirty="0" err="1"/>
              <a:t>goddess</a:t>
            </a:r>
            <a:r>
              <a:rPr lang="de-DE" dirty="0"/>
              <a:t> Artemis</a:t>
            </a:r>
          </a:p>
          <a:p>
            <a:pPr algn="ctr"/>
            <a:r>
              <a:rPr lang="de-DE" dirty="0">
                <a:sym typeface="Wingdings 2"/>
              </a:rPr>
              <a:t></a:t>
            </a:r>
            <a:endParaRPr lang="de-DE" dirty="0"/>
          </a:p>
          <a:p>
            <a:pPr algn="ctr"/>
            <a:r>
              <a:rPr lang="de-DE" dirty="0" err="1"/>
              <a:t>priestesses</a:t>
            </a:r>
            <a:r>
              <a:rPr lang="de-DE" dirty="0"/>
              <a:t> in </a:t>
            </a:r>
            <a:r>
              <a:rPr lang="de-DE" dirty="0" err="1"/>
              <a:t>lists</a:t>
            </a:r>
            <a:r>
              <a:rPr lang="de-DE" dirty="0"/>
              <a:t> </a:t>
            </a:r>
            <a:r>
              <a:rPr lang="de-DE" dirty="0" err="1"/>
              <a:t>of</a:t>
            </a:r>
            <a:r>
              <a:rPr lang="de-DE" dirty="0"/>
              <a:t> </a:t>
            </a:r>
            <a:br>
              <a:rPr lang="de-DE" dirty="0"/>
            </a:br>
            <a:r>
              <a:rPr lang="de-DE" dirty="0" err="1"/>
              <a:t>magistrates</a:t>
            </a:r>
            <a:r>
              <a:rPr lang="de-DE" dirty="0"/>
              <a:t> / </a:t>
            </a:r>
            <a:r>
              <a:rPr lang="de-DE" i="1" dirty="0"/>
              <a:t>kouretes</a:t>
            </a:r>
            <a:r>
              <a:rPr lang="de-DE" dirty="0"/>
              <a:t> / etc.</a:t>
            </a:r>
          </a:p>
          <a:p>
            <a:pPr algn="ctr"/>
            <a:r>
              <a:rPr lang="de-DE" dirty="0">
                <a:sym typeface="Wingdings 2"/>
              </a:rPr>
              <a:t></a:t>
            </a:r>
            <a:endParaRPr lang="de-DE" dirty="0"/>
          </a:p>
          <a:p>
            <a:pPr algn="ctr"/>
            <a:r>
              <a:rPr lang="de-DE" dirty="0" err="1"/>
              <a:t>priestesses</a:t>
            </a:r>
            <a:r>
              <a:rPr lang="de-DE" dirty="0"/>
              <a:t> also </a:t>
            </a:r>
            <a:r>
              <a:rPr lang="de-DE" i="1" dirty="0" err="1"/>
              <a:t>prytaneis</a:t>
            </a:r>
            <a:endParaRPr lang="de-DE" i="1" dirty="0"/>
          </a:p>
        </p:txBody>
      </p:sp>
      <p:cxnSp>
        <p:nvCxnSpPr>
          <p:cNvPr id="139" name="Straight Arrow Connector 138"/>
          <p:cNvCxnSpPr>
            <a:stCxn id="138" idx="2"/>
          </p:cNvCxnSpPr>
          <p:nvPr/>
        </p:nvCxnSpPr>
        <p:spPr>
          <a:xfrm>
            <a:off x="1893942" y="3672103"/>
            <a:ext cx="347485" cy="1266925"/>
          </a:xfrm>
          <a:prstGeom prst="straightConnector1">
            <a:avLst/>
          </a:prstGeom>
          <a:ln w="76200">
            <a:solidFill>
              <a:schemeClr val="accent6">
                <a:lumMod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48" name="Content Placeholder 2"/>
          <p:cNvSpPr txBox="1">
            <a:spLocks/>
          </p:cNvSpPr>
          <p:nvPr/>
        </p:nvSpPr>
        <p:spPr>
          <a:xfrm>
            <a:off x="3841576" y="44624"/>
            <a:ext cx="4042792" cy="1584178"/>
          </a:xfrm>
          <a:prstGeom prst="rect">
            <a:avLst/>
          </a:prstGeom>
          <a:gradFill>
            <a:gsLst>
              <a:gs pos="0">
                <a:schemeClr val="accent5">
                  <a:tint val="79000"/>
                  <a:satMod val="180000"/>
                  <a:alpha val="55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55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our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sources</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a:t>
            </a:r>
            <a:r>
              <a:rPr lang="de-DE" dirty="0" err="1">
                <a:effectLst>
                  <a:outerShdw blurRad="38100" dist="38100" dir="2700000" algn="tl">
                    <a:srgbClr val="000000">
                      <a:alpha val="43137"/>
                    </a:srgbClr>
                  </a:outerShdw>
                </a:effectLst>
              </a:rPr>
              <a:t>function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and</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priestesses</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opportuinities</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for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career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well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regarding</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wealth</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and</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social</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prestige</a:t>
            </a:r>
            <a:endParaRPr lang="de-DE"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754212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138"/>
                                        </p:tgtEl>
                                        <p:attrNameLst>
                                          <p:attrName>style.visibility</p:attrName>
                                        </p:attrNameLst>
                                      </p:cBhvr>
                                      <p:to>
                                        <p:strVal val="visible"/>
                                      </p:to>
                                    </p:set>
                                    <p:animEffect transition="in" filter="circle(out)">
                                      <p:cBhvr>
                                        <p:cTn id="7" dur="1500"/>
                                        <p:tgtEl>
                                          <p:spTgt spid="138"/>
                                        </p:tgtEl>
                                      </p:cBhvr>
                                    </p:animEffect>
                                  </p:childTnLst>
                                </p:cTn>
                              </p:par>
                            </p:childTnLst>
                          </p:cTn>
                        </p:par>
                        <p:par>
                          <p:cTn id="8" fill="hold">
                            <p:stCondLst>
                              <p:cond delay="1500"/>
                            </p:stCondLst>
                            <p:childTnLst>
                              <p:par>
                                <p:cTn id="9" presetID="14" presetClass="entr" presetSubtype="10" fill="hold" nodeType="afterEffect">
                                  <p:stCondLst>
                                    <p:cond delay="0"/>
                                  </p:stCondLst>
                                  <p:childTnLst>
                                    <p:set>
                                      <p:cBhvr>
                                        <p:cTn id="10" dur="1" fill="hold">
                                          <p:stCondLst>
                                            <p:cond delay="0"/>
                                          </p:stCondLst>
                                        </p:cTn>
                                        <p:tgtEl>
                                          <p:spTgt spid="139"/>
                                        </p:tgtEl>
                                        <p:attrNameLst>
                                          <p:attrName>style.visibility</p:attrName>
                                        </p:attrNameLst>
                                      </p:cBhvr>
                                      <p:to>
                                        <p:strVal val="visible"/>
                                      </p:to>
                                    </p:set>
                                    <p:animEffect transition="in" filter="randombar(horizontal)">
                                      <p:cBhvr>
                                        <p:cTn id="11" dur="500"/>
                                        <p:tgtEl>
                                          <p:spTgt spid="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457200" y="1600200"/>
            <a:ext cx="8229600" cy="4525963"/>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a:t>Der epigraphische Befund</a:t>
            </a:r>
            <a:endParaRPr lang="en-GB" dirty="0"/>
          </a:p>
        </p:txBody>
      </p:sp>
      <p:sp>
        <p:nvSpPr>
          <p:cNvPr id="6" name="Title 1"/>
          <p:cNvSpPr txBox="1">
            <a:spLocks/>
          </p:cNvSpPr>
          <p:nvPr/>
        </p:nvSpPr>
        <p:spPr>
          <a:xfrm>
            <a:off x="609600" y="427038"/>
            <a:ext cx="8229600" cy="1143000"/>
          </a:xfrm>
          <a:prstGeom prst="rect">
            <a:avLst/>
          </a:prstGeom>
        </p:spPr>
        <p:txBody>
          <a:bodyPr vert="horz" lIns="91440" tIns="45720" rIns="91440" bIns="45720" rtlCol="0" anchor="b">
            <a:normAutofit/>
          </a:bodyPr>
          <a:lst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a:lstStyle>
          <a:p>
            <a:r>
              <a:rPr lang="en-GB"/>
              <a:t>Verbreitung</a:t>
            </a:r>
            <a:endParaRPr lang="en-GB" dirty="0"/>
          </a:p>
        </p:txBody>
      </p:sp>
      <p:sp>
        <p:nvSpPr>
          <p:cNvPr id="7" name="Title 1"/>
          <p:cNvSpPr>
            <a:spLocks noGrp="1"/>
          </p:cNvSpPr>
          <p:nvPr>
            <p:ph type="title"/>
          </p:nvPr>
        </p:nvSpPr>
        <p:spPr/>
        <p:txBody>
          <a:bodyPr/>
          <a:lstStyle/>
          <a:p>
            <a:endParaRPr lang="en-GB"/>
          </a:p>
        </p:txBody>
      </p:sp>
      <p:pic>
        <p:nvPicPr>
          <p:cNvPr id="8"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5992"/>
          <a:stretch/>
        </p:blipFill>
        <p:spPr>
          <a:xfrm>
            <a:off x="484807" y="44624"/>
            <a:ext cx="8479681" cy="6765196"/>
          </a:xfrm>
        </p:spPr>
      </p:pic>
      <p:sp>
        <p:nvSpPr>
          <p:cNvPr id="9" name="TextBox 8"/>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accent5">
                    <a:lumMod val="40000"/>
                    <a:lumOff val="60000"/>
                  </a:schemeClr>
                </a:solidFill>
              </a:rPr>
              <a:t>R. Talbert, Barrington Atlas of the Greek and Roman World, Princeton UP 2001</a:t>
            </a:r>
          </a:p>
        </p:txBody>
      </p:sp>
      <p:sp>
        <p:nvSpPr>
          <p:cNvPr id="10" name="Oval 9"/>
          <p:cNvSpPr/>
          <p:nvPr/>
        </p:nvSpPr>
        <p:spPr>
          <a:xfrm>
            <a:off x="1763688" y="3789040"/>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1115616" y="3320987"/>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575983" y="3647858"/>
            <a:ext cx="312906" cy="369332"/>
          </a:xfrm>
          <a:prstGeom prst="rect">
            <a:avLst/>
          </a:prstGeom>
          <a:noFill/>
        </p:spPr>
        <p:txBody>
          <a:bodyPr wrap="none" rtlCol="0">
            <a:spAutoFit/>
          </a:bodyPr>
          <a:lstStyle/>
          <a:p>
            <a:r>
              <a:rPr lang="en-GB" dirty="0">
                <a:solidFill>
                  <a:srgbClr val="9A0000"/>
                </a:solidFill>
              </a:rPr>
              <a:t>5</a:t>
            </a:r>
          </a:p>
        </p:txBody>
      </p:sp>
      <p:sp>
        <p:nvSpPr>
          <p:cNvPr id="13" name="TextBox 12"/>
          <p:cNvSpPr txBox="1"/>
          <p:nvPr/>
        </p:nvSpPr>
        <p:spPr>
          <a:xfrm>
            <a:off x="2602910" y="5661248"/>
            <a:ext cx="312906" cy="369332"/>
          </a:xfrm>
          <a:prstGeom prst="rect">
            <a:avLst/>
          </a:prstGeom>
          <a:noFill/>
        </p:spPr>
        <p:txBody>
          <a:bodyPr wrap="none" rtlCol="0">
            <a:spAutoFit/>
          </a:bodyPr>
          <a:lstStyle/>
          <a:p>
            <a:r>
              <a:rPr lang="en-GB" dirty="0">
                <a:solidFill>
                  <a:srgbClr val="9A0000"/>
                </a:solidFill>
              </a:rPr>
              <a:t>1</a:t>
            </a:r>
          </a:p>
        </p:txBody>
      </p:sp>
      <p:sp>
        <p:nvSpPr>
          <p:cNvPr id="14" name="Oval 13"/>
          <p:cNvSpPr/>
          <p:nvPr/>
        </p:nvSpPr>
        <p:spPr>
          <a:xfrm>
            <a:off x="1763688" y="4509120"/>
            <a:ext cx="360040" cy="324037"/>
          </a:xfrm>
          <a:prstGeom prst="ellipse">
            <a:avLst/>
          </a:prstGeom>
          <a:solidFill>
            <a:srgbClr val="FFC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1547664" y="4509120"/>
            <a:ext cx="312906" cy="369332"/>
          </a:xfrm>
          <a:prstGeom prst="rect">
            <a:avLst/>
          </a:prstGeom>
          <a:noFill/>
        </p:spPr>
        <p:txBody>
          <a:bodyPr wrap="none" rtlCol="0">
            <a:spAutoFit/>
          </a:bodyPr>
          <a:lstStyle/>
          <a:p>
            <a:r>
              <a:rPr lang="en-GB" dirty="0">
                <a:solidFill>
                  <a:srgbClr val="9A0000"/>
                </a:solidFill>
              </a:rPr>
              <a:t>3</a:t>
            </a:r>
          </a:p>
        </p:txBody>
      </p:sp>
      <p:sp>
        <p:nvSpPr>
          <p:cNvPr id="16" name="Oval 15"/>
          <p:cNvSpPr/>
          <p:nvPr/>
        </p:nvSpPr>
        <p:spPr>
          <a:xfrm>
            <a:off x="1979712" y="4725144"/>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386886" y="4571836"/>
            <a:ext cx="312906" cy="369332"/>
          </a:xfrm>
          <a:prstGeom prst="rect">
            <a:avLst/>
          </a:prstGeom>
          <a:noFill/>
        </p:spPr>
        <p:txBody>
          <a:bodyPr wrap="none" rtlCol="0">
            <a:spAutoFit/>
          </a:bodyPr>
          <a:lstStyle/>
          <a:p>
            <a:r>
              <a:rPr lang="en-GB" dirty="0">
                <a:solidFill>
                  <a:srgbClr val="9A0000"/>
                </a:solidFill>
              </a:rPr>
              <a:t>7</a:t>
            </a:r>
          </a:p>
        </p:txBody>
      </p:sp>
      <p:sp>
        <p:nvSpPr>
          <p:cNvPr id="18" name="Oval 17"/>
          <p:cNvSpPr/>
          <p:nvPr/>
        </p:nvSpPr>
        <p:spPr>
          <a:xfrm>
            <a:off x="1907704" y="5157192"/>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p:cNvSpPr/>
          <p:nvPr/>
        </p:nvSpPr>
        <p:spPr>
          <a:xfrm>
            <a:off x="1284506" y="393305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1115616" y="4077072"/>
            <a:ext cx="312906" cy="369332"/>
          </a:xfrm>
          <a:prstGeom prst="rect">
            <a:avLst/>
          </a:prstGeom>
          <a:noFill/>
        </p:spPr>
        <p:txBody>
          <a:bodyPr wrap="none" rtlCol="0">
            <a:spAutoFit/>
          </a:bodyPr>
          <a:lstStyle/>
          <a:p>
            <a:r>
              <a:rPr lang="en-GB" dirty="0">
                <a:solidFill>
                  <a:srgbClr val="9A0000"/>
                </a:solidFill>
              </a:rPr>
              <a:t>2</a:t>
            </a:r>
          </a:p>
        </p:txBody>
      </p:sp>
      <p:sp>
        <p:nvSpPr>
          <p:cNvPr id="21" name="Oval 20"/>
          <p:cNvSpPr/>
          <p:nvPr/>
        </p:nvSpPr>
        <p:spPr>
          <a:xfrm>
            <a:off x="2508642" y="5013176"/>
            <a:ext cx="695206" cy="72008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1738814" y="5301208"/>
            <a:ext cx="312906" cy="369332"/>
          </a:xfrm>
          <a:prstGeom prst="rect">
            <a:avLst/>
          </a:prstGeom>
          <a:noFill/>
        </p:spPr>
        <p:txBody>
          <a:bodyPr wrap="none" rtlCol="0">
            <a:spAutoFit/>
          </a:bodyPr>
          <a:lstStyle/>
          <a:p>
            <a:r>
              <a:rPr lang="en-GB" dirty="0">
                <a:solidFill>
                  <a:srgbClr val="9A0000"/>
                </a:solidFill>
              </a:rPr>
              <a:t>6</a:t>
            </a:r>
          </a:p>
        </p:txBody>
      </p:sp>
      <p:sp>
        <p:nvSpPr>
          <p:cNvPr id="23" name="Oval 22"/>
          <p:cNvSpPr/>
          <p:nvPr/>
        </p:nvSpPr>
        <p:spPr>
          <a:xfrm>
            <a:off x="1907704" y="5769259"/>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2579786" y="4754362"/>
            <a:ext cx="312906" cy="369332"/>
          </a:xfrm>
          <a:prstGeom prst="rect">
            <a:avLst/>
          </a:prstGeom>
          <a:noFill/>
        </p:spPr>
        <p:txBody>
          <a:bodyPr wrap="none" rtlCol="0">
            <a:spAutoFit/>
          </a:bodyPr>
          <a:lstStyle/>
          <a:p>
            <a:r>
              <a:rPr lang="en-GB" dirty="0">
                <a:solidFill>
                  <a:srgbClr val="9A0000"/>
                </a:solidFill>
              </a:rPr>
              <a:t>3</a:t>
            </a:r>
          </a:p>
        </p:txBody>
      </p:sp>
      <p:sp>
        <p:nvSpPr>
          <p:cNvPr id="25" name="Oval 24"/>
          <p:cNvSpPr/>
          <p:nvPr/>
        </p:nvSpPr>
        <p:spPr>
          <a:xfrm>
            <a:off x="2573178" y="55472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p:cNvSpPr/>
          <p:nvPr/>
        </p:nvSpPr>
        <p:spPr>
          <a:xfrm>
            <a:off x="2376199" y="496167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rot="19302812">
            <a:off x="2404206" y="4867754"/>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8" name="TextBox 27"/>
          <p:cNvSpPr txBox="1"/>
          <p:nvPr/>
        </p:nvSpPr>
        <p:spPr>
          <a:xfrm>
            <a:off x="1738814" y="5877272"/>
            <a:ext cx="312906" cy="369332"/>
          </a:xfrm>
          <a:prstGeom prst="rect">
            <a:avLst/>
          </a:prstGeom>
          <a:noFill/>
        </p:spPr>
        <p:txBody>
          <a:bodyPr wrap="none" rtlCol="0">
            <a:spAutoFit/>
          </a:bodyPr>
          <a:lstStyle/>
          <a:p>
            <a:r>
              <a:rPr lang="en-GB" dirty="0">
                <a:solidFill>
                  <a:srgbClr val="9A0000"/>
                </a:solidFill>
              </a:rPr>
              <a:t>3</a:t>
            </a:r>
          </a:p>
        </p:txBody>
      </p:sp>
      <p:sp>
        <p:nvSpPr>
          <p:cNvPr id="29" name="TextBox 28"/>
          <p:cNvSpPr txBox="1"/>
          <p:nvPr/>
        </p:nvSpPr>
        <p:spPr>
          <a:xfrm>
            <a:off x="3460180" y="4437112"/>
            <a:ext cx="312906" cy="369332"/>
          </a:xfrm>
          <a:prstGeom prst="rect">
            <a:avLst/>
          </a:prstGeom>
          <a:noFill/>
        </p:spPr>
        <p:txBody>
          <a:bodyPr wrap="none" rtlCol="0">
            <a:spAutoFit/>
          </a:bodyPr>
          <a:lstStyle/>
          <a:p>
            <a:r>
              <a:rPr lang="en-GB" dirty="0">
                <a:solidFill>
                  <a:srgbClr val="9A0000"/>
                </a:solidFill>
              </a:rPr>
              <a:t>3</a:t>
            </a:r>
          </a:p>
        </p:txBody>
      </p:sp>
      <p:sp>
        <p:nvSpPr>
          <p:cNvPr id="30" name="TextBox 29"/>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1" name="TextBox 30"/>
          <p:cNvSpPr txBox="1"/>
          <p:nvPr/>
        </p:nvSpPr>
        <p:spPr>
          <a:xfrm>
            <a:off x="2411288" y="3832524"/>
            <a:ext cx="101502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HADRIANOPOLIS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2" name="Oval 31"/>
          <p:cNvSpPr/>
          <p:nvPr/>
        </p:nvSpPr>
        <p:spPr>
          <a:xfrm>
            <a:off x="2376199" y="38250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p:cNvSpPr txBox="1"/>
          <p:nvPr/>
        </p:nvSpPr>
        <p:spPr>
          <a:xfrm>
            <a:off x="2508642" y="3861153"/>
            <a:ext cx="312906" cy="369332"/>
          </a:xfrm>
          <a:prstGeom prst="rect">
            <a:avLst/>
          </a:prstGeom>
          <a:noFill/>
        </p:spPr>
        <p:txBody>
          <a:bodyPr wrap="none" rtlCol="0">
            <a:spAutoFit/>
          </a:bodyPr>
          <a:lstStyle/>
          <a:p>
            <a:r>
              <a:rPr lang="en-GB" dirty="0">
                <a:solidFill>
                  <a:srgbClr val="9A0000"/>
                </a:solidFill>
              </a:rPr>
              <a:t>1</a:t>
            </a:r>
          </a:p>
        </p:txBody>
      </p:sp>
      <p:sp>
        <p:nvSpPr>
          <p:cNvPr id="34" name="TextBox 33"/>
          <p:cNvSpPr txBox="1"/>
          <p:nvPr/>
        </p:nvSpPr>
        <p:spPr>
          <a:xfrm>
            <a:off x="910722" y="3203684"/>
            <a:ext cx="312906" cy="369332"/>
          </a:xfrm>
          <a:prstGeom prst="rect">
            <a:avLst/>
          </a:prstGeom>
          <a:noFill/>
        </p:spPr>
        <p:txBody>
          <a:bodyPr wrap="none" rtlCol="0">
            <a:spAutoFit/>
          </a:bodyPr>
          <a:lstStyle/>
          <a:p>
            <a:r>
              <a:rPr lang="en-GB" dirty="0">
                <a:solidFill>
                  <a:srgbClr val="9A0000"/>
                </a:solidFill>
              </a:rPr>
              <a:t>1</a:t>
            </a:r>
          </a:p>
        </p:txBody>
      </p:sp>
      <p:sp>
        <p:nvSpPr>
          <p:cNvPr id="35" name="Oval 34"/>
          <p:cNvSpPr/>
          <p:nvPr/>
        </p:nvSpPr>
        <p:spPr>
          <a:xfrm>
            <a:off x="1164057" y="464732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p:cNvSpPr txBox="1"/>
          <p:nvPr/>
        </p:nvSpPr>
        <p:spPr>
          <a:xfrm>
            <a:off x="1019925" y="4787860"/>
            <a:ext cx="312906" cy="369332"/>
          </a:xfrm>
          <a:prstGeom prst="rect">
            <a:avLst/>
          </a:prstGeom>
          <a:noFill/>
        </p:spPr>
        <p:txBody>
          <a:bodyPr wrap="none" rtlCol="0">
            <a:spAutoFit/>
          </a:bodyPr>
          <a:lstStyle/>
          <a:p>
            <a:r>
              <a:rPr lang="en-GB" dirty="0">
                <a:solidFill>
                  <a:srgbClr val="9A0000"/>
                </a:solidFill>
              </a:rPr>
              <a:t>1</a:t>
            </a:r>
          </a:p>
        </p:txBody>
      </p:sp>
      <p:sp>
        <p:nvSpPr>
          <p:cNvPr id="37" name="Oval 36"/>
          <p:cNvSpPr/>
          <p:nvPr/>
        </p:nvSpPr>
        <p:spPr>
          <a:xfrm>
            <a:off x="1680550" y="5142093"/>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p:cNvSpPr txBox="1"/>
          <p:nvPr/>
        </p:nvSpPr>
        <p:spPr>
          <a:xfrm>
            <a:off x="1475656" y="5157192"/>
            <a:ext cx="312906" cy="369332"/>
          </a:xfrm>
          <a:prstGeom prst="rect">
            <a:avLst/>
          </a:prstGeom>
          <a:noFill/>
        </p:spPr>
        <p:txBody>
          <a:bodyPr wrap="none" rtlCol="0">
            <a:spAutoFit/>
          </a:bodyPr>
          <a:lstStyle/>
          <a:p>
            <a:r>
              <a:rPr lang="en-GB" dirty="0">
                <a:solidFill>
                  <a:srgbClr val="9A0000"/>
                </a:solidFill>
              </a:rPr>
              <a:t>2</a:t>
            </a:r>
          </a:p>
        </p:txBody>
      </p:sp>
      <p:sp>
        <p:nvSpPr>
          <p:cNvPr id="39" name="Oval 38"/>
          <p:cNvSpPr/>
          <p:nvPr/>
        </p:nvSpPr>
        <p:spPr>
          <a:xfrm>
            <a:off x="3039900" y="453197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a:off x="2843808" y="4499828"/>
            <a:ext cx="312906" cy="369332"/>
          </a:xfrm>
          <a:prstGeom prst="rect">
            <a:avLst/>
          </a:prstGeom>
          <a:noFill/>
        </p:spPr>
        <p:txBody>
          <a:bodyPr wrap="none" rtlCol="0">
            <a:spAutoFit/>
          </a:bodyPr>
          <a:lstStyle/>
          <a:p>
            <a:r>
              <a:rPr lang="en-GB" dirty="0">
                <a:solidFill>
                  <a:srgbClr val="9A0000"/>
                </a:solidFill>
              </a:rPr>
              <a:t>1</a:t>
            </a:r>
          </a:p>
        </p:txBody>
      </p:sp>
      <p:sp>
        <p:nvSpPr>
          <p:cNvPr id="41" name="TextBox 40"/>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2" name="Oval 41"/>
          <p:cNvSpPr/>
          <p:nvPr/>
        </p:nvSpPr>
        <p:spPr>
          <a:xfrm>
            <a:off x="2198440" y="505382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1942400" y="5003884"/>
            <a:ext cx="312906" cy="369332"/>
          </a:xfrm>
          <a:prstGeom prst="rect">
            <a:avLst/>
          </a:prstGeom>
          <a:noFill/>
        </p:spPr>
        <p:txBody>
          <a:bodyPr wrap="none" rtlCol="0">
            <a:spAutoFit/>
          </a:bodyPr>
          <a:lstStyle/>
          <a:p>
            <a:r>
              <a:rPr lang="en-GB" dirty="0">
                <a:solidFill>
                  <a:srgbClr val="9A0000"/>
                </a:solidFill>
              </a:rPr>
              <a:t>2</a:t>
            </a:r>
          </a:p>
        </p:txBody>
      </p:sp>
      <p:sp>
        <p:nvSpPr>
          <p:cNvPr id="44" name="TextBox 43"/>
          <p:cNvSpPr txBox="1"/>
          <p:nvPr/>
        </p:nvSpPr>
        <p:spPr>
          <a:xfrm>
            <a:off x="1907704" y="5126995"/>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5" name="Oval 44"/>
          <p:cNvSpPr/>
          <p:nvPr/>
        </p:nvSpPr>
        <p:spPr>
          <a:xfrm>
            <a:off x="2250117" y="4112203"/>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a:off x="2111291" y="4166873"/>
            <a:ext cx="312906" cy="369332"/>
          </a:xfrm>
          <a:prstGeom prst="rect">
            <a:avLst/>
          </a:prstGeom>
          <a:noFill/>
        </p:spPr>
        <p:txBody>
          <a:bodyPr wrap="none" rtlCol="0">
            <a:spAutoFit/>
          </a:bodyPr>
          <a:lstStyle/>
          <a:p>
            <a:r>
              <a:rPr lang="en-GB" dirty="0">
                <a:solidFill>
                  <a:srgbClr val="9A0000"/>
                </a:solidFill>
              </a:rPr>
              <a:t>3</a:t>
            </a:r>
          </a:p>
        </p:txBody>
      </p:sp>
      <p:sp>
        <p:nvSpPr>
          <p:cNvPr id="47" name="TextBox 46"/>
          <p:cNvSpPr txBox="1"/>
          <p:nvPr/>
        </p:nvSpPr>
        <p:spPr>
          <a:xfrm>
            <a:off x="2418913" y="4138627"/>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8" name="Oval 47"/>
          <p:cNvSpPr/>
          <p:nvPr/>
        </p:nvSpPr>
        <p:spPr>
          <a:xfrm>
            <a:off x="1630802" y="481515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TextBox 48"/>
          <p:cNvSpPr txBox="1"/>
          <p:nvPr/>
        </p:nvSpPr>
        <p:spPr>
          <a:xfrm>
            <a:off x="1738814" y="4797152"/>
            <a:ext cx="312906" cy="369332"/>
          </a:xfrm>
          <a:prstGeom prst="rect">
            <a:avLst/>
          </a:prstGeom>
          <a:noFill/>
        </p:spPr>
        <p:txBody>
          <a:bodyPr wrap="none" rtlCol="0">
            <a:spAutoFit/>
          </a:bodyPr>
          <a:lstStyle/>
          <a:p>
            <a:r>
              <a:rPr lang="en-GB" dirty="0">
                <a:solidFill>
                  <a:srgbClr val="9A0000"/>
                </a:solidFill>
              </a:rPr>
              <a:t>1</a:t>
            </a:r>
          </a:p>
        </p:txBody>
      </p:sp>
      <p:sp>
        <p:nvSpPr>
          <p:cNvPr id="50" name="TextBox 49"/>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1" name="TextBox 50"/>
          <p:cNvSpPr txBox="1"/>
          <p:nvPr/>
        </p:nvSpPr>
        <p:spPr>
          <a:xfrm>
            <a:off x="2411760" y="5631051"/>
            <a:ext cx="68159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CERAMUS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2" name="Oval 51"/>
          <p:cNvSpPr/>
          <p:nvPr/>
        </p:nvSpPr>
        <p:spPr>
          <a:xfrm>
            <a:off x="2123728" y="285293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a:off x="2195736" y="2708920"/>
            <a:ext cx="312906" cy="369332"/>
          </a:xfrm>
          <a:prstGeom prst="rect">
            <a:avLst/>
          </a:prstGeom>
          <a:noFill/>
        </p:spPr>
        <p:txBody>
          <a:bodyPr wrap="none" rtlCol="0">
            <a:spAutoFit/>
          </a:bodyPr>
          <a:lstStyle/>
          <a:p>
            <a:r>
              <a:rPr lang="en-GB" dirty="0">
                <a:solidFill>
                  <a:srgbClr val="9A0000"/>
                </a:solidFill>
              </a:rPr>
              <a:t>1</a:t>
            </a:r>
          </a:p>
        </p:txBody>
      </p:sp>
      <p:sp>
        <p:nvSpPr>
          <p:cNvPr id="54" name="Oval 53"/>
          <p:cNvSpPr/>
          <p:nvPr/>
        </p:nvSpPr>
        <p:spPr>
          <a:xfrm>
            <a:off x="2979840" y="4861560"/>
            <a:ext cx="793246" cy="81174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TextBox 54"/>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56" name="TextBox 55"/>
          <p:cNvSpPr txBox="1"/>
          <p:nvPr/>
        </p:nvSpPr>
        <p:spPr>
          <a:xfrm>
            <a:off x="2843808" y="5517232"/>
            <a:ext cx="441146" cy="369332"/>
          </a:xfrm>
          <a:prstGeom prst="rect">
            <a:avLst/>
          </a:prstGeom>
          <a:noFill/>
        </p:spPr>
        <p:txBody>
          <a:bodyPr wrap="none" rtlCol="0">
            <a:spAutoFit/>
          </a:bodyPr>
          <a:lstStyle/>
          <a:p>
            <a:r>
              <a:rPr lang="en-GB" dirty="0">
                <a:solidFill>
                  <a:srgbClr val="9A0000"/>
                </a:solidFill>
              </a:rPr>
              <a:t>12</a:t>
            </a:r>
          </a:p>
        </p:txBody>
      </p:sp>
      <p:sp>
        <p:nvSpPr>
          <p:cNvPr id="57" name="TextBox 56"/>
          <p:cNvSpPr txBox="1"/>
          <p:nvPr/>
        </p:nvSpPr>
        <p:spPr>
          <a:xfrm>
            <a:off x="2915816" y="5162602"/>
            <a:ext cx="86273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APHRODISIAS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8" name="TextBox 57"/>
          <p:cNvSpPr txBox="1"/>
          <p:nvPr/>
        </p:nvSpPr>
        <p:spPr>
          <a:xfrm>
            <a:off x="3122742" y="5589240"/>
            <a:ext cx="441146" cy="369332"/>
          </a:xfrm>
          <a:prstGeom prst="rect">
            <a:avLst/>
          </a:prstGeom>
          <a:noFill/>
        </p:spPr>
        <p:txBody>
          <a:bodyPr wrap="none" rtlCol="0">
            <a:spAutoFit/>
          </a:bodyPr>
          <a:lstStyle/>
          <a:p>
            <a:r>
              <a:rPr lang="en-GB" dirty="0">
                <a:solidFill>
                  <a:srgbClr val="9A0000"/>
                </a:solidFill>
              </a:rPr>
              <a:t>17</a:t>
            </a:r>
          </a:p>
        </p:txBody>
      </p:sp>
      <p:sp>
        <p:nvSpPr>
          <p:cNvPr id="59" name="Oval 58"/>
          <p:cNvSpPr/>
          <p:nvPr/>
        </p:nvSpPr>
        <p:spPr>
          <a:xfrm>
            <a:off x="3256593" y="469052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Oval 59"/>
          <p:cNvSpPr/>
          <p:nvPr/>
        </p:nvSpPr>
        <p:spPr>
          <a:xfrm>
            <a:off x="2170862" y="550406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p:cNvSpPr txBox="1"/>
          <p:nvPr/>
        </p:nvSpPr>
        <p:spPr>
          <a:xfrm>
            <a:off x="2000816" y="5521425"/>
            <a:ext cx="48122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IASOS</a:t>
            </a:r>
          </a:p>
        </p:txBody>
      </p:sp>
      <p:sp>
        <p:nvSpPr>
          <p:cNvPr id="62" name="TextBox 61"/>
          <p:cNvSpPr txBox="1"/>
          <p:nvPr/>
        </p:nvSpPr>
        <p:spPr>
          <a:xfrm>
            <a:off x="2195736" y="5621953"/>
            <a:ext cx="312906" cy="369332"/>
          </a:xfrm>
          <a:prstGeom prst="rect">
            <a:avLst/>
          </a:prstGeom>
          <a:noFill/>
        </p:spPr>
        <p:txBody>
          <a:bodyPr wrap="none" rtlCol="0">
            <a:spAutoFit/>
          </a:bodyPr>
          <a:lstStyle/>
          <a:p>
            <a:r>
              <a:rPr lang="en-GB" dirty="0">
                <a:solidFill>
                  <a:srgbClr val="9A0000"/>
                </a:solidFill>
              </a:rPr>
              <a:t>1</a:t>
            </a:r>
          </a:p>
        </p:txBody>
      </p:sp>
      <p:sp>
        <p:nvSpPr>
          <p:cNvPr id="63" name="Oval 62"/>
          <p:cNvSpPr/>
          <p:nvPr/>
        </p:nvSpPr>
        <p:spPr>
          <a:xfrm>
            <a:off x="2657664" y="500983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9302812">
            <a:off x="2642368" y="4989610"/>
            <a:ext cx="46358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NYSA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5" name="TextBox 64"/>
          <p:cNvSpPr txBox="1"/>
          <p:nvPr/>
        </p:nvSpPr>
        <p:spPr>
          <a:xfrm>
            <a:off x="2747874" y="4787860"/>
            <a:ext cx="312906" cy="369332"/>
          </a:xfrm>
          <a:prstGeom prst="rect">
            <a:avLst/>
          </a:prstGeom>
          <a:noFill/>
        </p:spPr>
        <p:txBody>
          <a:bodyPr wrap="none" rtlCol="0">
            <a:spAutoFit/>
          </a:bodyPr>
          <a:lstStyle/>
          <a:p>
            <a:r>
              <a:rPr lang="en-GB" dirty="0">
                <a:solidFill>
                  <a:srgbClr val="9A0000"/>
                </a:solidFill>
              </a:rPr>
              <a:t>1</a:t>
            </a:r>
          </a:p>
        </p:txBody>
      </p:sp>
      <p:sp>
        <p:nvSpPr>
          <p:cNvPr id="66" name="TextBox 65"/>
          <p:cNvSpPr txBox="1"/>
          <p:nvPr/>
        </p:nvSpPr>
        <p:spPr>
          <a:xfrm>
            <a:off x="3203848" y="3982207"/>
            <a:ext cx="312906" cy="369332"/>
          </a:xfrm>
          <a:prstGeom prst="rect">
            <a:avLst/>
          </a:prstGeom>
          <a:noFill/>
        </p:spPr>
        <p:txBody>
          <a:bodyPr wrap="none" rtlCol="0">
            <a:spAutoFit/>
          </a:bodyPr>
          <a:lstStyle/>
          <a:p>
            <a:r>
              <a:rPr lang="en-GB" dirty="0">
                <a:solidFill>
                  <a:srgbClr val="9A0000"/>
                </a:solidFill>
              </a:rPr>
              <a:t>1</a:t>
            </a:r>
          </a:p>
        </p:txBody>
      </p:sp>
      <p:sp>
        <p:nvSpPr>
          <p:cNvPr id="67" name="TextBox 66"/>
          <p:cNvSpPr txBox="1"/>
          <p:nvPr/>
        </p:nvSpPr>
        <p:spPr>
          <a:xfrm rot="19637841">
            <a:off x="3209385" y="4004480"/>
            <a:ext cx="106631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TEMENOTHRYRAI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8" name="Oval 67"/>
          <p:cNvSpPr/>
          <p:nvPr/>
        </p:nvSpPr>
        <p:spPr>
          <a:xfrm>
            <a:off x="3376463" y="411476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Oval 68"/>
          <p:cNvSpPr/>
          <p:nvPr/>
        </p:nvSpPr>
        <p:spPr>
          <a:xfrm>
            <a:off x="3524387" y="49580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9234416">
            <a:off x="3411098" y="4894858"/>
            <a:ext cx="6783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ATTOUDA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1" name="Oval 70"/>
          <p:cNvSpPr/>
          <p:nvPr/>
        </p:nvSpPr>
        <p:spPr>
          <a:xfrm>
            <a:off x="2255404" y="38151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TextBox 71"/>
          <p:cNvSpPr txBox="1"/>
          <p:nvPr/>
        </p:nvSpPr>
        <p:spPr>
          <a:xfrm rot="18831155">
            <a:off x="2208176" y="3552817"/>
            <a:ext cx="67999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NAKRASA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3" name="TextBox 72"/>
          <p:cNvSpPr txBox="1"/>
          <p:nvPr/>
        </p:nvSpPr>
        <p:spPr>
          <a:xfrm>
            <a:off x="2200410" y="3501008"/>
            <a:ext cx="312906" cy="369332"/>
          </a:xfrm>
          <a:prstGeom prst="rect">
            <a:avLst/>
          </a:prstGeom>
          <a:noFill/>
        </p:spPr>
        <p:txBody>
          <a:bodyPr wrap="none" rtlCol="0">
            <a:spAutoFit/>
          </a:bodyPr>
          <a:lstStyle/>
          <a:p>
            <a:r>
              <a:rPr lang="en-GB" dirty="0">
                <a:solidFill>
                  <a:srgbClr val="9A0000"/>
                </a:solidFill>
              </a:rPr>
              <a:t>1</a:t>
            </a:r>
          </a:p>
        </p:txBody>
      </p:sp>
      <p:sp>
        <p:nvSpPr>
          <p:cNvPr id="74" name="Oval 73"/>
          <p:cNvSpPr/>
          <p:nvPr/>
        </p:nvSpPr>
        <p:spPr>
          <a:xfrm>
            <a:off x="3952660" y="5084024"/>
            <a:ext cx="556931" cy="50076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Oval 74"/>
          <p:cNvSpPr/>
          <p:nvPr/>
        </p:nvSpPr>
        <p:spPr>
          <a:xfrm>
            <a:off x="4293567" y="5197842"/>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TextBox 75"/>
          <p:cNvSpPr txBox="1"/>
          <p:nvPr/>
        </p:nvSpPr>
        <p:spPr>
          <a:xfrm>
            <a:off x="4517096" y="5386761"/>
            <a:ext cx="312906" cy="369332"/>
          </a:xfrm>
          <a:prstGeom prst="rect">
            <a:avLst/>
          </a:prstGeom>
          <a:noFill/>
        </p:spPr>
        <p:txBody>
          <a:bodyPr wrap="none" rtlCol="0">
            <a:spAutoFit/>
          </a:bodyPr>
          <a:lstStyle/>
          <a:p>
            <a:r>
              <a:rPr lang="en-GB" dirty="0">
                <a:solidFill>
                  <a:srgbClr val="9A0000"/>
                </a:solidFill>
              </a:rPr>
              <a:t>5</a:t>
            </a:r>
          </a:p>
        </p:txBody>
      </p:sp>
      <p:sp>
        <p:nvSpPr>
          <p:cNvPr id="77" name="Oval 76"/>
          <p:cNvSpPr/>
          <p:nvPr/>
        </p:nvSpPr>
        <p:spPr>
          <a:xfrm>
            <a:off x="4860032" y="53012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Box 77"/>
          <p:cNvSpPr txBox="1"/>
          <p:nvPr/>
        </p:nvSpPr>
        <p:spPr>
          <a:xfrm>
            <a:off x="4964999" y="5398314"/>
            <a:ext cx="312906" cy="369332"/>
          </a:xfrm>
          <a:prstGeom prst="rect">
            <a:avLst/>
          </a:prstGeom>
          <a:noFill/>
        </p:spPr>
        <p:txBody>
          <a:bodyPr wrap="none" rtlCol="0">
            <a:spAutoFit/>
          </a:bodyPr>
          <a:lstStyle/>
          <a:p>
            <a:r>
              <a:rPr lang="en-GB" dirty="0">
                <a:solidFill>
                  <a:srgbClr val="9A0000"/>
                </a:solidFill>
              </a:rPr>
              <a:t>1</a:t>
            </a:r>
          </a:p>
        </p:txBody>
      </p:sp>
      <p:sp>
        <p:nvSpPr>
          <p:cNvPr id="79" name="Oval 78"/>
          <p:cNvSpPr/>
          <p:nvPr/>
        </p:nvSpPr>
        <p:spPr>
          <a:xfrm>
            <a:off x="4585729" y="515582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0" name="TextBox 79"/>
          <p:cNvSpPr txBox="1"/>
          <p:nvPr/>
        </p:nvSpPr>
        <p:spPr>
          <a:xfrm>
            <a:off x="4530882" y="4943210"/>
            <a:ext cx="312906" cy="369332"/>
          </a:xfrm>
          <a:prstGeom prst="rect">
            <a:avLst/>
          </a:prstGeom>
          <a:noFill/>
        </p:spPr>
        <p:txBody>
          <a:bodyPr wrap="none" rtlCol="0">
            <a:spAutoFit/>
          </a:bodyPr>
          <a:lstStyle/>
          <a:p>
            <a:r>
              <a:rPr lang="en-GB" dirty="0">
                <a:solidFill>
                  <a:srgbClr val="9A0000"/>
                </a:solidFill>
              </a:rPr>
              <a:t>1</a:t>
            </a:r>
          </a:p>
        </p:txBody>
      </p:sp>
      <p:sp>
        <p:nvSpPr>
          <p:cNvPr id="81" name="TextBox 80"/>
          <p:cNvSpPr txBox="1"/>
          <p:nvPr/>
        </p:nvSpPr>
        <p:spPr>
          <a:xfrm>
            <a:off x="4386956" y="5185691"/>
            <a:ext cx="62228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SILLYON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2" name="Oval 81"/>
          <p:cNvSpPr/>
          <p:nvPr/>
        </p:nvSpPr>
        <p:spPr>
          <a:xfrm>
            <a:off x="4307813" y="541058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3" name="TextBox 82"/>
          <p:cNvSpPr txBox="1"/>
          <p:nvPr/>
        </p:nvSpPr>
        <p:spPr>
          <a:xfrm>
            <a:off x="4175199" y="5504064"/>
            <a:ext cx="68961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ATTALEIA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4" name="Oval 83"/>
          <p:cNvSpPr/>
          <p:nvPr/>
        </p:nvSpPr>
        <p:spPr>
          <a:xfrm>
            <a:off x="4337076" y="4671139"/>
            <a:ext cx="417128" cy="382688"/>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5" name="TextBox 84"/>
          <p:cNvSpPr txBox="1"/>
          <p:nvPr/>
        </p:nvSpPr>
        <p:spPr>
          <a:xfrm>
            <a:off x="4355976" y="4660897"/>
            <a:ext cx="5533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ADADA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6" name="TextBox 85"/>
          <p:cNvSpPr txBox="1"/>
          <p:nvPr/>
        </p:nvSpPr>
        <p:spPr>
          <a:xfrm>
            <a:off x="4547126" y="4427820"/>
            <a:ext cx="312906" cy="369332"/>
          </a:xfrm>
          <a:prstGeom prst="rect">
            <a:avLst/>
          </a:prstGeom>
          <a:noFill/>
        </p:spPr>
        <p:txBody>
          <a:bodyPr wrap="none" rtlCol="0">
            <a:spAutoFit/>
          </a:bodyPr>
          <a:lstStyle/>
          <a:p>
            <a:r>
              <a:rPr lang="en-GB" dirty="0">
                <a:solidFill>
                  <a:srgbClr val="9A0000"/>
                </a:solidFill>
              </a:rPr>
              <a:t>4</a:t>
            </a:r>
          </a:p>
        </p:txBody>
      </p:sp>
      <p:sp>
        <p:nvSpPr>
          <p:cNvPr id="87" name="TextBox 86"/>
          <p:cNvSpPr txBox="1"/>
          <p:nvPr/>
        </p:nvSpPr>
        <p:spPr>
          <a:xfrm rot="18988557">
            <a:off x="3857182" y="5195905"/>
            <a:ext cx="72167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TERMESOS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8" name="TextBox 87"/>
          <p:cNvSpPr txBox="1"/>
          <p:nvPr/>
        </p:nvSpPr>
        <p:spPr>
          <a:xfrm>
            <a:off x="3978247" y="5507940"/>
            <a:ext cx="312906" cy="369332"/>
          </a:xfrm>
          <a:prstGeom prst="rect">
            <a:avLst/>
          </a:prstGeom>
          <a:noFill/>
        </p:spPr>
        <p:txBody>
          <a:bodyPr wrap="none" rtlCol="0">
            <a:spAutoFit/>
          </a:bodyPr>
          <a:lstStyle/>
          <a:p>
            <a:r>
              <a:rPr lang="en-GB" dirty="0">
                <a:solidFill>
                  <a:srgbClr val="9A0000"/>
                </a:solidFill>
              </a:rPr>
              <a:t>7</a:t>
            </a:r>
          </a:p>
        </p:txBody>
      </p:sp>
      <p:sp>
        <p:nvSpPr>
          <p:cNvPr id="89" name="Oval 88"/>
          <p:cNvSpPr/>
          <p:nvPr/>
        </p:nvSpPr>
        <p:spPr>
          <a:xfrm>
            <a:off x="3484475" y="58772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TextBox 89"/>
          <p:cNvSpPr txBox="1"/>
          <p:nvPr/>
        </p:nvSpPr>
        <p:spPr>
          <a:xfrm>
            <a:off x="3275856" y="5877272"/>
            <a:ext cx="312906" cy="369332"/>
          </a:xfrm>
          <a:prstGeom prst="rect">
            <a:avLst/>
          </a:prstGeom>
          <a:noFill/>
        </p:spPr>
        <p:txBody>
          <a:bodyPr wrap="none" rtlCol="0">
            <a:spAutoFit/>
          </a:bodyPr>
          <a:lstStyle/>
          <a:p>
            <a:r>
              <a:rPr lang="en-GB" dirty="0">
                <a:solidFill>
                  <a:srgbClr val="9A0000"/>
                </a:solidFill>
              </a:rPr>
              <a:t>1</a:t>
            </a:r>
          </a:p>
        </p:txBody>
      </p:sp>
      <p:sp>
        <p:nvSpPr>
          <p:cNvPr id="91" name="TextBox 90"/>
          <p:cNvSpPr txBox="1"/>
          <p:nvPr/>
        </p:nvSpPr>
        <p:spPr>
          <a:xfrm>
            <a:off x="3347864" y="5877852"/>
            <a:ext cx="7729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TELMESSOS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2" name="TextBox 91"/>
          <p:cNvSpPr txBox="1"/>
          <p:nvPr/>
        </p:nvSpPr>
        <p:spPr>
          <a:xfrm rot="1525223">
            <a:off x="3778727" y="3078487"/>
            <a:ext cx="8386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DORYLAEUM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3" name="Oval 92"/>
          <p:cNvSpPr/>
          <p:nvPr/>
        </p:nvSpPr>
        <p:spPr>
          <a:xfrm>
            <a:off x="3594203" y="599457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4" name="TextBox 93"/>
          <p:cNvSpPr txBox="1"/>
          <p:nvPr/>
        </p:nvSpPr>
        <p:spPr>
          <a:xfrm>
            <a:off x="3611022" y="6156012"/>
            <a:ext cx="312906" cy="369332"/>
          </a:xfrm>
          <a:prstGeom prst="rect">
            <a:avLst/>
          </a:prstGeom>
          <a:noFill/>
        </p:spPr>
        <p:txBody>
          <a:bodyPr wrap="none" rtlCol="0">
            <a:spAutoFit/>
          </a:bodyPr>
          <a:lstStyle/>
          <a:p>
            <a:r>
              <a:rPr lang="en-GB" dirty="0">
                <a:solidFill>
                  <a:srgbClr val="9A0000"/>
                </a:solidFill>
              </a:rPr>
              <a:t>1</a:t>
            </a:r>
          </a:p>
        </p:txBody>
      </p:sp>
      <p:sp>
        <p:nvSpPr>
          <p:cNvPr id="95" name="TextBox 94"/>
          <p:cNvSpPr txBox="1"/>
          <p:nvPr/>
        </p:nvSpPr>
        <p:spPr>
          <a:xfrm>
            <a:off x="4018746" y="6235892"/>
            <a:ext cx="312906" cy="369332"/>
          </a:xfrm>
          <a:prstGeom prst="rect">
            <a:avLst/>
          </a:prstGeom>
          <a:noFill/>
        </p:spPr>
        <p:txBody>
          <a:bodyPr wrap="none" rtlCol="0">
            <a:spAutoFit/>
          </a:bodyPr>
          <a:lstStyle/>
          <a:p>
            <a:r>
              <a:rPr lang="en-GB" dirty="0">
                <a:solidFill>
                  <a:srgbClr val="9A0000"/>
                </a:solidFill>
              </a:rPr>
              <a:t>1</a:t>
            </a:r>
          </a:p>
        </p:txBody>
      </p:sp>
      <p:sp>
        <p:nvSpPr>
          <p:cNvPr id="96" name="Oval 95"/>
          <p:cNvSpPr/>
          <p:nvPr/>
        </p:nvSpPr>
        <p:spPr>
          <a:xfrm>
            <a:off x="3916916" y="607564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7" name="TextBox 96"/>
          <p:cNvSpPr txBox="1"/>
          <p:nvPr/>
        </p:nvSpPr>
        <p:spPr>
          <a:xfrm>
            <a:off x="3917527" y="6063099"/>
            <a:ext cx="61747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APERLAI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8" name="TextBox 97"/>
          <p:cNvSpPr txBox="1"/>
          <p:nvPr/>
        </p:nvSpPr>
        <p:spPr>
          <a:xfrm>
            <a:off x="3339784" y="5586853"/>
            <a:ext cx="57740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KIBYRA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9" name="Oval 98"/>
          <p:cNvSpPr/>
          <p:nvPr/>
        </p:nvSpPr>
        <p:spPr>
          <a:xfrm>
            <a:off x="3534416" y="5517232"/>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0" name="TextBox 99"/>
          <p:cNvSpPr txBox="1"/>
          <p:nvPr/>
        </p:nvSpPr>
        <p:spPr>
          <a:xfrm>
            <a:off x="3707904" y="5507940"/>
            <a:ext cx="312906" cy="369332"/>
          </a:xfrm>
          <a:prstGeom prst="rect">
            <a:avLst/>
          </a:prstGeom>
          <a:noFill/>
        </p:spPr>
        <p:txBody>
          <a:bodyPr wrap="none" rtlCol="0">
            <a:spAutoFit/>
          </a:bodyPr>
          <a:lstStyle/>
          <a:p>
            <a:r>
              <a:rPr lang="en-GB" dirty="0">
                <a:solidFill>
                  <a:srgbClr val="9A0000"/>
                </a:solidFill>
              </a:rPr>
              <a:t>2</a:t>
            </a:r>
          </a:p>
        </p:txBody>
      </p:sp>
      <p:sp>
        <p:nvSpPr>
          <p:cNvPr id="101" name="Oval 100"/>
          <p:cNvSpPr/>
          <p:nvPr/>
        </p:nvSpPr>
        <p:spPr>
          <a:xfrm>
            <a:off x="3523700" y="570297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 name="TextBox 101"/>
          <p:cNvSpPr txBox="1"/>
          <p:nvPr/>
        </p:nvSpPr>
        <p:spPr>
          <a:xfrm>
            <a:off x="3482301" y="5771134"/>
            <a:ext cx="73449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OINOANDA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3" name="TextBox 102"/>
          <p:cNvSpPr txBox="1"/>
          <p:nvPr/>
        </p:nvSpPr>
        <p:spPr>
          <a:xfrm>
            <a:off x="3328022" y="5651956"/>
            <a:ext cx="312906" cy="369332"/>
          </a:xfrm>
          <a:prstGeom prst="rect">
            <a:avLst/>
          </a:prstGeom>
          <a:noFill/>
        </p:spPr>
        <p:txBody>
          <a:bodyPr wrap="none" rtlCol="0">
            <a:spAutoFit/>
          </a:bodyPr>
          <a:lstStyle/>
          <a:p>
            <a:r>
              <a:rPr lang="en-GB" dirty="0">
                <a:solidFill>
                  <a:srgbClr val="9A0000"/>
                </a:solidFill>
              </a:rPr>
              <a:t>1</a:t>
            </a:r>
          </a:p>
        </p:txBody>
      </p:sp>
      <p:sp>
        <p:nvSpPr>
          <p:cNvPr id="104" name="Oval 103"/>
          <p:cNvSpPr/>
          <p:nvPr/>
        </p:nvSpPr>
        <p:spPr>
          <a:xfrm>
            <a:off x="5868144" y="394115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5" name="TextBox 104"/>
          <p:cNvSpPr txBox="1"/>
          <p:nvPr/>
        </p:nvSpPr>
        <p:spPr>
          <a:xfrm>
            <a:off x="5927715" y="3779748"/>
            <a:ext cx="312906" cy="369332"/>
          </a:xfrm>
          <a:prstGeom prst="rect">
            <a:avLst/>
          </a:prstGeom>
          <a:noFill/>
        </p:spPr>
        <p:txBody>
          <a:bodyPr wrap="none" rtlCol="0">
            <a:spAutoFit/>
          </a:bodyPr>
          <a:lstStyle/>
          <a:p>
            <a:r>
              <a:rPr lang="en-GB" dirty="0">
                <a:solidFill>
                  <a:srgbClr val="9A0000"/>
                </a:solidFill>
              </a:rPr>
              <a:t>1</a:t>
            </a:r>
          </a:p>
        </p:txBody>
      </p:sp>
      <p:sp>
        <p:nvSpPr>
          <p:cNvPr id="106" name="TextBox 105"/>
          <p:cNvSpPr txBox="1"/>
          <p:nvPr/>
        </p:nvSpPr>
        <p:spPr>
          <a:xfrm>
            <a:off x="5564474" y="4061974"/>
            <a:ext cx="66877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SAVATRA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8" name="TextBox 107"/>
          <p:cNvSpPr txBox="1"/>
          <p:nvPr/>
        </p:nvSpPr>
        <p:spPr>
          <a:xfrm rot="21185174">
            <a:off x="1342549" y="2988240"/>
            <a:ext cx="56618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PARION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9" name="TextBox 108"/>
          <p:cNvSpPr txBox="1"/>
          <p:nvPr/>
        </p:nvSpPr>
        <p:spPr>
          <a:xfrm>
            <a:off x="1587904" y="3045986"/>
            <a:ext cx="312906" cy="369332"/>
          </a:xfrm>
          <a:prstGeom prst="rect">
            <a:avLst/>
          </a:prstGeom>
          <a:noFill/>
        </p:spPr>
        <p:txBody>
          <a:bodyPr wrap="none" rtlCol="0">
            <a:spAutoFit/>
          </a:bodyPr>
          <a:lstStyle/>
          <a:p>
            <a:r>
              <a:rPr lang="en-GB" dirty="0">
                <a:solidFill>
                  <a:srgbClr val="9A0000"/>
                </a:solidFill>
              </a:rPr>
              <a:t>1</a:t>
            </a:r>
          </a:p>
        </p:txBody>
      </p:sp>
      <p:sp>
        <p:nvSpPr>
          <p:cNvPr id="110" name="Oval 109"/>
          <p:cNvSpPr/>
          <p:nvPr/>
        </p:nvSpPr>
        <p:spPr>
          <a:xfrm>
            <a:off x="1502561" y="2978950"/>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 name="Oval 110"/>
          <p:cNvSpPr/>
          <p:nvPr/>
        </p:nvSpPr>
        <p:spPr>
          <a:xfrm>
            <a:off x="3908883" y="4138627"/>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 name="TextBox 111"/>
          <p:cNvSpPr txBox="1"/>
          <p:nvPr/>
        </p:nvSpPr>
        <p:spPr>
          <a:xfrm>
            <a:off x="3908883" y="3877754"/>
            <a:ext cx="312906" cy="369332"/>
          </a:xfrm>
          <a:prstGeom prst="rect">
            <a:avLst/>
          </a:prstGeom>
          <a:noFill/>
        </p:spPr>
        <p:txBody>
          <a:bodyPr wrap="none" rtlCol="0">
            <a:spAutoFit/>
          </a:bodyPr>
          <a:lstStyle/>
          <a:p>
            <a:r>
              <a:rPr lang="en-GB" dirty="0">
                <a:solidFill>
                  <a:srgbClr val="9A0000"/>
                </a:solidFill>
              </a:rPr>
              <a:t>2</a:t>
            </a:r>
          </a:p>
        </p:txBody>
      </p:sp>
      <p:sp>
        <p:nvSpPr>
          <p:cNvPr id="113" name="TextBox 112"/>
          <p:cNvSpPr txBox="1"/>
          <p:nvPr/>
        </p:nvSpPr>
        <p:spPr>
          <a:xfrm>
            <a:off x="3707904" y="4221088"/>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AKMONEA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4" name="Oval 113"/>
          <p:cNvSpPr/>
          <p:nvPr/>
        </p:nvSpPr>
        <p:spPr>
          <a:xfrm>
            <a:off x="4091789" y="30601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5" name="TextBox 114"/>
          <p:cNvSpPr txBox="1"/>
          <p:nvPr/>
        </p:nvSpPr>
        <p:spPr>
          <a:xfrm>
            <a:off x="4172041" y="2854737"/>
            <a:ext cx="312906" cy="369332"/>
          </a:xfrm>
          <a:prstGeom prst="rect">
            <a:avLst/>
          </a:prstGeom>
          <a:noFill/>
        </p:spPr>
        <p:txBody>
          <a:bodyPr wrap="none" rtlCol="0">
            <a:spAutoFit/>
          </a:bodyPr>
          <a:lstStyle/>
          <a:p>
            <a:r>
              <a:rPr lang="en-GB" dirty="0">
                <a:solidFill>
                  <a:srgbClr val="9A0000"/>
                </a:solidFill>
              </a:rPr>
              <a:t>1</a:t>
            </a:r>
          </a:p>
        </p:txBody>
      </p:sp>
      <p:sp>
        <p:nvSpPr>
          <p:cNvPr id="116" name="Oval 115"/>
          <p:cNvSpPr/>
          <p:nvPr/>
        </p:nvSpPr>
        <p:spPr>
          <a:xfrm>
            <a:off x="3721393" y="5120898"/>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7" name="TextBox 116"/>
          <p:cNvSpPr txBox="1"/>
          <p:nvPr/>
        </p:nvSpPr>
        <p:spPr>
          <a:xfrm rot="19234416">
            <a:off x="3505407" y="5097648"/>
            <a:ext cx="7200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KEREPATA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8" name="Oval 117"/>
          <p:cNvSpPr/>
          <p:nvPr/>
        </p:nvSpPr>
        <p:spPr>
          <a:xfrm>
            <a:off x="802710" y="580990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9" name="TextBox 118"/>
          <p:cNvSpPr txBox="1"/>
          <p:nvPr/>
        </p:nvSpPr>
        <p:spPr>
          <a:xfrm>
            <a:off x="646257" y="5890978"/>
            <a:ext cx="312906" cy="369332"/>
          </a:xfrm>
          <a:prstGeom prst="rect">
            <a:avLst/>
          </a:prstGeom>
          <a:noFill/>
        </p:spPr>
        <p:txBody>
          <a:bodyPr wrap="none" rtlCol="0">
            <a:spAutoFit/>
          </a:bodyPr>
          <a:lstStyle/>
          <a:p>
            <a:r>
              <a:rPr lang="en-GB" dirty="0">
                <a:solidFill>
                  <a:srgbClr val="9A0000"/>
                </a:solidFill>
              </a:rPr>
              <a:t>1</a:t>
            </a:r>
          </a:p>
        </p:txBody>
      </p:sp>
      <p:sp>
        <p:nvSpPr>
          <p:cNvPr id="120" name="TextBox 119"/>
          <p:cNvSpPr txBox="1"/>
          <p:nvPr/>
        </p:nvSpPr>
        <p:spPr>
          <a:xfrm>
            <a:off x="6785882" y="3537302"/>
            <a:ext cx="64472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KOMANA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1" name="Oval 120"/>
          <p:cNvSpPr/>
          <p:nvPr/>
        </p:nvSpPr>
        <p:spPr>
          <a:xfrm>
            <a:off x="6892222" y="358706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 name="TextBox 121"/>
          <p:cNvSpPr txBox="1"/>
          <p:nvPr/>
        </p:nvSpPr>
        <p:spPr>
          <a:xfrm>
            <a:off x="7704348" y="4002998"/>
            <a:ext cx="312906" cy="369332"/>
          </a:xfrm>
          <a:prstGeom prst="rect">
            <a:avLst/>
          </a:prstGeom>
          <a:noFill/>
        </p:spPr>
        <p:txBody>
          <a:bodyPr wrap="none" rtlCol="0">
            <a:spAutoFit/>
          </a:bodyPr>
          <a:lstStyle/>
          <a:p>
            <a:r>
              <a:rPr lang="en-GB" dirty="0">
                <a:solidFill>
                  <a:srgbClr val="9A0000"/>
                </a:solidFill>
              </a:rPr>
              <a:t>1</a:t>
            </a:r>
          </a:p>
        </p:txBody>
      </p:sp>
      <p:sp>
        <p:nvSpPr>
          <p:cNvPr id="123" name="Oval 122"/>
          <p:cNvSpPr/>
          <p:nvPr/>
        </p:nvSpPr>
        <p:spPr>
          <a:xfrm>
            <a:off x="7596336" y="41966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4" name="TextBox 123"/>
          <p:cNvSpPr txBox="1"/>
          <p:nvPr/>
        </p:nvSpPr>
        <p:spPr>
          <a:xfrm>
            <a:off x="6948264" y="3707740"/>
            <a:ext cx="312906" cy="369332"/>
          </a:xfrm>
          <a:prstGeom prst="rect">
            <a:avLst/>
          </a:prstGeom>
          <a:noFill/>
        </p:spPr>
        <p:txBody>
          <a:bodyPr wrap="none" rtlCol="0">
            <a:spAutoFit/>
          </a:bodyPr>
          <a:lstStyle/>
          <a:p>
            <a:r>
              <a:rPr lang="en-GB" dirty="0">
                <a:solidFill>
                  <a:srgbClr val="9A0000"/>
                </a:solidFill>
              </a:rPr>
              <a:t>1</a:t>
            </a:r>
          </a:p>
        </p:txBody>
      </p:sp>
      <p:sp>
        <p:nvSpPr>
          <p:cNvPr id="125" name="TextBox 124"/>
          <p:cNvSpPr txBox="1"/>
          <p:nvPr/>
        </p:nvSpPr>
        <p:spPr>
          <a:xfrm>
            <a:off x="5218266" y="2472214"/>
            <a:ext cx="312906" cy="369332"/>
          </a:xfrm>
          <a:prstGeom prst="rect">
            <a:avLst/>
          </a:prstGeom>
          <a:noFill/>
        </p:spPr>
        <p:txBody>
          <a:bodyPr wrap="none" rtlCol="0">
            <a:spAutoFit/>
          </a:bodyPr>
          <a:lstStyle/>
          <a:p>
            <a:r>
              <a:rPr lang="en-GB" dirty="0">
                <a:solidFill>
                  <a:srgbClr val="9A0000"/>
                </a:solidFill>
              </a:rPr>
              <a:t>2</a:t>
            </a:r>
          </a:p>
        </p:txBody>
      </p:sp>
      <p:sp>
        <p:nvSpPr>
          <p:cNvPr id="126" name="Oval 125"/>
          <p:cNvSpPr/>
          <p:nvPr/>
        </p:nvSpPr>
        <p:spPr>
          <a:xfrm>
            <a:off x="4517096" y="31732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7" name="TextBox 126"/>
          <p:cNvSpPr txBox="1"/>
          <p:nvPr/>
        </p:nvSpPr>
        <p:spPr>
          <a:xfrm>
            <a:off x="4607336" y="3307206"/>
            <a:ext cx="312906" cy="369332"/>
          </a:xfrm>
          <a:prstGeom prst="rect">
            <a:avLst/>
          </a:prstGeom>
          <a:noFill/>
        </p:spPr>
        <p:txBody>
          <a:bodyPr wrap="none" rtlCol="0">
            <a:spAutoFit/>
          </a:bodyPr>
          <a:lstStyle/>
          <a:p>
            <a:r>
              <a:rPr lang="en-GB" dirty="0">
                <a:solidFill>
                  <a:srgbClr val="9A0000"/>
                </a:solidFill>
              </a:rPr>
              <a:t>1</a:t>
            </a:r>
          </a:p>
        </p:txBody>
      </p:sp>
      <p:sp>
        <p:nvSpPr>
          <p:cNvPr id="128" name="Oval 127"/>
          <p:cNvSpPr/>
          <p:nvPr/>
        </p:nvSpPr>
        <p:spPr>
          <a:xfrm>
            <a:off x="4339545" y="380704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9" name="TextBox 128"/>
          <p:cNvSpPr txBox="1"/>
          <p:nvPr/>
        </p:nvSpPr>
        <p:spPr>
          <a:xfrm rot="19637841">
            <a:off x="4155368" y="3802146"/>
            <a:ext cx="65915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PESSINUS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0" name="TextBox 129"/>
          <p:cNvSpPr txBox="1"/>
          <p:nvPr/>
        </p:nvSpPr>
        <p:spPr>
          <a:xfrm>
            <a:off x="4397386" y="3571827"/>
            <a:ext cx="312906" cy="369332"/>
          </a:xfrm>
          <a:prstGeom prst="rect">
            <a:avLst/>
          </a:prstGeom>
          <a:noFill/>
        </p:spPr>
        <p:txBody>
          <a:bodyPr wrap="none" rtlCol="0">
            <a:spAutoFit/>
          </a:bodyPr>
          <a:lstStyle/>
          <a:p>
            <a:r>
              <a:rPr lang="en-GB" dirty="0">
                <a:solidFill>
                  <a:srgbClr val="9A0000"/>
                </a:solidFill>
              </a:rPr>
              <a:t>1</a:t>
            </a:r>
          </a:p>
        </p:txBody>
      </p:sp>
      <p:sp>
        <p:nvSpPr>
          <p:cNvPr id="131" name="Oval 130"/>
          <p:cNvSpPr/>
          <p:nvPr/>
        </p:nvSpPr>
        <p:spPr>
          <a:xfrm>
            <a:off x="5014747" y="2656880"/>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2" name="TextBox 131"/>
          <p:cNvSpPr txBox="1"/>
          <p:nvPr/>
        </p:nvSpPr>
        <p:spPr>
          <a:xfrm>
            <a:off x="5940152" y="6381328"/>
            <a:ext cx="312906" cy="369332"/>
          </a:xfrm>
          <a:prstGeom prst="rect">
            <a:avLst/>
          </a:prstGeom>
          <a:noFill/>
        </p:spPr>
        <p:txBody>
          <a:bodyPr wrap="none" rtlCol="0">
            <a:spAutoFit/>
          </a:bodyPr>
          <a:lstStyle/>
          <a:p>
            <a:r>
              <a:rPr lang="en-GB" dirty="0">
                <a:solidFill>
                  <a:srgbClr val="9A0000"/>
                </a:solidFill>
              </a:rPr>
              <a:t>2</a:t>
            </a:r>
          </a:p>
        </p:txBody>
      </p:sp>
      <p:sp>
        <p:nvSpPr>
          <p:cNvPr id="133" name="Oval 132"/>
          <p:cNvSpPr/>
          <p:nvPr/>
        </p:nvSpPr>
        <p:spPr>
          <a:xfrm>
            <a:off x="5807500" y="6606644"/>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4" name="TextBox 133"/>
          <p:cNvSpPr txBox="1"/>
          <p:nvPr/>
        </p:nvSpPr>
        <p:spPr>
          <a:xfrm>
            <a:off x="5508104" y="6642556"/>
            <a:ext cx="8803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PALAIPAPHOS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5" name="Oval 134"/>
          <p:cNvSpPr/>
          <p:nvPr/>
        </p:nvSpPr>
        <p:spPr>
          <a:xfrm>
            <a:off x="3882197" y="22768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6" name="TextBox 135"/>
          <p:cNvSpPr txBox="1"/>
          <p:nvPr/>
        </p:nvSpPr>
        <p:spPr>
          <a:xfrm>
            <a:off x="3676126" y="2302497"/>
            <a:ext cx="906017" cy="215444"/>
          </a:xfrm>
          <a:prstGeom prst="rect">
            <a:avLst/>
          </a:prstGeom>
          <a:noFill/>
        </p:spPr>
        <p:txBody>
          <a:bodyPr wrap="none" rtlCol="0">
            <a:spAutoFit/>
          </a:bodyPr>
          <a:lstStyle/>
          <a:p>
            <a:r>
              <a:rPr lang="de-DE" sz="800" dirty="0">
                <a:solidFill>
                  <a:schemeClr val="bg1">
                    <a:lumMod val="85000"/>
                    <a:lumOff val="15000"/>
                  </a:schemeClr>
                </a:solidFill>
                <a:latin typeface="Times New Roman" pitchFamily="18" charset="0"/>
                <a:cs typeface="Times New Roman" pitchFamily="18" charset="0"/>
              </a:rPr>
              <a:t>PRUSIAS AD H.</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7" name="TextBox 136"/>
          <p:cNvSpPr txBox="1"/>
          <p:nvPr/>
        </p:nvSpPr>
        <p:spPr>
          <a:xfrm>
            <a:off x="4043348" y="2046032"/>
            <a:ext cx="312906" cy="369332"/>
          </a:xfrm>
          <a:prstGeom prst="rect">
            <a:avLst/>
          </a:prstGeom>
          <a:noFill/>
        </p:spPr>
        <p:txBody>
          <a:bodyPr wrap="none" rtlCol="0">
            <a:spAutoFit/>
          </a:bodyPr>
          <a:lstStyle/>
          <a:p>
            <a:r>
              <a:rPr lang="en-GB" dirty="0">
                <a:solidFill>
                  <a:srgbClr val="9A0000"/>
                </a:solidFill>
              </a:rPr>
              <a:t>1</a:t>
            </a:r>
          </a:p>
        </p:txBody>
      </p:sp>
      <p:cxnSp>
        <p:nvCxnSpPr>
          <p:cNvPr id="140" name="Straight Arrow Connector 139"/>
          <p:cNvCxnSpPr>
            <a:stCxn id="138" idx="2"/>
          </p:cNvCxnSpPr>
          <p:nvPr/>
        </p:nvCxnSpPr>
        <p:spPr>
          <a:xfrm flipH="1">
            <a:off x="1942402" y="2984868"/>
            <a:ext cx="4737793" cy="1719084"/>
          </a:xfrm>
          <a:prstGeom prst="straightConnector1">
            <a:avLst/>
          </a:prstGeom>
          <a:ln w="76200">
            <a:solidFill>
              <a:schemeClr val="accent6">
                <a:lumMod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44" name="Content Placeholder 2"/>
          <p:cNvSpPr txBox="1">
            <a:spLocks/>
          </p:cNvSpPr>
          <p:nvPr/>
        </p:nvSpPr>
        <p:spPr>
          <a:xfrm>
            <a:off x="3841576" y="44624"/>
            <a:ext cx="4042792" cy="1584178"/>
          </a:xfrm>
          <a:prstGeom prst="rect">
            <a:avLst/>
          </a:prstGeom>
          <a:gradFill>
            <a:gsLst>
              <a:gs pos="0">
                <a:schemeClr val="accent5">
                  <a:tint val="79000"/>
                  <a:satMod val="180000"/>
                  <a:alpha val="55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55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our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sources</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a:t>
            </a:r>
            <a:r>
              <a:rPr lang="de-DE" dirty="0" err="1">
                <a:effectLst>
                  <a:outerShdw blurRad="38100" dist="38100" dir="2700000" algn="tl">
                    <a:srgbClr val="000000">
                      <a:alpha val="43137"/>
                    </a:srgbClr>
                  </a:outerShdw>
                </a:effectLst>
              </a:rPr>
              <a:t>function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and</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priestesses</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opportuinities</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for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career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well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regarding</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wealth</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and</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social</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prestige</a:t>
            </a:r>
            <a:endParaRPr lang="de-DE" dirty="0">
              <a:effectLst>
                <a:outerShdw blurRad="38100" dist="38100" dir="2700000" algn="tl">
                  <a:srgbClr val="000000">
                    <a:alpha val="43137"/>
                  </a:srgbClr>
                </a:outerShdw>
              </a:effectLst>
            </a:endParaRPr>
          </a:p>
        </p:txBody>
      </p:sp>
      <p:sp>
        <p:nvSpPr>
          <p:cNvPr id="138" name="TextBox 137"/>
          <p:cNvSpPr txBox="1"/>
          <p:nvPr/>
        </p:nvSpPr>
        <p:spPr>
          <a:xfrm rot="1276744">
            <a:off x="5141706" y="1557899"/>
            <a:ext cx="3613115" cy="1477328"/>
          </a:xfrm>
          <a:prstGeom prst="rect">
            <a:avLst/>
          </a:prstGeom>
          <a:gradFill>
            <a:gsLst>
              <a:gs pos="0">
                <a:schemeClr val="accent4">
                  <a:shade val="15000"/>
                  <a:satMod val="180000"/>
                  <a:alpha val="70000"/>
                </a:schemeClr>
              </a:gs>
              <a:gs pos="50000">
                <a:schemeClr val="accent4">
                  <a:shade val="45000"/>
                  <a:satMod val="170000"/>
                </a:schemeClr>
              </a:gs>
              <a:gs pos="70000">
                <a:schemeClr val="accent4">
                  <a:tint val="99000"/>
                  <a:shade val="65000"/>
                  <a:satMod val="155000"/>
                </a:schemeClr>
              </a:gs>
              <a:gs pos="100000">
                <a:schemeClr val="accent4">
                  <a:tint val="95500"/>
                  <a:shade val="100000"/>
                  <a:satMod val="155000"/>
                </a:schemeClr>
              </a:gs>
            </a:gsLst>
          </a:gradFill>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de-DE" b="1" dirty="0"/>
              <a:t>SMYRNA</a:t>
            </a:r>
          </a:p>
          <a:p>
            <a:pPr algn="ctr"/>
            <a:r>
              <a:rPr lang="de-DE" dirty="0" err="1"/>
              <a:t>Many</a:t>
            </a:r>
            <a:r>
              <a:rPr lang="de-DE" dirty="0"/>
              <a:t> </a:t>
            </a:r>
            <a:r>
              <a:rPr lang="de-DE" dirty="0" err="1"/>
              <a:t>priestesses</a:t>
            </a:r>
            <a:r>
              <a:rPr lang="de-DE" dirty="0"/>
              <a:t> </a:t>
            </a:r>
            <a:br>
              <a:rPr lang="de-DE" dirty="0"/>
            </a:br>
            <a:r>
              <a:rPr lang="de-DE" dirty="0"/>
              <a:t>on </a:t>
            </a:r>
            <a:r>
              <a:rPr lang="de-DE" dirty="0" err="1"/>
              <a:t>lists</a:t>
            </a:r>
            <a:r>
              <a:rPr lang="de-DE" dirty="0"/>
              <a:t> </a:t>
            </a:r>
            <a:r>
              <a:rPr lang="de-DE" dirty="0" err="1"/>
              <a:t>of</a:t>
            </a:r>
            <a:r>
              <a:rPr lang="de-DE" dirty="0"/>
              <a:t> </a:t>
            </a:r>
            <a:r>
              <a:rPr lang="de-DE" dirty="0" err="1"/>
              <a:t>magistrates</a:t>
            </a:r>
            <a:br>
              <a:rPr lang="de-DE" dirty="0"/>
            </a:br>
            <a:r>
              <a:rPr lang="de-DE" dirty="0" err="1"/>
              <a:t>or</a:t>
            </a:r>
            <a:r>
              <a:rPr lang="de-DE" dirty="0"/>
              <a:t> on </a:t>
            </a:r>
            <a:r>
              <a:rPr lang="de-DE" dirty="0" err="1"/>
              <a:t>lists</a:t>
            </a:r>
            <a:r>
              <a:rPr lang="de-DE" dirty="0"/>
              <a:t> </a:t>
            </a:r>
            <a:r>
              <a:rPr lang="de-DE" dirty="0" err="1"/>
              <a:t>of</a:t>
            </a:r>
            <a:r>
              <a:rPr lang="de-DE" dirty="0"/>
              <a:t> </a:t>
            </a:r>
            <a:r>
              <a:rPr lang="de-DE" dirty="0" err="1"/>
              <a:t>euergetes</a:t>
            </a:r>
            <a:br>
              <a:rPr lang="de-DE" dirty="0"/>
            </a:br>
            <a:r>
              <a:rPr lang="de-DE" dirty="0" err="1"/>
              <a:t>that</a:t>
            </a:r>
            <a:r>
              <a:rPr lang="de-DE" dirty="0"/>
              <a:t> </a:t>
            </a:r>
            <a:r>
              <a:rPr lang="de-DE" dirty="0" err="1"/>
              <a:t>promised</a:t>
            </a:r>
            <a:r>
              <a:rPr lang="de-DE" dirty="0"/>
              <a:t> </a:t>
            </a:r>
            <a:r>
              <a:rPr lang="de-DE" dirty="0" err="1"/>
              <a:t>money</a:t>
            </a:r>
            <a:r>
              <a:rPr lang="de-DE" dirty="0"/>
              <a:t> </a:t>
            </a:r>
            <a:r>
              <a:rPr lang="de-DE" dirty="0" err="1"/>
              <a:t>for</a:t>
            </a:r>
            <a:r>
              <a:rPr lang="de-DE" dirty="0"/>
              <a:t> </a:t>
            </a:r>
            <a:r>
              <a:rPr lang="de-DE" dirty="0" err="1"/>
              <a:t>projects</a:t>
            </a:r>
            <a:endParaRPr lang="en-GB" dirty="0"/>
          </a:p>
        </p:txBody>
      </p:sp>
    </p:spTree>
    <p:extLst>
      <p:ext uri="{BB962C8B-B14F-4D97-AF65-F5344CB8AC3E}">
        <p14:creationId xmlns:p14="http://schemas.microsoft.com/office/powerpoint/2010/main" val="146641063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500"/>
                                  </p:stCondLst>
                                  <p:childTnLst>
                                    <p:set>
                                      <p:cBhvr>
                                        <p:cTn id="6" dur="1" fill="hold">
                                          <p:stCondLst>
                                            <p:cond delay="0"/>
                                          </p:stCondLst>
                                        </p:cTn>
                                        <p:tgtEl>
                                          <p:spTgt spid="138"/>
                                        </p:tgtEl>
                                        <p:attrNameLst>
                                          <p:attrName>style.visibility</p:attrName>
                                        </p:attrNameLst>
                                      </p:cBhvr>
                                      <p:to>
                                        <p:strVal val="visible"/>
                                      </p:to>
                                    </p:set>
                                    <p:animEffect transition="in" filter="randombar(horizontal)">
                                      <p:cBhvr>
                                        <p:cTn id="7" dur="500"/>
                                        <p:tgtEl>
                                          <p:spTgt spid="138"/>
                                        </p:tgtEl>
                                      </p:cBhvr>
                                    </p:animEffect>
                                  </p:childTnLst>
                                </p:cTn>
                              </p:par>
                            </p:childTnLst>
                          </p:cTn>
                        </p:par>
                        <p:par>
                          <p:cTn id="8" fill="hold">
                            <p:stCondLst>
                              <p:cond delay="1000"/>
                            </p:stCondLst>
                            <p:childTnLst>
                              <p:par>
                                <p:cTn id="9" presetID="14" presetClass="entr" presetSubtype="10" fill="hold" nodeType="afterEffect">
                                  <p:stCondLst>
                                    <p:cond delay="0"/>
                                  </p:stCondLst>
                                  <p:childTnLst>
                                    <p:set>
                                      <p:cBhvr>
                                        <p:cTn id="10" dur="1" fill="hold">
                                          <p:stCondLst>
                                            <p:cond delay="0"/>
                                          </p:stCondLst>
                                        </p:cTn>
                                        <p:tgtEl>
                                          <p:spTgt spid="140"/>
                                        </p:tgtEl>
                                        <p:attrNameLst>
                                          <p:attrName>style.visibility</p:attrName>
                                        </p:attrNameLst>
                                      </p:cBhvr>
                                      <p:to>
                                        <p:strVal val="visible"/>
                                      </p:to>
                                    </p:set>
                                    <p:animEffect transition="in" filter="randombar(horizontal)">
                                      <p:cBhvr>
                                        <p:cTn id="11"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457200" y="1600200"/>
            <a:ext cx="8229600" cy="4525963"/>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a:t>Der epigraphische Befund</a:t>
            </a:r>
            <a:endParaRPr lang="en-GB" dirty="0"/>
          </a:p>
        </p:txBody>
      </p:sp>
      <p:sp>
        <p:nvSpPr>
          <p:cNvPr id="5" name="Title 1"/>
          <p:cNvSpPr txBox="1">
            <a:spLocks/>
          </p:cNvSpPr>
          <p:nvPr/>
        </p:nvSpPr>
        <p:spPr>
          <a:xfrm>
            <a:off x="609600" y="427038"/>
            <a:ext cx="8229600" cy="1143000"/>
          </a:xfrm>
          <a:prstGeom prst="rect">
            <a:avLst/>
          </a:prstGeom>
        </p:spPr>
        <p:txBody>
          <a:bodyPr vert="horz" lIns="91440" tIns="45720" rIns="91440" bIns="45720" rtlCol="0" anchor="b">
            <a:normAutofit/>
          </a:bodyPr>
          <a:lst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a:lstStyle>
          <a:p>
            <a:r>
              <a:rPr lang="en-GB"/>
              <a:t>Verbreitung</a:t>
            </a:r>
            <a:endParaRPr lang="en-GB" dirty="0"/>
          </a:p>
        </p:txBody>
      </p:sp>
      <p:sp>
        <p:nvSpPr>
          <p:cNvPr id="6" name="Title 1"/>
          <p:cNvSpPr>
            <a:spLocks noGrp="1"/>
          </p:cNvSpPr>
          <p:nvPr>
            <p:ph type="title"/>
          </p:nvPr>
        </p:nvSpPr>
        <p:spPr/>
        <p:txBody>
          <a:bodyPr/>
          <a:lstStyle/>
          <a:p>
            <a:endParaRPr lang="en-GB"/>
          </a:p>
        </p:txBody>
      </p:sp>
      <p:pic>
        <p:nvPicPr>
          <p:cNvPr id="7"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5992"/>
          <a:stretch/>
        </p:blipFill>
        <p:spPr>
          <a:xfrm>
            <a:off x="484807" y="44624"/>
            <a:ext cx="8479681" cy="6765196"/>
          </a:xfrm>
        </p:spPr>
      </p:pic>
      <p:sp>
        <p:nvSpPr>
          <p:cNvPr id="8" name="TextBox 7"/>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accent5">
                    <a:lumMod val="40000"/>
                    <a:lumOff val="60000"/>
                  </a:schemeClr>
                </a:solidFill>
              </a:rPr>
              <a:t>R. Talbert, Barrington Atlas of the Greek and Roman World, Princeton UP 2001</a:t>
            </a:r>
          </a:p>
        </p:txBody>
      </p:sp>
      <p:sp>
        <p:nvSpPr>
          <p:cNvPr id="9" name="Oval 8"/>
          <p:cNvSpPr/>
          <p:nvPr/>
        </p:nvSpPr>
        <p:spPr>
          <a:xfrm>
            <a:off x="1763688" y="3789040"/>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1115616" y="3320987"/>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575983" y="3647858"/>
            <a:ext cx="312906" cy="369332"/>
          </a:xfrm>
          <a:prstGeom prst="rect">
            <a:avLst/>
          </a:prstGeom>
          <a:noFill/>
        </p:spPr>
        <p:txBody>
          <a:bodyPr wrap="none" rtlCol="0">
            <a:spAutoFit/>
          </a:bodyPr>
          <a:lstStyle/>
          <a:p>
            <a:r>
              <a:rPr lang="en-GB" dirty="0">
                <a:solidFill>
                  <a:srgbClr val="9A0000"/>
                </a:solidFill>
              </a:rPr>
              <a:t>5</a:t>
            </a:r>
          </a:p>
        </p:txBody>
      </p:sp>
      <p:sp>
        <p:nvSpPr>
          <p:cNvPr id="12" name="TextBox 11"/>
          <p:cNvSpPr txBox="1"/>
          <p:nvPr/>
        </p:nvSpPr>
        <p:spPr>
          <a:xfrm>
            <a:off x="2602910" y="5661248"/>
            <a:ext cx="312906" cy="369332"/>
          </a:xfrm>
          <a:prstGeom prst="rect">
            <a:avLst/>
          </a:prstGeom>
          <a:noFill/>
        </p:spPr>
        <p:txBody>
          <a:bodyPr wrap="none" rtlCol="0">
            <a:spAutoFit/>
          </a:bodyPr>
          <a:lstStyle/>
          <a:p>
            <a:r>
              <a:rPr lang="en-GB" dirty="0">
                <a:solidFill>
                  <a:srgbClr val="9A0000"/>
                </a:solidFill>
              </a:rPr>
              <a:t>1</a:t>
            </a:r>
          </a:p>
        </p:txBody>
      </p:sp>
      <p:sp>
        <p:nvSpPr>
          <p:cNvPr id="13" name="Oval 12"/>
          <p:cNvSpPr/>
          <p:nvPr/>
        </p:nvSpPr>
        <p:spPr>
          <a:xfrm>
            <a:off x="1763688" y="4509120"/>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1547664" y="4509120"/>
            <a:ext cx="312906" cy="369332"/>
          </a:xfrm>
          <a:prstGeom prst="rect">
            <a:avLst/>
          </a:prstGeom>
          <a:noFill/>
        </p:spPr>
        <p:txBody>
          <a:bodyPr wrap="none" rtlCol="0">
            <a:spAutoFit/>
          </a:bodyPr>
          <a:lstStyle/>
          <a:p>
            <a:r>
              <a:rPr lang="en-GB" dirty="0">
                <a:solidFill>
                  <a:srgbClr val="9A0000"/>
                </a:solidFill>
              </a:rPr>
              <a:t>3</a:t>
            </a:r>
          </a:p>
        </p:txBody>
      </p:sp>
      <p:sp>
        <p:nvSpPr>
          <p:cNvPr id="15" name="Oval 14"/>
          <p:cNvSpPr/>
          <p:nvPr/>
        </p:nvSpPr>
        <p:spPr>
          <a:xfrm>
            <a:off x="1979712" y="4725144"/>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386886" y="4571836"/>
            <a:ext cx="312906" cy="369332"/>
          </a:xfrm>
          <a:prstGeom prst="rect">
            <a:avLst/>
          </a:prstGeom>
          <a:noFill/>
        </p:spPr>
        <p:txBody>
          <a:bodyPr wrap="none" rtlCol="0">
            <a:spAutoFit/>
          </a:bodyPr>
          <a:lstStyle/>
          <a:p>
            <a:r>
              <a:rPr lang="en-GB" dirty="0">
                <a:solidFill>
                  <a:srgbClr val="9A0000"/>
                </a:solidFill>
              </a:rPr>
              <a:t>7</a:t>
            </a:r>
          </a:p>
        </p:txBody>
      </p:sp>
      <p:sp>
        <p:nvSpPr>
          <p:cNvPr id="17" name="Oval 16"/>
          <p:cNvSpPr/>
          <p:nvPr/>
        </p:nvSpPr>
        <p:spPr>
          <a:xfrm>
            <a:off x="1907704" y="5157192"/>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1284506" y="393305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1115616" y="4077072"/>
            <a:ext cx="312906" cy="369332"/>
          </a:xfrm>
          <a:prstGeom prst="rect">
            <a:avLst/>
          </a:prstGeom>
          <a:noFill/>
        </p:spPr>
        <p:txBody>
          <a:bodyPr wrap="none" rtlCol="0">
            <a:spAutoFit/>
          </a:bodyPr>
          <a:lstStyle/>
          <a:p>
            <a:r>
              <a:rPr lang="en-GB" dirty="0">
                <a:solidFill>
                  <a:srgbClr val="9A0000"/>
                </a:solidFill>
              </a:rPr>
              <a:t>2</a:t>
            </a:r>
          </a:p>
        </p:txBody>
      </p:sp>
      <p:sp>
        <p:nvSpPr>
          <p:cNvPr id="20" name="Oval 19"/>
          <p:cNvSpPr/>
          <p:nvPr/>
        </p:nvSpPr>
        <p:spPr>
          <a:xfrm>
            <a:off x="2508642" y="5013176"/>
            <a:ext cx="695206" cy="720080"/>
          </a:xfrm>
          <a:prstGeom prst="ellipse">
            <a:avLst/>
          </a:prstGeom>
          <a:solidFill>
            <a:srgbClr val="FFC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1738814" y="5301208"/>
            <a:ext cx="312906" cy="369332"/>
          </a:xfrm>
          <a:prstGeom prst="rect">
            <a:avLst/>
          </a:prstGeom>
          <a:noFill/>
        </p:spPr>
        <p:txBody>
          <a:bodyPr wrap="none" rtlCol="0">
            <a:spAutoFit/>
          </a:bodyPr>
          <a:lstStyle/>
          <a:p>
            <a:r>
              <a:rPr lang="en-GB" dirty="0">
                <a:solidFill>
                  <a:srgbClr val="9A0000"/>
                </a:solidFill>
              </a:rPr>
              <a:t>6</a:t>
            </a:r>
          </a:p>
        </p:txBody>
      </p:sp>
      <p:sp>
        <p:nvSpPr>
          <p:cNvPr id="22" name="Oval 21"/>
          <p:cNvSpPr/>
          <p:nvPr/>
        </p:nvSpPr>
        <p:spPr>
          <a:xfrm>
            <a:off x="1907704" y="5769259"/>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2579786" y="4754362"/>
            <a:ext cx="312906" cy="369332"/>
          </a:xfrm>
          <a:prstGeom prst="rect">
            <a:avLst/>
          </a:prstGeom>
          <a:noFill/>
        </p:spPr>
        <p:txBody>
          <a:bodyPr wrap="none" rtlCol="0">
            <a:spAutoFit/>
          </a:bodyPr>
          <a:lstStyle/>
          <a:p>
            <a:r>
              <a:rPr lang="en-GB" dirty="0">
                <a:solidFill>
                  <a:srgbClr val="9A0000"/>
                </a:solidFill>
              </a:rPr>
              <a:t>3</a:t>
            </a:r>
          </a:p>
        </p:txBody>
      </p:sp>
      <p:sp>
        <p:nvSpPr>
          <p:cNvPr id="24" name="Oval 23"/>
          <p:cNvSpPr/>
          <p:nvPr/>
        </p:nvSpPr>
        <p:spPr>
          <a:xfrm>
            <a:off x="2573178" y="55472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p:cNvSpPr/>
          <p:nvPr/>
        </p:nvSpPr>
        <p:spPr>
          <a:xfrm>
            <a:off x="2376199" y="496167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rot="19302812">
            <a:off x="2404206" y="4867754"/>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7" name="TextBox 26"/>
          <p:cNvSpPr txBox="1"/>
          <p:nvPr/>
        </p:nvSpPr>
        <p:spPr>
          <a:xfrm>
            <a:off x="1738814" y="5877272"/>
            <a:ext cx="312906" cy="369332"/>
          </a:xfrm>
          <a:prstGeom prst="rect">
            <a:avLst/>
          </a:prstGeom>
          <a:noFill/>
        </p:spPr>
        <p:txBody>
          <a:bodyPr wrap="none" rtlCol="0">
            <a:spAutoFit/>
          </a:bodyPr>
          <a:lstStyle/>
          <a:p>
            <a:r>
              <a:rPr lang="en-GB" dirty="0">
                <a:solidFill>
                  <a:srgbClr val="9A0000"/>
                </a:solidFill>
              </a:rPr>
              <a:t>3</a:t>
            </a:r>
          </a:p>
        </p:txBody>
      </p:sp>
      <p:sp>
        <p:nvSpPr>
          <p:cNvPr id="28" name="TextBox 27"/>
          <p:cNvSpPr txBox="1"/>
          <p:nvPr/>
        </p:nvSpPr>
        <p:spPr>
          <a:xfrm>
            <a:off x="3460180" y="4437112"/>
            <a:ext cx="312906" cy="369332"/>
          </a:xfrm>
          <a:prstGeom prst="rect">
            <a:avLst/>
          </a:prstGeom>
          <a:noFill/>
        </p:spPr>
        <p:txBody>
          <a:bodyPr wrap="none" rtlCol="0">
            <a:spAutoFit/>
          </a:bodyPr>
          <a:lstStyle/>
          <a:p>
            <a:r>
              <a:rPr lang="en-GB" dirty="0">
                <a:solidFill>
                  <a:srgbClr val="9A0000"/>
                </a:solidFill>
              </a:rPr>
              <a:t>3</a:t>
            </a:r>
          </a:p>
        </p:txBody>
      </p:sp>
      <p:sp>
        <p:nvSpPr>
          <p:cNvPr id="29" name="TextBox 28"/>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0" name="TextBox 29"/>
          <p:cNvSpPr txBox="1"/>
          <p:nvPr/>
        </p:nvSpPr>
        <p:spPr>
          <a:xfrm>
            <a:off x="2411288" y="3832524"/>
            <a:ext cx="101502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HADRIANOPOLIS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1" name="Oval 30"/>
          <p:cNvSpPr/>
          <p:nvPr/>
        </p:nvSpPr>
        <p:spPr>
          <a:xfrm>
            <a:off x="2376199" y="38250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2508642" y="3861153"/>
            <a:ext cx="312906" cy="369332"/>
          </a:xfrm>
          <a:prstGeom prst="rect">
            <a:avLst/>
          </a:prstGeom>
          <a:noFill/>
        </p:spPr>
        <p:txBody>
          <a:bodyPr wrap="none" rtlCol="0">
            <a:spAutoFit/>
          </a:bodyPr>
          <a:lstStyle/>
          <a:p>
            <a:r>
              <a:rPr lang="en-GB" dirty="0">
                <a:solidFill>
                  <a:srgbClr val="9A0000"/>
                </a:solidFill>
              </a:rPr>
              <a:t>1</a:t>
            </a:r>
          </a:p>
        </p:txBody>
      </p:sp>
      <p:sp>
        <p:nvSpPr>
          <p:cNvPr id="33" name="TextBox 32"/>
          <p:cNvSpPr txBox="1"/>
          <p:nvPr/>
        </p:nvSpPr>
        <p:spPr>
          <a:xfrm>
            <a:off x="910722" y="3203684"/>
            <a:ext cx="312906" cy="369332"/>
          </a:xfrm>
          <a:prstGeom prst="rect">
            <a:avLst/>
          </a:prstGeom>
          <a:noFill/>
        </p:spPr>
        <p:txBody>
          <a:bodyPr wrap="none" rtlCol="0">
            <a:spAutoFit/>
          </a:bodyPr>
          <a:lstStyle/>
          <a:p>
            <a:r>
              <a:rPr lang="en-GB" dirty="0">
                <a:solidFill>
                  <a:srgbClr val="9A0000"/>
                </a:solidFill>
              </a:rPr>
              <a:t>1</a:t>
            </a:r>
          </a:p>
        </p:txBody>
      </p:sp>
      <p:sp>
        <p:nvSpPr>
          <p:cNvPr id="34" name="Oval 33"/>
          <p:cNvSpPr/>
          <p:nvPr/>
        </p:nvSpPr>
        <p:spPr>
          <a:xfrm>
            <a:off x="1164057" y="464732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a:off x="1019925" y="4787860"/>
            <a:ext cx="312906" cy="369332"/>
          </a:xfrm>
          <a:prstGeom prst="rect">
            <a:avLst/>
          </a:prstGeom>
          <a:noFill/>
        </p:spPr>
        <p:txBody>
          <a:bodyPr wrap="none" rtlCol="0">
            <a:spAutoFit/>
          </a:bodyPr>
          <a:lstStyle/>
          <a:p>
            <a:r>
              <a:rPr lang="en-GB" dirty="0">
                <a:solidFill>
                  <a:srgbClr val="9A0000"/>
                </a:solidFill>
              </a:rPr>
              <a:t>1</a:t>
            </a:r>
          </a:p>
        </p:txBody>
      </p:sp>
      <p:sp>
        <p:nvSpPr>
          <p:cNvPr id="36" name="Oval 35"/>
          <p:cNvSpPr/>
          <p:nvPr/>
        </p:nvSpPr>
        <p:spPr>
          <a:xfrm>
            <a:off x="1680550" y="5142093"/>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1475656" y="5157192"/>
            <a:ext cx="312906" cy="369332"/>
          </a:xfrm>
          <a:prstGeom prst="rect">
            <a:avLst/>
          </a:prstGeom>
          <a:noFill/>
        </p:spPr>
        <p:txBody>
          <a:bodyPr wrap="none" rtlCol="0">
            <a:spAutoFit/>
          </a:bodyPr>
          <a:lstStyle/>
          <a:p>
            <a:r>
              <a:rPr lang="en-GB" dirty="0">
                <a:solidFill>
                  <a:srgbClr val="9A0000"/>
                </a:solidFill>
              </a:rPr>
              <a:t>2</a:t>
            </a:r>
          </a:p>
        </p:txBody>
      </p:sp>
      <p:sp>
        <p:nvSpPr>
          <p:cNvPr id="38" name="Oval 37"/>
          <p:cNvSpPr/>
          <p:nvPr/>
        </p:nvSpPr>
        <p:spPr>
          <a:xfrm>
            <a:off x="3039900" y="453197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p:cNvSpPr txBox="1"/>
          <p:nvPr/>
        </p:nvSpPr>
        <p:spPr>
          <a:xfrm>
            <a:off x="2843808" y="4499828"/>
            <a:ext cx="312906" cy="369332"/>
          </a:xfrm>
          <a:prstGeom prst="rect">
            <a:avLst/>
          </a:prstGeom>
          <a:noFill/>
        </p:spPr>
        <p:txBody>
          <a:bodyPr wrap="none" rtlCol="0">
            <a:spAutoFit/>
          </a:bodyPr>
          <a:lstStyle/>
          <a:p>
            <a:r>
              <a:rPr lang="en-GB" dirty="0">
                <a:solidFill>
                  <a:srgbClr val="9A0000"/>
                </a:solidFill>
              </a:rPr>
              <a:t>1</a:t>
            </a:r>
          </a:p>
        </p:txBody>
      </p:sp>
      <p:sp>
        <p:nvSpPr>
          <p:cNvPr id="40" name="TextBox 39"/>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1" name="Oval 40"/>
          <p:cNvSpPr/>
          <p:nvPr/>
        </p:nvSpPr>
        <p:spPr>
          <a:xfrm>
            <a:off x="2198440" y="505382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p:cNvSpPr txBox="1"/>
          <p:nvPr/>
        </p:nvSpPr>
        <p:spPr>
          <a:xfrm>
            <a:off x="1942400" y="5003884"/>
            <a:ext cx="312906" cy="369332"/>
          </a:xfrm>
          <a:prstGeom prst="rect">
            <a:avLst/>
          </a:prstGeom>
          <a:noFill/>
        </p:spPr>
        <p:txBody>
          <a:bodyPr wrap="none" rtlCol="0">
            <a:spAutoFit/>
          </a:bodyPr>
          <a:lstStyle/>
          <a:p>
            <a:r>
              <a:rPr lang="en-GB" dirty="0">
                <a:solidFill>
                  <a:srgbClr val="9A0000"/>
                </a:solidFill>
              </a:rPr>
              <a:t>2</a:t>
            </a:r>
          </a:p>
        </p:txBody>
      </p:sp>
      <p:sp>
        <p:nvSpPr>
          <p:cNvPr id="43" name="TextBox 42"/>
          <p:cNvSpPr txBox="1"/>
          <p:nvPr/>
        </p:nvSpPr>
        <p:spPr>
          <a:xfrm>
            <a:off x="1907704" y="5126995"/>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4" name="Oval 43"/>
          <p:cNvSpPr/>
          <p:nvPr/>
        </p:nvSpPr>
        <p:spPr>
          <a:xfrm>
            <a:off x="2250117" y="4112203"/>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TextBox 44"/>
          <p:cNvSpPr txBox="1"/>
          <p:nvPr/>
        </p:nvSpPr>
        <p:spPr>
          <a:xfrm>
            <a:off x="2111291" y="4166873"/>
            <a:ext cx="312906" cy="369332"/>
          </a:xfrm>
          <a:prstGeom prst="rect">
            <a:avLst/>
          </a:prstGeom>
          <a:noFill/>
        </p:spPr>
        <p:txBody>
          <a:bodyPr wrap="none" rtlCol="0">
            <a:spAutoFit/>
          </a:bodyPr>
          <a:lstStyle/>
          <a:p>
            <a:r>
              <a:rPr lang="en-GB" dirty="0">
                <a:solidFill>
                  <a:srgbClr val="9A0000"/>
                </a:solidFill>
              </a:rPr>
              <a:t>3</a:t>
            </a:r>
          </a:p>
        </p:txBody>
      </p:sp>
      <p:sp>
        <p:nvSpPr>
          <p:cNvPr id="46" name="TextBox 45"/>
          <p:cNvSpPr txBox="1"/>
          <p:nvPr/>
        </p:nvSpPr>
        <p:spPr>
          <a:xfrm>
            <a:off x="2418913" y="4138627"/>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7" name="Oval 46"/>
          <p:cNvSpPr/>
          <p:nvPr/>
        </p:nvSpPr>
        <p:spPr>
          <a:xfrm>
            <a:off x="1630802" y="481515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TextBox 47"/>
          <p:cNvSpPr txBox="1"/>
          <p:nvPr/>
        </p:nvSpPr>
        <p:spPr>
          <a:xfrm>
            <a:off x="1738814" y="4797152"/>
            <a:ext cx="312906" cy="369332"/>
          </a:xfrm>
          <a:prstGeom prst="rect">
            <a:avLst/>
          </a:prstGeom>
          <a:noFill/>
        </p:spPr>
        <p:txBody>
          <a:bodyPr wrap="none" rtlCol="0">
            <a:spAutoFit/>
          </a:bodyPr>
          <a:lstStyle/>
          <a:p>
            <a:r>
              <a:rPr lang="en-GB" dirty="0">
                <a:solidFill>
                  <a:srgbClr val="9A0000"/>
                </a:solidFill>
              </a:rPr>
              <a:t>1</a:t>
            </a:r>
          </a:p>
        </p:txBody>
      </p:sp>
      <p:sp>
        <p:nvSpPr>
          <p:cNvPr id="49" name="TextBox 48"/>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0" name="TextBox 49"/>
          <p:cNvSpPr txBox="1"/>
          <p:nvPr/>
        </p:nvSpPr>
        <p:spPr>
          <a:xfrm>
            <a:off x="2411760" y="5631051"/>
            <a:ext cx="68159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CERAMUS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1" name="Oval 50"/>
          <p:cNvSpPr/>
          <p:nvPr/>
        </p:nvSpPr>
        <p:spPr>
          <a:xfrm>
            <a:off x="2123728" y="285293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a:off x="2195736" y="2708920"/>
            <a:ext cx="312906" cy="369332"/>
          </a:xfrm>
          <a:prstGeom prst="rect">
            <a:avLst/>
          </a:prstGeom>
          <a:noFill/>
        </p:spPr>
        <p:txBody>
          <a:bodyPr wrap="none" rtlCol="0">
            <a:spAutoFit/>
          </a:bodyPr>
          <a:lstStyle/>
          <a:p>
            <a:r>
              <a:rPr lang="en-GB" dirty="0">
                <a:solidFill>
                  <a:srgbClr val="9A0000"/>
                </a:solidFill>
              </a:rPr>
              <a:t>1</a:t>
            </a:r>
          </a:p>
        </p:txBody>
      </p:sp>
      <p:sp>
        <p:nvSpPr>
          <p:cNvPr id="53" name="Oval 52"/>
          <p:cNvSpPr/>
          <p:nvPr/>
        </p:nvSpPr>
        <p:spPr>
          <a:xfrm>
            <a:off x="2979840" y="4861560"/>
            <a:ext cx="793246" cy="81174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55" name="TextBox 54"/>
          <p:cNvSpPr txBox="1"/>
          <p:nvPr/>
        </p:nvSpPr>
        <p:spPr>
          <a:xfrm>
            <a:off x="2843808" y="5517232"/>
            <a:ext cx="441146" cy="369332"/>
          </a:xfrm>
          <a:prstGeom prst="rect">
            <a:avLst/>
          </a:prstGeom>
          <a:noFill/>
        </p:spPr>
        <p:txBody>
          <a:bodyPr wrap="none" rtlCol="0">
            <a:spAutoFit/>
          </a:bodyPr>
          <a:lstStyle/>
          <a:p>
            <a:r>
              <a:rPr lang="en-GB" dirty="0">
                <a:solidFill>
                  <a:srgbClr val="9A0000"/>
                </a:solidFill>
              </a:rPr>
              <a:t>12</a:t>
            </a:r>
          </a:p>
        </p:txBody>
      </p:sp>
      <p:sp>
        <p:nvSpPr>
          <p:cNvPr id="56" name="TextBox 55"/>
          <p:cNvSpPr txBox="1"/>
          <p:nvPr/>
        </p:nvSpPr>
        <p:spPr>
          <a:xfrm>
            <a:off x="2915816" y="5162602"/>
            <a:ext cx="86273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APHRODISIAS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7" name="TextBox 56"/>
          <p:cNvSpPr txBox="1"/>
          <p:nvPr/>
        </p:nvSpPr>
        <p:spPr>
          <a:xfrm>
            <a:off x="3122742" y="5589240"/>
            <a:ext cx="441146" cy="369332"/>
          </a:xfrm>
          <a:prstGeom prst="rect">
            <a:avLst/>
          </a:prstGeom>
          <a:noFill/>
        </p:spPr>
        <p:txBody>
          <a:bodyPr wrap="none" rtlCol="0">
            <a:spAutoFit/>
          </a:bodyPr>
          <a:lstStyle/>
          <a:p>
            <a:r>
              <a:rPr lang="en-GB" dirty="0">
                <a:solidFill>
                  <a:srgbClr val="9A0000"/>
                </a:solidFill>
              </a:rPr>
              <a:t>17</a:t>
            </a:r>
          </a:p>
        </p:txBody>
      </p:sp>
      <p:sp>
        <p:nvSpPr>
          <p:cNvPr id="58" name="Oval 57"/>
          <p:cNvSpPr/>
          <p:nvPr/>
        </p:nvSpPr>
        <p:spPr>
          <a:xfrm>
            <a:off x="3256593" y="469052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Oval 58"/>
          <p:cNvSpPr/>
          <p:nvPr/>
        </p:nvSpPr>
        <p:spPr>
          <a:xfrm>
            <a:off x="2170862" y="550406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TextBox 59"/>
          <p:cNvSpPr txBox="1"/>
          <p:nvPr/>
        </p:nvSpPr>
        <p:spPr>
          <a:xfrm>
            <a:off x="2000816" y="5521425"/>
            <a:ext cx="48122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IASOS</a:t>
            </a:r>
          </a:p>
        </p:txBody>
      </p:sp>
      <p:sp>
        <p:nvSpPr>
          <p:cNvPr id="61" name="TextBox 60"/>
          <p:cNvSpPr txBox="1"/>
          <p:nvPr/>
        </p:nvSpPr>
        <p:spPr>
          <a:xfrm>
            <a:off x="2195736" y="5621953"/>
            <a:ext cx="312906" cy="369332"/>
          </a:xfrm>
          <a:prstGeom prst="rect">
            <a:avLst/>
          </a:prstGeom>
          <a:noFill/>
        </p:spPr>
        <p:txBody>
          <a:bodyPr wrap="none" rtlCol="0">
            <a:spAutoFit/>
          </a:bodyPr>
          <a:lstStyle/>
          <a:p>
            <a:r>
              <a:rPr lang="en-GB" dirty="0">
                <a:solidFill>
                  <a:srgbClr val="9A0000"/>
                </a:solidFill>
              </a:rPr>
              <a:t>1</a:t>
            </a:r>
          </a:p>
        </p:txBody>
      </p:sp>
      <p:sp>
        <p:nvSpPr>
          <p:cNvPr id="62" name="Oval 61"/>
          <p:cNvSpPr/>
          <p:nvPr/>
        </p:nvSpPr>
        <p:spPr>
          <a:xfrm>
            <a:off x="2657664" y="500983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TextBox 62"/>
          <p:cNvSpPr txBox="1"/>
          <p:nvPr/>
        </p:nvSpPr>
        <p:spPr>
          <a:xfrm rot="19302812">
            <a:off x="2642368" y="4989610"/>
            <a:ext cx="46358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NYSA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4" name="TextBox 63"/>
          <p:cNvSpPr txBox="1"/>
          <p:nvPr/>
        </p:nvSpPr>
        <p:spPr>
          <a:xfrm>
            <a:off x="2747874" y="4787860"/>
            <a:ext cx="312906" cy="369332"/>
          </a:xfrm>
          <a:prstGeom prst="rect">
            <a:avLst/>
          </a:prstGeom>
          <a:noFill/>
        </p:spPr>
        <p:txBody>
          <a:bodyPr wrap="none" rtlCol="0">
            <a:spAutoFit/>
          </a:bodyPr>
          <a:lstStyle/>
          <a:p>
            <a:r>
              <a:rPr lang="en-GB" dirty="0">
                <a:solidFill>
                  <a:srgbClr val="9A0000"/>
                </a:solidFill>
              </a:rPr>
              <a:t>1</a:t>
            </a:r>
          </a:p>
        </p:txBody>
      </p:sp>
      <p:sp>
        <p:nvSpPr>
          <p:cNvPr id="65" name="TextBox 64"/>
          <p:cNvSpPr txBox="1"/>
          <p:nvPr/>
        </p:nvSpPr>
        <p:spPr>
          <a:xfrm>
            <a:off x="3203848" y="3982207"/>
            <a:ext cx="312906" cy="369332"/>
          </a:xfrm>
          <a:prstGeom prst="rect">
            <a:avLst/>
          </a:prstGeom>
          <a:noFill/>
        </p:spPr>
        <p:txBody>
          <a:bodyPr wrap="none" rtlCol="0">
            <a:spAutoFit/>
          </a:bodyPr>
          <a:lstStyle/>
          <a:p>
            <a:r>
              <a:rPr lang="en-GB" dirty="0">
                <a:solidFill>
                  <a:srgbClr val="9A0000"/>
                </a:solidFill>
              </a:rPr>
              <a:t>1</a:t>
            </a:r>
          </a:p>
        </p:txBody>
      </p:sp>
      <p:sp>
        <p:nvSpPr>
          <p:cNvPr id="66" name="TextBox 65"/>
          <p:cNvSpPr txBox="1"/>
          <p:nvPr/>
        </p:nvSpPr>
        <p:spPr>
          <a:xfrm rot="19637841">
            <a:off x="3209385" y="4004480"/>
            <a:ext cx="106631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TEMENOTHRYRAI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7" name="Oval 66"/>
          <p:cNvSpPr/>
          <p:nvPr/>
        </p:nvSpPr>
        <p:spPr>
          <a:xfrm>
            <a:off x="3376463" y="411476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Oval 67"/>
          <p:cNvSpPr/>
          <p:nvPr/>
        </p:nvSpPr>
        <p:spPr>
          <a:xfrm>
            <a:off x="3524387" y="49580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TextBox 68"/>
          <p:cNvSpPr txBox="1"/>
          <p:nvPr/>
        </p:nvSpPr>
        <p:spPr>
          <a:xfrm rot="19234416">
            <a:off x="3411098" y="4894858"/>
            <a:ext cx="6783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ATTOUDA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0" name="Oval 69"/>
          <p:cNvSpPr/>
          <p:nvPr/>
        </p:nvSpPr>
        <p:spPr>
          <a:xfrm>
            <a:off x="2255404" y="38151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TextBox 70"/>
          <p:cNvSpPr txBox="1"/>
          <p:nvPr/>
        </p:nvSpPr>
        <p:spPr>
          <a:xfrm rot="18831155">
            <a:off x="2208176" y="3552817"/>
            <a:ext cx="67999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NAKRASA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2" name="TextBox 71"/>
          <p:cNvSpPr txBox="1"/>
          <p:nvPr/>
        </p:nvSpPr>
        <p:spPr>
          <a:xfrm>
            <a:off x="2200410" y="3501008"/>
            <a:ext cx="312906" cy="369332"/>
          </a:xfrm>
          <a:prstGeom prst="rect">
            <a:avLst/>
          </a:prstGeom>
          <a:noFill/>
        </p:spPr>
        <p:txBody>
          <a:bodyPr wrap="none" rtlCol="0">
            <a:spAutoFit/>
          </a:bodyPr>
          <a:lstStyle/>
          <a:p>
            <a:r>
              <a:rPr lang="en-GB" dirty="0">
                <a:solidFill>
                  <a:srgbClr val="9A0000"/>
                </a:solidFill>
              </a:rPr>
              <a:t>1</a:t>
            </a:r>
          </a:p>
        </p:txBody>
      </p:sp>
      <p:sp>
        <p:nvSpPr>
          <p:cNvPr id="73" name="Oval 72"/>
          <p:cNvSpPr/>
          <p:nvPr/>
        </p:nvSpPr>
        <p:spPr>
          <a:xfrm>
            <a:off x="3952660" y="5084024"/>
            <a:ext cx="556931" cy="50076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Oval 73"/>
          <p:cNvSpPr/>
          <p:nvPr/>
        </p:nvSpPr>
        <p:spPr>
          <a:xfrm>
            <a:off x="4293567" y="5197842"/>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TextBox 74"/>
          <p:cNvSpPr txBox="1"/>
          <p:nvPr/>
        </p:nvSpPr>
        <p:spPr>
          <a:xfrm>
            <a:off x="4517096" y="5386761"/>
            <a:ext cx="312906" cy="369332"/>
          </a:xfrm>
          <a:prstGeom prst="rect">
            <a:avLst/>
          </a:prstGeom>
          <a:noFill/>
        </p:spPr>
        <p:txBody>
          <a:bodyPr wrap="none" rtlCol="0">
            <a:spAutoFit/>
          </a:bodyPr>
          <a:lstStyle/>
          <a:p>
            <a:r>
              <a:rPr lang="en-GB" dirty="0">
                <a:solidFill>
                  <a:srgbClr val="9A0000"/>
                </a:solidFill>
              </a:rPr>
              <a:t>5</a:t>
            </a:r>
          </a:p>
        </p:txBody>
      </p:sp>
      <p:sp>
        <p:nvSpPr>
          <p:cNvPr id="76" name="Oval 75"/>
          <p:cNvSpPr/>
          <p:nvPr/>
        </p:nvSpPr>
        <p:spPr>
          <a:xfrm>
            <a:off x="4860032" y="53012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TextBox 76"/>
          <p:cNvSpPr txBox="1"/>
          <p:nvPr/>
        </p:nvSpPr>
        <p:spPr>
          <a:xfrm>
            <a:off x="4964999" y="5398314"/>
            <a:ext cx="312906" cy="369332"/>
          </a:xfrm>
          <a:prstGeom prst="rect">
            <a:avLst/>
          </a:prstGeom>
          <a:noFill/>
        </p:spPr>
        <p:txBody>
          <a:bodyPr wrap="none" rtlCol="0">
            <a:spAutoFit/>
          </a:bodyPr>
          <a:lstStyle/>
          <a:p>
            <a:r>
              <a:rPr lang="en-GB" dirty="0">
                <a:solidFill>
                  <a:srgbClr val="9A0000"/>
                </a:solidFill>
              </a:rPr>
              <a:t>1</a:t>
            </a:r>
          </a:p>
        </p:txBody>
      </p:sp>
      <p:sp>
        <p:nvSpPr>
          <p:cNvPr id="78" name="Oval 77"/>
          <p:cNvSpPr/>
          <p:nvPr/>
        </p:nvSpPr>
        <p:spPr>
          <a:xfrm>
            <a:off x="4585729" y="515582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xtBox 78"/>
          <p:cNvSpPr txBox="1"/>
          <p:nvPr/>
        </p:nvSpPr>
        <p:spPr>
          <a:xfrm>
            <a:off x="4530882" y="4943210"/>
            <a:ext cx="312906" cy="369332"/>
          </a:xfrm>
          <a:prstGeom prst="rect">
            <a:avLst/>
          </a:prstGeom>
          <a:noFill/>
        </p:spPr>
        <p:txBody>
          <a:bodyPr wrap="none" rtlCol="0">
            <a:spAutoFit/>
          </a:bodyPr>
          <a:lstStyle/>
          <a:p>
            <a:r>
              <a:rPr lang="en-GB" dirty="0">
                <a:solidFill>
                  <a:srgbClr val="9A0000"/>
                </a:solidFill>
              </a:rPr>
              <a:t>1</a:t>
            </a:r>
          </a:p>
        </p:txBody>
      </p:sp>
      <p:sp>
        <p:nvSpPr>
          <p:cNvPr id="80" name="TextBox 79"/>
          <p:cNvSpPr txBox="1"/>
          <p:nvPr/>
        </p:nvSpPr>
        <p:spPr>
          <a:xfrm>
            <a:off x="4386956" y="5185691"/>
            <a:ext cx="62228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SILLYON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1" name="Oval 80"/>
          <p:cNvSpPr/>
          <p:nvPr/>
        </p:nvSpPr>
        <p:spPr>
          <a:xfrm>
            <a:off x="4307813" y="541058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TextBox 81"/>
          <p:cNvSpPr txBox="1"/>
          <p:nvPr/>
        </p:nvSpPr>
        <p:spPr>
          <a:xfrm>
            <a:off x="4175199" y="5504064"/>
            <a:ext cx="68961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ATTALEIA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3" name="Oval 82"/>
          <p:cNvSpPr/>
          <p:nvPr/>
        </p:nvSpPr>
        <p:spPr>
          <a:xfrm>
            <a:off x="4337076" y="4671139"/>
            <a:ext cx="417128" cy="382688"/>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a:off x="4355976" y="4660897"/>
            <a:ext cx="5533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ADADA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5" name="TextBox 84"/>
          <p:cNvSpPr txBox="1"/>
          <p:nvPr/>
        </p:nvSpPr>
        <p:spPr>
          <a:xfrm>
            <a:off x="4547126" y="4427820"/>
            <a:ext cx="312906" cy="369332"/>
          </a:xfrm>
          <a:prstGeom prst="rect">
            <a:avLst/>
          </a:prstGeom>
          <a:noFill/>
        </p:spPr>
        <p:txBody>
          <a:bodyPr wrap="none" rtlCol="0">
            <a:spAutoFit/>
          </a:bodyPr>
          <a:lstStyle/>
          <a:p>
            <a:r>
              <a:rPr lang="en-GB" dirty="0">
                <a:solidFill>
                  <a:srgbClr val="9A0000"/>
                </a:solidFill>
              </a:rPr>
              <a:t>4</a:t>
            </a:r>
          </a:p>
        </p:txBody>
      </p:sp>
      <p:sp>
        <p:nvSpPr>
          <p:cNvPr id="86" name="TextBox 85"/>
          <p:cNvSpPr txBox="1"/>
          <p:nvPr/>
        </p:nvSpPr>
        <p:spPr>
          <a:xfrm rot="18988557">
            <a:off x="3857182" y="5195905"/>
            <a:ext cx="72167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TERMESOS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7" name="TextBox 86"/>
          <p:cNvSpPr txBox="1"/>
          <p:nvPr/>
        </p:nvSpPr>
        <p:spPr>
          <a:xfrm>
            <a:off x="3978247" y="5507940"/>
            <a:ext cx="312906" cy="369332"/>
          </a:xfrm>
          <a:prstGeom prst="rect">
            <a:avLst/>
          </a:prstGeom>
          <a:noFill/>
        </p:spPr>
        <p:txBody>
          <a:bodyPr wrap="none" rtlCol="0">
            <a:spAutoFit/>
          </a:bodyPr>
          <a:lstStyle/>
          <a:p>
            <a:r>
              <a:rPr lang="en-GB" dirty="0">
                <a:solidFill>
                  <a:srgbClr val="9A0000"/>
                </a:solidFill>
              </a:rPr>
              <a:t>7</a:t>
            </a:r>
          </a:p>
        </p:txBody>
      </p:sp>
      <p:sp>
        <p:nvSpPr>
          <p:cNvPr id="88" name="Oval 87"/>
          <p:cNvSpPr/>
          <p:nvPr/>
        </p:nvSpPr>
        <p:spPr>
          <a:xfrm>
            <a:off x="3484475" y="58772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9" name="TextBox 88"/>
          <p:cNvSpPr txBox="1"/>
          <p:nvPr/>
        </p:nvSpPr>
        <p:spPr>
          <a:xfrm>
            <a:off x="3275856" y="5877272"/>
            <a:ext cx="312906" cy="369332"/>
          </a:xfrm>
          <a:prstGeom prst="rect">
            <a:avLst/>
          </a:prstGeom>
          <a:noFill/>
        </p:spPr>
        <p:txBody>
          <a:bodyPr wrap="none" rtlCol="0">
            <a:spAutoFit/>
          </a:bodyPr>
          <a:lstStyle/>
          <a:p>
            <a:r>
              <a:rPr lang="en-GB" dirty="0">
                <a:solidFill>
                  <a:srgbClr val="9A0000"/>
                </a:solidFill>
              </a:rPr>
              <a:t>1</a:t>
            </a:r>
          </a:p>
        </p:txBody>
      </p:sp>
      <p:sp>
        <p:nvSpPr>
          <p:cNvPr id="90" name="TextBox 89"/>
          <p:cNvSpPr txBox="1"/>
          <p:nvPr/>
        </p:nvSpPr>
        <p:spPr>
          <a:xfrm>
            <a:off x="3347864" y="5877852"/>
            <a:ext cx="7729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TELMESSOS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1" name="TextBox 90"/>
          <p:cNvSpPr txBox="1"/>
          <p:nvPr/>
        </p:nvSpPr>
        <p:spPr>
          <a:xfrm rot="1525223">
            <a:off x="3778727" y="3078487"/>
            <a:ext cx="8386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DORYLAEUM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2" name="Oval 91"/>
          <p:cNvSpPr/>
          <p:nvPr/>
        </p:nvSpPr>
        <p:spPr>
          <a:xfrm>
            <a:off x="3594203" y="599457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TextBox 92"/>
          <p:cNvSpPr txBox="1"/>
          <p:nvPr/>
        </p:nvSpPr>
        <p:spPr>
          <a:xfrm>
            <a:off x="3611022" y="6156012"/>
            <a:ext cx="312906" cy="369332"/>
          </a:xfrm>
          <a:prstGeom prst="rect">
            <a:avLst/>
          </a:prstGeom>
          <a:noFill/>
        </p:spPr>
        <p:txBody>
          <a:bodyPr wrap="none" rtlCol="0">
            <a:spAutoFit/>
          </a:bodyPr>
          <a:lstStyle/>
          <a:p>
            <a:r>
              <a:rPr lang="en-GB" dirty="0">
                <a:solidFill>
                  <a:srgbClr val="9A0000"/>
                </a:solidFill>
              </a:rPr>
              <a:t>1</a:t>
            </a:r>
          </a:p>
        </p:txBody>
      </p:sp>
      <p:sp>
        <p:nvSpPr>
          <p:cNvPr id="94" name="TextBox 93"/>
          <p:cNvSpPr txBox="1"/>
          <p:nvPr/>
        </p:nvSpPr>
        <p:spPr>
          <a:xfrm>
            <a:off x="4018746" y="6235892"/>
            <a:ext cx="312906" cy="369332"/>
          </a:xfrm>
          <a:prstGeom prst="rect">
            <a:avLst/>
          </a:prstGeom>
          <a:noFill/>
        </p:spPr>
        <p:txBody>
          <a:bodyPr wrap="none" rtlCol="0">
            <a:spAutoFit/>
          </a:bodyPr>
          <a:lstStyle/>
          <a:p>
            <a:r>
              <a:rPr lang="en-GB" dirty="0">
                <a:solidFill>
                  <a:srgbClr val="9A0000"/>
                </a:solidFill>
              </a:rPr>
              <a:t>1</a:t>
            </a:r>
          </a:p>
        </p:txBody>
      </p:sp>
      <p:sp>
        <p:nvSpPr>
          <p:cNvPr id="95" name="Oval 94"/>
          <p:cNvSpPr/>
          <p:nvPr/>
        </p:nvSpPr>
        <p:spPr>
          <a:xfrm>
            <a:off x="3916916" y="607564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6" name="TextBox 95"/>
          <p:cNvSpPr txBox="1"/>
          <p:nvPr/>
        </p:nvSpPr>
        <p:spPr>
          <a:xfrm>
            <a:off x="3917527" y="6063099"/>
            <a:ext cx="61747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APERLAI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7" name="TextBox 96"/>
          <p:cNvSpPr txBox="1"/>
          <p:nvPr/>
        </p:nvSpPr>
        <p:spPr>
          <a:xfrm>
            <a:off x="3339784" y="5586853"/>
            <a:ext cx="57740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KIBYRA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8" name="Oval 97"/>
          <p:cNvSpPr/>
          <p:nvPr/>
        </p:nvSpPr>
        <p:spPr>
          <a:xfrm>
            <a:off x="3534416" y="5517232"/>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9" name="TextBox 98"/>
          <p:cNvSpPr txBox="1"/>
          <p:nvPr/>
        </p:nvSpPr>
        <p:spPr>
          <a:xfrm>
            <a:off x="3707904" y="5507940"/>
            <a:ext cx="312906" cy="369332"/>
          </a:xfrm>
          <a:prstGeom prst="rect">
            <a:avLst/>
          </a:prstGeom>
          <a:noFill/>
        </p:spPr>
        <p:txBody>
          <a:bodyPr wrap="none" rtlCol="0">
            <a:spAutoFit/>
          </a:bodyPr>
          <a:lstStyle/>
          <a:p>
            <a:r>
              <a:rPr lang="en-GB" dirty="0">
                <a:solidFill>
                  <a:srgbClr val="9A0000"/>
                </a:solidFill>
              </a:rPr>
              <a:t>2</a:t>
            </a:r>
          </a:p>
        </p:txBody>
      </p:sp>
      <p:sp>
        <p:nvSpPr>
          <p:cNvPr id="100" name="Oval 99"/>
          <p:cNvSpPr/>
          <p:nvPr/>
        </p:nvSpPr>
        <p:spPr>
          <a:xfrm>
            <a:off x="3523700" y="570297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1" name="TextBox 100"/>
          <p:cNvSpPr txBox="1"/>
          <p:nvPr/>
        </p:nvSpPr>
        <p:spPr>
          <a:xfrm>
            <a:off x="3482301" y="5771134"/>
            <a:ext cx="73449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OINOANDA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2" name="TextBox 101"/>
          <p:cNvSpPr txBox="1"/>
          <p:nvPr/>
        </p:nvSpPr>
        <p:spPr>
          <a:xfrm>
            <a:off x="3328022" y="5651956"/>
            <a:ext cx="312906" cy="369332"/>
          </a:xfrm>
          <a:prstGeom prst="rect">
            <a:avLst/>
          </a:prstGeom>
          <a:noFill/>
        </p:spPr>
        <p:txBody>
          <a:bodyPr wrap="none" rtlCol="0">
            <a:spAutoFit/>
          </a:bodyPr>
          <a:lstStyle/>
          <a:p>
            <a:r>
              <a:rPr lang="en-GB" dirty="0">
                <a:solidFill>
                  <a:srgbClr val="9A0000"/>
                </a:solidFill>
              </a:rPr>
              <a:t>1</a:t>
            </a:r>
          </a:p>
        </p:txBody>
      </p:sp>
      <p:sp>
        <p:nvSpPr>
          <p:cNvPr id="103" name="Oval 102"/>
          <p:cNvSpPr/>
          <p:nvPr/>
        </p:nvSpPr>
        <p:spPr>
          <a:xfrm>
            <a:off x="5868144" y="394115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4" name="TextBox 103"/>
          <p:cNvSpPr txBox="1"/>
          <p:nvPr/>
        </p:nvSpPr>
        <p:spPr>
          <a:xfrm>
            <a:off x="5927715" y="3779748"/>
            <a:ext cx="312906" cy="369332"/>
          </a:xfrm>
          <a:prstGeom prst="rect">
            <a:avLst/>
          </a:prstGeom>
          <a:noFill/>
        </p:spPr>
        <p:txBody>
          <a:bodyPr wrap="none" rtlCol="0">
            <a:spAutoFit/>
          </a:bodyPr>
          <a:lstStyle/>
          <a:p>
            <a:r>
              <a:rPr lang="en-GB" dirty="0">
                <a:solidFill>
                  <a:srgbClr val="9A0000"/>
                </a:solidFill>
              </a:rPr>
              <a:t>1</a:t>
            </a:r>
          </a:p>
        </p:txBody>
      </p:sp>
      <p:sp>
        <p:nvSpPr>
          <p:cNvPr id="105" name="TextBox 104"/>
          <p:cNvSpPr txBox="1"/>
          <p:nvPr/>
        </p:nvSpPr>
        <p:spPr>
          <a:xfrm>
            <a:off x="5564474" y="4061974"/>
            <a:ext cx="66877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SAVATRA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7" name="TextBox 106"/>
          <p:cNvSpPr txBox="1"/>
          <p:nvPr/>
        </p:nvSpPr>
        <p:spPr>
          <a:xfrm rot="21185174">
            <a:off x="1342549" y="2988240"/>
            <a:ext cx="56618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PARION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8" name="TextBox 107"/>
          <p:cNvSpPr txBox="1"/>
          <p:nvPr/>
        </p:nvSpPr>
        <p:spPr>
          <a:xfrm>
            <a:off x="1587904" y="3045986"/>
            <a:ext cx="312906" cy="369332"/>
          </a:xfrm>
          <a:prstGeom prst="rect">
            <a:avLst/>
          </a:prstGeom>
          <a:noFill/>
        </p:spPr>
        <p:txBody>
          <a:bodyPr wrap="none" rtlCol="0">
            <a:spAutoFit/>
          </a:bodyPr>
          <a:lstStyle/>
          <a:p>
            <a:r>
              <a:rPr lang="en-GB" dirty="0">
                <a:solidFill>
                  <a:srgbClr val="9A0000"/>
                </a:solidFill>
              </a:rPr>
              <a:t>1</a:t>
            </a:r>
          </a:p>
        </p:txBody>
      </p:sp>
      <p:sp>
        <p:nvSpPr>
          <p:cNvPr id="109" name="Oval 108"/>
          <p:cNvSpPr/>
          <p:nvPr/>
        </p:nvSpPr>
        <p:spPr>
          <a:xfrm>
            <a:off x="1502561" y="2978950"/>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0" name="Oval 109"/>
          <p:cNvSpPr/>
          <p:nvPr/>
        </p:nvSpPr>
        <p:spPr>
          <a:xfrm>
            <a:off x="3908883" y="4138627"/>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 name="TextBox 110"/>
          <p:cNvSpPr txBox="1"/>
          <p:nvPr/>
        </p:nvSpPr>
        <p:spPr>
          <a:xfrm>
            <a:off x="3908883" y="3877754"/>
            <a:ext cx="312906" cy="369332"/>
          </a:xfrm>
          <a:prstGeom prst="rect">
            <a:avLst/>
          </a:prstGeom>
          <a:noFill/>
        </p:spPr>
        <p:txBody>
          <a:bodyPr wrap="none" rtlCol="0">
            <a:spAutoFit/>
          </a:bodyPr>
          <a:lstStyle/>
          <a:p>
            <a:r>
              <a:rPr lang="en-GB" dirty="0">
                <a:solidFill>
                  <a:srgbClr val="9A0000"/>
                </a:solidFill>
              </a:rPr>
              <a:t>2</a:t>
            </a:r>
          </a:p>
        </p:txBody>
      </p:sp>
      <p:sp>
        <p:nvSpPr>
          <p:cNvPr id="112" name="TextBox 111"/>
          <p:cNvSpPr txBox="1"/>
          <p:nvPr/>
        </p:nvSpPr>
        <p:spPr>
          <a:xfrm>
            <a:off x="3707904" y="4221088"/>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AKMONEA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3" name="Oval 112"/>
          <p:cNvSpPr/>
          <p:nvPr/>
        </p:nvSpPr>
        <p:spPr>
          <a:xfrm>
            <a:off x="4091789" y="30601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4" name="TextBox 113"/>
          <p:cNvSpPr txBox="1"/>
          <p:nvPr/>
        </p:nvSpPr>
        <p:spPr>
          <a:xfrm>
            <a:off x="4172041" y="2854737"/>
            <a:ext cx="312906" cy="369332"/>
          </a:xfrm>
          <a:prstGeom prst="rect">
            <a:avLst/>
          </a:prstGeom>
          <a:noFill/>
        </p:spPr>
        <p:txBody>
          <a:bodyPr wrap="none" rtlCol="0">
            <a:spAutoFit/>
          </a:bodyPr>
          <a:lstStyle/>
          <a:p>
            <a:r>
              <a:rPr lang="en-GB" dirty="0">
                <a:solidFill>
                  <a:srgbClr val="9A0000"/>
                </a:solidFill>
              </a:rPr>
              <a:t>1</a:t>
            </a:r>
          </a:p>
        </p:txBody>
      </p:sp>
      <p:sp>
        <p:nvSpPr>
          <p:cNvPr id="115" name="Oval 114"/>
          <p:cNvSpPr/>
          <p:nvPr/>
        </p:nvSpPr>
        <p:spPr>
          <a:xfrm>
            <a:off x="3721393" y="5120898"/>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6" name="TextBox 115"/>
          <p:cNvSpPr txBox="1"/>
          <p:nvPr/>
        </p:nvSpPr>
        <p:spPr>
          <a:xfrm rot="19234416">
            <a:off x="3505407" y="5097648"/>
            <a:ext cx="7200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KEREPATA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7" name="Oval 116"/>
          <p:cNvSpPr/>
          <p:nvPr/>
        </p:nvSpPr>
        <p:spPr>
          <a:xfrm>
            <a:off x="802710" y="580990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8" name="TextBox 117"/>
          <p:cNvSpPr txBox="1"/>
          <p:nvPr/>
        </p:nvSpPr>
        <p:spPr>
          <a:xfrm>
            <a:off x="646257" y="5890978"/>
            <a:ext cx="312906" cy="369332"/>
          </a:xfrm>
          <a:prstGeom prst="rect">
            <a:avLst/>
          </a:prstGeom>
          <a:noFill/>
        </p:spPr>
        <p:txBody>
          <a:bodyPr wrap="none" rtlCol="0">
            <a:spAutoFit/>
          </a:bodyPr>
          <a:lstStyle/>
          <a:p>
            <a:r>
              <a:rPr lang="en-GB" dirty="0">
                <a:solidFill>
                  <a:srgbClr val="9A0000"/>
                </a:solidFill>
              </a:rPr>
              <a:t>1</a:t>
            </a:r>
          </a:p>
        </p:txBody>
      </p:sp>
      <p:sp>
        <p:nvSpPr>
          <p:cNvPr id="119" name="TextBox 118"/>
          <p:cNvSpPr txBox="1"/>
          <p:nvPr/>
        </p:nvSpPr>
        <p:spPr>
          <a:xfrm>
            <a:off x="6785882" y="3537302"/>
            <a:ext cx="64472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KOMANA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0" name="Oval 119"/>
          <p:cNvSpPr/>
          <p:nvPr/>
        </p:nvSpPr>
        <p:spPr>
          <a:xfrm>
            <a:off x="6892222" y="358706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1" name="TextBox 120"/>
          <p:cNvSpPr txBox="1"/>
          <p:nvPr/>
        </p:nvSpPr>
        <p:spPr>
          <a:xfrm>
            <a:off x="7704348" y="4002998"/>
            <a:ext cx="312906" cy="369332"/>
          </a:xfrm>
          <a:prstGeom prst="rect">
            <a:avLst/>
          </a:prstGeom>
          <a:noFill/>
        </p:spPr>
        <p:txBody>
          <a:bodyPr wrap="none" rtlCol="0">
            <a:spAutoFit/>
          </a:bodyPr>
          <a:lstStyle/>
          <a:p>
            <a:r>
              <a:rPr lang="en-GB" dirty="0">
                <a:solidFill>
                  <a:srgbClr val="9A0000"/>
                </a:solidFill>
              </a:rPr>
              <a:t>1</a:t>
            </a:r>
          </a:p>
        </p:txBody>
      </p:sp>
      <p:sp>
        <p:nvSpPr>
          <p:cNvPr id="122" name="Oval 121"/>
          <p:cNvSpPr/>
          <p:nvPr/>
        </p:nvSpPr>
        <p:spPr>
          <a:xfrm>
            <a:off x="7596336" y="41966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3" name="TextBox 122"/>
          <p:cNvSpPr txBox="1"/>
          <p:nvPr/>
        </p:nvSpPr>
        <p:spPr>
          <a:xfrm>
            <a:off x="6948264" y="3707740"/>
            <a:ext cx="312906" cy="369332"/>
          </a:xfrm>
          <a:prstGeom prst="rect">
            <a:avLst/>
          </a:prstGeom>
          <a:noFill/>
        </p:spPr>
        <p:txBody>
          <a:bodyPr wrap="none" rtlCol="0">
            <a:spAutoFit/>
          </a:bodyPr>
          <a:lstStyle/>
          <a:p>
            <a:r>
              <a:rPr lang="en-GB" dirty="0">
                <a:solidFill>
                  <a:srgbClr val="9A0000"/>
                </a:solidFill>
              </a:rPr>
              <a:t>1</a:t>
            </a:r>
          </a:p>
        </p:txBody>
      </p:sp>
      <p:sp>
        <p:nvSpPr>
          <p:cNvPr id="124" name="TextBox 123"/>
          <p:cNvSpPr txBox="1"/>
          <p:nvPr/>
        </p:nvSpPr>
        <p:spPr>
          <a:xfrm>
            <a:off x="5218266" y="2472214"/>
            <a:ext cx="312906" cy="369332"/>
          </a:xfrm>
          <a:prstGeom prst="rect">
            <a:avLst/>
          </a:prstGeom>
          <a:noFill/>
        </p:spPr>
        <p:txBody>
          <a:bodyPr wrap="none" rtlCol="0">
            <a:spAutoFit/>
          </a:bodyPr>
          <a:lstStyle/>
          <a:p>
            <a:r>
              <a:rPr lang="en-GB" dirty="0">
                <a:solidFill>
                  <a:srgbClr val="9A0000"/>
                </a:solidFill>
              </a:rPr>
              <a:t>2</a:t>
            </a:r>
          </a:p>
        </p:txBody>
      </p:sp>
      <p:sp>
        <p:nvSpPr>
          <p:cNvPr id="125" name="Oval 124"/>
          <p:cNvSpPr/>
          <p:nvPr/>
        </p:nvSpPr>
        <p:spPr>
          <a:xfrm>
            <a:off x="4517096" y="31732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6" name="TextBox 125"/>
          <p:cNvSpPr txBox="1"/>
          <p:nvPr/>
        </p:nvSpPr>
        <p:spPr>
          <a:xfrm>
            <a:off x="4607336" y="3307206"/>
            <a:ext cx="312906" cy="369332"/>
          </a:xfrm>
          <a:prstGeom prst="rect">
            <a:avLst/>
          </a:prstGeom>
          <a:noFill/>
        </p:spPr>
        <p:txBody>
          <a:bodyPr wrap="none" rtlCol="0">
            <a:spAutoFit/>
          </a:bodyPr>
          <a:lstStyle/>
          <a:p>
            <a:r>
              <a:rPr lang="en-GB" dirty="0">
                <a:solidFill>
                  <a:srgbClr val="9A0000"/>
                </a:solidFill>
              </a:rPr>
              <a:t>1</a:t>
            </a:r>
          </a:p>
        </p:txBody>
      </p:sp>
      <p:sp>
        <p:nvSpPr>
          <p:cNvPr id="127" name="Oval 126"/>
          <p:cNvSpPr/>
          <p:nvPr/>
        </p:nvSpPr>
        <p:spPr>
          <a:xfrm>
            <a:off x="4339545" y="380704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8" name="TextBox 127"/>
          <p:cNvSpPr txBox="1"/>
          <p:nvPr/>
        </p:nvSpPr>
        <p:spPr>
          <a:xfrm rot="19637841">
            <a:off x="4155368" y="3802146"/>
            <a:ext cx="65915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PESSINUS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9" name="TextBox 128"/>
          <p:cNvSpPr txBox="1"/>
          <p:nvPr/>
        </p:nvSpPr>
        <p:spPr>
          <a:xfrm>
            <a:off x="4397386" y="3571827"/>
            <a:ext cx="312906" cy="369332"/>
          </a:xfrm>
          <a:prstGeom prst="rect">
            <a:avLst/>
          </a:prstGeom>
          <a:noFill/>
        </p:spPr>
        <p:txBody>
          <a:bodyPr wrap="none" rtlCol="0">
            <a:spAutoFit/>
          </a:bodyPr>
          <a:lstStyle/>
          <a:p>
            <a:r>
              <a:rPr lang="en-GB" dirty="0">
                <a:solidFill>
                  <a:srgbClr val="9A0000"/>
                </a:solidFill>
              </a:rPr>
              <a:t>1</a:t>
            </a:r>
          </a:p>
        </p:txBody>
      </p:sp>
      <p:sp>
        <p:nvSpPr>
          <p:cNvPr id="130" name="Oval 129"/>
          <p:cNvSpPr/>
          <p:nvPr/>
        </p:nvSpPr>
        <p:spPr>
          <a:xfrm>
            <a:off x="5014747" y="2656880"/>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1" name="TextBox 130"/>
          <p:cNvSpPr txBox="1"/>
          <p:nvPr/>
        </p:nvSpPr>
        <p:spPr>
          <a:xfrm>
            <a:off x="5940152" y="6381328"/>
            <a:ext cx="312906" cy="369332"/>
          </a:xfrm>
          <a:prstGeom prst="rect">
            <a:avLst/>
          </a:prstGeom>
          <a:noFill/>
        </p:spPr>
        <p:txBody>
          <a:bodyPr wrap="none" rtlCol="0">
            <a:spAutoFit/>
          </a:bodyPr>
          <a:lstStyle/>
          <a:p>
            <a:r>
              <a:rPr lang="en-GB" dirty="0">
                <a:solidFill>
                  <a:srgbClr val="9A0000"/>
                </a:solidFill>
              </a:rPr>
              <a:t>2</a:t>
            </a:r>
          </a:p>
        </p:txBody>
      </p:sp>
      <p:sp>
        <p:nvSpPr>
          <p:cNvPr id="132" name="Oval 131"/>
          <p:cNvSpPr/>
          <p:nvPr/>
        </p:nvSpPr>
        <p:spPr>
          <a:xfrm>
            <a:off x="5807500" y="6606644"/>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 name="TextBox 132"/>
          <p:cNvSpPr txBox="1"/>
          <p:nvPr/>
        </p:nvSpPr>
        <p:spPr>
          <a:xfrm>
            <a:off x="5508104" y="6642556"/>
            <a:ext cx="8803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PALAIPAPHOS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4" name="Oval 133"/>
          <p:cNvSpPr/>
          <p:nvPr/>
        </p:nvSpPr>
        <p:spPr>
          <a:xfrm>
            <a:off x="3882197" y="22768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5" name="TextBox 134"/>
          <p:cNvSpPr txBox="1"/>
          <p:nvPr/>
        </p:nvSpPr>
        <p:spPr>
          <a:xfrm>
            <a:off x="3676126" y="2302497"/>
            <a:ext cx="906017" cy="215444"/>
          </a:xfrm>
          <a:prstGeom prst="rect">
            <a:avLst/>
          </a:prstGeom>
          <a:noFill/>
        </p:spPr>
        <p:txBody>
          <a:bodyPr wrap="none" rtlCol="0">
            <a:spAutoFit/>
          </a:bodyPr>
          <a:lstStyle/>
          <a:p>
            <a:r>
              <a:rPr lang="de-DE" sz="800" dirty="0">
                <a:solidFill>
                  <a:schemeClr val="bg1">
                    <a:lumMod val="85000"/>
                    <a:lumOff val="15000"/>
                  </a:schemeClr>
                </a:solidFill>
                <a:latin typeface="Times New Roman" pitchFamily="18" charset="0"/>
                <a:cs typeface="Times New Roman" pitchFamily="18" charset="0"/>
              </a:rPr>
              <a:t>PRUSIAS AD H.</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6" name="TextBox 135"/>
          <p:cNvSpPr txBox="1"/>
          <p:nvPr/>
        </p:nvSpPr>
        <p:spPr>
          <a:xfrm>
            <a:off x="4043348" y="2046032"/>
            <a:ext cx="312906" cy="369332"/>
          </a:xfrm>
          <a:prstGeom prst="rect">
            <a:avLst/>
          </a:prstGeom>
          <a:noFill/>
        </p:spPr>
        <p:txBody>
          <a:bodyPr wrap="none" rtlCol="0">
            <a:spAutoFit/>
          </a:bodyPr>
          <a:lstStyle/>
          <a:p>
            <a:r>
              <a:rPr lang="en-GB" dirty="0">
                <a:solidFill>
                  <a:srgbClr val="9A0000"/>
                </a:solidFill>
              </a:rPr>
              <a:t>1</a:t>
            </a:r>
          </a:p>
        </p:txBody>
      </p:sp>
      <p:sp>
        <p:nvSpPr>
          <p:cNvPr id="138" name="TextBox 137"/>
          <p:cNvSpPr txBox="1"/>
          <p:nvPr/>
        </p:nvSpPr>
        <p:spPr>
          <a:xfrm>
            <a:off x="5416717" y="3351601"/>
            <a:ext cx="3613115" cy="2831544"/>
          </a:xfrm>
          <a:prstGeom prst="rect">
            <a:avLst/>
          </a:prstGeom>
          <a:gradFill>
            <a:gsLst>
              <a:gs pos="0">
                <a:schemeClr val="accent4">
                  <a:shade val="15000"/>
                  <a:satMod val="180000"/>
                  <a:alpha val="55000"/>
                </a:schemeClr>
              </a:gs>
              <a:gs pos="50000">
                <a:schemeClr val="accent4">
                  <a:shade val="45000"/>
                  <a:satMod val="170000"/>
                </a:schemeClr>
              </a:gs>
              <a:gs pos="70000">
                <a:schemeClr val="accent4">
                  <a:tint val="99000"/>
                  <a:shade val="65000"/>
                  <a:satMod val="155000"/>
                </a:schemeClr>
              </a:gs>
              <a:gs pos="100000">
                <a:schemeClr val="accent4">
                  <a:tint val="95500"/>
                  <a:shade val="100000"/>
                  <a:satMod val="155000"/>
                </a:schemeClr>
              </a:gs>
            </a:gsLst>
          </a:gradFill>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de-DE" b="1" dirty="0"/>
              <a:t>STRATONIKEIA</a:t>
            </a:r>
          </a:p>
          <a:p>
            <a:pPr algn="ctr"/>
            <a:r>
              <a:rPr lang="de-DE" dirty="0" err="1"/>
              <a:t>many</a:t>
            </a:r>
            <a:r>
              <a:rPr lang="de-DE" dirty="0"/>
              <a:t> </a:t>
            </a:r>
            <a:r>
              <a:rPr lang="de-DE" dirty="0" err="1"/>
              <a:t>couples</a:t>
            </a:r>
            <a:endParaRPr lang="de-DE" dirty="0"/>
          </a:p>
          <a:p>
            <a:pPr algn="ctr"/>
            <a:r>
              <a:rPr lang="de-DE" dirty="0"/>
              <a:t>–  </a:t>
            </a:r>
            <a:r>
              <a:rPr lang="de-DE" i="1" dirty="0"/>
              <a:t>archiereus</a:t>
            </a:r>
            <a:r>
              <a:rPr lang="de-DE" dirty="0"/>
              <a:t> &amp; </a:t>
            </a:r>
            <a:r>
              <a:rPr lang="de-DE" i="1" dirty="0"/>
              <a:t>archiereia</a:t>
            </a:r>
            <a:r>
              <a:rPr lang="de-DE" dirty="0"/>
              <a:t> –</a:t>
            </a:r>
          </a:p>
          <a:p>
            <a:pPr algn="ctr"/>
            <a:r>
              <a:rPr lang="de-DE" dirty="0" err="1"/>
              <a:t>commemorate</a:t>
            </a:r>
            <a:r>
              <a:rPr lang="de-DE" dirty="0"/>
              <a:t> </a:t>
            </a:r>
            <a:r>
              <a:rPr lang="de-DE" dirty="0" err="1"/>
              <a:t>their</a:t>
            </a:r>
            <a:r>
              <a:rPr lang="de-DE" dirty="0"/>
              <a:t> (</a:t>
            </a:r>
            <a:r>
              <a:rPr lang="de-DE" dirty="0" err="1"/>
              <a:t>shared</a:t>
            </a:r>
            <a:r>
              <a:rPr lang="de-DE" dirty="0"/>
              <a:t>) </a:t>
            </a:r>
            <a:r>
              <a:rPr lang="de-DE" dirty="0" err="1"/>
              <a:t>office</a:t>
            </a:r>
            <a:r>
              <a:rPr lang="de-DE" dirty="0"/>
              <a:t> </a:t>
            </a:r>
            <a:r>
              <a:rPr lang="de-DE" dirty="0" err="1"/>
              <a:t>as</a:t>
            </a:r>
            <a:r>
              <a:rPr lang="de-DE" dirty="0"/>
              <a:t> </a:t>
            </a:r>
            <a:r>
              <a:rPr lang="de-DE" dirty="0" err="1"/>
              <a:t>priests</a:t>
            </a:r>
            <a:endParaRPr lang="de-DE" dirty="0"/>
          </a:p>
          <a:p>
            <a:pPr algn="ctr"/>
            <a:r>
              <a:rPr lang="de-DE" dirty="0">
                <a:sym typeface="Wingdings 2"/>
              </a:rPr>
              <a:t></a:t>
            </a:r>
            <a:endParaRPr lang="de-DE" dirty="0"/>
          </a:p>
          <a:p>
            <a:pPr algn="ctr"/>
            <a:r>
              <a:rPr lang="de-DE" b="1" dirty="0"/>
              <a:t>PANAMARA</a:t>
            </a:r>
            <a:br>
              <a:rPr lang="de-DE" b="1" dirty="0"/>
            </a:br>
            <a:r>
              <a:rPr lang="de-DE" sz="1600" dirty="0"/>
              <a:t>(Zeus </a:t>
            </a:r>
            <a:r>
              <a:rPr lang="de-DE" sz="1600" dirty="0" err="1"/>
              <a:t>sanctuary</a:t>
            </a:r>
            <a:r>
              <a:rPr lang="de-DE" sz="1600" dirty="0"/>
              <a:t>)</a:t>
            </a:r>
          </a:p>
          <a:p>
            <a:pPr algn="ctr"/>
            <a:r>
              <a:rPr lang="de-DE" dirty="0"/>
              <a:t>29 </a:t>
            </a:r>
            <a:r>
              <a:rPr lang="de-DE" dirty="0" err="1"/>
              <a:t>couples</a:t>
            </a:r>
            <a:br>
              <a:rPr lang="de-DE" dirty="0"/>
            </a:br>
            <a:r>
              <a:rPr lang="de-DE" dirty="0" err="1"/>
              <a:t>as</a:t>
            </a:r>
            <a:r>
              <a:rPr lang="de-DE" dirty="0"/>
              <a:t> </a:t>
            </a:r>
            <a:r>
              <a:rPr lang="de-DE" dirty="0" err="1"/>
              <a:t>joint</a:t>
            </a:r>
            <a:r>
              <a:rPr lang="de-DE" dirty="0"/>
              <a:t> </a:t>
            </a:r>
            <a:r>
              <a:rPr lang="de-DE" i="1" dirty="0" err="1"/>
              <a:t>gymnasiarchoi</a:t>
            </a:r>
            <a:endParaRPr lang="de-DE" i="1" dirty="0"/>
          </a:p>
        </p:txBody>
      </p:sp>
      <p:cxnSp>
        <p:nvCxnSpPr>
          <p:cNvPr id="139" name="Straight Arrow Connector 138"/>
          <p:cNvCxnSpPr>
            <a:stCxn id="138" idx="1"/>
          </p:cNvCxnSpPr>
          <p:nvPr/>
        </p:nvCxnSpPr>
        <p:spPr>
          <a:xfrm flipH="1">
            <a:off x="2856245" y="4767373"/>
            <a:ext cx="2560472" cy="628491"/>
          </a:xfrm>
          <a:prstGeom prst="straightConnector1">
            <a:avLst/>
          </a:prstGeom>
          <a:ln w="76200">
            <a:solidFill>
              <a:schemeClr val="accent6">
                <a:lumMod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46" name="Content Placeholder 2"/>
          <p:cNvSpPr txBox="1">
            <a:spLocks/>
          </p:cNvSpPr>
          <p:nvPr/>
        </p:nvSpPr>
        <p:spPr>
          <a:xfrm>
            <a:off x="3841576" y="44624"/>
            <a:ext cx="4042792" cy="1584178"/>
          </a:xfrm>
          <a:prstGeom prst="rect">
            <a:avLst/>
          </a:prstGeom>
          <a:gradFill>
            <a:gsLst>
              <a:gs pos="0">
                <a:schemeClr val="accent5">
                  <a:tint val="79000"/>
                  <a:satMod val="180000"/>
                  <a:alpha val="55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55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our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sources</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a:t>
            </a:r>
            <a:r>
              <a:rPr lang="de-DE" dirty="0" err="1">
                <a:effectLst>
                  <a:outerShdw blurRad="38100" dist="38100" dir="2700000" algn="tl">
                    <a:srgbClr val="000000">
                      <a:alpha val="43137"/>
                    </a:srgbClr>
                  </a:outerShdw>
                </a:effectLst>
              </a:rPr>
              <a:t>function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and</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priestesses</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opportuinities</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for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career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well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regarding</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wealth</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and</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social</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prestige</a:t>
            </a:r>
            <a:endParaRPr lang="de-DE"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48066620"/>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39"/>
                                        </p:tgtEl>
                                        <p:attrNameLst>
                                          <p:attrName>style.visibility</p:attrName>
                                        </p:attrNameLst>
                                      </p:cBhvr>
                                      <p:to>
                                        <p:strVal val="visible"/>
                                      </p:to>
                                    </p:set>
                                    <p:animEffect transition="in" filter="randombar(horizontal)">
                                      <p:cBhvr>
                                        <p:cTn id="7" dur="500"/>
                                        <p:tgtEl>
                                          <p:spTgt spid="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457200" y="1600200"/>
            <a:ext cx="8229600" cy="4525963"/>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a:t>Der epigraphische Befund</a:t>
            </a:r>
            <a:endParaRPr lang="en-GB" dirty="0"/>
          </a:p>
        </p:txBody>
      </p:sp>
      <p:sp>
        <p:nvSpPr>
          <p:cNvPr id="5" name="Title 1"/>
          <p:cNvSpPr txBox="1">
            <a:spLocks/>
          </p:cNvSpPr>
          <p:nvPr/>
        </p:nvSpPr>
        <p:spPr>
          <a:xfrm>
            <a:off x="609600" y="427038"/>
            <a:ext cx="8229600" cy="1143000"/>
          </a:xfrm>
          <a:prstGeom prst="rect">
            <a:avLst/>
          </a:prstGeom>
        </p:spPr>
        <p:txBody>
          <a:bodyPr vert="horz" lIns="91440" tIns="45720" rIns="91440" bIns="45720" rtlCol="0" anchor="b">
            <a:normAutofit/>
          </a:bodyPr>
          <a:lst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a:lstStyle>
          <a:p>
            <a:r>
              <a:rPr lang="en-GB"/>
              <a:t>Verbreitung</a:t>
            </a:r>
            <a:endParaRPr lang="en-GB" dirty="0"/>
          </a:p>
        </p:txBody>
      </p:sp>
      <p:sp>
        <p:nvSpPr>
          <p:cNvPr id="6" name="Title 1"/>
          <p:cNvSpPr>
            <a:spLocks noGrp="1"/>
          </p:cNvSpPr>
          <p:nvPr>
            <p:ph type="title"/>
          </p:nvPr>
        </p:nvSpPr>
        <p:spPr/>
        <p:txBody>
          <a:bodyPr/>
          <a:lstStyle/>
          <a:p>
            <a:endParaRPr lang="en-GB"/>
          </a:p>
        </p:txBody>
      </p:sp>
      <p:pic>
        <p:nvPicPr>
          <p:cNvPr id="7"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5992"/>
          <a:stretch/>
        </p:blipFill>
        <p:spPr>
          <a:xfrm>
            <a:off x="484807" y="44624"/>
            <a:ext cx="8479681" cy="6765196"/>
          </a:xfrm>
        </p:spPr>
      </p:pic>
      <p:sp>
        <p:nvSpPr>
          <p:cNvPr id="8" name="TextBox 7"/>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accent5">
                    <a:lumMod val="40000"/>
                    <a:lumOff val="60000"/>
                  </a:schemeClr>
                </a:solidFill>
              </a:rPr>
              <a:t>R. Talbert, Barrington Atlas of the Greek and Roman World, Princeton UP 2001</a:t>
            </a:r>
          </a:p>
        </p:txBody>
      </p:sp>
      <p:sp>
        <p:nvSpPr>
          <p:cNvPr id="9" name="Oval 8"/>
          <p:cNvSpPr/>
          <p:nvPr/>
        </p:nvSpPr>
        <p:spPr>
          <a:xfrm>
            <a:off x="1763688" y="3789040"/>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1115616" y="3320987"/>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575983" y="3647858"/>
            <a:ext cx="312906" cy="369332"/>
          </a:xfrm>
          <a:prstGeom prst="rect">
            <a:avLst/>
          </a:prstGeom>
          <a:noFill/>
        </p:spPr>
        <p:txBody>
          <a:bodyPr wrap="none" rtlCol="0">
            <a:spAutoFit/>
          </a:bodyPr>
          <a:lstStyle/>
          <a:p>
            <a:r>
              <a:rPr lang="en-GB" dirty="0">
                <a:solidFill>
                  <a:srgbClr val="9A0000"/>
                </a:solidFill>
              </a:rPr>
              <a:t>5</a:t>
            </a:r>
          </a:p>
        </p:txBody>
      </p:sp>
      <p:sp>
        <p:nvSpPr>
          <p:cNvPr id="12" name="TextBox 11"/>
          <p:cNvSpPr txBox="1"/>
          <p:nvPr/>
        </p:nvSpPr>
        <p:spPr>
          <a:xfrm>
            <a:off x="2602910" y="5661248"/>
            <a:ext cx="312906" cy="369332"/>
          </a:xfrm>
          <a:prstGeom prst="rect">
            <a:avLst/>
          </a:prstGeom>
          <a:noFill/>
        </p:spPr>
        <p:txBody>
          <a:bodyPr wrap="none" rtlCol="0">
            <a:spAutoFit/>
          </a:bodyPr>
          <a:lstStyle/>
          <a:p>
            <a:r>
              <a:rPr lang="en-GB" dirty="0">
                <a:solidFill>
                  <a:srgbClr val="9A0000"/>
                </a:solidFill>
              </a:rPr>
              <a:t>1</a:t>
            </a:r>
          </a:p>
        </p:txBody>
      </p:sp>
      <p:sp>
        <p:nvSpPr>
          <p:cNvPr id="13" name="Oval 12"/>
          <p:cNvSpPr/>
          <p:nvPr/>
        </p:nvSpPr>
        <p:spPr>
          <a:xfrm>
            <a:off x="1763688" y="4509120"/>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1547664" y="4509120"/>
            <a:ext cx="312906" cy="369332"/>
          </a:xfrm>
          <a:prstGeom prst="rect">
            <a:avLst/>
          </a:prstGeom>
          <a:noFill/>
        </p:spPr>
        <p:txBody>
          <a:bodyPr wrap="none" rtlCol="0">
            <a:spAutoFit/>
          </a:bodyPr>
          <a:lstStyle/>
          <a:p>
            <a:r>
              <a:rPr lang="en-GB" dirty="0">
                <a:solidFill>
                  <a:srgbClr val="9A0000"/>
                </a:solidFill>
              </a:rPr>
              <a:t>3</a:t>
            </a:r>
          </a:p>
        </p:txBody>
      </p:sp>
      <p:sp>
        <p:nvSpPr>
          <p:cNvPr id="15" name="Oval 14"/>
          <p:cNvSpPr/>
          <p:nvPr/>
        </p:nvSpPr>
        <p:spPr>
          <a:xfrm>
            <a:off x="1979712" y="4725144"/>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386886" y="4571836"/>
            <a:ext cx="312906" cy="369332"/>
          </a:xfrm>
          <a:prstGeom prst="rect">
            <a:avLst/>
          </a:prstGeom>
          <a:noFill/>
        </p:spPr>
        <p:txBody>
          <a:bodyPr wrap="none" rtlCol="0">
            <a:spAutoFit/>
          </a:bodyPr>
          <a:lstStyle/>
          <a:p>
            <a:r>
              <a:rPr lang="en-GB" dirty="0">
                <a:solidFill>
                  <a:srgbClr val="9A0000"/>
                </a:solidFill>
              </a:rPr>
              <a:t>7</a:t>
            </a:r>
          </a:p>
        </p:txBody>
      </p:sp>
      <p:sp>
        <p:nvSpPr>
          <p:cNvPr id="17" name="Oval 16"/>
          <p:cNvSpPr/>
          <p:nvPr/>
        </p:nvSpPr>
        <p:spPr>
          <a:xfrm>
            <a:off x="1907704" y="5157192"/>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1284506" y="393305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1115616" y="4077072"/>
            <a:ext cx="312906" cy="369332"/>
          </a:xfrm>
          <a:prstGeom prst="rect">
            <a:avLst/>
          </a:prstGeom>
          <a:noFill/>
        </p:spPr>
        <p:txBody>
          <a:bodyPr wrap="none" rtlCol="0">
            <a:spAutoFit/>
          </a:bodyPr>
          <a:lstStyle/>
          <a:p>
            <a:r>
              <a:rPr lang="en-GB" dirty="0">
                <a:solidFill>
                  <a:srgbClr val="9A0000"/>
                </a:solidFill>
              </a:rPr>
              <a:t>2</a:t>
            </a:r>
          </a:p>
        </p:txBody>
      </p:sp>
      <p:sp>
        <p:nvSpPr>
          <p:cNvPr id="20" name="Oval 19"/>
          <p:cNvSpPr/>
          <p:nvPr/>
        </p:nvSpPr>
        <p:spPr>
          <a:xfrm>
            <a:off x="2508642" y="5013176"/>
            <a:ext cx="695206" cy="72008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1738814" y="5301208"/>
            <a:ext cx="312906" cy="369332"/>
          </a:xfrm>
          <a:prstGeom prst="rect">
            <a:avLst/>
          </a:prstGeom>
          <a:noFill/>
        </p:spPr>
        <p:txBody>
          <a:bodyPr wrap="none" rtlCol="0">
            <a:spAutoFit/>
          </a:bodyPr>
          <a:lstStyle/>
          <a:p>
            <a:r>
              <a:rPr lang="en-GB" dirty="0">
                <a:solidFill>
                  <a:srgbClr val="9A0000"/>
                </a:solidFill>
              </a:rPr>
              <a:t>6</a:t>
            </a:r>
          </a:p>
        </p:txBody>
      </p:sp>
      <p:sp>
        <p:nvSpPr>
          <p:cNvPr id="22" name="Oval 21"/>
          <p:cNvSpPr/>
          <p:nvPr/>
        </p:nvSpPr>
        <p:spPr>
          <a:xfrm>
            <a:off x="1907704" y="5769259"/>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2579786" y="4754362"/>
            <a:ext cx="312906" cy="369332"/>
          </a:xfrm>
          <a:prstGeom prst="rect">
            <a:avLst/>
          </a:prstGeom>
          <a:noFill/>
        </p:spPr>
        <p:txBody>
          <a:bodyPr wrap="none" rtlCol="0">
            <a:spAutoFit/>
          </a:bodyPr>
          <a:lstStyle/>
          <a:p>
            <a:r>
              <a:rPr lang="en-GB" dirty="0">
                <a:solidFill>
                  <a:srgbClr val="9A0000"/>
                </a:solidFill>
              </a:rPr>
              <a:t>3</a:t>
            </a:r>
          </a:p>
        </p:txBody>
      </p:sp>
      <p:sp>
        <p:nvSpPr>
          <p:cNvPr id="24" name="Oval 23"/>
          <p:cNvSpPr/>
          <p:nvPr/>
        </p:nvSpPr>
        <p:spPr>
          <a:xfrm>
            <a:off x="2573178" y="55472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p:cNvSpPr/>
          <p:nvPr/>
        </p:nvSpPr>
        <p:spPr>
          <a:xfrm>
            <a:off x="2376199" y="496167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rot="19302812">
            <a:off x="2404206" y="4867754"/>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7" name="TextBox 26"/>
          <p:cNvSpPr txBox="1"/>
          <p:nvPr/>
        </p:nvSpPr>
        <p:spPr>
          <a:xfrm>
            <a:off x="1738814" y="5877272"/>
            <a:ext cx="312906" cy="369332"/>
          </a:xfrm>
          <a:prstGeom prst="rect">
            <a:avLst/>
          </a:prstGeom>
          <a:noFill/>
        </p:spPr>
        <p:txBody>
          <a:bodyPr wrap="none" rtlCol="0">
            <a:spAutoFit/>
          </a:bodyPr>
          <a:lstStyle/>
          <a:p>
            <a:r>
              <a:rPr lang="en-GB" dirty="0">
                <a:solidFill>
                  <a:srgbClr val="9A0000"/>
                </a:solidFill>
              </a:rPr>
              <a:t>3</a:t>
            </a:r>
          </a:p>
        </p:txBody>
      </p:sp>
      <p:sp>
        <p:nvSpPr>
          <p:cNvPr id="28" name="TextBox 27"/>
          <p:cNvSpPr txBox="1"/>
          <p:nvPr/>
        </p:nvSpPr>
        <p:spPr>
          <a:xfrm>
            <a:off x="3460180" y="4437112"/>
            <a:ext cx="312906" cy="369332"/>
          </a:xfrm>
          <a:prstGeom prst="rect">
            <a:avLst/>
          </a:prstGeom>
          <a:noFill/>
        </p:spPr>
        <p:txBody>
          <a:bodyPr wrap="none" rtlCol="0">
            <a:spAutoFit/>
          </a:bodyPr>
          <a:lstStyle/>
          <a:p>
            <a:r>
              <a:rPr lang="en-GB" dirty="0">
                <a:solidFill>
                  <a:srgbClr val="9A0000"/>
                </a:solidFill>
              </a:rPr>
              <a:t>3</a:t>
            </a:r>
          </a:p>
        </p:txBody>
      </p:sp>
      <p:sp>
        <p:nvSpPr>
          <p:cNvPr id="29" name="TextBox 28"/>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0" name="TextBox 29"/>
          <p:cNvSpPr txBox="1"/>
          <p:nvPr/>
        </p:nvSpPr>
        <p:spPr>
          <a:xfrm>
            <a:off x="2411288" y="3832524"/>
            <a:ext cx="101502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HADRIANOPOLIS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1" name="Oval 30"/>
          <p:cNvSpPr/>
          <p:nvPr/>
        </p:nvSpPr>
        <p:spPr>
          <a:xfrm>
            <a:off x="2376199" y="38250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2508642" y="3861153"/>
            <a:ext cx="312906" cy="369332"/>
          </a:xfrm>
          <a:prstGeom prst="rect">
            <a:avLst/>
          </a:prstGeom>
          <a:noFill/>
        </p:spPr>
        <p:txBody>
          <a:bodyPr wrap="none" rtlCol="0">
            <a:spAutoFit/>
          </a:bodyPr>
          <a:lstStyle/>
          <a:p>
            <a:r>
              <a:rPr lang="en-GB" dirty="0">
                <a:solidFill>
                  <a:srgbClr val="9A0000"/>
                </a:solidFill>
              </a:rPr>
              <a:t>1</a:t>
            </a:r>
          </a:p>
        </p:txBody>
      </p:sp>
      <p:sp>
        <p:nvSpPr>
          <p:cNvPr id="33" name="TextBox 32"/>
          <p:cNvSpPr txBox="1"/>
          <p:nvPr/>
        </p:nvSpPr>
        <p:spPr>
          <a:xfrm>
            <a:off x="910722" y="3203684"/>
            <a:ext cx="312906" cy="369332"/>
          </a:xfrm>
          <a:prstGeom prst="rect">
            <a:avLst/>
          </a:prstGeom>
          <a:noFill/>
        </p:spPr>
        <p:txBody>
          <a:bodyPr wrap="none" rtlCol="0">
            <a:spAutoFit/>
          </a:bodyPr>
          <a:lstStyle/>
          <a:p>
            <a:r>
              <a:rPr lang="en-GB" dirty="0">
                <a:solidFill>
                  <a:srgbClr val="9A0000"/>
                </a:solidFill>
              </a:rPr>
              <a:t>1</a:t>
            </a:r>
          </a:p>
        </p:txBody>
      </p:sp>
      <p:sp>
        <p:nvSpPr>
          <p:cNvPr id="34" name="Oval 33"/>
          <p:cNvSpPr/>
          <p:nvPr/>
        </p:nvSpPr>
        <p:spPr>
          <a:xfrm>
            <a:off x="1164057" y="464732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a:off x="1019925" y="4787860"/>
            <a:ext cx="312906" cy="369332"/>
          </a:xfrm>
          <a:prstGeom prst="rect">
            <a:avLst/>
          </a:prstGeom>
          <a:noFill/>
        </p:spPr>
        <p:txBody>
          <a:bodyPr wrap="none" rtlCol="0">
            <a:spAutoFit/>
          </a:bodyPr>
          <a:lstStyle/>
          <a:p>
            <a:r>
              <a:rPr lang="en-GB" dirty="0">
                <a:solidFill>
                  <a:srgbClr val="9A0000"/>
                </a:solidFill>
              </a:rPr>
              <a:t>1</a:t>
            </a:r>
          </a:p>
        </p:txBody>
      </p:sp>
      <p:sp>
        <p:nvSpPr>
          <p:cNvPr id="36" name="Oval 35"/>
          <p:cNvSpPr/>
          <p:nvPr/>
        </p:nvSpPr>
        <p:spPr>
          <a:xfrm>
            <a:off x="1680550" y="5142093"/>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1475656" y="5157192"/>
            <a:ext cx="312906" cy="369332"/>
          </a:xfrm>
          <a:prstGeom prst="rect">
            <a:avLst/>
          </a:prstGeom>
          <a:noFill/>
        </p:spPr>
        <p:txBody>
          <a:bodyPr wrap="none" rtlCol="0">
            <a:spAutoFit/>
          </a:bodyPr>
          <a:lstStyle/>
          <a:p>
            <a:r>
              <a:rPr lang="en-GB" dirty="0">
                <a:solidFill>
                  <a:srgbClr val="9A0000"/>
                </a:solidFill>
              </a:rPr>
              <a:t>2</a:t>
            </a:r>
          </a:p>
        </p:txBody>
      </p:sp>
      <p:sp>
        <p:nvSpPr>
          <p:cNvPr id="38" name="Oval 37"/>
          <p:cNvSpPr/>
          <p:nvPr/>
        </p:nvSpPr>
        <p:spPr>
          <a:xfrm>
            <a:off x="3039900" y="453197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p:cNvSpPr txBox="1"/>
          <p:nvPr/>
        </p:nvSpPr>
        <p:spPr>
          <a:xfrm>
            <a:off x="2843808" y="4499828"/>
            <a:ext cx="312906" cy="369332"/>
          </a:xfrm>
          <a:prstGeom prst="rect">
            <a:avLst/>
          </a:prstGeom>
          <a:noFill/>
        </p:spPr>
        <p:txBody>
          <a:bodyPr wrap="none" rtlCol="0">
            <a:spAutoFit/>
          </a:bodyPr>
          <a:lstStyle/>
          <a:p>
            <a:r>
              <a:rPr lang="en-GB" dirty="0">
                <a:solidFill>
                  <a:srgbClr val="9A0000"/>
                </a:solidFill>
              </a:rPr>
              <a:t>1</a:t>
            </a:r>
          </a:p>
        </p:txBody>
      </p:sp>
      <p:sp>
        <p:nvSpPr>
          <p:cNvPr id="40" name="TextBox 39"/>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1" name="Oval 40"/>
          <p:cNvSpPr/>
          <p:nvPr/>
        </p:nvSpPr>
        <p:spPr>
          <a:xfrm>
            <a:off x="2198440" y="505382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p:cNvSpPr txBox="1"/>
          <p:nvPr/>
        </p:nvSpPr>
        <p:spPr>
          <a:xfrm>
            <a:off x="1942400" y="5003884"/>
            <a:ext cx="312906" cy="369332"/>
          </a:xfrm>
          <a:prstGeom prst="rect">
            <a:avLst/>
          </a:prstGeom>
          <a:noFill/>
        </p:spPr>
        <p:txBody>
          <a:bodyPr wrap="none" rtlCol="0">
            <a:spAutoFit/>
          </a:bodyPr>
          <a:lstStyle/>
          <a:p>
            <a:r>
              <a:rPr lang="en-GB" dirty="0">
                <a:solidFill>
                  <a:srgbClr val="9A0000"/>
                </a:solidFill>
              </a:rPr>
              <a:t>2</a:t>
            </a:r>
          </a:p>
        </p:txBody>
      </p:sp>
      <p:sp>
        <p:nvSpPr>
          <p:cNvPr id="43" name="TextBox 42"/>
          <p:cNvSpPr txBox="1"/>
          <p:nvPr/>
        </p:nvSpPr>
        <p:spPr>
          <a:xfrm>
            <a:off x="1907704" y="5126995"/>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4" name="Oval 43"/>
          <p:cNvSpPr/>
          <p:nvPr/>
        </p:nvSpPr>
        <p:spPr>
          <a:xfrm>
            <a:off x="2250117" y="4112203"/>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TextBox 44"/>
          <p:cNvSpPr txBox="1"/>
          <p:nvPr/>
        </p:nvSpPr>
        <p:spPr>
          <a:xfrm>
            <a:off x="2111291" y="4166873"/>
            <a:ext cx="312906" cy="369332"/>
          </a:xfrm>
          <a:prstGeom prst="rect">
            <a:avLst/>
          </a:prstGeom>
          <a:noFill/>
        </p:spPr>
        <p:txBody>
          <a:bodyPr wrap="none" rtlCol="0">
            <a:spAutoFit/>
          </a:bodyPr>
          <a:lstStyle/>
          <a:p>
            <a:r>
              <a:rPr lang="en-GB" dirty="0">
                <a:solidFill>
                  <a:srgbClr val="9A0000"/>
                </a:solidFill>
              </a:rPr>
              <a:t>3</a:t>
            </a:r>
          </a:p>
        </p:txBody>
      </p:sp>
      <p:sp>
        <p:nvSpPr>
          <p:cNvPr id="46" name="TextBox 45"/>
          <p:cNvSpPr txBox="1"/>
          <p:nvPr/>
        </p:nvSpPr>
        <p:spPr>
          <a:xfrm>
            <a:off x="2418913" y="4138627"/>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7" name="Oval 46"/>
          <p:cNvSpPr/>
          <p:nvPr/>
        </p:nvSpPr>
        <p:spPr>
          <a:xfrm>
            <a:off x="1630802" y="481515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TextBox 47"/>
          <p:cNvSpPr txBox="1"/>
          <p:nvPr/>
        </p:nvSpPr>
        <p:spPr>
          <a:xfrm>
            <a:off x="1738814" y="4797152"/>
            <a:ext cx="312906" cy="369332"/>
          </a:xfrm>
          <a:prstGeom prst="rect">
            <a:avLst/>
          </a:prstGeom>
          <a:noFill/>
        </p:spPr>
        <p:txBody>
          <a:bodyPr wrap="none" rtlCol="0">
            <a:spAutoFit/>
          </a:bodyPr>
          <a:lstStyle/>
          <a:p>
            <a:r>
              <a:rPr lang="en-GB" dirty="0">
                <a:solidFill>
                  <a:srgbClr val="9A0000"/>
                </a:solidFill>
              </a:rPr>
              <a:t>1</a:t>
            </a:r>
          </a:p>
        </p:txBody>
      </p:sp>
      <p:sp>
        <p:nvSpPr>
          <p:cNvPr id="49" name="TextBox 48"/>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0" name="TextBox 49"/>
          <p:cNvSpPr txBox="1"/>
          <p:nvPr/>
        </p:nvSpPr>
        <p:spPr>
          <a:xfrm>
            <a:off x="2411760" y="5631051"/>
            <a:ext cx="68159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CERAMUS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1" name="Oval 50"/>
          <p:cNvSpPr/>
          <p:nvPr/>
        </p:nvSpPr>
        <p:spPr>
          <a:xfrm>
            <a:off x="2123728" y="285293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a:off x="2195736" y="2708920"/>
            <a:ext cx="312906" cy="369332"/>
          </a:xfrm>
          <a:prstGeom prst="rect">
            <a:avLst/>
          </a:prstGeom>
          <a:noFill/>
        </p:spPr>
        <p:txBody>
          <a:bodyPr wrap="none" rtlCol="0">
            <a:spAutoFit/>
          </a:bodyPr>
          <a:lstStyle/>
          <a:p>
            <a:r>
              <a:rPr lang="en-GB" dirty="0">
                <a:solidFill>
                  <a:srgbClr val="9A0000"/>
                </a:solidFill>
              </a:rPr>
              <a:t>1</a:t>
            </a:r>
          </a:p>
        </p:txBody>
      </p:sp>
      <p:sp>
        <p:nvSpPr>
          <p:cNvPr id="53" name="Oval 52"/>
          <p:cNvSpPr/>
          <p:nvPr/>
        </p:nvSpPr>
        <p:spPr>
          <a:xfrm>
            <a:off x="2979840" y="4861560"/>
            <a:ext cx="793246" cy="81174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55" name="TextBox 54"/>
          <p:cNvSpPr txBox="1"/>
          <p:nvPr/>
        </p:nvSpPr>
        <p:spPr>
          <a:xfrm>
            <a:off x="2843808" y="5517232"/>
            <a:ext cx="441146" cy="369332"/>
          </a:xfrm>
          <a:prstGeom prst="rect">
            <a:avLst/>
          </a:prstGeom>
          <a:noFill/>
        </p:spPr>
        <p:txBody>
          <a:bodyPr wrap="none" rtlCol="0">
            <a:spAutoFit/>
          </a:bodyPr>
          <a:lstStyle/>
          <a:p>
            <a:r>
              <a:rPr lang="en-GB" dirty="0">
                <a:solidFill>
                  <a:srgbClr val="9A0000"/>
                </a:solidFill>
              </a:rPr>
              <a:t>12</a:t>
            </a:r>
          </a:p>
        </p:txBody>
      </p:sp>
      <p:sp>
        <p:nvSpPr>
          <p:cNvPr id="56" name="TextBox 55"/>
          <p:cNvSpPr txBox="1"/>
          <p:nvPr/>
        </p:nvSpPr>
        <p:spPr>
          <a:xfrm>
            <a:off x="2915816" y="5162602"/>
            <a:ext cx="86273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APHRODISIAS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7" name="TextBox 56"/>
          <p:cNvSpPr txBox="1"/>
          <p:nvPr/>
        </p:nvSpPr>
        <p:spPr>
          <a:xfrm>
            <a:off x="3122742" y="5589240"/>
            <a:ext cx="441146" cy="369332"/>
          </a:xfrm>
          <a:prstGeom prst="rect">
            <a:avLst/>
          </a:prstGeom>
          <a:noFill/>
        </p:spPr>
        <p:txBody>
          <a:bodyPr wrap="none" rtlCol="0">
            <a:spAutoFit/>
          </a:bodyPr>
          <a:lstStyle/>
          <a:p>
            <a:r>
              <a:rPr lang="en-GB" dirty="0">
                <a:solidFill>
                  <a:srgbClr val="9A0000"/>
                </a:solidFill>
              </a:rPr>
              <a:t>17</a:t>
            </a:r>
          </a:p>
        </p:txBody>
      </p:sp>
      <p:sp>
        <p:nvSpPr>
          <p:cNvPr id="58" name="Oval 57"/>
          <p:cNvSpPr/>
          <p:nvPr/>
        </p:nvSpPr>
        <p:spPr>
          <a:xfrm>
            <a:off x="3256593" y="4690526"/>
            <a:ext cx="360040" cy="324037"/>
          </a:xfrm>
          <a:prstGeom prst="ellipse">
            <a:avLst/>
          </a:prstGeom>
          <a:solidFill>
            <a:srgbClr val="FFC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Oval 58"/>
          <p:cNvSpPr/>
          <p:nvPr/>
        </p:nvSpPr>
        <p:spPr>
          <a:xfrm>
            <a:off x="2170862" y="550406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TextBox 59"/>
          <p:cNvSpPr txBox="1"/>
          <p:nvPr/>
        </p:nvSpPr>
        <p:spPr>
          <a:xfrm>
            <a:off x="2000816" y="5521425"/>
            <a:ext cx="48122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IASOS</a:t>
            </a:r>
          </a:p>
        </p:txBody>
      </p:sp>
      <p:sp>
        <p:nvSpPr>
          <p:cNvPr id="61" name="TextBox 60"/>
          <p:cNvSpPr txBox="1"/>
          <p:nvPr/>
        </p:nvSpPr>
        <p:spPr>
          <a:xfrm>
            <a:off x="2195736" y="5621953"/>
            <a:ext cx="312906" cy="369332"/>
          </a:xfrm>
          <a:prstGeom prst="rect">
            <a:avLst/>
          </a:prstGeom>
          <a:noFill/>
        </p:spPr>
        <p:txBody>
          <a:bodyPr wrap="none" rtlCol="0">
            <a:spAutoFit/>
          </a:bodyPr>
          <a:lstStyle/>
          <a:p>
            <a:r>
              <a:rPr lang="en-GB" dirty="0">
                <a:solidFill>
                  <a:srgbClr val="9A0000"/>
                </a:solidFill>
              </a:rPr>
              <a:t>1</a:t>
            </a:r>
          </a:p>
        </p:txBody>
      </p:sp>
      <p:sp>
        <p:nvSpPr>
          <p:cNvPr id="62" name="Oval 61"/>
          <p:cNvSpPr/>
          <p:nvPr/>
        </p:nvSpPr>
        <p:spPr>
          <a:xfrm>
            <a:off x="2657664" y="500983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TextBox 62"/>
          <p:cNvSpPr txBox="1"/>
          <p:nvPr/>
        </p:nvSpPr>
        <p:spPr>
          <a:xfrm rot="19302812">
            <a:off x="2642368" y="4989610"/>
            <a:ext cx="46358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NYSA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4" name="TextBox 63"/>
          <p:cNvSpPr txBox="1"/>
          <p:nvPr/>
        </p:nvSpPr>
        <p:spPr>
          <a:xfrm>
            <a:off x="2747874" y="4787860"/>
            <a:ext cx="312906" cy="369332"/>
          </a:xfrm>
          <a:prstGeom prst="rect">
            <a:avLst/>
          </a:prstGeom>
          <a:noFill/>
        </p:spPr>
        <p:txBody>
          <a:bodyPr wrap="none" rtlCol="0">
            <a:spAutoFit/>
          </a:bodyPr>
          <a:lstStyle/>
          <a:p>
            <a:r>
              <a:rPr lang="en-GB" dirty="0">
                <a:solidFill>
                  <a:srgbClr val="9A0000"/>
                </a:solidFill>
              </a:rPr>
              <a:t>1</a:t>
            </a:r>
          </a:p>
        </p:txBody>
      </p:sp>
      <p:sp>
        <p:nvSpPr>
          <p:cNvPr id="65" name="TextBox 64"/>
          <p:cNvSpPr txBox="1"/>
          <p:nvPr/>
        </p:nvSpPr>
        <p:spPr>
          <a:xfrm>
            <a:off x="3203848" y="3982207"/>
            <a:ext cx="312906" cy="369332"/>
          </a:xfrm>
          <a:prstGeom prst="rect">
            <a:avLst/>
          </a:prstGeom>
          <a:noFill/>
        </p:spPr>
        <p:txBody>
          <a:bodyPr wrap="none" rtlCol="0">
            <a:spAutoFit/>
          </a:bodyPr>
          <a:lstStyle/>
          <a:p>
            <a:r>
              <a:rPr lang="en-GB" dirty="0">
                <a:solidFill>
                  <a:srgbClr val="9A0000"/>
                </a:solidFill>
              </a:rPr>
              <a:t>1</a:t>
            </a:r>
          </a:p>
        </p:txBody>
      </p:sp>
      <p:sp>
        <p:nvSpPr>
          <p:cNvPr id="66" name="TextBox 65"/>
          <p:cNvSpPr txBox="1"/>
          <p:nvPr/>
        </p:nvSpPr>
        <p:spPr>
          <a:xfrm rot="19637841">
            <a:off x="3209385" y="4004480"/>
            <a:ext cx="106631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TEMENOTHRYRAI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7" name="Oval 66"/>
          <p:cNvSpPr/>
          <p:nvPr/>
        </p:nvSpPr>
        <p:spPr>
          <a:xfrm>
            <a:off x="3376463" y="411476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Oval 67"/>
          <p:cNvSpPr/>
          <p:nvPr/>
        </p:nvSpPr>
        <p:spPr>
          <a:xfrm>
            <a:off x="3524387" y="49580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TextBox 68"/>
          <p:cNvSpPr txBox="1"/>
          <p:nvPr/>
        </p:nvSpPr>
        <p:spPr>
          <a:xfrm rot="19234416">
            <a:off x="3411098" y="4894858"/>
            <a:ext cx="6783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ATTOUDA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0" name="Oval 69"/>
          <p:cNvSpPr/>
          <p:nvPr/>
        </p:nvSpPr>
        <p:spPr>
          <a:xfrm>
            <a:off x="2255404" y="38151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TextBox 70"/>
          <p:cNvSpPr txBox="1"/>
          <p:nvPr/>
        </p:nvSpPr>
        <p:spPr>
          <a:xfrm rot="18831155">
            <a:off x="2208176" y="3552817"/>
            <a:ext cx="67999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NAKRASA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2" name="TextBox 71"/>
          <p:cNvSpPr txBox="1"/>
          <p:nvPr/>
        </p:nvSpPr>
        <p:spPr>
          <a:xfrm>
            <a:off x="2200410" y="3501008"/>
            <a:ext cx="312906" cy="369332"/>
          </a:xfrm>
          <a:prstGeom prst="rect">
            <a:avLst/>
          </a:prstGeom>
          <a:noFill/>
        </p:spPr>
        <p:txBody>
          <a:bodyPr wrap="none" rtlCol="0">
            <a:spAutoFit/>
          </a:bodyPr>
          <a:lstStyle/>
          <a:p>
            <a:r>
              <a:rPr lang="en-GB" dirty="0">
                <a:solidFill>
                  <a:srgbClr val="9A0000"/>
                </a:solidFill>
              </a:rPr>
              <a:t>1</a:t>
            </a:r>
          </a:p>
        </p:txBody>
      </p:sp>
      <p:sp>
        <p:nvSpPr>
          <p:cNvPr id="73" name="Oval 72"/>
          <p:cNvSpPr/>
          <p:nvPr/>
        </p:nvSpPr>
        <p:spPr>
          <a:xfrm>
            <a:off x="3952660" y="5084024"/>
            <a:ext cx="556931" cy="50076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Oval 73"/>
          <p:cNvSpPr/>
          <p:nvPr/>
        </p:nvSpPr>
        <p:spPr>
          <a:xfrm>
            <a:off x="4293567" y="5197842"/>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TextBox 74"/>
          <p:cNvSpPr txBox="1"/>
          <p:nvPr/>
        </p:nvSpPr>
        <p:spPr>
          <a:xfrm>
            <a:off x="4517096" y="5386761"/>
            <a:ext cx="312906" cy="369332"/>
          </a:xfrm>
          <a:prstGeom prst="rect">
            <a:avLst/>
          </a:prstGeom>
          <a:noFill/>
        </p:spPr>
        <p:txBody>
          <a:bodyPr wrap="none" rtlCol="0">
            <a:spAutoFit/>
          </a:bodyPr>
          <a:lstStyle/>
          <a:p>
            <a:r>
              <a:rPr lang="en-GB" dirty="0">
                <a:solidFill>
                  <a:srgbClr val="9A0000"/>
                </a:solidFill>
              </a:rPr>
              <a:t>5</a:t>
            </a:r>
          </a:p>
        </p:txBody>
      </p:sp>
      <p:sp>
        <p:nvSpPr>
          <p:cNvPr id="76" name="Oval 75"/>
          <p:cNvSpPr/>
          <p:nvPr/>
        </p:nvSpPr>
        <p:spPr>
          <a:xfrm>
            <a:off x="4860032" y="53012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TextBox 76"/>
          <p:cNvSpPr txBox="1"/>
          <p:nvPr/>
        </p:nvSpPr>
        <p:spPr>
          <a:xfrm>
            <a:off x="4964999" y="5398314"/>
            <a:ext cx="312906" cy="369332"/>
          </a:xfrm>
          <a:prstGeom prst="rect">
            <a:avLst/>
          </a:prstGeom>
          <a:noFill/>
        </p:spPr>
        <p:txBody>
          <a:bodyPr wrap="none" rtlCol="0">
            <a:spAutoFit/>
          </a:bodyPr>
          <a:lstStyle/>
          <a:p>
            <a:r>
              <a:rPr lang="en-GB" dirty="0">
                <a:solidFill>
                  <a:srgbClr val="9A0000"/>
                </a:solidFill>
              </a:rPr>
              <a:t>1</a:t>
            </a:r>
          </a:p>
        </p:txBody>
      </p:sp>
      <p:sp>
        <p:nvSpPr>
          <p:cNvPr id="78" name="Oval 77"/>
          <p:cNvSpPr/>
          <p:nvPr/>
        </p:nvSpPr>
        <p:spPr>
          <a:xfrm>
            <a:off x="4585729" y="515582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xtBox 78"/>
          <p:cNvSpPr txBox="1"/>
          <p:nvPr/>
        </p:nvSpPr>
        <p:spPr>
          <a:xfrm>
            <a:off x="4530882" y="4943210"/>
            <a:ext cx="312906" cy="369332"/>
          </a:xfrm>
          <a:prstGeom prst="rect">
            <a:avLst/>
          </a:prstGeom>
          <a:noFill/>
        </p:spPr>
        <p:txBody>
          <a:bodyPr wrap="none" rtlCol="0">
            <a:spAutoFit/>
          </a:bodyPr>
          <a:lstStyle/>
          <a:p>
            <a:r>
              <a:rPr lang="en-GB" dirty="0">
                <a:solidFill>
                  <a:srgbClr val="9A0000"/>
                </a:solidFill>
              </a:rPr>
              <a:t>1</a:t>
            </a:r>
          </a:p>
        </p:txBody>
      </p:sp>
      <p:sp>
        <p:nvSpPr>
          <p:cNvPr id="80" name="TextBox 79"/>
          <p:cNvSpPr txBox="1"/>
          <p:nvPr/>
        </p:nvSpPr>
        <p:spPr>
          <a:xfrm>
            <a:off x="4386956" y="5185691"/>
            <a:ext cx="62228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SILLYON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1" name="Oval 80"/>
          <p:cNvSpPr/>
          <p:nvPr/>
        </p:nvSpPr>
        <p:spPr>
          <a:xfrm>
            <a:off x="4307813" y="541058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TextBox 81"/>
          <p:cNvSpPr txBox="1"/>
          <p:nvPr/>
        </p:nvSpPr>
        <p:spPr>
          <a:xfrm>
            <a:off x="4175199" y="5504064"/>
            <a:ext cx="68961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ATTALEIA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3" name="Oval 82"/>
          <p:cNvSpPr/>
          <p:nvPr/>
        </p:nvSpPr>
        <p:spPr>
          <a:xfrm>
            <a:off x="4337076" y="4671139"/>
            <a:ext cx="417128" cy="382688"/>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a:off x="4355976" y="4660897"/>
            <a:ext cx="5533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ADADA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5" name="TextBox 84"/>
          <p:cNvSpPr txBox="1"/>
          <p:nvPr/>
        </p:nvSpPr>
        <p:spPr>
          <a:xfrm>
            <a:off x="4547126" y="4427820"/>
            <a:ext cx="312906" cy="369332"/>
          </a:xfrm>
          <a:prstGeom prst="rect">
            <a:avLst/>
          </a:prstGeom>
          <a:noFill/>
        </p:spPr>
        <p:txBody>
          <a:bodyPr wrap="none" rtlCol="0">
            <a:spAutoFit/>
          </a:bodyPr>
          <a:lstStyle/>
          <a:p>
            <a:r>
              <a:rPr lang="en-GB" dirty="0">
                <a:solidFill>
                  <a:srgbClr val="9A0000"/>
                </a:solidFill>
              </a:rPr>
              <a:t>4</a:t>
            </a:r>
          </a:p>
        </p:txBody>
      </p:sp>
      <p:sp>
        <p:nvSpPr>
          <p:cNvPr id="86" name="TextBox 85"/>
          <p:cNvSpPr txBox="1"/>
          <p:nvPr/>
        </p:nvSpPr>
        <p:spPr>
          <a:xfrm rot="18988557">
            <a:off x="3857182" y="5195905"/>
            <a:ext cx="72167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TERMESOS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7" name="TextBox 86"/>
          <p:cNvSpPr txBox="1"/>
          <p:nvPr/>
        </p:nvSpPr>
        <p:spPr>
          <a:xfrm>
            <a:off x="3978247" y="5507940"/>
            <a:ext cx="312906" cy="369332"/>
          </a:xfrm>
          <a:prstGeom prst="rect">
            <a:avLst/>
          </a:prstGeom>
          <a:noFill/>
        </p:spPr>
        <p:txBody>
          <a:bodyPr wrap="none" rtlCol="0">
            <a:spAutoFit/>
          </a:bodyPr>
          <a:lstStyle/>
          <a:p>
            <a:r>
              <a:rPr lang="en-GB" dirty="0">
                <a:solidFill>
                  <a:srgbClr val="9A0000"/>
                </a:solidFill>
              </a:rPr>
              <a:t>7</a:t>
            </a:r>
          </a:p>
        </p:txBody>
      </p:sp>
      <p:sp>
        <p:nvSpPr>
          <p:cNvPr id="88" name="Oval 87"/>
          <p:cNvSpPr/>
          <p:nvPr/>
        </p:nvSpPr>
        <p:spPr>
          <a:xfrm>
            <a:off x="3484475" y="58772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9" name="TextBox 88"/>
          <p:cNvSpPr txBox="1"/>
          <p:nvPr/>
        </p:nvSpPr>
        <p:spPr>
          <a:xfrm>
            <a:off x="3275856" y="5877272"/>
            <a:ext cx="312906" cy="369332"/>
          </a:xfrm>
          <a:prstGeom prst="rect">
            <a:avLst/>
          </a:prstGeom>
          <a:noFill/>
        </p:spPr>
        <p:txBody>
          <a:bodyPr wrap="none" rtlCol="0">
            <a:spAutoFit/>
          </a:bodyPr>
          <a:lstStyle/>
          <a:p>
            <a:r>
              <a:rPr lang="en-GB" dirty="0">
                <a:solidFill>
                  <a:srgbClr val="9A0000"/>
                </a:solidFill>
              </a:rPr>
              <a:t>1</a:t>
            </a:r>
          </a:p>
        </p:txBody>
      </p:sp>
      <p:sp>
        <p:nvSpPr>
          <p:cNvPr id="90" name="TextBox 89"/>
          <p:cNvSpPr txBox="1"/>
          <p:nvPr/>
        </p:nvSpPr>
        <p:spPr>
          <a:xfrm>
            <a:off x="3347864" y="5877852"/>
            <a:ext cx="7729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TELMESSOS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1" name="TextBox 90"/>
          <p:cNvSpPr txBox="1"/>
          <p:nvPr/>
        </p:nvSpPr>
        <p:spPr>
          <a:xfrm rot="1525223">
            <a:off x="3778727" y="3078487"/>
            <a:ext cx="8386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DORYLAEUM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2" name="Oval 91"/>
          <p:cNvSpPr/>
          <p:nvPr/>
        </p:nvSpPr>
        <p:spPr>
          <a:xfrm>
            <a:off x="3594203" y="599457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TextBox 92"/>
          <p:cNvSpPr txBox="1"/>
          <p:nvPr/>
        </p:nvSpPr>
        <p:spPr>
          <a:xfrm>
            <a:off x="3611022" y="6156012"/>
            <a:ext cx="312906" cy="369332"/>
          </a:xfrm>
          <a:prstGeom prst="rect">
            <a:avLst/>
          </a:prstGeom>
          <a:noFill/>
        </p:spPr>
        <p:txBody>
          <a:bodyPr wrap="none" rtlCol="0">
            <a:spAutoFit/>
          </a:bodyPr>
          <a:lstStyle/>
          <a:p>
            <a:r>
              <a:rPr lang="en-GB" dirty="0">
                <a:solidFill>
                  <a:srgbClr val="9A0000"/>
                </a:solidFill>
              </a:rPr>
              <a:t>1</a:t>
            </a:r>
          </a:p>
        </p:txBody>
      </p:sp>
      <p:sp>
        <p:nvSpPr>
          <p:cNvPr id="94" name="TextBox 93"/>
          <p:cNvSpPr txBox="1"/>
          <p:nvPr/>
        </p:nvSpPr>
        <p:spPr>
          <a:xfrm>
            <a:off x="4018746" y="6235892"/>
            <a:ext cx="312906" cy="369332"/>
          </a:xfrm>
          <a:prstGeom prst="rect">
            <a:avLst/>
          </a:prstGeom>
          <a:noFill/>
        </p:spPr>
        <p:txBody>
          <a:bodyPr wrap="none" rtlCol="0">
            <a:spAutoFit/>
          </a:bodyPr>
          <a:lstStyle/>
          <a:p>
            <a:r>
              <a:rPr lang="en-GB" dirty="0">
                <a:solidFill>
                  <a:srgbClr val="9A0000"/>
                </a:solidFill>
              </a:rPr>
              <a:t>1</a:t>
            </a:r>
          </a:p>
        </p:txBody>
      </p:sp>
      <p:sp>
        <p:nvSpPr>
          <p:cNvPr id="95" name="Oval 94"/>
          <p:cNvSpPr/>
          <p:nvPr/>
        </p:nvSpPr>
        <p:spPr>
          <a:xfrm>
            <a:off x="3916916" y="607564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6" name="TextBox 95"/>
          <p:cNvSpPr txBox="1"/>
          <p:nvPr/>
        </p:nvSpPr>
        <p:spPr>
          <a:xfrm>
            <a:off x="3917527" y="6063099"/>
            <a:ext cx="61747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APERLAI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7" name="TextBox 96"/>
          <p:cNvSpPr txBox="1"/>
          <p:nvPr/>
        </p:nvSpPr>
        <p:spPr>
          <a:xfrm>
            <a:off x="3339784" y="5586853"/>
            <a:ext cx="57740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KIBYRA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8" name="Oval 97"/>
          <p:cNvSpPr/>
          <p:nvPr/>
        </p:nvSpPr>
        <p:spPr>
          <a:xfrm>
            <a:off x="3534416" y="5517232"/>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9" name="TextBox 98"/>
          <p:cNvSpPr txBox="1"/>
          <p:nvPr/>
        </p:nvSpPr>
        <p:spPr>
          <a:xfrm>
            <a:off x="3707904" y="5507940"/>
            <a:ext cx="312906" cy="369332"/>
          </a:xfrm>
          <a:prstGeom prst="rect">
            <a:avLst/>
          </a:prstGeom>
          <a:noFill/>
        </p:spPr>
        <p:txBody>
          <a:bodyPr wrap="none" rtlCol="0">
            <a:spAutoFit/>
          </a:bodyPr>
          <a:lstStyle/>
          <a:p>
            <a:r>
              <a:rPr lang="en-GB" dirty="0">
                <a:solidFill>
                  <a:srgbClr val="9A0000"/>
                </a:solidFill>
              </a:rPr>
              <a:t>2</a:t>
            </a:r>
          </a:p>
        </p:txBody>
      </p:sp>
      <p:sp>
        <p:nvSpPr>
          <p:cNvPr id="100" name="Oval 99"/>
          <p:cNvSpPr/>
          <p:nvPr/>
        </p:nvSpPr>
        <p:spPr>
          <a:xfrm>
            <a:off x="3523700" y="570297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1" name="TextBox 100"/>
          <p:cNvSpPr txBox="1"/>
          <p:nvPr/>
        </p:nvSpPr>
        <p:spPr>
          <a:xfrm>
            <a:off x="3482301" y="5771134"/>
            <a:ext cx="73449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OINOANDA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2" name="TextBox 101"/>
          <p:cNvSpPr txBox="1"/>
          <p:nvPr/>
        </p:nvSpPr>
        <p:spPr>
          <a:xfrm>
            <a:off x="3328022" y="5651956"/>
            <a:ext cx="312906" cy="369332"/>
          </a:xfrm>
          <a:prstGeom prst="rect">
            <a:avLst/>
          </a:prstGeom>
          <a:noFill/>
        </p:spPr>
        <p:txBody>
          <a:bodyPr wrap="none" rtlCol="0">
            <a:spAutoFit/>
          </a:bodyPr>
          <a:lstStyle/>
          <a:p>
            <a:r>
              <a:rPr lang="en-GB" dirty="0">
                <a:solidFill>
                  <a:srgbClr val="9A0000"/>
                </a:solidFill>
              </a:rPr>
              <a:t>1</a:t>
            </a:r>
          </a:p>
        </p:txBody>
      </p:sp>
      <p:sp>
        <p:nvSpPr>
          <p:cNvPr id="103" name="Oval 102"/>
          <p:cNvSpPr/>
          <p:nvPr/>
        </p:nvSpPr>
        <p:spPr>
          <a:xfrm>
            <a:off x="5868144" y="394115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4" name="TextBox 103"/>
          <p:cNvSpPr txBox="1"/>
          <p:nvPr/>
        </p:nvSpPr>
        <p:spPr>
          <a:xfrm>
            <a:off x="5927715" y="3779748"/>
            <a:ext cx="312906" cy="369332"/>
          </a:xfrm>
          <a:prstGeom prst="rect">
            <a:avLst/>
          </a:prstGeom>
          <a:noFill/>
        </p:spPr>
        <p:txBody>
          <a:bodyPr wrap="none" rtlCol="0">
            <a:spAutoFit/>
          </a:bodyPr>
          <a:lstStyle/>
          <a:p>
            <a:r>
              <a:rPr lang="en-GB" dirty="0">
                <a:solidFill>
                  <a:srgbClr val="9A0000"/>
                </a:solidFill>
              </a:rPr>
              <a:t>1</a:t>
            </a:r>
          </a:p>
        </p:txBody>
      </p:sp>
      <p:sp>
        <p:nvSpPr>
          <p:cNvPr id="105" name="TextBox 104"/>
          <p:cNvSpPr txBox="1"/>
          <p:nvPr/>
        </p:nvSpPr>
        <p:spPr>
          <a:xfrm>
            <a:off x="5564474" y="4061974"/>
            <a:ext cx="66877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SAVATRA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7" name="TextBox 106"/>
          <p:cNvSpPr txBox="1"/>
          <p:nvPr/>
        </p:nvSpPr>
        <p:spPr>
          <a:xfrm rot="21185174">
            <a:off x="1342549" y="2988240"/>
            <a:ext cx="56618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PARION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8" name="TextBox 107"/>
          <p:cNvSpPr txBox="1"/>
          <p:nvPr/>
        </p:nvSpPr>
        <p:spPr>
          <a:xfrm>
            <a:off x="1587904" y="3045986"/>
            <a:ext cx="312906" cy="369332"/>
          </a:xfrm>
          <a:prstGeom prst="rect">
            <a:avLst/>
          </a:prstGeom>
          <a:noFill/>
        </p:spPr>
        <p:txBody>
          <a:bodyPr wrap="none" rtlCol="0">
            <a:spAutoFit/>
          </a:bodyPr>
          <a:lstStyle/>
          <a:p>
            <a:r>
              <a:rPr lang="en-GB" dirty="0">
                <a:solidFill>
                  <a:srgbClr val="9A0000"/>
                </a:solidFill>
              </a:rPr>
              <a:t>1</a:t>
            </a:r>
          </a:p>
        </p:txBody>
      </p:sp>
      <p:sp>
        <p:nvSpPr>
          <p:cNvPr id="109" name="Oval 108"/>
          <p:cNvSpPr/>
          <p:nvPr/>
        </p:nvSpPr>
        <p:spPr>
          <a:xfrm>
            <a:off x="1502561" y="2978950"/>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0" name="Oval 109"/>
          <p:cNvSpPr/>
          <p:nvPr/>
        </p:nvSpPr>
        <p:spPr>
          <a:xfrm>
            <a:off x="3908883" y="4138627"/>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 name="TextBox 110"/>
          <p:cNvSpPr txBox="1"/>
          <p:nvPr/>
        </p:nvSpPr>
        <p:spPr>
          <a:xfrm>
            <a:off x="3908883" y="3877754"/>
            <a:ext cx="312906" cy="369332"/>
          </a:xfrm>
          <a:prstGeom prst="rect">
            <a:avLst/>
          </a:prstGeom>
          <a:noFill/>
        </p:spPr>
        <p:txBody>
          <a:bodyPr wrap="none" rtlCol="0">
            <a:spAutoFit/>
          </a:bodyPr>
          <a:lstStyle/>
          <a:p>
            <a:r>
              <a:rPr lang="en-GB" dirty="0">
                <a:solidFill>
                  <a:srgbClr val="9A0000"/>
                </a:solidFill>
              </a:rPr>
              <a:t>2</a:t>
            </a:r>
          </a:p>
        </p:txBody>
      </p:sp>
      <p:sp>
        <p:nvSpPr>
          <p:cNvPr id="112" name="TextBox 111"/>
          <p:cNvSpPr txBox="1"/>
          <p:nvPr/>
        </p:nvSpPr>
        <p:spPr>
          <a:xfrm>
            <a:off x="3707904" y="4221088"/>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AKMONEA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3" name="Oval 112"/>
          <p:cNvSpPr/>
          <p:nvPr/>
        </p:nvSpPr>
        <p:spPr>
          <a:xfrm>
            <a:off x="4091789" y="30601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4" name="TextBox 113"/>
          <p:cNvSpPr txBox="1"/>
          <p:nvPr/>
        </p:nvSpPr>
        <p:spPr>
          <a:xfrm>
            <a:off x="4172041" y="2854737"/>
            <a:ext cx="312906" cy="369332"/>
          </a:xfrm>
          <a:prstGeom prst="rect">
            <a:avLst/>
          </a:prstGeom>
          <a:noFill/>
        </p:spPr>
        <p:txBody>
          <a:bodyPr wrap="none" rtlCol="0">
            <a:spAutoFit/>
          </a:bodyPr>
          <a:lstStyle/>
          <a:p>
            <a:r>
              <a:rPr lang="en-GB" dirty="0">
                <a:solidFill>
                  <a:srgbClr val="9A0000"/>
                </a:solidFill>
              </a:rPr>
              <a:t>1</a:t>
            </a:r>
          </a:p>
        </p:txBody>
      </p:sp>
      <p:sp>
        <p:nvSpPr>
          <p:cNvPr id="115" name="Oval 114"/>
          <p:cNvSpPr/>
          <p:nvPr/>
        </p:nvSpPr>
        <p:spPr>
          <a:xfrm>
            <a:off x="3721393" y="5120898"/>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6" name="TextBox 115"/>
          <p:cNvSpPr txBox="1"/>
          <p:nvPr/>
        </p:nvSpPr>
        <p:spPr>
          <a:xfrm rot="19234416">
            <a:off x="3505407" y="5097648"/>
            <a:ext cx="7200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KEREPATA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7" name="Oval 116"/>
          <p:cNvSpPr/>
          <p:nvPr/>
        </p:nvSpPr>
        <p:spPr>
          <a:xfrm>
            <a:off x="802710" y="580990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8" name="TextBox 117"/>
          <p:cNvSpPr txBox="1"/>
          <p:nvPr/>
        </p:nvSpPr>
        <p:spPr>
          <a:xfrm>
            <a:off x="646257" y="5890978"/>
            <a:ext cx="312906" cy="369332"/>
          </a:xfrm>
          <a:prstGeom prst="rect">
            <a:avLst/>
          </a:prstGeom>
          <a:noFill/>
        </p:spPr>
        <p:txBody>
          <a:bodyPr wrap="none" rtlCol="0">
            <a:spAutoFit/>
          </a:bodyPr>
          <a:lstStyle/>
          <a:p>
            <a:r>
              <a:rPr lang="en-GB" dirty="0">
                <a:solidFill>
                  <a:srgbClr val="9A0000"/>
                </a:solidFill>
              </a:rPr>
              <a:t>1</a:t>
            </a:r>
          </a:p>
        </p:txBody>
      </p:sp>
      <p:sp>
        <p:nvSpPr>
          <p:cNvPr id="119" name="TextBox 118"/>
          <p:cNvSpPr txBox="1"/>
          <p:nvPr/>
        </p:nvSpPr>
        <p:spPr>
          <a:xfrm>
            <a:off x="6785882" y="3537302"/>
            <a:ext cx="64472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KOMANA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0" name="Oval 119"/>
          <p:cNvSpPr/>
          <p:nvPr/>
        </p:nvSpPr>
        <p:spPr>
          <a:xfrm>
            <a:off x="6892222" y="358706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1" name="TextBox 120"/>
          <p:cNvSpPr txBox="1"/>
          <p:nvPr/>
        </p:nvSpPr>
        <p:spPr>
          <a:xfrm>
            <a:off x="7704348" y="4002998"/>
            <a:ext cx="312906" cy="369332"/>
          </a:xfrm>
          <a:prstGeom prst="rect">
            <a:avLst/>
          </a:prstGeom>
          <a:noFill/>
        </p:spPr>
        <p:txBody>
          <a:bodyPr wrap="none" rtlCol="0">
            <a:spAutoFit/>
          </a:bodyPr>
          <a:lstStyle/>
          <a:p>
            <a:r>
              <a:rPr lang="en-GB" dirty="0">
                <a:solidFill>
                  <a:srgbClr val="9A0000"/>
                </a:solidFill>
              </a:rPr>
              <a:t>1</a:t>
            </a:r>
          </a:p>
        </p:txBody>
      </p:sp>
      <p:sp>
        <p:nvSpPr>
          <p:cNvPr id="122" name="Oval 121"/>
          <p:cNvSpPr/>
          <p:nvPr/>
        </p:nvSpPr>
        <p:spPr>
          <a:xfrm>
            <a:off x="7596336" y="41966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3" name="TextBox 122"/>
          <p:cNvSpPr txBox="1"/>
          <p:nvPr/>
        </p:nvSpPr>
        <p:spPr>
          <a:xfrm>
            <a:off x="6948264" y="3707740"/>
            <a:ext cx="312906" cy="369332"/>
          </a:xfrm>
          <a:prstGeom prst="rect">
            <a:avLst/>
          </a:prstGeom>
          <a:noFill/>
        </p:spPr>
        <p:txBody>
          <a:bodyPr wrap="none" rtlCol="0">
            <a:spAutoFit/>
          </a:bodyPr>
          <a:lstStyle/>
          <a:p>
            <a:r>
              <a:rPr lang="en-GB" dirty="0">
                <a:solidFill>
                  <a:srgbClr val="9A0000"/>
                </a:solidFill>
              </a:rPr>
              <a:t>1</a:t>
            </a:r>
          </a:p>
        </p:txBody>
      </p:sp>
      <p:sp>
        <p:nvSpPr>
          <p:cNvPr id="124" name="TextBox 123"/>
          <p:cNvSpPr txBox="1"/>
          <p:nvPr/>
        </p:nvSpPr>
        <p:spPr>
          <a:xfrm>
            <a:off x="5218266" y="2472214"/>
            <a:ext cx="312906" cy="369332"/>
          </a:xfrm>
          <a:prstGeom prst="rect">
            <a:avLst/>
          </a:prstGeom>
          <a:noFill/>
        </p:spPr>
        <p:txBody>
          <a:bodyPr wrap="none" rtlCol="0">
            <a:spAutoFit/>
          </a:bodyPr>
          <a:lstStyle/>
          <a:p>
            <a:r>
              <a:rPr lang="en-GB" dirty="0">
                <a:solidFill>
                  <a:srgbClr val="9A0000"/>
                </a:solidFill>
              </a:rPr>
              <a:t>2</a:t>
            </a:r>
          </a:p>
        </p:txBody>
      </p:sp>
      <p:sp>
        <p:nvSpPr>
          <p:cNvPr id="125" name="Oval 124"/>
          <p:cNvSpPr/>
          <p:nvPr/>
        </p:nvSpPr>
        <p:spPr>
          <a:xfrm>
            <a:off x="4517096" y="31732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6" name="TextBox 125"/>
          <p:cNvSpPr txBox="1"/>
          <p:nvPr/>
        </p:nvSpPr>
        <p:spPr>
          <a:xfrm>
            <a:off x="4607336" y="3307206"/>
            <a:ext cx="312906" cy="369332"/>
          </a:xfrm>
          <a:prstGeom prst="rect">
            <a:avLst/>
          </a:prstGeom>
          <a:noFill/>
        </p:spPr>
        <p:txBody>
          <a:bodyPr wrap="none" rtlCol="0">
            <a:spAutoFit/>
          </a:bodyPr>
          <a:lstStyle/>
          <a:p>
            <a:r>
              <a:rPr lang="en-GB" dirty="0">
                <a:solidFill>
                  <a:srgbClr val="9A0000"/>
                </a:solidFill>
              </a:rPr>
              <a:t>1</a:t>
            </a:r>
          </a:p>
        </p:txBody>
      </p:sp>
      <p:sp>
        <p:nvSpPr>
          <p:cNvPr id="127" name="Oval 126"/>
          <p:cNvSpPr/>
          <p:nvPr/>
        </p:nvSpPr>
        <p:spPr>
          <a:xfrm>
            <a:off x="4339545" y="380704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8" name="TextBox 127"/>
          <p:cNvSpPr txBox="1"/>
          <p:nvPr/>
        </p:nvSpPr>
        <p:spPr>
          <a:xfrm rot="19637841">
            <a:off x="4155368" y="3802146"/>
            <a:ext cx="65915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PESSINUS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9" name="TextBox 128"/>
          <p:cNvSpPr txBox="1"/>
          <p:nvPr/>
        </p:nvSpPr>
        <p:spPr>
          <a:xfrm>
            <a:off x="4397386" y="3571827"/>
            <a:ext cx="312906" cy="369332"/>
          </a:xfrm>
          <a:prstGeom prst="rect">
            <a:avLst/>
          </a:prstGeom>
          <a:noFill/>
        </p:spPr>
        <p:txBody>
          <a:bodyPr wrap="none" rtlCol="0">
            <a:spAutoFit/>
          </a:bodyPr>
          <a:lstStyle/>
          <a:p>
            <a:r>
              <a:rPr lang="en-GB" dirty="0">
                <a:solidFill>
                  <a:srgbClr val="9A0000"/>
                </a:solidFill>
              </a:rPr>
              <a:t>1</a:t>
            </a:r>
          </a:p>
        </p:txBody>
      </p:sp>
      <p:sp>
        <p:nvSpPr>
          <p:cNvPr id="130" name="Oval 129"/>
          <p:cNvSpPr/>
          <p:nvPr/>
        </p:nvSpPr>
        <p:spPr>
          <a:xfrm>
            <a:off x="5014747" y="2656880"/>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1" name="TextBox 130"/>
          <p:cNvSpPr txBox="1"/>
          <p:nvPr/>
        </p:nvSpPr>
        <p:spPr>
          <a:xfrm>
            <a:off x="5940152" y="6381328"/>
            <a:ext cx="312906" cy="369332"/>
          </a:xfrm>
          <a:prstGeom prst="rect">
            <a:avLst/>
          </a:prstGeom>
          <a:noFill/>
        </p:spPr>
        <p:txBody>
          <a:bodyPr wrap="none" rtlCol="0">
            <a:spAutoFit/>
          </a:bodyPr>
          <a:lstStyle/>
          <a:p>
            <a:r>
              <a:rPr lang="en-GB" dirty="0">
                <a:solidFill>
                  <a:srgbClr val="9A0000"/>
                </a:solidFill>
              </a:rPr>
              <a:t>2</a:t>
            </a:r>
          </a:p>
        </p:txBody>
      </p:sp>
      <p:sp>
        <p:nvSpPr>
          <p:cNvPr id="132" name="Oval 131"/>
          <p:cNvSpPr/>
          <p:nvPr/>
        </p:nvSpPr>
        <p:spPr>
          <a:xfrm>
            <a:off x="5807500" y="6606644"/>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 name="TextBox 132"/>
          <p:cNvSpPr txBox="1"/>
          <p:nvPr/>
        </p:nvSpPr>
        <p:spPr>
          <a:xfrm>
            <a:off x="5508104" y="6642556"/>
            <a:ext cx="8803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PALAIPAPHOS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4" name="Oval 133"/>
          <p:cNvSpPr/>
          <p:nvPr/>
        </p:nvSpPr>
        <p:spPr>
          <a:xfrm>
            <a:off x="3882197" y="22768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5" name="TextBox 134"/>
          <p:cNvSpPr txBox="1"/>
          <p:nvPr/>
        </p:nvSpPr>
        <p:spPr>
          <a:xfrm>
            <a:off x="3676126" y="2302497"/>
            <a:ext cx="906017" cy="215444"/>
          </a:xfrm>
          <a:prstGeom prst="rect">
            <a:avLst/>
          </a:prstGeom>
          <a:noFill/>
        </p:spPr>
        <p:txBody>
          <a:bodyPr wrap="none" rtlCol="0">
            <a:spAutoFit/>
          </a:bodyPr>
          <a:lstStyle/>
          <a:p>
            <a:r>
              <a:rPr lang="de-DE" sz="800" dirty="0">
                <a:solidFill>
                  <a:schemeClr val="bg1">
                    <a:lumMod val="85000"/>
                    <a:lumOff val="15000"/>
                  </a:schemeClr>
                </a:solidFill>
                <a:latin typeface="Times New Roman" pitchFamily="18" charset="0"/>
                <a:cs typeface="Times New Roman" pitchFamily="18" charset="0"/>
              </a:rPr>
              <a:t>PRUSIAS AD H.</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6" name="TextBox 135"/>
          <p:cNvSpPr txBox="1"/>
          <p:nvPr/>
        </p:nvSpPr>
        <p:spPr>
          <a:xfrm>
            <a:off x="4043348" y="2046032"/>
            <a:ext cx="312906" cy="369332"/>
          </a:xfrm>
          <a:prstGeom prst="rect">
            <a:avLst/>
          </a:prstGeom>
          <a:noFill/>
        </p:spPr>
        <p:txBody>
          <a:bodyPr wrap="none" rtlCol="0">
            <a:spAutoFit/>
          </a:bodyPr>
          <a:lstStyle/>
          <a:p>
            <a:r>
              <a:rPr lang="en-GB" dirty="0">
                <a:solidFill>
                  <a:srgbClr val="9A0000"/>
                </a:solidFill>
              </a:rPr>
              <a:t>1</a:t>
            </a:r>
          </a:p>
        </p:txBody>
      </p:sp>
      <p:cxnSp>
        <p:nvCxnSpPr>
          <p:cNvPr id="139" name="Straight Arrow Connector 138"/>
          <p:cNvCxnSpPr>
            <a:stCxn id="138" idx="2"/>
            <a:endCxn id="58" idx="0"/>
          </p:cNvCxnSpPr>
          <p:nvPr/>
        </p:nvCxnSpPr>
        <p:spPr>
          <a:xfrm>
            <a:off x="2119329" y="2260017"/>
            <a:ext cx="1317284" cy="2430509"/>
          </a:xfrm>
          <a:prstGeom prst="straightConnector1">
            <a:avLst/>
          </a:prstGeom>
          <a:ln w="76200">
            <a:solidFill>
              <a:schemeClr val="accent6">
                <a:lumMod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38" name="TextBox 137"/>
          <p:cNvSpPr txBox="1"/>
          <p:nvPr/>
        </p:nvSpPr>
        <p:spPr>
          <a:xfrm rot="21142551">
            <a:off x="251520" y="1340768"/>
            <a:ext cx="3613115" cy="923330"/>
          </a:xfrm>
          <a:prstGeom prst="rect">
            <a:avLst/>
          </a:prstGeom>
          <a:gradFill>
            <a:gsLst>
              <a:gs pos="0">
                <a:schemeClr val="accent4">
                  <a:shade val="15000"/>
                  <a:satMod val="180000"/>
                  <a:alpha val="70000"/>
                </a:schemeClr>
              </a:gs>
              <a:gs pos="50000">
                <a:schemeClr val="accent4">
                  <a:shade val="45000"/>
                  <a:satMod val="170000"/>
                </a:schemeClr>
              </a:gs>
              <a:gs pos="70000">
                <a:schemeClr val="accent4">
                  <a:tint val="99000"/>
                  <a:shade val="65000"/>
                  <a:satMod val="155000"/>
                </a:schemeClr>
              </a:gs>
              <a:gs pos="100000">
                <a:schemeClr val="accent4">
                  <a:tint val="95500"/>
                  <a:shade val="100000"/>
                  <a:satMod val="155000"/>
                </a:schemeClr>
              </a:gs>
            </a:gsLst>
          </a:gradFill>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de-DE" b="1" dirty="0"/>
              <a:t>HIERAPOLIS</a:t>
            </a:r>
          </a:p>
          <a:p>
            <a:pPr algn="ctr"/>
            <a:r>
              <a:rPr lang="de-DE" dirty="0" err="1"/>
              <a:t>Several</a:t>
            </a:r>
            <a:r>
              <a:rPr lang="de-DE" dirty="0"/>
              <a:t> </a:t>
            </a:r>
            <a:r>
              <a:rPr lang="de-DE" dirty="0" err="1"/>
              <a:t>tombstones</a:t>
            </a:r>
            <a:r>
              <a:rPr lang="de-DE" dirty="0"/>
              <a:t> </a:t>
            </a:r>
            <a:r>
              <a:rPr lang="de-DE" dirty="0" err="1"/>
              <a:t>for</a:t>
            </a:r>
            <a:r>
              <a:rPr lang="de-DE" dirty="0"/>
              <a:t> </a:t>
            </a:r>
            <a:r>
              <a:rPr lang="de-DE" dirty="0" err="1"/>
              <a:t>couples</a:t>
            </a:r>
            <a:r>
              <a:rPr lang="de-DE" dirty="0"/>
              <a:t> </a:t>
            </a:r>
            <a:r>
              <a:rPr lang="de-DE" dirty="0" err="1"/>
              <a:t>who</a:t>
            </a:r>
            <a:r>
              <a:rPr lang="de-DE" dirty="0"/>
              <a:t> </a:t>
            </a:r>
            <a:r>
              <a:rPr lang="de-DE" dirty="0" err="1"/>
              <a:t>were</a:t>
            </a:r>
            <a:r>
              <a:rPr lang="de-DE" dirty="0"/>
              <a:t> </a:t>
            </a:r>
            <a:r>
              <a:rPr lang="de-DE" dirty="0" err="1"/>
              <a:t>high</a:t>
            </a:r>
            <a:r>
              <a:rPr lang="de-DE" dirty="0"/>
              <a:t> </a:t>
            </a:r>
            <a:r>
              <a:rPr lang="de-DE" dirty="0" err="1"/>
              <a:t>priests</a:t>
            </a:r>
            <a:r>
              <a:rPr lang="de-DE" dirty="0"/>
              <a:t> </a:t>
            </a:r>
            <a:r>
              <a:rPr lang="de-DE" dirty="0" err="1"/>
              <a:t>together</a:t>
            </a:r>
            <a:endParaRPr lang="de-DE" dirty="0"/>
          </a:p>
        </p:txBody>
      </p:sp>
      <p:sp>
        <p:nvSpPr>
          <p:cNvPr id="150" name="Content Placeholder 2"/>
          <p:cNvSpPr txBox="1">
            <a:spLocks/>
          </p:cNvSpPr>
          <p:nvPr/>
        </p:nvSpPr>
        <p:spPr>
          <a:xfrm>
            <a:off x="3841576" y="44624"/>
            <a:ext cx="4042792" cy="1584178"/>
          </a:xfrm>
          <a:prstGeom prst="rect">
            <a:avLst/>
          </a:prstGeom>
          <a:gradFill>
            <a:gsLst>
              <a:gs pos="0">
                <a:schemeClr val="accent5">
                  <a:tint val="79000"/>
                  <a:satMod val="180000"/>
                  <a:alpha val="55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55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our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sources</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a:t>
            </a:r>
            <a:r>
              <a:rPr lang="de-DE" dirty="0" err="1">
                <a:effectLst>
                  <a:outerShdw blurRad="38100" dist="38100" dir="2700000" algn="tl">
                    <a:srgbClr val="000000">
                      <a:alpha val="43137"/>
                    </a:srgbClr>
                  </a:outerShdw>
                </a:effectLst>
              </a:rPr>
              <a:t>function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and</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priestesses</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opportuinities</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for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career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well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regarding</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wealth</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and</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social</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prestige</a:t>
            </a:r>
            <a:endParaRPr lang="de-DE"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9808166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39"/>
                                        </p:tgtEl>
                                        <p:attrNameLst>
                                          <p:attrName>style.visibility</p:attrName>
                                        </p:attrNameLst>
                                      </p:cBhvr>
                                      <p:to>
                                        <p:strVal val="visible"/>
                                      </p:to>
                                    </p:set>
                                    <p:animEffect transition="in" filter="randombar(horizontal)">
                                      <p:cBhvr>
                                        <p:cTn id="7" dur="500"/>
                                        <p:tgtEl>
                                          <p:spTgt spid="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Content Placeholder 2"/>
          <p:cNvSpPr txBox="1">
            <a:spLocks/>
          </p:cNvSpPr>
          <p:nvPr/>
        </p:nvSpPr>
        <p:spPr>
          <a:xfrm>
            <a:off x="457200" y="1600200"/>
            <a:ext cx="8229600" cy="4525963"/>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a:t>Der epigraphische Befund</a:t>
            </a:r>
            <a:endParaRPr lang="en-GB" dirty="0"/>
          </a:p>
        </p:txBody>
      </p:sp>
      <p:sp>
        <p:nvSpPr>
          <p:cNvPr id="123" name="Title 1"/>
          <p:cNvSpPr txBox="1">
            <a:spLocks/>
          </p:cNvSpPr>
          <p:nvPr/>
        </p:nvSpPr>
        <p:spPr>
          <a:xfrm>
            <a:off x="609600" y="427038"/>
            <a:ext cx="8229600" cy="1143000"/>
          </a:xfrm>
          <a:prstGeom prst="rect">
            <a:avLst/>
          </a:prstGeom>
        </p:spPr>
        <p:txBody>
          <a:bodyPr vert="horz" lIns="91440" tIns="45720" rIns="91440" bIns="45720" rtlCol="0" anchor="b">
            <a:normAutofit/>
          </a:bodyPr>
          <a:lst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a:lstStyle>
          <a:p>
            <a:r>
              <a:rPr lang="en-GB"/>
              <a:t>Verbreitung</a:t>
            </a:r>
            <a:endParaRPr lang="en-GB" dirty="0"/>
          </a:p>
        </p:txBody>
      </p:sp>
      <p:pic>
        <p:nvPicPr>
          <p:cNvPr id="5"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5992"/>
          <a:stretch/>
        </p:blipFill>
        <p:spPr>
          <a:xfrm>
            <a:off x="484807" y="44624"/>
            <a:ext cx="8479681" cy="6765196"/>
          </a:xfrm>
        </p:spPr>
      </p:pic>
      <p:sp>
        <p:nvSpPr>
          <p:cNvPr id="6" name="TextBox 5"/>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tx1">
                    <a:lumMod val="65000"/>
                  </a:schemeClr>
                </a:solidFill>
              </a:rPr>
              <a:t>R. Talbert, Barrington Atlas of the Greek and Roman World, Princeton UP 2001</a:t>
            </a:r>
          </a:p>
        </p:txBody>
      </p:sp>
      <p:sp>
        <p:nvSpPr>
          <p:cNvPr id="7" name="Oval 6"/>
          <p:cNvSpPr/>
          <p:nvPr/>
        </p:nvSpPr>
        <p:spPr>
          <a:xfrm>
            <a:off x="1763688" y="3789040"/>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1115616" y="3320987"/>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575983" y="3647858"/>
            <a:ext cx="312906" cy="369332"/>
          </a:xfrm>
          <a:prstGeom prst="rect">
            <a:avLst/>
          </a:prstGeom>
          <a:noFill/>
        </p:spPr>
        <p:txBody>
          <a:bodyPr wrap="none" rtlCol="0">
            <a:spAutoFit/>
          </a:bodyPr>
          <a:lstStyle/>
          <a:p>
            <a:r>
              <a:rPr lang="en-GB" dirty="0">
                <a:solidFill>
                  <a:srgbClr val="9A0000"/>
                </a:solidFill>
              </a:rPr>
              <a:t>5</a:t>
            </a:r>
          </a:p>
        </p:txBody>
      </p:sp>
      <p:sp>
        <p:nvSpPr>
          <p:cNvPr id="10" name="TextBox 9"/>
          <p:cNvSpPr txBox="1"/>
          <p:nvPr/>
        </p:nvSpPr>
        <p:spPr>
          <a:xfrm>
            <a:off x="2602910" y="5661248"/>
            <a:ext cx="312906" cy="369332"/>
          </a:xfrm>
          <a:prstGeom prst="rect">
            <a:avLst/>
          </a:prstGeom>
          <a:noFill/>
        </p:spPr>
        <p:txBody>
          <a:bodyPr wrap="none" rtlCol="0">
            <a:spAutoFit/>
          </a:bodyPr>
          <a:lstStyle/>
          <a:p>
            <a:r>
              <a:rPr lang="en-GB" dirty="0">
                <a:solidFill>
                  <a:srgbClr val="9A0000"/>
                </a:solidFill>
              </a:rPr>
              <a:t>1</a:t>
            </a:r>
          </a:p>
        </p:txBody>
      </p:sp>
      <p:sp>
        <p:nvSpPr>
          <p:cNvPr id="11" name="Oval 10"/>
          <p:cNvSpPr/>
          <p:nvPr/>
        </p:nvSpPr>
        <p:spPr>
          <a:xfrm>
            <a:off x="1763688" y="4509120"/>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547664" y="4509120"/>
            <a:ext cx="312906" cy="369332"/>
          </a:xfrm>
          <a:prstGeom prst="rect">
            <a:avLst/>
          </a:prstGeom>
          <a:noFill/>
        </p:spPr>
        <p:txBody>
          <a:bodyPr wrap="none" rtlCol="0">
            <a:spAutoFit/>
          </a:bodyPr>
          <a:lstStyle/>
          <a:p>
            <a:r>
              <a:rPr lang="en-GB" dirty="0">
                <a:solidFill>
                  <a:srgbClr val="9A0000"/>
                </a:solidFill>
              </a:rPr>
              <a:t>3</a:t>
            </a:r>
          </a:p>
        </p:txBody>
      </p:sp>
      <p:sp>
        <p:nvSpPr>
          <p:cNvPr id="13" name="Oval 12"/>
          <p:cNvSpPr/>
          <p:nvPr/>
        </p:nvSpPr>
        <p:spPr>
          <a:xfrm>
            <a:off x="1979712" y="4725144"/>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386886" y="4571836"/>
            <a:ext cx="312906" cy="369332"/>
          </a:xfrm>
          <a:prstGeom prst="rect">
            <a:avLst/>
          </a:prstGeom>
          <a:noFill/>
        </p:spPr>
        <p:txBody>
          <a:bodyPr wrap="none" rtlCol="0">
            <a:spAutoFit/>
          </a:bodyPr>
          <a:lstStyle/>
          <a:p>
            <a:r>
              <a:rPr lang="en-GB" dirty="0">
                <a:solidFill>
                  <a:srgbClr val="9A0000"/>
                </a:solidFill>
              </a:rPr>
              <a:t>7</a:t>
            </a:r>
          </a:p>
        </p:txBody>
      </p:sp>
      <p:sp>
        <p:nvSpPr>
          <p:cNvPr id="15" name="Oval 14"/>
          <p:cNvSpPr/>
          <p:nvPr/>
        </p:nvSpPr>
        <p:spPr>
          <a:xfrm>
            <a:off x="1907704" y="5157192"/>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p:cNvSpPr/>
          <p:nvPr/>
        </p:nvSpPr>
        <p:spPr>
          <a:xfrm>
            <a:off x="1284506" y="393305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1115616" y="4077072"/>
            <a:ext cx="312906" cy="369332"/>
          </a:xfrm>
          <a:prstGeom prst="rect">
            <a:avLst/>
          </a:prstGeom>
          <a:noFill/>
        </p:spPr>
        <p:txBody>
          <a:bodyPr wrap="none" rtlCol="0">
            <a:spAutoFit/>
          </a:bodyPr>
          <a:lstStyle/>
          <a:p>
            <a:r>
              <a:rPr lang="en-GB" dirty="0">
                <a:solidFill>
                  <a:srgbClr val="9A0000"/>
                </a:solidFill>
              </a:rPr>
              <a:t>2</a:t>
            </a:r>
          </a:p>
        </p:txBody>
      </p:sp>
      <p:sp>
        <p:nvSpPr>
          <p:cNvPr id="19" name="Oval 18"/>
          <p:cNvSpPr/>
          <p:nvPr/>
        </p:nvSpPr>
        <p:spPr>
          <a:xfrm>
            <a:off x="2508642" y="5013176"/>
            <a:ext cx="695206" cy="72008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1738814" y="5301208"/>
            <a:ext cx="312906" cy="369332"/>
          </a:xfrm>
          <a:prstGeom prst="rect">
            <a:avLst/>
          </a:prstGeom>
          <a:noFill/>
        </p:spPr>
        <p:txBody>
          <a:bodyPr wrap="none" rtlCol="0">
            <a:spAutoFit/>
          </a:bodyPr>
          <a:lstStyle/>
          <a:p>
            <a:r>
              <a:rPr lang="en-GB" dirty="0">
                <a:solidFill>
                  <a:srgbClr val="9A0000"/>
                </a:solidFill>
              </a:rPr>
              <a:t>6</a:t>
            </a:r>
          </a:p>
        </p:txBody>
      </p:sp>
      <p:sp>
        <p:nvSpPr>
          <p:cNvPr id="22" name="Oval 21"/>
          <p:cNvSpPr/>
          <p:nvPr/>
        </p:nvSpPr>
        <p:spPr>
          <a:xfrm>
            <a:off x="1907704" y="5769259"/>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2579786" y="4754362"/>
            <a:ext cx="312906" cy="369332"/>
          </a:xfrm>
          <a:prstGeom prst="rect">
            <a:avLst/>
          </a:prstGeom>
          <a:noFill/>
        </p:spPr>
        <p:txBody>
          <a:bodyPr wrap="none" rtlCol="0">
            <a:spAutoFit/>
          </a:bodyPr>
          <a:lstStyle/>
          <a:p>
            <a:r>
              <a:rPr lang="en-GB" dirty="0">
                <a:solidFill>
                  <a:srgbClr val="9A0000"/>
                </a:solidFill>
              </a:rPr>
              <a:t>3</a:t>
            </a:r>
          </a:p>
        </p:txBody>
      </p:sp>
      <p:sp>
        <p:nvSpPr>
          <p:cNvPr id="24" name="Oval 23"/>
          <p:cNvSpPr/>
          <p:nvPr/>
        </p:nvSpPr>
        <p:spPr>
          <a:xfrm>
            <a:off x="2573178" y="55472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p:cNvSpPr/>
          <p:nvPr/>
        </p:nvSpPr>
        <p:spPr>
          <a:xfrm>
            <a:off x="2376199" y="496167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rot="19302812">
            <a:off x="2404206" y="4867754"/>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8" name="TextBox 27"/>
          <p:cNvSpPr txBox="1"/>
          <p:nvPr/>
        </p:nvSpPr>
        <p:spPr>
          <a:xfrm>
            <a:off x="1738814" y="5877272"/>
            <a:ext cx="312906" cy="369332"/>
          </a:xfrm>
          <a:prstGeom prst="rect">
            <a:avLst/>
          </a:prstGeom>
          <a:noFill/>
        </p:spPr>
        <p:txBody>
          <a:bodyPr wrap="none" rtlCol="0">
            <a:spAutoFit/>
          </a:bodyPr>
          <a:lstStyle/>
          <a:p>
            <a:r>
              <a:rPr lang="en-GB" dirty="0">
                <a:solidFill>
                  <a:srgbClr val="9A0000"/>
                </a:solidFill>
              </a:rPr>
              <a:t>3</a:t>
            </a:r>
          </a:p>
        </p:txBody>
      </p:sp>
      <p:sp>
        <p:nvSpPr>
          <p:cNvPr id="30" name="TextBox 29"/>
          <p:cNvSpPr txBox="1"/>
          <p:nvPr/>
        </p:nvSpPr>
        <p:spPr>
          <a:xfrm>
            <a:off x="3460180" y="4437112"/>
            <a:ext cx="312906" cy="369332"/>
          </a:xfrm>
          <a:prstGeom prst="rect">
            <a:avLst/>
          </a:prstGeom>
          <a:noFill/>
        </p:spPr>
        <p:txBody>
          <a:bodyPr wrap="none" rtlCol="0">
            <a:spAutoFit/>
          </a:bodyPr>
          <a:lstStyle/>
          <a:p>
            <a:r>
              <a:rPr lang="en-GB" dirty="0">
                <a:solidFill>
                  <a:srgbClr val="9A0000"/>
                </a:solidFill>
              </a:rPr>
              <a:t>3</a:t>
            </a:r>
          </a:p>
        </p:txBody>
      </p:sp>
      <p:sp>
        <p:nvSpPr>
          <p:cNvPr id="31" name="TextBox 30"/>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3" name="TextBox 32"/>
          <p:cNvSpPr txBox="1"/>
          <p:nvPr/>
        </p:nvSpPr>
        <p:spPr>
          <a:xfrm>
            <a:off x="2411288" y="3832524"/>
            <a:ext cx="101502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HADRIANOPOLIS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2" name="Oval 31"/>
          <p:cNvSpPr/>
          <p:nvPr/>
        </p:nvSpPr>
        <p:spPr>
          <a:xfrm>
            <a:off x="2376199" y="38250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a:off x="2508642" y="3861153"/>
            <a:ext cx="312906" cy="369332"/>
          </a:xfrm>
          <a:prstGeom prst="rect">
            <a:avLst/>
          </a:prstGeom>
          <a:noFill/>
        </p:spPr>
        <p:txBody>
          <a:bodyPr wrap="none" rtlCol="0">
            <a:spAutoFit/>
          </a:bodyPr>
          <a:lstStyle/>
          <a:p>
            <a:r>
              <a:rPr lang="en-GB" dirty="0">
                <a:solidFill>
                  <a:srgbClr val="9A0000"/>
                </a:solidFill>
              </a:rPr>
              <a:t>1</a:t>
            </a:r>
          </a:p>
        </p:txBody>
      </p:sp>
      <p:sp>
        <p:nvSpPr>
          <p:cNvPr id="35" name="TextBox 34"/>
          <p:cNvSpPr txBox="1"/>
          <p:nvPr/>
        </p:nvSpPr>
        <p:spPr>
          <a:xfrm>
            <a:off x="910722" y="3203684"/>
            <a:ext cx="312906" cy="369332"/>
          </a:xfrm>
          <a:prstGeom prst="rect">
            <a:avLst/>
          </a:prstGeom>
          <a:noFill/>
        </p:spPr>
        <p:txBody>
          <a:bodyPr wrap="none" rtlCol="0">
            <a:spAutoFit/>
          </a:bodyPr>
          <a:lstStyle/>
          <a:p>
            <a:r>
              <a:rPr lang="en-GB" dirty="0">
                <a:solidFill>
                  <a:srgbClr val="9A0000"/>
                </a:solidFill>
              </a:rPr>
              <a:t>1</a:t>
            </a:r>
          </a:p>
        </p:txBody>
      </p:sp>
      <p:sp>
        <p:nvSpPr>
          <p:cNvPr id="36" name="Oval 35"/>
          <p:cNvSpPr/>
          <p:nvPr/>
        </p:nvSpPr>
        <p:spPr>
          <a:xfrm>
            <a:off x="1164057" y="464732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1019925" y="4787860"/>
            <a:ext cx="312906" cy="369332"/>
          </a:xfrm>
          <a:prstGeom prst="rect">
            <a:avLst/>
          </a:prstGeom>
          <a:noFill/>
        </p:spPr>
        <p:txBody>
          <a:bodyPr wrap="none" rtlCol="0">
            <a:spAutoFit/>
          </a:bodyPr>
          <a:lstStyle/>
          <a:p>
            <a:r>
              <a:rPr lang="en-GB" dirty="0">
                <a:solidFill>
                  <a:srgbClr val="9A0000"/>
                </a:solidFill>
              </a:rPr>
              <a:t>1</a:t>
            </a:r>
          </a:p>
        </p:txBody>
      </p:sp>
      <p:sp>
        <p:nvSpPr>
          <p:cNvPr id="38" name="Oval 37"/>
          <p:cNvSpPr/>
          <p:nvPr/>
        </p:nvSpPr>
        <p:spPr>
          <a:xfrm>
            <a:off x="1680550" y="5142093"/>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p:cNvSpPr txBox="1"/>
          <p:nvPr/>
        </p:nvSpPr>
        <p:spPr>
          <a:xfrm>
            <a:off x="1475656" y="5157192"/>
            <a:ext cx="312906" cy="369332"/>
          </a:xfrm>
          <a:prstGeom prst="rect">
            <a:avLst/>
          </a:prstGeom>
          <a:noFill/>
        </p:spPr>
        <p:txBody>
          <a:bodyPr wrap="none" rtlCol="0">
            <a:spAutoFit/>
          </a:bodyPr>
          <a:lstStyle/>
          <a:p>
            <a:r>
              <a:rPr lang="en-GB" dirty="0">
                <a:solidFill>
                  <a:srgbClr val="9A0000"/>
                </a:solidFill>
              </a:rPr>
              <a:t>2</a:t>
            </a:r>
          </a:p>
        </p:txBody>
      </p:sp>
      <p:sp>
        <p:nvSpPr>
          <p:cNvPr id="40" name="Oval 39"/>
          <p:cNvSpPr/>
          <p:nvPr/>
        </p:nvSpPr>
        <p:spPr>
          <a:xfrm>
            <a:off x="3039900" y="453197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p:cNvSpPr txBox="1"/>
          <p:nvPr/>
        </p:nvSpPr>
        <p:spPr>
          <a:xfrm>
            <a:off x="2843808" y="4499828"/>
            <a:ext cx="312906" cy="369332"/>
          </a:xfrm>
          <a:prstGeom prst="rect">
            <a:avLst/>
          </a:prstGeom>
          <a:noFill/>
        </p:spPr>
        <p:txBody>
          <a:bodyPr wrap="none" rtlCol="0">
            <a:spAutoFit/>
          </a:bodyPr>
          <a:lstStyle/>
          <a:p>
            <a:r>
              <a:rPr lang="en-GB" dirty="0">
                <a:solidFill>
                  <a:srgbClr val="9A0000"/>
                </a:solidFill>
              </a:rPr>
              <a:t>1</a:t>
            </a:r>
          </a:p>
        </p:txBody>
      </p:sp>
      <p:sp>
        <p:nvSpPr>
          <p:cNvPr id="42" name="TextBox 41"/>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3" name="Oval 42"/>
          <p:cNvSpPr/>
          <p:nvPr/>
        </p:nvSpPr>
        <p:spPr>
          <a:xfrm>
            <a:off x="2198440" y="505382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p:cNvSpPr txBox="1"/>
          <p:nvPr/>
        </p:nvSpPr>
        <p:spPr>
          <a:xfrm>
            <a:off x="1942400" y="5003884"/>
            <a:ext cx="312906" cy="369332"/>
          </a:xfrm>
          <a:prstGeom prst="rect">
            <a:avLst/>
          </a:prstGeom>
          <a:noFill/>
        </p:spPr>
        <p:txBody>
          <a:bodyPr wrap="none" rtlCol="0">
            <a:spAutoFit/>
          </a:bodyPr>
          <a:lstStyle/>
          <a:p>
            <a:r>
              <a:rPr lang="en-GB" dirty="0">
                <a:solidFill>
                  <a:srgbClr val="9A0000"/>
                </a:solidFill>
              </a:rPr>
              <a:t>2</a:t>
            </a:r>
          </a:p>
        </p:txBody>
      </p:sp>
      <p:sp>
        <p:nvSpPr>
          <p:cNvPr id="45" name="TextBox 44"/>
          <p:cNvSpPr txBox="1"/>
          <p:nvPr/>
        </p:nvSpPr>
        <p:spPr>
          <a:xfrm>
            <a:off x="1907704" y="5126995"/>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6" name="Oval 45"/>
          <p:cNvSpPr/>
          <p:nvPr/>
        </p:nvSpPr>
        <p:spPr>
          <a:xfrm>
            <a:off x="2250117" y="4112203"/>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a:off x="2111291" y="4166873"/>
            <a:ext cx="312906" cy="369332"/>
          </a:xfrm>
          <a:prstGeom prst="rect">
            <a:avLst/>
          </a:prstGeom>
          <a:noFill/>
        </p:spPr>
        <p:txBody>
          <a:bodyPr wrap="none" rtlCol="0">
            <a:spAutoFit/>
          </a:bodyPr>
          <a:lstStyle/>
          <a:p>
            <a:r>
              <a:rPr lang="en-GB" dirty="0">
                <a:solidFill>
                  <a:srgbClr val="9A0000"/>
                </a:solidFill>
              </a:rPr>
              <a:t>3</a:t>
            </a:r>
          </a:p>
        </p:txBody>
      </p:sp>
      <p:sp>
        <p:nvSpPr>
          <p:cNvPr id="48" name="TextBox 47"/>
          <p:cNvSpPr txBox="1"/>
          <p:nvPr/>
        </p:nvSpPr>
        <p:spPr>
          <a:xfrm>
            <a:off x="2418913" y="4138627"/>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9" name="Oval 48"/>
          <p:cNvSpPr/>
          <p:nvPr/>
        </p:nvSpPr>
        <p:spPr>
          <a:xfrm>
            <a:off x="1630802" y="481515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p:cNvSpPr txBox="1"/>
          <p:nvPr/>
        </p:nvSpPr>
        <p:spPr>
          <a:xfrm>
            <a:off x="1738814" y="4797152"/>
            <a:ext cx="312906" cy="369332"/>
          </a:xfrm>
          <a:prstGeom prst="rect">
            <a:avLst/>
          </a:prstGeom>
          <a:noFill/>
        </p:spPr>
        <p:txBody>
          <a:bodyPr wrap="none" rtlCol="0">
            <a:spAutoFit/>
          </a:bodyPr>
          <a:lstStyle/>
          <a:p>
            <a:r>
              <a:rPr lang="en-GB" dirty="0">
                <a:solidFill>
                  <a:srgbClr val="9A0000"/>
                </a:solidFill>
              </a:rPr>
              <a:t>1</a:t>
            </a:r>
          </a:p>
        </p:txBody>
      </p:sp>
      <p:sp>
        <p:nvSpPr>
          <p:cNvPr id="51" name="TextBox 50"/>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5" name="TextBox 24"/>
          <p:cNvSpPr txBox="1"/>
          <p:nvPr/>
        </p:nvSpPr>
        <p:spPr>
          <a:xfrm>
            <a:off x="2411760" y="5631051"/>
            <a:ext cx="68159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CERAMUS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2" name="Oval 51"/>
          <p:cNvSpPr/>
          <p:nvPr/>
        </p:nvSpPr>
        <p:spPr>
          <a:xfrm>
            <a:off x="2123728" y="285293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a:off x="2195736" y="2708920"/>
            <a:ext cx="312906" cy="369332"/>
          </a:xfrm>
          <a:prstGeom prst="rect">
            <a:avLst/>
          </a:prstGeom>
          <a:noFill/>
        </p:spPr>
        <p:txBody>
          <a:bodyPr wrap="none" rtlCol="0">
            <a:spAutoFit/>
          </a:bodyPr>
          <a:lstStyle/>
          <a:p>
            <a:r>
              <a:rPr lang="en-GB" dirty="0">
                <a:solidFill>
                  <a:srgbClr val="9A0000"/>
                </a:solidFill>
              </a:rPr>
              <a:t>1</a:t>
            </a:r>
          </a:p>
        </p:txBody>
      </p:sp>
      <p:sp>
        <p:nvSpPr>
          <p:cNvPr id="54" name="Oval 53"/>
          <p:cNvSpPr/>
          <p:nvPr/>
        </p:nvSpPr>
        <p:spPr>
          <a:xfrm>
            <a:off x="2979840" y="4861560"/>
            <a:ext cx="793246" cy="81174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16" name="TextBox 15"/>
          <p:cNvSpPr txBox="1"/>
          <p:nvPr/>
        </p:nvSpPr>
        <p:spPr>
          <a:xfrm>
            <a:off x="2843808" y="5517232"/>
            <a:ext cx="441146" cy="369332"/>
          </a:xfrm>
          <a:prstGeom prst="rect">
            <a:avLst/>
          </a:prstGeom>
          <a:noFill/>
        </p:spPr>
        <p:txBody>
          <a:bodyPr wrap="none" rtlCol="0">
            <a:spAutoFit/>
          </a:bodyPr>
          <a:lstStyle/>
          <a:p>
            <a:r>
              <a:rPr lang="en-GB" dirty="0">
                <a:solidFill>
                  <a:srgbClr val="9A0000"/>
                </a:solidFill>
              </a:rPr>
              <a:t>12</a:t>
            </a:r>
          </a:p>
        </p:txBody>
      </p:sp>
      <p:sp>
        <p:nvSpPr>
          <p:cNvPr id="55" name="TextBox 54"/>
          <p:cNvSpPr txBox="1"/>
          <p:nvPr/>
        </p:nvSpPr>
        <p:spPr>
          <a:xfrm>
            <a:off x="2915816" y="5162602"/>
            <a:ext cx="86273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APHRODISIAS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6" name="TextBox 55"/>
          <p:cNvSpPr txBox="1"/>
          <p:nvPr/>
        </p:nvSpPr>
        <p:spPr>
          <a:xfrm>
            <a:off x="3122742" y="5589240"/>
            <a:ext cx="441146" cy="369332"/>
          </a:xfrm>
          <a:prstGeom prst="rect">
            <a:avLst/>
          </a:prstGeom>
          <a:noFill/>
        </p:spPr>
        <p:txBody>
          <a:bodyPr wrap="none" rtlCol="0">
            <a:spAutoFit/>
          </a:bodyPr>
          <a:lstStyle/>
          <a:p>
            <a:r>
              <a:rPr lang="en-GB" dirty="0">
                <a:solidFill>
                  <a:srgbClr val="9A0000"/>
                </a:solidFill>
              </a:rPr>
              <a:t>17</a:t>
            </a:r>
          </a:p>
        </p:txBody>
      </p:sp>
      <p:sp>
        <p:nvSpPr>
          <p:cNvPr id="29" name="Oval 28"/>
          <p:cNvSpPr/>
          <p:nvPr/>
        </p:nvSpPr>
        <p:spPr>
          <a:xfrm>
            <a:off x="3256593" y="469052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2170862" y="550406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a:off x="2000816" y="5521425"/>
            <a:ext cx="48122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IASOS</a:t>
            </a:r>
          </a:p>
        </p:txBody>
      </p:sp>
      <p:sp>
        <p:nvSpPr>
          <p:cNvPr id="59" name="TextBox 58"/>
          <p:cNvSpPr txBox="1"/>
          <p:nvPr/>
        </p:nvSpPr>
        <p:spPr>
          <a:xfrm>
            <a:off x="2195736" y="5621953"/>
            <a:ext cx="312906" cy="369332"/>
          </a:xfrm>
          <a:prstGeom prst="rect">
            <a:avLst/>
          </a:prstGeom>
          <a:noFill/>
        </p:spPr>
        <p:txBody>
          <a:bodyPr wrap="none" rtlCol="0">
            <a:spAutoFit/>
          </a:bodyPr>
          <a:lstStyle/>
          <a:p>
            <a:r>
              <a:rPr lang="en-GB" dirty="0">
                <a:solidFill>
                  <a:srgbClr val="9A0000"/>
                </a:solidFill>
              </a:rPr>
              <a:t>1</a:t>
            </a:r>
          </a:p>
        </p:txBody>
      </p:sp>
      <p:sp>
        <p:nvSpPr>
          <p:cNvPr id="60" name="Oval 59"/>
          <p:cNvSpPr/>
          <p:nvPr/>
        </p:nvSpPr>
        <p:spPr>
          <a:xfrm>
            <a:off x="2657664" y="500983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p:cNvSpPr txBox="1"/>
          <p:nvPr/>
        </p:nvSpPr>
        <p:spPr>
          <a:xfrm rot="19302812">
            <a:off x="2642368" y="4989610"/>
            <a:ext cx="46358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NYSA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2" name="TextBox 61"/>
          <p:cNvSpPr txBox="1"/>
          <p:nvPr/>
        </p:nvSpPr>
        <p:spPr>
          <a:xfrm>
            <a:off x="2747874" y="4787860"/>
            <a:ext cx="312906" cy="369332"/>
          </a:xfrm>
          <a:prstGeom prst="rect">
            <a:avLst/>
          </a:prstGeom>
          <a:noFill/>
        </p:spPr>
        <p:txBody>
          <a:bodyPr wrap="none" rtlCol="0">
            <a:spAutoFit/>
          </a:bodyPr>
          <a:lstStyle/>
          <a:p>
            <a:r>
              <a:rPr lang="en-GB" dirty="0">
                <a:solidFill>
                  <a:srgbClr val="9A0000"/>
                </a:solidFill>
              </a:rPr>
              <a:t>1</a:t>
            </a:r>
          </a:p>
        </p:txBody>
      </p:sp>
      <p:sp>
        <p:nvSpPr>
          <p:cNvPr id="64" name="TextBox 63"/>
          <p:cNvSpPr txBox="1"/>
          <p:nvPr/>
        </p:nvSpPr>
        <p:spPr>
          <a:xfrm>
            <a:off x="3203848" y="3982207"/>
            <a:ext cx="312906" cy="369332"/>
          </a:xfrm>
          <a:prstGeom prst="rect">
            <a:avLst/>
          </a:prstGeom>
          <a:noFill/>
        </p:spPr>
        <p:txBody>
          <a:bodyPr wrap="none" rtlCol="0">
            <a:spAutoFit/>
          </a:bodyPr>
          <a:lstStyle/>
          <a:p>
            <a:r>
              <a:rPr lang="en-GB" dirty="0">
                <a:solidFill>
                  <a:srgbClr val="9A0000"/>
                </a:solidFill>
              </a:rPr>
              <a:t>1</a:t>
            </a:r>
          </a:p>
        </p:txBody>
      </p:sp>
      <p:sp>
        <p:nvSpPr>
          <p:cNvPr id="65" name="TextBox 64"/>
          <p:cNvSpPr txBox="1"/>
          <p:nvPr/>
        </p:nvSpPr>
        <p:spPr>
          <a:xfrm rot="19637841">
            <a:off x="3209385" y="4004480"/>
            <a:ext cx="106631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TEMENOTHRYRAI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3" name="Oval 62"/>
          <p:cNvSpPr/>
          <p:nvPr/>
        </p:nvSpPr>
        <p:spPr>
          <a:xfrm>
            <a:off x="3376463" y="411476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p:cNvSpPr/>
          <p:nvPr/>
        </p:nvSpPr>
        <p:spPr>
          <a:xfrm>
            <a:off x="3524387" y="49580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TextBox 66"/>
          <p:cNvSpPr txBox="1"/>
          <p:nvPr/>
        </p:nvSpPr>
        <p:spPr>
          <a:xfrm rot="19234416">
            <a:off x="3411098" y="4894858"/>
            <a:ext cx="6783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ATTOUDA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8" name="Oval 67"/>
          <p:cNvSpPr/>
          <p:nvPr/>
        </p:nvSpPr>
        <p:spPr>
          <a:xfrm>
            <a:off x="2255404" y="38151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TextBox 68"/>
          <p:cNvSpPr txBox="1"/>
          <p:nvPr/>
        </p:nvSpPr>
        <p:spPr>
          <a:xfrm rot="18831155">
            <a:off x="2208176" y="3552817"/>
            <a:ext cx="67999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NAKRASA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0" name="TextBox 69"/>
          <p:cNvSpPr txBox="1"/>
          <p:nvPr/>
        </p:nvSpPr>
        <p:spPr>
          <a:xfrm>
            <a:off x="2200410" y="3501008"/>
            <a:ext cx="312906" cy="369332"/>
          </a:xfrm>
          <a:prstGeom prst="rect">
            <a:avLst/>
          </a:prstGeom>
          <a:noFill/>
        </p:spPr>
        <p:txBody>
          <a:bodyPr wrap="none" rtlCol="0">
            <a:spAutoFit/>
          </a:bodyPr>
          <a:lstStyle/>
          <a:p>
            <a:r>
              <a:rPr lang="en-GB" dirty="0">
                <a:solidFill>
                  <a:srgbClr val="9A0000"/>
                </a:solidFill>
              </a:rPr>
              <a:t>1</a:t>
            </a:r>
          </a:p>
        </p:txBody>
      </p:sp>
      <p:sp>
        <p:nvSpPr>
          <p:cNvPr id="83" name="Oval 82"/>
          <p:cNvSpPr/>
          <p:nvPr/>
        </p:nvSpPr>
        <p:spPr>
          <a:xfrm>
            <a:off x="3952660" y="5084024"/>
            <a:ext cx="556931" cy="50076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Oval 70"/>
          <p:cNvSpPr/>
          <p:nvPr/>
        </p:nvSpPr>
        <p:spPr>
          <a:xfrm>
            <a:off x="4293567" y="5197842"/>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TextBox 71"/>
          <p:cNvSpPr txBox="1"/>
          <p:nvPr/>
        </p:nvSpPr>
        <p:spPr>
          <a:xfrm>
            <a:off x="4517096" y="5386761"/>
            <a:ext cx="312906" cy="369332"/>
          </a:xfrm>
          <a:prstGeom prst="rect">
            <a:avLst/>
          </a:prstGeom>
          <a:noFill/>
        </p:spPr>
        <p:txBody>
          <a:bodyPr wrap="none" rtlCol="0">
            <a:spAutoFit/>
          </a:bodyPr>
          <a:lstStyle/>
          <a:p>
            <a:r>
              <a:rPr lang="en-GB" dirty="0">
                <a:solidFill>
                  <a:srgbClr val="9A0000"/>
                </a:solidFill>
              </a:rPr>
              <a:t>5</a:t>
            </a:r>
          </a:p>
        </p:txBody>
      </p:sp>
      <p:sp>
        <p:nvSpPr>
          <p:cNvPr id="73" name="Oval 72"/>
          <p:cNvSpPr/>
          <p:nvPr/>
        </p:nvSpPr>
        <p:spPr>
          <a:xfrm>
            <a:off x="4860032" y="53012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TextBox 73"/>
          <p:cNvSpPr txBox="1"/>
          <p:nvPr/>
        </p:nvSpPr>
        <p:spPr>
          <a:xfrm>
            <a:off x="4964999" y="5398314"/>
            <a:ext cx="312906" cy="369332"/>
          </a:xfrm>
          <a:prstGeom prst="rect">
            <a:avLst/>
          </a:prstGeom>
          <a:noFill/>
        </p:spPr>
        <p:txBody>
          <a:bodyPr wrap="none" rtlCol="0">
            <a:spAutoFit/>
          </a:bodyPr>
          <a:lstStyle/>
          <a:p>
            <a:r>
              <a:rPr lang="en-GB" dirty="0">
                <a:solidFill>
                  <a:srgbClr val="9A0000"/>
                </a:solidFill>
              </a:rPr>
              <a:t>1</a:t>
            </a:r>
          </a:p>
        </p:txBody>
      </p:sp>
      <p:sp>
        <p:nvSpPr>
          <p:cNvPr id="75" name="Oval 74"/>
          <p:cNvSpPr/>
          <p:nvPr/>
        </p:nvSpPr>
        <p:spPr>
          <a:xfrm>
            <a:off x="4585729" y="515582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TextBox 75"/>
          <p:cNvSpPr txBox="1"/>
          <p:nvPr/>
        </p:nvSpPr>
        <p:spPr>
          <a:xfrm>
            <a:off x="4530882" y="4943210"/>
            <a:ext cx="312906" cy="369332"/>
          </a:xfrm>
          <a:prstGeom prst="rect">
            <a:avLst/>
          </a:prstGeom>
          <a:noFill/>
        </p:spPr>
        <p:txBody>
          <a:bodyPr wrap="none" rtlCol="0">
            <a:spAutoFit/>
          </a:bodyPr>
          <a:lstStyle/>
          <a:p>
            <a:r>
              <a:rPr lang="en-GB" dirty="0">
                <a:solidFill>
                  <a:srgbClr val="9A0000"/>
                </a:solidFill>
              </a:rPr>
              <a:t>1</a:t>
            </a:r>
          </a:p>
        </p:txBody>
      </p:sp>
      <p:sp>
        <p:nvSpPr>
          <p:cNvPr id="77" name="TextBox 76"/>
          <p:cNvSpPr txBox="1"/>
          <p:nvPr/>
        </p:nvSpPr>
        <p:spPr>
          <a:xfrm>
            <a:off x="4386956" y="5185691"/>
            <a:ext cx="62228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SILLYON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8" name="Oval 77"/>
          <p:cNvSpPr/>
          <p:nvPr/>
        </p:nvSpPr>
        <p:spPr>
          <a:xfrm>
            <a:off x="4307813" y="541058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xtBox 78"/>
          <p:cNvSpPr txBox="1"/>
          <p:nvPr/>
        </p:nvSpPr>
        <p:spPr>
          <a:xfrm>
            <a:off x="4175199" y="5504064"/>
            <a:ext cx="68961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ATTALEIA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0" name="Oval 79"/>
          <p:cNvSpPr/>
          <p:nvPr/>
        </p:nvSpPr>
        <p:spPr>
          <a:xfrm>
            <a:off x="4337076" y="4671139"/>
            <a:ext cx="417128" cy="382688"/>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TextBox 80"/>
          <p:cNvSpPr txBox="1"/>
          <p:nvPr/>
        </p:nvSpPr>
        <p:spPr>
          <a:xfrm>
            <a:off x="4355976" y="4660897"/>
            <a:ext cx="5533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ADADA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2" name="TextBox 81"/>
          <p:cNvSpPr txBox="1"/>
          <p:nvPr/>
        </p:nvSpPr>
        <p:spPr>
          <a:xfrm>
            <a:off x="4547126" y="4427820"/>
            <a:ext cx="312906" cy="369332"/>
          </a:xfrm>
          <a:prstGeom prst="rect">
            <a:avLst/>
          </a:prstGeom>
          <a:noFill/>
        </p:spPr>
        <p:txBody>
          <a:bodyPr wrap="none" rtlCol="0">
            <a:spAutoFit/>
          </a:bodyPr>
          <a:lstStyle/>
          <a:p>
            <a:r>
              <a:rPr lang="en-GB" dirty="0">
                <a:solidFill>
                  <a:srgbClr val="9A0000"/>
                </a:solidFill>
              </a:rPr>
              <a:t>4</a:t>
            </a:r>
          </a:p>
        </p:txBody>
      </p:sp>
      <p:sp>
        <p:nvSpPr>
          <p:cNvPr id="84" name="TextBox 83"/>
          <p:cNvSpPr txBox="1"/>
          <p:nvPr/>
        </p:nvSpPr>
        <p:spPr>
          <a:xfrm rot="18988557">
            <a:off x="3857182" y="5195905"/>
            <a:ext cx="72167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TERMESOS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5" name="TextBox 84"/>
          <p:cNvSpPr txBox="1"/>
          <p:nvPr/>
        </p:nvSpPr>
        <p:spPr>
          <a:xfrm>
            <a:off x="3978247" y="5507940"/>
            <a:ext cx="312906" cy="369332"/>
          </a:xfrm>
          <a:prstGeom prst="rect">
            <a:avLst/>
          </a:prstGeom>
          <a:noFill/>
        </p:spPr>
        <p:txBody>
          <a:bodyPr wrap="none" rtlCol="0">
            <a:spAutoFit/>
          </a:bodyPr>
          <a:lstStyle/>
          <a:p>
            <a:r>
              <a:rPr lang="en-GB" dirty="0">
                <a:solidFill>
                  <a:srgbClr val="9A0000"/>
                </a:solidFill>
              </a:rPr>
              <a:t>7</a:t>
            </a:r>
          </a:p>
        </p:txBody>
      </p:sp>
      <p:sp>
        <p:nvSpPr>
          <p:cNvPr id="86" name="Oval 85"/>
          <p:cNvSpPr/>
          <p:nvPr/>
        </p:nvSpPr>
        <p:spPr>
          <a:xfrm>
            <a:off x="3484475" y="58772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TextBox 86"/>
          <p:cNvSpPr txBox="1"/>
          <p:nvPr/>
        </p:nvSpPr>
        <p:spPr>
          <a:xfrm>
            <a:off x="3275856" y="5877272"/>
            <a:ext cx="312906" cy="369332"/>
          </a:xfrm>
          <a:prstGeom prst="rect">
            <a:avLst/>
          </a:prstGeom>
          <a:noFill/>
        </p:spPr>
        <p:txBody>
          <a:bodyPr wrap="none" rtlCol="0">
            <a:spAutoFit/>
          </a:bodyPr>
          <a:lstStyle/>
          <a:p>
            <a:r>
              <a:rPr lang="en-GB" dirty="0">
                <a:solidFill>
                  <a:srgbClr val="9A0000"/>
                </a:solidFill>
              </a:rPr>
              <a:t>1</a:t>
            </a:r>
          </a:p>
        </p:txBody>
      </p:sp>
      <p:sp>
        <p:nvSpPr>
          <p:cNvPr id="88" name="TextBox 87"/>
          <p:cNvSpPr txBox="1"/>
          <p:nvPr/>
        </p:nvSpPr>
        <p:spPr>
          <a:xfrm>
            <a:off x="3347864" y="5877852"/>
            <a:ext cx="7729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TELMESSOS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3" name="TextBox 112"/>
          <p:cNvSpPr txBox="1"/>
          <p:nvPr/>
        </p:nvSpPr>
        <p:spPr>
          <a:xfrm rot="1525223">
            <a:off x="3778727" y="3078487"/>
            <a:ext cx="8386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DORYLAEUM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9" name="Oval 88"/>
          <p:cNvSpPr/>
          <p:nvPr/>
        </p:nvSpPr>
        <p:spPr>
          <a:xfrm>
            <a:off x="3594203" y="599457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TextBox 89"/>
          <p:cNvSpPr txBox="1"/>
          <p:nvPr/>
        </p:nvSpPr>
        <p:spPr>
          <a:xfrm>
            <a:off x="3611022" y="6156012"/>
            <a:ext cx="312906" cy="369332"/>
          </a:xfrm>
          <a:prstGeom prst="rect">
            <a:avLst/>
          </a:prstGeom>
          <a:noFill/>
        </p:spPr>
        <p:txBody>
          <a:bodyPr wrap="none" rtlCol="0">
            <a:spAutoFit/>
          </a:bodyPr>
          <a:lstStyle/>
          <a:p>
            <a:r>
              <a:rPr lang="en-GB" dirty="0">
                <a:solidFill>
                  <a:srgbClr val="9A0000"/>
                </a:solidFill>
              </a:rPr>
              <a:t>1</a:t>
            </a:r>
          </a:p>
        </p:txBody>
      </p:sp>
      <p:sp>
        <p:nvSpPr>
          <p:cNvPr id="91" name="TextBox 90"/>
          <p:cNvSpPr txBox="1"/>
          <p:nvPr/>
        </p:nvSpPr>
        <p:spPr>
          <a:xfrm>
            <a:off x="4018746" y="6235892"/>
            <a:ext cx="312906" cy="369332"/>
          </a:xfrm>
          <a:prstGeom prst="rect">
            <a:avLst/>
          </a:prstGeom>
          <a:noFill/>
        </p:spPr>
        <p:txBody>
          <a:bodyPr wrap="none" rtlCol="0">
            <a:spAutoFit/>
          </a:bodyPr>
          <a:lstStyle/>
          <a:p>
            <a:r>
              <a:rPr lang="en-GB" dirty="0">
                <a:solidFill>
                  <a:srgbClr val="9A0000"/>
                </a:solidFill>
              </a:rPr>
              <a:t>1</a:t>
            </a:r>
          </a:p>
        </p:txBody>
      </p:sp>
      <p:sp>
        <p:nvSpPr>
          <p:cNvPr id="92" name="Oval 91"/>
          <p:cNvSpPr/>
          <p:nvPr/>
        </p:nvSpPr>
        <p:spPr>
          <a:xfrm>
            <a:off x="3916916" y="607564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TextBox 92"/>
          <p:cNvSpPr txBox="1"/>
          <p:nvPr/>
        </p:nvSpPr>
        <p:spPr>
          <a:xfrm>
            <a:off x="3917527" y="6063099"/>
            <a:ext cx="61747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APERLAI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5" name="TextBox 94"/>
          <p:cNvSpPr txBox="1"/>
          <p:nvPr/>
        </p:nvSpPr>
        <p:spPr>
          <a:xfrm>
            <a:off x="3339784" y="5586853"/>
            <a:ext cx="57740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KIBYRA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6" name="Oval 95"/>
          <p:cNvSpPr/>
          <p:nvPr/>
        </p:nvSpPr>
        <p:spPr>
          <a:xfrm>
            <a:off x="3534416" y="5517232"/>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7" name="TextBox 96"/>
          <p:cNvSpPr txBox="1"/>
          <p:nvPr/>
        </p:nvSpPr>
        <p:spPr>
          <a:xfrm>
            <a:off x="3707904" y="5507940"/>
            <a:ext cx="312906" cy="369332"/>
          </a:xfrm>
          <a:prstGeom prst="rect">
            <a:avLst/>
          </a:prstGeom>
          <a:noFill/>
        </p:spPr>
        <p:txBody>
          <a:bodyPr wrap="none" rtlCol="0">
            <a:spAutoFit/>
          </a:bodyPr>
          <a:lstStyle/>
          <a:p>
            <a:r>
              <a:rPr lang="en-GB" dirty="0">
                <a:solidFill>
                  <a:srgbClr val="9A0000"/>
                </a:solidFill>
              </a:rPr>
              <a:t>2</a:t>
            </a:r>
          </a:p>
        </p:txBody>
      </p:sp>
      <p:sp>
        <p:nvSpPr>
          <p:cNvPr id="98" name="Oval 97"/>
          <p:cNvSpPr/>
          <p:nvPr/>
        </p:nvSpPr>
        <p:spPr>
          <a:xfrm>
            <a:off x="3523700" y="570297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9" name="TextBox 98"/>
          <p:cNvSpPr txBox="1"/>
          <p:nvPr/>
        </p:nvSpPr>
        <p:spPr>
          <a:xfrm>
            <a:off x="3482301" y="5771134"/>
            <a:ext cx="73449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OINOANDA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0" name="TextBox 99"/>
          <p:cNvSpPr txBox="1"/>
          <p:nvPr/>
        </p:nvSpPr>
        <p:spPr>
          <a:xfrm>
            <a:off x="3328022" y="5651956"/>
            <a:ext cx="312906" cy="369332"/>
          </a:xfrm>
          <a:prstGeom prst="rect">
            <a:avLst/>
          </a:prstGeom>
          <a:noFill/>
        </p:spPr>
        <p:txBody>
          <a:bodyPr wrap="none" rtlCol="0">
            <a:spAutoFit/>
          </a:bodyPr>
          <a:lstStyle/>
          <a:p>
            <a:r>
              <a:rPr lang="en-GB" dirty="0">
                <a:solidFill>
                  <a:srgbClr val="9A0000"/>
                </a:solidFill>
              </a:rPr>
              <a:t>1</a:t>
            </a:r>
          </a:p>
        </p:txBody>
      </p:sp>
      <p:sp>
        <p:nvSpPr>
          <p:cNvPr id="101" name="Oval 100"/>
          <p:cNvSpPr/>
          <p:nvPr/>
        </p:nvSpPr>
        <p:spPr>
          <a:xfrm>
            <a:off x="5868144" y="394115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 name="TextBox 101"/>
          <p:cNvSpPr txBox="1"/>
          <p:nvPr/>
        </p:nvSpPr>
        <p:spPr>
          <a:xfrm>
            <a:off x="5927715" y="3779748"/>
            <a:ext cx="312906" cy="369332"/>
          </a:xfrm>
          <a:prstGeom prst="rect">
            <a:avLst/>
          </a:prstGeom>
          <a:noFill/>
        </p:spPr>
        <p:txBody>
          <a:bodyPr wrap="none" rtlCol="0">
            <a:spAutoFit/>
          </a:bodyPr>
          <a:lstStyle/>
          <a:p>
            <a:r>
              <a:rPr lang="en-GB" dirty="0">
                <a:solidFill>
                  <a:srgbClr val="9A0000"/>
                </a:solidFill>
              </a:rPr>
              <a:t>1</a:t>
            </a:r>
          </a:p>
        </p:txBody>
      </p:sp>
      <p:sp>
        <p:nvSpPr>
          <p:cNvPr id="103" name="TextBox 102"/>
          <p:cNvSpPr txBox="1"/>
          <p:nvPr/>
        </p:nvSpPr>
        <p:spPr>
          <a:xfrm>
            <a:off x="5564474" y="4061974"/>
            <a:ext cx="66877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SAVATRA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5" name="TextBox 104"/>
          <p:cNvSpPr txBox="1"/>
          <p:nvPr/>
        </p:nvSpPr>
        <p:spPr>
          <a:xfrm rot="21185174">
            <a:off x="1342549" y="2988240"/>
            <a:ext cx="56618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PARION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6" name="TextBox 105"/>
          <p:cNvSpPr txBox="1"/>
          <p:nvPr/>
        </p:nvSpPr>
        <p:spPr>
          <a:xfrm>
            <a:off x="1587904" y="3045986"/>
            <a:ext cx="312906" cy="369332"/>
          </a:xfrm>
          <a:prstGeom prst="rect">
            <a:avLst/>
          </a:prstGeom>
          <a:noFill/>
        </p:spPr>
        <p:txBody>
          <a:bodyPr wrap="none" rtlCol="0">
            <a:spAutoFit/>
          </a:bodyPr>
          <a:lstStyle/>
          <a:p>
            <a:r>
              <a:rPr lang="en-GB" dirty="0">
                <a:solidFill>
                  <a:srgbClr val="9A0000"/>
                </a:solidFill>
              </a:rPr>
              <a:t>1</a:t>
            </a:r>
          </a:p>
        </p:txBody>
      </p:sp>
      <p:sp>
        <p:nvSpPr>
          <p:cNvPr id="107" name="Oval 106"/>
          <p:cNvSpPr/>
          <p:nvPr/>
        </p:nvSpPr>
        <p:spPr>
          <a:xfrm>
            <a:off x="1502561" y="2978950"/>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8" name="Oval 107"/>
          <p:cNvSpPr/>
          <p:nvPr/>
        </p:nvSpPr>
        <p:spPr>
          <a:xfrm>
            <a:off x="3908883" y="4138627"/>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9" name="TextBox 108"/>
          <p:cNvSpPr txBox="1"/>
          <p:nvPr/>
        </p:nvSpPr>
        <p:spPr>
          <a:xfrm>
            <a:off x="3908883" y="3877754"/>
            <a:ext cx="312906" cy="369332"/>
          </a:xfrm>
          <a:prstGeom prst="rect">
            <a:avLst/>
          </a:prstGeom>
          <a:noFill/>
        </p:spPr>
        <p:txBody>
          <a:bodyPr wrap="none" rtlCol="0">
            <a:spAutoFit/>
          </a:bodyPr>
          <a:lstStyle/>
          <a:p>
            <a:r>
              <a:rPr lang="en-GB" dirty="0">
                <a:solidFill>
                  <a:srgbClr val="9A0000"/>
                </a:solidFill>
              </a:rPr>
              <a:t>2</a:t>
            </a:r>
          </a:p>
        </p:txBody>
      </p:sp>
      <p:sp>
        <p:nvSpPr>
          <p:cNvPr id="110" name="TextBox 109"/>
          <p:cNvSpPr txBox="1"/>
          <p:nvPr/>
        </p:nvSpPr>
        <p:spPr>
          <a:xfrm>
            <a:off x="3707904" y="4221088"/>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AKMONEA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1" name="Oval 110"/>
          <p:cNvSpPr/>
          <p:nvPr/>
        </p:nvSpPr>
        <p:spPr>
          <a:xfrm>
            <a:off x="4091789" y="30601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 name="TextBox 111"/>
          <p:cNvSpPr txBox="1"/>
          <p:nvPr/>
        </p:nvSpPr>
        <p:spPr>
          <a:xfrm>
            <a:off x="4172041" y="2854737"/>
            <a:ext cx="312906" cy="369332"/>
          </a:xfrm>
          <a:prstGeom prst="rect">
            <a:avLst/>
          </a:prstGeom>
          <a:noFill/>
        </p:spPr>
        <p:txBody>
          <a:bodyPr wrap="none" rtlCol="0">
            <a:spAutoFit/>
          </a:bodyPr>
          <a:lstStyle/>
          <a:p>
            <a:r>
              <a:rPr lang="en-GB" dirty="0">
                <a:solidFill>
                  <a:srgbClr val="9A0000"/>
                </a:solidFill>
              </a:rPr>
              <a:t>1</a:t>
            </a:r>
          </a:p>
        </p:txBody>
      </p:sp>
      <p:sp>
        <p:nvSpPr>
          <p:cNvPr id="114" name="Oval 113"/>
          <p:cNvSpPr/>
          <p:nvPr/>
        </p:nvSpPr>
        <p:spPr>
          <a:xfrm>
            <a:off x="3721393" y="5120898"/>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5" name="TextBox 114"/>
          <p:cNvSpPr txBox="1"/>
          <p:nvPr/>
        </p:nvSpPr>
        <p:spPr>
          <a:xfrm rot="19234416">
            <a:off x="3505407" y="5097648"/>
            <a:ext cx="7200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KEREPATA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6" name="Oval 115"/>
          <p:cNvSpPr/>
          <p:nvPr/>
        </p:nvSpPr>
        <p:spPr>
          <a:xfrm>
            <a:off x="802710" y="580990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7" name="TextBox 116"/>
          <p:cNvSpPr txBox="1"/>
          <p:nvPr/>
        </p:nvSpPr>
        <p:spPr>
          <a:xfrm>
            <a:off x="646257" y="5890978"/>
            <a:ext cx="312906" cy="369332"/>
          </a:xfrm>
          <a:prstGeom prst="rect">
            <a:avLst/>
          </a:prstGeom>
          <a:noFill/>
        </p:spPr>
        <p:txBody>
          <a:bodyPr wrap="none" rtlCol="0">
            <a:spAutoFit/>
          </a:bodyPr>
          <a:lstStyle/>
          <a:p>
            <a:r>
              <a:rPr lang="en-GB" dirty="0">
                <a:solidFill>
                  <a:srgbClr val="9A0000"/>
                </a:solidFill>
              </a:rPr>
              <a:t>1</a:t>
            </a:r>
          </a:p>
        </p:txBody>
      </p:sp>
      <p:sp>
        <p:nvSpPr>
          <p:cNvPr id="118" name="TextBox 117"/>
          <p:cNvSpPr txBox="1"/>
          <p:nvPr/>
        </p:nvSpPr>
        <p:spPr>
          <a:xfrm>
            <a:off x="6785882" y="3537302"/>
            <a:ext cx="64472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KOMANA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9" name="Oval 118"/>
          <p:cNvSpPr/>
          <p:nvPr/>
        </p:nvSpPr>
        <p:spPr>
          <a:xfrm>
            <a:off x="6892222" y="358706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0" name="TextBox 119"/>
          <p:cNvSpPr txBox="1"/>
          <p:nvPr/>
        </p:nvSpPr>
        <p:spPr>
          <a:xfrm>
            <a:off x="7704348" y="4002998"/>
            <a:ext cx="312906" cy="369332"/>
          </a:xfrm>
          <a:prstGeom prst="rect">
            <a:avLst/>
          </a:prstGeom>
          <a:noFill/>
        </p:spPr>
        <p:txBody>
          <a:bodyPr wrap="none" rtlCol="0">
            <a:spAutoFit/>
          </a:bodyPr>
          <a:lstStyle/>
          <a:p>
            <a:r>
              <a:rPr lang="en-GB" dirty="0">
                <a:solidFill>
                  <a:srgbClr val="9A0000"/>
                </a:solidFill>
              </a:rPr>
              <a:t>1</a:t>
            </a:r>
          </a:p>
        </p:txBody>
      </p:sp>
      <p:sp>
        <p:nvSpPr>
          <p:cNvPr id="121" name="Oval 120"/>
          <p:cNvSpPr/>
          <p:nvPr/>
        </p:nvSpPr>
        <p:spPr>
          <a:xfrm>
            <a:off x="7596336" y="41966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 name="TextBox 121"/>
          <p:cNvSpPr txBox="1"/>
          <p:nvPr/>
        </p:nvSpPr>
        <p:spPr>
          <a:xfrm>
            <a:off x="6948264" y="3707740"/>
            <a:ext cx="312906" cy="369332"/>
          </a:xfrm>
          <a:prstGeom prst="rect">
            <a:avLst/>
          </a:prstGeom>
          <a:noFill/>
        </p:spPr>
        <p:txBody>
          <a:bodyPr wrap="none" rtlCol="0">
            <a:spAutoFit/>
          </a:bodyPr>
          <a:lstStyle/>
          <a:p>
            <a:r>
              <a:rPr lang="en-GB" dirty="0">
                <a:solidFill>
                  <a:srgbClr val="9A0000"/>
                </a:solidFill>
              </a:rPr>
              <a:t>1</a:t>
            </a:r>
          </a:p>
        </p:txBody>
      </p:sp>
      <p:sp>
        <p:nvSpPr>
          <p:cNvPr id="126" name="TextBox 125"/>
          <p:cNvSpPr txBox="1"/>
          <p:nvPr/>
        </p:nvSpPr>
        <p:spPr>
          <a:xfrm>
            <a:off x="5218266" y="2472214"/>
            <a:ext cx="312906" cy="369332"/>
          </a:xfrm>
          <a:prstGeom prst="rect">
            <a:avLst/>
          </a:prstGeom>
          <a:noFill/>
        </p:spPr>
        <p:txBody>
          <a:bodyPr wrap="none" rtlCol="0">
            <a:spAutoFit/>
          </a:bodyPr>
          <a:lstStyle/>
          <a:p>
            <a:r>
              <a:rPr lang="en-GB" dirty="0">
                <a:solidFill>
                  <a:srgbClr val="9A0000"/>
                </a:solidFill>
              </a:rPr>
              <a:t>2</a:t>
            </a:r>
          </a:p>
        </p:txBody>
      </p:sp>
      <p:sp>
        <p:nvSpPr>
          <p:cNvPr id="127" name="Oval 126"/>
          <p:cNvSpPr/>
          <p:nvPr/>
        </p:nvSpPr>
        <p:spPr>
          <a:xfrm>
            <a:off x="4517096" y="31732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8" name="TextBox 127"/>
          <p:cNvSpPr txBox="1"/>
          <p:nvPr/>
        </p:nvSpPr>
        <p:spPr>
          <a:xfrm>
            <a:off x="4607336" y="3307206"/>
            <a:ext cx="312906" cy="369332"/>
          </a:xfrm>
          <a:prstGeom prst="rect">
            <a:avLst/>
          </a:prstGeom>
          <a:noFill/>
        </p:spPr>
        <p:txBody>
          <a:bodyPr wrap="none" rtlCol="0">
            <a:spAutoFit/>
          </a:bodyPr>
          <a:lstStyle/>
          <a:p>
            <a:r>
              <a:rPr lang="en-GB" dirty="0">
                <a:solidFill>
                  <a:srgbClr val="9A0000"/>
                </a:solidFill>
              </a:rPr>
              <a:t>1</a:t>
            </a:r>
          </a:p>
        </p:txBody>
      </p:sp>
      <p:sp>
        <p:nvSpPr>
          <p:cNvPr id="129" name="Oval 128"/>
          <p:cNvSpPr/>
          <p:nvPr/>
        </p:nvSpPr>
        <p:spPr>
          <a:xfrm>
            <a:off x="4339545" y="380704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0" name="TextBox 129"/>
          <p:cNvSpPr txBox="1"/>
          <p:nvPr/>
        </p:nvSpPr>
        <p:spPr>
          <a:xfrm rot="19637841">
            <a:off x="4155368" y="3802146"/>
            <a:ext cx="65915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PESSINUS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1" name="TextBox 130"/>
          <p:cNvSpPr txBox="1"/>
          <p:nvPr/>
        </p:nvSpPr>
        <p:spPr>
          <a:xfrm>
            <a:off x="4397386" y="3571827"/>
            <a:ext cx="312906" cy="369332"/>
          </a:xfrm>
          <a:prstGeom prst="rect">
            <a:avLst/>
          </a:prstGeom>
          <a:noFill/>
        </p:spPr>
        <p:txBody>
          <a:bodyPr wrap="none" rtlCol="0">
            <a:spAutoFit/>
          </a:bodyPr>
          <a:lstStyle/>
          <a:p>
            <a:r>
              <a:rPr lang="en-GB" dirty="0">
                <a:solidFill>
                  <a:srgbClr val="9A0000"/>
                </a:solidFill>
              </a:rPr>
              <a:t>1</a:t>
            </a:r>
          </a:p>
        </p:txBody>
      </p:sp>
      <p:sp>
        <p:nvSpPr>
          <p:cNvPr id="132" name="Oval 131"/>
          <p:cNvSpPr/>
          <p:nvPr/>
        </p:nvSpPr>
        <p:spPr>
          <a:xfrm>
            <a:off x="5014747" y="2656880"/>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4" name="TextBox 133"/>
          <p:cNvSpPr txBox="1"/>
          <p:nvPr/>
        </p:nvSpPr>
        <p:spPr>
          <a:xfrm>
            <a:off x="5940152" y="6381328"/>
            <a:ext cx="312906" cy="369332"/>
          </a:xfrm>
          <a:prstGeom prst="rect">
            <a:avLst/>
          </a:prstGeom>
          <a:noFill/>
        </p:spPr>
        <p:txBody>
          <a:bodyPr wrap="none" rtlCol="0">
            <a:spAutoFit/>
          </a:bodyPr>
          <a:lstStyle/>
          <a:p>
            <a:r>
              <a:rPr lang="en-GB" dirty="0">
                <a:solidFill>
                  <a:srgbClr val="9A0000"/>
                </a:solidFill>
              </a:rPr>
              <a:t>2</a:t>
            </a:r>
          </a:p>
        </p:txBody>
      </p:sp>
      <p:sp>
        <p:nvSpPr>
          <p:cNvPr id="136" name="Oval 135"/>
          <p:cNvSpPr/>
          <p:nvPr/>
        </p:nvSpPr>
        <p:spPr>
          <a:xfrm>
            <a:off x="5807500" y="6606644"/>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5" name="TextBox 134"/>
          <p:cNvSpPr txBox="1"/>
          <p:nvPr/>
        </p:nvSpPr>
        <p:spPr>
          <a:xfrm>
            <a:off x="5508104" y="6642556"/>
            <a:ext cx="8803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PALAIPAPHOS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9" name="Content Placeholder 2"/>
          <p:cNvSpPr txBox="1">
            <a:spLocks/>
          </p:cNvSpPr>
          <p:nvPr/>
        </p:nvSpPr>
        <p:spPr>
          <a:xfrm>
            <a:off x="3841576" y="44624"/>
            <a:ext cx="4042792" cy="1152128"/>
          </a:xfrm>
          <a:prstGeom prst="rect">
            <a:avLst/>
          </a:prstGeom>
          <a:gradFill>
            <a:gsLst>
              <a:gs pos="0">
                <a:schemeClr val="accent5">
                  <a:tint val="79000"/>
                  <a:satMod val="180000"/>
                  <a:alpha val="55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endParaRPr lang="de-DE" dirty="0">
              <a:effectLst>
                <a:outerShdw blurRad="38100" dist="38100" dir="2700000" algn="tl">
                  <a:srgbClr val="000000">
                    <a:alpha val="43137"/>
                  </a:srgbClr>
                </a:outerShdw>
              </a:effectLst>
            </a:endParaRPr>
          </a:p>
          <a:p>
            <a:pPr lvl="1"/>
            <a:r>
              <a:rPr lang="de-DE" b="1" dirty="0" err="1">
                <a:effectLst>
                  <a:outerShdw blurRad="38100" dist="38100" dir="2700000" algn="tl">
                    <a:srgbClr val="000000">
                      <a:alpha val="43137"/>
                    </a:srgbClr>
                  </a:outerShdw>
                </a:effectLst>
              </a:rPr>
              <a:t>more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than</a:t>
            </a:r>
            <a:r>
              <a:rPr lang="de-DE" b="1" dirty="0">
                <a:effectLst>
                  <a:outerShdw blurRad="38100" dist="38100" dir="2700000" algn="tl">
                    <a:srgbClr val="000000">
                      <a:alpha val="43137"/>
                    </a:srgbClr>
                  </a:outerShdw>
                </a:effectLst>
              </a:rPr>
              <a:t> 60 </a:t>
            </a:r>
            <a:r>
              <a:rPr lang="de-DE" b="1" i="1" dirty="0" err="1">
                <a:effectLst>
                  <a:outerShdw blurRad="38100" dist="38100" dir="2700000" algn="tl">
                    <a:srgbClr val="000000">
                      <a:alpha val="43137"/>
                    </a:srgbClr>
                  </a:outerShdw>
                </a:effectLst>
              </a:rPr>
              <a:t>poleis</a:t>
            </a:r>
            <a:r>
              <a:rPr lang="de-DE" b="1" i="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without</a:t>
            </a:r>
            <a:r>
              <a:rPr lang="de-DE" b="1" dirty="0">
                <a:effectLst>
                  <a:outerShdw blurRad="38100" dist="38100" dir="2700000" algn="tl">
                    <a:srgbClr val="000000">
                      <a:alpha val="43137"/>
                    </a:srgbClr>
                  </a:outerShdw>
                </a:effectLst>
              </a:rPr>
              <a:t> </a:t>
            </a:r>
            <a:r>
              <a:rPr lang="de-DE" b="1" i="1" dirty="0">
                <a:effectLst>
                  <a:outerShdw blurRad="38100" dist="38100" dir="2700000" algn="tl">
                    <a:srgbClr val="000000">
                      <a:alpha val="43137"/>
                    </a:srgbClr>
                  </a:outerShdw>
                </a:effectLst>
              </a:rPr>
              <a:t>archiereia</a:t>
            </a:r>
            <a:endParaRPr lang="de-DE" dirty="0">
              <a:effectLst>
                <a:outerShdw blurRad="38100" dist="38100" dir="2700000" algn="tl">
                  <a:srgbClr val="000000">
                    <a:alpha val="43137"/>
                  </a:srgbClr>
                </a:outerShdw>
              </a:effectLst>
            </a:endParaRPr>
          </a:p>
        </p:txBody>
      </p:sp>
      <p:sp>
        <p:nvSpPr>
          <p:cNvPr id="142" name="Oval 141"/>
          <p:cNvSpPr/>
          <p:nvPr/>
        </p:nvSpPr>
        <p:spPr>
          <a:xfrm>
            <a:off x="3882197" y="22768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 name="TextBox 142"/>
          <p:cNvSpPr txBox="1"/>
          <p:nvPr/>
        </p:nvSpPr>
        <p:spPr>
          <a:xfrm>
            <a:off x="3676126" y="2302497"/>
            <a:ext cx="906017" cy="215444"/>
          </a:xfrm>
          <a:prstGeom prst="rect">
            <a:avLst/>
          </a:prstGeom>
          <a:noFill/>
        </p:spPr>
        <p:txBody>
          <a:bodyPr wrap="none" rtlCol="0">
            <a:spAutoFit/>
          </a:bodyPr>
          <a:lstStyle/>
          <a:p>
            <a:r>
              <a:rPr lang="de-DE" sz="800" dirty="0">
                <a:solidFill>
                  <a:schemeClr val="bg1">
                    <a:lumMod val="85000"/>
                    <a:lumOff val="15000"/>
                  </a:schemeClr>
                </a:solidFill>
                <a:latin typeface="Times New Roman" pitchFamily="18" charset="0"/>
                <a:cs typeface="Times New Roman" pitchFamily="18" charset="0"/>
              </a:rPr>
              <a:t>PRUSIAS AD H.</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44" name="TextBox 143"/>
          <p:cNvSpPr txBox="1"/>
          <p:nvPr/>
        </p:nvSpPr>
        <p:spPr>
          <a:xfrm>
            <a:off x="4043348" y="2046032"/>
            <a:ext cx="312906" cy="369332"/>
          </a:xfrm>
          <a:prstGeom prst="rect">
            <a:avLst/>
          </a:prstGeom>
          <a:noFill/>
        </p:spPr>
        <p:txBody>
          <a:bodyPr wrap="none" rtlCol="0">
            <a:spAutoFit/>
          </a:bodyPr>
          <a:lstStyle/>
          <a:p>
            <a:r>
              <a:rPr lang="en-GB" dirty="0">
                <a:solidFill>
                  <a:srgbClr val="9A0000"/>
                </a:solidFill>
              </a:rPr>
              <a:t>1</a:t>
            </a:r>
          </a:p>
        </p:txBody>
      </p:sp>
      <p:sp>
        <p:nvSpPr>
          <p:cNvPr id="3" name="Right Arrow 2"/>
          <p:cNvSpPr/>
          <p:nvPr/>
        </p:nvSpPr>
        <p:spPr>
          <a:xfrm>
            <a:off x="7909242" y="5931277"/>
            <a:ext cx="983238" cy="634717"/>
          </a:xfrm>
          <a:prstGeom prst="rightArrow">
            <a:avLst/>
          </a:prstGeom>
          <a:solidFill>
            <a:schemeClr val="accent1">
              <a:alpha val="5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79085803"/>
      </p:ext>
    </p:extLst>
  </p:cSld>
  <p:clrMapOvr>
    <a:masterClrMapping/>
  </p:clrMapOvr>
  <p:transition spd="slow" advClick="0" advTm="1200">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xit" presetSubtype="8" fill="hold" grpId="0" nodeType="withEffect">
                                  <p:stCondLst>
                                    <p:cond delay="0"/>
                                  </p:stCondLst>
                                  <p:childTnLst>
                                    <p:anim calcmode="lin" valueType="num">
                                      <p:cBhvr additive="base">
                                        <p:cTn id="6" dur="500"/>
                                        <p:tgtEl>
                                          <p:spTgt spid="7"/>
                                        </p:tgtEl>
                                        <p:attrNameLst>
                                          <p:attrName>ppt_x</p:attrName>
                                        </p:attrNameLst>
                                      </p:cBhvr>
                                      <p:tavLst>
                                        <p:tav tm="0">
                                          <p:val>
                                            <p:strVal val="#ppt_x"/>
                                          </p:val>
                                        </p:tav>
                                        <p:tav tm="100000">
                                          <p:val>
                                            <p:strVal val="#ppt_x-#ppt_w*1.125000"/>
                                          </p:val>
                                        </p:tav>
                                      </p:tavLst>
                                    </p:anim>
                                    <p:animEffect transition="out" filter="wipe(left)">
                                      <p:cBhvr>
                                        <p:cTn id="7" dur="500"/>
                                        <p:tgtEl>
                                          <p:spTgt spid="7"/>
                                        </p:tgtEl>
                                      </p:cBhvr>
                                    </p:animEffect>
                                    <p:set>
                                      <p:cBhvr>
                                        <p:cTn id="8" dur="1" fill="hold">
                                          <p:stCondLst>
                                            <p:cond delay="499"/>
                                          </p:stCondLst>
                                        </p:cTn>
                                        <p:tgtEl>
                                          <p:spTgt spid="7"/>
                                        </p:tgtEl>
                                        <p:attrNameLst>
                                          <p:attrName>style.visibility</p:attrName>
                                        </p:attrNameLst>
                                      </p:cBhvr>
                                      <p:to>
                                        <p:strVal val="hidden"/>
                                      </p:to>
                                    </p:set>
                                  </p:childTnLst>
                                </p:cTn>
                              </p:par>
                              <p:par>
                                <p:cTn id="9" presetID="12" presetClass="exit" presetSubtype="8" fill="hold" grpId="0" nodeType="withEffect">
                                  <p:stCondLst>
                                    <p:cond delay="0"/>
                                  </p:stCondLst>
                                  <p:childTnLst>
                                    <p:anim calcmode="lin" valueType="num">
                                      <p:cBhvr additive="base">
                                        <p:cTn id="10" dur="500"/>
                                        <p:tgtEl>
                                          <p:spTgt spid="8"/>
                                        </p:tgtEl>
                                        <p:attrNameLst>
                                          <p:attrName>ppt_x</p:attrName>
                                        </p:attrNameLst>
                                      </p:cBhvr>
                                      <p:tavLst>
                                        <p:tav tm="0">
                                          <p:val>
                                            <p:strVal val="#ppt_x"/>
                                          </p:val>
                                        </p:tav>
                                        <p:tav tm="100000">
                                          <p:val>
                                            <p:strVal val="#ppt_x-#ppt_w*1.125000"/>
                                          </p:val>
                                        </p:tav>
                                      </p:tavLst>
                                    </p:anim>
                                    <p:animEffect transition="out" filter="wipe(left)">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par>
                                <p:cTn id="13" presetID="12" presetClass="exit" presetSubtype="8" fill="hold" grpId="0" nodeType="withEffect">
                                  <p:stCondLst>
                                    <p:cond delay="0"/>
                                  </p:stCondLst>
                                  <p:childTnLst>
                                    <p:anim calcmode="lin" valueType="num">
                                      <p:cBhvr additive="base">
                                        <p:cTn id="14" dur="500"/>
                                        <p:tgtEl>
                                          <p:spTgt spid="9"/>
                                        </p:tgtEl>
                                        <p:attrNameLst>
                                          <p:attrName>ppt_x</p:attrName>
                                        </p:attrNameLst>
                                      </p:cBhvr>
                                      <p:tavLst>
                                        <p:tav tm="0">
                                          <p:val>
                                            <p:strVal val="#ppt_x"/>
                                          </p:val>
                                        </p:tav>
                                        <p:tav tm="100000">
                                          <p:val>
                                            <p:strVal val="#ppt_x-#ppt_w*1.125000"/>
                                          </p:val>
                                        </p:tav>
                                      </p:tavLst>
                                    </p:anim>
                                    <p:animEffect transition="out" filter="wipe(left)">
                                      <p:cBhvr>
                                        <p:cTn id="15" dur="500"/>
                                        <p:tgtEl>
                                          <p:spTgt spid="9"/>
                                        </p:tgtEl>
                                      </p:cBhvr>
                                    </p:animEffect>
                                    <p:set>
                                      <p:cBhvr>
                                        <p:cTn id="16" dur="1" fill="hold">
                                          <p:stCondLst>
                                            <p:cond delay="499"/>
                                          </p:stCondLst>
                                        </p:cTn>
                                        <p:tgtEl>
                                          <p:spTgt spid="9"/>
                                        </p:tgtEl>
                                        <p:attrNameLst>
                                          <p:attrName>style.visibility</p:attrName>
                                        </p:attrNameLst>
                                      </p:cBhvr>
                                      <p:to>
                                        <p:strVal val="hidden"/>
                                      </p:to>
                                    </p:set>
                                  </p:childTnLst>
                                </p:cTn>
                              </p:par>
                              <p:par>
                                <p:cTn id="17" presetID="12" presetClass="exit" presetSubtype="8" fill="hold" grpId="0" nodeType="withEffect">
                                  <p:stCondLst>
                                    <p:cond delay="0"/>
                                  </p:stCondLst>
                                  <p:childTnLst>
                                    <p:anim calcmode="lin" valueType="num">
                                      <p:cBhvr additive="base">
                                        <p:cTn id="18" dur="500"/>
                                        <p:tgtEl>
                                          <p:spTgt spid="10"/>
                                        </p:tgtEl>
                                        <p:attrNameLst>
                                          <p:attrName>ppt_x</p:attrName>
                                        </p:attrNameLst>
                                      </p:cBhvr>
                                      <p:tavLst>
                                        <p:tav tm="0">
                                          <p:val>
                                            <p:strVal val="#ppt_x"/>
                                          </p:val>
                                        </p:tav>
                                        <p:tav tm="100000">
                                          <p:val>
                                            <p:strVal val="#ppt_x-#ppt_w*1.125000"/>
                                          </p:val>
                                        </p:tav>
                                      </p:tavLst>
                                    </p:anim>
                                    <p:animEffect transition="out" filter="wipe(left)">
                                      <p:cBhvr>
                                        <p:cTn id="19" dur="500"/>
                                        <p:tgtEl>
                                          <p:spTgt spid="10"/>
                                        </p:tgtEl>
                                      </p:cBhvr>
                                    </p:animEffect>
                                    <p:set>
                                      <p:cBhvr>
                                        <p:cTn id="20" dur="1" fill="hold">
                                          <p:stCondLst>
                                            <p:cond delay="499"/>
                                          </p:stCondLst>
                                        </p:cTn>
                                        <p:tgtEl>
                                          <p:spTgt spid="10"/>
                                        </p:tgtEl>
                                        <p:attrNameLst>
                                          <p:attrName>style.visibility</p:attrName>
                                        </p:attrNameLst>
                                      </p:cBhvr>
                                      <p:to>
                                        <p:strVal val="hidden"/>
                                      </p:to>
                                    </p:set>
                                  </p:childTnLst>
                                </p:cTn>
                              </p:par>
                              <p:par>
                                <p:cTn id="21" presetID="12" presetClass="exit" presetSubtype="8" fill="hold" grpId="0" nodeType="withEffect">
                                  <p:stCondLst>
                                    <p:cond delay="0"/>
                                  </p:stCondLst>
                                  <p:childTnLst>
                                    <p:anim calcmode="lin" valueType="num">
                                      <p:cBhvr additive="base">
                                        <p:cTn id="22" dur="500"/>
                                        <p:tgtEl>
                                          <p:spTgt spid="11"/>
                                        </p:tgtEl>
                                        <p:attrNameLst>
                                          <p:attrName>ppt_x</p:attrName>
                                        </p:attrNameLst>
                                      </p:cBhvr>
                                      <p:tavLst>
                                        <p:tav tm="0">
                                          <p:val>
                                            <p:strVal val="#ppt_x"/>
                                          </p:val>
                                        </p:tav>
                                        <p:tav tm="100000">
                                          <p:val>
                                            <p:strVal val="#ppt_x-#ppt_w*1.125000"/>
                                          </p:val>
                                        </p:tav>
                                      </p:tavLst>
                                    </p:anim>
                                    <p:animEffect transition="out" filter="wipe(left)">
                                      <p:cBhvr>
                                        <p:cTn id="23" dur="500"/>
                                        <p:tgtEl>
                                          <p:spTgt spid="11"/>
                                        </p:tgtEl>
                                      </p:cBhvr>
                                    </p:animEffect>
                                    <p:set>
                                      <p:cBhvr>
                                        <p:cTn id="24" dur="1" fill="hold">
                                          <p:stCondLst>
                                            <p:cond delay="499"/>
                                          </p:stCondLst>
                                        </p:cTn>
                                        <p:tgtEl>
                                          <p:spTgt spid="11"/>
                                        </p:tgtEl>
                                        <p:attrNameLst>
                                          <p:attrName>style.visibility</p:attrName>
                                        </p:attrNameLst>
                                      </p:cBhvr>
                                      <p:to>
                                        <p:strVal val="hidden"/>
                                      </p:to>
                                    </p:set>
                                  </p:childTnLst>
                                </p:cTn>
                              </p:par>
                              <p:par>
                                <p:cTn id="25" presetID="12" presetClass="exit" presetSubtype="8" fill="hold" grpId="0" nodeType="withEffect">
                                  <p:stCondLst>
                                    <p:cond delay="0"/>
                                  </p:stCondLst>
                                  <p:childTnLst>
                                    <p:anim calcmode="lin" valueType="num">
                                      <p:cBhvr additive="base">
                                        <p:cTn id="26" dur="500"/>
                                        <p:tgtEl>
                                          <p:spTgt spid="12"/>
                                        </p:tgtEl>
                                        <p:attrNameLst>
                                          <p:attrName>ppt_x</p:attrName>
                                        </p:attrNameLst>
                                      </p:cBhvr>
                                      <p:tavLst>
                                        <p:tav tm="0">
                                          <p:val>
                                            <p:strVal val="#ppt_x"/>
                                          </p:val>
                                        </p:tav>
                                        <p:tav tm="100000">
                                          <p:val>
                                            <p:strVal val="#ppt_x-#ppt_w*1.125000"/>
                                          </p:val>
                                        </p:tav>
                                      </p:tavLst>
                                    </p:anim>
                                    <p:animEffect transition="out" filter="wipe(left)">
                                      <p:cBhvr>
                                        <p:cTn id="27" dur="500"/>
                                        <p:tgtEl>
                                          <p:spTgt spid="12"/>
                                        </p:tgtEl>
                                      </p:cBhvr>
                                    </p:animEffect>
                                    <p:set>
                                      <p:cBhvr>
                                        <p:cTn id="28" dur="1" fill="hold">
                                          <p:stCondLst>
                                            <p:cond delay="499"/>
                                          </p:stCondLst>
                                        </p:cTn>
                                        <p:tgtEl>
                                          <p:spTgt spid="12"/>
                                        </p:tgtEl>
                                        <p:attrNameLst>
                                          <p:attrName>style.visibility</p:attrName>
                                        </p:attrNameLst>
                                      </p:cBhvr>
                                      <p:to>
                                        <p:strVal val="hidden"/>
                                      </p:to>
                                    </p:set>
                                  </p:childTnLst>
                                </p:cTn>
                              </p:par>
                              <p:par>
                                <p:cTn id="29" presetID="12" presetClass="exit" presetSubtype="8" fill="hold" grpId="0" nodeType="withEffect">
                                  <p:stCondLst>
                                    <p:cond delay="0"/>
                                  </p:stCondLst>
                                  <p:childTnLst>
                                    <p:anim calcmode="lin" valueType="num">
                                      <p:cBhvr additive="base">
                                        <p:cTn id="30" dur="500"/>
                                        <p:tgtEl>
                                          <p:spTgt spid="13"/>
                                        </p:tgtEl>
                                        <p:attrNameLst>
                                          <p:attrName>ppt_x</p:attrName>
                                        </p:attrNameLst>
                                      </p:cBhvr>
                                      <p:tavLst>
                                        <p:tav tm="0">
                                          <p:val>
                                            <p:strVal val="#ppt_x"/>
                                          </p:val>
                                        </p:tav>
                                        <p:tav tm="100000">
                                          <p:val>
                                            <p:strVal val="#ppt_x-#ppt_w*1.125000"/>
                                          </p:val>
                                        </p:tav>
                                      </p:tavLst>
                                    </p:anim>
                                    <p:animEffect transition="out" filter="wipe(left)">
                                      <p:cBhvr>
                                        <p:cTn id="31" dur="500"/>
                                        <p:tgtEl>
                                          <p:spTgt spid="13"/>
                                        </p:tgtEl>
                                      </p:cBhvr>
                                    </p:animEffect>
                                    <p:set>
                                      <p:cBhvr>
                                        <p:cTn id="32" dur="1" fill="hold">
                                          <p:stCondLst>
                                            <p:cond delay="499"/>
                                          </p:stCondLst>
                                        </p:cTn>
                                        <p:tgtEl>
                                          <p:spTgt spid="13"/>
                                        </p:tgtEl>
                                        <p:attrNameLst>
                                          <p:attrName>style.visibility</p:attrName>
                                        </p:attrNameLst>
                                      </p:cBhvr>
                                      <p:to>
                                        <p:strVal val="hidden"/>
                                      </p:to>
                                    </p:set>
                                  </p:childTnLst>
                                </p:cTn>
                              </p:par>
                              <p:par>
                                <p:cTn id="33" presetID="12" presetClass="exit" presetSubtype="8" fill="hold" grpId="0" nodeType="withEffect">
                                  <p:stCondLst>
                                    <p:cond delay="0"/>
                                  </p:stCondLst>
                                  <p:childTnLst>
                                    <p:anim calcmode="lin" valueType="num">
                                      <p:cBhvr additive="base">
                                        <p:cTn id="34" dur="500"/>
                                        <p:tgtEl>
                                          <p:spTgt spid="14"/>
                                        </p:tgtEl>
                                        <p:attrNameLst>
                                          <p:attrName>ppt_x</p:attrName>
                                        </p:attrNameLst>
                                      </p:cBhvr>
                                      <p:tavLst>
                                        <p:tav tm="0">
                                          <p:val>
                                            <p:strVal val="#ppt_x"/>
                                          </p:val>
                                        </p:tav>
                                        <p:tav tm="100000">
                                          <p:val>
                                            <p:strVal val="#ppt_x-#ppt_w*1.125000"/>
                                          </p:val>
                                        </p:tav>
                                      </p:tavLst>
                                    </p:anim>
                                    <p:animEffect transition="out" filter="wipe(left)">
                                      <p:cBhvr>
                                        <p:cTn id="35" dur="500"/>
                                        <p:tgtEl>
                                          <p:spTgt spid="14"/>
                                        </p:tgtEl>
                                      </p:cBhvr>
                                    </p:animEffect>
                                    <p:set>
                                      <p:cBhvr>
                                        <p:cTn id="36" dur="1" fill="hold">
                                          <p:stCondLst>
                                            <p:cond delay="499"/>
                                          </p:stCondLst>
                                        </p:cTn>
                                        <p:tgtEl>
                                          <p:spTgt spid="14"/>
                                        </p:tgtEl>
                                        <p:attrNameLst>
                                          <p:attrName>style.visibility</p:attrName>
                                        </p:attrNameLst>
                                      </p:cBhvr>
                                      <p:to>
                                        <p:strVal val="hidden"/>
                                      </p:to>
                                    </p:set>
                                  </p:childTnLst>
                                </p:cTn>
                              </p:par>
                              <p:par>
                                <p:cTn id="37" presetID="12" presetClass="exit" presetSubtype="8" fill="hold" grpId="0" nodeType="withEffect">
                                  <p:stCondLst>
                                    <p:cond delay="0"/>
                                  </p:stCondLst>
                                  <p:childTnLst>
                                    <p:anim calcmode="lin" valueType="num">
                                      <p:cBhvr additive="base">
                                        <p:cTn id="38" dur="500"/>
                                        <p:tgtEl>
                                          <p:spTgt spid="15"/>
                                        </p:tgtEl>
                                        <p:attrNameLst>
                                          <p:attrName>ppt_x</p:attrName>
                                        </p:attrNameLst>
                                      </p:cBhvr>
                                      <p:tavLst>
                                        <p:tav tm="0">
                                          <p:val>
                                            <p:strVal val="#ppt_x"/>
                                          </p:val>
                                        </p:tav>
                                        <p:tav tm="100000">
                                          <p:val>
                                            <p:strVal val="#ppt_x-#ppt_w*1.125000"/>
                                          </p:val>
                                        </p:tav>
                                      </p:tavLst>
                                    </p:anim>
                                    <p:animEffect transition="out" filter="wipe(left)">
                                      <p:cBhvr>
                                        <p:cTn id="39" dur="500"/>
                                        <p:tgtEl>
                                          <p:spTgt spid="15"/>
                                        </p:tgtEl>
                                      </p:cBhvr>
                                    </p:animEffect>
                                    <p:set>
                                      <p:cBhvr>
                                        <p:cTn id="40" dur="1" fill="hold">
                                          <p:stCondLst>
                                            <p:cond delay="499"/>
                                          </p:stCondLst>
                                        </p:cTn>
                                        <p:tgtEl>
                                          <p:spTgt spid="15"/>
                                        </p:tgtEl>
                                        <p:attrNameLst>
                                          <p:attrName>style.visibility</p:attrName>
                                        </p:attrNameLst>
                                      </p:cBhvr>
                                      <p:to>
                                        <p:strVal val="hidden"/>
                                      </p:to>
                                    </p:set>
                                  </p:childTnLst>
                                </p:cTn>
                              </p:par>
                              <p:par>
                                <p:cTn id="41" presetID="12" presetClass="exit" presetSubtype="8" fill="hold" grpId="0" nodeType="withEffect">
                                  <p:stCondLst>
                                    <p:cond delay="0"/>
                                  </p:stCondLst>
                                  <p:childTnLst>
                                    <p:anim calcmode="lin" valueType="num">
                                      <p:cBhvr additive="base">
                                        <p:cTn id="42" dur="500"/>
                                        <p:tgtEl>
                                          <p:spTgt spid="17"/>
                                        </p:tgtEl>
                                        <p:attrNameLst>
                                          <p:attrName>ppt_x</p:attrName>
                                        </p:attrNameLst>
                                      </p:cBhvr>
                                      <p:tavLst>
                                        <p:tav tm="0">
                                          <p:val>
                                            <p:strVal val="#ppt_x"/>
                                          </p:val>
                                        </p:tav>
                                        <p:tav tm="100000">
                                          <p:val>
                                            <p:strVal val="#ppt_x-#ppt_w*1.125000"/>
                                          </p:val>
                                        </p:tav>
                                      </p:tavLst>
                                    </p:anim>
                                    <p:animEffect transition="out" filter="wipe(left)">
                                      <p:cBhvr>
                                        <p:cTn id="43" dur="500"/>
                                        <p:tgtEl>
                                          <p:spTgt spid="17"/>
                                        </p:tgtEl>
                                      </p:cBhvr>
                                    </p:animEffect>
                                    <p:set>
                                      <p:cBhvr>
                                        <p:cTn id="44" dur="1" fill="hold">
                                          <p:stCondLst>
                                            <p:cond delay="499"/>
                                          </p:stCondLst>
                                        </p:cTn>
                                        <p:tgtEl>
                                          <p:spTgt spid="17"/>
                                        </p:tgtEl>
                                        <p:attrNameLst>
                                          <p:attrName>style.visibility</p:attrName>
                                        </p:attrNameLst>
                                      </p:cBhvr>
                                      <p:to>
                                        <p:strVal val="hidden"/>
                                      </p:to>
                                    </p:set>
                                  </p:childTnLst>
                                </p:cTn>
                              </p:par>
                              <p:par>
                                <p:cTn id="45" presetID="12" presetClass="exit" presetSubtype="8" fill="hold" grpId="0" nodeType="withEffect">
                                  <p:stCondLst>
                                    <p:cond delay="0"/>
                                  </p:stCondLst>
                                  <p:childTnLst>
                                    <p:anim calcmode="lin" valueType="num">
                                      <p:cBhvr additive="base">
                                        <p:cTn id="46" dur="500"/>
                                        <p:tgtEl>
                                          <p:spTgt spid="18"/>
                                        </p:tgtEl>
                                        <p:attrNameLst>
                                          <p:attrName>ppt_x</p:attrName>
                                        </p:attrNameLst>
                                      </p:cBhvr>
                                      <p:tavLst>
                                        <p:tav tm="0">
                                          <p:val>
                                            <p:strVal val="#ppt_x"/>
                                          </p:val>
                                        </p:tav>
                                        <p:tav tm="100000">
                                          <p:val>
                                            <p:strVal val="#ppt_x-#ppt_w*1.125000"/>
                                          </p:val>
                                        </p:tav>
                                      </p:tavLst>
                                    </p:anim>
                                    <p:animEffect transition="out" filter="wipe(left)">
                                      <p:cBhvr>
                                        <p:cTn id="47" dur="500"/>
                                        <p:tgtEl>
                                          <p:spTgt spid="18"/>
                                        </p:tgtEl>
                                      </p:cBhvr>
                                    </p:animEffect>
                                    <p:set>
                                      <p:cBhvr>
                                        <p:cTn id="48" dur="1" fill="hold">
                                          <p:stCondLst>
                                            <p:cond delay="499"/>
                                          </p:stCondLst>
                                        </p:cTn>
                                        <p:tgtEl>
                                          <p:spTgt spid="18"/>
                                        </p:tgtEl>
                                        <p:attrNameLst>
                                          <p:attrName>style.visibility</p:attrName>
                                        </p:attrNameLst>
                                      </p:cBhvr>
                                      <p:to>
                                        <p:strVal val="hidden"/>
                                      </p:to>
                                    </p:set>
                                  </p:childTnLst>
                                </p:cTn>
                              </p:par>
                              <p:par>
                                <p:cTn id="49" presetID="12" presetClass="exit" presetSubtype="8" fill="hold" grpId="0" nodeType="withEffect">
                                  <p:stCondLst>
                                    <p:cond delay="0"/>
                                  </p:stCondLst>
                                  <p:childTnLst>
                                    <p:anim calcmode="lin" valueType="num">
                                      <p:cBhvr additive="base">
                                        <p:cTn id="50" dur="500"/>
                                        <p:tgtEl>
                                          <p:spTgt spid="19"/>
                                        </p:tgtEl>
                                        <p:attrNameLst>
                                          <p:attrName>ppt_x</p:attrName>
                                        </p:attrNameLst>
                                      </p:cBhvr>
                                      <p:tavLst>
                                        <p:tav tm="0">
                                          <p:val>
                                            <p:strVal val="#ppt_x"/>
                                          </p:val>
                                        </p:tav>
                                        <p:tav tm="100000">
                                          <p:val>
                                            <p:strVal val="#ppt_x-#ppt_w*1.125000"/>
                                          </p:val>
                                        </p:tav>
                                      </p:tavLst>
                                    </p:anim>
                                    <p:animEffect transition="out" filter="wipe(left)">
                                      <p:cBhvr>
                                        <p:cTn id="51" dur="500"/>
                                        <p:tgtEl>
                                          <p:spTgt spid="19"/>
                                        </p:tgtEl>
                                      </p:cBhvr>
                                    </p:animEffect>
                                    <p:set>
                                      <p:cBhvr>
                                        <p:cTn id="52" dur="1" fill="hold">
                                          <p:stCondLst>
                                            <p:cond delay="499"/>
                                          </p:stCondLst>
                                        </p:cTn>
                                        <p:tgtEl>
                                          <p:spTgt spid="19"/>
                                        </p:tgtEl>
                                        <p:attrNameLst>
                                          <p:attrName>style.visibility</p:attrName>
                                        </p:attrNameLst>
                                      </p:cBhvr>
                                      <p:to>
                                        <p:strVal val="hidden"/>
                                      </p:to>
                                    </p:set>
                                  </p:childTnLst>
                                </p:cTn>
                              </p:par>
                              <p:par>
                                <p:cTn id="53" presetID="12" presetClass="exit" presetSubtype="8" fill="hold" grpId="0" nodeType="withEffect">
                                  <p:stCondLst>
                                    <p:cond delay="0"/>
                                  </p:stCondLst>
                                  <p:childTnLst>
                                    <p:anim calcmode="lin" valueType="num">
                                      <p:cBhvr additive="base">
                                        <p:cTn id="54" dur="500"/>
                                        <p:tgtEl>
                                          <p:spTgt spid="21"/>
                                        </p:tgtEl>
                                        <p:attrNameLst>
                                          <p:attrName>ppt_x</p:attrName>
                                        </p:attrNameLst>
                                      </p:cBhvr>
                                      <p:tavLst>
                                        <p:tav tm="0">
                                          <p:val>
                                            <p:strVal val="#ppt_x"/>
                                          </p:val>
                                        </p:tav>
                                        <p:tav tm="100000">
                                          <p:val>
                                            <p:strVal val="#ppt_x-#ppt_w*1.125000"/>
                                          </p:val>
                                        </p:tav>
                                      </p:tavLst>
                                    </p:anim>
                                    <p:animEffect transition="out" filter="wipe(left)">
                                      <p:cBhvr>
                                        <p:cTn id="55" dur="500"/>
                                        <p:tgtEl>
                                          <p:spTgt spid="21"/>
                                        </p:tgtEl>
                                      </p:cBhvr>
                                    </p:animEffect>
                                    <p:set>
                                      <p:cBhvr>
                                        <p:cTn id="56" dur="1" fill="hold">
                                          <p:stCondLst>
                                            <p:cond delay="499"/>
                                          </p:stCondLst>
                                        </p:cTn>
                                        <p:tgtEl>
                                          <p:spTgt spid="21"/>
                                        </p:tgtEl>
                                        <p:attrNameLst>
                                          <p:attrName>style.visibility</p:attrName>
                                        </p:attrNameLst>
                                      </p:cBhvr>
                                      <p:to>
                                        <p:strVal val="hidden"/>
                                      </p:to>
                                    </p:set>
                                  </p:childTnLst>
                                </p:cTn>
                              </p:par>
                              <p:par>
                                <p:cTn id="57" presetID="12" presetClass="exit" presetSubtype="8" fill="hold" grpId="0" nodeType="withEffect">
                                  <p:stCondLst>
                                    <p:cond delay="0"/>
                                  </p:stCondLst>
                                  <p:childTnLst>
                                    <p:anim calcmode="lin" valueType="num">
                                      <p:cBhvr additive="base">
                                        <p:cTn id="58" dur="500"/>
                                        <p:tgtEl>
                                          <p:spTgt spid="22"/>
                                        </p:tgtEl>
                                        <p:attrNameLst>
                                          <p:attrName>ppt_x</p:attrName>
                                        </p:attrNameLst>
                                      </p:cBhvr>
                                      <p:tavLst>
                                        <p:tav tm="0">
                                          <p:val>
                                            <p:strVal val="#ppt_x"/>
                                          </p:val>
                                        </p:tav>
                                        <p:tav tm="100000">
                                          <p:val>
                                            <p:strVal val="#ppt_x-#ppt_w*1.125000"/>
                                          </p:val>
                                        </p:tav>
                                      </p:tavLst>
                                    </p:anim>
                                    <p:animEffect transition="out" filter="wipe(left)">
                                      <p:cBhvr>
                                        <p:cTn id="59" dur="500"/>
                                        <p:tgtEl>
                                          <p:spTgt spid="22"/>
                                        </p:tgtEl>
                                      </p:cBhvr>
                                    </p:animEffect>
                                    <p:set>
                                      <p:cBhvr>
                                        <p:cTn id="60" dur="1" fill="hold">
                                          <p:stCondLst>
                                            <p:cond delay="499"/>
                                          </p:stCondLst>
                                        </p:cTn>
                                        <p:tgtEl>
                                          <p:spTgt spid="22"/>
                                        </p:tgtEl>
                                        <p:attrNameLst>
                                          <p:attrName>style.visibility</p:attrName>
                                        </p:attrNameLst>
                                      </p:cBhvr>
                                      <p:to>
                                        <p:strVal val="hidden"/>
                                      </p:to>
                                    </p:set>
                                  </p:childTnLst>
                                </p:cTn>
                              </p:par>
                              <p:par>
                                <p:cTn id="61" presetID="12" presetClass="exit" presetSubtype="8" fill="hold" grpId="0" nodeType="withEffect">
                                  <p:stCondLst>
                                    <p:cond delay="0"/>
                                  </p:stCondLst>
                                  <p:childTnLst>
                                    <p:anim calcmode="lin" valueType="num">
                                      <p:cBhvr additive="base">
                                        <p:cTn id="62" dur="500"/>
                                        <p:tgtEl>
                                          <p:spTgt spid="23"/>
                                        </p:tgtEl>
                                        <p:attrNameLst>
                                          <p:attrName>ppt_x</p:attrName>
                                        </p:attrNameLst>
                                      </p:cBhvr>
                                      <p:tavLst>
                                        <p:tav tm="0">
                                          <p:val>
                                            <p:strVal val="#ppt_x"/>
                                          </p:val>
                                        </p:tav>
                                        <p:tav tm="100000">
                                          <p:val>
                                            <p:strVal val="#ppt_x-#ppt_w*1.125000"/>
                                          </p:val>
                                        </p:tav>
                                      </p:tavLst>
                                    </p:anim>
                                    <p:animEffect transition="out" filter="wipe(left)">
                                      <p:cBhvr>
                                        <p:cTn id="63" dur="500"/>
                                        <p:tgtEl>
                                          <p:spTgt spid="23"/>
                                        </p:tgtEl>
                                      </p:cBhvr>
                                    </p:animEffect>
                                    <p:set>
                                      <p:cBhvr>
                                        <p:cTn id="64" dur="1" fill="hold">
                                          <p:stCondLst>
                                            <p:cond delay="499"/>
                                          </p:stCondLst>
                                        </p:cTn>
                                        <p:tgtEl>
                                          <p:spTgt spid="23"/>
                                        </p:tgtEl>
                                        <p:attrNameLst>
                                          <p:attrName>style.visibility</p:attrName>
                                        </p:attrNameLst>
                                      </p:cBhvr>
                                      <p:to>
                                        <p:strVal val="hidden"/>
                                      </p:to>
                                    </p:set>
                                  </p:childTnLst>
                                </p:cTn>
                              </p:par>
                              <p:par>
                                <p:cTn id="65" presetID="12" presetClass="exit" presetSubtype="8" fill="hold" grpId="0" nodeType="withEffect">
                                  <p:stCondLst>
                                    <p:cond delay="0"/>
                                  </p:stCondLst>
                                  <p:childTnLst>
                                    <p:anim calcmode="lin" valueType="num">
                                      <p:cBhvr additive="base">
                                        <p:cTn id="66" dur="500"/>
                                        <p:tgtEl>
                                          <p:spTgt spid="24"/>
                                        </p:tgtEl>
                                        <p:attrNameLst>
                                          <p:attrName>ppt_x</p:attrName>
                                        </p:attrNameLst>
                                      </p:cBhvr>
                                      <p:tavLst>
                                        <p:tav tm="0">
                                          <p:val>
                                            <p:strVal val="#ppt_x"/>
                                          </p:val>
                                        </p:tav>
                                        <p:tav tm="100000">
                                          <p:val>
                                            <p:strVal val="#ppt_x-#ppt_w*1.125000"/>
                                          </p:val>
                                        </p:tav>
                                      </p:tavLst>
                                    </p:anim>
                                    <p:animEffect transition="out" filter="wipe(left)">
                                      <p:cBhvr>
                                        <p:cTn id="67" dur="500"/>
                                        <p:tgtEl>
                                          <p:spTgt spid="24"/>
                                        </p:tgtEl>
                                      </p:cBhvr>
                                    </p:animEffect>
                                    <p:set>
                                      <p:cBhvr>
                                        <p:cTn id="68" dur="1" fill="hold">
                                          <p:stCondLst>
                                            <p:cond delay="499"/>
                                          </p:stCondLst>
                                        </p:cTn>
                                        <p:tgtEl>
                                          <p:spTgt spid="24"/>
                                        </p:tgtEl>
                                        <p:attrNameLst>
                                          <p:attrName>style.visibility</p:attrName>
                                        </p:attrNameLst>
                                      </p:cBhvr>
                                      <p:to>
                                        <p:strVal val="hidden"/>
                                      </p:to>
                                    </p:set>
                                  </p:childTnLst>
                                </p:cTn>
                              </p:par>
                              <p:par>
                                <p:cTn id="69" presetID="12" presetClass="exit" presetSubtype="8" fill="hold" grpId="0" nodeType="withEffect">
                                  <p:stCondLst>
                                    <p:cond delay="0"/>
                                  </p:stCondLst>
                                  <p:childTnLst>
                                    <p:anim calcmode="lin" valueType="num">
                                      <p:cBhvr additive="base">
                                        <p:cTn id="70" dur="500"/>
                                        <p:tgtEl>
                                          <p:spTgt spid="26"/>
                                        </p:tgtEl>
                                        <p:attrNameLst>
                                          <p:attrName>ppt_x</p:attrName>
                                        </p:attrNameLst>
                                      </p:cBhvr>
                                      <p:tavLst>
                                        <p:tav tm="0">
                                          <p:val>
                                            <p:strVal val="#ppt_x"/>
                                          </p:val>
                                        </p:tav>
                                        <p:tav tm="100000">
                                          <p:val>
                                            <p:strVal val="#ppt_x-#ppt_w*1.125000"/>
                                          </p:val>
                                        </p:tav>
                                      </p:tavLst>
                                    </p:anim>
                                    <p:animEffect transition="out" filter="wipe(left)">
                                      <p:cBhvr>
                                        <p:cTn id="71" dur="500"/>
                                        <p:tgtEl>
                                          <p:spTgt spid="26"/>
                                        </p:tgtEl>
                                      </p:cBhvr>
                                    </p:animEffect>
                                    <p:set>
                                      <p:cBhvr>
                                        <p:cTn id="72" dur="1" fill="hold">
                                          <p:stCondLst>
                                            <p:cond delay="499"/>
                                          </p:stCondLst>
                                        </p:cTn>
                                        <p:tgtEl>
                                          <p:spTgt spid="26"/>
                                        </p:tgtEl>
                                        <p:attrNameLst>
                                          <p:attrName>style.visibility</p:attrName>
                                        </p:attrNameLst>
                                      </p:cBhvr>
                                      <p:to>
                                        <p:strVal val="hidden"/>
                                      </p:to>
                                    </p:set>
                                  </p:childTnLst>
                                </p:cTn>
                              </p:par>
                              <p:par>
                                <p:cTn id="73" presetID="12" presetClass="exit" presetSubtype="8" fill="hold" grpId="0" nodeType="withEffect">
                                  <p:stCondLst>
                                    <p:cond delay="0"/>
                                  </p:stCondLst>
                                  <p:childTnLst>
                                    <p:anim calcmode="lin" valueType="num">
                                      <p:cBhvr additive="base">
                                        <p:cTn id="74" dur="500"/>
                                        <p:tgtEl>
                                          <p:spTgt spid="27"/>
                                        </p:tgtEl>
                                        <p:attrNameLst>
                                          <p:attrName>ppt_x</p:attrName>
                                        </p:attrNameLst>
                                      </p:cBhvr>
                                      <p:tavLst>
                                        <p:tav tm="0">
                                          <p:val>
                                            <p:strVal val="#ppt_x"/>
                                          </p:val>
                                        </p:tav>
                                        <p:tav tm="100000">
                                          <p:val>
                                            <p:strVal val="#ppt_x-#ppt_w*1.125000"/>
                                          </p:val>
                                        </p:tav>
                                      </p:tavLst>
                                    </p:anim>
                                    <p:animEffect transition="out" filter="wipe(left)">
                                      <p:cBhvr>
                                        <p:cTn id="75" dur="500"/>
                                        <p:tgtEl>
                                          <p:spTgt spid="27"/>
                                        </p:tgtEl>
                                      </p:cBhvr>
                                    </p:animEffect>
                                    <p:set>
                                      <p:cBhvr>
                                        <p:cTn id="76" dur="1" fill="hold">
                                          <p:stCondLst>
                                            <p:cond delay="499"/>
                                          </p:stCondLst>
                                        </p:cTn>
                                        <p:tgtEl>
                                          <p:spTgt spid="27"/>
                                        </p:tgtEl>
                                        <p:attrNameLst>
                                          <p:attrName>style.visibility</p:attrName>
                                        </p:attrNameLst>
                                      </p:cBhvr>
                                      <p:to>
                                        <p:strVal val="hidden"/>
                                      </p:to>
                                    </p:set>
                                  </p:childTnLst>
                                </p:cTn>
                              </p:par>
                              <p:par>
                                <p:cTn id="77" presetID="12" presetClass="exit" presetSubtype="8" fill="hold" grpId="0" nodeType="withEffect">
                                  <p:stCondLst>
                                    <p:cond delay="0"/>
                                  </p:stCondLst>
                                  <p:childTnLst>
                                    <p:anim calcmode="lin" valueType="num">
                                      <p:cBhvr additive="base">
                                        <p:cTn id="78" dur="500"/>
                                        <p:tgtEl>
                                          <p:spTgt spid="28"/>
                                        </p:tgtEl>
                                        <p:attrNameLst>
                                          <p:attrName>ppt_x</p:attrName>
                                        </p:attrNameLst>
                                      </p:cBhvr>
                                      <p:tavLst>
                                        <p:tav tm="0">
                                          <p:val>
                                            <p:strVal val="#ppt_x"/>
                                          </p:val>
                                        </p:tav>
                                        <p:tav tm="100000">
                                          <p:val>
                                            <p:strVal val="#ppt_x-#ppt_w*1.125000"/>
                                          </p:val>
                                        </p:tav>
                                      </p:tavLst>
                                    </p:anim>
                                    <p:animEffect transition="out" filter="wipe(left)">
                                      <p:cBhvr>
                                        <p:cTn id="79" dur="500"/>
                                        <p:tgtEl>
                                          <p:spTgt spid="28"/>
                                        </p:tgtEl>
                                      </p:cBhvr>
                                    </p:animEffect>
                                    <p:set>
                                      <p:cBhvr>
                                        <p:cTn id="80" dur="1" fill="hold">
                                          <p:stCondLst>
                                            <p:cond delay="499"/>
                                          </p:stCondLst>
                                        </p:cTn>
                                        <p:tgtEl>
                                          <p:spTgt spid="28"/>
                                        </p:tgtEl>
                                        <p:attrNameLst>
                                          <p:attrName>style.visibility</p:attrName>
                                        </p:attrNameLst>
                                      </p:cBhvr>
                                      <p:to>
                                        <p:strVal val="hidden"/>
                                      </p:to>
                                    </p:set>
                                  </p:childTnLst>
                                </p:cTn>
                              </p:par>
                              <p:par>
                                <p:cTn id="81" presetID="12" presetClass="exit" presetSubtype="8" fill="hold" grpId="0" nodeType="withEffect">
                                  <p:stCondLst>
                                    <p:cond delay="0"/>
                                  </p:stCondLst>
                                  <p:childTnLst>
                                    <p:anim calcmode="lin" valueType="num">
                                      <p:cBhvr additive="base">
                                        <p:cTn id="82" dur="500"/>
                                        <p:tgtEl>
                                          <p:spTgt spid="30"/>
                                        </p:tgtEl>
                                        <p:attrNameLst>
                                          <p:attrName>ppt_x</p:attrName>
                                        </p:attrNameLst>
                                      </p:cBhvr>
                                      <p:tavLst>
                                        <p:tav tm="0">
                                          <p:val>
                                            <p:strVal val="#ppt_x"/>
                                          </p:val>
                                        </p:tav>
                                        <p:tav tm="100000">
                                          <p:val>
                                            <p:strVal val="#ppt_x-#ppt_w*1.125000"/>
                                          </p:val>
                                        </p:tav>
                                      </p:tavLst>
                                    </p:anim>
                                    <p:animEffect transition="out" filter="wipe(left)">
                                      <p:cBhvr>
                                        <p:cTn id="83" dur="500"/>
                                        <p:tgtEl>
                                          <p:spTgt spid="30"/>
                                        </p:tgtEl>
                                      </p:cBhvr>
                                    </p:animEffect>
                                    <p:set>
                                      <p:cBhvr>
                                        <p:cTn id="84" dur="1" fill="hold">
                                          <p:stCondLst>
                                            <p:cond delay="499"/>
                                          </p:stCondLst>
                                        </p:cTn>
                                        <p:tgtEl>
                                          <p:spTgt spid="30"/>
                                        </p:tgtEl>
                                        <p:attrNameLst>
                                          <p:attrName>style.visibility</p:attrName>
                                        </p:attrNameLst>
                                      </p:cBhvr>
                                      <p:to>
                                        <p:strVal val="hidden"/>
                                      </p:to>
                                    </p:set>
                                  </p:childTnLst>
                                </p:cTn>
                              </p:par>
                              <p:par>
                                <p:cTn id="85" presetID="12" presetClass="exit" presetSubtype="8" fill="hold" grpId="0" nodeType="withEffect">
                                  <p:stCondLst>
                                    <p:cond delay="0"/>
                                  </p:stCondLst>
                                  <p:childTnLst>
                                    <p:anim calcmode="lin" valueType="num">
                                      <p:cBhvr additive="base">
                                        <p:cTn id="86" dur="500"/>
                                        <p:tgtEl>
                                          <p:spTgt spid="31"/>
                                        </p:tgtEl>
                                        <p:attrNameLst>
                                          <p:attrName>ppt_x</p:attrName>
                                        </p:attrNameLst>
                                      </p:cBhvr>
                                      <p:tavLst>
                                        <p:tav tm="0">
                                          <p:val>
                                            <p:strVal val="#ppt_x"/>
                                          </p:val>
                                        </p:tav>
                                        <p:tav tm="100000">
                                          <p:val>
                                            <p:strVal val="#ppt_x-#ppt_w*1.125000"/>
                                          </p:val>
                                        </p:tav>
                                      </p:tavLst>
                                    </p:anim>
                                    <p:animEffect transition="out" filter="wipe(left)">
                                      <p:cBhvr>
                                        <p:cTn id="87" dur="500"/>
                                        <p:tgtEl>
                                          <p:spTgt spid="31"/>
                                        </p:tgtEl>
                                      </p:cBhvr>
                                    </p:animEffect>
                                    <p:set>
                                      <p:cBhvr>
                                        <p:cTn id="88" dur="1" fill="hold">
                                          <p:stCondLst>
                                            <p:cond delay="499"/>
                                          </p:stCondLst>
                                        </p:cTn>
                                        <p:tgtEl>
                                          <p:spTgt spid="31"/>
                                        </p:tgtEl>
                                        <p:attrNameLst>
                                          <p:attrName>style.visibility</p:attrName>
                                        </p:attrNameLst>
                                      </p:cBhvr>
                                      <p:to>
                                        <p:strVal val="hidden"/>
                                      </p:to>
                                    </p:set>
                                  </p:childTnLst>
                                </p:cTn>
                              </p:par>
                              <p:par>
                                <p:cTn id="89" presetID="12" presetClass="exit" presetSubtype="8" fill="hold" grpId="0" nodeType="withEffect">
                                  <p:stCondLst>
                                    <p:cond delay="0"/>
                                  </p:stCondLst>
                                  <p:childTnLst>
                                    <p:anim calcmode="lin" valueType="num">
                                      <p:cBhvr additive="base">
                                        <p:cTn id="90" dur="500"/>
                                        <p:tgtEl>
                                          <p:spTgt spid="33"/>
                                        </p:tgtEl>
                                        <p:attrNameLst>
                                          <p:attrName>ppt_x</p:attrName>
                                        </p:attrNameLst>
                                      </p:cBhvr>
                                      <p:tavLst>
                                        <p:tav tm="0">
                                          <p:val>
                                            <p:strVal val="#ppt_x"/>
                                          </p:val>
                                        </p:tav>
                                        <p:tav tm="100000">
                                          <p:val>
                                            <p:strVal val="#ppt_x-#ppt_w*1.125000"/>
                                          </p:val>
                                        </p:tav>
                                      </p:tavLst>
                                    </p:anim>
                                    <p:animEffect transition="out" filter="wipe(left)">
                                      <p:cBhvr>
                                        <p:cTn id="91" dur="500"/>
                                        <p:tgtEl>
                                          <p:spTgt spid="33"/>
                                        </p:tgtEl>
                                      </p:cBhvr>
                                    </p:animEffect>
                                    <p:set>
                                      <p:cBhvr>
                                        <p:cTn id="92" dur="1" fill="hold">
                                          <p:stCondLst>
                                            <p:cond delay="499"/>
                                          </p:stCondLst>
                                        </p:cTn>
                                        <p:tgtEl>
                                          <p:spTgt spid="33"/>
                                        </p:tgtEl>
                                        <p:attrNameLst>
                                          <p:attrName>style.visibility</p:attrName>
                                        </p:attrNameLst>
                                      </p:cBhvr>
                                      <p:to>
                                        <p:strVal val="hidden"/>
                                      </p:to>
                                    </p:set>
                                  </p:childTnLst>
                                </p:cTn>
                              </p:par>
                              <p:par>
                                <p:cTn id="93" presetID="12" presetClass="exit" presetSubtype="8" fill="hold" grpId="0" nodeType="withEffect">
                                  <p:stCondLst>
                                    <p:cond delay="0"/>
                                  </p:stCondLst>
                                  <p:childTnLst>
                                    <p:anim calcmode="lin" valueType="num">
                                      <p:cBhvr additive="base">
                                        <p:cTn id="94" dur="500"/>
                                        <p:tgtEl>
                                          <p:spTgt spid="32"/>
                                        </p:tgtEl>
                                        <p:attrNameLst>
                                          <p:attrName>ppt_x</p:attrName>
                                        </p:attrNameLst>
                                      </p:cBhvr>
                                      <p:tavLst>
                                        <p:tav tm="0">
                                          <p:val>
                                            <p:strVal val="#ppt_x"/>
                                          </p:val>
                                        </p:tav>
                                        <p:tav tm="100000">
                                          <p:val>
                                            <p:strVal val="#ppt_x-#ppt_w*1.125000"/>
                                          </p:val>
                                        </p:tav>
                                      </p:tavLst>
                                    </p:anim>
                                    <p:animEffect transition="out" filter="wipe(left)">
                                      <p:cBhvr>
                                        <p:cTn id="95" dur="500"/>
                                        <p:tgtEl>
                                          <p:spTgt spid="32"/>
                                        </p:tgtEl>
                                      </p:cBhvr>
                                    </p:animEffect>
                                    <p:set>
                                      <p:cBhvr>
                                        <p:cTn id="96" dur="1" fill="hold">
                                          <p:stCondLst>
                                            <p:cond delay="499"/>
                                          </p:stCondLst>
                                        </p:cTn>
                                        <p:tgtEl>
                                          <p:spTgt spid="32"/>
                                        </p:tgtEl>
                                        <p:attrNameLst>
                                          <p:attrName>style.visibility</p:attrName>
                                        </p:attrNameLst>
                                      </p:cBhvr>
                                      <p:to>
                                        <p:strVal val="hidden"/>
                                      </p:to>
                                    </p:set>
                                  </p:childTnLst>
                                </p:cTn>
                              </p:par>
                              <p:par>
                                <p:cTn id="97" presetID="12" presetClass="exit" presetSubtype="8" fill="hold" grpId="0" nodeType="withEffect">
                                  <p:stCondLst>
                                    <p:cond delay="0"/>
                                  </p:stCondLst>
                                  <p:childTnLst>
                                    <p:anim calcmode="lin" valueType="num">
                                      <p:cBhvr additive="base">
                                        <p:cTn id="98" dur="500"/>
                                        <p:tgtEl>
                                          <p:spTgt spid="34"/>
                                        </p:tgtEl>
                                        <p:attrNameLst>
                                          <p:attrName>ppt_x</p:attrName>
                                        </p:attrNameLst>
                                      </p:cBhvr>
                                      <p:tavLst>
                                        <p:tav tm="0">
                                          <p:val>
                                            <p:strVal val="#ppt_x"/>
                                          </p:val>
                                        </p:tav>
                                        <p:tav tm="100000">
                                          <p:val>
                                            <p:strVal val="#ppt_x-#ppt_w*1.125000"/>
                                          </p:val>
                                        </p:tav>
                                      </p:tavLst>
                                    </p:anim>
                                    <p:animEffect transition="out" filter="wipe(left)">
                                      <p:cBhvr>
                                        <p:cTn id="99" dur="500"/>
                                        <p:tgtEl>
                                          <p:spTgt spid="34"/>
                                        </p:tgtEl>
                                      </p:cBhvr>
                                    </p:animEffect>
                                    <p:set>
                                      <p:cBhvr>
                                        <p:cTn id="100" dur="1" fill="hold">
                                          <p:stCondLst>
                                            <p:cond delay="499"/>
                                          </p:stCondLst>
                                        </p:cTn>
                                        <p:tgtEl>
                                          <p:spTgt spid="34"/>
                                        </p:tgtEl>
                                        <p:attrNameLst>
                                          <p:attrName>style.visibility</p:attrName>
                                        </p:attrNameLst>
                                      </p:cBhvr>
                                      <p:to>
                                        <p:strVal val="hidden"/>
                                      </p:to>
                                    </p:set>
                                  </p:childTnLst>
                                </p:cTn>
                              </p:par>
                              <p:par>
                                <p:cTn id="101" presetID="12" presetClass="exit" presetSubtype="8" fill="hold" grpId="0" nodeType="withEffect">
                                  <p:stCondLst>
                                    <p:cond delay="0"/>
                                  </p:stCondLst>
                                  <p:childTnLst>
                                    <p:anim calcmode="lin" valueType="num">
                                      <p:cBhvr additive="base">
                                        <p:cTn id="102" dur="500"/>
                                        <p:tgtEl>
                                          <p:spTgt spid="35"/>
                                        </p:tgtEl>
                                        <p:attrNameLst>
                                          <p:attrName>ppt_x</p:attrName>
                                        </p:attrNameLst>
                                      </p:cBhvr>
                                      <p:tavLst>
                                        <p:tav tm="0">
                                          <p:val>
                                            <p:strVal val="#ppt_x"/>
                                          </p:val>
                                        </p:tav>
                                        <p:tav tm="100000">
                                          <p:val>
                                            <p:strVal val="#ppt_x-#ppt_w*1.125000"/>
                                          </p:val>
                                        </p:tav>
                                      </p:tavLst>
                                    </p:anim>
                                    <p:animEffect transition="out" filter="wipe(left)">
                                      <p:cBhvr>
                                        <p:cTn id="103" dur="500"/>
                                        <p:tgtEl>
                                          <p:spTgt spid="35"/>
                                        </p:tgtEl>
                                      </p:cBhvr>
                                    </p:animEffect>
                                    <p:set>
                                      <p:cBhvr>
                                        <p:cTn id="104" dur="1" fill="hold">
                                          <p:stCondLst>
                                            <p:cond delay="499"/>
                                          </p:stCondLst>
                                        </p:cTn>
                                        <p:tgtEl>
                                          <p:spTgt spid="35"/>
                                        </p:tgtEl>
                                        <p:attrNameLst>
                                          <p:attrName>style.visibility</p:attrName>
                                        </p:attrNameLst>
                                      </p:cBhvr>
                                      <p:to>
                                        <p:strVal val="hidden"/>
                                      </p:to>
                                    </p:set>
                                  </p:childTnLst>
                                </p:cTn>
                              </p:par>
                              <p:par>
                                <p:cTn id="105" presetID="12" presetClass="exit" presetSubtype="8" fill="hold" grpId="0" nodeType="withEffect">
                                  <p:stCondLst>
                                    <p:cond delay="0"/>
                                  </p:stCondLst>
                                  <p:childTnLst>
                                    <p:anim calcmode="lin" valueType="num">
                                      <p:cBhvr additive="base">
                                        <p:cTn id="106" dur="500"/>
                                        <p:tgtEl>
                                          <p:spTgt spid="36"/>
                                        </p:tgtEl>
                                        <p:attrNameLst>
                                          <p:attrName>ppt_x</p:attrName>
                                        </p:attrNameLst>
                                      </p:cBhvr>
                                      <p:tavLst>
                                        <p:tav tm="0">
                                          <p:val>
                                            <p:strVal val="#ppt_x"/>
                                          </p:val>
                                        </p:tav>
                                        <p:tav tm="100000">
                                          <p:val>
                                            <p:strVal val="#ppt_x-#ppt_w*1.125000"/>
                                          </p:val>
                                        </p:tav>
                                      </p:tavLst>
                                    </p:anim>
                                    <p:animEffect transition="out" filter="wipe(left)">
                                      <p:cBhvr>
                                        <p:cTn id="107" dur="500"/>
                                        <p:tgtEl>
                                          <p:spTgt spid="36"/>
                                        </p:tgtEl>
                                      </p:cBhvr>
                                    </p:animEffect>
                                    <p:set>
                                      <p:cBhvr>
                                        <p:cTn id="108" dur="1" fill="hold">
                                          <p:stCondLst>
                                            <p:cond delay="499"/>
                                          </p:stCondLst>
                                        </p:cTn>
                                        <p:tgtEl>
                                          <p:spTgt spid="36"/>
                                        </p:tgtEl>
                                        <p:attrNameLst>
                                          <p:attrName>style.visibility</p:attrName>
                                        </p:attrNameLst>
                                      </p:cBhvr>
                                      <p:to>
                                        <p:strVal val="hidden"/>
                                      </p:to>
                                    </p:set>
                                  </p:childTnLst>
                                </p:cTn>
                              </p:par>
                              <p:par>
                                <p:cTn id="109" presetID="12" presetClass="exit" presetSubtype="8" fill="hold" grpId="0" nodeType="withEffect">
                                  <p:stCondLst>
                                    <p:cond delay="0"/>
                                  </p:stCondLst>
                                  <p:childTnLst>
                                    <p:anim calcmode="lin" valueType="num">
                                      <p:cBhvr additive="base">
                                        <p:cTn id="110" dur="500"/>
                                        <p:tgtEl>
                                          <p:spTgt spid="37"/>
                                        </p:tgtEl>
                                        <p:attrNameLst>
                                          <p:attrName>ppt_x</p:attrName>
                                        </p:attrNameLst>
                                      </p:cBhvr>
                                      <p:tavLst>
                                        <p:tav tm="0">
                                          <p:val>
                                            <p:strVal val="#ppt_x"/>
                                          </p:val>
                                        </p:tav>
                                        <p:tav tm="100000">
                                          <p:val>
                                            <p:strVal val="#ppt_x-#ppt_w*1.125000"/>
                                          </p:val>
                                        </p:tav>
                                      </p:tavLst>
                                    </p:anim>
                                    <p:animEffect transition="out" filter="wipe(left)">
                                      <p:cBhvr>
                                        <p:cTn id="111" dur="500"/>
                                        <p:tgtEl>
                                          <p:spTgt spid="37"/>
                                        </p:tgtEl>
                                      </p:cBhvr>
                                    </p:animEffect>
                                    <p:set>
                                      <p:cBhvr>
                                        <p:cTn id="112" dur="1" fill="hold">
                                          <p:stCondLst>
                                            <p:cond delay="499"/>
                                          </p:stCondLst>
                                        </p:cTn>
                                        <p:tgtEl>
                                          <p:spTgt spid="37"/>
                                        </p:tgtEl>
                                        <p:attrNameLst>
                                          <p:attrName>style.visibility</p:attrName>
                                        </p:attrNameLst>
                                      </p:cBhvr>
                                      <p:to>
                                        <p:strVal val="hidden"/>
                                      </p:to>
                                    </p:set>
                                  </p:childTnLst>
                                </p:cTn>
                              </p:par>
                              <p:par>
                                <p:cTn id="113" presetID="12" presetClass="exit" presetSubtype="8" fill="hold" grpId="0" nodeType="withEffect">
                                  <p:stCondLst>
                                    <p:cond delay="0"/>
                                  </p:stCondLst>
                                  <p:childTnLst>
                                    <p:anim calcmode="lin" valueType="num">
                                      <p:cBhvr additive="base">
                                        <p:cTn id="114" dur="500"/>
                                        <p:tgtEl>
                                          <p:spTgt spid="38"/>
                                        </p:tgtEl>
                                        <p:attrNameLst>
                                          <p:attrName>ppt_x</p:attrName>
                                        </p:attrNameLst>
                                      </p:cBhvr>
                                      <p:tavLst>
                                        <p:tav tm="0">
                                          <p:val>
                                            <p:strVal val="#ppt_x"/>
                                          </p:val>
                                        </p:tav>
                                        <p:tav tm="100000">
                                          <p:val>
                                            <p:strVal val="#ppt_x-#ppt_w*1.125000"/>
                                          </p:val>
                                        </p:tav>
                                      </p:tavLst>
                                    </p:anim>
                                    <p:animEffect transition="out" filter="wipe(left)">
                                      <p:cBhvr>
                                        <p:cTn id="115" dur="500"/>
                                        <p:tgtEl>
                                          <p:spTgt spid="38"/>
                                        </p:tgtEl>
                                      </p:cBhvr>
                                    </p:animEffect>
                                    <p:set>
                                      <p:cBhvr>
                                        <p:cTn id="116" dur="1" fill="hold">
                                          <p:stCondLst>
                                            <p:cond delay="499"/>
                                          </p:stCondLst>
                                        </p:cTn>
                                        <p:tgtEl>
                                          <p:spTgt spid="38"/>
                                        </p:tgtEl>
                                        <p:attrNameLst>
                                          <p:attrName>style.visibility</p:attrName>
                                        </p:attrNameLst>
                                      </p:cBhvr>
                                      <p:to>
                                        <p:strVal val="hidden"/>
                                      </p:to>
                                    </p:set>
                                  </p:childTnLst>
                                </p:cTn>
                              </p:par>
                              <p:par>
                                <p:cTn id="117" presetID="12" presetClass="exit" presetSubtype="8" fill="hold" grpId="0" nodeType="withEffect">
                                  <p:stCondLst>
                                    <p:cond delay="0"/>
                                  </p:stCondLst>
                                  <p:childTnLst>
                                    <p:anim calcmode="lin" valueType="num">
                                      <p:cBhvr additive="base">
                                        <p:cTn id="118" dur="500"/>
                                        <p:tgtEl>
                                          <p:spTgt spid="39"/>
                                        </p:tgtEl>
                                        <p:attrNameLst>
                                          <p:attrName>ppt_x</p:attrName>
                                        </p:attrNameLst>
                                      </p:cBhvr>
                                      <p:tavLst>
                                        <p:tav tm="0">
                                          <p:val>
                                            <p:strVal val="#ppt_x"/>
                                          </p:val>
                                        </p:tav>
                                        <p:tav tm="100000">
                                          <p:val>
                                            <p:strVal val="#ppt_x-#ppt_w*1.125000"/>
                                          </p:val>
                                        </p:tav>
                                      </p:tavLst>
                                    </p:anim>
                                    <p:animEffect transition="out" filter="wipe(left)">
                                      <p:cBhvr>
                                        <p:cTn id="119" dur="500"/>
                                        <p:tgtEl>
                                          <p:spTgt spid="39"/>
                                        </p:tgtEl>
                                      </p:cBhvr>
                                    </p:animEffect>
                                    <p:set>
                                      <p:cBhvr>
                                        <p:cTn id="120" dur="1" fill="hold">
                                          <p:stCondLst>
                                            <p:cond delay="499"/>
                                          </p:stCondLst>
                                        </p:cTn>
                                        <p:tgtEl>
                                          <p:spTgt spid="39"/>
                                        </p:tgtEl>
                                        <p:attrNameLst>
                                          <p:attrName>style.visibility</p:attrName>
                                        </p:attrNameLst>
                                      </p:cBhvr>
                                      <p:to>
                                        <p:strVal val="hidden"/>
                                      </p:to>
                                    </p:set>
                                  </p:childTnLst>
                                </p:cTn>
                              </p:par>
                              <p:par>
                                <p:cTn id="121" presetID="12" presetClass="exit" presetSubtype="8" fill="hold" grpId="0" nodeType="withEffect">
                                  <p:stCondLst>
                                    <p:cond delay="0"/>
                                  </p:stCondLst>
                                  <p:childTnLst>
                                    <p:anim calcmode="lin" valueType="num">
                                      <p:cBhvr additive="base">
                                        <p:cTn id="122" dur="500"/>
                                        <p:tgtEl>
                                          <p:spTgt spid="40"/>
                                        </p:tgtEl>
                                        <p:attrNameLst>
                                          <p:attrName>ppt_x</p:attrName>
                                        </p:attrNameLst>
                                      </p:cBhvr>
                                      <p:tavLst>
                                        <p:tav tm="0">
                                          <p:val>
                                            <p:strVal val="#ppt_x"/>
                                          </p:val>
                                        </p:tav>
                                        <p:tav tm="100000">
                                          <p:val>
                                            <p:strVal val="#ppt_x-#ppt_w*1.125000"/>
                                          </p:val>
                                        </p:tav>
                                      </p:tavLst>
                                    </p:anim>
                                    <p:animEffect transition="out" filter="wipe(left)">
                                      <p:cBhvr>
                                        <p:cTn id="123" dur="500"/>
                                        <p:tgtEl>
                                          <p:spTgt spid="40"/>
                                        </p:tgtEl>
                                      </p:cBhvr>
                                    </p:animEffect>
                                    <p:set>
                                      <p:cBhvr>
                                        <p:cTn id="124" dur="1" fill="hold">
                                          <p:stCondLst>
                                            <p:cond delay="499"/>
                                          </p:stCondLst>
                                        </p:cTn>
                                        <p:tgtEl>
                                          <p:spTgt spid="40"/>
                                        </p:tgtEl>
                                        <p:attrNameLst>
                                          <p:attrName>style.visibility</p:attrName>
                                        </p:attrNameLst>
                                      </p:cBhvr>
                                      <p:to>
                                        <p:strVal val="hidden"/>
                                      </p:to>
                                    </p:set>
                                  </p:childTnLst>
                                </p:cTn>
                              </p:par>
                              <p:par>
                                <p:cTn id="125" presetID="12" presetClass="exit" presetSubtype="8" fill="hold" grpId="0" nodeType="withEffect">
                                  <p:stCondLst>
                                    <p:cond delay="0"/>
                                  </p:stCondLst>
                                  <p:childTnLst>
                                    <p:anim calcmode="lin" valueType="num">
                                      <p:cBhvr additive="base">
                                        <p:cTn id="126" dur="500"/>
                                        <p:tgtEl>
                                          <p:spTgt spid="41"/>
                                        </p:tgtEl>
                                        <p:attrNameLst>
                                          <p:attrName>ppt_x</p:attrName>
                                        </p:attrNameLst>
                                      </p:cBhvr>
                                      <p:tavLst>
                                        <p:tav tm="0">
                                          <p:val>
                                            <p:strVal val="#ppt_x"/>
                                          </p:val>
                                        </p:tav>
                                        <p:tav tm="100000">
                                          <p:val>
                                            <p:strVal val="#ppt_x-#ppt_w*1.125000"/>
                                          </p:val>
                                        </p:tav>
                                      </p:tavLst>
                                    </p:anim>
                                    <p:animEffect transition="out" filter="wipe(left)">
                                      <p:cBhvr>
                                        <p:cTn id="127" dur="500"/>
                                        <p:tgtEl>
                                          <p:spTgt spid="41"/>
                                        </p:tgtEl>
                                      </p:cBhvr>
                                    </p:animEffect>
                                    <p:set>
                                      <p:cBhvr>
                                        <p:cTn id="128" dur="1" fill="hold">
                                          <p:stCondLst>
                                            <p:cond delay="499"/>
                                          </p:stCondLst>
                                        </p:cTn>
                                        <p:tgtEl>
                                          <p:spTgt spid="41"/>
                                        </p:tgtEl>
                                        <p:attrNameLst>
                                          <p:attrName>style.visibility</p:attrName>
                                        </p:attrNameLst>
                                      </p:cBhvr>
                                      <p:to>
                                        <p:strVal val="hidden"/>
                                      </p:to>
                                    </p:set>
                                  </p:childTnLst>
                                </p:cTn>
                              </p:par>
                              <p:par>
                                <p:cTn id="129" presetID="12" presetClass="exit" presetSubtype="8" fill="hold" grpId="0" nodeType="withEffect">
                                  <p:stCondLst>
                                    <p:cond delay="0"/>
                                  </p:stCondLst>
                                  <p:childTnLst>
                                    <p:anim calcmode="lin" valueType="num">
                                      <p:cBhvr additive="base">
                                        <p:cTn id="130" dur="500"/>
                                        <p:tgtEl>
                                          <p:spTgt spid="42"/>
                                        </p:tgtEl>
                                        <p:attrNameLst>
                                          <p:attrName>ppt_x</p:attrName>
                                        </p:attrNameLst>
                                      </p:cBhvr>
                                      <p:tavLst>
                                        <p:tav tm="0">
                                          <p:val>
                                            <p:strVal val="#ppt_x"/>
                                          </p:val>
                                        </p:tav>
                                        <p:tav tm="100000">
                                          <p:val>
                                            <p:strVal val="#ppt_x-#ppt_w*1.125000"/>
                                          </p:val>
                                        </p:tav>
                                      </p:tavLst>
                                    </p:anim>
                                    <p:animEffect transition="out" filter="wipe(left)">
                                      <p:cBhvr>
                                        <p:cTn id="131" dur="500"/>
                                        <p:tgtEl>
                                          <p:spTgt spid="42"/>
                                        </p:tgtEl>
                                      </p:cBhvr>
                                    </p:animEffect>
                                    <p:set>
                                      <p:cBhvr>
                                        <p:cTn id="132" dur="1" fill="hold">
                                          <p:stCondLst>
                                            <p:cond delay="499"/>
                                          </p:stCondLst>
                                        </p:cTn>
                                        <p:tgtEl>
                                          <p:spTgt spid="42"/>
                                        </p:tgtEl>
                                        <p:attrNameLst>
                                          <p:attrName>style.visibility</p:attrName>
                                        </p:attrNameLst>
                                      </p:cBhvr>
                                      <p:to>
                                        <p:strVal val="hidden"/>
                                      </p:to>
                                    </p:set>
                                  </p:childTnLst>
                                </p:cTn>
                              </p:par>
                              <p:par>
                                <p:cTn id="133" presetID="12" presetClass="exit" presetSubtype="8" fill="hold" grpId="0" nodeType="withEffect">
                                  <p:stCondLst>
                                    <p:cond delay="0"/>
                                  </p:stCondLst>
                                  <p:childTnLst>
                                    <p:anim calcmode="lin" valueType="num">
                                      <p:cBhvr additive="base">
                                        <p:cTn id="134" dur="500"/>
                                        <p:tgtEl>
                                          <p:spTgt spid="43"/>
                                        </p:tgtEl>
                                        <p:attrNameLst>
                                          <p:attrName>ppt_x</p:attrName>
                                        </p:attrNameLst>
                                      </p:cBhvr>
                                      <p:tavLst>
                                        <p:tav tm="0">
                                          <p:val>
                                            <p:strVal val="#ppt_x"/>
                                          </p:val>
                                        </p:tav>
                                        <p:tav tm="100000">
                                          <p:val>
                                            <p:strVal val="#ppt_x-#ppt_w*1.125000"/>
                                          </p:val>
                                        </p:tav>
                                      </p:tavLst>
                                    </p:anim>
                                    <p:animEffect transition="out" filter="wipe(left)">
                                      <p:cBhvr>
                                        <p:cTn id="135" dur="500"/>
                                        <p:tgtEl>
                                          <p:spTgt spid="43"/>
                                        </p:tgtEl>
                                      </p:cBhvr>
                                    </p:animEffect>
                                    <p:set>
                                      <p:cBhvr>
                                        <p:cTn id="136" dur="1" fill="hold">
                                          <p:stCondLst>
                                            <p:cond delay="499"/>
                                          </p:stCondLst>
                                        </p:cTn>
                                        <p:tgtEl>
                                          <p:spTgt spid="43"/>
                                        </p:tgtEl>
                                        <p:attrNameLst>
                                          <p:attrName>style.visibility</p:attrName>
                                        </p:attrNameLst>
                                      </p:cBhvr>
                                      <p:to>
                                        <p:strVal val="hidden"/>
                                      </p:to>
                                    </p:set>
                                  </p:childTnLst>
                                </p:cTn>
                              </p:par>
                              <p:par>
                                <p:cTn id="137" presetID="12" presetClass="exit" presetSubtype="8" fill="hold" grpId="0" nodeType="withEffect">
                                  <p:stCondLst>
                                    <p:cond delay="0"/>
                                  </p:stCondLst>
                                  <p:childTnLst>
                                    <p:anim calcmode="lin" valueType="num">
                                      <p:cBhvr additive="base">
                                        <p:cTn id="138" dur="500"/>
                                        <p:tgtEl>
                                          <p:spTgt spid="44"/>
                                        </p:tgtEl>
                                        <p:attrNameLst>
                                          <p:attrName>ppt_x</p:attrName>
                                        </p:attrNameLst>
                                      </p:cBhvr>
                                      <p:tavLst>
                                        <p:tav tm="0">
                                          <p:val>
                                            <p:strVal val="#ppt_x"/>
                                          </p:val>
                                        </p:tav>
                                        <p:tav tm="100000">
                                          <p:val>
                                            <p:strVal val="#ppt_x-#ppt_w*1.125000"/>
                                          </p:val>
                                        </p:tav>
                                      </p:tavLst>
                                    </p:anim>
                                    <p:animEffect transition="out" filter="wipe(left)">
                                      <p:cBhvr>
                                        <p:cTn id="139" dur="500"/>
                                        <p:tgtEl>
                                          <p:spTgt spid="44"/>
                                        </p:tgtEl>
                                      </p:cBhvr>
                                    </p:animEffect>
                                    <p:set>
                                      <p:cBhvr>
                                        <p:cTn id="140" dur="1" fill="hold">
                                          <p:stCondLst>
                                            <p:cond delay="499"/>
                                          </p:stCondLst>
                                        </p:cTn>
                                        <p:tgtEl>
                                          <p:spTgt spid="44"/>
                                        </p:tgtEl>
                                        <p:attrNameLst>
                                          <p:attrName>style.visibility</p:attrName>
                                        </p:attrNameLst>
                                      </p:cBhvr>
                                      <p:to>
                                        <p:strVal val="hidden"/>
                                      </p:to>
                                    </p:set>
                                  </p:childTnLst>
                                </p:cTn>
                              </p:par>
                              <p:par>
                                <p:cTn id="141" presetID="12" presetClass="exit" presetSubtype="8" fill="hold" grpId="0" nodeType="withEffect">
                                  <p:stCondLst>
                                    <p:cond delay="0"/>
                                  </p:stCondLst>
                                  <p:childTnLst>
                                    <p:anim calcmode="lin" valueType="num">
                                      <p:cBhvr additive="base">
                                        <p:cTn id="142" dur="500"/>
                                        <p:tgtEl>
                                          <p:spTgt spid="45"/>
                                        </p:tgtEl>
                                        <p:attrNameLst>
                                          <p:attrName>ppt_x</p:attrName>
                                        </p:attrNameLst>
                                      </p:cBhvr>
                                      <p:tavLst>
                                        <p:tav tm="0">
                                          <p:val>
                                            <p:strVal val="#ppt_x"/>
                                          </p:val>
                                        </p:tav>
                                        <p:tav tm="100000">
                                          <p:val>
                                            <p:strVal val="#ppt_x-#ppt_w*1.125000"/>
                                          </p:val>
                                        </p:tav>
                                      </p:tavLst>
                                    </p:anim>
                                    <p:animEffect transition="out" filter="wipe(left)">
                                      <p:cBhvr>
                                        <p:cTn id="143" dur="500"/>
                                        <p:tgtEl>
                                          <p:spTgt spid="45"/>
                                        </p:tgtEl>
                                      </p:cBhvr>
                                    </p:animEffect>
                                    <p:set>
                                      <p:cBhvr>
                                        <p:cTn id="144" dur="1" fill="hold">
                                          <p:stCondLst>
                                            <p:cond delay="499"/>
                                          </p:stCondLst>
                                        </p:cTn>
                                        <p:tgtEl>
                                          <p:spTgt spid="45"/>
                                        </p:tgtEl>
                                        <p:attrNameLst>
                                          <p:attrName>style.visibility</p:attrName>
                                        </p:attrNameLst>
                                      </p:cBhvr>
                                      <p:to>
                                        <p:strVal val="hidden"/>
                                      </p:to>
                                    </p:set>
                                  </p:childTnLst>
                                </p:cTn>
                              </p:par>
                              <p:par>
                                <p:cTn id="145" presetID="12" presetClass="exit" presetSubtype="8" fill="hold" grpId="0" nodeType="withEffect">
                                  <p:stCondLst>
                                    <p:cond delay="0"/>
                                  </p:stCondLst>
                                  <p:childTnLst>
                                    <p:anim calcmode="lin" valueType="num">
                                      <p:cBhvr additive="base">
                                        <p:cTn id="146" dur="500"/>
                                        <p:tgtEl>
                                          <p:spTgt spid="46"/>
                                        </p:tgtEl>
                                        <p:attrNameLst>
                                          <p:attrName>ppt_x</p:attrName>
                                        </p:attrNameLst>
                                      </p:cBhvr>
                                      <p:tavLst>
                                        <p:tav tm="0">
                                          <p:val>
                                            <p:strVal val="#ppt_x"/>
                                          </p:val>
                                        </p:tav>
                                        <p:tav tm="100000">
                                          <p:val>
                                            <p:strVal val="#ppt_x-#ppt_w*1.125000"/>
                                          </p:val>
                                        </p:tav>
                                      </p:tavLst>
                                    </p:anim>
                                    <p:animEffect transition="out" filter="wipe(left)">
                                      <p:cBhvr>
                                        <p:cTn id="147" dur="500"/>
                                        <p:tgtEl>
                                          <p:spTgt spid="46"/>
                                        </p:tgtEl>
                                      </p:cBhvr>
                                    </p:animEffect>
                                    <p:set>
                                      <p:cBhvr>
                                        <p:cTn id="148" dur="1" fill="hold">
                                          <p:stCondLst>
                                            <p:cond delay="499"/>
                                          </p:stCondLst>
                                        </p:cTn>
                                        <p:tgtEl>
                                          <p:spTgt spid="46"/>
                                        </p:tgtEl>
                                        <p:attrNameLst>
                                          <p:attrName>style.visibility</p:attrName>
                                        </p:attrNameLst>
                                      </p:cBhvr>
                                      <p:to>
                                        <p:strVal val="hidden"/>
                                      </p:to>
                                    </p:set>
                                  </p:childTnLst>
                                </p:cTn>
                              </p:par>
                              <p:par>
                                <p:cTn id="149" presetID="12" presetClass="exit" presetSubtype="8" fill="hold" grpId="0" nodeType="withEffect">
                                  <p:stCondLst>
                                    <p:cond delay="0"/>
                                  </p:stCondLst>
                                  <p:childTnLst>
                                    <p:anim calcmode="lin" valueType="num">
                                      <p:cBhvr additive="base">
                                        <p:cTn id="150" dur="500"/>
                                        <p:tgtEl>
                                          <p:spTgt spid="47"/>
                                        </p:tgtEl>
                                        <p:attrNameLst>
                                          <p:attrName>ppt_x</p:attrName>
                                        </p:attrNameLst>
                                      </p:cBhvr>
                                      <p:tavLst>
                                        <p:tav tm="0">
                                          <p:val>
                                            <p:strVal val="#ppt_x"/>
                                          </p:val>
                                        </p:tav>
                                        <p:tav tm="100000">
                                          <p:val>
                                            <p:strVal val="#ppt_x-#ppt_w*1.125000"/>
                                          </p:val>
                                        </p:tav>
                                      </p:tavLst>
                                    </p:anim>
                                    <p:animEffect transition="out" filter="wipe(left)">
                                      <p:cBhvr>
                                        <p:cTn id="151" dur="500"/>
                                        <p:tgtEl>
                                          <p:spTgt spid="47"/>
                                        </p:tgtEl>
                                      </p:cBhvr>
                                    </p:animEffect>
                                    <p:set>
                                      <p:cBhvr>
                                        <p:cTn id="152" dur="1" fill="hold">
                                          <p:stCondLst>
                                            <p:cond delay="499"/>
                                          </p:stCondLst>
                                        </p:cTn>
                                        <p:tgtEl>
                                          <p:spTgt spid="47"/>
                                        </p:tgtEl>
                                        <p:attrNameLst>
                                          <p:attrName>style.visibility</p:attrName>
                                        </p:attrNameLst>
                                      </p:cBhvr>
                                      <p:to>
                                        <p:strVal val="hidden"/>
                                      </p:to>
                                    </p:set>
                                  </p:childTnLst>
                                </p:cTn>
                              </p:par>
                              <p:par>
                                <p:cTn id="153" presetID="12" presetClass="exit" presetSubtype="8" fill="hold" grpId="0" nodeType="withEffect">
                                  <p:stCondLst>
                                    <p:cond delay="0"/>
                                  </p:stCondLst>
                                  <p:childTnLst>
                                    <p:anim calcmode="lin" valueType="num">
                                      <p:cBhvr additive="base">
                                        <p:cTn id="154" dur="500"/>
                                        <p:tgtEl>
                                          <p:spTgt spid="48"/>
                                        </p:tgtEl>
                                        <p:attrNameLst>
                                          <p:attrName>ppt_x</p:attrName>
                                        </p:attrNameLst>
                                      </p:cBhvr>
                                      <p:tavLst>
                                        <p:tav tm="0">
                                          <p:val>
                                            <p:strVal val="#ppt_x"/>
                                          </p:val>
                                        </p:tav>
                                        <p:tav tm="100000">
                                          <p:val>
                                            <p:strVal val="#ppt_x-#ppt_w*1.125000"/>
                                          </p:val>
                                        </p:tav>
                                      </p:tavLst>
                                    </p:anim>
                                    <p:animEffect transition="out" filter="wipe(left)">
                                      <p:cBhvr>
                                        <p:cTn id="155" dur="500"/>
                                        <p:tgtEl>
                                          <p:spTgt spid="48"/>
                                        </p:tgtEl>
                                      </p:cBhvr>
                                    </p:animEffect>
                                    <p:set>
                                      <p:cBhvr>
                                        <p:cTn id="156" dur="1" fill="hold">
                                          <p:stCondLst>
                                            <p:cond delay="499"/>
                                          </p:stCondLst>
                                        </p:cTn>
                                        <p:tgtEl>
                                          <p:spTgt spid="48"/>
                                        </p:tgtEl>
                                        <p:attrNameLst>
                                          <p:attrName>style.visibility</p:attrName>
                                        </p:attrNameLst>
                                      </p:cBhvr>
                                      <p:to>
                                        <p:strVal val="hidden"/>
                                      </p:to>
                                    </p:set>
                                  </p:childTnLst>
                                </p:cTn>
                              </p:par>
                              <p:par>
                                <p:cTn id="157" presetID="12" presetClass="exit" presetSubtype="8" fill="hold" grpId="0" nodeType="withEffect">
                                  <p:stCondLst>
                                    <p:cond delay="0"/>
                                  </p:stCondLst>
                                  <p:childTnLst>
                                    <p:anim calcmode="lin" valueType="num">
                                      <p:cBhvr additive="base">
                                        <p:cTn id="158" dur="500"/>
                                        <p:tgtEl>
                                          <p:spTgt spid="49"/>
                                        </p:tgtEl>
                                        <p:attrNameLst>
                                          <p:attrName>ppt_x</p:attrName>
                                        </p:attrNameLst>
                                      </p:cBhvr>
                                      <p:tavLst>
                                        <p:tav tm="0">
                                          <p:val>
                                            <p:strVal val="#ppt_x"/>
                                          </p:val>
                                        </p:tav>
                                        <p:tav tm="100000">
                                          <p:val>
                                            <p:strVal val="#ppt_x-#ppt_w*1.125000"/>
                                          </p:val>
                                        </p:tav>
                                      </p:tavLst>
                                    </p:anim>
                                    <p:animEffect transition="out" filter="wipe(left)">
                                      <p:cBhvr>
                                        <p:cTn id="159" dur="500"/>
                                        <p:tgtEl>
                                          <p:spTgt spid="49"/>
                                        </p:tgtEl>
                                      </p:cBhvr>
                                    </p:animEffect>
                                    <p:set>
                                      <p:cBhvr>
                                        <p:cTn id="160" dur="1" fill="hold">
                                          <p:stCondLst>
                                            <p:cond delay="499"/>
                                          </p:stCondLst>
                                        </p:cTn>
                                        <p:tgtEl>
                                          <p:spTgt spid="49"/>
                                        </p:tgtEl>
                                        <p:attrNameLst>
                                          <p:attrName>style.visibility</p:attrName>
                                        </p:attrNameLst>
                                      </p:cBhvr>
                                      <p:to>
                                        <p:strVal val="hidden"/>
                                      </p:to>
                                    </p:set>
                                  </p:childTnLst>
                                </p:cTn>
                              </p:par>
                              <p:par>
                                <p:cTn id="161" presetID="12" presetClass="exit" presetSubtype="8" fill="hold" grpId="0" nodeType="withEffect">
                                  <p:stCondLst>
                                    <p:cond delay="0"/>
                                  </p:stCondLst>
                                  <p:childTnLst>
                                    <p:anim calcmode="lin" valueType="num">
                                      <p:cBhvr additive="base">
                                        <p:cTn id="162" dur="500"/>
                                        <p:tgtEl>
                                          <p:spTgt spid="50"/>
                                        </p:tgtEl>
                                        <p:attrNameLst>
                                          <p:attrName>ppt_x</p:attrName>
                                        </p:attrNameLst>
                                      </p:cBhvr>
                                      <p:tavLst>
                                        <p:tav tm="0">
                                          <p:val>
                                            <p:strVal val="#ppt_x"/>
                                          </p:val>
                                        </p:tav>
                                        <p:tav tm="100000">
                                          <p:val>
                                            <p:strVal val="#ppt_x-#ppt_w*1.125000"/>
                                          </p:val>
                                        </p:tav>
                                      </p:tavLst>
                                    </p:anim>
                                    <p:animEffect transition="out" filter="wipe(left)">
                                      <p:cBhvr>
                                        <p:cTn id="163" dur="500"/>
                                        <p:tgtEl>
                                          <p:spTgt spid="50"/>
                                        </p:tgtEl>
                                      </p:cBhvr>
                                    </p:animEffect>
                                    <p:set>
                                      <p:cBhvr>
                                        <p:cTn id="164" dur="1" fill="hold">
                                          <p:stCondLst>
                                            <p:cond delay="499"/>
                                          </p:stCondLst>
                                        </p:cTn>
                                        <p:tgtEl>
                                          <p:spTgt spid="50"/>
                                        </p:tgtEl>
                                        <p:attrNameLst>
                                          <p:attrName>style.visibility</p:attrName>
                                        </p:attrNameLst>
                                      </p:cBhvr>
                                      <p:to>
                                        <p:strVal val="hidden"/>
                                      </p:to>
                                    </p:set>
                                  </p:childTnLst>
                                </p:cTn>
                              </p:par>
                              <p:par>
                                <p:cTn id="165" presetID="12" presetClass="exit" presetSubtype="8" fill="hold" grpId="0" nodeType="withEffect">
                                  <p:stCondLst>
                                    <p:cond delay="0"/>
                                  </p:stCondLst>
                                  <p:childTnLst>
                                    <p:anim calcmode="lin" valueType="num">
                                      <p:cBhvr additive="base">
                                        <p:cTn id="166" dur="500"/>
                                        <p:tgtEl>
                                          <p:spTgt spid="51"/>
                                        </p:tgtEl>
                                        <p:attrNameLst>
                                          <p:attrName>ppt_x</p:attrName>
                                        </p:attrNameLst>
                                      </p:cBhvr>
                                      <p:tavLst>
                                        <p:tav tm="0">
                                          <p:val>
                                            <p:strVal val="#ppt_x"/>
                                          </p:val>
                                        </p:tav>
                                        <p:tav tm="100000">
                                          <p:val>
                                            <p:strVal val="#ppt_x-#ppt_w*1.125000"/>
                                          </p:val>
                                        </p:tav>
                                      </p:tavLst>
                                    </p:anim>
                                    <p:animEffect transition="out" filter="wipe(left)">
                                      <p:cBhvr>
                                        <p:cTn id="167" dur="500"/>
                                        <p:tgtEl>
                                          <p:spTgt spid="51"/>
                                        </p:tgtEl>
                                      </p:cBhvr>
                                    </p:animEffect>
                                    <p:set>
                                      <p:cBhvr>
                                        <p:cTn id="168" dur="1" fill="hold">
                                          <p:stCondLst>
                                            <p:cond delay="499"/>
                                          </p:stCondLst>
                                        </p:cTn>
                                        <p:tgtEl>
                                          <p:spTgt spid="51"/>
                                        </p:tgtEl>
                                        <p:attrNameLst>
                                          <p:attrName>style.visibility</p:attrName>
                                        </p:attrNameLst>
                                      </p:cBhvr>
                                      <p:to>
                                        <p:strVal val="hidden"/>
                                      </p:to>
                                    </p:set>
                                  </p:childTnLst>
                                </p:cTn>
                              </p:par>
                              <p:par>
                                <p:cTn id="169" presetID="12" presetClass="exit" presetSubtype="8" fill="hold" grpId="0" nodeType="withEffect">
                                  <p:stCondLst>
                                    <p:cond delay="0"/>
                                  </p:stCondLst>
                                  <p:childTnLst>
                                    <p:anim calcmode="lin" valueType="num">
                                      <p:cBhvr additive="base">
                                        <p:cTn id="170" dur="500"/>
                                        <p:tgtEl>
                                          <p:spTgt spid="25"/>
                                        </p:tgtEl>
                                        <p:attrNameLst>
                                          <p:attrName>ppt_x</p:attrName>
                                        </p:attrNameLst>
                                      </p:cBhvr>
                                      <p:tavLst>
                                        <p:tav tm="0">
                                          <p:val>
                                            <p:strVal val="#ppt_x"/>
                                          </p:val>
                                        </p:tav>
                                        <p:tav tm="100000">
                                          <p:val>
                                            <p:strVal val="#ppt_x-#ppt_w*1.125000"/>
                                          </p:val>
                                        </p:tav>
                                      </p:tavLst>
                                    </p:anim>
                                    <p:animEffect transition="out" filter="wipe(left)">
                                      <p:cBhvr>
                                        <p:cTn id="171" dur="500"/>
                                        <p:tgtEl>
                                          <p:spTgt spid="25"/>
                                        </p:tgtEl>
                                      </p:cBhvr>
                                    </p:animEffect>
                                    <p:set>
                                      <p:cBhvr>
                                        <p:cTn id="172" dur="1" fill="hold">
                                          <p:stCondLst>
                                            <p:cond delay="499"/>
                                          </p:stCondLst>
                                        </p:cTn>
                                        <p:tgtEl>
                                          <p:spTgt spid="25"/>
                                        </p:tgtEl>
                                        <p:attrNameLst>
                                          <p:attrName>style.visibility</p:attrName>
                                        </p:attrNameLst>
                                      </p:cBhvr>
                                      <p:to>
                                        <p:strVal val="hidden"/>
                                      </p:to>
                                    </p:set>
                                  </p:childTnLst>
                                </p:cTn>
                              </p:par>
                              <p:par>
                                <p:cTn id="173" presetID="12" presetClass="exit" presetSubtype="8" fill="hold" grpId="0" nodeType="withEffect">
                                  <p:stCondLst>
                                    <p:cond delay="0"/>
                                  </p:stCondLst>
                                  <p:childTnLst>
                                    <p:anim calcmode="lin" valueType="num">
                                      <p:cBhvr additive="base">
                                        <p:cTn id="174" dur="500"/>
                                        <p:tgtEl>
                                          <p:spTgt spid="52"/>
                                        </p:tgtEl>
                                        <p:attrNameLst>
                                          <p:attrName>ppt_x</p:attrName>
                                        </p:attrNameLst>
                                      </p:cBhvr>
                                      <p:tavLst>
                                        <p:tav tm="0">
                                          <p:val>
                                            <p:strVal val="#ppt_x"/>
                                          </p:val>
                                        </p:tav>
                                        <p:tav tm="100000">
                                          <p:val>
                                            <p:strVal val="#ppt_x-#ppt_w*1.125000"/>
                                          </p:val>
                                        </p:tav>
                                      </p:tavLst>
                                    </p:anim>
                                    <p:animEffect transition="out" filter="wipe(left)">
                                      <p:cBhvr>
                                        <p:cTn id="175" dur="500"/>
                                        <p:tgtEl>
                                          <p:spTgt spid="52"/>
                                        </p:tgtEl>
                                      </p:cBhvr>
                                    </p:animEffect>
                                    <p:set>
                                      <p:cBhvr>
                                        <p:cTn id="176" dur="1" fill="hold">
                                          <p:stCondLst>
                                            <p:cond delay="499"/>
                                          </p:stCondLst>
                                        </p:cTn>
                                        <p:tgtEl>
                                          <p:spTgt spid="52"/>
                                        </p:tgtEl>
                                        <p:attrNameLst>
                                          <p:attrName>style.visibility</p:attrName>
                                        </p:attrNameLst>
                                      </p:cBhvr>
                                      <p:to>
                                        <p:strVal val="hidden"/>
                                      </p:to>
                                    </p:set>
                                  </p:childTnLst>
                                </p:cTn>
                              </p:par>
                              <p:par>
                                <p:cTn id="177" presetID="12" presetClass="exit" presetSubtype="8" fill="hold" grpId="0" nodeType="withEffect">
                                  <p:stCondLst>
                                    <p:cond delay="0"/>
                                  </p:stCondLst>
                                  <p:childTnLst>
                                    <p:anim calcmode="lin" valueType="num">
                                      <p:cBhvr additive="base">
                                        <p:cTn id="178" dur="500"/>
                                        <p:tgtEl>
                                          <p:spTgt spid="53"/>
                                        </p:tgtEl>
                                        <p:attrNameLst>
                                          <p:attrName>ppt_x</p:attrName>
                                        </p:attrNameLst>
                                      </p:cBhvr>
                                      <p:tavLst>
                                        <p:tav tm="0">
                                          <p:val>
                                            <p:strVal val="#ppt_x"/>
                                          </p:val>
                                        </p:tav>
                                        <p:tav tm="100000">
                                          <p:val>
                                            <p:strVal val="#ppt_x-#ppt_w*1.125000"/>
                                          </p:val>
                                        </p:tav>
                                      </p:tavLst>
                                    </p:anim>
                                    <p:animEffect transition="out" filter="wipe(left)">
                                      <p:cBhvr>
                                        <p:cTn id="179" dur="500"/>
                                        <p:tgtEl>
                                          <p:spTgt spid="53"/>
                                        </p:tgtEl>
                                      </p:cBhvr>
                                    </p:animEffect>
                                    <p:set>
                                      <p:cBhvr>
                                        <p:cTn id="180" dur="1" fill="hold">
                                          <p:stCondLst>
                                            <p:cond delay="499"/>
                                          </p:stCondLst>
                                        </p:cTn>
                                        <p:tgtEl>
                                          <p:spTgt spid="53"/>
                                        </p:tgtEl>
                                        <p:attrNameLst>
                                          <p:attrName>style.visibility</p:attrName>
                                        </p:attrNameLst>
                                      </p:cBhvr>
                                      <p:to>
                                        <p:strVal val="hidden"/>
                                      </p:to>
                                    </p:set>
                                  </p:childTnLst>
                                </p:cTn>
                              </p:par>
                              <p:par>
                                <p:cTn id="181" presetID="12" presetClass="exit" presetSubtype="8" fill="hold" grpId="0" nodeType="withEffect">
                                  <p:stCondLst>
                                    <p:cond delay="0"/>
                                  </p:stCondLst>
                                  <p:childTnLst>
                                    <p:anim calcmode="lin" valueType="num">
                                      <p:cBhvr additive="base">
                                        <p:cTn id="182" dur="500"/>
                                        <p:tgtEl>
                                          <p:spTgt spid="54"/>
                                        </p:tgtEl>
                                        <p:attrNameLst>
                                          <p:attrName>ppt_x</p:attrName>
                                        </p:attrNameLst>
                                      </p:cBhvr>
                                      <p:tavLst>
                                        <p:tav tm="0">
                                          <p:val>
                                            <p:strVal val="#ppt_x"/>
                                          </p:val>
                                        </p:tav>
                                        <p:tav tm="100000">
                                          <p:val>
                                            <p:strVal val="#ppt_x-#ppt_w*1.125000"/>
                                          </p:val>
                                        </p:tav>
                                      </p:tavLst>
                                    </p:anim>
                                    <p:animEffect transition="out" filter="wipe(left)">
                                      <p:cBhvr>
                                        <p:cTn id="183" dur="500"/>
                                        <p:tgtEl>
                                          <p:spTgt spid="54"/>
                                        </p:tgtEl>
                                      </p:cBhvr>
                                    </p:animEffect>
                                    <p:set>
                                      <p:cBhvr>
                                        <p:cTn id="184" dur="1" fill="hold">
                                          <p:stCondLst>
                                            <p:cond delay="499"/>
                                          </p:stCondLst>
                                        </p:cTn>
                                        <p:tgtEl>
                                          <p:spTgt spid="54"/>
                                        </p:tgtEl>
                                        <p:attrNameLst>
                                          <p:attrName>style.visibility</p:attrName>
                                        </p:attrNameLst>
                                      </p:cBhvr>
                                      <p:to>
                                        <p:strVal val="hidden"/>
                                      </p:to>
                                    </p:set>
                                  </p:childTnLst>
                                </p:cTn>
                              </p:par>
                              <p:par>
                                <p:cTn id="185" presetID="12" presetClass="exit" presetSubtype="8" fill="hold" grpId="0" nodeType="withEffect">
                                  <p:stCondLst>
                                    <p:cond delay="0"/>
                                  </p:stCondLst>
                                  <p:childTnLst>
                                    <p:anim calcmode="lin" valueType="num">
                                      <p:cBhvr additive="base">
                                        <p:cTn id="186" dur="500"/>
                                        <p:tgtEl>
                                          <p:spTgt spid="20"/>
                                        </p:tgtEl>
                                        <p:attrNameLst>
                                          <p:attrName>ppt_x</p:attrName>
                                        </p:attrNameLst>
                                      </p:cBhvr>
                                      <p:tavLst>
                                        <p:tav tm="0">
                                          <p:val>
                                            <p:strVal val="#ppt_x"/>
                                          </p:val>
                                        </p:tav>
                                        <p:tav tm="100000">
                                          <p:val>
                                            <p:strVal val="#ppt_x-#ppt_w*1.125000"/>
                                          </p:val>
                                        </p:tav>
                                      </p:tavLst>
                                    </p:anim>
                                    <p:animEffect transition="out" filter="wipe(left)">
                                      <p:cBhvr>
                                        <p:cTn id="187" dur="500"/>
                                        <p:tgtEl>
                                          <p:spTgt spid="20"/>
                                        </p:tgtEl>
                                      </p:cBhvr>
                                    </p:animEffect>
                                    <p:set>
                                      <p:cBhvr>
                                        <p:cTn id="188" dur="1" fill="hold">
                                          <p:stCondLst>
                                            <p:cond delay="499"/>
                                          </p:stCondLst>
                                        </p:cTn>
                                        <p:tgtEl>
                                          <p:spTgt spid="20"/>
                                        </p:tgtEl>
                                        <p:attrNameLst>
                                          <p:attrName>style.visibility</p:attrName>
                                        </p:attrNameLst>
                                      </p:cBhvr>
                                      <p:to>
                                        <p:strVal val="hidden"/>
                                      </p:to>
                                    </p:set>
                                  </p:childTnLst>
                                </p:cTn>
                              </p:par>
                              <p:par>
                                <p:cTn id="189" presetID="12" presetClass="exit" presetSubtype="8" fill="hold" grpId="0" nodeType="withEffect">
                                  <p:stCondLst>
                                    <p:cond delay="0"/>
                                  </p:stCondLst>
                                  <p:childTnLst>
                                    <p:anim calcmode="lin" valueType="num">
                                      <p:cBhvr additive="base">
                                        <p:cTn id="190" dur="500"/>
                                        <p:tgtEl>
                                          <p:spTgt spid="16"/>
                                        </p:tgtEl>
                                        <p:attrNameLst>
                                          <p:attrName>ppt_x</p:attrName>
                                        </p:attrNameLst>
                                      </p:cBhvr>
                                      <p:tavLst>
                                        <p:tav tm="0">
                                          <p:val>
                                            <p:strVal val="#ppt_x"/>
                                          </p:val>
                                        </p:tav>
                                        <p:tav tm="100000">
                                          <p:val>
                                            <p:strVal val="#ppt_x-#ppt_w*1.125000"/>
                                          </p:val>
                                        </p:tav>
                                      </p:tavLst>
                                    </p:anim>
                                    <p:animEffect transition="out" filter="wipe(left)">
                                      <p:cBhvr>
                                        <p:cTn id="191" dur="500"/>
                                        <p:tgtEl>
                                          <p:spTgt spid="16"/>
                                        </p:tgtEl>
                                      </p:cBhvr>
                                    </p:animEffect>
                                    <p:set>
                                      <p:cBhvr>
                                        <p:cTn id="192" dur="1" fill="hold">
                                          <p:stCondLst>
                                            <p:cond delay="499"/>
                                          </p:stCondLst>
                                        </p:cTn>
                                        <p:tgtEl>
                                          <p:spTgt spid="16"/>
                                        </p:tgtEl>
                                        <p:attrNameLst>
                                          <p:attrName>style.visibility</p:attrName>
                                        </p:attrNameLst>
                                      </p:cBhvr>
                                      <p:to>
                                        <p:strVal val="hidden"/>
                                      </p:to>
                                    </p:set>
                                  </p:childTnLst>
                                </p:cTn>
                              </p:par>
                              <p:par>
                                <p:cTn id="193" presetID="12" presetClass="exit" presetSubtype="8" fill="hold" grpId="0" nodeType="withEffect">
                                  <p:stCondLst>
                                    <p:cond delay="0"/>
                                  </p:stCondLst>
                                  <p:childTnLst>
                                    <p:anim calcmode="lin" valueType="num">
                                      <p:cBhvr additive="base">
                                        <p:cTn id="194" dur="500"/>
                                        <p:tgtEl>
                                          <p:spTgt spid="55"/>
                                        </p:tgtEl>
                                        <p:attrNameLst>
                                          <p:attrName>ppt_x</p:attrName>
                                        </p:attrNameLst>
                                      </p:cBhvr>
                                      <p:tavLst>
                                        <p:tav tm="0">
                                          <p:val>
                                            <p:strVal val="#ppt_x"/>
                                          </p:val>
                                        </p:tav>
                                        <p:tav tm="100000">
                                          <p:val>
                                            <p:strVal val="#ppt_x-#ppt_w*1.125000"/>
                                          </p:val>
                                        </p:tav>
                                      </p:tavLst>
                                    </p:anim>
                                    <p:animEffect transition="out" filter="wipe(left)">
                                      <p:cBhvr>
                                        <p:cTn id="195" dur="500"/>
                                        <p:tgtEl>
                                          <p:spTgt spid="55"/>
                                        </p:tgtEl>
                                      </p:cBhvr>
                                    </p:animEffect>
                                    <p:set>
                                      <p:cBhvr>
                                        <p:cTn id="196" dur="1" fill="hold">
                                          <p:stCondLst>
                                            <p:cond delay="499"/>
                                          </p:stCondLst>
                                        </p:cTn>
                                        <p:tgtEl>
                                          <p:spTgt spid="55"/>
                                        </p:tgtEl>
                                        <p:attrNameLst>
                                          <p:attrName>style.visibility</p:attrName>
                                        </p:attrNameLst>
                                      </p:cBhvr>
                                      <p:to>
                                        <p:strVal val="hidden"/>
                                      </p:to>
                                    </p:set>
                                  </p:childTnLst>
                                </p:cTn>
                              </p:par>
                              <p:par>
                                <p:cTn id="197" presetID="12" presetClass="exit" presetSubtype="8" fill="hold" grpId="0" nodeType="withEffect">
                                  <p:stCondLst>
                                    <p:cond delay="0"/>
                                  </p:stCondLst>
                                  <p:childTnLst>
                                    <p:anim calcmode="lin" valueType="num">
                                      <p:cBhvr additive="base">
                                        <p:cTn id="198" dur="500"/>
                                        <p:tgtEl>
                                          <p:spTgt spid="56"/>
                                        </p:tgtEl>
                                        <p:attrNameLst>
                                          <p:attrName>ppt_x</p:attrName>
                                        </p:attrNameLst>
                                      </p:cBhvr>
                                      <p:tavLst>
                                        <p:tav tm="0">
                                          <p:val>
                                            <p:strVal val="#ppt_x"/>
                                          </p:val>
                                        </p:tav>
                                        <p:tav tm="100000">
                                          <p:val>
                                            <p:strVal val="#ppt_x-#ppt_w*1.125000"/>
                                          </p:val>
                                        </p:tav>
                                      </p:tavLst>
                                    </p:anim>
                                    <p:animEffect transition="out" filter="wipe(left)">
                                      <p:cBhvr>
                                        <p:cTn id="199" dur="500"/>
                                        <p:tgtEl>
                                          <p:spTgt spid="56"/>
                                        </p:tgtEl>
                                      </p:cBhvr>
                                    </p:animEffect>
                                    <p:set>
                                      <p:cBhvr>
                                        <p:cTn id="200" dur="1" fill="hold">
                                          <p:stCondLst>
                                            <p:cond delay="499"/>
                                          </p:stCondLst>
                                        </p:cTn>
                                        <p:tgtEl>
                                          <p:spTgt spid="56"/>
                                        </p:tgtEl>
                                        <p:attrNameLst>
                                          <p:attrName>style.visibility</p:attrName>
                                        </p:attrNameLst>
                                      </p:cBhvr>
                                      <p:to>
                                        <p:strVal val="hidden"/>
                                      </p:to>
                                    </p:set>
                                  </p:childTnLst>
                                </p:cTn>
                              </p:par>
                              <p:par>
                                <p:cTn id="201" presetID="12" presetClass="exit" presetSubtype="8" fill="hold" grpId="0" nodeType="withEffect">
                                  <p:stCondLst>
                                    <p:cond delay="0"/>
                                  </p:stCondLst>
                                  <p:childTnLst>
                                    <p:anim calcmode="lin" valueType="num">
                                      <p:cBhvr additive="base">
                                        <p:cTn id="202" dur="500"/>
                                        <p:tgtEl>
                                          <p:spTgt spid="29"/>
                                        </p:tgtEl>
                                        <p:attrNameLst>
                                          <p:attrName>ppt_x</p:attrName>
                                        </p:attrNameLst>
                                      </p:cBhvr>
                                      <p:tavLst>
                                        <p:tav tm="0">
                                          <p:val>
                                            <p:strVal val="#ppt_x"/>
                                          </p:val>
                                        </p:tav>
                                        <p:tav tm="100000">
                                          <p:val>
                                            <p:strVal val="#ppt_x-#ppt_w*1.125000"/>
                                          </p:val>
                                        </p:tav>
                                      </p:tavLst>
                                    </p:anim>
                                    <p:animEffect transition="out" filter="wipe(left)">
                                      <p:cBhvr>
                                        <p:cTn id="203" dur="500"/>
                                        <p:tgtEl>
                                          <p:spTgt spid="29"/>
                                        </p:tgtEl>
                                      </p:cBhvr>
                                    </p:animEffect>
                                    <p:set>
                                      <p:cBhvr>
                                        <p:cTn id="204" dur="1" fill="hold">
                                          <p:stCondLst>
                                            <p:cond delay="499"/>
                                          </p:stCondLst>
                                        </p:cTn>
                                        <p:tgtEl>
                                          <p:spTgt spid="29"/>
                                        </p:tgtEl>
                                        <p:attrNameLst>
                                          <p:attrName>style.visibility</p:attrName>
                                        </p:attrNameLst>
                                      </p:cBhvr>
                                      <p:to>
                                        <p:strVal val="hidden"/>
                                      </p:to>
                                    </p:set>
                                  </p:childTnLst>
                                </p:cTn>
                              </p:par>
                              <p:par>
                                <p:cTn id="205" presetID="12" presetClass="exit" presetSubtype="8" fill="hold" grpId="0" nodeType="withEffect">
                                  <p:stCondLst>
                                    <p:cond delay="0"/>
                                  </p:stCondLst>
                                  <p:childTnLst>
                                    <p:anim calcmode="lin" valueType="num">
                                      <p:cBhvr additive="base">
                                        <p:cTn id="206" dur="500"/>
                                        <p:tgtEl>
                                          <p:spTgt spid="57"/>
                                        </p:tgtEl>
                                        <p:attrNameLst>
                                          <p:attrName>ppt_x</p:attrName>
                                        </p:attrNameLst>
                                      </p:cBhvr>
                                      <p:tavLst>
                                        <p:tav tm="0">
                                          <p:val>
                                            <p:strVal val="#ppt_x"/>
                                          </p:val>
                                        </p:tav>
                                        <p:tav tm="100000">
                                          <p:val>
                                            <p:strVal val="#ppt_x-#ppt_w*1.125000"/>
                                          </p:val>
                                        </p:tav>
                                      </p:tavLst>
                                    </p:anim>
                                    <p:animEffect transition="out" filter="wipe(left)">
                                      <p:cBhvr>
                                        <p:cTn id="207" dur="500"/>
                                        <p:tgtEl>
                                          <p:spTgt spid="57"/>
                                        </p:tgtEl>
                                      </p:cBhvr>
                                    </p:animEffect>
                                    <p:set>
                                      <p:cBhvr>
                                        <p:cTn id="208" dur="1" fill="hold">
                                          <p:stCondLst>
                                            <p:cond delay="499"/>
                                          </p:stCondLst>
                                        </p:cTn>
                                        <p:tgtEl>
                                          <p:spTgt spid="57"/>
                                        </p:tgtEl>
                                        <p:attrNameLst>
                                          <p:attrName>style.visibility</p:attrName>
                                        </p:attrNameLst>
                                      </p:cBhvr>
                                      <p:to>
                                        <p:strVal val="hidden"/>
                                      </p:to>
                                    </p:set>
                                  </p:childTnLst>
                                </p:cTn>
                              </p:par>
                              <p:par>
                                <p:cTn id="209" presetID="12" presetClass="exit" presetSubtype="8" fill="hold" grpId="0" nodeType="withEffect">
                                  <p:stCondLst>
                                    <p:cond delay="0"/>
                                  </p:stCondLst>
                                  <p:childTnLst>
                                    <p:anim calcmode="lin" valueType="num">
                                      <p:cBhvr additive="base">
                                        <p:cTn id="210" dur="500"/>
                                        <p:tgtEl>
                                          <p:spTgt spid="58"/>
                                        </p:tgtEl>
                                        <p:attrNameLst>
                                          <p:attrName>ppt_x</p:attrName>
                                        </p:attrNameLst>
                                      </p:cBhvr>
                                      <p:tavLst>
                                        <p:tav tm="0">
                                          <p:val>
                                            <p:strVal val="#ppt_x"/>
                                          </p:val>
                                        </p:tav>
                                        <p:tav tm="100000">
                                          <p:val>
                                            <p:strVal val="#ppt_x-#ppt_w*1.125000"/>
                                          </p:val>
                                        </p:tav>
                                      </p:tavLst>
                                    </p:anim>
                                    <p:animEffect transition="out" filter="wipe(left)">
                                      <p:cBhvr>
                                        <p:cTn id="211" dur="500"/>
                                        <p:tgtEl>
                                          <p:spTgt spid="58"/>
                                        </p:tgtEl>
                                      </p:cBhvr>
                                    </p:animEffect>
                                    <p:set>
                                      <p:cBhvr>
                                        <p:cTn id="212" dur="1" fill="hold">
                                          <p:stCondLst>
                                            <p:cond delay="499"/>
                                          </p:stCondLst>
                                        </p:cTn>
                                        <p:tgtEl>
                                          <p:spTgt spid="58"/>
                                        </p:tgtEl>
                                        <p:attrNameLst>
                                          <p:attrName>style.visibility</p:attrName>
                                        </p:attrNameLst>
                                      </p:cBhvr>
                                      <p:to>
                                        <p:strVal val="hidden"/>
                                      </p:to>
                                    </p:set>
                                  </p:childTnLst>
                                </p:cTn>
                              </p:par>
                              <p:par>
                                <p:cTn id="213" presetID="12" presetClass="exit" presetSubtype="8" fill="hold" grpId="0" nodeType="withEffect">
                                  <p:stCondLst>
                                    <p:cond delay="0"/>
                                  </p:stCondLst>
                                  <p:childTnLst>
                                    <p:anim calcmode="lin" valueType="num">
                                      <p:cBhvr additive="base">
                                        <p:cTn id="214" dur="500"/>
                                        <p:tgtEl>
                                          <p:spTgt spid="59"/>
                                        </p:tgtEl>
                                        <p:attrNameLst>
                                          <p:attrName>ppt_x</p:attrName>
                                        </p:attrNameLst>
                                      </p:cBhvr>
                                      <p:tavLst>
                                        <p:tav tm="0">
                                          <p:val>
                                            <p:strVal val="#ppt_x"/>
                                          </p:val>
                                        </p:tav>
                                        <p:tav tm="100000">
                                          <p:val>
                                            <p:strVal val="#ppt_x-#ppt_w*1.125000"/>
                                          </p:val>
                                        </p:tav>
                                      </p:tavLst>
                                    </p:anim>
                                    <p:animEffect transition="out" filter="wipe(left)">
                                      <p:cBhvr>
                                        <p:cTn id="215" dur="500"/>
                                        <p:tgtEl>
                                          <p:spTgt spid="59"/>
                                        </p:tgtEl>
                                      </p:cBhvr>
                                    </p:animEffect>
                                    <p:set>
                                      <p:cBhvr>
                                        <p:cTn id="216" dur="1" fill="hold">
                                          <p:stCondLst>
                                            <p:cond delay="499"/>
                                          </p:stCondLst>
                                        </p:cTn>
                                        <p:tgtEl>
                                          <p:spTgt spid="59"/>
                                        </p:tgtEl>
                                        <p:attrNameLst>
                                          <p:attrName>style.visibility</p:attrName>
                                        </p:attrNameLst>
                                      </p:cBhvr>
                                      <p:to>
                                        <p:strVal val="hidden"/>
                                      </p:to>
                                    </p:set>
                                  </p:childTnLst>
                                </p:cTn>
                              </p:par>
                              <p:par>
                                <p:cTn id="217" presetID="12" presetClass="exit" presetSubtype="8" fill="hold" grpId="0" nodeType="withEffect">
                                  <p:stCondLst>
                                    <p:cond delay="0"/>
                                  </p:stCondLst>
                                  <p:childTnLst>
                                    <p:anim calcmode="lin" valueType="num">
                                      <p:cBhvr additive="base">
                                        <p:cTn id="218" dur="500"/>
                                        <p:tgtEl>
                                          <p:spTgt spid="60"/>
                                        </p:tgtEl>
                                        <p:attrNameLst>
                                          <p:attrName>ppt_x</p:attrName>
                                        </p:attrNameLst>
                                      </p:cBhvr>
                                      <p:tavLst>
                                        <p:tav tm="0">
                                          <p:val>
                                            <p:strVal val="#ppt_x"/>
                                          </p:val>
                                        </p:tav>
                                        <p:tav tm="100000">
                                          <p:val>
                                            <p:strVal val="#ppt_x-#ppt_w*1.125000"/>
                                          </p:val>
                                        </p:tav>
                                      </p:tavLst>
                                    </p:anim>
                                    <p:animEffect transition="out" filter="wipe(left)">
                                      <p:cBhvr>
                                        <p:cTn id="219" dur="500"/>
                                        <p:tgtEl>
                                          <p:spTgt spid="60"/>
                                        </p:tgtEl>
                                      </p:cBhvr>
                                    </p:animEffect>
                                    <p:set>
                                      <p:cBhvr>
                                        <p:cTn id="220" dur="1" fill="hold">
                                          <p:stCondLst>
                                            <p:cond delay="499"/>
                                          </p:stCondLst>
                                        </p:cTn>
                                        <p:tgtEl>
                                          <p:spTgt spid="60"/>
                                        </p:tgtEl>
                                        <p:attrNameLst>
                                          <p:attrName>style.visibility</p:attrName>
                                        </p:attrNameLst>
                                      </p:cBhvr>
                                      <p:to>
                                        <p:strVal val="hidden"/>
                                      </p:to>
                                    </p:set>
                                  </p:childTnLst>
                                </p:cTn>
                              </p:par>
                              <p:par>
                                <p:cTn id="221" presetID="12" presetClass="exit" presetSubtype="8" fill="hold" grpId="0" nodeType="withEffect">
                                  <p:stCondLst>
                                    <p:cond delay="0"/>
                                  </p:stCondLst>
                                  <p:childTnLst>
                                    <p:anim calcmode="lin" valueType="num">
                                      <p:cBhvr additive="base">
                                        <p:cTn id="222" dur="500"/>
                                        <p:tgtEl>
                                          <p:spTgt spid="61"/>
                                        </p:tgtEl>
                                        <p:attrNameLst>
                                          <p:attrName>ppt_x</p:attrName>
                                        </p:attrNameLst>
                                      </p:cBhvr>
                                      <p:tavLst>
                                        <p:tav tm="0">
                                          <p:val>
                                            <p:strVal val="#ppt_x"/>
                                          </p:val>
                                        </p:tav>
                                        <p:tav tm="100000">
                                          <p:val>
                                            <p:strVal val="#ppt_x-#ppt_w*1.125000"/>
                                          </p:val>
                                        </p:tav>
                                      </p:tavLst>
                                    </p:anim>
                                    <p:animEffect transition="out" filter="wipe(left)">
                                      <p:cBhvr>
                                        <p:cTn id="223" dur="500"/>
                                        <p:tgtEl>
                                          <p:spTgt spid="61"/>
                                        </p:tgtEl>
                                      </p:cBhvr>
                                    </p:animEffect>
                                    <p:set>
                                      <p:cBhvr>
                                        <p:cTn id="224" dur="1" fill="hold">
                                          <p:stCondLst>
                                            <p:cond delay="499"/>
                                          </p:stCondLst>
                                        </p:cTn>
                                        <p:tgtEl>
                                          <p:spTgt spid="61"/>
                                        </p:tgtEl>
                                        <p:attrNameLst>
                                          <p:attrName>style.visibility</p:attrName>
                                        </p:attrNameLst>
                                      </p:cBhvr>
                                      <p:to>
                                        <p:strVal val="hidden"/>
                                      </p:to>
                                    </p:set>
                                  </p:childTnLst>
                                </p:cTn>
                              </p:par>
                              <p:par>
                                <p:cTn id="225" presetID="12" presetClass="exit" presetSubtype="8" fill="hold" grpId="0" nodeType="withEffect">
                                  <p:stCondLst>
                                    <p:cond delay="0"/>
                                  </p:stCondLst>
                                  <p:childTnLst>
                                    <p:anim calcmode="lin" valueType="num">
                                      <p:cBhvr additive="base">
                                        <p:cTn id="226" dur="500"/>
                                        <p:tgtEl>
                                          <p:spTgt spid="62"/>
                                        </p:tgtEl>
                                        <p:attrNameLst>
                                          <p:attrName>ppt_x</p:attrName>
                                        </p:attrNameLst>
                                      </p:cBhvr>
                                      <p:tavLst>
                                        <p:tav tm="0">
                                          <p:val>
                                            <p:strVal val="#ppt_x"/>
                                          </p:val>
                                        </p:tav>
                                        <p:tav tm="100000">
                                          <p:val>
                                            <p:strVal val="#ppt_x-#ppt_w*1.125000"/>
                                          </p:val>
                                        </p:tav>
                                      </p:tavLst>
                                    </p:anim>
                                    <p:animEffect transition="out" filter="wipe(left)">
                                      <p:cBhvr>
                                        <p:cTn id="227" dur="500"/>
                                        <p:tgtEl>
                                          <p:spTgt spid="62"/>
                                        </p:tgtEl>
                                      </p:cBhvr>
                                    </p:animEffect>
                                    <p:set>
                                      <p:cBhvr>
                                        <p:cTn id="228" dur="1" fill="hold">
                                          <p:stCondLst>
                                            <p:cond delay="499"/>
                                          </p:stCondLst>
                                        </p:cTn>
                                        <p:tgtEl>
                                          <p:spTgt spid="62"/>
                                        </p:tgtEl>
                                        <p:attrNameLst>
                                          <p:attrName>style.visibility</p:attrName>
                                        </p:attrNameLst>
                                      </p:cBhvr>
                                      <p:to>
                                        <p:strVal val="hidden"/>
                                      </p:to>
                                    </p:set>
                                  </p:childTnLst>
                                </p:cTn>
                              </p:par>
                              <p:par>
                                <p:cTn id="229" presetID="12" presetClass="exit" presetSubtype="8" fill="hold" grpId="0" nodeType="withEffect">
                                  <p:stCondLst>
                                    <p:cond delay="0"/>
                                  </p:stCondLst>
                                  <p:childTnLst>
                                    <p:anim calcmode="lin" valueType="num">
                                      <p:cBhvr additive="base">
                                        <p:cTn id="230" dur="500"/>
                                        <p:tgtEl>
                                          <p:spTgt spid="64"/>
                                        </p:tgtEl>
                                        <p:attrNameLst>
                                          <p:attrName>ppt_x</p:attrName>
                                        </p:attrNameLst>
                                      </p:cBhvr>
                                      <p:tavLst>
                                        <p:tav tm="0">
                                          <p:val>
                                            <p:strVal val="#ppt_x"/>
                                          </p:val>
                                        </p:tav>
                                        <p:tav tm="100000">
                                          <p:val>
                                            <p:strVal val="#ppt_x-#ppt_w*1.125000"/>
                                          </p:val>
                                        </p:tav>
                                      </p:tavLst>
                                    </p:anim>
                                    <p:animEffect transition="out" filter="wipe(left)">
                                      <p:cBhvr>
                                        <p:cTn id="231" dur="500"/>
                                        <p:tgtEl>
                                          <p:spTgt spid="64"/>
                                        </p:tgtEl>
                                      </p:cBhvr>
                                    </p:animEffect>
                                    <p:set>
                                      <p:cBhvr>
                                        <p:cTn id="232" dur="1" fill="hold">
                                          <p:stCondLst>
                                            <p:cond delay="499"/>
                                          </p:stCondLst>
                                        </p:cTn>
                                        <p:tgtEl>
                                          <p:spTgt spid="64"/>
                                        </p:tgtEl>
                                        <p:attrNameLst>
                                          <p:attrName>style.visibility</p:attrName>
                                        </p:attrNameLst>
                                      </p:cBhvr>
                                      <p:to>
                                        <p:strVal val="hidden"/>
                                      </p:to>
                                    </p:set>
                                  </p:childTnLst>
                                </p:cTn>
                              </p:par>
                              <p:par>
                                <p:cTn id="233" presetID="12" presetClass="exit" presetSubtype="8" fill="hold" grpId="0" nodeType="withEffect">
                                  <p:stCondLst>
                                    <p:cond delay="0"/>
                                  </p:stCondLst>
                                  <p:childTnLst>
                                    <p:anim calcmode="lin" valueType="num">
                                      <p:cBhvr additive="base">
                                        <p:cTn id="234" dur="500"/>
                                        <p:tgtEl>
                                          <p:spTgt spid="65"/>
                                        </p:tgtEl>
                                        <p:attrNameLst>
                                          <p:attrName>ppt_x</p:attrName>
                                        </p:attrNameLst>
                                      </p:cBhvr>
                                      <p:tavLst>
                                        <p:tav tm="0">
                                          <p:val>
                                            <p:strVal val="#ppt_x"/>
                                          </p:val>
                                        </p:tav>
                                        <p:tav tm="100000">
                                          <p:val>
                                            <p:strVal val="#ppt_x-#ppt_w*1.125000"/>
                                          </p:val>
                                        </p:tav>
                                      </p:tavLst>
                                    </p:anim>
                                    <p:animEffect transition="out" filter="wipe(left)">
                                      <p:cBhvr>
                                        <p:cTn id="235" dur="500"/>
                                        <p:tgtEl>
                                          <p:spTgt spid="65"/>
                                        </p:tgtEl>
                                      </p:cBhvr>
                                    </p:animEffect>
                                    <p:set>
                                      <p:cBhvr>
                                        <p:cTn id="236" dur="1" fill="hold">
                                          <p:stCondLst>
                                            <p:cond delay="499"/>
                                          </p:stCondLst>
                                        </p:cTn>
                                        <p:tgtEl>
                                          <p:spTgt spid="65"/>
                                        </p:tgtEl>
                                        <p:attrNameLst>
                                          <p:attrName>style.visibility</p:attrName>
                                        </p:attrNameLst>
                                      </p:cBhvr>
                                      <p:to>
                                        <p:strVal val="hidden"/>
                                      </p:to>
                                    </p:set>
                                  </p:childTnLst>
                                </p:cTn>
                              </p:par>
                              <p:par>
                                <p:cTn id="237" presetID="12" presetClass="exit" presetSubtype="8" fill="hold" grpId="0" nodeType="withEffect">
                                  <p:stCondLst>
                                    <p:cond delay="0"/>
                                  </p:stCondLst>
                                  <p:childTnLst>
                                    <p:anim calcmode="lin" valueType="num">
                                      <p:cBhvr additive="base">
                                        <p:cTn id="238" dur="500"/>
                                        <p:tgtEl>
                                          <p:spTgt spid="63"/>
                                        </p:tgtEl>
                                        <p:attrNameLst>
                                          <p:attrName>ppt_x</p:attrName>
                                        </p:attrNameLst>
                                      </p:cBhvr>
                                      <p:tavLst>
                                        <p:tav tm="0">
                                          <p:val>
                                            <p:strVal val="#ppt_x"/>
                                          </p:val>
                                        </p:tav>
                                        <p:tav tm="100000">
                                          <p:val>
                                            <p:strVal val="#ppt_x-#ppt_w*1.125000"/>
                                          </p:val>
                                        </p:tav>
                                      </p:tavLst>
                                    </p:anim>
                                    <p:animEffect transition="out" filter="wipe(left)">
                                      <p:cBhvr>
                                        <p:cTn id="239" dur="500"/>
                                        <p:tgtEl>
                                          <p:spTgt spid="63"/>
                                        </p:tgtEl>
                                      </p:cBhvr>
                                    </p:animEffect>
                                    <p:set>
                                      <p:cBhvr>
                                        <p:cTn id="240" dur="1" fill="hold">
                                          <p:stCondLst>
                                            <p:cond delay="499"/>
                                          </p:stCondLst>
                                        </p:cTn>
                                        <p:tgtEl>
                                          <p:spTgt spid="63"/>
                                        </p:tgtEl>
                                        <p:attrNameLst>
                                          <p:attrName>style.visibility</p:attrName>
                                        </p:attrNameLst>
                                      </p:cBhvr>
                                      <p:to>
                                        <p:strVal val="hidden"/>
                                      </p:to>
                                    </p:set>
                                  </p:childTnLst>
                                </p:cTn>
                              </p:par>
                              <p:par>
                                <p:cTn id="241" presetID="12" presetClass="exit" presetSubtype="8" fill="hold" grpId="0" nodeType="withEffect">
                                  <p:stCondLst>
                                    <p:cond delay="0"/>
                                  </p:stCondLst>
                                  <p:childTnLst>
                                    <p:anim calcmode="lin" valueType="num">
                                      <p:cBhvr additive="base">
                                        <p:cTn id="242" dur="500"/>
                                        <p:tgtEl>
                                          <p:spTgt spid="66"/>
                                        </p:tgtEl>
                                        <p:attrNameLst>
                                          <p:attrName>ppt_x</p:attrName>
                                        </p:attrNameLst>
                                      </p:cBhvr>
                                      <p:tavLst>
                                        <p:tav tm="0">
                                          <p:val>
                                            <p:strVal val="#ppt_x"/>
                                          </p:val>
                                        </p:tav>
                                        <p:tav tm="100000">
                                          <p:val>
                                            <p:strVal val="#ppt_x-#ppt_w*1.125000"/>
                                          </p:val>
                                        </p:tav>
                                      </p:tavLst>
                                    </p:anim>
                                    <p:animEffect transition="out" filter="wipe(left)">
                                      <p:cBhvr>
                                        <p:cTn id="243" dur="500"/>
                                        <p:tgtEl>
                                          <p:spTgt spid="66"/>
                                        </p:tgtEl>
                                      </p:cBhvr>
                                    </p:animEffect>
                                    <p:set>
                                      <p:cBhvr>
                                        <p:cTn id="244" dur="1" fill="hold">
                                          <p:stCondLst>
                                            <p:cond delay="499"/>
                                          </p:stCondLst>
                                        </p:cTn>
                                        <p:tgtEl>
                                          <p:spTgt spid="66"/>
                                        </p:tgtEl>
                                        <p:attrNameLst>
                                          <p:attrName>style.visibility</p:attrName>
                                        </p:attrNameLst>
                                      </p:cBhvr>
                                      <p:to>
                                        <p:strVal val="hidden"/>
                                      </p:to>
                                    </p:set>
                                  </p:childTnLst>
                                </p:cTn>
                              </p:par>
                              <p:par>
                                <p:cTn id="245" presetID="12" presetClass="exit" presetSubtype="8" fill="hold" grpId="0" nodeType="withEffect">
                                  <p:stCondLst>
                                    <p:cond delay="0"/>
                                  </p:stCondLst>
                                  <p:childTnLst>
                                    <p:anim calcmode="lin" valueType="num">
                                      <p:cBhvr additive="base">
                                        <p:cTn id="246" dur="500"/>
                                        <p:tgtEl>
                                          <p:spTgt spid="67"/>
                                        </p:tgtEl>
                                        <p:attrNameLst>
                                          <p:attrName>ppt_x</p:attrName>
                                        </p:attrNameLst>
                                      </p:cBhvr>
                                      <p:tavLst>
                                        <p:tav tm="0">
                                          <p:val>
                                            <p:strVal val="#ppt_x"/>
                                          </p:val>
                                        </p:tav>
                                        <p:tav tm="100000">
                                          <p:val>
                                            <p:strVal val="#ppt_x-#ppt_w*1.125000"/>
                                          </p:val>
                                        </p:tav>
                                      </p:tavLst>
                                    </p:anim>
                                    <p:animEffect transition="out" filter="wipe(left)">
                                      <p:cBhvr>
                                        <p:cTn id="247" dur="500"/>
                                        <p:tgtEl>
                                          <p:spTgt spid="67"/>
                                        </p:tgtEl>
                                      </p:cBhvr>
                                    </p:animEffect>
                                    <p:set>
                                      <p:cBhvr>
                                        <p:cTn id="248" dur="1" fill="hold">
                                          <p:stCondLst>
                                            <p:cond delay="499"/>
                                          </p:stCondLst>
                                        </p:cTn>
                                        <p:tgtEl>
                                          <p:spTgt spid="67"/>
                                        </p:tgtEl>
                                        <p:attrNameLst>
                                          <p:attrName>style.visibility</p:attrName>
                                        </p:attrNameLst>
                                      </p:cBhvr>
                                      <p:to>
                                        <p:strVal val="hidden"/>
                                      </p:to>
                                    </p:set>
                                  </p:childTnLst>
                                </p:cTn>
                              </p:par>
                              <p:par>
                                <p:cTn id="249" presetID="12" presetClass="exit" presetSubtype="8" fill="hold" grpId="0" nodeType="withEffect">
                                  <p:stCondLst>
                                    <p:cond delay="0"/>
                                  </p:stCondLst>
                                  <p:childTnLst>
                                    <p:anim calcmode="lin" valueType="num">
                                      <p:cBhvr additive="base">
                                        <p:cTn id="250" dur="500"/>
                                        <p:tgtEl>
                                          <p:spTgt spid="68"/>
                                        </p:tgtEl>
                                        <p:attrNameLst>
                                          <p:attrName>ppt_x</p:attrName>
                                        </p:attrNameLst>
                                      </p:cBhvr>
                                      <p:tavLst>
                                        <p:tav tm="0">
                                          <p:val>
                                            <p:strVal val="#ppt_x"/>
                                          </p:val>
                                        </p:tav>
                                        <p:tav tm="100000">
                                          <p:val>
                                            <p:strVal val="#ppt_x-#ppt_w*1.125000"/>
                                          </p:val>
                                        </p:tav>
                                      </p:tavLst>
                                    </p:anim>
                                    <p:animEffect transition="out" filter="wipe(left)">
                                      <p:cBhvr>
                                        <p:cTn id="251" dur="500"/>
                                        <p:tgtEl>
                                          <p:spTgt spid="68"/>
                                        </p:tgtEl>
                                      </p:cBhvr>
                                    </p:animEffect>
                                    <p:set>
                                      <p:cBhvr>
                                        <p:cTn id="252" dur="1" fill="hold">
                                          <p:stCondLst>
                                            <p:cond delay="499"/>
                                          </p:stCondLst>
                                        </p:cTn>
                                        <p:tgtEl>
                                          <p:spTgt spid="68"/>
                                        </p:tgtEl>
                                        <p:attrNameLst>
                                          <p:attrName>style.visibility</p:attrName>
                                        </p:attrNameLst>
                                      </p:cBhvr>
                                      <p:to>
                                        <p:strVal val="hidden"/>
                                      </p:to>
                                    </p:set>
                                  </p:childTnLst>
                                </p:cTn>
                              </p:par>
                              <p:par>
                                <p:cTn id="253" presetID="12" presetClass="exit" presetSubtype="8" fill="hold" grpId="0" nodeType="withEffect">
                                  <p:stCondLst>
                                    <p:cond delay="0"/>
                                  </p:stCondLst>
                                  <p:childTnLst>
                                    <p:anim calcmode="lin" valueType="num">
                                      <p:cBhvr additive="base">
                                        <p:cTn id="254" dur="500"/>
                                        <p:tgtEl>
                                          <p:spTgt spid="69"/>
                                        </p:tgtEl>
                                        <p:attrNameLst>
                                          <p:attrName>ppt_x</p:attrName>
                                        </p:attrNameLst>
                                      </p:cBhvr>
                                      <p:tavLst>
                                        <p:tav tm="0">
                                          <p:val>
                                            <p:strVal val="#ppt_x"/>
                                          </p:val>
                                        </p:tav>
                                        <p:tav tm="100000">
                                          <p:val>
                                            <p:strVal val="#ppt_x-#ppt_w*1.125000"/>
                                          </p:val>
                                        </p:tav>
                                      </p:tavLst>
                                    </p:anim>
                                    <p:animEffect transition="out" filter="wipe(left)">
                                      <p:cBhvr>
                                        <p:cTn id="255" dur="500"/>
                                        <p:tgtEl>
                                          <p:spTgt spid="69"/>
                                        </p:tgtEl>
                                      </p:cBhvr>
                                    </p:animEffect>
                                    <p:set>
                                      <p:cBhvr>
                                        <p:cTn id="256" dur="1" fill="hold">
                                          <p:stCondLst>
                                            <p:cond delay="499"/>
                                          </p:stCondLst>
                                        </p:cTn>
                                        <p:tgtEl>
                                          <p:spTgt spid="69"/>
                                        </p:tgtEl>
                                        <p:attrNameLst>
                                          <p:attrName>style.visibility</p:attrName>
                                        </p:attrNameLst>
                                      </p:cBhvr>
                                      <p:to>
                                        <p:strVal val="hidden"/>
                                      </p:to>
                                    </p:set>
                                  </p:childTnLst>
                                </p:cTn>
                              </p:par>
                              <p:par>
                                <p:cTn id="257" presetID="12" presetClass="exit" presetSubtype="8" fill="hold" grpId="0" nodeType="withEffect">
                                  <p:stCondLst>
                                    <p:cond delay="0"/>
                                  </p:stCondLst>
                                  <p:childTnLst>
                                    <p:anim calcmode="lin" valueType="num">
                                      <p:cBhvr additive="base">
                                        <p:cTn id="258" dur="500"/>
                                        <p:tgtEl>
                                          <p:spTgt spid="70"/>
                                        </p:tgtEl>
                                        <p:attrNameLst>
                                          <p:attrName>ppt_x</p:attrName>
                                        </p:attrNameLst>
                                      </p:cBhvr>
                                      <p:tavLst>
                                        <p:tav tm="0">
                                          <p:val>
                                            <p:strVal val="#ppt_x"/>
                                          </p:val>
                                        </p:tav>
                                        <p:tav tm="100000">
                                          <p:val>
                                            <p:strVal val="#ppt_x-#ppt_w*1.125000"/>
                                          </p:val>
                                        </p:tav>
                                      </p:tavLst>
                                    </p:anim>
                                    <p:animEffect transition="out" filter="wipe(left)">
                                      <p:cBhvr>
                                        <p:cTn id="259" dur="500"/>
                                        <p:tgtEl>
                                          <p:spTgt spid="70"/>
                                        </p:tgtEl>
                                      </p:cBhvr>
                                    </p:animEffect>
                                    <p:set>
                                      <p:cBhvr>
                                        <p:cTn id="260" dur="1" fill="hold">
                                          <p:stCondLst>
                                            <p:cond delay="499"/>
                                          </p:stCondLst>
                                        </p:cTn>
                                        <p:tgtEl>
                                          <p:spTgt spid="70"/>
                                        </p:tgtEl>
                                        <p:attrNameLst>
                                          <p:attrName>style.visibility</p:attrName>
                                        </p:attrNameLst>
                                      </p:cBhvr>
                                      <p:to>
                                        <p:strVal val="hidden"/>
                                      </p:to>
                                    </p:set>
                                  </p:childTnLst>
                                </p:cTn>
                              </p:par>
                              <p:par>
                                <p:cTn id="261" presetID="12" presetClass="exit" presetSubtype="8" fill="hold" grpId="0" nodeType="withEffect">
                                  <p:stCondLst>
                                    <p:cond delay="0"/>
                                  </p:stCondLst>
                                  <p:childTnLst>
                                    <p:anim calcmode="lin" valueType="num">
                                      <p:cBhvr additive="base">
                                        <p:cTn id="262" dur="500"/>
                                        <p:tgtEl>
                                          <p:spTgt spid="83"/>
                                        </p:tgtEl>
                                        <p:attrNameLst>
                                          <p:attrName>ppt_x</p:attrName>
                                        </p:attrNameLst>
                                      </p:cBhvr>
                                      <p:tavLst>
                                        <p:tav tm="0">
                                          <p:val>
                                            <p:strVal val="#ppt_x"/>
                                          </p:val>
                                        </p:tav>
                                        <p:tav tm="100000">
                                          <p:val>
                                            <p:strVal val="#ppt_x-#ppt_w*1.125000"/>
                                          </p:val>
                                        </p:tav>
                                      </p:tavLst>
                                    </p:anim>
                                    <p:animEffect transition="out" filter="wipe(left)">
                                      <p:cBhvr>
                                        <p:cTn id="263" dur="500"/>
                                        <p:tgtEl>
                                          <p:spTgt spid="83"/>
                                        </p:tgtEl>
                                      </p:cBhvr>
                                    </p:animEffect>
                                    <p:set>
                                      <p:cBhvr>
                                        <p:cTn id="264" dur="1" fill="hold">
                                          <p:stCondLst>
                                            <p:cond delay="499"/>
                                          </p:stCondLst>
                                        </p:cTn>
                                        <p:tgtEl>
                                          <p:spTgt spid="83"/>
                                        </p:tgtEl>
                                        <p:attrNameLst>
                                          <p:attrName>style.visibility</p:attrName>
                                        </p:attrNameLst>
                                      </p:cBhvr>
                                      <p:to>
                                        <p:strVal val="hidden"/>
                                      </p:to>
                                    </p:set>
                                  </p:childTnLst>
                                </p:cTn>
                              </p:par>
                              <p:par>
                                <p:cTn id="265" presetID="12" presetClass="exit" presetSubtype="8" fill="hold" grpId="0" nodeType="withEffect">
                                  <p:stCondLst>
                                    <p:cond delay="0"/>
                                  </p:stCondLst>
                                  <p:childTnLst>
                                    <p:anim calcmode="lin" valueType="num">
                                      <p:cBhvr additive="base">
                                        <p:cTn id="266" dur="500"/>
                                        <p:tgtEl>
                                          <p:spTgt spid="71"/>
                                        </p:tgtEl>
                                        <p:attrNameLst>
                                          <p:attrName>ppt_x</p:attrName>
                                        </p:attrNameLst>
                                      </p:cBhvr>
                                      <p:tavLst>
                                        <p:tav tm="0">
                                          <p:val>
                                            <p:strVal val="#ppt_x"/>
                                          </p:val>
                                        </p:tav>
                                        <p:tav tm="100000">
                                          <p:val>
                                            <p:strVal val="#ppt_x-#ppt_w*1.125000"/>
                                          </p:val>
                                        </p:tav>
                                      </p:tavLst>
                                    </p:anim>
                                    <p:animEffect transition="out" filter="wipe(left)">
                                      <p:cBhvr>
                                        <p:cTn id="267" dur="500"/>
                                        <p:tgtEl>
                                          <p:spTgt spid="71"/>
                                        </p:tgtEl>
                                      </p:cBhvr>
                                    </p:animEffect>
                                    <p:set>
                                      <p:cBhvr>
                                        <p:cTn id="268" dur="1" fill="hold">
                                          <p:stCondLst>
                                            <p:cond delay="499"/>
                                          </p:stCondLst>
                                        </p:cTn>
                                        <p:tgtEl>
                                          <p:spTgt spid="71"/>
                                        </p:tgtEl>
                                        <p:attrNameLst>
                                          <p:attrName>style.visibility</p:attrName>
                                        </p:attrNameLst>
                                      </p:cBhvr>
                                      <p:to>
                                        <p:strVal val="hidden"/>
                                      </p:to>
                                    </p:set>
                                  </p:childTnLst>
                                </p:cTn>
                              </p:par>
                              <p:par>
                                <p:cTn id="269" presetID="12" presetClass="exit" presetSubtype="8" fill="hold" grpId="0" nodeType="withEffect">
                                  <p:stCondLst>
                                    <p:cond delay="0"/>
                                  </p:stCondLst>
                                  <p:childTnLst>
                                    <p:anim calcmode="lin" valueType="num">
                                      <p:cBhvr additive="base">
                                        <p:cTn id="270" dur="500"/>
                                        <p:tgtEl>
                                          <p:spTgt spid="72"/>
                                        </p:tgtEl>
                                        <p:attrNameLst>
                                          <p:attrName>ppt_x</p:attrName>
                                        </p:attrNameLst>
                                      </p:cBhvr>
                                      <p:tavLst>
                                        <p:tav tm="0">
                                          <p:val>
                                            <p:strVal val="#ppt_x"/>
                                          </p:val>
                                        </p:tav>
                                        <p:tav tm="100000">
                                          <p:val>
                                            <p:strVal val="#ppt_x-#ppt_w*1.125000"/>
                                          </p:val>
                                        </p:tav>
                                      </p:tavLst>
                                    </p:anim>
                                    <p:animEffect transition="out" filter="wipe(left)">
                                      <p:cBhvr>
                                        <p:cTn id="271" dur="500"/>
                                        <p:tgtEl>
                                          <p:spTgt spid="72"/>
                                        </p:tgtEl>
                                      </p:cBhvr>
                                    </p:animEffect>
                                    <p:set>
                                      <p:cBhvr>
                                        <p:cTn id="272" dur="1" fill="hold">
                                          <p:stCondLst>
                                            <p:cond delay="499"/>
                                          </p:stCondLst>
                                        </p:cTn>
                                        <p:tgtEl>
                                          <p:spTgt spid="72"/>
                                        </p:tgtEl>
                                        <p:attrNameLst>
                                          <p:attrName>style.visibility</p:attrName>
                                        </p:attrNameLst>
                                      </p:cBhvr>
                                      <p:to>
                                        <p:strVal val="hidden"/>
                                      </p:to>
                                    </p:set>
                                  </p:childTnLst>
                                </p:cTn>
                              </p:par>
                              <p:par>
                                <p:cTn id="273" presetID="12" presetClass="exit" presetSubtype="8" fill="hold" grpId="0" nodeType="withEffect">
                                  <p:stCondLst>
                                    <p:cond delay="0"/>
                                  </p:stCondLst>
                                  <p:childTnLst>
                                    <p:anim calcmode="lin" valueType="num">
                                      <p:cBhvr additive="base">
                                        <p:cTn id="274" dur="500"/>
                                        <p:tgtEl>
                                          <p:spTgt spid="73"/>
                                        </p:tgtEl>
                                        <p:attrNameLst>
                                          <p:attrName>ppt_x</p:attrName>
                                        </p:attrNameLst>
                                      </p:cBhvr>
                                      <p:tavLst>
                                        <p:tav tm="0">
                                          <p:val>
                                            <p:strVal val="#ppt_x"/>
                                          </p:val>
                                        </p:tav>
                                        <p:tav tm="100000">
                                          <p:val>
                                            <p:strVal val="#ppt_x-#ppt_w*1.125000"/>
                                          </p:val>
                                        </p:tav>
                                      </p:tavLst>
                                    </p:anim>
                                    <p:animEffect transition="out" filter="wipe(left)">
                                      <p:cBhvr>
                                        <p:cTn id="275" dur="500"/>
                                        <p:tgtEl>
                                          <p:spTgt spid="73"/>
                                        </p:tgtEl>
                                      </p:cBhvr>
                                    </p:animEffect>
                                    <p:set>
                                      <p:cBhvr>
                                        <p:cTn id="276" dur="1" fill="hold">
                                          <p:stCondLst>
                                            <p:cond delay="499"/>
                                          </p:stCondLst>
                                        </p:cTn>
                                        <p:tgtEl>
                                          <p:spTgt spid="73"/>
                                        </p:tgtEl>
                                        <p:attrNameLst>
                                          <p:attrName>style.visibility</p:attrName>
                                        </p:attrNameLst>
                                      </p:cBhvr>
                                      <p:to>
                                        <p:strVal val="hidden"/>
                                      </p:to>
                                    </p:set>
                                  </p:childTnLst>
                                </p:cTn>
                              </p:par>
                              <p:par>
                                <p:cTn id="277" presetID="12" presetClass="exit" presetSubtype="8" fill="hold" grpId="0" nodeType="withEffect">
                                  <p:stCondLst>
                                    <p:cond delay="0"/>
                                  </p:stCondLst>
                                  <p:childTnLst>
                                    <p:anim calcmode="lin" valueType="num">
                                      <p:cBhvr additive="base">
                                        <p:cTn id="278" dur="500"/>
                                        <p:tgtEl>
                                          <p:spTgt spid="74"/>
                                        </p:tgtEl>
                                        <p:attrNameLst>
                                          <p:attrName>ppt_x</p:attrName>
                                        </p:attrNameLst>
                                      </p:cBhvr>
                                      <p:tavLst>
                                        <p:tav tm="0">
                                          <p:val>
                                            <p:strVal val="#ppt_x"/>
                                          </p:val>
                                        </p:tav>
                                        <p:tav tm="100000">
                                          <p:val>
                                            <p:strVal val="#ppt_x-#ppt_w*1.125000"/>
                                          </p:val>
                                        </p:tav>
                                      </p:tavLst>
                                    </p:anim>
                                    <p:animEffect transition="out" filter="wipe(left)">
                                      <p:cBhvr>
                                        <p:cTn id="279" dur="500"/>
                                        <p:tgtEl>
                                          <p:spTgt spid="74"/>
                                        </p:tgtEl>
                                      </p:cBhvr>
                                    </p:animEffect>
                                    <p:set>
                                      <p:cBhvr>
                                        <p:cTn id="280" dur="1" fill="hold">
                                          <p:stCondLst>
                                            <p:cond delay="499"/>
                                          </p:stCondLst>
                                        </p:cTn>
                                        <p:tgtEl>
                                          <p:spTgt spid="74"/>
                                        </p:tgtEl>
                                        <p:attrNameLst>
                                          <p:attrName>style.visibility</p:attrName>
                                        </p:attrNameLst>
                                      </p:cBhvr>
                                      <p:to>
                                        <p:strVal val="hidden"/>
                                      </p:to>
                                    </p:set>
                                  </p:childTnLst>
                                </p:cTn>
                              </p:par>
                              <p:par>
                                <p:cTn id="281" presetID="12" presetClass="exit" presetSubtype="8" fill="hold" grpId="0" nodeType="withEffect">
                                  <p:stCondLst>
                                    <p:cond delay="0"/>
                                  </p:stCondLst>
                                  <p:childTnLst>
                                    <p:anim calcmode="lin" valueType="num">
                                      <p:cBhvr additive="base">
                                        <p:cTn id="282" dur="500"/>
                                        <p:tgtEl>
                                          <p:spTgt spid="75"/>
                                        </p:tgtEl>
                                        <p:attrNameLst>
                                          <p:attrName>ppt_x</p:attrName>
                                        </p:attrNameLst>
                                      </p:cBhvr>
                                      <p:tavLst>
                                        <p:tav tm="0">
                                          <p:val>
                                            <p:strVal val="#ppt_x"/>
                                          </p:val>
                                        </p:tav>
                                        <p:tav tm="100000">
                                          <p:val>
                                            <p:strVal val="#ppt_x-#ppt_w*1.125000"/>
                                          </p:val>
                                        </p:tav>
                                      </p:tavLst>
                                    </p:anim>
                                    <p:animEffect transition="out" filter="wipe(left)">
                                      <p:cBhvr>
                                        <p:cTn id="283" dur="500"/>
                                        <p:tgtEl>
                                          <p:spTgt spid="75"/>
                                        </p:tgtEl>
                                      </p:cBhvr>
                                    </p:animEffect>
                                    <p:set>
                                      <p:cBhvr>
                                        <p:cTn id="284" dur="1" fill="hold">
                                          <p:stCondLst>
                                            <p:cond delay="499"/>
                                          </p:stCondLst>
                                        </p:cTn>
                                        <p:tgtEl>
                                          <p:spTgt spid="75"/>
                                        </p:tgtEl>
                                        <p:attrNameLst>
                                          <p:attrName>style.visibility</p:attrName>
                                        </p:attrNameLst>
                                      </p:cBhvr>
                                      <p:to>
                                        <p:strVal val="hidden"/>
                                      </p:to>
                                    </p:set>
                                  </p:childTnLst>
                                </p:cTn>
                              </p:par>
                              <p:par>
                                <p:cTn id="285" presetID="12" presetClass="exit" presetSubtype="8" fill="hold" grpId="0" nodeType="withEffect">
                                  <p:stCondLst>
                                    <p:cond delay="0"/>
                                  </p:stCondLst>
                                  <p:childTnLst>
                                    <p:anim calcmode="lin" valueType="num">
                                      <p:cBhvr additive="base">
                                        <p:cTn id="286" dur="500"/>
                                        <p:tgtEl>
                                          <p:spTgt spid="76"/>
                                        </p:tgtEl>
                                        <p:attrNameLst>
                                          <p:attrName>ppt_x</p:attrName>
                                        </p:attrNameLst>
                                      </p:cBhvr>
                                      <p:tavLst>
                                        <p:tav tm="0">
                                          <p:val>
                                            <p:strVal val="#ppt_x"/>
                                          </p:val>
                                        </p:tav>
                                        <p:tav tm="100000">
                                          <p:val>
                                            <p:strVal val="#ppt_x-#ppt_w*1.125000"/>
                                          </p:val>
                                        </p:tav>
                                      </p:tavLst>
                                    </p:anim>
                                    <p:animEffect transition="out" filter="wipe(left)">
                                      <p:cBhvr>
                                        <p:cTn id="287" dur="500"/>
                                        <p:tgtEl>
                                          <p:spTgt spid="76"/>
                                        </p:tgtEl>
                                      </p:cBhvr>
                                    </p:animEffect>
                                    <p:set>
                                      <p:cBhvr>
                                        <p:cTn id="288" dur="1" fill="hold">
                                          <p:stCondLst>
                                            <p:cond delay="499"/>
                                          </p:stCondLst>
                                        </p:cTn>
                                        <p:tgtEl>
                                          <p:spTgt spid="76"/>
                                        </p:tgtEl>
                                        <p:attrNameLst>
                                          <p:attrName>style.visibility</p:attrName>
                                        </p:attrNameLst>
                                      </p:cBhvr>
                                      <p:to>
                                        <p:strVal val="hidden"/>
                                      </p:to>
                                    </p:set>
                                  </p:childTnLst>
                                </p:cTn>
                              </p:par>
                              <p:par>
                                <p:cTn id="289" presetID="12" presetClass="exit" presetSubtype="8" fill="hold" grpId="0" nodeType="withEffect">
                                  <p:stCondLst>
                                    <p:cond delay="0"/>
                                  </p:stCondLst>
                                  <p:childTnLst>
                                    <p:anim calcmode="lin" valueType="num">
                                      <p:cBhvr additive="base">
                                        <p:cTn id="290" dur="500"/>
                                        <p:tgtEl>
                                          <p:spTgt spid="77"/>
                                        </p:tgtEl>
                                        <p:attrNameLst>
                                          <p:attrName>ppt_x</p:attrName>
                                        </p:attrNameLst>
                                      </p:cBhvr>
                                      <p:tavLst>
                                        <p:tav tm="0">
                                          <p:val>
                                            <p:strVal val="#ppt_x"/>
                                          </p:val>
                                        </p:tav>
                                        <p:tav tm="100000">
                                          <p:val>
                                            <p:strVal val="#ppt_x-#ppt_w*1.125000"/>
                                          </p:val>
                                        </p:tav>
                                      </p:tavLst>
                                    </p:anim>
                                    <p:animEffect transition="out" filter="wipe(left)">
                                      <p:cBhvr>
                                        <p:cTn id="291" dur="500"/>
                                        <p:tgtEl>
                                          <p:spTgt spid="77"/>
                                        </p:tgtEl>
                                      </p:cBhvr>
                                    </p:animEffect>
                                    <p:set>
                                      <p:cBhvr>
                                        <p:cTn id="292" dur="1" fill="hold">
                                          <p:stCondLst>
                                            <p:cond delay="499"/>
                                          </p:stCondLst>
                                        </p:cTn>
                                        <p:tgtEl>
                                          <p:spTgt spid="77"/>
                                        </p:tgtEl>
                                        <p:attrNameLst>
                                          <p:attrName>style.visibility</p:attrName>
                                        </p:attrNameLst>
                                      </p:cBhvr>
                                      <p:to>
                                        <p:strVal val="hidden"/>
                                      </p:to>
                                    </p:set>
                                  </p:childTnLst>
                                </p:cTn>
                              </p:par>
                              <p:par>
                                <p:cTn id="293" presetID="12" presetClass="exit" presetSubtype="8" fill="hold" grpId="0" nodeType="withEffect">
                                  <p:stCondLst>
                                    <p:cond delay="0"/>
                                  </p:stCondLst>
                                  <p:childTnLst>
                                    <p:anim calcmode="lin" valueType="num">
                                      <p:cBhvr additive="base">
                                        <p:cTn id="294" dur="500"/>
                                        <p:tgtEl>
                                          <p:spTgt spid="78"/>
                                        </p:tgtEl>
                                        <p:attrNameLst>
                                          <p:attrName>ppt_x</p:attrName>
                                        </p:attrNameLst>
                                      </p:cBhvr>
                                      <p:tavLst>
                                        <p:tav tm="0">
                                          <p:val>
                                            <p:strVal val="#ppt_x"/>
                                          </p:val>
                                        </p:tav>
                                        <p:tav tm="100000">
                                          <p:val>
                                            <p:strVal val="#ppt_x-#ppt_w*1.125000"/>
                                          </p:val>
                                        </p:tav>
                                      </p:tavLst>
                                    </p:anim>
                                    <p:animEffect transition="out" filter="wipe(left)">
                                      <p:cBhvr>
                                        <p:cTn id="295" dur="500"/>
                                        <p:tgtEl>
                                          <p:spTgt spid="78"/>
                                        </p:tgtEl>
                                      </p:cBhvr>
                                    </p:animEffect>
                                    <p:set>
                                      <p:cBhvr>
                                        <p:cTn id="296" dur="1" fill="hold">
                                          <p:stCondLst>
                                            <p:cond delay="499"/>
                                          </p:stCondLst>
                                        </p:cTn>
                                        <p:tgtEl>
                                          <p:spTgt spid="78"/>
                                        </p:tgtEl>
                                        <p:attrNameLst>
                                          <p:attrName>style.visibility</p:attrName>
                                        </p:attrNameLst>
                                      </p:cBhvr>
                                      <p:to>
                                        <p:strVal val="hidden"/>
                                      </p:to>
                                    </p:set>
                                  </p:childTnLst>
                                </p:cTn>
                              </p:par>
                              <p:par>
                                <p:cTn id="297" presetID="12" presetClass="exit" presetSubtype="8" fill="hold" grpId="0" nodeType="withEffect">
                                  <p:stCondLst>
                                    <p:cond delay="0"/>
                                  </p:stCondLst>
                                  <p:childTnLst>
                                    <p:anim calcmode="lin" valueType="num">
                                      <p:cBhvr additive="base">
                                        <p:cTn id="298" dur="500"/>
                                        <p:tgtEl>
                                          <p:spTgt spid="79"/>
                                        </p:tgtEl>
                                        <p:attrNameLst>
                                          <p:attrName>ppt_x</p:attrName>
                                        </p:attrNameLst>
                                      </p:cBhvr>
                                      <p:tavLst>
                                        <p:tav tm="0">
                                          <p:val>
                                            <p:strVal val="#ppt_x"/>
                                          </p:val>
                                        </p:tav>
                                        <p:tav tm="100000">
                                          <p:val>
                                            <p:strVal val="#ppt_x-#ppt_w*1.125000"/>
                                          </p:val>
                                        </p:tav>
                                      </p:tavLst>
                                    </p:anim>
                                    <p:animEffect transition="out" filter="wipe(left)">
                                      <p:cBhvr>
                                        <p:cTn id="299" dur="500"/>
                                        <p:tgtEl>
                                          <p:spTgt spid="79"/>
                                        </p:tgtEl>
                                      </p:cBhvr>
                                    </p:animEffect>
                                    <p:set>
                                      <p:cBhvr>
                                        <p:cTn id="300" dur="1" fill="hold">
                                          <p:stCondLst>
                                            <p:cond delay="499"/>
                                          </p:stCondLst>
                                        </p:cTn>
                                        <p:tgtEl>
                                          <p:spTgt spid="79"/>
                                        </p:tgtEl>
                                        <p:attrNameLst>
                                          <p:attrName>style.visibility</p:attrName>
                                        </p:attrNameLst>
                                      </p:cBhvr>
                                      <p:to>
                                        <p:strVal val="hidden"/>
                                      </p:to>
                                    </p:set>
                                  </p:childTnLst>
                                </p:cTn>
                              </p:par>
                              <p:par>
                                <p:cTn id="301" presetID="12" presetClass="exit" presetSubtype="8" fill="hold" grpId="0" nodeType="withEffect">
                                  <p:stCondLst>
                                    <p:cond delay="0"/>
                                  </p:stCondLst>
                                  <p:childTnLst>
                                    <p:anim calcmode="lin" valueType="num">
                                      <p:cBhvr additive="base">
                                        <p:cTn id="302" dur="500"/>
                                        <p:tgtEl>
                                          <p:spTgt spid="80"/>
                                        </p:tgtEl>
                                        <p:attrNameLst>
                                          <p:attrName>ppt_x</p:attrName>
                                        </p:attrNameLst>
                                      </p:cBhvr>
                                      <p:tavLst>
                                        <p:tav tm="0">
                                          <p:val>
                                            <p:strVal val="#ppt_x"/>
                                          </p:val>
                                        </p:tav>
                                        <p:tav tm="100000">
                                          <p:val>
                                            <p:strVal val="#ppt_x-#ppt_w*1.125000"/>
                                          </p:val>
                                        </p:tav>
                                      </p:tavLst>
                                    </p:anim>
                                    <p:animEffect transition="out" filter="wipe(left)">
                                      <p:cBhvr>
                                        <p:cTn id="303" dur="500"/>
                                        <p:tgtEl>
                                          <p:spTgt spid="80"/>
                                        </p:tgtEl>
                                      </p:cBhvr>
                                    </p:animEffect>
                                    <p:set>
                                      <p:cBhvr>
                                        <p:cTn id="304" dur="1" fill="hold">
                                          <p:stCondLst>
                                            <p:cond delay="499"/>
                                          </p:stCondLst>
                                        </p:cTn>
                                        <p:tgtEl>
                                          <p:spTgt spid="80"/>
                                        </p:tgtEl>
                                        <p:attrNameLst>
                                          <p:attrName>style.visibility</p:attrName>
                                        </p:attrNameLst>
                                      </p:cBhvr>
                                      <p:to>
                                        <p:strVal val="hidden"/>
                                      </p:to>
                                    </p:set>
                                  </p:childTnLst>
                                </p:cTn>
                              </p:par>
                              <p:par>
                                <p:cTn id="305" presetID="12" presetClass="exit" presetSubtype="8" fill="hold" grpId="0" nodeType="withEffect">
                                  <p:stCondLst>
                                    <p:cond delay="0"/>
                                  </p:stCondLst>
                                  <p:childTnLst>
                                    <p:anim calcmode="lin" valueType="num">
                                      <p:cBhvr additive="base">
                                        <p:cTn id="306" dur="500"/>
                                        <p:tgtEl>
                                          <p:spTgt spid="81"/>
                                        </p:tgtEl>
                                        <p:attrNameLst>
                                          <p:attrName>ppt_x</p:attrName>
                                        </p:attrNameLst>
                                      </p:cBhvr>
                                      <p:tavLst>
                                        <p:tav tm="0">
                                          <p:val>
                                            <p:strVal val="#ppt_x"/>
                                          </p:val>
                                        </p:tav>
                                        <p:tav tm="100000">
                                          <p:val>
                                            <p:strVal val="#ppt_x-#ppt_w*1.125000"/>
                                          </p:val>
                                        </p:tav>
                                      </p:tavLst>
                                    </p:anim>
                                    <p:animEffect transition="out" filter="wipe(left)">
                                      <p:cBhvr>
                                        <p:cTn id="307" dur="500"/>
                                        <p:tgtEl>
                                          <p:spTgt spid="81"/>
                                        </p:tgtEl>
                                      </p:cBhvr>
                                    </p:animEffect>
                                    <p:set>
                                      <p:cBhvr>
                                        <p:cTn id="308" dur="1" fill="hold">
                                          <p:stCondLst>
                                            <p:cond delay="499"/>
                                          </p:stCondLst>
                                        </p:cTn>
                                        <p:tgtEl>
                                          <p:spTgt spid="81"/>
                                        </p:tgtEl>
                                        <p:attrNameLst>
                                          <p:attrName>style.visibility</p:attrName>
                                        </p:attrNameLst>
                                      </p:cBhvr>
                                      <p:to>
                                        <p:strVal val="hidden"/>
                                      </p:to>
                                    </p:set>
                                  </p:childTnLst>
                                </p:cTn>
                              </p:par>
                              <p:par>
                                <p:cTn id="309" presetID="12" presetClass="exit" presetSubtype="8" fill="hold" grpId="0" nodeType="withEffect">
                                  <p:stCondLst>
                                    <p:cond delay="0"/>
                                  </p:stCondLst>
                                  <p:childTnLst>
                                    <p:anim calcmode="lin" valueType="num">
                                      <p:cBhvr additive="base">
                                        <p:cTn id="310" dur="500"/>
                                        <p:tgtEl>
                                          <p:spTgt spid="82"/>
                                        </p:tgtEl>
                                        <p:attrNameLst>
                                          <p:attrName>ppt_x</p:attrName>
                                        </p:attrNameLst>
                                      </p:cBhvr>
                                      <p:tavLst>
                                        <p:tav tm="0">
                                          <p:val>
                                            <p:strVal val="#ppt_x"/>
                                          </p:val>
                                        </p:tav>
                                        <p:tav tm="100000">
                                          <p:val>
                                            <p:strVal val="#ppt_x-#ppt_w*1.125000"/>
                                          </p:val>
                                        </p:tav>
                                      </p:tavLst>
                                    </p:anim>
                                    <p:animEffect transition="out" filter="wipe(left)">
                                      <p:cBhvr>
                                        <p:cTn id="311" dur="500"/>
                                        <p:tgtEl>
                                          <p:spTgt spid="82"/>
                                        </p:tgtEl>
                                      </p:cBhvr>
                                    </p:animEffect>
                                    <p:set>
                                      <p:cBhvr>
                                        <p:cTn id="312" dur="1" fill="hold">
                                          <p:stCondLst>
                                            <p:cond delay="499"/>
                                          </p:stCondLst>
                                        </p:cTn>
                                        <p:tgtEl>
                                          <p:spTgt spid="82"/>
                                        </p:tgtEl>
                                        <p:attrNameLst>
                                          <p:attrName>style.visibility</p:attrName>
                                        </p:attrNameLst>
                                      </p:cBhvr>
                                      <p:to>
                                        <p:strVal val="hidden"/>
                                      </p:to>
                                    </p:set>
                                  </p:childTnLst>
                                </p:cTn>
                              </p:par>
                              <p:par>
                                <p:cTn id="313" presetID="12" presetClass="exit" presetSubtype="8" fill="hold" grpId="0" nodeType="withEffect">
                                  <p:stCondLst>
                                    <p:cond delay="0"/>
                                  </p:stCondLst>
                                  <p:childTnLst>
                                    <p:anim calcmode="lin" valueType="num">
                                      <p:cBhvr additive="base">
                                        <p:cTn id="314" dur="500"/>
                                        <p:tgtEl>
                                          <p:spTgt spid="84"/>
                                        </p:tgtEl>
                                        <p:attrNameLst>
                                          <p:attrName>ppt_x</p:attrName>
                                        </p:attrNameLst>
                                      </p:cBhvr>
                                      <p:tavLst>
                                        <p:tav tm="0">
                                          <p:val>
                                            <p:strVal val="#ppt_x"/>
                                          </p:val>
                                        </p:tav>
                                        <p:tav tm="100000">
                                          <p:val>
                                            <p:strVal val="#ppt_x-#ppt_w*1.125000"/>
                                          </p:val>
                                        </p:tav>
                                      </p:tavLst>
                                    </p:anim>
                                    <p:animEffect transition="out" filter="wipe(left)">
                                      <p:cBhvr>
                                        <p:cTn id="315" dur="500"/>
                                        <p:tgtEl>
                                          <p:spTgt spid="84"/>
                                        </p:tgtEl>
                                      </p:cBhvr>
                                    </p:animEffect>
                                    <p:set>
                                      <p:cBhvr>
                                        <p:cTn id="316" dur="1" fill="hold">
                                          <p:stCondLst>
                                            <p:cond delay="499"/>
                                          </p:stCondLst>
                                        </p:cTn>
                                        <p:tgtEl>
                                          <p:spTgt spid="84"/>
                                        </p:tgtEl>
                                        <p:attrNameLst>
                                          <p:attrName>style.visibility</p:attrName>
                                        </p:attrNameLst>
                                      </p:cBhvr>
                                      <p:to>
                                        <p:strVal val="hidden"/>
                                      </p:to>
                                    </p:set>
                                  </p:childTnLst>
                                </p:cTn>
                              </p:par>
                              <p:par>
                                <p:cTn id="317" presetID="12" presetClass="exit" presetSubtype="8" fill="hold" grpId="0" nodeType="withEffect">
                                  <p:stCondLst>
                                    <p:cond delay="0"/>
                                  </p:stCondLst>
                                  <p:childTnLst>
                                    <p:anim calcmode="lin" valueType="num">
                                      <p:cBhvr additive="base">
                                        <p:cTn id="318" dur="500"/>
                                        <p:tgtEl>
                                          <p:spTgt spid="85"/>
                                        </p:tgtEl>
                                        <p:attrNameLst>
                                          <p:attrName>ppt_x</p:attrName>
                                        </p:attrNameLst>
                                      </p:cBhvr>
                                      <p:tavLst>
                                        <p:tav tm="0">
                                          <p:val>
                                            <p:strVal val="#ppt_x"/>
                                          </p:val>
                                        </p:tav>
                                        <p:tav tm="100000">
                                          <p:val>
                                            <p:strVal val="#ppt_x-#ppt_w*1.125000"/>
                                          </p:val>
                                        </p:tav>
                                      </p:tavLst>
                                    </p:anim>
                                    <p:animEffect transition="out" filter="wipe(left)">
                                      <p:cBhvr>
                                        <p:cTn id="319" dur="500"/>
                                        <p:tgtEl>
                                          <p:spTgt spid="85"/>
                                        </p:tgtEl>
                                      </p:cBhvr>
                                    </p:animEffect>
                                    <p:set>
                                      <p:cBhvr>
                                        <p:cTn id="320" dur="1" fill="hold">
                                          <p:stCondLst>
                                            <p:cond delay="499"/>
                                          </p:stCondLst>
                                        </p:cTn>
                                        <p:tgtEl>
                                          <p:spTgt spid="85"/>
                                        </p:tgtEl>
                                        <p:attrNameLst>
                                          <p:attrName>style.visibility</p:attrName>
                                        </p:attrNameLst>
                                      </p:cBhvr>
                                      <p:to>
                                        <p:strVal val="hidden"/>
                                      </p:to>
                                    </p:set>
                                  </p:childTnLst>
                                </p:cTn>
                              </p:par>
                              <p:par>
                                <p:cTn id="321" presetID="12" presetClass="exit" presetSubtype="8" fill="hold" grpId="0" nodeType="withEffect">
                                  <p:stCondLst>
                                    <p:cond delay="0"/>
                                  </p:stCondLst>
                                  <p:childTnLst>
                                    <p:anim calcmode="lin" valueType="num">
                                      <p:cBhvr additive="base">
                                        <p:cTn id="322" dur="500"/>
                                        <p:tgtEl>
                                          <p:spTgt spid="86"/>
                                        </p:tgtEl>
                                        <p:attrNameLst>
                                          <p:attrName>ppt_x</p:attrName>
                                        </p:attrNameLst>
                                      </p:cBhvr>
                                      <p:tavLst>
                                        <p:tav tm="0">
                                          <p:val>
                                            <p:strVal val="#ppt_x"/>
                                          </p:val>
                                        </p:tav>
                                        <p:tav tm="100000">
                                          <p:val>
                                            <p:strVal val="#ppt_x-#ppt_w*1.125000"/>
                                          </p:val>
                                        </p:tav>
                                      </p:tavLst>
                                    </p:anim>
                                    <p:animEffect transition="out" filter="wipe(left)">
                                      <p:cBhvr>
                                        <p:cTn id="323" dur="500"/>
                                        <p:tgtEl>
                                          <p:spTgt spid="86"/>
                                        </p:tgtEl>
                                      </p:cBhvr>
                                    </p:animEffect>
                                    <p:set>
                                      <p:cBhvr>
                                        <p:cTn id="324" dur="1" fill="hold">
                                          <p:stCondLst>
                                            <p:cond delay="499"/>
                                          </p:stCondLst>
                                        </p:cTn>
                                        <p:tgtEl>
                                          <p:spTgt spid="86"/>
                                        </p:tgtEl>
                                        <p:attrNameLst>
                                          <p:attrName>style.visibility</p:attrName>
                                        </p:attrNameLst>
                                      </p:cBhvr>
                                      <p:to>
                                        <p:strVal val="hidden"/>
                                      </p:to>
                                    </p:set>
                                  </p:childTnLst>
                                </p:cTn>
                              </p:par>
                              <p:par>
                                <p:cTn id="325" presetID="12" presetClass="exit" presetSubtype="8" fill="hold" grpId="0" nodeType="withEffect">
                                  <p:stCondLst>
                                    <p:cond delay="0"/>
                                  </p:stCondLst>
                                  <p:childTnLst>
                                    <p:anim calcmode="lin" valueType="num">
                                      <p:cBhvr additive="base">
                                        <p:cTn id="326" dur="500"/>
                                        <p:tgtEl>
                                          <p:spTgt spid="87"/>
                                        </p:tgtEl>
                                        <p:attrNameLst>
                                          <p:attrName>ppt_x</p:attrName>
                                        </p:attrNameLst>
                                      </p:cBhvr>
                                      <p:tavLst>
                                        <p:tav tm="0">
                                          <p:val>
                                            <p:strVal val="#ppt_x"/>
                                          </p:val>
                                        </p:tav>
                                        <p:tav tm="100000">
                                          <p:val>
                                            <p:strVal val="#ppt_x-#ppt_w*1.125000"/>
                                          </p:val>
                                        </p:tav>
                                      </p:tavLst>
                                    </p:anim>
                                    <p:animEffect transition="out" filter="wipe(left)">
                                      <p:cBhvr>
                                        <p:cTn id="327" dur="500"/>
                                        <p:tgtEl>
                                          <p:spTgt spid="87"/>
                                        </p:tgtEl>
                                      </p:cBhvr>
                                    </p:animEffect>
                                    <p:set>
                                      <p:cBhvr>
                                        <p:cTn id="328" dur="1" fill="hold">
                                          <p:stCondLst>
                                            <p:cond delay="499"/>
                                          </p:stCondLst>
                                        </p:cTn>
                                        <p:tgtEl>
                                          <p:spTgt spid="87"/>
                                        </p:tgtEl>
                                        <p:attrNameLst>
                                          <p:attrName>style.visibility</p:attrName>
                                        </p:attrNameLst>
                                      </p:cBhvr>
                                      <p:to>
                                        <p:strVal val="hidden"/>
                                      </p:to>
                                    </p:set>
                                  </p:childTnLst>
                                </p:cTn>
                              </p:par>
                              <p:par>
                                <p:cTn id="329" presetID="12" presetClass="exit" presetSubtype="8" fill="hold" grpId="0" nodeType="withEffect">
                                  <p:stCondLst>
                                    <p:cond delay="0"/>
                                  </p:stCondLst>
                                  <p:childTnLst>
                                    <p:anim calcmode="lin" valueType="num">
                                      <p:cBhvr additive="base">
                                        <p:cTn id="330" dur="500"/>
                                        <p:tgtEl>
                                          <p:spTgt spid="88"/>
                                        </p:tgtEl>
                                        <p:attrNameLst>
                                          <p:attrName>ppt_x</p:attrName>
                                        </p:attrNameLst>
                                      </p:cBhvr>
                                      <p:tavLst>
                                        <p:tav tm="0">
                                          <p:val>
                                            <p:strVal val="#ppt_x"/>
                                          </p:val>
                                        </p:tav>
                                        <p:tav tm="100000">
                                          <p:val>
                                            <p:strVal val="#ppt_x-#ppt_w*1.125000"/>
                                          </p:val>
                                        </p:tav>
                                      </p:tavLst>
                                    </p:anim>
                                    <p:animEffect transition="out" filter="wipe(left)">
                                      <p:cBhvr>
                                        <p:cTn id="331" dur="500"/>
                                        <p:tgtEl>
                                          <p:spTgt spid="88"/>
                                        </p:tgtEl>
                                      </p:cBhvr>
                                    </p:animEffect>
                                    <p:set>
                                      <p:cBhvr>
                                        <p:cTn id="332" dur="1" fill="hold">
                                          <p:stCondLst>
                                            <p:cond delay="499"/>
                                          </p:stCondLst>
                                        </p:cTn>
                                        <p:tgtEl>
                                          <p:spTgt spid="88"/>
                                        </p:tgtEl>
                                        <p:attrNameLst>
                                          <p:attrName>style.visibility</p:attrName>
                                        </p:attrNameLst>
                                      </p:cBhvr>
                                      <p:to>
                                        <p:strVal val="hidden"/>
                                      </p:to>
                                    </p:set>
                                  </p:childTnLst>
                                </p:cTn>
                              </p:par>
                              <p:par>
                                <p:cTn id="333" presetID="12" presetClass="exit" presetSubtype="8" fill="hold" grpId="0" nodeType="withEffect">
                                  <p:stCondLst>
                                    <p:cond delay="0"/>
                                  </p:stCondLst>
                                  <p:childTnLst>
                                    <p:anim calcmode="lin" valueType="num">
                                      <p:cBhvr additive="base">
                                        <p:cTn id="334" dur="500"/>
                                        <p:tgtEl>
                                          <p:spTgt spid="113"/>
                                        </p:tgtEl>
                                        <p:attrNameLst>
                                          <p:attrName>ppt_x</p:attrName>
                                        </p:attrNameLst>
                                      </p:cBhvr>
                                      <p:tavLst>
                                        <p:tav tm="0">
                                          <p:val>
                                            <p:strVal val="#ppt_x"/>
                                          </p:val>
                                        </p:tav>
                                        <p:tav tm="100000">
                                          <p:val>
                                            <p:strVal val="#ppt_x-#ppt_w*1.125000"/>
                                          </p:val>
                                        </p:tav>
                                      </p:tavLst>
                                    </p:anim>
                                    <p:animEffect transition="out" filter="wipe(left)">
                                      <p:cBhvr>
                                        <p:cTn id="335" dur="500"/>
                                        <p:tgtEl>
                                          <p:spTgt spid="113"/>
                                        </p:tgtEl>
                                      </p:cBhvr>
                                    </p:animEffect>
                                    <p:set>
                                      <p:cBhvr>
                                        <p:cTn id="336" dur="1" fill="hold">
                                          <p:stCondLst>
                                            <p:cond delay="499"/>
                                          </p:stCondLst>
                                        </p:cTn>
                                        <p:tgtEl>
                                          <p:spTgt spid="113"/>
                                        </p:tgtEl>
                                        <p:attrNameLst>
                                          <p:attrName>style.visibility</p:attrName>
                                        </p:attrNameLst>
                                      </p:cBhvr>
                                      <p:to>
                                        <p:strVal val="hidden"/>
                                      </p:to>
                                    </p:set>
                                  </p:childTnLst>
                                </p:cTn>
                              </p:par>
                              <p:par>
                                <p:cTn id="337" presetID="12" presetClass="exit" presetSubtype="8" fill="hold" grpId="0" nodeType="withEffect">
                                  <p:stCondLst>
                                    <p:cond delay="0"/>
                                  </p:stCondLst>
                                  <p:childTnLst>
                                    <p:anim calcmode="lin" valueType="num">
                                      <p:cBhvr additive="base">
                                        <p:cTn id="338" dur="500"/>
                                        <p:tgtEl>
                                          <p:spTgt spid="89"/>
                                        </p:tgtEl>
                                        <p:attrNameLst>
                                          <p:attrName>ppt_x</p:attrName>
                                        </p:attrNameLst>
                                      </p:cBhvr>
                                      <p:tavLst>
                                        <p:tav tm="0">
                                          <p:val>
                                            <p:strVal val="#ppt_x"/>
                                          </p:val>
                                        </p:tav>
                                        <p:tav tm="100000">
                                          <p:val>
                                            <p:strVal val="#ppt_x-#ppt_w*1.125000"/>
                                          </p:val>
                                        </p:tav>
                                      </p:tavLst>
                                    </p:anim>
                                    <p:animEffect transition="out" filter="wipe(left)">
                                      <p:cBhvr>
                                        <p:cTn id="339" dur="500"/>
                                        <p:tgtEl>
                                          <p:spTgt spid="89"/>
                                        </p:tgtEl>
                                      </p:cBhvr>
                                    </p:animEffect>
                                    <p:set>
                                      <p:cBhvr>
                                        <p:cTn id="340" dur="1" fill="hold">
                                          <p:stCondLst>
                                            <p:cond delay="499"/>
                                          </p:stCondLst>
                                        </p:cTn>
                                        <p:tgtEl>
                                          <p:spTgt spid="89"/>
                                        </p:tgtEl>
                                        <p:attrNameLst>
                                          <p:attrName>style.visibility</p:attrName>
                                        </p:attrNameLst>
                                      </p:cBhvr>
                                      <p:to>
                                        <p:strVal val="hidden"/>
                                      </p:to>
                                    </p:set>
                                  </p:childTnLst>
                                </p:cTn>
                              </p:par>
                              <p:par>
                                <p:cTn id="341" presetID="12" presetClass="exit" presetSubtype="8" fill="hold" grpId="0" nodeType="withEffect">
                                  <p:stCondLst>
                                    <p:cond delay="0"/>
                                  </p:stCondLst>
                                  <p:childTnLst>
                                    <p:anim calcmode="lin" valueType="num">
                                      <p:cBhvr additive="base">
                                        <p:cTn id="342" dur="500"/>
                                        <p:tgtEl>
                                          <p:spTgt spid="90"/>
                                        </p:tgtEl>
                                        <p:attrNameLst>
                                          <p:attrName>ppt_x</p:attrName>
                                        </p:attrNameLst>
                                      </p:cBhvr>
                                      <p:tavLst>
                                        <p:tav tm="0">
                                          <p:val>
                                            <p:strVal val="#ppt_x"/>
                                          </p:val>
                                        </p:tav>
                                        <p:tav tm="100000">
                                          <p:val>
                                            <p:strVal val="#ppt_x-#ppt_w*1.125000"/>
                                          </p:val>
                                        </p:tav>
                                      </p:tavLst>
                                    </p:anim>
                                    <p:animEffect transition="out" filter="wipe(left)">
                                      <p:cBhvr>
                                        <p:cTn id="343" dur="500"/>
                                        <p:tgtEl>
                                          <p:spTgt spid="90"/>
                                        </p:tgtEl>
                                      </p:cBhvr>
                                    </p:animEffect>
                                    <p:set>
                                      <p:cBhvr>
                                        <p:cTn id="344" dur="1" fill="hold">
                                          <p:stCondLst>
                                            <p:cond delay="499"/>
                                          </p:stCondLst>
                                        </p:cTn>
                                        <p:tgtEl>
                                          <p:spTgt spid="90"/>
                                        </p:tgtEl>
                                        <p:attrNameLst>
                                          <p:attrName>style.visibility</p:attrName>
                                        </p:attrNameLst>
                                      </p:cBhvr>
                                      <p:to>
                                        <p:strVal val="hidden"/>
                                      </p:to>
                                    </p:set>
                                  </p:childTnLst>
                                </p:cTn>
                              </p:par>
                              <p:par>
                                <p:cTn id="345" presetID="12" presetClass="exit" presetSubtype="8" fill="hold" grpId="0" nodeType="withEffect">
                                  <p:stCondLst>
                                    <p:cond delay="0"/>
                                  </p:stCondLst>
                                  <p:childTnLst>
                                    <p:anim calcmode="lin" valueType="num">
                                      <p:cBhvr additive="base">
                                        <p:cTn id="346" dur="500"/>
                                        <p:tgtEl>
                                          <p:spTgt spid="91"/>
                                        </p:tgtEl>
                                        <p:attrNameLst>
                                          <p:attrName>ppt_x</p:attrName>
                                        </p:attrNameLst>
                                      </p:cBhvr>
                                      <p:tavLst>
                                        <p:tav tm="0">
                                          <p:val>
                                            <p:strVal val="#ppt_x"/>
                                          </p:val>
                                        </p:tav>
                                        <p:tav tm="100000">
                                          <p:val>
                                            <p:strVal val="#ppt_x-#ppt_w*1.125000"/>
                                          </p:val>
                                        </p:tav>
                                      </p:tavLst>
                                    </p:anim>
                                    <p:animEffect transition="out" filter="wipe(left)">
                                      <p:cBhvr>
                                        <p:cTn id="347" dur="500"/>
                                        <p:tgtEl>
                                          <p:spTgt spid="91"/>
                                        </p:tgtEl>
                                      </p:cBhvr>
                                    </p:animEffect>
                                    <p:set>
                                      <p:cBhvr>
                                        <p:cTn id="348" dur="1" fill="hold">
                                          <p:stCondLst>
                                            <p:cond delay="499"/>
                                          </p:stCondLst>
                                        </p:cTn>
                                        <p:tgtEl>
                                          <p:spTgt spid="91"/>
                                        </p:tgtEl>
                                        <p:attrNameLst>
                                          <p:attrName>style.visibility</p:attrName>
                                        </p:attrNameLst>
                                      </p:cBhvr>
                                      <p:to>
                                        <p:strVal val="hidden"/>
                                      </p:to>
                                    </p:set>
                                  </p:childTnLst>
                                </p:cTn>
                              </p:par>
                              <p:par>
                                <p:cTn id="349" presetID="12" presetClass="exit" presetSubtype="8" fill="hold" grpId="0" nodeType="withEffect">
                                  <p:stCondLst>
                                    <p:cond delay="0"/>
                                  </p:stCondLst>
                                  <p:childTnLst>
                                    <p:anim calcmode="lin" valueType="num">
                                      <p:cBhvr additive="base">
                                        <p:cTn id="350" dur="500"/>
                                        <p:tgtEl>
                                          <p:spTgt spid="92"/>
                                        </p:tgtEl>
                                        <p:attrNameLst>
                                          <p:attrName>ppt_x</p:attrName>
                                        </p:attrNameLst>
                                      </p:cBhvr>
                                      <p:tavLst>
                                        <p:tav tm="0">
                                          <p:val>
                                            <p:strVal val="#ppt_x"/>
                                          </p:val>
                                        </p:tav>
                                        <p:tav tm="100000">
                                          <p:val>
                                            <p:strVal val="#ppt_x-#ppt_w*1.125000"/>
                                          </p:val>
                                        </p:tav>
                                      </p:tavLst>
                                    </p:anim>
                                    <p:animEffect transition="out" filter="wipe(left)">
                                      <p:cBhvr>
                                        <p:cTn id="351" dur="500"/>
                                        <p:tgtEl>
                                          <p:spTgt spid="92"/>
                                        </p:tgtEl>
                                      </p:cBhvr>
                                    </p:animEffect>
                                    <p:set>
                                      <p:cBhvr>
                                        <p:cTn id="352" dur="1" fill="hold">
                                          <p:stCondLst>
                                            <p:cond delay="499"/>
                                          </p:stCondLst>
                                        </p:cTn>
                                        <p:tgtEl>
                                          <p:spTgt spid="92"/>
                                        </p:tgtEl>
                                        <p:attrNameLst>
                                          <p:attrName>style.visibility</p:attrName>
                                        </p:attrNameLst>
                                      </p:cBhvr>
                                      <p:to>
                                        <p:strVal val="hidden"/>
                                      </p:to>
                                    </p:set>
                                  </p:childTnLst>
                                </p:cTn>
                              </p:par>
                              <p:par>
                                <p:cTn id="353" presetID="12" presetClass="exit" presetSubtype="8" fill="hold" grpId="0" nodeType="withEffect">
                                  <p:stCondLst>
                                    <p:cond delay="0"/>
                                  </p:stCondLst>
                                  <p:childTnLst>
                                    <p:anim calcmode="lin" valueType="num">
                                      <p:cBhvr additive="base">
                                        <p:cTn id="354" dur="500"/>
                                        <p:tgtEl>
                                          <p:spTgt spid="93"/>
                                        </p:tgtEl>
                                        <p:attrNameLst>
                                          <p:attrName>ppt_x</p:attrName>
                                        </p:attrNameLst>
                                      </p:cBhvr>
                                      <p:tavLst>
                                        <p:tav tm="0">
                                          <p:val>
                                            <p:strVal val="#ppt_x"/>
                                          </p:val>
                                        </p:tav>
                                        <p:tav tm="100000">
                                          <p:val>
                                            <p:strVal val="#ppt_x-#ppt_w*1.125000"/>
                                          </p:val>
                                        </p:tav>
                                      </p:tavLst>
                                    </p:anim>
                                    <p:animEffect transition="out" filter="wipe(left)">
                                      <p:cBhvr>
                                        <p:cTn id="355" dur="500"/>
                                        <p:tgtEl>
                                          <p:spTgt spid="93"/>
                                        </p:tgtEl>
                                      </p:cBhvr>
                                    </p:animEffect>
                                    <p:set>
                                      <p:cBhvr>
                                        <p:cTn id="356" dur="1" fill="hold">
                                          <p:stCondLst>
                                            <p:cond delay="499"/>
                                          </p:stCondLst>
                                        </p:cTn>
                                        <p:tgtEl>
                                          <p:spTgt spid="93"/>
                                        </p:tgtEl>
                                        <p:attrNameLst>
                                          <p:attrName>style.visibility</p:attrName>
                                        </p:attrNameLst>
                                      </p:cBhvr>
                                      <p:to>
                                        <p:strVal val="hidden"/>
                                      </p:to>
                                    </p:set>
                                  </p:childTnLst>
                                </p:cTn>
                              </p:par>
                              <p:par>
                                <p:cTn id="357" presetID="12" presetClass="exit" presetSubtype="8" fill="hold" grpId="0" nodeType="withEffect">
                                  <p:stCondLst>
                                    <p:cond delay="0"/>
                                  </p:stCondLst>
                                  <p:childTnLst>
                                    <p:anim calcmode="lin" valueType="num">
                                      <p:cBhvr additive="base">
                                        <p:cTn id="358" dur="500"/>
                                        <p:tgtEl>
                                          <p:spTgt spid="95"/>
                                        </p:tgtEl>
                                        <p:attrNameLst>
                                          <p:attrName>ppt_x</p:attrName>
                                        </p:attrNameLst>
                                      </p:cBhvr>
                                      <p:tavLst>
                                        <p:tav tm="0">
                                          <p:val>
                                            <p:strVal val="#ppt_x"/>
                                          </p:val>
                                        </p:tav>
                                        <p:tav tm="100000">
                                          <p:val>
                                            <p:strVal val="#ppt_x-#ppt_w*1.125000"/>
                                          </p:val>
                                        </p:tav>
                                      </p:tavLst>
                                    </p:anim>
                                    <p:animEffect transition="out" filter="wipe(left)">
                                      <p:cBhvr>
                                        <p:cTn id="359" dur="500"/>
                                        <p:tgtEl>
                                          <p:spTgt spid="95"/>
                                        </p:tgtEl>
                                      </p:cBhvr>
                                    </p:animEffect>
                                    <p:set>
                                      <p:cBhvr>
                                        <p:cTn id="360" dur="1" fill="hold">
                                          <p:stCondLst>
                                            <p:cond delay="499"/>
                                          </p:stCondLst>
                                        </p:cTn>
                                        <p:tgtEl>
                                          <p:spTgt spid="95"/>
                                        </p:tgtEl>
                                        <p:attrNameLst>
                                          <p:attrName>style.visibility</p:attrName>
                                        </p:attrNameLst>
                                      </p:cBhvr>
                                      <p:to>
                                        <p:strVal val="hidden"/>
                                      </p:to>
                                    </p:set>
                                  </p:childTnLst>
                                </p:cTn>
                              </p:par>
                              <p:par>
                                <p:cTn id="361" presetID="12" presetClass="exit" presetSubtype="8" fill="hold" grpId="0" nodeType="withEffect">
                                  <p:stCondLst>
                                    <p:cond delay="0"/>
                                  </p:stCondLst>
                                  <p:childTnLst>
                                    <p:anim calcmode="lin" valueType="num">
                                      <p:cBhvr additive="base">
                                        <p:cTn id="362" dur="500"/>
                                        <p:tgtEl>
                                          <p:spTgt spid="96"/>
                                        </p:tgtEl>
                                        <p:attrNameLst>
                                          <p:attrName>ppt_x</p:attrName>
                                        </p:attrNameLst>
                                      </p:cBhvr>
                                      <p:tavLst>
                                        <p:tav tm="0">
                                          <p:val>
                                            <p:strVal val="#ppt_x"/>
                                          </p:val>
                                        </p:tav>
                                        <p:tav tm="100000">
                                          <p:val>
                                            <p:strVal val="#ppt_x-#ppt_w*1.125000"/>
                                          </p:val>
                                        </p:tav>
                                      </p:tavLst>
                                    </p:anim>
                                    <p:animEffect transition="out" filter="wipe(left)">
                                      <p:cBhvr>
                                        <p:cTn id="363" dur="500"/>
                                        <p:tgtEl>
                                          <p:spTgt spid="96"/>
                                        </p:tgtEl>
                                      </p:cBhvr>
                                    </p:animEffect>
                                    <p:set>
                                      <p:cBhvr>
                                        <p:cTn id="364" dur="1" fill="hold">
                                          <p:stCondLst>
                                            <p:cond delay="499"/>
                                          </p:stCondLst>
                                        </p:cTn>
                                        <p:tgtEl>
                                          <p:spTgt spid="96"/>
                                        </p:tgtEl>
                                        <p:attrNameLst>
                                          <p:attrName>style.visibility</p:attrName>
                                        </p:attrNameLst>
                                      </p:cBhvr>
                                      <p:to>
                                        <p:strVal val="hidden"/>
                                      </p:to>
                                    </p:set>
                                  </p:childTnLst>
                                </p:cTn>
                              </p:par>
                              <p:par>
                                <p:cTn id="365" presetID="12" presetClass="exit" presetSubtype="8" fill="hold" grpId="0" nodeType="withEffect">
                                  <p:stCondLst>
                                    <p:cond delay="0"/>
                                  </p:stCondLst>
                                  <p:childTnLst>
                                    <p:anim calcmode="lin" valueType="num">
                                      <p:cBhvr additive="base">
                                        <p:cTn id="366" dur="500"/>
                                        <p:tgtEl>
                                          <p:spTgt spid="97"/>
                                        </p:tgtEl>
                                        <p:attrNameLst>
                                          <p:attrName>ppt_x</p:attrName>
                                        </p:attrNameLst>
                                      </p:cBhvr>
                                      <p:tavLst>
                                        <p:tav tm="0">
                                          <p:val>
                                            <p:strVal val="#ppt_x"/>
                                          </p:val>
                                        </p:tav>
                                        <p:tav tm="100000">
                                          <p:val>
                                            <p:strVal val="#ppt_x-#ppt_w*1.125000"/>
                                          </p:val>
                                        </p:tav>
                                      </p:tavLst>
                                    </p:anim>
                                    <p:animEffect transition="out" filter="wipe(left)">
                                      <p:cBhvr>
                                        <p:cTn id="367" dur="500"/>
                                        <p:tgtEl>
                                          <p:spTgt spid="97"/>
                                        </p:tgtEl>
                                      </p:cBhvr>
                                    </p:animEffect>
                                    <p:set>
                                      <p:cBhvr>
                                        <p:cTn id="368" dur="1" fill="hold">
                                          <p:stCondLst>
                                            <p:cond delay="499"/>
                                          </p:stCondLst>
                                        </p:cTn>
                                        <p:tgtEl>
                                          <p:spTgt spid="97"/>
                                        </p:tgtEl>
                                        <p:attrNameLst>
                                          <p:attrName>style.visibility</p:attrName>
                                        </p:attrNameLst>
                                      </p:cBhvr>
                                      <p:to>
                                        <p:strVal val="hidden"/>
                                      </p:to>
                                    </p:set>
                                  </p:childTnLst>
                                </p:cTn>
                              </p:par>
                              <p:par>
                                <p:cTn id="369" presetID="12" presetClass="exit" presetSubtype="8" fill="hold" grpId="0" nodeType="withEffect">
                                  <p:stCondLst>
                                    <p:cond delay="0"/>
                                  </p:stCondLst>
                                  <p:childTnLst>
                                    <p:anim calcmode="lin" valueType="num">
                                      <p:cBhvr additive="base">
                                        <p:cTn id="370" dur="500"/>
                                        <p:tgtEl>
                                          <p:spTgt spid="98"/>
                                        </p:tgtEl>
                                        <p:attrNameLst>
                                          <p:attrName>ppt_x</p:attrName>
                                        </p:attrNameLst>
                                      </p:cBhvr>
                                      <p:tavLst>
                                        <p:tav tm="0">
                                          <p:val>
                                            <p:strVal val="#ppt_x"/>
                                          </p:val>
                                        </p:tav>
                                        <p:tav tm="100000">
                                          <p:val>
                                            <p:strVal val="#ppt_x-#ppt_w*1.125000"/>
                                          </p:val>
                                        </p:tav>
                                      </p:tavLst>
                                    </p:anim>
                                    <p:animEffect transition="out" filter="wipe(left)">
                                      <p:cBhvr>
                                        <p:cTn id="371" dur="500"/>
                                        <p:tgtEl>
                                          <p:spTgt spid="98"/>
                                        </p:tgtEl>
                                      </p:cBhvr>
                                    </p:animEffect>
                                    <p:set>
                                      <p:cBhvr>
                                        <p:cTn id="372" dur="1" fill="hold">
                                          <p:stCondLst>
                                            <p:cond delay="499"/>
                                          </p:stCondLst>
                                        </p:cTn>
                                        <p:tgtEl>
                                          <p:spTgt spid="98"/>
                                        </p:tgtEl>
                                        <p:attrNameLst>
                                          <p:attrName>style.visibility</p:attrName>
                                        </p:attrNameLst>
                                      </p:cBhvr>
                                      <p:to>
                                        <p:strVal val="hidden"/>
                                      </p:to>
                                    </p:set>
                                  </p:childTnLst>
                                </p:cTn>
                              </p:par>
                              <p:par>
                                <p:cTn id="373" presetID="12" presetClass="exit" presetSubtype="8" fill="hold" grpId="0" nodeType="withEffect">
                                  <p:stCondLst>
                                    <p:cond delay="0"/>
                                  </p:stCondLst>
                                  <p:childTnLst>
                                    <p:anim calcmode="lin" valueType="num">
                                      <p:cBhvr additive="base">
                                        <p:cTn id="374" dur="500"/>
                                        <p:tgtEl>
                                          <p:spTgt spid="99"/>
                                        </p:tgtEl>
                                        <p:attrNameLst>
                                          <p:attrName>ppt_x</p:attrName>
                                        </p:attrNameLst>
                                      </p:cBhvr>
                                      <p:tavLst>
                                        <p:tav tm="0">
                                          <p:val>
                                            <p:strVal val="#ppt_x"/>
                                          </p:val>
                                        </p:tav>
                                        <p:tav tm="100000">
                                          <p:val>
                                            <p:strVal val="#ppt_x-#ppt_w*1.125000"/>
                                          </p:val>
                                        </p:tav>
                                      </p:tavLst>
                                    </p:anim>
                                    <p:animEffect transition="out" filter="wipe(left)">
                                      <p:cBhvr>
                                        <p:cTn id="375" dur="500"/>
                                        <p:tgtEl>
                                          <p:spTgt spid="99"/>
                                        </p:tgtEl>
                                      </p:cBhvr>
                                    </p:animEffect>
                                    <p:set>
                                      <p:cBhvr>
                                        <p:cTn id="376" dur="1" fill="hold">
                                          <p:stCondLst>
                                            <p:cond delay="499"/>
                                          </p:stCondLst>
                                        </p:cTn>
                                        <p:tgtEl>
                                          <p:spTgt spid="99"/>
                                        </p:tgtEl>
                                        <p:attrNameLst>
                                          <p:attrName>style.visibility</p:attrName>
                                        </p:attrNameLst>
                                      </p:cBhvr>
                                      <p:to>
                                        <p:strVal val="hidden"/>
                                      </p:to>
                                    </p:set>
                                  </p:childTnLst>
                                </p:cTn>
                              </p:par>
                              <p:par>
                                <p:cTn id="377" presetID="12" presetClass="exit" presetSubtype="8" fill="hold" grpId="0" nodeType="withEffect">
                                  <p:stCondLst>
                                    <p:cond delay="0"/>
                                  </p:stCondLst>
                                  <p:childTnLst>
                                    <p:anim calcmode="lin" valueType="num">
                                      <p:cBhvr additive="base">
                                        <p:cTn id="378" dur="500"/>
                                        <p:tgtEl>
                                          <p:spTgt spid="100"/>
                                        </p:tgtEl>
                                        <p:attrNameLst>
                                          <p:attrName>ppt_x</p:attrName>
                                        </p:attrNameLst>
                                      </p:cBhvr>
                                      <p:tavLst>
                                        <p:tav tm="0">
                                          <p:val>
                                            <p:strVal val="#ppt_x"/>
                                          </p:val>
                                        </p:tav>
                                        <p:tav tm="100000">
                                          <p:val>
                                            <p:strVal val="#ppt_x-#ppt_w*1.125000"/>
                                          </p:val>
                                        </p:tav>
                                      </p:tavLst>
                                    </p:anim>
                                    <p:animEffect transition="out" filter="wipe(left)">
                                      <p:cBhvr>
                                        <p:cTn id="379" dur="500"/>
                                        <p:tgtEl>
                                          <p:spTgt spid="100"/>
                                        </p:tgtEl>
                                      </p:cBhvr>
                                    </p:animEffect>
                                    <p:set>
                                      <p:cBhvr>
                                        <p:cTn id="380" dur="1" fill="hold">
                                          <p:stCondLst>
                                            <p:cond delay="499"/>
                                          </p:stCondLst>
                                        </p:cTn>
                                        <p:tgtEl>
                                          <p:spTgt spid="100"/>
                                        </p:tgtEl>
                                        <p:attrNameLst>
                                          <p:attrName>style.visibility</p:attrName>
                                        </p:attrNameLst>
                                      </p:cBhvr>
                                      <p:to>
                                        <p:strVal val="hidden"/>
                                      </p:to>
                                    </p:set>
                                  </p:childTnLst>
                                </p:cTn>
                              </p:par>
                              <p:par>
                                <p:cTn id="381" presetID="12" presetClass="exit" presetSubtype="8" fill="hold" grpId="0" nodeType="withEffect">
                                  <p:stCondLst>
                                    <p:cond delay="0"/>
                                  </p:stCondLst>
                                  <p:childTnLst>
                                    <p:anim calcmode="lin" valueType="num">
                                      <p:cBhvr additive="base">
                                        <p:cTn id="382" dur="500"/>
                                        <p:tgtEl>
                                          <p:spTgt spid="101"/>
                                        </p:tgtEl>
                                        <p:attrNameLst>
                                          <p:attrName>ppt_x</p:attrName>
                                        </p:attrNameLst>
                                      </p:cBhvr>
                                      <p:tavLst>
                                        <p:tav tm="0">
                                          <p:val>
                                            <p:strVal val="#ppt_x"/>
                                          </p:val>
                                        </p:tav>
                                        <p:tav tm="100000">
                                          <p:val>
                                            <p:strVal val="#ppt_x-#ppt_w*1.125000"/>
                                          </p:val>
                                        </p:tav>
                                      </p:tavLst>
                                    </p:anim>
                                    <p:animEffect transition="out" filter="wipe(left)">
                                      <p:cBhvr>
                                        <p:cTn id="383" dur="500"/>
                                        <p:tgtEl>
                                          <p:spTgt spid="101"/>
                                        </p:tgtEl>
                                      </p:cBhvr>
                                    </p:animEffect>
                                    <p:set>
                                      <p:cBhvr>
                                        <p:cTn id="384" dur="1" fill="hold">
                                          <p:stCondLst>
                                            <p:cond delay="499"/>
                                          </p:stCondLst>
                                        </p:cTn>
                                        <p:tgtEl>
                                          <p:spTgt spid="101"/>
                                        </p:tgtEl>
                                        <p:attrNameLst>
                                          <p:attrName>style.visibility</p:attrName>
                                        </p:attrNameLst>
                                      </p:cBhvr>
                                      <p:to>
                                        <p:strVal val="hidden"/>
                                      </p:to>
                                    </p:set>
                                  </p:childTnLst>
                                </p:cTn>
                              </p:par>
                              <p:par>
                                <p:cTn id="385" presetID="12" presetClass="exit" presetSubtype="8" fill="hold" grpId="0" nodeType="withEffect">
                                  <p:stCondLst>
                                    <p:cond delay="0"/>
                                  </p:stCondLst>
                                  <p:childTnLst>
                                    <p:anim calcmode="lin" valueType="num">
                                      <p:cBhvr additive="base">
                                        <p:cTn id="386" dur="500"/>
                                        <p:tgtEl>
                                          <p:spTgt spid="102"/>
                                        </p:tgtEl>
                                        <p:attrNameLst>
                                          <p:attrName>ppt_x</p:attrName>
                                        </p:attrNameLst>
                                      </p:cBhvr>
                                      <p:tavLst>
                                        <p:tav tm="0">
                                          <p:val>
                                            <p:strVal val="#ppt_x"/>
                                          </p:val>
                                        </p:tav>
                                        <p:tav tm="100000">
                                          <p:val>
                                            <p:strVal val="#ppt_x-#ppt_w*1.125000"/>
                                          </p:val>
                                        </p:tav>
                                      </p:tavLst>
                                    </p:anim>
                                    <p:animEffect transition="out" filter="wipe(left)">
                                      <p:cBhvr>
                                        <p:cTn id="387" dur="500"/>
                                        <p:tgtEl>
                                          <p:spTgt spid="102"/>
                                        </p:tgtEl>
                                      </p:cBhvr>
                                    </p:animEffect>
                                    <p:set>
                                      <p:cBhvr>
                                        <p:cTn id="388" dur="1" fill="hold">
                                          <p:stCondLst>
                                            <p:cond delay="499"/>
                                          </p:stCondLst>
                                        </p:cTn>
                                        <p:tgtEl>
                                          <p:spTgt spid="102"/>
                                        </p:tgtEl>
                                        <p:attrNameLst>
                                          <p:attrName>style.visibility</p:attrName>
                                        </p:attrNameLst>
                                      </p:cBhvr>
                                      <p:to>
                                        <p:strVal val="hidden"/>
                                      </p:to>
                                    </p:set>
                                  </p:childTnLst>
                                </p:cTn>
                              </p:par>
                              <p:par>
                                <p:cTn id="389" presetID="12" presetClass="exit" presetSubtype="8" fill="hold" grpId="0" nodeType="withEffect">
                                  <p:stCondLst>
                                    <p:cond delay="0"/>
                                  </p:stCondLst>
                                  <p:childTnLst>
                                    <p:anim calcmode="lin" valueType="num">
                                      <p:cBhvr additive="base">
                                        <p:cTn id="390" dur="500"/>
                                        <p:tgtEl>
                                          <p:spTgt spid="103"/>
                                        </p:tgtEl>
                                        <p:attrNameLst>
                                          <p:attrName>ppt_x</p:attrName>
                                        </p:attrNameLst>
                                      </p:cBhvr>
                                      <p:tavLst>
                                        <p:tav tm="0">
                                          <p:val>
                                            <p:strVal val="#ppt_x"/>
                                          </p:val>
                                        </p:tav>
                                        <p:tav tm="100000">
                                          <p:val>
                                            <p:strVal val="#ppt_x-#ppt_w*1.125000"/>
                                          </p:val>
                                        </p:tav>
                                      </p:tavLst>
                                    </p:anim>
                                    <p:animEffect transition="out" filter="wipe(left)">
                                      <p:cBhvr>
                                        <p:cTn id="391" dur="500"/>
                                        <p:tgtEl>
                                          <p:spTgt spid="103"/>
                                        </p:tgtEl>
                                      </p:cBhvr>
                                    </p:animEffect>
                                    <p:set>
                                      <p:cBhvr>
                                        <p:cTn id="392" dur="1" fill="hold">
                                          <p:stCondLst>
                                            <p:cond delay="499"/>
                                          </p:stCondLst>
                                        </p:cTn>
                                        <p:tgtEl>
                                          <p:spTgt spid="103"/>
                                        </p:tgtEl>
                                        <p:attrNameLst>
                                          <p:attrName>style.visibility</p:attrName>
                                        </p:attrNameLst>
                                      </p:cBhvr>
                                      <p:to>
                                        <p:strVal val="hidden"/>
                                      </p:to>
                                    </p:set>
                                  </p:childTnLst>
                                </p:cTn>
                              </p:par>
                              <p:par>
                                <p:cTn id="393" presetID="12" presetClass="exit" presetSubtype="8" fill="hold" grpId="0" nodeType="withEffect">
                                  <p:stCondLst>
                                    <p:cond delay="0"/>
                                  </p:stCondLst>
                                  <p:childTnLst>
                                    <p:anim calcmode="lin" valueType="num">
                                      <p:cBhvr additive="base">
                                        <p:cTn id="394" dur="500"/>
                                        <p:tgtEl>
                                          <p:spTgt spid="105"/>
                                        </p:tgtEl>
                                        <p:attrNameLst>
                                          <p:attrName>ppt_x</p:attrName>
                                        </p:attrNameLst>
                                      </p:cBhvr>
                                      <p:tavLst>
                                        <p:tav tm="0">
                                          <p:val>
                                            <p:strVal val="#ppt_x"/>
                                          </p:val>
                                        </p:tav>
                                        <p:tav tm="100000">
                                          <p:val>
                                            <p:strVal val="#ppt_x-#ppt_w*1.125000"/>
                                          </p:val>
                                        </p:tav>
                                      </p:tavLst>
                                    </p:anim>
                                    <p:animEffect transition="out" filter="wipe(left)">
                                      <p:cBhvr>
                                        <p:cTn id="395" dur="500"/>
                                        <p:tgtEl>
                                          <p:spTgt spid="105"/>
                                        </p:tgtEl>
                                      </p:cBhvr>
                                    </p:animEffect>
                                    <p:set>
                                      <p:cBhvr>
                                        <p:cTn id="396" dur="1" fill="hold">
                                          <p:stCondLst>
                                            <p:cond delay="499"/>
                                          </p:stCondLst>
                                        </p:cTn>
                                        <p:tgtEl>
                                          <p:spTgt spid="105"/>
                                        </p:tgtEl>
                                        <p:attrNameLst>
                                          <p:attrName>style.visibility</p:attrName>
                                        </p:attrNameLst>
                                      </p:cBhvr>
                                      <p:to>
                                        <p:strVal val="hidden"/>
                                      </p:to>
                                    </p:set>
                                  </p:childTnLst>
                                </p:cTn>
                              </p:par>
                              <p:par>
                                <p:cTn id="397" presetID="12" presetClass="exit" presetSubtype="8" fill="hold" grpId="0" nodeType="withEffect">
                                  <p:stCondLst>
                                    <p:cond delay="0"/>
                                  </p:stCondLst>
                                  <p:childTnLst>
                                    <p:anim calcmode="lin" valueType="num">
                                      <p:cBhvr additive="base">
                                        <p:cTn id="398" dur="500"/>
                                        <p:tgtEl>
                                          <p:spTgt spid="106"/>
                                        </p:tgtEl>
                                        <p:attrNameLst>
                                          <p:attrName>ppt_x</p:attrName>
                                        </p:attrNameLst>
                                      </p:cBhvr>
                                      <p:tavLst>
                                        <p:tav tm="0">
                                          <p:val>
                                            <p:strVal val="#ppt_x"/>
                                          </p:val>
                                        </p:tav>
                                        <p:tav tm="100000">
                                          <p:val>
                                            <p:strVal val="#ppt_x-#ppt_w*1.125000"/>
                                          </p:val>
                                        </p:tav>
                                      </p:tavLst>
                                    </p:anim>
                                    <p:animEffect transition="out" filter="wipe(left)">
                                      <p:cBhvr>
                                        <p:cTn id="399" dur="500"/>
                                        <p:tgtEl>
                                          <p:spTgt spid="106"/>
                                        </p:tgtEl>
                                      </p:cBhvr>
                                    </p:animEffect>
                                    <p:set>
                                      <p:cBhvr>
                                        <p:cTn id="400" dur="1" fill="hold">
                                          <p:stCondLst>
                                            <p:cond delay="499"/>
                                          </p:stCondLst>
                                        </p:cTn>
                                        <p:tgtEl>
                                          <p:spTgt spid="106"/>
                                        </p:tgtEl>
                                        <p:attrNameLst>
                                          <p:attrName>style.visibility</p:attrName>
                                        </p:attrNameLst>
                                      </p:cBhvr>
                                      <p:to>
                                        <p:strVal val="hidden"/>
                                      </p:to>
                                    </p:set>
                                  </p:childTnLst>
                                </p:cTn>
                              </p:par>
                              <p:par>
                                <p:cTn id="401" presetID="12" presetClass="exit" presetSubtype="8" fill="hold" grpId="0" nodeType="withEffect">
                                  <p:stCondLst>
                                    <p:cond delay="0"/>
                                  </p:stCondLst>
                                  <p:childTnLst>
                                    <p:anim calcmode="lin" valueType="num">
                                      <p:cBhvr additive="base">
                                        <p:cTn id="402" dur="500"/>
                                        <p:tgtEl>
                                          <p:spTgt spid="107"/>
                                        </p:tgtEl>
                                        <p:attrNameLst>
                                          <p:attrName>ppt_x</p:attrName>
                                        </p:attrNameLst>
                                      </p:cBhvr>
                                      <p:tavLst>
                                        <p:tav tm="0">
                                          <p:val>
                                            <p:strVal val="#ppt_x"/>
                                          </p:val>
                                        </p:tav>
                                        <p:tav tm="100000">
                                          <p:val>
                                            <p:strVal val="#ppt_x-#ppt_w*1.125000"/>
                                          </p:val>
                                        </p:tav>
                                      </p:tavLst>
                                    </p:anim>
                                    <p:animEffect transition="out" filter="wipe(left)">
                                      <p:cBhvr>
                                        <p:cTn id="403" dur="500"/>
                                        <p:tgtEl>
                                          <p:spTgt spid="107"/>
                                        </p:tgtEl>
                                      </p:cBhvr>
                                    </p:animEffect>
                                    <p:set>
                                      <p:cBhvr>
                                        <p:cTn id="404" dur="1" fill="hold">
                                          <p:stCondLst>
                                            <p:cond delay="499"/>
                                          </p:stCondLst>
                                        </p:cTn>
                                        <p:tgtEl>
                                          <p:spTgt spid="107"/>
                                        </p:tgtEl>
                                        <p:attrNameLst>
                                          <p:attrName>style.visibility</p:attrName>
                                        </p:attrNameLst>
                                      </p:cBhvr>
                                      <p:to>
                                        <p:strVal val="hidden"/>
                                      </p:to>
                                    </p:set>
                                  </p:childTnLst>
                                </p:cTn>
                              </p:par>
                              <p:par>
                                <p:cTn id="405" presetID="12" presetClass="exit" presetSubtype="8" fill="hold" grpId="0" nodeType="withEffect">
                                  <p:stCondLst>
                                    <p:cond delay="0"/>
                                  </p:stCondLst>
                                  <p:childTnLst>
                                    <p:anim calcmode="lin" valueType="num">
                                      <p:cBhvr additive="base">
                                        <p:cTn id="406" dur="500"/>
                                        <p:tgtEl>
                                          <p:spTgt spid="108"/>
                                        </p:tgtEl>
                                        <p:attrNameLst>
                                          <p:attrName>ppt_x</p:attrName>
                                        </p:attrNameLst>
                                      </p:cBhvr>
                                      <p:tavLst>
                                        <p:tav tm="0">
                                          <p:val>
                                            <p:strVal val="#ppt_x"/>
                                          </p:val>
                                        </p:tav>
                                        <p:tav tm="100000">
                                          <p:val>
                                            <p:strVal val="#ppt_x-#ppt_w*1.125000"/>
                                          </p:val>
                                        </p:tav>
                                      </p:tavLst>
                                    </p:anim>
                                    <p:animEffect transition="out" filter="wipe(left)">
                                      <p:cBhvr>
                                        <p:cTn id="407" dur="500"/>
                                        <p:tgtEl>
                                          <p:spTgt spid="108"/>
                                        </p:tgtEl>
                                      </p:cBhvr>
                                    </p:animEffect>
                                    <p:set>
                                      <p:cBhvr>
                                        <p:cTn id="408" dur="1" fill="hold">
                                          <p:stCondLst>
                                            <p:cond delay="499"/>
                                          </p:stCondLst>
                                        </p:cTn>
                                        <p:tgtEl>
                                          <p:spTgt spid="108"/>
                                        </p:tgtEl>
                                        <p:attrNameLst>
                                          <p:attrName>style.visibility</p:attrName>
                                        </p:attrNameLst>
                                      </p:cBhvr>
                                      <p:to>
                                        <p:strVal val="hidden"/>
                                      </p:to>
                                    </p:set>
                                  </p:childTnLst>
                                </p:cTn>
                              </p:par>
                              <p:par>
                                <p:cTn id="409" presetID="12" presetClass="exit" presetSubtype="8" fill="hold" grpId="0" nodeType="withEffect">
                                  <p:stCondLst>
                                    <p:cond delay="0"/>
                                  </p:stCondLst>
                                  <p:childTnLst>
                                    <p:anim calcmode="lin" valueType="num">
                                      <p:cBhvr additive="base">
                                        <p:cTn id="410" dur="500"/>
                                        <p:tgtEl>
                                          <p:spTgt spid="109"/>
                                        </p:tgtEl>
                                        <p:attrNameLst>
                                          <p:attrName>ppt_x</p:attrName>
                                        </p:attrNameLst>
                                      </p:cBhvr>
                                      <p:tavLst>
                                        <p:tav tm="0">
                                          <p:val>
                                            <p:strVal val="#ppt_x"/>
                                          </p:val>
                                        </p:tav>
                                        <p:tav tm="100000">
                                          <p:val>
                                            <p:strVal val="#ppt_x-#ppt_w*1.125000"/>
                                          </p:val>
                                        </p:tav>
                                      </p:tavLst>
                                    </p:anim>
                                    <p:animEffect transition="out" filter="wipe(left)">
                                      <p:cBhvr>
                                        <p:cTn id="411" dur="500"/>
                                        <p:tgtEl>
                                          <p:spTgt spid="109"/>
                                        </p:tgtEl>
                                      </p:cBhvr>
                                    </p:animEffect>
                                    <p:set>
                                      <p:cBhvr>
                                        <p:cTn id="412" dur="1" fill="hold">
                                          <p:stCondLst>
                                            <p:cond delay="499"/>
                                          </p:stCondLst>
                                        </p:cTn>
                                        <p:tgtEl>
                                          <p:spTgt spid="109"/>
                                        </p:tgtEl>
                                        <p:attrNameLst>
                                          <p:attrName>style.visibility</p:attrName>
                                        </p:attrNameLst>
                                      </p:cBhvr>
                                      <p:to>
                                        <p:strVal val="hidden"/>
                                      </p:to>
                                    </p:set>
                                  </p:childTnLst>
                                </p:cTn>
                              </p:par>
                              <p:par>
                                <p:cTn id="413" presetID="12" presetClass="exit" presetSubtype="8" fill="hold" grpId="0" nodeType="withEffect">
                                  <p:stCondLst>
                                    <p:cond delay="0"/>
                                  </p:stCondLst>
                                  <p:childTnLst>
                                    <p:anim calcmode="lin" valueType="num">
                                      <p:cBhvr additive="base">
                                        <p:cTn id="414" dur="500"/>
                                        <p:tgtEl>
                                          <p:spTgt spid="110"/>
                                        </p:tgtEl>
                                        <p:attrNameLst>
                                          <p:attrName>ppt_x</p:attrName>
                                        </p:attrNameLst>
                                      </p:cBhvr>
                                      <p:tavLst>
                                        <p:tav tm="0">
                                          <p:val>
                                            <p:strVal val="#ppt_x"/>
                                          </p:val>
                                        </p:tav>
                                        <p:tav tm="100000">
                                          <p:val>
                                            <p:strVal val="#ppt_x-#ppt_w*1.125000"/>
                                          </p:val>
                                        </p:tav>
                                      </p:tavLst>
                                    </p:anim>
                                    <p:animEffect transition="out" filter="wipe(left)">
                                      <p:cBhvr>
                                        <p:cTn id="415" dur="500"/>
                                        <p:tgtEl>
                                          <p:spTgt spid="110"/>
                                        </p:tgtEl>
                                      </p:cBhvr>
                                    </p:animEffect>
                                    <p:set>
                                      <p:cBhvr>
                                        <p:cTn id="416" dur="1" fill="hold">
                                          <p:stCondLst>
                                            <p:cond delay="499"/>
                                          </p:stCondLst>
                                        </p:cTn>
                                        <p:tgtEl>
                                          <p:spTgt spid="110"/>
                                        </p:tgtEl>
                                        <p:attrNameLst>
                                          <p:attrName>style.visibility</p:attrName>
                                        </p:attrNameLst>
                                      </p:cBhvr>
                                      <p:to>
                                        <p:strVal val="hidden"/>
                                      </p:to>
                                    </p:set>
                                  </p:childTnLst>
                                </p:cTn>
                              </p:par>
                              <p:par>
                                <p:cTn id="417" presetID="12" presetClass="exit" presetSubtype="8" fill="hold" grpId="0" nodeType="withEffect">
                                  <p:stCondLst>
                                    <p:cond delay="0"/>
                                  </p:stCondLst>
                                  <p:childTnLst>
                                    <p:anim calcmode="lin" valueType="num">
                                      <p:cBhvr additive="base">
                                        <p:cTn id="418" dur="500"/>
                                        <p:tgtEl>
                                          <p:spTgt spid="111"/>
                                        </p:tgtEl>
                                        <p:attrNameLst>
                                          <p:attrName>ppt_x</p:attrName>
                                        </p:attrNameLst>
                                      </p:cBhvr>
                                      <p:tavLst>
                                        <p:tav tm="0">
                                          <p:val>
                                            <p:strVal val="#ppt_x"/>
                                          </p:val>
                                        </p:tav>
                                        <p:tav tm="100000">
                                          <p:val>
                                            <p:strVal val="#ppt_x-#ppt_w*1.125000"/>
                                          </p:val>
                                        </p:tav>
                                      </p:tavLst>
                                    </p:anim>
                                    <p:animEffect transition="out" filter="wipe(left)">
                                      <p:cBhvr>
                                        <p:cTn id="419" dur="500"/>
                                        <p:tgtEl>
                                          <p:spTgt spid="111"/>
                                        </p:tgtEl>
                                      </p:cBhvr>
                                    </p:animEffect>
                                    <p:set>
                                      <p:cBhvr>
                                        <p:cTn id="420" dur="1" fill="hold">
                                          <p:stCondLst>
                                            <p:cond delay="499"/>
                                          </p:stCondLst>
                                        </p:cTn>
                                        <p:tgtEl>
                                          <p:spTgt spid="111"/>
                                        </p:tgtEl>
                                        <p:attrNameLst>
                                          <p:attrName>style.visibility</p:attrName>
                                        </p:attrNameLst>
                                      </p:cBhvr>
                                      <p:to>
                                        <p:strVal val="hidden"/>
                                      </p:to>
                                    </p:set>
                                  </p:childTnLst>
                                </p:cTn>
                              </p:par>
                              <p:par>
                                <p:cTn id="421" presetID="12" presetClass="exit" presetSubtype="8" fill="hold" grpId="0" nodeType="withEffect">
                                  <p:stCondLst>
                                    <p:cond delay="0"/>
                                  </p:stCondLst>
                                  <p:childTnLst>
                                    <p:anim calcmode="lin" valueType="num">
                                      <p:cBhvr additive="base">
                                        <p:cTn id="422" dur="500"/>
                                        <p:tgtEl>
                                          <p:spTgt spid="112"/>
                                        </p:tgtEl>
                                        <p:attrNameLst>
                                          <p:attrName>ppt_x</p:attrName>
                                        </p:attrNameLst>
                                      </p:cBhvr>
                                      <p:tavLst>
                                        <p:tav tm="0">
                                          <p:val>
                                            <p:strVal val="#ppt_x"/>
                                          </p:val>
                                        </p:tav>
                                        <p:tav tm="100000">
                                          <p:val>
                                            <p:strVal val="#ppt_x-#ppt_w*1.125000"/>
                                          </p:val>
                                        </p:tav>
                                      </p:tavLst>
                                    </p:anim>
                                    <p:animEffect transition="out" filter="wipe(left)">
                                      <p:cBhvr>
                                        <p:cTn id="423" dur="500"/>
                                        <p:tgtEl>
                                          <p:spTgt spid="112"/>
                                        </p:tgtEl>
                                      </p:cBhvr>
                                    </p:animEffect>
                                    <p:set>
                                      <p:cBhvr>
                                        <p:cTn id="424" dur="1" fill="hold">
                                          <p:stCondLst>
                                            <p:cond delay="499"/>
                                          </p:stCondLst>
                                        </p:cTn>
                                        <p:tgtEl>
                                          <p:spTgt spid="112"/>
                                        </p:tgtEl>
                                        <p:attrNameLst>
                                          <p:attrName>style.visibility</p:attrName>
                                        </p:attrNameLst>
                                      </p:cBhvr>
                                      <p:to>
                                        <p:strVal val="hidden"/>
                                      </p:to>
                                    </p:set>
                                  </p:childTnLst>
                                </p:cTn>
                              </p:par>
                              <p:par>
                                <p:cTn id="425" presetID="12" presetClass="exit" presetSubtype="8" fill="hold" grpId="0" nodeType="withEffect">
                                  <p:stCondLst>
                                    <p:cond delay="0"/>
                                  </p:stCondLst>
                                  <p:childTnLst>
                                    <p:anim calcmode="lin" valueType="num">
                                      <p:cBhvr additive="base">
                                        <p:cTn id="426" dur="500"/>
                                        <p:tgtEl>
                                          <p:spTgt spid="114"/>
                                        </p:tgtEl>
                                        <p:attrNameLst>
                                          <p:attrName>ppt_x</p:attrName>
                                        </p:attrNameLst>
                                      </p:cBhvr>
                                      <p:tavLst>
                                        <p:tav tm="0">
                                          <p:val>
                                            <p:strVal val="#ppt_x"/>
                                          </p:val>
                                        </p:tav>
                                        <p:tav tm="100000">
                                          <p:val>
                                            <p:strVal val="#ppt_x-#ppt_w*1.125000"/>
                                          </p:val>
                                        </p:tav>
                                      </p:tavLst>
                                    </p:anim>
                                    <p:animEffect transition="out" filter="wipe(left)">
                                      <p:cBhvr>
                                        <p:cTn id="427" dur="500"/>
                                        <p:tgtEl>
                                          <p:spTgt spid="114"/>
                                        </p:tgtEl>
                                      </p:cBhvr>
                                    </p:animEffect>
                                    <p:set>
                                      <p:cBhvr>
                                        <p:cTn id="428" dur="1" fill="hold">
                                          <p:stCondLst>
                                            <p:cond delay="499"/>
                                          </p:stCondLst>
                                        </p:cTn>
                                        <p:tgtEl>
                                          <p:spTgt spid="114"/>
                                        </p:tgtEl>
                                        <p:attrNameLst>
                                          <p:attrName>style.visibility</p:attrName>
                                        </p:attrNameLst>
                                      </p:cBhvr>
                                      <p:to>
                                        <p:strVal val="hidden"/>
                                      </p:to>
                                    </p:set>
                                  </p:childTnLst>
                                </p:cTn>
                              </p:par>
                              <p:par>
                                <p:cTn id="429" presetID="12" presetClass="exit" presetSubtype="8" fill="hold" grpId="0" nodeType="withEffect">
                                  <p:stCondLst>
                                    <p:cond delay="0"/>
                                  </p:stCondLst>
                                  <p:childTnLst>
                                    <p:anim calcmode="lin" valueType="num">
                                      <p:cBhvr additive="base">
                                        <p:cTn id="430" dur="500"/>
                                        <p:tgtEl>
                                          <p:spTgt spid="115"/>
                                        </p:tgtEl>
                                        <p:attrNameLst>
                                          <p:attrName>ppt_x</p:attrName>
                                        </p:attrNameLst>
                                      </p:cBhvr>
                                      <p:tavLst>
                                        <p:tav tm="0">
                                          <p:val>
                                            <p:strVal val="#ppt_x"/>
                                          </p:val>
                                        </p:tav>
                                        <p:tav tm="100000">
                                          <p:val>
                                            <p:strVal val="#ppt_x-#ppt_w*1.125000"/>
                                          </p:val>
                                        </p:tav>
                                      </p:tavLst>
                                    </p:anim>
                                    <p:animEffect transition="out" filter="wipe(left)">
                                      <p:cBhvr>
                                        <p:cTn id="431" dur="500"/>
                                        <p:tgtEl>
                                          <p:spTgt spid="115"/>
                                        </p:tgtEl>
                                      </p:cBhvr>
                                    </p:animEffect>
                                    <p:set>
                                      <p:cBhvr>
                                        <p:cTn id="432" dur="1" fill="hold">
                                          <p:stCondLst>
                                            <p:cond delay="499"/>
                                          </p:stCondLst>
                                        </p:cTn>
                                        <p:tgtEl>
                                          <p:spTgt spid="115"/>
                                        </p:tgtEl>
                                        <p:attrNameLst>
                                          <p:attrName>style.visibility</p:attrName>
                                        </p:attrNameLst>
                                      </p:cBhvr>
                                      <p:to>
                                        <p:strVal val="hidden"/>
                                      </p:to>
                                    </p:set>
                                  </p:childTnLst>
                                </p:cTn>
                              </p:par>
                              <p:par>
                                <p:cTn id="433" presetID="12" presetClass="exit" presetSubtype="8" fill="hold" grpId="0" nodeType="withEffect">
                                  <p:stCondLst>
                                    <p:cond delay="0"/>
                                  </p:stCondLst>
                                  <p:childTnLst>
                                    <p:anim calcmode="lin" valueType="num">
                                      <p:cBhvr additive="base">
                                        <p:cTn id="434" dur="500"/>
                                        <p:tgtEl>
                                          <p:spTgt spid="116"/>
                                        </p:tgtEl>
                                        <p:attrNameLst>
                                          <p:attrName>ppt_x</p:attrName>
                                        </p:attrNameLst>
                                      </p:cBhvr>
                                      <p:tavLst>
                                        <p:tav tm="0">
                                          <p:val>
                                            <p:strVal val="#ppt_x"/>
                                          </p:val>
                                        </p:tav>
                                        <p:tav tm="100000">
                                          <p:val>
                                            <p:strVal val="#ppt_x-#ppt_w*1.125000"/>
                                          </p:val>
                                        </p:tav>
                                      </p:tavLst>
                                    </p:anim>
                                    <p:animEffect transition="out" filter="wipe(left)">
                                      <p:cBhvr>
                                        <p:cTn id="435" dur="500"/>
                                        <p:tgtEl>
                                          <p:spTgt spid="116"/>
                                        </p:tgtEl>
                                      </p:cBhvr>
                                    </p:animEffect>
                                    <p:set>
                                      <p:cBhvr>
                                        <p:cTn id="436" dur="1" fill="hold">
                                          <p:stCondLst>
                                            <p:cond delay="499"/>
                                          </p:stCondLst>
                                        </p:cTn>
                                        <p:tgtEl>
                                          <p:spTgt spid="116"/>
                                        </p:tgtEl>
                                        <p:attrNameLst>
                                          <p:attrName>style.visibility</p:attrName>
                                        </p:attrNameLst>
                                      </p:cBhvr>
                                      <p:to>
                                        <p:strVal val="hidden"/>
                                      </p:to>
                                    </p:set>
                                  </p:childTnLst>
                                </p:cTn>
                              </p:par>
                              <p:par>
                                <p:cTn id="437" presetID="12" presetClass="exit" presetSubtype="8" fill="hold" grpId="0" nodeType="withEffect">
                                  <p:stCondLst>
                                    <p:cond delay="0"/>
                                  </p:stCondLst>
                                  <p:childTnLst>
                                    <p:anim calcmode="lin" valueType="num">
                                      <p:cBhvr additive="base">
                                        <p:cTn id="438" dur="500"/>
                                        <p:tgtEl>
                                          <p:spTgt spid="117"/>
                                        </p:tgtEl>
                                        <p:attrNameLst>
                                          <p:attrName>ppt_x</p:attrName>
                                        </p:attrNameLst>
                                      </p:cBhvr>
                                      <p:tavLst>
                                        <p:tav tm="0">
                                          <p:val>
                                            <p:strVal val="#ppt_x"/>
                                          </p:val>
                                        </p:tav>
                                        <p:tav tm="100000">
                                          <p:val>
                                            <p:strVal val="#ppt_x-#ppt_w*1.125000"/>
                                          </p:val>
                                        </p:tav>
                                      </p:tavLst>
                                    </p:anim>
                                    <p:animEffect transition="out" filter="wipe(left)">
                                      <p:cBhvr>
                                        <p:cTn id="439" dur="500"/>
                                        <p:tgtEl>
                                          <p:spTgt spid="117"/>
                                        </p:tgtEl>
                                      </p:cBhvr>
                                    </p:animEffect>
                                    <p:set>
                                      <p:cBhvr>
                                        <p:cTn id="440" dur="1" fill="hold">
                                          <p:stCondLst>
                                            <p:cond delay="499"/>
                                          </p:stCondLst>
                                        </p:cTn>
                                        <p:tgtEl>
                                          <p:spTgt spid="117"/>
                                        </p:tgtEl>
                                        <p:attrNameLst>
                                          <p:attrName>style.visibility</p:attrName>
                                        </p:attrNameLst>
                                      </p:cBhvr>
                                      <p:to>
                                        <p:strVal val="hidden"/>
                                      </p:to>
                                    </p:set>
                                  </p:childTnLst>
                                </p:cTn>
                              </p:par>
                              <p:par>
                                <p:cTn id="441" presetID="12" presetClass="exit" presetSubtype="8" fill="hold" grpId="0" nodeType="withEffect">
                                  <p:stCondLst>
                                    <p:cond delay="0"/>
                                  </p:stCondLst>
                                  <p:childTnLst>
                                    <p:anim calcmode="lin" valueType="num">
                                      <p:cBhvr additive="base">
                                        <p:cTn id="442" dur="500"/>
                                        <p:tgtEl>
                                          <p:spTgt spid="118"/>
                                        </p:tgtEl>
                                        <p:attrNameLst>
                                          <p:attrName>ppt_x</p:attrName>
                                        </p:attrNameLst>
                                      </p:cBhvr>
                                      <p:tavLst>
                                        <p:tav tm="0">
                                          <p:val>
                                            <p:strVal val="#ppt_x"/>
                                          </p:val>
                                        </p:tav>
                                        <p:tav tm="100000">
                                          <p:val>
                                            <p:strVal val="#ppt_x-#ppt_w*1.125000"/>
                                          </p:val>
                                        </p:tav>
                                      </p:tavLst>
                                    </p:anim>
                                    <p:animEffect transition="out" filter="wipe(left)">
                                      <p:cBhvr>
                                        <p:cTn id="443" dur="500"/>
                                        <p:tgtEl>
                                          <p:spTgt spid="118"/>
                                        </p:tgtEl>
                                      </p:cBhvr>
                                    </p:animEffect>
                                    <p:set>
                                      <p:cBhvr>
                                        <p:cTn id="444" dur="1" fill="hold">
                                          <p:stCondLst>
                                            <p:cond delay="499"/>
                                          </p:stCondLst>
                                        </p:cTn>
                                        <p:tgtEl>
                                          <p:spTgt spid="118"/>
                                        </p:tgtEl>
                                        <p:attrNameLst>
                                          <p:attrName>style.visibility</p:attrName>
                                        </p:attrNameLst>
                                      </p:cBhvr>
                                      <p:to>
                                        <p:strVal val="hidden"/>
                                      </p:to>
                                    </p:set>
                                  </p:childTnLst>
                                </p:cTn>
                              </p:par>
                              <p:par>
                                <p:cTn id="445" presetID="12" presetClass="exit" presetSubtype="8" fill="hold" grpId="0" nodeType="withEffect">
                                  <p:stCondLst>
                                    <p:cond delay="0"/>
                                  </p:stCondLst>
                                  <p:childTnLst>
                                    <p:anim calcmode="lin" valueType="num">
                                      <p:cBhvr additive="base">
                                        <p:cTn id="446" dur="500"/>
                                        <p:tgtEl>
                                          <p:spTgt spid="119"/>
                                        </p:tgtEl>
                                        <p:attrNameLst>
                                          <p:attrName>ppt_x</p:attrName>
                                        </p:attrNameLst>
                                      </p:cBhvr>
                                      <p:tavLst>
                                        <p:tav tm="0">
                                          <p:val>
                                            <p:strVal val="#ppt_x"/>
                                          </p:val>
                                        </p:tav>
                                        <p:tav tm="100000">
                                          <p:val>
                                            <p:strVal val="#ppt_x-#ppt_w*1.125000"/>
                                          </p:val>
                                        </p:tav>
                                      </p:tavLst>
                                    </p:anim>
                                    <p:animEffect transition="out" filter="wipe(left)">
                                      <p:cBhvr>
                                        <p:cTn id="447" dur="500"/>
                                        <p:tgtEl>
                                          <p:spTgt spid="119"/>
                                        </p:tgtEl>
                                      </p:cBhvr>
                                    </p:animEffect>
                                    <p:set>
                                      <p:cBhvr>
                                        <p:cTn id="448" dur="1" fill="hold">
                                          <p:stCondLst>
                                            <p:cond delay="499"/>
                                          </p:stCondLst>
                                        </p:cTn>
                                        <p:tgtEl>
                                          <p:spTgt spid="119"/>
                                        </p:tgtEl>
                                        <p:attrNameLst>
                                          <p:attrName>style.visibility</p:attrName>
                                        </p:attrNameLst>
                                      </p:cBhvr>
                                      <p:to>
                                        <p:strVal val="hidden"/>
                                      </p:to>
                                    </p:set>
                                  </p:childTnLst>
                                </p:cTn>
                              </p:par>
                              <p:par>
                                <p:cTn id="449" presetID="12" presetClass="exit" presetSubtype="8" fill="hold" grpId="0" nodeType="withEffect">
                                  <p:stCondLst>
                                    <p:cond delay="0"/>
                                  </p:stCondLst>
                                  <p:childTnLst>
                                    <p:anim calcmode="lin" valueType="num">
                                      <p:cBhvr additive="base">
                                        <p:cTn id="450" dur="500"/>
                                        <p:tgtEl>
                                          <p:spTgt spid="120"/>
                                        </p:tgtEl>
                                        <p:attrNameLst>
                                          <p:attrName>ppt_x</p:attrName>
                                        </p:attrNameLst>
                                      </p:cBhvr>
                                      <p:tavLst>
                                        <p:tav tm="0">
                                          <p:val>
                                            <p:strVal val="#ppt_x"/>
                                          </p:val>
                                        </p:tav>
                                        <p:tav tm="100000">
                                          <p:val>
                                            <p:strVal val="#ppt_x-#ppt_w*1.125000"/>
                                          </p:val>
                                        </p:tav>
                                      </p:tavLst>
                                    </p:anim>
                                    <p:animEffect transition="out" filter="wipe(left)">
                                      <p:cBhvr>
                                        <p:cTn id="451" dur="500"/>
                                        <p:tgtEl>
                                          <p:spTgt spid="120"/>
                                        </p:tgtEl>
                                      </p:cBhvr>
                                    </p:animEffect>
                                    <p:set>
                                      <p:cBhvr>
                                        <p:cTn id="452" dur="1" fill="hold">
                                          <p:stCondLst>
                                            <p:cond delay="499"/>
                                          </p:stCondLst>
                                        </p:cTn>
                                        <p:tgtEl>
                                          <p:spTgt spid="120"/>
                                        </p:tgtEl>
                                        <p:attrNameLst>
                                          <p:attrName>style.visibility</p:attrName>
                                        </p:attrNameLst>
                                      </p:cBhvr>
                                      <p:to>
                                        <p:strVal val="hidden"/>
                                      </p:to>
                                    </p:set>
                                  </p:childTnLst>
                                </p:cTn>
                              </p:par>
                              <p:par>
                                <p:cTn id="453" presetID="12" presetClass="exit" presetSubtype="8" fill="hold" grpId="0" nodeType="withEffect">
                                  <p:stCondLst>
                                    <p:cond delay="0"/>
                                  </p:stCondLst>
                                  <p:childTnLst>
                                    <p:anim calcmode="lin" valueType="num">
                                      <p:cBhvr additive="base">
                                        <p:cTn id="454" dur="500"/>
                                        <p:tgtEl>
                                          <p:spTgt spid="121"/>
                                        </p:tgtEl>
                                        <p:attrNameLst>
                                          <p:attrName>ppt_x</p:attrName>
                                        </p:attrNameLst>
                                      </p:cBhvr>
                                      <p:tavLst>
                                        <p:tav tm="0">
                                          <p:val>
                                            <p:strVal val="#ppt_x"/>
                                          </p:val>
                                        </p:tav>
                                        <p:tav tm="100000">
                                          <p:val>
                                            <p:strVal val="#ppt_x-#ppt_w*1.125000"/>
                                          </p:val>
                                        </p:tav>
                                      </p:tavLst>
                                    </p:anim>
                                    <p:animEffect transition="out" filter="wipe(left)">
                                      <p:cBhvr>
                                        <p:cTn id="455" dur="500"/>
                                        <p:tgtEl>
                                          <p:spTgt spid="121"/>
                                        </p:tgtEl>
                                      </p:cBhvr>
                                    </p:animEffect>
                                    <p:set>
                                      <p:cBhvr>
                                        <p:cTn id="456" dur="1" fill="hold">
                                          <p:stCondLst>
                                            <p:cond delay="499"/>
                                          </p:stCondLst>
                                        </p:cTn>
                                        <p:tgtEl>
                                          <p:spTgt spid="121"/>
                                        </p:tgtEl>
                                        <p:attrNameLst>
                                          <p:attrName>style.visibility</p:attrName>
                                        </p:attrNameLst>
                                      </p:cBhvr>
                                      <p:to>
                                        <p:strVal val="hidden"/>
                                      </p:to>
                                    </p:set>
                                  </p:childTnLst>
                                </p:cTn>
                              </p:par>
                              <p:par>
                                <p:cTn id="457" presetID="12" presetClass="exit" presetSubtype="8" fill="hold" grpId="0" nodeType="withEffect">
                                  <p:stCondLst>
                                    <p:cond delay="0"/>
                                  </p:stCondLst>
                                  <p:childTnLst>
                                    <p:anim calcmode="lin" valueType="num">
                                      <p:cBhvr additive="base">
                                        <p:cTn id="458" dur="500"/>
                                        <p:tgtEl>
                                          <p:spTgt spid="122"/>
                                        </p:tgtEl>
                                        <p:attrNameLst>
                                          <p:attrName>ppt_x</p:attrName>
                                        </p:attrNameLst>
                                      </p:cBhvr>
                                      <p:tavLst>
                                        <p:tav tm="0">
                                          <p:val>
                                            <p:strVal val="#ppt_x"/>
                                          </p:val>
                                        </p:tav>
                                        <p:tav tm="100000">
                                          <p:val>
                                            <p:strVal val="#ppt_x-#ppt_w*1.125000"/>
                                          </p:val>
                                        </p:tav>
                                      </p:tavLst>
                                    </p:anim>
                                    <p:animEffect transition="out" filter="wipe(left)">
                                      <p:cBhvr>
                                        <p:cTn id="459" dur="500"/>
                                        <p:tgtEl>
                                          <p:spTgt spid="122"/>
                                        </p:tgtEl>
                                      </p:cBhvr>
                                    </p:animEffect>
                                    <p:set>
                                      <p:cBhvr>
                                        <p:cTn id="460" dur="1" fill="hold">
                                          <p:stCondLst>
                                            <p:cond delay="499"/>
                                          </p:stCondLst>
                                        </p:cTn>
                                        <p:tgtEl>
                                          <p:spTgt spid="122"/>
                                        </p:tgtEl>
                                        <p:attrNameLst>
                                          <p:attrName>style.visibility</p:attrName>
                                        </p:attrNameLst>
                                      </p:cBhvr>
                                      <p:to>
                                        <p:strVal val="hidden"/>
                                      </p:to>
                                    </p:set>
                                  </p:childTnLst>
                                </p:cTn>
                              </p:par>
                              <p:par>
                                <p:cTn id="461" presetID="12" presetClass="exit" presetSubtype="8" fill="hold" grpId="0" nodeType="withEffect">
                                  <p:stCondLst>
                                    <p:cond delay="0"/>
                                  </p:stCondLst>
                                  <p:childTnLst>
                                    <p:anim calcmode="lin" valueType="num">
                                      <p:cBhvr additive="base">
                                        <p:cTn id="462" dur="500"/>
                                        <p:tgtEl>
                                          <p:spTgt spid="126"/>
                                        </p:tgtEl>
                                        <p:attrNameLst>
                                          <p:attrName>ppt_x</p:attrName>
                                        </p:attrNameLst>
                                      </p:cBhvr>
                                      <p:tavLst>
                                        <p:tav tm="0">
                                          <p:val>
                                            <p:strVal val="#ppt_x"/>
                                          </p:val>
                                        </p:tav>
                                        <p:tav tm="100000">
                                          <p:val>
                                            <p:strVal val="#ppt_x-#ppt_w*1.125000"/>
                                          </p:val>
                                        </p:tav>
                                      </p:tavLst>
                                    </p:anim>
                                    <p:animEffect transition="out" filter="wipe(left)">
                                      <p:cBhvr>
                                        <p:cTn id="463" dur="500"/>
                                        <p:tgtEl>
                                          <p:spTgt spid="126"/>
                                        </p:tgtEl>
                                      </p:cBhvr>
                                    </p:animEffect>
                                    <p:set>
                                      <p:cBhvr>
                                        <p:cTn id="464" dur="1" fill="hold">
                                          <p:stCondLst>
                                            <p:cond delay="499"/>
                                          </p:stCondLst>
                                        </p:cTn>
                                        <p:tgtEl>
                                          <p:spTgt spid="126"/>
                                        </p:tgtEl>
                                        <p:attrNameLst>
                                          <p:attrName>style.visibility</p:attrName>
                                        </p:attrNameLst>
                                      </p:cBhvr>
                                      <p:to>
                                        <p:strVal val="hidden"/>
                                      </p:to>
                                    </p:set>
                                  </p:childTnLst>
                                </p:cTn>
                              </p:par>
                              <p:par>
                                <p:cTn id="465" presetID="12" presetClass="exit" presetSubtype="8" fill="hold" grpId="0" nodeType="withEffect">
                                  <p:stCondLst>
                                    <p:cond delay="0"/>
                                  </p:stCondLst>
                                  <p:childTnLst>
                                    <p:anim calcmode="lin" valueType="num">
                                      <p:cBhvr additive="base">
                                        <p:cTn id="466" dur="500"/>
                                        <p:tgtEl>
                                          <p:spTgt spid="127"/>
                                        </p:tgtEl>
                                        <p:attrNameLst>
                                          <p:attrName>ppt_x</p:attrName>
                                        </p:attrNameLst>
                                      </p:cBhvr>
                                      <p:tavLst>
                                        <p:tav tm="0">
                                          <p:val>
                                            <p:strVal val="#ppt_x"/>
                                          </p:val>
                                        </p:tav>
                                        <p:tav tm="100000">
                                          <p:val>
                                            <p:strVal val="#ppt_x-#ppt_w*1.125000"/>
                                          </p:val>
                                        </p:tav>
                                      </p:tavLst>
                                    </p:anim>
                                    <p:animEffect transition="out" filter="wipe(left)">
                                      <p:cBhvr>
                                        <p:cTn id="467" dur="500"/>
                                        <p:tgtEl>
                                          <p:spTgt spid="127"/>
                                        </p:tgtEl>
                                      </p:cBhvr>
                                    </p:animEffect>
                                    <p:set>
                                      <p:cBhvr>
                                        <p:cTn id="468" dur="1" fill="hold">
                                          <p:stCondLst>
                                            <p:cond delay="499"/>
                                          </p:stCondLst>
                                        </p:cTn>
                                        <p:tgtEl>
                                          <p:spTgt spid="127"/>
                                        </p:tgtEl>
                                        <p:attrNameLst>
                                          <p:attrName>style.visibility</p:attrName>
                                        </p:attrNameLst>
                                      </p:cBhvr>
                                      <p:to>
                                        <p:strVal val="hidden"/>
                                      </p:to>
                                    </p:set>
                                  </p:childTnLst>
                                </p:cTn>
                              </p:par>
                              <p:par>
                                <p:cTn id="469" presetID="12" presetClass="exit" presetSubtype="8" fill="hold" grpId="0" nodeType="withEffect">
                                  <p:stCondLst>
                                    <p:cond delay="0"/>
                                  </p:stCondLst>
                                  <p:childTnLst>
                                    <p:anim calcmode="lin" valueType="num">
                                      <p:cBhvr additive="base">
                                        <p:cTn id="470" dur="500"/>
                                        <p:tgtEl>
                                          <p:spTgt spid="128"/>
                                        </p:tgtEl>
                                        <p:attrNameLst>
                                          <p:attrName>ppt_x</p:attrName>
                                        </p:attrNameLst>
                                      </p:cBhvr>
                                      <p:tavLst>
                                        <p:tav tm="0">
                                          <p:val>
                                            <p:strVal val="#ppt_x"/>
                                          </p:val>
                                        </p:tav>
                                        <p:tav tm="100000">
                                          <p:val>
                                            <p:strVal val="#ppt_x-#ppt_w*1.125000"/>
                                          </p:val>
                                        </p:tav>
                                      </p:tavLst>
                                    </p:anim>
                                    <p:animEffect transition="out" filter="wipe(left)">
                                      <p:cBhvr>
                                        <p:cTn id="471" dur="500"/>
                                        <p:tgtEl>
                                          <p:spTgt spid="128"/>
                                        </p:tgtEl>
                                      </p:cBhvr>
                                    </p:animEffect>
                                    <p:set>
                                      <p:cBhvr>
                                        <p:cTn id="472" dur="1" fill="hold">
                                          <p:stCondLst>
                                            <p:cond delay="499"/>
                                          </p:stCondLst>
                                        </p:cTn>
                                        <p:tgtEl>
                                          <p:spTgt spid="128"/>
                                        </p:tgtEl>
                                        <p:attrNameLst>
                                          <p:attrName>style.visibility</p:attrName>
                                        </p:attrNameLst>
                                      </p:cBhvr>
                                      <p:to>
                                        <p:strVal val="hidden"/>
                                      </p:to>
                                    </p:set>
                                  </p:childTnLst>
                                </p:cTn>
                              </p:par>
                              <p:par>
                                <p:cTn id="473" presetID="12" presetClass="exit" presetSubtype="8" fill="hold" grpId="0" nodeType="withEffect">
                                  <p:stCondLst>
                                    <p:cond delay="0"/>
                                  </p:stCondLst>
                                  <p:childTnLst>
                                    <p:anim calcmode="lin" valueType="num">
                                      <p:cBhvr additive="base">
                                        <p:cTn id="474" dur="500"/>
                                        <p:tgtEl>
                                          <p:spTgt spid="129"/>
                                        </p:tgtEl>
                                        <p:attrNameLst>
                                          <p:attrName>ppt_x</p:attrName>
                                        </p:attrNameLst>
                                      </p:cBhvr>
                                      <p:tavLst>
                                        <p:tav tm="0">
                                          <p:val>
                                            <p:strVal val="#ppt_x"/>
                                          </p:val>
                                        </p:tav>
                                        <p:tav tm="100000">
                                          <p:val>
                                            <p:strVal val="#ppt_x-#ppt_w*1.125000"/>
                                          </p:val>
                                        </p:tav>
                                      </p:tavLst>
                                    </p:anim>
                                    <p:animEffect transition="out" filter="wipe(left)">
                                      <p:cBhvr>
                                        <p:cTn id="475" dur="500"/>
                                        <p:tgtEl>
                                          <p:spTgt spid="129"/>
                                        </p:tgtEl>
                                      </p:cBhvr>
                                    </p:animEffect>
                                    <p:set>
                                      <p:cBhvr>
                                        <p:cTn id="476" dur="1" fill="hold">
                                          <p:stCondLst>
                                            <p:cond delay="499"/>
                                          </p:stCondLst>
                                        </p:cTn>
                                        <p:tgtEl>
                                          <p:spTgt spid="129"/>
                                        </p:tgtEl>
                                        <p:attrNameLst>
                                          <p:attrName>style.visibility</p:attrName>
                                        </p:attrNameLst>
                                      </p:cBhvr>
                                      <p:to>
                                        <p:strVal val="hidden"/>
                                      </p:to>
                                    </p:set>
                                  </p:childTnLst>
                                </p:cTn>
                              </p:par>
                              <p:par>
                                <p:cTn id="477" presetID="12" presetClass="exit" presetSubtype="8" fill="hold" grpId="0" nodeType="withEffect">
                                  <p:stCondLst>
                                    <p:cond delay="0"/>
                                  </p:stCondLst>
                                  <p:childTnLst>
                                    <p:anim calcmode="lin" valueType="num">
                                      <p:cBhvr additive="base">
                                        <p:cTn id="478" dur="500"/>
                                        <p:tgtEl>
                                          <p:spTgt spid="130"/>
                                        </p:tgtEl>
                                        <p:attrNameLst>
                                          <p:attrName>ppt_x</p:attrName>
                                        </p:attrNameLst>
                                      </p:cBhvr>
                                      <p:tavLst>
                                        <p:tav tm="0">
                                          <p:val>
                                            <p:strVal val="#ppt_x"/>
                                          </p:val>
                                        </p:tav>
                                        <p:tav tm="100000">
                                          <p:val>
                                            <p:strVal val="#ppt_x-#ppt_w*1.125000"/>
                                          </p:val>
                                        </p:tav>
                                      </p:tavLst>
                                    </p:anim>
                                    <p:animEffect transition="out" filter="wipe(left)">
                                      <p:cBhvr>
                                        <p:cTn id="479" dur="500"/>
                                        <p:tgtEl>
                                          <p:spTgt spid="130"/>
                                        </p:tgtEl>
                                      </p:cBhvr>
                                    </p:animEffect>
                                    <p:set>
                                      <p:cBhvr>
                                        <p:cTn id="480" dur="1" fill="hold">
                                          <p:stCondLst>
                                            <p:cond delay="499"/>
                                          </p:stCondLst>
                                        </p:cTn>
                                        <p:tgtEl>
                                          <p:spTgt spid="130"/>
                                        </p:tgtEl>
                                        <p:attrNameLst>
                                          <p:attrName>style.visibility</p:attrName>
                                        </p:attrNameLst>
                                      </p:cBhvr>
                                      <p:to>
                                        <p:strVal val="hidden"/>
                                      </p:to>
                                    </p:set>
                                  </p:childTnLst>
                                </p:cTn>
                              </p:par>
                              <p:par>
                                <p:cTn id="481" presetID="12" presetClass="exit" presetSubtype="8" fill="hold" grpId="0" nodeType="withEffect">
                                  <p:stCondLst>
                                    <p:cond delay="0"/>
                                  </p:stCondLst>
                                  <p:childTnLst>
                                    <p:anim calcmode="lin" valueType="num">
                                      <p:cBhvr additive="base">
                                        <p:cTn id="482" dur="500"/>
                                        <p:tgtEl>
                                          <p:spTgt spid="131"/>
                                        </p:tgtEl>
                                        <p:attrNameLst>
                                          <p:attrName>ppt_x</p:attrName>
                                        </p:attrNameLst>
                                      </p:cBhvr>
                                      <p:tavLst>
                                        <p:tav tm="0">
                                          <p:val>
                                            <p:strVal val="#ppt_x"/>
                                          </p:val>
                                        </p:tav>
                                        <p:tav tm="100000">
                                          <p:val>
                                            <p:strVal val="#ppt_x-#ppt_w*1.125000"/>
                                          </p:val>
                                        </p:tav>
                                      </p:tavLst>
                                    </p:anim>
                                    <p:animEffect transition="out" filter="wipe(left)">
                                      <p:cBhvr>
                                        <p:cTn id="483" dur="500"/>
                                        <p:tgtEl>
                                          <p:spTgt spid="131"/>
                                        </p:tgtEl>
                                      </p:cBhvr>
                                    </p:animEffect>
                                    <p:set>
                                      <p:cBhvr>
                                        <p:cTn id="484" dur="1" fill="hold">
                                          <p:stCondLst>
                                            <p:cond delay="499"/>
                                          </p:stCondLst>
                                        </p:cTn>
                                        <p:tgtEl>
                                          <p:spTgt spid="131"/>
                                        </p:tgtEl>
                                        <p:attrNameLst>
                                          <p:attrName>style.visibility</p:attrName>
                                        </p:attrNameLst>
                                      </p:cBhvr>
                                      <p:to>
                                        <p:strVal val="hidden"/>
                                      </p:to>
                                    </p:set>
                                  </p:childTnLst>
                                </p:cTn>
                              </p:par>
                              <p:par>
                                <p:cTn id="485" presetID="12" presetClass="exit" presetSubtype="8" fill="hold" grpId="0" nodeType="withEffect">
                                  <p:stCondLst>
                                    <p:cond delay="0"/>
                                  </p:stCondLst>
                                  <p:childTnLst>
                                    <p:anim calcmode="lin" valueType="num">
                                      <p:cBhvr additive="base">
                                        <p:cTn id="486" dur="500"/>
                                        <p:tgtEl>
                                          <p:spTgt spid="132"/>
                                        </p:tgtEl>
                                        <p:attrNameLst>
                                          <p:attrName>ppt_x</p:attrName>
                                        </p:attrNameLst>
                                      </p:cBhvr>
                                      <p:tavLst>
                                        <p:tav tm="0">
                                          <p:val>
                                            <p:strVal val="#ppt_x"/>
                                          </p:val>
                                        </p:tav>
                                        <p:tav tm="100000">
                                          <p:val>
                                            <p:strVal val="#ppt_x-#ppt_w*1.125000"/>
                                          </p:val>
                                        </p:tav>
                                      </p:tavLst>
                                    </p:anim>
                                    <p:animEffect transition="out" filter="wipe(left)">
                                      <p:cBhvr>
                                        <p:cTn id="487" dur="500"/>
                                        <p:tgtEl>
                                          <p:spTgt spid="132"/>
                                        </p:tgtEl>
                                      </p:cBhvr>
                                    </p:animEffect>
                                    <p:set>
                                      <p:cBhvr>
                                        <p:cTn id="488" dur="1" fill="hold">
                                          <p:stCondLst>
                                            <p:cond delay="499"/>
                                          </p:stCondLst>
                                        </p:cTn>
                                        <p:tgtEl>
                                          <p:spTgt spid="132"/>
                                        </p:tgtEl>
                                        <p:attrNameLst>
                                          <p:attrName>style.visibility</p:attrName>
                                        </p:attrNameLst>
                                      </p:cBhvr>
                                      <p:to>
                                        <p:strVal val="hidden"/>
                                      </p:to>
                                    </p:set>
                                  </p:childTnLst>
                                </p:cTn>
                              </p:par>
                              <p:par>
                                <p:cTn id="489" presetID="12" presetClass="exit" presetSubtype="8" fill="hold" grpId="0" nodeType="withEffect">
                                  <p:stCondLst>
                                    <p:cond delay="0"/>
                                  </p:stCondLst>
                                  <p:childTnLst>
                                    <p:anim calcmode="lin" valueType="num">
                                      <p:cBhvr additive="base">
                                        <p:cTn id="490" dur="500"/>
                                        <p:tgtEl>
                                          <p:spTgt spid="134"/>
                                        </p:tgtEl>
                                        <p:attrNameLst>
                                          <p:attrName>ppt_x</p:attrName>
                                        </p:attrNameLst>
                                      </p:cBhvr>
                                      <p:tavLst>
                                        <p:tav tm="0">
                                          <p:val>
                                            <p:strVal val="#ppt_x"/>
                                          </p:val>
                                        </p:tav>
                                        <p:tav tm="100000">
                                          <p:val>
                                            <p:strVal val="#ppt_x-#ppt_w*1.125000"/>
                                          </p:val>
                                        </p:tav>
                                      </p:tavLst>
                                    </p:anim>
                                    <p:animEffect transition="out" filter="wipe(left)">
                                      <p:cBhvr>
                                        <p:cTn id="491" dur="500"/>
                                        <p:tgtEl>
                                          <p:spTgt spid="134"/>
                                        </p:tgtEl>
                                      </p:cBhvr>
                                    </p:animEffect>
                                    <p:set>
                                      <p:cBhvr>
                                        <p:cTn id="492" dur="1" fill="hold">
                                          <p:stCondLst>
                                            <p:cond delay="499"/>
                                          </p:stCondLst>
                                        </p:cTn>
                                        <p:tgtEl>
                                          <p:spTgt spid="134"/>
                                        </p:tgtEl>
                                        <p:attrNameLst>
                                          <p:attrName>style.visibility</p:attrName>
                                        </p:attrNameLst>
                                      </p:cBhvr>
                                      <p:to>
                                        <p:strVal val="hidden"/>
                                      </p:to>
                                    </p:set>
                                  </p:childTnLst>
                                </p:cTn>
                              </p:par>
                              <p:par>
                                <p:cTn id="493" presetID="12" presetClass="exit" presetSubtype="8" fill="hold" grpId="0" nodeType="withEffect">
                                  <p:stCondLst>
                                    <p:cond delay="0"/>
                                  </p:stCondLst>
                                  <p:childTnLst>
                                    <p:anim calcmode="lin" valueType="num">
                                      <p:cBhvr additive="base">
                                        <p:cTn id="494" dur="500"/>
                                        <p:tgtEl>
                                          <p:spTgt spid="136"/>
                                        </p:tgtEl>
                                        <p:attrNameLst>
                                          <p:attrName>ppt_x</p:attrName>
                                        </p:attrNameLst>
                                      </p:cBhvr>
                                      <p:tavLst>
                                        <p:tav tm="0">
                                          <p:val>
                                            <p:strVal val="#ppt_x"/>
                                          </p:val>
                                        </p:tav>
                                        <p:tav tm="100000">
                                          <p:val>
                                            <p:strVal val="#ppt_x-#ppt_w*1.125000"/>
                                          </p:val>
                                        </p:tav>
                                      </p:tavLst>
                                    </p:anim>
                                    <p:animEffect transition="out" filter="wipe(left)">
                                      <p:cBhvr>
                                        <p:cTn id="495" dur="500"/>
                                        <p:tgtEl>
                                          <p:spTgt spid="136"/>
                                        </p:tgtEl>
                                      </p:cBhvr>
                                    </p:animEffect>
                                    <p:set>
                                      <p:cBhvr>
                                        <p:cTn id="496" dur="1" fill="hold">
                                          <p:stCondLst>
                                            <p:cond delay="499"/>
                                          </p:stCondLst>
                                        </p:cTn>
                                        <p:tgtEl>
                                          <p:spTgt spid="136"/>
                                        </p:tgtEl>
                                        <p:attrNameLst>
                                          <p:attrName>style.visibility</p:attrName>
                                        </p:attrNameLst>
                                      </p:cBhvr>
                                      <p:to>
                                        <p:strVal val="hidden"/>
                                      </p:to>
                                    </p:set>
                                  </p:childTnLst>
                                </p:cTn>
                              </p:par>
                              <p:par>
                                <p:cTn id="497" presetID="12" presetClass="exit" presetSubtype="8" fill="hold" grpId="0" nodeType="withEffect">
                                  <p:stCondLst>
                                    <p:cond delay="0"/>
                                  </p:stCondLst>
                                  <p:childTnLst>
                                    <p:anim calcmode="lin" valueType="num">
                                      <p:cBhvr additive="base">
                                        <p:cTn id="498" dur="500"/>
                                        <p:tgtEl>
                                          <p:spTgt spid="135"/>
                                        </p:tgtEl>
                                        <p:attrNameLst>
                                          <p:attrName>ppt_x</p:attrName>
                                        </p:attrNameLst>
                                      </p:cBhvr>
                                      <p:tavLst>
                                        <p:tav tm="0">
                                          <p:val>
                                            <p:strVal val="#ppt_x"/>
                                          </p:val>
                                        </p:tav>
                                        <p:tav tm="100000">
                                          <p:val>
                                            <p:strVal val="#ppt_x-#ppt_w*1.125000"/>
                                          </p:val>
                                        </p:tav>
                                      </p:tavLst>
                                    </p:anim>
                                    <p:animEffect transition="out" filter="wipe(left)">
                                      <p:cBhvr>
                                        <p:cTn id="499" dur="500"/>
                                        <p:tgtEl>
                                          <p:spTgt spid="135"/>
                                        </p:tgtEl>
                                      </p:cBhvr>
                                    </p:animEffect>
                                    <p:set>
                                      <p:cBhvr>
                                        <p:cTn id="500" dur="1" fill="hold">
                                          <p:stCondLst>
                                            <p:cond delay="499"/>
                                          </p:stCondLst>
                                        </p:cTn>
                                        <p:tgtEl>
                                          <p:spTgt spid="135"/>
                                        </p:tgtEl>
                                        <p:attrNameLst>
                                          <p:attrName>style.visibility</p:attrName>
                                        </p:attrNameLst>
                                      </p:cBhvr>
                                      <p:to>
                                        <p:strVal val="hidden"/>
                                      </p:to>
                                    </p:set>
                                  </p:childTnLst>
                                </p:cTn>
                              </p:par>
                              <p:par>
                                <p:cTn id="501" presetID="12" presetClass="exit" presetSubtype="8" fill="hold" grpId="0" nodeType="withEffect">
                                  <p:stCondLst>
                                    <p:cond delay="0"/>
                                  </p:stCondLst>
                                  <p:childTnLst>
                                    <p:anim calcmode="lin" valueType="num">
                                      <p:cBhvr additive="base">
                                        <p:cTn id="502" dur="500"/>
                                        <p:tgtEl>
                                          <p:spTgt spid="142"/>
                                        </p:tgtEl>
                                        <p:attrNameLst>
                                          <p:attrName>ppt_x</p:attrName>
                                        </p:attrNameLst>
                                      </p:cBhvr>
                                      <p:tavLst>
                                        <p:tav tm="0">
                                          <p:val>
                                            <p:strVal val="#ppt_x"/>
                                          </p:val>
                                        </p:tav>
                                        <p:tav tm="100000">
                                          <p:val>
                                            <p:strVal val="#ppt_x-#ppt_w*1.125000"/>
                                          </p:val>
                                        </p:tav>
                                      </p:tavLst>
                                    </p:anim>
                                    <p:animEffect transition="out" filter="wipe(left)">
                                      <p:cBhvr>
                                        <p:cTn id="503" dur="500"/>
                                        <p:tgtEl>
                                          <p:spTgt spid="142"/>
                                        </p:tgtEl>
                                      </p:cBhvr>
                                    </p:animEffect>
                                    <p:set>
                                      <p:cBhvr>
                                        <p:cTn id="504" dur="1" fill="hold">
                                          <p:stCondLst>
                                            <p:cond delay="499"/>
                                          </p:stCondLst>
                                        </p:cTn>
                                        <p:tgtEl>
                                          <p:spTgt spid="142"/>
                                        </p:tgtEl>
                                        <p:attrNameLst>
                                          <p:attrName>style.visibility</p:attrName>
                                        </p:attrNameLst>
                                      </p:cBhvr>
                                      <p:to>
                                        <p:strVal val="hidden"/>
                                      </p:to>
                                    </p:set>
                                  </p:childTnLst>
                                </p:cTn>
                              </p:par>
                              <p:par>
                                <p:cTn id="505" presetID="12" presetClass="exit" presetSubtype="8" fill="hold" grpId="0" nodeType="withEffect">
                                  <p:stCondLst>
                                    <p:cond delay="0"/>
                                  </p:stCondLst>
                                  <p:childTnLst>
                                    <p:anim calcmode="lin" valueType="num">
                                      <p:cBhvr additive="base">
                                        <p:cTn id="506" dur="500"/>
                                        <p:tgtEl>
                                          <p:spTgt spid="143"/>
                                        </p:tgtEl>
                                        <p:attrNameLst>
                                          <p:attrName>ppt_x</p:attrName>
                                        </p:attrNameLst>
                                      </p:cBhvr>
                                      <p:tavLst>
                                        <p:tav tm="0">
                                          <p:val>
                                            <p:strVal val="#ppt_x"/>
                                          </p:val>
                                        </p:tav>
                                        <p:tav tm="100000">
                                          <p:val>
                                            <p:strVal val="#ppt_x-#ppt_w*1.125000"/>
                                          </p:val>
                                        </p:tav>
                                      </p:tavLst>
                                    </p:anim>
                                    <p:animEffect transition="out" filter="wipe(left)">
                                      <p:cBhvr>
                                        <p:cTn id="507" dur="500"/>
                                        <p:tgtEl>
                                          <p:spTgt spid="143"/>
                                        </p:tgtEl>
                                      </p:cBhvr>
                                    </p:animEffect>
                                    <p:set>
                                      <p:cBhvr>
                                        <p:cTn id="508" dur="1" fill="hold">
                                          <p:stCondLst>
                                            <p:cond delay="499"/>
                                          </p:stCondLst>
                                        </p:cTn>
                                        <p:tgtEl>
                                          <p:spTgt spid="143"/>
                                        </p:tgtEl>
                                        <p:attrNameLst>
                                          <p:attrName>style.visibility</p:attrName>
                                        </p:attrNameLst>
                                      </p:cBhvr>
                                      <p:to>
                                        <p:strVal val="hidden"/>
                                      </p:to>
                                    </p:set>
                                  </p:childTnLst>
                                </p:cTn>
                              </p:par>
                              <p:par>
                                <p:cTn id="509" presetID="12" presetClass="exit" presetSubtype="8" fill="hold" grpId="0" nodeType="withEffect">
                                  <p:stCondLst>
                                    <p:cond delay="0"/>
                                  </p:stCondLst>
                                  <p:childTnLst>
                                    <p:anim calcmode="lin" valueType="num">
                                      <p:cBhvr additive="base">
                                        <p:cTn id="510" dur="500"/>
                                        <p:tgtEl>
                                          <p:spTgt spid="144"/>
                                        </p:tgtEl>
                                        <p:attrNameLst>
                                          <p:attrName>ppt_x</p:attrName>
                                        </p:attrNameLst>
                                      </p:cBhvr>
                                      <p:tavLst>
                                        <p:tav tm="0">
                                          <p:val>
                                            <p:strVal val="#ppt_x"/>
                                          </p:val>
                                        </p:tav>
                                        <p:tav tm="100000">
                                          <p:val>
                                            <p:strVal val="#ppt_x-#ppt_w*1.125000"/>
                                          </p:val>
                                        </p:tav>
                                      </p:tavLst>
                                    </p:anim>
                                    <p:animEffect transition="out" filter="wipe(left)">
                                      <p:cBhvr>
                                        <p:cTn id="511" dur="500"/>
                                        <p:tgtEl>
                                          <p:spTgt spid="144"/>
                                        </p:tgtEl>
                                      </p:cBhvr>
                                    </p:animEffect>
                                    <p:set>
                                      <p:cBhvr>
                                        <p:cTn id="512" dur="1" fill="hold">
                                          <p:stCondLst>
                                            <p:cond delay="499"/>
                                          </p:stCondLst>
                                        </p:cTn>
                                        <p:tgtEl>
                                          <p:spTgt spid="144"/>
                                        </p:tgtEl>
                                        <p:attrNameLst>
                                          <p:attrName>style.visibility</p:attrName>
                                        </p:attrNameLst>
                                      </p:cBhvr>
                                      <p:to>
                                        <p:strVal val="hidden"/>
                                      </p:to>
                                    </p:set>
                                  </p:childTnLst>
                                </p:cTn>
                              </p:par>
                            </p:childTnLst>
                          </p:cTn>
                        </p:par>
                        <p:par>
                          <p:cTn id="513" fill="hold">
                            <p:stCondLst>
                              <p:cond delay="500"/>
                            </p:stCondLst>
                            <p:childTnLst>
                              <p:par>
                                <p:cTn id="514" presetID="1" presetClass="entr" presetSubtype="0" fill="hold" grpId="0" nodeType="afterEffect">
                                  <p:stCondLst>
                                    <p:cond delay="0"/>
                                  </p:stCondLst>
                                  <p:childTnLst>
                                    <p:set>
                                      <p:cBhvr>
                                        <p:cTn id="51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p:bldP spid="10" grpId="0"/>
      <p:bldP spid="11" grpId="0" animBg="1"/>
      <p:bldP spid="12" grpId="0"/>
      <p:bldP spid="13" grpId="0" animBg="1"/>
      <p:bldP spid="14" grpId="0"/>
      <p:bldP spid="15" grpId="0" animBg="1"/>
      <p:bldP spid="17" grpId="0" animBg="1"/>
      <p:bldP spid="18" grpId="0"/>
      <p:bldP spid="19" grpId="0" animBg="1"/>
      <p:bldP spid="21" grpId="0"/>
      <p:bldP spid="22" grpId="0" animBg="1"/>
      <p:bldP spid="23" grpId="0"/>
      <p:bldP spid="24" grpId="0" animBg="1"/>
      <p:bldP spid="26" grpId="0" animBg="1"/>
      <p:bldP spid="27" grpId="0"/>
      <p:bldP spid="28" grpId="0"/>
      <p:bldP spid="30" grpId="0"/>
      <p:bldP spid="31" grpId="0"/>
      <p:bldP spid="33" grpId="0"/>
      <p:bldP spid="32" grpId="0" animBg="1"/>
      <p:bldP spid="34" grpId="0"/>
      <p:bldP spid="35" grpId="0"/>
      <p:bldP spid="36" grpId="0" animBg="1"/>
      <p:bldP spid="37" grpId="0"/>
      <p:bldP spid="38" grpId="0" animBg="1"/>
      <p:bldP spid="39" grpId="0"/>
      <p:bldP spid="40" grpId="0" animBg="1"/>
      <p:bldP spid="41" grpId="0"/>
      <p:bldP spid="42" grpId="0"/>
      <p:bldP spid="43" grpId="0" animBg="1"/>
      <p:bldP spid="44" grpId="0"/>
      <p:bldP spid="45" grpId="0"/>
      <p:bldP spid="46" grpId="0" animBg="1"/>
      <p:bldP spid="47" grpId="0"/>
      <p:bldP spid="48" grpId="0"/>
      <p:bldP spid="49" grpId="0" animBg="1"/>
      <p:bldP spid="50" grpId="0"/>
      <p:bldP spid="51" grpId="0"/>
      <p:bldP spid="25" grpId="0"/>
      <p:bldP spid="52" grpId="0" animBg="1"/>
      <p:bldP spid="53" grpId="0"/>
      <p:bldP spid="54" grpId="0" animBg="1"/>
      <p:bldP spid="20" grpId="0"/>
      <p:bldP spid="16" grpId="0"/>
      <p:bldP spid="55" grpId="0"/>
      <p:bldP spid="56" grpId="0"/>
      <p:bldP spid="29" grpId="0" animBg="1"/>
      <p:bldP spid="57" grpId="0" animBg="1"/>
      <p:bldP spid="58" grpId="0"/>
      <p:bldP spid="59" grpId="0"/>
      <p:bldP spid="60" grpId="0" animBg="1"/>
      <p:bldP spid="61" grpId="0"/>
      <p:bldP spid="62" grpId="0"/>
      <p:bldP spid="64" grpId="0"/>
      <p:bldP spid="65" grpId="0"/>
      <p:bldP spid="63" grpId="0" animBg="1"/>
      <p:bldP spid="66" grpId="0" animBg="1"/>
      <p:bldP spid="67" grpId="0"/>
      <p:bldP spid="68" grpId="0" animBg="1"/>
      <p:bldP spid="69" grpId="0"/>
      <p:bldP spid="70" grpId="0"/>
      <p:bldP spid="83" grpId="0" animBg="1"/>
      <p:bldP spid="71" grpId="0" animBg="1"/>
      <p:bldP spid="72" grpId="0"/>
      <p:bldP spid="73" grpId="0" animBg="1"/>
      <p:bldP spid="74" grpId="0"/>
      <p:bldP spid="75" grpId="0" animBg="1"/>
      <p:bldP spid="76" grpId="0"/>
      <p:bldP spid="77" grpId="0"/>
      <p:bldP spid="78" grpId="0" animBg="1"/>
      <p:bldP spid="79" grpId="0"/>
      <p:bldP spid="80" grpId="0" animBg="1"/>
      <p:bldP spid="81" grpId="0"/>
      <p:bldP spid="82" grpId="0"/>
      <p:bldP spid="84" grpId="0"/>
      <p:bldP spid="85" grpId="0"/>
      <p:bldP spid="86" grpId="0" animBg="1"/>
      <p:bldP spid="87" grpId="0"/>
      <p:bldP spid="88" grpId="0"/>
      <p:bldP spid="113" grpId="0"/>
      <p:bldP spid="89" grpId="0" animBg="1"/>
      <p:bldP spid="90" grpId="0"/>
      <p:bldP spid="91" grpId="0"/>
      <p:bldP spid="92" grpId="0" animBg="1"/>
      <p:bldP spid="93" grpId="0"/>
      <p:bldP spid="95" grpId="0"/>
      <p:bldP spid="96" grpId="0" animBg="1"/>
      <p:bldP spid="97" grpId="0"/>
      <p:bldP spid="98" grpId="0" animBg="1"/>
      <p:bldP spid="99" grpId="0"/>
      <p:bldP spid="100" grpId="0"/>
      <p:bldP spid="101" grpId="0" animBg="1"/>
      <p:bldP spid="102" grpId="0"/>
      <p:bldP spid="103" grpId="0"/>
      <p:bldP spid="105" grpId="0"/>
      <p:bldP spid="106" grpId="0"/>
      <p:bldP spid="107" grpId="0" animBg="1"/>
      <p:bldP spid="108" grpId="0" animBg="1"/>
      <p:bldP spid="109" grpId="0"/>
      <p:bldP spid="110" grpId="0"/>
      <p:bldP spid="111" grpId="0" animBg="1"/>
      <p:bldP spid="112" grpId="0"/>
      <p:bldP spid="114" grpId="0" animBg="1"/>
      <p:bldP spid="115" grpId="0"/>
      <p:bldP spid="116" grpId="0" animBg="1"/>
      <p:bldP spid="117" grpId="0"/>
      <p:bldP spid="118" grpId="0"/>
      <p:bldP spid="119" grpId="0" animBg="1"/>
      <p:bldP spid="120" grpId="0"/>
      <p:bldP spid="121" grpId="0" animBg="1"/>
      <p:bldP spid="122" grpId="0"/>
      <p:bldP spid="126" grpId="0"/>
      <p:bldP spid="127" grpId="0" animBg="1"/>
      <p:bldP spid="128" grpId="0"/>
      <p:bldP spid="129" grpId="0" animBg="1"/>
      <p:bldP spid="130" grpId="0"/>
      <p:bldP spid="131" grpId="0"/>
      <p:bldP spid="132" grpId="0" animBg="1"/>
      <p:bldP spid="134" grpId="0"/>
      <p:bldP spid="136" grpId="0" animBg="1"/>
      <p:bldP spid="135" grpId="0"/>
      <p:bldP spid="142" grpId="0" animBg="1"/>
      <p:bldP spid="143" grpId="0"/>
      <p:bldP spid="144" grpId="0"/>
      <p:bldP spid="3"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5992"/>
          <a:stretch/>
        </p:blipFill>
        <p:spPr>
          <a:xfrm>
            <a:off x="484807" y="44625"/>
            <a:ext cx="8479681" cy="6765196"/>
          </a:xfrm>
        </p:spPr>
      </p:pic>
      <p:sp>
        <p:nvSpPr>
          <p:cNvPr id="180" name="Content Placeholder 2"/>
          <p:cNvSpPr txBox="1">
            <a:spLocks/>
          </p:cNvSpPr>
          <p:nvPr/>
        </p:nvSpPr>
        <p:spPr>
          <a:xfrm>
            <a:off x="3841576" y="44624"/>
            <a:ext cx="4042792" cy="1152128"/>
          </a:xfrm>
          <a:prstGeom prst="rect">
            <a:avLst/>
          </a:prstGeom>
          <a:gradFill>
            <a:gsLst>
              <a:gs pos="0">
                <a:schemeClr val="accent5">
                  <a:tint val="79000"/>
                  <a:satMod val="180000"/>
                  <a:alpha val="40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endParaRPr lang="de-DE" dirty="0">
              <a:effectLst>
                <a:outerShdw blurRad="38100" dist="38100" dir="2700000" algn="tl">
                  <a:srgbClr val="000000">
                    <a:alpha val="43137"/>
                  </a:srgbClr>
                </a:outerShdw>
              </a:effectLst>
            </a:endParaRPr>
          </a:p>
          <a:p>
            <a:pPr lvl="1"/>
            <a:r>
              <a:rPr lang="de-DE" b="1" dirty="0" err="1">
                <a:effectLst>
                  <a:outerShdw blurRad="38100" dist="38100" dir="2700000" algn="tl">
                    <a:srgbClr val="000000">
                      <a:alpha val="43137"/>
                    </a:srgbClr>
                  </a:outerShdw>
                </a:effectLst>
              </a:rPr>
              <a:t>more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than</a:t>
            </a:r>
            <a:r>
              <a:rPr lang="de-DE" b="1" dirty="0">
                <a:effectLst>
                  <a:outerShdw blurRad="38100" dist="38100" dir="2700000" algn="tl">
                    <a:srgbClr val="000000">
                      <a:alpha val="43137"/>
                    </a:srgbClr>
                  </a:outerShdw>
                </a:effectLst>
              </a:rPr>
              <a:t> 60 </a:t>
            </a:r>
            <a:r>
              <a:rPr lang="de-DE" b="1" i="1" dirty="0" err="1">
                <a:effectLst>
                  <a:outerShdw blurRad="38100" dist="38100" dir="2700000" algn="tl">
                    <a:srgbClr val="000000">
                      <a:alpha val="43137"/>
                    </a:srgbClr>
                  </a:outerShdw>
                </a:effectLst>
              </a:rPr>
              <a:t>poleis</a:t>
            </a:r>
            <a:r>
              <a:rPr lang="de-DE" b="1" i="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without</a:t>
            </a:r>
            <a:r>
              <a:rPr lang="de-DE" b="1" dirty="0">
                <a:effectLst>
                  <a:outerShdw blurRad="38100" dist="38100" dir="2700000" algn="tl">
                    <a:srgbClr val="000000">
                      <a:alpha val="43137"/>
                    </a:srgbClr>
                  </a:outerShdw>
                </a:effectLst>
              </a:rPr>
              <a:t> </a:t>
            </a:r>
            <a:r>
              <a:rPr lang="de-DE" b="1" i="1" dirty="0" err="1">
                <a:effectLst>
                  <a:outerShdw blurRad="38100" dist="38100" dir="2700000" algn="tl">
                    <a:srgbClr val="000000">
                      <a:alpha val="43137"/>
                    </a:srgbClr>
                  </a:outerShdw>
                </a:effectLst>
              </a:rPr>
              <a:t>archiereia</a:t>
            </a:r>
            <a:endParaRPr lang="de-DE" dirty="0">
              <a:effectLst>
                <a:outerShdw blurRad="38100" dist="38100" dir="2700000" algn="tl">
                  <a:srgbClr val="000000">
                    <a:alpha val="43137"/>
                  </a:srgbClr>
                </a:outerShdw>
              </a:effectLst>
            </a:endParaRPr>
          </a:p>
        </p:txBody>
      </p:sp>
      <p:sp>
        <p:nvSpPr>
          <p:cNvPr id="112" name="Oval 111"/>
          <p:cNvSpPr/>
          <p:nvPr/>
        </p:nvSpPr>
        <p:spPr>
          <a:xfrm>
            <a:off x="1913508" y="5517232"/>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2051720" y="5085184"/>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846826" y="5152547"/>
            <a:ext cx="312906" cy="369332"/>
          </a:xfrm>
          <a:prstGeom prst="rect">
            <a:avLst/>
          </a:prstGeom>
          <a:noFill/>
        </p:spPr>
        <p:txBody>
          <a:bodyPr wrap="none" rtlCol="0">
            <a:spAutoFit/>
          </a:bodyPr>
          <a:lstStyle/>
          <a:p>
            <a:r>
              <a:rPr lang="en-GB" dirty="0">
                <a:solidFill>
                  <a:srgbClr val="25EE04"/>
                </a:solidFill>
              </a:rPr>
              <a:t>1</a:t>
            </a:r>
          </a:p>
        </p:txBody>
      </p:sp>
      <p:sp>
        <p:nvSpPr>
          <p:cNvPr id="15" name="TextBox 14"/>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tx1">
                    <a:lumMod val="65000"/>
                  </a:schemeClr>
                </a:solidFill>
              </a:rPr>
              <a:t>R. Talbert, Barrington Atlas of the Greek and Roman World, Princeton UP 2001</a:t>
            </a:r>
          </a:p>
        </p:txBody>
      </p:sp>
      <p:sp>
        <p:nvSpPr>
          <p:cNvPr id="16" name="Oval 15"/>
          <p:cNvSpPr/>
          <p:nvPr/>
        </p:nvSpPr>
        <p:spPr>
          <a:xfrm>
            <a:off x="932140" y="5733256"/>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115616" y="5867980"/>
            <a:ext cx="312906" cy="369332"/>
          </a:xfrm>
          <a:prstGeom prst="rect">
            <a:avLst/>
          </a:prstGeom>
          <a:noFill/>
        </p:spPr>
        <p:txBody>
          <a:bodyPr wrap="none" rtlCol="0">
            <a:spAutoFit/>
          </a:bodyPr>
          <a:lstStyle/>
          <a:p>
            <a:r>
              <a:rPr lang="en-GB" dirty="0">
                <a:solidFill>
                  <a:srgbClr val="25EE04"/>
                </a:solidFill>
              </a:rPr>
              <a:t>2</a:t>
            </a:r>
          </a:p>
        </p:txBody>
      </p:sp>
      <p:sp>
        <p:nvSpPr>
          <p:cNvPr id="19" name="TextBox 18"/>
          <p:cNvSpPr txBox="1"/>
          <p:nvPr/>
        </p:nvSpPr>
        <p:spPr>
          <a:xfrm>
            <a:off x="2421210" y="4643844"/>
            <a:ext cx="312906" cy="369332"/>
          </a:xfrm>
          <a:prstGeom prst="rect">
            <a:avLst/>
          </a:prstGeom>
          <a:noFill/>
        </p:spPr>
        <p:txBody>
          <a:bodyPr wrap="none" rtlCol="0">
            <a:spAutoFit/>
          </a:bodyPr>
          <a:lstStyle/>
          <a:p>
            <a:r>
              <a:rPr lang="en-GB" dirty="0">
                <a:solidFill>
                  <a:srgbClr val="25EE04"/>
                </a:solidFill>
              </a:rPr>
              <a:t>3</a:t>
            </a:r>
          </a:p>
        </p:txBody>
      </p:sp>
      <p:sp>
        <p:nvSpPr>
          <p:cNvPr id="20" name="Oval 19"/>
          <p:cNvSpPr/>
          <p:nvPr/>
        </p:nvSpPr>
        <p:spPr>
          <a:xfrm>
            <a:off x="2767292" y="6093296"/>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2619947" y="6196662"/>
            <a:ext cx="312906" cy="369332"/>
          </a:xfrm>
          <a:prstGeom prst="rect">
            <a:avLst/>
          </a:prstGeom>
          <a:noFill/>
        </p:spPr>
        <p:txBody>
          <a:bodyPr wrap="none" rtlCol="0">
            <a:spAutoFit/>
          </a:bodyPr>
          <a:lstStyle/>
          <a:p>
            <a:r>
              <a:rPr lang="en-GB" dirty="0">
                <a:solidFill>
                  <a:srgbClr val="25EE04"/>
                </a:solidFill>
              </a:rPr>
              <a:t>3</a:t>
            </a:r>
          </a:p>
        </p:txBody>
      </p:sp>
      <p:sp>
        <p:nvSpPr>
          <p:cNvPr id="23" name="TextBox 22"/>
          <p:cNvSpPr txBox="1"/>
          <p:nvPr/>
        </p:nvSpPr>
        <p:spPr>
          <a:xfrm>
            <a:off x="2386886" y="5574594"/>
            <a:ext cx="312906" cy="369332"/>
          </a:xfrm>
          <a:prstGeom prst="rect">
            <a:avLst/>
          </a:prstGeom>
          <a:noFill/>
        </p:spPr>
        <p:txBody>
          <a:bodyPr wrap="none" rtlCol="0">
            <a:spAutoFit/>
          </a:bodyPr>
          <a:lstStyle/>
          <a:p>
            <a:r>
              <a:rPr lang="en-GB" dirty="0">
                <a:solidFill>
                  <a:srgbClr val="25EE04"/>
                </a:solidFill>
              </a:rPr>
              <a:t>2</a:t>
            </a:r>
          </a:p>
        </p:txBody>
      </p:sp>
      <p:sp>
        <p:nvSpPr>
          <p:cNvPr id="25" name="Oval 24"/>
          <p:cNvSpPr/>
          <p:nvPr/>
        </p:nvSpPr>
        <p:spPr>
          <a:xfrm>
            <a:off x="3740453" y="4445496"/>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3814609" y="4589512"/>
            <a:ext cx="312906" cy="369332"/>
          </a:xfrm>
          <a:prstGeom prst="rect">
            <a:avLst/>
          </a:prstGeom>
          <a:noFill/>
        </p:spPr>
        <p:txBody>
          <a:bodyPr wrap="none" rtlCol="0">
            <a:spAutoFit/>
          </a:bodyPr>
          <a:lstStyle/>
          <a:p>
            <a:r>
              <a:rPr lang="en-GB" dirty="0">
                <a:solidFill>
                  <a:srgbClr val="25EE04"/>
                </a:solidFill>
              </a:rPr>
              <a:t>3</a:t>
            </a:r>
          </a:p>
        </p:txBody>
      </p:sp>
      <p:sp>
        <p:nvSpPr>
          <p:cNvPr id="28" name="TextBox 27"/>
          <p:cNvSpPr txBox="1"/>
          <p:nvPr/>
        </p:nvSpPr>
        <p:spPr>
          <a:xfrm>
            <a:off x="4127515" y="3861048"/>
            <a:ext cx="312906" cy="369332"/>
          </a:xfrm>
          <a:prstGeom prst="rect">
            <a:avLst/>
          </a:prstGeom>
          <a:noFill/>
        </p:spPr>
        <p:txBody>
          <a:bodyPr wrap="none" rtlCol="0">
            <a:spAutoFit/>
          </a:bodyPr>
          <a:lstStyle/>
          <a:p>
            <a:r>
              <a:rPr lang="en-GB" dirty="0">
                <a:solidFill>
                  <a:srgbClr val="25EE04"/>
                </a:solidFill>
              </a:rPr>
              <a:t>5</a:t>
            </a:r>
          </a:p>
        </p:txBody>
      </p:sp>
      <p:sp>
        <p:nvSpPr>
          <p:cNvPr id="30" name="Oval 29"/>
          <p:cNvSpPr/>
          <p:nvPr/>
        </p:nvSpPr>
        <p:spPr>
          <a:xfrm>
            <a:off x="2123728" y="5350567"/>
            <a:ext cx="480287" cy="454697"/>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p:cNvSpPr/>
          <p:nvPr/>
        </p:nvSpPr>
        <p:spPr>
          <a:xfrm>
            <a:off x="2159732" y="5579948"/>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1907704" y="5363924"/>
            <a:ext cx="312906" cy="369332"/>
          </a:xfrm>
          <a:prstGeom prst="rect">
            <a:avLst/>
          </a:prstGeom>
          <a:noFill/>
        </p:spPr>
        <p:txBody>
          <a:bodyPr wrap="none" rtlCol="0">
            <a:spAutoFit/>
          </a:bodyPr>
          <a:lstStyle/>
          <a:p>
            <a:r>
              <a:rPr lang="en-GB" dirty="0">
                <a:solidFill>
                  <a:srgbClr val="25EE04"/>
                </a:solidFill>
              </a:rPr>
              <a:t>9</a:t>
            </a:r>
          </a:p>
        </p:txBody>
      </p:sp>
      <p:sp>
        <p:nvSpPr>
          <p:cNvPr id="33" name="Oval 32"/>
          <p:cNvSpPr/>
          <p:nvPr/>
        </p:nvSpPr>
        <p:spPr>
          <a:xfrm>
            <a:off x="1691680" y="4230380"/>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a:off x="1782545" y="4136450"/>
            <a:ext cx="312906" cy="369332"/>
          </a:xfrm>
          <a:prstGeom prst="rect">
            <a:avLst/>
          </a:prstGeom>
          <a:noFill/>
        </p:spPr>
        <p:txBody>
          <a:bodyPr wrap="none" rtlCol="0">
            <a:spAutoFit/>
          </a:bodyPr>
          <a:lstStyle/>
          <a:p>
            <a:r>
              <a:rPr lang="en-GB" dirty="0">
                <a:solidFill>
                  <a:srgbClr val="25EE04"/>
                </a:solidFill>
              </a:rPr>
              <a:t>1</a:t>
            </a:r>
          </a:p>
        </p:txBody>
      </p:sp>
      <p:sp>
        <p:nvSpPr>
          <p:cNvPr id="35" name="TextBox 34"/>
          <p:cNvSpPr txBox="1"/>
          <p:nvPr/>
        </p:nvSpPr>
        <p:spPr>
          <a:xfrm>
            <a:off x="1547664" y="4221088"/>
            <a:ext cx="48603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KYME</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6" name="TextBox 35"/>
          <p:cNvSpPr txBox="1"/>
          <p:nvPr/>
        </p:nvSpPr>
        <p:spPr>
          <a:xfrm>
            <a:off x="1835696" y="5697542"/>
            <a:ext cx="1095172" cy="215444"/>
          </a:xfrm>
          <a:prstGeom prst="rect">
            <a:avLst/>
          </a:prstGeom>
          <a:noFill/>
        </p:spPr>
        <p:txBody>
          <a:bodyPr wrap="none" rtlCol="0">
            <a:spAutoFit/>
          </a:bodyPr>
          <a:lstStyle/>
          <a:p>
            <a:r>
              <a:rPr lang="en-GB" sz="800" b="1" dirty="0">
                <a:solidFill>
                  <a:schemeClr val="bg1">
                    <a:lumMod val="85000"/>
                    <a:lumOff val="15000"/>
                  </a:schemeClr>
                </a:solidFill>
                <a:latin typeface="Times New Roman" pitchFamily="18" charset="0"/>
                <a:cs typeface="Times New Roman" pitchFamily="18" charset="0"/>
              </a:rPr>
              <a:t>HALICARNASSOS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7" name="TextBox 36"/>
          <p:cNvSpPr txBox="1"/>
          <p:nvPr/>
        </p:nvSpPr>
        <p:spPr>
          <a:xfrm>
            <a:off x="1835696" y="5085184"/>
            <a:ext cx="572593" cy="215444"/>
          </a:xfrm>
          <a:prstGeom prst="rect">
            <a:avLst/>
          </a:prstGeom>
          <a:noFill/>
        </p:spPr>
        <p:txBody>
          <a:bodyPr wrap="none" rtlCol="0">
            <a:spAutoFit/>
          </a:bodyPr>
          <a:lstStyle/>
          <a:p>
            <a:r>
              <a:rPr lang="en-GB" sz="800" b="1" dirty="0">
                <a:solidFill>
                  <a:schemeClr val="bg1">
                    <a:lumMod val="85000"/>
                    <a:lumOff val="15000"/>
                  </a:schemeClr>
                </a:solidFill>
                <a:latin typeface="Times New Roman" pitchFamily="18" charset="0"/>
                <a:cs typeface="Times New Roman" pitchFamily="18" charset="0"/>
              </a:rPr>
              <a:t>PRIENE</a:t>
            </a:r>
            <a:endParaRPr lang="en-GB" sz="1000" b="1" dirty="0">
              <a:solidFill>
                <a:schemeClr val="bg1">
                  <a:lumMod val="85000"/>
                  <a:lumOff val="15000"/>
                </a:schemeClr>
              </a:solidFill>
              <a:latin typeface="Times New Roman" pitchFamily="18" charset="0"/>
              <a:cs typeface="Times New Roman" pitchFamily="18" charset="0"/>
            </a:endParaRPr>
          </a:p>
        </p:txBody>
      </p:sp>
      <p:sp>
        <p:nvSpPr>
          <p:cNvPr id="39" name="TextBox 38"/>
          <p:cNvSpPr txBox="1"/>
          <p:nvPr/>
        </p:nvSpPr>
        <p:spPr>
          <a:xfrm>
            <a:off x="769477" y="4047978"/>
            <a:ext cx="312906" cy="369332"/>
          </a:xfrm>
          <a:prstGeom prst="rect">
            <a:avLst/>
          </a:prstGeom>
          <a:noFill/>
        </p:spPr>
        <p:txBody>
          <a:bodyPr wrap="none" rtlCol="0">
            <a:spAutoFit/>
          </a:bodyPr>
          <a:lstStyle/>
          <a:p>
            <a:r>
              <a:rPr lang="en-GB" dirty="0">
                <a:solidFill>
                  <a:srgbClr val="25EE04"/>
                </a:solidFill>
              </a:rPr>
              <a:t>3</a:t>
            </a:r>
          </a:p>
        </p:txBody>
      </p:sp>
      <p:sp>
        <p:nvSpPr>
          <p:cNvPr id="40" name="TextBox 39"/>
          <p:cNvSpPr txBox="1"/>
          <p:nvPr/>
        </p:nvSpPr>
        <p:spPr>
          <a:xfrm rot="2409601">
            <a:off x="726684" y="4135982"/>
            <a:ext cx="56778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ERESOS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8" name="Oval 37"/>
          <p:cNvSpPr/>
          <p:nvPr/>
        </p:nvSpPr>
        <p:spPr>
          <a:xfrm>
            <a:off x="925930" y="3978448"/>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p:cNvSpPr txBox="1"/>
          <p:nvPr/>
        </p:nvSpPr>
        <p:spPr>
          <a:xfrm>
            <a:off x="2339752" y="5013176"/>
            <a:ext cx="312906" cy="369332"/>
          </a:xfrm>
          <a:prstGeom prst="rect">
            <a:avLst/>
          </a:prstGeom>
          <a:noFill/>
        </p:spPr>
        <p:txBody>
          <a:bodyPr wrap="none" rtlCol="0">
            <a:spAutoFit/>
          </a:bodyPr>
          <a:lstStyle/>
          <a:p>
            <a:r>
              <a:rPr lang="en-GB" dirty="0">
                <a:solidFill>
                  <a:srgbClr val="25EE04"/>
                </a:solidFill>
              </a:rPr>
              <a:t>2</a:t>
            </a:r>
          </a:p>
        </p:txBody>
      </p:sp>
      <p:sp>
        <p:nvSpPr>
          <p:cNvPr id="31" name="TextBox 30"/>
          <p:cNvSpPr txBox="1"/>
          <p:nvPr/>
        </p:nvSpPr>
        <p:spPr>
          <a:xfrm>
            <a:off x="1979712" y="5445804"/>
            <a:ext cx="61747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MYLASA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1" name="Oval 40"/>
          <p:cNvSpPr/>
          <p:nvPr/>
        </p:nvSpPr>
        <p:spPr>
          <a:xfrm>
            <a:off x="2227307" y="5260558"/>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2051720" y="5306435"/>
            <a:ext cx="71205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EUROMOS.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4" name="Oval 43"/>
          <p:cNvSpPr/>
          <p:nvPr/>
        </p:nvSpPr>
        <p:spPr>
          <a:xfrm>
            <a:off x="3524147" y="5126125"/>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TextBox 44"/>
          <p:cNvSpPr txBox="1"/>
          <p:nvPr/>
        </p:nvSpPr>
        <p:spPr>
          <a:xfrm>
            <a:off x="3355890" y="5157192"/>
            <a:ext cx="69923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KIDRAMA.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6" name="TextBox 45"/>
          <p:cNvSpPr txBox="1"/>
          <p:nvPr/>
        </p:nvSpPr>
        <p:spPr>
          <a:xfrm>
            <a:off x="3707904" y="5229200"/>
            <a:ext cx="312906" cy="369332"/>
          </a:xfrm>
          <a:prstGeom prst="rect">
            <a:avLst/>
          </a:prstGeom>
          <a:noFill/>
        </p:spPr>
        <p:txBody>
          <a:bodyPr wrap="none" rtlCol="0">
            <a:spAutoFit/>
          </a:bodyPr>
          <a:lstStyle/>
          <a:p>
            <a:r>
              <a:rPr lang="en-GB" dirty="0">
                <a:solidFill>
                  <a:srgbClr val="25EE04"/>
                </a:solidFill>
              </a:rPr>
              <a:t>2</a:t>
            </a:r>
          </a:p>
        </p:txBody>
      </p:sp>
      <p:sp>
        <p:nvSpPr>
          <p:cNvPr id="47" name="Oval 46"/>
          <p:cNvSpPr/>
          <p:nvPr/>
        </p:nvSpPr>
        <p:spPr>
          <a:xfrm>
            <a:off x="2011283" y="6070647"/>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TextBox 47"/>
          <p:cNvSpPr txBox="1"/>
          <p:nvPr/>
        </p:nvSpPr>
        <p:spPr>
          <a:xfrm>
            <a:off x="1781714" y="6093296"/>
            <a:ext cx="62388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NISYROS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9" name="TextBox 48"/>
          <p:cNvSpPr txBox="1"/>
          <p:nvPr/>
        </p:nvSpPr>
        <p:spPr>
          <a:xfrm>
            <a:off x="1789744" y="6011996"/>
            <a:ext cx="312906" cy="369332"/>
          </a:xfrm>
          <a:prstGeom prst="rect">
            <a:avLst/>
          </a:prstGeom>
          <a:noFill/>
        </p:spPr>
        <p:txBody>
          <a:bodyPr wrap="none" rtlCol="0">
            <a:spAutoFit/>
          </a:bodyPr>
          <a:lstStyle/>
          <a:p>
            <a:r>
              <a:rPr lang="en-GB" dirty="0">
                <a:solidFill>
                  <a:srgbClr val="25EE04"/>
                </a:solidFill>
              </a:rPr>
              <a:t>1</a:t>
            </a:r>
          </a:p>
        </p:txBody>
      </p:sp>
      <p:sp>
        <p:nvSpPr>
          <p:cNvPr id="51" name="TextBox 50"/>
          <p:cNvSpPr txBox="1"/>
          <p:nvPr/>
        </p:nvSpPr>
        <p:spPr>
          <a:xfrm>
            <a:off x="1810822" y="4365104"/>
            <a:ext cx="312906" cy="369332"/>
          </a:xfrm>
          <a:prstGeom prst="rect">
            <a:avLst/>
          </a:prstGeom>
          <a:noFill/>
        </p:spPr>
        <p:txBody>
          <a:bodyPr wrap="none" rtlCol="0">
            <a:spAutoFit/>
          </a:bodyPr>
          <a:lstStyle/>
          <a:p>
            <a:r>
              <a:rPr lang="en-GB" dirty="0">
                <a:solidFill>
                  <a:srgbClr val="25EE04"/>
                </a:solidFill>
              </a:rPr>
              <a:t>2</a:t>
            </a:r>
          </a:p>
        </p:txBody>
      </p:sp>
      <p:sp>
        <p:nvSpPr>
          <p:cNvPr id="52" name="TextBox 51"/>
          <p:cNvSpPr txBox="1"/>
          <p:nvPr/>
        </p:nvSpPr>
        <p:spPr>
          <a:xfrm>
            <a:off x="1763688" y="4379496"/>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3" name="TextBox 52"/>
          <p:cNvSpPr txBox="1"/>
          <p:nvPr/>
        </p:nvSpPr>
        <p:spPr>
          <a:xfrm>
            <a:off x="1810313" y="4459654"/>
            <a:ext cx="60144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SIPYLOS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0" name="Oval 49"/>
          <p:cNvSpPr/>
          <p:nvPr/>
        </p:nvSpPr>
        <p:spPr>
          <a:xfrm>
            <a:off x="2027976" y="4361766"/>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Oval 53"/>
          <p:cNvSpPr/>
          <p:nvPr/>
        </p:nvSpPr>
        <p:spPr>
          <a:xfrm>
            <a:off x="3131840" y="3717032"/>
            <a:ext cx="470254" cy="408650"/>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TextBox 54"/>
          <p:cNvSpPr txBox="1"/>
          <p:nvPr/>
        </p:nvSpPr>
        <p:spPr>
          <a:xfrm>
            <a:off x="3059832" y="3861628"/>
            <a:ext cx="60946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AIZANOI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6" name="TextBox 55"/>
          <p:cNvSpPr txBox="1"/>
          <p:nvPr/>
        </p:nvSpPr>
        <p:spPr>
          <a:xfrm>
            <a:off x="3211241" y="3995772"/>
            <a:ext cx="312906" cy="369332"/>
          </a:xfrm>
          <a:prstGeom prst="rect">
            <a:avLst/>
          </a:prstGeom>
          <a:noFill/>
        </p:spPr>
        <p:txBody>
          <a:bodyPr wrap="none" rtlCol="0">
            <a:spAutoFit/>
          </a:bodyPr>
          <a:lstStyle/>
          <a:p>
            <a:r>
              <a:rPr lang="en-GB" dirty="0">
                <a:solidFill>
                  <a:srgbClr val="25EE04"/>
                </a:solidFill>
              </a:rPr>
              <a:t>6</a:t>
            </a:r>
          </a:p>
        </p:txBody>
      </p:sp>
      <p:sp>
        <p:nvSpPr>
          <p:cNvPr id="57" name="Oval 56"/>
          <p:cNvSpPr/>
          <p:nvPr/>
        </p:nvSpPr>
        <p:spPr>
          <a:xfrm>
            <a:off x="1475656" y="3429000"/>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a:off x="1377524" y="3490714"/>
            <a:ext cx="58060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SCEPSIS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9" name="TextBox 58"/>
          <p:cNvSpPr txBox="1"/>
          <p:nvPr/>
        </p:nvSpPr>
        <p:spPr>
          <a:xfrm>
            <a:off x="1547664" y="3212976"/>
            <a:ext cx="312906" cy="369332"/>
          </a:xfrm>
          <a:prstGeom prst="rect">
            <a:avLst/>
          </a:prstGeom>
          <a:noFill/>
        </p:spPr>
        <p:txBody>
          <a:bodyPr wrap="none" rtlCol="0">
            <a:spAutoFit/>
          </a:bodyPr>
          <a:lstStyle/>
          <a:p>
            <a:r>
              <a:rPr lang="en-GB" dirty="0">
                <a:solidFill>
                  <a:srgbClr val="25EE04"/>
                </a:solidFill>
              </a:rPr>
              <a:t>1</a:t>
            </a:r>
          </a:p>
        </p:txBody>
      </p:sp>
      <p:sp>
        <p:nvSpPr>
          <p:cNvPr id="60" name="Oval 59"/>
          <p:cNvSpPr/>
          <p:nvPr/>
        </p:nvSpPr>
        <p:spPr>
          <a:xfrm>
            <a:off x="1644546" y="3753615"/>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p:cNvSpPr txBox="1"/>
          <p:nvPr/>
        </p:nvSpPr>
        <p:spPr>
          <a:xfrm>
            <a:off x="1331640" y="3790200"/>
            <a:ext cx="76174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PERPERENE</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2" name="TextBox 61"/>
          <p:cNvSpPr txBox="1"/>
          <p:nvPr/>
        </p:nvSpPr>
        <p:spPr>
          <a:xfrm>
            <a:off x="1738814" y="3635732"/>
            <a:ext cx="312906" cy="369332"/>
          </a:xfrm>
          <a:prstGeom prst="rect">
            <a:avLst/>
          </a:prstGeom>
          <a:noFill/>
        </p:spPr>
        <p:txBody>
          <a:bodyPr wrap="none" rtlCol="0">
            <a:spAutoFit/>
          </a:bodyPr>
          <a:lstStyle/>
          <a:p>
            <a:r>
              <a:rPr lang="en-GB" dirty="0">
                <a:solidFill>
                  <a:srgbClr val="25EE04"/>
                </a:solidFill>
              </a:rPr>
              <a:t>1</a:t>
            </a:r>
          </a:p>
        </p:txBody>
      </p:sp>
      <p:sp>
        <p:nvSpPr>
          <p:cNvPr id="63" name="Oval 62"/>
          <p:cNvSpPr/>
          <p:nvPr/>
        </p:nvSpPr>
        <p:spPr>
          <a:xfrm>
            <a:off x="1251858" y="3635732"/>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a:off x="1090742" y="3491716"/>
            <a:ext cx="312906" cy="369332"/>
          </a:xfrm>
          <a:prstGeom prst="rect">
            <a:avLst/>
          </a:prstGeom>
          <a:noFill/>
        </p:spPr>
        <p:txBody>
          <a:bodyPr wrap="none" rtlCol="0">
            <a:spAutoFit/>
          </a:bodyPr>
          <a:lstStyle/>
          <a:p>
            <a:r>
              <a:rPr lang="en-GB" dirty="0">
                <a:solidFill>
                  <a:srgbClr val="25EE04"/>
                </a:solidFill>
              </a:rPr>
              <a:t>1</a:t>
            </a:r>
          </a:p>
        </p:txBody>
      </p:sp>
      <p:sp>
        <p:nvSpPr>
          <p:cNvPr id="65" name="TextBox 64"/>
          <p:cNvSpPr txBox="1"/>
          <p:nvPr/>
        </p:nvSpPr>
        <p:spPr>
          <a:xfrm>
            <a:off x="1041336" y="3672395"/>
            <a:ext cx="50526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7" name="TextBox 66"/>
          <p:cNvSpPr txBox="1"/>
          <p:nvPr/>
        </p:nvSpPr>
        <p:spPr>
          <a:xfrm>
            <a:off x="1679243" y="3011262"/>
            <a:ext cx="312906" cy="369332"/>
          </a:xfrm>
          <a:prstGeom prst="rect">
            <a:avLst/>
          </a:prstGeom>
          <a:noFill/>
        </p:spPr>
        <p:txBody>
          <a:bodyPr wrap="none" rtlCol="0">
            <a:spAutoFit/>
          </a:bodyPr>
          <a:lstStyle/>
          <a:p>
            <a:r>
              <a:rPr lang="en-GB" dirty="0">
                <a:solidFill>
                  <a:srgbClr val="25EE04"/>
                </a:solidFill>
              </a:rPr>
              <a:t>1</a:t>
            </a:r>
          </a:p>
        </p:txBody>
      </p:sp>
      <p:sp>
        <p:nvSpPr>
          <p:cNvPr id="68" name="TextBox 67"/>
          <p:cNvSpPr txBox="1"/>
          <p:nvPr/>
        </p:nvSpPr>
        <p:spPr>
          <a:xfrm>
            <a:off x="1327483" y="2995723"/>
            <a:ext cx="80663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LAMPSAKOS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6" name="Oval 65"/>
          <p:cNvSpPr/>
          <p:nvPr/>
        </p:nvSpPr>
        <p:spPr>
          <a:xfrm>
            <a:off x="1559816" y="2959138"/>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TextBox 70"/>
          <p:cNvSpPr txBox="1"/>
          <p:nvPr/>
        </p:nvSpPr>
        <p:spPr>
          <a:xfrm rot="1508616">
            <a:off x="2559680" y="3084696"/>
            <a:ext cx="827471" cy="33855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APOLLONIA</a:t>
            </a:r>
            <a:br>
              <a:rPr lang="en-GB" sz="800" dirty="0">
                <a:solidFill>
                  <a:schemeClr val="bg1">
                    <a:lumMod val="85000"/>
                    <a:lumOff val="15000"/>
                  </a:schemeClr>
                </a:solidFill>
                <a:latin typeface="Times New Roman" pitchFamily="18" charset="0"/>
                <a:cs typeface="Times New Roman" pitchFamily="18" charset="0"/>
              </a:rPr>
            </a:br>
            <a:r>
              <a:rPr lang="en-GB" sz="800" dirty="0">
                <a:solidFill>
                  <a:schemeClr val="bg1">
                    <a:lumMod val="85000"/>
                    <a:lumOff val="15000"/>
                  </a:schemeClr>
                </a:solidFill>
                <a:latin typeface="Times New Roman" pitchFamily="18" charset="0"/>
                <a:cs typeface="Times New Roman" pitchFamily="18" charset="0"/>
              </a:rPr>
              <a:t>RHYNDAKOS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9" name="Oval 68"/>
          <p:cNvSpPr/>
          <p:nvPr/>
        </p:nvSpPr>
        <p:spPr>
          <a:xfrm>
            <a:off x="2669612" y="2972496"/>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a:off x="2767292" y="2944967"/>
            <a:ext cx="312906" cy="369332"/>
          </a:xfrm>
          <a:prstGeom prst="rect">
            <a:avLst/>
          </a:prstGeom>
          <a:noFill/>
        </p:spPr>
        <p:txBody>
          <a:bodyPr wrap="none" rtlCol="0">
            <a:spAutoFit/>
          </a:bodyPr>
          <a:lstStyle/>
          <a:p>
            <a:r>
              <a:rPr lang="en-GB" dirty="0">
                <a:solidFill>
                  <a:srgbClr val="25EE04"/>
                </a:solidFill>
              </a:rPr>
              <a:t>1</a:t>
            </a:r>
          </a:p>
        </p:txBody>
      </p:sp>
      <p:sp>
        <p:nvSpPr>
          <p:cNvPr id="73" name="TextBox 72"/>
          <p:cNvSpPr txBox="1"/>
          <p:nvPr/>
        </p:nvSpPr>
        <p:spPr>
          <a:xfrm rot="2337751">
            <a:off x="2688346" y="3947037"/>
            <a:ext cx="622286" cy="338554"/>
          </a:xfrm>
          <a:prstGeom prst="rect">
            <a:avLst/>
          </a:prstGeom>
          <a:noFill/>
        </p:spPr>
        <p:txBody>
          <a:bodyPr wrap="none" rtlCol="0">
            <a:spAutoFit/>
          </a:bodyPr>
          <a:lstStyle/>
          <a:p>
            <a:pPr algn="ctr"/>
            <a:r>
              <a:rPr lang="en-GB" sz="800" dirty="0">
                <a:solidFill>
                  <a:schemeClr val="bg1">
                    <a:lumMod val="85000"/>
                    <a:lumOff val="15000"/>
                  </a:schemeClr>
                </a:solidFill>
                <a:latin typeface="Times New Roman" pitchFamily="18" charset="0"/>
                <a:cs typeface="Times New Roman" pitchFamily="18" charset="0"/>
              </a:rPr>
              <a:t>ANKYRA</a:t>
            </a:r>
            <a:br>
              <a:rPr lang="en-GB" sz="800" dirty="0">
                <a:solidFill>
                  <a:schemeClr val="bg1">
                    <a:lumMod val="85000"/>
                    <a:lumOff val="15000"/>
                  </a:schemeClr>
                </a:solidFill>
                <a:latin typeface="Times New Roman" pitchFamily="18" charset="0"/>
                <a:cs typeface="Times New Roman" pitchFamily="18" charset="0"/>
              </a:rPr>
            </a:br>
            <a:r>
              <a:rPr lang="en-GB" sz="800" dirty="0">
                <a:solidFill>
                  <a:schemeClr val="bg1">
                    <a:lumMod val="85000"/>
                    <a:lumOff val="15000"/>
                  </a:schemeClr>
                </a:solidFill>
                <a:latin typeface="Times New Roman" pitchFamily="18" charset="0"/>
                <a:cs typeface="Times New Roman" pitchFamily="18" charset="0"/>
              </a:rPr>
              <a:t>PHR.</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2" name="Oval 71"/>
          <p:cNvSpPr/>
          <p:nvPr/>
        </p:nvSpPr>
        <p:spPr>
          <a:xfrm>
            <a:off x="2771800" y="3789040"/>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TextBox 75"/>
          <p:cNvSpPr txBox="1"/>
          <p:nvPr/>
        </p:nvSpPr>
        <p:spPr>
          <a:xfrm>
            <a:off x="2843808" y="3707740"/>
            <a:ext cx="312906" cy="369332"/>
          </a:xfrm>
          <a:prstGeom prst="rect">
            <a:avLst/>
          </a:prstGeom>
          <a:noFill/>
        </p:spPr>
        <p:txBody>
          <a:bodyPr wrap="none" rtlCol="0">
            <a:spAutoFit/>
          </a:bodyPr>
          <a:lstStyle/>
          <a:p>
            <a:r>
              <a:rPr lang="en-GB" dirty="0">
                <a:solidFill>
                  <a:srgbClr val="25EE04"/>
                </a:solidFill>
              </a:rPr>
              <a:t>1</a:t>
            </a:r>
          </a:p>
        </p:txBody>
      </p:sp>
      <p:sp>
        <p:nvSpPr>
          <p:cNvPr id="77" name="Oval 76"/>
          <p:cNvSpPr/>
          <p:nvPr/>
        </p:nvSpPr>
        <p:spPr>
          <a:xfrm>
            <a:off x="932140" y="3085152"/>
            <a:ext cx="527240" cy="437210"/>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Box 77"/>
          <p:cNvSpPr txBox="1"/>
          <p:nvPr/>
        </p:nvSpPr>
        <p:spPr>
          <a:xfrm rot="20454748">
            <a:off x="695299" y="3218276"/>
            <a:ext cx="85472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ALEXANDRIA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9" name="TextBox 78"/>
          <p:cNvSpPr txBox="1"/>
          <p:nvPr/>
        </p:nvSpPr>
        <p:spPr>
          <a:xfrm>
            <a:off x="1331640" y="3140968"/>
            <a:ext cx="312906" cy="369332"/>
          </a:xfrm>
          <a:prstGeom prst="rect">
            <a:avLst/>
          </a:prstGeom>
          <a:noFill/>
        </p:spPr>
        <p:txBody>
          <a:bodyPr wrap="none" rtlCol="0">
            <a:spAutoFit/>
          </a:bodyPr>
          <a:lstStyle/>
          <a:p>
            <a:r>
              <a:rPr lang="en-GB" dirty="0">
                <a:solidFill>
                  <a:srgbClr val="25EE04"/>
                </a:solidFill>
              </a:rPr>
              <a:t>7</a:t>
            </a:r>
          </a:p>
        </p:txBody>
      </p:sp>
      <p:sp>
        <p:nvSpPr>
          <p:cNvPr id="80" name="Oval 79"/>
          <p:cNvSpPr/>
          <p:nvPr/>
        </p:nvSpPr>
        <p:spPr>
          <a:xfrm>
            <a:off x="467544" y="5161837"/>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TextBox 81"/>
          <p:cNvSpPr txBox="1"/>
          <p:nvPr/>
        </p:nvSpPr>
        <p:spPr>
          <a:xfrm>
            <a:off x="567687" y="5184194"/>
            <a:ext cx="312906" cy="369332"/>
          </a:xfrm>
          <a:prstGeom prst="rect">
            <a:avLst/>
          </a:prstGeom>
          <a:noFill/>
        </p:spPr>
        <p:txBody>
          <a:bodyPr wrap="none" rtlCol="0">
            <a:spAutoFit/>
          </a:bodyPr>
          <a:lstStyle/>
          <a:p>
            <a:r>
              <a:rPr lang="en-GB" dirty="0">
                <a:solidFill>
                  <a:srgbClr val="25EE04"/>
                </a:solidFill>
              </a:rPr>
              <a:t>1</a:t>
            </a:r>
          </a:p>
        </p:txBody>
      </p:sp>
      <p:sp>
        <p:nvSpPr>
          <p:cNvPr id="83" name="Oval 82"/>
          <p:cNvSpPr/>
          <p:nvPr/>
        </p:nvSpPr>
        <p:spPr>
          <a:xfrm>
            <a:off x="877590" y="6322676"/>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a:off x="1115616" y="6372036"/>
            <a:ext cx="312906" cy="369332"/>
          </a:xfrm>
          <a:prstGeom prst="rect">
            <a:avLst/>
          </a:prstGeom>
          <a:noFill/>
        </p:spPr>
        <p:txBody>
          <a:bodyPr wrap="none" rtlCol="0">
            <a:spAutoFit/>
          </a:bodyPr>
          <a:lstStyle/>
          <a:p>
            <a:r>
              <a:rPr lang="en-GB" dirty="0">
                <a:solidFill>
                  <a:srgbClr val="25EE04"/>
                </a:solidFill>
              </a:rPr>
              <a:t>2</a:t>
            </a:r>
          </a:p>
        </p:txBody>
      </p:sp>
      <p:sp>
        <p:nvSpPr>
          <p:cNvPr id="85" name="Oval 84"/>
          <p:cNvSpPr/>
          <p:nvPr/>
        </p:nvSpPr>
        <p:spPr>
          <a:xfrm>
            <a:off x="2195736" y="4257091"/>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6" name="TextBox 85"/>
          <p:cNvSpPr txBox="1"/>
          <p:nvPr/>
        </p:nvSpPr>
        <p:spPr>
          <a:xfrm>
            <a:off x="2176790" y="4005064"/>
            <a:ext cx="312906" cy="369332"/>
          </a:xfrm>
          <a:prstGeom prst="rect">
            <a:avLst/>
          </a:prstGeom>
          <a:noFill/>
        </p:spPr>
        <p:txBody>
          <a:bodyPr wrap="none" rtlCol="0">
            <a:spAutoFit/>
          </a:bodyPr>
          <a:lstStyle/>
          <a:p>
            <a:r>
              <a:rPr lang="en-GB" dirty="0">
                <a:solidFill>
                  <a:srgbClr val="25EE04"/>
                </a:solidFill>
              </a:rPr>
              <a:t>1</a:t>
            </a:r>
          </a:p>
        </p:txBody>
      </p:sp>
      <p:sp>
        <p:nvSpPr>
          <p:cNvPr id="87" name="TextBox 86"/>
          <p:cNvSpPr txBox="1"/>
          <p:nvPr/>
        </p:nvSpPr>
        <p:spPr>
          <a:xfrm rot="19247643">
            <a:off x="1954609" y="4097503"/>
            <a:ext cx="92525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MOSCHAKOME</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8" name="Oval 87"/>
          <p:cNvSpPr/>
          <p:nvPr/>
        </p:nvSpPr>
        <p:spPr>
          <a:xfrm>
            <a:off x="3419872" y="3645024"/>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TextBox 89"/>
          <p:cNvSpPr txBox="1"/>
          <p:nvPr/>
        </p:nvSpPr>
        <p:spPr>
          <a:xfrm>
            <a:off x="3539014" y="3563724"/>
            <a:ext cx="312906" cy="369332"/>
          </a:xfrm>
          <a:prstGeom prst="rect">
            <a:avLst/>
          </a:prstGeom>
          <a:noFill/>
        </p:spPr>
        <p:txBody>
          <a:bodyPr wrap="none" rtlCol="0">
            <a:spAutoFit/>
          </a:bodyPr>
          <a:lstStyle/>
          <a:p>
            <a:r>
              <a:rPr lang="en-GB" dirty="0">
                <a:solidFill>
                  <a:srgbClr val="25EE04"/>
                </a:solidFill>
              </a:rPr>
              <a:t>1</a:t>
            </a:r>
          </a:p>
        </p:txBody>
      </p:sp>
      <p:sp>
        <p:nvSpPr>
          <p:cNvPr id="91" name="TextBox 90"/>
          <p:cNvSpPr txBox="1"/>
          <p:nvPr/>
        </p:nvSpPr>
        <p:spPr>
          <a:xfrm rot="1856374">
            <a:off x="3204987" y="3669702"/>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COTIAEUM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2" name="Oval 91"/>
          <p:cNvSpPr/>
          <p:nvPr/>
        </p:nvSpPr>
        <p:spPr>
          <a:xfrm>
            <a:off x="2391052" y="4209875"/>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TextBox 92"/>
          <p:cNvSpPr txBox="1"/>
          <p:nvPr/>
        </p:nvSpPr>
        <p:spPr>
          <a:xfrm rot="19247643">
            <a:off x="2002855" y="4205548"/>
            <a:ext cx="103906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HIEROCAESAREA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6" name="TextBox 95"/>
          <p:cNvSpPr txBox="1"/>
          <p:nvPr/>
        </p:nvSpPr>
        <p:spPr>
          <a:xfrm>
            <a:off x="2464718" y="4066182"/>
            <a:ext cx="312906" cy="369332"/>
          </a:xfrm>
          <a:prstGeom prst="rect">
            <a:avLst/>
          </a:prstGeom>
          <a:noFill/>
        </p:spPr>
        <p:txBody>
          <a:bodyPr wrap="none" rtlCol="0">
            <a:spAutoFit/>
          </a:bodyPr>
          <a:lstStyle/>
          <a:p>
            <a:r>
              <a:rPr lang="en-GB" dirty="0">
                <a:solidFill>
                  <a:srgbClr val="25EE04"/>
                </a:solidFill>
              </a:rPr>
              <a:t>1</a:t>
            </a:r>
          </a:p>
        </p:txBody>
      </p:sp>
      <p:sp>
        <p:nvSpPr>
          <p:cNvPr id="97" name="Oval 96"/>
          <p:cNvSpPr/>
          <p:nvPr/>
        </p:nvSpPr>
        <p:spPr>
          <a:xfrm>
            <a:off x="3156713" y="4724073"/>
            <a:ext cx="406219" cy="361111"/>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8" name="TextBox 97"/>
          <p:cNvSpPr txBox="1"/>
          <p:nvPr/>
        </p:nvSpPr>
        <p:spPr>
          <a:xfrm>
            <a:off x="3382561" y="4581128"/>
            <a:ext cx="312906" cy="369332"/>
          </a:xfrm>
          <a:prstGeom prst="rect">
            <a:avLst/>
          </a:prstGeom>
          <a:noFill/>
        </p:spPr>
        <p:txBody>
          <a:bodyPr wrap="none" rtlCol="0">
            <a:spAutoFit/>
          </a:bodyPr>
          <a:lstStyle/>
          <a:p>
            <a:r>
              <a:rPr lang="en-GB" dirty="0">
                <a:solidFill>
                  <a:srgbClr val="25EE04"/>
                </a:solidFill>
              </a:rPr>
              <a:t>4</a:t>
            </a:r>
          </a:p>
        </p:txBody>
      </p:sp>
      <p:sp>
        <p:nvSpPr>
          <p:cNvPr id="99" name="Oval 98"/>
          <p:cNvSpPr/>
          <p:nvPr/>
        </p:nvSpPr>
        <p:spPr>
          <a:xfrm>
            <a:off x="3653572" y="4244698"/>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0" name="TextBox 99"/>
          <p:cNvSpPr txBox="1"/>
          <p:nvPr/>
        </p:nvSpPr>
        <p:spPr>
          <a:xfrm>
            <a:off x="3635896" y="3995772"/>
            <a:ext cx="312906" cy="369332"/>
          </a:xfrm>
          <a:prstGeom prst="rect">
            <a:avLst/>
          </a:prstGeom>
          <a:noFill/>
        </p:spPr>
        <p:txBody>
          <a:bodyPr wrap="none" rtlCol="0">
            <a:spAutoFit/>
          </a:bodyPr>
          <a:lstStyle/>
          <a:p>
            <a:r>
              <a:rPr lang="en-GB" dirty="0">
                <a:solidFill>
                  <a:srgbClr val="25EE04"/>
                </a:solidFill>
              </a:rPr>
              <a:t>3</a:t>
            </a:r>
          </a:p>
        </p:txBody>
      </p:sp>
      <p:sp>
        <p:nvSpPr>
          <p:cNvPr id="101" name="TextBox 100"/>
          <p:cNvSpPr txBox="1"/>
          <p:nvPr/>
        </p:nvSpPr>
        <p:spPr>
          <a:xfrm>
            <a:off x="3323830" y="4292433"/>
            <a:ext cx="74411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EUMENEIA.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2" name="Oval 101"/>
          <p:cNvSpPr/>
          <p:nvPr/>
        </p:nvSpPr>
        <p:spPr>
          <a:xfrm>
            <a:off x="3796186" y="3976168"/>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3" name="TextBox 102"/>
          <p:cNvSpPr txBox="1"/>
          <p:nvPr/>
        </p:nvSpPr>
        <p:spPr>
          <a:xfrm rot="1510408">
            <a:off x="3574741" y="4010094"/>
            <a:ext cx="65915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DIOKLEA.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4" name="TextBox 103"/>
          <p:cNvSpPr txBox="1"/>
          <p:nvPr/>
        </p:nvSpPr>
        <p:spPr>
          <a:xfrm>
            <a:off x="3707904" y="3767118"/>
            <a:ext cx="312906" cy="369332"/>
          </a:xfrm>
          <a:prstGeom prst="rect">
            <a:avLst/>
          </a:prstGeom>
          <a:noFill/>
        </p:spPr>
        <p:txBody>
          <a:bodyPr wrap="none" rtlCol="0">
            <a:spAutoFit/>
          </a:bodyPr>
          <a:lstStyle/>
          <a:p>
            <a:r>
              <a:rPr lang="en-GB" dirty="0">
                <a:solidFill>
                  <a:srgbClr val="25EE04"/>
                </a:solidFill>
              </a:rPr>
              <a:t>1</a:t>
            </a:r>
          </a:p>
        </p:txBody>
      </p:sp>
      <p:sp>
        <p:nvSpPr>
          <p:cNvPr id="107" name="TextBox 106"/>
          <p:cNvSpPr txBox="1"/>
          <p:nvPr/>
        </p:nvSpPr>
        <p:spPr>
          <a:xfrm>
            <a:off x="2771800" y="4221088"/>
            <a:ext cx="312906" cy="369332"/>
          </a:xfrm>
          <a:prstGeom prst="rect">
            <a:avLst/>
          </a:prstGeom>
          <a:noFill/>
        </p:spPr>
        <p:txBody>
          <a:bodyPr wrap="none" rtlCol="0">
            <a:spAutoFit/>
          </a:bodyPr>
          <a:lstStyle/>
          <a:p>
            <a:r>
              <a:rPr lang="en-GB" dirty="0">
                <a:solidFill>
                  <a:srgbClr val="25EE04"/>
                </a:solidFill>
              </a:rPr>
              <a:t>1</a:t>
            </a:r>
          </a:p>
        </p:txBody>
      </p:sp>
      <p:sp>
        <p:nvSpPr>
          <p:cNvPr id="105" name="Oval 104"/>
          <p:cNvSpPr/>
          <p:nvPr/>
        </p:nvSpPr>
        <p:spPr>
          <a:xfrm>
            <a:off x="2651114" y="4349276"/>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9" name="Oval 108"/>
          <p:cNvSpPr/>
          <p:nvPr/>
        </p:nvSpPr>
        <p:spPr>
          <a:xfrm>
            <a:off x="3987959" y="3792207"/>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0" name="TextBox 109"/>
          <p:cNvSpPr txBox="1"/>
          <p:nvPr/>
        </p:nvSpPr>
        <p:spPr>
          <a:xfrm>
            <a:off x="4012210" y="3598436"/>
            <a:ext cx="312906" cy="369332"/>
          </a:xfrm>
          <a:prstGeom prst="rect">
            <a:avLst/>
          </a:prstGeom>
          <a:noFill/>
        </p:spPr>
        <p:txBody>
          <a:bodyPr wrap="none" rtlCol="0">
            <a:spAutoFit/>
          </a:bodyPr>
          <a:lstStyle/>
          <a:p>
            <a:r>
              <a:rPr lang="en-GB" dirty="0">
                <a:solidFill>
                  <a:srgbClr val="25EE04"/>
                </a:solidFill>
              </a:rPr>
              <a:t>1</a:t>
            </a:r>
          </a:p>
        </p:txBody>
      </p:sp>
      <p:sp>
        <p:nvSpPr>
          <p:cNvPr id="111" name="TextBox 110"/>
          <p:cNvSpPr txBox="1"/>
          <p:nvPr/>
        </p:nvSpPr>
        <p:spPr>
          <a:xfrm rot="1704845">
            <a:off x="3965464" y="3913589"/>
            <a:ext cx="74411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CIDYSSEUS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3" name="TextBox 112"/>
          <p:cNvSpPr txBox="1"/>
          <p:nvPr/>
        </p:nvSpPr>
        <p:spPr>
          <a:xfrm>
            <a:off x="1720788" y="5435932"/>
            <a:ext cx="312906" cy="369332"/>
          </a:xfrm>
          <a:prstGeom prst="rect">
            <a:avLst/>
          </a:prstGeom>
          <a:noFill/>
        </p:spPr>
        <p:txBody>
          <a:bodyPr wrap="none" rtlCol="0">
            <a:spAutoFit/>
          </a:bodyPr>
          <a:lstStyle/>
          <a:p>
            <a:r>
              <a:rPr lang="en-GB" dirty="0">
                <a:solidFill>
                  <a:srgbClr val="25EE04"/>
                </a:solidFill>
              </a:rPr>
              <a:t>2</a:t>
            </a:r>
          </a:p>
        </p:txBody>
      </p:sp>
      <p:sp>
        <p:nvSpPr>
          <p:cNvPr id="114" name="TextBox 113"/>
          <p:cNvSpPr txBox="1"/>
          <p:nvPr/>
        </p:nvSpPr>
        <p:spPr>
          <a:xfrm>
            <a:off x="1561751" y="5577915"/>
            <a:ext cx="7136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BARGYLIA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5" name="Oval 114"/>
          <p:cNvSpPr/>
          <p:nvPr/>
        </p:nvSpPr>
        <p:spPr>
          <a:xfrm>
            <a:off x="2843808" y="5260558"/>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6" name="TextBox 115"/>
          <p:cNvSpPr txBox="1"/>
          <p:nvPr/>
        </p:nvSpPr>
        <p:spPr>
          <a:xfrm>
            <a:off x="2788350" y="5287851"/>
            <a:ext cx="41549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KYS.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7" name="TextBox 116"/>
          <p:cNvSpPr txBox="1"/>
          <p:nvPr/>
        </p:nvSpPr>
        <p:spPr>
          <a:xfrm>
            <a:off x="2951820" y="5103185"/>
            <a:ext cx="312906" cy="369332"/>
          </a:xfrm>
          <a:prstGeom prst="rect">
            <a:avLst/>
          </a:prstGeom>
          <a:noFill/>
        </p:spPr>
        <p:txBody>
          <a:bodyPr wrap="none" rtlCol="0">
            <a:spAutoFit/>
          </a:bodyPr>
          <a:lstStyle/>
          <a:p>
            <a:r>
              <a:rPr lang="en-GB" dirty="0">
                <a:solidFill>
                  <a:srgbClr val="25EE04"/>
                </a:solidFill>
              </a:rPr>
              <a:t>1</a:t>
            </a:r>
          </a:p>
        </p:txBody>
      </p:sp>
      <p:sp>
        <p:nvSpPr>
          <p:cNvPr id="118" name="Oval 117"/>
          <p:cNvSpPr/>
          <p:nvPr/>
        </p:nvSpPr>
        <p:spPr>
          <a:xfrm>
            <a:off x="3524015" y="4952984"/>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9" name="TextBox 118"/>
          <p:cNvSpPr txBox="1"/>
          <p:nvPr/>
        </p:nvSpPr>
        <p:spPr>
          <a:xfrm>
            <a:off x="3683030" y="4841866"/>
            <a:ext cx="312906" cy="369332"/>
          </a:xfrm>
          <a:prstGeom prst="rect">
            <a:avLst/>
          </a:prstGeom>
          <a:noFill/>
        </p:spPr>
        <p:txBody>
          <a:bodyPr wrap="none" rtlCol="0">
            <a:spAutoFit/>
          </a:bodyPr>
          <a:lstStyle/>
          <a:p>
            <a:r>
              <a:rPr lang="en-GB" dirty="0">
                <a:solidFill>
                  <a:srgbClr val="25EE04"/>
                </a:solidFill>
              </a:rPr>
              <a:t>1</a:t>
            </a:r>
          </a:p>
        </p:txBody>
      </p:sp>
      <p:sp>
        <p:nvSpPr>
          <p:cNvPr id="120" name="TextBox 119"/>
          <p:cNvSpPr txBox="1"/>
          <p:nvPr/>
        </p:nvSpPr>
        <p:spPr>
          <a:xfrm>
            <a:off x="3363306" y="4989209"/>
            <a:ext cx="129394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APOLLONIA SALBAKE.</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1" name="Oval 120"/>
          <p:cNvSpPr/>
          <p:nvPr/>
        </p:nvSpPr>
        <p:spPr>
          <a:xfrm>
            <a:off x="2599362" y="4173808"/>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 name="TextBox 121"/>
          <p:cNvSpPr txBox="1"/>
          <p:nvPr/>
        </p:nvSpPr>
        <p:spPr>
          <a:xfrm rot="19090703">
            <a:off x="2506209" y="4105248"/>
            <a:ext cx="5597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DALDIS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8" name="Oval 17"/>
          <p:cNvSpPr/>
          <p:nvPr/>
        </p:nvSpPr>
        <p:spPr>
          <a:xfrm>
            <a:off x="2409574" y="4437112"/>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3" name="Oval 122"/>
          <p:cNvSpPr/>
          <p:nvPr/>
        </p:nvSpPr>
        <p:spPr>
          <a:xfrm>
            <a:off x="2974555" y="4189730"/>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4" name="TextBox 123"/>
          <p:cNvSpPr txBox="1"/>
          <p:nvPr/>
        </p:nvSpPr>
        <p:spPr>
          <a:xfrm rot="19052884">
            <a:off x="2825915" y="4105908"/>
            <a:ext cx="69121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SILANDOS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5" name="Oval 124"/>
          <p:cNvSpPr/>
          <p:nvPr/>
        </p:nvSpPr>
        <p:spPr>
          <a:xfrm>
            <a:off x="2333243" y="4564290"/>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6" name="TextBox 125"/>
          <p:cNvSpPr txBox="1"/>
          <p:nvPr/>
        </p:nvSpPr>
        <p:spPr>
          <a:xfrm rot="20249465">
            <a:off x="1995905" y="4626779"/>
            <a:ext cx="65755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HYPAPEA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7" name="TextBox 126"/>
          <p:cNvSpPr txBox="1"/>
          <p:nvPr/>
        </p:nvSpPr>
        <p:spPr>
          <a:xfrm>
            <a:off x="2267744" y="4476246"/>
            <a:ext cx="561372" cy="215444"/>
          </a:xfrm>
          <a:prstGeom prst="rect">
            <a:avLst/>
          </a:prstGeom>
          <a:noFill/>
        </p:spPr>
        <p:txBody>
          <a:bodyPr wrap="none" rtlCol="0">
            <a:spAutoFit/>
          </a:bodyPr>
          <a:lstStyle/>
          <a:p>
            <a:r>
              <a:rPr lang="en-GB" sz="800" b="1" dirty="0">
                <a:solidFill>
                  <a:schemeClr val="bg1">
                    <a:lumMod val="85000"/>
                    <a:lumOff val="15000"/>
                  </a:schemeClr>
                </a:solidFill>
                <a:latin typeface="Times New Roman" pitchFamily="18" charset="0"/>
                <a:cs typeface="Times New Roman" pitchFamily="18" charset="0"/>
              </a:rPr>
              <a:t>SARDIS</a:t>
            </a:r>
            <a:endParaRPr lang="en-GB" sz="1000" b="1" dirty="0">
              <a:solidFill>
                <a:schemeClr val="bg1">
                  <a:lumMod val="85000"/>
                  <a:lumOff val="15000"/>
                </a:schemeClr>
              </a:solidFill>
              <a:latin typeface="Times New Roman" pitchFamily="18" charset="0"/>
              <a:cs typeface="Times New Roman" pitchFamily="18" charset="0"/>
            </a:endParaRPr>
          </a:p>
        </p:txBody>
      </p:sp>
      <p:sp>
        <p:nvSpPr>
          <p:cNvPr id="128" name="Oval 127"/>
          <p:cNvSpPr/>
          <p:nvPr/>
        </p:nvSpPr>
        <p:spPr>
          <a:xfrm>
            <a:off x="2225231" y="4900517"/>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9" name="TextBox 128"/>
          <p:cNvSpPr txBox="1"/>
          <p:nvPr/>
        </p:nvSpPr>
        <p:spPr>
          <a:xfrm>
            <a:off x="1979712" y="4869160"/>
            <a:ext cx="82907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METROPOLIS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0" name="Oval 129"/>
          <p:cNvSpPr/>
          <p:nvPr/>
        </p:nvSpPr>
        <p:spPr>
          <a:xfrm>
            <a:off x="3851920" y="4291295"/>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7" name="Oval 166"/>
          <p:cNvSpPr/>
          <p:nvPr/>
        </p:nvSpPr>
        <p:spPr>
          <a:xfrm>
            <a:off x="4301606" y="4106736"/>
            <a:ext cx="527240" cy="437210"/>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1" name="TextBox 130"/>
          <p:cNvSpPr txBox="1"/>
          <p:nvPr/>
        </p:nvSpPr>
        <p:spPr>
          <a:xfrm rot="2727523">
            <a:off x="3655408" y="4449288"/>
            <a:ext cx="86594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STECTORIUM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2" name="TextBox 131"/>
          <p:cNvSpPr txBox="1"/>
          <p:nvPr/>
        </p:nvSpPr>
        <p:spPr>
          <a:xfrm>
            <a:off x="3552805" y="4509700"/>
            <a:ext cx="659155" cy="215444"/>
          </a:xfrm>
          <a:prstGeom prst="rect">
            <a:avLst/>
          </a:prstGeom>
          <a:noFill/>
        </p:spPr>
        <p:txBody>
          <a:bodyPr wrap="none" rtlCol="0">
            <a:spAutoFit/>
          </a:bodyPr>
          <a:lstStyle/>
          <a:p>
            <a:r>
              <a:rPr lang="en-GB" sz="800" b="1" dirty="0">
                <a:solidFill>
                  <a:schemeClr val="bg1">
                    <a:lumMod val="85000"/>
                    <a:lumOff val="15000"/>
                  </a:schemeClr>
                </a:solidFill>
                <a:latin typeface="Times New Roman" pitchFamily="18" charset="0"/>
                <a:cs typeface="Times New Roman" pitchFamily="18" charset="0"/>
              </a:rPr>
              <a:t>APAMEA.</a:t>
            </a:r>
            <a:endParaRPr lang="en-GB" sz="1000" b="1" dirty="0">
              <a:solidFill>
                <a:schemeClr val="bg1">
                  <a:lumMod val="85000"/>
                  <a:lumOff val="15000"/>
                </a:schemeClr>
              </a:solidFill>
              <a:latin typeface="Times New Roman" pitchFamily="18" charset="0"/>
              <a:cs typeface="Times New Roman" pitchFamily="18" charset="0"/>
            </a:endParaRPr>
          </a:p>
        </p:txBody>
      </p:sp>
      <p:sp>
        <p:nvSpPr>
          <p:cNvPr id="133" name="Oval 132"/>
          <p:cNvSpPr/>
          <p:nvPr/>
        </p:nvSpPr>
        <p:spPr>
          <a:xfrm>
            <a:off x="2536046" y="5147900"/>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4" name="TextBox 133"/>
          <p:cNvSpPr txBox="1"/>
          <p:nvPr/>
        </p:nvSpPr>
        <p:spPr>
          <a:xfrm>
            <a:off x="2661649" y="4922584"/>
            <a:ext cx="312906" cy="369332"/>
          </a:xfrm>
          <a:prstGeom prst="rect">
            <a:avLst/>
          </a:prstGeom>
          <a:noFill/>
        </p:spPr>
        <p:txBody>
          <a:bodyPr wrap="none" rtlCol="0">
            <a:spAutoFit/>
          </a:bodyPr>
          <a:lstStyle/>
          <a:p>
            <a:r>
              <a:rPr lang="en-GB" dirty="0">
                <a:solidFill>
                  <a:srgbClr val="25EE04"/>
                </a:solidFill>
              </a:rPr>
              <a:t>3</a:t>
            </a:r>
          </a:p>
        </p:txBody>
      </p:sp>
      <p:sp>
        <p:nvSpPr>
          <p:cNvPr id="135" name="TextBox 134"/>
          <p:cNvSpPr txBox="1"/>
          <p:nvPr/>
        </p:nvSpPr>
        <p:spPr>
          <a:xfrm rot="19796178">
            <a:off x="2418451" y="5076472"/>
            <a:ext cx="78418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ALABANDA.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6" name="Oval 135"/>
          <p:cNvSpPr/>
          <p:nvPr/>
        </p:nvSpPr>
        <p:spPr>
          <a:xfrm>
            <a:off x="3767548" y="3710318"/>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7" name="TextBox 136"/>
          <p:cNvSpPr txBox="1"/>
          <p:nvPr/>
        </p:nvSpPr>
        <p:spPr>
          <a:xfrm rot="20454748">
            <a:off x="3727446" y="3691107"/>
            <a:ext cx="46198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ALIOI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8" name="Oval 137"/>
          <p:cNvSpPr/>
          <p:nvPr/>
        </p:nvSpPr>
        <p:spPr>
          <a:xfrm>
            <a:off x="467544" y="6164724"/>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9" name="TextBox 138"/>
          <p:cNvSpPr txBox="1"/>
          <p:nvPr/>
        </p:nvSpPr>
        <p:spPr>
          <a:xfrm>
            <a:off x="460988" y="6339611"/>
            <a:ext cx="312906" cy="369332"/>
          </a:xfrm>
          <a:prstGeom prst="rect">
            <a:avLst/>
          </a:prstGeom>
          <a:noFill/>
        </p:spPr>
        <p:txBody>
          <a:bodyPr wrap="none" rtlCol="0">
            <a:spAutoFit/>
          </a:bodyPr>
          <a:lstStyle/>
          <a:p>
            <a:r>
              <a:rPr lang="en-GB" dirty="0">
                <a:solidFill>
                  <a:srgbClr val="25EE04"/>
                </a:solidFill>
              </a:rPr>
              <a:t>3</a:t>
            </a:r>
          </a:p>
        </p:txBody>
      </p:sp>
      <p:sp>
        <p:nvSpPr>
          <p:cNvPr id="140" name="TextBox 139"/>
          <p:cNvSpPr txBox="1"/>
          <p:nvPr/>
        </p:nvSpPr>
        <p:spPr>
          <a:xfrm rot="18107520">
            <a:off x="361113" y="6196630"/>
            <a:ext cx="53251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MELOS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41" name="Oval 140"/>
          <p:cNvSpPr/>
          <p:nvPr/>
        </p:nvSpPr>
        <p:spPr>
          <a:xfrm>
            <a:off x="2752591" y="4239089"/>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2" name="TextBox 141"/>
          <p:cNvSpPr txBox="1"/>
          <p:nvPr/>
        </p:nvSpPr>
        <p:spPr>
          <a:xfrm rot="19090703">
            <a:off x="2597026" y="4205903"/>
            <a:ext cx="58221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SAITTAI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8" name="TextBox 107"/>
          <p:cNvSpPr txBox="1"/>
          <p:nvPr/>
        </p:nvSpPr>
        <p:spPr>
          <a:xfrm>
            <a:off x="2527187" y="4385861"/>
            <a:ext cx="60465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MAIONA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43" name="Oval 142"/>
          <p:cNvSpPr/>
          <p:nvPr/>
        </p:nvSpPr>
        <p:spPr>
          <a:xfrm>
            <a:off x="468269" y="5895273"/>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4" name="TextBox 143"/>
          <p:cNvSpPr txBox="1"/>
          <p:nvPr/>
        </p:nvSpPr>
        <p:spPr>
          <a:xfrm rot="18107520">
            <a:off x="269947" y="5895040"/>
            <a:ext cx="61266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SIPHNOS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45" name="Oval 144"/>
          <p:cNvSpPr/>
          <p:nvPr/>
        </p:nvSpPr>
        <p:spPr>
          <a:xfrm>
            <a:off x="6588224" y="3996449"/>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6" name="TextBox 145"/>
          <p:cNvSpPr txBox="1"/>
          <p:nvPr/>
        </p:nvSpPr>
        <p:spPr>
          <a:xfrm>
            <a:off x="7380312" y="3854568"/>
            <a:ext cx="312906" cy="369332"/>
          </a:xfrm>
          <a:prstGeom prst="rect">
            <a:avLst/>
          </a:prstGeom>
          <a:noFill/>
        </p:spPr>
        <p:txBody>
          <a:bodyPr wrap="none" rtlCol="0">
            <a:spAutoFit/>
          </a:bodyPr>
          <a:lstStyle/>
          <a:p>
            <a:r>
              <a:rPr lang="en-GB" dirty="0">
                <a:solidFill>
                  <a:srgbClr val="25EE04"/>
                </a:solidFill>
              </a:rPr>
              <a:t>1</a:t>
            </a:r>
          </a:p>
        </p:txBody>
      </p:sp>
      <p:sp>
        <p:nvSpPr>
          <p:cNvPr id="150" name="Oval 149"/>
          <p:cNvSpPr/>
          <p:nvPr/>
        </p:nvSpPr>
        <p:spPr>
          <a:xfrm>
            <a:off x="7380312" y="4202795"/>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1" name="TextBox 150"/>
          <p:cNvSpPr txBox="1"/>
          <p:nvPr/>
        </p:nvSpPr>
        <p:spPr>
          <a:xfrm>
            <a:off x="6660232" y="3789040"/>
            <a:ext cx="312906" cy="369332"/>
          </a:xfrm>
          <a:prstGeom prst="rect">
            <a:avLst/>
          </a:prstGeom>
          <a:noFill/>
        </p:spPr>
        <p:txBody>
          <a:bodyPr wrap="none" rtlCol="0">
            <a:spAutoFit/>
          </a:bodyPr>
          <a:lstStyle/>
          <a:p>
            <a:r>
              <a:rPr lang="en-GB" dirty="0">
                <a:solidFill>
                  <a:srgbClr val="25EE04"/>
                </a:solidFill>
              </a:rPr>
              <a:t>1</a:t>
            </a:r>
          </a:p>
        </p:txBody>
      </p:sp>
      <p:sp>
        <p:nvSpPr>
          <p:cNvPr id="152" name="Oval 151"/>
          <p:cNvSpPr/>
          <p:nvPr/>
        </p:nvSpPr>
        <p:spPr>
          <a:xfrm>
            <a:off x="6388715" y="5251266"/>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3" name="TextBox 152"/>
          <p:cNvSpPr txBox="1"/>
          <p:nvPr/>
        </p:nvSpPr>
        <p:spPr>
          <a:xfrm>
            <a:off x="4663737" y="4118176"/>
            <a:ext cx="312906" cy="369332"/>
          </a:xfrm>
          <a:prstGeom prst="rect">
            <a:avLst/>
          </a:prstGeom>
          <a:noFill/>
        </p:spPr>
        <p:txBody>
          <a:bodyPr wrap="none" rtlCol="0">
            <a:spAutoFit/>
          </a:bodyPr>
          <a:lstStyle/>
          <a:p>
            <a:r>
              <a:rPr lang="en-GB" dirty="0">
                <a:solidFill>
                  <a:srgbClr val="25EE04"/>
                </a:solidFill>
              </a:rPr>
              <a:t>1</a:t>
            </a:r>
          </a:p>
        </p:txBody>
      </p:sp>
      <p:sp>
        <p:nvSpPr>
          <p:cNvPr id="154" name="TextBox 153"/>
          <p:cNvSpPr txBox="1"/>
          <p:nvPr/>
        </p:nvSpPr>
        <p:spPr>
          <a:xfrm>
            <a:off x="6228184" y="5279368"/>
            <a:ext cx="68480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SELEUKIA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57" name="TextBox 156"/>
          <p:cNvSpPr txBox="1"/>
          <p:nvPr/>
        </p:nvSpPr>
        <p:spPr>
          <a:xfrm>
            <a:off x="4968044" y="4264503"/>
            <a:ext cx="312906" cy="369332"/>
          </a:xfrm>
          <a:prstGeom prst="rect">
            <a:avLst/>
          </a:prstGeom>
          <a:noFill/>
        </p:spPr>
        <p:txBody>
          <a:bodyPr wrap="none" rtlCol="0">
            <a:spAutoFit/>
          </a:bodyPr>
          <a:lstStyle/>
          <a:p>
            <a:r>
              <a:rPr lang="en-GB" dirty="0">
                <a:solidFill>
                  <a:srgbClr val="25EE04"/>
                </a:solidFill>
              </a:rPr>
              <a:t>2</a:t>
            </a:r>
          </a:p>
        </p:txBody>
      </p:sp>
      <p:sp>
        <p:nvSpPr>
          <p:cNvPr id="158" name="Oval 157"/>
          <p:cNvSpPr/>
          <p:nvPr/>
        </p:nvSpPr>
        <p:spPr>
          <a:xfrm>
            <a:off x="4716016" y="4363861"/>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9" name="Oval 158"/>
          <p:cNvSpPr/>
          <p:nvPr/>
        </p:nvSpPr>
        <p:spPr>
          <a:xfrm>
            <a:off x="4663737" y="4319481"/>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6" name="TextBox 155"/>
          <p:cNvSpPr txBox="1"/>
          <p:nvPr/>
        </p:nvSpPr>
        <p:spPr>
          <a:xfrm rot="18950447">
            <a:off x="4687518" y="4183572"/>
            <a:ext cx="8739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TIBERIOPOLIS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60" name="TextBox 159"/>
          <p:cNvSpPr txBox="1"/>
          <p:nvPr/>
        </p:nvSpPr>
        <p:spPr>
          <a:xfrm rot="18950447">
            <a:off x="4394811" y="4116178"/>
            <a:ext cx="114646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KILLANION PEDION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61" name="TextBox 160"/>
          <p:cNvSpPr txBox="1"/>
          <p:nvPr/>
        </p:nvSpPr>
        <p:spPr>
          <a:xfrm>
            <a:off x="6596608" y="5156284"/>
            <a:ext cx="312906" cy="369332"/>
          </a:xfrm>
          <a:prstGeom prst="rect">
            <a:avLst/>
          </a:prstGeom>
          <a:noFill/>
        </p:spPr>
        <p:txBody>
          <a:bodyPr wrap="none" rtlCol="0">
            <a:spAutoFit/>
          </a:bodyPr>
          <a:lstStyle/>
          <a:p>
            <a:r>
              <a:rPr lang="en-GB" dirty="0">
                <a:solidFill>
                  <a:srgbClr val="25EE04"/>
                </a:solidFill>
              </a:rPr>
              <a:t>1</a:t>
            </a:r>
          </a:p>
        </p:txBody>
      </p:sp>
      <p:sp>
        <p:nvSpPr>
          <p:cNvPr id="163" name="TextBox 162"/>
          <p:cNvSpPr txBox="1"/>
          <p:nvPr/>
        </p:nvSpPr>
        <p:spPr>
          <a:xfrm>
            <a:off x="4344588" y="4543946"/>
            <a:ext cx="312906" cy="369332"/>
          </a:xfrm>
          <a:prstGeom prst="rect">
            <a:avLst/>
          </a:prstGeom>
          <a:noFill/>
        </p:spPr>
        <p:txBody>
          <a:bodyPr wrap="none" rtlCol="0">
            <a:spAutoFit/>
          </a:bodyPr>
          <a:lstStyle/>
          <a:p>
            <a:r>
              <a:rPr lang="en-GB" dirty="0">
                <a:solidFill>
                  <a:srgbClr val="25EE04"/>
                </a:solidFill>
              </a:rPr>
              <a:t>4</a:t>
            </a:r>
          </a:p>
        </p:txBody>
      </p:sp>
      <p:sp>
        <p:nvSpPr>
          <p:cNvPr id="164" name="Oval 163"/>
          <p:cNvSpPr/>
          <p:nvPr/>
        </p:nvSpPr>
        <p:spPr>
          <a:xfrm>
            <a:off x="4045191" y="4665420"/>
            <a:ext cx="406219" cy="361111"/>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p:cNvSpPr/>
          <p:nvPr/>
        </p:nvSpPr>
        <p:spPr>
          <a:xfrm>
            <a:off x="4067944" y="4122464"/>
            <a:ext cx="432048" cy="355297"/>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9074686">
            <a:off x="3932704" y="4192390"/>
            <a:ext cx="68480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SYNNADA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68" name="TextBox 167"/>
          <p:cNvSpPr txBox="1"/>
          <p:nvPr/>
        </p:nvSpPr>
        <p:spPr>
          <a:xfrm rot="19072572">
            <a:off x="4213012" y="4201917"/>
            <a:ext cx="75212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ANTIOCHIA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69" name="TextBox 168"/>
          <p:cNvSpPr txBox="1"/>
          <p:nvPr/>
        </p:nvSpPr>
        <p:spPr>
          <a:xfrm>
            <a:off x="4589076" y="3879146"/>
            <a:ext cx="312906" cy="369332"/>
          </a:xfrm>
          <a:prstGeom prst="rect">
            <a:avLst/>
          </a:prstGeom>
          <a:noFill/>
        </p:spPr>
        <p:txBody>
          <a:bodyPr wrap="none" rtlCol="0">
            <a:spAutoFit/>
          </a:bodyPr>
          <a:lstStyle/>
          <a:p>
            <a:r>
              <a:rPr lang="en-GB" dirty="0">
                <a:solidFill>
                  <a:srgbClr val="25EE04"/>
                </a:solidFill>
              </a:rPr>
              <a:t>7</a:t>
            </a:r>
          </a:p>
        </p:txBody>
      </p:sp>
      <p:sp>
        <p:nvSpPr>
          <p:cNvPr id="147" name="Oval 146"/>
          <p:cNvSpPr/>
          <p:nvPr/>
        </p:nvSpPr>
        <p:spPr>
          <a:xfrm>
            <a:off x="5346320" y="1052735"/>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8" name="TextBox 147"/>
          <p:cNvSpPr txBox="1"/>
          <p:nvPr/>
        </p:nvSpPr>
        <p:spPr>
          <a:xfrm>
            <a:off x="5141426" y="1183543"/>
            <a:ext cx="312906" cy="369332"/>
          </a:xfrm>
          <a:prstGeom prst="rect">
            <a:avLst/>
          </a:prstGeom>
          <a:noFill/>
        </p:spPr>
        <p:txBody>
          <a:bodyPr wrap="none" rtlCol="0">
            <a:spAutoFit/>
          </a:bodyPr>
          <a:lstStyle/>
          <a:p>
            <a:r>
              <a:rPr lang="en-GB" dirty="0">
                <a:solidFill>
                  <a:srgbClr val="25EE04"/>
                </a:solidFill>
              </a:rPr>
              <a:t>1</a:t>
            </a:r>
          </a:p>
        </p:txBody>
      </p:sp>
      <p:sp>
        <p:nvSpPr>
          <p:cNvPr id="149" name="TextBox 148"/>
          <p:cNvSpPr txBox="1"/>
          <p:nvPr/>
        </p:nvSpPr>
        <p:spPr>
          <a:xfrm>
            <a:off x="4976643" y="1090847"/>
            <a:ext cx="1055097" cy="215444"/>
          </a:xfrm>
          <a:prstGeom prst="rect">
            <a:avLst/>
          </a:prstGeom>
          <a:noFill/>
        </p:spPr>
        <p:txBody>
          <a:bodyPr wrap="none" rtlCol="0">
            <a:spAutoFit/>
          </a:bodyPr>
          <a:lstStyle/>
          <a:p>
            <a:r>
              <a:rPr lang="en-GB" sz="800" dirty="0">
                <a:solidFill>
                  <a:schemeClr val="bg1">
                    <a:lumMod val="95000"/>
                    <a:lumOff val="5000"/>
                  </a:schemeClr>
                </a:solidFill>
                <a:latin typeface="Times New Roman" pitchFamily="18" charset="0"/>
                <a:cs typeface="Times New Roman" pitchFamily="18" charset="0"/>
              </a:rPr>
              <a:t>ABONOUTEICHOS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62" name="TextBox 161"/>
          <p:cNvSpPr txBox="1"/>
          <p:nvPr/>
        </p:nvSpPr>
        <p:spPr>
          <a:xfrm>
            <a:off x="4763150" y="1403484"/>
            <a:ext cx="312906" cy="369332"/>
          </a:xfrm>
          <a:prstGeom prst="rect">
            <a:avLst/>
          </a:prstGeom>
          <a:noFill/>
        </p:spPr>
        <p:txBody>
          <a:bodyPr wrap="none" rtlCol="0">
            <a:spAutoFit/>
          </a:bodyPr>
          <a:lstStyle/>
          <a:p>
            <a:r>
              <a:rPr lang="en-GB" dirty="0">
                <a:solidFill>
                  <a:srgbClr val="25EE04"/>
                </a:solidFill>
              </a:rPr>
              <a:t>4</a:t>
            </a:r>
          </a:p>
        </p:txBody>
      </p:sp>
      <p:sp>
        <p:nvSpPr>
          <p:cNvPr id="166" name="Oval 165"/>
          <p:cNvSpPr/>
          <p:nvPr/>
        </p:nvSpPr>
        <p:spPr>
          <a:xfrm>
            <a:off x="4453813" y="1306291"/>
            <a:ext cx="406219" cy="361111"/>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0" name="Oval 169"/>
          <p:cNvSpPr/>
          <p:nvPr/>
        </p:nvSpPr>
        <p:spPr>
          <a:xfrm>
            <a:off x="5513033" y="1363737"/>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1" name="TextBox 170"/>
          <p:cNvSpPr txBox="1"/>
          <p:nvPr/>
        </p:nvSpPr>
        <p:spPr>
          <a:xfrm>
            <a:off x="5129043" y="1382029"/>
            <a:ext cx="920445" cy="215444"/>
          </a:xfrm>
          <a:prstGeom prst="rect">
            <a:avLst/>
          </a:prstGeom>
          <a:noFill/>
        </p:spPr>
        <p:txBody>
          <a:bodyPr wrap="none" rtlCol="0">
            <a:spAutoFit/>
          </a:bodyPr>
          <a:lstStyle/>
          <a:p>
            <a:r>
              <a:rPr lang="en-GB" sz="800" dirty="0">
                <a:solidFill>
                  <a:schemeClr val="bg1">
                    <a:lumMod val="95000"/>
                    <a:lumOff val="5000"/>
                  </a:schemeClr>
                </a:solidFill>
                <a:latin typeface="Times New Roman" pitchFamily="18" charset="0"/>
                <a:cs typeface="Times New Roman" pitchFamily="18" charset="0"/>
              </a:rPr>
              <a:t>POMPEIOPOLIS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72" name="TextBox 171"/>
          <p:cNvSpPr txBox="1"/>
          <p:nvPr/>
        </p:nvSpPr>
        <p:spPr>
          <a:xfrm>
            <a:off x="5629882" y="1480630"/>
            <a:ext cx="312906" cy="369332"/>
          </a:xfrm>
          <a:prstGeom prst="rect">
            <a:avLst/>
          </a:prstGeom>
          <a:noFill/>
        </p:spPr>
        <p:txBody>
          <a:bodyPr wrap="none" rtlCol="0">
            <a:spAutoFit/>
          </a:bodyPr>
          <a:lstStyle/>
          <a:p>
            <a:r>
              <a:rPr lang="en-GB" dirty="0">
                <a:solidFill>
                  <a:srgbClr val="25EE04"/>
                </a:solidFill>
              </a:rPr>
              <a:t>1</a:t>
            </a:r>
          </a:p>
        </p:txBody>
      </p:sp>
      <p:sp>
        <p:nvSpPr>
          <p:cNvPr id="174" name="TextBox 173"/>
          <p:cNvSpPr txBox="1"/>
          <p:nvPr/>
        </p:nvSpPr>
        <p:spPr>
          <a:xfrm>
            <a:off x="6496727" y="2080559"/>
            <a:ext cx="926857" cy="215444"/>
          </a:xfrm>
          <a:prstGeom prst="rect">
            <a:avLst/>
          </a:prstGeom>
          <a:noFill/>
        </p:spPr>
        <p:txBody>
          <a:bodyPr wrap="none" rtlCol="0">
            <a:spAutoFit/>
          </a:bodyPr>
          <a:lstStyle/>
          <a:p>
            <a:r>
              <a:rPr lang="en-GB" sz="800" dirty="0">
                <a:solidFill>
                  <a:schemeClr val="bg1">
                    <a:lumMod val="95000"/>
                    <a:lumOff val="5000"/>
                  </a:schemeClr>
                </a:solidFill>
                <a:latin typeface="Times New Roman" pitchFamily="18" charset="0"/>
                <a:cs typeface="Times New Roman" pitchFamily="18" charset="0"/>
              </a:rPr>
              <a:t>SEBASTOPOLIS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75" name="Oval 174"/>
          <p:cNvSpPr/>
          <p:nvPr/>
        </p:nvSpPr>
        <p:spPr>
          <a:xfrm>
            <a:off x="6770028" y="2007725"/>
            <a:ext cx="406219" cy="361111"/>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6" name="TextBox 175"/>
          <p:cNvSpPr txBox="1"/>
          <p:nvPr/>
        </p:nvSpPr>
        <p:spPr>
          <a:xfrm>
            <a:off x="7067406" y="1849962"/>
            <a:ext cx="312906" cy="369332"/>
          </a:xfrm>
          <a:prstGeom prst="rect">
            <a:avLst/>
          </a:prstGeom>
          <a:noFill/>
        </p:spPr>
        <p:txBody>
          <a:bodyPr wrap="none" rtlCol="0">
            <a:spAutoFit/>
          </a:bodyPr>
          <a:lstStyle/>
          <a:p>
            <a:r>
              <a:rPr lang="en-GB" dirty="0">
                <a:solidFill>
                  <a:srgbClr val="25EE04"/>
                </a:solidFill>
              </a:rPr>
              <a:t>4</a:t>
            </a:r>
          </a:p>
        </p:txBody>
      </p:sp>
      <p:sp>
        <p:nvSpPr>
          <p:cNvPr id="165" name="Oval 164"/>
          <p:cNvSpPr/>
          <p:nvPr/>
        </p:nvSpPr>
        <p:spPr>
          <a:xfrm rot="267720">
            <a:off x="2106849" y="3560275"/>
            <a:ext cx="3262816" cy="154434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i="1" dirty="0"/>
          </a:p>
        </p:txBody>
      </p:sp>
    </p:spTree>
    <p:extLst>
      <p:ext uri="{BB962C8B-B14F-4D97-AF65-F5344CB8AC3E}">
        <p14:creationId xmlns:p14="http://schemas.microsoft.com/office/powerpoint/2010/main" val="1669358968"/>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
                                        <p:tgtEl>
                                          <p:spTgt spid="6"/>
                                        </p:tgtEl>
                                      </p:cBhvr>
                                    </p:animEffect>
                                  </p:childTnLst>
                                </p:cTn>
                              </p:par>
                            </p:childTnLst>
                          </p:cTn>
                        </p:par>
                        <p:par>
                          <p:cTn id="8" fill="hold">
                            <p:stCondLst>
                              <p:cond delay="10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00"/>
                                        <p:tgtEl>
                                          <p:spTgt spid="9"/>
                                        </p:tgtEl>
                                      </p:cBhvr>
                                    </p:animEffect>
                                  </p:childTnLst>
                                </p:cTn>
                              </p:par>
                            </p:childTnLst>
                          </p:cTn>
                        </p:par>
                        <p:par>
                          <p:cTn id="12" fill="hold">
                            <p:stCondLst>
                              <p:cond delay="200"/>
                            </p:stCondLst>
                            <p:childTnLst>
                              <p:par>
                                <p:cTn id="13" presetID="10" presetClass="entr" presetSubtype="0" fill="hold" grpId="0"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100"/>
                                        <p:tgtEl>
                                          <p:spTgt spid="14"/>
                                        </p:tgtEl>
                                      </p:cBhvr>
                                    </p:animEffect>
                                  </p:childTnLst>
                                </p:cTn>
                              </p:par>
                            </p:childTnLst>
                          </p:cTn>
                        </p:par>
                        <p:par>
                          <p:cTn id="16" fill="hold">
                            <p:stCondLst>
                              <p:cond delay="300"/>
                            </p:stCondLst>
                            <p:childTnLst>
                              <p:par>
                                <p:cTn id="17" presetID="10" presetClass="entr" presetSubtype="0" fill="hold" grpId="0" nodeType="after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100"/>
                                        <p:tgtEl>
                                          <p:spTgt spid="16"/>
                                        </p:tgtEl>
                                      </p:cBhvr>
                                    </p:animEffect>
                                  </p:childTnLst>
                                </p:cTn>
                              </p:par>
                            </p:childTnLst>
                          </p:cTn>
                        </p:par>
                        <p:par>
                          <p:cTn id="20" fill="hold">
                            <p:stCondLst>
                              <p:cond delay="400"/>
                            </p:stCondLst>
                            <p:childTnLst>
                              <p:par>
                                <p:cTn id="21" presetID="10" presetClass="entr" presetSubtype="0" fill="hold" grpId="0" nodeType="after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fade">
                                      <p:cBhvr>
                                        <p:cTn id="23" dur="100"/>
                                        <p:tgtEl>
                                          <p:spTgt spid="17"/>
                                        </p:tgtEl>
                                      </p:cBhvr>
                                    </p:animEffect>
                                  </p:childTnLst>
                                </p:cTn>
                              </p:par>
                            </p:childTnLst>
                          </p:cTn>
                        </p:par>
                        <p:par>
                          <p:cTn id="24" fill="hold">
                            <p:stCondLst>
                              <p:cond delay="500"/>
                            </p:stCondLst>
                            <p:childTnLst>
                              <p:par>
                                <p:cTn id="25" presetID="10" presetClass="entr" presetSubtype="0"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100"/>
                                        <p:tgtEl>
                                          <p:spTgt spid="18"/>
                                        </p:tgtEl>
                                      </p:cBhvr>
                                    </p:animEffect>
                                  </p:childTnLst>
                                </p:cTn>
                              </p:par>
                            </p:childTnLst>
                          </p:cTn>
                        </p:par>
                        <p:par>
                          <p:cTn id="28" fill="hold">
                            <p:stCondLst>
                              <p:cond delay="600"/>
                            </p:stCondLst>
                            <p:childTnLst>
                              <p:par>
                                <p:cTn id="29" presetID="10" presetClass="entr" presetSubtype="0"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100"/>
                                        <p:tgtEl>
                                          <p:spTgt spid="19"/>
                                        </p:tgtEl>
                                      </p:cBhvr>
                                    </p:animEffect>
                                  </p:childTnLst>
                                </p:cTn>
                              </p:par>
                            </p:childTnLst>
                          </p:cTn>
                        </p:par>
                        <p:par>
                          <p:cTn id="32" fill="hold">
                            <p:stCondLst>
                              <p:cond delay="700"/>
                            </p:stCondLst>
                            <p:childTnLst>
                              <p:par>
                                <p:cTn id="33" presetID="10" presetClass="entr" presetSubtype="0" fill="hold" grpId="0" nodeType="afterEffect">
                                  <p:stCondLst>
                                    <p:cond delay="0"/>
                                  </p:stCondLst>
                                  <p:childTnLst>
                                    <p:set>
                                      <p:cBhvr>
                                        <p:cTn id="34" dur="1" fill="hold">
                                          <p:stCondLst>
                                            <p:cond delay="0"/>
                                          </p:stCondLst>
                                        </p:cTn>
                                        <p:tgtEl>
                                          <p:spTgt spid="20"/>
                                        </p:tgtEl>
                                        <p:attrNameLst>
                                          <p:attrName>style.visibility</p:attrName>
                                        </p:attrNameLst>
                                      </p:cBhvr>
                                      <p:to>
                                        <p:strVal val="visible"/>
                                      </p:to>
                                    </p:set>
                                    <p:animEffect transition="in" filter="fade">
                                      <p:cBhvr>
                                        <p:cTn id="35" dur="100"/>
                                        <p:tgtEl>
                                          <p:spTgt spid="20"/>
                                        </p:tgtEl>
                                      </p:cBhvr>
                                    </p:animEffect>
                                  </p:childTnLst>
                                </p:cTn>
                              </p:par>
                            </p:childTnLst>
                          </p:cTn>
                        </p:par>
                        <p:par>
                          <p:cTn id="36" fill="hold">
                            <p:stCondLst>
                              <p:cond delay="800"/>
                            </p:stCondLst>
                            <p:childTnLst>
                              <p:par>
                                <p:cTn id="37" presetID="10" presetClass="entr" presetSubtype="0" fill="hold" grpId="0" nodeType="after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100"/>
                                        <p:tgtEl>
                                          <p:spTgt spid="21"/>
                                        </p:tgtEl>
                                      </p:cBhvr>
                                    </p:animEffect>
                                  </p:childTnLst>
                                </p:cTn>
                              </p:par>
                            </p:childTnLst>
                          </p:cTn>
                        </p:par>
                        <p:par>
                          <p:cTn id="40" fill="hold">
                            <p:stCondLst>
                              <p:cond delay="900"/>
                            </p:stCondLst>
                            <p:childTnLst>
                              <p:par>
                                <p:cTn id="41" presetID="10" presetClass="entr" presetSubtype="0" fill="hold" grpId="0" nodeType="afterEffect">
                                  <p:stCondLst>
                                    <p:cond delay="0"/>
                                  </p:stCondLst>
                                  <p:childTnLst>
                                    <p:set>
                                      <p:cBhvr>
                                        <p:cTn id="42" dur="1" fill="hold">
                                          <p:stCondLst>
                                            <p:cond delay="0"/>
                                          </p:stCondLst>
                                        </p:cTn>
                                        <p:tgtEl>
                                          <p:spTgt spid="22"/>
                                        </p:tgtEl>
                                        <p:attrNameLst>
                                          <p:attrName>style.visibility</p:attrName>
                                        </p:attrNameLst>
                                      </p:cBhvr>
                                      <p:to>
                                        <p:strVal val="visible"/>
                                      </p:to>
                                    </p:set>
                                    <p:animEffect transition="in" filter="fade">
                                      <p:cBhvr>
                                        <p:cTn id="43" dur="100"/>
                                        <p:tgtEl>
                                          <p:spTgt spid="22"/>
                                        </p:tgtEl>
                                      </p:cBhvr>
                                    </p:animEffect>
                                  </p:childTnLst>
                                </p:cTn>
                              </p:par>
                            </p:childTnLst>
                          </p:cTn>
                        </p:par>
                        <p:par>
                          <p:cTn id="44" fill="hold">
                            <p:stCondLst>
                              <p:cond delay="1000"/>
                            </p:stCondLst>
                            <p:childTnLst>
                              <p:par>
                                <p:cTn id="45" presetID="10" presetClass="entr" presetSubtype="0" fill="hold" grpId="0" nodeType="afterEffect">
                                  <p:stCondLst>
                                    <p:cond delay="0"/>
                                  </p:stCondLst>
                                  <p:childTnLst>
                                    <p:set>
                                      <p:cBhvr>
                                        <p:cTn id="46" dur="1" fill="hold">
                                          <p:stCondLst>
                                            <p:cond delay="0"/>
                                          </p:stCondLst>
                                        </p:cTn>
                                        <p:tgtEl>
                                          <p:spTgt spid="23"/>
                                        </p:tgtEl>
                                        <p:attrNameLst>
                                          <p:attrName>style.visibility</p:attrName>
                                        </p:attrNameLst>
                                      </p:cBhvr>
                                      <p:to>
                                        <p:strVal val="visible"/>
                                      </p:to>
                                    </p:set>
                                    <p:animEffect transition="in" filter="fade">
                                      <p:cBhvr>
                                        <p:cTn id="47" dur="100"/>
                                        <p:tgtEl>
                                          <p:spTgt spid="23"/>
                                        </p:tgtEl>
                                      </p:cBhvr>
                                    </p:animEffect>
                                  </p:childTnLst>
                                </p:cTn>
                              </p:par>
                            </p:childTnLst>
                          </p:cTn>
                        </p:par>
                        <p:par>
                          <p:cTn id="48" fill="hold">
                            <p:stCondLst>
                              <p:cond delay="1100"/>
                            </p:stCondLst>
                            <p:childTnLst>
                              <p:par>
                                <p:cTn id="49" presetID="10" presetClass="entr" presetSubtype="0" fill="hold" grpId="0" nodeType="afterEffect">
                                  <p:stCondLst>
                                    <p:cond delay="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100"/>
                                        <p:tgtEl>
                                          <p:spTgt spid="25"/>
                                        </p:tgtEl>
                                      </p:cBhvr>
                                    </p:animEffect>
                                  </p:childTnLst>
                                </p:cTn>
                              </p:par>
                            </p:childTnLst>
                          </p:cTn>
                        </p:par>
                        <p:par>
                          <p:cTn id="52" fill="hold">
                            <p:stCondLst>
                              <p:cond delay="1200"/>
                            </p:stCondLst>
                            <p:childTnLst>
                              <p:par>
                                <p:cTn id="53" presetID="10" presetClass="entr" presetSubtype="0" fill="hold" grpId="0" nodeType="afterEffect">
                                  <p:stCondLst>
                                    <p:cond delay="0"/>
                                  </p:stCondLst>
                                  <p:childTnLst>
                                    <p:set>
                                      <p:cBhvr>
                                        <p:cTn id="54" dur="1" fill="hold">
                                          <p:stCondLst>
                                            <p:cond delay="0"/>
                                          </p:stCondLst>
                                        </p:cTn>
                                        <p:tgtEl>
                                          <p:spTgt spid="26"/>
                                        </p:tgtEl>
                                        <p:attrNameLst>
                                          <p:attrName>style.visibility</p:attrName>
                                        </p:attrNameLst>
                                      </p:cBhvr>
                                      <p:to>
                                        <p:strVal val="visible"/>
                                      </p:to>
                                    </p:set>
                                    <p:animEffect transition="in" filter="fade">
                                      <p:cBhvr>
                                        <p:cTn id="55" dur="100"/>
                                        <p:tgtEl>
                                          <p:spTgt spid="26"/>
                                        </p:tgtEl>
                                      </p:cBhvr>
                                    </p:animEffect>
                                  </p:childTnLst>
                                </p:cTn>
                              </p:par>
                            </p:childTnLst>
                          </p:cTn>
                        </p:par>
                        <p:par>
                          <p:cTn id="56" fill="hold">
                            <p:stCondLst>
                              <p:cond delay="1300"/>
                            </p:stCondLst>
                            <p:childTnLst>
                              <p:par>
                                <p:cTn id="57" presetID="10" presetClass="entr" presetSubtype="0" fill="hold" grpId="0" nodeType="afterEffect">
                                  <p:stCondLst>
                                    <p:cond delay="0"/>
                                  </p:stCondLst>
                                  <p:childTnLst>
                                    <p:set>
                                      <p:cBhvr>
                                        <p:cTn id="58" dur="1" fill="hold">
                                          <p:stCondLst>
                                            <p:cond delay="0"/>
                                          </p:stCondLst>
                                        </p:cTn>
                                        <p:tgtEl>
                                          <p:spTgt spid="27"/>
                                        </p:tgtEl>
                                        <p:attrNameLst>
                                          <p:attrName>style.visibility</p:attrName>
                                        </p:attrNameLst>
                                      </p:cBhvr>
                                      <p:to>
                                        <p:strVal val="visible"/>
                                      </p:to>
                                    </p:set>
                                    <p:animEffect transition="in" filter="fade">
                                      <p:cBhvr>
                                        <p:cTn id="59" dur="100"/>
                                        <p:tgtEl>
                                          <p:spTgt spid="27"/>
                                        </p:tgtEl>
                                      </p:cBhvr>
                                    </p:animEffect>
                                  </p:childTnLst>
                                </p:cTn>
                              </p:par>
                            </p:childTnLst>
                          </p:cTn>
                        </p:par>
                        <p:par>
                          <p:cTn id="60" fill="hold">
                            <p:stCondLst>
                              <p:cond delay="1400"/>
                            </p:stCondLst>
                            <p:childTnLst>
                              <p:par>
                                <p:cTn id="61" presetID="10" presetClass="entr" presetSubtype="0" fill="hold" grpId="0" nodeType="afterEffect">
                                  <p:stCondLst>
                                    <p:cond delay="0"/>
                                  </p:stCondLst>
                                  <p:childTnLst>
                                    <p:set>
                                      <p:cBhvr>
                                        <p:cTn id="62" dur="1" fill="hold">
                                          <p:stCondLst>
                                            <p:cond delay="0"/>
                                          </p:stCondLst>
                                        </p:cTn>
                                        <p:tgtEl>
                                          <p:spTgt spid="28"/>
                                        </p:tgtEl>
                                        <p:attrNameLst>
                                          <p:attrName>style.visibility</p:attrName>
                                        </p:attrNameLst>
                                      </p:cBhvr>
                                      <p:to>
                                        <p:strVal val="visible"/>
                                      </p:to>
                                    </p:set>
                                    <p:animEffect transition="in" filter="fade">
                                      <p:cBhvr>
                                        <p:cTn id="63" dur="100"/>
                                        <p:tgtEl>
                                          <p:spTgt spid="28"/>
                                        </p:tgtEl>
                                      </p:cBhvr>
                                    </p:animEffect>
                                  </p:childTnLst>
                                </p:cTn>
                              </p:par>
                            </p:childTnLst>
                          </p:cTn>
                        </p:par>
                        <p:par>
                          <p:cTn id="64" fill="hold">
                            <p:stCondLst>
                              <p:cond delay="1500"/>
                            </p:stCondLst>
                            <p:childTnLst>
                              <p:par>
                                <p:cTn id="65" presetID="10" presetClass="entr" presetSubtype="0" fill="hold" grpId="0" nodeType="afterEffect">
                                  <p:stCondLst>
                                    <p:cond delay="0"/>
                                  </p:stCondLst>
                                  <p:childTnLst>
                                    <p:set>
                                      <p:cBhvr>
                                        <p:cTn id="66" dur="1" fill="hold">
                                          <p:stCondLst>
                                            <p:cond delay="0"/>
                                          </p:stCondLst>
                                        </p:cTn>
                                        <p:tgtEl>
                                          <p:spTgt spid="30"/>
                                        </p:tgtEl>
                                        <p:attrNameLst>
                                          <p:attrName>style.visibility</p:attrName>
                                        </p:attrNameLst>
                                      </p:cBhvr>
                                      <p:to>
                                        <p:strVal val="visible"/>
                                      </p:to>
                                    </p:set>
                                    <p:animEffect transition="in" filter="fade">
                                      <p:cBhvr>
                                        <p:cTn id="67" dur="100"/>
                                        <p:tgtEl>
                                          <p:spTgt spid="30"/>
                                        </p:tgtEl>
                                      </p:cBhvr>
                                    </p:animEffect>
                                  </p:childTnLst>
                                </p:cTn>
                              </p:par>
                            </p:childTnLst>
                          </p:cTn>
                        </p:par>
                        <p:par>
                          <p:cTn id="68" fill="hold">
                            <p:stCondLst>
                              <p:cond delay="1600"/>
                            </p:stCondLst>
                            <p:childTnLst>
                              <p:par>
                                <p:cTn id="69" presetID="10" presetClass="entr" presetSubtype="0" fill="hold" grpId="0" nodeType="afterEffect">
                                  <p:stCondLst>
                                    <p:cond delay="0"/>
                                  </p:stCondLst>
                                  <p:childTnLst>
                                    <p:set>
                                      <p:cBhvr>
                                        <p:cTn id="70" dur="1" fill="hold">
                                          <p:stCondLst>
                                            <p:cond delay="0"/>
                                          </p:stCondLst>
                                        </p:cTn>
                                        <p:tgtEl>
                                          <p:spTgt spid="31"/>
                                        </p:tgtEl>
                                        <p:attrNameLst>
                                          <p:attrName>style.visibility</p:attrName>
                                        </p:attrNameLst>
                                      </p:cBhvr>
                                      <p:to>
                                        <p:strVal val="visible"/>
                                      </p:to>
                                    </p:set>
                                    <p:animEffect transition="in" filter="fade">
                                      <p:cBhvr>
                                        <p:cTn id="71" dur="100"/>
                                        <p:tgtEl>
                                          <p:spTgt spid="31"/>
                                        </p:tgtEl>
                                      </p:cBhvr>
                                    </p:animEffect>
                                  </p:childTnLst>
                                </p:cTn>
                              </p:par>
                            </p:childTnLst>
                          </p:cTn>
                        </p:par>
                        <p:par>
                          <p:cTn id="72" fill="hold">
                            <p:stCondLst>
                              <p:cond delay="1700"/>
                            </p:stCondLst>
                            <p:childTnLst>
                              <p:par>
                                <p:cTn id="73" presetID="10" presetClass="entr" presetSubtype="0" fill="hold" grpId="0" nodeType="afterEffect">
                                  <p:stCondLst>
                                    <p:cond delay="0"/>
                                  </p:stCondLst>
                                  <p:childTnLst>
                                    <p:set>
                                      <p:cBhvr>
                                        <p:cTn id="74" dur="1" fill="hold">
                                          <p:stCondLst>
                                            <p:cond delay="0"/>
                                          </p:stCondLst>
                                        </p:cTn>
                                        <p:tgtEl>
                                          <p:spTgt spid="32"/>
                                        </p:tgtEl>
                                        <p:attrNameLst>
                                          <p:attrName>style.visibility</p:attrName>
                                        </p:attrNameLst>
                                      </p:cBhvr>
                                      <p:to>
                                        <p:strVal val="visible"/>
                                      </p:to>
                                    </p:set>
                                    <p:animEffect transition="in" filter="fade">
                                      <p:cBhvr>
                                        <p:cTn id="75" dur="100"/>
                                        <p:tgtEl>
                                          <p:spTgt spid="32"/>
                                        </p:tgtEl>
                                      </p:cBhvr>
                                    </p:animEffect>
                                  </p:childTnLst>
                                </p:cTn>
                              </p:par>
                            </p:childTnLst>
                          </p:cTn>
                        </p:par>
                        <p:par>
                          <p:cTn id="76" fill="hold">
                            <p:stCondLst>
                              <p:cond delay="1800"/>
                            </p:stCondLst>
                            <p:childTnLst>
                              <p:par>
                                <p:cTn id="77" presetID="10" presetClass="entr" presetSubtype="0" fill="hold" grpId="0" nodeType="afterEffect">
                                  <p:stCondLst>
                                    <p:cond delay="0"/>
                                  </p:stCondLst>
                                  <p:childTnLst>
                                    <p:set>
                                      <p:cBhvr>
                                        <p:cTn id="78" dur="1" fill="hold">
                                          <p:stCondLst>
                                            <p:cond delay="0"/>
                                          </p:stCondLst>
                                        </p:cTn>
                                        <p:tgtEl>
                                          <p:spTgt spid="33"/>
                                        </p:tgtEl>
                                        <p:attrNameLst>
                                          <p:attrName>style.visibility</p:attrName>
                                        </p:attrNameLst>
                                      </p:cBhvr>
                                      <p:to>
                                        <p:strVal val="visible"/>
                                      </p:to>
                                    </p:set>
                                    <p:animEffect transition="in" filter="fade">
                                      <p:cBhvr>
                                        <p:cTn id="79" dur="100"/>
                                        <p:tgtEl>
                                          <p:spTgt spid="33"/>
                                        </p:tgtEl>
                                      </p:cBhvr>
                                    </p:animEffect>
                                  </p:childTnLst>
                                </p:cTn>
                              </p:par>
                            </p:childTnLst>
                          </p:cTn>
                        </p:par>
                        <p:par>
                          <p:cTn id="80" fill="hold">
                            <p:stCondLst>
                              <p:cond delay="1900"/>
                            </p:stCondLst>
                            <p:childTnLst>
                              <p:par>
                                <p:cTn id="81" presetID="10" presetClass="entr" presetSubtype="0" fill="hold" grpId="0" nodeType="afterEffect">
                                  <p:stCondLst>
                                    <p:cond delay="0"/>
                                  </p:stCondLst>
                                  <p:childTnLst>
                                    <p:set>
                                      <p:cBhvr>
                                        <p:cTn id="82" dur="1" fill="hold">
                                          <p:stCondLst>
                                            <p:cond delay="0"/>
                                          </p:stCondLst>
                                        </p:cTn>
                                        <p:tgtEl>
                                          <p:spTgt spid="34"/>
                                        </p:tgtEl>
                                        <p:attrNameLst>
                                          <p:attrName>style.visibility</p:attrName>
                                        </p:attrNameLst>
                                      </p:cBhvr>
                                      <p:to>
                                        <p:strVal val="visible"/>
                                      </p:to>
                                    </p:set>
                                    <p:animEffect transition="in" filter="fade">
                                      <p:cBhvr>
                                        <p:cTn id="83" dur="100"/>
                                        <p:tgtEl>
                                          <p:spTgt spid="34"/>
                                        </p:tgtEl>
                                      </p:cBhvr>
                                    </p:animEffect>
                                  </p:childTnLst>
                                </p:cTn>
                              </p:par>
                            </p:childTnLst>
                          </p:cTn>
                        </p:par>
                        <p:par>
                          <p:cTn id="84" fill="hold">
                            <p:stCondLst>
                              <p:cond delay="2000"/>
                            </p:stCondLst>
                            <p:childTnLst>
                              <p:par>
                                <p:cTn id="85" presetID="10" presetClass="entr" presetSubtype="0" fill="hold" grpId="0" nodeType="afterEffect">
                                  <p:stCondLst>
                                    <p:cond delay="0"/>
                                  </p:stCondLst>
                                  <p:childTnLst>
                                    <p:set>
                                      <p:cBhvr>
                                        <p:cTn id="86" dur="1" fill="hold">
                                          <p:stCondLst>
                                            <p:cond delay="0"/>
                                          </p:stCondLst>
                                        </p:cTn>
                                        <p:tgtEl>
                                          <p:spTgt spid="35"/>
                                        </p:tgtEl>
                                        <p:attrNameLst>
                                          <p:attrName>style.visibility</p:attrName>
                                        </p:attrNameLst>
                                      </p:cBhvr>
                                      <p:to>
                                        <p:strVal val="visible"/>
                                      </p:to>
                                    </p:set>
                                    <p:animEffect transition="in" filter="fade">
                                      <p:cBhvr>
                                        <p:cTn id="87" dur="100"/>
                                        <p:tgtEl>
                                          <p:spTgt spid="35"/>
                                        </p:tgtEl>
                                      </p:cBhvr>
                                    </p:animEffect>
                                  </p:childTnLst>
                                </p:cTn>
                              </p:par>
                            </p:childTnLst>
                          </p:cTn>
                        </p:par>
                        <p:par>
                          <p:cTn id="88" fill="hold">
                            <p:stCondLst>
                              <p:cond delay="2100"/>
                            </p:stCondLst>
                            <p:childTnLst>
                              <p:par>
                                <p:cTn id="89" presetID="10" presetClass="entr" presetSubtype="0" fill="hold" grpId="0" nodeType="afterEffect">
                                  <p:stCondLst>
                                    <p:cond delay="0"/>
                                  </p:stCondLst>
                                  <p:childTnLst>
                                    <p:set>
                                      <p:cBhvr>
                                        <p:cTn id="90" dur="1" fill="hold">
                                          <p:stCondLst>
                                            <p:cond delay="0"/>
                                          </p:stCondLst>
                                        </p:cTn>
                                        <p:tgtEl>
                                          <p:spTgt spid="36"/>
                                        </p:tgtEl>
                                        <p:attrNameLst>
                                          <p:attrName>style.visibility</p:attrName>
                                        </p:attrNameLst>
                                      </p:cBhvr>
                                      <p:to>
                                        <p:strVal val="visible"/>
                                      </p:to>
                                    </p:set>
                                    <p:animEffect transition="in" filter="fade">
                                      <p:cBhvr>
                                        <p:cTn id="91" dur="100"/>
                                        <p:tgtEl>
                                          <p:spTgt spid="36"/>
                                        </p:tgtEl>
                                      </p:cBhvr>
                                    </p:animEffect>
                                  </p:childTnLst>
                                </p:cTn>
                              </p:par>
                            </p:childTnLst>
                          </p:cTn>
                        </p:par>
                        <p:par>
                          <p:cTn id="92" fill="hold">
                            <p:stCondLst>
                              <p:cond delay="2200"/>
                            </p:stCondLst>
                            <p:childTnLst>
                              <p:par>
                                <p:cTn id="93" presetID="10" presetClass="entr" presetSubtype="0" fill="hold" grpId="0" nodeType="afterEffect">
                                  <p:stCondLst>
                                    <p:cond delay="0"/>
                                  </p:stCondLst>
                                  <p:childTnLst>
                                    <p:set>
                                      <p:cBhvr>
                                        <p:cTn id="94" dur="1" fill="hold">
                                          <p:stCondLst>
                                            <p:cond delay="0"/>
                                          </p:stCondLst>
                                        </p:cTn>
                                        <p:tgtEl>
                                          <p:spTgt spid="37"/>
                                        </p:tgtEl>
                                        <p:attrNameLst>
                                          <p:attrName>style.visibility</p:attrName>
                                        </p:attrNameLst>
                                      </p:cBhvr>
                                      <p:to>
                                        <p:strVal val="visible"/>
                                      </p:to>
                                    </p:set>
                                    <p:animEffect transition="in" filter="fade">
                                      <p:cBhvr>
                                        <p:cTn id="95" dur="100"/>
                                        <p:tgtEl>
                                          <p:spTgt spid="37"/>
                                        </p:tgtEl>
                                      </p:cBhvr>
                                    </p:animEffect>
                                  </p:childTnLst>
                                </p:cTn>
                              </p:par>
                            </p:childTnLst>
                          </p:cTn>
                        </p:par>
                        <p:par>
                          <p:cTn id="96" fill="hold">
                            <p:stCondLst>
                              <p:cond delay="2300"/>
                            </p:stCondLst>
                            <p:childTnLst>
                              <p:par>
                                <p:cTn id="97" presetID="10" presetClass="entr" presetSubtype="0" fill="hold" grpId="0" nodeType="afterEffect">
                                  <p:stCondLst>
                                    <p:cond delay="0"/>
                                  </p:stCondLst>
                                  <p:childTnLst>
                                    <p:set>
                                      <p:cBhvr>
                                        <p:cTn id="98" dur="1" fill="hold">
                                          <p:stCondLst>
                                            <p:cond delay="0"/>
                                          </p:stCondLst>
                                        </p:cTn>
                                        <p:tgtEl>
                                          <p:spTgt spid="38"/>
                                        </p:tgtEl>
                                        <p:attrNameLst>
                                          <p:attrName>style.visibility</p:attrName>
                                        </p:attrNameLst>
                                      </p:cBhvr>
                                      <p:to>
                                        <p:strVal val="visible"/>
                                      </p:to>
                                    </p:set>
                                    <p:animEffect transition="in" filter="fade">
                                      <p:cBhvr>
                                        <p:cTn id="99" dur="100"/>
                                        <p:tgtEl>
                                          <p:spTgt spid="38"/>
                                        </p:tgtEl>
                                      </p:cBhvr>
                                    </p:animEffect>
                                  </p:childTnLst>
                                </p:cTn>
                              </p:par>
                            </p:childTnLst>
                          </p:cTn>
                        </p:par>
                        <p:par>
                          <p:cTn id="100" fill="hold">
                            <p:stCondLst>
                              <p:cond delay="2400"/>
                            </p:stCondLst>
                            <p:childTnLst>
                              <p:par>
                                <p:cTn id="101" presetID="10" presetClass="entr" presetSubtype="0" fill="hold" grpId="0" nodeType="afterEffect">
                                  <p:stCondLst>
                                    <p:cond delay="0"/>
                                  </p:stCondLst>
                                  <p:childTnLst>
                                    <p:set>
                                      <p:cBhvr>
                                        <p:cTn id="102" dur="1" fill="hold">
                                          <p:stCondLst>
                                            <p:cond delay="0"/>
                                          </p:stCondLst>
                                        </p:cTn>
                                        <p:tgtEl>
                                          <p:spTgt spid="39"/>
                                        </p:tgtEl>
                                        <p:attrNameLst>
                                          <p:attrName>style.visibility</p:attrName>
                                        </p:attrNameLst>
                                      </p:cBhvr>
                                      <p:to>
                                        <p:strVal val="visible"/>
                                      </p:to>
                                    </p:set>
                                    <p:animEffect transition="in" filter="fade">
                                      <p:cBhvr>
                                        <p:cTn id="103" dur="100"/>
                                        <p:tgtEl>
                                          <p:spTgt spid="39"/>
                                        </p:tgtEl>
                                      </p:cBhvr>
                                    </p:animEffect>
                                  </p:childTnLst>
                                </p:cTn>
                              </p:par>
                            </p:childTnLst>
                          </p:cTn>
                        </p:par>
                        <p:par>
                          <p:cTn id="104" fill="hold">
                            <p:stCondLst>
                              <p:cond delay="2500"/>
                            </p:stCondLst>
                            <p:childTnLst>
                              <p:par>
                                <p:cTn id="105" presetID="10" presetClass="entr" presetSubtype="0" fill="hold" grpId="0" nodeType="afterEffect">
                                  <p:stCondLst>
                                    <p:cond delay="0"/>
                                  </p:stCondLst>
                                  <p:childTnLst>
                                    <p:set>
                                      <p:cBhvr>
                                        <p:cTn id="106" dur="1" fill="hold">
                                          <p:stCondLst>
                                            <p:cond delay="0"/>
                                          </p:stCondLst>
                                        </p:cTn>
                                        <p:tgtEl>
                                          <p:spTgt spid="40"/>
                                        </p:tgtEl>
                                        <p:attrNameLst>
                                          <p:attrName>style.visibility</p:attrName>
                                        </p:attrNameLst>
                                      </p:cBhvr>
                                      <p:to>
                                        <p:strVal val="visible"/>
                                      </p:to>
                                    </p:set>
                                    <p:animEffect transition="in" filter="fade">
                                      <p:cBhvr>
                                        <p:cTn id="107" dur="100"/>
                                        <p:tgtEl>
                                          <p:spTgt spid="40"/>
                                        </p:tgtEl>
                                      </p:cBhvr>
                                    </p:animEffect>
                                  </p:childTnLst>
                                </p:cTn>
                              </p:par>
                            </p:childTnLst>
                          </p:cTn>
                        </p:par>
                        <p:par>
                          <p:cTn id="108" fill="hold">
                            <p:stCondLst>
                              <p:cond delay="2600"/>
                            </p:stCondLst>
                            <p:childTnLst>
                              <p:par>
                                <p:cTn id="109" presetID="10" presetClass="entr" presetSubtype="0" fill="hold" grpId="0" nodeType="afterEffect">
                                  <p:stCondLst>
                                    <p:cond delay="0"/>
                                  </p:stCondLst>
                                  <p:childTnLst>
                                    <p:set>
                                      <p:cBhvr>
                                        <p:cTn id="110" dur="1" fill="hold">
                                          <p:stCondLst>
                                            <p:cond delay="0"/>
                                          </p:stCondLst>
                                        </p:cTn>
                                        <p:tgtEl>
                                          <p:spTgt spid="41"/>
                                        </p:tgtEl>
                                        <p:attrNameLst>
                                          <p:attrName>style.visibility</p:attrName>
                                        </p:attrNameLst>
                                      </p:cBhvr>
                                      <p:to>
                                        <p:strVal val="visible"/>
                                      </p:to>
                                    </p:set>
                                    <p:animEffect transition="in" filter="fade">
                                      <p:cBhvr>
                                        <p:cTn id="111" dur="100"/>
                                        <p:tgtEl>
                                          <p:spTgt spid="41"/>
                                        </p:tgtEl>
                                      </p:cBhvr>
                                    </p:animEffect>
                                  </p:childTnLst>
                                </p:cTn>
                              </p:par>
                            </p:childTnLst>
                          </p:cTn>
                        </p:par>
                        <p:par>
                          <p:cTn id="112" fill="hold">
                            <p:stCondLst>
                              <p:cond delay="2700"/>
                            </p:stCondLst>
                            <p:childTnLst>
                              <p:par>
                                <p:cTn id="113" presetID="10" presetClass="entr" presetSubtype="0" fill="hold" grpId="0" nodeType="afterEffect">
                                  <p:stCondLst>
                                    <p:cond delay="0"/>
                                  </p:stCondLst>
                                  <p:childTnLst>
                                    <p:set>
                                      <p:cBhvr>
                                        <p:cTn id="114" dur="1" fill="hold">
                                          <p:stCondLst>
                                            <p:cond delay="0"/>
                                          </p:stCondLst>
                                        </p:cTn>
                                        <p:tgtEl>
                                          <p:spTgt spid="42"/>
                                        </p:tgtEl>
                                        <p:attrNameLst>
                                          <p:attrName>style.visibility</p:attrName>
                                        </p:attrNameLst>
                                      </p:cBhvr>
                                      <p:to>
                                        <p:strVal val="visible"/>
                                      </p:to>
                                    </p:set>
                                    <p:animEffect transition="in" filter="fade">
                                      <p:cBhvr>
                                        <p:cTn id="115" dur="100"/>
                                        <p:tgtEl>
                                          <p:spTgt spid="42"/>
                                        </p:tgtEl>
                                      </p:cBhvr>
                                    </p:animEffect>
                                  </p:childTnLst>
                                </p:cTn>
                              </p:par>
                            </p:childTnLst>
                          </p:cTn>
                        </p:par>
                        <p:par>
                          <p:cTn id="116" fill="hold">
                            <p:stCondLst>
                              <p:cond delay="2800"/>
                            </p:stCondLst>
                            <p:childTnLst>
                              <p:par>
                                <p:cTn id="117" presetID="10" presetClass="entr" presetSubtype="0" fill="hold" grpId="0" nodeType="afterEffect">
                                  <p:stCondLst>
                                    <p:cond delay="0"/>
                                  </p:stCondLst>
                                  <p:childTnLst>
                                    <p:set>
                                      <p:cBhvr>
                                        <p:cTn id="118" dur="1" fill="hold">
                                          <p:stCondLst>
                                            <p:cond delay="0"/>
                                          </p:stCondLst>
                                        </p:cTn>
                                        <p:tgtEl>
                                          <p:spTgt spid="43"/>
                                        </p:tgtEl>
                                        <p:attrNameLst>
                                          <p:attrName>style.visibility</p:attrName>
                                        </p:attrNameLst>
                                      </p:cBhvr>
                                      <p:to>
                                        <p:strVal val="visible"/>
                                      </p:to>
                                    </p:set>
                                    <p:animEffect transition="in" filter="fade">
                                      <p:cBhvr>
                                        <p:cTn id="119" dur="100"/>
                                        <p:tgtEl>
                                          <p:spTgt spid="43"/>
                                        </p:tgtEl>
                                      </p:cBhvr>
                                    </p:animEffect>
                                  </p:childTnLst>
                                </p:cTn>
                              </p:par>
                            </p:childTnLst>
                          </p:cTn>
                        </p:par>
                        <p:par>
                          <p:cTn id="120" fill="hold">
                            <p:stCondLst>
                              <p:cond delay="2900"/>
                            </p:stCondLst>
                            <p:childTnLst>
                              <p:par>
                                <p:cTn id="121" presetID="10" presetClass="entr" presetSubtype="0" fill="hold" grpId="0" nodeType="afterEffect">
                                  <p:stCondLst>
                                    <p:cond delay="0"/>
                                  </p:stCondLst>
                                  <p:childTnLst>
                                    <p:set>
                                      <p:cBhvr>
                                        <p:cTn id="122" dur="1" fill="hold">
                                          <p:stCondLst>
                                            <p:cond delay="0"/>
                                          </p:stCondLst>
                                        </p:cTn>
                                        <p:tgtEl>
                                          <p:spTgt spid="44"/>
                                        </p:tgtEl>
                                        <p:attrNameLst>
                                          <p:attrName>style.visibility</p:attrName>
                                        </p:attrNameLst>
                                      </p:cBhvr>
                                      <p:to>
                                        <p:strVal val="visible"/>
                                      </p:to>
                                    </p:set>
                                    <p:animEffect transition="in" filter="fade">
                                      <p:cBhvr>
                                        <p:cTn id="123" dur="100"/>
                                        <p:tgtEl>
                                          <p:spTgt spid="44"/>
                                        </p:tgtEl>
                                      </p:cBhvr>
                                    </p:animEffect>
                                  </p:childTnLst>
                                </p:cTn>
                              </p:par>
                            </p:childTnLst>
                          </p:cTn>
                        </p:par>
                        <p:par>
                          <p:cTn id="124" fill="hold">
                            <p:stCondLst>
                              <p:cond delay="3000"/>
                            </p:stCondLst>
                            <p:childTnLst>
                              <p:par>
                                <p:cTn id="125" presetID="10" presetClass="entr" presetSubtype="0" fill="hold" grpId="0" nodeType="afterEffect">
                                  <p:stCondLst>
                                    <p:cond delay="0"/>
                                  </p:stCondLst>
                                  <p:childTnLst>
                                    <p:set>
                                      <p:cBhvr>
                                        <p:cTn id="126" dur="1" fill="hold">
                                          <p:stCondLst>
                                            <p:cond delay="0"/>
                                          </p:stCondLst>
                                        </p:cTn>
                                        <p:tgtEl>
                                          <p:spTgt spid="45"/>
                                        </p:tgtEl>
                                        <p:attrNameLst>
                                          <p:attrName>style.visibility</p:attrName>
                                        </p:attrNameLst>
                                      </p:cBhvr>
                                      <p:to>
                                        <p:strVal val="visible"/>
                                      </p:to>
                                    </p:set>
                                    <p:animEffect transition="in" filter="fade">
                                      <p:cBhvr>
                                        <p:cTn id="127" dur="100"/>
                                        <p:tgtEl>
                                          <p:spTgt spid="45"/>
                                        </p:tgtEl>
                                      </p:cBhvr>
                                    </p:animEffect>
                                  </p:childTnLst>
                                </p:cTn>
                              </p:par>
                            </p:childTnLst>
                          </p:cTn>
                        </p:par>
                        <p:par>
                          <p:cTn id="128" fill="hold">
                            <p:stCondLst>
                              <p:cond delay="3100"/>
                            </p:stCondLst>
                            <p:childTnLst>
                              <p:par>
                                <p:cTn id="129" presetID="10" presetClass="entr" presetSubtype="0" fill="hold" grpId="0" nodeType="afterEffect">
                                  <p:stCondLst>
                                    <p:cond delay="0"/>
                                  </p:stCondLst>
                                  <p:childTnLst>
                                    <p:set>
                                      <p:cBhvr>
                                        <p:cTn id="130" dur="1" fill="hold">
                                          <p:stCondLst>
                                            <p:cond delay="0"/>
                                          </p:stCondLst>
                                        </p:cTn>
                                        <p:tgtEl>
                                          <p:spTgt spid="46"/>
                                        </p:tgtEl>
                                        <p:attrNameLst>
                                          <p:attrName>style.visibility</p:attrName>
                                        </p:attrNameLst>
                                      </p:cBhvr>
                                      <p:to>
                                        <p:strVal val="visible"/>
                                      </p:to>
                                    </p:set>
                                    <p:animEffect transition="in" filter="fade">
                                      <p:cBhvr>
                                        <p:cTn id="131" dur="100"/>
                                        <p:tgtEl>
                                          <p:spTgt spid="46"/>
                                        </p:tgtEl>
                                      </p:cBhvr>
                                    </p:animEffect>
                                  </p:childTnLst>
                                </p:cTn>
                              </p:par>
                            </p:childTnLst>
                          </p:cTn>
                        </p:par>
                        <p:par>
                          <p:cTn id="132" fill="hold">
                            <p:stCondLst>
                              <p:cond delay="3200"/>
                            </p:stCondLst>
                            <p:childTnLst>
                              <p:par>
                                <p:cTn id="133" presetID="10" presetClass="entr" presetSubtype="0" fill="hold" grpId="0" nodeType="afterEffect">
                                  <p:stCondLst>
                                    <p:cond delay="0"/>
                                  </p:stCondLst>
                                  <p:childTnLst>
                                    <p:set>
                                      <p:cBhvr>
                                        <p:cTn id="134" dur="1" fill="hold">
                                          <p:stCondLst>
                                            <p:cond delay="0"/>
                                          </p:stCondLst>
                                        </p:cTn>
                                        <p:tgtEl>
                                          <p:spTgt spid="47"/>
                                        </p:tgtEl>
                                        <p:attrNameLst>
                                          <p:attrName>style.visibility</p:attrName>
                                        </p:attrNameLst>
                                      </p:cBhvr>
                                      <p:to>
                                        <p:strVal val="visible"/>
                                      </p:to>
                                    </p:set>
                                    <p:animEffect transition="in" filter="fade">
                                      <p:cBhvr>
                                        <p:cTn id="135" dur="100"/>
                                        <p:tgtEl>
                                          <p:spTgt spid="47"/>
                                        </p:tgtEl>
                                      </p:cBhvr>
                                    </p:animEffect>
                                  </p:childTnLst>
                                </p:cTn>
                              </p:par>
                            </p:childTnLst>
                          </p:cTn>
                        </p:par>
                        <p:par>
                          <p:cTn id="136" fill="hold">
                            <p:stCondLst>
                              <p:cond delay="3300"/>
                            </p:stCondLst>
                            <p:childTnLst>
                              <p:par>
                                <p:cTn id="137" presetID="10" presetClass="entr" presetSubtype="0" fill="hold" grpId="0" nodeType="afterEffect">
                                  <p:stCondLst>
                                    <p:cond delay="0"/>
                                  </p:stCondLst>
                                  <p:childTnLst>
                                    <p:set>
                                      <p:cBhvr>
                                        <p:cTn id="138" dur="1" fill="hold">
                                          <p:stCondLst>
                                            <p:cond delay="0"/>
                                          </p:stCondLst>
                                        </p:cTn>
                                        <p:tgtEl>
                                          <p:spTgt spid="48"/>
                                        </p:tgtEl>
                                        <p:attrNameLst>
                                          <p:attrName>style.visibility</p:attrName>
                                        </p:attrNameLst>
                                      </p:cBhvr>
                                      <p:to>
                                        <p:strVal val="visible"/>
                                      </p:to>
                                    </p:set>
                                    <p:animEffect transition="in" filter="fade">
                                      <p:cBhvr>
                                        <p:cTn id="139" dur="100"/>
                                        <p:tgtEl>
                                          <p:spTgt spid="48"/>
                                        </p:tgtEl>
                                      </p:cBhvr>
                                    </p:animEffect>
                                  </p:childTnLst>
                                </p:cTn>
                              </p:par>
                            </p:childTnLst>
                          </p:cTn>
                        </p:par>
                        <p:par>
                          <p:cTn id="140" fill="hold">
                            <p:stCondLst>
                              <p:cond delay="3400"/>
                            </p:stCondLst>
                            <p:childTnLst>
                              <p:par>
                                <p:cTn id="141" presetID="10" presetClass="entr" presetSubtype="0" fill="hold" grpId="0" nodeType="afterEffect">
                                  <p:stCondLst>
                                    <p:cond delay="0"/>
                                  </p:stCondLst>
                                  <p:childTnLst>
                                    <p:set>
                                      <p:cBhvr>
                                        <p:cTn id="142" dur="1" fill="hold">
                                          <p:stCondLst>
                                            <p:cond delay="0"/>
                                          </p:stCondLst>
                                        </p:cTn>
                                        <p:tgtEl>
                                          <p:spTgt spid="49"/>
                                        </p:tgtEl>
                                        <p:attrNameLst>
                                          <p:attrName>style.visibility</p:attrName>
                                        </p:attrNameLst>
                                      </p:cBhvr>
                                      <p:to>
                                        <p:strVal val="visible"/>
                                      </p:to>
                                    </p:set>
                                    <p:animEffect transition="in" filter="fade">
                                      <p:cBhvr>
                                        <p:cTn id="143" dur="100"/>
                                        <p:tgtEl>
                                          <p:spTgt spid="49"/>
                                        </p:tgtEl>
                                      </p:cBhvr>
                                    </p:animEffect>
                                  </p:childTnLst>
                                </p:cTn>
                              </p:par>
                            </p:childTnLst>
                          </p:cTn>
                        </p:par>
                        <p:par>
                          <p:cTn id="144" fill="hold">
                            <p:stCondLst>
                              <p:cond delay="3500"/>
                            </p:stCondLst>
                            <p:childTnLst>
                              <p:par>
                                <p:cTn id="145" presetID="10" presetClass="entr" presetSubtype="0" fill="hold" grpId="0" nodeType="afterEffect">
                                  <p:stCondLst>
                                    <p:cond delay="0"/>
                                  </p:stCondLst>
                                  <p:childTnLst>
                                    <p:set>
                                      <p:cBhvr>
                                        <p:cTn id="146" dur="1" fill="hold">
                                          <p:stCondLst>
                                            <p:cond delay="0"/>
                                          </p:stCondLst>
                                        </p:cTn>
                                        <p:tgtEl>
                                          <p:spTgt spid="50"/>
                                        </p:tgtEl>
                                        <p:attrNameLst>
                                          <p:attrName>style.visibility</p:attrName>
                                        </p:attrNameLst>
                                      </p:cBhvr>
                                      <p:to>
                                        <p:strVal val="visible"/>
                                      </p:to>
                                    </p:set>
                                    <p:animEffect transition="in" filter="fade">
                                      <p:cBhvr>
                                        <p:cTn id="147" dur="100"/>
                                        <p:tgtEl>
                                          <p:spTgt spid="50"/>
                                        </p:tgtEl>
                                      </p:cBhvr>
                                    </p:animEffect>
                                  </p:childTnLst>
                                </p:cTn>
                              </p:par>
                            </p:childTnLst>
                          </p:cTn>
                        </p:par>
                        <p:par>
                          <p:cTn id="148" fill="hold">
                            <p:stCondLst>
                              <p:cond delay="3600"/>
                            </p:stCondLst>
                            <p:childTnLst>
                              <p:par>
                                <p:cTn id="149" presetID="10" presetClass="entr" presetSubtype="0" fill="hold" grpId="0" nodeType="afterEffect">
                                  <p:stCondLst>
                                    <p:cond delay="0"/>
                                  </p:stCondLst>
                                  <p:childTnLst>
                                    <p:set>
                                      <p:cBhvr>
                                        <p:cTn id="150" dur="1" fill="hold">
                                          <p:stCondLst>
                                            <p:cond delay="0"/>
                                          </p:stCondLst>
                                        </p:cTn>
                                        <p:tgtEl>
                                          <p:spTgt spid="51"/>
                                        </p:tgtEl>
                                        <p:attrNameLst>
                                          <p:attrName>style.visibility</p:attrName>
                                        </p:attrNameLst>
                                      </p:cBhvr>
                                      <p:to>
                                        <p:strVal val="visible"/>
                                      </p:to>
                                    </p:set>
                                    <p:animEffect transition="in" filter="fade">
                                      <p:cBhvr>
                                        <p:cTn id="151" dur="100"/>
                                        <p:tgtEl>
                                          <p:spTgt spid="51"/>
                                        </p:tgtEl>
                                      </p:cBhvr>
                                    </p:animEffect>
                                  </p:childTnLst>
                                </p:cTn>
                              </p:par>
                            </p:childTnLst>
                          </p:cTn>
                        </p:par>
                        <p:par>
                          <p:cTn id="152" fill="hold">
                            <p:stCondLst>
                              <p:cond delay="3700"/>
                            </p:stCondLst>
                            <p:childTnLst>
                              <p:par>
                                <p:cTn id="153" presetID="10" presetClass="entr" presetSubtype="0" fill="hold" grpId="0" nodeType="afterEffect">
                                  <p:stCondLst>
                                    <p:cond delay="0"/>
                                  </p:stCondLst>
                                  <p:childTnLst>
                                    <p:set>
                                      <p:cBhvr>
                                        <p:cTn id="154" dur="1" fill="hold">
                                          <p:stCondLst>
                                            <p:cond delay="0"/>
                                          </p:stCondLst>
                                        </p:cTn>
                                        <p:tgtEl>
                                          <p:spTgt spid="52"/>
                                        </p:tgtEl>
                                        <p:attrNameLst>
                                          <p:attrName>style.visibility</p:attrName>
                                        </p:attrNameLst>
                                      </p:cBhvr>
                                      <p:to>
                                        <p:strVal val="visible"/>
                                      </p:to>
                                    </p:set>
                                    <p:animEffect transition="in" filter="fade">
                                      <p:cBhvr>
                                        <p:cTn id="155" dur="100"/>
                                        <p:tgtEl>
                                          <p:spTgt spid="52"/>
                                        </p:tgtEl>
                                      </p:cBhvr>
                                    </p:animEffect>
                                  </p:childTnLst>
                                </p:cTn>
                              </p:par>
                            </p:childTnLst>
                          </p:cTn>
                        </p:par>
                        <p:par>
                          <p:cTn id="156" fill="hold">
                            <p:stCondLst>
                              <p:cond delay="3800"/>
                            </p:stCondLst>
                            <p:childTnLst>
                              <p:par>
                                <p:cTn id="157" presetID="10" presetClass="entr" presetSubtype="0" fill="hold" grpId="0" nodeType="afterEffect">
                                  <p:stCondLst>
                                    <p:cond delay="0"/>
                                  </p:stCondLst>
                                  <p:childTnLst>
                                    <p:set>
                                      <p:cBhvr>
                                        <p:cTn id="158" dur="1" fill="hold">
                                          <p:stCondLst>
                                            <p:cond delay="0"/>
                                          </p:stCondLst>
                                        </p:cTn>
                                        <p:tgtEl>
                                          <p:spTgt spid="53"/>
                                        </p:tgtEl>
                                        <p:attrNameLst>
                                          <p:attrName>style.visibility</p:attrName>
                                        </p:attrNameLst>
                                      </p:cBhvr>
                                      <p:to>
                                        <p:strVal val="visible"/>
                                      </p:to>
                                    </p:set>
                                    <p:animEffect transition="in" filter="fade">
                                      <p:cBhvr>
                                        <p:cTn id="159" dur="100"/>
                                        <p:tgtEl>
                                          <p:spTgt spid="53"/>
                                        </p:tgtEl>
                                      </p:cBhvr>
                                    </p:animEffect>
                                  </p:childTnLst>
                                </p:cTn>
                              </p:par>
                            </p:childTnLst>
                          </p:cTn>
                        </p:par>
                        <p:par>
                          <p:cTn id="160" fill="hold">
                            <p:stCondLst>
                              <p:cond delay="3900"/>
                            </p:stCondLst>
                            <p:childTnLst>
                              <p:par>
                                <p:cTn id="161" presetID="10" presetClass="entr" presetSubtype="0" fill="hold" grpId="0" nodeType="afterEffect">
                                  <p:stCondLst>
                                    <p:cond delay="0"/>
                                  </p:stCondLst>
                                  <p:childTnLst>
                                    <p:set>
                                      <p:cBhvr>
                                        <p:cTn id="162" dur="1" fill="hold">
                                          <p:stCondLst>
                                            <p:cond delay="0"/>
                                          </p:stCondLst>
                                        </p:cTn>
                                        <p:tgtEl>
                                          <p:spTgt spid="54"/>
                                        </p:tgtEl>
                                        <p:attrNameLst>
                                          <p:attrName>style.visibility</p:attrName>
                                        </p:attrNameLst>
                                      </p:cBhvr>
                                      <p:to>
                                        <p:strVal val="visible"/>
                                      </p:to>
                                    </p:set>
                                    <p:animEffect transition="in" filter="fade">
                                      <p:cBhvr>
                                        <p:cTn id="163" dur="100"/>
                                        <p:tgtEl>
                                          <p:spTgt spid="54"/>
                                        </p:tgtEl>
                                      </p:cBhvr>
                                    </p:animEffect>
                                  </p:childTnLst>
                                </p:cTn>
                              </p:par>
                            </p:childTnLst>
                          </p:cTn>
                        </p:par>
                        <p:par>
                          <p:cTn id="164" fill="hold">
                            <p:stCondLst>
                              <p:cond delay="4000"/>
                            </p:stCondLst>
                            <p:childTnLst>
                              <p:par>
                                <p:cTn id="165" presetID="10" presetClass="entr" presetSubtype="0" fill="hold" grpId="0" nodeType="afterEffect">
                                  <p:stCondLst>
                                    <p:cond delay="0"/>
                                  </p:stCondLst>
                                  <p:childTnLst>
                                    <p:set>
                                      <p:cBhvr>
                                        <p:cTn id="166" dur="1" fill="hold">
                                          <p:stCondLst>
                                            <p:cond delay="0"/>
                                          </p:stCondLst>
                                        </p:cTn>
                                        <p:tgtEl>
                                          <p:spTgt spid="55"/>
                                        </p:tgtEl>
                                        <p:attrNameLst>
                                          <p:attrName>style.visibility</p:attrName>
                                        </p:attrNameLst>
                                      </p:cBhvr>
                                      <p:to>
                                        <p:strVal val="visible"/>
                                      </p:to>
                                    </p:set>
                                    <p:animEffect transition="in" filter="fade">
                                      <p:cBhvr>
                                        <p:cTn id="167" dur="100"/>
                                        <p:tgtEl>
                                          <p:spTgt spid="55"/>
                                        </p:tgtEl>
                                      </p:cBhvr>
                                    </p:animEffect>
                                  </p:childTnLst>
                                </p:cTn>
                              </p:par>
                            </p:childTnLst>
                          </p:cTn>
                        </p:par>
                        <p:par>
                          <p:cTn id="168" fill="hold">
                            <p:stCondLst>
                              <p:cond delay="4100"/>
                            </p:stCondLst>
                            <p:childTnLst>
                              <p:par>
                                <p:cTn id="169" presetID="10" presetClass="entr" presetSubtype="0" fill="hold" grpId="0" nodeType="afterEffect">
                                  <p:stCondLst>
                                    <p:cond delay="0"/>
                                  </p:stCondLst>
                                  <p:childTnLst>
                                    <p:set>
                                      <p:cBhvr>
                                        <p:cTn id="170" dur="1" fill="hold">
                                          <p:stCondLst>
                                            <p:cond delay="0"/>
                                          </p:stCondLst>
                                        </p:cTn>
                                        <p:tgtEl>
                                          <p:spTgt spid="56"/>
                                        </p:tgtEl>
                                        <p:attrNameLst>
                                          <p:attrName>style.visibility</p:attrName>
                                        </p:attrNameLst>
                                      </p:cBhvr>
                                      <p:to>
                                        <p:strVal val="visible"/>
                                      </p:to>
                                    </p:set>
                                    <p:animEffect transition="in" filter="fade">
                                      <p:cBhvr>
                                        <p:cTn id="171" dur="100"/>
                                        <p:tgtEl>
                                          <p:spTgt spid="56"/>
                                        </p:tgtEl>
                                      </p:cBhvr>
                                    </p:animEffect>
                                  </p:childTnLst>
                                </p:cTn>
                              </p:par>
                            </p:childTnLst>
                          </p:cTn>
                        </p:par>
                        <p:par>
                          <p:cTn id="172" fill="hold">
                            <p:stCondLst>
                              <p:cond delay="4200"/>
                            </p:stCondLst>
                            <p:childTnLst>
                              <p:par>
                                <p:cTn id="173" presetID="10" presetClass="entr" presetSubtype="0" fill="hold" grpId="0" nodeType="afterEffect">
                                  <p:stCondLst>
                                    <p:cond delay="0"/>
                                  </p:stCondLst>
                                  <p:childTnLst>
                                    <p:set>
                                      <p:cBhvr>
                                        <p:cTn id="174" dur="1" fill="hold">
                                          <p:stCondLst>
                                            <p:cond delay="0"/>
                                          </p:stCondLst>
                                        </p:cTn>
                                        <p:tgtEl>
                                          <p:spTgt spid="57"/>
                                        </p:tgtEl>
                                        <p:attrNameLst>
                                          <p:attrName>style.visibility</p:attrName>
                                        </p:attrNameLst>
                                      </p:cBhvr>
                                      <p:to>
                                        <p:strVal val="visible"/>
                                      </p:to>
                                    </p:set>
                                    <p:animEffect transition="in" filter="fade">
                                      <p:cBhvr>
                                        <p:cTn id="175" dur="100"/>
                                        <p:tgtEl>
                                          <p:spTgt spid="57"/>
                                        </p:tgtEl>
                                      </p:cBhvr>
                                    </p:animEffect>
                                  </p:childTnLst>
                                </p:cTn>
                              </p:par>
                            </p:childTnLst>
                          </p:cTn>
                        </p:par>
                        <p:par>
                          <p:cTn id="176" fill="hold">
                            <p:stCondLst>
                              <p:cond delay="4300"/>
                            </p:stCondLst>
                            <p:childTnLst>
                              <p:par>
                                <p:cTn id="177" presetID="10" presetClass="entr" presetSubtype="0" fill="hold" grpId="0" nodeType="afterEffect">
                                  <p:stCondLst>
                                    <p:cond delay="0"/>
                                  </p:stCondLst>
                                  <p:childTnLst>
                                    <p:set>
                                      <p:cBhvr>
                                        <p:cTn id="178" dur="1" fill="hold">
                                          <p:stCondLst>
                                            <p:cond delay="0"/>
                                          </p:stCondLst>
                                        </p:cTn>
                                        <p:tgtEl>
                                          <p:spTgt spid="58"/>
                                        </p:tgtEl>
                                        <p:attrNameLst>
                                          <p:attrName>style.visibility</p:attrName>
                                        </p:attrNameLst>
                                      </p:cBhvr>
                                      <p:to>
                                        <p:strVal val="visible"/>
                                      </p:to>
                                    </p:set>
                                    <p:animEffect transition="in" filter="fade">
                                      <p:cBhvr>
                                        <p:cTn id="179" dur="100"/>
                                        <p:tgtEl>
                                          <p:spTgt spid="58"/>
                                        </p:tgtEl>
                                      </p:cBhvr>
                                    </p:animEffect>
                                  </p:childTnLst>
                                </p:cTn>
                              </p:par>
                            </p:childTnLst>
                          </p:cTn>
                        </p:par>
                        <p:par>
                          <p:cTn id="180" fill="hold">
                            <p:stCondLst>
                              <p:cond delay="4400"/>
                            </p:stCondLst>
                            <p:childTnLst>
                              <p:par>
                                <p:cTn id="181" presetID="10" presetClass="entr" presetSubtype="0" fill="hold" grpId="0" nodeType="afterEffect">
                                  <p:stCondLst>
                                    <p:cond delay="0"/>
                                  </p:stCondLst>
                                  <p:childTnLst>
                                    <p:set>
                                      <p:cBhvr>
                                        <p:cTn id="182" dur="1" fill="hold">
                                          <p:stCondLst>
                                            <p:cond delay="0"/>
                                          </p:stCondLst>
                                        </p:cTn>
                                        <p:tgtEl>
                                          <p:spTgt spid="59"/>
                                        </p:tgtEl>
                                        <p:attrNameLst>
                                          <p:attrName>style.visibility</p:attrName>
                                        </p:attrNameLst>
                                      </p:cBhvr>
                                      <p:to>
                                        <p:strVal val="visible"/>
                                      </p:to>
                                    </p:set>
                                    <p:animEffect transition="in" filter="fade">
                                      <p:cBhvr>
                                        <p:cTn id="183" dur="100"/>
                                        <p:tgtEl>
                                          <p:spTgt spid="59"/>
                                        </p:tgtEl>
                                      </p:cBhvr>
                                    </p:animEffect>
                                  </p:childTnLst>
                                </p:cTn>
                              </p:par>
                            </p:childTnLst>
                          </p:cTn>
                        </p:par>
                        <p:par>
                          <p:cTn id="184" fill="hold">
                            <p:stCondLst>
                              <p:cond delay="4500"/>
                            </p:stCondLst>
                            <p:childTnLst>
                              <p:par>
                                <p:cTn id="185" presetID="10" presetClass="entr" presetSubtype="0" fill="hold" grpId="0" nodeType="afterEffect">
                                  <p:stCondLst>
                                    <p:cond delay="0"/>
                                  </p:stCondLst>
                                  <p:childTnLst>
                                    <p:set>
                                      <p:cBhvr>
                                        <p:cTn id="186" dur="1" fill="hold">
                                          <p:stCondLst>
                                            <p:cond delay="0"/>
                                          </p:stCondLst>
                                        </p:cTn>
                                        <p:tgtEl>
                                          <p:spTgt spid="60"/>
                                        </p:tgtEl>
                                        <p:attrNameLst>
                                          <p:attrName>style.visibility</p:attrName>
                                        </p:attrNameLst>
                                      </p:cBhvr>
                                      <p:to>
                                        <p:strVal val="visible"/>
                                      </p:to>
                                    </p:set>
                                    <p:animEffect transition="in" filter="fade">
                                      <p:cBhvr>
                                        <p:cTn id="187" dur="100"/>
                                        <p:tgtEl>
                                          <p:spTgt spid="60"/>
                                        </p:tgtEl>
                                      </p:cBhvr>
                                    </p:animEffect>
                                  </p:childTnLst>
                                </p:cTn>
                              </p:par>
                            </p:childTnLst>
                          </p:cTn>
                        </p:par>
                        <p:par>
                          <p:cTn id="188" fill="hold">
                            <p:stCondLst>
                              <p:cond delay="4600"/>
                            </p:stCondLst>
                            <p:childTnLst>
                              <p:par>
                                <p:cTn id="189" presetID="10" presetClass="entr" presetSubtype="0" fill="hold" grpId="0" nodeType="afterEffect">
                                  <p:stCondLst>
                                    <p:cond delay="0"/>
                                  </p:stCondLst>
                                  <p:childTnLst>
                                    <p:set>
                                      <p:cBhvr>
                                        <p:cTn id="190" dur="1" fill="hold">
                                          <p:stCondLst>
                                            <p:cond delay="0"/>
                                          </p:stCondLst>
                                        </p:cTn>
                                        <p:tgtEl>
                                          <p:spTgt spid="61"/>
                                        </p:tgtEl>
                                        <p:attrNameLst>
                                          <p:attrName>style.visibility</p:attrName>
                                        </p:attrNameLst>
                                      </p:cBhvr>
                                      <p:to>
                                        <p:strVal val="visible"/>
                                      </p:to>
                                    </p:set>
                                    <p:animEffect transition="in" filter="fade">
                                      <p:cBhvr>
                                        <p:cTn id="191" dur="100"/>
                                        <p:tgtEl>
                                          <p:spTgt spid="61"/>
                                        </p:tgtEl>
                                      </p:cBhvr>
                                    </p:animEffect>
                                  </p:childTnLst>
                                </p:cTn>
                              </p:par>
                            </p:childTnLst>
                          </p:cTn>
                        </p:par>
                        <p:par>
                          <p:cTn id="192" fill="hold">
                            <p:stCondLst>
                              <p:cond delay="4700"/>
                            </p:stCondLst>
                            <p:childTnLst>
                              <p:par>
                                <p:cTn id="193" presetID="10" presetClass="entr" presetSubtype="0" fill="hold" grpId="0" nodeType="afterEffect">
                                  <p:stCondLst>
                                    <p:cond delay="0"/>
                                  </p:stCondLst>
                                  <p:childTnLst>
                                    <p:set>
                                      <p:cBhvr>
                                        <p:cTn id="194" dur="1" fill="hold">
                                          <p:stCondLst>
                                            <p:cond delay="0"/>
                                          </p:stCondLst>
                                        </p:cTn>
                                        <p:tgtEl>
                                          <p:spTgt spid="62"/>
                                        </p:tgtEl>
                                        <p:attrNameLst>
                                          <p:attrName>style.visibility</p:attrName>
                                        </p:attrNameLst>
                                      </p:cBhvr>
                                      <p:to>
                                        <p:strVal val="visible"/>
                                      </p:to>
                                    </p:set>
                                    <p:animEffect transition="in" filter="fade">
                                      <p:cBhvr>
                                        <p:cTn id="195" dur="100"/>
                                        <p:tgtEl>
                                          <p:spTgt spid="62"/>
                                        </p:tgtEl>
                                      </p:cBhvr>
                                    </p:animEffect>
                                  </p:childTnLst>
                                </p:cTn>
                              </p:par>
                            </p:childTnLst>
                          </p:cTn>
                        </p:par>
                        <p:par>
                          <p:cTn id="196" fill="hold">
                            <p:stCondLst>
                              <p:cond delay="4800"/>
                            </p:stCondLst>
                            <p:childTnLst>
                              <p:par>
                                <p:cTn id="197" presetID="10" presetClass="entr" presetSubtype="0" fill="hold" grpId="0" nodeType="afterEffect">
                                  <p:stCondLst>
                                    <p:cond delay="0"/>
                                  </p:stCondLst>
                                  <p:childTnLst>
                                    <p:set>
                                      <p:cBhvr>
                                        <p:cTn id="198" dur="1" fill="hold">
                                          <p:stCondLst>
                                            <p:cond delay="0"/>
                                          </p:stCondLst>
                                        </p:cTn>
                                        <p:tgtEl>
                                          <p:spTgt spid="63"/>
                                        </p:tgtEl>
                                        <p:attrNameLst>
                                          <p:attrName>style.visibility</p:attrName>
                                        </p:attrNameLst>
                                      </p:cBhvr>
                                      <p:to>
                                        <p:strVal val="visible"/>
                                      </p:to>
                                    </p:set>
                                    <p:animEffect transition="in" filter="fade">
                                      <p:cBhvr>
                                        <p:cTn id="199" dur="100"/>
                                        <p:tgtEl>
                                          <p:spTgt spid="63"/>
                                        </p:tgtEl>
                                      </p:cBhvr>
                                    </p:animEffect>
                                  </p:childTnLst>
                                </p:cTn>
                              </p:par>
                            </p:childTnLst>
                          </p:cTn>
                        </p:par>
                        <p:par>
                          <p:cTn id="200" fill="hold">
                            <p:stCondLst>
                              <p:cond delay="4900"/>
                            </p:stCondLst>
                            <p:childTnLst>
                              <p:par>
                                <p:cTn id="201" presetID="10" presetClass="entr" presetSubtype="0" fill="hold" grpId="0" nodeType="afterEffect">
                                  <p:stCondLst>
                                    <p:cond delay="0"/>
                                  </p:stCondLst>
                                  <p:childTnLst>
                                    <p:set>
                                      <p:cBhvr>
                                        <p:cTn id="202" dur="1" fill="hold">
                                          <p:stCondLst>
                                            <p:cond delay="0"/>
                                          </p:stCondLst>
                                        </p:cTn>
                                        <p:tgtEl>
                                          <p:spTgt spid="64"/>
                                        </p:tgtEl>
                                        <p:attrNameLst>
                                          <p:attrName>style.visibility</p:attrName>
                                        </p:attrNameLst>
                                      </p:cBhvr>
                                      <p:to>
                                        <p:strVal val="visible"/>
                                      </p:to>
                                    </p:set>
                                    <p:animEffect transition="in" filter="fade">
                                      <p:cBhvr>
                                        <p:cTn id="203" dur="100"/>
                                        <p:tgtEl>
                                          <p:spTgt spid="64"/>
                                        </p:tgtEl>
                                      </p:cBhvr>
                                    </p:animEffect>
                                  </p:childTnLst>
                                </p:cTn>
                              </p:par>
                            </p:childTnLst>
                          </p:cTn>
                        </p:par>
                        <p:par>
                          <p:cTn id="204" fill="hold">
                            <p:stCondLst>
                              <p:cond delay="5000"/>
                            </p:stCondLst>
                            <p:childTnLst>
                              <p:par>
                                <p:cTn id="205" presetID="10" presetClass="entr" presetSubtype="0" fill="hold" grpId="0" nodeType="afterEffect">
                                  <p:stCondLst>
                                    <p:cond delay="0"/>
                                  </p:stCondLst>
                                  <p:childTnLst>
                                    <p:set>
                                      <p:cBhvr>
                                        <p:cTn id="206" dur="1" fill="hold">
                                          <p:stCondLst>
                                            <p:cond delay="0"/>
                                          </p:stCondLst>
                                        </p:cTn>
                                        <p:tgtEl>
                                          <p:spTgt spid="65"/>
                                        </p:tgtEl>
                                        <p:attrNameLst>
                                          <p:attrName>style.visibility</p:attrName>
                                        </p:attrNameLst>
                                      </p:cBhvr>
                                      <p:to>
                                        <p:strVal val="visible"/>
                                      </p:to>
                                    </p:set>
                                    <p:animEffect transition="in" filter="fade">
                                      <p:cBhvr>
                                        <p:cTn id="207" dur="100"/>
                                        <p:tgtEl>
                                          <p:spTgt spid="65"/>
                                        </p:tgtEl>
                                      </p:cBhvr>
                                    </p:animEffect>
                                  </p:childTnLst>
                                </p:cTn>
                              </p:par>
                            </p:childTnLst>
                          </p:cTn>
                        </p:par>
                        <p:par>
                          <p:cTn id="208" fill="hold">
                            <p:stCondLst>
                              <p:cond delay="5100"/>
                            </p:stCondLst>
                            <p:childTnLst>
                              <p:par>
                                <p:cTn id="209" presetID="10" presetClass="entr" presetSubtype="0" fill="hold" grpId="0" nodeType="afterEffect">
                                  <p:stCondLst>
                                    <p:cond delay="0"/>
                                  </p:stCondLst>
                                  <p:childTnLst>
                                    <p:set>
                                      <p:cBhvr>
                                        <p:cTn id="210" dur="1" fill="hold">
                                          <p:stCondLst>
                                            <p:cond delay="0"/>
                                          </p:stCondLst>
                                        </p:cTn>
                                        <p:tgtEl>
                                          <p:spTgt spid="66"/>
                                        </p:tgtEl>
                                        <p:attrNameLst>
                                          <p:attrName>style.visibility</p:attrName>
                                        </p:attrNameLst>
                                      </p:cBhvr>
                                      <p:to>
                                        <p:strVal val="visible"/>
                                      </p:to>
                                    </p:set>
                                    <p:animEffect transition="in" filter="fade">
                                      <p:cBhvr>
                                        <p:cTn id="211" dur="100"/>
                                        <p:tgtEl>
                                          <p:spTgt spid="66"/>
                                        </p:tgtEl>
                                      </p:cBhvr>
                                    </p:animEffect>
                                  </p:childTnLst>
                                </p:cTn>
                              </p:par>
                            </p:childTnLst>
                          </p:cTn>
                        </p:par>
                        <p:par>
                          <p:cTn id="212" fill="hold">
                            <p:stCondLst>
                              <p:cond delay="5200"/>
                            </p:stCondLst>
                            <p:childTnLst>
                              <p:par>
                                <p:cTn id="213" presetID="10" presetClass="entr" presetSubtype="0" fill="hold" grpId="0" nodeType="afterEffect">
                                  <p:stCondLst>
                                    <p:cond delay="0"/>
                                  </p:stCondLst>
                                  <p:childTnLst>
                                    <p:set>
                                      <p:cBhvr>
                                        <p:cTn id="214" dur="1" fill="hold">
                                          <p:stCondLst>
                                            <p:cond delay="0"/>
                                          </p:stCondLst>
                                        </p:cTn>
                                        <p:tgtEl>
                                          <p:spTgt spid="67"/>
                                        </p:tgtEl>
                                        <p:attrNameLst>
                                          <p:attrName>style.visibility</p:attrName>
                                        </p:attrNameLst>
                                      </p:cBhvr>
                                      <p:to>
                                        <p:strVal val="visible"/>
                                      </p:to>
                                    </p:set>
                                    <p:animEffect transition="in" filter="fade">
                                      <p:cBhvr>
                                        <p:cTn id="215" dur="100"/>
                                        <p:tgtEl>
                                          <p:spTgt spid="67"/>
                                        </p:tgtEl>
                                      </p:cBhvr>
                                    </p:animEffect>
                                  </p:childTnLst>
                                </p:cTn>
                              </p:par>
                            </p:childTnLst>
                          </p:cTn>
                        </p:par>
                        <p:par>
                          <p:cTn id="216" fill="hold">
                            <p:stCondLst>
                              <p:cond delay="5300"/>
                            </p:stCondLst>
                            <p:childTnLst>
                              <p:par>
                                <p:cTn id="217" presetID="10" presetClass="entr" presetSubtype="0" fill="hold" grpId="0" nodeType="afterEffect">
                                  <p:stCondLst>
                                    <p:cond delay="0"/>
                                  </p:stCondLst>
                                  <p:childTnLst>
                                    <p:set>
                                      <p:cBhvr>
                                        <p:cTn id="218" dur="1" fill="hold">
                                          <p:stCondLst>
                                            <p:cond delay="0"/>
                                          </p:stCondLst>
                                        </p:cTn>
                                        <p:tgtEl>
                                          <p:spTgt spid="68"/>
                                        </p:tgtEl>
                                        <p:attrNameLst>
                                          <p:attrName>style.visibility</p:attrName>
                                        </p:attrNameLst>
                                      </p:cBhvr>
                                      <p:to>
                                        <p:strVal val="visible"/>
                                      </p:to>
                                    </p:set>
                                    <p:animEffect transition="in" filter="fade">
                                      <p:cBhvr>
                                        <p:cTn id="219" dur="100"/>
                                        <p:tgtEl>
                                          <p:spTgt spid="68"/>
                                        </p:tgtEl>
                                      </p:cBhvr>
                                    </p:animEffect>
                                  </p:childTnLst>
                                </p:cTn>
                              </p:par>
                            </p:childTnLst>
                          </p:cTn>
                        </p:par>
                        <p:par>
                          <p:cTn id="220" fill="hold">
                            <p:stCondLst>
                              <p:cond delay="5400"/>
                            </p:stCondLst>
                            <p:childTnLst>
                              <p:par>
                                <p:cTn id="221" presetID="10" presetClass="entr" presetSubtype="0" fill="hold" grpId="0" nodeType="afterEffect">
                                  <p:stCondLst>
                                    <p:cond delay="0"/>
                                  </p:stCondLst>
                                  <p:childTnLst>
                                    <p:set>
                                      <p:cBhvr>
                                        <p:cTn id="222" dur="1" fill="hold">
                                          <p:stCondLst>
                                            <p:cond delay="0"/>
                                          </p:stCondLst>
                                        </p:cTn>
                                        <p:tgtEl>
                                          <p:spTgt spid="69"/>
                                        </p:tgtEl>
                                        <p:attrNameLst>
                                          <p:attrName>style.visibility</p:attrName>
                                        </p:attrNameLst>
                                      </p:cBhvr>
                                      <p:to>
                                        <p:strVal val="visible"/>
                                      </p:to>
                                    </p:set>
                                    <p:animEffect transition="in" filter="fade">
                                      <p:cBhvr>
                                        <p:cTn id="223" dur="100"/>
                                        <p:tgtEl>
                                          <p:spTgt spid="69"/>
                                        </p:tgtEl>
                                      </p:cBhvr>
                                    </p:animEffect>
                                  </p:childTnLst>
                                </p:cTn>
                              </p:par>
                            </p:childTnLst>
                          </p:cTn>
                        </p:par>
                        <p:par>
                          <p:cTn id="224" fill="hold">
                            <p:stCondLst>
                              <p:cond delay="5500"/>
                            </p:stCondLst>
                            <p:childTnLst>
                              <p:par>
                                <p:cTn id="225" presetID="10" presetClass="entr" presetSubtype="0" fill="hold" grpId="0" nodeType="afterEffect">
                                  <p:stCondLst>
                                    <p:cond delay="0"/>
                                  </p:stCondLst>
                                  <p:childTnLst>
                                    <p:set>
                                      <p:cBhvr>
                                        <p:cTn id="226" dur="1" fill="hold">
                                          <p:stCondLst>
                                            <p:cond delay="0"/>
                                          </p:stCondLst>
                                        </p:cTn>
                                        <p:tgtEl>
                                          <p:spTgt spid="70"/>
                                        </p:tgtEl>
                                        <p:attrNameLst>
                                          <p:attrName>style.visibility</p:attrName>
                                        </p:attrNameLst>
                                      </p:cBhvr>
                                      <p:to>
                                        <p:strVal val="visible"/>
                                      </p:to>
                                    </p:set>
                                    <p:animEffect transition="in" filter="fade">
                                      <p:cBhvr>
                                        <p:cTn id="227" dur="100"/>
                                        <p:tgtEl>
                                          <p:spTgt spid="70"/>
                                        </p:tgtEl>
                                      </p:cBhvr>
                                    </p:animEffect>
                                  </p:childTnLst>
                                </p:cTn>
                              </p:par>
                            </p:childTnLst>
                          </p:cTn>
                        </p:par>
                        <p:par>
                          <p:cTn id="228" fill="hold">
                            <p:stCondLst>
                              <p:cond delay="5600"/>
                            </p:stCondLst>
                            <p:childTnLst>
                              <p:par>
                                <p:cTn id="229" presetID="10" presetClass="entr" presetSubtype="0" fill="hold" grpId="0" nodeType="afterEffect">
                                  <p:stCondLst>
                                    <p:cond delay="0"/>
                                  </p:stCondLst>
                                  <p:childTnLst>
                                    <p:set>
                                      <p:cBhvr>
                                        <p:cTn id="230" dur="1" fill="hold">
                                          <p:stCondLst>
                                            <p:cond delay="0"/>
                                          </p:stCondLst>
                                        </p:cTn>
                                        <p:tgtEl>
                                          <p:spTgt spid="71"/>
                                        </p:tgtEl>
                                        <p:attrNameLst>
                                          <p:attrName>style.visibility</p:attrName>
                                        </p:attrNameLst>
                                      </p:cBhvr>
                                      <p:to>
                                        <p:strVal val="visible"/>
                                      </p:to>
                                    </p:set>
                                    <p:animEffect transition="in" filter="fade">
                                      <p:cBhvr>
                                        <p:cTn id="231" dur="100"/>
                                        <p:tgtEl>
                                          <p:spTgt spid="71"/>
                                        </p:tgtEl>
                                      </p:cBhvr>
                                    </p:animEffect>
                                  </p:childTnLst>
                                </p:cTn>
                              </p:par>
                            </p:childTnLst>
                          </p:cTn>
                        </p:par>
                        <p:par>
                          <p:cTn id="232" fill="hold">
                            <p:stCondLst>
                              <p:cond delay="5700"/>
                            </p:stCondLst>
                            <p:childTnLst>
                              <p:par>
                                <p:cTn id="233" presetID="10" presetClass="entr" presetSubtype="0" fill="hold" grpId="0" nodeType="afterEffect">
                                  <p:stCondLst>
                                    <p:cond delay="0"/>
                                  </p:stCondLst>
                                  <p:childTnLst>
                                    <p:set>
                                      <p:cBhvr>
                                        <p:cTn id="234" dur="1" fill="hold">
                                          <p:stCondLst>
                                            <p:cond delay="0"/>
                                          </p:stCondLst>
                                        </p:cTn>
                                        <p:tgtEl>
                                          <p:spTgt spid="72"/>
                                        </p:tgtEl>
                                        <p:attrNameLst>
                                          <p:attrName>style.visibility</p:attrName>
                                        </p:attrNameLst>
                                      </p:cBhvr>
                                      <p:to>
                                        <p:strVal val="visible"/>
                                      </p:to>
                                    </p:set>
                                    <p:animEffect transition="in" filter="fade">
                                      <p:cBhvr>
                                        <p:cTn id="235" dur="100"/>
                                        <p:tgtEl>
                                          <p:spTgt spid="72"/>
                                        </p:tgtEl>
                                      </p:cBhvr>
                                    </p:animEffect>
                                  </p:childTnLst>
                                </p:cTn>
                              </p:par>
                            </p:childTnLst>
                          </p:cTn>
                        </p:par>
                        <p:par>
                          <p:cTn id="236" fill="hold">
                            <p:stCondLst>
                              <p:cond delay="5800"/>
                            </p:stCondLst>
                            <p:childTnLst>
                              <p:par>
                                <p:cTn id="237" presetID="10" presetClass="entr" presetSubtype="0" fill="hold" grpId="0" nodeType="afterEffect">
                                  <p:stCondLst>
                                    <p:cond delay="0"/>
                                  </p:stCondLst>
                                  <p:childTnLst>
                                    <p:set>
                                      <p:cBhvr>
                                        <p:cTn id="238" dur="1" fill="hold">
                                          <p:stCondLst>
                                            <p:cond delay="0"/>
                                          </p:stCondLst>
                                        </p:cTn>
                                        <p:tgtEl>
                                          <p:spTgt spid="73"/>
                                        </p:tgtEl>
                                        <p:attrNameLst>
                                          <p:attrName>style.visibility</p:attrName>
                                        </p:attrNameLst>
                                      </p:cBhvr>
                                      <p:to>
                                        <p:strVal val="visible"/>
                                      </p:to>
                                    </p:set>
                                    <p:animEffect transition="in" filter="fade">
                                      <p:cBhvr>
                                        <p:cTn id="239" dur="100"/>
                                        <p:tgtEl>
                                          <p:spTgt spid="73"/>
                                        </p:tgtEl>
                                      </p:cBhvr>
                                    </p:animEffect>
                                  </p:childTnLst>
                                </p:cTn>
                              </p:par>
                            </p:childTnLst>
                          </p:cTn>
                        </p:par>
                        <p:par>
                          <p:cTn id="240" fill="hold">
                            <p:stCondLst>
                              <p:cond delay="5900"/>
                            </p:stCondLst>
                            <p:childTnLst>
                              <p:par>
                                <p:cTn id="241" presetID="10" presetClass="entr" presetSubtype="0" fill="hold" grpId="0" nodeType="afterEffect">
                                  <p:stCondLst>
                                    <p:cond delay="0"/>
                                  </p:stCondLst>
                                  <p:childTnLst>
                                    <p:set>
                                      <p:cBhvr>
                                        <p:cTn id="242" dur="1" fill="hold">
                                          <p:stCondLst>
                                            <p:cond delay="0"/>
                                          </p:stCondLst>
                                        </p:cTn>
                                        <p:tgtEl>
                                          <p:spTgt spid="76"/>
                                        </p:tgtEl>
                                        <p:attrNameLst>
                                          <p:attrName>style.visibility</p:attrName>
                                        </p:attrNameLst>
                                      </p:cBhvr>
                                      <p:to>
                                        <p:strVal val="visible"/>
                                      </p:to>
                                    </p:set>
                                    <p:animEffect transition="in" filter="fade">
                                      <p:cBhvr>
                                        <p:cTn id="243" dur="100"/>
                                        <p:tgtEl>
                                          <p:spTgt spid="76"/>
                                        </p:tgtEl>
                                      </p:cBhvr>
                                    </p:animEffect>
                                  </p:childTnLst>
                                </p:cTn>
                              </p:par>
                            </p:childTnLst>
                          </p:cTn>
                        </p:par>
                        <p:par>
                          <p:cTn id="244" fill="hold">
                            <p:stCondLst>
                              <p:cond delay="6000"/>
                            </p:stCondLst>
                            <p:childTnLst>
                              <p:par>
                                <p:cTn id="245" presetID="10" presetClass="entr" presetSubtype="0" fill="hold" grpId="0" nodeType="afterEffect">
                                  <p:stCondLst>
                                    <p:cond delay="0"/>
                                  </p:stCondLst>
                                  <p:childTnLst>
                                    <p:set>
                                      <p:cBhvr>
                                        <p:cTn id="246" dur="1" fill="hold">
                                          <p:stCondLst>
                                            <p:cond delay="0"/>
                                          </p:stCondLst>
                                        </p:cTn>
                                        <p:tgtEl>
                                          <p:spTgt spid="77"/>
                                        </p:tgtEl>
                                        <p:attrNameLst>
                                          <p:attrName>style.visibility</p:attrName>
                                        </p:attrNameLst>
                                      </p:cBhvr>
                                      <p:to>
                                        <p:strVal val="visible"/>
                                      </p:to>
                                    </p:set>
                                    <p:animEffect transition="in" filter="fade">
                                      <p:cBhvr>
                                        <p:cTn id="247" dur="100"/>
                                        <p:tgtEl>
                                          <p:spTgt spid="77"/>
                                        </p:tgtEl>
                                      </p:cBhvr>
                                    </p:animEffect>
                                  </p:childTnLst>
                                </p:cTn>
                              </p:par>
                            </p:childTnLst>
                          </p:cTn>
                        </p:par>
                        <p:par>
                          <p:cTn id="248" fill="hold">
                            <p:stCondLst>
                              <p:cond delay="6100"/>
                            </p:stCondLst>
                            <p:childTnLst>
                              <p:par>
                                <p:cTn id="249" presetID="10" presetClass="entr" presetSubtype="0" fill="hold" grpId="0" nodeType="afterEffect">
                                  <p:stCondLst>
                                    <p:cond delay="0"/>
                                  </p:stCondLst>
                                  <p:childTnLst>
                                    <p:set>
                                      <p:cBhvr>
                                        <p:cTn id="250" dur="1" fill="hold">
                                          <p:stCondLst>
                                            <p:cond delay="0"/>
                                          </p:stCondLst>
                                        </p:cTn>
                                        <p:tgtEl>
                                          <p:spTgt spid="78"/>
                                        </p:tgtEl>
                                        <p:attrNameLst>
                                          <p:attrName>style.visibility</p:attrName>
                                        </p:attrNameLst>
                                      </p:cBhvr>
                                      <p:to>
                                        <p:strVal val="visible"/>
                                      </p:to>
                                    </p:set>
                                    <p:animEffect transition="in" filter="fade">
                                      <p:cBhvr>
                                        <p:cTn id="251" dur="100"/>
                                        <p:tgtEl>
                                          <p:spTgt spid="78"/>
                                        </p:tgtEl>
                                      </p:cBhvr>
                                    </p:animEffect>
                                  </p:childTnLst>
                                </p:cTn>
                              </p:par>
                            </p:childTnLst>
                          </p:cTn>
                        </p:par>
                        <p:par>
                          <p:cTn id="252" fill="hold">
                            <p:stCondLst>
                              <p:cond delay="6200"/>
                            </p:stCondLst>
                            <p:childTnLst>
                              <p:par>
                                <p:cTn id="253" presetID="10" presetClass="entr" presetSubtype="0" fill="hold" grpId="0" nodeType="afterEffect">
                                  <p:stCondLst>
                                    <p:cond delay="0"/>
                                  </p:stCondLst>
                                  <p:childTnLst>
                                    <p:set>
                                      <p:cBhvr>
                                        <p:cTn id="254" dur="1" fill="hold">
                                          <p:stCondLst>
                                            <p:cond delay="0"/>
                                          </p:stCondLst>
                                        </p:cTn>
                                        <p:tgtEl>
                                          <p:spTgt spid="79"/>
                                        </p:tgtEl>
                                        <p:attrNameLst>
                                          <p:attrName>style.visibility</p:attrName>
                                        </p:attrNameLst>
                                      </p:cBhvr>
                                      <p:to>
                                        <p:strVal val="visible"/>
                                      </p:to>
                                    </p:set>
                                    <p:animEffect transition="in" filter="fade">
                                      <p:cBhvr>
                                        <p:cTn id="255" dur="100"/>
                                        <p:tgtEl>
                                          <p:spTgt spid="79"/>
                                        </p:tgtEl>
                                      </p:cBhvr>
                                    </p:animEffect>
                                  </p:childTnLst>
                                </p:cTn>
                              </p:par>
                            </p:childTnLst>
                          </p:cTn>
                        </p:par>
                        <p:par>
                          <p:cTn id="256" fill="hold">
                            <p:stCondLst>
                              <p:cond delay="6300"/>
                            </p:stCondLst>
                            <p:childTnLst>
                              <p:par>
                                <p:cTn id="257" presetID="10" presetClass="entr" presetSubtype="0" fill="hold" grpId="0" nodeType="afterEffect">
                                  <p:stCondLst>
                                    <p:cond delay="0"/>
                                  </p:stCondLst>
                                  <p:childTnLst>
                                    <p:set>
                                      <p:cBhvr>
                                        <p:cTn id="258" dur="1" fill="hold">
                                          <p:stCondLst>
                                            <p:cond delay="0"/>
                                          </p:stCondLst>
                                        </p:cTn>
                                        <p:tgtEl>
                                          <p:spTgt spid="80"/>
                                        </p:tgtEl>
                                        <p:attrNameLst>
                                          <p:attrName>style.visibility</p:attrName>
                                        </p:attrNameLst>
                                      </p:cBhvr>
                                      <p:to>
                                        <p:strVal val="visible"/>
                                      </p:to>
                                    </p:set>
                                    <p:animEffect transition="in" filter="fade">
                                      <p:cBhvr>
                                        <p:cTn id="259" dur="100"/>
                                        <p:tgtEl>
                                          <p:spTgt spid="80"/>
                                        </p:tgtEl>
                                      </p:cBhvr>
                                    </p:animEffect>
                                  </p:childTnLst>
                                </p:cTn>
                              </p:par>
                            </p:childTnLst>
                          </p:cTn>
                        </p:par>
                        <p:par>
                          <p:cTn id="260" fill="hold">
                            <p:stCondLst>
                              <p:cond delay="6400"/>
                            </p:stCondLst>
                            <p:childTnLst>
                              <p:par>
                                <p:cTn id="261" presetID="10" presetClass="entr" presetSubtype="0" fill="hold" grpId="0" nodeType="afterEffect">
                                  <p:stCondLst>
                                    <p:cond delay="0"/>
                                  </p:stCondLst>
                                  <p:childTnLst>
                                    <p:set>
                                      <p:cBhvr>
                                        <p:cTn id="262" dur="1" fill="hold">
                                          <p:stCondLst>
                                            <p:cond delay="0"/>
                                          </p:stCondLst>
                                        </p:cTn>
                                        <p:tgtEl>
                                          <p:spTgt spid="82"/>
                                        </p:tgtEl>
                                        <p:attrNameLst>
                                          <p:attrName>style.visibility</p:attrName>
                                        </p:attrNameLst>
                                      </p:cBhvr>
                                      <p:to>
                                        <p:strVal val="visible"/>
                                      </p:to>
                                    </p:set>
                                    <p:animEffect transition="in" filter="fade">
                                      <p:cBhvr>
                                        <p:cTn id="263" dur="100"/>
                                        <p:tgtEl>
                                          <p:spTgt spid="82"/>
                                        </p:tgtEl>
                                      </p:cBhvr>
                                    </p:animEffect>
                                  </p:childTnLst>
                                </p:cTn>
                              </p:par>
                            </p:childTnLst>
                          </p:cTn>
                        </p:par>
                        <p:par>
                          <p:cTn id="264" fill="hold">
                            <p:stCondLst>
                              <p:cond delay="6500"/>
                            </p:stCondLst>
                            <p:childTnLst>
                              <p:par>
                                <p:cTn id="265" presetID="10" presetClass="entr" presetSubtype="0" fill="hold" grpId="0" nodeType="afterEffect">
                                  <p:stCondLst>
                                    <p:cond delay="0"/>
                                  </p:stCondLst>
                                  <p:childTnLst>
                                    <p:set>
                                      <p:cBhvr>
                                        <p:cTn id="266" dur="1" fill="hold">
                                          <p:stCondLst>
                                            <p:cond delay="0"/>
                                          </p:stCondLst>
                                        </p:cTn>
                                        <p:tgtEl>
                                          <p:spTgt spid="83"/>
                                        </p:tgtEl>
                                        <p:attrNameLst>
                                          <p:attrName>style.visibility</p:attrName>
                                        </p:attrNameLst>
                                      </p:cBhvr>
                                      <p:to>
                                        <p:strVal val="visible"/>
                                      </p:to>
                                    </p:set>
                                    <p:animEffect transition="in" filter="fade">
                                      <p:cBhvr>
                                        <p:cTn id="267" dur="100"/>
                                        <p:tgtEl>
                                          <p:spTgt spid="83"/>
                                        </p:tgtEl>
                                      </p:cBhvr>
                                    </p:animEffect>
                                  </p:childTnLst>
                                </p:cTn>
                              </p:par>
                            </p:childTnLst>
                          </p:cTn>
                        </p:par>
                        <p:par>
                          <p:cTn id="268" fill="hold">
                            <p:stCondLst>
                              <p:cond delay="6600"/>
                            </p:stCondLst>
                            <p:childTnLst>
                              <p:par>
                                <p:cTn id="269" presetID="10" presetClass="entr" presetSubtype="0" fill="hold" grpId="0" nodeType="afterEffect">
                                  <p:stCondLst>
                                    <p:cond delay="0"/>
                                  </p:stCondLst>
                                  <p:childTnLst>
                                    <p:set>
                                      <p:cBhvr>
                                        <p:cTn id="270" dur="1" fill="hold">
                                          <p:stCondLst>
                                            <p:cond delay="0"/>
                                          </p:stCondLst>
                                        </p:cTn>
                                        <p:tgtEl>
                                          <p:spTgt spid="84"/>
                                        </p:tgtEl>
                                        <p:attrNameLst>
                                          <p:attrName>style.visibility</p:attrName>
                                        </p:attrNameLst>
                                      </p:cBhvr>
                                      <p:to>
                                        <p:strVal val="visible"/>
                                      </p:to>
                                    </p:set>
                                    <p:animEffect transition="in" filter="fade">
                                      <p:cBhvr>
                                        <p:cTn id="271" dur="100"/>
                                        <p:tgtEl>
                                          <p:spTgt spid="84"/>
                                        </p:tgtEl>
                                      </p:cBhvr>
                                    </p:animEffect>
                                  </p:childTnLst>
                                </p:cTn>
                              </p:par>
                            </p:childTnLst>
                          </p:cTn>
                        </p:par>
                        <p:par>
                          <p:cTn id="272" fill="hold">
                            <p:stCondLst>
                              <p:cond delay="6700"/>
                            </p:stCondLst>
                            <p:childTnLst>
                              <p:par>
                                <p:cTn id="273" presetID="10" presetClass="entr" presetSubtype="0" fill="hold" grpId="0" nodeType="afterEffect">
                                  <p:stCondLst>
                                    <p:cond delay="0"/>
                                  </p:stCondLst>
                                  <p:childTnLst>
                                    <p:set>
                                      <p:cBhvr>
                                        <p:cTn id="274" dur="1" fill="hold">
                                          <p:stCondLst>
                                            <p:cond delay="0"/>
                                          </p:stCondLst>
                                        </p:cTn>
                                        <p:tgtEl>
                                          <p:spTgt spid="85"/>
                                        </p:tgtEl>
                                        <p:attrNameLst>
                                          <p:attrName>style.visibility</p:attrName>
                                        </p:attrNameLst>
                                      </p:cBhvr>
                                      <p:to>
                                        <p:strVal val="visible"/>
                                      </p:to>
                                    </p:set>
                                    <p:animEffect transition="in" filter="fade">
                                      <p:cBhvr>
                                        <p:cTn id="275" dur="100"/>
                                        <p:tgtEl>
                                          <p:spTgt spid="85"/>
                                        </p:tgtEl>
                                      </p:cBhvr>
                                    </p:animEffect>
                                  </p:childTnLst>
                                </p:cTn>
                              </p:par>
                            </p:childTnLst>
                          </p:cTn>
                        </p:par>
                        <p:par>
                          <p:cTn id="276" fill="hold">
                            <p:stCondLst>
                              <p:cond delay="6800"/>
                            </p:stCondLst>
                            <p:childTnLst>
                              <p:par>
                                <p:cTn id="277" presetID="10" presetClass="entr" presetSubtype="0" fill="hold" grpId="0" nodeType="afterEffect">
                                  <p:stCondLst>
                                    <p:cond delay="0"/>
                                  </p:stCondLst>
                                  <p:childTnLst>
                                    <p:set>
                                      <p:cBhvr>
                                        <p:cTn id="278" dur="1" fill="hold">
                                          <p:stCondLst>
                                            <p:cond delay="0"/>
                                          </p:stCondLst>
                                        </p:cTn>
                                        <p:tgtEl>
                                          <p:spTgt spid="86"/>
                                        </p:tgtEl>
                                        <p:attrNameLst>
                                          <p:attrName>style.visibility</p:attrName>
                                        </p:attrNameLst>
                                      </p:cBhvr>
                                      <p:to>
                                        <p:strVal val="visible"/>
                                      </p:to>
                                    </p:set>
                                    <p:animEffect transition="in" filter="fade">
                                      <p:cBhvr>
                                        <p:cTn id="279" dur="100"/>
                                        <p:tgtEl>
                                          <p:spTgt spid="86"/>
                                        </p:tgtEl>
                                      </p:cBhvr>
                                    </p:animEffect>
                                  </p:childTnLst>
                                </p:cTn>
                              </p:par>
                            </p:childTnLst>
                          </p:cTn>
                        </p:par>
                        <p:par>
                          <p:cTn id="280" fill="hold">
                            <p:stCondLst>
                              <p:cond delay="6900"/>
                            </p:stCondLst>
                            <p:childTnLst>
                              <p:par>
                                <p:cTn id="281" presetID="10" presetClass="entr" presetSubtype="0" fill="hold" grpId="0" nodeType="afterEffect">
                                  <p:stCondLst>
                                    <p:cond delay="0"/>
                                  </p:stCondLst>
                                  <p:childTnLst>
                                    <p:set>
                                      <p:cBhvr>
                                        <p:cTn id="282" dur="1" fill="hold">
                                          <p:stCondLst>
                                            <p:cond delay="0"/>
                                          </p:stCondLst>
                                        </p:cTn>
                                        <p:tgtEl>
                                          <p:spTgt spid="87"/>
                                        </p:tgtEl>
                                        <p:attrNameLst>
                                          <p:attrName>style.visibility</p:attrName>
                                        </p:attrNameLst>
                                      </p:cBhvr>
                                      <p:to>
                                        <p:strVal val="visible"/>
                                      </p:to>
                                    </p:set>
                                    <p:animEffect transition="in" filter="fade">
                                      <p:cBhvr>
                                        <p:cTn id="283" dur="100"/>
                                        <p:tgtEl>
                                          <p:spTgt spid="87"/>
                                        </p:tgtEl>
                                      </p:cBhvr>
                                    </p:animEffect>
                                  </p:childTnLst>
                                </p:cTn>
                              </p:par>
                            </p:childTnLst>
                          </p:cTn>
                        </p:par>
                        <p:par>
                          <p:cTn id="284" fill="hold">
                            <p:stCondLst>
                              <p:cond delay="7000"/>
                            </p:stCondLst>
                            <p:childTnLst>
                              <p:par>
                                <p:cTn id="285" presetID="10" presetClass="entr" presetSubtype="0" fill="hold" grpId="0" nodeType="afterEffect">
                                  <p:stCondLst>
                                    <p:cond delay="0"/>
                                  </p:stCondLst>
                                  <p:childTnLst>
                                    <p:set>
                                      <p:cBhvr>
                                        <p:cTn id="286" dur="1" fill="hold">
                                          <p:stCondLst>
                                            <p:cond delay="0"/>
                                          </p:stCondLst>
                                        </p:cTn>
                                        <p:tgtEl>
                                          <p:spTgt spid="88"/>
                                        </p:tgtEl>
                                        <p:attrNameLst>
                                          <p:attrName>style.visibility</p:attrName>
                                        </p:attrNameLst>
                                      </p:cBhvr>
                                      <p:to>
                                        <p:strVal val="visible"/>
                                      </p:to>
                                    </p:set>
                                    <p:animEffect transition="in" filter="fade">
                                      <p:cBhvr>
                                        <p:cTn id="287" dur="100"/>
                                        <p:tgtEl>
                                          <p:spTgt spid="88"/>
                                        </p:tgtEl>
                                      </p:cBhvr>
                                    </p:animEffect>
                                  </p:childTnLst>
                                </p:cTn>
                              </p:par>
                            </p:childTnLst>
                          </p:cTn>
                        </p:par>
                        <p:par>
                          <p:cTn id="288" fill="hold">
                            <p:stCondLst>
                              <p:cond delay="7100"/>
                            </p:stCondLst>
                            <p:childTnLst>
                              <p:par>
                                <p:cTn id="289" presetID="10" presetClass="entr" presetSubtype="0" fill="hold" grpId="0" nodeType="afterEffect">
                                  <p:stCondLst>
                                    <p:cond delay="0"/>
                                  </p:stCondLst>
                                  <p:childTnLst>
                                    <p:set>
                                      <p:cBhvr>
                                        <p:cTn id="290" dur="1" fill="hold">
                                          <p:stCondLst>
                                            <p:cond delay="0"/>
                                          </p:stCondLst>
                                        </p:cTn>
                                        <p:tgtEl>
                                          <p:spTgt spid="90"/>
                                        </p:tgtEl>
                                        <p:attrNameLst>
                                          <p:attrName>style.visibility</p:attrName>
                                        </p:attrNameLst>
                                      </p:cBhvr>
                                      <p:to>
                                        <p:strVal val="visible"/>
                                      </p:to>
                                    </p:set>
                                    <p:animEffect transition="in" filter="fade">
                                      <p:cBhvr>
                                        <p:cTn id="291" dur="100"/>
                                        <p:tgtEl>
                                          <p:spTgt spid="90"/>
                                        </p:tgtEl>
                                      </p:cBhvr>
                                    </p:animEffect>
                                  </p:childTnLst>
                                </p:cTn>
                              </p:par>
                            </p:childTnLst>
                          </p:cTn>
                        </p:par>
                        <p:par>
                          <p:cTn id="292" fill="hold">
                            <p:stCondLst>
                              <p:cond delay="7200"/>
                            </p:stCondLst>
                            <p:childTnLst>
                              <p:par>
                                <p:cTn id="293" presetID="10" presetClass="entr" presetSubtype="0" fill="hold" grpId="0" nodeType="afterEffect">
                                  <p:stCondLst>
                                    <p:cond delay="0"/>
                                  </p:stCondLst>
                                  <p:childTnLst>
                                    <p:set>
                                      <p:cBhvr>
                                        <p:cTn id="294" dur="1" fill="hold">
                                          <p:stCondLst>
                                            <p:cond delay="0"/>
                                          </p:stCondLst>
                                        </p:cTn>
                                        <p:tgtEl>
                                          <p:spTgt spid="91"/>
                                        </p:tgtEl>
                                        <p:attrNameLst>
                                          <p:attrName>style.visibility</p:attrName>
                                        </p:attrNameLst>
                                      </p:cBhvr>
                                      <p:to>
                                        <p:strVal val="visible"/>
                                      </p:to>
                                    </p:set>
                                    <p:animEffect transition="in" filter="fade">
                                      <p:cBhvr>
                                        <p:cTn id="295" dur="100"/>
                                        <p:tgtEl>
                                          <p:spTgt spid="91"/>
                                        </p:tgtEl>
                                      </p:cBhvr>
                                    </p:animEffect>
                                  </p:childTnLst>
                                </p:cTn>
                              </p:par>
                            </p:childTnLst>
                          </p:cTn>
                        </p:par>
                        <p:par>
                          <p:cTn id="296" fill="hold">
                            <p:stCondLst>
                              <p:cond delay="7300"/>
                            </p:stCondLst>
                            <p:childTnLst>
                              <p:par>
                                <p:cTn id="297" presetID="10" presetClass="entr" presetSubtype="0" fill="hold" grpId="0" nodeType="afterEffect">
                                  <p:stCondLst>
                                    <p:cond delay="0"/>
                                  </p:stCondLst>
                                  <p:childTnLst>
                                    <p:set>
                                      <p:cBhvr>
                                        <p:cTn id="298" dur="1" fill="hold">
                                          <p:stCondLst>
                                            <p:cond delay="0"/>
                                          </p:stCondLst>
                                        </p:cTn>
                                        <p:tgtEl>
                                          <p:spTgt spid="92"/>
                                        </p:tgtEl>
                                        <p:attrNameLst>
                                          <p:attrName>style.visibility</p:attrName>
                                        </p:attrNameLst>
                                      </p:cBhvr>
                                      <p:to>
                                        <p:strVal val="visible"/>
                                      </p:to>
                                    </p:set>
                                    <p:animEffect transition="in" filter="fade">
                                      <p:cBhvr>
                                        <p:cTn id="299" dur="100"/>
                                        <p:tgtEl>
                                          <p:spTgt spid="92"/>
                                        </p:tgtEl>
                                      </p:cBhvr>
                                    </p:animEffect>
                                  </p:childTnLst>
                                </p:cTn>
                              </p:par>
                            </p:childTnLst>
                          </p:cTn>
                        </p:par>
                        <p:par>
                          <p:cTn id="300" fill="hold">
                            <p:stCondLst>
                              <p:cond delay="7400"/>
                            </p:stCondLst>
                            <p:childTnLst>
                              <p:par>
                                <p:cTn id="301" presetID="10" presetClass="entr" presetSubtype="0" fill="hold" grpId="0" nodeType="afterEffect">
                                  <p:stCondLst>
                                    <p:cond delay="0"/>
                                  </p:stCondLst>
                                  <p:childTnLst>
                                    <p:set>
                                      <p:cBhvr>
                                        <p:cTn id="302" dur="1" fill="hold">
                                          <p:stCondLst>
                                            <p:cond delay="0"/>
                                          </p:stCondLst>
                                        </p:cTn>
                                        <p:tgtEl>
                                          <p:spTgt spid="93"/>
                                        </p:tgtEl>
                                        <p:attrNameLst>
                                          <p:attrName>style.visibility</p:attrName>
                                        </p:attrNameLst>
                                      </p:cBhvr>
                                      <p:to>
                                        <p:strVal val="visible"/>
                                      </p:to>
                                    </p:set>
                                    <p:animEffect transition="in" filter="fade">
                                      <p:cBhvr>
                                        <p:cTn id="303" dur="100"/>
                                        <p:tgtEl>
                                          <p:spTgt spid="93"/>
                                        </p:tgtEl>
                                      </p:cBhvr>
                                    </p:animEffect>
                                  </p:childTnLst>
                                </p:cTn>
                              </p:par>
                            </p:childTnLst>
                          </p:cTn>
                        </p:par>
                        <p:par>
                          <p:cTn id="304" fill="hold">
                            <p:stCondLst>
                              <p:cond delay="7500"/>
                            </p:stCondLst>
                            <p:childTnLst>
                              <p:par>
                                <p:cTn id="305" presetID="10" presetClass="entr" presetSubtype="0" fill="hold" grpId="0" nodeType="afterEffect">
                                  <p:stCondLst>
                                    <p:cond delay="0"/>
                                  </p:stCondLst>
                                  <p:childTnLst>
                                    <p:set>
                                      <p:cBhvr>
                                        <p:cTn id="306" dur="1" fill="hold">
                                          <p:stCondLst>
                                            <p:cond delay="0"/>
                                          </p:stCondLst>
                                        </p:cTn>
                                        <p:tgtEl>
                                          <p:spTgt spid="96"/>
                                        </p:tgtEl>
                                        <p:attrNameLst>
                                          <p:attrName>style.visibility</p:attrName>
                                        </p:attrNameLst>
                                      </p:cBhvr>
                                      <p:to>
                                        <p:strVal val="visible"/>
                                      </p:to>
                                    </p:set>
                                    <p:animEffect transition="in" filter="fade">
                                      <p:cBhvr>
                                        <p:cTn id="307" dur="100"/>
                                        <p:tgtEl>
                                          <p:spTgt spid="96"/>
                                        </p:tgtEl>
                                      </p:cBhvr>
                                    </p:animEffect>
                                  </p:childTnLst>
                                </p:cTn>
                              </p:par>
                            </p:childTnLst>
                          </p:cTn>
                        </p:par>
                        <p:par>
                          <p:cTn id="308" fill="hold">
                            <p:stCondLst>
                              <p:cond delay="7600"/>
                            </p:stCondLst>
                            <p:childTnLst>
                              <p:par>
                                <p:cTn id="309" presetID="10" presetClass="entr" presetSubtype="0" fill="hold" grpId="0" nodeType="afterEffect">
                                  <p:stCondLst>
                                    <p:cond delay="0"/>
                                  </p:stCondLst>
                                  <p:childTnLst>
                                    <p:set>
                                      <p:cBhvr>
                                        <p:cTn id="310" dur="1" fill="hold">
                                          <p:stCondLst>
                                            <p:cond delay="0"/>
                                          </p:stCondLst>
                                        </p:cTn>
                                        <p:tgtEl>
                                          <p:spTgt spid="97"/>
                                        </p:tgtEl>
                                        <p:attrNameLst>
                                          <p:attrName>style.visibility</p:attrName>
                                        </p:attrNameLst>
                                      </p:cBhvr>
                                      <p:to>
                                        <p:strVal val="visible"/>
                                      </p:to>
                                    </p:set>
                                    <p:animEffect transition="in" filter="fade">
                                      <p:cBhvr>
                                        <p:cTn id="311" dur="100"/>
                                        <p:tgtEl>
                                          <p:spTgt spid="97"/>
                                        </p:tgtEl>
                                      </p:cBhvr>
                                    </p:animEffect>
                                  </p:childTnLst>
                                </p:cTn>
                              </p:par>
                            </p:childTnLst>
                          </p:cTn>
                        </p:par>
                        <p:par>
                          <p:cTn id="312" fill="hold">
                            <p:stCondLst>
                              <p:cond delay="7700"/>
                            </p:stCondLst>
                            <p:childTnLst>
                              <p:par>
                                <p:cTn id="313" presetID="10" presetClass="entr" presetSubtype="0" fill="hold" grpId="0" nodeType="afterEffect">
                                  <p:stCondLst>
                                    <p:cond delay="0"/>
                                  </p:stCondLst>
                                  <p:childTnLst>
                                    <p:set>
                                      <p:cBhvr>
                                        <p:cTn id="314" dur="1" fill="hold">
                                          <p:stCondLst>
                                            <p:cond delay="0"/>
                                          </p:stCondLst>
                                        </p:cTn>
                                        <p:tgtEl>
                                          <p:spTgt spid="98"/>
                                        </p:tgtEl>
                                        <p:attrNameLst>
                                          <p:attrName>style.visibility</p:attrName>
                                        </p:attrNameLst>
                                      </p:cBhvr>
                                      <p:to>
                                        <p:strVal val="visible"/>
                                      </p:to>
                                    </p:set>
                                    <p:animEffect transition="in" filter="fade">
                                      <p:cBhvr>
                                        <p:cTn id="315" dur="100"/>
                                        <p:tgtEl>
                                          <p:spTgt spid="98"/>
                                        </p:tgtEl>
                                      </p:cBhvr>
                                    </p:animEffect>
                                  </p:childTnLst>
                                </p:cTn>
                              </p:par>
                            </p:childTnLst>
                          </p:cTn>
                        </p:par>
                        <p:par>
                          <p:cTn id="316" fill="hold">
                            <p:stCondLst>
                              <p:cond delay="7800"/>
                            </p:stCondLst>
                            <p:childTnLst>
                              <p:par>
                                <p:cTn id="317" presetID="10" presetClass="entr" presetSubtype="0" fill="hold" grpId="0" nodeType="afterEffect">
                                  <p:stCondLst>
                                    <p:cond delay="0"/>
                                  </p:stCondLst>
                                  <p:childTnLst>
                                    <p:set>
                                      <p:cBhvr>
                                        <p:cTn id="318" dur="1" fill="hold">
                                          <p:stCondLst>
                                            <p:cond delay="0"/>
                                          </p:stCondLst>
                                        </p:cTn>
                                        <p:tgtEl>
                                          <p:spTgt spid="99"/>
                                        </p:tgtEl>
                                        <p:attrNameLst>
                                          <p:attrName>style.visibility</p:attrName>
                                        </p:attrNameLst>
                                      </p:cBhvr>
                                      <p:to>
                                        <p:strVal val="visible"/>
                                      </p:to>
                                    </p:set>
                                    <p:animEffect transition="in" filter="fade">
                                      <p:cBhvr>
                                        <p:cTn id="319" dur="100"/>
                                        <p:tgtEl>
                                          <p:spTgt spid="99"/>
                                        </p:tgtEl>
                                      </p:cBhvr>
                                    </p:animEffect>
                                  </p:childTnLst>
                                </p:cTn>
                              </p:par>
                            </p:childTnLst>
                          </p:cTn>
                        </p:par>
                        <p:par>
                          <p:cTn id="320" fill="hold">
                            <p:stCondLst>
                              <p:cond delay="7900"/>
                            </p:stCondLst>
                            <p:childTnLst>
                              <p:par>
                                <p:cTn id="321" presetID="10" presetClass="entr" presetSubtype="0" fill="hold" grpId="0" nodeType="afterEffect">
                                  <p:stCondLst>
                                    <p:cond delay="0"/>
                                  </p:stCondLst>
                                  <p:childTnLst>
                                    <p:set>
                                      <p:cBhvr>
                                        <p:cTn id="322" dur="1" fill="hold">
                                          <p:stCondLst>
                                            <p:cond delay="0"/>
                                          </p:stCondLst>
                                        </p:cTn>
                                        <p:tgtEl>
                                          <p:spTgt spid="100"/>
                                        </p:tgtEl>
                                        <p:attrNameLst>
                                          <p:attrName>style.visibility</p:attrName>
                                        </p:attrNameLst>
                                      </p:cBhvr>
                                      <p:to>
                                        <p:strVal val="visible"/>
                                      </p:to>
                                    </p:set>
                                    <p:animEffect transition="in" filter="fade">
                                      <p:cBhvr>
                                        <p:cTn id="323" dur="100"/>
                                        <p:tgtEl>
                                          <p:spTgt spid="100"/>
                                        </p:tgtEl>
                                      </p:cBhvr>
                                    </p:animEffect>
                                  </p:childTnLst>
                                </p:cTn>
                              </p:par>
                            </p:childTnLst>
                          </p:cTn>
                        </p:par>
                        <p:par>
                          <p:cTn id="324" fill="hold">
                            <p:stCondLst>
                              <p:cond delay="8000"/>
                            </p:stCondLst>
                            <p:childTnLst>
                              <p:par>
                                <p:cTn id="325" presetID="10" presetClass="entr" presetSubtype="0" fill="hold" grpId="0" nodeType="afterEffect">
                                  <p:stCondLst>
                                    <p:cond delay="0"/>
                                  </p:stCondLst>
                                  <p:childTnLst>
                                    <p:set>
                                      <p:cBhvr>
                                        <p:cTn id="326" dur="1" fill="hold">
                                          <p:stCondLst>
                                            <p:cond delay="0"/>
                                          </p:stCondLst>
                                        </p:cTn>
                                        <p:tgtEl>
                                          <p:spTgt spid="101"/>
                                        </p:tgtEl>
                                        <p:attrNameLst>
                                          <p:attrName>style.visibility</p:attrName>
                                        </p:attrNameLst>
                                      </p:cBhvr>
                                      <p:to>
                                        <p:strVal val="visible"/>
                                      </p:to>
                                    </p:set>
                                    <p:animEffect transition="in" filter="fade">
                                      <p:cBhvr>
                                        <p:cTn id="327" dur="100"/>
                                        <p:tgtEl>
                                          <p:spTgt spid="101"/>
                                        </p:tgtEl>
                                      </p:cBhvr>
                                    </p:animEffect>
                                  </p:childTnLst>
                                </p:cTn>
                              </p:par>
                            </p:childTnLst>
                          </p:cTn>
                        </p:par>
                        <p:par>
                          <p:cTn id="328" fill="hold">
                            <p:stCondLst>
                              <p:cond delay="8100"/>
                            </p:stCondLst>
                            <p:childTnLst>
                              <p:par>
                                <p:cTn id="329" presetID="10" presetClass="entr" presetSubtype="0" fill="hold" grpId="0" nodeType="afterEffect">
                                  <p:stCondLst>
                                    <p:cond delay="0"/>
                                  </p:stCondLst>
                                  <p:childTnLst>
                                    <p:set>
                                      <p:cBhvr>
                                        <p:cTn id="330" dur="1" fill="hold">
                                          <p:stCondLst>
                                            <p:cond delay="0"/>
                                          </p:stCondLst>
                                        </p:cTn>
                                        <p:tgtEl>
                                          <p:spTgt spid="102"/>
                                        </p:tgtEl>
                                        <p:attrNameLst>
                                          <p:attrName>style.visibility</p:attrName>
                                        </p:attrNameLst>
                                      </p:cBhvr>
                                      <p:to>
                                        <p:strVal val="visible"/>
                                      </p:to>
                                    </p:set>
                                    <p:animEffect transition="in" filter="fade">
                                      <p:cBhvr>
                                        <p:cTn id="331" dur="100"/>
                                        <p:tgtEl>
                                          <p:spTgt spid="102"/>
                                        </p:tgtEl>
                                      </p:cBhvr>
                                    </p:animEffect>
                                  </p:childTnLst>
                                </p:cTn>
                              </p:par>
                            </p:childTnLst>
                          </p:cTn>
                        </p:par>
                        <p:par>
                          <p:cTn id="332" fill="hold">
                            <p:stCondLst>
                              <p:cond delay="8200"/>
                            </p:stCondLst>
                            <p:childTnLst>
                              <p:par>
                                <p:cTn id="333" presetID="10" presetClass="entr" presetSubtype="0" fill="hold" grpId="0" nodeType="afterEffect">
                                  <p:stCondLst>
                                    <p:cond delay="0"/>
                                  </p:stCondLst>
                                  <p:childTnLst>
                                    <p:set>
                                      <p:cBhvr>
                                        <p:cTn id="334" dur="1" fill="hold">
                                          <p:stCondLst>
                                            <p:cond delay="0"/>
                                          </p:stCondLst>
                                        </p:cTn>
                                        <p:tgtEl>
                                          <p:spTgt spid="103"/>
                                        </p:tgtEl>
                                        <p:attrNameLst>
                                          <p:attrName>style.visibility</p:attrName>
                                        </p:attrNameLst>
                                      </p:cBhvr>
                                      <p:to>
                                        <p:strVal val="visible"/>
                                      </p:to>
                                    </p:set>
                                    <p:animEffect transition="in" filter="fade">
                                      <p:cBhvr>
                                        <p:cTn id="335" dur="100"/>
                                        <p:tgtEl>
                                          <p:spTgt spid="103"/>
                                        </p:tgtEl>
                                      </p:cBhvr>
                                    </p:animEffect>
                                  </p:childTnLst>
                                </p:cTn>
                              </p:par>
                            </p:childTnLst>
                          </p:cTn>
                        </p:par>
                        <p:par>
                          <p:cTn id="336" fill="hold">
                            <p:stCondLst>
                              <p:cond delay="8300"/>
                            </p:stCondLst>
                            <p:childTnLst>
                              <p:par>
                                <p:cTn id="337" presetID="10" presetClass="entr" presetSubtype="0" fill="hold" grpId="0" nodeType="afterEffect">
                                  <p:stCondLst>
                                    <p:cond delay="0"/>
                                  </p:stCondLst>
                                  <p:childTnLst>
                                    <p:set>
                                      <p:cBhvr>
                                        <p:cTn id="338" dur="1" fill="hold">
                                          <p:stCondLst>
                                            <p:cond delay="0"/>
                                          </p:stCondLst>
                                        </p:cTn>
                                        <p:tgtEl>
                                          <p:spTgt spid="104"/>
                                        </p:tgtEl>
                                        <p:attrNameLst>
                                          <p:attrName>style.visibility</p:attrName>
                                        </p:attrNameLst>
                                      </p:cBhvr>
                                      <p:to>
                                        <p:strVal val="visible"/>
                                      </p:to>
                                    </p:set>
                                    <p:animEffect transition="in" filter="fade">
                                      <p:cBhvr>
                                        <p:cTn id="339" dur="100"/>
                                        <p:tgtEl>
                                          <p:spTgt spid="104"/>
                                        </p:tgtEl>
                                      </p:cBhvr>
                                    </p:animEffect>
                                  </p:childTnLst>
                                </p:cTn>
                              </p:par>
                            </p:childTnLst>
                          </p:cTn>
                        </p:par>
                        <p:par>
                          <p:cTn id="340" fill="hold">
                            <p:stCondLst>
                              <p:cond delay="8400"/>
                            </p:stCondLst>
                            <p:childTnLst>
                              <p:par>
                                <p:cTn id="341" presetID="10" presetClass="entr" presetSubtype="0" fill="hold" grpId="0" nodeType="afterEffect">
                                  <p:stCondLst>
                                    <p:cond delay="0"/>
                                  </p:stCondLst>
                                  <p:childTnLst>
                                    <p:set>
                                      <p:cBhvr>
                                        <p:cTn id="342" dur="1" fill="hold">
                                          <p:stCondLst>
                                            <p:cond delay="0"/>
                                          </p:stCondLst>
                                        </p:cTn>
                                        <p:tgtEl>
                                          <p:spTgt spid="105"/>
                                        </p:tgtEl>
                                        <p:attrNameLst>
                                          <p:attrName>style.visibility</p:attrName>
                                        </p:attrNameLst>
                                      </p:cBhvr>
                                      <p:to>
                                        <p:strVal val="visible"/>
                                      </p:to>
                                    </p:set>
                                    <p:animEffect transition="in" filter="fade">
                                      <p:cBhvr>
                                        <p:cTn id="343" dur="100"/>
                                        <p:tgtEl>
                                          <p:spTgt spid="105"/>
                                        </p:tgtEl>
                                      </p:cBhvr>
                                    </p:animEffect>
                                  </p:childTnLst>
                                </p:cTn>
                              </p:par>
                            </p:childTnLst>
                          </p:cTn>
                        </p:par>
                        <p:par>
                          <p:cTn id="344" fill="hold">
                            <p:stCondLst>
                              <p:cond delay="8500"/>
                            </p:stCondLst>
                            <p:childTnLst>
                              <p:par>
                                <p:cTn id="345" presetID="10" presetClass="entr" presetSubtype="0" fill="hold" grpId="0" nodeType="afterEffect">
                                  <p:stCondLst>
                                    <p:cond delay="0"/>
                                  </p:stCondLst>
                                  <p:childTnLst>
                                    <p:set>
                                      <p:cBhvr>
                                        <p:cTn id="346" dur="1" fill="hold">
                                          <p:stCondLst>
                                            <p:cond delay="0"/>
                                          </p:stCondLst>
                                        </p:cTn>
                                        <p:tgtEl>
                                          <p:spTgt spid="107"/>
                                        </p:tgtEl>
                                        <p:attrNameLst>
                                          <p:attrName>style.visibility</p:attrName>
                                        </p:attrNameLst>
                                      </p:cBhvr>
                                      <p:to>
                                        <p:strVal val="visible"/>
                                      </p:to>
                                    </p:set>
                                    <p:animEffect transition="in" filter="fade">
                                      <p:cBhvr>
                                        <p:cTn id="347" dur="100"/>
                                        <p:tgtEl>
                                          <p:spTgt spid="107"/>
                                        </p:tgtEl>
                                      </p:cBhvr>
                                    </p:animEffect>
                                  </p:childTnLst>
                                </p:cTn>
                              </p:par>
                            </p:childTnLst>
                          </p:cTn>
                        </p:par>
                        <p:par>
                          <p:cTn id="348" fill="hold">
                            <p:stCondLst>
                              <p:cond delay="8600"/>
                            </p:stCondLst>
                            <p:childTnLst>
                              <p:par>
                                <p:cTn id="349" presetID="10" presetClass="entr" presetSubtype="0" fill="hold" grpId="0" nodeType="afterEffect">
                                  <p:stCondLst>
                                    <p:cond delay="0"/>
                                  </p:stCondLst>
                                  <p:childTnLst>
                                    <p:set>
                                      <p:cBhvr>
                                        <p:cTn id="350" dur="1" fill="hold">
                                          <p:stCondLst>
                                            <p:cond delay="0"/>
                                          </p:stCondLst>
                                        </p:cTn>
                                        <p:tgtEl>
                                          <p:spTgt spid="108"/>
                                        </p:tgtEl>
                                        <p:attrNameLst>
                                          <p:attrName>style.visibility</p:attrName>
                                        </p:attrNameLst>
                                      </p:cBhvr>
                                      <p:to>
                                        <p:strVal val="visible"/>
                                      </p:to>
                                    </p:set>
                                    <p:animEffect transition="in" filter="fade">
                                      <p:cBhvr>
                                        <p:cTn id="351" dur="100"/>
                                        <p:tgtEl>
                                          <p:spTgt spid="108"/>
                                        </p:tgtEl>
                                      </p:cBhvr>
                                    </p:animEffect>
                                  </p:childTnLst>
                                </p:cTn>
                              </p:par>
                            </p:childTnLst>
                          </p:cTn>
                        </p:par>
                        <p:par>
                          <p:cTn id="352" fill="hold">
                            <p:stCondLst>
                              <p:cond delay="8700"/>
                            </p:stCondLst>
                            <p:childTnLst>
                              <p:par>
                                <p:cTn id="353" presetID="10" presetClass="entr" presetSubtype="0" fill="hold" grpId="0" nodeType="afterEffect">
                                  <p:stCondLst>
                                    <p:cond delay="0"/>
                                  </p:stCondLst>
                                  <p:childTnLst>
                                    <p:set>
                                      <p:cBhvr>
                                        <p:cTn id="354" dur="1" fill="hold">
                                          <p:stCondLst>
                                            <p:cond delay="0"/>
                                          </p:stCondLst>
                                        </p:cTn>
                                        <p:tgtEl>
                                          <p:spTgt spid="109"/>
                                        </p:tgtEl>
                                        <p:attrNameLst>
                                          <p:attrName>style.visibility</p:attrName>
                                        </p:attrNameLst>
                                      </p:cBhvr>
                                      <p:to>
                                        <p:strVal val="visible"/>
                                      </p:to>
                                    </p:set>
                                    <p:animEffect transition="in" filter="fade">
                                      <p:cBhvr>
                                        <p:cTn id="355" dur="100"/>
                                        <p:tgtEl>
                                          <p:spTgt spid="109"/>
                                        </p:tgtEl>
                                      </p:cBhvr>
                                    </p:animEffect>
                                  </p:childTnLst>
                                </p:cTn>
                              </p:par>
                            </p:childTnLst>
                          </p:cTn>
                        </p:par>
                        <p:par>
                          <p:cTn id="356" fill="hold">
                            <p:stCondLst>
                              <p:cond delay="8800"/>
                            </p:stCondLst>
                            <p:childTnLst>
                              <p:par>
                                <p:cTn id="357" presetID="10" presetClass="entr" presetSubtype="0" fill="hold" grpId="0" nodeType="afterEffect">
                                  <p:stCondLst>
                                    <p:cond delay="0"/>
                                  </p:stCondLst>
                                  <p:childTnLst>
                                    <p:set>
                                      <p:cBhvr>
                                        <p:cTn id="358" dur="1" fill="hold">
                                          <p:stCondLst>
                                            <p:cond delay="0"/>
                                          </p:stCondLst>
                                        </p:cTn>
                                        <p:tgtEl>
                                          <p:spTgt spid="110"/>
                                        </p:tgtEl>
                                        <p:attrNameLst>
                                          <p:attrName>style.visibility</p:attrName>
                                        </p:attrNameLst>
                                      </p:cBhvr>
                                      <p:to>
                                        <p:strVal val="visible"/>
                                      </p:to>
                                    </p:set>
                                    <p:animEffect transition="in" filter="fade">
                                      <p:cBhvr>
                                        <p:cTn id="359" dur="100"/>
                                        <p:tgtEl>
                                          <p:spTgt spid="110"/>
                                        </p:tgtEl>
                                      </p:cBhvr>
                                    </p:animEffect>
                                  </p:childTnLst>
                                </p:cTn>
                              </p:par>
                            </p:childTnLst>
                          </p:cTn>
                        </p:par>
                        <p:par>
                          <p:cTn id="360" fill="hold">
                            <p:stCondLst>
                              <p:cond delay="8900"/>
                            </p:stCondLst>
                            <p:childTnLst>
                              <p:par>
                                <p:cTn id="361" presetID="10" presetClass="entr" presetSubtype="0" fill="hold" grpId="0" nodeType="afterEffect">
                                  <p:stCondLst>
                                    <p:cond delay="0"/>
                                  </p:stCondLst>
                                  <p:childTnLst>
                                    <p:set>
                                      <p:cBhvr>
                                        <p:cTn id="362" dur="1" fill="hold">
                                          <p:stCondLst>
                                            <p:cond delay="0"/>
                                          </p:stCondLst>
                                        </p:cTn>
                                        <p:tgtEl>
                                          <p:spTgt spid="111"/>
                                        </p:tgtEl>
                                        <p:attrNameLst>
                                          <p:attrName>style.visibility</p:attrName>
                                        </p:attrNameLst>
                                      </p:cBhvr>
                                      <p:to>
                                        <p:strVal val="visible"/>
                                      </p:to>
                                    </p:set>
                                    <p:animEffect transition="in" filter="fade">
                                      <p:cBhvr>
                                        <p:cTn id="363" dur="100"/>
                                        <p:tgtEl>
                                          <p:spTgt spid="111"/>
                                        </p:tgtEl>
                                      </p:cBhvr>
                                    </p:animEffect>
                                  </p:childTnLst>
                                </p:cTn>
                              </p:par>
                            </p:childTnLst>
                          </p:cTn>
                        </p:par>
                        <p:par>
                          <p:cTn id="364" fill="hold">
                            <p:stCondLst>
                              <p:cond delay="9000"/>
                            </p:stCondLst>
                            <p:childTnLst>
                              <p:par>
                                <p:cTn id="365" presetID="10" presetClass="entr" presetSubtype="0" fill="hold" grpId="0" nodeType="afterEffect">
                                  <p:stCondLst>
                                    <p:cond delay="0"/>
                                  </p:stCondLst>
                                  <p:childTnLst>
                                    <p:set>
                                      <p:cBhvr>
                                        <p:cTn id="366" dur="1" fill="hold">
                                          <p:stCondLst>
                                            <p:cond delay="0"/>
                                          </p:stCondLst>
                                        </p:cTn>
                                        <p:tgtEl>
                                          <p:spTgt spid="112"/>
                                        </p:tgtEl>
                                        <p:attrNameLst>
                                          <p:attrName>style.visibility</p:attrName>
                                        </p:attrNameLst>
                                      </p:cBhvr>
                                      <p:to>
                                        <p:strVal val="visible"/>
                                      </p:to>
                                    </p:set>
                                    <p:animEffect transition="in" filter="fade">
                                      <p:cBhvr>
                                        <p:cTn id="367" dur="100"/>
                                        <p:tgtEl>
                                          <p:spTgt spid="112"/>
                                        </p:tgtEl>
                                      </p:cBhvr>
                                    </p:animEffect>
                                  </p:childTnLst>
                                </p:cTn>
                              </p:par>
                            </p:childTnLst>
                          </p:cTn>
                        </p:par>
                        <p:par>
                          <p:cTn id="368" fill="hold">
                            <p:stCondLst>
                              <p:cond delay="9100"/>
                            </p:stCondLst>
                            <p:childTnLst>
                              <p:par>
                                <p:cTn id="369" presetID="10" presetClass="entr" presetSubtype="0" fill="hold" grpId="0" nodeType="afterEffect">
                                  <p:stCondLst>
                                    <p:cond delay="0"/>
                                  </p:stCondLst>
                                  <p:childTnLst>
                                    <p:set>
                                      <p:cBhvr>
                                        <p:cTn id="370" dur="1" fill="hold">
                                          <p:stCondLst>
                                            <p:cond delay="0"/>
                                          </p:stCondLst>
                                        </p:cTn>
                                        <p:tgtEl>
                                          <p:spTgt spid="113"/>
                                        </p:tgtEl>
                                        <p:attrNameLst>
                                          <p:attrName>style.visibility</p:attrName>
                                        </p:attrNameLst>
                                      </p:cBhvr>
                                      <p:to>
                                        <p:strVal val="visible"/>
                                      </p:to>
                                    </p:set>
                                    <p:animEffect transition="in" filter="fade">
                                      <p:cBhvr>
                                        <p:cTn id="371" dur="100"/>
                                        <p:tgtEl>
                                          <p:spTgt spid="113"/>
                                        </p:tgtEl>
                                      </p:cBhvr>
                                    </p:animEffect>
                                  </p:childTnLst>
                                </p:cTn>
                              </p:par>
                            </p:childTnLst>
                          </p:cTn>
                        </p:par>
                        <p:par>
                          <p:cTn id="372" fill="hold">
                            <p:stCondLst>
                              <p:cond delay="9200"/>
                            </p:stCondLst>
                            <p:childTnLst>
                              <p:par>
                                <p:cTn id="373" presetID="10" presetClass="entr" presetSubtype="0" fill="hold" grpId="0" nodeType="afterEffect">
                                  <p:stCondLst>
                                    <p:cond delay="0"/>
                                  </p:stCondLst>
                                  <p:childTnLst>
                                    <p:set>
                                      <p:cBhvr>
                                        <p:cTn id="374" dur="1" fill="hold">
                                          <p:stCondLst>
                                            <p:cond delay="0"/>
                                          </p:stCondLst>
                                        </p:cTn>
                                        <p:tgtEl>
                                          <p:spTgt spid="114"/>
                                        </p:tgtEl>
                                        <p:attrNameLst>
                                          <p:attrName>style.visibility</p:attrName>
                                        </p:attrNameLst>
                                      </p:cBhvr>
                                      <p:to>
                                        <p:strVal val="visible"/>
                                      </p:to>
                                    </p:set>
                                    <p:animEffect transition="in" filter="fade">
                                      <p:cBhvr>
                                        <p:cTn id="375" dur="100"/>
                                        <p:tgtEl>
                                          <p:spTgt spid="114"/>
                                        </p:tgtEl>
                                      </p:cBhvr>
                                    </p:animEffect>
                                  </p:childTnLst>
                                </p:cTn>
                              </p:par>
                            </p:childTnLst>
                          </p:cTn>
                        </p:par>
                        <p:par>
                          <p:cTn id="376" fill="hold">
                            <p:stCondLst>
                              <p:cond delay="9300"/>
                            </p:stCondLst>
                            <p:childTnLst>
                              <p:par>
                                <p:cTn id="377" presetID="10" presetClass="entr" presetSubtype="0" fill="hold" grpId="0" nodeType="afterEffect">
                                  <p:stCondLst>
                                    <p:cond delay="0"/>
                                  </p:stCondLst>
                                  <p:childTnLst>
                                    <p:set>
                                      <p:cBhvr>
                                        <p:cTn id="378" dur="1" fill="hold">
                                          <p:stCondLst>
                                            <p:cond delay="0"/>
                                          </p:stCondLst>
                                        </p:cTn>
                                        <p:tgtEl>
                                          <p:spTgt spid="115"/>
                                        </p:tgtEl>
                                        <p:attrNameLst>
                                          <p:attrName>style.visibility</p:attrName>
                                        </p:attrNameLst>
                                      </p:cBhvr>
                                      <p:to>
                                        <p:strVal val="visible"/>
                                      </p:to>
                                    </p:set>
                                    <p:animEffect transition="in" filter="fade">
                                      <p:cBhvr>
                                        <p:cTn id="379" dur="100"/>
                                        <p:tgtEl>
                                          <p:spTgt spid="115"/>
                                        </p:tgtEl>
                                      </p:cBhvr>
                                    </p:animEffect>
                                  </p:childTnLst>
                                </p:cTn>
                              </p:par>
                            </p:childTnLst>
                          </p:cTn>
                        </p:par>
                        <p:par>
                          <p:cTn id="380" fill="hold">
                            <p:stCondLst>
                              <p:cond delay="9400"/>
                            </p:stCondLst>
                            <p:childTnLst>
                              <p:par>
                                <p:cTn id="381" presetID="10" presetClass="entr" presetSubtype="0" fill="hold" grpId="0" nodeType="afterEffect">
                                  <p:stCondLst>
                                    <p:cond delay="0"/>
                                  </p:stCondLst>
                                  <p:childTnLst>
                                    <p:set>
                                      <p:cBhvr>
                                        <p:cTn id="382" dur="1" fill="hold">
                                          <p:stCondLst>
                                            <p:cond delay="0"/>
                                          </p:stCondLst>
                                        </p:cTn>
                                        <p:tgtEl>
                                          <p:spTgt spid="116"/>
                                        </p:tgtEl>
                                        <p:attrNameLst>
                                          <p:attrName>style.visibility</p:attrName>
                                        </p:attrNameLst>
                                      </p:cBhvr>
                                      <p:to>
                                        <p:strVal val="visible"/>
                                      </p:to>
                                    </p:set>
                                    <p:animEffect transition="in" filter="fade">
                                      <p:cBhvr>
                                        <p:cTn id="383" dur="100"/>
                                        <p:tgtEl>
                                          <p:spTgt spid="116"/>
                                        </p:tgtEl>
                                      </p:cBhvr>
                                    </p:animEffect>
                                  </p:childTnLst>
                                </p:cTn>
                              </p:par>
                            </p:childTnLst>
                          </p:cTn>
                        </p:par>
                        <p:par>
                          <p:cTn id="384" fill="hold">
                            <p:stCondLst>
                              <p:cond delay="9500"/>
                            </p:stCondLst>
                            <p:childTnLst>
                              <p:par>
                                <p:cTn id="385" presetID="10" presetClass="entr" presetSubtype="0" fill="hold" grpId="0" nodeType="afterEffect">
                                  <p:stCondLst>
                                    <p:cond delay="0"/>
                                  </p:stCondLst>
                                  <p:childTnLst>
                                    <p:set>
                                      <p:cBhvr>
                                        <p:cTn id="386" dur="1" fill="hold">
                                          <p:stCondLst>
                                            <p:cond delay="0"/>
                                          </p:stCondLst>
                                        </p:cTn>
                                        <p:tgtEl>
                                          <p:spTgt spid="117"/>
                                        </p:tgtEl>
                                        <p:attrNameLst>
                                          <p:attrName>style.visibility</p:attrName>
                                        </p:attrNameLst>
                                      </p:cBhvr>
                                      <p:to>
                                        <p:strVal val="visible"/>
                                      </p:to>
                                    </p:set>
                                    <p:animEffect transition="in" filter="fade">
                                      <p:cBhvr>
                                        <p:cTn id="387" dur="100"/>
                                        <p:tgtEl>
                                          <p:spTgt spid="117"/>
                                        </p:tgtEl>
                                      </p:cBhvr>
                                    </p:animEffect>
                                  </p:childTnLst>
                                </p:cTn>
                              </p:par>
                            </p:childTnLst>
                          </p:cTn>
                        </p:par>
                        <p:par>
                          <p:cTn id="388" fill="hold">
                            <p:stCondLst>
                              <p:cond delay="9600"/>
                            </p:stCondLst>
                            <p:childTnLst>
                              <p:par>
                                <p:cTn id="389" presetID="10" presetClass="entr" presetSubtype="0" fill="hold" grpId="0" nodeType="afterEffect">
                                  <p:stCondLst>
                                    <p:cond delay="0"/>
                                  </p:stCondLst>
                                  <p:childTnLst>
                                    <p:set>
                                      <p:cBhvr>
                                        <p:cTn id="390" dur="1" fill="hold">
                                          <p:stCondLst>
                                            <p:cond delay="0"/>
                                          </p:stCondLst>
                                        </p:cTn>
                                        <p:tgtEl>
                                          <p:spTgt spid="118"/>
                                        </p:tgtEl>
                                        <p:attrNameLst>
                                          <p:attrName>style.visibility</p:attrName>
                                        </p:attrNameLst>
                                      </p:cBhvr>
                                      <p:to>
                                        <p:strVal val="visible"/>
                                      </p:to>
                                    </p:set>
                                    <p:animEffect transition="in" filter="fade">
                                      <p:cBhvr>
                                        <p:cTn id="391" dur="100"/>
                                        <p:tgtEl>
                                          <p:spTgt spid="118"/>
                                        </p:tgtEl>
                                      </p:cBhvr>
                                    </p:animEffect>
                                  </p:childTnLst>
                                </p:cTn>
                              </p:par>
                            </p:childTnLst>
                          </p:cTn>
                        </p:par>
                        <p:par>
                          <p:cTn id="392" fill="hold">
                            <p:stCondLst>
                              <p:cond delay="9700"/>
                            </p:stCondLst>
                            <p:childTnLst>
                              <p:par>
                                <p:cTn id="393" presetID="10" presetClass="entr" presetSubtype="0" fill="hold" grpId="0" nodeType="afterEffect">
                                  <p:stCondLst>
                                    <p:cond delay="0"/>
                                  </p:stCondLst>
                                  <p:childTnLst>
                                    <p:set>
                                      <p:cBhvr>
                                        <p:cTn id="394" dur="1" fill="hold">
                                          <p:stCondLst>
                                            <p:cond delay="0"/>
                                          </p:stCondLst>
                                        </p:cTn>
                                        <p:tgtEl>
                                          <p:spTgt spid="119"/>
                                        </p:tgtEl>
                                        <p:attrNameLst>
                                          <p:attrName>style.visibility</p:attrName>
                                        </p:attrNameLst>
                                      </p:cBhvr>
                                      <p:to>
                                        <p:strVal val="visible"/>
                                      </p:to>
                                    </p:set>
                                    <p:animEffect transition="in" filter="fade">
                                      <p:cBhvr>
                                        <p:cTn id="395" dur="100"/>
                                        <p:tgtEl>
                                          <p:spTgt spid="119"/>
                                        </p:tgtEl>
                                      </p:cBhvr>
                                    </p:animEffect>
                                  </p:childTnLst>
                                </p:cTn>
                              </p:par>
                            </p:childTnLst>
                          </p:cTn>
                        </p:par>
                        <p:par>
                          <p:cTn id="396" fill="hold">
                            <p:stCondLst>
                              <p:cond delay="9800"/>
                            </p:stCondLst>
                            <p:childTnLst>
                              <p:par>
                                <p:cTn id="397" presetID="10" presetClass="entr" presetSubtype="0" fill="hold" grpId="0" nodeType="afterEffect">
                                  <p:stCondLst>
                                    <p:cond delay="0"/>
                                  </p:stCondLst>
                                  <p:childTnLst>
                                    <p:set>
                                      <p:cBhvr>
                                        <p:cTn id="398" dur="1" fill="hold">
                                          <p:stCondLst>
                                            <p:cond delay="0"/>
                                          </p:stCondLst>
                                        </p:cTn>
                                        <p:tgtEl>
                                          <p:spTgt spid="120"/>
                                        </p:tgtEl>
                                        <p:attrNameLst>
                                          <p:attrName>style.visibility</p:attrName>
                                        </p:attrNameLst>
                                      </p:cBhvr>
                                      <p:to>
                                        <p:strVal val="visible"/>
                                      </p:to>
                                    </p:set>
                                    <p:animEffect transition="in" filter="fade">
                                      <p:cBhvr>
                                        <p:cTn id="399" dur="100"/>
                                        <p:tgtEl>
                                          <p:spTgt spid="120"/>
                                        </p:tgtEl>
                                      </p:cBhvr>
                                    </p:animEffect>
                                  </p:childTnLst>
                                </p:cTn>
                              </p:par>
                            </p:childTnLst>
                          </p:cTn>
                        </p:par>
                        <p:par>
                          <p:cTn id="400" fill="hold">
                            <p:stCondLst>
                              <p:cond delay="9900"/>
                            </p:stCondLst>
                            <p:childTnLst>
                              <p:par>
                                <p:cTn id="401" presetID="10" presetClass="entr" presetSubtype="0" fill="hold" grpId="0" nodeType="afterEffect">
                                  <p:stCondLst>
                                    <p:cond delay="0"/>
                                  </p:stCondLst>
                                  <p:childTnLst>
                                    <p:set>
                                      <p:cBhvr>
                                        <p:cTn id="402" dur="1" fill="hold">
                                          <p:stCondLst>
                                            <p:cond delay="0"/>
                                          </p:stCondLst>
                                        </p:cTn>
                                        <p:tgtEl>
                                          <p:spTgt spid="121"/>
                                        </p:tgtEl>
                                        <p:attrNameLst>
                                          <p:attrName>style.visibility</p:attrName>
                                        </p:attrNameLst>
                                      </p:cBhvr>
                                      <p:to>
                                        <p:strVal val="visible"/>
                                      </p:to>
                                    </p:set>
                                    <p:animEffect transition="in" filter="fade">
                                      <p:cBhvr>
                                        <p:cTn id="403" dur="100"/>
                                        <p:tgtEl>
                                          <p:spTgt spid="121"/>
                                        </p:tgtEl>
                                      </p:cBhvr>
                                    </p:animEffect>
                                  </p:childTnLst>
                                </p:cTn>
                              </p:par>
                            </p:childTnLst>
                          </p:cTn>
                        </p:par>
                        <p:par>
                          <p:cTn id="404" fill="hold">
                            <p:stCondLst>
                              <p:cond delay="10000"/>
                            </p:stCondLst>
                            <p:childTnLst>
                              <p:par>
                                <p:cTn id="405" presetID="10" presetClass="entr" presetSubtype="0" fill="hold" grpId="0" nodeType="afterEffect">
                                  <p:stCondLst>
                                    <p:cond delay="0"/>
                                  </p:stCondLst>
                                  <p:childTnLst>
                                    <p:set>
                                      <p:cBhvr>
                                        <p:cTn id="406" dur="1" fill="hold">
                                          <p:stCondLst>
                                            <p:cond delay="0"/>
                                          </p:stCondLst>
                                        </p:cTn>
                                        <p:tgtEl>
                                          <p:spTgt spid="122"/>
                                        </p:tgtEl>
                                        <p:attrNameLst>
                                          <p:attrName>style.visibility</p:attrName>
                                        </p:attrNameLst>
                                      </p:cBhvr>
                                      <p:to>
                                        <p:strVal val="visible"/>
                                      </p:to>
                                    </p:set>
                                    <p:animEffect transition="in" filter="fade">
                                      <p:cBhvr>
                                        <p:cTn id="407" dur="100"/>
                                        <p:tgtEl>
                                          <p:spTgt spid="122"/>
                                        </p:tgtEl>
                                      </p:cBhvr>
                                    </p:animEffect>
                                  </p:childTnLst>
                                </p:cTn>
                              </p:par>
                            </p:childTnLst>
                          </p:cTn>
                        </p:par>
                        <p:par>
                          <p:cTn id="408" fill="hold">
                            <p:stCondLst>
                              <p:cond delay="10100"/>
                            </p:stCondLst>
                            <p:childTnLst>
                              <p:par>
                                <p:cTn id="409" presetID="10" presetClass="entr" presetSubtype="0" fill="hold" grpId="0" nodeType="afterEffect">
                                  <p:stCondLst>
                                    <p:cond delay="0"/>
                                  </p:stCondLst>
                                  <p:childTnLst>
                                    <p:set>
                                      <p:cBhvr>
                                        <p:cTn id="410" dur="1" fill="hold">
                                          <p:stCondLst>
                                            <p:cond delay="0"/>
                                          </p:stCondLst>
                                        </p:cTn>
                                        <p:tgtEl>
                                          <p:spTgt spid="123"/>
                                        </p:tgtEl>
                                        <p:attrNameLst>
                                          <p:attrName>style.visibility</p:attrName>
                                        </p:attrNameLst>
                                      </p:cBhvr>
                                      <p:to>
                                        <p:strVal val="visible"/>
                                      </p:to>
                                    </p:set>
                                    <p:animEffect transition="in" filter="fade">
                                      <p:cBhvr>
                                        <p:cTn id="411" dur="100"/>
                                        <p:tgtEl>
                                          <p:spTgt spid="123"/>
                                        </p:tgtEl>
                                      </p:cBhvr>
                                    </p:animEffect>
                                  </p:childTnLst>
                                </p:cTn>
                              </p:par>
                            </p:childTnLst>
                          </p:cTn>
                        </p:par>
                        <p:par>
                          <p:cTn id="412" fill="hold">
                            <p:stCondLst>
                              <p:cond delay="10200"/>
                            </p:stCondLst>
                            <p:childTnLst>
                              <p:par>
                                <p:cTn id="413" presetID="10" presetClass="entr" presetSubtype="0" fill="hold" grpId="0" nodeType="afterEffect">
                                  <p:stCondLst>
                                    <p:cond delay="0"/>
                                  </p:stCondLst>
                                  <p:childTnLst>
                                    <p:set>
                                      <p:cBhvr>
                                        <p:cTn id="414" dur="1" fill="hold">
                                          <p:stCondLst>
                                            <p:cond delay="0"/>
                                          </p:stCondLst>
                                        </p:cTn>
                                        <p:tgtEl>
                                          <p:spTgt spid="124"/>
                                        </p:tgtEl>
                                        <p:attrNameLst>
                                          <p:attrName>style.visibility</p:attrName>
                                        </p:attrNameLst>
                                      </p:cBhvr>
                                      <p:to>
                                        <p:strVal val="visible"/>
                                      </p:to>
                                    </p:set>
                                    <p:animEffect transition="in" filter="fade">
                                      <p:cBhvr>
                                        <p:cTn id="415" dur="100"/>
                                        <p:tgtEl>
                                          <p:spTgt spid="124"/>
                                        </p:tgtEl>
                                      </p:cBhvr>
                                    </p:animEffect>
                                  </p:childTnLst>
                                </p:cTn>
                              </p:par>
                            </p:childTnLst>
                          </p:cTn>
                        </p:par>
                        <p:par>
                          <p:cTn id="416" fill="hold">
                            <p:stCondLst>
                              <p:cond delay="10300"/>
                            </p:stCondLst>
                            <p:childTnLst>
                              <p:par>
                                <p:cTn id="417" presetID="10" presetClass="entr" presetSubtype="0" fill="hold" grpId="0" nodeType="afterEffect">
                                  <p:stCondLst>
                                    <p:cond delay="0"/>
                                  </p:stCondLst>
                                  <p:childTnLst>
                                    <p:set>
                                      <p:cBhvr>
                                        <p:cTn id="418" dur="1" fill="hold">
                                          <p:stCondLst>
                                            <p:cond delay="0"/>
                                          </p:stCondLst>
                                        </p:cTn>
                                        <p:tgtEl>
                                          <p:spTgt spid="125"/>
                                        </p:tgtEl>
                                        <p:attrNameLst>
                                          <p:attrName>style.visibility</p:attrName>
                                        </p:attrNameLst>
                                      </p:cBhvr>
                                      <p:to>
                                        <p:strVal val="visible"/>
                                      </p:to>
                                    </p:set>
                                    <p:animEffect transition="in" filter="fade">
                                      <p:cBhvr>
                                        <p:cTn id="419" dur="100"/>
                                        <p:tgtEl>
                                          <p:spTgt spid="125"/>
                                        </p:tgtEl>
                                      </p:cBhvr>
                                    </p:animEffect>
                                  </p:childTnLst>
                                </p:cTn>
                              </p:par>
                            </p:childTnLst>
                          </p:cTn>
                        </p:par>
                        <p:par>
                          <p:cTn id="420" fill="hold">
                            <p:stCondLst>
                              <p:cond delay="10400"/>
                            </p:stCondLst>
                            <p:childTnLst>
                              <p:par>
                                <p:cTn id="421" presetID="10" presetClass="entr" presetSubtype="0" fill="hold" grpId="0" nodeType="afterEffect">
                                  <p:stCondLst>
                                    <p:cond delay="0"/>
                                  </p:stCondLst>
                                  <p:childTnLst>
                                    <p:set>
                                      <p:cBhvr>
                                        <p:cTn id="422" dur="1" fill="hold">
                                          <p:stCondLst>
                                            <p:cond delay="0"/>
                                          </p:stCondLst>
                                        </p:cTn>
                                        <p:tgtEl>
                                          <p:spTgt spid="126"/>
                                        </p:tgtEl>
                                        <p:attrNameLst>
                                          <p:attrName>style.visibility</p:attrName>
                                        </p:attrNameLst>
                                      </p:cBhvr>
                                      <p:to>
                                        <p:strVal val="visible"/>
                                      </p:to>
                                    </p:set>
                                    <p:animEffect transition="in" filter="fade">
                                      <p:cBhvr>
                                        <p:cTn id="423" dur="100"/>
                                        <p:tgtEl>
                                          <p:spTgt spid="126"/>
                                        </p:tgtEl>
                                      </p:cBhvr>
                                    </p:animEffect>
                                  </p:childTnLst>
                                </p:cTn>
                              </p:par>
                            </p:childTnLst>
                          </p:cTn>
                        </p:par>
                        <p:par>
                          <p:cTn id="424" fill="hold">
                            <p:stCondLst>
                              <p:cond delay="10500"/>
                            </p:stCondLst>
                            <p:childTnLst>
                              <p:par>
                                <p:cTn id="425" presetID="10" presetClass="entr" presetSubtype="0" fill="hold" grpId="0" nodeType="afterEffect">
                                  <p:stCondLst>
                                    <p:cond delay="0"/>
                                  </p:stCondLst>
                                  <p:childTnLst>
                                    <p:set>
                                      <p:cBhvr>
                                        <p:cTn id="426" dur="1" fill="hold">
                                          <p:stCondLst>
                                            <p:cond delay="0"/>
                                          </p:stCondLst>
                                        </p:cTn>
                                        <p:tgtEl>
                                          <p:spTgt spid="127"/>
                                        </p:tgtEl>
                                        <p:attrNameLst>
                                          <p:attrName>style.visibility</p:attrName>
                                        </p:attrNameLst>
                                      </p:cBhvr>
                                      <p:to>
                                        <p:strVal val="visible"/>
                                      </p:to>
                                    </p:set>
                                    <p:animEffect transition="in" filter="fade">
                                      <p:cBhvr>
                                        <p:cTn id="427" dur="100"/>
                                        <p:tgtEl>
                                          <p:spTgt spid="127"/>
                                        </p:tgtEl>
                                      </p:cBhvr>
                                    </p:animEffect>
                                  </p:childTnLst>
                                </p:cTn>
                              </p:par>
                            </p:childTnLst>
                          </p:cTn>
                        </p:par>
                        <p:par>
                          <p:cTn id="428" fill="hold">
                            <p:stCondLst>
                              <p:cond delay="10600"/>
                            </p:stCondLst>
                            <p:childTnLst>
                              <p:par>
                                <p:cTn id="429" presetID="10" presetClass="entr" presetSubtype="0" fill="hold" grpId="0" nodeType="afterEffect">
                                  <p:stCondLst>
                                    <p:cond delay="0"/>
                                  </p:stCondLst>
                                  <p:childTnLst>
                                    <p:set>
                                      <p:cBhvr>
                                        <p:cTn id="430" dur="1" fill="hold">
                                          <p:stCondLst>
                                            <p:cond delay="0"/>
                                          </p:stCondLst>
                                        </p:cTn>
                                        <p:tgtEl>
                                          <p:spTgt spid="128"/>
                                        </p:tgtEl>
                                        <p:attrNameLst>
                                          <p:attrName>style.visibility</p:attrName>
                                        </p:attrNameLst>
                                      </p:cBhvr>
                                      <p:to>
                                        <p:strVal val="visible"/>
                                      </p:to>
                                    </p:set>
                                    <p:animEffect transition="in" filter="fade">
                                      <p:cBhvr>
                                        <p:cTn id="431" dur="100"/>
                                        <p:tgtEl>
                                          <p:spTgt spid="128"/>
                                        </p:tgtEl>
                                      </p:cBhvr>
                                    </p:animEffect>
                                  </p:childTnLst>
                                </p:cTn>
                              </p:par>
                            </p:childTnLst>
                          </p:cTn>
                        </p:par>
                        <p:par>
                          <p:cTn id="432" fill="hold">
                            <p:stCondLst>
                              <p:cond delay="10700"/>
                            </p:stCondLst>
                            <p:childTnLst>
                              <p:par>
                                <p:cTn id="433" presetID="10" presetClass="entr" presetSubtype="0" fill="hold" grpId="0" nodeType="afterEffect">
                                  <p:stCondLst>
                                    <p:cond delay="0"/>
                                  </p:stCondLst>
                                  <p:childTnLst>
                                    <p:set>
                                      <p:cBhvr>
                                        <p:cTn id="434" dur="1" fill="hold">
                                          <p:stCondLst>
                                            <p:cond delay="0"/>
                                          </p:stCondLst>
                                        </p:cTn>
                                        <p:tgtEl>
                                          <p:spTgt spid="129"/>
                                        </p:tgtEl>
                                        <p:attrNameLst>
                                          <p:attrName>style.visibility</p:attrName>
                                        </p:attrNameLst>
                                      </p:cBhvr>
                                      <p:to>
                                        <p:strVal val="visible"/>
                                      </p:to>
                                    </p:set>
                                    <p:animEffect transition="in" filter="fade">
                                      <p:cBhvr>
                                        <p:cTn id="435" dur="100"/>
                                        <p:tgtEl>
                                          <p:spTgt spid="129"/>
                                        </p:tgtEl>
                                      </p:cBhvr>
                                    </p:animEffect>
                                  </p:childTnLst>
                                </p:cTn>
                              </p:par>
                            </p:childTnLst>
                          </p:cTn>
                        </p:par>
                        <p:par>
                          <p:cTn id="436" fill="hold">
                            <p:stCondLst>
                              <p:cond delay="10800"/>
                            </p:stCondLst>
                            <p:childTnLst>
                              <p:par>
                                <p:cTn id="437" presetID="10" presetClass="entr" presetSubtype="0" fill="hold" grpId="0" nodeType="afterEffect">
                                  <p:stCondLst>
                                    <p:cond delay="0"/>
                                  </p:stCondLst>
                                  <p:childTnLst>
                                    <p:set>
                                      <p:cBhvr>
                                        <p:cTn id="438" dur="1" fill="hold">
                                          <p:stCondLst>
                                            <p:cond delay="0"/>
                                          </p:stCondLst>
                                        </p:cTn>
                                        <p:tgtEl>
                                          <p:spTgt spid="130"/>
                                        </p:tgtEl>
                                        <p:attrNameLst>
                                          <p:attrName>style.visibility</p:attrName>
                                        </p:attrNameLst>
                                      </p:cBhvr>
                                      <p:to>
                                        <p:strVal val="visible"/>
                                      </p:to>
                                    </p:set>
                                    <p:animEffect transition="in" filter="fade">
                                      <p:cBhvr>
                                        <p:cTn id="439" dur="100"/>
                                        <p:tgtEl>
                                          <p:spTgt spid="130"/>
                                        </p:tgtEl>
                                      </p:cBhvr>
                                    </p:animEffect>
                                  </p:childTnLst>
                                </p:cTn>
                              </p:par>
                            </p:childTnLst>
                          </p:cTn>
                        </p:par>
                        <p:par>
                          <p:cTn id="440" fill="hold">
                            <p:stCondLst>
                              <p:cond delay="10900"/>
                            </p:stCondLst>
                            <p:childTnLst>
                              <p:par>
                                <p:cTn id="441" presetID="10" presetClass="entr" presetSubtype="0" fill="hold" grpId="0" nodeType="afterEffect">
                                  <p:stCondLst>
                                    <p:cond delay="0"/>
                                  </p:stCondLst>
                                  <p:childTnLst>
                                    <p:set>
                                      <p:cBhvr>
                                        <p:cTn id="442" dur="1" fill="hold">
                                          <p:stCondLst>
                                            <p:cond delay="0"/>
                                          </p:stCondLst>
                                        </p:cTn>
                                        <p:tgtEl>
                                          <p:spTgt spid="131"/>
                                        </p:tgtEl>
                                        <p:attrNameLst>
                                          <p:attrName>style.visibility</p:attrName>
                                        </p:attrNameLst>
                                      </p:cBhvr>
                                      <p:to>
                                        <p:strVal val="visible"/>
                                      </p:to>
                                    </p:set>
                                    <p:animEffect transition="in" filter="fade">
                                      <p:cBhvr>
                                        <p:cTn id="443" dur="100"/>
                                        <p:tgtEl>
                                          <p:spTgt spid="131"/>
                                        </p:tgtEl>
                                      </p:cBhvr>
                                    </p:animEffect>
                                  </p:childTnLst>
                                </p:cTn>
                              </p:par>
                            </p:childTnLst>
                          </p:cTn>
                        </p:par>
                        <p:par>
                          <p:cTn id="444" fill="hold">
                            <p:stCondLst>
                              <p:cond delay="11000"/>
                            </p:stCondLst>
                            <p:childTnLst>
                              <p:par>
                                <p:cTn id="445" presetID="10" presetClass="entr" presetSubtype="0" fill="hold" grpId="0" nodeType="afterEffect">
                                  <p:stCondLst>
                                    <p:cond delay="0"/>
                                  </p:stCondLst>
                                  <p:childTnLst>
                                    <p:set>
                                      <p:cBhvr>
                                        <p:cTn id="446" dur="1" fill="hold">
                                          <p:stCondLst>
                                            <p:cond delay="0"/>
                                          </p:stCondLst>
                                        </p:cTn>
                                        <p:tgtEl>
                                          <p:spTgt spid="132"/>
                                        </p:tgtEl>
                                        <p:attrNameLst>
                                          <p:attrName>style.visibility</p:attrName>
                                        </p:attrNameLst>
                                      </p:cBhvr>
                                      <p:to>
                                        <p:strVal val="visible"/>
                                      </p:to>
                                    </p:set>
                                    <p:animEffect transition="in" filter="fade">
                                      <p:cBhvr>
                                        <p:cTn id="447" dur="100"/>
                                        <p:tgtEl>
                                          <p:spTgt spid="132"/>
                                        </p:tgtEl>
                                      </p:cBhvr>
                                    </p:animEffect>
                                  </p:childTnLst>
                                </p:cTn>
                              </p:par>
                            </p:childTnLst>
                          </p:cTn>
                        </p:par>
                        <p:par>
                          <p:cTn id="448" fill="hold">
                            <p:stCondLst>
                              <p:cond delay="11100"/>
                            </p:stCondLst>
                            <p:childTnLst>
                              <p:par>
                                <p:cTn id="449" presetID="10" presetClass="entr" presetSubtype="0" fill="hold" grpId="0" nodeType="afterEffect">
                                  <p:stCondLst>
                                    <p:cond delay="0"/>
                                  </p:stCondLst>
                                  <p:childTnLst>
                                    <p:set>
                                      <p:cBhvr>
                                        <p:cTn id="450" dur="1" fill="hold">
                                          <p:stCondLst>
                                            <p:cond delay="0"/>
                                          </p:stCondLst>
                                        </p:cTn>
                                        <p:tgtEl>
                                          <p:spTgt spid="133"/>
                                        </p:tgtEl>
                                        <p:attrNameLst>
                                          <p:attrName>style.visibility</p:attrName>
                                        </p:attrNameLst>
                                      </p:cBhvr>
                                      <p:to>
                                        <p:strVal val="visible"/>
                                      </p:to>
                                    </p:set>
                                    <p:animEffect transition="in" filter="fade">
                                      <p:cBhvr>
                                        <p:cTn id="451" dur="100"/>
                                        <p:tgtEl>
                                          <p:spTgt spid="133"/>
                                        </p:tgtEl>
                                      </p:cBhvr>
                                    </p:animEffect>
                                  </p:childTnLst>
                                </p:cTn>
                              </p:par>
                            </p:childTnLst>
                          </p:cTn>
                        </p:par>
                        <p:par>
                          <p:cTn id="452" fill="hold">
                            <p:stCondLst>
                              <p:cond delay="11200"/>
                            </p:stCondLst>
                            <p:childTnLst>
                              <p:par>
                                <p:cTn id="453" presetID="10" presetClass="entr" presetSubtype="0" fill="hold" grpId="0" nodeType="afterEffect">
                                  <p:stCondLst>
                                    <p:cond delay="0"/>
                                  </p:stCondLst>
                                  <p:childTnLst>
                                    <p:set>
                                      <p:cBhvr>
                                        <p:cTn id="454" dur="1" fill="hold">
                                          <p:stCondLst>
                                            <p:cond delay="0"/>
                                          </p:stCondLst>
                                        </p:cTn>
                                        <p:tgtEl>
                                          <p:spTgt spid="134"/>
                                        </p:tgtEl>
                                        <p:attrNameLst>
                                          <p:attrName>style.visibility</p:attrName>
                                        </p:attrNameLst>
                                      </p:cBhvr>
                                      <p:to>
                                        <p:strVal val="visible"/>
                                      </p:to>
                                    </p:set>
                                    <p:animEffect transition="in" filter="fade">
                                      <p:cBhvr>
                                        <p:cTn id="455" dur="100"/>
                                        <p:tgtEl>
                                          <p:spTgt spid="134"/>
                                        </p:tgtEl>
                                      </p:cBhvr>
                                    </p:animEffect>
                                  </p:childTnLst>
                                </p:cTn>
                              </p:par>
                            </p:childTnLst>
                          </p:cTn>
                        </p:par>
                        <p:par>
                          <p:cTn id="456" fill="hold">
                            <p:stCondLst>
                              <p:cond delay="11300"/>
                            </p:stCondLst>
                            <p:childTnLst>
                              <p:par>
                                <p:cTn id="457" presetID="10" presetClass="entr" presetSubtype="0" fill="hold" grpId="0" nodeType="afterEffect">
                                  <p:stCondLst>
                                    <p:cond delay="0"/>
                                  </p:stCondLst>
                                  <p:childTnLst>
                                    <p:set>
                                      <p:cBhvr>
                                        <p:cTn id="458" dur="1" fill="hold">
                                          <p:stCondLst>
                                            <p:cond delay="0"/>
                                          </p:stCondLst>
                                        </p:cTn>
                                        <p:tgtEl>
                                          <p:spTgt spid="135"/>
                                        </p:tgtEl>
                                        <p:attrNameLst>
                                          <p:attrName>style.visibility</p:attrName>
                                        </p:attrNameLst>
                                      </p:cBhvr>
                                      <p:to>
                                        <p:strVal val="visible"/>
                                      </p:to>
                                    </p:set>
                                    <p:animEffect transition="in" filter="fade">
                                      <p:cBhvr>
                                        <p:cTn id="459" dur="100"/>
                                        <p:tgtEl>
                                          <p:spTgt spid="135"/>
                                        </p:tgtEl>
                                      </p:cBhvr>
                                    </p:animEffect>
                                  </p:childTnLst>
                                </p:cTn>
                              </p:par>
                            </p:childTnLst>
                          </p:cTn>
                        </p:par>
                        <p:par>
                          <p:cTn id="460" fill="hold">
                            <p:stCondLst>
                              <p:cond delay="11400"/>
                            </p:stCondLst>
                            <p:childTnLst>
                              <p:par>
                                <p:cTn id="461" presetID="10" presetClass="entr" presetSubtype="0" fill="hold" grpId="0" nodeType="afterEffect">
                                  <p:stCondLst>
                                    <p:cond delay="0"/>
                                  </p:stCondLst>
                                  <p:childTnLst>
                                    <p:set>
                                      <p:cBhvr>
                                        <p:cTn id="462" dur="1" fill="hold">
                                          <p:stCondLst>
                                            <p:cond delay="0"/>
                                          </p:stCondLst>
                                        </p:cTn>
                                        <p:tgtEl>
                                          <p:spTgt spid="136"/>
                                        </p:tgtEl>
                                        <p:attrNameLst>
                                          <p:attrName>style.visibility</p:attrName>
                                        </p:attrNameLst>
                                      </p:cBhvr>
                                      <p:to>
                                        <p:strVal val="visible"/>
                                      </p:to>
                                    </p:set>
                                    <p:animEffect transition="in" filter="fade">
                                      <p:cBhvr>
                                        <p:cTn id="463" dur="100"/>
                                        <p:tgtEl>
                                          <p:spTgt spid="136"/>
                                        </p:tgtEl>
                                      </p:cBhvr>
                                    </p:animEffect>
                                  </p:childTnLst>
                                </p:cTn>
                              </p:par>
                            </p:childTnLst>
                          </p:cTn>
                        </p:par>
                        <p:par>
                          <p:cTn id="464" fill="hold">
                            <p:stCondLst>
                              <p:cond delay="11500"/>
                            </p:stCondLst>
                            <p:childTnLst>
                              <p:par>
                                <p:cTn id="465" presetID="10" presetClass="entr" presetSubtype="0" fill="hold" grpId="0" nodeType="afterEffect">
                                  <p:stCondLst>
                                    <p:cond delay="0"/>
                                  </p:stCondLst>
                                  <p:childTnLst>
                                    <p:set>
                                      <p:cBhvr>
                                        <p:cTn id="466" dur="1" fill="hold">
                                          <p:stCondLst>
                                            <p:cond delay="0"/>
                                          </p:stCondLst>
                                        </p:cTn>
                                        <p:tgtEl>
                                          <p:spTgt spid="137"/>
                                        </p:tgtEl>
                                        <p:attrNameLst>
                                          <p:attrName>style.visibility</p:attrName>
                                        </p:attrNameLst>
                                      </p:cBhvr>
                                      <p:to>
                                        <p:strVal val="visible"/>
                                      </p:to>
                                    </p:set>
                                    <p:animEffect transition="in" filter="fade">
                                      <p:cBhvr>
                                        <p:cTn id="467" dur="100"/>
                                        <p:tgtEl>
                                          <p:spTgt spid="137"/>
                                        </p:tgtEl>
                                      </p:cBhvr>
                                    </p:animEffect>
                                  </p:childTnLst>
                                </p:cTn>
                              </p:par>
                            </p:childTnLst>
                          </p:cTn>
                        </p:par>
                        <p:par>
                          <p:cTn id="468" fill="hold">
                            <p:stCondLst>
                              <p:cond delay="11600"/>
                            </p:stCondLst>
                            <p:childTnLst>
                              <p:par>
                                <p:cTn id="469" presetID="10" presetClass="entr" presetSubtype="0" fill="hold" grpId="0" nodeType="afterEffect">
                                  <p:stCondLst>
                                    <p:cond delay="0"/>
                                  </p:stCondLst>
                                  <p:childTnLst>
                                    <p:set>
                                      <p:cBhvr>
                                        <p:cTn id="470" dur="1" fill="hold">
                                          <p:stCondLst>
                                            <p:cond delay="0"/>
                                          </p:stCondLst>
                                        </p:cTn>
                                        <p:tgtEl>
                                          <p:spTgt spid="138"/>
                                        </p:tgtEl>
                                        <p:attrNameLst>
                                          <p:attrName>style.visibility</p:attrName>
                                        </p:attrNameLst>
                                      </p:cBhvr>
                                      <p:to>
                                        <p:strVal val="visible"/>
                                      </p:to>
                                    </p:set>
                                    <p:animEffect transition="in" filter="fade">
                                      <p:cBhvr>
                                        <p:cTn id="471" dur="100"/>
                                        <p:tgtEl>
                                          <p:spTgt spid="138"/>
                                        </p:tgtEl>
                                      </p:cBhvr>
                                    </p:animEffect>
                                  </p:childTnLst>
                                </p:cTn>
                              </p:par>
                            </p:childTnLst>
                          </p:cTn>
                        </p:par>
                        <p:par>
                          <p:cTn id="472" fill="hold">
                            <p:stCondLst>
                              <p:cond delay="11700"/>
                            </p:stCondLst>
                            <p:childTnLst>
                              <p:par>
                                <p:cTn id="473" presetID="10" presetClass="entr" presetSubtype="0" fill="hold" grpId="0" nodeType="afterEffect">
                                  <p:stCondLst>
                                    <p:cond delay="0"/>
                                  </p:stCondLst>
                                  <p:childTnLst>
                                    <p:set>
                                      <p:cBhvr>
                                        <p:cTn id="474" dur="1" fill="hold">
                                          <p:stCondLst>
                                            <p:cond delay="0"/>
                                          </p:stCondLst>
                                        </p:cTn>
                                        <p:tgtEl>
                                          <p:spTgt spid="139"/>
                                        </p:tgtEl>
                                        <p:attrNameLst>
                                          <p:attrName>style.visibility</p:attrName>
                                        </p:attrNameLst>
                                      </p:cBhvr>
                                      <p:to>
                                        <p:strVal val="visible"/>
                                      </p:to>
                                    </p:set>
                                    <p:animEffect transition="in" filter="fade">
                                      <p:cBhvr>
                                        <p:cTn id="475" dur="100"/>
                                        <p:tgtEl>
                                          <p:spTgt spid="139"/>
                                        </p:tgtEl>
                                      </p:cBhvr>
                                    </p:animEffect>
                                  </p:childTnLst>
                                </p:cTn>
                              </p:par>
                            </p:childTnLst>
                          </p:cTn>
                        </p:par>
                        <p:par>
                          <p:cTn id="476" fill="hold">
                            <p:stCondLst>
                              <p:cond delay="11800"/>
                            </p:stCondLst>
                            <p:childTnLst>
                              <p:par>
                                <p:cTn id="477" presetID="10" presetClass="entr" presetSubtype="0" fill="hold" grpId="0" nodeType="afterEffect">
                                  <p:stCondLst>
                                    <p:cond delay="0"/>
                                  </p:stCondLst>
                                  <p:childTnLst>
                                    <p:set>
                                      <p:cBhvr>
                                        <p:cTn id="478" dur="1" fill="hold">
                                          <p:stCondLst>
                                            <p:cond delay="0"/>
                                          </p:stCondLst>
                                        </p:cTn>
                                        <p:tgtEl>
                                          <p:spTgt spid="140"/>
                                        </p:tgtEl>
                                        <p:attrNameLst>
                                          <p:attrName>style.visibility</p:attrName>
                                        </p:attrNameLst>
                                      </p:cBhvr>
                                      <p:to>
                                        <p:strVal val="visible"/>
                                      </p:to>
                                    </p:set>
                                    <p:animEffect transition="in" filter="fade">
                                      <p:cBhvr>
                                        <p:cTn id="479" dur="100"/>
                                        <p:tgtEl>
                                          <p:spTgt spid="140"/>
                                        </p:tgtEl>
                                      </p:cBhvr>
                                    </p:animEffect>
                                  </p:childTnLst>
                                </p:cTn>
                              </p:par>
                            </p:childTnLst>
                          </p:cTn>
                        </p:par>
                        <p:par>
                          <p:cTn id="480" fill="hold">
                            <p:stCondLst>
                              <p:cond delay="11900"/>
                            </p:stCondLst>
                            <p:childTnLst>
                              <p:par>
                                <p:cTn id="481" presetID="10" presetClass="entr" presetSubtype="0" fill="hold" grpId="0" nodeType="afterEffect">
                                  <p:stCondLst>
                                    <p:cond delay="0"/>
                                  </p:stCondLst>
                                  <p:childTnLst>
                                    <p:set>
                                      <p:cBhvr>
                                        <p:cTn id="482" dur="1" fill="hold">
                                          <p:stCondLst>
                                            <p:cond delay="0"/>
                                          </p:stCondLst>
                                        </p:cTn>
                                        <p:tgtEl>
                                          <p:spTgt spid="141"/>
                                        </p:tgtEl>
                                        <p:attrNameLst>
                                          <p:attrName>style.visibility</p:attrName>
                                        </p:attrNameLst>
                                      </p:cBhvr>
                                      <p:to>
                                        <p:strVal val="visible"/>
                                      </p:to>
                                    </p:set>
                                    <p:animEffect transition="in" filter="fade">
                                      <p:cBhvr>
                                        <p:cTn id="483" dur="100"/>
                                        <p:tgtEl>
                                          <p:spTgt spid="141"/>
                                        </p:tgtEl>
                                      </p:cBhvr>
                                    </p:animEffect>
                                  </p:childTnLst>
                                </p:cTn>
                              </p:par>
                            </p:childTnLst>
                          </p:cTn>
                        </p:par>
                        <p:par>
                          <p:cTn id="484" fill="hold">
                            <p:stCondLst>
                              <p:cond delay="12000"/>
                            </p:stCondLst>
                            <p:childTnLst>
                              <p:par>
                                <p:cTn id="485" presetID="10" presetClass="entr" presetSubtype="0" fill="hold" grpId="0" nodeType="afterEffect">
                                  <p:stCondLst>
                                    <p:cond delay="0"/>
                                  </p:stCondLst>
                                  <p:childTnLst>
                                    <p:set>
                                      <p:cBhvr>
                                        <p:cTn id="486" dur="1" fill="hold">
                                          <p:stCondLst>
                                            <p:cond delay="0"/>
                                          </p:stCondLst>
                                        </p:cTn>
                                        <p:tgtEl>
                                          <p:spTgt spid="142"/>
                                        </p:tgtEl>
                                        <p:attrNameLst>
                                          <p:attrName>style.visibility</p:attrName>
                                        </p:attrNameLst>
                                      </p:cBhvr>
                                      <p:to>
                                        <p:strVal val="visible"/>
                                      </p:to>
                                    </p:set>
                                    <p:animEffect transition="in" filter="fade">
                                      <p:cBhvr>
                                        <p:cTn id="487" dur="100"/>
                                        <p:tgtEl>
                                          <p:spTgt spid="142"/>
                                        </p:tgtEl>
                                      </p:cBhvr>
                                    </p:animEffect>
                                  </p:childTnLst>
                                </p:cTn>
                              </p:par>
                            </p:childTnLst>
                          </p:cTn>
                        </p:par>
                        <p:par>
                          <p:cTn id="488" fill="hold">
                            <p:stCondLst>
                              <p:cond delay="12100"/>
                            </p:stCondLst>
                            <p:childTnLst>
                              <p:par>
                                <p:cTn id="489" presetID="10" presetClass="entr" presetSubtype="0" fill="hold" grpId="0" nodeType="afterEffect">
                                  <p:stCondLst>
                                    <p:cond delay="0"/>
                                  </p:stCondLst>
                                  <p:childTnLst>
                                    <p:set>
                                      <p:cBhvr>
                                        <p:cTn id="490" dur="1" fill="hold">
                                          <p:stCondLst>
                                            <p:cond delay="0"/>
                                          </p:stCondLst>
                                        </p:cTn>
                                        <p:tgtEl>
                                          <p:spTgt spid="143"/>
                                        </p:tgtEl>
                                        <p:attrNameLst>
                                          <p:attrName>style.visibility</p:attrName>
                                        </p:attrNameLst>
                                      </p:cBhvr>
                                      <p:to>
                                        <p:strVal val="visible"/>
                                      </p:to>
                                    </p:set>
                                    <p:animEffect transition="in" filter="fade">
                                      <p:cBhvr>
                                        <p:cTn id="491" dur="100"/>
                                        <p:tgtEl>
                                          <p:spTgt spid="143"/>
                                        </p:tgtEl>
                                      </p:cBhvr>
                                    </p:animEffect>
                                  </p:childTnLst>
                                </p:cTn>
                              </p:par>
                            </p:childTnLst>
                          </p:cTn>
                        </p:par>
                        <p:par>
                          <p:cTn id="492" fill="hold">
                            <p:stCondLst>
                              <p:cond delay="12200"/>
                            </p:stCondLst>
                            <p:childTnLst>
                              <p:par>
                                <p:cTn id="493" presetID="10" presetClass="entr" presetSubtype="0" fill="hold" grpId="0" nodeType="afterEffect">
                                  <p:stCondLst>
                                    <p:cond delay="0"/>
                                  </p:stCondLst>
                                  <p:childTnLst>
                                    <p:set>
                                      <p:cBhvr>
                                        <p:cTn id="494" dur="1" fill="hold">
                                          <p:stCondLst>
                                            <p:cond delay="0"/>
                                          </p:stCondLst>
                                        </p:cTn>
                                        <p:tgtEl>
                                          <p:spTgt spid="144"/>
                                        </p:tgtEl>
                                        <p:attrNameLst>
                                          <p:attrName>style.visibility</p:attrName>
                                        </p:attrNameLst>
                                      </p:cBhvr>
                                      <p:to>
                                        <p:strVal val="visible"/>
                                      </p:to>
                                    </p:set>
                                    <p:animEffect transition="in" filter="fade">
                                      <p:cBhvr>
                                        <p:cTn id="495" dur="100"/>
                                        <p:tgtEl>
                                          <p:spTgt spid="144"/>
                                        </p:tgtEl>
                                      </p:cBhvr>
                                    </p:animEffect>
                                  </p:childTnLst>
                                </p:cTn>
                              </p:par>
                            </p:childTnLst>
                          </p:cTn>
                        </p:par>
                        <p:par>
                          <p:cTn id="496" fill="hold">
                            <p:stCondLst>
                              <p:cond delay="12300"/>
                            </p:stCondLst>
                            <p:childTnLst>
                              <p:par>
                                <p:cTn id="497" presetID="10" presetClass="entr" presetSubtype="0" fill="hold" grpId="0" nodeType="afterEffect">
                                  <p:stCondLst>
                                    <p:cond delay="0"/>
                                  </p:stCondLst>
                                  <p:childTnLst>
                                    <p:set>
                                      <p:cBhvr>
                                        <p:cTn id="498" dur="1" fill="hold">
                                          <p:stCondLst>
                                            <p:cond delay="0"/>
                                          </p:stCondLst>
                                        </p:cTn>
                                        <p:tgtEl>
                                          <p:spTgt spid="145"/>
                                        </p:tgtEl>
                                        <p:attrNameLst>
                                          <p:attrName>style.visibility</p:attrName>
                                        </p:attrNameLst>
                                      </p:cBhvr>
                                      <p:to>
                                        <p:strVal val="visible"/>
                                      </p:to>
                                    </p:set>
                                    <p:animEffect transition="in" filter="fade">
                                      <p:cBhvr>
                                        <p:cTn id="499" dur="100"/>
                                        <p:tgtEl>
                                          <p:spTgt spid="145"/>
                                        </p:tgtEl>
                                      </p:cBhvr>
                                    </p:animEffect>
                                  </p:childTnLst>
                                </p:cTn>
                              </p:par>
                            </p:childTnLst>
                          </p:cTn>
                        </p:par>
                        <p:par>
                          <p:cTn id="500" fill="hold">
                            <p:stCondLst>
                              <p:cond delay="12400"/>
                            </p:stCondLst>
                            <p:childTnLst>
                              <p:par>
                                <p:cTn id="501" presetID="10" presetClass="entr" presetSubtype="0" fill="hold" grpId="0" nodeType="afterEffect">
                                  <p:stCondLst>
                                    <p:cond delay="0"/>
                                  </p:stCondLst>
                                  <p:childTnLst>
                                    <p:set>
                                      <p:cBhvr>
                                        <p:cTn id="502" dur="1" fill="hold">
                                          <p:stCondLst>
                                            <p:cond delay="0"/>
                                          </p:stCondLst>
                                        </p:cTn>
                                        <p:tgtEl>
                                          <p:spTgt spid="146"/>
                                        </p:tgtEl>
                                        <p:attrNameLst>
                                          <p:attrName>style.visibility</p:attrName>
                                        </p:attrNameLst>
                                      </p:cBhvr>
                                      <p:to>
                                        <p:strVal val="visible"/>
                                      </p:to>
                                    </p:set>
                                    <p:animEffect transition="in" filter="fade">
                                      <p:cBhvr>
                                        <p:cTn id="503" dur="100"/>
                                        <p:tgtEl>
                                          <p:spTgt spid="146"/>
                                        </p:tgtEl>
                                      </p:cBhvr>
                                    </p:animEffect>
                                  </p:childTnLst>
                                </p:cTn>
                              </p:par>
                            </p:childTnLst>
                          </p:cTn>
                        </p:par>
                        <p:par>
                          <p:cTn id="504" fill="hold">
                            <p:stCondLst>
                              <p:cond delay="12500"/>
                            </p:stCondLst>
                            <p:childTnLst>
                              <p:par>
                                <p:cTn id="505" presetID="10" presetClass="entr" presetSubtype="0" fill="hold" grpId="0" nodeType="afterEffect">
                                  <p:stCondLst>
                                    <p:cond delay="0"/>
                                  </p:stCondLst>
                                  <p:childTnLst>
                                    <p:set>
                                      <p:cBhvr>
                                        <p:cTn id="506" dur="1" fill="hold">
                                          <p:stCondLst>
                                            <p:cond delay="0"/>
                                          </p:stCondLst>
                                        </p:cTn>
                                        <p:tgtEl>
                                          <p:spTgt spid="150"/>
                                        </p:tgtEl>
                                        <p:attrNameLst>
                                          <p:attrName>style.visibility</p:attrName>
                                        </p:attrNameLst>
                                      </p:cBhvr>
                                      <p:to>
                                        <p:strVal val="visible"/>
                                      </p:to>
                                    </p:set>
                                    <p:animEffect transition="in" filter="fade">
                                      <p:cBhvr>
                                        <p:cTn id="507" dur="100"/>
                                        <p:tgtEl>
                                          <p:spTgt spid="150"/>
                                        </p:tgtEl>
                                      </p:cBhvr>
                                    </p:animEffect>
                                  </p:childTnLst>
                                </p:cTn>
                              </p:par>
                            </p:childTnLst>
                          </p:cTn>
                        </p:par>
                        <p:par>
                          <p:cTn id="508" fill="hold">
                            <p:stCondLst>
                              <p:cond delay="12600"/>
                            </p:stCondLst>
                            <p:childTnLst>
                              <p:par>
                                <p:cTn id="509" presetID="10" presetClass="entr" presetSubtype="0" fill="hold" grpId="0" nodeType="afterEffect">
                                  <p:stCondLst>
                                    <p:cond delay="0"/>
                                  </p:stCondLst>
                                  <p:childTnLst>
                                    <p:set>
                                      <p:cBhvr>
                                        <p:cTn id="510" dur="1" fill="hold">
                                          <p:stCondLst>
                                            <p:cond delay="0"/>
                                          </p:stCondLst>
                                        </p:cTn>
                                        <p:tgtEl>
                                          <p:spTgt spid="151"/>
                                        </p:tgtEl>
                                        <p:attrNameLst>
                                          <p:attrName>style.visibility</p:attrName>
                                        </p:attrNameLst>
                                      </p:cBhvr>
                                      <p:to>
                                        <p:strVal val="visible"/>
                                      </p:to>
                                    </p:set>
                                    <p:animEffect transition="in" filter="fade">
                                      <p:cBhvr>
                                        <p:cTn id="511" dur="100"/>
                                        <p:tgtEl>
                                          <p:spTgt spid="151"/>
                                        </p:tgtEl>
                                      </p:cBhvr>
                                    </p:animEffect>
                                  </p:childTnLst>
                                </p:cTn>
                              </p:par>
                            </p:childTnLst>
                          </p:cTn>
                        </p:par>
                        <p:par>
                          <p:cTn id="512" fill="hold">
                            <p:stCondLst>
                              <p:cond delay="12700"/>
                            </p:stCondLst>
                            <p:childTnLst>
                              <p:par>
                                <p:cTn id="513" presetID="10" presetClass="entr" presetSubtype="0" fill="hold" grpId="0" nodeType="afterEffect">
                                  <p:stCondLst>
                                    <p:cond delay="0"/>
                                  </p:stCondLst>
                                  <p:childTnLst>
                                    <p:set>
                                      <p:cBhvr>
                                        <p:cTn id="514" dur="1" fill="hold">
                                          <p:stCondLst>
                                            <p:cond delay="0"/>
                                          </p:stCondLst>
                                        </p:cTn>
                                        <p:tgtEl>
                                          <p:spTgt spid="152"/>
                                        </p:tgtEl>
                                        <p:attrNameLst>
                                          <p:attrName>style.visibility</p:attrName>
                                        </p:attrNameLst>
                                      </p:cBhvr>
                                      <p:to>
                                        <p:strVal val="visible"/>
                                      </p:to>
                                    </p:set>
                                    <p:animEffect transition="in" filter="fade">
                                      <p:cBhvr>
                                        <p:cTn id="515" dur="100"/>
                                        <p:tgtEl>
                                          <p:spTgt spid="152"/>
                                        </p:tgtEl>
                                      </p:cBhvr>
                                    </p:animEffect>
                                  </p:childTnLst>
                                </p:cTn>
                              </p:par>
                            </p:childTnLst>
                          </p:cTn>
                        </p:par>
                        <p:par>
                          <p:cTn id="516" fill="hold">
                            <p:stCondLst>
                              <p:cond delay="12800"/>
                            </p:stCondLst>
                            <p:childTnLst>
                              <p:par>
                                <p:cTn id="517" presetID="10" presetClass="entr" presetSubtype="0" fill="hold" grpId="0" nodeType="afterEffect">
                                  <p:stCondLst>
                                    <p:cond delay="0"/>
                                  </p:stCondLst>
                                  <p:childTnLst>
                                    <p:set>
                                      <p:cBhvr>
                                        <p:cTn id="518" dur="1" fill="hold">
                                          <p:stCondLst>
                                            <p:cond delay="0"/>
                                          </p:stCondLst>
                                        </p:cTn>
                                        <p:tgtEl>
                                          <p:spTgt spid="153"/>
                                        </p:tgtEl>
                                        <p:attrNameLst>
                                          <p:attrName>style.visibility</p:attrName>
                                        </p:attrNameLst>
                                      </p:cBhvr>
                                      <p:to>
                                        <p:strVal val="visible"/>
                                      </p:to>
                                    </p:set>
                                    <p:animEffect transition="in" filter="fade">
                                      <p:cBhvr>
                                        <p:cTn id="519" dur="100"/>
                                        <p:tgtEl>
                                          <p:spTgt spid="153"/>
                                        </p:tgtEl>
                                      </p:cBhvr>
                                    </p:animEffect>
                                  </p:childTnLst>
                                </p:cTn>
                              </p:par>
                            </p:childTnLst>
                          </p:cTn>
                        </p:par>
                        <p:par>
                          <p:cTn id="520" fill="hold">
                            <p:stCondLst>
                              <p:cond delay="12900"/>
                            </p:stCondLst>
                            <p:childTnLst>
                              <p:par>
                                <p:cTn id="521" presetID="10" presetClass="entr" presetSubtype="0" fill="hold" grpId="0" nodeType="afterEffect">
                                  <p:stCondLst>
                                    <p:cond delay="0"/>
                                  </p:stCondLst>
                                  <p:childTnLst>
                                    <p:set>
                                      <p:cBhvr>
                                        <p:cTn id="522" dur="1" fill="hold">
                                          <p:stCondLst>
                                            <p:cond delay="0"/>
                                          </p:stCondLst>
                                        </p:cTn>
                                        <p:tgtEl>
                                          <p:spTgt spid="154"/>
                                        </p:tgtEl>
                                        <p:attrNameLst>
                                          <p:attrName>style.visibility</p:attrName>
                                        </p:attrNameLst>
                                      </p:cBhvr>
                                      <p:to>
                                        <p:strVal val="visible"/>
                                      </p:to>
                                    </p:set>
                                    <p:animEffect transition="in" filter="fade">
                                      <p:cBhvr>
                                        <p:cTn id="523" dur="100"/>
                                        <p:tgtEl>
                                          <p:spTgt spid="154"/>
                                        </p:tgtEl>
                                      </p:cBhvr>
                                    </p:animEffect>
                                  </p:childTnLst>
                                </p:cTn>
                              </p:par>
                            </p:childTnLst>
                          </p:cTn>
                        </p:par>
                        <p:par>
                          <p:cTn id="524" fill="hold">
                            <p:stCondLst>
                              <p:cond delay="13000"/>
                            </p:stCondLst>
                            <p:childTnLst>
                              <p:par>
                                <p:cTn id="525" presetID="10" presetClass="entr" presetSubtype="0" fill="hold" grpId="0" nodeType="afterEffect">
                                  <p:stCondLst>
                                    <p:cond delay="0"/>
                                  </p:stCondLst>
                                  <p:childTnLst>
                                    <p:set>
                                      <p:cBhvr>
                                        <p:cTn id="526" dur="1" fill="hold">
                                          <p:stCondLst>
                                            <p:cond delay="0"/>
                                          </p:stCondLst>
                                        </p:cTn>
                                        <p:tgtEl>
                                          <p:spTgt spid="156"/>
                                        </p:tgtEl>
                                        <p:attrNameLst>
                                          <p:attrName>style.visibility</p:attrName>
                                        </p:attrNameLst>
                                      </p:cBhvr>
                                      <p:to>
                                        <p:strVal val="visible"/>
                                      </p:to>
                                    </p:set>
                                    <p:animEffect transition="in" filter="fade">
                                      <p:cBhvr>
                                        <p:cTn id="527" dur="100"/>
                                        <p:tgtEl>
                                          <p:spTgt spid="156"/>
                                        </p:tgtEl>
                                      </p:cBhvr>
                                    </p:animEffect>
                                  </p:childTnLst>
                                </p:cTn>
                              </p:par>
                            </p:childTnLst>
                          </p:cTn>
                        </p:par>
                        <p:par>
                          <p:cTn id="528" fill="hold">
                            <p:stCondLst>
                              <p:cond delay="13100"/>
                            </p:stCondLst>
                            <p:childTnLst>
                              <p:par>
                                <p:cTn id="529" presetID="10" presetClass="entr" presetSubtype="0" fill="hold" grpId="0" nodeType="afterEffect">
                                  <p:stCondLst>
                                    <p:cond delay="0"/>
                                  </p:stCondLst>
                                  <p:childTnLst>
                                    <p:set>
                                      <p:cBhvr>
                                        <p:cTn id="530" dur="1" fill="hold">
                                          <p:stCondLst>
                                            <p:cond delay="0"/>
                                          </p:stCondLst>
                                        </p:cTn>
                                        <p:tgtEl>
                                          <p:spTgt spid="157"/>
                                        </p:tgtEl>
                                        <p:attrNameLst>
                                          <p:attrName>style.visibility</p:attrName>
                                        </p:attrNameLst>
                                      </p:cBhvr>
                                      <p:to>
                                        <p:strVal val="visible"/>
                                      </p:to>
                                    </p:set>
                                    <p:animEffect transition="in" filter="fade">
                                      <p:cBhvr>
                                        <p:cTn id="531" dur="100"/>
                                        <p:tgtEl>
                                          <p:spTgt spid="157"/>
                                        </p:tgtEl>
                                      </p:cBhvr>
                                    </p:animEffect>
                                  </p:childTnLst>
                                </p:cTn>
                              </p:par>
                            </p:childTnLst>
                          </p:cTn>
                        </p:par>
                        <p:par>
                          <p:cTn id="532" fill="hold">
                            <p:stCondLst>
                              <p:cond delay="13200"/>
                            </p:stCondLst>
                            <p:childTnLst>
                              <p:par>
                                <p:cTn id="533" presetID="10" presetClass="entr" presetSubtype="0" fill="hold" grpId="0" nodeType="afterEffect">
                                  <p:stCondLst>
                                    <p:cond delay="0"/>
                                  </p:stCondLst>
                                  <p:childTnLst>
                                    <p:set>
                                      <p:cBhvr>
                                        <p:cTn id="534" dur="1" fill="hold">
                                          <p:stCondLst>
                                            <p:cond delay="0"/>
                                          </p:stCondLst>
                                        </p:cTn>
                                        <p:tgtEl>
                                          <p:spTgt spid="158"/>
                                        </p:tgtEl>
                                        <p:attrNameLst>
                                          <p:attrName>style.visibility</p:attrName>
                                        </p:attrNameLst>
                                      </p:cBhvr>
                                      <p:to>
                                        <p:strVal val="visible"/>
                                      </p:to>
                                    </p:set>
                                    <p:animEffect transition="in" filter="fade">
                                      <p:cBhvr>
                                        <p:cTn id="535" dur="100"/>
                                        <p:tgtEl>
                                          <p:spTgt spid="158"/>
                                        </p:tgtEl>
                                      </p:cBhvr>
                                    </p:animEffect>
                                  </p:childTnLst>
                                </p:cTn>
                              </p:par>
                            </p:childTnLst>
                          </p:cTn>
                        </p:par>
                        <p:par>
                          <p:cTn id="536" fill="hold">
                            <p:stCondLst>
                              <p:cond delay="13300"/>
                            </p:stCondLst>
                            <p:childTnLst>
                              <p:par>
                                <p:cTn id="537" presetID="10" presetClass="entr" presetSubtype="0" fill="hold" grpId="0" nodeType="afterEffect">
                                  <p:stCondLst>
                                    <p:cond delay="0"/>
                                  </p:stCondLst>
                                  <p:childTnLst>
                                    <p:set>
                                      <p:cBhvr>
                                        <p:cTn id="538" dur="1" fill="hold">
                                          <p:stCondLst>
                                            <p:cond delay="0"/>
                                          </p:stCondLst>
                                        </p:cTn>
                                        <p:tgtEl>
                                          <p:spTgt spid="159"/>
                                        </p:tgtEl>
                                        <p:attrNameLst>
                                          <p:attrName>style.visibility</p:attrName>
                                        </p:attrNameLst>
                                      </p:cBhvr>
                                      <p:to>
                                        <p:strVal val="visible"/>
                                      </p:to>
                                    </p:set>
                                    <p:animEffect transition="in" filter="fade">
                                      <p:cBhvr>
                                        <p:cTn id="539" dur="100"/>
                                        <p:tgtEl>
                                          <p:spTgt spid="159"/>
                                        </p:tgtEl>
                                      </p:cBhvr>
                                    </p:animEffect>
                                  </p:childTnLst>
                                </p:cTn>
                              </p:par>
                            </p:childTnLst>
                          </p:cTn>
                        </p:par>
                        <p:par>
                          <p:cTn id="540" fill="hold">
                            <p:stCondLst>
                              <p:cond delay="13400"/>
                            </p:stCondLst>
                            <p:childTnLst>
                              <p:par>
                                <p:cTn id="541" presetID="10" presetClass="entr" presetSubtype="0" fill="hold" grpId="0" nodeType="afterEffect">
                                  <p:stCondLst>
                                    <p:cond delay="0"/>
                                  </p:stCondLst>
                                  <p:childTnLst>
                                    <p:set>
                                      <p:cBhvr>
                                        <p:cTn id="542" dur="1" fill="hold">
                                          <p:stCondLst>
                                            <p:cond delay="0"/>
                                          </p:stCondLst>
                                        </p:cTn>
                                        <p:tgtEl>
                                          <p:spTgt spid="160"/>
                                        </p:tgtEl>
                                        <p:attrNameLst>
                                          <p:attrName>style.visibility</p:attrName>
                                        </p:attrNameLst>
                                      </p:cBhvr>
                                      <p:to>
                                        <p:strVal val="visible"/>
                                      </p:to>
                                    </p:set>
                                    <p:animEffect transition="in" filter="fade">
                                      <p:cBhvr>
                                        <p:cTn id="543" dur="100"/>
                                        <p:tgtEl>
                                          <p:spTgt spid="160"/>
                                        </p:tgtEl>
                                      </p:cBhvr>
                                    </p:animEffect>
                                  </p:childTnLst>
                                </p:cTn>
                              </p:par>
                            </p:childTnLst>
                          </p:cTn>
                        </p:par>
                        <p:par>
                          <p:cTn id="544" fill="hold">
                            <p:stCondLst>
                              <p:cond delay="13500"/>
                            </p:stCondLst>
                            <p:childTnLst>
                              <p:par>
                                <p:cTn id="545" presetID="10" presetClass="entr" presetSubtype="0" fill="hold" grpId="0" nodeType="afterEffect">
                                  <p:stCondLst>
                                    <p:cond delay="0"/>
                                  </p:stCondLst>
                                  <p:childTnLst>
                                    <p:set>
                                      <p:cBhvr>
                                        <p:cTn id="546" dur="1" fill="hold">
                                          <p:stCondLst>
                                            <p:cond delay="0"/>
                                          </p:stCondLst>
                                        </p:cTn>
                                        <p:tgtEl>
                                          <p:spTgt spid="161"/>
                                        </p:tgtEl>
                                        <p:attrNameLst>
                                          <p:attrName>style.visibility</p:attrName>
                                        </p:attrNameLst>
                                      </p:cBhvr>
                                      <p:to>
                                        <p:strVal val="visible"/>
                                      </p:to>
                                    </p:set>
                                    <p:animEffect transition="in" filter="fade">
                                      <p:cBhvr>
                                        <p:cTn id="547" dur="100"/>
                                        <p:tgtEl>
                                          <p:spTgt spid="161"/>
                                        </p:tgtEl>
                                      </p:cBhvr>
                                    </p:animEffect>
                                  </p:childTnLst>
                                </p:cTn>
                              </p:par>
                            </p:childTnLst>
                          </p:cTn>
                        </p:par>
                        <p:par>
                          <p:cTn id="548" fill="hold">
                            <p:stCondLst>
                              <p:cond delay="13600"/>
                            </p:stCondLst>
                            <p:childTnLst>
                              <p:par>
                                <p:cTn id="549" presetID="10" presetClass="entr" presetSubtype="0" fill="hold" grpId="0" nodeType="afterEffect">
                                  <p:stCondLst>
                                    <p:cond delay="0"/>
                                  </p:stCondLst>
                                  <p:childTnLst>
                                    <p:set>
                                      <p:cBhvr>
                                        <p:cTn id="550" dur="1" fill="hold">
                                          <p:stCondLst>
                                            <p:cond delay="0"/>
                                          </p:stCondLst>
                                        </p:cTn>
                                        <p:tgtEl>
                                          <p:spTgt spid="163"/>
                                        </p:tgtEl>
                                        <p:attrNameLst>
                                          <p:attrName>style.visibility</p:attrName>
                                        </p:attrNameLst>
                                      </p:cBhvr>
                                      <p:to>
                                        <p:strVal val="visible"/>
                                      </p:to>
                                    </p:set>
                                    <p:animEffect transition="in" filter="fade">
                                      <p:cBhvr>
                                        <p:cTn id="551" dur="100"/>
                                        <p:tgtEl>
                                          <p:spTgt spid="163"/>
                                        </p:tgtEl>
                                      </p:cBhvr>
                                    </p:animEffect>
                                  </p:childTnLst>
                                </p:cTn>
                              </p:par>
                            </p:childTnLst>
                          </p:cTn>
                        </p:par>
                        <p:par>
                          <p:cTn id="552" fill="hold">
                            <p:stCondLst>
                              <p:cond delay="13700"/>
                            </p:stCondLst>
                            <p:childTnLst>
                              <p:par>
                                <p:cTn id="553" presetID="10" presetClass="entr" presetSubtype="0" fill="hold" grpId="0" nodeType="afterEffect">
                                  <p:stCondLst>
                                    <p:cond delay="0"/>
                                  </p:stCondLst>
                                  <p:childTnLst>
                                    <p:set>
                                      <p:cBhvr>
                                        <p:cTn id="554" dur="1" fill="hold">
                                          <p:stCondLst>
                                            <p:cond delay="0"/>
                                          </p:stCondLst>
                                        </p:cTn>
                                        <p:tgtEl>
                                          <p:spTgt spid="164"/>
                                        </p:tgtEl>
                                        <p:attrNameLst>
                                          <p:attrName>style.visibility</p:attrName>
                                        </p:attrNameLst>
                                      </p:cBhvr>
                                      <p:to>
                                        <p:strVal val="visible"/>
                                      </p:to>
                                    </p:set>
                                    <p:animEffect transition="in" filter="fade">
                                      <p:cBhvr>
                                        <p:cTn id="555" dur="100"/>
                                        <p:tgtEl>
                                          <p:spTgt spid="164"/>
                                        </p:tgtEl>
                                      </p:cBhvr>
                                    </p:animEffect>
                                  </p:childTnLst>
                                </p:cTn>
                              </p:par>
                            </p:childTnLst>
                          </p:cTn>
                        </p:par>
                        <p:par>
                          <p:cTn id="556" fill="hold">
                            <p:stCondLst>
                              <p:cond delay="13800"/>
                            </p:stCondLst>
                            <p:childTnLst>
                              <p:par>
                                <p:cTn id="557" presetID="10" presetClass="entr" presetSubtype="0" fill="hold" grpId="0" nodeType="afterEffect">
                                  <p:stCondLst>
                                    <p:cond delay="0"/>
                                  </p:stCondLst>
                                  <p:childTnLst>
                                    <p:set>
                                      <p:cBhvr>
                                        <p:cTn id="558" dur="1" fill="hold">
                                          <p:stCondLst>
                                            <p:cond delay="0"/>
                                          </p:stCondLst>
                                        </p:cTn>
                                        <p:tgtEl>
                                          <p:spTgt spid="167"/>
                                        </p:tgtEl>
                                        <p:attrNameLst>
                                          <p:attrName>style.visibility</p:attrName>
                                        </p:attrNameLst>
                                      </p:cBhvr>
                                      <p:to>
                                        <p:strVal val="visible"/>
                                      </p:to>
                                    </p:set>
                                    <p:animEffect transition="in" filter="fade">
                                      <p:cBhvr>
                                        <p:cTn id="559" dur="100"/>
                                        <p:tgtEl>
                                          <p:spTgt spid="167"/>
                                        </p:tgtEl>
                                      </p:cBhvr>
                                    </p:animEffect>
                                  </p:childTnLst>
                                </p:cTn>
                              </p:par>
                            </p:childTnLst>
                          </p:cTn>
                        </p:par>
                        <p:par>
                          <p:cTn id="560" fill="hold">
                            <p:stCondLst>
                              <p:cond delay="13900"/>
                            </p:stCondLst>
                            <p:childTnLst>
                              <p:par>
                                <p:cTn id="561" presetID="10" presetClass="entr" presetSubtype="0" fill="hold" grpId="0" nodeType="afterEffect">
                                  <p:stCondLst>
                                    <p:cond delay="0"/>
                                  </p:stCondLst>
                                  <p:childTnLst>
                                    <p:set>
                                      <p:cBhvr>
                                        <p:cTn id="562" dur="1" fill="hold">
                                          <p:stCondLst>
                                            <p:cond delay="0"/>
                                          </p:stCondLst>
                                        </p:cTn>
                                        <p:tgtEl>
                                          <p:spTgt spid="168"/>
                                        </p:tgtEl>
                                        <p:attrNameLst>
                                          <p:attrName>style.visibility</p:attrName>
                                        </p:attrNameLst>
                                      </p:cBhvr>
                                      <p:to>
                                        <p:strVal val="visible"/>
                                      </p:to>
                                    </p:set>
                                    <p:animEffect transition="in" filter="fade">
                                      <p:cBhvr>
                                        <p:cTn id="563" dur="100"/>
                                        <p:tgtEl>
                                          <p:spTgt spid="168"/>
                                        </p:tgtEl>
                                      </p:cBhvr>
                                    </p:animEffect>
                                  </p:childTnLst>
                                </p:cTn>
                              </p:par>
                            </p:childTnLst>
                          </p:cTn>
                        </p:par>
                        <p:par>
                          <p:cTn id="564" fill="hold">
                            <p:stCondLst>
                              <p:cond delay="14000"/>
                            </p:stCondLst>
                            <p:childTnLst>
                              <p:par>
                                <p:cTn id="565" presetID="10" presetClass="entr" presetSubtype="0" fill="hold" grpId="0" nodeType="afterEffect">
                                  <p:stCondLst>
                                    <p:cond delay="0"/>
                                  </p:stCondLst>
                                  <p:childTnLst>
                                    <p:set>
                                      <p:cBhvr>
                                        <p:cTn id="566" dur="1" fill="hold">
                                          <p:stCondLst>
                                            <p:cond delay="0"/>
                                          </p:stCondLst>
                                        </p:cTn>
                                        <p:tgtEl>
                                          <p:spTgt spid="169"/>
                                        </p:tgtEl>
                                        <p:attrNameLst>
                                          <p:attrName>style.visibility</p:attrName>
                                        </p:attrNameLst>
                                      </p:cBhvr>
                                      <p:to>
                                        <p:strVal val="visible"/>
                                      </p:to>
                                    </p:set>
                                    <p:animEffect transition="in" filter="fade">
                                      <p:cBhvr>
                                        <p:cTn id="567" dur="100"/>
                                        <p:tgtEl>
                                          <p:spTgt spid="169"/>
                                        </p:tgtEl>
                                      </p:cBhvr>
                                    </p:animEffect>
                                  </p:childTnLst>
                                </p:cTn>
                              </p:par>
                            </p:childTnLst>
                          </p:cTn>
                        </p:par>
                        <p:par>
                          <p:cTn id="568" fill="hold">
                            <p:stCondLst>
                              <p:cond delay="14100"/>
                            </p:stCondLst>
                            <p:childTnLst>
                              <p:par>
                                <p:cTn id="569" presetID="10" presetClass="entr" presetSubtype="0" fill="hold" grpId="0" nodeType="afterEffect">
                                  <p:stCondLst>
                                    <p:cond delay="0"/>
                                  </p:stCondLst>
                                  <p:childTnLst>
                                    <p:set>
                                      <p:cBhvr>
                                        <p:cTn id="570" dur="1" fill="hold">
                                          <p:stCondLst>
                                            <p:cond delay="0"/>
                                          </p:stCondLst>
                                        </p:cTn>
                                        <p:tgtEl>
                                          <p:spTgt spid="147"/>
                                        </p:tgtEl>
                                        <p:attrNameLst>
                                          <p:attrName>style.visibility</p:attrName>
                                        </p:attrNameLst>
                                      </p:cBhvr>
                                      <p:to>
                                        <p:strVal val="visible"/>
                                      </p:to>
                                    </p:set>
                                    <p:animEffect transition="in" filter="fade">
                                      <p:cBhvr>
                                        <p:cTn id="571" dur="100"/>
                                        <p:tgtEl>
                                          <p:spTgt spid="147"/>
                                        </p:tgtEl>
                                      </p:cBhvr>
                                    </p:animEffect>
                                  </p:childTnLst>
                                </p:cTn>
                              </p:par>
                            </p:childTnLst>
                          </p:cTn>
                        </p:par>
                        <p:par>
                          <p:cTn id="572" fill="hold">
                            <p:stCondLst>
                              <p:cond delay="14200"/>
                            </p:stCondLst>
                            <p:childTnLst>
                              <p:par>
                                <p:cTn id="573" presetID="10" presetClass="entr" presetSubtype="0" fill="hold" grpId="0" nodeType="afterEffect">
                                  <p:stCondLst>
                                    <p:cond delay="0"/>
                                  </p:stCondLst>
                                  <p:childTnLst>
                                    <p:set>
                                      <p:cBhvr>
                                        <p:cTn id="574" dur="1" fill="hold">
                                          <p:stCondLst>
                                            <p:cond delay="0"/>
                                          </p:stCondLst>
                                        </p:cTn>
                                        <p:tgtEl>
                                          <p:spTgt spid="148"/>
                                        </p:tgtEl>
                                        <p:attrNameLst>
                                          <p:attrName>style.visibility</p:attrName>
                                        </p:attrNameLst>
                                      </p:cBhvr>
                                      <p:to>
                                        <p:strVal val="visible"/>
                                      </p:to>
                                    </p:set>
                                    <p:animEffect transition="in" filter="fade">
                                      <p:cBhvr>
                                        <p:cTn id="575" dur="100"/>
                                        <p:tgtEl>
                                          <p:spTgt spid="148"/>
                                        </p:tgtEl>
                                      </p:cBhvr>
                                    </p:animEffect>
                                  </p:childTnLst>
                                </p:cTn>
                              </p:par>
                            </p:childTnLst>
                          </p:cTn>
                        </p:par>
                        <p:par>
                          <p:cTn id="576" fill="hold">
                            <p:stCondLst>
                              <p:cond delay="14300"/>
                            </p:stCondLst>
                            <p:childTnLst>
                              <p:par>
                                <p:cTn id="577" presetID="10" presetClass="entr" presetSubtype="0" fill="hold" grpId="0" nodeType="afterEffect">
                                  <p:stCondLst>
                                    <p:cond delay="0"/>
                                  </p:stCondLst>
                                  <p:childTnLst>
                                    <p:set>
                                      <p:cBhvr>
                                        <p:cTn id="578" dur="1" fill="hold">
                                          <p:stCondLst>
                                            <p:cond delay="0"/>
                                          </p:stCondLst>
                                        </p:cTn>
                                        <p:tgtEl>
                                          <p:spTgt spid="149"/>
                                        </p:tgtEl>
                                        <p:attrNameLst>
                                          <p:attrName>style.visibility</p:attrName>
                                        </p:attrNameLst>
                                      </p:cBhvr>
                                      <p:to>
                                        <p:strVal val="visible"/>
                                      </p:to>
                                    </p:set>
                                    <p:animEffect transition="in" filter="fade">
                                      <p:cBhvr>
                                        <p:cTn id="579" dur="100"/>
                                        <p:tgtEl>
                                          <p:spTgt spid="149"/>
                                        </p:tgtEl>
                                      </p:cBhvr>
                                    </p:animEffect>
                                  </p:childTnLst>
                                </p:cTn>
                              </p:par>
                            </p:childTnLst>
                          </p:cTn>
                        </p:par>
                        <p:par>
                          <p:cTn id="580" fill="hold">
                            <p:stCondLst>
                              <p:cond delay="14400"/>
                            </p:stCondLst>
                            <p:childTnLst>
                              <p:par>
                                <p:cTn id="581" presetID="10" presetClass="entr" presetSubtype="0" fill="hold" grpId="0" nodeType="afterEffect">
                                  <p:stCondLst>
                                    <p:cond delay="0"/>
                                  </p:stCondLst>
                                  <p:childTnLst>
                                    <p:set>
                                      <p:cBhvr>
                                        <p:cTn id="582" dur="1" fill="hold">
                                          <p:stCondLst>
                                            <p:cond delay="0"/>
                                          </p:stCondLst>
                                        </p:cTn>
                                        <p:tgtEl>
                                          <p:spTgt spid="162"/>
                                        </p:tgtEl>
                                        <p:attrNameLst>
                                          <p:attrName>style.visibility</p:attrName>
                                        </p:attrNameLst>
                                      </p:cBhvr>
                                      <p:to>
                                        <p:strVal val="visible"/>
                                      </p:to>
                                    </p:set>
                                    <p:animEffect transition="in" filter="fade">
                                      <p:cBhvr>
                                        <p:cTn id="583" dur="100"/>
                                        <p:tgtEl>
                                          <p:spTgt spid="162"/>
                                        </p:tgtEl>
                                      </p:cBhvr>
                                    </p:animEffect>
                                  </p:childTnLst>
                                </p:cTn>
                              </p:par>
                            </p:childTnLst>
                          </p:cTn>
                        </p:par>
                        <p:par>
                          <p:cTn id="584" fill="hold">
                            <p:stCondLst>
                              <p:cond delay="14500"/>
                            </p:stCondLst>
                            <p:childTnLst>
                              <p:par>
                                <p:cTn id="585" presetID="10" presetClass="entr" presetSubtype="0" fill="hold" grpId="0" nodeType="afterEffect">
                                  <p:stCondLst>
                                    <p:cond delay="0"/>
                                  </p:stCondLst>
                                  <p:childTnLst>
                                    <p:set>
                                      <p:cBhvr>
                                        <p:cTn id="586" dur="1" fill="hold">
                                          <p:stCondLst>
                                            <p:cond delay="0"/>
                                          </p:stCondLst>
                                        </p:cTn>
                                        <p:tgtEl>
                                          <p:spTgt spid="166"/>
                                        </p:tgtEl>
                                        <p:attrNameLst>
                                          <p:attrName>style.visibility</p:attrName>
                                        </p:attrNameLst>
                                      </p:cBhvr>
                                      <p:to>
                                        <p:strVal val="visible"/>
                                      </p:to>
                                    </p:set>
                                    <p:animEffect transition="in" filter="fade">
                                      <p:cBhvr>
                                        <p:cTn id="587" dur="100"/>
                                        <p:tgtEl>
                                          <p:spTgt spid="166"/>
                                        </p:tgtEl>
                                      </p:cBhvr>
                                    </p:animEffect>
                                  </p:childTnLst>
                                </p:cTn>
                              </p:par>
                            </p:childTnLst>
                          </p:cTn>
                        </p:par>
                        <p:par>
                          <p:cTn id="588" fill="hold">
                            <p:stCondLst>
                              <p:cond delay="14600"/>
                            </p:stCondLst>
                            <p:childTnLst>
                              <p:par>
                                <p:cTn id="589" presetID="10" presetClass="entr" presetSubtype="0" fill="hold" grpId="0" nodeType="afterEffect">
                                  <p:stCondLst>
                                    <p:cond delay="0"/>
                                  </p:stCondLst>
                                  <p:childTnLst>
                                    <p:set>
                                      <p:cBhvr>
                                        <p:cTn id="590" dur="1" fill="hold">
                                          <p:stCondLst>
                                            <p:cond delay="0"/>
                                          </p:stCondLst>
                                        </p:cTn>
                                        <p:tgtEl>
                                          <p:spTgt spid="170"/>
                                        </p:tgtEl>
                                        <p:attrNameLst>
                                          <p:attrName>style.visibility</p:attrName>
                                        </p:attrNameLst>
                                      </p:cBhvr>
                                      <p:to>
                                        <p:strVal val="visible"/>
                                      </p:to>
                                    </p:set>
                                    <p:animEffect transition="in" filter="fade">
                                      <p:cBhvr>
                                        <p:cTn id="591" dur="100"/>
                                        <p:tgtEl>
                                          <p:spTgt spid="170"/>
                                        </p:tgtEl>
                                      </p:cBhvr>
                                    </p:animEffect>
                                  </p:childTnLst>
                                </p:cTn>
                              </p:par>
                            </p:childTnLst>
                          </p:cTn>
                        </p:par>
                        <p:par>
                          <p:cTn id="592" fill="hold">
                            <p:stCondLst>
                              <p:cond delay="14700"/>
                            </p:stCondLst>
                            <p:childTnLst>
                              <p:par>
                                <p:cTn id="593" presetID="10" presetClass="entr" presetSubtype="0" fill="hold" grpId="0" nodeType="afterEffect">
                                  <p:stCondLst>
                                    <p:cond delay="0"/>
                                  </p:stCondLst>
                                  <p:childTnLst>
                                    <p:set>
                                      <p:cBhvr>
                                        <p:cTn id="594" dur="1" fill="hold">
                                          <p:stCondLst>
                                            <p:cond delay="0"/>
                                          </p:stCondLst>
                                        </p:cTn>
                                        <p:tgtEl>
                                          <p:spTgt spid="171"/>
                                        </p:tgtEl>
                                        <p:attrNameLst>
                                          <p:attrName>style.visibility</p:attrName>
                                        </p:attrNameLst>
                                      </p:cBhvr>
                                      <p:to>
                                        <p:strVal val="visible"/>
                                      </p:to>
                                    </p:set>
                                    <p:animEffect transition="in" filter="fade">
                                      <p:cBhvr>
                                        <p:cTn id="595" dur="100"/>
                                        <p:tgtEl>
                                          <p:spTgt spid="171"/>
                                        </p:tgtEl>
                                      </p:cBhvr>
                                    </p:animEffect>
                                  </p:childTnLst>
                                </p:cTn>
                              </p:par>
                            </p:childTnLst>
                          </p:cTn>
                        </p:par>
                        <p:par>
                          <p:cTn id="596" fill="hold">
                            <p:stCondLst>
                              <p:cond delay="14800"/>
                            </p:stCondLst>
                            <p:childTnLst>
                              <p:par>
                                <p:cTn id="597" presetID="10" presetClass="entr" presetSubtype="0" fill="hold" grpId="0" nodeType="afterEffect">
                                  <p:stCondLst>
                                    <p:cond delay="0"/>
                                  </p:stCondLst>
                                  <p:childTnLst>
                                    <p:set>
                                      <p:cBhvr>
                                        <p:cTn id="598" dur="1" fill="hold">
                                          <p:stCondLst>
                                            <p:cond delay="0"/>
                                          </p:stCondLst>
                                        </p:cTn>
                                        <p:tgtEl>
                                          <p:spTgt spid="172"/>
                                        </p:tgtEl>
                                        <p:attrNameLst>
                                          <p:attrName>style.visibility</p:attrName>
                                        </p:attrNameLst>
                                      </p:cBhvr>
                                      <p:to>
                                        <p:strVal val="visible"/>
                                      </p:to>
                                    </p:set>
                                    <p:animEffect transition="in" filter="fade">
                                      <p:cBhvr>
                                        <p:cTn id="599" dur="100"/>
                                        <p:tgtEl>
                                          <p:spTgt spid="172"/>
                                        </p:tgtEl>
                                      </p:cBhvr>
                                    </p:animEffect>
                                  </p:childTnLst>
                                </p:cTn>
                              </p:par>
                            </p:childTnLst>
                          </p:cTn>
                        </p:par>
                        <p:par>
                          <p:cTn id="600" fill="hold">
                            <p:stCondLst>
                              <p:cond delay="14900"/>
                            </p:stCondLst>
                            <p:childTnLst>
                              <p:par>
                                <p:cTn id="601" presetID="10" presetClass="entr" presetSubtype="0" fill="hold" grpId="0" nodeType="afterEffect">
                                  <p:stCondLst>
                                    <p:cond delay="0"/>
                                  </p:stCondLst>
                                  <p:childTnLst>
                                    <p:set>
                                      <p:cBhvr>
                                        <p:cTn id="602" dur="1" fill="hold">
                                          <p:stCondLst>
                                            <p:cond delay="0"/>
                                          </p:stCondLst>
                                        </p:cTn>
                                        <p:tgtEl>
                                          <p:spTgt spid="174"/>
                                        </p:tgtEl>
                                        <p:attrNameLst>
                                          <p:attrName>style.visibility</p:attrName>
                                        </p:attrNameLst>
                                      </p:cBhvr>
                                      <p:to>
                                        <p:strVal val="visible"/>
                                      </p:to>
                                    </p:set>
                                    <p:animEffect transition="in" filter="fade">
                                      <p:cBhvr>
                                        <p:cTn id="603" dur="100"/>
                                        <p:tgtEl>
                                          <p:spTgt spid="174"/>
                                        </p:tgtEl>
                                      </p:cBhvr>
                                    </p:animEffect>
                                  </p:childTnLst>
                                </p:cTn>
                              </p:par>
                            </p:childTnLst>
                          </p:cTn>
                        </p:par>
                        <p:par>
                          <p:cTn id="604" fill="hold">
                            <p:stCondLst>
                              <p:cond delay="15000"/>
                            </p:stCondLst>
                            <p:childTnLst>
                              <p:par>
                                <p:cTn id="605" presetID="10" presetClass="entr" presetSubtype="0" fill="hold" grpId="0" nodeType="afterEffect">
                                  <p:stCondLst>
                                    <p:cond delay="0"/>
                                  </p:stCondLst>
                                  <p:childTnLst>
                                    <p:set>
                                      <p:cBhvr>
                                        <p:cTn id="606" dur="1" fill="hold">
                                          <p:stCondLst>
                                            <p:cond delay="0"/>
                                          </p:stCondLst>
                                        </p:cTn>
                                        <p:tgtEl>
                                          <p:spTgt spid="175"/>
                                        </p:tgtEl>
                                        <p:attrNameLst>
                                          <p:attrName>style.visibility</p:attrName>
                                        </p:attrNameLst>
                                      </p:cBhvr>
                                      <p:to>
                                        <p:strVal val="visible"/>
                                      </p:to>
                                    </p:set>
                                    <p:animEffect transition="in" filter="fade">
                                      <p:cBhvr>
                                        <p:cTn id="607" dur="100"/>
                                        <p:tgtEl>
                                          <p:spTgt spid="175"/>
                                        </p:tgtEl>
                                      </p:cBhvr>
                                    </p:animEffect>
                                  </p:childTnLst>
                                </p:cTn>
                              </p:par>
                            </p:childTnLst>
                          </p:cTn>
                        </p:par>
                        <p:par>
                          <p:cTn id="608" fill="hold">
                            <p:stCondLst>
                              <p:cond delay="15100"/>
                            </p:stCondLst>
                            <p:childTnLst>
                              <p:par>
                                <p:cTn id="609" presetID="10" presetClass="entr" presetSubtype="0" fill="hold" grpId="0" nodeType="afterEffect">
                                  <p:stCondLst>
                                    <p:cond delay="0"/>
                                  </p:stCondLst>
                                  <p:childTnLst>
                                    <p:set>
                                      <p:cBhvr>
                                        <p:cTn id="610" dur="1" fill="hold">
                                          <p:stCondLst>
                                            <p:cond delay="0"/>
                                          </p:stCondLst>
                                        </p:cTn>
                                        <p:tgtEl>
                                          <p:spTgt spid="176"/>
                                        </p:tgtEl>
                                        <p:attrNameLst>
                                          <p:attrName>style.visibility</p:attrName>
                                        </p:attrNameLst>
                                      </p:cBhvr>
                                      <p:to>
                                        <p:strVal val="visible"/>
                                      </p:to>
                                    </p:set>
                                    <p:animEffect transition="in" filter="fade">
                                      <p:cBhvr>
                                        <p:cTn id="611" dur="100"/>
                                        <p:tgtEl>
                                          <p:spTgt spid="176"/>
                                        </p:tgtEl>
                                      </p:cBhvr>
                                    </p:animEffect>
                                  </p:childTnLst>
                                </p:cTn>
                              </p:par>
                            </p:childTnLst>
                          </p:cTn>
                        </p:par>
                        <p:par>
                          <p:cTn id="612" fill="hold">
                            <p:stCondLst>
                              <p:cond delay="15200"/>
                            </p:stCondLst>
                            <p:childTnLst>
                              <p:par>
                                <p:cTn id="613" presetID="21" presetClass="entr" presetSubtype="1" fill="hold" grpId="0" nodeType="afterEffect">
                                  <p:stCondLst>
                                    <p:cond delay="750"/>
                                  </p:stCondLst>
                                  <p:childTnLst>
                                    <p:set>
                                      <p:cBhvr>
                                        <p:cTn id="614" dur="1" fill="hold">
                                          <p:stCondLst>
                                            <p:cond delay="0"/>
                                          </p:stCondLst>
                                        </p:cTn>
                                        <p:tgtEl>
                                          <p:spTgt spid="165"/>
                                        </p:tgtEl>
                                        <p:attrNameLst>
                                          <p:attrName>style.visibility</p:attrName>
                                        </p:attrNameLst>
                                      </p:cBhvr>
                                      <p:to>
                                        <p:strVal val="visible"/>
                                      </p:to>
                                    </p:set>
                                    <p:animEffect transition="in" filter="wheel(1)">
                                      <p:cBhvr>
                                        <p:cTn id="615" dur="2000"/>
                                        <p:tgtEl>
                                          <p:spTgt spid="1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6" grpId="0" animBg="1"/>
      <p:bldP spid="9" grpId="0"/>
      <p:bldP spid="16" grpId="0" animBg="1"/>
      <p:bldP spid="17" grpId="0"/>
      <p:bldP spid="19" grpId="0"/>
      <p:bldP spid="20" grpId="0" animBg="1"/>
      <p:bldP spid="21" grpId="0"/>
      <p:bldP spid="23" grpId="0"/>
      <p:bldP spid="25" grpId="0" animBg="1"/>
      <p:bldP spid="26" grpId="0"/>
      <p:bldP spid="28" grpId="0"/>
      <p:bldP spid="30" grpId="0" animBg="1"/>
      <p:bldP spid="22" grpId="0" animBg="1"/>
      <p:bldP spid="32" grpId="0"/>
      <p:bldP spid="33" grpId="0" animBg="1"/>
      <p:bldP spid="34" grpId="0"/>
      <p:bldP spid="35" grpId="0"/>
      <p:bldP spid="36" grpId="0"/>
      <p:bldP spid="37" grpId="0"/>
      <p:bldP spid="39" grpId="0"/>
      <p:bldP spid="40" grpId="0"/>
      <p:bldP spid="38" grpId="0" animBg="1"/>
      <p:bldP spid="42" grpId="0"/>
      <p:bldP spid="31" grpId="0"/>
      <p:bldP spid="41" grpId="0" animBg="1"/>
      <p:bldP spid="43" grpId="0"/>
      <p:bldP spid="44" grpId="0" animBg="1"/>
      <p:bldP spid="45" grpId="0"/>
      <p:bldP spid="46" grpId="0"/>
      <p:bldP spid="47" grpId="0" animBg="1"/>
      <p:bldP spid="48" grpId="0"/>
      <p:bldP spid="49" grpId="0"/>
      <p:bldP spid="51" grpId="0"/>
      <p:bldP spid="52" grpId="0"/>
      <p:bldP spid="53" grpId="0"/>
      <p:bldP spid="50" grpId="0" animBg="1"/>
      <p:bldP spid="54" grpId="0" animBg="1"/>
      <p:bldP spid="55" grpId="0"/>
      <p:bldP spid="56" grpId="0"/>
      <p:bldP spid="57" grpId="0" animBg="1"/>
      <p:bldP spid="58" grpId="0"/>
      <p:bldP spid="59" grpId="0"/>
      <p:bldP spid="60" grpId="0" animBg="1"/>
      <p:bldP spid="61" grpId="0"/>
      <p:bldP spid="62" grpId="0"/>
      <p:bldP spid="63" grpId="0" animBg="1"/>
      <p:bldP spid="64" grpId="0"/>
      <p:bldP spid="65" grpId="0"/>
      <p:bldP spid="67" grpId="0"/>
      <p:bldP spid="68" grpId="0"/>
      <p:bldP spid="66" grpId="0" animBg="1"/>
      <p:bldP spid="71" grpId="0"/>
      <p:bldP spid="69" grpId="0" animBg="1"/>
      <p:bldP spid="70" grpId="0"/>
      <p:bldP spid="73" grpId="0"/>
      <p:bldP spid="72" grpId="0" animBg="1"/>
      <p:bldP spid="76" grpId="0"/>
      <p:bldP spid="77" grpId="0" animBg="1"/>
      <p:bldP spid="78" grpId="0"/>
      <p:bldP spid="79" grpId="0"/>
      <p:bldP spid="80" grpId="0" animBg="1"/>
      <p:bldP spid="82" grpId="0"/>
      <p:bldP spid="83" grpId="0" animBg="1"/>
      <p:bldP spid="84" grpId="0"/>
      <p:bldP spid="85" grpId="0" animBg="1"/>
      <p:bldP spid="86" grpId="0"/>
      <p:bldP spid="87" grpId="0"/>
      <p:bldP spid="88" grpId="0" animBg="1"/>
      <p:bldP spid="90" grpId="0"/>
      <p:bldP spid="91" grpId="0"/>
      <p:bldP spid="92" grpId="0" animBg="1"/>
      <p:bldP spid="93" grpId="0"/>
      <p:bldP spid="96" grpId="0"/>
      <p:bldP spid="97" grpId="0" animBg="1"/>
      <p:bldP spid="98" grpId="0"/>
      <p:bldP spid="99" grpId="0" animBg="1"/>
      <p:bldP spid="100" grpId="0"/>
      <p:bldP spid="101" grpId="0"/>
      <p:bldP spid="102" grpId="0" animBg="1"/>
      <p:bldP spid="103" grpId="0"/>
      <p:bldP spid="104" grpId="0"/>
      <p:bldP spid="107" grpId="0"/>
      <p:bldP spid="105" grpId="0" animBg="1"/>
      <p:bldP spid="109" grpId="0" animBg="1"/>
      <p:bldP spid="110" grpId="0"/>
      <p:bldP spid="111" grpId="0"/>
      <p:bldP spid="113" grpId="0"/>
      <p:bldP spid="114" grpId="0"/>
      <p:bldP spid="115" grpId="0" animBg="1"/>
      <p:bldP spid="116" grpId="0"/>
      <p:bldP spid="117" grpId="0"/>
      <p:bldP spid="118" grpId="0" animBg="1"/>
      <p:bldP spid="119" grpId="0"/>
      <p:bldP spid="120" grpId="0"/>
      <p:bldP spid="121" grpId="0" animBg="1"/>
      <p:bldP spid="122" grpId="0"/>
      <p:bldP spid="18" grpId="0" animBg="1"/>
      <p:bldP spid="123" grpId="0" animBg="1"/>
      <p:bldP spid="124" grpId="0"/>
      <p:bldP spid="125" grpId="0" animBg="1"/>
      <p:bldP spid="126" grpId="0"/>
      <p:bldP spid="127" grpId="0"/>
      <p:bldP spid="128" grpId="0" animBg="1"/>
      <p:bldP spid="129" grpId="0"/>
      <p:bldP spid="130" grpId="0" animBg="1"/>
      <p:bldP spid="167" grpId="0" animBg="1"/>
      <p:bldP spid="131" grpId="0"/>
      <p:bldP spid="132" grpId="0"/>
      <p:bldP spid="133" grpId="0" animBg="1"/>
      <p:bldP spid="134" grpId="0"/>
      <p:bldP spid="135" grpId="0"/>
      <p:bldP spid="136" grpId="0" animBg="1"/>
      <p:bldP spid="137" grpId="0"/>
      <p:bldP spid="138" grpId="0" animBg="1"/>
      <p:bldP spid="139" grpId="0"/>
      <p:bldP spid="140" grpId="0"/>
      <p:bldP spid="141" grpId="0" animBg="1"/>
      <p:bldP spid="142" grpId="0"/>
      <p:bldP spid="108" grpId="0"/>
      <p:bldP spid="143" grpId="0" animBg="1"/>
      <p:bldP spid="144" grpId="0"/>
      <p:bldP spid="145" grpId="0" animBg="1"/>
      <p:bldP spid="146" grpId="0"/>
      <p:bldP spid="150" grpId="0" animBg="1"/>
      <p:bldP spid="151" grpId="0"/>
      <p:bldP spid="152" grpId="0" animBg="1"/>
      <p:bldP spid="153" grpId="0"/>
      <p:bldP spid="154" grpId="0"/>
      <p:bldP spid="157" grpId="0"/>
      <p:bldP spid="158" grpId="0" animBg="1"/>
      <p:bldP spid="159" grpId="0" animBg="1"/>
      <p:bldP spid="156" grpId="0"/>
      <p:bldP spid="160" grpId="0"/>
      <p:bldP spid="161" grpId="0"/>
      <p:bldP spid="163" grpId="0"/>
      <p:bldP spid="164" grpId="0" animBg="1"/>
      <p:bldP spid="27" grpId="0" animBg="1"/>
      <p:bldP spid="14" grpId="0"/>
      <p:bldP spid="168" grpId="0"/>
      <p:bldP spid="169" grpId="0"/>
      <p:bldP spid="147" grpId="0" animBg="1"/>
      <p:bldP spid="148" grpId="0"/>
      <p:bldP spid="149" grpId="0"/>
      <p:bldP spid="162" grpId="0"/>
      <p:bldP spid="166" grpId="0" animBg="1"/>
      <p:bldP spid="170" grpId="0" animBg="1"/>
      <p:bldP spid="171" grpId="0"/>
      <p:bldP spid="172" grpId="0"/>
      <p:bldP spid="174" grpId="0"/>
      <p:bldP spid="175" grpId="0" animBg="1"/>
      <p:bldP spid="176" grpId="0"/>
      <p:bldP spid="165" grpId="0" animBg="1"/>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5992"/>
          <a:stretch/>
        </p:blipFill>
        <p:spPr>
          <a:xfrm>
            <a:off x="484807" y="44625"/>
            <a:ext cx="8479681" cy="6765196"/>
          </a:xfrm>
        </p:spPr>
      </p:pic>
      <p:sp>
        <p:nvSpPr>
          <p:cNvPr id="5" name="Oval 4"/>
          <p:cNvSpPr/>
          <p:nvPr/>
        </p:nvSpPr>
        <p:spPr>
          <a:xfrm>
            <a:off x="1913508" y="5517232"/>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2051720" y="5085184"/>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846826" y="5152547"/>
            <a:ext cx="312906" cy="369332"/>
          </a:xfrm>
          <a:prstGeom prst="rect">
            <a:avLst/>
          </a:prstGeom>
          <a:noFill/>
        </p:spPr>
        <p:txBody>
          <a:bodyPr wrap="none" rtlCol="0">
            <a:spAutoFit/>
          </a:bodyPr>
          <a:lstStyle/>
          <a:p>
            <a:r>
              <a:rPr lang="en-GB" dirty="0">
                <a:solidFill>
                  <a:srgbClr val="25EE04"/>
                </a:solidFill>
              </a:rPr>
              <a:t>1</a:t>
            </a:r>
          </a:p>
        </p:txBody>
      </p:sp>
      <p:sp>
        <p:nvSpPr>
          <p:cNvPr id="8" name="TextBox 7"/>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tx1">
                    <a:lumMod val="65000"/>
                  </a:schemeClr>
                </a:solidFill>
              </a:rPr>
              <a:t>R. Talbert, Barrington Atlas of the Greek and Roman World, Princeton UP 2001</a:t>
            </a:r>
          </a:p>
        </p:txBody>
      </p:sp>
      <p:sp>
        <p:nvSpPr>
          <p:cNvPr id="9" name="Oval 8"/>
          <p:cNvSpPr/>
          <p:nvPr/>
        </p:nvSpPr>
        <p:spPr>
          <a:xfrm>
            <a:off x="932140" y="5733256"/>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1115616" y="5867980"/>
            <a:ext cx="312906" cy="369332"/>
          </a:xfrm>
          <a:prstGeom prst="rect">
            <a:avLst/>
          </a:prstGeom>
          <a:noFill/>
        </p:spPr>
        <p:txBody>
          <a:bodyPr wrap="none" rtlCol="0">
            <a:spAutoFit/>
          </a:bodyPr>
          <a:lstStyle/>
          <a:p>
            <a:r>
              <a:rPr lang="en-GB" dirty="0">
                <a:solidFill>
                  <a:srgbClr val="25EE04"/>
                </a:solidFill>
              </a:rPr>
              <a:t>2</a:t>
            </a:r>
          </a:p>
        </p:txBody>
      </p:sp>
      <p:sp>
        <p:nvSpPr>
          <p:cNvPr id="11" name="TextBox 10"/>
          <p:cNvSpPr txBox="1"/>
          <p:nvPr/>
        </p:nvSpPr>
        <p:spPr>
          <a:xfrm>
            <a:off x="2421210" y="4643844"/>
            <a:ext cx="312906" cy="369332"/>
          </a:xfrm>
          <a:prstGeom prst="rect">
            <a:avLst/>
          </a:prstGeom>
          <a:noFill/>
        </p:spPr>
        <p:txBody>
          <a:bodyPr wrap="none" rtlCol="0">
            <a:spAutoFit/>
          </a:bodyPr>
          <a:lstStyle/>
          <a:p>
            <a:r>
              <a:rPr lang="en-GB" dirty="0">
                <a:solidFill>
                  <a:srgbClr val="25EE04"/>
                </a:solidFill>
              </a:rPr>
              <a:t>3</a:t>
            </a:r>
          </a:p>
        </p:txBody>
      </p:sp>
      <p:sp>
        <p:nvSpPr>
          <p:cNvPr id="12" name="Oval 11"/>
          <p:cNvSpPr/>
          <p:nvPr/>
        </p:nvSpPr>
        <p:spPr>
          <a:xfrm>
            <a:off x="2767292" y="6093296"/>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2619947" y="6196662"/>
            <a:ext cx="312906" cy="369332"/>
          </a:xfrm>
          <a:prstGeom prst="rect">
            <a:avLst/>
          </a:prstGeom>
          <a:noFill/>
        </p:spPr>
        <p:txBody>
          <a:bodyPr wrap="none" rtlCol="0">
            <a:spAutoFit/>
          </a:bodyPr>
          <a:lstStyle/>
          <a:p>
            <a:r>
              <a:rPr lang="en-GB" dirty="0">
                <a:solidFill>
                  <a:srgbClr val="25EE04"/>
                </a:solidFill>
              </a:rPr>
              <a:t>3</a:t>
            </a:r>
          </a:p>
        </p:txBody>
      </p:sp>
      <p:sp>
        <p:nvSpPr>
          <p:cNvPr id="14" name="TextBox 13"/>
          <p:cNvSpPr txBox="1"/>
          <p:nvPr/>
        </p:nvSpPr>
        <p:spPr>
          <a:xfrm>
            <a:off x="2386886" y="5574594"/>
            <a:ext cx="312906" cy="369332"/>
          </a:xfrm>
          <a:prstGeom prst="rect">
            <a:avLst/>
          </a:prstGeom>
          <a:noFill/>
        </p:spPr>
        <p:txBody>
          <a:bodyPr wrap="none" rtlCol="0">
            <a:spAutoFit/>
          </a:bodyPr>
          <a:lstStyle/>
          <a:p>
            <a:r>
              <a:rPr lang="en-GB" dirty="0">
                <a:solidFill>
                  <a:srgbClr val="25EE04"/>
                </a:solidFill>
              </a:rPr>
              <a:t>2</a:t>
            </a:r>
          </a:p>
        </p:txBody>
      </p:sp>
      <p:sp>
        <p:nvSpPr>
          <p:cNvPr id="16" name="Oval 15"/>
          <p:cNvSpPr/>
          <p:nvPr/>
        </p:nvSpPr>
        <p:spPr>
          <a:xfrm>
            <a:off x="3740453" y="4445496"/>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814609" y="4589512"/>
            <a:ext cx="312906" cy="369332"/>
          </a:xfrm>
          <a:prstGeom prst="rect">
            <a:avLst/>
          </a:prstGeom>
          <a:noFill/>
        </p:spPr>
        <p:txBody>
          <a:bodyPr wrap="none" rtlCol="0">
            <a:spAutoFit/>
          </a:bodyPr>
          <a:lstStyle/>
          <a:p>
            <a:r>
              <a:rPr lang="en-GB" dirty="0">
                <a:solidFill>
                  <a:srgbClr val="25EE04"/>
                </a:solidFill>
              </a:rPr>
              <a:t>3</a:t>
            </a:r>
          </a:p>
        </p:txBody>
      </p:sp>
      <p:sp>
        <p:nvSpPr>
          <p:cNvPr id="18" name="TextBox 17"/>
          <p:cNvSpPr txBox="1"/>
          <p:nvPr/>
        </p:nvSpPr>
        <p:spPr>
          <a:xfrm>
            <a:off x="4127515" y="3861048"/>
            <a:ext cx="312906" cy="369332"/>
          </a:xfrm>
          <a:prstGeom prst="rect">
            <a:avLst/>
          </a:prstGeom>
          <a:noFill/>
        </p:spPr>
        <p:txBody>
          <a:bodyPr wrap="none" rtlCol="0">
            <a:spAutoFit/>
          </a:bodyPr>
          <a:lstStyle/>
          <a:p>
            <a:r>
              <a:rPr lang="en-GB" dirty="0">
                <a:solidFill>
                  <a:srgbClr val="25EE04"/>
                </a:solidFill>
              </a:rPr>
              <a:t>5</a:t>
            </a:r>
          </a:p>
        </p:txBody>
      </p:sp>
      <p:sp>
        <p:nvSpPr>
          <p:cNvPr id="19" name="Oval 18"/>
          <p:cNvSpPr/>
          <p:nvPr/>
        </p:nvSpPr>
        <p:spPr>
          <a:xfrm>
            <a:off x="2123728" y="5350567"/>
            <a:ext cx="480287" cy="454697"/>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p:cNvSpPr/>
          <p:nvPr/>
        </p:nvSpPr>
        <p:spPr>
          <a:xfrm>
            <a:off x="2159732" y="5579948"/>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1907704" y="5363924"/>
            <a:ext cx="312906" cy="369332"/>
          </a:xfrm>
          <a:prstGeom prst="rect">
            <a:avLst/>
          </a:prstGeom>
          <a:noFill/>
        </p:spPr>
        <p:txBody>
          <a:bodyPr wrap="none" rtlCol="0">
            <a:spAutoFit/>
          </a:bodyPr>
          <a:lstStyle/>
          <a:p>
            <a:r>
              <a:rPr lang="en-GB" dirty="0">
                <a:solidFill>
                  <a:srgbClr val="25EE04"/>
                </a:solidFill>
              </a:rPr>
              <a:t>9</a:t>
            </a:r>
          </a:p>
        </p:txBody>
      </p:sp>
      <p:sp>
        <p:nvSpPr>
          <p:cNvPr id="22" name="Oval 21"/>
          <p:cNvSpPr/>
          <p:nvPr/>
        </p:nvSpPr>
        <p:spPr>
          <a:xfrm>
            <a:off x="1691680" y="4230380"/>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1782545" y="4136450"/>
            <a:ext cx="312906" cy="369332"/>
          </a:xfrm>
          <a:prstGeom prst="rect">
            <a:avLst/>
          </a:prstGeom>
          <a:noFill/>
        </p:spPr>
        <p:txBody>
          <a:bodyPr wrap="none" rtlCol="0">
            <a:spAutoFit/>
          </a:bodyPr>
          <a:lstStyle/>
          <a:p>
            <a:r>
              <a:rPr lang="en-GB" dirty="0">
                <a:solidFill>
                  <a:srgbClr val="25EE04"/>
                </a:solidFill>
              </a:rPr>
              <a:t>1</a:t>
            </a:r>
          </a:p>
        </p:txBody>
      </p:sp>
      <p:sp>
        <p:nvSpPr>
          <p:cNvPr id="24" name="TextBox 23"/>
          <p:cNvSpPr txBox="1"/>
          <p:nvPr/>
        </p:nvSpPr>
        <p:spPr>
          <a:xfrm>
            <a:off x="1547664" y="4221088"/>
            <a:ext cx="48603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KYME</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5" name="TextBox 24"/>
          <p:cNvSpPr txBox="1"/>
          <p:nvPr/>
        </p:nvSpPr>
        <p:spPr>
          <a:xfrm>
            <a:off x="1835696" y="5697542"/>
            <a:ext cx="1095172" cy="215444"/>
          </a:xfrm>
          <a:prstGeom prst="rect">
            <a:avLst/>
          </a:prstGeom>
          <a:noFill/>
        </p:spPr>
        <p:txBody>
          <a:bodyPr wrap="none" rtlCol="0">
            <a:spAutoFit/>
          </a:bodyPr>
          <a:lstStyle/>
          <a:p>
            <a:r>
              <a:rPr lang="en-GB" sz="800" b="1" dirty="0">
                <a:solidFill>
                  <a:schemeClr val="bg1">
                    <a:lumMod val="85000"/>
                    <a:lumOff val="15000"/>
                  </a:schemeClr>
                </a:solidFill>
                <a:latin typeface="Times New Roman" pitchFamily="18" charset="0"/>
                <a:cs typeface="Times New Roman" pitchFamily="18" charset="0"/>
              </a:rPr>
              <a:t>HALICARNASSOS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6" name="TextBox 25"/>
          <p:cNvSpPr txBox="1"/>
          <p:nvPr/>
        </p:nvSpPr>
        <p:spPr>
          <a:xfrm>
            <a:off x="1835696" y="5085184"/>
            <a:ext cx="572593" cy="215444"/>
          </a:xfrm>
          <a:prstGeom prst="rect">
            <a:avLst/>
          </a:prstGeom>
          <a:noFill/>
        </p:spPr>
        <p:txBody>
          <a:bodyPr wrap="none" rtlCol="0">
            <a:spAutoFit/>
          </a:bodyPr>
          <a:lstStyle/>
          <a:p>
            <a:r>
              <a:rPr lang="en-GB" sz="800" b="1" dirty="0">
                <a:solidFill>
                  <a:schemeClr val="bg1">
                    <a:lumMod val="85000"/>
                    <a:lumOff val="15000"/>
                  </a:schemeClr>
                </a:solidFill>
                <a:latin typeface="Times New Roman" pitchFamily="18" charset="0"/>
                <a:cs typeface="Times New Roman" pitchFamily="18" charset="0"/>
              </a:rPr>
              <a:t>PRIENE</a:t>
            </a:r>
            <a:endParaRPr lang="en-GB" sz="1000" b="1" dirty="0">
              <a:solidFill>
                <a:schemeClr val="bg1">
                  <a:lumMod val="85000"/>
                  <a:lumOff val="15000"/>
                </a:schemeClr>
              </a:solidFill>
              <a:latin typeface="Times New Roman" pitchFamily="18" charset="0"/>
              <a:cs typeface="Times New Roman" pitchFamily="18" charset="0"/>
            </a:endParaRPr>
          </a:p>
        </p:txBody>
      </p:sp>
      <p:sp>
        <p:nvSpPr>
          <p:cNvPr id="27" name="TextBox 26"/>
          <p:cNvSpPr txBox="1"/>
          <p:nvPr/>
        </p:nvSpPr>
        <p:spPr>
          <a:xfrm>
            <a:off x="769477" y="4047978"/>
            <a:ext cx="312906" cy="369332"/>
          </a:xfrm>
          <a:prstGeom prst="rect">
            <a:avLst/>
          </a:prstGeom>
          <a:noFill/>
        </p:spPr>
        <p:txBody>
          <a:bodyPr wrap="none" rtlCol="0">
            <a:spAutoFit/>
          </a:bodyPr>
          <a:lstStyle/>
          <a:p>
            <a:r>
              <a:rPr lang="en-GB" dirty="0">
                <a:solidFill>
                  <a:srgbClr val="25EE04"/>
                </a:solidFill>
              </a:rPr>
              <a:t>3</a:t>
            </a:r>
          </a:p>
        </p:txBody>
      </p:sp>
      <p:sp>
        <p:nvSpPr>
          <p:cNvPr id="28" name="TextBox 27"/>
          <p:cNvSpPr txBox="1"/>
          <p:nvPr/>
        </p:nvSpPr>
        <p:spPr>
          <a:xfrm rot="2409601">
            <a:off x="726684" y="4135982"/>
            <a:ext cx="56778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ERESOS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9" name="Oval 28"/>
          <p:cNvSpPr/>
          <p:nvPr/>
        </p:nvSpPr>
        <p:spPr>
          <a:xfrm>
            <a:off x="925930" y="3978448"/>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p:cNvSpPr txBox="1"/>
          <p:nvPr/>
        </p:nvSpPr>
        <p:spPr>
          <a:xfrm>
            <a:off x="2339752" y="5013176"/>
            <a:ext cx="312906" cy="369332"/>
          </a:xfrm>
          <a:prstGeom prst="rect">
            <a:avLst/>
          </a:prstGeom>
          <a:noFill/>
        </p:spPr>
        <p:txBody>
          <a:bodyPr wrap="none" rtlCol="0">
            <a:spAutoFit/>
          </a:bodyPr>
          <a:lstStyle/>
          <a:p>
            <a:r>
              <a:rPr lang="en-GB" dirty="0">
                <a:solidFill>
                  <a:srgbClr val="25EE04"/>
                </a:solidFill>
              </a:rPr>
              <a:t>2</a:t>
            </a:r>
          </a:p>
        </p:txBody>
      </p:sp>
      <p:sp>
        <p:nvSpPr>
          <p:cNvPr id="31" name="TextBox 30"/>
          <p:cNvSpPr txBox="1"/>
          <p:nvPr/>
        </p:nvSpPr>
        <p:spPr>
          <a:xfrm>
            <a:off x="1979712" y="5445804"/>
            <a:ext cx="61747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MYLASA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2" name="Oval 31"/>
          <p:cNvSpPr/>
          <p:nvPr/>
        </p:nvSpPr>
        <p:spPr>
          <a:xfrm>
            <a:off x="2227307" y="5260558"/>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p:cNvSpPr txBox="1"/>
          <p:nvPr/>
        </p:nvSpPr>
        <p:spPr>
          <a:xfrm>
            <a:off x="2051720" y="5306435"/>
            <a:ext cx="71205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EUROMOS.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4" name="Oval 33"/>
          <p:cNvSpPr/>
          <p:nvPr/>
        </p:nvSpPr>
        <p:spPr>
          <a:xfrm>
            <a:off x="3524147" y="5126125"/>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a:off x="3355890" y="5157192"/>
            <a:ext cx="69923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KIDRAMA.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6" name="TextBox 35"/>
          <p:cNvSpPr txBox="1"/>
          <p:nvPr/>
        </p:nvSpPr>
        <p:spPr>
          <a:xfrm>
            <a:off x="3707904" y="5229200"/>
            <a:ext cx="312906" cy="369332"/>
          </a:xfrm>
          <a:prstGeom prst="rect">
            <a:avLst/>
          </a:prstGeom>
          <a:noFill/>
        </p:spPr>
        <p:txBody>
          <a:bodyPr wrap="none" rtlCol="0">
            <a:spAutoFit/>
          </a:bodyPr>
          <a:lstStyle/>
          <a:p>
            <a:r>
              <a:rPr lang="en-GB" dirty="0">
                <a:solidFill>
                  <a:srgbClr val="25EE04"/>
                </a:solidFill>
              </a:rPr>
              <a:t>2</a:t>
            </a:r>
          </a:p>
        </p:txBody>
      </p:sp>
      <p:sp>
        <p:nvSpPr>
          <p:cNvPr id="37" name="Oval 36"/>
          <p:cNvSpPr/>
          <p:nvPr/>
        </p:nvSpPr>
        <p:spPr>
          <a:xfrm>
            <a:off x="2011283" y="6070647"/>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p:cNvSpPr txBox="1"/>
          <p:nvPr/>
        </p:nvSpPr>
        <p:spPr>
          <a:xfrm>
            <a:off x="1781714" y="6093296"/>
            <a:ext cx="62388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NISYROS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9" name="TextBox 38"/>
          <p:cNvSpPr txBox="1"/>
          <p:nvPr/>
        </p:nvSpPr>
        <p:spPr>
          <a:xfrm>
            <a:off x="1789744" y="6011996"/>
            <a:ext cx="312906" cy="369332"/>
          </a:xfrm>
          <a:prstGeom prst="rect">
            <a:avLst/>
          </a:prstGeom>
          <a:noFill/>
        </p:spPr>
        <p:txBody>
          <a:bodyPr wrap="none" rtlCol="0">
            <a:spAutoFit/>
          </a:bodyPr>
          <a:lstStyle/>
          <a:p>
            <a:r>
              <a:rPr lang="en-GB" dirty="0">
                <a:solidFill>
                  <a:srgbClr val="25EE04"/>
                </a:solidFill>
              </a:rPr>
              <a:t>1</a:t>
            </a:r>
          </a:p>
        </p:txBody>
      </p:sp>
      <p:sp>
        <p:nvSpPr>
          <p:cNvPr id="40" name="TextBox 39"/>
          <p:cNvSpPr txBox="1"/>
          <p:nvPr/>
        </p:nvSpPr>
        <p:spPr>
          <a:xfrm>
            <a:off x="1810822" y="4365104"/>
            <a:ext cx="312906" cy="369332"/>
          </a:xfrm>
          <a:prstGeom prst="rect">
            <a:avLst/>
          </a:prstGeom>
          <a:noFill/>
        </p:spPr>
        <p:txBody>
          <a:bodyPr wrap="none" rtlCol="0">
            <a:spAutoFit/>
          </a:bodyPr>
          <a:lstStyle/>
          <a:p>
            <a:r>
              <a:rPr lang="en-GB" dirty="0">
                <a:solidFill>
                  <a:srgbClr val="25EE04"/>
                </a:solidFill>
              </a:rPr>
              <a:t>2</a:t>
            </a:r>
          </a:p>
        </p:txBody>
      </p:sp>
      <p:sp>
        <p:nvSpPr>
          <p:cNvPr id="41" name="TextBox 40"/>
          <p:cNvSpPr txBox="1"/>
          <p:nvPr/>
        </p:nvSpPr>
        <p:spPr>
          <a:xfrm>
            <a:off x="1763688" y="4379496"/>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2" name="TextBox 41"/>
          <p:cNvSpPr txBox="1"/>
          <p:nvPr/>
        </p:nvSpPr>
        <p:spPr>
          <a:xfrm>
            <a:off x="1810313" y="4459654"/>
            <a:ext cx="60144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SIPYLOS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3" name="Oval 42"/>
          <p:cNvSpPr/>
          <p:nvPr/>
        </p:nvSpPr>
        <p:spPr>
          <a:xfrm>
            <a:off x="2027976" y="4361766"/>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p:cNvSpPr/>
          <p:nvPr/>
        </p:nvSpPr>
        <p:spPr>
          <a:xfrm>
            <a:off x="3131840" y="3717032"/>
            <a:ext cx="470254" cy="408650"/>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TextBox 44"/>
          <p:cNvSpPr txBox="1"/>
          <p:nvPr/>
        </p:nvSpPr>
        <p:spPr>
          <a:xfrm>
            <a:off x="3059832" y="3861628"/>
            <a:ext cx="60946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AIZANOI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6" name="TextBox 45"/>
          <p:cNvSpPr txBox="1"/>
          <p:nvPr/>
        </p:nvSpPr>
        <p:spPr>
          <a:xfrm>
            <a:off x="3211241" y="3995772"/>
            <a:ext cx="312906" cy="369332"/>
          </a:xfrm>
          <a:prstGeom prst="rect">
            <a:avLst/>
          </a:prstGeom>
          <a:noFill/>
        </p:spPr>
        <p:txBody>
          <a:bodyPr wrap="none" rtlCol="0">
            <a:spAutoFit/>
          </a:bodyPr>
          <a:lstStyle/>
          <a:p>
            <a:r>
              <a:rPr lang="en-GB" dirty="0">
                <a:solidFill>
                  <a:srgbClr val="25EE04"/>
                </a:solidFill>
              </a:rPr>
              <a:t>6</a:t>
            </a:r>
          </a:p>
        </p:txBody>
      </p:sp>
      <p:sp>
        <p:nvSpPr>
          <p:cNvPr id="47" name="Oval 46"/>
          <p:cNvSpPr/>
          <p:nvPr/>
        </p:nvSpPr>
        <p:spPr>
          <a:xfrm>
            <a:off x="1475656" y="3429000"/>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TextBox 47"/>
          <p:cNvSpPr txBox="1"/>
          <p:nvPr/>
        </p:nvSpPr>
        <p:spPr>
          <a:xfrm>
            <a:off x="1377524" y="3490714"/>
            <a:ext cx="58060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SCEPSIS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9" name="TextBox 48"/>
          <p:cNvSpPr txBox="1"/>
          <p:nvPr/>
        </p:nvSpPr>
        <p:spPr>
          <a:xfrm>
            <a:off x="1547664" y="3212976"/>
            <a:ext cx="312906" cy="369332"/>
          </a:xfrm>
          <a:prstGeom prst="rect">
            <a:avLst/>
          </a:prstGeom>
          <a:noFill/>
        </p:spPr>
        <p:txBody>
          <a:bodyPr wrap="none" rtlCol="0">
            <a:spAutoFit/>
          </a:bodyPr>
          <a:lstStyle/>
          <a:p>
            <a:r>
              <a:rPr lang="en-GB" dirty="0">
                <a:solidFill>
                  <a:srgbClr val="25EE04"/>
                </a:solidFill>
              </a:rPr>
              <a:t>1</a:t>
            </a:r>
          </a:p>
        </p:txBody>
      </p:sp>
      <p:sp>
        <p:nvSpPr>
          <p:cNvPr id="50" name="Oval 49"/>
          <p:cNvSpPr/>
          <p:nvPr/>
        </p:nvSpPr>
        <p:spPr>
          <a:xfrm>
            <a:off x="1644546" y="3753615"/>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TextBox 50"/>
          <p:cNvSpPr txBox="1"/>
          <p:nvPr/>
        </p:nvSpPr>
        <p:spPr>
          <a:xfrm>
            <a:off x="1331640" y="3790200"/>
            <a:ext cx="76174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PERPERENE</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2" name="TextBox 51"/>
          <p:cNvSpPr txBox="1"/>
          <p:nvPr/>
        </p:nvSpPr>
        <p:spPr>
          <a:xfrm>
            <a:off x="1738814" y="3635732"/>
            <a:ext cx="312906" cy="369332"/>
          </a:xfrm>
          <a:prstGeom prst="rect">
            <a:avLst/>
          </a:prstGeom>
          <a:noFill/>
        </p:spPr>
        <p:txBody>
          <a:bodyPr wrap="none" rtlCol="0">
            <a:spAutoFit/>
          </a:bodyPr>
          <a:lstStyle/>
          <a:p>
            <a:r>
              <a:rPr lang="en-GB" dirty="0">
                <a:solidFill>
                  <a:srgbClr val="25EE04"/>
                </a:solidFill>
              </a:rPr>
              <a:t>1</a:t>
            </a:r>
          </a:p>
        </p:txBody>
      </p:sp>
      <p:sp>
        <p:nvSpPr>
          <p:cNvPr id="53" name="Oval 52"/>
          <p:cNvSpPr/>
          <p:nvPr/>
        </p:nvSpPr>
        <p:spPr>
          <a:xfrm>
            <a:off x="1251858" y="3635732"/>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p:cNvSpPr txBox="1"/>
          <p:nvPr/>
        </p:nvSpPr>
        <p:spPr>
          <a:xfrm>
            <a:off x="1090742" y="3491716"/>
            <a:ext cx="312906" cy="369332"/>
          </a:xfrm>
          <a:prstGeom prst="rect">
            <a:avLst/>
          </a:prstGeom>
          <a:noFill/>
        </p:spPr>
        <p:txBody>
          <a:bodyPr wrap="none" rtlCol="0">
            <a:spAutoFit/>
          </a:bodyPr>
          <a:lstStyle/>
          <a:p>
            <a:r>
              <a:rPr lang="en-GB" dirty="0">
                <a:solidFill>
                  <a:srgbClr val="25EE04"/>
                </a:solidFill>
              </a:rPr>
              <a:t>1</a:t>
            </a:r>
          </a:p>
        </p:txBody>
      </p:sp>
      <p:sp>
        <p:nvSpPr>
          <p:cNvPr id="55" name="TextBox 54"/>
          <p:cNvSpPr txBox="1"/>
          <p:nvPr/>
        </p:nvSpPr>
        <p:spPr>
          <a:xfrm>
            <a:off x="1041336" y="3672395"/>
            <a:ext cx="50526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6" name="TextBox 55"/>
          <p:cNvSpPr txBox="1"/>
          <p:nvPr/>
        </p:nvSpPr>
        <p:spPr>
          <a:xfrm>
            <a:off x="1679243" y="3011262"/>
            <a:ext cx="312906" cy="369332"/>
          </a:xfrm>
          <a:prstGeom prst="rect">
            <a:avLst/>
          </a:prstGeom>
          <a:noFill/>
        </p:spPr>
        <p:txBody>
          <a:bodyPr wrap="none" rtlCol="0">
            <a:spAutoFit/>
          </a:bodyPr>
          <a:lstStyle/>
          <a:p>
            <a:r>
              <a:rPr lang="en-GB" dirty="0">
                <a:solidFill>
                  <a:srgbClr val="25EE04"/>
                </a:solidFill>
              </a:rPr>
              <a:t>1</a:t>
            </a:r>
          </a:p>
        </p:txBody>
      </p:sp>
      <p:sp>
        <p:nvSpPr>
          <p:cNvPr id="57" name="TextBox 56"/>
          <p:cNvSpPr txBox="1"/>
          <p:nvPr/>
        </p:nvSpPr>
        <p:spPr>
          <a:xfrm>
            <a:off x="1327483" y="2995723"/>
            <a:ext cx="80663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LAMPSAKOS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58" name="Oval 57"/>
          <p:cNvSpPr/>
          <p:nvPr/>
        </p:nvSpPr>
        <p:spPr>
          <a:xfrm>
            <a:off x="1559816" y="2959138"/>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TextBox 58"/>
          <p:cNvSpPr txBox="1"/>
          <p:nvPr/>
        </p:nvSpPr>
        <p:spPr>
          <a:xfrm rot="1508616">
            <a:off x="2559680" y="3084696"/>
            <a:ext cx="827471" cy="33855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APOLLONIA</a:t>
            </a:r>
            <a:br>
              <a:rPr lang="en-GB" sz="800" dirty="0">
                <a:solidFill>
                  <a:schemeClr val="bg1">
                    <a:lumMod val="85000"/>
                    <a:lumOff val="15000"/>
                  </a:schemeClr>
                </a:solidFill>
                <a:latin typeface="Times New Roman" pitchFamily="18" charset="0"/>
                <a:cs typeface="Times New Roman" pitchFamily="18" charset="0"/>
              </a:rPr>
            </a:br>
            <a:r>
              <a:rPr lang="en-GB" sz="800" dirty="0">
                <a:solidFill>
                  <a:schemeClr val="bg1">
                    <a:lumMod val="85000"/>
                    <a:lumOff val="15000"/>
                  </a:schemeClr>
                </a:solidFill>
                <a:latin typeface="Times New Roman" pitchFamily="18" charset="0"/>
                <a:cs typeface="Times New Roman" pitchFamily="18" charset="0"/>
              </a:rPr>
              <a:t>RHYNDAKOS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0" name="Oval 59"/>
          <p:cNvSpPr/>
          <p:nvPr/>
        </p:nvSpPr>
        <p:spPr>
          <a:xfrm>
            <a:off x="2669612" y="2972496"/>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p:cNvSpPr txBox="1"/>
          <p:nvPr/>
        </p:nvSpPr>
        <p:spPr>
          <a:xfrm>
            <a:off x="2767292" y="2944967"/>
            <a:ext cx="312906" cy="369332"/>
          </a:xfrm>
          <a:prstGeom prst="rect">
            <a:avLst/>
          </a:prstGeom>
          <a:noFill/>
        </p:spPr>
        <p:txBody>
          <a:bodyPr wrap="none" rtlCol="0">
            <a:spAutoFit/>
          </a:bodyPr>
          <a:lstStyle/>
          <a:p>
            <a:r>
              <a:rPr lang="en-GB" dirty="0">
                <a:solidFill>
                  <a:srgbClr val="25EE04"/>
                </a:solidFill>
              </a:rPr>
              <a:t>1</a:t>
            </a:r>
          </a:p>
        </p:txBody>
      </p:sp>
      <p:sp>
        <p:nvSpPr>
          <p:cNvPr id="62" name="TextBox 61"/>
          <p:cNvSpPr txBox="1"/>
          <p:nvPr/>
        </p:nvSpPr>
        <p:spPr>
          <a:xfrm rot="2337751">
            <a:off x="2688346" y="3947037"/>
            <a:ext cx="622286" cy="338554"/>
          </a:xfrm>
          <a:prstGeom prst="rect">
            <a:avLst/>
          </a:prstGeom>
          <a:noFill/>
        </p:spPr>
        <p:txBody>
          <a:bodyPr wrap="none" rtlCol="0">
            <a:spAutoFit/>
          </a:bodyPr>
          <a:lstStyle/>
          <a:p>
            <a:pPr algn="ctr"/>
            <a:r>
              <a:rPr lang="en-GB" sz="800" dirty="0">
                <a:solidFill>
                  <a:schemeClr val="bg1">
                    <a:lumMod val="85000"/>
                    <a:lumOff val="15000"/>
                  </a:schemeClr>
                </a:solidFill>
                <a:latin typeface="Times New Roman" pitchFamily="18" charset="0"/>
                <a:cs typeface="Times New Roman" pitchFamily="18" charset="0"/>
              </a:rPr>
              <a:t>ANKYRA</a:t>
            </a:r>
            <a:br>
              <a:rPr lang="en-GB" sz="800" dirty="0">
                <a:solidFill>
                  <a:schemeClr val="bg1">
                    <a:lumMod val="85000"/>
                    <a:lumOff val="15000"/>
                  </a:schemeClr>
                </a:solidFill>
                <a:latin typeface="Times New Roman" pitchFamily="18" charset="0"/>
                <a:cs typeface="Times New Roman" pitchFamily="18" charset="0"/>
              </a:rPr>
            </a:br>
            <a:r>
              <a:rPr lang="en-GB" sz="800" dirty="0">
                <a:solidFill>
                  <a:schemeClr val="bg1">
                    <a:lumMod val="85000"/>
                    <a:lumOff val="15000"/>
                  </a:schemeClr>
                </a:solidFill>
                <a:latin typeface="Times New Roman" pitchFamily="18" charset="0"/>
                <a:cs typeface="Times New Roman" pitchFamily="18" charset="0"/>
              </a:rPr>
              <a:t>PHR.</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3" name="Oval 62"/>
          <p:cNvSpPr/>
          <p:nvPr/>
        </p:nvSpPr>
        <p:spPr>
          <a:xfrm>
            <a:off x="2771800" y="3789040"/>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a:off x="2843808" y="3707740"/>
            <a:ext cx="312906" cy="369332"/>
          </a:xfrm>
          <a:prstGeom prst="rect">
            <a:avLst/>
          </a:prstGeom>
          <a:noFill/>
        </p:spPr>
        <p:txBody>
          <a:bodyPr wrap="none" rtlCol="0">
            <a:spAutoFit/>
          </a:bodyPr>
          <a:lstStyle/>
          <a:p>
            <a:r>
              <a:rPr lang="en-GB" dirty="0">
                <a:solidFill>
                  <a:srgbClr val="25EE04"/>
                </a:solidFill>
              </a:rPr>
              <a:t>1</a:t>
            </a:r>
          </a:p>
        </p:txBody>
      </p:sp>
      <p:sp>
        <p:nvSpPr>
          <p:cNvPr id="65" name="Oval 64"/>
          <p:cNvSpPr/>
          <p:nvPr/>
        </p:nvSpPr>
        <p:spPr>
          <a:xfrm>
            <a:off x="932140" y="3085152"/>
            <a:ext cx="527240" cy="437210"/>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extBox 65"/>
          <p:cNvSpPr txBox="1"/>
          <p:nvPr/>
        </p:nvSpPr>
        <p:spPr>
          <a:xfrm rot="20454748">
            <a:off x="695299" y="3218276"/>
            <a:ext cx="85472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ALEXANDRIA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67" name="TextBox 66"/>
          <p:cNvSpPr txBox="1"/>
          <p:nvPr/>
        </p:nvSpPr>
        <p:spPr>
          <a:xfrm>
            <a:off x="1331640" y="3140968"/>
            <a:ext cx="312906" cy="369332"/>
          </a:xfrm>
          <a:prstGeom prst="rect">
            <a:avLst/>
          </a:prstGeom>
          <a:noFill/>
        </p:spPr>
        <p:txBody>
          <a:bodyPr wrap="none" rtlCol="0">
            <a:spAutoFit/>
          </a:bodyPr>
          <a:lstStyle/>
          <a:p>
            <a:r>
              <a:rPr lang="en-GB" dirty="0">
                <a:solidFill>
                  <a:srgbClr val="25EE04"/>
                </a:solidFill>
              </a:rPr>
              <a:t>7</a:t>
            </a:r>
          </a:p>
        </p:txBody>
      </p:sp>
      <p:sp>
        <p:nvSpPr>
          <p:cNvPr id="68" name="Oval 67"/>
          <p:cNvSpPr/>
          <p:nvPr/>
        </p:nvSpPr>
        <p:spPr>
          <a:xfrm>
            <a:off x="467544" y="5161837"/>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TextBox 68"/>
          <p:cNvSpPr txBox="1"/>
          <p:nvPr/>
        </p:nvSpPr>
        <p:spPr>
          <a:xfrm>
            <a:off x="567687" y="5184194"/>
            <a:ext cx="312906" cy="369332"/>
          </a:xfrm>
          <a:prstGeom prst="rect">
            <a:avLst/>
          </a:prstGeom>
          <a:noFill/>
        </p:spPr>
        <p:txBody>
          <a:bodyPr wrap="none" rtlCol="0">
            <a:spAutoFit/>
          </a:bodyPr>
          <a:lstStyle/>
          <a:p>
            <a:r>
              <a:rPr lang="en-GB" dirty="0">
                <a:solidFill>
                  <a:srgbClr val="25EE04"/>
                </a:solidFill>
              </a:rPr>
              <a:t>1</a:t>
            </a:r>
          </a:p>
        </p:txBody>
      </p:sp>
      <p:sp>
        <p:nvSpPr>
          <p:cNvPr id="70" name="Oval 69"/>
          <p:cNvSpPr/>
          <p:nvPr/>
        </p:nvSpPr>
        <p:spPr>
          <a:xfrm>
            <a:off x="877590" y="6322676"/>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TextBox 70"/>
          <p:cNvSpPr txBox="1"/>
          <p:nvPr/>
        </p:nvSpPr>
        <p:spPr>
          <a:xfrm>
            <a:off x="1115616" y="6372036"/>
            <a:ext cx="312906" cy="369332"/>
          </a:xfrm>
          <a:prstGeom prst="rect">
            <a:avLst/>
          </a:prstGeom>
          <a:noFill/>
        </p:spPr>
        <p:txBody>
          <a:bodyPr wrap="none" rtlCol="0">
            <a:spAutoFit/>
          </a:bodyPr>
          <a:lstStyle/>
          <a:p>
            <a:r>
              <a:rPr lang="en-GB" dirty="0">
                <a:solidFill>
                  <a:srgbClr val="25EE04"/>
                </a:solidFill>
              </a:rPr>
              <a:t>2</a:t>
            </a:r>
          </a:p>
        </p:txBody>
      </p:sp>
      <p:sp>
        <p:nvSpPr>
          <p:cNvPr id="72" name="Oval 71"/>
          <p:cNvSpPr/>
          <p:nvPr/>
        </p:nvSpPr>
        <p:spPr>
          <a:xfrm>
            <a:off x="2195736" y="4257091"/>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TextBox 72"/>
          <p:cNvSpPr txBox="1"/>
          <p:nvPr/>
        </p:nvSpPr>
        <p:spPr>
          <a:xfrm>
            <a:off x="2176790" y="4005064"/>
            <a:ext cx="312906" cy="369332"/>
          </a:xfrm>
          <a:prstGeom prst="rect">
            <a:avLst/>
          </a:prstGeom>
          <a:noFill/>
        </p:spPr>
        <p:txBody>
          <a:bodyPr wrap="none" rtlCol="0">
            <a:spAutoFit/>
          </a:bodyPr>
          <a:lstStyle/>
          <a:p>
            <a:r>
              <a:rPr lang="en-GB" dirty="0">
                <a:solidFill>
                  <a:srgbClr val="25EE04"/>
                </a:solidFill>
              </a:rPr>
              <a:t>1</a:t>
            </a:r>
          </a:p>
        </p:txBody>
      </p:sp>
      <p:sp>
        <p:nvSpPr>
          <p:cNvPr id="74" name="TextBox 73"/>
          <p:cNvSpPr txBox="1"/>
          <p:nvPr/>
        </p:nvSpPr>
        <p:spPr>
          <a:xfrm rot="19247643">
            <a:off x="1954609" y="4097503"/>
            <a:ext cx="92525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MOSCHAKOME</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5" name="Oval 74"/>
          <p:cNvSpPr/>
          <p:nvPr/>
        </p:nvSpPr>
        <p:spPr>
          <a:xfrm>
            <a:off x="3419872" y="3645024"/>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TextBox 75"/>
          <p:cNvSpPr txBox="1"/>
          <p:nvPr/>
        </p:nvSpPr>
        <p:spPr>
          <a:xfrm>
            <a:off x="3539014" y="3563724"/>
            <a:ext cx="312906" cy="369332"/>
          </a:xfrm>
          <a:prstGeom prst="rect">
            <a:avLst/>
          </a:prstGeom>
          <a:noFill/>
        </p:spPr>
        <p:txBody>
          <a:bodyPr wrap="none" rtlCol="0">
            <a:spAutoFit/>
          </a:bodyPr>
          <a:lstStyle/>
          <a:p>
            <a:r>
              <a:rPr lang="en-GB" dirty="0">
                <a:solidFill>
                  <a:srgbClr val="25EE04"/>
                </a:solidFill>
              </a:rPr>
              <a:t>1</a:t>
            </a:r>
          </a:p>
        </p:txBody>
      </p:sp>
      <p:sp>
        <p:nvSpPr>
          <p:cNvPr id="77" name="TextBox 76"/>
          <p:cNvSpPr txBox="1"/>
          <p:nvPr/>
        </p:nvSpPr>
        <p:spPr>
          <a:xfrm rot="1856374">
            <a:off x="3204987" y="3669702"/>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COTIAEUM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78" name="Oval 77"/>
          <p:cNvSpPr/>
          <p:nvPr/>
        </p:nvSpPr>
        <p:spPr>
          <a:xfrm>
            <a:off x="2391052" y="4209875"/>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xtBox 78"/>
          <p:cNvSpPr txBox="1"/>
          <p:nvPr/>
        </p:nvSpPr>
        <p:spPr>
          <a:xfrm rot="19247643">
            <a:off x="2002855" y="4205548"/>
            <a:ext cx="103906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HIEROCAESAREA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0" name="TextBox 79"/>
          <p:cNvSpPr txBox="1"/>
          <p:nvPr/>
        </p:nvSpPr>
        <p:spPr>
          <a:xfrm>
            <a:off x="2464718" y="4066182"/>
            <a:ext cx="312906" cy="369332"/>
          </a:xfrm>
          <a:prstGeom prst="rect">
            <a:avLst/>
          </a:prstGeom>
          <a:noFill/>
        </p:spPr>
        <p:txBody>
          <a:bodyPr wrap="none" rtlCol="0">
            <a:spAutoFit/>
          </a:bodyPr>
          <a:lstStyle/>
          <a:p>
            <a:r>
              <a:rPr lang="en-GB" dirty="0">
                <a:solidFill>
                  <a:srgbClr val="25EE04"/>
                </a:solidFill>
              </a:rPr>
              <a:t>1</a:t>
            </a:r>
          </a:p>
        </p:txBody>
      </p:sp>
      <p:sp>
        <p:nvSpPr>
          <p:cNvPr id="81" name="Oval 80"/>
          <p:cNvSpPr/>
          <p:nvPr/>
        </p:nvSpPr>
        <p:spPr>
          <a:xfrm>
            <a:off x="3156713" y="4724073"/>
            <a:ext cx="406219" cy="361111"/>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TextBox 81"/>
          <p:cNvSpPr txBox="1"/>
          <p:nvPr/>
        </p:nvSpPr>
        <p:spPr>
          <a:xfrm>
            <a:off x="3382561" y="4581128"/>
            <a:ext cx="312906" cy="369332"/>
          </a:xfrm>
          <a:prstGeom prst="rect">
            <a:avLst/>
          </a:prstGeom>
          <a:noFill/>
        </p:spPr>
        <p:txBody>
          <a:bodyPr wrap="none" rtlCol="0">
            <a:spAutoFit/>
          </a:bodyPr>
          <a:lstStyle/>
          <a:p>
            <a:r>
              <a:rPr lang="en-GB" dirty="0">
                <a:solidFill>
                  <a:srgbClr val="25EE04"/>
                </a:solidFill>
              </a:rPr>
              <a:t>4</a:t>
            </a:r>
          </a:p>
        </p:txBody>
      </p:sp>
      <p:sp>
        <p:nvSpPr>
          <p:cNvPr id="83" name="Oval 82"/>
          <p:cNvSpPr/>
          <p:nvPr/>
        </p:nvSpPr>
        <p:spPr>
          <a:xfrm>
            <a:off x="3653572" y="4244698"/>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a:off x="3635896" y="3995772"/>
            <a:ext cx="312906" cy="369332"/>
          </a:xfrm>
          <a:prstGeom prst="rect">
            <a:avLst/>
          </a:prstGeom>
          <a:noFill/>
        </p:spPr>
        <p:txBody>
          <a:bodyPr wrap="none" rtlCol="0">
            <a:spAutoFit/>
          </a:bodyPr>
          <a:lstStyle/>
          <a:p>
            <a:r>
              <a:rPr lang="en-GB" dirty="0">
                <a:solidFill>
                  <a:srgbClr val="25EE04"/>
                </a:solidFill>
              </a:rPr>
              <a:t>3</a:t>
            </a:r>
          </a:p>
        </p:txBody>
      </p:sp>
      <p:sp>
        <p:nvSpPr>
          <p:cNvPr id="85" name="TextBox 84"/>
          <p:cNvSpPr txBox="1"/>
          <p:nvPr/>
        </p:nvSpPr>
        <p:spPr>
          <a:xfrm>
            <a:off x="3323830" y="4292433"/>
            <a:ext cx="74411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EUMENEIA.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6" name="Oval 85"/>
          <p:cNvSpPr/>
          <p:nvPr/>
        </p:nvSpPr>
        <p:spPr>
          <a:xfrm>
            <a:off x="3796186" y="3976168"/>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TextBox 86"/>
          <p:cNvSpPr txBox="1"/>
          <p:nvPr/>
        </p:nvSpPr>
        <p:spPr>
          <a:xfrm rot="1510408">
            <a:off x="3574741" y="4010094"/>
            <a:ext cx="65915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DIOKLEA.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88" name="TextBox 87"/>
          <p:cNvSpPr txBox="1"/>
          <p:nvPr/>
        </p:nvSpPr>
        <p:spPr>
          <a:xfrm>
            <a:off x="3707904" y="3767118"/>
            <a:ext cx="312906" cy="369332"/>
          </a:xfrm>
          <a:prstGeom prst="rect">
            <a:avLst/>
          </a:prstGeom>
          <a:noFill/>
        </p:spPr>
        <p:txBody>
          <a:bodyPr wrap="none" rtlCol="0">
            <a:spAutoFit/>
          </a:bodyPr>
          <a:lstStyle/>
          <a:p>
            <a:r>
              <a:rPr lang="en-GB" dirty="0">
                <a:solidFill>
                  <a:srgbClr val="25EE04"/>
                </a:solidFill>
              </a:rPr>
              <a:t>1</a:t>
            </a:r>
          </a:p>
        </p:txBody>
      </p:sp>
      <p:sp>
        <p:nvSpPr>
          <p:cNvPr id="89" name="TextBox 88"/>
          <p:cNvSpPr txBox="1"/>
          <p:nvPr/>
        </p:nvSpPr>
        <p:spPr>
          <a:xfrm>
            <a:off x="2771800" y="4221088"/>
            <a:ext cx="312906" cy="369332"/>
          </a:xfrm>
          <a:prstGeom prst="rect">
            <a:avLst/>
          </a:prstGeom>
          <a:noFill/>
        </p:spPr>
        <p:txBody>
          <a:bodyPr wrap="none" rtlCol="0">
            <a:spAutoFit/>
          </a:bodyPr>
          <a:lstStyle/>
          <a:p>
            <a:r>
              <a:rPr lang="en-GB" dirty="0">
                <a:solidFill>
                  <a:srgbClr val="25EE04"/>
                </a:solidFill>
              </a:rPr>
              <a:t>1</a:t>
            </a:r>
          </a:p>
        </p:txBody>
      </p:sp>
      <p:sp>
        <p:nvSpPr>
          <p:cNvPr id="90" name="Oval 89"/>
          <p:cNvSpPr/>
          <p:nvPr/>
        </p:nvSpPr>
        <p:spPr>
          <a:xfrm>
            <a:off x="2651114" y="4349276"/>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1" name="Oval 90"/>
          <p:cNvSpPr/>
          <p:nvPr/>
        </p:nvSpPr>
        <p:spPr>
          <a:xfrm>
            <a:off x="3987959" y="3792207"/>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 name="TextBox 91"/>
          <p:cNvSpPr txBox="1"/>
          <p:nvPr/>
        </p:nvSpPr>
        <p:spPr>
          <a:xfrm>
            <a:off x="4012210" y="3598436"/>
            <a:ext cx="312906" cy="369332"/>
          </a:xfrm>
          <a:prstGeom prst="rect">
            <a:avLst/>
          </a:prstGeom>
          <a:noFill/>
        </p:spPr>
        <p:txBody>
          <a:bodyPr wrap="none" rtlCol="0">
            <a:spAutoFit/>
          </a:bodyPr>
          <a:lstStyle/>
          <a:p>
            <a:r>
              <a:rPr lang="en-GB" dirty="0">
                <a:solidFill>
                  <a:srgbClr val="25EE04"/>
                </a:solidFill>
              </a:rPr>
              <a:t>1</a:t>
            </a:r>
          </a:p>
        </p:txBody>
      </p:sp>
      <p:sp>
        <p:nvSpPr>
          <p:cNvPr id="93" name="TextBox 92"/>
          <p:cNvSpPr txBox="1"/>
          <p:nvPr/>
        </p:nvSpPr>
        <p:spPr>
          <a:xfrm rot="1704845">
            <a:off x="3965464" y="3913589"/>
            <a:ext cx="74411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CIDYSSEUS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4" name="TextBox 93"/>
          <p:cNvSpPr txBox="1"/>
          <p:nvPr/>
        </p:nvSpPr>
        <p:spPr>
          <a:xfrm>
            <a:off x="1720788" y="5435932"/>
            <a:ext cx="312906" cy="369332"/>
          </a:xfrm>
          <a:prstGeom prst="rect">
            <a:avLst/>
          </a:prstGeom>
          <a:noFill/>
        </p:spPr>
        <p:txBody>
          <a:bodyPr wrap="none" rtlCol="0">
            <a:spAutoFit/>
          </a:bodyPr>
          <a:lstStyle/>
          <a:p>
            <a:r>
              <a:rPr lang="en-GB" dirty="0">
                <a:solidFill>
                  <a:srgbClr val="25EE04"/>
                </a:solidFill>
              </a:rPr>
              <a:t>2</a:t>
            </a:r>
          </a:p>
        </p:txBody>
      </p:sp>
      <p:sp>
        <p:nvSpPr>
          <p:cNvPr id="95" name="TextBox 94"/>
          <p:cNvSpPr txBox="1"/>
          <p:nvPr/>
        </p:nvSpPr>
        <p:spPr>
          <a:xfrm>
            <a:off x="1561751" y="5577915"/>
            <a:ext cx="7136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BARGYLIA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6" name="Oval 95"/>
          <p:cNvSpPr/>
          <p:nvPr/>
        </p:nvSpPr>
        <p:spPr>
          <a:xfrm>
            <a:off x="2843808" y="5260558"/>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7" name="TextBox 96"/>
          <p:cNvSpPr txBox="1"/>
          <p:nvPr/>
        </p:nvSpPr>
        <p:spPr>
          <a:xfrm>
            <a:off x="2788350" y="5287851"/>
            <a:ext cx="41549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KYS.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98" name="TextBox 97"/>
          <p:cNvSpPr txBox="1"/>
          <p:nvPr/>
        </p:nvSpPr>
        <p:spPr>
          <a:xfrm>
            <a:off x="2951820" y="5103185"/>
            <a:ext cx="312906" cy="369332"/>
          </a:xfrm>
          <a:prstGeom prst="rect">
            <a:avLst/>
          </a:prstGeom>
          <a:noFill/>
        </p:spPr>
        <p:txBody>
          <a:bodyPr wrap="none" rtlCol="0">
            <a:spAutoFit/>
          </a:bodyPr>
          <a:lstStyle/>
          <a:p>
            <a:r>
              <a:rPr lang="en-GB" dirty="0">
                <a:solidFill>
                  <a:srgbClr val="25EE04"/>
                </a:solidFill>
              </a:rPr>
              <a:t>1</a:t>
            </a:r>
          </a:p>
        </p:txBody>
      </p:sp>
      <p:sp>
        <p:nvSpPr>
          <p:cNvPr id="99" name="Oval 98"/>
          <p:cNvSpPr/>
          <p:nvPr/>
        </p:nvSpPr>
        <p:spPr>
          <a:xfrm>
            <a:off x="3524015" y="4952984"/>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0" name="TextBox 99"/>
          <p:cNvSpPr txBox="1"/>
          <p:nvPr/>
        </p:nvSpPr>
        <p:spPr>
          <a:xfrm>
            <a:off x="3683030" y="4841866"/>
            <a:ext cx="312906" cy="369332"/>
          </a:xfrm>
          <a:prstGeom prst="rect">
            <a:avLst/>
          </a:prstGeom>
          <a:noFill/>
        </p:spPr>
        <p:txBody>
          <a:bodyPr wrap="none" rtlCol="0">
            <a:spAutoFit/>
          </a:bodyPr>
          <a:lstStyle/>
          <a:p>
            <a:r>
              <a:rPr lang="en-GB" dirty="0">
                <a:solidFill>
                  <a:srgbClr val="25EE04"/>
                </a:solidFill>
              </a:rPr>
              <a:t>1</a:t>
            </a:r>
          </a:p>
        </p:txBody>
      </p:sp>
      <p:sp>
        <p:nvSpPr>
          <p:cNvPr id="101" name="TextBox 100"/>
          <p:cNvSpPr txBox="1"/>
          <p:nvPr/>
        </p:nvSpPr>
        <p:spPr>
          <a:xfrm>
            <a:off x="3363306" y="4989209"/>
            <a:ext cx="129394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APOLLONIA SALBAKE.</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2" name="Oval 101"/>
          <p:cNvSpPr/>
          <p:nvPr/>
        </p:nvSpPr>
        <p:spPr>
          <a:xfrm>
            <a:off x="2599362" y="4173808"/>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3" name="TextBox 102"/>
          <p:cNvSpPr txBox="1"/>
          <p:nvPr/>
        </p:nvSpPr>
        <p:spPr>
          <a:xfrm rot="19090703">
            <a:off x="2506209" y="4105248"/>
            <a:ext cx="5597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DALDIS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4" name="Oval 103"/>
          <p:cNvSpPr/>
          <p:nvPr/>
        </p:nvSpPr>
        <p:spPr>
          <a:xfrm>
            <a:off x="2409574" y="4437112"/>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5" name="Oval 104"/>
          <p:cNvSpPr/>
          <p:nvPr/>
        </p:nvSpPr>
        <p:spPr>
          <a:xfrm>
            <a:off x="2974555" y="4189730"/>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6" name="TextBox 105"/>
          <p:cNvSpPr txBox="1"/>
          <p:nvPr/>
        </p:nvSpPr>
        <p:spPr>
          <a:xfrm rot="19052884">
            <a:off x="2825915" y="4105908"/>
            <a:ext cx="69121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SILANDOS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7" name="Oval 106"/>
          <p:cNvSpPr/>
          <p:nvPr/>
        </p:nvSpPr>
        <p:spPr>
          <a:xfrm>
            <a:off x="2333243" y="4564290"/>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8" name="TextBox 107"/>
          <p:cNvSpPr txBox="1"/>
          <p:nvPr/>
        </p:nvSpPr>
        <p:spPr>
          <a:xfrm rot="20249465">
            <a:off x="1995905" y="4626779"/>
            <a:ext cx="65755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HYPAPEA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09" name="TextBox 108"/>
          <p:cNvSpPr txBox="1"/>
          <p:nvPr/>
        </p:nvSpPr>
        <p:spPr>
          <a:xfrm>
            <a:off x="2267744" y="4476246"/>
            <a:ext cx="561372" cy="215444"/>
          </a:xfrm>
          <a:prstGeom prst="rect">
            <a:avLst/>
          </a:prstGeom>
          <a:noFill/>
        </p:spPr>
        <p:txBody>
          <a:bodyPr wrap="none" rtlCol="0">
            <a:spAutoFit/>
          </a:bodyPr>
          <a:lstStyle/>
          <a:p>
            <a:r>
              <a:rPr lang="en-GB" sz="800" b="1" dirty="0">
                <a:solidFill>
                  <a:schemeClr val="bg1">
                    <a:lumMod val="85000"/>
                    <a:lumOff val="15000"/>
                  </a:schemeClr>
                </a:solidFill>
                <a:latin typeface="Times New Roman" pitchFamily="18" charset="0"/>
                <a:cs typeface="Times New Roman" pitchFamily="18" charset="0"/>
              </a:rPr>
              <a:t>SARDIS</a:t>
            </a:r>
            <a:endParaRPr lang="en-GB" sz="1000" b="1" dirty="0">
              <a:solidFill>
                <a:schemeClr val="bg1">
                  <a:lumMod val="85000"/>
                  <a:lumOff val="15000"/>
                </a:schemeClr>
              </a:solidFill>
              <a:latin typeface="Times New Roman" pitchFamily="18" charset="0"/>
              <a:cs typeface="Times New Roman" pitchFamily="18" charset="0"/>
            </a:endParaRPr>
          </a:p>
        </p:txBody>
      </p:sp>
      <p:sp>
        <p:nvSpPr>
          <p:cNvPr id="110" name="Oval 109"/>
          <p:cNvSpPr/>
          <p:nvPr/>
        </p:nvSpPr>
        <p:spPr>
          <a:xfrm>
            <a:off x="2225231" y="4900517"/>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 name="TextBox 110"/>
          <p:cNvSpPr txBox="1"/>
          <p:nvPr/>
        </p:nvSpPr>
        <p:spPr>
          <a:xfrm>
            <a:off x="1979712" y="4869160"/>
            <a:ext cx="82907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METROPOLIS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2" name="Oval 111"/>
          <p:cNvSpPr/>
          <p:nvPr/>
        </p:nvSpPr>
        <p:spPr>
          <a:xfrm>
            <a:off x="3851920" y="4291295"/>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3" name="Oval 112"/>
          <p:cNvSpPr/>
          <p:nvPr/>
        </p:nvSpPr>
        <p:spPr>
          <a:xfrm>
            <a:off x="4301606" y="4106736"/>
            <a:ext cx="527240" cy="437210"/>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4" name="TextBox 113"/>
          <p:cNvSpPr txBox="1"/>
          <p:nvPr/>
        </p:nvSpPr>
        <p:spPr>
          <a:xfrm rot="2727523">
            <a:off x="3655408" y="4449288"/>
            <a:ext cx="86594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STECTORIUM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5" name="TextBox 114"/>
          <p:cNvSpPr txBox="1"/>
          <p:nvPr/>
        </p:nvSpPr>
        <p:spPr>
          <a:xfrm>
            <a:off x="3552805" y="4509700"/>
            <a:ext cx="659155" cy="215444"/>
          </a:xfrm>
          <a:prstGeom prst="rect">
            <a:avLst/>
          </a:prstGeom>
          <a:noFill/>
        </p:spPr>
        <p:txBody>
          <a:bodyPr wrap="none" rtlCol="0">
            <a:spAutoFit/>
          </a:bodyPr>
          <a:lstStyle/>
          <a:p>
            <a:r>
              <a:rPr lang="en-GB" sz="800" b="1" dirty="0">
                <a:solidFill>
                  <a:schemeClr val="bg1">
                    <a:lumMod val="85000"/>
                    <a:lumOff val="15000"/>
                  </a:schemeClr>
                </a:solidFill>
                <a:latin typeface="Times New Roman" pitchFamily="18" charset="0"/>
                <a:cs typeface="Times New Roman" pitchFamily="18" charset="0"/>
              </a:rPr>
              <a:t>APAMEA.</a:t>
            </a:r>
            <a:endParaRPr lang="en-GB" sz="1000" b="1" dirty="0">
              <a:solidFill>
                <a:schemeClr val="bg1">
                  <a:lumMod val="85000"/>
                  <a:lumOff val="15000"/>
                </a:schemeClr>
              </a:solidFill>
              <a:latin typeface="Times New Roman" pitchFamily="18" charset="0"/>
              <a:cs typeface="Times New Roman" pitchFamily="18" charset="0"/>
            </a:endParaRPr>
          </a:p>
        </p:txBody>
      </p:sp>
      <p:sp>
        <p:nvSpPr>
          <p:cNvPr id="116" name="Oval 115"/>
          <p:cNvSpPr/>
          <p:nvPr/>
        </p:nvSpPr>
        <p:spPr>
          <a:xfrm>
            <a:off x="2536046" y="5147900"/>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7" name="TextBox 116"/>
          <p:cNvSpPr txBox="1"/>
          <p:nvPr/>
        </p:nvSpPr>
        <p:spPr>
          <a:xfrm>
            <a:off x="2661649" y="4922584"/>
            <a:ext cx="312906" cy="369332"/>
          </a:xfrm>
          <a:prstGeom prst="rect">
            <a:avLst/>
          </a:prstGeom>
          <a:noFill/>
        </p:spPr>
        <p:txBody>
          <a:bodyPr wrap="none" rtlCol="0">
            <a:spAutoFit/>
          </a:bodyPr>
          <a:lstStyle/>
          <a:p>
            <a:r>
              <a:rPr lang="en-GB" dirty="0">
                <a:solidFill>
                  <a:srgbClr val="25EE04"/>
                </a:solidFill>
              </a:rPr>
              <a:t>3</a:t>
            </a:r>
          </a:p>
        </p:txBody>
      </p:sp>
      <p:sp>
        <p:nvSpPr>
          <p:cNvPr id="118" name="TextBox 117"/>
          <p:cNvSpPr txBox="1"/>
          <p:nvPr/>
        </p:nvSpPr>
        <p:spPr>
          <a:xfrm rot="19796178">
            <a:off x="2418451" y="5076472"/>
            <a:ext cx="78418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ALABANDA.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9" name="Oval 118"/>
          <p:cNvSpPr/>
          <p:nvPr/>
        </p:nvSpPr>
        <p:spPr>
          <a:xfrm>
            <a:off x="3767548" y="3710318"/>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0" name="TextBox 119"/>
          <p:cNvSpPr txBox="1"/>
          <p:nvPr/>
        </p:nvSpPr>
        <p:spPr>
          <a:xfrm rot="20454748">
            <a:off x="3727446" y="3691107"/>
            <a:ext cx="46198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ALIOI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1" name="Oval 120"/>
          <p:cNvSpPr/>
          <p:nvPr/>
        </p:nvSpPr>
        <p:spPr>
          <a:xfrm>
            <a:off x="467544" y="6164724"/>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 name="TextBox 121"/>
          <p:cNvSpPr txBox="1"/>
          <p:nvPr/>
        </p:nvSpPr>
        <p:spPr>
          <a:xfrm>
            <a:off x="460988" y="6339611"/>
            <a:ext cx="312906" cy="369332"/>
          </a:xfrm>
          <a:prstGeom prst="rect">
            <a:avLst/>
          </a:prstGeom>
          <a:noFill/>
        </p:spPr>
        <p:txBody>
          <a:bodyPr wrap="none" rtlCol="0">
            <a:spAutoFit/>
          </a:bodyPr>
          <a:lstStyle/>
          <a:p>
            <a:r>
              <a:rPr lang="en-GB" dirty="0">
                <a:solidFill>
                  <a:srgbClr val="25EE04"/>
                </a:solidFill>
              </a:rPr>
              <a:t>3</a:t>
            </a:r>
          </a:p>
        </p:txBody>
      </p:sp>
      <p:sp>
        <p:nvSpPr>
          <p:cNvPr id="123" name="TextBox 122"/>
          <p:cNvSpPr txBox="1"/>
          <p:nvPr/>
        </p:nvSpPr>
        <p:spPr>
          <a:xfrm rot="18107520">
            <a:off x="361113" y="6196630"/>
            <a:ext cx="53251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MELOS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4" name="Oval 123"/>
          <p:cNvSpPr/>
          <p:nvPr/>
        </p:nvSpPr>
        <p:spPr>
          <a:xfrm>
            <a:off x="2752591" y="4239089"/>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5" name="TextBox 124"/>
          <p:cNvSpPr txBox="1"/>
          <p:nvPr/>
        </p:nvSpPr>
        <p:spPr>
          <a:xfrm rot="19090703">
            <a:off x="2597026" y="4205903"/>
            <a:ext cx="58221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SAITTAI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6" name="TextBox 125"/>
          <p:cNvSpPr txBox="1"/>
          <p:nvPr/>
        </p:nvSpPr>
        <p:spPr>
          <a:xfrm>
            <a:off x="2527187" y="4385861"/>
            <a:ext cx="60465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MAIONA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7" name="Oval 126"/>
          <p:cNvSpPr/>
          <p:nvPr/>
        </p:nvSpPr>
        <p:spPr>
          <a:xfrm>
            <a:off x="468269" y="5895273"/>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8" name="TextBox 127"/>
          <p:cNvSpPr txBox="1"/>
          <p:nvPr/>
        </p:nvSpPr>
        <p:spPr>
          <a:xfrm rot="18107520">
            <a:off x="269947" y="5895040"/>
            <a:ext cx="61266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SIPHNOS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29" name="Oval 128"/>
          <p:cNvSpPr/>
          <p:nvPr/>
        </p:nvSpPr>
        <p:spPr>
          <a:xfrm>
            <a:off x="6588224" y="3996449"/>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0" name="TextBox 129"/>
          <p:cNvSpPr txBox="1"/>
          <p:nvPr/>
        </p:nvSpPr>
        <p:spPr>
          <a:xfrm>
            <a:off x="7380312" y="3854568"/>
            <a:ext cx="312906" cy="369332"/>
          </a:xfrm>
          <a:prstGeom prst="rect">
            <a:avLst/>
          </a:prstGeom>
          <a:noFill/>
        </p:spPr>
        <p:txBody>
          <a:bodyPr wrap="none" rtlCol="0">
            <a:spAutoFit/>
          </a:bodyPr>
          <a:lstStyle/>
          <a:p>
            <a:r>
              <a:rPr lang="en-GB" dirty="0">
                <a:solidFill>
                  <a:srgbClr val="25EE04"/>
                </a:solidFill>
              </a:rPr>
              <a:t>1</a:t>
            </a:r>
          </a:p>
        </p:txBody>
      </p:sp>
      <p:sp>
        <p:nvSpPr>
          <p:cNvPr id="131" name="Oval 130"/>
          <p:cNvSpPr/>
          <p:nvPr/>
        </p:nvSpPr>
        <p:spPr>
          <a:xfrm>
            <a:off x="7380312" y="4202795"/>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2" name="TextBox 131"/>
          <p:cNvSpPr txBox="1"/>
          <p:nvPr/>
        </p:nvSpPr>
        <p:spPr>
          <a:xfrm>
            <a:off x="6660232" y="3789040"/>
            <a:ext cx="312906" cy="369332"/>
          </a:xfrm>
          <a:prstGeom prst="rect">
            <a:avLst/>
          </a:prstGeom>
          <a:noFill/>
        </p:spPr>
        <p:txBody>
          <a:bodyPr wrap="none" rtlCol="0">
            <a:spAutoFit/>
          </a:bodyPr>
          <a:lstStyle/>
          <a:p>
            <a:r>
              <a:rPr lang="en-GB" dirty="0">
                <a:solidFill>
                  <a:srgbClr val="25EE04"/>
                </a:solidFill>
              </a:rPr>
              <a:t>1</a:t>
            </a:r>
          </a:p>
        </p:txBody>
      </p:sp>
      <p:sp>
        <p:nvSpPr>
          <p:cNvPr id="133" name="Oval 132"/>
          <p:cNvSpPr/>
          <p:nvPr/>
        </p:nvSpPr>
        <p:spPr>
          <a:xfrm>
            <a:off x="6388715" y="5251266"/>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4" name="TextBox 133"/>
          <p:cNvSpPr txBox="1"/>
          <p:nvPr/>
        </p:nvSpPr>
        <p:spPr>
          <a:xfrm>
            <a:off x="4663737" y="4118176"/>
            <a:ext cx="312906" cy="369332"/>
          </a:xfrm>
          <a:prstGeom prst="rect">
            <a:avLst/>
          </a:prstGeom>
          <a:noFill/>
        </p:spPr>
        <p:txBody>
          <a:bodyPr wrap="none" rtlCol="0">
            <a:spAutoFit/>
          </a:bodyPr>
          <a:lstStyle/>
          <a:p>
            <a:r>
              <a:rPr lang="en-GB" dirty="0">
                <a:solidFill>
                  <a:srgbClr val="25EE04"/>
                </a:solidFill>
              </a:rPr>
              <a:t>1</a:t>
            </a:r>
          </a:p>
        </p:txBody>
      </p:sp>
      <p:sp>
        <p:nvSpPr>
          <p:cNvPr id="135" name="TextBox 134"/>
          <p:cNvSpPr txBox="1"/>
          <p:nvPr/>
        </p:nvSpPr>
        <p:spPr>
          <a:xfrm>
            <a:off x="6228184" y="5279368"/>
            <a:ext cx="68480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SELEUKIA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6" name="TextBox 135"/>
          <p:cNvSpPr txBox="1"/>
          <p:nvPr/>
        </p:nvSpPr>
        <p:spPr>
          <a:xfrm>
            <a:off x="4968044" y="4264503"/>
            <a:ext cx="312906" cy="369332"/>
          </a:xfrm>
          <a:prstGeom prst="rect">
            <a:avLst/>
          </a:prstGeom>
          <a:noFill/>
        </p:spPr>
        <p:txBody>
          <a:bodyPr wrap="none" rtlCol="0">
            <a:spAutoFit/>
          </a:bodyPr>
          <a:lstStyle/>
          <a:p>
            <a:r>
              <a:rPr lang="en-GB" dirty="0">
                <a:solidFill>
                  <a:srgbClr val="25EE04"/>
                </a:solidFill>
              </a:rPr>
              <a:t>2</a:t>
            </a:r>
          </a:p>
        </p:txBody>
      </p:sp>
      <p:sp>
        <p:nvSpPr>
          <p:cNvPr id="137" name="Oval 136"/>
          <p:cNvSpPr/>
          <p:nvPr/>
        </p:nvSpPr>
        <p:spPr>
          <a:xfrm>
            <a:off x="4716016" y="4363861"/>
            <a:ext cx="327491" cy="288032"/>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8" name="Oval 137"/>
          <p:cNvSpPr/>
          <p:nvPr/>
        </p:nvSpPr>
        <p:spPr>
          <a:xfrm>
            <a:off x="4663737" y="4319481"/>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9" name="TextBox 138"/>
          <p:cNvSpPr txBox="1"/>
          <p:nvPr/>
        </p:nvSpPr>
        <p:spPr>
          <a:xfrm rot="18950447">
            <a:off x="4687518" y="4183572"/>
            <a:ext cx="8739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TIBERIOPOLIS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40" name="TextBox 139"/>
          <p:cNvSpPr txBox="1"/>
          <p:nvPr/>
        </p:nvSpPr>
        <p:spPr>
          <a:xfrm rot="18950447">
            <a:off x="4394811" y="4116178"/>
            <a:ext cx="114646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KILLANION PEDION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41" name="TextBox 140"/>
          <p:cNvSpPr txBox="1"/>
          <p:nvPr/>
        </p:nvSpPr>
        <p:spPr>
          <a:xfrm>
            <a:off x="6596608" y="5156284"/>
            <a:ext cx="312906" cy="369332"/>
          </a:xfrm>
          <a:prstGeom prst="rect">
            <a:avLst/>
          </a:prstGeom>
          <a:noFill/>
        </p:spPr>
        <p:txBody>
          <a:bodyPr wrap="none" rtlCol="0">
            <a:spAutoFit/>
          </a:bodyPr>
          <a:lstStyle/>
          <a:p>
            <a:r>
              <a:rPr lang="en-GB" dirty="0">
                <a:solidFill>
                  <a:srgbClr val="25EE04"/>
                </a:solidFill>
              </a:rPr>
              <a:t>1</a:t>
            </a:r>
          </a:p>
        </p:txBody>
      </p:sp>
      <p:sp>
        <p:nvSpPr>
          <p:cNvPr id="142" name="TextBox 141"/>
          <p:cNvSpPr txBox="1"/>
          <p:nvPr/>
        </p:nvSpPr>
        <p:spPr>
          <a:xfrm>
            <a:off x="4344588" y="4543946"/>
            <a:ext cx="312906" cy="369332"/>
          </a:xfrm>
          <a:prstGeom prst="rect">
            <a:avLst/>
          </a:prstGeom>
          <a:noFill/>
        </p:spPr>
        <p:txBody>
          <a:bodyPr wrap="none" rtlCol="0">
            <a:spAutoFit/>
          </a:bodyPr>
          <a:lstStyle/>
          <a:p>
            <a:r>
              <a:rPr lang="en-GB" dirty="0">
                <a:solidFill>
                  <a:srgbClr val="25EE04"/>
                </a:solidFill>
              </a:rPr>
              <a:t>4</a:t>
            </a:r>
          </a:p>
        </p:txBody>
      </p:sp>
      <p:sp>
        <p:nvSpPr>
          <p:cNvPr id="143" name="Oval 142"/>
          <p:cNvSpPr/>
          <p:nvPr/>
        </p:nvSpPr>
        <p:spPr>
          <a:xfrm>
            <a:off x="4045191" y="4665420"/>
            <a:ext cx="406219" cy="361111"/>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4" name="Oval 143"/>
          <p:cNvSpPr/>
          <p:nvPr/>
        </p:nvSpPr>
        <p:spPr>
          <a:xfrm>
            <a:off x="4067944" y="4122464"/>
            <a:ext cx="432048" cy="355297"/>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5" name="TextBox 144"/>
          <p:cNvSpPr txBox="1"/>
          <p:nvPr/>
        </p:nvSpPr>
        <p:spPr>
          <a:xfrm rot="19074686">
            <a:off x="3932704" y="4192390"/>
            <a:ext cx="68480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SYNNADA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46" name="TextBox 145"/>
          <p:cNvSpPr txBox="1"/>
          <p:nvPr/>
        </p:nvSpPr>
        <p:spPr>
          <a:xfrm rot="19072572">
            <a:off x="4213012" y="4201917"/>
            <a:ext cx="75212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ANTIOCHIA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47" name="TextBox 146"/>
          <p:cNvSpPr txBox="1"/>
          <p:nvPr/>
        </p:nvSpPr>
        <p:spPr>
          <a:xfrm>
            <a:off x="4589076" y="3879146"/>
            <a:ext cx="312906" cy="369332"/>
          </a:xfrm>
          <a:prstGeom prst="rect">
            <a:avLst/>
          </a:prstGeom>
          <a:noFill/>
        </p:spPr>
        <p:txBody>
          <a:bodyPr wrap="none" rtlCol="0">
            <a:spAutoFit/>
          </a:bodyPr>
          <a:lstStyle/>
          <a:p>
            <a:r>
              <a:rPr lang="en-GB" dirty="0">
                <a:solidFill>
                  <a:srgbClr val="25EE04"/>
                </a:solidFill>
              </a:rPr>
              <a:t>7</a:t>
            </a:r>
          </a:p>
        </p:txBody>
      </p:sp>
      <p:sp>
        <p:nvSpPr>
          <p:cNvPr id="148" name="Oval 147"/>
          <p:cNvSpPr/>
          <p:nvPr/>
        </p:nvSpPr>
        <p:spPr>
          <a:xfrm>
            <a:off x="5346320" y="1052735"/>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9" name="TextBox 148"/>
          <p:cNvSpPr txBox="1"/>
          <p:nvPr/>
        </p:nvSpPr>
        <p:spPr>
          <a:xfrm>
            <a:off x="5141426" y="1183543"/>
            <a:ext cx="312906" cy="369332"/>
          </a:xfrm>
          <a:prstGeom prst="rect">
            <a:avLst/>
          </a:prstGeom>
          <a:noFill/>
        </p:spPr>
        <p:txBody>
          <a:bodyPr wrap="none" rtlCol="0">
            <a:spAutoFit/>
          </a:bodyPr>
          <a:lstStyle/>
          <a:p>
            <a:r>
              <a:rPr lang="en-GB" dirty="0">
                <a:solidFill>
                  <a:srgbClr val="25EE04"/>
                </a:solidFill>
              </a:rPr>
              <a:t>1</a:t>
            </a:r>
          </a:p>
        </p:txBody>
      </p:sp>
      <p:sp>
        <p:nvSpPr>
          <p:cNvPr id="150" name="TextBox 149"/>
          <p:cNvSpPr txBox="1"/>
          <p:nvPr/>
        </p:nvSpPr>
        <p:spPr>
          <a:xfrm>
            <a:off x="4976643" y="1090847"/>
            <a:ext cx="1055097" cy="215444"/>
          </a:xfrm>
          <a:prstGeom prst="rect">
            <a:avLst/>
          </a:prstGeom>
          <a:noFill/>
        </p:spPr>
        <p:txBody>
          <a:bodyPr wrap="none" rtlCol="0">
            <a:spAutoFit/>
          </a:bodyPr>
          <a:lstStyle/>
          <a:p>
            <a:r>
              <a:rPr lang="en-GB" sz="800" dirty="0">
                <a:solidFill>
                  <a:schemeClr val="bg1">
                    <a:lumMod val="95000"/>
                    <a:lumOff val="5000"/>
                  </a:schemeClr>
                </a:solidFill>
                <a:latin typeface="Times New Roman" pitchFamily="18" charset="0"/>
                <a:cs typeface="Times New Roman" pitchFamily="18" charset="0"/>
              </a:rPr>
              <a:t>ABONOUTEICHOS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51" name="TextBox 150"/>
          <p:cNvSpPr txBox="1"/>
          <p:nvPr/>
        </p:nvSpPr>
        <p:spPr>
          <a:xfrm>
            <a:off x="4763150" y="1403484"/>
            <a:ext cx="312906" cy="369332"/>
          </a:xfrm>
          <a:prstGeom prst="rect">
            <a:avLst/>
          </a:prstGeom>
          <a:noFill/>
        </p:spPr>
        <p:txBody>
          <a:bodyPr wrap="none" rtlCol="0">
            <a:spAutoFit/>
          </a:bodyPr>
          <a:lstStyle/>
          <a:p>
            <a:r>
              <a:rPr lang="en-GB" dirty="0">
                <a:solidFill>
                  <a:srgbClr val="25EE04"/>
                </a:solidFill>
              </a:rPr>
              <a:t>4</a:t>
            </a:r>
          </a:p>
        </p:txBody>
      </p:sp>
      <p:sp>
        <p:nvSpPr>
          <p:cNvPr id="152" name="Oval 151"/>
          <p:cNvSpPr/>
          <p:nvPr/>
        </p:nvSpPr>
        <p:spPr>
          <a:xfrm>
            <a:off x="4453813" y="1306291"/>
            <a:ext cx="406219" cy="361111"/>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3" name="Oval 152"/>
          <p:cNvSpPr/>
          <p:nvPr/>
        </p:nvSpPr>
        <p:spPr>
          <a:xfrm>
            <a:off x="5513033" y="1363737"/>
            <a:ext cx="216024" cy="252029"/>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4" name="TextBox 153"/>
          <p:cNvSpPr txBox="1"/>
          <p:nvPr/>
        </p:nvSpPr>
        <p:spPr>
          <a:xfrm>
            <a:off x="5129043" y="1382029"/>
            <a:ext cx="920445" cy="215444"/>
          </a:xfrm>
          <a:prstGeom prst="rect">
            <a:avLst/>
          </a:prstGeom>
          <a:noFill/>
        </p:spPr>
        <p:txBody>
          <a:bodyPr wrap="none" rtlCol="0">
            <a:spAutoFit/>
          </a:bodyPr>
          <a:lstStyle/>
          <a:p>
            <a:r>
              <a:rPr lang="en-GB" sz="800" dirty="0">
                <a:solidFill>
                  <a:schemeClr val="bg1">
                    <a:lumMod val="95000"/>
                    <a:lumOff val="5000"/>
                  </a:schemeClr>
                </a:solidFill>
                <a:latin typeface="Times New Roman" pitchFamily="18" charset="0"/>
                <a:cs typeface="Times New Roman" pitchFamily="18" charset="0"/>
              </a:rPr>
              <a:t>POMPEIOPOLIS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55" name="TextBox 154"/>
          <p:cNvSpPr txBox="1"/>
          <p:nvPr/>
        </p:nvSpPr>
        <p:spPr>
          <a:xfrm>
            <a:off x="5629882" y="1480630"/>
            <a:ext cx="312906" cy="369332"/>
          </a:xfrm>
          <a:prstGeom prst="rect">
            <a:avLst/>
          </a:prstGeom>
          <a:noFill/>
        </p:spPr>
        <p:txBody>
          <a:bodyPr wrap="none" rtlCol="0">
            <a:spAutoFit/>
          </a:bodyPr>
          <a:lstStyle/>
          <a:p>
            <a:r>
              <a:rPr lang="en-GB" dirty="0">
                <a:solidFill>
                  <a:srgbClr val="25EE04"/>
                </a:solidFill>
              </a:rPr>
              <a:t>1</a:t>
            </a:r>
          </a:p>
        </p:txBody>
      </p:sp>
      <p:sp>
        <p:nvSpPr>
          <p:cNvPr id="156" name="TextBox 155"/>
          <p:cNvSpPr txBox="1"/>
          <p:nvPr/>
        </p:nvSpPr>
        <p:spPr>
          <a:xfrm>
            <a:off x="6496727" y="2080559"/>
            <a:ext cx="926857" cy="215444"/>
          </a:xfrm>
          <a:prstGeom prst="rect">
            <a:avLst/>
          </a:prstGeom>
          <a:noFill/>
        </p:spPr>
        <p:txBody>
          <a:bodyPr wrap="none" rtlCol="0">
            <a:spAutoFit/>
          </a:bodyPr>
          <a:lstStyle/>
          <a:p>
            <a:r>
              <a:rPr lang="en-GB" sz="800" dirty="0">
                <a:solidFill>
                  <a:schemeClr val="bg1">
                    <a:lumMod val="95000"/>
                    <a:lumOff val="5000"/>
                  </a:schemeClr>
                </a:solidFill>
                <a:latin typeface="Times New Roman" pitchFamily="18" charset="0"/>
                <a:cs typeface="Times New Roman" pitchFamily="18" charset="0"/>
              </a:rPr>
              <a:t>SEBASTOPOLIS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57" name="Oval 156"/>
          <p:cNvSpPr/>
          <p:nvPr/>
        </p:nvSpPr>
        <p:spPr>
          <a:xfrm>
            <a:off x="6770028" y="2007725"/>
            <a:ext cx="406219" cy="361111"/>
          </a:xfrm>
          <a:prstGeom prst="ellipse">
            <a:avLst/>
          </a:prstGeom>
          <a:solidFill>
            <a:srgbClr val="25EE04">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8" name="TextBox 157"/>
          <p:cNvSpPr txBox="1"/>
          <p:nvPr/>
        </p:nvSpPr>
        <p:spPr>
          <a:xfrm>
            <a:off x="7067406" y="1849962"/>
            <a:ext cx="312906" cy="369332"/>
          </a:xfrm>
          <a:prstGeom prst="rect">
            <a:avLst/>
          </a:prstGeom>
          <a:noFill/>
        </p:spPr>
        <p:txBody>
          <a:bodyPr wrap="none" rtlCol="0">
            <a:spAutoFit/>
          </a:bodyPr>
          <a:lstStyle/>
          <a:p>
            <a:r>
              <a:rPr lang="en-GB" dirty="0">
                <a:solidFill>
                  <a:srgbClr val="25EE04"/>
                </a:solidFill>
              </a:rPr>
              <a:t>4</a:t>
            </a:r>
          </a:p>
        </p:txBody>
      </p:sp>
      <p:sp>
        <p:nvSpPr>
          <p:cNvPr id="161" name="Content Placeholder 2"/>
          <p:cNvSpPr txBox="1">
            <a:spLocks/>
          </p:cNvSpPr>
          <p:nvPr/>
        </p:nvSpPr>
        <p:spPr>
          <a:xfrm>
            <a:off x="3841576" y="44624"/>
            <a:ext cx="4042792" cy="1337405"/>
          </a:xfrm>
          <a:prstGeom prst="rect">
            <a:avLst/>
          </a:prstGeom>
          <a:gradFill>
            <a:gsLst>
              <a:gs pos="0">
                <a:schemeClr val="accent5">
                  <a:tint val="79000"/>
                  <a:satMod val="180000"/>
                  <a:alpha val="40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endParaRPr lang="de-DE" dirty="0">
              <a:effectLst>
                <a:outerShdw blurRad="38100" dist="38100" dir="2700000" algn="tl">
                  <a:srgbClr val="000000">
                    <a:alpha val="43137"/>
                  </a:srgbClr>
                </a:outerShdw>
              </a:effectLst>
            </a:endParaRPr>
          </a:p>
          <a:p>
            <a:pPr lvl="1"/>
            <a:r>
              <a:rPr lang="de-DE" b="1" dirty="0" err="1">
                <a:effectLst>
                  <a:outerShdw blurRad="38100" dist="38100" dir="2700000" algn="tl">
                    <a:srgbClr val="000000">
                      <a:alpha val="43137"/>
                    </a:srgbClr>
                  </a:outerShdw>
                </a:effectLst>
              </a:rPr>
              <a:t>more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than</a:t>
            </a:r>
            <a:r>
              <a:rPr lang="de-DE" b="1" dirty="0">
                <a:effectLst>
                  <a:outerShdw blurRad="38100" dist="38100" dir="2700000" algn="tl">
                    <a:srgbClr val="000000">
                      <a:alpha val="43137"/>
                    </a:srgbClr>
                  </a:outerShdw>
                </a:effectLst>
              </a:rPr>
              <a:t> 60 </a:t>
            </a:r>
            <a:r>
              <a:rPr lang="de-DE" b="1" i="1" dirty="0" err="1">
                <a:effectLst>
                  <a:outerShdw blurRad="38100" dist="38100" dir="2700000" algn="tl">
                    <a:srgbClr val="000000">
                      <a:alpha val="43137"/>
                    </a:srgbClr>
                  </a:outerShdw>
                </a:effectLst>
              </a:rPr>
              <a:t>poleis</a:t>
            </a:r>
            <a:r>
              <a:rPr lang="de-DE" b="1" i="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without</a:t>
            </a:r>
            <a:r>
              <a:rPr lang="de-DE" b="1" dirty="0">
                <a:effectLst>
                  <a:outerShdw blurRad="38100" dist="38100" dir="2700000" algn="tl">
                    <a:srgbClr val="000000">
                      <a:alpha val="43137"/>
                    </a:srgbClr>
                  </a:outerShdw>
                </a:effectLst>
              </a:rPr>
              <a:t> </a:t>
            </a:r>
            <a:r>
              <a:rPr lang="de-DE" b="1" i="1" dirty="0" err="1">
                <a:effectLst>
                  <a:outerShdw blurRad="38100" dist="38100" dir="2700000" algn="tl">
                    <a:srgbClr val="000000">
                      <a:alpha val="43137"/>
                    </a:srgbClr>
                  </a:outerShdw>
                </a:effectLst>
              </a:rPr>
              <a:t>archiereia</a:t>
            </a:r>
            <a:endParaRPr lang="de-DE" b="1" i="1" dirty="0">
              <a:effectLst>
                <a:outerShdw blurRad="38100" dist="38100" dir="2700000" algn="tl">
                  <a:srgbClr val="000000">
                    <a:alpha val="43137"/>
                  </a:srgbClr>
                </a:outerShdw>
              </a:effectLst>
            </a:endParaRPr>
          </a:p>
          <a:p>
            <a:pPr lvl="1"/>
            <a:r>
              <a:rPr lang="de-DE" b="1" dirty="0">
                <a:effectLst>
                  <a:outerShdw blurRad="38100" dist="38100" dir="2700000" algn="tl">
                    <a:srgbClr val="000000">
                      <a:alpha val="43137"/>
                    </a:srgbClr>
                  </a:outerShdw>
                </a:effectLst>
                <a:sym typeface="Wingdings" pitchFamily="2" charset="2"/>
              </a:rPr>
              <a:t></a:t>
            </a:r>
            <a:r>
              <a:rPr lang="de-DE" b="1" dirty="0" err="1">
                <a:effectLst>
                  <a:outerShdw blurRad="38100" dist="38100" dir="2700000" algn="tl">
                    <a:srgbClr val="000000">
                      <a:alpha val="43137"/>
                    </a:srgbClr>
                  </a:outerShdw>
                </a:effectLst>
                <a:sym typeface="Wingdings" pitchFamily="2" charset="2"/>
              </a:rPr>
              <a:t>social</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differences</a:t>
            </a:r>
            <a:endParaRPr lang="de-DE" dirty="0">
              <a:effectLst>
                <a:outerShdw blurRad="38100" dist="38100" dir="2700000" algn="tl">
                  <a:srgbClr val="000000">
                    <a:alpha val="43137"/>
                  </a:srgbClr>
                </a:outerShdw>
              </a:effectLst>
            </a:endParaRPr>
          </a:p>
        </p:txBody>
      </p:sp>
      <p:sp>
        <p:nvSpPr>
          <p:cNvPr id="287" name="Oval 286"/>
          <p:cNvSpPr/>
          <p:nvPr/>
        </p:nvSpPr>
        <p:spPr>
          <a:xfrm>
            <a:off x="1763688" y="3789040"/>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8" name="Oval 287"/>
          <p:cNvSpPr/>
          <p:nvPr/>
        </p:nvSpPr>
        <p:spPr>
          <a:xfrm>
            <a:off x="1115616" y="3320987"/>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9" name="TextBox 288"/>
          <p:cNvSpPr txBox="1"/>
          <p:nvPr/>
        </p:nvSpPr>
        <p:spPr>
          <a:xfrm>
            <a:off x="1575983" y="3647858"/>
            <a:ext cx="312906" cy="369332"/>
          </a:xfrm>
          <a:prstGeom prst="rect">
            <a:avLst/>
          </a:prstGeom>
          <a:noFill/>
        </p:spPr>
        <p:txBody>
          <a:bodyPr wrap="none" rtlCol="0">
            <a:spAutoFit/>
          </a:bodyPr>
          <a:lstStyle/>
          <a:p>
            <a:r>
              <a:rPr lang="en-GB" dirty="0">
                <a:solidFill>
                  <a:srgbClr val="9A0000"/>
                </a:solidFill>
              </a:rPr>
              <a:t>5</a:t>
            </a:r>
          </a:p>
        </p:txBody>
      </p:sp>
      <p:sp>
        <p:nvSpPr>
          <p:cNvPr id="290" name="TextBox 289"/>
          <p:cNvSpPr txBox="1"/>
          <p:nvPr/>
        </p:nvSpPr>
        <p:spPr>
          <a:xfrm>
            <a:off x="2602910" y="5661248"/>
            <a:ext cx="312906" cy="369332"/>
          </a:xfrm>
          <a:prstGeom prst="rect">
            <a:avLst/>
          </a:prstGeom>
          <a:noFill/>
        </p:spPr>
        <p:txBody>
          <a:bodyPr wrap="none" rtlCol="0">
            <a:spAutoFit/>
          </a:bodyPr>
          <a:lstStyle/>
          <a:p>
            <a:r>
              <a:rPr lang="en-GB" dirty="0">
                <a:solidFill>
                  <a:srgbClr val="9A0000"/>
                </a:solidFill>
              </a:rPr>
              <a:t>1</a:t>
            </a:r>
          </a:p>
        </p:txBody>
      </p:sp>
      <p:sp>
        <p:nvSpPr>
          <p:cNvPr id="291" name="Oval 290"/>
          <p:cNvSpPr/>
          <p:nvPr/>
        </p:nvSpPr>
        <p:spPr>
          <a:xfrm>
            <a:off x="1763688" y="4509120"/>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2" name="TextBox 291"/>
          <p:cNvSpPr txBox="1"/>
          <p:nvPr/>
        </p:nvSpPr>
        <p:spPr>
          <a:xfrm>
            <a:off x="1547664" y="4509120"/>
            <a:ext cx="312906" cy="369332"/>
          </a:xfrm>
          <a:prstGeom prst="rect">
            <a:avLst/>
          </a:prstGeom>
          <a:noFill/>
        </p:spPr>
        <p:txBody>
          <a:bodyPr wrap="none" rtlCol="0">
            <a:spAutoFit/>
          </a:bodyPr>
          <a:lstStyle/>
          <a:p>
            <a:r>
              <a:rPr lang="en-GB" dirty="0">
                <a:solidFill>
                  <a:srgbClr val="9A0000"/>
                </a:solidFill>
              </a:rPr>
              <a:t>3</a:t>
            </a:r>
          </a:p>
        </p:txBody>
      </p:sp>
      <p:sp>
        <p:nvSpPr>
          <p:cNvPr id="293" name="Oval 292"/>
          <p:cNvSpPr/>
          <p:nvPr/>
        </p:nvSpPr>
        <p:spPr>
          <a:xfrm>
            <a:off x="1979712" y="4725144"/>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4" name="TextBox 293"/>
          <p:cNvSpPr txBox="1"/>
          <p:nvPr/>
        </p:nvSpPr>
        <p:spPr>
          <a:xfrm>
            <a:off x="2386886" y="4571836"/>
            <a:ext cx="312906" cy="369332"/>
          </a:xfrm>
          <a:prstGeom prst="rect">
            <a:avLst/>
          </a:prstGeom>
          <a:noFill/>
        </p:spPr>
        <p:txBody>
          <a:bodyPr wrap="none" rtlCol="0">
            <a:spAutoFit/>
          </a:bodyPr>
          <a:lstStyle/>
          <a:p>
            <a:r>
              <a:rPr lang="en-GB" dirty="0">
                <a:solidFill>
                  <a:srgbClr val="9A0000"/>
                </a:solidFill>
              </a:rPr>
              <a:t>7</a:t>
            </a:r>
          </a:p>
        </p:txBody>
      </p:sp>
      <p:sp>
        <p:nvSpPr>
          <p:cNvPr id="295" name="Oval 294"/>
          <p:cNvSpPr/>
          <p:nvPr/>
        </p:nvSpPr>
        <p:spPr>
          <a:xfrm>
            <a:off x="1907704" y="5157192"/>
            <a:ext cx="551189" cy="504056"/>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6" name="Oval 295"/>
          <p:cNvSpPr/>
          <p:nvPr/>
        </p:nvSpPr>
        <p:spPr>
          <a:xfrm>
            <a:off x="1284506" y="393305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7" name="TextBox 296"/>
          <p:cNvSpPr txBox="1"/>
          <p:nvPr/>
        </p:nvSpPr>
        <p:spPr>
          <a:xfrm>
            <a:off x="1115616" y="4077072"/>
            <a:ext cx="312906" cy="369332"/>
          </a:xfrm>
          <a:prstGeom prst="rect">
            <a:avLst/>
          </a:prstGeom>
          <a:noFill/>
        </p:spPr>
        <p:txBody>
          <a:bodyPr wrap="none" rtlCol="0">
            <a:spAutoFit/>
          </a:bodyPr>
          <a:lstStyle/>
          <a:p>
            <a:r>
              <a:rPr lang="en-GB" dirty="0">
                <a:solidFill>
                  <a:srgbClr val="9A0000"/>
                </a:solidFill>
              </a:rPr>
              <a:t>2</a:t>
            </a:r>
          </a:p>
        </p:txBody>
      </p:sp>
      <p:sp>
        <p:nvSpPr>
          <p:cNvPr id="298" name="Oval 297"/>
          <p:cNvSpPr/>
          <p:nvPr/>
        </p:nvSpPr>
        <p:spPr>
          <a:xfrm>
            <a:off x="2508642" y="5013176"/>
            <a:ext cx="695206" cy="72008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9" name="TextBox 298"/>
          <p:cNvSpPr txBox="1"/>
          <p:nvPr/>
        </p:nvSpPr>
        <p:spPr>
          <a:xfrm>
            <a:off x="1738814" y="5301208"/>
            <a:ext cx="312906" cy="369332"/>
          </a:xfrm>
          <a:prstGeom prst="rect">
            <a:avLst/>
          </a:prstGeom>
          <a:noFill/>
        </p:spPr>
        <p:txBody>
          <a:bodyPr wrap="none" rtlCol="0">
            <a:spAutoFit/>
          </a:bodyPr>
          <a:lstStyle/>
          <a:p>
            <a:r>
              <a:rPr lang="en-GB" dirty="0">
                <a:solidFill>
                  <a:srgbClr val="9A0000"/>
                </a:solidFill>
              </a:rPr>
              <a:t>6</a:t>
            </a:r>
          </a:p>
        </p:txBody>
      </p:sp>
      <p:sp>
        <p:nvSpPr>
          <p:cNvPr id="300" name="Oval 299"/>
          <p:cNvSpPr/>
          <p:nvPr/>
        </p:nvSpPr>
        <p:spPr>
          <a:xfrm>
            <a:off x="1907704" y="5769259"/>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1" name="TextBox 300"/>
          <p:cNvSpPr txBox="1"/>
          <p:nvPr/>
        </p:nvSpPr>
        <p:spPr>
          <a:xfrm>
            <a:off x="2579786" y="4754362"/>
            <a:ext cx="312906" cy="369332"/>
          </a:xfrm>
          <a:prstGeom prst="rect">
            <a:avLst/>
          </a:prstGeom>
          <a:noFill/>
        </p:spPr>
        <p:txBody>
          <a:bodyPr wrap="none" rtlCol="0">
            <a:spAutoFit/>
          </a:bodyPr>
          <a:lstStyle/>
          <a:p>
            <a:r>
              <a:rPr lang="en-GB" dirty="0">
                <a:solidFill>
                  <a:srgbClr val="9A0000"/>
                </a:solidFill>
              </a:rPr>
              <a:t>3</a:t>
            </a:r>
          </a:p>
        </p:txBody>
      </p:sp>
      <p:sp>
        <p:nvSpPr>
          <p:cNvPr id="302" name="Oval 301"/>
          <p:cNvSpPr/>
          <p:nvPr/>
        </p:nvSpPr>
        <p:spPr>
          <a:xfrm>
            <a:off x="2573178" y="55472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3" name="Oval 302"/>
          <p:cNvSpPr/>
          <p:nvPr/>
        </p:nvSpPr>
        <p:spPr>
          <a:xfrm>
            <a:off x="2376199" y="496167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4" name="TextBox 303"/>
          <p:cNvSpPr txBox="1"/>
          <p:nvPr/>
        </p:nvSpPr>
        <p:spPr>
          <a:xfrm rot="19302812">
            <a:off x="2404206" y="4867754"/>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05" name="TextBox 304"/>
          <p:cNvSpPr txBox="1"/>
          <p:nvPr/>
        </p:nvSpPr>
        <p:spPr>
          <a:xfrm>
            <a:off x="1738814" y="5877272"/>
            <a:ext cx="312906" cy="369332"/>
          </a:xfrm>
          <a:prstGeom prst="rect">
            <a:avLst/>
          </a:prstGeom>
          <a:noFill/>
        </p:spPr>
        <p:txBody>
          <a:bodyPr wrap="none" rtlCol="0">
            <a:spAutoFit/>
          </a:bodyPr>
          <a:lstStyle/>
          <a:p>
            <a:r>
              <a:rPr lang="en-GB" dirty="0">
                <a:solidFill>
                  <a:srgbClr val="9A0000"/>
                </a:solidFill>
              </a:rPr>
              <a:t>3</a:t>
            </a:r>
          </a:p>
        </p:txBody>
      </p:sp>
      <p:sp>
        <p:nvSpPr>
          <p:cNvPr id="306" name="TextBox 305"/>
          <p:cNvSpPr txBox="1"/>
          <p:nvPr/>
        </p:nvSpPr>
        <p:spPr>
          <a:xfrm>
            <a:off x="3460180" y="4437112"/>
            <a:ext cx="312906" cy="369332"/>
          </a:xfrm>
          <a:prstGeom prst="rect">
            <a:avLst/>
          </a:prstGeom>
          <a:noFill/>
        </p:spPr>
        <p:txBody>
          <a:bodyPr wrap="none" rtlCol="0">
            <a:spAutoFit/>
          </a:bodyPr>
          <a:lstStyle/>
          <a:p>
            <a:r>
              <a:rPr lang="en-GB" dirty="0">
                <a:solidFill>
                  <a:srgbClr val="9A0000"/>
                </a:solidFill>
              </a:rPr>
              <a:t>3</a:t>
            </a:r>
          </a:p>
        </p:txBody>
      </p:sp>
      <p:sp>
        <p:nvSpPr>
          <p:cNvPr id="307" name="TextBox 306"/>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08" name="TextBox 307"/>
          <p:cNvSpPr txBox="1"/>
          <p:nvPr/>
        </p:nvSpPr>
        <p:spPr>
          <a:xfrm>
            <a:off x="2411288" y="3832524"/>
            <a:ext cx="101502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HADRIANOPOLIS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09" name="Oval 308"/>
          <p:cNvSpPr/>
          <p:nvPr/>
        </p:nvSpPr>
        <p:spPr>
          <a:xfrm>
            <a:off x="2376199" y="38250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0" name="TextBox 309"/>
          <p:cNvSpPr txBox="1"/>
          <p:nvPr/>
        </p:nvSpPr>
        <p:spPr>
          <a:xfrm>
            <a:off x="2508642" y="3861153"/>
            <a:ext cx="312906" cy="369332"/>
          </a:xfrm>
          <a:prstGeom prst="rect">
            <a:avLst/>
          </a:prstGeom>
          <a:noFill/>
        </p:spPr>
        <p:txBody>
          <a:bodyPr wrap="none" rtlCol="0">
            <a:spAutoFit/>
          </a:bodyPr>
          <a:lstStyle/>
          <a:p>
            <a:r>
              <a:rPr lang="en-GB" dirty="0">
                <a:solidFill>
                  <a:srgbClr val="9A0000"/>
                </a:solidFill>
              </a:rPr>
              <a:t>1</a:t>
            </a:r>
          </a:p>
        </p:txBody>
      </p:sp>
      <p:sp>
        <p:nvSpPr>
          <p:cNvPr id="311" name="TextBox 310"/>
          <p:cNvSpPr txBox="1"/>
          <p:nvPr/>
        </p:nvSpPr>
        <p:spPr>
          <a:xfrm>
            <a:off x="910722" y="3203684"/>
            <a:ext cx="312906" cy="369332"/>
          </a:xfrm>
          <a:prstGeom prst="rect">
            <a:avLst/>
          </a:prstGeom>
          <a:noFill/>
        </p:spPr>
        <p:txBody>
          <a:bodyPr wrap="none" rtlCol="0">
            <a:spAutoFit/>
          </a:bodyPr>
          <a:lstStyle/>
          <a:p>
            <a:r>
              <a:rPr lang="en-GB" dirty="0">
                <a:solidFill>
                  <a:srgbClr val="9A0000"/>
                </a:solidFill>
              </a:rPr>
              <a:t>1</a:t>
            </a:r>
          </a:p>
        </p:txBody>
      </p:sp>
      <p:sp>
        <p:nvSpPr>
          <p:cNvPr id="312" name="Oval 311"/>
          <p:cNvSpPr/>
          <p:nvPr/>
        </p:nvSpPr>
        <p:spPr>
          <a:xfrm>
            <a:off x="1164057" y="464732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3" name="TextBox 312"/>
          <p:cNvSpPr txBox="1"/>
          <p:nvPr/>
        </p:nvSpPr>
        <p:spPr>
          <a:xfrm>
            <a:off x="1019925" y="4787860"/>
            <a:ext cx="312906" cy="369332"/>
          </a:xfrm>
          <a:prstGeom prst="rect">
            <a:avLst/>
          </a:prstGeom>
          <a:noFill/>
        </p:spPr>
        <p:txBody>
          <a:bodyPr wrap="none" rtlCol="0">
            <a:spAutoFit/>
          </a:bodyPr>
          <a:lstStyle/>
          <a:p>
            <a:r>
              <a:rPr lang="en-GB" dirty="0">
                <a:solidFill>
                  <a:srgbClr val="9A0000"/>
                </a:solidFill>
              </a:rPr>
              <a:t>1</a:t>
            </a:r>
          </a:p>
        </p:txBody>
      </p:sp>
      <p:sp>
        <p:nvSpPr>
          <p:cNvPr id="314" name="Oval 313"/>
          <p:cNvSpPr/>
          <p:nvPr/>
        </p:nvSpPr>
        <p:spPr>
          <a:xfrm>
            <a:off x="1680550" y="5142093"/>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5" name="TextBox 314"/>
          <p:cNvSpPr txBox="1"/>
          <p:nvPr/>
        </p:nvSpPr>
        <p:spPr>
          <a:xfrm>
            <a:off x="1475656" y="5157192"/>
            <a:ext cx="312906" cy="369332"/>
          </a:xfrm>
          <a:prstGeom prst="rect">
            <a:avLst/>
          </a:prstGeom>
          <a:noFill/>
        </p:spPr>
        <p:txBody>
          <a:bodyPr wrap="none" rtlCol="0">
            <a:spAutoFit/>
          </a:bodyPr>
          <a:lstStyle/>
          <a:p>
            <a:r>
              <a:rPr lang="en-GB" dirty="0">
                <a:solidFill>
                  <a:srgbClr val="9A0000"/>
                </a:solidFill>
              </a:rPr>
              <a:t>2</a:t>
            </a:r>
          </a:p>
        </p:txBody>
      </p:sp>
      <p:sp>
        <p:nvSpPr>
          <p:cNvPr id="316" name="Oval 315"/>
          <p:cNvSpPr/>
          <p:nvPr/>
        </p:nvSpPr>
        <p:spPr>
          <a:xfrm>
            <a:off x="3039900" y="453197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7" name="TextBox 316"/>
          <p:cNvSpPr txBox="1"/>
          <p:nvPr/>
        </p:nvSpPr>
        <p:spPr>
          <a:xfrm>
            <a:off x="2843808" y="4499828"/>
            <a:ext cx="312906" cy="369332"/>
          </a:xfrm>
          <a:prstGeom prst="rect">
            <a:avLst/>
          </a:prstGeom>
          <a:noFill/>
        </p:spPr>
        <p:txBody>
          <a:bodyPr wrap="none" rtlCol="0">
            <a:spAutoFit/>
          </a:bodyPr>
          <a:lstStyle/>
          <a:p>
            <a:r>
              <a:rPr lang="en-GB" dirty="0">
                <a:solidFill>
                  <a:srgbClr val="9A0000"/>
                </a:solidFill>
              </a:rPr>
              <a:t>1</a:t>
            </a:r>
          </a:p>
        </p:txBody>
      </p:sp>
      <p:sp>
        <p:nvSpPr>
          <p:cNvPr id="318" name="TextBox 317"/>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19" name="Oval 318"/>
          <p:cNvSpPr/>
          <p:nvPr/>
        </p:nvSpPr>
        <p:spPr>
          <a:xfrm>
            <a:off x="2198440" y="5053826"/>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0" name="TextBox 319"/>
          <p:cNvSpPr txBox="1"/>
          <p:nvPr/>
        </p:nvSpPr>
        <p:spPr>
          <a:xfrm>
            <a:off x="1942400" y="5003884"/>
            <a:ext cx="312906" cy="369332"/>
          </a:xfrm>
          <a:prstGeom prst="rect">
            <a:avLst/>
          </a:prstGeom>
          <a:noFill/>
        </p:spPr>
        <p:txBody>
          <a:bodyPr wrap="none" rtlCol="0">
            <a:spAutoFit/>
          </a:bodyPr>
          <a:lstStyle/>
          <a:p>
            <a:r>
              <a:rPr lang="en-GB" dirty="0">
                <a:solidFill>
                  <a:srgbClr val="9A0000"/>
                </a:solidFill>
              </a:rPr>
              <a:t>2</a:t>
            </a:r>
          </a:p>
        </p:txBody>
      </p:sp>
      <p:sp>
        <p:nvSpPr>
          <p:cNvPr id="321" name="TextBox 320"/>
          <p:cNvSpPr txBox="1"/>
          <p:nvPr/>
        </p:nvSpPr>
        <p:spPr>
          <a:xfrm>
            <a:off x="1907704" y="5126995"/>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22" name="Oval 321"/>
          <p:cNvSpPr/>
          <p:nvPr/>
        </p:nvSpPr>
        <p:spPr>
          <a:xfrm>
            <a:off x="2250117" y="4112203"/>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3" name="TextBox 322"/>
          <p:cNvSpPr txBox="1"/>
          <p:nvPr/>
        </p:nvSpPr>
        <p:spPr>
          <a:xfrm>
            <a:off x="2111291" y="4166873"/>
            <a:ext cx="312906" cy="369332"/>
          </a:xfrm>
          <a:prstGeom prst="rect">
            <a:avLst/>
          </a:prstGeom>
          <a:noFill/>
        </p:spPr>
        <p:txBody>
          <a:bodyPr wrap="none" rtlCol="0">
            <a:spAutoFit/>
          </a:bodyPr>
          <a:lstStyle/>
          <a:p>
            <a:r>
              <a:rPr lang="en-GB" dirty="0">
                <a:solidFill>
                  <a:srgbClr val="9A0000"/>
                </a:solidFill>
              </a:rPr>
              <a:t>3</a:t>
            </a:r>
          </a:p>
        </p:txBody>
      </p:sp>
      <p:sp>
        <p:nvSpPr>
          <p:cNvPr id="324" name="TextBox 323"/>
          <p:cNvSpPr txBox="1"/>
          <p:nvPr/>
        </p:nvSpPr>
        <p:spPr>
          <a:xfrm>
            <a:off x="2418913" y="4138627"/>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25" name="Oval 324"/>
          <p:cNvSpPr/>
          <p:nvPr/>
        </p:nvSpPr>
        <p:spPr>
          <a:xfrm>
            <a:off x="1630802" y="481515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6" name="TextBox 325"/>
          <p:cNvSpPr txBox="1"/>
          <p:nvPr/>
        </p:nvSpPr>
        <p:spPr>
          <a:xfrm>
            <a:off x="1738814" y="4797152"/>
            <a:ext cx="312906" cy="369332"/>
          </a:xfrm>
          <a:prstGeom prst="rect">
            <a:avLst/>
          </a:prstGeom>
          <a:noFill/>
        </p:spPr>
        <p:txBody>
          <a:bodyPr wrap="none" rtlCol="0">
            <a:spAutoFit/>
          </a:bodyPr>
          <a:lstStyle/>
          <a:p>
            <a:r>
              <a:rPr lang="en-GB" dirty="0">
                <a:solidFill>
                  <a:srgbClr val="9A0000"/>
                </a:solidFill>
              </a:rPr>
              <a:t>1</a:t>
            </a:r>
          </a:p>
        </p:txBody>
      </p:sp>
      <p:sp>
        <p:nvSpPr>
          <p:cNvPr id="327" name="TextBox 326"/>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28" name="TextBox 327"/>
          <p:cNvSpPr txBox="1"/>
          <p:nvPr/>
        </p:nvSpPr>
        <p:spPr>
          <a:xfrm>
            <a:off x="2411760" y="5631051"/>
            <a:ext cx="68159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CERAMUS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29" name="Oval 328"/>
          <p:cNvSpPr/>
          <p:nvPr/>
        </p:nvSpPr>
        <p:spPr>
          <a:xfrm>
            <a:off x="2123728" y="285293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0" name="TextBox 329"/>
          <p:cNvSpPr txBox="1"/>
          <p:nvPr/>
        </p:nvSpPr>
        <p:spPr>
          <a:xfrm>
            <a:off x="2195736" y="2708920"/>
            <a:ext cx="312906" cy="369332"/>
          </a:xfrm>
          <a:prstGeom prst="rect">
            <a:avLst/>
          </a:prstGeom>
          <a:noFill/>
        </p:spPr>
        <p:txBody>
          <a:bodyPr wrap="none" rtlCol="0">
            <a:spAutoFit/>
          </a:bodyPr>
          <a:lstStyle/>
          <a:p>
            <a:r>
              <a:rPr lang="en-GB" dirty="0">
                <a:solidFill>
                  <a:srgbClr val="9A0000"/>
                </a:solidFill>
              </a:rPr>
              <a:t>1</a:t>
            </a:r>
          </a:p>
        </p:txBody>
      </p:sp>
      <p:sp>
        <p:nvSpPr>
          <p:cNvPr id="331" name="Oval 330"/>
          <p:cNvSpPr/>
          <p:nvPr/>
        </p:nvSpPr>
        <p:spPr>
          <a:xfrm>
            <a:off x="2979840" y="4861560"/>
            <a:ext cx="793246" cy="81174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2" name="TextBox 331"/>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333" name="TextBox 332"/>
          <p:cNvSpPr txBox="1"/>
          <p:nvPr/>
        </p:nvSpPr>
        <p:spPr>
          <a:xfrm>
            <a:off x="2843808" y="5517232"/>
            <a:ext cx="441146" cy="369332"/>
          </a:xfrm>
          <a:prstGeom prst="rect">
            <a:avLst/>
          </a:prstGeom>
          <a:noFill/>
        </p:spPr>
        <p:txBody>
          <a:bodyPr wrap="none" rtlCol="0">
            <a:spAutoFit/>
          </a:bodyPr>
          <a:lstStyle/>
          <a:p>
            <a:r>
              <a:rPr lang="en-GB" dirty="0">
                <a:solidFill>
                  <a:srgbClr val="9A0000"/>
                </a:solidFill>
              </a:rPr>
              <a:t>12</a:t>
            </a:r>
          </a:p>
        </p:txBody>
      </p:sp>
      <p:sp>
        <p:nvSpPr>
          <p:cNvPr id="334" name="TextBox 333"/>
          <p:cNvSpPr txBox="1"/>
          <p:nvPr/>
        </p:nvSpPr>
        <p:spPr>
          <a:xfrm>
            <a:off x="2915816" y="5162602"/>
            <a:ext cx="86273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APHRODISIAS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35" name="TextBox 334"/>
          <p:cNvSpPr txBox="1"/>
          <p:nvPr/>
        </p:nvSpPr>
        <p:spPr>
          <a:xfrm>
            <a:off x="3122742" y="5589240"/>
            <a:ext cx="441146" cy="369332"/>
          </a:xfrm>
          <a:prstGeom prst="rect">
            <a:avLst/>
          </a:prstGeom>
          <a:noFill/>
        </p:spPr>
        <p:txBody>
          <a:bodyPr wrap="none" rtlCol="0">
            <a:spAutoFit/>
          </a:bodyPr>
          <a:lstStyle/>
          <a:p>
            <a:r>
              <a:rPr lang="en-GB" dirty="0">
                <a:solidFill>
                  <a:srgbClr val="9A0000"/>
                </a:solidFill>
              </a:rPr>
              <a:t>17</a:t>
            </a:r>
          </a:p>
        </p:txBody>
      </p:sp>
      <p:sp>
        <p:nvSpPr>
          <p:cNvPr id="336" name="Oval 335"/>
          <p:cNvSpPr/>
          <p:nvPr/>
        </p:nvSpPr>
        <p:spPr>
          <a:xfrm>
            <a:off x="3256593" y="4690526"/>
            <a:ext cx="360040" cy="32403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 name="Oval 336"/>
          <p:cNvSpPr/>
          <p:nvPr/>
        </p:nvSpPr>
        <p:spPr>
          <a:xfrm>
            <a:off x="2170862" y="550406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8" name="TextBox 337"/>
          <p:cNvSpPr txBox="1"/>
          <p:nvPr/>
        </p:nvSpPr>
        <p:spPr>
          <a:xfrm>
            <a:off x="2000816" y="5521425"/>
            <a:ext cx="48122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IASOS</a:t>
            </a:r>
          </a:p>
        </p:txBody>
      </p:sp>
      <p:sp>
        <p:nvSpPr>
          <p:cNvPr id="339" name="TextBox 338"/>
          <p:cNvSpPr txBox="1"/>
          <p:nvPr/>
        </p:nvSpPr>
        <p:spPr>
          <a:xfrm>
            <a:off x="2195736" y="5621953"/>
            <a:ext cx="312906" cy="369332"/>
          </a:xfrm>
          <a:prstGeom prst="rect">
            <a:avLst/>
          </a:prstGeom>
          <a:noFill/>
        </p:spPr>
        <p:txBody>
          <a:bodyPr wrap="none" rtlCol="0">
            <a:spAutoFit/>
          </a:bodyPr>
          <a:lstStyle/>
          <a:p>
            <a:r>
              <a:rPr lang="en-GB" dirty="0">
                <a:solidFill>
                  <a:srgbClr val="9A0000"/>
                </a:solidFill>
              </a:rPr>
              <a:t>1</a:t>
            </a:r>
          </a:p>
        </p:txBody>
      </p:sp>
      <p:sp>
        <p:nvSpPr>
          <p:cNvPr id="340" name="Oval 339"/>
          <p:cNvSpPr/>
          <p:nvPr/>
        </p:nvSpPr>
        <p:spPr>
          <a:xfrm>
            <a:off x="2657664" y="500983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1" name="TextBox 340"/>
          <p:cNvSpPr txBox="1"/>
          <p:nvPr/>
        </p:nvSpPr>
        <p:spPr>
          <a:xfrm rot="19302812">
            <a:off x="2642368" y="4989610"/>
            <a:ext cx="46358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NYSA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42" name="TextBox 341"/>
          <p:cNvSpPr txBox="1"/>
          <p:nvPr/>
        </p:nvSpPr>
        <p:spPr>
          <a:xfrm>
            <a:off x="2747874" y="4787860"/>
            <a:ext cx="312906" cy="369332"/>
          </a:xfrm>
          <a:prstGeom prst="rect">
            <a:avLst/>
          </a:prstGeom>
          <a:noFill/>
        </p:spPr>
        <p:txBody>
          <a:bodyPr wrap="none" rtlCol="0">
            <a:spAutoFit/>
          </a:bodyPr>
          <a:lstStyle/>
          <a:p>
            <a:r>
              <a:rPr lang="en-GB" dirty="0">
                <a:solidFill>
                  <a:srgbClr val="9A0000"/>
                </a:solidFill>
              </a:rPr>
              <a:t>1</a:t>
            </a:r>
          </a:p>
        </p:txBody>
      </p:sp>
      <p:sp>
        <p:nvSpPr>
          <p:cNvPr id="343" name="TextBox 342"/>
          <p:cNvSpPr txBox="1"/>
          <p:nvPr/>
        </p:nvSpPr>
        <p:spPr>
          <a:xfrm>
            <a:off x="3203848" y="3982207"/>
            <a:ext cx="312906" cy="369332"/>
          </a:xfrm>
          <a:prstGeom prst="rect">
            <a:avLst/>
          </a:prstGeom>
          <a:noFill/>
        </p:spPr>
        <p:txBody>
          <a:bodyPr wrap="none" rtlCol="0">
            <a:spAutoFit/>
          </a:bodyPr>
          <a:lstStyle/>
          <a:p>
            <a:r>
              <a:rPr lang="en-GB" dirty="0">
                <a:solidFill>
                  <a:srgbClr val="9A0000"/>
                </a:solidFill>
              </a:rPr>
              <a:t>1</a:t>
            </a:r>
          </a:p>
        </p:txBody>
      </p:sp>
      <p:sp>
        <p:nvSpPr>
          <p:cNvPr id="344" name="TextBox 343"/>
          <p:cNvSpPr txBox="1"/>
          <p:nvPr/>
        </p:nvSpPr>
        <p:spPr>
          <a:xfrm rot="19637841">
            <a:off x="3209385" y="4004480"/>
            <a:ext cx="106631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TEMENOTHRYRAI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45" name="Oval 344"/>
          <p:cNvSpPr/>
          <p:nvPr/>
        </p:nvSpPr>
        <p:spPr>
          <a:xfrm>
            <a:off x="3376463" y="411476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6" name="Oval 345"/>
          <p:cNvSpPr/>
          <p:nvPr/>
        </p:nvSpPr>
        <p:spPr>
          <a:xfrm>
            <a:off x="3524387" y="49580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7" name="TextBox 346"/>
          <p:cNvSpPr txBox="1"/>
          <p:nvPr/>
        </p:nvSpPr>
        <p:spPr>
          <a:xfrm rot="19234416">
            <a:off x="3411098" y="4894858"/>
            <a:ext cx="6783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ATTOUDA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48" name="Oval 347"/>
          <p:cNvSpPr/>
          <p:nvPr/>
        </p:nvSpPr>
        <p:spPr>
          <a:xfrm>
            <a:off x="2255404" y="38151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9" name="TextBox 348"/>
          <p:cNvSpPr txBox="1"/>
          <p:nvPr/>
        </p:nvSpPr>
        <p:spPr>
          <a:xfrm rot="18831155">
            <a:off x="2208176" y="3552817"/>
            <a:ext cx="679994"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NAKRASA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50" name="TextBox 349"/>
          <p:cNvSpPr txBox="1"/>
          <p:nvPr/>
        </p:nvSpPr>
        <p:spPr>
          <a:xfrm>
            <a:off x="2200410" y="3501008"/>
            <a:ext cx="312906" cy="369332"/>
          </a:xfrm>
          <a:prstGeom prst="rect">
            <a:avLst/>
          </a:prstGeom>
          <a:noFill/>
        </p:spPr>
        <p:txBody>
          <a:bodyPr wrap="none" rtlCol="0">
            <a:spAutoFit/>
          </a:bodyPr>
          <a:lstStyle/>
          <a:p>
            <a:r>
              <a:rPr lang="en-GB" dirty="0">
                <a:solidFill>
                  <a:srgbClr val="9A0000"/>
                </a:solidFill>
              </a:rPr>
              <a:t>1</a:t>
            </a:r>
          </a:p>
        </p:txBody>
      </p:sp>
      <p:sp>
        <p:nvSpPr>
          <p:cNvPr id="351" name="Oval 350"/>
          <p:cNvSpPr/>
          <p:nvPr/>
        </p:nvSpPr>
        <p:spPr>
          <a:xfrm>
            <a:off x="3952660" y="5084024"/>
            <a:ext cx="556931" cy="500760"/>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2" name="Oval 351"/>
          <p:cNvSpPr/>
          <p:nvPr/>
        </p:nvSpPr>
        <p:spPr>
          <a:xfrm>
            <a:off x="4293567" y="5197842"/>
            <a:ext cx="432048" cy="396045"/>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3" name="TextBox 352"/>
          <p:cNvSpPr txBox="1"/>
          <p:nvPr/>
        </p:nvSpPr>
        <p:spPr>
          <a:xfrm>
            <a:off x="4517096" y="5386761"/>
            <a:ext cx="312906" cy="369332"/>
          </a:xfrm>
          <a:prstGeom prst="rect">
            <a:avLst/>
          </a:prstGeom>
          <a:noFill/>
        </p:spPr>
        <p:txBody>
          <a:bodyPr wrap="none" rtlCol="0">
            <a:spAutoFit/>
          </a:bodyPr>
          <a:lstStyle/>
          <a:p>
            <a:r>
              <a:rPr lang="en-GB" dirty="0">
                <a:solidFill>
                  <a:srgbClr val="9A0000"/>
                </a:solidFill>
              </a:rPr>
              <a:t>5</a:t>
            </a:r>
          </a:p>
        </p:txBody>
      </p:sp>
      <p:sp>
        <p:nvSpPr>
          <p:cNvPr id="354" name="Oval 353"/>
          <p:cNvSpPr/>
          <p:nvPr/>
        </p:nvSpPr>
        <p:spPr>
          <a:xfrm>
            <a:off x="4860032" y="530120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5" name="TextBox 354"/>
          <p:cNvSpPr txBox="1"/>
          <p:nvPr/>
        </p:nvSpPr>
        <p:spPr>
          <a:xfrm>
            <a:off x="4964999" y="5398314"/>
            <a:ext cx="312906" cy="369332"/>
          </a:xfrm>
          <a:prstGeom prst="rect">
            <a:avLst/>
          </a:prstGeom>
          <a:noFill/>
        </p:spPr>
        <p:txBody>
          <a:bodyPr wrap="none" rtlCol="0">
            <a:spAutoFit/>
          </a:bodyPr>
          <a:lstStyle/>
          <a:p>
            <a:r>
              <a:rPr lang="en-GB" dirty="0">
                <a:solidFill>
                  <a:srgbClr val="9A0000"/>
                </a:solidFill>
              </a:rPr>
              <a:t>1</a:t>
            </a:r>
          </a:p>
        </p:txBody>
      </p:sp>
      <p:sp>
        <p:nvSpPr>
          <p:cNvPr id="356" name="Oval 355"/>
          <p:cNvSpPr/>
          <p:nvPr/>
        </p:nvSpPr>
        <p:spPr>
          <a:xfrm>
            <a:off x="4585729" y="515582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7" name="TextBox 356"/>
          <p:cNvSpPr txBox="1"/>
          <p:nvPr/>
        </p:nvSpPr>
        <p:spPr>
          <a:xfrm>
            <a:off x="4530882" y="4943210"/>
            <a:ext cx="312906" cy="369332"/>
          </a:xfrm>
          <a:prstGeom prst="rect">
            <a:avLst/>
          </a:prstGeom>
          <a:noFill/>
        </p:spPr>
        <p:txBody>
          <a:bodyPr wrap="none" rtlCol="0">
            <a:spAutoFit/>
          </a:bodyPr>
          <a:lstStyle/>
          <a:p>
            <a:r>
              <a:rPr lang="en-GB" dirty="0">
                <a:solidFill>
                  <a:srgbClr val="9A0000"/>
                </a:solidFill>
              </a:rPr>
              <a:t>1</a:t>
            </a:r>
          </a:p>
        </p:txBody>
      </p:sp>
      <p:sp>
        <p:nvSpPr>
          <p:cNvPr id="358" name="TextBox 357"/>
          <p:cNvSpPr txBox="1"/>
          <p:nvPr/>
        </p:nvSpPr>
        <p:spPr>
          <a:xfrm>
            <a:off x="4386956" y="5185691"/>
            <a:ext cx="62228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SILLYON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59" name="Oval 358"/>
          <p:cNvSpPr/>
          <p:nvPr/>
        </p:nvSpPr>
        <p:spPr>
          <a:xfrm>
            <a:off x="4307813" y="541058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0" name="TextBox 359"/>
          <p:cNvSpPr txBox="1"/>
          <p:nvPr/>
        </p:nvSpPr>
        <p:spPr>
          <a:xfrm>
            <a:off x="4175199" y="5504064"/>
            <a:ext cx="68961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ATTALEIA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61" name="Oval 360"/>
          <p:cNvSpPr/>
          <p:nvPr/>
        </p:nvSpPr>
        <p:spPr>
          <a:xfrm>
            <a:off x="4337076" y="4671139"/>
            <a:ext cx="417128" cy="382688"/>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2" name="TextBox 361"/>
          <p:cNvSpPr txBox="1"/>
          <p:nvPr/>
        </p:nvSpPr>
        <p:spPr>
          <a:xfrm>
            <a:off x="4355976" y="4660897"/>
            <a:ext cx="55335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ADADA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63" name="TextBox 362"/>
          <p:cNvSpPr txBox="1"/>
          <p:nvPr/>
        </p:nvSpPr>
        <p:spPr>
          <a:xfrm>
            <a:off x="4547126" y="4427820"/>
            <a:ext cx="312906" cy="369332"/>
          </a:xfrm>
          <a:prstGeom prst="rect">
            <a:avLst/>
          </a:prstGeom>
          <a:noFill/>
        </p:spPr>
        <p:txBody>
          <a:bodyPr wrap="none" rtlCol="0">
            <a:spAutoFit/>
          </a:bodyPr>
          <a:lstStyle/>
          <a:p>
            <a:r>
              <a:rPr lang="en-GB" dirty="0">
                <a:solidFill>
                  <a:srgbClr val="9A0000"/>
                </a:solidFill>
              </a:rPr>
              <a:t>4</a:t>
            </a:r>
          </a:p>
        </p:txBody>
      </p:sp>
      <p:sp>
        <p:nvSpPr>
          <p:cNvPr id="364" name="TextBox 363"/>
          <p:cNvSpPr txBox="1"/>
          <p:nvPr/>
        </p:nvSpPr>
        <p:spPr>
          <a:xfrm rot="18988557">
            <a:off x="3857182" y="5195905"/>
            <a:ext cx="72167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TERMESOS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65" name="TextBox 364"/>
          <p:cNvSpPr txBox="1"/>
          <p:nvPr/>
        </p:nvSpPr>
        <p:spPr>
          <a:xfrm>
            <a:off x="3978247" y="5507940"/>
            <a:ext cx="312906" cy="369332"/>
          </a:xfrm>
          <a:prstGeom prst="rect">
            <a:avLst/>
          </a:prstGeom>
          <a:noFill/>
        </p:spPr>
        <p:txBody>
          <a:bodyPr wrap="none" rtlCol="0">
            <a:spAutoFit/>
          </a:bodyPr>
          <a:lstStyle/>
          <a:p>
            <a:r>
              <a:rPr lang="en-GB" dirty="0">
                <a:solidFill>
                  <a:srgbClr val="9A0000"/>
                </a:solidFill>
              </a:rPr>
              <a:t>7</a:t>
            </a:r>
          </a:p>
        </p:txBody>
      </p:sp>
      <p:sp>
        <p:nvSpPr>
          <p:cNvPr id="366" name="Oval 365"/>
          <p:cNvSpPr/>
          <p:nvPr/>
        </p:nvSpPr>
        <p:spPr>
          <a:xfrm>
            <a:off x="3484475" y="5877272"/>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7" name="TextBox 366"/>
          <p:cNvSpPr txBox="1"/>
          <p:nvPr/>
        </p:nvSpPr>
        <p:spPr>
          <a:xfrm>
            <a:off x="3275856" y="5877272"/>
            <a:ext cx="312906" cy="369332"/>
          </a:xfrm>
          <a:prstGeom prst="rect">
            <a:avLst/>
          </a:prstGeom>
          <a:noFill/>
        </p:spPr>
        <p:txBody>
          <a:bodyPr wrap="none" rtlCol="0">
            <a:spAutoFit/>
          </a:bodyPr>
          <a:lstStyle/>
          <a:p>
            <a:r>
              <a:rPr lang="en-GB" dirty="0">
                <a:solidFill>
                  <a:srgbClr val="9A0000"/>
                </a:solidFill>
              </a:rPr>
              <a:t>1</a:t>
            </a:r>
          </a:p>
        </p:txBody>
      </p:sp>
      <p:sp>
        <p:nvSpPr>
          <p:cNvPr id="368" name="TextBox 367"/>
          <p:cNvSpPr txBox="1"/>
          <p:nvPr/>
        </p:nvSpPr>
        <p:spPr>
          <a:xfrm>
            <a:off x="3347864" y="5877852"/>
            <a:ext cx="7729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TELMESSOS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69" name="TextBox 368"/>
          <p:cNvSpPr txBox="1"/>
          <p:nvPr/>
        </p:nvSpPr>
        <p:spPr>
          <a:xfrm rot="1525223">
            <a:off x="3778727" y="3078487"/>
            <a:ext cx="83869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DORYLAEUM</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70" name="Oval 369"/>
          <p:cNvSpPr/>
          <p:nvPr/>
        </p:nvSpPr>
        <p:spPr>
          <a:xfrm>
            <a:off x="3594203" y="599457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1" name="TextBox 370"/>
          <p:cNvSpPr txBox="1"/>
          <p:nvPr/>
        </p:nvSpPr>
        <p:spPr>
          <a:xfrm>
            <a:off x="3611022" y="6156012"/>
            <a:ext cx="312906" cy="369332"/>
          </a:xfrm>
          <a:prstGeom prst="rect">
            <a:avLst/>
          </a:prstGeom>
          <a:noFill/>
        </p:spPr>
        <p:txBody>
          <a:bodyPr wrap="none" rtlCol="0">
            <a:spAutoFit/>
          </a:bodyPr>
          <a:lstStyle/>
          <a:p>
            <a:r>
              <a:rPr lang="en-GB" dirty="0">
                <a:solidFill>
                  <a:srgbClr val="9A0000"/>
                </a:solidFill>
              </a:rPr>
              <a:t>1</a:t>
            </a:r>
          </a:p>
        </p:txBody>
      </p:sp>
      <p:sp>
        <p:nvSpPr>
          <p:cNvPr id="372" name="TextBox 371"/>
          <p:cNvSpPr txBox="1"/>
          <p:nvPr/>
        </p:nvSpPr>
        <p:spPr>
          <a:xfrm>
            <a:off x="4018746" y="6235892"/>
            <a:ext cx="312906" cy="369332"/>
          </a:xfrm>
          <a:prstGeom prst="rect">
            <a:avLst/>
          </a:prstGeom>
          <a:noFill/>
        </p:spPr>
        <p:txBody>
          <a:bodyPr wrap="none" rtlCol="0">
            <a:spAutoFit/>
          </a:bodyPr>
          <a:lstStyle/>
          <a:p>
            <a:r>
              <a:rPr lang="en-GB" dirty="0">
                <a:solidFill>
                  <a:srgbClr val="9A0000"/>
                </a:solidFill>
              </a:rPr>
              <a:t>1</a:t>
            </a:r>
          </a:p>
        </p:txBody>
      </p:sp>
      <p:sp>
        <p:nvSpPr>
          <p:cNvPr id="373" name="Oval 372"/>
          <p:cNvSpPr/>
          <p:nvPr/>
        </p:nvSpPr>
        <p:spPr>
          <a:xfrm>
            <a:off x="3916916" y="6075644"/>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4" name="TextBox 373"/>
          <p:cNvSpPr txBox="1"/>
          <p:nvPr/>
        </p:nvSpPr>
        <p:spPr>
          <a:xfrm>
            <a:off x="3917527" y="6063099"/>
            <a:ext cx="61747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APERLAI</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75" name="TextBox 374"/>
          <p:cNvSpPr txBox="1"/>
          <p:nvPr/>
        </p:nvSpPr>
        <p:spPr>
          <a:xfrm>
            <a:off x="3339784" y="5586853"/>
            <a:ext cx="577402"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KIBYRA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76" name="Oval 375"/>
          <p:cNvSpPr/>
          <p:nvPr/>
        </p:nvSpPr>
        <p:spPr>
          <a:xfrm>
            <a:off x="3534416" y="5517232"/>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7" name="TextBox 376"/>
          <p:cNvSpPr txBox="1"/>
          <p:nvPr/>
        </p:nvSpPr>
        <p:spPr>
          <a:xfrm>
            <a:off x="3707904" y="5507940"/>
            <a:ext cx="312906" cy="369332"/>
          </a:xfrm>
          <a:prstGeom prst="rect">
            <a:avLst/>
          </a:prstGeom>
          <a:noFill/>
        </p:spPr>
        <p:txBody>
          <a:bodyPr wrap="none" rtlCol="0">
            <a:spAutoFit/>
          </a:bodyPr>
          <a:lstStyle/>
          <a:p>
            <a:r>
              <a:rPr lang="en-GB" dirty="0">
                <a:solidFill>
                  <a:srgbClr val="9A0000"/>
                </a:solidFill>
              </a:rPr>
              <a:t>2</a:t>
            </a:r>
          </a:p>
        </p:txBody>
      </p:sp>
      <p:sp>
        <p:nvSpPr>
          <p:cNvPr id="378" name="Oval 377"/>
          <p:cNvSpPr/>
          <p:nvPr/>
        </p:nvSpPr>
        <p:spPr>
          <a:xfrm>
            <a:off x="3523700" y="5702978"/>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9" name="TextBox 378"/>
          <p:cNvSpPr txBox="1"/>
          <p:nvPr/>
        </p:nvSpPr>
        <p:spPr>
          <a:xfrm>
            <a:off x="3482301" y="5771134"/>
            <a:ext cx="73449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OINOANDA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80" name="TextBox 379"/>
          <p:cNvSpPr txBox="1"/>
          <p:nvPr/>
        </p:nvSpPr>
        <p:spPr>
          <a:xfrm>
            <a:off x="3328022" y="5651956"/>
            <a:ext cx="312906" cy="369332"/>
          </a:xfrm>
          <a:prstGeom prst="rect">
            <a:avLst/>
          </a:prstGeom>
          <a:noFill/>
        </p:spPr>
        <p:txBody>
          <a:bodyPr wrap="none" rtlCol="0">
            <a:spAutoFit/>
          </a:bodyPr>
          <a:lstStyle/>
          <a:p>
            <a:r>
              <a:rPr lang="en-GB" dirty="0">
                <a:solidFill>
                  <a:srgbClr val="9A0000"/>
                </a:solidFill>
              </a:rPr>
              <a:t>1</a:t>
            </a:r>
          </a:p>
        </p:txBody>
      </p:sp>
      <p:sp>
        <p:nvSpPr>
          <p:cNvPr id="381" name="Oval 380"/>
          <p:cNvSpPr/>
          <p:nvPr/>
        </p:nvSpPr>
        <p:spPr>
          <a:xfrm>
            <a:off x="5868144" y="394115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2" name="TextBox 381"/>
          <p:cNvSpPr txBox="1"/>
          <p:nvPr/>
        </p:nvSpPr>
        <p:spPr>
          <a:xfrm>
            <a:off x="5927715" y="3779748"/>
            <a:ext cx="312906" cy="369332"/>
          </a:xfrm>
          <a:prstGeom prst="rect">
            <a:avLst/>
          </a:prstGeom>
          <a:noFill/>
        </p:spPr>
        <p:txBody>
          <a:bodyPr wrap="none" rtlCol="0">
            <a:spAutoFit/>
          </a:bodyPr>
          <a:lstStyle/>
          <a:p>
            <a:r>
              <a:rPr lang="en-GB" dirty="0">
                <a:solidFill>
                  <a:srgbClr val="9A0000"/>
                </a:solidFill>
              </a:rPr>
              <a:t>1</a:t>
            </a:r>
          </a:p>
        </p:txBody>
      </p:sp>
      <p:sp>
        <p:nvSpPr>
          <p:cNvPr id="383" name="TextBox 382"/>
          <p:cNvSpPr txBox="1"/>
          <p:nvPr/>
        </p:nvSpPr>
        <p:spPr>
          <a:xfrm>
            <a:off x="5564474" y="4061974"/>
            <a:ext cx="668773"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SAVATRA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84" name="TextBox 383"/>
          <p:cNvSpPr txBox="1"/>
          <p:nvPr/>
        </p:nvSpPr>
        <p:spPr>
          <a:xfrm rot="21185174">
            <a:off x="1342549" y="2988240"/>
            <a:ext cx="56618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PARION</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85" name="TextBox 384"/>
          <p:cNvSpPr txBox="1"/>
          <p:nvPr/>
        </p:nvSpPr>
        <p:spPr>
          <a:xfrm>
            <a:off x="1587904" y="3045986"/>
            <a:ext cx="312906" cy="369332"/>
          </a:xfrm>
          <a:prstGeom prst="rect">
            <a:avLst/>
          </a:prstGeom>
          <a:noFill/>
        </p:spPr>
        <p:txBody>
          <a:bodyPr wrap="none" rtlCol="0">
            <a:spAutoFit/>
          </a:bodyPr>
          <a:lstStyle/>
          <a:p>
            <a:r>
              <a:rPr lang="en-GB" dirty="0">
                <a:solidFill>
                  <a:srgbClr val="9A0000"/>
                </a:solidFill>
              </a:rPr>
              <a:t>1</a:t>
            </a:r>
          </a:p>
        </p:txBody>
      </p:sp>
      <p:sp>
        <p:nvSpPr>
          <p:cNvPr id="386" name="Oval 385"/>
          <p:cNvSpPr/>
          <p:nvPr/>
        </p:nvSpPr>
        <p:spPr>
          <a:xfrm>
            <a:off x="1502561" y="2978950"/>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7" name="Oval 386"/>
          <p:cNvSpPr/>
          <p:nvPr/>
        </p:nvSpPr>
        <p:spPr>
          <a:xfrm>
            <a:off x="3908883" y="4138627"/>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8" name="TextBox 387"/>
          <p:cNvSpPr txBox="1"/>
          <p:nvPr/>
        </p:nvSpPr>
        <p:spPr>
          <a:xfrm>
            <a:off x="3908883" y="3877754"/>
            <a:ext cx="312906" cy="369332"/>
          </a:xfrm>
          <a:prstGeom prst="rect">
            <a:avLst/>
          </a:prstGeom>
          <a:noFill/>
        </p:spPr>
        <p:txBody>
          <a:bodyPr wrap="none" rtlCol="0">
            <a:spAutoFit/>
          </a:bodyPr>
          <a:lstStyle/>
          <a:p>
            <a:r>
              <a:rPr lang="en-GB" dirty="0">
                <a:solidFill>
                  <a:srgbClr val="9A0000"/>
                </a:solidFill>
              </a:rPr>
              <a:t>2</a:t>
            </a:r>
          </a:p>
        </p:txBody>
      </p:sp>
      <p:sp>
        <p:nvSpPr>
          <p:cNvPr id="389" name="TextBox 388"/>
          <p:cNvSpPr txBox="1"/>
          <p:nvPr/>
        </p:nvSpPr>
        <p:spPr>
          <a:xfrm>
            <a:off x="3707904" y="4221088"/>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AKMONEA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90" name="Oval 389"/>
          <p:cNvSpPr/>
          <p:nvPr/>
        </p:nvSpPr>
        <p:spPr>
          <a:xfrm>
            <a:off x="4091789" y="3060196"/>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1" name="TextBox 390"/>
          <p:cNvSpPr txBox="1"/>
          <p:nvPr/>
        </p:nvSpPr>
        <p:spPr>
          <a:xfrm>
            <a:off x="4172041" y="2854737"/>
            <a:ext cx="312906" cy="369332"/>
          </a:xfrm>
          <a:prstGeom prst="rect">
            <a:avLst/>
          </a:prstGeom>
          <a:noFill/>
        </p:spPr>
        <p:txBody>
          <a:bodyPr wrap="none" rtlCol="0">
            <a:spAutoFit/>
          </a:bodyPr>
          <a:lstStyle/>
          <a:p>
            <a:r>
              <a:rPr lang="en-GB" dirty="0">
                <a:solidFill>
                  <a:srgbClr val="9A0000"/>
                </a:solidFill>
              </a:rPr>
              <a:t>1</a:t>
            </a:r>
          </a:p>
        </p:txBody>
      </p:sp>
      <p:sp>
        <p:nvSpPr>
          <p:cNvPr id="392" name="Oval 391"/>
          <p:cNvSpPr/>
          <p:nvPr/>
        </p:nvSpPr>
        <p:spPr>
          <a:xfrm>
            <a:off x="3721393" y="5120898"/>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3" name="TextBox 392"/>
          <p:cNvSpPr txBox="1"/>
          <p:nvPr/>
        </p:nvSpPr>
        <p:spPr>
          <a:xfrm rot="19234416">
            <a:off x="3505407" y="5097648"/>
            <a:ext cx="7200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KEREPATA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94" name="Oval 393"/>
          <p:cNvSpPr/>
          <p:nvPr/>
        </p:nvSpPr>
        <p:spPr>
          <a:xfrm>
            <a:off x="802710" y="580990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5" name="TextBox 394"/>
          <p:cNvSpPr txBox="1"/>
          <p:nvPr/>
        </p:nvSpPr>
        <p:spPr>
          <a:xfrm>
            <a:off x="646257" y="5890978"/>
            <a:ext cx="312906" cy="369332"/>
          </a:xfrm>
          <a:prstGeom prst="rect">
            <a:avLst/>
          </a:prstGeom>
          <a:noFill/>
        </p:spPr>
        <p:txBody>
          <a:bodyPr wrap="none" rtlCol="0">
            <a:spAutoFit/>
          </a:bodyPr>
          <a:lstStyle/>
          <a:p>
            <a:r>
              <a:rPr lang="en-GB" dirty="0">
                <a:solidFill>
                  <a:srgbClr val="9A0000"/>
                </a:solidFill>
              </a:rPr>
              <a:t>1</a:t>
            </a:r>
          </a:p>
        </p:txBody>
      </p:sp>
      <p:sp>
        <p:nvSpPr>
          <p:cNvPr id="396" name="TextBox 395"/>
          <p:cNvSpPr txBox="1"/>
          <p:nvPr/>
        </p:nvSpPr>
        <p:spPr>
          <a:xfrm>
            <a:off x="6785882" y="3537302"/>
            <a:ext cx="64472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KOMANA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97" name="Oval 396"/>
          <p:cNvSpPr/>
          <p:nvPr/>
        </p:nvSpPr>
        <p:spPr>
          <a:xfrm>
            <a:off x="6892222" y="3587069"/>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8" name="TextBox 397"/>
          <p:cNvSpPr txBox="1"/>
          <p:nvPr/>
        </p:nvSpPr>
        <p:spPr>
          <a:xfrm>
            <a:off x="7704348" y="4002998"/>
            <a:ext cx="312906" cy="369332"/>
          </a:xfrm>
          <a:prstGeom prst="rect">
            <a:avLst/>
          </a:prstGeom>
          <a:noFill/>
        </p:spPr>
        <p:txBody>
          <a:bodyPr wrap="none" rtlCol="0">
            <a:spAutoFit/>
          </a:bodyPr>
          <a:lstStyle/>
          <a:p>
            <a:r>
              <a:rPr lang="en-GB" dirty="0">
                <a:solidFill>
                  <a:srgbClr val="9A0000"/>
                </a:solidFill>
              </a:rPr>
              <a:t>1</a:t>
            </a:r>
          </a:p>
        </p:txBody>
      </p:sp>
      <p:sp>
        <p:nvSpPr>
          <p:cNvPr id="399" name="Oval 398"/>
          <p:cNvSpPr/>
          <p:nvPr/>
        </p:nvSpPr>
        <p:spPr>
          <a:xfrm>
            <a:off x="7596336" y="4196645"/>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0" name="TextBox 399"/>
          <p:cNvSpPr txBox="1"/>
          <p:nvPr/>
        </p:nvSpPr>
        <p:spPr>
          <a:xfrm>
            <a:off x="6948264" y="3707740"/>
            <a:ext cx="312906" cy="369332"/>
          </a:xfrm>
          <a:prstGeom prst="rect">
            <a:avLst/>
          </a:prstGeom>
          <a:noFill/>
        </p:spPr>
        <p:txBody>
          <a:bodyPr wrap="none" rtlCol="0">
            <a:spAutoFit/>
          </a:bodyPr>
          <a:lstStyle/>
          <a:p>
            <a:r>
              <a:rPr lang="en-GB" dirty="0">
                <a:solidFill>
                  <a:srgbClr val="9A0000"/>
                </a:solidFill>
              </a:rPr>
              <a:t>1</a:t>
            </a:r>
          </a:p>
        </p:txBody>
      </p:sp>
      <p:sp>
        <p:nvSpPr>
          <p:cNvPr id="401" name="TextBox 400"/>
          <p:cNvSpPr txBox="1"/>
          <p:nvPr/>
        </p:nvSpPr>
        <p:spPr>
          <a:xfrm>
            <a:off x="5218266" y="2472214"/>
            <a:ext cx="312906" cy="369332"/>
          </a:xfrm>
          <a:prstGeom prst="rect">
            <a:avLst/>
          </a:prstGeom>
          <a:noFill/>
        </p:spPr>
        <p:txBody>
          <a:bodyPr wrap="none" rtlCol="0">
            <a:spAutoFit/>
          </a:bodyPr>
          <a:lstStyle/>
          <a:p>
            <a:r>
              <a:rPr lang="en-GB" dirty="0">
                <a:solidFill>
                  <a:srgbClr val="9A0000"/>
                </a:solidFill>
              </a:rPr>
              <a:t>2</a:t>
            </a:r>
          </a:p>
        </p:txBody>
      </p:sp>
      <p:sp>
        <p:nvSpPr>
          <p:cNvPr id="402" name="Oval 401"/>
          <p:cNvSpPr/>
          <p:nvPr/>
        </p:nvSpPr>
        <p:spPr>
          <a:xfrm>
            <a:off x="4517096" y="3173243"/>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3" name="TextBox 402"/>
          <p:cNvSpPr txBox="1"/>
          <p:nvPr/>
        </p:nvSpPr>
        <p:spPr>
          <a:xfrm>
            <a:off x="4607336" y="3307206"/>
            <a:ext cx="312906" cy="369332"/>
          </a:xfrm>
          <a:prstGeom prst="rect">
            <a:avLst/>
          </a:prstGeom>
          <a:noFill/>
        </p:spPr>
        <p:txBody>
          <a:bodyPr wrap="none" rtlCol="0">
            <a:spAutoFit/>
          </a:bodyPr>
          <a:lstStyle/>
          <a:p>
            <a:r>
              <a:rPr lang="en-GB" dirty="0">
                <a:solidFill>
                  <a:srgbClr val="9A0000"/>
                </a:solidFill>
              </a:rPr>
              <a:t>1</a:t>
            </a:r>
          </a:p>
        </p:txBody>
      </p:sp>
      <p:sp>
        <p:nvSpPr>
          <p:cNvPr id="404" name="Oval 403"/>
          <p:cNvSpPr/>
          <p:nvPr/>
        </p:nvSpPr>
        <p:spPr>
          <a:xfrm>
            <a:off x="4339545" y="3807041"/>
            <a:ext cx="216024" cy="252029"/>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5" name="TextBox 404"/>
          <p:cNvSpPr txBox="1"/>
          <p:nvPr/>
        </p:nvSpPr>
        <p:spPr>
          <a:xfrm rot="19637841">
            <a:off x="4155368" y="3802146"/>
            <a:ext cx="65915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PESSINUS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06" name="TextBox 405"/>
          <p:cNvSpPr txBox="1"/>
          <p:nvPr/>
        </p:nvSpPr>
        <p:spPr>
          <a:xfrm>
            <a:off x="4397386" y="3571827"/>
            <a:ext cx="312906" cy="369332"/>
          </a:xfrm>
          <a:prstGeom prst="rect">
            <a:avLst/>
          </a:prstGeom>
          <a:noFill/>
        </p:spPr>
        <p:txBody>
          <a:bodyPr wrap="none" rtlCol="0">
            <a:spAutoFit/>
          </a:bodyPr>
          <a:lstStyle/>
          <a:p>
            <a:r>
              <a:rPr lang="en-GB" dirty="0">
                <a:solidFill>
                  <a:srgbClr val="9A0000"/>
                </a:solidFill>
              </a:rPr>
              <a:t>1</a:t>
            </a:r>
          </a:p>
        </p:txBody>
      </p:sp>
      <p:sp>
        <p:nvSpPr>
          <p:cNvPr id="407" name="Oval 406"/>
          <p:cNvSpPr/>
          <p:nvPr/>
        </p:nvSpPr>
        <p:spPr>
          <a:xfrm>
            <a:off x="5014747" y="2656880"/>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8" name="TextBox 407"/>
          <p:cNvSpPr txBox="1"/>
          <p:nvPr/>
        </p:nvSpPr>
        <p:spPr>
          <a:xfrm>
            <a:off x="5940152" y="6381328"/>
            <a:ext cx="312906" cy="369332"/>
          </a:xfrm>
          <a:prstGeom prst="rect">
            <a:avLst/>
          </a:prstGeom>
          <a:noFill/>
        </p:spPr>
        <p:txBody>
          <a:bodyPr wrap="none" rtlCol="0">
            <a:spAutoFit/>
          </a:bodyPr>
          <a:lstStyle/>
          <a:p>
            <a:r>
              <a:rPr lang="en-GB" dirty="0">
                <a:solidFill>
                  <a:srgbClr val="9A0000"/>
                </a:solidFill>
              </a:rPr>
              <a:t>2</a:t>
            </a:r>
          </a:p>
        </p:txBody>
      </p:sp>
      <p:sp>
        <p:nvSpPr>
          <p:cNvPr id="409" name="Oval 408"/>
          <p:cNvSpPr/>
          <p:nvPr/>
        </p:nvSpPr>
        <p:spPr>
          <a:xfrm>
            <a:off x="5807500" y="6606644"/>
            <a:ext cx="263158" cy="288032"/>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0" name="TextBox 409"/>
          <p:cNvSpPr txBox="1"/>
          <p:nvPr/>
        </p:nvSpPr>
        <p:spPr>
          <a:xfrm>
            <a:off x="5508104" y="6642556"/>
            <a:ext cx="88036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PALAIPAPHOS</a:t>
            </a:r>
            <a:endParaRPr lang="en-GB" sz="1000" dirty="0">
              <a:solidFill>
                <a:schemeClr val="bg1">
                  <a:lumMod val="85000"/>
                  <a:lumOff val="15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815390042"/>
      </p:ext>
    </p:extLst>
  </p:cSld>
  <p:clrMapOvr>
    <a:masterClrMapping/>
  </p:clrMapOvr>
  <p:transition spd="slow">
    <p:randomBa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extBox 43"/>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tx1">
                    <a:lumMod val="65000"/>
                  </a:schemeClr>
                </a:solidFill>
              </a:rPr>
              <a:t>R. Talbert, Barrington Atlas of the Greek and Roman World, Princeton UP 2001</a:t>
            </a:r>
          </a:p>
        </p:txBody>
      </p:sp>
      <p:pic>
        <p:nvPicPr>
          <p:cNvPr id="13" name="Content Placeholder 3"/>
          <p:cNvPicPr>
            <a:picLocks noChangeAspect="1"/>
          </p:cNvPicPr>
          <p:nvPr/>
        </p:nvPicPr>
        <p:blipFill rotWithShape="1">
          <a:blip r:embed="rId2" cstate="print">
            <a:extLst>
              <a:ext uri="{28A0092B-C50C-407E-A947-70E740481C1C}">
                <a14:useLocalDpi xmlns:a14="http://schemas.microsoft.com/office/drawing/2010/main" val="0"/>
              </a:ext>
            </a:extLst>
          </a:blip>
          <a:srcRect l="5992"/>
          <a:stretch/>
        </p:blipFill>
        <p:spPr>
          <a:xfrm>
            <a:off x="484807" y="44625"/>
            <a:ext cx="8479681" cy="6765196"/>
          </a:xfrm>
          <a:prstGeom prst="rect">
            <a:avLst/>
          </a:prstGeom>
        </p:spPr>
      </p:pic>
      <p:sp>
        <p:nvSpPr>
          <p:cNvPr id="2" name="Title 1"/>
          <p:cNvSpPr>
            <a:spLocks noGrp="1"/>
          </p:cNvSpPr>
          <p:nvPr>
            <p:ph type="title"/>
          </p:nvPr>
        </p:nvSpPr>
        <p:spPr>
          <a:xfrm>
            <a:off x="457200" y="476672"/>
            <a:ext cx="8229600" cy="724942"/>
          </a:xfrm>
        </p:spPr>
        <p:txBody>
          <a:bodyPr/>
          <a:lstStyle/>
          <a:p>
            <a:r>
              <a:rPr lang="de-DE" dirty="0"/>
              <a:t>Résumé</a:t>
            </a:r>
            <a:endParaRPr lang="en-GB" dirty="0"/>
          </a:p>
        </p:txBody>
      </p:sp>
      <p:sp>
        <p:nvSpPr>
          <p:cNvPr id="17" name="TextBox 16"/>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26" name="Oval 25"/>
          <p:cNvSpPr/>
          <p:nvPr/>
        </p:nvSpPr>
        <p:spPr>
          <a:xfrm>
            <a:off x="2915816" y="5369815"/>
            <a:ext cx="216024" cy="22948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p:cNvSpPr/>
          <p:nvPr/>
        </p:nvSpPr>
        <p:spPr>
          <a:xfrm>
            <a:off x="2195736" y="5071721"/>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1941309" y="5103531"/>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3" name="Oval 32"/>
          <p:cNvSpPr/>
          <p:nvPr/>
        </p:nvSpPr>
        <p:spPr>
          <a:xfrm>
            <a:off x="2484408" y="4938861"/>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2339752" y="4941168"/>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4" name="Oval 33"/>
          <p:cNvSpPr/>
          <p:nvPr/>
        </p:nvSpPr>
        <p:spPr>
          <a:xfrm>
            <a:off x="1791958" y="4524407"/>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Oval 35"/>
          <p:cNvSpPr/>
          <p:nvPr/>
        </p:nvSpPr>
        <p:spPr>
          <a:xfrm>
            <a:off x="3023828" y="4516106"/>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8" name="Oval 37"/>
          <p:cNvSpPr/>
          <p:nvPr/>
        </p:nvSpPr>
        <p:spPr>
          <a:xfrm>
            <a:off x="1502561" y="4769965"/>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0" name="Oval 39"/>
          <p:cNvSpPr/>
          <p:nvPr/>
        </p:nvSpPr>
        <p:spPr>
          <a:xfrm>
            <a:off x="2418913" y="4124584"/>
            <a:ext cx="216024" cy="229487"/>
          </a:xfrm>
          <a:prstGeom prst="ellipse">
            <a:avLst/>
          </a:prstGeom>
          <a:gradFill flip="none" rotWithShape="1">
            <a:gsLst>
              <a:gs pos="30000">
                <a:srgbClr val="82B67D">
                  <a:lumMod val="91000"/>
                  <a:alpha val="53000"/>
                </a:srgbClr>
              </a:gs>
              <a:gs pos="0">
                <a:srgbClr val="92D050"/>
              </a:gs>
              <a:gs pos="100000">
                <a:schemeClr val="accent1">
                  <a:shade val="100000"/>
                  <a:satMod val="115000"/>
                </a:schemeClr>
              </a:gs>
            </a:gsLst>
            <a:path path="rect">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p:cNvSpPr/>
          <p:nvPr/>
        </p:nvSpPr>
        <p:spPr>
          <a:xfrm>
            <a:off x="2087724" y="2852936"/>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p:cNvSpPr/>
          <p:nvPr/>
        </p:nvSpPr>
        <p:spPr>
          <a:xfrm>
            <a:off x="1409829" y="4009840"/>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p:cNvSpPr txBox="1"/>
          <p:nvPr/>
        </p:nvSpPr>
        <p:spPr>
          <a:xfrm>
            <a:off x="2195736" y="4113904"/>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3" name="Oval 42"/>
          <p:cNvSpPr/>
          <p:nvPr/>
        </p:nvSpPr>
        <p:spPr>
          <a:xfrm>
            <a:off x="1800956" y="3895979"/>
            <a:ext cx="216024" cy="229487"/>
          </a:xfrm>
          <a:prstGeom prst="ellipse">
            <a:avLst/>
          </a:prstGeom>
          <a:gradFill flip="none" rotWithShape="1">
            <a:gsLst>
              <a:gs pos="30000">
                <a:srgbClr val="82B67D">
                  <a:lumMod val="91000"/>
                  <a:alpha val="53000"/>
                </a:srgbClr>
              </a:gs>
              <a:gs pos="0">
                <a:srgbClr val="92D050"/>
              </a:gs>
              <a:gs pos="100000">
                <a:schemeClr val="accent1">
                  <a:shade val="100000"/>
                  <a:satMod val="115000"/>
                </a:schemeClr>
              </a:gs>
            </a:gsLst>
            <a:path path="rect">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p:cNvSpPr txBox="1"/>
          <p:nvPr/>
        </p:nvSpPr>
        <p:spPr>
          <a:xfrm>
            <a:off x="4255339" y="2149347"/>
            <a:ext cx="4868274" cy="3493264"/>
          </a:xfrm>
          <a:prstGeom prst="rect">
            <a:avLst/>
          </a:prstGeom>
          <a:gradFill flip="none" rotWithShape="1">
            <a:gsLst>
              <a:gs pos="20000">
                <a:schemeClr val="accent4">
                  <a:tint val="79000"/>
                  <a:satMod val="180000"/>
                  <a:alpha val="28000"/>
                </a:schemeClr>
              </a:gs>
              <a:gs pos="93000">
                <a:schemeClr val="accent4">
                  <a:tint val="52000"/>
                  <a:satMod val="250000"/>
                </a:schemeClr>
              </a:gs>
              <a:gs pos="100000">
                <a:schemeClr val="accent4">
                  <a:tint val="29000"/>
                  <a:satMod val="300000"/>
                </a:schemeClr>
              </a:gs>
            </a:gsLst>
            <a:lin ang="18600000" scaled="0"/>
            <a:tileRect/>
          </a:gradFill>
          <a:scene3d>
            <a:camera prst="isometricOffAxis2Left"/>
            <a:lightRig rig="threePt" dir="t"/>
          </a:scene3d>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de-DE" sz="1300" b="1" dirty="0" err="1">
                <a:effectLst>
                  <a:outerShdw blurRad="38100" dist="38100" dir="2700000" algn="tl">
                    <a:srgbClr val="000000">
                      <a:alpha val="43137"/>
                    </a:srgbClr>
                  </a:outerShdw>
                </a:effectLst>
              </a:rPr>
              <a:t>Priestesses</a:t>
            </a:r>
            <a:r>
              <a:rPr lang="de-DE" sz="1300" b="1" dirty="0">
                <a:effectLst>
                  <a:outerShdw blurRad="38100" dist="38100" dir="2700000" algn="tl">
                    <a:srgbClr val="000000">
                      <a:alpha val="43137"/>
                    </a:srgbClr>
                  </a:outerShdw>
                </a:effectLst>
              </a:rPr>
              <a:t> on </a:t>
            </a:r>
            <a:r>
              <a:rPr lang="de-DE" sz="1300" b="1" dirty="0" err="1">
                <a:effectLst>
                  <a:outerShdw blurRad="38100" dist="38100" dir="2700000" algn="tl">
                    <a:srgbClr val="000000">
                      <a:alpha val="43137"/>
                    </a:srgbClr>
                  </a:outerShdw>
                </a:effectLst>
              </a:rPr>
              <a:t>their</a:t>
            </a:r>
            <a:r>
              <a:rPr lang="de-DE" sz="1300" b="1" dirty="0">
                <a:effectLst>
                  <a:outerShdw blurRad="38100" dist="38100" dir="2700000" algn="tl">
                    <a:srgbClr val="000000">
                      <a:alpha val="43137"/>
                    </a:srgbClr>
                  </a:outerShdw>
                </a:effectLst>
              </a:rPr>
              <a:t> </a:t>
            </a:r>
            <a:r>
              <a:rPr lang="de-DE" sz="1300" b="1" dirty="0" err="1">
                <a:effectLst>
                  <a:outerShdw blurRad="38100" dist="38100" dir="2700000" algn="tl">
                    <a:srgbClr val="000000">
                      <a:alpha val="43137"/>
                    </a:srgbClr>
                  </a:outerShdw>
                </a:effectLst>
              </a:rPr>
              <a:t>own</a:t>
            </a:r>
            <a:r>
              <a:rPr lang="de-DE" sz="1300" b="1" dirty="0">
                <a:effectLst>
                  <a:outerShdw blurRad="38100" dist="38100" dir="2700000" algn="tl">
                    <a:srgbClr val="000000">
                      <a:alpha val="43137"/>
                    </a:srgbClr>
                  </a:outerShdw>
                </a:effectLst>
              </a:rPr>
              <a:t>:</a:t>
            </a:r>
            <a:br>
              <a:rPr lang="de-DE" sz="1300" b="1" dirty="0">
                <a:effectLst>
                  <a:outerShdw blurRad="38100" dist="38100" dir="2700000" algn="tl">
                    <a:srgbClr val="000000">
                      <a:alpha val="43137"/>
                    </a:srgbClr>
                  </a:outerShdw>
                </a:effectLst>
              </a:rPr>
            </a:br>
            <a:r>
              <a:rPr lang="de-DE" sz="1300" dirty="0" err="1">
                <a:effectLst>
                  <a:outerShdw blurRad="38100" dist="38100" dir="2700000" algn="tl">
                    <a:srgbClr val="000000">
                      <a:alpha val="43137"/>
                    </a:srgbClr>
                  </a:outerShdw>
                </a:effectLst>
              </a:rPr>
              <a:t>probably</a:t>
            </a:r>
            <a:r>
              <a:rPr lang="de-DE" sz="1300" dirty="0">
                <a:effectLst>
                  <a:outerShdw blurRad="38100" dist="38100" dir="2700000" algn="tl">
                    <a:srgbClr val="000000">
                      <a:alpha val="43137"/>
                    </a:srgbClr>
                  </a:outerShdw>
                </a:effectLst>
              </a:rPr>
              <a:t> </a:t>
            </a:r>
            <a:r>
              <a:rPr lang="de-DE" sz="1300" dirty="0" err="1">
                <a:effectLst>
                  <a:outerShdw blurRad="38100" dist="38100" dir="2700000" algn="tl">
                    <a:srgbClr val="000000">
                      <a:alpha val="43137"/>
                    </a:srgbClr>
                  </a:outerShdw>
                </a:effectLst>
              </a:rPr>
              <a:t>married</a:t>
            </a:r>
            <a:r>
              <a:rPr lang="de-DE" sz="1300" dirty="0">
                <a:effectLst>
                  <a:outerShdw blurRad="38100" dist="38100" dir="2700000" algn="tl">
                    <a:srgbClr val="000000">
                      <a:alpha val="43137"/>
                    </a:srgbClr>
                  </a:outerShdw>
                </a:effectLst>
              </a:rPr>
              <a:t>, but </a:t>
            </a:r>
            <a:r>
              <a:rPr lang="de-DE" sz="1300" dirty="0" err="1">
                <a:effectLst>
                  <a:outerShdw blurRad="38100" dist="38100" dir="2700000" algn="tl">
                    <a:srgbClr val="000000">
                      <a:alpha val="43137"/>
                    </a:srgbClr>
                  </a:outerShdw>
                </a:effectLst>
              </a:rPr>
              <a:t>husband</a:t>
            </a:r>
            <a:r>
              <a:rPr lang="de-DE" sz="1300" dirty="0">
                <a:effectLst>
                  <a:outerShdw blurRad="38100" dist="38100" dir="2700000" algn="tl">
                    <a:srgbClr val="000000">
                      <a:alpha val="43137"/>
                    </a:srgbClr>
                  </a:outerShdw>
                </a:effectLst>
              </a:rPr>
              <a:t> </a:t>
            </a:r>
            <a:r>
              <a:rPr lang="de-DE" sz="1300" dirty="0" err="1">
                <a:effectLst>
                  <a:outerShdw blurRad="38100" dist="38100" dir="2700000" algn="tl">
                    <a:srgbClr val="000000">
                      <a:alpha val="43137"/>
                    </a:srgbClr>
                  </a:outerShdw>
                </a:effectLst>
              </a:rPr>
              <a:t>rarely</a:t>
            </a:r>
            <a:r>
              <a:rPr lang="de-DE" sz="1300" dirty="0">
                <a:effectLst>
                  <a:outerShdw blurRad="38100" dist="38100" dir="2700000" algn="tl">
                    <a:srgbClr val="000000">
                      <a:alpha val="43137"/>
                    </a:srgbClr>
                  </a:outerShdw>
                </a:effectLst>
              </a:rPr>
              <a:t> </a:t>
            </a:r>
            <a:r>
              <a:rPr lang="de-DE" sz="1300" dirty="0" err="1">
                <a:effectLst>
                  <a:outerShdw blurRad="38100" dist="38100" dir="2700000" algn="tl">
                    <a:srgbClr val="000000">
                      <a:alpha val="43137"/>
                    </a:srgbClr>
                  </a:outerShdw>
                </a:effectLst>
              </a:rPr>
              <a:t>mentioned</a:t>
            </a:r>
            <a:r>
              <a:rPr lang="de-DE" sz="1300" dirty="0">
                <a:effectLst>
                  <a:outerShdw blurRad="38100" dist="38100" dir="2700000" algn="tl">
                    <a:srgbClr val="000000">
                      <a:alpha val="43137"/>
                    </a:srgbClr>
                  </a:outerShdw>
                </a:effectLst>
              </a:rPr>
              <a:t>;</a:t>
            </a:r>
            <a:br>
              <a:rPr lang="de-DE" sz="1300" dirty="0">
                <a:effectLst>
                  <a:outerShdw blurRad="38100" dist="38100" dir="2700000" algn="tl">
                    <a:srgbClr val="000000">
                      <a:alpha val="43137"/>
                    </a:srgbClr>
                  </a:outerShdw>
                </a:effectLst>
              </a:rPr>
            </a:br>
            <a:r>
              <a:rPr lang="de-DE" sz="1300" dirty="0" err="1">
                <a:effectLst>
                  <a:outerShdw blurRad="38100" dist="38100" dir="2700000" algn="tl">
                    <a:srgbClr val="000000">
                      <a:alpha val="43137"/>
                    </a:srgbClr>
                  </a:outerShdw>
                </a:effectLst>
              </a:rPr>
              <a:t>many</a:t>
            </a:r>
            <a:r>
              <a:rPr lang="de-DE" sz="1300" dirty="0">
                <a:effectLst>
                  <a:outerShdw blurRad="38100" dist="38100" dir="2700000" algn="tl">
                    <a:srgbClr val="000000">
                      <a:alpha val="43137"/>
                    </a:srgbClr>
                  </a:outerShdw>
                </a:effectLst>
              </a:rPr>
              <a:t> </a:t>
            </a:r>
            <a:r>
              <a:rPr lang="de-DE" sz="1300" dirty="0" err="1">
                <a:effectLst>
                  <a:outerShdw blurRad="38100" dist="38100" dir="2700000" algn="tl">
                    <a:srgbClr val="000000">
                      <a:alpha val="43137"/>
                    </a:srgbClr>
                  </a:outerShdw>
                </a:effectLst>
              </a:rPr>
              <a:t>husbands</a:t>
            </a:r>
            <a:r>
              <a:rPr lang="de-DE" sz="1300" dirty="0">
                <a:effectLst>
                  <a:outerShdw blurRad="38100" dist="38100" dir="2700000" algn="tl">
                    <a:srgbClr val="000000">
                      <a:alpha val="43137"/>
                    </a:srgbClr>
                  </a:outerShdw>
                </a:effectLst>
              </a:rPr>
              <a:t> </a:t>
            </a:r>
            <a:r>
              <a:rPr lang="de-DE" sz="1300" dirty="0" err="1">
                <a:effectLst>
                  <a:outerShdw blurRad="38100" dist="38100" dir="2700000" algn="tl">
                    <a:srgbClr val="000000">
                      <a:alpha val="43137"/>
                    </a:srgbClr>
                  </a:outerShdw>
                </a:effectLst>
              </a:rPr>
              <a:t>were</a:t>
            </a:r>
            <a:r>
              <a:rPr lang="de-DE" sz="1300" dirty="0">
                <a:effectLst>
                  <a:outerShdw blurRad="38100" dist="38100" dir="2700000" algn="tl">
                    <a:srgbClr val="000000">
                      <a:alpha val="43137"/>
                    </a:srgbClr>
                  </a:outerShdw>
                </a:effectLst>
              </a:rPr>
              <a:t> </a:t>
            </a:r>
            <a:r>
              <a:rPr lang="de-DE" sz="1300" dirty="0" err="1">
                <a:effectLst>
                  <a:outerShdw blurRad="38100" dist="38100" dir="2700000" algn="tl">
                    <a:srgbClr val="000000">
                      <a:alpha val="43137"/>
                    </a:srgbClr>
                  </a:outerShdw>
                </a:effectLst>
              </a:rPr>
              <a:t>no</a:t>
            </a:r>
            <a:r>
              <a:rPr lang="de-DE" sz="1300" dirty="0">
                <a:effectLst>
                  <a:outerShdw blurRad="38100" dist="38100" dir="2700000" algn="tl">
                    <a:srgbClr val="000000">
                      <a:alpha val="43137"/>
                    </a:srgbClr>
                  </a:outerShdw>
                </a:effectLst>
              </a:rPr>
              <a:t> </a:t>
            </a:r>
            <a:r>
              <a:rPr lang="de-DE" sz="1300" dirty="0" err="1">
                <a:effectLst>
                  <a:outerShdw blurRad="38100" dist="38100" dir="2700000" algn="tl">
                    <a:srgbClr val="000000">
                      <a:alpha val="43137"/>
                    </a:srgbClr>
                  </a:outerShdw>
                </a:effectLst>
              </a:rPr>
              <a:t>high</a:t>
            </a:r>
            <a:r>
              <a:rPr lang="de-DE" sz="1300" dirty="0">
                <a:effectLst>
                  <a:outerShdw blurRad="38100" dist="38100" dir="2700000" algn="tl">
                    <a:srgbClr val="000000">
                      <a:alpha val="43137"/>
                    </a:srgbClr>
                  </a:outerShdw>
                </a:effectLst>
              </a:rPr>
              <a:t> priest</a:t>
            </a:r>
            <a:r>
              <a:rPr lang="de-DE" sz="1200" dirty="0">
                <a:effectLst>
                  <a:outerShdw blurRad="38100" dist="38100" dir="2700000" algn="tl">
                    <a:srgbClr val="000000">
                      <a:alpha val="43137"/>
                    </a:srgbClr>
                  </a:outerShdw>
                </a:effectLst>
              </a:rPr>
              <a:t>! </a:t>
            </a:r>
          </a:p>
          <a:p>
            <a:pPr marL="285750" indent="-285750">
              <a:buFont typeface="Wingdings" pitchFamily="2" charset="2"/>
              <a:buChar char="Ø"/>
            </a:pPr>
            <a:r>
              <a:rPr lang="de-DE" sz="1300" dirty="0">
                <a:effectLst>
                  <a:outerShdw blurRad="38100" dist="38100" dir="2700000" algn="tl">
                    <a:srgbClr val="000000">
                      <a:alpha val="43137"/>
                    </a:srgbClr>
                  </a:outerShdw>
                </a:effectLst>
              </a:rPr>
              <a:t>e.g., all </a:t>
            </a:r>
            <a:r>
              <a:rPr lang="de-DE" sz="1300" i="1" dirty="0" err="1">
                <a:effectLst>
                  <a:outerShdw blurRad="38100" dist="38100" dir="2700000" algn="tl">
                    <a:srgbClr val="000000">
                      <a:alpha val="43137"/>
                    </a:srgbClr>
                  </a:outerShdw>
                </a:effectLst>
              </a:rPr>
              <a:t>archiereiai</a:t>
            </a:r>
            <a:r>
              <a:rPr lang="de-DE" sz="1300" i="1" dirty="0">
                <a:effectLst>
                  <a:outerShdw blurRad="38100" dist="38100" dir="2700000" algn="tl">
                    <a:srgbClr val="000000">
                      <a:alpha val="43137"/>
                    </a:srgbClr>
                  </a:outerShdw>
                </a:effectLst>
              </a:rPr>
              <a:t> </a:t>
            </a:r>
            <a:r>
              <a:rPr lang="de-DE" sz="1300" dirty="0">
                <a:effectLst>
                  <a:outerShdw blurRad="38100" dist="38100" dir="2700000" algn="tl">
                    <a:srgbClr val="000000">
                      <a:alpha val="43137"/>
                    </a:srgbClr>
                  </a:outerShdw>
                </a:effectLst>
              </a:rPr>
              <a:t>in </a:t>
            </a:r>
            <a:r>
              <a:rPr lang="de-DE" sz="1300" b="1" dirty="0">
                <a:effectLst>
                  <a:outerShdw blurRad="38100" dist="38100" dir="2700000" algn="tl">
                    <a:srgbClr val="000000">
                      <a:alpha val="43137"/>
                    </a:srgbClr>
                  </a:outerShdw>
                </a:effectLst>
              </a:rPr>
              <a:t>Magnesia</a:t>
            </a:r>
            <a:r>
              <a:rPr lang="de-DE" sz="1300" dirty="0">
                <a:effectLst>
                  <a:outerShdw blurRad="38100" dist="38100" dir="2700000" algn="tl">
                    <a:srgbClr val="000000">
                      <a:alpha val="43137"/>
                    </a:srgbClr>
                  </a:outerShdw>
                </a:effectLst>
              </a:rPr>
              <a:t>:</a:t>
            </a:r>
          </a:p>
          <a:p>
            <a:pPr marL="742950" lvl="1" indent="-285750">
              <a:buFont typeface="Wingdings" pitchFamily="2" charset="2"/>
              <a:buChar char="Ø"/>
            </a:pPr>
            <a:r>
              <a:rPr lang="de-DE" sz="1300" dirty="0">
                <a:effectLst>
                  <a:outerShdw blurRad="38100" dist="38100" dir="2700000" algn="tl">
                    <a:srgbClr val="000000">
                      <a:alpha val="43137"/>
                    </a:srgbClr>
                  </a:outerShdw>
                </a:effectLst>
              </a:rPr>
              <a:t>Iuliane</a:t>
            </a:r>
          </a:p>
          <a:p>
            <a:pPr marL="742950" lvl="1" indent="-285750">
              <a:buFont typeface="Wingdings" pitchFamily="2" charset="2"/>
              <a:buChar char="Ø"/>
            </a:pPr>
            <a:r>
              <a:rPr lang="en-GB" sz="1300" dirty="0" err="1">
                <a:effectLst>
                  <a:outerShdw blurRad="38100" dist="38100" dir="2700000" algn="tl">
                    <a:srgbClr val="000000">
                      <a:alpha val="43137"/>
                    </a:srgbClr>
                  </a:outerShdw>
                </a:effectLst>
              </a:rPr>
              <a:t>Silicia</a:t>
            </a:r>
            <a:r>
              <a:rPr lang="en-GB" sz="1300" dirty="0">
                <a:effectLst>
                  <a:outerShdw blurRad="38100" dist="38100" dir="2700000" algn="tl">
                    <a:srgbClr val="000000">
                      <a:alpha val="43137"/>
                    </a:srgbClr>
                  </a:outerShdw>
                </a:effectLst>
              </a:rPr>
              <a:t> </a:t>
            </a:r>
            <a:r>
              <a:rPr lang="en-GB" sz="1300" dirty="0" err="1">
                <a:effectLst>
                  <a:outerShdw blurRad="38100" dist="38100" dir="2700000" algn="tl">
                    <a:srgbClr val="000000">
                      <a:alpha val="43137"/>
                    </a:srgbClr>
                  </a:outerShdw>
                </a:effectLst>
              </a:rPr>
              <a:t>Chairemonis</a:t>
            </a:r>
            <a:endParaRPr lang="en-GB" sz="1300" dirty="0">
              <a:effectLst>
                <a:outerShdw blurRad="38100" dist="38100" dir="2700000" algn="tl">
                  <a:srgbClr val="000000">
                    <a:alpha val="43137"/>
                  </a:srgbClr>
                </a:outerShdw>
              </a:effectLst>
            </a:endParaRPr>
          </a:p>
          <a:p>
            <a:pPr marL="285750" indent="-285750">
              <a:buFont typeface="Wingdings" pitchFamily="2" charset="2"/>
              <a:buChar char="Ø"/>
            </a:pPr>
            <a:r>
              <a:rPr lang="de-DE" sz="1300" dirty="0">
                <a:effectLst>
                  <a:outerShdw blurRad="38100" dist="38100" dir="2700000" algn="tl">
                    <a:srgbClr val="000000">
                      <a:alpha val="43137"/>
                    </a:srgbClr>
                  </a:outerShdw>
                </a:effectLst>
              </a:rPr>
              <a:t>all </a:t>
            </a:r>
            <a:r>
              <a:rPr lang="de-DE" sz="1300" dirty="0" err="1">
                <a:effectLst>
                  <a:outerShdw blurRad="38100" dist="38100" dir="2700000" algn="tl">
                    <a:srgbClr val="000000">
                      <a:alpha val="43137"/>
                    </a:srgbClr>
                  </a:outerShdw>
                </a:effectLst>
              </a:rPr>
              <a:t>priestesses</a:t>
            </a:r>
            <a:r>
              <a:rPr lang="de-DE" sz="1300" dirty="0">
                <a:effectLst>
                  <a:outerShdw blurRad="38100" dist="38100" dir="2700000" algn="tl">
                    <a:srgbClr val="000000">
                      <a:alpha val="43137"/>
                    </a:srgbClr>
                  </a:outerShdw>
                </a:effectLst>
              </a:rPr>
              <a:t> in </a:t>
            </a:r>
            <a:r>
              <a:rPr lang="de-DE" sz="1300" b="1" dirty="0">
                <a:effectLst>
                  <a:outerShdw blurRad="38100" dist="38100" dir="2700000" algn="tl">
                    <a:srgbClr val="000000">
                      <a:alpha val="43137"/>
                    </a:srgbClr>
                  </a:outerShdw>
                </a:effectLst>
              </a:rPr>
              <a:t>Tralles</a:t>
            </a:r>
            <a:r>
              <a:rPr lang="de-DE" sz="1300" dirty="0">
                <a:effectLst>
                  <a:outerShdw blurRad="38100" dist="38100" dir="2700000" algn="tl">
                    <a:srgbClr val="000000">
                      <a:alpha val="43137"/>
                    </a:srgbClr>
                  </a:outerShdw>
                </a:effectLst>
              </a:rPr>
              <a:t>:</a:t>
            </a:r>
          </a:p>
          <a:p>
            <a:pPr marL="742950" lvl="1" indent="-285750">
              <a:buFont typeface="Wingdings" pitchFamily="2" charset="2"/>
              <a:buChar char="Ø"/>
            </a:pPr>
            <a:r>
              <a:rPr lang="en-GB" sz="1300" dirty="0" err="1">
                <a:effectLst>
                  <a:outerShdw blurRad="38100" dist="38100" dir="2700000" algn="tl">
                    <a:srgbClr val="000000">
                      <a:alpha val="43137"/>
                    </a:srgbClr>
                  </a:outerShdw>
                </a:effectLst>
              </a:rPr>
              <a:t>Lucilia</a:t>
            </a:r>
            <a:r>
              <a:rPr lang="en-GB" sz="1300" dirty="0">
                <a:effectLst>
                  <a:outerShdw blurRad="38100" dist="38100" dir="2700000" algn="tl">
                    <a:srgbClr val="000000">
                      <a:alpha val="43137"/>
                    </a:srgbClr>
                  </a:outerShdw>
                </a:effectLst>
              </a:rPr>
              <a:t> </a:t>
            </a:r>
            <a:r>
              <a:rPr lang="en-GB" sz="1300" dirty="0" err="1">
                <a:effectLst>
                  <a:outerShdw blurRad="38100" dist="38100" dir="2700000" algn="tl">
                    <a:srgbClr val="000000">
                      <a:alpha val="43137"/>
                    </a:srgbClr>
                  </a:outerShdw>
                </a:effectLst>
              </a:rPr>
              <a:t>Laudikè</a:t>
            </a:r>
            <a:endParaRPr lang="en-GB" sz="1300" dirty="0">
              <a:effectLst>
                <a:outerShdw blurRad="38100" dist="38100" dir="2700000" algn="tl">
                  <a:srgbClr val="000000">
                    <a:alpha val="43137"/>
                  </a:srgbClr>
                </a:outerShdw>
              </a:effectLst>
            </a:endParaRPr>
          </a:p>
          <a:p>
            <a:pPr marL="742950" lvl="1" indent="-285750">
              <a:buFont typeface="Wingdings" pitchFamily="2" charset="2"/>
              <a:buChar char="Ø"/>
            </a:pPr>
            <a:r>
              <a:rPr lang="en-GB" sz="1300" dirty="0">
                <a:effectLst>
                  <a:outerShdw blurRad="38100" dist="38100" dir="2700000" algn="tl">
                    <a:srgbClr val="000000">
                      <a:alpha val="43137"/>
                    </a:srgbClr>
                  </a:outerShdw>
                </a:effectLst>
              </a:rPr>
              <a:t>Claudia </a:t>
            </a:r>
            <a:r>
              <a:rPr lang="en-GB" sz="1300" dirty="0" err="1">
                <a:effectLst>
                  <a:outerShdw blurRad="38100" dist="38100" dir="2700000" algn="tl">
                    <a:srgbClr val="000000">
                      <a:alpha val="43137"/>
                    </a:srgbClr>
                  </a:outerShdw>
                </a:effectLst>
              </a:rPr>
              <a:t>Apphia</a:t>
            </a:r>
            <a:endParaRPr lang="en-GB" sz="1300" dirty="0">
              <a:effectLst>
                <a:outerShdw blurRad="38100" dist="38100" dir="2700000" algn="tl">
                  <a:srgbClr val="000000">
                    <a:alpha val="43137"/>
                  </a:srgbClr>
                </a:outerShdw>
              </a:effectLst>
            </a:endParaRPr>
          </a:p>
          <a:p>
            <a:pPr marL="742950" lvl="1" indent="-285750">
              <a:buFont typeface="Wingdings" pitchFamily="2" charset="2"/>
              <a:buChar char="Ø"/>
            </a:pPr>
            <a:r>
              <a:rPr lang="fr-FR" sz="1300" dirty="0">
                <a:effectLst>
                  <a:outerShdw blurRad="38100" dist="38100" dir="2700000" algn="tl">
                    <a:srgbClr val="000000">
                      <a:alpha val="43137"/>
                    </a:srgbClr>
                  </a:outerShdw>
                </a:effectLst>
              </a:rPr>
              <a:t>and Iulia </a:t>
            </a:r>
            <a:r>
              <a:rPr lang="fr-FR" sz="1300" dirty="0" err="1">
                <a:effectLst>
                  <a:outerShdw blurRad="38100" dist="38100" dir="2700000" algn="tl">
                    <a:srgbClr val="000000">
                      <a:alpha val="43137"/>
                    </a:srgbClr>
                  </a:outerShdw>
                </a:effectLst>
              </a:rPr>
              <a:t>Apphia</a:t>
            </a:r>
            <a:r>
              <a:rPr lang="fr-FR" sz="1300" dirty="0">
                <a:effectLst>
                  <a:outerShdw blurRad="38100" dist="38100" dir="2700000" algn="tl">
                    <a:srgbClr val="000000">
                      <a:alpha val="43137"/>
                    </a:srgbClr>
                  </a:outerShdw>
                </a:effectLst>
              </a:rPr>
              <a:t>, </a:t>
            </a:r>
            <a:r>
              <a:rPr lang="en-GB" sz="1300" dirty="0" err="1">
                <a:effectLst>
                  <a:outerShdw blurRad="38100" dist="38100" dir="2700000" algn="tl">
                    <a:srgbClr val="000000">
                      <a:alpha val="43137"/>
                    </a:srgbClr>
                  </a:outerShdw>
                </a:effectLst>
              </a:rPr>
              <a:t>ἱέρει</a:t>
            </a:r>
            <a:r>
              <a:rPr lang="en-GB" sz="1300" dirty="0">
                <a:effectLst>
                  <a:outerShdw blurRad="38100" dist="38100" dir="2700000" algn="tl">
                    <a:srgbClr val="000000">
                      <a:alpha val="43137"/>
                    </a:srgbClr>
                  </a:outerShdw>
                </a:effectLst>
              </a:rPr>
              <a:t>α Σεβαστὴς Ἀγριππείνας</a:t>
            </a:r>
          </a:p>
          <a:p>
            <a:pPr marL="285750" indent="-285750">
              <a:buFont typeface="Wingdings" pitchFamily="2" charset="2"/>
              <a:buChar char="Ø"/>
            </a:pPr>
            <a:r>
              <a:rPr lang="de-DE" sz="1300" dirty="0">
                <a:effectLst>
                  <a:outerShdw blurRad="38100" dist="38100" dir="2700000" algn="tl">
                    <a:srgbClr val="000000">
                      <a:alpha val="43137"/>
                    </a:srgbClr>
                  </a:outerShdw>
                </a:effectLst>
              </a:rPr>
              <a:t>all </a:t>
            </a:r>
            <a:r>
              <a:rPr lang="de-DE" sz="1300" i="1" dirty="0">
                <a:effectLst>
                  <a:outerShdw blurRad="38100" dist="38100" dir="2700000" algn="tl">
                    <a:srgbClr val="000000">
                      <a:alpha val="43137"/>
                    </a:srgbClr>
                  </a:outerShdw>
                </a:effectLst>
              </a:rPr>
              <a:t>archiereia</a:t>
            </a:r>
            <a:r>
              <a:rPr lang="de-DE" sz="1300" dirty="0">
                <a:effectLst>
                  <a:outerShdw blurRad="38100" dist="38100" dir="2700000" algn="tl">
                    <a:srgbClr val="000000">
                      <a:alpha val="43137"/>
                    </a:srgbClr>
                  </a:outerShdw>
                </a:effectLst>
              </a:rPr>
              <a:t> in </a:t>
            </a:r>
            <a:r>
              <a:rPr lang="de-DE" sz="1300" b="1" dirty="0">
                <a:effectLst>
                  <a:outerShdw blurRad="38100" dist="38100" dir="2700000" algn="tl">
                    <a:srgbClr val="000000">
                      <a:alpha val="43137"/>
                    </a:srgbClr>
                  </a:outerShdw>
                </a:effectLst>
              </a:rPr>
              <a:t>Smyrna</a:t>
            </a:r>
          </a:p>
          <a:p>
            <a:pPr marL="742950" lvl="1" indent="-285750">
              <a:buFont typeface="Wingdings" pitchFamily="2" charset="2"/>
              <a:buChar char="Ø"/>
            </a:pPr>
            <a:r>
              <a:rPr lang="de-DE" sz="1300" dirty="0">
                <a:effectLst>
                  <a:outerShdw blurRad="38100" dist="38100" dir="2700000" algn="tl">
                    <a:srgbClr val="000000">
                      <a:alpha val="43137"/>
                    </a:srgbClr>
                  </a:outerShdw>
                </a:effectLst>
              </a:rPr>
              <a:t>Marcia Klaudia Iuliane (2 x</a:t>
            </a:r>
            <a:r>
              <a:rPr lang="en-GB" sz="1300" dirty="0">
                <a:effectLst>
                  <a:outerShdw blurRad="38100" dist="38100" dir="2700000" algn="tl">
                    <a:srgbClr val="000000">
                      <a:alpha val="43137"/>
                    </a:srgbClr>
                  </a:outerShdw>
                </a:effectLst>
              </a:rPr>
              <a:t> </a:t>
            </a:r>
            <a:r>
              <a:rPr lang="en-GB" sz="1300" dirty="0" err="1">
                <a:effectLst>
                  <a:outerShdw blurRad="38100" dist="38100" dir="2700000" algn="tl">
                    <a:srgbClr val="000000">
                      <a:alpha val="43137"/>
                    </a:srgbClr>
                  </a:outerShdw>
                </a:effectLst>
              </a:rPr>
              <a:t>ἀρχιέρει</a:t>
            </a:r>
            <a:r>
              <a:rPr lang="en-GB" sz="1300" dirty="0">
                <a:effectLst>
                  <a:outerShdw blurRad="38100" dist="38100" dir="2700000" algn="tl">
                    <a:srgbClr val="000000">
                      <a:alpha val="43137"/>
                    </a:srgbClr>
                  </a:outerShdw>
                </a:effectLst>
              </a:rPr>
              <a:t>α) </a:t>
            </a:r>
            <a:r>
              <a:rPr lang="de-DE" sz="1300" dirty="0">
                <a:effectLst>
                  <a:outerShdw blurRad="38100" dist="38100" dir="2700000" algn="tl">
                    <a:srgbClr val="000000">
                      <a:alpha val="43137"/>
                    </a:srgbClr>
                  </a:outerShdw>
                </a:effectLst>
              </a:rPr>
              <a:t> </a:t>
            </a:r>
          </a:p>
          <a:p>
            <a:pPr marL="742950" lvl="1" indent="-285750">
              <a:buFont typeface="Wingdings" pitchFamily="2" charset="2"/>
              <a:buChar char="Ø"/>
            </a:pPr>
            <a:r>
              <a:rPr lang="en-GB" sz="1300" dirty="0">
                <a:effectLst>
                  <a:outerShdw blurRad="38100" dist="38100" dir="2700000" algn="tl">
                    <a:srgbClr val="000000">
                      <a:alpha val="43137"/>
                    </a:srgbClr>
                  </a:outerShdw>
                </a:effectLst>
              </a:rPr>
              <a:t>Aurelia </a:t>
            </a:r>
            <a:r>
              <a:rPr lang="en-GB" sz="1300" dirty="0" err="1">
                <a:effectLst>
                  <a:outerShdw blurRad="38100" dist="38100" dir="2700000" algn="tl">
                    <a:srgbClr val="000000">
                      <a:alpha val="43137"/>
                    </a:srgbClr>
                  </a:outerShdw>
                </a:effectLst>
              </a:rPr>
              <a:t>Fausta</a:t>
            </a:r>
            <a:endParaRPr lang="en-GB" sz="1300" dirty="0">
              <a:effectLst>
                <a:outerShdw blurRad="38100" dist="38100" dir="2700000" algn="tl">
                  <a:srgbClr val="000000">
                    <a:alpha val="43137"/>
                  </a:srgbClr>
                </a:outerShdw>
              </a:effectLst>
            </a:endParaRPr>
          </a:p>
          <a:p>
            <a:pPr marL="742950" lvl="1" indent="-285750">
              <a:buFont typeface="Wingdings" pitchFamily="2" charset="2"/>
              <a:buChar char="Ø"/>
            </a:pPr>
            <a:r>
              <a:rPr lang="en-GB" sz="1300" dirty="0" err="1">
                <a:effectLst>
                  <a:outerShdw blurRad="38100" dist="38100" dir="2700000" algn="tl">
                    <a:srgbClr val="000000">
                      <a:alpha val="43137"/>
                    </a:srgbClr>
                  </a:outerShdw>
                </a:effectLst>
              </a:rPr>
              <a:t>Nymphidia</a:t>
            </a:r>
            <a:r>
              <a:rPr lang="en-GB" sz="1300" dirty="0">
                <a:effectLst>
                  <a:outerShdw blurRad="38100" dist="38100" dir="2700000" algn="tl">
                    <a:srgbClr val="000000">
                      <a:alpha val="43137"/>
                    </a:srgbClr>
                  </a:outerShdw>
                </a:effectLst>
              </a:rPr>
              <a:t> (list of </a:t>
            </a:r>
            <a:r>
              <a:rPr lang="en-GB" sz="1300" i="1" dirty="0" err="1">
                <a:effectLst>
                  <a:outerShdw blurRad="38100" dist="38100" dir="2700000" algn="tl">
                    <a:srgbClr val="000000">
                      <a:alpha val="43137"/>
                    </a:srgbClr>
                  </a:outerShdw>
                </a:effectLst>
              </a:rPr>
              <a:t>euergetes</a:t>
            </a:r>
            <a:r>
              <a:rPr lang="en-GB" sz="1300" dirty="0">
                <a:effectLst>
                  <a:outerShdw blurRad="38100" dist="38100" dir="2700000" algn="tl">
                    <a:srgbClr val="000000">
                      <a:alpha val="43137"/>
                    </a:srgbClr>
                  </a:outerShdw>
                </a:effectLst>
              </a:rPr>
              <a:t>)</a:t>
            </a:r>
          </a:p>
          <a:p>
            <a:pPr marL="742950" lvl="1" indent="-285750">
              <a:buFont typeface="Wingdings" pitchFamily="2" charset="2"/>
              <a:buChar char="Ø"/>
            </a:pPr>
            <a:r>
              <a:rPr lang="en-GB" sz="1300" dirty="0">
                <a:effectLst>
                  <a:outerShdw blurRad="38100" dist="38100" dir="2700000" algn="tl">
                    <a:srgbClr val="000000">
                      <a:alpha val="43137"/>
                    </a:srgbClr>
                  </a:outerShdw>
                </a:effectLst>
              </a:rPr>
              <a:t>Aurelia </a:t>
            </a:r>
            <a:r>
              <a:rPr lang="en-GB" sz="1300" dirty="0" err="1">
                <a:effectLst>
                  <a:outerShdw blurRad="38100" dist="38100" dir="2700000" algn="tl">
                    <a:srgbClr val="000000">
                      <a:alpha val="43137"/>
                    </a:srgbClr>
                  </a:outerShdw>
                </a:effectLst>
              </a:rPr>
              <a:t>Melitè</a:t>
            </a:r>
            <a:r>
              <a:rPr lang="en-GB" sz="1300" dirty="0">
                <a:effectLst>
                  <a:outerShdw blurRad="38100" dist="38100" dir="2700000" algn="tl">
                    <a:srgbClr val="000000">
                      <a:alpha val="43137"/>
                    </a:srgbClr>
                  </a:outerShdw>
                </a:effectLst>
              </a:rPr>
              <a:t> (husband unknown) </a:t>
            </a:r>
          </a:p>
          <a:p>
            <a:pPr marL="285750" indent="-285750">
              <a:buFont typeface="Wingdings" pitchFamily="2" charset="2"/>
              <a:buChar char="Ø"/>
            </a:pPr>
            <a:r>
              <a:rPr lang="en-GB" sz="1300" dirty="0">
                <a:effectLst>
                  <a:outerShdw blurRad="38100" dist="38100" dir="2700000" algn="tl">
                    <a:srgbClr val="000000">
                      <a:alpha val="43137"/>
                    </a:srgbClr>
                  </a:outerShdw>
                </a:effectLst>
              </a:rPr>
              <a:t>Equally: Philadelphia (1\1), </a:t>
            </a:r>
            <a:r>
              <a:rPr lang="en-GB" sz="1300" dirty="0" err="1">
                <a:effectLst>
                  <a:outerShdw blurRad="38100" dist="38100" dir="2700000" algn="tl">
                    <a:srgbClr val="000000">
                      <a:alpha val="43137"/>
                    </a:srgbClr>
                  </a:outerShdw>
                </a:effectLst>
              </a:rPr>
              <a:t>Teos</a:t>
            </a:r>
            <a:r>
              <a:rPr lang="en-GB" sz="1300" dirty="0">
                <a:effectLst>
                  <a:outerShdw blurRad="38100" dist="38100" dir="2700000" algn="tl">
                    <a:srgbClr val="000000">
                      <a:alpha val="43137"/>
                    </a:srgbClr>
                  </a:outerShdw>
                </a:effectLst>
              </a:rPr>
              <a:t> (2\2), </a:t>
            </a:r>
            <a:r>
              <a:rPr lang="en-GB" sz="1300" dirty="0" err="1">
                <a:effectLst>
                  <a:outerShdw blurRad="38100" dist="38100" dir="2700000" algn="tl">
                    <a:srgbClr val="000000">
                      <a:alpha val="43137"/>
                    </a:srgbClr>
                  </a:outerShdw>
                </a:effectLst>
              </a:rPr>
              <a:t>Thyateira</a:t>
            </a:r>
            <a:r>
              <a:rPr lang="en-GB" sz="1300" dirty="0">
                <a:effectLst>
                  <a:outerShdw blurRad="38100" dist="38100" dir="2700000" algn="tl">
                    <a:srgbClr val="000000">
                      <a:alpha val="43137"/>
                    </a:srgbClr>
                  </a:outerShdw>
                </a:effectLst>
              </a:rPr>
              <a:t> (2\4), </a:t>
            </a:r>
            <a:r>
              <a:rPr lang="en-GB" sz="1300" dirty="0" err="1">
                <a:effectLst>
                  <a:outerShdw blurRad="38100" dist="38100" dir="2700000" algn="tl">
                    <a:srgbClr val="000000">
                      <a:alpha val="43137"/>
                    </a:srgbClr>
                  </a:outerShdw>
                </a:effectLst>
              </a:rPr>
              <a:t>Pergamon</a:t>
            </a:r>
            <a:r>
              <a:rPr lang="en-GB" sz="1300" dirty="0">
                <a:effectLst>
                  <a:outerShdw blurRad="38100" dist="38100" dir="2700000" algn="tl">
                    <a:srgbClr val="000000">
                      <a:alpha val="43137"/>
                    </a:srgbClr>
                  </a:outerShdw>
                </a:effectLst>
              </a:rPr>
              <a:t> (3</a:t>
            </a:r>
            <a:r>
              <a:rPr lang="de-DE" sz="1300" dirty="0">
                <a:effectLst>
                  <a:outerShdw blurRad="38100" dist="38100" dir="2700000" algn="tl">
                    <a:srgbClr val="000000">
                      <a:alpha val="43137"/>
                    </a:srgbClr>
                  </a:outerShdw>
                </a:effectLst>
              </a:rPr>
              <a:t>\5), </a:t>
            </a:r>
            <a:r>
              <a:rPr lang="en-GB" sz="1300" dirty="0" err="1">
                <a:effectLst>
                  <a:outerShdw blurRad="38100" dist="38100" dir="2700000" algn="tl">
                    <a:srgbClr val="000000">
                      <a:alpha val="43137"/>
                    </a:srgbClr>
                  </a:outerShdw>
                </a:effectLst>
              </a:rPr>
              <a:t>Cysicus</a:t>
            </a:r>
            <a:r>
              <a:rPr lang="en-GB" sz="1300" dirty="0">
                <a:effectLst>
                  <a:outerShdw blurRad="38100" dist="38100" dir="2700000" algn="tl">
                    <a:srgbClr val="000000">
                      <a:alpha val="43137"/>
                    </a:srgbClr>
                  </a:outerShdw>
                </a:effectLst>
              </a:rPr>
              <a:t> (1\1), </a:t>
            </a:r>
            <a:r>
              <a:rPr lang="en-GB" sz="1300" dirty="0" err="1">
                <a:effectLst>
                  <a:outerShdw blurRad="38100" dist="38100" dir="2700000" algn="tl">
                    <a:srgbClr val="000000">
                      <a:alpha val="43137"/>
                    </a:srgbClr>
                  </a:outerShdw>
                </a:effectLst>
              </a:rPr>
              <a:t>Mytilene</a:t>
            </a:r>
            <a:r>
              <a:rPr lang="en-GB" sz="1300" dirty="0">
                <a:effectLst>
                  <a:outerShdw blurRad="38100" dist="38100" dir="2700000" algn="tl">
                    <a:srgbClr val="000000">
                      <a:alpha val="43137"/>
                    </a:srgbClr>
                  </a:outerShdw>
                </a:effectLst>
              </a:rPr>
              <a:t> (2\2), etc, </a:t>
            </a:r>
          </a:p>
        </p:txBody>
      </p:sp>
      <p:sp>
        <p:nvSpPr>
          <p:cNvPr id="45" name="Oval 44"/>
          <p:cNvSpPr/>
          <p:nvPr/>
        </p:nvSpPr>
        <p:spPr>
          <a:xfrm>
            <a:off x="2087724" y="4874044"/>
            <a:ext cx="216024" cy="229487"/>
          </a:xfrm>
          <a:prstGeom prst="ellipse">
            <a:avLst/>
          </a:prstGeom>
          <a:gradFill flip="none" rotWithShape="1">
            <a:gsLst>
              <a:gs pos="30000">
                <a:srgbClr val="82B67D">
                  <a:lumMod val="91000"/>
                  <a:alpha val="53000"/>
                </a:srgbClr>
              </a:gs>
              <a:gs pos="0">
                <a:srgbClr val="92D050"/>
              </a:gs>
              <a:gs pos="100000">
                <a:schemeClr val="accent1">
                  <a:shade val="100000"/>
                  <a:satMod val="115000"/>
                </a:schemeClr>
              </a:gs>
            </a:gsLst>
            <a:path path="rect">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p:cNvSpPr/>
          <p:nvPr/>
        </p:nvSpPr>
        <p:spPr>
          <a:xfrm>
            <a:off x="3419872" y="4786741"/>
            <a:ext cx="216024" cy="22948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TextBox 47"/>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49" name="Content Placeholder 2"/>
          <p:cNvSpPr txBox="1">
            <a:spLocks/>
          </p:cNvSpPr>
          <p:nvPr/>
        </p:nvSpPr>
        <p:spPr>
          <a:xfrm>
            <a:off x="3841576" y="44624"/>
            <a:ext cx="4042792" cy="1800200"/>
          </a:xfrm>
          <a:prstGeom prst="rect">
            <a:avLst/>
          </a:prstGeom>
          <a:gradFill>
            <a:gsLst>
              <a:gs pos="0">
                <a:schemeClr val="accent5">
                  <a:tint val="79000"/>
                  <a:satMod val="180000"/>
                  <a:alpha val="33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endParaRPr lang="de-DE" dirty="0">
              <a:effectLst>
                <a:outerShdw blurRad="38100" dist="38100" dir="2700000" algn="tl">
                  <a:srgbClr val="000000">
                    <a:alpha val="43137"/>
                  </a:srgbClr>
                </a:outerShdw>
              </a:effectLst>
            </a:endParaRPr>
          </a:p>
          <a:p>
            <a:pPr lvl="1"/>
            <a:r>
              <a:rPr lang="de-DE" b="1" dirty="0" err="1">
                <a:effectLst>
                  <a:outerShdw blurRad="38100" dist="38100" dir="2700000" algn="tl">
                    <a:srgbClr val="000000">
                      <a:alpha val="43137"/>
                    </a:srgbClr>
                  </a:outerShdw>
                </a:effectLst>
              </a:rPr>
              <a:t>more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than</a:t>
            </a:r>
            <a:r>
              <a:rPr lang="de-DE" b="1" dirty="0">
                <a:effectLst>
                  <a:outerShdw blurRad="38100" dist="38100" dir="2700000" algn="tl">
                    <a:srgbClr val="000000">
                      <a:alpha val="43137"/>
                    </a:srgbClr>
                  </a:outerShdw>
                </a:effectLst>
              </a:rPr>
              <a:t> 60 </a:t>
            </a:r>
            <a:r>
              <a:rPr lang="de-DE" b="1" i="1" dirty="0" err="1">
                <a:effectLst>
                  <a:outerShdw blurRad="38100" dist="38100" dir="2700000" algn="tl">
                    <a:srgbClr val="000000">
                      <a:alpha val="43137"/>
                    </a:srgbClr>
                  </a:outerShdw>
                </a:effectLst>
              </a:rPr>
              <a:t>poleis</a:t>
            </a:r>
            <a:r>
              <a:rPr lang="de-DE" b="1" i="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without</a:t>
            </a:r>
            <a:r>
              <a:rPr lang="de-DE" b="1" dirty="0">
                <a:effectLst>
                  <a:outerShdw blurRad="38100" dist="38100" dir="2700000" algn="tl">
                    <a:srgbClr val="000000">
                      <a:alpha val="43137"/>
                    </a:srgbClr>
                  </a:outerShdw>
                </a:effectLst>
              </a:rPr>
              <a:t> </a:t>
            </a:r>
            <a:r>
              <a:rPr lang="de-DE" b="1" i="1" dirty="0" err="1">
                <a:effectLst>
                  <a:outerShdw blurRad="38100" dist="38100" dir="2700000" algn="tl">
                    <a:srgbClr val="000000">
                      <a:alpha val="43137"/>
                    </a:srgbClr>
                  </a:outerShdw>
                </a:effectLst>
              </a:rPr>
              <a:t>archiereia</a:t>
            </a:r>
            <a:endParaRPr lang="de-DE" b="1" i="1" dirty="0">
              <a:effectLst>
                <a:outerShdw blurRad="38100" dist="38100" dir="2700000" algn="tl">
                  <a:srgbClr val="000000">
                    <a:alpha val="43137"/>
                  </a:srgbClr>
                </a:outerShdw>
              </a:effectLst>
            </a:endParaRPr>
          </a:p>
          <a:p>
            <a:pPr lvl="1"/>
            <a:r>
              <a:rPr lang="de-DE" b="1" dirty="0">
                <a:effectLst>
                  <a:outerShdw blurRad="38100" dist="38100" dir="2700000" algn="tl">
                    <a:srgbClr val="000000">
                      <a:alpha val="43137"/>
                    </a:srgbClr>
                  </a:outerShdw>
                </a:effectLst>
                <a:sym typeface="Wingdings" pitchFamily="2" charset="2"/>
              </a:rPr>
              <a:t></a:t>
            </a:r>
            <a:r>
              <a:rPr lang="de-DE" b="1" dirty="0" err="1">
                <a:effectLst>
                  <a:outerShdw blurRad="38100" dist="38100" dir="2700000" algn="tl">
                    <a:srgbClr val="000000">
                      <a:alpha val="43137"/>
                    </a:srgbClr>
                  </a:outerShdw>
                </a:effectLst>
                <a:sym typeface="Wingdings" pitchFamily="2" charset="2"/>
              </a:rPr>
              <a:t>social</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differences</a:t>
            </a:r>
            <a:endParaRPr lang="de-DE" dirty="0">
              <a:effectLst>
                <a:outerShdw blurRad="38100" dist="38100" dir="2700000" algn="tl">
                  <a:srgbClr val="000000">
                    <a:alpha val="43137"/>
                  </a:srgbClr>
                </a:outerShdw>
              </a:effectLst>
            </a:endParaRPr>
          </a:p>
          <a:p>
            <a:pPr lvl="1"/>
            <a:r>
              <a:rPr lang="de-DE" b="1" dirty="0">
                <a:effectLst>
                  <a:outerShdw blurRad="38100" dist="38100" dir="2700000" algn="tl">
                    <a:srgbClr val="000000">
                      <a:alpha val="43137"/>
                    </a:srgbClr>
                  </a:outerShdw>
                </a:effectLst>
                <a:sym typeface="Wingdings" pitchFamily="2" charset="2"/>
              </a:rPr>
              <a:t>The </a:t>
            </a:r>
            <a:r>
              <a:rPr lang="de-DE" b="1" dirty="0" err="1">
                <a:effectLst>
                  <a:outerShdw blurRad="38100" dist="38100" dir="2700000" algn="tl">
                    <a:srgbClr val="000000">
                      <a:alpha val="43137"/>
                    </a:srgbClr>
                  </a:outerShdw>
                </a:effectLst>
                <a:sym typeface="Wingdings" pitchFamily="2" charset="2"/>
              </a:rPr>
              <a:t>high</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priestess</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merely</a:t>
            </a:r>
            <a:r>
              <a:rPr lang="de-DE" b="1" dirty="0">
                <a:effectLst>
                  <a:outerShdw blurRad="38100" dist="38100" dir="2700000" algn="tl">
                    <a:srgbClr val="000000">
                      <a:alpha val="43137"/>
                    </a:srgbClr>
                  </a:outerShdw>
                </a:effectLst>
                <a:sym typeface="Wingdings" pitchFamily="2" charset="2"/>
              </a:rPr>
              <a:t> </a:t>
            </a:r>
            <a:br>
              <a:rPr lang="de-DE" b="1" dirty="0">
                <a:effectLst>
                  <a:outerShdw blurRad="38100" dist="38100" dir="2700000" algn="tl">
                    <a:srgbClr val="000000">
                      <a:alpha val="43137"/>
                    </a:srgbClr>
                  </a:outerShdw>
                </a:effectLst>
                <a:sym typeface="Wingdings" pitchFamily="2" charset="2"/>
              </a:rPr>
            </a:br>
            <a:r>
              <a:rPr lang="de-DE" b="1" dirty="0" err="1">
                <a:effectLst>
                  <a:outerShdw blurRad="38100" dist="38100" dir="2700000" algn="tl">
                    <a:srgbClr val="000000">
                      <a:alpha val="43137"/>
                    </a:srgbClr>
                  </a:outerShdw>
                </a:effectLst>
                <a:sym typeface="Wingdings" pitchFamily="2" charset="2"/>
              </a:rPr>
              <a:t>the</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wife</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of</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the</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high</a:t>
            </a:r>
            <a:r>
              <a:rPr lang="de-DE" b="1" dirty="0">
                <a:effectLst>
                  <a:outerShdw blurRad="38100" dist="38100" dir="2700000" algn="tl">
                    <a:srgbClr val="000000">
                      <a:alpha val="43137"/>
                    </a:srgbClr>
                  </a:outerShdw>
                </a:effectLst>
                <a:sym typeface="Wingdings" pitchFamily="2" charset="2"/>
              </a:rPr>
              <a:t> priest?</a:t>
            </a:r>
          </a:p>
          <a:p>
            <a:pPr lvl="1"/>
            <a:endParaRPr lang="de-DE"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90483235"/>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circle(out)">
                                      <p:cBhvr>
                                        <p:cTn id="7" dur="200"/>
                                        <p:tgtEl>
                                          <p:spTgt spid="26"/>
                                        </p:tgtEl>
                                      </p:cBhvr>
                                    </p:animEffect>
                                  </p:childTnLst>
                                </p:cTn>
                              </p:par>
                              <p:par>
                                <p:cTn id="8" presetID="6" presetClass="entr" presetSubtype="32" fill="hold" grpId="0" nodeType="withEffect">
                                  <p:stCondLst>
                                    <p:cond delay="0"/>
                                  </p:stCondLst>
                                  <p:childTnLst>
                                    <p:set>
                                      <p:cBhvr>
                                        <p:cTn id="9" dur="1" fill="hold">
                                          <p:stCondLst>
                                            <p:cond delay="0"/>
                                          </p:stCondLst>
                                        </p:cTn>
                                        <p:tgtEl>
                                          <p:spTgt spid="47"/>
                                        </p:tgtEl>
                                        <p:attrNameLst>
                                          <p:attrName>style.visibility</p:attrName>
                                        </p:attrNameLst>
                                      </p:cBhvr>
                                      <p:to>
                                        <p:strVal val="visible"/>
                                      </p:to>
                                    </p:set>
                                    <p:animEffect transition="in" filter="circle(out)">
                                      <p:cBhvr>
                                        <p:cTn id="10" dur="200"/>
                                        <p:tgtEl>
                                          <p:spTgt spid="47"/>
                                        </p:tgtEl>
                                      </p:cBhvr>
                                    </p:animEffect>
                                  </p:childTnLst>
                                </p:cTn>
                              </p:par>
                            </p:childTnLst>
                          </p:cTn>
                        </p:par>
                        <p:par>
                          <p:cTn id="11" fill="hold">
                            <p:stCondLst>
                              <p:cond delay="200"/>
                            </p:stCondLst>
                            <p:childTnLst>
                              <p:par>
                                <p:cTn id="12" presetID="6" presetClass="entr" presetSubtype="32" fill="hold" grpId="0" nodeType="after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circle(out)">
                                      <p:cBhvr>
                                        <p:cTn id="14" dur="200"/>
                                        <p:tgtEl>
                                          <p:spTgt spid="17"/>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32" fill="hold" grpId="0" nodeType="clickEffect">
                                  <p:stCondLst>
                                    <p:cond delay="0"/>
                                  </p:stCondLst>
                                  <p:childTnLst>
                                    <p:set>
                                      <p:cBhvr>
                                        <p:cTn id="18" dur="1" fill="hold">
                                          <p:stCondLst>
                                            <p:cond delay="0"/>
                                          </p:stCondLst>
                                        </p:cTn>
                                        <p:tgtEl>
                                          <p:spTgt spid="30"/>
                                        </p:tgtEl>
                                        <p:attrNameLst>
                                          <p:attrName>style.visibility</p:attrName>
                                        </p:attrNameLst>
                                      </p:cBhvr>
                                      <p:to>
                                        <p:strVal val="visible"/>
                                      </p:to>
                                    </p:set>
                                    <p:animEffect transition="in" filter="circle(out)">
                                      <p:cBhvr>
                                        <p:cTn id="19" dur="2000"/>
                                        <p:tgtEl>
                                          <p:spTgt spid="30"/>
                                        </p:tgtEl>
                                      </p:cBhvr>
                                    </p:animEffect>
                                  </p:childTnLst>
                                </p:cTn>
                              </p:par>
                            </p:childTnLst>
                          </p:cTn>
                        </p:par>
                        <p:par>
                          <p:cTn id="20" fill="hold">
                            <p:stCondLst>
                              <p:cond delay="2000"/>
                            </p:stCondLst>
                            <p:childTnLst>
                              <p:par>
                                <p:cTn id="21" presetID="6" presetClass="entr" presetSubtype="32" fill="hold" grpId="0" nodeType="afterEffect">
                                  <p:stCondLst>
                                    <p:cond delay="0"/>
                                  </p:stCondLst>
                                  <p:childTnLst>
                                    <p:set>
                                      <p:cBhvr>
                                        <p:cTn id="22" dur="1" fill="hold">
                                          <p:stCondLst>
                                            <p:cond delay="0"/>
                                          </p:stCondLst>
                                        </p:cTn>
                                        <p:tgtEl>
                                          <p:spTgt spid="28"/>
                                        </p:tgtEl>
                                        <p:attrNameLst>
                                          <p:attrName>style.visibility</p:attrName>
                                        </p:attrNameLst>
                                      </p:cBhvr>
                                      <p:to>
                                        <p:strVal val="visible"/>
                                      </p:to>
                                    </p:set>
                                    <p:animEffect transition="in" filter="circle(out)">
                                      <p:cBhvr>
                                        <p:cTn id="23" dur="200"/>
                                        <p:tgtEl>
                                          <p:spTgt spid="28"/>
                                        </p:tgtEl>
                                      </p:cBhvr>
                                    </p:animEffect>
                                  </p:childTnLst>
                                </p:cTn>
                              </p:par>
                            </p:childTnLst>
                          </p:cTn>
                        </p:par>
                        <p:par>
                          <p:cTn id="24" fill="hold">
                            <p:stCondLst>
                              <p:cond delay="2200"/>
                            </p:stCondLst>
                            <p:childTnLst>
                              <p:par>
                                <p:cTn id="25" presetID="6" presetClass="entr" presetSubtype="32" fill="hold" grpId="0" nodeType="afterEffect">
                                  <p:stCondLst>
                                    <p:cond delay="0"/>
                                  </p:stCondLst>
                                  <p:childTnLst>
                                    <p:set>
                                      <p:cBhvr>
                                        <p:cTn id="26" dur="1" fill="hold">
                                          <p:stCondLst>
                                            <p:cond delay="0"/>
                                          </p:stCondLst>
                                        </p:cTn>
                                        <p:tgtEl>
                                          <p:spTgt spid="33"/>
                                        </p:tgtEl>
                                        <p:attrNameLst>
                                          <p:attrName>style.visibility</p:attrName>
                                        </p:attrNameLst>
                                      </p:cBhvr>
                                      <p:to>
                                        <p:strVal val="visible"/>
                                      </p:to>
                                    </p:set>
                                    <p:animEffect transition="in" filter="circle(out)">
                                      <p:cBhvr>
                                        <p:cTn id="27" dur="200"/>
                                        <p:tgtEl>
                                          <p:spTgt spid="33"/>
                                        </p:tgtEl>
                                      </p:cBhvr>
                                    </p:animEffect>
                                  </p:childTnLst>
                                </p:cTn>
                              </p:par>
                            </p:childTnLst>
                          </p:cTn>
                        </p:par>
                        <p:par>
                          <p:cTn id="28" fill="hold">
                            <p:stCondLst>
                              <p:cond delay="2400"/>
                            </p:stCondLst>
                            <p:childTnLst>
                              <p:par>
                                <p:cTn id="29" presetID="6" presetClass="entr" presetSubtype="32" fill="hold" grpId="0" nodeType="afterEffect">
                                  <p:stCondLst>
                                    <p:cond delay="0"/>
                                  </p:stCondLst>
                                  <p:childTnLst>
                                    <p:set>
                                      <p:cBhvr>
                                        <p:cTn id="30" dur="1" fill="hold">
                                          <p:stCondLst>
                                            <p:cond delay="0"/>
                                          </p:stCondLst>
                                        </p:cTn>
                                        <p:tgtEl>
                                          <p:spTgt spid="34"/>
                                        </p:tgtEl>
                                        <p:attrNameLst>
                                          <p:attrName>style.visibility</p:attrName>
                                        </p:attrNameLst>
                                      </p:cBhvr>
                                      <p:to>
                                        <p:strVal val="visible"/>
                                      </p:to>
                                    </p:set>
                                    <p:animEffect transition="in" filter="circle(out)">
                                      <p:cBhvr>
                                        <p:cTn id="31" dur="200"/>
                                        <p:tgtEl>
                                          <p:spTgt spid="34"/>
                                        </p:tgtEl>
                                      </p:cBhvr>
                                    </p:animEffect>
                                  </p:childTnLst>
                                </p:cTn>
                              </p:par>
                            </p:childTnLst>
                          </p:cTn>
                        </p:par>
                        <p:par>
                          <p:cTn id="32" fill="hold">
                            <p:stCondLst>
                              <p:cond delay="2600"/>
                            </p:stCondLst>
                            <p:childTnLst>
                              <p:par>
                                <p:cTn id="33" presetID="10" presetClass="entr" presetSubtype="0" fill="hold" grpId="0" nodeType="afterEffect">
                                  <p:stCondLst>
                                    <p:cond delay="0"/>
                                  </p:stCondLst>
                                  <p:childTnLst>
                                    <p:set>
                                      <p:cBhvr>
                                        <p:cTn id="34" dur="1" fill="hold">
                                          <p:stCondLst>
                                            <p:cond delay="0"/>
                                          </p:stCondLst>
                                        </p:cTn>
                                        <p:tgtEl>
                                          <p:spTgt spid="38"/>
                                        </p:tgtEl>
                                        <p:attrNameLst>
                                          <p:attrName>style.visibility</p:attrName>
                                        </p:attrNameLst>
                                      </p:cBhvr>
                                      <p:to>
                                        <p:strVal val="visible"/>
                                      </p:to>
                                    </p:set>
                                    <p:animEffect transition="in" filter="fade">
                                      <p:cBhvr>
                                        <p:cTn id="35" dur="200"/>
                                        <p:tgtEl>
                                          <p:spTgt spid="38"/>
                                        </p:tgtEl>
                                      </p:cBhvr>
                                    </p:animEffect>
                                  </p:childTnLst>
                                </p:cTn>
                              </p:par>
                            </p:childTnLst>
                          </p:cTn>
                        </p:par>
                        <p:par>
                          <p:cTn id="36" fill="hold">
                            <p:stCondLst>
                              <p:cond delay="2800"/>
                            </p:stCondLst>
                            <p:childTnLst>
                              <p:par>
                                <p:cTn id="37" presetID="6" presetClass="entr" presetSubtype="32" fill="hold" grpId="0" nodeType="afterEffect">
                                  <p:stCondLst>
                                    <p:cond delay="0"/>
                                  </p:stCondLst>
                                  <p:childTnLst>
                                    <p:set>
                                      <p:cBhvr>
                                        <p:cTn id="38" dur="1" fill="hold">
                                          <p:stCondLst>
                                            <p:cond delay="0"/>
                                          </p:stCondLst>
                                        </p:cTn>
                                        <p:tgtEl>
                                          <p:spTgt spid="36"/>
                                        </p:tgtEl>
                                        <p:attrNameLst>
                                          <p:attrName>style.visibility</p:attrName>
                                        </p:attrNameLst>
                                      </p:cBhvr>
                                      <p:to>
                                        <p:strVal val="visible"/>
                                      </p:to>
                                    </p:set>
                                    <p:animEffect transition="in" filter="circle(out)">
                                      <p:cBhvr>
                                        <p:cTn id="39" dur="200"/>
                                        <p:tgtEl>
                                          <p:spTgt spid="36"/>
                                        </p:tgtEl>
                                      </p:cBhvr>
                                    </p:animEffect>
                                  </p:childTnLst>
                                </p:cTn>
                              </p:par>
                            </p:childTnLst>
                          </p:cTn>
                        </p:par>
                        <p:par>
                          <p:cTn id="40" fill="hold">
                            <p:stCondLst>
                              <p:cond delay="3000"/>
                            </p:stCondLst>
                            <p:childTnLst>
                              <p:par>
                                <p:cTn id="41" presetID="6" presetClass="entr" presetSubtype="32" fill="hold" grpId="0" nodeType="afterEffect">
                                  <p:stCondLst>
                                    <p:cond delay="0"/>
                                  </p:stCondLst>
                                  <p:childTnLst>
                                    <p:set>
                                      <p:cBhvr>
                                        <p:cTn id="42" dur="1" fill="hold">
                                          <p:stCondLst>
                                            <p:cond delay="0"/>
                                          </p:stCondLst>
                                        </p:cTn>
                                        <p:tgtEl>
                                          <p:spTgt spid="40"/>
                                        </p:tgtEl>
                                        <p:attrNameLst>
                                          <p:attrName>style.visibility</p:attrName>
                                        </p:attrNameLst>
                                      </p:cBhvr>
                                      <p:to>
                                        <p:strVal val="visible"/>
                                      </p:to>
                                    </p:set>
                                    <p:animEffect transition="in" filter="circle(out)">
                                      <p:cBhvr>
                                        <p:cTn id="43" dur="200"/>
                                        <p:tgtEl>
                                          <p:spTgt spid="40"/>
                                        </p:tgtEl>
                                      </p:cBhvr>
                                    </p:animEffect>
                                  </p:childTnLst>
                                </p:cTn>
                              </p:par>
                            </p:childTnLst>
                          </p:cTn>
                        </p:par>
                        <p:par>
                          <p:cTn id="44" fill="hold">
                            <p:stCondLst>
                              <p:cond delay="3200"/>
                            </p:stCondLst>
                            <p:childTnLst>
                              <p:par>
                                <p:cTn id="45" presetID="6" presetClass="entr" presetSubtype="32" fill="hold" grpId="0" nodeType="after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circle(out)">
                                      <p:cBhvr>
                                        <p:cTn id="47" dur="200"/>
                                        <p:tgtEl>
                                          <p:spTgt spid="41"/>
                                        </p:tgtEl>
                                      </p:cBhvr>
                                    </p:animEffect>
                                  </p:childTnLst>
                                </p:cTn>
                              </p:par>
                            </p:childTnLst>
                          </p:cTn>
                        </p:par>
                        <p:par>
                          <p:cTn id="48" fill="hold">
                            <p:stCondLst>
                              <p:cond delay="3400"/>
                            </p:stCondLst>
                            <p:childTnLst>
                              <p:par>
                                <p:cTn id="49" presetID="6" presetClass="entr" presetSubtype="32" fill="hold" grpId="0" nodeType="afterEffect">
                                  <p:stCondLst>
                                    <p:cond delay="0"/>
                                  </p:stCondLst>
                                  <p:childTnLst>
                                    <p:set>
                                      <p:cBhvr>
                                        <p:cTn id="50" dur="1" fill="hold">
                                          <p:stCondLst>
                                            <p:cond delay="0"/>
                                          </p:stCondLst>
                                        </p:cTn>
                                        <p:tgtEl>
                                          <p:spTgt spid="42"/>
                                        </p:tgtEl>
                                        <p:attrNameLst>
                                          <p:attrName>style.visibility</p:attrName>
                                        </p:attrNameLst>
                                      </p:cBhvr>
                                      <p:to>
                                        <p:strVal val="visible"/>
                                      </p:to>
                                    </p:set>
                                    <p:animEffect transition="in" filter="circle(out)">
                                      <p:cBhvr>
                                        <p:cTn id="51" dur="200"/>
                                        <p:tgtEl>
                                          <p:spTgt spid="42"/>
                                        </p:tgtEl>
                                      </p:cBhvr>
                                    </p:animEffect>
                                  </p:childTnLst>
                                </p:cTn>
                              </p:par>
                            </p:childTnLst>
                          </p:cTn>
                        </p:par>
                        <p:par>
                          <p:cTn id="52" fill="hold">
                            <p:stCondLst>
                              <p:cond delay="3600"/>
                            </p:stCondLst>
                            <p:childTnLst>
                              <p:par>
                                <p:cTn id="53" presetID="6" presetClass="entr" presetSubtype="32" fill="hold" grpId="0" nodeType="afterEffect">
                                  <p:stCondLst>
                                    <p:cond delay="0"/>
                                  </p:stCondLst>
                                  <p:childTnLst>
                                    <p:set>
                                      <p:cBhvr>
                                        <p:cTn id="54" dur="1" fill="hold">
                                          <p:stCondLst>
                                            <p:cond delay="0"/>
                                          </p:stCondLst>
                                        </p:cTn>
                                        <p:tgtEl>
                                          <p:spTgt spid="43"/>
                                        </p:tgtEl>
                                        <p:attrNameLst>
                                          <p:attrName>style.visibility</p:attrName>
                                        </p:attrNameLst>
                                      </p:cBhvr>
                                      <p:to>
                                        <p:strVal val="visible"/>
                                      </p:to>
                                    </p:set>
                                    <p:animEffect transition="in" filter="circle(out)">
                                      <p:cBhvr>
                                        <p:cTn id="55" dur="200"/>
                                        <p:tgtEl>
                                          <p:spTgt spid="43"/>
                                        </p:tgtEl>
                                      </p:cBhvr>
                                    </p:animEffect>
                                  </p:childTnLst>
                                </p:cTn>
                              </p:par>
                            </p:childTnLst>
                          </p:cTn>
                        </p:par>
                        <p:par>
                          <p:cTn id="56" fill="hold">
                            <p:stCondLst>
                              <p:cond delay="3800"/>
                            </p:stCondLst>
                            <p:childTnLst>
                              <p:par>
                                <p:cTn id="57" presetID="6" presetClass="entr" presetSubtype="32" fill="hold" grpId="0" nodeType="afterEffect">
                                  <p:stCondLst>
                                    <p:cond delay="0"/>
                                  </p:stCondLst>
                                  <p:childTnLst>
                                    <p:set>
                                      <p:cBhvr>
                                        <p:cTn id="58" dur="1" fill="hold">
                                          <p:stCondLst>
                                            <p:cond delay="0"/>
                                          </p:stCondLst>
                                        </p:cTn>
                                        <p:tgtEl>
                                          <p:spTgt spid="37"/>
                                        </p:tgtEl>
                                        <p:attrNameLst>
                                          <p:attrName>style.visibility</p:attrName>
                                        </p:attrNameLst>
                                      </p:cBhvr>
                                      <p:to>
                                        <p:strVal val="visible"/>
                                      </p:to>
                                    </p:set>
                                    <p:animEffect transition="in" filter="circle(out)">
                                      <p:cBhvr>
                                        <p:cTn id="59" dur="200"/>
                                        <p:tgtEl>
                                          <p:spTgt spid="37"/>
                                        </p:tgtEl>
                                      </p:cBhvr>
                                    </p:animEffect>
                                  </p:childTnLst>
                                </p:cTn>
                              </p:par>
                            </p:childTnLst>
                          </p:cTn>
                        </p:par>
                        <p:par>
                          <p:cTn id="60" fill="hold">
                            <p:stCondLst>
                              <p:cond delay="4000"/>
                            </p:stCondLst>
                            <p:childTnLst>
                              <p:par>
                                <p:cTn id="61" presetID="6" presetClass="entr" presetSubtype="32" fill="hold" grpId="0" nodeType="afterEffect">
                                  <p:stCondLst>
                                    <p:cond delay="0"/>
                                  </p:stCondLst>
                                  <p:childTnLst>
                                    <p:set>
                                      <p:cBhvr>
                                        <p:cTn id="62" dur="1" fill="hold">
                                          <p:stCondLst>
                                            <p:cond delay="0"/>
                                          </p:stCondLst>
                                        </p:cTn>
                                        <p:tgtEl>
                                          <p:spTgt spid="39"/>
                                        </p:tgtEl>
                                        <p:attrNameLst>
                                          <p:attrName>style.visibility</p:attrName>
                                        </p:attrNameLst>
                                      </p:cBhvr>
                                      <p:to>
                                        <p:strVal val="visible"/>
                                      </p:to>
                                    </p:set>
                                    <p:animEffect transition="in" filter="circle(out)">
                                      <p:cBhvr>
                                        <p:cTn id="63" dur="200"/>
                                        <p:tgtEl>
                                          <p:spTgt spid="39"/>
                                        </p:tgtEl>
                                      </p:cBhvr>
                                    </p:animEffect>
                                  </p:childTnLst>
                                </p:cTn>
                              </p:par>
                            </p:childTnLst>
                          </p:cTn>
                        </p:par>
                        <p:par>
                          <p:cTn id="64" fill="hold">
                            <p:stCondLst>
                              <p:cond delay="4200"/>
                            </p:stCondLst>
                            <p:childTnLst>
                              <p:par>
                                <p:cTn id="65" presetID="6" presetClass="entr" presetSubtype="32" fill="hold" grpId="0" nodeType="afterEffect">
                                  <p:stCondLst>
                                    <p:cond delay="0"/>
                                  </p:stCondLst>
                                  <p:childTnLst>
                                    <p:set>
                                      <p:cBhvr>
                                        <p:cTn id="66" dur="1" fill="hold">
                                          <p:stCondLst>
                                            <p:cond delay="0"/>
                                          </p:stCondLst>
                                        </p:cTn>
                                        <p:tgtEl>
                                          <p:spTgt spid="31"/>
                                        </p:tgtEl>
                                        <p:attrNameLst>
                                          <p:attrName>style.visibility</p:attrName>
                                        </p:attrNameLst>
                                      </p:cBhvr>
                                      <p:to>
                                        <p:strVal val="visible"/>
                                      </p:to>
                                    </p:set>
                                    <p:animEffect transition="in" filter="circle(out)">
                                      <p:cBhvr>
                                        <p:cTn id="67" dur="200"/>
                                        <p:tgtEl>
                                          <p:spTgt spid="31"/>
                                        </p:tgtEl>
                                      </p:cBhvr>
                                    </p:animEffect>
                                  </p:childTnLst>
                                </p:cTn>
                              </p:par>
                            </p:childTnLst>
                          </p:cTn>
                        </p:par>
                        <p:par>
                          <p:cTn id="68" fill="hold">
                            <p:stCondLst>
                              <p:cond delay="4400"/>
                            </p:stCondLst>
                            <p:childTnLst>
                              <p:par>
                                <p:cTn id="69" presetID="6" presetClass="entr" presetSubtype="32" fill="hold" grpId="0" nodeType="afterEffect">
                                  <p:stCondLst>
                                    <p:cond delay="0"/>
                                  </p:stCondLst>
                                  <p:childTnLst>
                                    <p:set>
                                      <p:cBhvr>
                                        <p:cTn id="70" dur="1" fill="hold">
                                          <p:stCondLst>
                                            <p:cond delay="0"/>
                                          </p:stCondLst>
                                        </p:cTn>
                                        <p:tgtEl>
                                          <p:spTgt spid="29"/>
                                        </p:tgtEl>
                                        <p:attrNameLst>
                                          <p:attrName>style.visibility</p:attrName>
                                        </p:attrNameLst>
                                      </p:cBhvr>
                                      <p:to>
                                        <p:strVal val="visible"/>
                                      </p:to>
                                    </p:set>
                                    <p:animEffect transition="in" filter="circle(out)">
                                      <p:cBhvr>
                                        <p:cTn id="71" dur="200"/>
                                        <p:tgtEl>
                                          <p:spTgt spid="29"/>
                                        </p:tgtEl>
                                      </p:cBhvr>
                                    </p:animEffect>
                                  </p:childTnLst>
                                </p:cTn>
                              </p:par>
                            </p:childTnLst>
                          </p:cTn>
                        </p:par>
                        <p:par>
                          <p:cTn id="72" fill="hold">
                            <p:stCondLst>
                              <p:cond delay="4600"/>
                            </p:stCondLst>
                            <p:childTnLst>
                              <p:par>
                                <p:cTn id="73" presetID="6" presetClass="entr" presetSubtype="32" fill="hold" grpId="0" nodeType="afterEffect">
                                  <p:stCondLst>
                                    <p:cond delay="0"/>
                                  </p:stCondLst>
                                  <p:childTnLst>
                                    <p:set>
                                      <p:cBhvr>
                                        <p:cTn id="74" dur="1" fill="hold">
                                          <p:stCondLst>
                                            <p:cond delay="0"/>
                                          </p:stCondLst>
                                        </p:cTn>
                                        <p:tgtEl>
                                          <p:spTgt spid="45"/>
                                        </p:tgtEl>
                                        <p:attrNameLst>
                                          <p:attrName>style.visibility</p:attrName>
                                        </p:attrNameLst>
                                      </p:cBhvr>
                                      <p:to>
                                        <p:strVal val="visible"/>
                                      </p:to>
                                    </p:set>
                                    <p:animEffect transition="in" filter="circle(out)">
                                      <p:cBhvr>
                                        <p:cTn id="75" dur="2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6" grpId="0" animBg="1"/>
      <p:bldP spid="28" grpId="0" animBg="1"/>
      <p:bldP spid="29" grpId="0"/>
      <p:bldP spid="33" grpId="0" animBg="1"/>
      <p:bldP spid="31" grpId="0"/>
      <p:bldP spid="34" grpId="0" animBg="1"/>
      <p:bldP spid="36" grpId="0" animBg="1"/>
      <p:bldP spid="38" grpId="0" animBg="1"/>
      <p:bldP spid="37" grpId="0"/>
      <p:bldP spid="40" grpId="0" animBg="1"/>
      <p:bldP spid="41" grpId="0" animBg="1"/>
      <p:bldP spid="42" grpId="0" animBg="1"/>
      <p:bldP spid="39" grpId="0"/>
      <p:bldP spid="43" grpId="0" animBg="1"/>
      <p:bldP spid="30" grpId="0" animBg="1"/>
      <p:bldP spid="45" grpId="0" animBg="1"/>
      <p:bldP spid="47"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p:cNvPicPr>
            <a:picLocks noChangeAspect="1"/>
          </p:cNvPicPr>
          <p:nvPr/>
        </p:nvPicPr>
        <p:blipFill rotWithShape="1">
          <a:blip r:embed="rId3" cstate="print">
            <a:extLst>
              <a:ext uri="{28A0092B-C50C-407E-A947-70E740481C1C}">
                <a14:useLocalDpi xmlns:a14="http://schemas.microsoft.com/office/drawing/2010/main" val="0"/>
              </a:ext>
            </a:extLst>
          </a:blip>
          <a:srcRect l="5992"/>
          <a:stretch/>
        </p:blipFill>
        <p:spPr>
          <a:xfrm>
            <a:off x="484807" y="44625"/>
            <a:ext cx="8479681" cy="6765196"/>
          </a:xfrm>
          <a:prstGeom prst="rect">
            <a:avLst/>
          </a:prstGeom>
        </p:spPr>
      </p:pic>
      <p:sp>
        <p:nvSpPr>
          <p:cNvPr id="4" name="TextBox 3"/>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tx1">
                    <a:lumMod val="65000"/>
                  </a:schemeClr>
                </a:solidFill>
              </a:rPr>
              <a:t>R. Talbert, Barrington Atlas of the Greek and Roman World, Princeton UP 2001</a:t>
            </a:r>
          </a:p>
        </p:txBody>
      </p:sp>
      <p:sp>
        <p:nvSpPr>
          <p:cNvPr id="6" name="Title 1"/>
          <p:cNvSpPr>
            <a:spLocks noGrp="1"/>
          </p:cNvSpPr>
          <p:nvPr>
            <p:ph type="title"/>
          </p:nvPr>
        </p:nvSpPr>
        <p:spPr>
          <a:xfrm>
            <a:off x="457200" y="404664"/>
            <a:ext cx="8229600" cy="796950"/>
          </a:xfrm>
        </p:spPr>
        <p:txBody>
          <a:bodyPr/>
          <a:lstStyle/>
          <a:p>
            <a:r>
              <a:rPr lang="de-DE" dirty="0"/>
              <a:t>Résumé</a:t>
            </a:r>
            <a:endParaRPr lang="en-GB" dirty="0"/>
          </a:p>
        </p:txBody>
      </p:sp>
      <p:sp>
        <p:nvSpPr>
          <p:cNvPr id="9" name="TextBox 8"/>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14" name="Oval 13"/>
          <p:cNvSpPr/>
          <p:nvPr/>
        </p:nvSpPr>
        <p:spPr>
          <a:xfrm>
            <a:off x="2915816" y="5369815"/>
            <a:ext cx="216024" cy="22948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p:cNvSpPr/>
          <p:nvPr/>
        </p:nvSpPr>
        <p:spPr>
          <a:xfrm>
            <a:off x="2195736" y="5071721"/>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941309" y="5103531"/>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8" name="Oval 17"/>
          <p:cNvSpPr/>
          <p:nvPr/>
        </p:nvSpPr>
        <p:spPr>
          <a:xfrm>
            <a:off x="2484408" y="4938861"/>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2339752" y="4941168"/>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0" name="Oval 19"/>
          <p:cNvSpPr/>
          <p:nvPr/>
        </p:nvSpPr>
        <p:spPr>
          <a:xfrm>
            <a:off x="1791958" y="4524407"/>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p:cNvSpPr/>
          <p:nvPr/>
        </p:nvSpPr>
        <p:spPr>
          <a:xfrm>
            <a:off x="3023828" y="4516106"/>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3" name="Oval 22"/>
          <p:cNvSpPr/>
          <p:nvPr/>
        </p:nvSpPr>
        <p:spPr>
          <a:xfrm>
            <a:off x="1502561" y="4769965"/>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5" name="Oval 24"/>
          <p:cNvSpPr/>
          <p:nvPr/>
        </p:nvSpPr>
        <p:spPr>
          <a:xfrm>
            <a:off x="2418913" y="4124584"/>
            <a:ext cx="216024" cy="229487"/>
          </a:xfrm>
          <a:prstGeom prst="ellipse">
            <a:avLst/>
          </a:prstGeom>
          <a:gradFill flip="none" rotWithShape="1">
            <a:gsLst>
              <a:gs pos="30000">
                <a:srgbClr val="82B67D">
                  <a:lumMod val="91000"/>
                  <a:alpha val="53000"/>
                </a:srgbClr>
              </a:gs>
              <a:gs pos="0">
                <a:srgbClr val="92D050"/>
              </a:gs>
              <a:gs pos="100000">
                <a:schemeClr val="accent1">
                  <a:shade val="100000"/>
                  <a:satMod val="115000"/>
                </a:schemeClr>
              </a:gs>
            </a:gsLst>
            <a:path path="rect">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p:cNvSpPr/>
          <p:nvPr/>
        </p:nvSpPr>
        <p:spPr>
          <a:xfrm>
            <a:off x="2087724" y="2852936"/>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p:cNvSpPr/>
          <p:nvPr/>
        </p:nvSpPr>
        <p:spPr>
          <a:xfrm>
            <a:off x="1409829" y="4009840"/>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2195736" y="4113904"/>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9" name="Oval 28"/>
          <p:cNvSpPr/>
          <p:nvPr/>
        </p:nvSpPr>
        <p:spPr>
          <a:xfrm>
            <a:off x="1800956" y="3895979"/>
            <a:ext cx="216024" cy="229487"/>
          </a:xfrm>
          <a:prstGeom prst="ellipse">
            <a:avLst/>
          </a:prstGeom>
          <a:gradFill flip="none" rotWithShape="1">
            <a:gsLst>
              <a:gs pos="30000">
                <a:srgbClr val="82B67D">
                  <a:lumMod val="91000"/>
                  <a:alpha val="53000"/>
                </a:srgbClr>
              </a:gs>
              <a:gs pos="0">
                <a:srgbClr val="92D050"/>
              </a:gs>
              <a:gs pos="100000">
                <a:schemeClr val="accent1">
                  <a:shade val="100000"/>
                  <a:satMod val="115000"/>
                </a:schemeClr>
              </a:gs>
            </a:gsLst>
            <a:path path="rect">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p:cNvSpPr/>
          <p:nvPr/>
        </p:nvSpPr>
        <p:spPr>
          <a:xfrm>
            <a:off x="3419872" y="4786741"/>
            <a:ext cx="216024" cy="22948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37" name="Content Placeholder 2"/>
          <p:cNvSpPr txBox="1">
            <a:spLocks/>
          </p:cNvSpPr>
          <p:nvPr/>
        </p:nvSpPr>
        <p:spPr>
          <a:xfrm>
            <a:off x="3841576" y="44624"/>
            <a:ext cx="4042792" cy="1800200"/>
          </a:xfrm>
          <a:prstGeom prst="rect">
            <a:avLst/>
          </a:prstGeom>
          <a:gradFill>
            <a:gsLst>
              <a:gs pos="0">
                <a:schemeClr val="accent5">
                  <a:tint val="79000"/>
                  <a:satMod val="180000"/>
                  <a:alpha val="33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endParaRPr lang="de-DE" dirty="0">
              <a:effectLst>
                <a:outerShdw blurRad="38100" dist="38100" dir="2700000" algn="tl">
                  <a:srgbClr val="000000">
                    <a:alpha val="43137"/>
                  </a:srgbClr>
                </a:outerShdw>
              </a:effectLst>
            </a:endParaRPr>
          </a:p>
          <a:p>
            <a:pPr lvl="1"/>
            <a:r>
              <a:rPr lang="de-DE" b="1" dirty="0" err="1">
                <a:effectLst>
                  <a:outerShdw blurRad="38100" dist="38100" dir="2700000" algn="tl">
                    <a:srgbClr val="000000">
                      <a:alpha val="43137"/>
                    </a:srgbClr>
                  </a:outerShdw>
                </a:effectLst>
              </a:rPr>
              <a:t>more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than</a:t>
            </a:r>
            <a:r>
              <a:rPr lang="de-DE" b="1" dirty="0">
                <a:effectLst>
                  <a:outerShdw blurRad="38100" dist="38100" dir="2700000" algn="tl">
                    <a:srgbClr val="000000">
                      <a:alpha val="43137"/>
                    </a:srgbClr>
                  </a:outerShdw>
                </a:effectLst>
              </a:rPr>
              <a:t> 60 </a:t>
            </a:r>
            <a:r>
              <a:rPr lang="de-DE" b="1" i="1" dirty="0" err="1">
                <a:effectLst>
                  <a:outerShdw blurRad="38100" dist="38100" dir="2700000" algn="tl">
                    <a:srgbClr val="000000">
                      <a:alpha val="43137"/>
                    </a:srgbClr>
                  </a:outerShdw>
                </a:effectLst>
              </a:rPr>
              <a:t>poleis</a:t>
            </a:r>
            <a:r>
              <a:rPr lang="de-DE" b="1" i="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without</a:t>
            </a:r>
            <a:r>
              <a:rPr lang="de-DE" b="1" dirty="0">
                <a:effectLst>
                  <a:outerShdw blurRad="38100" dist="38100" dir="2700000" algn="tl">
                    <a:srgbClr val="000000">
                      <a:alpha val="43137"/>
                    </a:srgbClr>
                  </a:outerShdw>
                </a:effectLst>
              </a:rPr>
              <a:t> </a:t>
            </a:r>
            <a:r>
              <a:rPr lang="de-DE" b="1" i="1" dirty="0" err="1">
                <a:effectLst>
                  <a:outerShdw blurRad="38100" dist="38100" dir="2700000" algn="tl">
                    <a:srgbClr val="000000">
                      <a:alpha val="43137"/>
                    </a:srgbClr>
                  </a:outerShdw>
                </a:effectLst>
              </a:rPr>
              <a:t>archiereia</a:t>
            </a:r>
            <a:endParaRPr lang="de-DE" b="1" i="1" dirty="0">
              <a:effectLst>
                <a:outerShdw blurRad="38100" dist="38100" dir="2700000" algn="tl">
                  <a:srgbClr val="000000">
                    <a:alpha val="43137"/>
                  </a:srgbClr>
                </a:outerShdw>
              </a:effectLst>
            </a:endParaRPr>
          </a:p>
          <a:p>
            <a:pPr lvl="1"/>
            <a:r>
              <a:rPr lang="de-DE" b="1" dirty="0">
                <a:effectLst>
                  <a:outerShdw blurRad="38100" dist="38100" dir="2700000" algn="tl">
                    <a:srgbClr val="000000">
                      <a:alpha val="43137"/>
                    </a:srgbClr>
                  </a:outerShdw>
                </a:effectLst>
                <a:sym typeface="Wingdings" pitchFamily="2" charset="2"/>
              </a:rPr>
              <a:t></a:t>
            </a:r>
            <a:r>
              <a:rPr lang="de-DE" b="1" dirty="0" err="1">
                <a:effectLst>
                  <a:outerShdw blurRad="38100" dist="38100" dir="2700000" algn="tl">
                    <a:srgbClr val="000000">
                      <a:alpha val="43137"/>
                    </a:srgbClr>
                  </a:outerShdw>
                </a:effectLst>
                <a:sym typeface="Wingdings" pitchFamily="2" charset="2"/>
              </a:rPr>
              <a:t>social</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differences</a:t>
            </a:r>
            <a:endParaRPr lang="de-DE" dirty="0">
              <a:effectLst>
                <a:outerShdw blurRad="38100" dist="38100" dir="2700000" algn="tl">
                  <a:srgbClr val="000000">
                    <a:alpha val="43137"/>
                  </a:srgbClr>
                </a:outerShdw>
              </a:effectLst>
            </a:endParaRPr>
          </a:p>
          <a:p>
            <a:pPr lvl="1"/>
            <a:r>
              <a:rPr lang="de-DE" b="1" dirty="0">
                <a:effectLst>
                  <a:outerShdw blurRad="38100" dist="38100" dir="2700000" algn="tl">
                    <a:srgbClr val="000000">
                      <a:alpha val="43137"/>
                    </a:srgbClr>
                  </a:outerShdw>
                </a:effectLst>
                <a:sym typeface="Wingdings" pitchFamily="2" charset="2"/>
              </a:rPr>
              <a:t>The </a:t>
            </a:r>
            <a:r>
              <a:rPr lang="de-DE" b="1" dirty="0" err="1">
                <a:effectLst>
                  <a:outerShdw blurRad="38100" dist="38100" dir="2700000" algn="tl">
                    <a:srgbClr val="000000">
                      <a:alpha val="43137"/>
                    </a:srgbClr>
                  </a:outerShdw>
                </a:effectLst>
                <a:sym typeface="Wingdings" pitchFamily="2" charset="2"/>
              </a:rPr>
              <a:t>high</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priestess</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merely</a:t>
            </a:r>
            <a:r>
              <a:rPr lang="de-DE" b="1" dirty="0">
                <a:effectLst>
                  <a:outerShdw blurRad="38100" dist="38100" dir="2700000" algn="tl">
                    <a:srgbClr val="000000">
                      <a:alpha val="43137"/>
                    </a:srgbClr>
                  </a:outerShdw>
                </a:effectLst>
                <a:sym typeface="Wingdings" pitchFamily="2" charset="2"/>
              </a:rPr>
              <a:t> </a:t>
            </a:r>
            <a:br>
              <a:rPr lang="de-DE" b="1" dirty="0">
                <a:effectLst>
                  <a:outerShdw blurRad="38100" dist="38100" dir="2700000" algn="tl">
                    <a:srgbClr val="000000">
                      <a:alpha val="43137"/>
                    </a:srgbClr>
                  </a:outerShdw>
                </a:effectLst>
                <a:sym typeface="Wingdings" pitchFamily="2" charset="2"/>
              </a:rPr>
            </a:br>
            <a:r>
              <a:rPr lang="de-DE" b="1" dirty="0" err="1">
                <a:effectLst>
                  <a:outerShdw blurRad="38100" dist="38100" dir="2700000" algn="tl">
                    <a:srgbClr val="000000">
                      <a:alpha val="43137"/>
                    </a:srgbClr>
                  </a:outerShdw>
                </a:effectLst>
                <a:sym typeface="Wingdings" pitchFamily="2" charset="2"/>
              </a:rPr>
              <a:t>the</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wife</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of</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the</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high</a:t>
            </a:r>
            <a:r>
              <a:rPr lang="de-DE" b="1" dirty="0">
                <a:effectLst>
                  <a:outerShdw blurRad="38100" dist="38100" dir="2700000" algn="tl">
                    <a:srgbClr val="000000">
                      <a:alpha val="43137"/>
                    </a:srgbClr>
                  </a:outerShdw>
                </a:effectLst>
                <a:sym typeface="Wingdings" pitchFamily="2" charset="2"/>
              </a:rPr>
              <a:t> priest?</a:t>
            </a:r>
          </a:p>
          <a:p>
            <a:pPr lvl="1"/>
            <a:endParaRPr lang="de-DE" b="1" dirty="0">
              <a:effectLst>
                <a:outerShdw blurRad="38100" dist="38100" dir="2700000" algn="tl">
                  <a:srgbClr val="000000">
                    <a:alpha val="43137"/>
                  </a:srgbClr>
                </a:outerShdw>
              </a:effectLst>
            </a:endParaRPr>
          </a:p>
        </p:txBody>
      </p:sp>
      <p:sp>
        <p:nvSpPr>
          <p:cNvPr id="32" name="Content Placeholder 2"/>
          <p:cNvSpPr txBox="1">
            <a:spLocks/>
          </p:cNvSpPr>
          <p:nvPr/>
        </p:nvSpPr>
        <p:spPr>
          <a:xfrm>
            <a:off x="3347864" y="764705"/>
            <a:ext cx="5041919" cy="5616624"/>
          </a:xfrm>
          <a:prstGeom prst="rect">
            <a:avLst/>
          </a:prstGeom>
          <a:gradFill flip="none" rotWithShape="1">
            <a:gsLst>
              <a:gs pos="5000">
                <a:schemeClr val="accent4">
                  <a:shade val="15000"/>
                  <a:satMod val="180000"/>
                  <a:alpha val="35000"/>
                  <a:lumMod val="72000"/>
                  <a:lumOff val="28000"/>
                </a:schemeClr>
              </a:gs>
              <a:gs pos="58000">
                <a:schemeClr val="accent4">
                  <a:shade val="45000"/>
                  <a:satMod val="170000"/>
                </a:schemeClr>
              </a:gs>
              <a:gs pos="76000">
                <a:schemeClr val="accent4">
                  <a:tint val="99000"/>
                  <a:shade val="65000"/>
                  <a:satMod val="155000"/>
                </a:schemeClr>
              </a:gs>
              <a:gs pos="95000">
                <a:schemeClr val="accent4">
                  <a:tint val="95500"/>
                  <a:shade val="100000"/>
                  <a:satMod val="155000"/>
                </a:schemeClr>
              </a:gs>
            </a:gsLst>
            <a:lin ang="18900000" scaled="1"/>
            <a:tileRect/>
          </a:gra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1">
            <a:schemeClr val="accent4"/>
          </a:lnRef>
          <a:fillRef idx="3">
            <a:schemeClr val="accent4"/>
          </a:fillRef>
          <a:effectRef idx="2">
            <a:schemeClr val="accent4"/>
          </a:effectRef>
          <a:fontRef idx="minor">
            <a:schemeClr val="lt1"/>
          </a:fontRef>
        </p:style>
        <p:txBody>
          <a:bodyPr vert="horz" lIns="91440" tIns="45720" rIns="91440" bIns="45720" rtlCol="0">
            <a:no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pPr marL="0" indent="0" algn="ctr">
              <a:buNone/>
            </a:pPr>
            <a:r>
              <a:rPr lang="de-DE" sz="1800" b="1" i="1" dirty="0">
                <a:solidFill>
                  <a:schemeClr val="tx1"/>
                </a:solidFill>
                <a:effectLst>
                  <a:outerShdw blurRad="38100" dist="38100" dir="2700000" algn="tl">
                    <a:srgbClr val="000000">
                      <a:alpha val="43137"/>
                    </a:srgbClr>
                  </a:outerShdw>
                </a:effectLst>
              </a:rPr>
              <a:t>PRO</a:t>
            </a:r>
            <a:r>
              <a:rPr lang="de-DE" sz="1800" b="1" dirty="0">
                <a:solidFill>
                  <a:schemeClr val="tx1"/>
                </a:solidFill>
                <a:effectLst>
                  <a:outerShdw blurRad="38100" dist="38100" dir="2700000" algn="tl">
                    <a:srgbClr val="000000">
                      <a:alpha val="43137"/>
                    </a:srgbClr>
                  </a:outerShdw>
                </a:effectLst>
              </a:rPr>
              <a:t> </a:t>
            </a:r>
            <a:r>
              <a:rPr lang="de-DE" sz="1800" b="1" dirty="0" err="1">
                <a:solidFill>
                  <a:schemeClr val="tx1"/>
                </a:solidFill>
                <a:effectLst>
                  <a:outerShdw blurRad="38100" dist="38100" dir="2700000" algn="tl">
                    <a:srgbClr val="000000">
                      <a:alpha val="43137"/>
                    </a:srgbClr>
                  </a:outerShdw>
                </a:effectLst>
              </a:rPr>
              <a:t>independent</a:t>
            </a:r>
            <a:r>
              <a:rPr lang="de-DE" sz="1800" b="1" dirty="0">
                <a:solidFill>
                  <a:schemeClr val="tx1"/>
                </a:solidFill>
                <a:effectLst>
                  <a:outerShdw blurRad="38100" dist="38100" dir="2700000" algn="tl">
                    <a:srgbClr val="000000">
                      <a:alpha val="43137"/>
                    </a:srgbClr>
                  </a:outerShdw>
                </a:effectLst>
              </a:rPr>
              <a:t> </a:t>
            </a:r>
            <a:r>
              <a:rPr lang="de-DE" sz="1800" b="1" dirty="0" err="1">
                <a:solidFill>
                  <a:schemeClr val="tx1"/>
                </a:solidFill>
                <a:effectLst>
                  <a:outerShdw blurRad="38100" dist="38100" dir="2700000" algn="tl">
                    <a:srgbClr val="000000">
                      <a:alpha val="43137"/>
                    </a:srgbClr>
                  </a:outerShdw>
                </a:effectLst>
              </a:rPr>
              <a:t>woman</a:t>
            </a:r>
            <a:r>
              <a:rPr lang="de-DE" sz="1800" b="1" dirty="0">
                <a:solidFill>
                  <a:schemeClr val="tx1"/>
                </a:solidFill>
                <a:effectLst>
                  <a:outerShdw blurRad="38100" dist="38100" dir="2700000" algn="tl">
                    <a:srgbClr val="000000">
                      <a:alpha val="43137"/>
                    </a:srgbClr>
                  </a:outerShdw>
                </a:effectLst>
              </a:rPr>
              <a:t> in </a:t>
            </a:r>
            <a:r>
              <a:rPr lang="de-DE" sz="1800" b="1" dirty="0" err="1">
                <a:solidFill>
                  <a:schemeClr val="tx1"/>
                </a:solidFill>
                <a:effectLst>
                  <a:outerShdw blurRad="38100" dist="38100" dir="2700000" algn="tl">
                    <a:srgbClr val="000000">
                      <a:alpha val="43137"/>
                    </a:srgbClr>
                  </a:outerShdw>
                </a:effectLst>
              </a:rPr>
              <a:t>Asia</a:t>
            </a:r>
            <a:r>
              <a:rPr lang="de-DE" sz="1800" b="1" dirty="0">
                <a:solidFill>
                  <a:schemeClr val="tx1"/>
                </a:solidFill>
                <a:effectLst>
                  <a:outerShdw blurRad="38100" dist="38100" dir="2700000" algn="tl">
                    <a:srgbClr val="000000">
                      <a:alpha val="43137"/>
                    </a:srgbClr>
                  </a:outerShdw>
                </a:effectLst>
              </a:rPr>
              <a:t> </a:t>
            </a:r>
            <a:r>
              <a:rPr lang="de-DE" sz="1800" b="1" dirty="0" err="1">
                <a:solidFill>
                  <a:schemeClr val="tx1"/>
                </a:solidFill>
                <a:effectLst>
                  <a:outerShdw blurRad="38100" dist="38100" dir="2700000" algn="tl">
                    <a:srgbClr val="000000">
                      <a:alpha val="43137"/>
                    </a:srgbClr>
                  </a:outerShdw>
                </a:effectLst>
              </a:rPr>
              <a:t>Minor</a:t>
            </a:r>
            <a:r>
              <a:rPr lang="de-DE" sz="1800" b="1" dirty="0">
                <a:solidFill>
                  <a:schemeClr val="tx1"/>
                </a:solidFill>
                <a:effectLst>
                  <a:outerShdw blurRad="38100" dist="38100" dir="2700000" algn="tl">
                    <a:srgbClr val="000000">
                      <a:alpha val="43137"/>
                    </a:srgbClr>
                  </a:outerShdw>
                </a:effectLst>
              </a:rPr>
              <a:t>:</a:t>
            </a:r>
          </a:p>
          <a:p>
            <a:r>
              <a:rPr lang="de-DE" sz="1800" b="1" dirty="0" err="1">
                <a:solidFill>
                  <a:schemeClr val="tx1"/>
                </a:solidFill>
                <a:effectLst>
                  <a:outerShdw blurRad="38100" dist="38100" dir="2700000" algn="tl">
                    <a:srgbClr val="000000">
                      <a:alpha val="43137"/>
                    </a:srgbClr>
                  </a:outerShdw>
                </a:effectLst>
              </a:rPr>
              <a:t>How</a:t>
            </a:r>
            <a:r>
              <a:rPr lang="de-DE" sz="1800" b="1" dirty="0">
                <a:solidFill>
                  <a:schemeClr val="tx1"/>
                </a:solidFill>
                <a:effectLst>
                  <a:outerShdw blurRad="38100" dist="38100" dir="2700000" algn="tl">
                    <a:srgbClr val="000000">
                      <a:alpha val="43137"/>
                    </a:srgbClr>
                  </a:outerShdw>
                </a:effectLst>
              </a:rPr>
              <a:t> </a:t>
            </a:r>
            <a:r>
              <a:rPr lang="de-DE" sz="1800" b="1" dirty="0" err="1">
                <a:solidFill>
                  <a:schemeClr val="tx1"/>
                </a:solidFill>
                <a:effectLst>
                  <a:outerShdw blurRad="38100" dist="38100" dir="2700000" algn="tl">
                    <a:srgbClr val="000000">
                      <a:alpha val="43137"/>
                    </a:srgbClr>
                  </a:outerShdw>
                </a:effectLst>
              </a:rPr>
              <a:t>often</a:t>
            </a:r>
            <a:r>
              <a:rPr lang="de-DE" sz="1800" b="1" dirty="0">
                <a:solidFill>
                  <a:schemeClr val="tx1"/>
                </a:solidFill>
                <a:effectLst>
                  <a:outerShdw blurRad="38100" dist="38100" dir="2700000" algn="tl">
                    <a:srgbClr val="000000">
                      <a:alpha val="43137"/>
                    </a:srgbClr>
                  </a:outerShdw>
                </a:effectLst>
              </a:rPr>
              <a:t> do </a:t>
            </a:r>
            <a:r>
              <a:rPr lang="de-DE" sz="1800" b="1" dirty="0" err="1">
                <a:solidFill>
                  <a:schemeClr val="tx1"/>
                </a:solidFill>
                <a:effectLst>
                  <a:outerShdw blurRad="38100" dist="38100" dir="2700000" algn="tl">
                    <a:srgbClr val="000000">
                      <a:alpha val="43137"/>
                    </a:srgbClr>
                  </a:outerShdw>
                </a:effectLst>
              </a:rPr>
              <a:t>women</a:t>
            </a:r>
            <a:r>
              <a:rPr lang="de-DE" sz="1800" b="1" dirty="0">
                <a:solidFill>
                  <a:schemeClr val="tx1"/>
                </a:solidFill>
                <a:effectLst>
                  <a:outerShdw blurRad="38100" dist="38100" dir="2700000" algn="tl">
                    <a:srgbClr val="000000">
                      <a:alpha val="43137"/>
                    </a:srgbClr>
                  </a:outerShdw>
                </a:effectLst>
              </a:rPr>
              <a:t> </a:t>
            </a:r>
            <a:r>
              <a:rPr lang="de-DE" sz="1800" b="1" dirty="0" err="1">
                <a:solidFill>
                  <a:schemeClr val="tx1"/>
                </a:solidFill>
                <a:effectLst>
                  <a:outerShdw blurRad="38100" dist="38100" dir="2700000" algn="tl">
                    <a:srgbClr val="000000">
                      <a:alpha val="43137"/>
                    </a:srgbClr>
                  </a:outerShdw>
                </a:effectLst>
              </a:rPr>
              <a:t>act</a:t>
            </a:r>
            <a:r>
              <a:rPr lang="de-DE" sz="1800" b="1" dirty="0">
                <a:solidFill>
                  <a:schemeClr val="tx1"/>
                </a:solidFill>
                <a:effectLst>
                  <a:outerShdw blurRad="38100" dist="38100" dir="2700000" algn="tl">
                    <a:srgbClr val="000000">
                      <a:alpha val="43137"/>
                    </a:srgbClr>
                  </a:outerShdw>
                </a:effectLst>
              </a:rPr>
              <a:t> on </a:t>
            </a:r>
            <a:r>
              <a:rPr lang="de-DE" sz="1800" b="1" dirty="0" err="1">
                <a:solidFill>
                  <a:schemeClr val="tx1"/>
                </a:solidFill>
                <a:effectLst>
                  <a:outerShdw blurRad="38100" dist="38100" dir="2700000" algn="tl">
                    <a:srgbClr val="000000">
                      <a:alpha val="43137"/>
                    </a:srgbClr>
                  </a:outerShdw>
                </a:effectLst>
              </a:rPr>
              <a:t>their</a:t>
            </a:r>
            <a:r>
              <a:rPr lang="de-DE" sz="1800" b="1" dirty="0">
                <a:solidFill>
                  <a:schemeClr val="tx1"/>
                </a:solidFill>
                <a:effectLst>
                  <a:outerShdw blurRad="38100" dist="38100" dir="2700000" algn="tl">
                    <a:srgbClr val="000000">
                      <a:alpha val="43137"/>
                    </a:srgbClr>
                  </a:outerShdw>
                </a:effectLst>
              </a:rPr>
              <a:t> </a:t>
            </a:r>
            <a:r>
              <a:rPr lang="de-DE" sz="1800" b="1" dirty="0" err="1">
                <a:solidFill>
                  <a:schemeClr val="tx1"/>
                </a:solidFill>
                <a:effectLst>
                  <a:outerShdw blurRad="38100" dist="38100" dir="2700000" algn="tl">
                    <a:srgbClr val="000000">
                      <a:alpha val="43137"/>
                    </a:srgbClr>
                  </a:outerShdw>
                </a:effectLst>
              </a:rPr>
              <a:t>own</a:t>
            </a:r>
            <a:r>
              <a:rPr lang="de-DE" sz="1800" b="1" dirty="0">
                <a:solidFill>
                  <a:schemeClr val="tx1"/>
                </a:solidFill>
                <a:effectLst>
                  <a:outerShdw blurRad="38100" dist="38100" dir="2700000" algn="tl">
                    <a:srgbClr val="000000">
                      <a:alpha val="43137"/>
                    </a:srgbClr>
                  </a:outerShdw>
                </a:effectLst>
              </a:rPr>
              <a:t>?</a:t>
            </a:r>
          </a:p>
          <a:p>
            <a:pPr lvl="1"/>
            <a:r>
              <a:rPr lang="de-DE" sz="1800" i="1" dirty="0" err="1">
                <a:solidFill>
                  <a:schemeClr val="tx1"/>
                </a:solidFill>
                <a:effectLst>
                  <a:outerShdw blurRad="38100" dist="38100" dir="2700000" algn="tl">
                    <a:srgbClr val="000000">
                      <a:alpha val="43137"/>
                    </a:srgbClr>
                  </a:outerShdw>
                </a:effectLst>
                <a:sym typeface="Wingdings" pitchFamily="2" charset="2"/>
              </a:rPr>
              <a:t>archiereia</a:t>
            </a:r>
            <a:r>
              <a:rPr lang="de-DE" sz="1800" i="1" dirty="0">
                <a:solidFill>
                  <a:schemeClr val="tx1"/>
                </a:solidFill>
                <a:effectLst>
                  <a:outerShdw blurRad="38100" dist="38100" dir="2700000" algn="tl">
                    <a:srgbClr val="000000">
                      <a:alpha val="43137"/>
                    </a:srgbClr>
                  </a:outerShdw>
                </a:effectLst>
                <a:sym typeface="Wingdings" pitchFamily="2" charset="2"/>
              </a:rPr>
              <a:t> </a:t>
            </a:r>
            <a:r>
              <a:rPr lang="de-DE" sz="1800" dirty="0" err="1">
                <a:solidFill>
                  <a:schemeClr val="tx1"/>
                </a:solidFill>
                <a:effectLst>
                  <a:outerShdw blurRad="38100" dist="38100" dir="2700000" algn="tl">
                    <a:srgbClr val="000000">
                      <a:alpha val="43137"/>
                    </a:srgbClr>
                  </a:outerShdw>
                </a:effectLst>
                <a:sym typeface="Wingdings" pitchFamily="2" charset="2"/>
              </a:rPr>
              <a:t>allone</a:t>
            </a:r>
            <a:r>
              <a:rPr lang="de-DE" sz="1800" dirty="0">
                <a:solidFill>
                  <a:schemeClr val="tx1"/>
                </a:solidFill>
                <a:effectLst>
                  <a:outerShdw blurRad="38100" dist="38100" dir="2700000" algn="tl">
                    <a:srgbClr val="000000">
                      <a:alpha val="43137"/>
                    </a:srgbClr>
                  </a:outerShdw>
                </a:effectLst>
                <a:sym typeface="Wingdings" pitchFamily="2" charset="2"/>
              </a:rPr>
              <a:t> on </a:t>
            </a:r>
            <a:r>
              <a:rPr lang="de-DE" sz="1800" dirty="0" err="1">
                <a:solidFill>
                  <a:schemeClr val="tx1"/>
                </a:solidFill>
                <a:effectLst>
                  <a:outerShdw blurRad="38100" dist="38100" dir="2700000" algn="tl">
                    <a:srgbClr val="000000">
                      <a:alpha val="43137"/>
                    </a:srgbClr>
                  </a:outerShdw>
                </a:effectLst>
                <a:sym typeface="Wingdings" pitchFamily="2" charset="2"/>
              </a:rPr>
              <a:t>inscription</a:t>
            </a:r>
            <a:endParaRPr lang="de-DE" sz="1800" dirty="0">
              <a:solidFill>
                <a:schemeClr val="tx1"/>
              </a:solidFill>
              <a:effectLst>
                <a:outerShdw blurRad="38100" dist="38100" dir="2700000" algn="tl">
                  <a:srgbClr val="000000">
                    <a:alpha val="43137"/>
                  </a:srgbClr>
                </a:outerShdw>
              </a:effectLst>
              <a:sym typeface="Wingdings" pitchFamily="2" charset="2"/>
            </a:endParaRPr>
          </a:p>
          <a:p>
            <a:pPr lvl="1"/>
            <a:r>
              <a:rPr lang="de-DE" sz="1800" dirty="0" err="1">
                <a:solidFill>
                  <a:schemeClr val="tx1"/>
                </a:solidFill>
                <a:effectLst>
                  <a:outerShdw blurRad="38100" dist="38100" dir="2700000" algn="tl">
                    <a:srgbClr val="000000">
                      <a:alpha val="43137"/>
                    </a:srgbClr>
                  </a:outerShdw>
                </a:effectLst>
              </a:rPr>
              <a:t>important</a:t>
            </a:r>
            <a:r>
              <a:rPr lang="de-DE" sz="1800" dirty="0">
                <a:solidFill>
                  <a:schemeClr val="tx1"/>
                </a:solidFill>
                <a:effectLst>
                  <a:outerShdw blurRad="38100" dist="38100" dir="2700000" algn="tl">
                    <a:srgbClr val="000000">
                      <a:alpha val="43137"/>
                    </a:srgbClr>
                  </a:outerShdw>
                </a:effectLst>
              </a:rPr>
              <a:t> </a:t>
            </a:r>
            <a:r>
              <a:rPr lang="de-DE" sz="1800" dirty="0" err="1">
                <a:solidFill>
                  <a:schemeClr val="tx1"/>
                </a:solidFill>
                <a:effectLst>
                  <a:outerShdw blurRad="38100" dist="38100" dir="2700000" algn="tl">
                    <a:srgbClr val="000000">
                      <a:alpha val="43137"/>
                    </a:srgbClr>
                  </a:outerShdw>
                </a:effectLst>
              </a:rPr>
              <a:t>benefactions</a:t>
            </a:r>
            <a:r>
              <a:rPr lang="de-DE" sz="1800" dirty="0">
                <a:solidFill>
                  <a:schemeClr val="tx1"/>
                </a:solidFill>
                <a:effectLst>
                  <a:outerShdw blurRad="38100" dist="38100" dir="2700000" algn="tl">
                    <a:srgbClr val="000000">
                      <a:alpha val="43137"/>
                    </a:srgbClr>
                  </a:outerShdw>
                </a:effectLst>
              </a:rPr>
              <a:t> / </a:t>
            </a:r>
            <a:r>
              <a:rPr lang="de-DE" sz="1800" dirty="0" err="1">
                <a:solidFill>
                  <a:schemeClr val="tx1"/>
                </a:solidFill>
                <a:effectLst>
                  <a:outerShdw blurRad="38100" dist="38100" dir="2700000" algn="tl">
                    <a:srgbClr val="000000">
                      <a:alpha val="43137"/>
                    </a:srgbClr>
                  </a:outerShdw>
                </a:effectLst>
              </a:rPr>
              <a:t>endowments</a:t>
            </a:r>
            <a:endParaRPr lang="de-DE" sz="1800" dirty="0">
              <a:solidFill>
                <a:schemeClr val="tx1"/>
              </a:solidFill>
              <a:effectLst>
                <a:outerShdw blurRad="38100" dist="38100" dir="2700000" algn="tl">
                  <a:srgbClr val="000000">
                    <a:alpha val="43137"/>
                  </a:srgbClr>
                </a:outerShdw>
              </a:effectLst>
            </a:endParaRPr>
          </a:p>
          <a:p>
            <a:pPr lvl="1"/>
            <a:r>
              <a:rPr lang="de-DE" sz="1800" dirty="0" err="1">
                <a:solidFill>
                  <a:schemeClr val="tx1"/>
                </a:solidFill>
                <a:effectLst>
                  <a:outerShdw blurRad="38100" dist="38100" dir="2700000" algn="tl">
                    <a:srgbClr val="000000">
                      <a:alpha val="43137"/>
                    </a:srgbClr>
                  </a:outerShdw>
                </a:effectLst>
              </a:rPr>
              <a:t>archiereiai</a:t>
            </a:r>
            <a:r>
              <a:rPr lang="de-DE" sz="1800" dirty="0">
                <a:solidFill>
                  <a:schemeClr val="tx1"/>
                </a:solidFill>
                <a:effectLst>
                  <a:outerShdw blurRad="38100" dist="38100" dir="2700000" algn="tl">
                    <a:srgbClr val="000000">
                      <a:alpha val="43137"/>
                    </a:srgbClr>
                  </a:outerShdw>
                </a:effectLst>
              </a:rPr>
              <a:t> </a:t>
            </a:r>
            <a:r>
              <a:rPr lang="de-DE" sz="1800" dirty="0" err="1">
                <a:solidFill>
                  <a:schemeClr val="tx1"/>
                </a:solidFill>
                <a:effectLst>
                  <a:outerShdw blurRad="38100" dist="38100" dir="2700000" algn="tl">
                    <a:srgbClr val="000000">
                      <a:alpha val="43137"/>
                    </a:srgbClr>
                  </a:outerShdw>
                </a:effectLst>
              </a:rPr>
              <a:t>as</a:t>
            </a:r>
            <a:r>
              <a:rPr lang="de-DE" sz="1800" dirty="0">
                <a:solidFill>
                  <a:schemeClr val="tx1"/>
                </a:solidFill>
                <a:effectLst>
                  <a:outerShdw blurRad="38100" dist="38100" dir="2700000" algn="tl">
                    <a:srgbClr val="000000">
                      <a:alpha val="43137"/>
                    </a:srgbClr>
                  </a:outerShdw>
                </a:effectLst>
              </a:rPr>
              <a:t> </a:t>
            </a:r>
            <a:r>
              <a:rPr lang="de-DE" sz="1800" dirty="0" err="1">
                <a:solidFill>
                  <a:schemeClr val="tx1"/>
                </a:solidFill>
                <a:effectLst>
                  <a:outerShdw blurRad="38100" dist="38100" dir="2700000" algn="tl">
                    <a:srgbClr val="000000">
                      <a:alpha val="43137"/>
                    </a:srgbClr>
                  </a:outerShdw>
                </a:effectLst>
              </a:rPr>
              <a:t>euergetes</a:t>
            </a:r>
            <a:endParaRPr lang="de-DE" sz="1800" dirty="0">
              <a:solidFill>
                <a:schemeClr val="tx1"/>
              </a:solidFill>
              <a:effectLst>
                <a:outerShdw blurRad="38100" dist="38100" dir="2700000" algn="tl">
                  <a:srgbClr val="000000">
                    <a:alpha val="43137"/>
                  </a:srgbClr>
                </a:outerShdw>
              </a:effectLst>
            </a:endParaRPr>
          </a:p>
          <a:p>
            <a:pPr lvl="1"/>
            <a:r>
              <a:rPr lang="de-DE" sz="1800" b="1" dirty="0">
                <a:solidFill>
                  <a:schemeClr val="tx1"/>
                </a:solidFill>
                <a:effectLst>
                  <a:outerShdw blurRad="38100" dist="38100" dir="2700000" algn="tl">
                    <a:srgbClr val="000000">
                      <a:alpha val="43137"/>
                    </a:srgbClr>
                  </a:outerShdw>
                </a:effectLst>
                <a:sym typeface="Wingdings" pitchFamily="2" charset="2"/>
              </a:rPr>
              <a:t> </a:t>
            </a:r>
            <a:r>
              <a:rPr lang="de-DE" sz="1800" b="1" dirty="0" err="1">
                <a:solidFill>
                  <a:schemeClr val="tx1"/>
                </a:solidFill>
                <a:effectLst>
                  <a:outerShdw blurRad="38100" dist="38100" dir="2700000" algn="tl">
                    <a:srgbClr val="000000">
                      <a:alpha val="43137"/>
                    </a:srgbClr>
                  </a:outerShdw>
                </a:effectLst>
                <a:sym typeface="Wingdings" pitchFamily="2" charset="2"/>
              </a:rPr>
              <a:t>women</a:t>
            </a:r>
            <a:r>
              <a:rPr lang="de-DE" sz="1800" b="1" dirty="0">
                <a:solidFill>
                  <a:schemeClr val="tx1"/>
                </a:solidFill>
                <a:effectLst>
                  <a:outerShdw blurRad="38100" dist="38100" dir="2700000" algn="tl">
                    <a:srgbClr val="000000">
                      <a:alpha val="43137"/>
                    </a:srgbClr>
                  </a:outerShdw>
                </a:effectLst>
                <a:sym typeface="Wingdings" pitchFamily="2" charset="2"/>
              </a:rPr>
              <a:t> </a:t>
            </a:r>
            <a:r>
              <a:rPr lang="de-DE" sz="1800" b="1" dirty="0" err="1">
                <a:solidFill>
                  <a:schemeClr val="tx1"/>
                </a:solidFill>
                <a:effectLst>
                  <a:outerShdw blurRad="38100" dist="38100" dir="2700000" algn="tl">
                    <a:srgbClr val="000000">
                      <a:alpha val="43137"/>
                    </a:srgbClr>
                  </a:outerShdw>
                </a:effectLst>
                <a:sym typeface="Wingdings" pitchFamily="2" charset="2"/>
              </a:rPr>
              <a:t>as</a:t>
            </a:r>
            <a:r>
              <a:rPr lang="de-DE" sz="1800" b="1" dirty="0">
                <a:solidFill>
                  <a:schemeClr val="tx1"/>
                </a:solidFill>
                <a:effectLst>
                  <a:outerShdw blurRad="38100" dist="38100" dir="2700000" algn="tl">
                    <a:srgbClr val="000000">
                      <a:alpha val="43137"/>
                    </a:srgbClr>
                  </a:outerShdw>
                </a:effectLst>
                <a:sym typeface="Wingdings" pitchFamily="2" charset="2"/>
              </a:rPr>
              <a:t> </a:t>
            </a:r>
            <a:r>
              <a:rPr lang="de-DE" sz="1800" b="1" dirty="0" err="1">
                <a:solidFill>
                  <a:schemeClr val="tx1"/>
                </a:solidFill>
                <a:effectLst>
                  <a:outerShdw blurRad="38100" dist="38100" dir="2700000" algn="tl">
                    <a:srgbClr val="000000">
                      <a:alpha val="43137"/>
                    </a:srgbClr>
                  </a:outerShdw>
                </a:effectLst>
                <a:sym typeface="Wingdings" pitchFamily="2" charset="2"/>
              </a:rPr>
              <a:t>public</a:t>
            </a:r>
            <a:r>
              <a:rPr lang="de-DE" sz="1800" b="1" dirty="0">
                <a:solidFill>
                  <a:schemeClr val="tx1"/>
                </a:solidFill>
                <a:effectLst>
                  <a:outerShdw blurRad="38100" dist="38100" dir="2700000" algn="tl">
                    <a:srgbClr val="000000">
                      <a:alpha val="43137"/>
                    </a:srgbClr>
                  </a:outerShdw>
                </a:effectLst>
                <a:sym typeface="Wingdings" pitchFamily="2" charset="2"/>
              </a:rPr>
              <a:t> </a:t>
            </a:r>
            <a:r>
              <a:rPr lang="de-DE" sz="1800" b="1" dirty="0" err="1">
                <a:solidFill>
                  <a:schemeClr val="tx1"/>
                </a:solidFill>
                <a:effectLst>
                  <a:outerShdw blurRad="38100" dist="38100" dir="2700000" algn="tl">
                    <a:srgbClr val="000000">
                      <a:alpha val="43137"/>
                    </a:srgbClr>
                  </a:outerShdw>
                </a:effectLst>
                <a:sym typeface="Wingdings" pitchFamily="2" charset="2"/>
              </a:rPr>
              <a:t>persona</a:t>
            </a:r>
            <a:endParaRPr lang="de-DE" sz="1800" b="1" dirty="0">
              <a:solidFill>
                <a:schemeClr val="tx1"/>
              </a:solidFill>
              <a:effectLst>
                <a:outerShdw blurRad="38100" dist="38100" dir="2700000" algn="tl">
                  <a:srgbClr val="000000">
                    <a:alpha val="43137"/>
                  </a:srgbClr>
                </a:outerShdw>
              </a:effectLst>
            </a:endParaRPr>
          </a:p>
          <a:p>
            <a:r>
              <a:rPr lang="de-DE" sz="1800" b="1" dirty="0" err="1">
                <a:solidFill>
                  <a:schemeClr val="tx1"/>
                </a:solidFill>
                <a:effectLst>
                  <a:outerShdw blurRad="38100" dist="38100" dir="2700000" algn="tl">
                    <a:srgbClr val="000000">
                      <a:alpha val="43137"/>
                    </a:srgbClr>
                  </a:outerShdw>
                </a:effectLst>
                <a:sym typeface="Wingdings" pitchFamily="2" charset="2"/>
              </a:rPr>
              <a:t>Wealth</a:t>
            </a:r>
            <a:r>
              <a:rPr lang="de-DE" sz="1800" b="1" dirty="0">
                <a:solidFill>
                  <a:schemeClr val="tx1"/>
                </a:solidFill>
                <a:effectLst>
                  <a:outerShdw blurRad="38100" dist="38100" dir="2700000" algn="tl">
                    <a:srgbClr val="000000">
                      <a:alpha val="43137"/>
                    </a:srgbClr>
                  </a:outerShdw>
                </a:effectLst>
                <a:sym typeface="Wingdings" pitchFamily="2" charset="2"/>
              </a:rPr>
              <a:t> &amp;/ </a:t>
            </a:r>
            <a:r>
              <a:rPr lang="de-DE" sz="1800" b="1" dirty="0" err="1">
                <a:solidFill>
                  <a:schemeClr val="tx1"/>
                </a:solidFill>
                <a:effectLst>
                  <a:outerShdw blurRad="38100" dist="38100" dir="2700000" algn="tl">
                    <a:srgbClr val="000000">
                      <a:alpha val="43137"/>
                    </a:srgbClr>
                  </a:outerShdw>
                </a:effectLst>
                <a:sym typeface="Wingdings" pitchFamily="2" charset="2"/>
              </a:rPr>
              <a:t>property</a:t>
            </a:r>
            <a:r>
              <a:rPr lang="de-DE" sz="1800" b="1" dirty="0">
                <a:solidFill>
                  <a:schemeClr val="tx1"/>
                </a:solidFill>
                <a:effectLst>
                  <a:outerShdw blurRad="38100" dist="38100" dir="2700000" algn="tl">
                    <a:srgbClr val="000000">
                      <a:alpha val="43137"/>
                    </a:srgbClr>
                  </a:outerShdw>
                </a:effectLst>
                <a:sym typeface="Wingdings" pitchFamily="2" charset="2"/>
              </a:rPr>
              <a:t> </a:t>
            </a:r>
            <a:r>
              <a:rPr lang="de-DE" sz="1800" b="1" dirty="0" err="1">
                <a:solidFill>
                  <a:schemeClr val="tx1"/>
                </a:solidFill>
                <a:effectLst>
                  <a:outerShdw blurRad="38100" dist="38100" dir="2700000" algn="tl">
                    <a:srgbClr val="000000">
                      <a:alpha val="43137"/>
                    </a:srgbClr>
                  </a:outerShdw>
                </a:effectLst>
                <a:sym typeface="Wingdings" pitchFamily="2" charset="2"/>
              </a:rPr>
              <a:t>of</a:t>
            </a:r>
            <a:r>
              <a:rPr lang="de-DE" sz="1800" b="1" dirty="0">
                <a:solidFill>
                  <a:schemeClr val="tx1"/>
                </a:solidFill>
                <a:effectLst>
                  <a:outerShdw blurRad="38100" dist="38100" dir="2700000" algn="tl">
                    <a:srgbClr val="000000">
                      <a:alpha val="43137"/>
                    </a:srgbClr>
                  </a:outerShdw>
                </a:effectLst>
                <a:sym typeface="Wingdings" pitchFamily="2" charset="2"/>
              </a:rPr>
              <a:t> </a:t>
            </a:r>
            <a:r>
              <a:rPr lang="de-DE" sz="1800" b="1" dirty="0" err="1">
                <a:solidFill>
                  <a:schemeClr val="tx1"/>
                </a:solidFill>
                <a:effectLst>
                  <a:outerShdw blurRad="38100" dist="38100" dir="2700000" algn="tl">
                    <a:srgbClr val="000000">
                      <a:alpha val="43137"/>
                    </a:srgbClr>
                  </a:outerShdw>
                </a:effectLst>
                <a:sym typeface="Wingdings" pitchFamily="2" charset="2"/>
              </a:rPr>
              <a:t>women</a:t>
            </a:r>
            <a:endParaRPr lang="de-DE" sz="1800" b="1" dirty="0">
              <a:solidFill>
                <a:schemeClr val="tx1"/>
              </a:solidFill>
              <a:effectLst>
                <a:outerShdw blurRad="38100" dist="38100" dir="2700000" algn="tl">
                  <a:srgbClr val="000000">
                    <a:alpha val="43137"/>
                  </a:srgbClr>
                </a:outerShdw>
              </a:effectLst>
              <a:sym typeface="Wingdings" pitchFamily="2" charset="2"/>
            </a:endParaRPr>
          </a:p>
          <a:p>
            <a:r>
              <a:rPr lang="de-DE" sz="1800" b="1" dirty="0" err="1">
                <a:solidFill>
                  <a:schemeClr val="tx1"/>
                </a:solidFill>
                <a:effectLst>
                  <a:outerShdw blurRad="38100" dist="38100" dir="2700000" algn="tl">
                    <a:srgbClr val="000000">
                      <a:alpha val="43137"/>
                    </a:srgbClr>
                  </a:outerShdw>
                </a:effectLst>
                <a:sym typeface="Wingdings" pitchFamily="2" charset="2"/>
              </a:rPr>
              <a:t>enormous</a:t>
            </a:r>
            <a:r>
              <a:rPr lang="de-DE" sz="1800" b="1" dirty="0">
                <a:solidFill>
                  <a:schemeClr val="tx1"/>
                </a:solidFill>
                <a:effectLst>
                  <a:outerShdw blurRad="38100" dist="38100" dir="2700000" algn="tl">
                    <a:srgbClr val="000000">
                      <a:alpha val="43137"/>
                    </a:srgbClr>
                  </a:outerShdw>
                </a:effectLst>
                <a:sym typeface="Wingdings" pitchFamily="2" charset="2"/>
              </a:rPr>
              <a:t> </a:t>
            </a:r>
            <a:r>
              <a:rPr lang="de-DE" sz="1800" b="1" dirty="0" err="1">
                <a:solidFill>
                  <a:schemeClr val="tx1"/>
                </a:solidFill>
                <a:effectLst>
                  <a:outerShdw blurRad="38100" dist="38100" dir="2700000" algn="tl">
                    <a:srgbClr val="000000">
                      <a:alpha val="43137"/>
                    </a:srgbClr>
                  </a:outerShdw>
                </a:effectLst>
                <a:sym typeface="Wingdings" pitchFamily="2" charset="2"/>
              </a:rPr>
              <a:t>esteem</a:t>
            </a:r>
            <a:r>
              <a:rPr lang="de-DE" sz="1800" b="1" dirty="0">
                <a:solidFill>
                  <a:schemeClr val="tx1"/>
                </a:solidFill>
                <a:effectLst>
                  <a:outerShdw blurRad="38100" dist="38100" dir="2700000" algn="tl">
                    <a:srgbClr val="000000">
                      <a:alpha val="43137"/>
                    </a:srgbClr>
                  </a:outerShdw>
                </a:effectLst>
                <a:sym typeface="Wingdings" pitchFamily="2" charset="2"/>
              </a:rPr>
              <a:t> </a:t>
            </a:r>
            <a:r>
              <a:rPr lang="de-DE" sz="1800" b="1" dirty="0" err="1">
                <a:solidFill>
                  <a:schemeClr val="tx1"/>
                </a:solidFill>
                <a:effectLst>
                  <a:outerShdw blurRad="38100" dist="38100" dir="2700000" algn="tl">
                    <a:srgbClr val="000000">
                      <a:alpha val="43137"/>
                    </a:srgbClr>
                  </a:outerShdw>
                </a:effectLst>
                <a:sym typeface="Wingdings" pitchFamily="2" charset="2"/>
              </a:rPr>
              <a:t>and</a:t>
            </a:r>
            <a:r>
              <a:rPr lang="de-DE" sz="1800" b="1" dirty="0">
                <a:solidFill>
                  <a:schemeClr val="tx1"/>
                </a:solidFill>
                <a:effectLst>
                  <a:outerShdw blurRad="38100" dist="38100" dir="2700000" algn="tl">
                    <a:srgbClr val="000000">
                      <a:alpha val="43137"/>
                    </a:srgbClr>
                  </a:outerShdw>
                </a:effectLst>
                <a:sym typeface="Wingdings" pitchFamily="2" charset="2"/>
              </a:rPr>
              <a:t> </a:t>
            </a:r>
            <a:r>
              <a:rPr lang="de-DE" sz="1800" b="1" dirty="0" err="1">
                <a:solidFill>
                  <a:schemeClr val="tx1"/>
                </a:solidFill>
                <a:effectLst>
                  <a:outerShdw blurRad="38100" dist="38100" dir="2700000" algn="tl">
                    <a:srgbClr val="000000">
                      <a:alpha val="43137"/>
                    </a:srgbClr>
                  </a:outerShdw>
                </a:effectLst>
                <a:sym typeface="Wingdings" pitchFamily="2" charset="2"/>
              </a:rPr>
              <a:t>social</a:t>
            </a:r>
            <a:r>
              <a:rPr lang="de-DE" sz="1800" b="1" dirty="0">
                <a:solidFill>
                  <a:schemeClr val="tx1"/>
                </a:solidFill>
                <a:effectLst>
                  <a:outerShdw blurRad="38100" dist="38100" dir="2700000" algn="tl">
                    <a:srgbClr val="000000">
                      <a:alpha val="43137"/>
                    </a:srgbClr>
                  </a:outerShdw>
                </a:effectLst>
                <a:sym typeface="Wingdings" pitchFamily="2" charset="2"/>
              </a:rPr>
              <a:t> </a:t>
            </a:r>
            <a:r>
              <a:rPr lang="de-DE" sz="1800" b="1" dirty="0" err="1">
                <a:solidFill>
                  <a:schemeClr val="tx1"/>
                </a:solidFill>
                <a:effectLst>
                  <a:outerShdw blurRad="38100" dist="38100" dir="2700000" algn="tl">
                    <a:srgbClr val="000000">
                      <a:alpha val="43137"/>
                    </a:srgbClr>
                  </a:outerShdw>
                </a:effectLst>
                <a:sym typeface="Wingdings" pitchFamily="2" charset="2"/>
              </a:rPr>
              <a:t>prestige</a:t>
            </a:r>
            <a:endParaRPr lang="de-DE" sz="1800" b="1" dirty="0">
              <a:solidFill>
                <a:schemeClr val="tx1"/>
              </a:solidFill>
              <a:effectLst>
                <a:outerShdw blurRad="38100" dist="38100" dir="2700000" algn="tl">
                  <a:srgbClr val="000000">
                    <a:alpha val="43137"/>
                  </a:srgbClr>
                </a:outerShdw>
              </a:effectLst>
              <a:sym typeface="Wingdings" pitchFamily="2" charset="2"/>
            </a:endParaRPr>
          </a:p>
          <a:p>
            <a:pPr lvl="1"/>
            <a:r>
              <a:rPr lang="de-DE" sz="1800" dirty="0" err="1">
                <a:solidFill>
                  <a:schemeClr val="tx1"/>
                </a:solidFill>
                <a:effectLst>
                  <a:outerShdw blurRad="38100" dist="38100" dir="2700000" algn="tl">
                    <a:srgbClr val="000000">
                      <a:alpha val="43137"/>
                    </a:srgbClr>
                  </a:outerShdw>
                </a:effectLst>
                <a:sym typeface="Wingdings" pitchFamily="2" charset="2"/>
              </a:rPr>
              <a:t>honorary</a:t>
            </a:r>
            <a:r>
              <a:rPr lang="de-DE" sz="1800" dirty="0">
                <a:solidFill>
                  <a:schemeClr val="tx1"/>
                </a:solidFill>
                <a:effectLst>
                  <a:outerShdw blurRad="38100" dist="38100" dir="2700000" algn="tl">
                    <a:srgbClr val="000000">
                      <a:alpha val="43137"/>
                    </a:srgbClr>
                  </a:outerShdw>
                </a:effectLst>
                <a:sym typeface="Wingdings" pitchFamily="2" charset="2"/>
              </a:rPr>
              <a:t> </a:t>
            </a:r>
            <a:r>
              <a:rPr lang="de-DE" sz="1800" dirty="0" err="1">
                <a:solidFill>
                  <a:schemeClr val="tx1"/>
                </a:solidFill>
                <a:effectLst>
                  <a:outerShdw blurRad="38100" dist="38100" dir="2700000" algn="tl">
                    <a:srgbClr val="000000">
                      <a:alpha val="43137"/>
                    </a:srgbClr>
                  </a:outerShdw>
                </a:effectLst>
                <a:sym typeface="Wingdings" pitchFamily="2" charset="2"/>
              </a:rPr>
              <a:t>inscriptions</a:t>
            </a:r>
            <a:r>
              <a:rPr lang="de-DE" sz="1800" dirty="0">
                <a:solidFill>
                  <a:schemeClr val="tx1"/>
                </a:solidFill>
                <a:effectLst>
                  <a:outerShdw blurRad="38100" dist="38100" dir="2700000" algn="tl">
                    <a:srgbClr val="000000">
                      <a:alpha val="43137"/>
                    </a:srgbClr>
                  </a:outerShdw>
                </a:effectLst>
                <a:sym typeface="Wingdings" pitchFamily="2" charset="2"/>
              </a:rPr>
              <a:t> </a:t>
            </a:r>
            <a:r>
              <a:rPr lang="de-DE" sz="1800" dirty="0" err="1">
                <a:solidFill>
                  <a:schemeClr val="tx1"/>
                </a:solidFill>
                <a:effectLst>
                  <a:outerShdw blurRad="38100" dist="38100" dir="2700000" algn="tl">
                    <a:srgbClr val="000000">
                      <a:alpha val="43137"/>
                    </a:srgbClr>
                  </a:outerShdw>
                </a:effectLst>
                <a:sym typeface="Wingdings" pitchFamily="2" charset="2"/>
              </a:rPr>
              <a:t>by</a:t>
            </a:r>
            <a:r>
              <a:rPr lang="de-DE" sz="1800" dirty="0">
                <a:solidFill>
                  <a:schemeClr val="tx1"/>
                </a:solidFill>
                <a:effectLst>
                  <a:outerShdw blurRad="38100" dist="38100" dir="2700000" algn="tl">
                    <a:srgbClr val="000000">
                      <a:alpha val="43137"/>
                    </a:srgbClr>
                  </a:outerShdw>
                </a:effectLst>
                <a:sym typeface="Wingdings" pitchFamily="2" charset="2"/>
              </a:rPr>
              <a:t> </a:t>
            </a:r>
            <a:r>
              <a:rPr lang="de-DE" sz="1800" i="1" dirty="0" err="1">
                <a:solidFill>
                  <a:schemeClr val="tx1"/>
                </a:solidFill>
                <a:effectLst>
                  <a:outerShdw blurRad="38100" dist="38100" dir="2700000" algn="tl">
                    <a:srgbClr val="000000">
                      <a:alpha val="43137"/>
                    </a:srgbClr>
                  </a:outerShdw>
                </a:effectLst>
                <a:sym typeface="Wingdings" pitchFamily="2" charset="2"/>
              </a:rPr>
              <a:t>demos</a:t>
            </a:r>
            <a:r>
              <a:rPr lang="de-DE" sz="1800" i="1" dirty="0">
                <a:solidFill>
                  <a:schemeClr val="tx1"/>
                </a:solidFill>
                <a:effectLst>
                  <a:outerShdw blurRad="38100" dist="38100" dir="2700000" algn="tl">
                    <a:srgbClr val="000000">
                      <a:alpha val="43137"/>
                    </a:srgbClr>
                  </a:outerShdw>
                </a:effectLst>
                <a:sym typeface="Wingdings" pitchFamily="2" charset="2"/>
              </a:rPr>
              <a:t> </a:t>
            </a:r>
            <a:r>
              <a:rPr lang="de-DE" sz="1800" dirty="0">
                <a:solidFill>
                  <a:schemeClr val="tx1"/>
                </a:solidFill>
                <a:effectLst>
                  <a:outerShdw blurRad="38100" dist="38100" dir="2700000" algn="tl">
                    <a:srgbClr val="000000">
                      <a:alpha val="43137"/>
                    </a:srgbClr>
                  </a:outerShdw>
                </a:effectLst>
                <a:sym typeface="Wingdings" pitchFamily="2" charset="2"/>
              </a:rPr>
              <a:t>&amp; </a:t>
            </a:r>
            <a:r>
              <a:rPr lang="de-DE" sz="1800" i="1" dirty="0">
                <a:solidFill>
                  <a:schemeClr val="tx1"/>
                </a:solidFill>
                <a:effectLst>
                  <a:outerShdw blurRad="38100" dist="38100" dir="2700000" algn="tl">
                    <a:srgbClr val="000000">
                      <a:alpha val="43137"/>
                    </a:srgbClr>
                  </a:outerShdw>
                </a:effectLst>
                <a:sym typeface="Wingdings" pitchFamily="2" charset="2"/>
              </a:rPr>
              <a:t>boule</a:t>
            </a:r>
          </a:p>
          <a:p>
            <a:pPr lvl="1"/>
            <a:r>
              <a:rPr lang="de-DE" sz="1800" dirty="0" err="1">
                <a:solidFill>
                  <a:schemeClr val="tx1"/>
                </a:solidFill>
                <a:effectLst>
                  <a:outerShdw blurRad="38100" dist="38100" dir="2700000" algn="tl">
                    <a:srgbClr val="000000">
                      <a:alpha val="43137"/>
                    </a:srgbClr>
                  </a:outerShdw>
                </a:effectLst>
                <a:sym typeface="Wingdings" pitchFamily="2" charset="2"/>
              </a:rPr>
              <a:t>honorary</a:t>
            </a:r>
            <a:r>
              <a:rPr lang="de-DE" sz="1800" dirty="0">
                <a:solidFill>
                  <a:schemeClr val="tx1"/>
                </a:solidFill>
                <a:effectLst>
                  <a:outerShdw blurRad="38100" dist="38100" dir="2700000" algn="tl">
                    <a:srgbClr val="000000">
                      <a:alpha val="43137"/>
                    </a:srgbClr>
                  </a:outerShdw>
                </a:effectLst>
                <a:sym typeface="Wingdings" pitchFamily="2" charset="2"/>
              </a:rPr>
              <a:t> title - „</a:t>
            </a:r>
            <a:r>
              <a:rPr lang="de-DE" sz="1800" dirty="0" err="1">
                <a:solidFill>
                  <a:schemeClr val="tx1"/>
                </a:solidFill>
                <a:effectLst>
                  <a:outerShdw blurRad="38100" dist="38100" dir="2700000" algn="tl">
                    <a:srgbClr val="000000">
                      <a:alpha val="43137"/>
                    </a:srgbClr>
                  </a:outerShdw>
                </a:effectLst>
                <a:sym typeface="Wingdings" pitchFamily="2" charset="2"/>
              </a:rPr>
              <a:t>daughter</a:t>
            </a:r>
            <a:r>
              <a:rPr lang="de-DE" sz="1800" dirty="0">
                <a:solidFill>
                  <a:schemeClr val="tx1"/>
                </a:solidFill>
                <a:effectLst>
                  <a:outerShdw blurRad="38100" dist="38100" dir="2700000" algn="tl">
                    <a:srgbClr val="000000">
                      <a:alpha val="43137"/>
                    </a:srgbClr>
                  </a:outerShdw>
                </a:effectLst>
                <a:sym typeface="Wingdings" pitchFamily="2" charset="2"/>
              </a:rPr>
              <a:t> </a:t>
            </a:r>
            <a:r>
              <a:rPr lang="de-DE" sz="1800" dirty="0" err="1">
                <a:solidFill>
                  <a:schemeClr val="tx1"/>
                </a:solidFill>
                <a:effectLst>
                  <a:outerShdw blurRad="38100" dist="38100" dir="2700000" algn="tl">
                    <a:srgbClr val="000000">
                      <a:alpha val="43137"/>
                    </a:srgbClr>
                  </a:outerShdw>
                </a:effectLst>
                <a:sym typeface="Wingdings" pitchFamily="2" charset="2"/>
              </a:rPr>
              <a:t>of</a:t>
            </a:r>
            <a:r>
              <a:rPr lang="de-DE" sz="1800" dirty="0">
                <a:solidFill>
                  <a:schemeClr val="tx1"/>
                </a:solidFill>
                <a:effectLst>
                  <a:outerShdw blurRad="38100" dist="38100" dir="2700000" algn="tl">
                    <a:srgbClr val="000000">
                      <a:alpha val="43137"/>
                    </a:srgbClr>
                  </a:outerShdw>
                </a:effectLst>
                <a:sym typeface="Wingdings" pitchFamily="2" charset="2"/>
              </a:rPr>
              <a:t> </a:t>
            </a:r>
            <a:r>
              <a:rPr lang="de-DE" sz="1800" dirty="0" err="1">
                <a:solidFill>
                  <a:schemeClr val="tx1"/>
                </a:solidFill>
                <a:effectLst>
                  <a:outerShdw blurRad="38100" dist="38100" dir="2700000" algn="tl">
                    <a:srgbClr val="000000">
                      <a:alpha val="43137"/>
                    </a:srgbClr>
                  </a:outerShdw>
                </a:effectLst>
                <a:sym typeface="Wingdings" pitchFamily="2" charset="2"/>
              </a:rPr>
              <a:t>the</a:t>
            </a:r>
            <a:r>
              <a:rPr lang="de-DE" sz="1800" dirty="0">
                <a:solidFill>
                  <a:schemeClr val="tx1"/>
                </a:solidFill>
                <a:effectLst>
                  <a:outerShdw blurRad="38100" dist="38100" dir="2700000" algn="tl">
                    <a:srgbClr val="000000">
                      <a:alpha val="43137"/>
                    </a:srgbClr>
                  </a:outerShdw>
                </a:effectLst>
                <a:sym typeface="Wingdings" pitchFamily="2" charset="2"/>
              </a:rPr>
              <a:t> </a:t>
            </a:r>
            <a:r>
              <a:rPr lang="de-DE" sz="1800" dirty="0" err="1">
                <a:solidFill>
                  <a:schemeClr val="tx1"/>
                </a:solidFill>
                <a:effectLst>
                  <a:outerShdw blurRad="38100" dist="38100" dir="2700000" algn="tl">
                    <a:srgbClr val="000000">
                      <a:alpha val="43137"/>
                    </a:srgbClr>
                  </a:outerShdw>
                </a:effectLst>
                <a:sym typeface="Wingdings" pitchFamily="2" charset="2"/>
              </a:rPr>
              <a:t>polis</a:t>
            </a:r>
            <a:r>
              <a:rPr lang="de-DE" sz="1800" dirty="0">
                <a:solidFill>
                  <a:schemeClr val="tx1"/>
                </a:solidFill>
                <a:effectLst>
                  <a:outerShdw blurRad="38100" dist="38100" dir="2700000" algn="tl">
                    <a:srgbClr val="000000">
                      <a:alpha val="43137"/>
                    </a:srgbClr>
                  </a:outerShdw>
                </a:effectLst>
                <a:sym typeface="Wingdings" pitchFamily="2" charset="2"/>
              </a:rPr>
              <a:t>“</a:t>
            </a:r>
          </a:p>
          <a:p>
            <a:pPr lvl="1"/>
            <a:r>
              <a:rPr lang="de-DE" sz="1800" dirty="0">
                <a:solidFill>
                  <a:schemeClr val="tx1"/>
                </a:solidFill>
                <a:effectLst>
                  <a:outerShdw blurRad="38100" dist="38100" dir="2700000" algn="tl">
                    <a:srgbClr val="000000">
                      <a:alpha val="43137"/>
                    </a:srgbClr>
                  </a:outerShdw>
                </a:effectLst>
                <a:sym typeface="Wingdings" pitchFamily="2" charset="2"/>
              </a:rPr>
              <a:t>Women pass on </a:t>
            </a:r>
            <a:r>
              <a:rPr lang="de-DE" sz="1800" dirty="0" err="1">
                <a:solidFill>
                  <a:schemeClr val="tx1"/>
                </a:solidFill>
                <a:effectLst>
                  <a:outerShdw blurRad="38100" dist="38100" dir="2700000" algn="tl">
                    <a:srgbClr val="000000">
                      <a:alpha val="43137"/>
                    </a:srgbClr>
                  </a:outerShdw>
                </a:effectLst>
                <a:sym typeface="Wingdings" pitchFamily="2" charset="2"/>
              </a:rPr>
              <a:t>this</a:t>
            </a:r>
            <a:r>
              <a:rPr lang="de-DE" sz="1800" dirty="0">
                <a:solidFill>
                  <a:schemeClr val="tx1"/>
                </a:solidFill>
                <a:effectLst>
                  <a:outerShdw blurRad="38100" dist="38100" dir="2700000" algn="tl">
                    <a:srgbClr val="000000">
                      <a:alpha val="43137"/>
                    </a:srgbClr>
                  </a:outerShdw>
                </a:effectLst>
                <a:sym typeface="Wingdings" pitchFamily="2" charset="2"/>
              </a:rPr>
              <a:t> </a:t>
            </a:r>
            <a:r>
              <a:rPr lang="de-DE" sz="1800" dirty="0" err="1">
                <a:solidFill>
                  <a:schemeClr val="tx1"/>
                </a:solidFill>
                <a:effectLst>
                  <a:outerShdw blurRad="38100" dist="38100" dir="2700000" algn="tl">
                    <a:srgbClr val="000000">
                      <a:alpha val="43137"/>
                    </a:srgbClr>
                  </a:outerShdw>
                </a:effectLst>
                <a:sym typeface="Wingdings" pitchFamily="2" charset="2"/>
              </a:rPr>
              <a:t>social</a:t>
            </a:r>
            <a:r>
              <a:rPr lang="de-DE" sz="1800" dirty="0">
                <a:solidFill>
                  <a:schemeClr val="tx1"/>
                </a:solidFill>
                <a:effectLst>
                  <a:outerShdw blurRad="38100" dist="38100" dir="2700000" algn="tl">
                    <a:srgbClr val="000000">
                      <a:alpha val="43137"/>
                    </a:srgbClr>
                  </a:outerShdw>
                </a:effectLst>
                <a:sym typeface="Wingdings" pitchFamily="2" charset="2"/>
              </a:rPr>
              <a:t> </a:t>
            </a:r>
            <a:r>
              <a:rPr lang="de-DE" sz="1800" dirty="0" err="1">
                <a:solidFill>
                  <a:schemeClr val="tx1"/>
                </a:solidFill>
                <a:effectLst>
                  <a:outerShdw blurRad="38100" dist="38100" dir="2700000" algn="tl">
                    <a:srgbClr val="000000">
                      <a:alpha val="43137"/>
                    </a:srgbClr>
                  </a:outerShdw>
                </a:effectLst>
                <a:sym typeface="Wingdings" pitchFamily="2" charset="2"/>
              </a:rPr>
              <a:t>prestige</a:t>
            </a:r>
            <a:endParaRPr lang="de-DE" sz="1800" dirty="0">
              <a:solidFill>
                <a:schemeClr val="tx1"/>
              </a:solidFill>
              <a:effectLst>
                <a:outerShdw blurRad="38100" dist="38100" dir="2700000" algn="tl">
                  <a:srgbClr val="000000">
                    <a:alpha val="43137"/>
                  </a:srgbClr>
                </a:outerShdw>
              </a:effectLst>
              <a:sym typeface="Wingdings" pitchFamily="2" charset="2"/>
            </a:endParaRPr>
          </a:p>
          <a:p>
            <a:pPr lvl="1"/>
            <a:r>
              <a:rPr lang="de-DE" sz="1800" dirty="0" err="1">
                <a:solidFill>
                  <a:schemeClr val="tx1"/>
                </a:solidFill>
                <a:effectLst>
                  <a:outerShdw blurRad="38100" dist="38100" dir="2700000" algn="tl">
                    <a:srgbClr val="000000">
                      <a:alpha val="43137"/>
                    </a:srgbClr>
                  </a:outerShdw>
                </a:effectLst>
                <a:sym typeface="Wingdings" pitchFamily="2" charset="2"/>
              </a:rPr>
              <a:t>patronage</a:t>
            </a:r>
            <a:r>
              <a:rPr lang="de-DE" sz="1800" dirty="0">
                <a:solidFill>
                  <a:schemeClr val="tx1"/>
                </a:solidFill>
                <a:effectLst>
                  <a:outerShdw blurRad="38100" dist="38100" dir="2700000" algn="tl">
                    <a:srgbClr val="000000">
                      <a:alpha val="43137"/>
                    </a:srgbClr>
                  </a:outerShdw>
                </a:effectLst>
                <a:sym typeface="Wingdings" pitchFamily="2" charset="2"/>
              </a:rPr>
              <a:t> / </a:t>
            </a:r>
            <a:r>
              <a:rPr lang="de-DE" sz="1800" dirty="0" err="1">
                <a:solidFill>
                  <a:schemeClr val="tx1"/>
                </a:solidFill>
                <a:effectLst>
                  <a:outerShdw blurRad="38100" dist="38100" dir="2700000" algn="tl">
                    <a:srgbClr val="000000">
                      <a:alpha val="43137"/>
                    </a:srgbClr>
                  </a:outerShdw>
                </a:effectLst>
                <a:sym typeface="Wingdings" pitchFamily="2" charset="2"/>
              </a:rPr>
              <a:t>matronage</a:t>
            </a:r>
            <a:r>
              <a:rPr lang="de-DE" sz="1800" dirty="0">
                <a:solidFill>
                  <a:schemeClr val="tx1"/>
                </a:solidFill>
                <a:effectLst>
                  <a:outerShdw blurRad="38100" dist="38100" dir="2700000" algn="tl">
                    <a:srgbClr val="000000">
                      <a:alpha val="43137"/>
                    </a:srgbClr>
                  </a:outerShdw>
                </a:effectLst>
                <a:sym typeface="Wingdings" pitchFamily="2" charset="2"/>
              </a:rPr>
              <a:t> </a:t>
            </a:r>
            <a:r>
              <a:rPr lang="de-DE" sz="1800" dirty="0" err="1">
                <a:solidFill>
                  <a:schemeClr val="tx1"/>
                </a:solidFill>
                <a:effectLst>
                  <a:outerShdw blurRad="38100" dist="38100" dir="2700000" algn="tl">
                    <a:srgbClr val="000000">
                      <a:alpha val="43137"/>
                    </a:srgbClr>
                  </a:outerShdw>
                </a:effectLst>
                <a:sym typeface="Wingdings" pitchFamily="2" charset="2"/>
              </a:rPr>
              <a:t>structures</a:t>
            </a:r>
            <a:endParaRPr lang="de-DE" sz="1800" dirty="0">
              <a:solidFill>
                <a:schemeClr val="tx1"/>
              </a:solidFill>
              <a:effectLst>
                <a:outerShdw blurRad="38100" dist="38100" dir="2700000" algn="tl">
                  <a:srgbClr val="000000">
                    <a:alpha val="43137"/>
                  </a:srgbClr>
                </a:outerShdw>
              </a:effectLst>
              <a:sym typeface="Wingdings" pitchFamily="2" charset="2"/>
            </a:endParaRPr>
          </a:p>
          <a:p>
            <a:r>
              <a:rPr lang="de-DE" sz="1800" b="1" dirty="0">
                <a:solidFill>
                  <a:schemeClr val="tx1"/>
                </a:solidFill>
                <a:effectLst>
                  <a:outerShdw blurRad="38100" dist="38100" dir="2700000" algn="tl">
                    <a:srgbClr val="000000">
                      <a:alpha val="43137"/>
                    </a:srgbClr>
                  </a:outerShdw>
                </a:effectLst>
                <a:sym typeface="Wingdings" pitchFamily="2" charset="2"/>
              </a:rPr>
              <a:t>Also </a:t>
            </a:r>
            <a:r>
              <a:rPr lang="de-DE" sz="1800" b="1" dirty="0" err="1">
                <a:solidFill>
                  <a:schemeClr val="tx1"/>
                </a:solidFill>
                <a:effectLst>
                  <a:outerShdw blurRad="38100" dist="38100" dir="2700000" algn="tl">
                    <a:srgbClr val="000000">
                      <a:alpha val="43137"/>
                    </a:srgbClr>
                  </a:outerShdw>
                </a:effectLst>
                <a:sym typeface="Wingdings" pitchFamily="2" charset="2"/>
              </a:rPr>
              <a:t>taking</a:t>
            </a:r>
            <a:r>
              <a:rPr lang="de-DE" sz="1800" b="1" dirty="0">
                <a:solidFill>
                  <a:schemeClr val="tx1"/>
                </a:solidFill>
                <a:effectLst>
                  <a:outerShdw blurRad="38100" dist="38100" dir="2700000" algn="tl">
                    <a:srgbClr val="000000">
                      <a:alpha val="43137"/>
                    </a:srgbClr>
                  </a:outerShdw>
                </a:effectLst>
                <a:sym typeface="Wingdings" pitchFamily="2" charset="2"/>
              </a:rPr>
              <a:t> </a:t>
            </a:r>
            <a:r>
              <a:rPr lang="de-DE" sz="1800" b="1" dirty="0" err="1">
                <a:solidFill>
                  <a:schemeClr val="tx1"/>
                </a:solidFill>
                <a:effectLst>
                  <a:outerShdw blurRad="38100" dist="38100" dir="2700000" algn="tl">
                    <a:srgbClr val="000000">
                      <a:alpha val="43137"/>
                    </a:srgbClr>
                  </a:outerShdw>
                </a:effectLst>
                <a:sym typeface="Wingdings" pitchFamily="2" charset="2"/>
              </a:rPr>
              <a:t>up</a:t>
            </a:r>
            <a:r>
              <a:rPr lang="de-DE" sz="1800" b="1" dirty="0">
                <a:solidFill>
                  <a:schemeClr val="tx1"/>
                </a:solidFill>
                <a:effectLst>
                  <a:outerShdw blurRad="38100" dist="38100" dir="2700000" algn="tl">
                    <a:srgbClr val="000000">
                      <a:alpha val="43137"/>
                    </a:srgbClr>
                  </a:outerShdw>
                </a:effectLst>
                <a:sym typeface="Wingdings" pitchFamily="2" charset="2"/>
              </a:rPr>
              <a:t> male </a:t>
            </a:r>
            <a:r>
              <a:rPr lang="de-DE" sz="1800" b="1" dirty="0" err="1">
                <a:solidFill>
                  <a:schemeClr val="tx1"/>
                </a:solidFill>
                <a:effectLst>
                  <a:outerShdw blurRad="38100" dist="38100" dir="2700000" algn="tl">
                    <a:srgbClr val="000000">
                      <a:alpha val="43137"/>
                    </a:srgbClr>
                  </a:outerShdw>
                </a:effectLst>
                <a:sym typeface="Wingdings" pitchFamily="2" charset="2"/>
              </a:rPr>
              <a:t>offices</a:t>
            </a:r>
            <a:r>
              <a:rPr lang="de-DE" sz="1800" b="1" dirty="0">
                <a:solidFill>
                  <a:schemeClr val="tx1"/>
                </a:solidFill>
                <a:effectLst>
                  <a:outerShdw blurRad="38100" dist="38100" dir="2700000" algn="tl">
                    <a:srgbClr val="000000">
                      <a:alpha val="43137"/>
                    </a:srgbClr>
                  </a:outerShdw>
                </a:effectLst>
                <a:sym typeface="Wingdings" pitchFamily="2" charset="2"/>
              </a:rPr>
              <a:t>:</a:t>
            </a:r>
          </a:p>
          <a:p>
            <a:pPr lvl="1"/>
            <a:r>
              <a:rPr lang="de-DE" sz="1800" dirty="0">
                <a:solidFill>
                  <a:schemeClr val="tx1"/>
                </a:solidFill>
                <a:effectLst>
                  <a:outerShdw blurRad="38100" dist="38100" dir="2700000" algn="tl">
                    <a:srgbClr val="000000">
                      <a:alpha val="43137"/>
                    </a:srgbClr>
                  </a:outerShdw>
                </a:effectLst>
                <a:sym typeface="Wingdings" pitchFamily="2" charset="2"/>
              </a:rPr>
              <a:t>e.g. </a:t>
            </a:r>
            <a:r>
              <a:rPr lang="de-DE" sz="1800" dirty="0" err="1">
                <a:solidFill>
                  <a:schemeClr val="tx1"/>
                </a:solidFill>
                <a:effectLst>
                  <a:outerShdw blurRad="38100" dist="38100" dir="2700000" algn="tl">
                    <a:srgbClr val="000000">
                      <a:alpha val="43137"/>
                    </a:srgbClr>
                  </a:outerShdw>
                </a:effectLst>
                <a:sym typeface="Wingdings" pitchFamily="2" charset="2"/>
              </a:rPr>
              <a:t>as</a:t>
            </a:r>
            <a:r>
              <a:rPr lang="de-DE" sz="1800" dirty="0">
                <a:solidFill>
                  <a:schemeClr val="tx1"/>
                </a:solidFill>
                <a:effectLst>
                  <a:outerShdw blurRad="38100" dist="38100" dir="2700000" algn="tl">
                    <a:srgbClr val="000000">
                      <a:alpha val="43137"/>
                    </a:srgbClr>
                  </a:outerShdw>
                </a:effectLst>
                <a:sym typeface="Wingdings" pitchFamily="2" charset="2"/>
              </a:rPr>
              <a:t> </a:t>
            </a:r>
            <a:r>
              <a:rPr lang="de-DE" sz="1800" i="1" dirty="0">
                <a:solidFill>
                  <a:schemeClr val="tx1"/>
                </a:solidFill>
                <a:effectLst>
                  <a:outerShdw blurRad="38100" dist="38100" dir="2700000" algn="tl">
                    <a:srgbClr val="000000">
                      <a:alpha val="43137"/>
                    </a:srgbClr>
                  </a:outerShdw>
                </a:effectLst>
                <a:sym typeface="Wingdings" pitchFamily="2" charset="2"/>
              </a:rPr>
              <a:t>gymnasiarchos</a:t>
            </a:r>
            <a:r>
              <a:rPr lang="de-DE" sz="1800" dirty="0">
                <a:solidFill>
                  <a:schemeClr val="tx1"/>
                </a:solidFill>
                <a:effectLst>
                  <a:outerShdw blurRad="38100" dist="38100" dir="2700000" algn="tl">
                    <a:srgbClr val="000000">
                      <a:alpha val="43137"/>
                    </a:srgbClr>
                  </a:outerShdw>
                </a:effectLst>
                <a:sym typeface="Wingdings" pitchFamily="2" charset="2"/>
              </a:rPr>
              <a:t>, </a:t>
            </a:r>
            <a:r>
              <a:rPr lang="de-DE" sz="1800" i="1" dirty="0">
                <a:solidFill>
                  <a:schemeClr val="tx1"/>
                </a:solidFill>
                <a:effectLst>
                  <a:outerShdw blurRad="38100" dist="38100" dir="2700000" algn="tl">
                    <a:srgbClr val="000000">
                      <a:alpha val="43137"/>
                    </a:srgbClr>
                  </a:outerShdw>
                </a:effectLst>
                <a:sym typeface="Wingdings" pitchFamily="2" charset="2"/>
              </a:rPr>
              <a:t>paidonomos</a:t>
            </a:r>
            <a:r>
              <a:rPr lang="de-DE" sz="1800" dirty="0">
                <a:solidFill>
                  <a:schemeClr val="tx1"/>
                </a:solidFill>
                <a:effectLst>
                  <a:outerShdw blurRad="38100" dist="38100" dir="2700000" algn="tl">
                    <a:srgbClr val="000000">
                      <a:alpha val="43137"/>
                    </a:srgbClr>
                  </a:outerShdw>
                </a:effectLst>
                <a:sym typeface="Wingdings" pitchFamily="2" charset="2"/>
              </a:rPr>
              <a:t>,</a:t>
            </a:r>
            <a:br>
              <a:rPr lang="de-DE" sz="1800" dirty="0">
                <a:solidFill>
                  <a:schemeClr val="tx1"/>
                </a:solidFill>
                <a:effectLst>
                  <a:outerShdw blurRad="38100" dist="38100" dir="2700000" algn="tl">
                    <a:srgbClr val="000000">
                      <a:alpha val="43137"/>
                    </a:srgbClr>
                  </a:outerShdw>
                </a:effectLst>
                <a:sym typeface="Wingdings" pitchFamily="2" charset="2"/>
              </a:rPr>
            </a:br>
            <a:r>
              <a:rPr lang="fr-FR" sz="1800" i="1" dirty="0" err="1">
                <a:solidFill>
                  <a:schemeClr val="tx1"/>
                </a:solidFill>
                <a:effectLst>
                  <a:outerShdw blurRad="38100" dist="38100" dir="2700000" algn="tl">
                    <a:srgbClr val="000000">
                      <a:alpha val="43137"/>
                    </a:srgbClr>
                  </a:outerShdw>
                </a:effectLst>
              </a:rPr>
              <a:t>demiurgos</a:t>
            </a:r>
            <a:r>
              <a:rPr lang="fr-FR" sz="1800" dirty="0">
                <a:solidFill>
                  <a:schemeClr val="tx1"/>
                </a:solidFill>
                <a:effectLst>
                  <a:outerShdw blurRad="38100" dist="38100" dir="2700000" algn="tl">
                    <a:srgbClr val="000000">
                      <a:alpha val="43137"/>
                    </a:srgbClr>
                  </a:outerShdw>
                </a:effectLst>
              </a:rPr>
              <a:t>, </a:t>
            </a:r>
            <a:r>
              <a:rPr lang="en-GB" sz="1800" i="1" dirty="0" err="1">
                <a:solidFill>
                  <a:schemeClr val="tx1"/>
                </a:solidFill>
                <a:effectLst>
                  <a:outerShdw blurRad="38100" dist="38100" dir="2700000" algn="tl">
                    <a:srgbClr val="000000">
                      <a:alpha val="43137"/>
                    </a:srgbClr>
                  </a:outerShdw>
                </a:effectLst>
              </a:rPr>
              <a:t>kôtarchos</a:t>
            </a:r>
            <a:r>
              <a:rPr lang="en-GB" sz="1800" dirty="0">
                <a:solidFill>
                  <a:schemeClr val="tx1"/>
                </a:solidFill>
                <a:effectLst>
                  <a:outerShdw blurRad="38100" dist="38100" dir="2700000" algn="tl">
                    <a:srgbClr val="000000">
                      <a:alpha val="43137"/>
                    </a:srgbClr>
                  </a:outerShdw>
                </a:effectLst>
              </a:rPr>
              <a:t>, </a:t>
            </a:r>
            <a:r>
              <a:rPr lang="en-GB" sz="1800" i="1" dirty="0" err="1">
                <a:solidFill>
                  <a:schemeClr val="tx1"/>
                </a:solidFill>
                <a:effectLst>
                  <a:outerShdw blurRad="38100" dist="38100" dir="2700000" algn="tl">
                    <a:srgbClr val="000000">
                      <a:alpha val="43137"/>
                    </a:srgbClr>
                  </a:outerShdw>
                </a:effectLst>
              </a:rPr>
              <a:t>prytanis</a:t>
            </a:r>
            <a:r>
              <a:rPr lang="en-GB" sz="1800" dirty="0">
                <a:solidFill>
                  <a:schemeClr val="tx1"/>
                </a:solidFill>
                <a:effectLst>
                  <a:outerShdw blurRad="38100" dist="38100" dir="2700000" algn="tl">
                    <a:srgbClr val="000000">
                      <a:alpha val="43137"/>
                    </a:srgbClr>
                  </a:outerShdw>
                </a:effectLst>
              </a:rPr>
              <a:t>, etc.</a:t>
            </a:r>
          </a:p>
          <a:p>
            <a:pPr lvl="1"/>
            <a:r>
              <a:rPr lang="de-DE" sz="1800" dirty="0">
                <a:solidFill>
                  <a:schemeClr val="tx1"/>
                </a:solidFill>
                <a:effectLst>
                  <a:outerShdw blurRad="38100" dist="38100" dir="2700000" algn="tl">
                    <a:srgbClr val="000000">
                      <a:alpha val="43137"/>
                    </a:srgbClr>
                  </a:outerShdw>
                </a:effectLst>
                <a:sym typeface="Wingdings" pitchFamily="2" charset="2"/>
              </a:rPr>
              <a:t>e.g. </a:t>
            </a:r>
            <a:r>
              <a:rPr lang="de-DE" sz="1800" dirty="0" err="1">
                <a:solidFill>
                  <a:schemeClr val="tx1"/>
                </a:solidFill>
                <a:effectLst>
                  <a:outerShdw blurRad="38100" dist="38100" dir="2700000" algn="tl">
                    <a:srgbClr val="000000">
                      <a:alpha val="43137"/>
                    </a:srgbClr>
                  </a:outerShdw>
                </a:effectLst>
                <a:sym typeface="Wingdings" pitchFamily="2" charset="2"/>
              </a:rPr>
              <a:t>priestess</a:t>
            </a:r>
            <a:r>
              <a:rPr lang="de-DE" sz="1800" dirty="0">
                <a:solidFill>
                  <a:schemeClr val="tx1"/>
                </a:solidFill>
                <a:effectLst>
                  <a:outerShdw blurRad="38100" dist="38100" dir="2700000" algn="tl">
                    <a:srgbClr val="000000">
                      <a:alpha val="43137"/>
                    </a:srgbClr>
                  </a:outerShdw>
                </a:effectLst>
                <a:sym typeface="Wingdings" pitchFamily="2" charset="2"/>
              </a:rPr>
              <a:t> </a:t>
            </a:r>
            <a:r>
              <a:rPr lang="de-DE" sz="1800" dirty="0" err="1">
                <a:solidFill>
                  <a:schemeClr val="tx1"/>
                </a:solidFill>
                <a:effectLst>
                  <a:outerShdw blurRad="38100" dist="38100" dir="2700000" algn="tl">
                    <a:srgbClr val="000000">
                      <a:alpha val="43137"/>
                    </a:srgbClr>
                  </a:outerShdw>
                </a:effectLst>
                <a:sym typeface="Wingdings" pitchFamily="2" charset="2"/>
              </a:rPr>
              <a:t>of</a:t>
            </a:r>
            <a:r>
              <a:rPr lang="de-DE" sz="1800" dirty="0">
                <a:solidFill>
                  <a:schemeClr val="tx1"/>
                </a:solidFill>
                <a:effectLst>
                  <a:outerShdw blurRad="38100" dist="38100" dir="2700000" algn="tl">
                    <a:srgbClr val="000000">
                      <a:alpha val="43137"/>
                    </a:srgbClr>
                  </a:outerShdw>
                </a:effectLst>
                <a:sym typeface="Wingdings" pitchFamily="2" charset="2"/>
              </a:rPr>
              <a:t> Hadrian (Troja: I.Ilion 94)</a:t>
            </a:r>
          </a:p>
        </p:txBody>
      </p:sp>
      <p:sp>
        <p:nvSpPr>
          <p:cNvPr id="30" name="Content Placeholder 2"/>
          <p:cNvSpPr txBox="1">
            <a:spLocks/>
          </p:cNvSpPr>
          <p:nvPr/>
        </p:nvSpPr>
        <p:spPr>
          <a:xfrm>
            <a:off x="241176" y="1449028"/>
            <a:ext cx="4042792" cy="3708164"/>
          </a:xfrm>
          <a:prstGeom prst="rect">
            <a:avLst/>
          </a:prstGeom>
          <a:gradFill>
            <a:gsLst>
              <a:gs pos="0">
                <a:schemeClr val="accent1">
                  <a:tint val="79000"/>
                  <a:satMod val="180000"/>
                  <a:alpha val="58000"/>
                </a:schemeClr>
              </a:gs>
              <a:gs pos="65000">
                <a:schemeClr val="accent1">
                  <a:tint val="52000"/>
                  <a:satMod val="250000"/>
                </a:schemeClr>
              </a:gs>
              <a:gs pos="100000">
                <a:schemeClr val="accent1">
                  <a:tint val="29000"/>
                  <a:satMod val="300000"/>
                </a:schemeClr>
              </a:gs>
            </a:gsLst>
          </a:gradFill>
          <a:scene3d>
            <a:camera prst="perspectiveHeroicExtremeRightFacing"/>
            <a:lightRig rig="threePt" dir="t"/>
          </a:scene3d>
        </p:spPr>
        <p:style>
          <a:lnRef idx="1">
            <a:schemeClr val="accent1"/>
          </a:lnRef>
          <a:fillRef idx="2">
            <a:schemeClr val="accent1"/>
          </a:fillRef>
          <a:effectRef idx="1">
            <a:schemeClr val="accent1"/>
          </a:effectRef>
          <a:fontRef idx="minor">
            <a:schemeClr val="dk1"/>
          </a:fontRef>
        </p:style>
        <p:txBody>
          <a:bodyPr vert="horz" lIns="91440" tIns="45720" rIns="91440" bIns="45720" rtlCol="0">
            <a:normAutofit fontScale="55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pPr marL="0" indent="0" algn="ctr">
              <a:buNone/>
            </a:pPr>
            <a:r>
              <a:rPr lang="de-DE" sz="2900" b="1" dirty="0">
                <a:effectLst>
                  <a:outerShdw blurRad="38100" dist="38100" dir="2700000" algn="tl">
                    <a:srgbClr val="000000">
                      <a:alpha val="43137"/>
                    </a:srgbClr>
                  </a:outerShdw>
                </a:effectLst>
              </a:rPr>
              <a:t>MOTIVATION</a:t>
            </a:r>
            <a:br>
              <a:rPr lang="de-DE" sz="2900" b="1" dirty="0">
                <a:effectLst>
                  <a:outerShdw blurRad="38100" dist="38100" dir="2700000" algn="tl">
                    <a:srgbClr val="000000">
                      <a:alpha val="43137"/>
                    </a:srgbClr>
                  </a:outerShdw>
                </a:effectLst>
              </a:rPr>
            </a:br>
            <a:endParaRPr lang="de-DE" sz="2900" b="1" dirty="0">
              <a:effectLst>
                <a:outerShdw blurRad="38100" dist="38100" dir="2700000" algn="tl">
                  <a:srgbClr val="000000">
                    <a:alpha val="43137"/>
                  </a:srgbClr>
                </a:outerShdw>
              </a:effectLst>
            </a:endParaRPr>
          </a:p>
          <a:p>
            <a:r>
              <a:rPr lang="de-DE" sz="2500" b="1" dirty="0">
                <a:effectLst>
                  <a:outerShdw blurRad="38100" dist="38100" dir="2700000" algn="tl">
                    <a:srgbClr val="000000">
                      <a:alpha val="43137"/>
                    </a:srgbClr>
                  </a:outerShdw>
                </a:effectLst>
              </a:rPr>
              <a:t>Do </a:t>
            </a:r>
            <a:r>
              <a:rPr lang="de-DE" sz="2500" b="1" dirty="0" err="1">
                <a:effectLst>
                  <a:outerShdw blurRad="38100" dist="38100" dir="2700000" algn="tl">
                    <a:srgbClr val="000000">
                      <a:alpha val="43137"/>
                    </a:srgbClr>
                  </a:outerShdw>
                </a:effectLst>
              </a:rPr>
              <a:t>women</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only</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make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career</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because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their</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family</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expect</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them</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to</a:t>
            </a:r>
            <a:r>
              <a:rPr lang="de-DE" sz="2500" b="1" dirty="0">
                <a:effectLst>
                  <a:outerShdw blurRad="38100" dist="38100" dir="2700000" algn="tl">
                    <a:srgbClr val="000000">
                      <a:alpha val="43137"/>
                    </a:srgbClr>
                  </a:outerShdw>
                </a:effectLst>
              </a:rPr>
              <a:t> do so? (</a:t>
            </a:r>
            <a:r>
              <a:rPr lang="de-DE" sz="2500" b="1" dirty="0" err="1">
                <a:effectLst>
                  <a:outerShdw blurRad="38100" dist="38100" dir="2700000" algn="tl">
                    <a:srgbClr val="000000">
                      <a:alpha val="43137"/>
                    </a:srgbClr>
                  </a:outerShdw>
                </a:effectLst>
              </a:rPr>
              <a:t>RvB</a:t>
            </a:r>
            <a:r>
              <a:rPr lang="de-DE" sz="2500" b="1" dirty="0">
                <a:effectLst>
                  <a:outerShdw blurRad="38100" dist="38100" dir="2700000" algn="tl">
                    <a:srgbClr val="000000">
                      <a:alpha val="43137"/>
                    </a:srgbClr>
                  </a:outerShdw>
                </a:effectLst>
              </a:rPr>
              <a:t>)</a:t>
            </a:r>
          </a:p>
          <a:p>
            <a:endParaRPr lang="de-DE" sz="2500" b="1" dirty="0">
              <a:effectLst>
                <a:outerShdw blurRad="38100" dist="38100" dir="2700000" algn="tl">
                  <a:srgbClr val="000000">
                    <a:alpha val="43137"/>
                  </a:srgbClr>
                </a:outerShdw>
              </a:effectLst>
            </a:endParaRPr>
          </a:p>
          <a:p>
            <a:r>
              <a:rPr lang="de-DE" sz="2500" b="1" dirty="0" err="1">
                <a:effectLst>
                  <a:outerShdw blurRad="38100" dist="38100" dir="2700000" algn="tl">
                    <a:srgbClr val="000000">
                      <a:alpha val="43137"/>
                    </a:srgbClr>
                  </a:outerShdw>
                </a:effectLst>
              </a:rPr>
              <a:t>Or</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can</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we</a:t>
            </a:r>
            <a:r>
              <a:rPr lang="de-DE" sz="2500" b="1" dirty="0">
                <a:effectLst>
                  <a:outerShdw blurRad="38100" dist="38100" dir="2700000" algn="tl">
                    <a:srgbClr val="000000">
                      <a:alpha val="43137"/>
                    </a:srgbClr>
                  </a:outerShdw>
                </a:effectLst>
              </a:rPr>
              <a:t> not </a:t>
            </a:r>
            <a:r>
              <a:rPr lang="de-DE" sz="2500" b="1" dirty="0" err="1">
                <a:effectLst>
                  <a:outerShdw blurRad="38100" dist="38100" dir="2700000" algn="tl">
                    <a:srgbClr val="000000">
                      <a:alpha val="43137"/>
                    </a:srgbClr>
                  </a:outerShdw>
                </a:effectLst>
              </a:rPr>
              <a:t>recognise</a:t>
            </a:r>
            <a:r>
              <a:rPr lang="de-DE" sz="2500" b="1" dirty="0">
                <a:effectLst>
                  <a:outerShdw blurRad="38100" dist="38100" dir="2700000" algn="tl">
                    <a:srgbClr val="000000">
                      <a:alpha val="43137"/>
                    </a:srgbClr>
                  </a:outerShdw>
                </a:effectLst>
              </a:rPr>
              <a:t>…</a:t>
            </a:r>
          </a:p>
          <a:p>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strategies</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of</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women</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for</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their</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own</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self-display</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and</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display</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of</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their</a:t>
            </a:r>
            <a:r>
              <a:rPr lang="de-DE" sz="2500" b="1" dirty="0">
                <a:effectLst>
                  <a:outerShdw blurRad="38100" dist="38100" dir="2700000" algn="tl">
                    <a:srgbClr val="000000">
                      <a:alpha val="43137"/>
                    </a:srgbClr>
                  </a:outerShdw>
                </a:effectLst>
              </a:rPr>
              <a:t> „power / </a:t>
            </a:r>
            <a:r>
              <a:rPr lang="de-DE" sz="2500" b="1" dirty="0" err="1">
                <a:effectLst>
                  <a:outerShdw blurRad="38100" dist="38100" dir="2700000" algn="tl">
                    <a:srgbClr val="000000">
                      <a:alpha val="43137"/>
                    </a:srgbClr>
                  </a:outerShdw>
                </a:effectLst>
              </a:rPr>
              <a:t>wealth</a:t>
            </a:r>
            <a:r>
              <a:rPr lang="de-DE" sz="2500" b="1" dirty="0">
                <a:effectLst>
                  <a:outerShdw blurRad="38100" dist="38100" dir="2700000" algn="tl">
                    <a:srgbClr val="000000">
                      <a:alpha val="43137"/>
                    </a:srgbClr>
                  </a:outerShdw>
                </a:effectLst>
              </a:rPr>
              <a:t> / </a:t>
            </a:r>
            <a:r>
              <a:rPr lang="de-DE" sz="2500" b="1" i="1" dirty="0">
                <a:effectLst>
                  <a:outerShdw blurRad="38100" dist="38100" dir="2700000" algn="tl">
                    <a:srgbClr val="000000">
                      <a:alpha val="43137"/>
                    </a:srgbClr>
                  </a:outerShdw>
                </a:effectLst>
              </a:rPr>
              <a:t>auctoritas</a:t>
            </a:r>
            <a:r>
              <a:rPr lang="de-DE" sz="2500" b="1" dirty="0">
                <a:effectLst>
                  <a:outerShdw blurRad="38100" dist="38100" dir="2700000" algn="tl">
                    <a:srgbClr val="000000">
                      <a:alpha val="43137"/>
                    </a:srgbClr>
                  </a:outerShdw>
                </a:effectLst>
              </a:rPr>
              <a:t>“ </a:t>
            </a:r>
          </a:p>
          <a:p>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elite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women</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using</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and</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expanding</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existing</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opportunities</a:t>
            </a:r>
            <a:r>
              <a:rPr lang="de-DE" sz="2500" b="1" dirty="0">
                <a:effectLst>
                  <a:outerShdw blurRad="38100" dist="38100" dir="2700000" algn="tl">
                    <a:srgbClr val="000000">
                      <a:alpha val="43137"/>
                    </a:srgbClr>
                  </a:outerShdw>
                </a:effectLst>
              </a:rPr>
              <a:t> – </a:t>
            </a:r>
            <a:r>
              <a:rPr lang="de-DE" sz="2500" b="1" dirty="0" err="1">
                <a:effectLst>
                  <a:outerShdw blurRad="38100" dist="38100" dir="2700000" algn="tl">
                    <a:srgbClr val="000000">
                      <a:alpha val="43137"/>
                    </a:srgbClr>
                  </a:outerShdw>
                </a:effectLst>
              </a:rPr>
              <a:t>notably</a:t>
            </a:r>
            <a:r>
              <a:rPr lang="de-DE" sz="2500" b="1" dirty="0">
                <a:effectLst>
                  <a:outerShdw blurRad="38100" dist="38100" dir="2700000" algn="tl">
                    <a:srgbClr val="000000">
                      <a:alpha val="43137"/>
                    </a:srgbClr>
                  </a:outerShdw>
                </a:effectLst>
              </a:rPr>
              <a:t> in </a:t>
            </a:r>
            <a:r>
              <a:rPr lang="de-DE" sz="2500" b="1" dirty="0" err="1">
                <a:effectLst>
                  <a:outerShdw blurRad="38100" dist="38100" dir="2700000" algn="tl">
                    <a:srgbClr val="000000">
                      <a:alpha val="43137"/>
                    </a:srgbClr>
                  </a:outerShdw>
                </a:effectLst>
              </a:rPr>
              <a:t>the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religious</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sphere</a:t>
            </a:r>
            <a:endParaRPr lang="de-DE" sz="2500" b="1" dirty="0">
              <a:effectLst>
                <a:outerShdw blurRad="38100" dist="38100" dir="2700000" algn="tl">
                  <a:srgbClr val="000000">
                    <a:alpha val="43137"/>
                  </a:srgbClr>
                </a:outerShdw>
              </a:effectLst>
            </a:endParaRPr>
          </a:p>
          <a:p>
            <a:r>
              <a:rPr lang="de-DE" sz="2500" b="1" dirty="0" err="1">
                <a:effectLst>
                  <a:outerShdw blurRad="38100" dist="38100" dir="2700000" algn="tl">
                    <a:srgbClr val="000000">
                      <a:alpha val="43137"/>
                    </a:srgbClr>
                  </a:outerShdw>
                </a:effectLst>
              </a:rPr>
              <a:t>societal</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change</a:t>
            </a:r>
            <a:r>
              <a:rPr lang="de-DE" sz="2500" b="1" dirty="0">
                <a:effectLst>
                  <a:outerShdw blurRad="38100" dist="38100" dir="2700000" algn="tl">
                    <a:srgbClr val="000000">
                      <a:alpha val="43137"/>
                    </a:srgbClr>
                  </a:outerShdw>
                </a:effectLst>
              </a:rPr>
              <a:t>: </a:t>
            </a:r>
            <a:br>
              <a:rPr lang="de-DE" sz="2500" b="1" dirty="0">
                <a:effectLst>
                  <a:outerShdw blurRad="38100" dist="38100" dir="2700000" algn="tl">
                    <a:srgbClr val="000000">
                      <a:alpha val="43137"/>
                    </a:srgbClr>
                  </a:outerShdw>
                </a:effectLst>
              </a:rPr>
            </a:br>
            <a:r>
              <a:rPr lang="de-DE" sz="2500" b="1" dirty="0" err="1">
                <a:effectLst>
                  <a:outerShdw blurRad="38100" dist="38100" dir="2700000" algn="tl">
                    <a:srgbClr val="000000">
                      <a:alpha val="43137"/>
                    </a:srgbClr>
                  </a:outerShdw>
                </a:effectLst>
              </a:rPr>
              <a:t>more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and</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more</a:t>
            </a:r>
            <a:r>
              <a:rPr lang="de-DE" sz="2500" b="1" dirty="0">
                <a:effectLst>
                  <a:outerShdw blurRad="38100" dist="38100" dir="2700000" algn="tl">
                    <a:srgbClr val="000000">
                      <a:alpha val="43137"/>
                    </a:srgbClr>
                  </a:outerShdw>
                </a:effectLst>
              </a:rPr>
              <a:t> male </a:t>
            </a:r>
            <a:r>
              <a:rPr lang="de-DE" sz="2500" b="1" dirty="0" err="1">
                <a:effectLst>
                  <a:outerShdw blurRad="38100" dist="38100" dir="2700000" algn="tl">
                    <a:srgbClr val="000000">
                      <a:alpha val="43137"/>
                    </a:srgbClr>
                  </a:outerShdw>
                </a:effectLst>
              </a:rPr>
              <a:t>offices</a:t>
            </a:r>
            <a:r>
              <a:rPr lang="de-DE" sz="2500" b="1" dirty="0">
                <a:effectLst>
                  <a:outerShdw blurRad="38100" dist="38100" dir="2700000" algn="tl">
                    <a:srgbClr val="000000">
                      <a:alpha val="43137"/>
                    </a:srgbClr>
                  </a:outerShdw>
                </a:effectLst>
              </a:rPr>
              <a:t> open </a:t>
            </a:r>
            <a:r>
              <a:rPr lang="de-DE" sz="2500" b="1" dirty="0" err="1">
                <a:effectLst>
                  <a:outerShdw blurRad="38100" dist="38100" dir="2700000" algn="tl">
                    <a:srgbClr val="000000">
                      <a:alpha val="43137"/>
                    </a:srgbClr>
                  </a:outerShdw>
                </a:effectLst>
              </a:rPr>
              <a:t>to</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women</a:t>
            </a:r>
            <a:r>
              <a:rPr lang="de-DE" sz="2500" b="1" dirty="0">
                <a:effectLst>
                  <a:outerShdw blurRad="38100" dist="38100" dir="2700000" algn="tl">
                    <a:srgbClr val="000000">
                      <a:alpha val="43137"/>
                    </a:srgbClr>
                  </a:outerShdw>
                </a:effectLst>
              </a:rPr>
              <a:t>!</a:t>
            </a:r>
          </a:p>
          <a:p>
            <a:r>
              <a:rPr lang="de-DE" sz="2500" b="1" dirty="0">
                <a:effectLst>
                  <a:outerShdw blurRad="38100" dist="38100" dir="2700000" algn="tl">
                    <a:srgbClr val="000000">
                      <a:alpha val="43137"/>
                    </a:srgbClr>
                  </a:outerShdw>
                </a:effectLst>
              </a:rPr>
              <a:t>In </a:t>
            </a:r>
            <a:r>
              <a:rPr lang="de-DE" sz="2500" b="1" dirty="0" err="1">
                <a:effectLst>
                  <a:outerShdw blurRad="38100" dist="38100" dir="2700000" algn="tl">
                    <a:srgbClr val="000000">
                      <a:alpha val="43137"/>
                    </a:srgbClr>
                  </a:outerShdw>
                </a:effectLst>
              </a:rPr>
              <a:t>several</a:t>
            </a:r>
            <a:r>
              <a:rPr lang="de-DE" sz="2500" b="1" dirty="0">
                <a:effectLst>
                  <a:outerShdw blurRad="38100" dist="38100" dir="2700000" algn="tl">
                    <a:srgbClr val="000000">
                      <a:alpha val="43137"/>
                    </a:srgbClr>
                  </a:outerShdw>
                </a:effectLst>
              </a:rPr>
              <a:t> </a:t>
            </a:r>
            <a:r>
              <a:rPr lang="de-DE" sz="2500" b="1" i="1" dirty="0" err="1">
                <a:effectLst>
                  <a:outerShdw blurRad="38100" dist="38100" dir="2700000" algn="tl">
                    <a:srgbClr val="000000">
                      <a:alpha val="43137"/>
                    </a:srgbClr>
                  </a:outerShdw>
                </a:effectLst>
              </a:rPr>
              <a:t>poleis</a:t>
            </a:r>
            <a:r>
              <a:rPr lang="de-DE" sz="2500" b="1" dirty="0">
                <a:effectLst>
                  <a:outerShdw blurRad="38100" dist="38100" dir="2700000" algn="tl">
                    <a:srgbClr val="000000">
                      <a:alpha val="43137"/>
                    </a:srgbClr>
                  </a:outerShdw>
                </a:effectLst>
              </a:rPr>
              <a:t>,</a:t>
            </a:r>
            <a:r>
              <a:rPr lang="de-DE" sz="2500" b="1" i="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office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of</a:t>
            </a:r>
            <a:r>
              <a:rPr lang="de-DE" sz="2500" b="1" dirty="0">
                <a:effectLst>
                  <a:outerShdw blurRad="38100" dist="38100" dir="2700000" algn="tl">
                    <a:srgbClr val="000000">
                      <a:alpha val="43137"/>
                    </a:srgbClr>
                  </a:outerShdw>
                </a:effectLst>
              </a:rPr>
              <a:t> </a:t>
            </a:r>
            <a:r>
              <a:rPr lang="de-DE" sz="2500" b="1" i="1" dirty="0" err="1">
                <a:effectLst>
                  <a:outerShdw blurRad="38100" dist="38100" dir="2700000" algn="tl">
                    <a:srgbClr val="000000">
                      <a:alpha val="43137"/>
                    </a:srgbClr>
                  </a:outerShdw>
                </a:effectLst>
              </a:rPr>
              <a:t>archiereia</a:t>
            </a:r>
            <a:br>
              <a:rPr lang="de-DE" sz="2500" b="1" i="1" dirty="0">
                <a:effectLst>
                  <a:outerShdw blurRad="38100" dist="38100" dir="2700000" algn="tl">
                    <a:srgbClr val="000000">
                      <a:alpha val="43137"/>
                    </a:srgbClr>
                  </a:outerShdw>
                </a:effectLst>
              </a:rPr>
            </a:b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is</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culmination</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of</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elite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careers</a:t>
            </a:r>
            <a:endParaRPr lang="de-DE" sz="25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8800618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1000"/>
                                        <p:tgtEl>
                                          <p:spTgt spid="32"/>
                                        </p:tgtEl>
                                      </p:cBhvr>
                                    </p:animEffect>
                                    <p:anim calcmode="lin" valueType="num">
                                      <p:cBhvr>
                                        <p:cTn id="8" dur="1000" fill="hold"/>
                                        <p:tgtEl>
                                          <p:spTgt spid="32"/>
                                        </p:tgtEl>
                                        <p:attrNameLst>
                                          <p:attrName>ppt_x</p:attrName>
                                        </p:attrNameLst>
                                      </p:cBhvr>
                                      <p:tavLst>
                                        <p:tav tm="0">
                                          <p:val>
                                            <p:strVal val="#ppt_x"/>
                                          </p:val>
                                        </p:tav>
                                        <p:tav tm="100000">
                                          <p:val>
                                            <p:strVal val="#ppt_x"/>
                                          </p:val>
                                        </p:tav>
                                      </p:tavLst>
                                    </p:anim>
                                    <p:anim calcmode="lin" valueType="num">
                                      <p:cBhvr>
                                        <p:cTn id="9"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0"/>
                                        </p:tgtEl>
                                        <p:attrNameLst>
                                          <p:attrName>style.visibility</p:attrName>
                                        </p:attrNameLst>
                                      </p:cBhvr>
                                      <p:to>
                                        <p:strVal val="visible"/>
                                      </p:to>
                                    </p:set>
                                    <p:animEffect transition="in" filter="fade">
                                      <p:cBhvr>
                                        <p:cTn id="14" dur="1000"/>
                                        <p:tgtEl>
                                          <p:spTgt spid="30"/>
                                        </p:tgtEl>
                                      </p:cBhvr>
                                    </p:animEffect>
                                    <p:anim calcmode="lin" valueType="num">
                                      <p:cBhvr>
                                        <p:cTn id="15" dur="1000" fill="hold"/>
                                        <p:tgtEl>
                                          <p:spTgt spid="30"/>
                                        </p:tgtEl>
                                        <p:attrNameLst>
                                          <p:attrName>ppt_x</p:attrName>
                                        </p:attrNameLst>
                                      </p:cBhvr>
                                      <p:tavLst>
                                        <p:tav tm="0">
                                          <p:val>
                                            <p:strVal val="#ppt_x"/>
                                          </p:val>
                                        </p:tav>
                                        <p:tav tm="100000">
                                          <p:val>
                                            <p:strVal val="#ppt_x"/>
                                          </p:val>
                                        </p:tav>
                                      </p:tavLst>
                                    </p:anim>
                                    <p:anim calcmode="lin" valueType="num">
                                      <p:cBhvr>
                                        <p:cTn id="16"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0" grpId="0"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rotWithShape="1">
          <a:blip r:embed="rId2" cstate="print">
            <a:extLst>
              <a:ext uri="{28A0092B-C50C-407E-A947-70E740481C1C}">
                <a14:useLocalDpi xmlns:a14="http://schemas.microsoft.com/office/drawing/2010/main" val="0"/>
              </a:ext>
            </a:extLst>
          </a:blip>
          <a:srcRect l="5992"/>
          <a:stretch/>
        </p:blipFill>
        <p:spPr>
          <a:xfrm>
            <a:off x="484807" y="44625"/>
            <a:ext cx="8479681" cy="6765196"/>
          </a:xfrm>
          <a:prstGeom prst="rect">
            <a:avLst/>
          </a:prstGeom>
        </p:spPr>
      </p:pic>
      <p:sp>
        <p:nvSpPr>
          <p:cNvPr id="5" name="TextBox 3"/>
          <p:cNvSpPr txBox="1"/>
          <p:nvPr/>
        </p:nvSpPr>
        <p:spPr>
          <a:xfrm rot="16200000">
            <a:off x="-2587281" y="3758552"/>
            <a:ext cx="5688633" cy="276999"/>
          </a:xfrm>
          <a:prstGeom prst="rect">
            <a:avLst/>
          </a:prstGeom>
          <a:noFill/>
        </p:spPr>
        <p:txBody>
          <a:bodyPr wrap="square" rtlCol="0">
            <a:spAutoFit/>
          </a:bodyPr>
          <a:lstStyle/>
          <a:p>
            <a:r>
              <a:rPr lang="en-GB" sz="1200" dirty="0">
                <a:solidFill>
                  <a:schemeClr val="tx1">
                    <a:lumMod val="65000"/>
                  </a:schemeClr>
                </a:solidFill>
              </a:rPr>
              <a:t>R. Talbert, Barrington Atlas of the Greek and Roman World, Princeton UP 2001</a:t>
            </a:r>
          </a:p>
        </p:txBody>
      </p:sp>
      <p:sp>
        <p:nvSpPr>
          <p:cNvPr id="6" name="Title 1"/>
          <p:cNvSpPr>
            <a:spLocks noGrp="1"/>
          </p:cNvSpPr>
          <p:nvPr>
            <p:ph type="title"/>
          </p:nvPr>
        </p:nvSpPr>
        <p:spPr>
          <a:xfrm>
            <a:off x="457200" y="404664"/>
            <a:ext cx="8229600" cy="796950"/>
          </a:xfrm>
        </p:spPr>
        <p:txBody>
          <a:bodyPr/>
          <a:lstStyle/>
          <a:p>
            <a:r>
              <a:rPr lang="de-DE" dirty="0"/>
              <a:t>Résumé</a:t>
            </a:r>
            <a:endParaRPr lang="en-GB" dirty="0"/>
          </a:p>
        </p:txBody>
      </p:sp>
      <p:sp>
        <p:nvSpPr>
          <p:cNvPr id="7" name="TextBox 8"/>
          <p:cNvSpPr txBox="1"/>
          <p:nvPr/>
        </p:nvSpPr>
        <p:spPr>
          <a:xfrm>
            <a:off x="2555776" y="5383858"/>
            <a:ext cx="901209"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STRATONIKEA</a:t>
            </a:r>
          </a:p>
        </p:txBody>
      </p:sp>
      <p:sp>
        <p:nvSpPr>
          <p:cNvPr id="8" name="Oval 13"/>
          <p:cNvSpPr/>
          <p:nvPr/>
        </p:nvSpPr>
        <p:spPr>
          <a:xfrm>
            <a:off x="2915816" y="5369815"/>
            <a:ext cx="216024" cy="22948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15"/>
          <p:cNvSpPr/>
          <p:nvPr/>
        </p:nvSpPr>
        <p:spPr>
          <a:xfrm>
            <a:off x="2195736" y="5071721"/>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16"/>
          <p:cNvSpPr txBox="1"/>
          <p:nvPr/>
        </p:nvSpPr>
        <p:spPr>
          <a:xfrm>
            <a:off x="1941309" y="5103531"/>
            <a:ext cx="724878"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MAGNESIA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1" name="Oval 17"/>
          <p:cNvSpPr/>
          <p:nvPr/>
        </p:nvSpPr>
        <p:spPr>
          <a:xfrm>
            <a:off x="2484408" y="4938861"/>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8"/>
          <p:cNvSpPr txBox="1"/>
          <p:nvPr/>
        </p:nvSpPr>
        <p:spPr>
          <a:xfrm>
            <a:off x="2339752" y="4941168"/>
            <a:ext cx="635110"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TRALLES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3" name="Oval 19"/>
          <p:cNvSpPr/>
          <p:nvPr/>
        </p:nvSpPr>
        <p:spPr>
          <a:xfrm>
            <a:off x="1791958" y="4524407"/>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20"/>
          <p:cNvSpPr/>
          <p:nvPr/>
        </p:nvSpPr>
        <p:spPr>
          <a:xfrm>
            <a:off x="3023828" y="4516106"/>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21"/>
          <p:cNvSpPr txBox="1"/>
          <p:nvPr/>
        </p:nvSpPr>
        <p:spPr>
          <a:xfrm>
            <a:off x="2843808" y="4437692"/>
            <a:ext cx="923651"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PHILADELPHIA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6" name="Oval 22"/>
          <p:cNvSpPr/>
          <p:nvPr/>
        </p:nvSpPr>
        <p:spPr>
          <a:xfrm>
            <a:off x="1502561" y="4769965"/>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23"/>
          <p:cNvSpPr txBox="1"/>
          <p:nvPr/>
        </p:nvSpPr>
        <p:spPr>
          <a:xfrm>
            <a:off x="1390000" y="4858707"/>
            <a:ext cx="441146"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TEOS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18" name="Oval 24"/>
          <p:cNvSpPr/>
          <p:nvPr/>
        </p:nvSpPr>
        <p:spPr>
          <a:xfrm>
            <a:off x="2418913" y="4124584"/>
            <a:ext cx="216024" cy="229487"/>
          </a:xfrm>
          <a:prstGeom prst="ellipse">
            <a:avLst/>
          </a:prstGeom>
          <a:gradFill flip="none" rotWithShape="1">
            <a:gsLst>
              <a:gs pos="30000">
                <a:srgbClr val="82B67D">
                  <a:lumMod val="91000"/>
                  <a:alpha val="53000"/>
                </a:srgbClr>
              </a:gs>
              <a:gs pos="0">
                <a:srgbClr val="92D050"/>
              </a:gs>
              <a:gs pos="100000">
                <a:schemeClr val="accent1">
                  <a:shade val="100000"/>
                  <a:satMod val="115000"/>
                </a:schemeClr>
              </a:gs>
            </a:gsLst>
            <a:path path="rect">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25"/>
          <p:cNvSpPr/>
          <p:nvPr/>
        </p:nvSpPr>
        <p:spPr>
          <a:xfrm>
            <a:off x="2087724" y="2852936"/>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26"/>
          <p:cNvSpPr/>
          <p:nvPr/>
        </p:nvSpPr>
        <p:spPr>
          <a:xfrm>
            <a:off x="1409829" y="4009840"/>
            <a:ext cx="216024" cy="229487"/>
          </a:xfrm>
          <a:prstGeom prst="ellipse">
            <a:avLst/>
          </a:prstGeom>
          <a:solidFill>
            <a:srgbClr val="92D05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7"/>
          <p:cNvSpPr txBox="1"/>
          <p:nvPr/>
        </p:nvSpPr>
        <p:spPr>
          <a:xfrm>
            <a:off x="2195736" y="4113904"/>
            <a:ext cx="707245"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THYATIRA</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2" name="Oval 28"/>
          <p:cNvSpPr/>
          <p:nvPr/>
        </p:nvSpPr>
        <p:spPr>
          <a:xfrm>
            <a:off x="1800956" y="3895979"/>
            <a:ext cx="216024" cy="229487"/>
          </a:xfrm>
          <a:prstGeom prst="ellipse">
            <a:avLst/>
          </a:prstGeom>
          <a:gradFill flip="none" rotWithShape="1">
            <a:gsLst>
              <a:gs pos="30000">
                <a:srgbClr val="82B67D">
                  <a:lumMod val="91000"/>
                  <a:alpha val="53000"/>
                </a:srgbClr>
              </a:gs>
              <a:gs pos="0">
                <a:srgbClr val="92D050"/>
              </a:gs>
              <a:gs pos="100000">
                <a:schemeClr val="accent1">
                  <a:shade val="100000"/>
                  <a:satMod val="115000"/>
                </a:schemeClr>
              </a:gs>
            </a:gsLst>
            <a:path path="rect">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33"/>
          <p:cNvSpPr/>
          <p:nvPr/>
        </p:nvSpPr>
        <p:spPr>
          <a:xfrm>
            <a:off x="3419872" y="4786741"/>
            <a:ext cx="216024" cy="229487"/>
          </a:xfrm>
          <a:prstGeom prst="ellipse">
            <a:avLst/>
          </a:prstGeom>
          <a:solidFill>
            <a:srgbClr val="9A0000">
              <a:alpha val="8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34"/>
          <p:cNvSpPr txBox="1"/>
          <p:nvPr/>
        </p:nvSpPr>
        <p:spPr>
          <a:xfrm>
            <a:off x="3347864" y="4653136"/>
            <a:ext cx="782587" cy="215444"/>
          </a:xfrm>
          <a:prstGeom prst="rect">
            <a:avLst/>
          </a:prstGeom>
          <a:noFill/>
        </p:spPr>
        <p:txBody>
          <a:bodyPr wrap="none" rtlCol="0">
            <a:spAutoFit/>
          </a:bodyPr>
          <a:lstStyle/>
          <a:p>
            <a:r>
              <a:rPr lang="en-GB" sz="800" dirty="0">
                <a:solidFill>
                  <a:schemeClr val="bg1">
                    <a:lumMod val="85000"/>
                    <a:lumOff val="15000"/>
                  </a:schemeClr>
                </a:solidFill>
                <a:latin typeface="Times New Roman" pitchFamily="18" charset="0"/>
                <a:cs typeface="Times New Roman" pitchFamily="18" charset="0"/>
              </a:rPr>
              <a:t>HIERAPOLIS</a:t>
            </a:r>
            <a:endParaRPr lang="en-GB" sz="1000" dirty="0">
              <a:solidFill>
                <a:schemeClr val="bg1">
                  <a:lumMod val="85000"/>
                  <a:lumOff val="15000"/>
                </a:schemeClr>
              </a:solidFill>
              <a:latin typeface="Times New Roman" pitchFamily="18" charset="0"/>
              <a:cs typeface="Times New Roman" pitchFamily="18" charset="0"/>
            </a:endParaRPr>
          </a:p>
        </p:txBody>
      </p:sp>
      <p:sp>
        <p:nvSpPr>
          <p:cNvPr id="25" name="Content Placeholder 2"/>
          <p:cNvSpPr txBox="1">
            <a:spLocks/>
          </p:cNvSpPr>
          <p:nvPr/>
        </p:nvSpPr>
        <p:spPr>
          <a:xfrm>
            <a:off x="241176" y="1449028"/>
            <a:ext cx="4042792" cy="3708164"/>
          </a:xfrm>
          <a:prstGeom prst="rect">
            <a:avLst/>
          </a:prstGeom>
          <a:gradFill>
            <a:gsLst>
              <a:gs pos="0">
                <a:schemeClr val="accent1">
                  <a:tint val="79000"/>
                  <a:satMod val="180000"/>
                  <a:alpha val="58000"/>
                </a:schemeClr>
              </a:gs>
              <a:gs pos="65000">
                <a:schemeClr val="accent1">
                  <a:tint val="52000"/>
                  <a:satMod val="250000"/>
                </a:schemeClr>
              </a:gs>
              <a:gs pos="100000">
                <a:schemeClr val="accent1">
                  <a:tint val="29000"/>
                  <a:satMod val="300000"/>
                </a:schemeClr>
              </a:gs>
            </a:gsLst>
          </a:gradFill>
          <a:scene3d>
            <a:camera prst="perspectiveHeroicExtremeRightFacing"/>
            <a:lightRig rig="threePt" dir="t"/>
          </a:scene3d>
        </p:spPr>
        <p:style>
          <a:lnRef idx="1">
            <a:schemeClr val="accent1"/>
          </a:lnRef>
          <a:fillRef idx="2">
            <a:schemeClr val="accent1"/>
          </a:fillRef>
          <a:effectRef idx="1">
            <a:schemeClr val="accent1"/>
          </a:effectRef>
          <a:fontRef idx="minor">
            <a:schemeClr val="dk1"/>
          </a:fontRef>
        </p:style>
        <p:txBody>
          <a:bodyPr vert="horz" lIns="91440" tIns="45720" rIns="91440" bIns="45720" rtlCol="0">
            <a:normAutofit fontScale="55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pPr marL="0" indent="0" algn="ctr">
              <a:buNone/>
            </a:pPr>
            <a:r>
              <a:rPr lang="de-DE" sz="2900" b="1" dirty="0">
                <a:effectLst>
                  <a:outerShdw blurRad="38100" dist="38100" dir="2700000" algn="tl">
                    <a:srgbClr val="000000">
                      <a:alpha val="43137"/>
                    </a:srgbClr>
                  </a:outerShdw>
                </a:effectLst>
              </a:rPr>
              <a:t>MOTIVATION</a:t>
            </a:r>
            <a:br>
              <a:rPr lang="de-DE" sz="2900" b="1" dirty="0">
                <a:effectLst>
                  <a:outerShdw blurRad="38100" dist="38100" dir="2700000" algn="tl">
                    <a:srgbClr val="000000">
                      <a:alpha val="43137"/>
                    </a:srgbClr>
                  </a:outerShdw>
                </a:effectLst>
              </a:rPr>
            </a:br>
            <a:endParaRPr lang="de-DE" sz="2900" b="1" dirty="0">
              <a:effectLst>
                <a:outerShdw blurRad="38100" dist="38100" dir="2700000" algn="tl">
                  <a:srgbClr val="000000">
                    <a:alpha val="43137"/>
                  </a:srgbClr>
                </a:outerShdw>
              </a:effectLst>
            </a:endParaRPr>
          </a:p>
          <a:p>
            <a:r>
              <a:rPr lang="de-DE" sz="2500" b="1" dirty="0">
                <a:effectLst>
                  <a:outerShdw blurRad="38100" dist="38100" dir="2700000" algn="tl">
                    <a:srgbClr val="000000">
                      <a:alpha val="43137"/>
                    </a:srgbClr>
                  </a:outerShdw>
                </a:effectLst>
              </a:rPr>
              <a:t>Do </a:t>
            </a:r>
            <a:r>
              <a:rPr lang="de-DE" sz="2500" b="1" dirty="0" err="1">
                <a:effectLst>
                  <a:outerShdw blurRad="38100" dist="38100" dir="2700000" algn="tl">
                    <a:srgbClr val="000000">
                      <a:alpha val="43137"/>
                    </a:srgbClr>
                  </a:outerShdw>
                </a:effectLst>
              </a:rPr>
              <a:t>women</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only</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make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career</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because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their</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family</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expect</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them</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to</a:t>
            </a:r>
            <a:r>
              <a:rPr lang="de-DE" sz="2500" b="1" dirty="0">
                <a:effectLst>
                  <a:outerShdw blurRad="38100" dist="38100" dir="2700000" algn="tl">
                    <a:srgbClr val="000000">
                      <a:alpha val="43137"/>
                    </a:srgbClr>
                  </a:outerShdw>
                </a:effectLst>
              </a:rPr>
              <a:t> do so? (</a:t>
            </a:r>
            <a:r>
              <a:rPr lang="de-DE" sz="2500" b="1" dirty="0" err="1">
                <a:effectLst>
                  <a:outerShdw blurRad="38100" dist="38100" dir="2700000" algn="tl">
                    <a:srgbClr val="000000">
                      <a:alpha val="43137"/>
                    </a:srgbClr>
                  </a:outerShdw>
                </a:effectLst>
              </a:rPr>
              <a:t>RvB</a:t>
            </a:r>
            <a:r>
              <a:rPr lang="de-DE" sz="2500" b="1" dirty="0">
                <a:effectLst>
                  <a:outerShdw blurRad="38100" dist="38100" dir="2700000" algn="tl">
                    <a:srgbClr val="000000">
                      <a:alpha val="43137"/>
                    </a:srgbClr>
                  </a:outerShdw>
                </a:effectLst>
              </a:rPr>
              <a:t>)</a:t>
            </a:r>
          </a:p>
          <a:p>
            <a:endParaRPr lang="de-DE" sz="2500" b="1" dirty="0">
              <a:effectLst>
                <a:outerShdw blurRad="38100" dist="38100" dir="2700000" algn="tl">
                  <a:srgbClr val="000000">
                    <a:alpha val="43137"/>
                  </a:srgbClr>
                </a:outerShdw>
              </a:effectLst>
            </a:endParaRPr>
          </a:p>
          <a:p>
            <a:r>
              <a:rPr lang="de-DE" sz="2500" b="1" dirty="0" err="1">
                <a:effectLst>
                  <a:outerShdw blurRad="38100" dist="38100" dir="2700000" algn="tl">
                    <a:srgbClr val="000000">
                      <a:alpha val="43137"/>
                    </a:srgbClr>
                  </a:outerShdw>
                </a:effectLst>
              </a:rPr>
              <a:t>Or</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can</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we</a:t>
            </a:r>
            <a:r>
              <a:rPr lang="de-DE" sz="2500" b="1" dirty="0">
                <a:effectLst>
                  <a:outerShdw blurRad="38100" dist="38100" dir="2700000" algn="tl">
                    <a:srgbClr val="000000">
                      <a:alpha val="43137"/>
                    </a:srgbClr>
                  </a:outerShdw>
                </a:effectLst>
              </a:rPr>
              <a:t> not </a:t>
            </a:r>
            <a:r>
              <a:rPr lang="de-DE" sz="2500" b="1" dirty="0" err="1">
                <a:effectLst>
                  <a:outerShdw blurRad="38100" dist="38100" dir="2700000" algn="tl">
                    <a:srgbClr val="000000">
                      <a:alpha val="43137"/>
                    </a:srgbClr>
                  </a:outerShdw>
                </a:effectLst>
              </a:rPr>
              <a:t>recognise</a:t>
            </a:r>
            <a:r>
              <a:rPr lang="de-DE" sz="2500" b="1" dirty="0">
                <a:effectLst>
                  <a:outerShdw blurRad="38100" dist="38100" dir="2700000" algn="tl">
                    <a:srgbClr val="000000">
                      <a:alpha val="43137"/>
                    </a:srgbClr>
                  </a:outerShdw>
                </a:effectLst>
              </a:rPr>
              <a:t>…</a:t>
            </a:r>
          </a:p>
          <a:p>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strategies</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of</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women</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for</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their</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own</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self-display</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and</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display</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of</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their</a:t>
            </a:r>
            <a:r>
              <a:rPr lang="de-DE" sz="2500" b="1" dirty="0">
                <a:effectLst>
                  <a:outerShdw blurRad="38100" dist="38100" dir="2700000" algn="tl">
                    <a:srgbClr val="000000">
                      <a:alpha val="43137"/>
                    </a:srgbClr>
                  </a:outerShdw>
                </a:effectLst>
              </a:rPr>
              <a:t> „power / </a:t>
            </a:r>
            <a:r>
              <a:rPr lang="de-DE" sz="2500" b="1" dirty="0" err="1">
                <a:effectLst>
                  <a:outerShdw blurRad="38100" dist="38100" dir="2700000" algn="tl">
                    <a:srgbClr val="000000">
                      <a:alpha val="43137"/>
                    </a:srgbClr>
                  </a:outerShdw>
                </a:effectLst>
              </a:rPr>
              <a:t>wealth</a:t>
            </a:r>
            <a:r>
              <a:rPr lang="de-DE" sz="2500" b="1" dirty="0">
                <a:effectLst>
                  <a:outerShdw blurRad="38100" dist="38100" dir="2700000" algn="tl">
                    <a:srgbClr val="000000">
                      <a:alpha val="43137"/>
                    </a:srgbClr>
                  </a:outerShdw>
                </a:effectLst>
              </a:rPr>
              <a:t> / </a:t>
            </a:r>
            <a:r>
              <a:rPr lang="de-DE" sz="2500" b="1" i="1" dirty="0">
                <a:effectLst>
                  <a:outerShdw blurRad="38100" dist="38100" dir="2700000" algn="tl">
                    <a:srgbClr val="000000">
                      <a:alpha val="43137"/>
                    </a:srgbClr>
                  </a:outerShdw>
                </a:effectLst>
              </a:rPr>
              <a:t>auctoritas</a:t>
            </a:r>
            <a:r>
              <a:rPr lang="de-DE" sz="2500" b="1" dirty="0">
                <a:effectLst>
                  <a:outerShdw blurRad="38100" dist="38100" dir="2700000" algn="tl">
                    <a:srgbClr val="000000">
                      <a:alpha val="43137"/>
                    </a:srgbClr>
                  </a:outerShdw>
                </a:effectLst>
              </a:rPr>
              <a:t>“ </a:t>
            </a:r>
          </a:p>
          <a:p>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elite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women</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using</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and</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expanding</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existing</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opportunities</a:t>
            </a:r>
            <a:r>
              <a:rPr lang="de-DE" sz="2500" b="1" dirty="0">
                <a:effectLst>
                  <a:outerShdw blurRad="38100" dist="38100" dir="2700000" algn="tl">
                    <a:srgbClr val="000000">
                      <a:alpha val="43137"/>
                    </a:srgbClr>
                  </a:outerShdw>
                </a:effectLst>
              </a:rPr>
              <a:t> – </a:t>
            </a:r>
            <a:r>
              <a:rPr lang="de-DE" sz="2500" b="1" dirty="0" err="1">
                <a:effectLst>
                  <a:outerShdw blurRad="38100" dist="38100" dir="2700000" algn="tl">
                    <a:srgbClr val="000000">
                      <a:alpha val="43137"/>
                    </a:srgbClr>
                  </a:outerShdw>
                </a:effectLst>
              </a:rPr>
              <a:t>notably</a:t>
            </a:r>
            <a:r>
              <a:rPr lang="de-DE" sz="2500" b="1" dirty="0">
                <a:effectLst>
                  <a:outerShdw blurRad="38100" dist="38100" dir="2700000" algn="tl">
                    <a:srgbClr val="000000">
                      <a:alpha val="43137"/>
                    </a:srgbClr>
                  </a:outerShdw>
                </a:effectLst>
              </a:rPr>
              <a:t> in </a:t>
            </a:r>
            <a:r>
              <a:rPr lang="de-DE" sz="2500" b="1" dirty="0" err="1">
                <a:effectLst>
                  <a:outerShdw blurRad="38100" dist="38100" dir="2700000" algn="tl">
                    <a:srgbClr val="000000">
                      <a:alpha val="43137"/>
                    </a:srgbClr>
                  </a:outerShdw>
                </a:effectLst>
              </a:rPr>
              <a:t>the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religious</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sphere</a:t>
            </a:r>
            <a:endParaRPr lang="de-DE" sz="2500" b="1" dirty="0">
              <a:effectLst>
                <a:outerShdw blurRad="38100" dist="38100" dir="2700000" algn="tl">
                  <a:srgbClr val="000000">
                    <a:alpha val="43137"/>
                  </a:srgbClr>
                </a:outerShdw>
              </a:effectLst>
            </a:endParaRPr>
          </a:p>
          <a:p>
            <a:r>
              <a:rPr lang="de-DE" sz="2500" b="1" dirty="0" err="1">
                <a:effectLst>
                  <a:outerShdw blurRad="38100" dist="38100" dir="2700000" algn="tl">
                    <a:srgbClr val="000000">
                      <a:alpha val="43137"/>
                    </a:srgbClr>
                  </a:outerShdw>
                </a:effectLst>
              </a:rPr>
              <a:t>societal</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change</a:t>
            </a:r>
            <a:r>
              <a:rPr lang="de-DE" sz="2500" b="1" dirty="0">
                <a:effectLst>
                  <a:outerShdw blurRad="38100" dist="38100" dir="2700000" algn="tl">
                    <a:srgbClr val="000000">
                      <a:alpha val="43137"/>
                    </a:srgbClr>
                  </a:outerShdw>
                </a:effectLst>
              </a:rPr>
              <a:t>: </a:t>
            </a:r>
            <a:br>
              <a:rPr lang="de-DE" sz="2500" b="1" dirty="0">
                <a:effectLst>
                  <a:outerShdw blurRad="38100" dist="38100" dir="2700000" algn="tl">
                    <a:srgbClr val="000000">
                      <a:alpha val="43137"/>
                    </a:srgbClr>
                  </a:outerShdw>
                </a:effectLst>
              </a:rPr>
            </a:br>
            <a:r>
              <a:rPr lang="de-DE" sz="2500" b="1" dirty="0" err="1">
                <a:effectLst>
                  <a:outerShdw blurRad="38100" dist="38100" dir="2700000" algn="tl">
                    <a:srgbClr val="000000">
                      <a:alpha val="43137"/>
                    </a:srgbClr>
                  </a:outerShdw>
                </a:effectLst>
              </a:rPr>
              <a:t>more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and</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more</a:t>
            </a:r>
            <a:r>
              <a:rPr lang="de-DE" sz="2500" b="1" dirty="0">
                <a:effectLst>
                  <a:outerShdw blurRad="38100" dist="38100" dir="2700000" algn="tl">
                    <a:srgbClr val="000000">
                      <a:alpha val="43137"/>
                    </a:srgbClr>
                  </a:outerShdw>
                </a:effectLst>
              </a:rPr>
              <a:t> male </a:t>
            </a:r>
            <a:r>
              <a:rPr lang="de-DE" sz="2500" b="1" dirty="0" err="1">
                <a:effectLst>
                  <a:outerShdw blurRad="38100" dist="38100" dir="2700000" algn="tl">
                    <a:srgbClr val="000000">
                      <a:alpha val="43137"/>
                    </a:srgbClr>
                  </a:outerShdw>
                </a:effectLst>
              </a:rPr>
              <a:t>offices</a:t>
            </a:r>
            <a:r>
              <a:rPr lang="de-DE" sz="2500" b="1" dirty="0">
                <a:effectLst>
                  <a:outerShdw blurRad="38100" dist="38100" dir="2700000" algn="tl">
                    <a:srgbClr val="000000">
                      <a:alpha val="43137"/>
                    </a:srgbClr>
                  </a:outerShdw>
                </a:effectLst>
              </a:rPr>
              <a:t> open </a:t>
            </a:r>
            <a:r>
              <a:rPr lang="de-DE" sz="2500" b="1" dirty="0" err="1">
                <a:effectLst>
                  <a:outerShdw blurRad="38100" dist="38100" dir="2700000" algn="tl">
                    <a:srgbClr val="000000">
                      <a:alpha val="43137"/>
                    </a:srgbClr>
                  </a:outerShdw>
                </a:effectLst>
              </a:rPr>
              <a:t>to</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women</a:t>
            </a:r>
            <a:r>
              <a:rPr lang="de-DE" sz="2500" b="1" dirty="0">
                <a:effectLst>
                  <a:outerShdw blurRad="38100" dist="38100" dir="2700000" algn="tl">
                    <a:srgbClr val="000000">
                      <a:alpha val="43137"/>
                    </a:srgbClr>
                  </a:outerShdw>
                </a:effectLst>
              </a:rPr>
              <a:t>!</a:t>
            </a:r>
          </a:p>
          <a:p>
            <a:r>
              <a:rPr lang="de-DE" sz="2500" b="1" dirty="0">
                <a:effectLst>
                  <a:outerShdw blurRad="38100" dist="38100" dir="2700000" algn="tl">
                    <a:srgbClr val="000000">
                      <a:alpha val="43137"/>
                    </a:srgbClr>
                  </a:outerShdw>
                </a:effectLst>
              </a:rPr>
              <a:t>In </a:t>
            </a:r>
            <a:r>
              <a:rPr lang="de-DE" sz="2500" b="1" dirty="0" err="1">
                <a:effectLst>
                  <a:outerShdw blurRad="38100" dist="38100" dir="2700000" algn="tl">
                    <a:srgbClr val="000000">
                      <a:alpha val="43137"/>
                    </a:srgbClr>
                  </a:outerShdw>
                </a:effectLst>
              </a:rPr>
              <a:t>several</a:t>
            </a:r>
            <a:r>
              <a:rPr lang="de-DE" sz="2500" b="1" dirty="0">
                <a:effectLst>
                  <a:outerShdw blurRad="38100" dist="38100" dir="2700000" algn="tl">
                    <a:srgbClr val="000000">
                      <a:alpha val="43137"/>
                    </a:srgbClr>
                  </a:outerShdw>
                </a:effectLst>
              </a:rPr>
              <a:t> </a:t>
            </a:r>
            <a:r>
              <a:rPr lang="de-DE" sz="2500" b="1" i="1" dirty="0" err="1">
                <a:effectLst>
                  <a:outerShdw blurRad="38100" dist="38100" dir="2700000" algn="tl">
                    <a:srgbClr val="000000">
                      <a:alpha val="43137"/>
                    </a:srgbClr>
                  </a:outerShdw>
                </a:effectLst>
              </a:rPr>
              <a:t>poleis</a:t>
            </a:r>
            <a:r>
              <a:rPr lang="de-DE" sz="2500" b="1" dirty="0">
                <a:effectLst>
                  <a:outerShdw blurRad="38100" dist="38100" dir="2700000" algn="tl">
                    <a:srgbClr val="000000">
                      <a:alpha val="43137"/>
                    </a:srgbClr>
                  </a:outerShdw>
                </a:effectLst>
              </a:rPr>
              <a:t>,</a:t>
            </a:r>
            <a:r>
              <a:rPr lang="de-DE" sz="2500" b="1" i="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office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of</a:t>
            </a:r>
            <a:r>
              <a:rPr lang="de-DE" sz="2500" b="1" dirty="0">
                <a:effectLst>
                  <a:outerShdw blurRad="38100" dist="38100" dir="2700000" algn="tl">
                    <a:srgbClr val="000000">
                      <a:alpha val="43137"/>
                    </a:srgbClr>
                  </a:outerShdw>
                </a:effectLst>
              </a:rPr>
              <a:t> </a:t>
            </a:r>
            <a:r>
              <a:rPr lang="de-DE" sz="2500" b="1" i="1" dirty="0" err="1">
                <a:effectLst>
                  <a:outerShdw blurRad="38100" dist="38100" dir="2700000" algn="tl">
                    <a:srgbClr val="000000">
                      <a:alpha val="43137"/>
                    </a:srgbClr>
                  </a:outerShdw>
                </a:effectLst>
              </a:rPr>
              <a:t>archiereia</a:t>
            </a:r>
            <a:br>
              <a:rPr lang="de-DE" sz="2500" b="1" i="1" dirty="0">
                <a:effectLst>
                  <a:outerShdw blurRad="38100" dist="38100" dir="2700000" algn="tl">
                    <a:srgbClr val="000000">
                      <a:alpha val="43137"/>
                    </a:srgbClr>
                  </a:outerShdw>
                </a:effectLst>
              </a:rPr>
            </a:b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is</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the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culmination</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of</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elite</a:t>
            </a:r>
            <a:r>
              <a:rPr lang="de-DE" sz="2500" b="1" dirty="0">
                <a:effectLst>
                  <a:outerShdw blurRad="38100" dist="38100" dir="2700000" algn="tl">
                    <a:srgbClr val="000000">
                      <a:alpha val="43137"/>
                    </a:srgbClr>
                  </a:outerShdw>
                </a:effectLst>
              </a:rPr>
              <a:t> </a:t>
            </a:r>
            <a:r>
              <a:rPr lang="de-DE" sz="2500" b="1" dirty="0" err="1">
                <a:effectLst>
                  <a:outerShdw blurRad="38100" dist="38100" dir="2700000" algn="tl">
                    <a:srgbClr val="000000">
                      <a:alpha val="43137"/>
                    </a:srgbClr>
                  </a:outerShdw>
                </a:effectLst>
              </a:rPr>
              <a:t>careers</a:t>
            </a:r>
            <a:endParaRPr lang="de-DE" sz="2500" b="1" dirty="0">
              <a:effectLst>
                <a:outerShdw blurRad="38100" dist="38100" dir="2700000" algn="tl">
                  <a:srgbClr val="000000">
                    <a:alpha val="43137"/>
                  </a:srgbClr>
                </a:outerShdw>
              </a:effectLst>
            </a:endParaRPr>
          </a:p>
        </p:txBody>
      </p:sp>
      <p:sp>
        <p:nvSpPr>
          <p:cNvPr id="26" name="Content Placeholder 2"/>
          <p:cNvSpPr txBox="1">
            <a:spLocks/>
          </p:cNvSpPr>
          <p:nvPr/>
        </p:nvSpPr>
        <p:spPr>
          <a:xfrm>
            <a:off x="3841576" y="44624"/>
            <a:ext cx="4042792" cy="1800200"/>
          </a:xfrm>
          <a:prstGeom prst="rect">
            <a:avLst/>
          </a:prstGeom>
          <a:gradFill>
            <a:gsLst>
              <a:gs pos="0">
                <a:schemeClr val="accent5">
                  <a:tint val="79000"/>
                  <a:satMod val="180000"/>
                  <a:alpha val="33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effectLst>
                  <a:outerShdw blurRad="38100" dist="38100" dir="2700000" algn="tl">
                    <a:srgbClr val="000000">
                      <a:alpha val="43137"/>
                    </a:srgbClr>
                  </a:outerShdw>
                </a:effectLst>
              </a:rPr>
              <a:t>INDEPENDENCE</a:t>
            </a:r>
          </a:p>
          <a:p>
            <a:pPr lvl="1"/>
            <a:r>
              <a:rPr lang="de-DE" dirty="0" err="1">
                <a:effectLst>
                  <a:outerShdw blurRad="38100" dist="38100" dir="2700000" algn="tl">
                    <a:srgbClr val="000000">
                      <a:alpha val="43137"/>
                    </a:srgbClr>
                  </a:outerShdw>
                </a:effectLst>
              </a:rPr>
              <a:t>Role</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women</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as</a:t>
            </a:r>
            <a:r>
              <a:rPr lang="de-DE"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archiereiai</a:t>
            </a:r>
            <a:br>
              <a:rPr lang="de-DE" i="1"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esp</a:t>
            </a:r>
            <a:r>
              <a:rPr lang="de-DE" dirty="0">
                <a:effectLst>
                  <a:outerShdw blurRad="38100" dist="38100" dir="2700000" algn="tl">
                    <a:srgbClr val="000000">
                      <a:alpha val="43137"/>
                    </a:srgbClr>
                  </a:outerShdw>
                </a:effectLst>
              </a:rPr>
              <a:t>. in SW </a:t>
            </a:r>
            <a:r>
              <a:rPr lang="de-DE" dirty="0" err="1">
                <a:effectLst>
                  <a:outerShdw blurRad="38100" dist="38100" dir="2700000" algn="tl">
                    <a:srgbClr val="000000">
                      <a:alpha val="43137"/>
                    </a:srgbClr>
                  </a:outerShdw>
                </a:effectLst>
              </a:rPr>
              <a:t>Asia</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Minor</a:t>
            </a:r>
            <a:endParaRPr lang="de-DE" dirty="0">
              <a:effectLst>
                <a:outerShdw blurRad="38100" dist="38100" dir="2700000" algn="tl">
                  <a:srgbClr val="000000">
                    <a:alpha val="43137"/>
                  </a:srgbClr>
                </a:outerShdw>
              </a:effectLst>
            </a:endParaRPr>
          </a:p>
          <a:p>
            <a:pPr lvl="1"/>
            <a:r>
              <a:rPr lang="de-DE" dirty="0" err="1">
                <a:effectLst>
                  <a:outerShdw blurRad="38100" dist="38100" dir="2700000" algn="tl">
                    <a:srgbClr val="000000">
                      <a:alpha val="43137"/>
                    </a:srgbClr>
                  </a:outerShdw>
                </a:effectLst>
              </a:rPr>
              <a:t>Diversity</a:t>
            </a:r>
            <a:endParaRPr lang="de-DE" dirty="0">
              <a:effectLst>
                <a:outerShdw blurRad="38100" dist="38100" dir="2700000" algn="tl">
                  <a:srgbClr val="000000">
                    <a:alpha val="43137"/>
                  </a:srgbClr>
                </a:outerShdw>
              </a:effectLst>
            </a:endParaRPr>
          </a:p>
          <a:p>
            <a:pPr lvl="1"/>
            <a:r>
              <a:rPr lang="de-DE" b="1" dirty="0" err="1">
                <a:effectLst>
                  <a:outerShdw blurRad="38100" dist="38100" dir="2700000" algn="tl">
                    <a:srgbClr val="000000">
                      <a:alpha val="43137"/>
                    </a:srgbClr>
                  </a:outerShdw>
                </a:effectLst>
              </a:rPr>
              <a:t>more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than</a:t>
            </a:r>
            <a:r>
              <a:rPr lang="de-DE" b="1" dirty="0">
                <a:effectLst>
                  <a:outerShdw blurRad="38100" dist="38100" dir="2700000" algn="tl">
                    <a:srgbClr val="000000">
                      <a:alpha val="43137"/>
                    </a:srgbClr>
                  </a:outerShdw>
                </a:effectLst>
              </a:rPr>
              <a:t> 60 </a:t>
            </a:r>
            <a:r>
              <a:rPr lang="de-DE" b="1" i="1" dirty="0" err="1">
                <a:effectLst>
                  <a:outerShdw blurRad="38100" dist="38100" dir="2700000" algn="tl">
                    <a:srgbClr val="000000">
                      <a:alpha val="43137"/>
                    </a:srgbClr>
                  </a:outerShdw>
                </a:effectLst>
              </a:rPr>
              <a:t>poleis</a:t>
            </a:r>
            <a:r>
              <a:rPr lang="de-DE" b="1" i="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without</a:t>
            </a:r>
            <a:r>
              <a:rPr lang="de-DE" b="1" dirty="0">
                <a:effectLst>
                  <a:outerShdw blurRad="38100" dist="38100" dir="2700000" algn="tl">
                    <a:srgbClr val="000000">
                      <a:alpha val="43137"/>
                    </a:srgbClr>
                  </a:outerShdw>
                </a:effectLst>
              </a:rPr>
              <a:t> </a:t>
            </a:r>
            <a:r>
              <a:rPr lang="de-DE" b="1" i="1" dirty="0" err="1">
                <a:effectLst>
                  <a:outerShdw blurRad="38100" dist="38100" dir="2700000" algn="tl">
                    <a:srgbClr val="000000">
                      <a:alpha val="43137"/>
                    </a:srgbClr>
                  </a:outerShdw>
                </a:effectLst>
              </a:rPr>
              <a:t>archiereia</a:t>
            </a:r>
            <a:endParaRPr lang="de-DE" b="1" i="1" dirty="0">
              <a:effectLst>
                <a:outerShdw blurRad="38100" dist="38100" dir="2700000" algn="tl">
                  <a:srgbClr val="000000">
                    <a:alpha val="43137"/>
                  </a:srgbClr>
                </a:outerShdw>
              </a:effectLst>
            </a:endParaRPr>
          </a:p>
          <a:p>
            <a:pPr lvl="1"/>
            <a:r>
              <a:rPr lang="de-DE" b="1" dirty="0">
                <a:effectLst>
                  <a:outerShdw blurRad="38100" dist="38100" dir="2700000" algn="tl">
                    <a:srgbClr val="000000">
                      <a:alpha val="43137"/>
                    </a:srgbClr>
                  </a:outerShdw>
                </a:effectLst>
                <a:sym typeface="Wingdings" pitchFamily="2" charset="2"/>
              </a:rPr>
              <a:t></a:t>
            </a:r>
            <a:r>
              <a:rPr lang="de-DE" b="1" dirty="0" err="1">
                <a:effectLst>
                  <a:outerShdw blurRad="38100" dist="38100" dir="2700000" algn="tl">
                    <a:srgbClr val="000000">
                      <a:alpha val="43137"/>
                    </a:srgbClr>
                  </a:outerShdw>
                </a:effectLst>
                <a:sym typeface="Wingdings" pitchFamily="2" charset="2"/>
              </a:rPr>
              <a:t>social</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differences</a:t>
            </a:r>
            <a:endParaRPr lang="de-DE" dirty="0">
              <a:effectLst>
                <a:outerShdw blurRad="38100" dist="38100" dir="2700000" algn="tl">
                  <a:srgbClr val="000000">
                    <a:alpha val="43137"/>
                  </a:srgbClr>
                </a:outerShdw>
              </a:effectLst>
            </a:endParaRPr>
          </a:p>
          <a:p>
            <a:pPr lvl="1"/>
            <a:r>
              <a:rPr lang="de-DE" b="1" dirty="0">
                <a:effectLst>
                  <a:outerShdw blurRad="38100" dist="38100" dir="2700000" algn="tl">
                    <a:srgbClr val="000000">
                      <a:alpha val="43137"/>
                    </a:srgbClr>
                  </a:outerShdw>
                </a:effectLst>
                <a:sym typeface="Wingdings" pitchFamily="2" charset="2"/>
              </a:rPr>
              <a:t>The </a:t>
            </a:r>
            <a:r>
              <a:rPr lang="de-DE" b="1" dirty="0" err="1">
                <a:effectLst>
                  <a:outerShdw blurRad="38100" dist="38100" dir="2700000" algn="tl">
                    <a:srgbClr val="000000">
                      <a:alpha val="43137"/>
                    </a:srgbClr>
                  </a:outerShdw>
                </a:effectLst>
                <a:sym typeface="Wingdings" pitchFamily="2" charset="2"/>
              </a:rPr>
              <a:t>high</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priestess</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merely</a:t>
            </a:r>
            <a:r>
              <a:rPr lang="de-DE" b="1" dirty="0">
                <a:effectLst>
                  <a:outerShdw blurRad="38100" dist="38100" dir="2700000" algn="tl">
                    <a:srgbClr val="000000">
                      <a:alpha val="43137"/>
                    </a:srgbClr>
                  </a:outerShdw>
                </a:effectLst>
                <a:sym typeface="Wingdings" pitchFamily="2" charset="2"/>
              </a:rPr>
              <a:t> </a:t>
            </a:r>
            <a:br>
              <a:rPr lang="de-DE" b="1" dirty="0">
                <a:effectLst>
                  <a:outerShdw blurRad="38100" dist="38100" dir="2700000" algn="tl">
                    <a:srgbClr val="000000">
                      <a:alpha val="43137"/>
                    </a:srgbClr>
                  </a:outerShdw>
                </a:effectLst>
                <a:sym typeface="Wingdings" pitchFamily="2" charset="2"/>
              </a:rPr>
            </a:br>
            <a:r>
              <a:rPr lang="de-DE" b="1" dirty="0" err="1">
                <a:effectLst>
                  <a:outerShdw blurRad="38100" dist="38100" dir="2700000" algn="tl">
                    <a:srgbClr val="000000">
                      <a:alpha val="43137"/>
                    </a:srgbClr>
                  </a:outerShdw>
                </a:effectLst>
                <a:sym typeface="Wingdings" pitchFamily="2" charset="2"/>
              </a:rPr>
              <a:t>the</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wife</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of</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the</a:t>
            </a:r>
            <a:r>
              <a:rPr lang="de-DE" b="1" dirty="0">
                <a:effectLst>
                  <a:outerShdw blurRad="38100" dist="38100" dir="2700000" algn="tl">
                    <a:srgbClr val="000000">
                      <a:alpha val="43137"/>
                    </a:srgbClr>
                  </a:outerShdw>
                </a:effectLst>
                <a:sym typeface="Wingdings" pitchFamily="2" charset="2"/>
              </a:rPr>
              <a:t> </a:t>
            </a:r>
            <a:r>
              <a:rPr lang="de-DE" b="1" dirty="0" err="1">
                <a:effectLst>
                  <a:outerShdw blurRad="38100" dist="38100" dir="2700000" algn="tl">
                    <a:srgbClr val="000000">
                      <a:alpha val="43137"/>
                    </a:srgbClr>
                  </a:outerShdw>
                </a:effectLst>
                <a:sym typeface="Wingdings" pitchFamily="2" charset="2"/>
              </a:rPr>
              <a:t>high</a:t>
            </a:r>
            <a:r>
              <a:rPr lang="de-DE" b="1" dirty="0">
                <a:effectLst>
                  <a:outerShdw blurRad="38100" dist="38100" dir="2700000" algn="tl">
                    <a:srgbClr val="000000">
                      <a:alpha val="43137"/>
                    </a:srgbClr>
                  </a:outerShdw>
                </a:effectLst>
                <a:sym typeface="Wingdings" pitchFamily="2" charset="2"/>
              </a:rPr>
              <a:t> priest?</a:t>
            </a:r>
          </a:p>
          <a:p>
            <a:pPr lvl="1"/>
            <a:endParaRPr lang="de-DE" b="1" dirty="0">
              <a:effectLst>
                <a:outerShdw blurRad="38100" dist="38100" dir="2700000" algn="tl">
                  <a:srgbClr val="000000">
                    <a:alpha val="43137"/>
                  </a:srgbClr>
                </a:outerShdw>
              </a:effectLst>
            </a:endParaRPr>
          </a:p>
        </p:txBody>
      </p:sp>
      <p:sp>
        <p:nvSpPr>
          <p:cNvPr id="27" name="Content Placeholder 2"/>
          <p:cNvSpPr txBox="1">
            <a:spLocks/>
          </p:cNvSpPr>
          <p:nvPr/>
        </p:nvSpPr>
        <p:spPr>
          <a:xfrm>
            <a:off x="3419872" y="1772816"/>
            <a:ext cx="5041919" cy="4248472"/>
          </a:xfrm>
          <a:prstGeom prst="rect">
            <a:avLst/>
          </a:prstGeom>
          <a:gradFill flip="none" rotWithShape="1">
            <a:gsLst>
              <a:gs pos="5000">
                <a:schemeClr val="accent4">
                  <a:shade val="15000"/>
                  <a:satMod val="180000"/>
                  <a:alpha val="35000"/>
                  <a:lumMod val="72000"/>
                  <a:lumOff val="28000"/>
                </a:schemeClr>
              </a:gs>
              <a:gs pos="58000">
                <a:schemeClr val="accent4">
                  <a:shade val="45000"/>
                  <a:satMod val="170000"/>
                </a:schemeClr>
              </a:gs>
              <a:gs pos="76000">
                <a:schemeClr val="accent4">
                  <a:tint val="99000"/>
                  <a:shade val="65000"/>
                  <a:satMod val="155000"/>
                </a:schemeClr>
              </a:gs>
              <a:gs pos="95000">
                <a:schemeClr val="accent4">
                  <a:tint val="95500"/>
                  <a:shade val="100000"/>
                  <a:satMod val="155000"/>
                </a:schemeClr>
              </a:gs>
            </a:gsLst>
            <a:lin ang="18900000" scaled="1"/>
            <a:tileRect/>
          </a:gra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1">
            <a:schemeClr val="accent4"/>
          </a:lnRef>
          <a:fillRef idx="3">
            <a:schemeClr val="accent4"/>
          </a:fillRef>
          <a:effectRef idx="2">
            <a:schemeClr val="accent4"/>
          </a:effectRef>
          <a:fontRef idx="minor">
            <a:schemeClr val="lt1"/>
          </a:fontRef>
        </p:style>
        <p:txBody>
          <a:bodyPr vert="horz" lIns="91440" tIns="45720" rIns="91440" bIns="45720" rtlCol="0">
            <a:no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pPr algn="ctr"/>
            <a:r>
              <a:rPr lang="de-DE" sz="2000" b="1" dirty="0" err="1">
                <a:solidFill>
                  <a:schemeClr val="accent5">
                    <a:lumMod val="60000"/>
                    <a:lumOff val="40000"/>
                  </a:schemeClr>
                </a:solidFill>
                <a:effectLst>
                  <a:outerShdw blurRad="38100" dist="38100" dir="2700000" algn="tl">
                    <a:srgbClr val="000000">
                      <a:alpha val="43137"/>
                    </a:srgbClr>
                  </a:outerShdw>
                </a:effectLst>
              </a:rPr>
              <a:t>And</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she</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performed</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magnanimously</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nobly</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and</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piously</a:t>
            </a:r>
            <a:r>
              <a:rPr lang="de-DE" sz="2000" b="1" dirty="0">
                <a:solidFill>
                  <a:schemeClr val="accent5">
                    <a:lumMod val="60000"/>
                    <a:lumOff val="40000"/>
                  </a:schemeClr>
                </a:solidFill>
                <a:effectLst>
                  <a:outerShdw blurRad="38100" dist="38100" dir="2700000" algn="tl">
                    <a:srgbClr val="000000">
                      <a:alpha val="43137"/>
                    </a:srgbClr>
                  </a:outerShdw>
                </a:effectLst>
              </a:rPr>
              <a:t> not just </a:t>
            </a:r>
            <a:r>
              <a:rPr lang="de-DE" sz="2000" b="1" dirty="0" err="1">
                <a:solidFill>
                  <a:schemeClr val="accent5">
                    <a:lumMod val="60000"/>
                    <a:lumOff val="40000"/>
                  </a:schemeClr>
                </a:solidFill>
                <a:effectLst>
                  <a:outerShdw blurRad="38100" dist="38100" dir="2700000" algn="tl">
                    <a:srgbClr val="000000">
                      <a:alpha val="43137"/>
                    </a:srgbClr>
                  </a:outerShdw>
                </a:effectLst>
              </a:rPr>
              <a:t>those</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offices</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that</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had</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of</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old</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been</a:t>
            </a:r>
            <a:r>
              <a:rPr lang="de-DE" sz="2000" b="1" dirty="0">
                <a:solidFill>
                  <a:schemeClr val="accent5">
                    <a:lumMod val="60000"/>
                    <a:lumOff val="40000"/>
                  </a:schemeClr>
                </a:solidFill>
                <a:effectLst>
                  <a:outerShdw blurRad="38100" dist="38100" dir="2700000" algn="tl">
                    <a:srgbClr val="000000">
                      <a:alpha val="43137"/>
                    </a:srgbClr>
                  </a:outerShdw>
                </a:effectLst>
              </a:rPr>
              <a:t> proper </a:t>
            </a:r>
            <a:r>
              <a:rPr lang="de-DE" sz="2000" b="1" dirty="0" err="1">
                <a:solidFill>
                  <a:schemeClr val="accent5">
                    <a:lumMod val="60000"/>
                    <a:lumOff val="40000"/>
                  </a:schemeClr>
                </a:solidFill>
                <a:effectLst>
                  <a:outerShdw blurRad="38100" dist="38100" dir="2700000" algn="tl">
                    <a:srgbClr val="000000">
                      <a:alpha val="43137"/>
                    </a:srgbClr>
                  </a:outerShdw>
                </a:effectLst>
              </a:rPr>
              <a:t>for</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worthy</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women</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and</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priestesses</a:t>
            </a:r>
            <a:r>
              <a:rPr lang="de-DE" sz="2000" b="1" dirty="0">
                <a:solidFill>
                  <a:schemeClr val="accent5">
                    <a:lumMod val="60000"/>
                    <a:lumOff val="40000"/>
                  </a:schemeClr>
                </a:solidFill>
                <a:effectLst>
                  <a:outerShdw blurRad="38100" dist="38100" dir="2700000" algn="tl">
                    <a:srgbClr val="000000">
                      <a:alpha val="43137"/>
                    </a:srgbClr>
                  </a:outerShdw>
                </a:effectLst>
              </a:rPr>
              <a:t>, but also </a:t>
            </a:r>
            <a:r>
              <a:rPr lang="de-DE" sz="2000" b="1" dirty="0" err="1">
                <a:solidFill>
                  <a:schemeClr val="accent5">
                    <a:lumMod val="60000"/>
                    <a:lumOff val="40000"/>
                  </a:schemeClr>
                </a:solidFill>
                <a:effectLst>
                  <a:outerShdw blurRad="38100" dist="38100" dir="2700000" algn="tl">
                    <a:srgbClr val="000000">
                      <a:alpha val="43137"/>
                    </a:srgbClr>
                  </a:outerShdw>
                </a:effectLst>
              </a:rPr>
              <a:t>the</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important</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priesthoods</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and</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some</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other</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choregies</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that</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are</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normally</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taken</a:t>
            </a:r>
            <a:r>
              <a:rPr lang="de-DE" sz="2000" b="1" dirty="0">
                <a:solidFill>
                  <a:schemeClr val="accent5">
                    <a:lumMod val="60000"/>
                    <a:lumOff val="40000"/>
                  </a:schemeClr>
                </a:solidFill>
                <a:effectLst>
                  <a:outerShdw blurRad="38100" dist="38100" dir="2700000" algn="tl">
                    <a:srgbClr val="000000">
                      <a:alpha val="43137"/>
                    </a:srgbClr>
                  </a:outerShdw>
                </a:effectLst>
              </a:rPr>
              <a:t> on </a:t>
            </a:r>
            <a:r>
              <a:rPr lang="de-DE" sz="2000" b="1" dirty="0" err="1">
                <a:solidFill>
                  <a:schemeClr val="accent5">
                    <a:lumMod val="60000"/>
                    <a:lumOff val="40000"/>
                  </a:schemeClr>
                </a:solidFill>
                <a:effectLst>
                  <a:outerShdw blurRad="38100" dist="38100" dir="2700000" algn="tl">
                    <a:srgbClr val="000000">
                      <a:alpha val="43137"/>
                    </a:srgbClr>
                  </a:outerShdw>
                </a:effectLst>
              </a:rPr>
              <a:t>by</a:t>
            </a:r>
            <a:r>
              <a:rPr lang="de-DE" sz="2000" b="1" dirty="0">
                <a:solidFill>
                  <a:schemeClr val="accent5">
                    <a:lumMod val="60000"/>
                    <a:lumOff val="40000"/>
                  </a:schemeClr>
                </a:solidFill>
                <a:effectLst>
                  <a:outerShdw blurRad="38100" dist="38100" dir="2700000" algn="tl">
                    <a:srgbClr val="000000">
                      <a:alpha val="43137"/>
                    </a:srgbClr>
                  </a:outerShdw>
                </a:effectLst>
              </a:rPr>
              <a:t> male </a:t>
            </a:r>
            <a:r>
              <a:rPr lang="de-DE" sz="2000" b="1" dirty="0" err="1">
                <a:solidFill>
                  <a:schemeClr val="accent5">
                    <a:lumMod val="60000"/>
                    <a:lumOff val="40000"/>
                  </a:schemeClr>
                </a:solidFill>
                <a:effectLst>
                  <a:outerShdw blurRad="38100" dist="38100" dir="2700000" algn="tl">
                    <a:srgbClr val="000000">
                      <a:alpha val="43137"/>
                    </a:srgbClr>
                  </a:outerShdw>
                </a:effectLst>
              </a:rPr>
              <a:t>benefactors</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doing</a:t>
            </a:r>
            <a:r>
              <a:rPr lang="de-DE" sz="2000" b="1" dirty="0">
                <a:solidFill>
                  <a:schemeClr val="accent5">
                    <a:lumMod val="60000"/>
                    <a:lumOff val="40000"/>
                  </a:schemeClr>
                </a:solidFill>
                <a:effectLst>
                  <a:outerShdw blurRad="38100" dist="38100" dir="2700000" algn="tl">
                    <a:srgbClr val="000000">
                      <a:alpha val="43137"/>
                    </a:srgbClr>
                  </a:outerShdw>
                </a:effectLst>
              </a:rPr>
              <a:t> her </a:t>
            </a:r>
            <a:r>
              <a:rPr lang="de-DE" sz="2000" b="1" dirty="0" err="1">
                <a:solidFill>
                  <a:schemeClr val="accent5">
                    <a:lumMod val="60000"/>
                    <a:lumOff val="40000"/>
                  </a:schemeClr>
                </a:solidFill>
                <a:effectLst>
                  <a:outerShdw blurRad="38100" dist="38100" dir="2700000" algn="tl">
                    <a:srgbClr val="000000">
                      <a:alpha val="43137"/>
                    </a:srgbClr>
                  </a:outerShdw>
                </a:effectLst>
              </a:rPr>
              <a:t>best</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to</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imitate</a:t>
            </a:r>
            <a:r>
              <a:rPr lang="de-DE" sz="2000" b="1" dirty="0">
                <a:solidFill>
                  <a:schemeClr val="accent5">
                    <a:lumMod val="60000"/>
                    <a:lumOff val="40000"/>
                  </a:schemeClr>
                </a:solidFill>
                <a:effectLst>
                  <a:outerShdw blurRad="38100" dist="38100" dir="2700000" algn="tl">
                    <a:srgbClr val="000000">
                      <a:alpha val="43137"/>
                    </a:srgbClr>
                  </a:outerShdw>
                </a:effectLst>
              </a:rPr>
              <a:t> </a:t>
            </a:r>
            <a:r>
              <a:rPr lang="de-DE" sz="2000" b="1" dirty="0" err="1">
                <a:solidFill>
                  <a:schemeClr val="accent5">
                    <a:lumMod val="60000"/>
                    <a:lumOff val="40000"/>
                  </a:schemeClr>
                </a:solidFill>
                <a:effectLst>
                  <a:outerShdw blurRad="38100" dist="38100" dir="2700000" algn="tl">
                    <a:srgbClr val="000000">
                      <a:alpha val="43137"/>
                    </a:srgbClr>
                  </a:outerShdw>
                </a:effectLst>
              </a:rPr>
              <a:t>them</a:t>
            </a:r>
            <a:r>
              <a:rPr lang="de-DE" sz="2000" b="1" dirty="0">
                <a:solidFill>
                  <a:schemeClr val="accent5">
                    <a:lumMod val="60000"/>
                    <a:lumOff val="40000"/>
                  </a:schemeClr>
                </a:solidFill>
                <a:effectLst>
                  <a:outerShdw blurRad="38100" dist="38100" dir="2700000" algn="tl">
                    <a:srgbClr val="000000">
                      <a:alpha val="43137"/>
                    </a:srgbClr>
                  </a:outerShdw>
                </a:effectLst>
              </a:rPr>
              <a:t> in </a:t>
            </a:r>
            <a:r>
              <a:rPr lang="de-DE" sz="2000" b="1" dirty="0" err="1">
                <a:solidFill>
                  <a:schemeClr val="accent5">
                    <a:lumMod val="60000"/>
                    <a:lumOff val="40000"/>
                  </a:schemeClr>
                </a:solidFill>
                <a:effectLst>
                  <a:outerShdw blurRad="38100" dist="38100" dir="2700000" algn="tl">
                    <a:srgbClr val="000000">
                      <a:alpha val="43137"/>
                    </a:srgbClr>
                  </a:outerShdw>
                </a:effectLst>
              </a:rPr>
              <a:t>these</a:t>
            </a:r>
            <a:r>
              <a:rPr lang="de-DE" sz="2000" b="1" dirty="0">
                <a:solidFill>
                  <a:schemeClr val="accent5">
                    <a:lumMod val="60000"/>
                    <a:lumOff val="40000"/>
                  </a:schemeClr>
                </a:solidFill>
                <a:effectLst>
                  <a:outerShdw blurRad="38100" dist="38100" dir="2700000" algn="tl">
                    <a:srgbClr val="000000">
                      <a:alpha val="43137"/>
                    </a:srgbClr>
                  </a:outerShdw>
                </a:effectLst>
              </a:rPr>
              <a:t>...</a:t>
            </a:r>
            <a:endParaRPr lang="en-GB" sz="2000" b="1"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endParaRPr lang="de-DE" sz="1800"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en-GB" sz="1800" dirty="0">
                <a:solidFill>
                  <a:schemeClr val="accent5">
                    <a:lumMod val="60000"/>
                    <a:lumOff val="40000"/>
                  </a:schemeClr>
                </a:solidFill>
                <a:effectLst>
                  <a:outerShdw blurRad="38100" dist="38100" dir="2700000" algn="tl">
                    <a:srgbClr val="000000">
                      <a:alpha val="43137"/>
                    </a:srgbClr>
                  </a:outerShdw>
                </a:effectLst>
              </a:rPr>
              <a:t>Honorific decree from </a:t>
            </a:r>
            <a:r>
              <a:rPr lang="en-GB" sz="1800" dirty="0" err="1">
                <a:solidFill>
                  <a:schemeClr val="accent5">
                    <a:lumMod val="60000"/>
                    <a:lumOff val="40000"/>
                  </a:schemeClr>
                </a:solidFill>
                <a:effectLst>
                  <a:outerShdw blurRad="38100" dist="38100" dir="2700000" algn="tl">
                    <a:srgbClr val="000000">
                      <a:alpha val="43137"/>
                    </a:srgbClr>
                  </a:outerShdw>
                </a:effectLst>
              </a:rPr>
              <a:t>Histria</a:t>
            </a:r>
            <a:r>
              <a:rPr lang="en-GB" sz="1800" dirty="0">
                <a:solidFill>
                  <a:schemeClr val="accent5">
                    <a:lumMod val="60000"/>
                    <a:lumOff val="40000"/>
                  </a:schemeClr>
                </a:solidFill>
                <a:effectLst>
                  <a:outerShdw blurRad="38100" dist="38100" dir="2700000" algn="tl">
                    <a:srgbClr val="000000">
                      <a:alpha val="43137"/>
                    </a:srgbClr>
                  </a:outerShdw>
                </a:effectLst>
              </a:rPr>
              <a:t> (Scythia), </a:t>
            </a:r>
            <a:br>
              <a:rPr lang="en-GB" sz="1800" dirty="0">
                <a:solidFill>
                  <a:schemeClr val="accent5">
                    <a:lumMod val="60000"/>
                    <a:lumOff val="40000"/>
                  </a:schemeClr>
                </a:solidFill>
                <a:effectLst>
                  <a:outerShdw blurRad="38100" dist="38100" dir="2700000" algn="tl">
                    <a:srgbClr val="000000">
                      <a:alpha val="43137"/>
                    </a:srgbClr>
                  </a:outerShdw>
                </a:effectLst>
              </a:rPr>
            </a:br>
            <a:r>
              <a:rPr lang="en-GB" sz="1800" dirty="0">
                <a:solidFill>
                  <a:schemeClr val="accent5">
                    <a:lumMod val="60000"/>
                    <a:lumOff val="40000"/>
                  </a:schemeClr>
                </a:solidFill>
                <a:effectLst>
                  <a:outerShdw blurRad="38100" dist="38100" dir="2700000" algn="tl">
                    <a:srgbClr val="000000">
                      <a:alpha val="43137"/>
                    </a:srgbClr>
                  </a:outerShdw>
                </a:effectLst>
              </a:rPr>
              <a:t>A.D. 150-200</a:t>
            </a:r>
            <a:br>
              <a:rPr lang="en-GB" sz="1800" dirty="0">
                <a:solidFill>
                  <a:schemeClr val="accent5">
                    <a:lumMod val="60000"/>
                    <a:lumOff val="40000"/>
                  </a:schemeClr>
                </a:solidFill>
                <a:effectLst>
                  <a:outerShdw blurRad="38100" dist="38100" dir="2700000" algn="tl">
                    <a:srgbClr val="000000">
                      <a:alpha val="43137"/>
                    </a:srgbClr>
                  </a:outerShdw>
                </a:effectLst>
              </a:rPr>
            </a:br>
            <a:r>
              <a:rPr lang="en-GB" sz="1800" i="1" dirty="0">
                <a:solidFill>
                  <a:schemeClr val="accent5">
                    <a:lumMod val="60000"/>
                    <a:lumOff val="40000"/>
                  </a:schemeClr>
                </a:solidFill>
                <a:effectLst>
                  <a:outerShdw blurRad="38100" dist="38100" dir="2700000" algn="tl">
                    <a:srgbClr val="000000">
                      <a:alpha val="43137"/>
                    </a:srgbClr>
                  </a:outerShdw>
                </a:effectLst>
              </a:rPr>
              <a:t>SEG</a:t>
            </a:r>
            <a:r>
              <a:rPr lang="en-GB" sz="1800" dirty="0">
                <a:solidFill>
                  <a:schemeClr val="accent5">
                    <a:lumMod val="60000"/>
                    <a:lumOff val="40000"/>
                  </a:schemeClr>
                </a:solidFill>
                <a:effectLst>
                  <a:outerShdw blurRad="38100" dist="38100" dir="2700000" algn="tl">
                    <a:srgbClr val="000000">
                      <a:alpha val="43137"/>
                    </a:srgbClr>
                  </a:outerShdw>
                </a:effectLst>
              </a:rPr>
              <a:t> 30 (1980) 796; Van Bremen 1997, 297-299</a:t>
            </a:r>
          </a:p>
        </p:txBody>
      </p:sp>
    </p:spTree>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anim calcmode="lin" valueType="num">
                                      <p:cBhvr>
                                        <p:cTn id="8" dur="1000" fill="hold"/>
                                        <p:tgtEl>
                                          <p:spTgt spid="27"/>
                                        </p:tgtEl>
                                        <p:attrNameLst>
                                          <p:attrName>ppt_x</p:attrName>
                                        </p:attrNameLst>
                                      </p:cBhvr>
                                      <p:tavLst>
                                        <p:tav tm="0">
                                          <p:val>
                                            <p:strVal val="#ppt_x"/>
                                          </p:val>
                                        </p:tav>
                                        <p:tav tm="100000">
                                          <p:val>
                                            <p:strVal val="#ppt_x"/>
                                          </p:val>
                                        </p:tav>
                                      </p:tavLst>
                                    </p:anim>
                                    <p:anim calcmode="lin" valueType="num">
                                      <p:cBhvr>
                                        <p:cTn id="9"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24942"/>
          </a:xfrm>
        </p:spPr>
        <p:txBody>
          <a:bodyPr>
            <a:normAutofit/>
          </a:bodyPr>
          <a:lstStyle/>
          <a:p>
            <a:pPr algn="ctr"/>
            <a:r>
              <a:rPr lang="de-DE" dirty="0"/>
              <a:t>The End</a:t>
            </a:r>
            <a:endParaRPr lang="en-GB" dirty="0"/>
          </a:p>
        </p:txBody>
      </p:sp>
      <p:pic>
        <p:nvPicPr>
          <p:cNvPr id="4" name="Content Placeholder 3"/>
          <p:cNvPicPr>
            <a:picLocks noGrp="1" noChangeAspect="1"/>
          </p:cNvPicPr>
          <p:nvPr>
            <p:ph idx="1"/>
          </p:nvPr>
        </p:nvPicPr>
        <p:blipFill>
          <a:blip r:embed="rId2" cstate="print">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179512" y="1052735"/>
            <a:ext cx="8784976" cy="5098167"/>
          </a:xfrm>
        </p:spPr>
      </p:pic>
      <p:sp>
        <p:nvSpPr>
          <p:cNvPr id="5" name="TextBox 4"/>
          <p:cNvSpPr txBox="1"/>
          <p:nvPr/>
        </p:nvSpPr>
        <p:spPr>
          <a:xfrm>
            <a:off x="683568" y="6093296"/>
            <a:ext cx="7776864" cy="584775"/>
          </a:xfrm>
          <a:prstGeom prst="rect">
            <a:avLst/>
          </a:prstGeom>
          <a:noFill/>
        </p:spPr>
        <p:txBody>
          <a:bodyPr wrap="square" rtlCol="0">
            <a:spAutoFit/>
          </a:bodyPr>
          <a:lstStyle/>
          <a:p>
            <a:pPr algn="r"/>
            <a:r>
              <a:rPr lang="de-DE" sz="1600" dirty="0" err="1">
                <a:solidFill>
                  <a:schemeClr val="tx1">
                    <a:lumMod val="50000"/>
                  </a:schemeClr>
                </a:solidFill>
              </a:rPr>
              <a:t>Sacrifice</a:t>
            </a:r>
            <a:r>
              <a:rPr lang="de-DE" sz="1600" dirty="0">
                <a:solidFill>
                  <a:schemeClr val="tx1">
                    <a:lumMod val="50000"/>
                  </a:schemeClr>
                </a:solidFill>
              </a:rPr>
              <a:t> </a:t>
            </a:r>
            <a:r>
              <a:rPr lang="de-DE" sz="1600" dirty="0" err="1">
                <a:solidFill>
                  <a:schemeClr val="tx1">
                    <a:lumMod val="50000"/>
                  </a:schemeClr>
                </a:solidFill>
              </a:rPr>
              <a:t>to</a:t>
            </a:r>
            <a:r>
              <a:rPr lang="de-DE" sz="1600" dirty="0">
                <a:solidFill>
                  <a:schemeClr val="tx1">
                    <a:lumMod val="50000"/>
                  </a:schemeClr>
                </a:solidFill>
              </a:rPr>
              <a:t> </a:t>
            </a:r>
            <a:r>
              <a:rPr lang="de-DE" sz="1600" dirty="0" err="1">
                <a:solidFill>
                  <a:schemeClr val="tx1">
                    <a:lumMod val="50000"/>
                  </a:schemeClr>
                </a:solidFill>
              </a:rPr>
              <a:t>the</a:t>
            </a:r>
            <a:r>
              <a:rPr lang="de-DE" sz="1600" dirty="0">
                <a:solidFill>
                  <a:schemeClr val="tx1">
                    <a:lumMod val="50000"/>
                  </a:schemeClr>
                </a:solidFill>
              </a:rPr>
              <a:t> </a:t>
            </a:r>
            <a:r>
              <a:rPr lang="de-DE" sz="1600" dirty="0" err="1">
                <a:solidFill>
                  <a:schemeClr val="tx1">
                    <a:lumMod val="50000"/>
                  </a:schemeClr>
                </a:solidFill>
              </a:rPr>
              <a:t>goddess</a:t>
            </a:r>
            <a:r>
              <a:rPr lang="de-DE" sz="1600" dirty="0">
                <a:solidFill>
                  <a:schemeClr val="tx1">
                    <a:lumMod val="50000"/>
                  </a:schemeClr>
                </a:solidFill>
              </a:rPr>
              <a:t> Aphrodite</a:t>
            </a:r>
            <a:br>
              <a:rPr lang="de-DE" sz="1600" dirty="0">
                <a:solidFill>
                  <a:schemeClr val="tx1">
                    <a:lumMod val="50000"/>
                  </a:schemeClr>
                </a:solidFill>
              </a:rPr>
            </a:br>
            <a:r>
              <a:rPr lang="de-DE" sz="1600" dirty="0">
                <a:solidFill>
                  <a:schemeClr val="tx1">
                    <a:lumMod val="50000"/>
                  </a:schemeClr>
                </a:solidFill>
              </a:rPr>
              <a:t>Detail </a:t>
            </a:r>
            <a:r>
              <a:rPr lang="de-DE" sz="1600" dirty="0" err="1">
                <a:solidFill>
                  <a:schemeClr val="tx1">
                    <a:lumMod val="50000"/>
                  </a:schemeClr>
                </a:solidFill>
              </a:rPr>
              <a:t>from</a:t>
            </a:r>
            <a:r>
              <a:rPr lang="de-DE" sz="1600" dirty="0">
                <a:solidFill>
                  <a:schemeClr val="tx1">
                    <a:lumMod val="50000"/>
                  </a:schemeClr>
                </a:solidFill>
              </a:rPr>
              <a:t> a </a:t>
            </a:r>
            <a:r>
              <a:rPr lang="de-DE" sz="1600" dirty="0" err="1">
                <a:solidFill>
                  <a:schemeClr val="tx1">
                    <a:lumMod val="50000"/>
                  </a:schemeClr>
                </a:solidFill>
              </a:rPr>
              <a:t>frieze</a:t>
            </a:r>
            <a:r>
              <a:rPr lang="de-DE" sz="1600" dirty="0">
                <a:solidFill>
                  <a:schemeClr val="tx1">
                    <a:lumMod val="50000"/>
                  </a:schemeClr>
                </a:solidFill>
              </a:rPr>
              <a:t> </a:t>
            </a:r>
            <a:r>
              <a:rPr lang="de-DE" sz="1600" dirty="0" err="1">
                <a:solidFill>
                  <a:schemeClr val="tx1">
                    <a:lumMod val="50000"/>
                  </a:schemeClr>
                </a:solidFill>
              </a:rPr>
              <a:t>from</a:t>
            </a:r>
            <a:r>
              <a:rPr lang="de-DE" sz="1600" dirty="0">
                <a:solidFill>
                  <a:schemeClr val="tx1">
                    <a:lumMod val="50000"/>
                  </a:schemeClr>
                </a:solidFill>
              </a:rPr>
              <a:t> </a:t>
            </a:r>
            <a:r>
              <a:rPr lang="de-DE" sz="1600" dirty="0" err="1">
                <a:solidFill>
                  <a:schemeClr val="tx1">
                    <a:lumMod val="50000"/>
                  </a:schemeClr>
                </a:solidFill>
              </a:rPr>
              <a:t>the</a:t>
            </a:r>
            <a:r>
              <a:rPr lang="de-DE" sz="1600" dirty="0">
                <a:solidFill>
                  <a:schemeClr val="tx1">
                    <a:lumMod val="50000"/>
                  </a:schemeClr>
                </a:solidFill>
              </a:rPr>
              <a:t> </a:t>
            </a:r>
            <a:r>
              <a:rPr lang="de-DE" sz="1600" dirty="0" err="1">
                <a:solidFill>
                  <a:schemeClr val="tx1">
                    <a:lumMod val="50000"/>
                  </a:schemeClr>
                </a:solidFill>
              </a:rPr>
              <a:t>theatre</a:t>
            </a:r>
            <a:r>
              <a:rPr lang="de-DE" sz="1600" dirty="0">
                <a:solidFill>
                  <a:schemeClr val="tx1">
                    <a:lumMod val="50000"/>
                  </a:schemeClr>
                </a:solidFill>
              </a:rPr>
              <a:t> in </a:t>
            </a:r>
            <a:r>
              <a:rPr lang="de-DE" sz="1600" dirty="0" err="1">
                <a:solidFill>
                  <a:schemeClr val="tx1">
                    <a:lumMod val="50000"/>
                  </a:schemeClr>
                </a:solidFill>
              </a:rPr>
              <a:t>Perge</a:t>
            </a:r>
            <a:r>
              <a:rPr lang="de-DE" sz="1600" dirty="0">
                <a:solidFill>
                  <a:schemeClr val="tx1">
                    <a:lumMod val="50000"/>
                  </a:schemeClr>
                </a:solidFill>
              </a:rPr>
              <a:t> (Museum Antalya), 2nd c. A.D.</a:t>
            </a:r>
            <a:endParaRPr lang="en-GB" sz="1600" dirty="0">
              <a:solidFill>
                <a:schemeClr val="tx1">
                  <a:lumMod val="50000"/>
                </a:schemeClr>
              </a:solidFill>
            </a:endParaRPr>
          </a:p>
        </p:txBody>
      </p:sp>
    </p:spTree>
    <p:extLst>
      <p:ext uri="{BB962C8B-B14F-4D97-AF65-F5344CB8AC3E}">
        <p14:creationId xmlns:p14="http://schemas.microsoft.com/office/powerpoint/2010/main" val="113514162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97032425"/>
      </p:ext>
    </p:extLst>
  </p:cSld>
  <p:clrMapOvr>
    <a:masterClrMapping/>
  </p:clrMapOvr>
  <p:transition spd="slow">
    <p:randomBa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Perge</a:t>
            </a:r>
            <a:r>
              <a:rPr lang="en-GB" dirty="0"/>
              <a:t>: </a:t>
            </a:r>
            <a:r>
              <a:rPr lang="en-GB" dirty="0" err="1"/>
              <a:t>Plancia</a:t>
            </a:r>
            <a:r>
              <a:rPr lang="en-GB" dirty="0"/>
              <a:t> Magna</a:t>
            </a:r>
          </a:p>
        </p:txBody>
      </p:sp>
      <p:sp>
        <p:nvSpPr>
          <p:cNvPr id="3" name="Content Placeholder 2"/>
          <p:cNvSpPr>
            <a:spLocks noGrp="1"/>
          </p:cNvSpPr>
          <p:nvPr>
            <p:ph idx="1"/>
          </p:nvPr>
        </p:nvSpPr>
        <p:spPr>
          <a:xfrm>
            <a:off x="457200" y="1600200"/>
            <a:ext cx="4042792" cy="4525963"/>
          </a:xfrm>
        </p:spPr>
        <p:txBody>
          <a:bodyPr>
            <a:normAutofit fontScale="77500" lnSpcReduction="20000"/>
          </a:bodyPr>
          <a:lstStyle/>
          <a:p>
            <a:r>
              <a:rPr lang="en-GB" dirty="0"/>
              <a:t>Statue of the goddess Artemis from </a:t>
            </a:r>
            <a:r>
              <a:rPr lang="en-GB" dirty="0" err="1"/>
              <a:t>Perge</a:t>
            </a:r>
            <a:r>
              <a:rPr lang="en-GB" dirty="0"/>
              <a:t>, </a:t>
            </a:r>
            <a:r>
              <a:rPr lang="en-GB" dirty="0" err="1"/>
              <a:t>Severan</a:t>
            </a:r>
            <a:r>
              <a:rPr lang="en-GB" dirty="0"/>
              <a:t> period (193-211 CE)</a:t>
            </a:r>
            <a:br>
              <a:rPr lang="en-GB" dirty="0"/>
            </a:br>
            <a:endParaRPr lang="en-GB" dirty="0"/>
          </a:p>
          <a:p>
            <a:br>
              <a:rPr lang="en-GB" dirty="0"/>
            </a:br>
            <a:r>
              <a:rPr lang="en-GB" dirty="0"/>
              <a:t>The statue was found in the ancient well beneath the monumental fountain (nymphaeum) dedicated by Aurelia Paulina to Artemis </a:t>
            </a:r>
            <a:r>
              <a:rPr lang="en-GB" dirty="0" err="1"/>
              <a:t>Pergaia</a:t>
            </a:r>
            <a:r>
              <a:rPr lang="en-GB" dirty="0"/>
              <a:t> and the </a:t>
            </a:r>
            <a:r>
              <a:rPr lang="en-GB" dirty="0" err="1"/>
              <a:t>Severan</a:t>
            </a:r>
            <a:r>
              <a:rPr lang="en-GB" dirty="0"/>
              <a:t> imperial family; the statue may have been placed in the central niche between the pediment of the fountain. Artemis is depicted wearing a </a:t>
            </a:r>
            <a:r>
              <a:rPr lang="en-GB" dirty="0" err="1"/>
              <a:t>peplos</a:t>
            </a:r>
            <a:r>
              <a:rPr lang="en-GB" dirty="0"/>
              <a:t> and quiver; she carries part of a bow in her left hand and part of an arrow in her right. </a:t>
            </a:r>
            <a:br>
              <a:rPr lang="en-GB" dirty="0"/>
            </a:br>
            <a:r>
              <a:rPr lang="en-GB" dirty="0" err="1"/>
              <a:t>Perge</a:t>
            </a:r>
            <a:r>
              <a:rPr lang="en-GB" dirty="0"/>
              <a:t>, Turkey. Credits: Barbara McManus, 2007</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11960" y="2420888"/>
            <a:ext cx="1712568" cy="3538364"/>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56176" y="393142"/>
            <a:ext cx="2514600" cy="4445000"/>
          </a:xfrm>
          <a:prstGeom prst="rect">
            <a:avLst/>
          </a:prstGeom>
        </p:spPr>
      </p:pic>
      <p:sp>
        <p:nvSpPr>
          <p:cNvPr id="6" name="TextBox 5"/>
          <p:cNvSpPr txBox="1"/>
          <p:nvPr/>
        </p:nvSpPr>
        <p:spPr>
          <a:xfrm>
            <a:off x="4916416" y="4437112"/>
            <a:ext cx="3976064" cy="2246769"/>
          </a:xfrm>
          <a:prstGeom prst="rect">
            <a:avLst/>
          </a:prstGeom>
          <a:noFill/>
        </p:spPr>
        <p:txBody>
          <a:bodyPr wrap="square" rtlCol="0">
            <a:spAutoFit/>
          </a:bodyPr>
          <a:lstStyle/>
          <a:p>
            <a:r>
              <a:rPr lang="en-GB" sz="1400" dirty="0">
                <a:hlinkClick r:id="rId4"/>
              </a:rPr>
              <a:t>view of the </a:t>
            </a:r>
            <a:r>
              <a:rPr lang="en-GB" sz="1400" dirty="0" err="1">
                <a:hlinkClick r:id="rId4"/>
              </a:rPr>
              <a:t>Hellentisic</a:t>
            </a:r>
            <a:r>
              <a:rPr lang="en-GB" sz="1400" dirty="0">
                <a:hlinkClick r:id="rId4"/>
              </a:rPr>
              <a:t> city gate through fourth-century CE gate</a:t>
            </a:r>
            <a:r>
              <a:rPr lang="en-GB" sz="1400" dirty="0"/>
              <a:t>, </a:t>
            </a:r>
            <a:r>
              <a:rPr lang="en-GB" sz="1400" dirty="0" err="1"/>
              <a:t>Perge</a:t>
            </a:r>
            <a:r>
              <a:rPr lang="en-GB" sz="1400" dirty="0"/>
              <a:t>, Turkey</a:t>
            </a:r>
            <a:br>
              <a:rPr lang="en-GB" sz="1400" dirty="0"/>
            </a:br>
            <a:r>
              <a:rPr lang="en-GB" sz="1400" dirty="0"/>
              <a:t>The outer gate, reconstructed in the modern period, was part of the walls erected around </a:t>
            </a:r>
            <a:r>
              <a:rPr lang="en-GB" sz="1400" dirty="0" err="1"/>
              <a:t>Perge</a:t>
            </a:r>
            <a:r>
              <a:rPr lang="en-GB" sz="1400" dirty="0"/>
              <a:t> in the fourth-century CE. The </a:t>
            </a:r>
            <a:r>
              <a:rPr lang="en-GB" sz="1400" dirty="0">
                <a:hlinkClick r:id="rId5"/>
              </a:rPr>
              <a:t>round towers</a:t>
            </a:r>
            <a:r>
              <a:rPr lang="en-GB" sz="1400" dirty="0"/>
              <a:t> of the </a:t>
            </a:r>
            <a:r>
              <a:rPr lang="en-GB" sz="1400" dirty="0">
                <a:hlinkClick r:id="rId6"/>
              </a:rPr>
              <a:t>earlier gate</a:t>
            </a:r>
            <a:r>
              <a:rPr lang="en-GB" sz="1400" dirty="0"/>
              <a:t> were originally constructed in the Hellenistic era but were completely renovated by </a:t>
            </a:r>
            <a:r>
              <a:rPr lang="en-GB" sz="1400" dirty="0" err="1"/>
              <a:t>Plancia</a:t>
            </a:r>
            <a:r>
              <a:rPr lang="en-GB" sz="1400" dirty="0"/>
              <a:t> Magna in 120-122 CE. </a:t>
            </a:r>
            <a:br>
              <a:rPr lang="en-GB" sz="1400" dirty="0"/>
            </a:br>
            <a:r>
              <a:rPr lang="en-GB" sz="1400" dirty="0" err="1"/>
              <a:t>Perge</a:t>
            </a:r>
            <a:r>
              <a:rPr lang="en-GB" sz="1400" dirty="0"/>
              <a:t>, Turkey. Credits: Barbara McManus, 2007</a:t>
            </a:r>
          </a:p>
        </p:txBody>
      </p:sp>
    </p:spTree>
    <p:extLst>
      <p:ext uri="{BB962C8B-B14F-4D97-AF65-F5344CB8AC3E}">
        <p14:creationId xmlns:p14="http://schemas.microsoft.com/office/powerpoint/2010/main" val="2999239333"/>
      </p:ext>
    </p:extLst>
  </p:cSld>
  <p:clrMapOvr>
    <a:masterClrMapping/>
  </p:clrMapOvr>
  <p:transition spd="slow">
    <p:randomBa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Perge</a:t>
            </a:r>
            <a:r>
              <a:rPr lang="en-GB" dirty="0"/>
              <a:t> Bull inscription</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131840" y="1331640"/>
            <a:ext cx="5924242" cy="3495303"/>
          </a:xfrm>
        </p:spPr>
      </p:pic>
      <p:sp>
        <p:nvSpPr>
          <p:cNvPr id="5" name="TextBox 4"/>
          <p:cNvSpPr txBox="1"/>
          <p:nvPr/>
        </p:nvSpPr>
        <p:spPr>
          <a:xfrm>
            <a:off x="31267" y="1268760"/>
            <a:ext cx="4036677" cy="5632311"/>
          </a:xfrm>
          <a:prstGeom prst="rect">
            <a:avLst/>
          </a:prstGeom>
          <a:noFill/>
        </p:spPr>
        <p:txBody>
          <a:bodyPr wrap="square" rtlCol="0">
            <a:spAutoFit/>
          </a:bodyPr>
          <a:lstStyle/>
          <a:p>
            <a:r>
              <a:rPr lang="en-GB" dirty="0"/>
              <a:t>The fact of her donation is strongly stated in an inscription carved on the </a:t>
            </a:r>
            <a:r>
              <a:rPr lang="en-GB" dirty="0" err="1"/>
              <a:t>lifesized</a:t>
            </a:r>
            <a:r>
              <a:rPr lang="en-GB" dirty="0"/>
              <a:t> </a:t>
            </a:r>
            <a:r>
              <a:rPr lang="en-GB" u="sng" dirty="0"/>
              <a:t>statue of a bull</a:t>
            </a:r>
            <a:r>
              <a:rPr lang="en-GB" dirty="0"/>
              <a:t> that stood in the </a:t>
            </a:r>
            <a:r>
              <a:rPr lang="en-GB" dirty="0" err="1"/>
              <a:t>center</a:t>
            </a:r>
            <a:r>
              <a:rPr lang="en-GB" dirty="0"/>
              <a:t> of nymphaeum: “</a:t>
            </a:r>
            <a:r>
              <a:rPr lang="en-GB" dirty="0" err="1"/>
              <a:t>Regilla</a:t>
            </a:r>
            <a:r>
              <a:rPr lang="en-GB" dirty="0"/>
              <a:t>, priestess of Demeter, dedicated the water and the things around the water to Zeus.” Bulls were sacrificed to Zeus, the chief divinity at Olympia, and the bull statue linked Demeter's cult to his; Zeus had assumed the form of a bull to carry off </a:t>
            </a:r>
            <a:r>
              <a:rPr lang="en-GB" u="sng" dirty="0"/>
              <a:t>Europa</a:t>
            </a:r>
            <a:r>
              <a:rPr lang="en-GB" dirty="0"/>
              <a:t>, which Pausanias says was a surname for Demeter. The location of the nymphaeum also emphasizes the feminine, since it was situated between the temples of two great goddesses, Hera, goddess of marriage, and the Great Mother goddess </a:t>
            </a:r>
          </a:p>
        </p:txBody>
      </p:sp>
    </p:spTree>
    <p:extLst>
      <p:ext uri="{BB962C8B-B14F-4D97-AF65-F5344CB8AC3E}">
        <p14:creationId xmlns:p14="http://schemas.microsoft.com/office/powerpoint/2010/main" val="59041663"/>
      </p:ext>
    </p:extLst>
  </p:cSld>
  <p:clrMapOvr>
    <a:masterClrMapping/>
  </p:clrMapOvr>
  <p:transition spd="slow">
    <p:randomBa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a:t>List of priest(</a:t>
            </a:r>
            <a:r>
              <a:rPr lang="en-GB" dirty="0" err="1"/>
              <a:t>esses</a:t>
            </a:r>
            <a:r>
              <a:rPr lang="en-GB" dirty="0"/>
              <a:t>) of Ares</a:t>
            </a:r>
          </a:p>
        </p:txBody>
      </p:sp>
      <p:sp>
        <p:nvSpPr>
          <p:cNvPr id="3" name="Content Placeholder 2"/>
          <p:cNvSpPr>
            <a:spLocks noGrp="1"/>
          </p:cNvSpPr>
          <p:nvPr>
            <p:ph idx="1"/>
          </p:nvPr>
        </p:nvSpPr>
        <p:spPr>
          <a:xfrm>
            <a:off x="457200" y="1600200"/>
            <a:ext cx="3826768" cy="5069160"/>
          </a:xfrm>
        </p:spPr>
        <p:txBody>
          <a:bodyPr>
            <a:noAutofit/>
          </a:bodyPr>
          <a:lstStyle/>
          <a:p>
            <a:r>
              <a:rPr lang="en-GB" sz="1000" b="1" dirty="0">
                <a:hlinkClick r:id="rId2"/>
              </a:rPr>
              <a:t>Regions</a:t>
            </a:r>
            <a:r>
              <a:rPr lang="en-GB" sz="1000" b="1" dirty="0"/>
              <a:t> : </a:t>
            </a:r>
            <a:r>
              <a:rPr lang="en-GB" sz="1000" b="1" dirty="0">
                <a:hlinkClick r:id="rId3"/>
              </a:rPr>
              <a:t>Asia Minor</a:t>
            </a:r>
            <a:r>
              <a:rPr lang="en-GB" sz="1000" b="1" dirty="0"/>
              <a:t> : </a:t>
            </a:r>
            <a:r>
              <a:rPr lang="en-GB" sz="1000" b="1" dirty="0">
                <a:hlinkClick r:id="rId4"/>
              </a:rPr>
              <a:t>Ionia</a:t>
            </a:r>
            <a:endParaRPr lang="en-GB" sz="1000" b="1" dirty="0"/>
          </a:p>
          <a:p>
            <a:r>
              <a:rPr lang="en-GB" sz="1000" b="1" dirty="0">
                <a:hlinkClick r:id="rId5"/>
              </a:rPr>
              <a:t>Metropolis</a:t>
            </a:r>
            <a:r>
              <a:rPr lang="en-GB" sz="1000" b="1" dirty="0"/>
              <a:t> 11    </a:t>
            </a:r>
            <a:r>
              <a:rPr lang="en-GB" sz="1000" b="1" dirty="0">
                <a:hlinkClick r:id="rId6"/>
              </a:rPr>
              <a:t> Metropolis 10</a:t>
            </a:r>
            <a:r>
              <a:rPr lang="en-GB" sz="1000" b="1" dirty="0"/>
              <a:t>    </a:t>
            </a:r>
            <a:r>
              <a:rPr lang="en-GB" sz="1000" b="1" dirty="0">
                <a:hlinkClick r:id="rId7"/>
              </a:rPr>
              <a:t>Metropolis 12 </a:t>
            </a:r>
            <a:endParaRPr lang="en-GB" sz="1000" b="1" dirty="0"/>
          </a:p>
          <a:p>
            <a:r>
              <a:rPr lang="en-GB" sz="1000" b="1" dirty="0"/>
              <a:t>   List of priests of Ares, with priestesses, and </a:t>
            </a:r>
            <a:r>
              <a:rPr lang="en-GB" sz="1000" b="1" i="1" dirty="0" err="1"/>
              <a:t>diakonoi</a:t>
            </a:r>
            <a:r>
              <a:rPr lang="en-GB" sz="1000" b="1" i="1" dirty="0"/>
              <a:t>,</a:t>
            </a:r>
            <a:br>
              <a:rPr lang="en-GB" sz="1000" b="1" dirty="0"/>
            </a:br>
            <a:r>
              <a:rPr lang="en-GB" sz="1000" b="1" dirty="0"/>
              <a:t>beginning with </a:t>
            </a:r>
            <a:r>
              <a:rPr lang="en-GB" sz="1000" b="1" dirty="0" err="1"/>
              <a:t>Tyrannos</a:t>
            </a:r>
            <a:r>
              <a:rPr lang="en-GB" sz="1000" b="1" dirty="0"/>
              <a:t> Apollo[</a:t>
            </a:r>
            <a:r>
              <a:rPr lang="en-GB" sz="1000" b="1" dirty="0" err="1"/>
              <a:t>nio</a:t>
            </a:r>
            <a:r>
              <a:rPr lang="en-GB" sz="1000" b="1" dirty="0"/>
              <a:t>]u; I/1; found at Metropolis:</a:t>
            </a:r>
            <a:br>
              <a:rPr lang="en-GB" sz="1000" b="1" dirty="0"/>
            </a:br>
            <a:r>
              <a:rPr lang="en-GB" sz="1000" b="1" dirty="0"/>
              <a:t>3. </a:t>
            </a:r>
            <a:r>
              <a:rPr lang="en-GB" sz="1000" b="1" dirty="0" err="1"/>
              <a:t>Reise</a:t>
            </a:r>
            <a:r>
              <a:rPr lang="en-GB" sz="1000" b="1" dirty="0"/>
              <a:t> 155; *</a:t>
            </a:r>
            <a:r>
              <a:rPr lang="en-GB" sz="1000" b="1" dirty="0" err="1"/>
              <a:t>IEph</a:t>
            </a:r>
            <a:r>
              <a:rPr lang="en-GB" sz="1000" b="1" dirty="0"/>
              <a:t> 3417.</a:t>
            </a:r>
            <a:br>
              <a:rPr lang="en-GB" sz="1000" b="1" dirty="0"/>
            </a:br>
            <a:r>
              <a:rPr lang="en-GB" sz="1000" b="1" dirty="0"/>
              <a:t>  </a:t>
            </a:r>
          </a:p>
          <a:p>
            <a:r>
              <a:rPr lang="en-GB" sz="1000" b="1" i="1" dirty="0"/>
              <a:t>Ion. — </a:t>
            </a:r>
            <a:r>
              <a:rPr lang="en-GB" sz="1000" b="1" i="1" dirty="0" err="1"/>
              <a:t>Ephesos</a:t>
            </a:r>
            <a:r>
              <a:rPr lang="en-GB" sz="1000" b="1" i="1" dirty="0"/>
              <a:t>(?) — Kat.23 — </a:t>
            </a:r>
            <a:r>
              <a:rPr lang="en-GB" sz="1000" b="1" i="1" dirty="0" err="1"/>
              <a:t>IEph</a:t>
            </a:r>
            <a:r>
              <a:rPr lang="en-GB" sz="1000" b="1" i="1" dirty="0"/>
              <a:t> 3417</a:t>
            </a:r>
            <a:endParaRPr lang="en-GB" sz="1000" b="1" dirty="0"/>
          </a:p>
          <a:p>
            <a:r>
              <a:rPr lang="en-GB" sz="1000" dirty="0"/>
              <a:t>Ia.1 </a:t>
            </a:r>
            <a:r>
              <a:rPr lang="vi-VN" sz="1000" dirty="0"/>
              <a:t>ἱερεὺς Ἄρεως</a:t>
            </a:r>
          </a:p>
          <a:p>
            <a:r>
              <a:rPr lang="vi-VN" sz="1000" dirty="0"/>
              <a:t>Τύραννος Ἀπολλω-</a:t>
            </a:r>
          </a:p>
          <a:p>
            <a:r>
              <a:rPr lang="vi-VN" sz="1000" dirty="0"/>
              <a:t>[νίο]υ ἱέρηα</a:t>
            </a:r>
          </a:p>
          <a:p>
            <a:r>
              <a:rPr lang="vi-VN" sz="1000" dirty="0"/>
              <a:t>Κλεοπάτρα Σωσιπά-</a:t>
            </a:r>
          </a:p>
          <a:p>
            <a:r>
              <a:rPr lang="vi-VN" sz="1000" dirty="0"/>
              <a:t>5 [τ]ρου· διάκονοι·</a:t>
            </a:r>
          </a:p>
          <a:p>
            <a:r>
              <a:rPr lang="vi-VN" sz="1000" dirty="0"/>
              <a:t>Φίλιστος Ἡρακλέους,</a:t>
            </a:r>
          </a:p>
          <a:p>
            <a:r>
              <a:rPr lang="vi-VN" sz="1000" dirty="0"/>
              <a:t>Ἑρμίας Μιδίου</a:t>
            </a:r>
          </a:p>
          <a:p>
            <a:r>
              <a:rPr lang="vi-VN" sz="1000" dirty="0"/>
              <a:t>[Ἀπο]λλώ[νιος] Μω[—,]</a:t>
            </a:r>
          </a:p>
          <a:p>
            <a:r>
              <a:rPr lang="vi-VN" sz="1000" dirty="0"/>
              <a:t>Ἑρμᾶς Μενάνδρου</a:t>
            </a:r>
          </a:p>
          <a:p>
            <a:r>
              <a:rPr lang="en-GB" sz="1000" dirty="0"/>
              <a:t>Ib.1 [</a:t>
            </a:r>
            <a:r>
              <a:rPr lang="vi-VN" sz="1000" dirty="0"/>
              <a:t>ἱερεὺς] Ἄρεως</a:t>
            </a:r>
          </a:p>
          <a:p>
            <a:r>
              <a:rPr lang="vi-VN" sz="1000" dirty="0"/>
              <a:t>[— Δη]μητρίου τοῦ</a:t>
            </a:r>
          </a:p>
          <a:p>
            <a:r>
              <a:rPr lang="vi-VN" sz="1000" dirty="0"/>
              <a:t>[— ἱέ]ρεια Ἑρμιόνη</a:t>
            </a:r>
          </a:p>
          <a:p>
            <a:r>
              <a:rPr lang="vi-VN" sz="1000" dirty="0"/>
              <a:t>[— διάκ]ονοι·</a:t>
            </a:r>
          </a:p>
          <a:p>
            <a:r>
              <a:rPr lang="vi-VN" sz="1000" dirty="0"/>
              <a:t>5 [— Δ]ημητρίου</a:t>
            </a:r>
          </a:p>
          <a:p>
            <a:r>
              <a:rPr lang="vi-VN" sz="1000" dirty="0"/>
              <a:t>[τοῦ — Ἑ]ρμίας</a:t>
            </a:r>
          </a:p>
          <a:p>
            <a:r>
              <a:rPr lang="vi-VN" sz="1000" dirty="0"/>
              <a:t>[Μιδίου? Π]αυλεῖνος</a:t>
            </a:r>
          </a:p>
          <a:p>
            <a:r>
              <a:rPr lang="vi-VN" sz="1000" dirty="0"/>
              <a:t>[—]ις</a:t>
            </a:r>
          </a:p>
          <a:p>
            <a:r>
              <a:rPr lang="en-GB" sz="1000" dirty="0"/>
              <a:t>IIa.1 </a:t>
            </a:r>
            <a:r>
              <a:rPr lang="vi-VN" sz="1000" dirty="0"/>
              <a:t>πι̣[—]</a:t>
            </a:r>
          </a:p>
          <a:p>
            <a:r>
              <a:rPr lang="vi-VN" sz="1000" dirty="0"/>
              <a:t>Ἁγνο[—]</a:t>
            </a:r>
          </a:p>
          <a:p>
            <a:r>
              <a:rPr lang="vi-VN" sz="1000" dirty="0"/>
              <a:t>τωνο[ς Ἑρ]-</a:t>
            </a:r>
          </a:p>
          <a:p>
            <a:r>
              <a:rPr lang="vi-VN" sz="1000" dirty="0"/>
              <a:t>μᾶς Ἀττά[λου]</a:t>
            </a:r>
          </a:p>
          <a:p>
            <a:r>
              <a:rPr lang="en-GB" sz="1000" dirty="0"/>
              <a:t>IIb.1 </a:t>
            </a:r>
            <a:r>
              <a:rPr lang="vi-VN" sz="1000" dirty="0"/>
              <a:t>ἱερεὺς Ἄρεως</a:t>
            </a:r>
          </a:p>
        </p:txBody>
      </p:sp>
      <p:sp>
        <p:nvSpPr>
          <p:cNvPr id="4" name="TextBox 3"/>
          <p:cNvSpPr txBox="1"/>
          <p:nvPr/>
        </p:nvSpPr>
        <p:spPr>
          <a:xfrm>
            <a:off x="4644008" y="1484784"/>
            <a:ext cx="3744416" cy="5324535"/>
          </a:xfrm>
          <a:prstGeom prst="rect">
            <a:avLst/>
          </a:prstGeom>
          <a:noFill/>
        </p:spPr>
        <p:txBody>
          <a:bodyPr wrap="square" rtlCol="0">
            <a:spAutoFit/>
          </a:bodyPr>
          <a:lstStyle/>
          <a:p>
            <a:r>
              <a:rPr lang="vi-VN" sz="1000" dirty="0"/>
              <a:t>Δημήτριος Μητρ[οδ]ώρο[υ]</a:t>
            </a:r>
          </a:p>
          <a:p>
            <a:r>
              <a:rPr lang="vi-VN" sz="1000" dirty="0"/>
              <a:t>ἱέρηα</a:t>
            </a:r>
          </a:p>
          <a:p>
            <a:r>
              <a:rPr lang="vi-VN" sz="1000" dirty="0"/>
              <a:t>Πῶλλα Κοΐντου</a:t>
            </a:r>
          </a:p>
          <a:p>
            <a:r>
              <a:rPr lang="vi-VN" sz="1000" dirty="0"/>
              <a:t>5 διάκονοι</a:t>
            </a:r>
          </a:p>
          <a:p>
            <a:r>
              <a:rPr lang="vi-VN" sz="1000" dirty="0"/>
              <a:t>Ἀπολλώνιος Ἀρχ[—]</a:t>
            </a:r>
          </a:p>
          <a:p>
            <a:r>
              <a:rPr lang="vi-VN" sz="1000" dirty="0"/>
              <a:t>[τ]οῦ [—]</a:t>
            </a:r>
          </a:p>
          <a:p>
            <a:r>
              <a:rPr lang="en-GB" sz="1000" dirty="0"/>
              <a:t>IIIa.1 [</a:t>
            </a:r>
            <a:r>
              <a:rPr lang="vi-VN" sz="1000" dirty="0"/>
              <a:t>ἱερεὺς Ἄρεως] #⁵⁶</a:t>
            </a:r>
          </a:p>
          <a:p>
            <a:r>
              <a:rPr lang="vi-VN" sz="1000" dirty="0"/>
              <a:t>[—]ου τοῦ</a:t>
            </a:r>
          </a:p>
          <a:p>
            <a:r>
              <a:rPr lang="vi-VN" sz="1000" dirty="0"/>
              <a:t>[— ἱέρηα Ἑρμ]ιόνη</a:t>
            </a:r>
          </a:p>
          <a:p>
            <a:r>
              <a:rPr lang="vi-VN" sz="1000" dirty="0"/>
              <a:t>[—]γένης</a:t>
            </a:r>
          </a:p>
          <a:p>
            <a:r>
              <a:rPr lang="vi-VN" sz="1000" dirty="0"/>
              <a:t>5 [—]ιδω-</a:t>
            </a:r>
          </a:p>
          <a:p>
            <a:r>
              <a:rPr lang="vi-VN" sz="1000" dirty="0"/>
              <a:t>[—ι]ππου</a:t>
            </a:r>
          </a:p>
          <a:p>
            <a:r>
              <a:rPr lang="vi-VN" sz="1000" dirty="0"/>
              <a:t>[—]ου #⁵⁶</a:t>
            </a:r>
          </a:p>
          <a:p>
            <a:r>
              <a:rPr lang="vi-VN" sz="1000" dirty="0"/>
              <a:t>[— Ε]ὐκλέ-</a:t>
            </a:r>
          </a:p>
          <a:p>
            <a:r>
              <a:rPr lang="vi-VN" sz="1000" dirty="0"/>
              <a:t>[ους —]</a:t>
            </a:r>
          </a:p>
          <a:p>
            <a:r>
              <a:rPr lang="en-GB" sz="1000" dirty="0"/>
              <a:t>IIIc.1 </a:t>
            </a:r>
            <a:r>
              <a:rPr lang="vi-VN" sz="1000" dirty="0"/>
              <a:t>ἱερεὺς Ἄρεως</a:t>
            </a:r>
          </a:p>
          <a:p>
            <a:r>
              <a:rPr lang="vi-VN" sz="1000" dirty="0"/>
              <a:t>Παπαρίων Συν[—]</a:t>
            </a:r>
          </a:p>
          <a:p>
            <a:r>
              <a:rPr lang="vi-VN" sz="1000" dirty="0"/>
              <a:t>[ἱέρ]ηα Συνβιω[τική]</a:t>
            </a:r>
          </a:p>
          <a:p>
            <a:r>
              <a:rPr lang="vi-VN" sz="1000" dirty="0"/>
              <a:t>[—]λυ[—]</a:t>
            </a:r>
          </a:p>
          <a:p>
            <a:r>
              <a:rPr lang="en-GB" sz="1000" dirty="0"/>
              <a:t>IIId.1 </a:t>
            </a:r>
            <a:r>
              <a:rPr lang="vi-VN" sz="1000" dirty="0"/>
              <a:t>Νέων</a:t>
            </a:r>
          </a:p>
          <a:p>
            <a:r>
              <a:rPr lang="vi-VN" sz="1000" dirty="0"/>
              <a:t>Μητρόδωρο[ς]</a:t>
            </a:r>
          </a:p>
          <a:p>
            <a:r>
              <a:rPr lang="en-GB" sz="1000" dirty="0"/>
              <a:t>IIIe.1 </a:t>
            </a:r>
            <a:r>
              <a:rPr lang="vi-VN" sz="1000" dirty="0"/>
              <a:t>ἱερε[ὺς Ἄρεως —]</a:t>
            </a:r>
          </a:p>
          <a:p>
            <a:r>
              <a:rPr lang="vi-VN" sz="1000" dirty="0"/>
              <a:t>Ἀδμήτο[υ ἱέρηα —]</a:t>
            </a:r>
          </a:p>
          <a:p>
            <a:r>
              <a:rPr lang="vi-VN" sz="1000" dirty="0"/>
              <a:t>τα Πασι[—]</a:t>
            </a:r>
          </a:p>
          <a:p>
            <a:r>
              <a:rPr lang="vi-VN" sz="1000" dirty="0"/>
              <a:t>διάκον[οι —]</a:t>
            </a:r>
          </a:p>
          <a:p>
            <a:r>
              <a:rPr lang="vi-VN" sz="1000" dirty="0"/>
              <a:t>5 δρος Ζευ[ξ— Με]-</a:t>
            </a:r>
          </a:p>
          <a:p>
            <a:r>
              <a:rPr lang="vi-VN" sz="1000" dirty="0"/>
              <a:t>νεκράτ[ης —]</a:t>
            </a:r>
          </a:p>
          <a:p>
            <a:r>
              <a:rPr lang="vi-VN" sz="1000" dirty="0"/>
              <a:t>ου Τρύφ[—]</a:t>
            </a:r>
          </a:p>
          <a:p>
            <a:r>
              <a:rPr lang="vi-VN" sz="1000" dirty="0"/>
              <a:t>Ὀδρο[γός —]</a:t>
            </a:r>
          </a:p>
          <a:p>
            <a:r>
              <a:rPr lang="vi-VN" sz="1000" dirty="0"/>
              <a:t>ογε[ν —]</a:t>
            </a:r>
          </a:p>
          <a:p>
            <a:r>
              <a:rPr lang="vi-VN" sz="1000" dirty="0"/>
              <a:t>10 [․]․[—]</a:t>
            </a:r>
          </a:p>
          <a:p>
            <a:r>
              <a:rPr lang="vi-VN" sz="1000" dirty="0">
                <a:hlinkClick r:id="rId8"/>
              </a:rPr>
              <a:t># </a:t>
            </a:r>
            <a:r>
              <a:rPr lang="en-GB" sz="1000" dirty="0">
                <a:hlinkClick r:id="rId8"/>
              </a:rPr>
              <a:t>PH252000 </a:t>
            </a:r>
            <a:endParaRPr lang="en-GB" sz="1000" dirty="0"/>
          </a:p>
          <a:p>
            <a:endParaRPr lang="en-GB" sz="1000" dirty="0"/>
          </a:p>
          <a:p>
            <a:endParaRPr lang="en-GB" sz="1000" dirty="0"/>
          </a:p>
        </p:txBody>
      </p:sp>
    </p:spTree>
    <p:extLst>
      <p:ext uri="{BB962C8B-B14F-4D97-AF65-F5344CB8AC3E}">
        <p14:creationId xmlns:p14="http://schemas.microsoft.com/office/powerpoint/2010/main" val="1344857097"/>
      </p:ext>
    </p:extLst>
  </p:cSld>
  <p:clrMapOvr>
    <a:masterClrMapping/>
  </p:clrMapOvr>
  <p:transition spd="slow">
    <p:randomBa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cstate="print">
            <a:extLst>
              <a:ext uri="{28A0092B-C50C-407E-A947-70E740481C1C}">
                <a14:useLocalDpi xmlns:a14="http://schemas.microsoft.com/office/drawing/2010/main" val="0"/>
              </a:ext>
            </a:extLst>
          </a:blip>
          <a:srcRect b="16783"/>
          <a:stretch/>
        </p:blipFill>
        <p:spPr>
          <a:xfrm>
            <a:off x="4181585" y="257870"/>
            <a:ext cx="4776853" cy="6411490"/>
          </a:xfrm>
          <a:prstGeom prst="rect">
            <a:avLst/>
          </a:prstGeom>
        </p:spPr>
      </p:pic>
      <p:sp>
        <p:nvSpPr>
          <p:cNvPr id="2" name="Title 1"/>
          <p:cNvSpPr>
            <a:spLocks noGrp="1"/>
          </p:cNvSpPr>
          <p:nvPr>
            <p:ph type="title"/>
          </p:nvPr>
        </p:nvSpPr>
        <p:spPr>
          <a:xfrm>
            <a:off x="457200" y="188640"/>
            <a:ext cx="8229600" cy="1143000"/>
          </a:xfrm>
        </p:spPr>
        <p:txBody>
          <a:bodyPr>
            <a:normAutofit/>
          </a:bodyPr>
          <a:lstStyle/>
          <a:p>
            <a:r>
              <a:rPr lang="en-GB" dirty="0" err="1"/>
              <a:t>Aphrodisias</a:t>
            </a:r>
            <a:r>
              <a:rPr lang="en-GB" dirty="0"/>
              <a:t>: </a:t>
            </a:r>
            <a:r>
              <a:rPr lang="en-GB" dirty="0">
                <a:solidFill>
                  <a:srgbClr val="FF0000"/>
                </a:solidFill>
              </a:rPr>
              <a:t>AUSLASSEN</a:t>
            </a:r>
            <a:endParaRPr lang="en-GB" dirty="0">
              <a:solidFill>
                <a:srgbClr val="00B0F0"/>
              </a:solidFill>
            </a:endParaRPr>
          </a:p>
        </p:txBody>
      </p:sp>
      <p:sp>
        <p:nvSpPr>
          <p:cNvPr id="3" name="Content Placeholder 2"/>
          <p:cNvSpPr>
            <a:spLocks noGrp="1"/>
          </p:cNvSpPr>
          <p:nvPr>
            <p:ph idx="1"/>
          </p:nvPr>
        </p:nvSpPr>
        <p:spPr>
          <a:xfrm>
            <a:off x="179512" y="1412776"/>
            <a:ext cx="3178696" cy="2692896"/>
          </a:xfrm>
        </p:spPr>
        <p:txBody>
          <a:bodyPr>
            <a:normAutofit fontScale="70000" lnSpcReduction="20000"/>
          </a:bodyPr>
          <a:lstStyle/>
          <a:p>
            <a:r>
              <a:rPr lang="en-GB" b="1" dirty="0" err="1"/>
              <a:t>IAph</a:t>
            </a:r>
            <a:r>
              <a:rPr lang="en-GB" b="1" dirty="0"/>
              <a:t>. 1.186 / 12.1020</a:t>
            </a:r>
          </a:p>
          <a:p>
            <a:r>
              <a:rPr lang="en-GB" b="1" dirty="0"/>
              <a:t>Translation:</a:t>
            </a:r>
          </a:p>
          <a:p>
            <a:r>
              <a:rPr lang="en-GB" dirty="0"/>
              <a:t>[?The council and the people honoured] Aurelia </a:t>
            </a:r>
            <a:r>
              <a:rPr lang="en-GB" dirty="0" err="1"/>
              <a:t>Apphia</a:t>
            </a:r>
            <a:r>
              <a:rPr lang="en-GB" dirty="0"/>
              <a:t> daughter of </a:t>
            </a:r>
            <a:r>
              <a:rPr lang="en-GB" dirty="0" err="1"/>
              <a:t>Epiktetos</a:t>
            </a:r>
            <a:r>
              <a:rPr lang="en-GB" dirty="0"/>
              <a:t> ?Ganymedes son of </a:t>
            </a:r>
            <a:r>
              <a:rPr lang="en-GB" dirty="0" err="1"/>
              <a:t>Teuthonos</a:t>
            </a:r>
            <a:r>
              <a:rPr lang="en-GB" dirty="0"/>
              <a:t> son of </a:t>
            </a:r>
            <a:r>
              <a:rPr lang="en-GB" dirty="0" err="1"/>
              <a:t>Hermogenes</a:t>
            </a:r>
            <a:r>
              <a:rPr lang="en-GB" dirty="0"/>
              <a:t> son of </a:t>
            </a:r>
            <a:r>
              <a:rPr lang="en-GB" dirty="0" err="1"/>
              <a:t>Zenon</a:t>
            </a:r>
            <a:r>
              <a:rPr lang="en-GB" dirty="0"/>
              <a:t>, </a:t>
            </a:r>
            <a:r>
              <a:rPr lang="en-GB" b="1" dirty="0">
                <a:solidFill>
                  <a:schemeClr val="accent5">
                    <a:lumMod val="60000"/>
                    <a:lumOff val="40000"/>
                  </a:schemeClr>
                </a:solidFill>
              </a:rPr>
              <a:t>priestess of Artemis, for her outstanding conduct of the cult and for the ?distinguished and good way of life. </a:t>
            </a:r>
          </a:p>
          <a:p>
            <a:endParaRPr lang="en-GB" b="1" dirty="0">
              <a:solidFill>
                <a:schemeClr val="accent5">
                  <a:lumMod val="60000"/>
                  <a:lumOff val="40000"/>
                </a:schemeClr>
              </a:solidFill>
            </a:endParaRPr>
          </a:p>
        </p:txBody>
      </p:sp>
      <p:sp>
        <p:nvSpPr>
          <p:cNvPr id="4" name="TextBox 3"/>
          <p:cNvSpPr txBox="1"/>
          <p:nvPr/>
        </p:nvSpPr>
        <p:spPr>
          <a:xfrm>
            <a:off x="3419872" y="1640989"/>
            <a:ext cx="3888432" cy="4524315"/>
          </a:xfrm>
          <a:prstGeom prst="rect">
            <a:avLst/>
          </a:prstGeom>
          <a:noFill/>
        </p:spPr>
        <p:txBody>
          <a:bodyPr wrap="square" rtlCol="0">
            <a:spAutoFit/>
          </a:bodyPr>
          <a:lstStyle/>
          <a:p>
            <a:r>
              <a:rPr lang="el-GR" dirty="0">
                <a:solidFill>
                  <a:schemeClr val="accent5">
                    <a:lumMod val="60000"/>
                    <a:lumOff val="40000"/>
                  </a:schemeClr>
                </a:solidFill>
                <a:effectLst>
                  <a:outerShdw blurRad="38100" dist="38100" dir="2700000" algn="tl">
                    <a:srgbClr val="000000">
                      <a:alpha val="43137"/>
                    </a:srgbClr>
                  </a:outerShdw>
                </a:effectLst>
              </a:rPr>
              <a:t>[?ἡ βουλὴ καὶ ὁ δῆμος ἐτείμησαν] </a:t>
            </a:r>
            <a:br>
              <a:rPr lang="en-GB" dirty="0">
                <a:solidFill>
                  <a:schemeClr val="accent5">
                    <a:lumMod val="60000"/>
                    <a:lumOff val="40000"/>
                  </a:schemeClr>
                </a:solidFill>
                <a:effectLst>
                  <a:outerShdw blurRad="38100" dist="38100" dir="2700000" algn="tl">
                    <a:srgbClr val="000000">
                      <a:alpha val="43137"/>
                    </a:srgbClr>
                  </a:outerShdw>
                </a:effectLst>
              </a:rPr>
            </a:br>
            <a:r>
              <a:rPr lang="en-GB" i="1" dirty="0">
                <a:solidFill>
                  <a:schemeClr val="accent5">
                    <a:lumMod val="60000"/>
                    <a:lumOff val="40000"/>
                  </a:schemeClr>
                </a:solidFill>
                <a:effectLst>
                  <a:outerShdw blurRad="38100" dist="38100" dir="2700000" algn="tl">
                    <a:srgbClr val="000000">
                      <a:alpha val="43137"/>
                    </a:srgbClr>
                  </a:outerShdw>
                </a:effectLst>
              </a:rPr>
              <a:t>vv. </a:t>
            </a:r>
            <a:r>
              <a:rPr lang="el-GR" dirty="0">
                <a:solidFill>
                  <a:schemeClr val="accent5">
                    <a:lumMod val="60000"/>
                    <a:lumOff val="40000"/>
                  </a:schemeClr>
                </a:solidFill>
                <a:effectLst>
                  <a:outerShdw blurRad="38100" dist="38100" dir="2700000" algn="tl">
                    <a:srgbClr val="000000">
                      <a:alpha val="43137"/>
                    </a:srgbClr>
                  </a:outerShdw>
                </a:effectLst>
              </a:rPr>
              <a:t>Αὐρηλίαν </a:t>
            </a:r>
            <a:r>
              <a:rPr lang="en-GB" i="1" dirty="0">
                <a:solidFill>
                  <a:schemeClr val="accent5">
                    <a:lumMod val="60000"/>
                    <a:lumOff val="40000"/>
                  </a:schemeClr>
                </a:solidFill>
                <a:effectLst>
                  <a:outerShdw blurRad="38100" dist="38100" dir="2700000" algn="tl">
                    <a:srgbClr val="000000">
                      <a:alpha val="43137"/>
                    </a:srgbClr>
                  </a:outerShdw>
                </a:effectLst>
              </a:rPr>
              <a:t>vv. </a:t>
            </a:r>
            <a:br>
              <a:rPr lang="en-GB" i="1" dirty="0">
                <a:solidFill>
                  <a:schemeClr val="accent5">
                    <a:lumMod val="60000"/>
                    <a:lumOff val="40000"/>
                  </a:schemeClr>
                </a:solidFill>
                <a:effectLst>
                  <a:outerShdw blurRad="38100" dist="38100" dir="2700000" algn="tl">
                    <a:srgbClr val="000000">
                      <a:alpha val="43137"/>
                    </a:srgbClr>
                  </a:outerShdw>
                </a:effectLst>
              </a:rPr>
            </a:br>
            <a:r>
              <a:rPr lang="el-GR" dirty="0">
                <a:solidFill>
                  <a:schemeClr val="accent5">
                    <a:lumMod val="60000"/>
                    <a:lumOff val="40000"/>
                  </a:schemeClr>
                </a:solidFill>
                <a:effectLst>
                  <a:outerShdw blurRad="38100" dist="38100" dir="2700000" algn="tl">
                    <a:srgbClr val="000000">
                      <a:alpha val="43137"/>
                    </a:srgbClr>
                  </a:outerShdw>
                </a:effectLst>
              </a:rPr>
              <a:t>Ἀπφίαν Ἐπικτή -</a:t>
            </a:r>
            <a:br>
              <a:rPr lang="en-GB" dirty="0">
                <a:solidFill>
                  <a:schemeClr val="accent5">
                    <a:lumMod val="60000"/>
                    <a:lumOff val="40000"/>
                  </a:schemeClr>
                </a:solidFill>
                <a:effectLst>
                  <a:outerShdw blurRad="38100" dist="38100" dir="2700000" algn="tl">
                    <a:srgbClr val="000000">
                      <a:alpha val="43137"/>
                    </a:srgbClr>
                  </a:outerShdw>
                </a:effectLst>
              </a:rPr>
            </a:br>
            <a:r>
              <a:rPr lang="el-GR" dirty="0">
                <a:solidFill>
                  <a:schemeClr val="accent5">
                    <a:lumMod val="60000"/>
                    <a:lumOff val="40000"/>
                  </a:schemeClr>
                </a:solidFill>
                <a:effectLst>
                  <a:outerShdw blurRad="38100" dist="38100" dir="2700000" algn="tl">
                    <a:srgbClr val="000000">
                      <a:alpha val="43137"/>
                    </a:srgbClr>
                  </a:outerShdw>
                </a:effectLst>
              </a:rPr>
              <a:t>του τοῦ Τειθω - </a:t>
            </a:r>
            <a:r>
              <a:rPr lang="en-GB" i="1" dirty="0">
                <a:solidFill>
                  <a:schemeClr val="accent5">
                    <a:lumMod val="60000"/>
                    <a:lumOff val="40000"/>
                  </a:schemeClr>
                </a:solidFill>
                <a:effectLst>
                  <a:outerShdw blurRad="38100" dist="38100" dir="2700000" algn="tl">
                    <a:srgbClr val="000000">
                      <a:alpha val="43137"/>
                    </a:srgbClr>
                  </a:outerShdw>
                </a:effectLst>
              </a:rPr>
              <a:t>v. </a:t>
            </a:r>
            <a:br>
              <a:rPr lang="en-GB" i="1" dirty="0">
                <a:solidFill>
                  <a:schemeClr val="accent5">
                    <a:lumMod val="60000"/>
                    <a:lumOff val="40000"/>
                  </a:schemeClr>
                </a:solidFill>
                <a:effectLst>
                  <a:outerShdw blurRad="38100" dist="38100" dir="2700000" algn="tl">
                    <a:srgbClr val="000000">
                      <a:alpha val="43137"/>
                    </a:srgbClr>
                  </a:outerShdw>
                </a:effectLst>
              </a:rPr>
            </a:br>
            <a:r>
              <a:rPr lang="el-GR" dirty="0">
                <a:solidFill>
                  <a:schemeClr val="accent5">
                    <a:lumMod val="60000"/>
                    <a:lumOff val="40000"/>
                  </a:schemeClr>
                </a:solidFill>
                <a:effectLst>
                  <a:outerShdw blurRad="38100" dist="38100" dir="2700000" algn="tl">
                    <a:srgbClr val="000000">
                      <a:alpha val="43137"/>
                    </a:srgbClr>
                  </a:outerShdw>
                </a:effectLst>
              </a:rPr>
              <a:t>νου τοῦ Ἑρμογέ - </a:t>
            </a:r>
            <a:br>
              <a:rPr lang="en-GB" dirty="0">
                <a:solidFill>
                  <a:schemeClr val="accent5">
                    <a:lumMod val="60000"/>
                    <a:lumOff val="40000"/>
                  </a:schemeClr>
                </a:solidFill>
                <a:effectLst>
                  <a:outerShdw blurRad="38100" dist="38100" dir="2700000" algn="tl">
                    <a:srgbClr val="000000">
                      <a:alpha val="43137"/>
                    </a:srgbClr>
                  </a:outerShdw>
                </a:effectLst>
              </a:rPr>
            </a:br>
            <a:r>
              <a:rPr lang="el-GR" i="1" dirty="0">
                <a:solidFill>
                  <a:schemeClr val="accent5">
                    <a:lumMod val="60000"/>
                    <a:lumOff val="40000"/>
                  </a:schemeClr>
                </a:solidFill>
                <a:effectLst>
                  <a:outerShdw blurRad="38100" dist="38100" dir="2700000" algn="tl">
                    <a:srgbClr val="000000">
                      <a:alpha val="43137"/>
                    </a:srgbClr>
                  </a:outerShdw>
                </a:effectLst>
              </a:rPr>
              <a:t>5</a:t>
            </a:r>
            <a:r>
              <a:rPr lang="el-GR" dirty="0">
                <a:solidFill>
                  <a:schemeClr val="accent5">
                    <a:lumMod val="60000"/>
                    <a:lumOff val="40000"/>
                  </a:schemeClr>
                </a:solidFill>
                <a:effectLst>
                  <a:outerShdw blurRad="38100" dist="38100" dir="2700000" algn="tl">
                    <a:srgbClr val="000000">
                      <a:alpha val="43137"/>
                    </a:srgbClr>
                  </a:outerShdw>
                </a:effectLst>
              </a:rPr>
              <a:t>νους τοῦ Ζήνω – </a:t>
            </a:r>
            <a:br>
              <a:rPr lang="en-GB" dirty="0">
                <a:solidFill>
                  <a:schemeClr val="accent5">
                    <a:lumMod val="60000"/>
                    <a:lumOff val="40000"/>
                  </a:schemeClr>
                </a:solidFill>
                <a:effectLst>
                  <a:outerShdw blurRad="38100" dist="38100" dir="2700000" algn="tl">
                    <a:srgbClr val="000000">
                      <a:alpha val="43137"/>
                    </a:srgbClr>
                  </a:outerShdw>
                </a:effectLst>
              </a:rPr>
            </a:br>
            <a:r>
              <a:rPr lang="el-GR" dirty="0">
                <a:solidFill>
                  <a:schemeClr val="accent5">
                    <a:lumMod val="60000"/>
                    <a:lumOff val="40000"/>
                  </a:schemeClr>
                </a:solidFill>
                <a:effectLst>
                  <a:outerShdw blurRad="38100" dist="38100" dir="2700000" algn="tl">
                    <a:srgbClr val="000000">
                      <a:alpha val="43137"/>
                    </a:srgbClr>
                  </a:outerShdw>
                </a:effectLst>
              </a:rPr>
              <a:t>νος Γανυμή - </a:t>
            </a:r>
            <a:br>
              <a:rPr lang="en-GB" dirty="0">
                <a:solidFill>
                  <a:schemeClr val="accent5">
                    <a:lumMod val="60000"/>
                    <a:lumOff val="40000"/>
                  </a:schemeClr>
                </a:solidFill>
                <a:effectLst>
                  <a:outerShdw blurRad="38100" dist="38100" dir="2700000" algn="tl">
                    <a:srgbClr val="000000">
                      <a:alpha val="43137"/>
                    </a:srgbClr>
                  </a:outerShdw>
                </a:effectLst>
              </a:rPr>
            </a:br>
            <a:r>
              <a:rPr lang="el-GR" dirty="0">
                <a:solidFill>
                  <a:schemeClr val="accent5">
                    <a:lumMod val="60000"/>
                    <a:lumOff val="40000"/>
                  </a:schemeClr>
                </a:solidFill>
                <a:effectLst>
                  <a:outerShdw blurRad="38100" dist="38100" dir="2700000" algn="tl">
                    <a:srgbClr val="000000">
                      <a:alpha val="43137"/>
                    </a:srgbClr>
                  </a:outerShdw>
                </a:effectLst>
              </a:rPr>
              <a:t>δους </a:t>
            </a:r>
            <a:r>
              <a:rPr lang="el-GR" b="1" dirty="0">
                <a:solidFill>
                  <a:schemeClr val="accent5">
                    <a:lumMod val="60000"/>
                    <a:lumOff val="40000"/>
                  </a:schemeClr>
                </a:solidFill>
                <a:effectLst>
                  <a:outerShdw blurRad="38100" dist="38100" dir="2700000" algn="tl">
                    <a:srgbClr val="000000">
                      <a:alpha val="43137"/>
                    </a:srgbClr>
                  </a:outerShdw>
                </a:effectLst>
              </a:rPr>
              <a:t>τὴν ἱέρειαν </a:t>
            </a:r>
            <a:br>
              <a:rPr lang="en-GB" b="1" dirty="0">
                <a:solidFill>
                  <a:schemeClr val="accent5">
                    <a:lumMod val="60000"/>
                    <a:lumOff val="40000"/>
                  </a:schemeClr>
                </a:solidFill>
                <a:effectLst>
                  <a:outerShdw blurRad="38100" dist="38100" dir="2700000" algn="tl">
                    <a:srgbClr val="000000">
                      <a:alpha val="43137"/>
                    </a:srgbClr>
                  </a:outerShdw>
                </a:effectLst>
              </a:rPr>
            </a:br>
            <a:r>
              <a:rPr lang="el-GR" b="1" dirty="0">
                <a:solidFill>
                  <a:schemeClr val="accent5">
                    <a:lumMod val="60000"/>
                    <a:lumOff val="40000"/>
                  </a:schemeClr>
                </a:solidFill>
                <a:effectLst>
                  <a:outerShdw blurRad="38100" dist="38100" dir="2700000" algn="tl">
                    <a:srgbClr val="000000">
                      <a:alpha val="43137"/>
                    </a:srgbClr>
                  </a:outerShdw>
                </a:effectLst>
              </a:rPr>
              <a:t>τῆς Ἀρτέμιδος </a:t>
            </a:r>
            <a:br>
              <a:rPr lang="en-GB" dirty="0">
                <a:solidFill>
                  <a:schemeClr val="accent5">
                    <a:lumMod val="60000"/>
                    <a:lumOff val="40000"/>
                  </a:schemeClr>
                </a:solidFill>
                <a:effectLst>
                  <a:outerShdw blurRad="38100" dist="38100" dir="2700000" algn="tl">
                    <a:srgbClr val="000000">
                      <a:alpha val="43137"/>
                    </a:srgbClr>
                  </a:outerShdw>
                </a:effectLst>
              </a:rPr>
            </a:br>
            <a:r>
              <a:rPr lang="el-GR" dirty="0">
                <a:solidFill>
                  <a:schemeClr val="accent5">
                    <a:lumMod val="60000"/>
                    <a:lumOff val="40000"/>
                  </a:schemeClr>
                </a:solidFill>
                <a:effectLst>
                  <a:outerShdw blurRad="38100" dist="38100" dir="2700000" algn="tl">
                    <a:srgbClr val="000000">
                      <a:alpha val="43137"/>
                    </a:srgbClr>
                  </a:outerShdw>
                </a:effectLst>
              </a:rPr>
              <a:t>ἐπὶ τῇ περὶ τὴν </a:t>
            </a:r>
            <a:br>
              <a:rPr lang="en-GB" dirty="0">
                <a:solidFill>
                  <a:schemeClr val="accent5">
                    <a:lumMod val="60000"/>
                    <a:lumOff val="40000"/>
                  </a:schemeClr>
                </a:solidFill>
                <a:effectLst>
                  <a:outerShdw blurRad="38100" dist="38100" dir="2700000" algn="tl">
                    <a:srgbClr val="000000">
                      <a:alpha val="43137"/>
                    </a:srgbClr>
                  </a:outerShdw>
                </a:effectLst>
              </a:rPr>
            </a:br>
            <a:r>
              <a:rPr lang="el-GR" dirty="0">
                <a:solidFill>
                  <a:schemeClr val="accent5">
                    <a:lumMod val="60000"/>
                    <a:lumOff val="40000"/>
                  </a:schemeClr>
                </a:solidFill>
                <a:effectLst>
                  <a:outerShdw blurRad="38100" dist="38100" dir="2700000" algn="tl">
                    <a:srgbClr val="000000">
                      <a:alpha val="43137"/>
                    </a:srgbClr>
                  </a:outerShdw>
                </a:effectLst>
              </a:rPr>
              <a:t>θεὸν ἐξαιρέτῳ </a:t>
            </a:r>
            <a:br>
              <a:rPr lang="en-GB" dirty="0">
                <a:solidFill>
                  <a:schemeClr val="accent5">
                    <a:lumMod val="60000"/>
                    <a:lumOff val="40000"/>
                  </a:schemeClr>
                </a:solidFill>
                <a:effectLst>
                  <a:outerShdw blurRad="38100" dist="38100" dir="2700000" algn="tl">
                    <a:srgbClr val="000000">
                      <a:alpha val="43137"/>
                    </a:srgbClr>
                  </a:outerShdw>
                </a:effectLst>
              </a:rPr>
            </a:br>
            <a:r>
              <a:rPr lang="el-GR" dirty="0">
                <a:solidFill>
                  <a:schemeClr val="accent5">
                    <a:lumMod val="60000"/>
                    <a:lumOff val="40000"/>
                  </a:schemeClr>
                </a:solidFill>
                <a:effectLst>
                  <a:outerShdw blurRad="38100" dist="38100" dir="2700000" algn="tl">
                    <a:srgbClr val="000000">
                      <a:alpha val="43137"/>
                    </a:srgbClr>
                  </a:outerShdw>
                </a:effectLst>
              </a:rPr>
              <a:t>θρησκείᾳ καὶ ἐ -</a:t>
            </a:r>
            <a:br>
              <a:rPr lang="en-GB" dirty="0">
                <a:solidFill>
                  <a:schemeClr val="accent5">
                    <a:lumMod val="60000"/>
                    <a:lumOff val="40000"/>
                  </a:schemeClr>
                </a:solidFill>
                <a:effectLst>
                  <a:outerShdw blurRad="38100" dist="38100" dir="2700000" algn="tl">
                    <a:srgbClr val="000000">
                      <a:alpha val="43137"/>
                    </a:srgbClr>
                  </a:outerShdw>
                </a:effectLst>
              </a:rPr>
            </a:br>
            <a:r>
              <a:rPr lang="el-GR" dirty="0">
                <a:solidFill>
                  <a:schemeClr val="accent5">
                    <a:lumMod val="60000"/>
                    <a:lumOff val="40000"/>
                  </a:schemeClr>
                </a:solidFill>
                <a:effectLst>
                  <a:outerShdw blurRad="38100" dist="38100" dir="2700000" algn="tl">
                    <a:srgbClr val="000000">
                      <a:alpha val="43137"/>
                    </a:srgbClr>
                  </a:outerShdw>
                </a:effectLst>
              </a:rPr>
              <a:t>πὶ τῇ τοῦ βίου σε – </a:t>
            </a:r>
            <a:br>
              <a:rPr lang="en-GB" dirty="0">
                <a:solidFill>
                  <a:schemeClr val="accent5">
                    <a:lumMod val="60000"/>
                    <a:lumOff val="40000"/>
                  </a:schemeClr>
                </a:solidFill>
                <a:effectLst>
                  <a:outerShdw blurRad="38100" dist="38100" dir="2700000" algn="tl">
                    <a:srgbClr val="000000">
                      <a:alpha val="43137"/>
                    </a:srgbClr>
                  </a:outerShdw>
                </a:effectLst>
              </a:rPr>
            </a:br>
            <a:r>
              <a:rPr lang="el-GR" dirty="0">
                <a:solidFill>
                  <a:schemeClr val="accent5">
                    <a:lumMod val="60000"/>
                    <a:lumOff val="40000"/>
                  </a:schemeClr>
                </a:solidFill>
                <a:effectLst>
                  <a:outerShdw blurRad="38100" dist="38100" dir="2700000" algn="tl">
                    <a:srgbClr val="000000">
                      <a:alpha val="43137"/>
                    </a:srgbClr>
                  </a:outerShdw>
                </a:effectLst>
              </a:rPr>
              <a:t>μνῇ τε καὶ ἀγα – </a:t>
            </a:r>
            <a:br>
              <a:rPr lang="en-GB" dirty="0">
                <a:solidFill>
                  <a:schemeClr val="accent5">
                    <a:lumMod val="60000"/>
                    <a:lumOff val="40000"/>
                  </a:schemeClr>
                </a:solidFill>
                <a:effectLst>
                  <a:outerShdw blurRad="38100" dist="38100" dir="2700000" algn="tl">
                    <a:srgbClr val="000000">
                      <a:alpha val="43137"/>
                    </a:srgbClr>
                  </a:outerShdw>
                </a:effectLst>
              </a:rPr>
            </a:br>
            <a:r>
              <a:rPr lang="el-GR" dirty="0">
                <a:solidFill>
                  <a:schemeClr val="accent5">
                    <a:lumMod val="60000"/>
                    <a:lumOff val="40000"/>
                  </a:schemeClr>
                </a:solidFill>
                <a:effectLst>
                  <a:outerShdw blurRad="38100" dist="38100" dir="2700000" algn="tl">
                    <a:srgbClr val="000000">
                      <a:alpha val="43137"/>
                    </a:srgbClr>
                  </a:outerShdw>
                </a:effectLst>
              </a:rPr>
              <a:t>θῃ προαιρέσει </a:t>
            </a:r>
            <a:br>
              <a:rPr lang="en-GB" dirty="0">
                <a:solidFill>
                  <a:schemeClr val="accent5">
                    <a:lumMod val="60000"/>
                    <a:lumOff val="40000"/>
                  </a:schemeClr>
                </a:solidFill>
                <a:effectLst>
                  <a:outerShdw blurRad="38100" dist="38100" dir="2700000" algn="tl">
                    <a:srgbClr val="000000">
                      <a:alpha val="43137"/>
                    </a:srgbClr>
                  </a:outerShdw>
                </a:effectLst>
              </a:rPr>
            </a:br>
            <a:r>
              <a:rPr lang="el-GR" dirty="0">
                <a:solidFill>
                  <a:schemeClr val="accent5">
                    <a:lumMod val="60000"/>
                    <a:lumOff val="40000"/>
                  </a:schemeClr>
                </a:solidFill>
                <a:effectLst>
                  <a:outerShdw blurRad="38100" dist="38100" dir="2700000" algn="tl">
                    <a:srgbClr val="000000">
                      <a:alpha val="43137"/>
                    </a:srgbClr>
                  </a:outerShdw>
                </a:effectLst>
              </a:rPr>
              <a:t>      </a:t>
            </a:r>
            <a:r>
              <a:rPr lang="el-GR" i="1" dirty="0">
                <a:solidFill>
                  <a:schemeClr val="accent5">
                    <a:lumMod val="60000"/>
                    <a:lumOff val="40000"/>
                  </a:schemeClr>
                </a:solidFill>
                <a:effectLst>
                  <a:outerShdw blurRad="38100" dist="38100" dir="2700000" algn="tl">
                    <a:srgbClr val="000000">
                      <a:alpha val="43137"/>
                    </a:srgbClr>
                  </a:outerShdw>
                </a:effectLst>
              </a:rPr>
              <a:t> </a:t>
            </a:r>
            <a:r>
              <a:rPr lang="en-GB" i="1" dirty="0" err="1">
                <a:solidFill>
                  <a:schemeClr val="accent5">
                    <a:lumMod val="60000"/>
                    <a:lumOff val="40000"/>
                  </a:schemeClr>
                </a:solidFill>
                <a:effectLst>
                  <a:outerShdw blurRad="38100" dist="38100" dir="2700000" algn="tl">
                    <a:srgbClr val="000000">
                      <a:alpha val="43137"/>
                    </a:srgbClr>
                  </a:outerShdw>
                </a:effectLst>
              </a:rPr>
              <a:t>vacat</a:t>
            </a:r>
            <a:r>
              <a:rPr lang="en-GB" i="1" dirty="0">
                <a:solidFill>
                  <a:schemeClr val="accent5">
                    <a:lumMod val="60000"/>
                    <a:lumOff val="40000"/>
                  </a:schemeClr>
                </a:solidFill>
                <a:effectLst>
                  <a:outerShdw blurRad="38100" dist="38100" dir="2700000" algn="tl">
                    <a:srgbClr val="000000">
                      <a:alpha val="43137"/>
                    </a:srgbClr>
                  </a:outerShdw>
                </a:effectLst>
              </a:rPr>
              <a:t> </a:t>
            </a:r>
            <a:endParaRPr lang="en-GB" dirty="0">
              <a:solidFill>
                <a:schemeClr val="accent5">
                  <a:lumMod val="60000"/>
                  <a:lumOff val="40000"/>
                </a:schemeClr>
              </a:solidFill>
              <a:effectLst>
                <a:outerShdw blurRad="38100" dist="38100" dir="2700000" algn="tl">
                  <a:srgbClr val="000000">
                    <a:alpha val="43137"/>
                  </a:srgbClr>
                </a:outerShdw>
              </a:effectLst>
            </a:endParaRPr>
          </a:p>
        </p:txBody>
      </p:sp>
      <p:sp>
        <p:nvSpPr>
          <p:cNvPr id="5" name="TextBox 4"/>
          <p:cNvSpPr txBox="1"/>
          <p:nvPr/>
        </p:nvSpPr>
        <p:spPr>
          <a:xfrm>
            <a:off x="179512" y="3674933"/>
            <a:ext cx="2592288" cy="1477328"/>
          </a:xfrm>
          <a:prstGeom prst="rect">
            <a:avLst/>
          </a:prstGeom>
          <a:noFill/>
        </p:spPr>
        <p:txBody>
          <a:bodyPr wrap="square" rtlCol="0">
            <a:spAutoFit/>
          </a:bodyPr>
          <a:lstStyle/>
          <a:p>
            <a:r>
              <a:rPr lang="en-GB" dirty="0"/>
              <a:t>Findspot: Temple/Church: re-used in the north side of the chancel-barrier rail, at east end</a:t>
            </a:r>
          </a:p>
        </p:txBody>
      </p:sp>
      <p:sp>
        <p:nvSpPr>
          <p:cNvPr id="6" name="TextBox 5"/>
          <p:cNvSpPr txBox="1"/>
          <p:nvPr/>
        </p:nvSpPr>
        <p:spPr>
          <a:xfrm>
            <a:off x="179512" y="5306022"/>
            <a:ext cx="2448272" cy="646331"/>
          </a:xfrm>
          <a:prstGeom prst="rect">
            <a:avLst/>
          </a:prstGeom>
          <a:noFill/>
        </p:spPr>
        <p:txBody>
          <a:bodyPr wrap="square" rtlCol="0">
            <a:spAutoFit/>
          </a:bodyPr>
          <a:lstStyle/>
          <a:p>
            <a:r>
              <a:rPr lang="en-GB" dirty="0"/>
              <a:t>White marble statue base shaft,</a:t>
            </a:r>
          </a:p>
        </p:txBody>
      </p:sp>
      <p:sp>
        <p:nvSpPr>
          <p:cNvPr id="7" name="TextBox 6"/>
          <p:cNvSpPr txBox="1"/>
          <p:nvPr/>
        </p:nvSpPr>
        <p:spPr>
          <a:xfrm>
            <a:off x="179512" y="6165304"/>
            <a:ext cx="2808312" cy="646331"/>
          </a:xfrm>
          <a:prstGeom prst="rect">
            <a:avLst/>
          </a:prstGeom>
          <a:noFill/>
        </p:spPr>
        <p:txBody>
          <a:bodyPr wrap="square" rtlCol="0">
            <a:spAutoFit/>
          </a:bodyPr>
          <a:lstStyle/>
          <a:p>
            <a:r>
              <a:rPr lang="en-GB" dirty="0"/>
              <a:t>Date: Third century A.D. (nomenclature). </a:t>
            </a:r>
          </a:p>
        </p:txBody>
      </p:sp>
    </p:spTree>
    <p:extLst>
      <p:ext uri="{BB962C8B-B14F-4D97-AF65-F5344CB8AC3E}">
        <p14:creationId xmlns:p14="http://schemas.microsoft.com/office/powerpoint/2010/main" val="3095860694"/>
      </p:ext>
    </p:extLst>
  </p:cSld>
  <p:clrMapOvr>
    <a:masterClrMapping/>
  </p:clrMapOvr>
  <p:transition spd="slow">
    <p:randomBa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Aphrodisias</a:t>
            </a:r>
            <a:r>
              <a:rPr lang="en-GB" dirty="0"/>
              <a:t>: </a:t>
            </a:r>
            <a:r>
              <a:rPr lang="en-GB" dirty="0">
                <a:solidFill>
                  <a:srgbClr val="FF0000"/>
                </a:solidFill>
              </a:rPr>
              <a:t>AUSLASSEN</a:t>
            </a:r>
            <a:endParaRPr lang="en-GB" dirty="0"/>
          </a:p>
        </p:txBody>
      </p:sp>
      <p:sp>
        <p:nvSpPr>
          <p:cNvPr id="3" name="Content Placeholder 2"/>
          <p:cNvSpPr>
            <a:spLocks noGrp="1"/>
          </p:cNvSpPr>
          <p:nvPr>
            <p:ph idx="1"/>
          </p:nvPr>
        </p:nvSpPr>
        <p:spPr>
          <a:xfrm>
            <a:off x="457200" y="1600200"/>
            <a:ext cx="4906888" cy="4525963"/>
          </a:xfrm>
        </p:spPr>
        <p:txBody>
          <a:bodyPr>
            <a:normAutofit lnSpcReduction="10000"/>
          </a:bodyPr>
          <a:lstStyle/>
          <a:p>
            <a:r>
              <a:rPr lang="en-GB" dirty="0" err="1"/>
              <a:t>IAph</a:t>
            </a:r>
            <a:r>
              <a:rPr lang="en-GB" dirty="0"/>
              <a:t>. </a:t>
            </a:r>
            <a:r>
              <a:rPr lang="en-GB" b="1" dirty="0"/>
              <a:t>5.210. Dedication of a ?caryatid by Julia Paula, with sculptor's signature</a:t>
            </a:r>
          </a:p>
          <a:p>
            <a:r>
              <a:rPr lang="en-GB" dirty="0"/>
              <a:t>White marble statue base</a:t>
            </a:r>
          </a:p>
          <a:p>
            <a:r>
              <a:rPr lang="en-GB" dirty="0"/>
              <a:t>Mid second century A.D.</a:t>
            </a:r>
          </a:p>
          <a:p>
            <a:r>
              <a:rPr lang="en-GB" dirty="0"/>
              <a:t>Original Location: </a:t>
            </a:r>
            <a:r>
              <a:rPr lang="en-GB" dirty="0" err="1"/>
              <a:t>Hadrianic</a:t>
            </a:r>
            <a:r>
              <a:rPr lang="en-GB" dirty="0"/>
              <a:t> Baths, East court: ?Caryatid portico</a:t>
            </a:r>
          </a:p>
          <a:p>
            <a:r>
              <a:rPr lang="en-GB" b="1" dirty="0"/>
              <a:t>Translation:</a:t>
            </a:r>
          </a:p>
          <a:p>
            <a:r>
              <a:rPr lang="en-GB" dirty="0" err="1"/>
              <a:t>i</a:t>
            </a:r>
            <a:r>
              <a:rPr lang="en-GB" dirty="0"/>
              <a:t>. Julia Paula, daughter of Gaius </a:t>
            </a:r>
            <a:r>
              <a:rPr lang="en-GB" dirty="0" err="1"/>
              <a:t>Apollodotos</a:t>
            </a:r>
            <a:r>
              <a:rPr lang="en-GB" dirty="0"/>
              <a:t>, high priestess, flower-bearer (dedicated this).</a:t>
            </a:r>
          </a:p>
          <a:p>
            <a:r>
              <a:rPr lang="en-GB" dirty="0"/>
              <a:t>ii. </a:t>
            </a:r>
            <a:r>
              <a:rPr lang="en-GB" dirty="0" err="1"/>
              <a:t>Andronikos</a:t>
            </a:r>
            <a:r>
              <a:rPr lang="en-GB" dirty="0"/>
              <a:t> made (the statue)</a:t>
            </a:r>
          </a:p>
          <a:p>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7314" r="11324"/>
          <a:stretch/>
        </p:blipFill>
        <p:spPr>
          <a:xfrm>
            <a:off x="5370286" y="1628800"/>
            <a:ext cx="3522194" cy="4831588"/>
          </a:xfrm>
          <a:prstGeom prst="rect">
            <a:avLst/>
          </a:prstGeom>
        </p:spPr>
      </p:pic>
    </p:spTree>
    <p:extLst>
      <p:ext uri="{BB962C8B-B14F-4D97-AF65-F5344CB8AC3E}">
        <p14:creationId xmlns:p14="http://schemas.microsoft.com/office/powerpoint/2010/main" val="1804202966"/>
      </p:ext>
    </p:extLst>
  </p:cSld>
  <p:clrMapOvr>
    <a:masterClrMapping/>
  </p:clrMapOvr>
  <p:transition spd="slow">
    <p:randomBa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18814" y="404664"/>
            <a:ext cx="3945674" cy="4680520"/>
          </a:xfrm>
          <a:prstGeom prst="rect">
            <a:avLst/>
          </a:prstGeom>
        </p:spPr>
      </p:pic>
      <p:sp>
        <p:nvSpPr>
          <p:cNvPr id="2" name="Title 1"/>
          <p:cNvSpPr>
            <a:spLocks noGrp="1"/>
          </p:cNvSpPr>
          <p:nvPr>
            <p:ph type="title"/>
          </p:nvPr>
        </p:nvSpPr>
        <p:spPr>
          <a:xfrm>
            <a:off x="457200" y="188640"/>
            <a:ext cx="8229600" cy="1143000"/>
          </a:xfrm>
        </p:spPr>
        <p:txBody>
          <a:bodyPr/>
          <a:lstStyle/>
          <a:p>
            <a:r>
              <a:rPr lang="en-GB" dirty="0" err="1"/>
              <a:t>Aphrodisias</a:t>
            </a:r>
            <a:r>
              <a:rPr lang="en-GB" dirty="0"/>
              <a:t>: </a:t>
            </a:r>
            <a:r>
              <a:rPr lang="en-GB" dirty="0">
                <a:solidFill>
                  <a:srgbClr val="FF0000"/>
                </a:solidFill>
              </a:rPr>
              <a:t>AUSLASSEN</a:t>
            </a:r>
            <a:endParaRPr lang="en-GB" dirty="0"/>
          </a:p>
        </p:txBody>
      </p:sp>
      <p:sp>
        <p:nvSpPr>
          <p:cNvPr id="3" name="Content Placeholder 2"/>
          <p:cNvSpPr>
            <a:spLocks noGrp="1"/>
          </p:cNvSpPr>
          <p:nvPr>
            <p:ph idx="1"/>
          </p:nvPr>
        </p:nvSpPr>
        <p:spPr>
          <a:xfrm>
            <a:off x="457200" y="1600200"/>
            <a:ext cx="3918030" cy="5141168"/>
          </a:xfrm>
        </p:spPr>
        <p:txBody>
          <a:bodyPr>
            <a:normAutofit/>
          </a:bodyPr>
          <a:lstStyle/>
          <a:p>
            <a:r>
              <a:rPr lang="en-GB" sz="1800" b="1" dirty="0" err="1">
                <a:effectLst>
                  <a:outerShdw blurRad="38100" dist="38100" dir="2700000" algn="tl">
                    <a:srgbClr val="000000">
                      <a:alpha val="43137"/>
                    </a:srgbClr>
                  </a:outerShdw>
                </a:effectLst>
              </a:rPr>
              <a:t>IAph</a:t>
            </a:r>
            <a:r>
              <a:rPr lang="en-GB" sz="1800" b="1" dirty="0">
                <a:effectLst>
                  <a:outerShdw blurRad="38100" dist="38100" dir="2700000" algn="tl">
                    <a:srgbClr val="000000">
                      <a:alpha val="43137"/>
                    </a:srgbClr>
                  </a:outerShdw>
                </a:effectLst>
              </a:rPr>
              <a:t> 5.7</a:t>
            </a:r>
          </a:p>
          <a:p>
            <a:r>
              <a:rPr lang="en-GB" sz="1800" dirty="0">
                <a:effectLst>
                  <a:outerShdw blurRad="38100" dist="38100" dir="2700000" algn="tl">
                    <a:srgbClr val="000000">
                      <a:alpha val="43137"/>
                    </a:srgbClr>
                  </a:outerShdw>
                </a:effectLst>
              </a:rPr>
              <a:t>Marble statue base</a:t>
            </a:r>
          </a:p>
          <a:p>
            <a:r>
              <a:rPr lang="en-GB" sz="1800" b="1" dirty="0" err="1">
                <a:effectLst>
                  <a:outerShdw blurRad="38100" dist="38100" dir="2700000" algn="tl">
                    <a:srgbClr val="000000">
                      <a:alpha val="43137"/>
                    </a:srgbClr>
                  </a:outerShdw>
                </a:effectLst>
              </a:rPr>
              <a:t>Mitte</a:t>
            </a:r>
            <a:r>
              <a:rPr lang="en-GB" sz="1800" b="1" dirty="0">
                <a:effectLst>
                  <a:outerShdw blurRad="38100" dist="38100" dir="2700000" algn="tl">
                    <a:srgbClr val="000000">
                      <a:alpha val="43137"/>
                    </a:srgbClr>
                  </a:outerShdw>
                </a:effectLst>
              </a:rPr>
              <a:t> 2. </a:t>
            </a:r>
            <a:r>
              <a:rPr lang="en-GB" sz="1800" b="1" dirty="0" err="1">
                <a:effectLst>
                  <a:outerShdw blurRad="38100" dist="38100" dir="2700000" algn="tl">
                    <a:srgbClr val="000000">
                      <a:alpha val="43137"/>
                    </a:srgbClr>
                  </a:outerShdw>
                </a:effectLst>
              </a:rPr>
              <a:t>Jh</a:t>
            </a:r>
            <a:r>
              <a:rPr lang="en-GB" sz="1800" b="1" dirty="0">
                <a:effectLst>
                  <a:outerShdw blurRad="38100" dist="38100" dir="2700000" algn="tl">
                    <a:srgbClr val="000000">
                      <a:alpha val="43137"/>
                    </a:srgbClr>
                  </a:outerShdw>
                </a:effectLst>
              </a:rPr>
              <a:t>. n. Chr.</a:t>
            </a:r>
          </a:p>
          <a:p>
            <a:r>
              <a:rPr lang="en-GB" sz="1800" dirty="0">
                <a:effectLst>
                  <a:outerShdw blurRad="38100" dist="38100" dir="2700000" algn="tl">
                    <a:srgbClr val="000000">
                      <a:alpha val="43137"/>
                    </a:srgbClr>
                  </a:outerShdw>
                </a:effectLst>
              </a:rPr>
              <a:t>One of the series of dedications from the East Court of the </a:t>
            </a:r>
            <a:r>
              <a:rPr lang="en-GB" sz="1800" dirty="0" err="1">
                <a:effectLst>
                  <a:outerShdw blurRad="38100" dist="38100" dir="2700000" algn="tl">
                    <a:srgbClr val="000000">
                      <a:alpha val="43137"/>
                    </a:srgbClr>
                  </a:outerShdw>
                </a:effectLst>
              </a:rPr>
              <a:t>Hadrianic</a:t>
            </a:r>
            <a:r>
              <a:rPr lang="en-GB" sz="1800" dirty="0">
                <a:effectLst>
                  <a:outerShdw blurRad="38100" dist="38100" dir="2700000" algn="tl">
                    <a:srgbClr val="000000">
                      <a:alpha val="43137"/>
                    </a:srgbClr>
                  </a:outerShdw>
                </a:effectLst>
              </a:rPr>
              <a:t> Baths - ; all are by women, and apparently bore caryatids </a:t>
            </a:r>
          </a:p>
          <a:p>
            <a:r>
              <a:rPr lang="en-GB" sz="1800" dirty="0">
                <a:effectLst>
                  <a:outerShdw blurRad="38100" dist="38100" dir="2700000" algn="tl">
                    <a:srgbClr val="000000">
                      <a:alpha val="43137"/>
                    </a:srgbClr>
                  </a:outerShdw>
                </a:effectLst>
                <a:sym typeface="Wingdings" pitchFamily="2" charset="2"/>
              </a:rPr>
              <a:t></a:t>
            </a:r>
            <a:r>
              <a:rPr lang="en-GB" sz="1800" dirty="0">
                <a:effectLst>
                  <a:outerShdw blurRad="38100" dist="38100" dir="2700000" algn="tl">
                    <a:srgbClr val="000000">
                      <a:alpha val="43137"/>
                    </a:srgbClr>
                  </a:outerShdw>
                </a:effectLst>
              </a:rPr>
              <a:t> </a:t>
            </a:r>
            <a:r>
              <a:rPr lang="en-GB" sz="1800" dirty="0" err="1">
                <a:effectLst>
                  <a:outerShdw blurRad="38100" dist="38100" dir="2700000" algn="tl">
                    <a:srgbClr val="000000">
                      <a:alpha val="43137"/>
                    </a:srgbClr>
                  </a:outerShdw>
                </a:effectLst>
              </a:rPr>
              <a:t>Hadrianic</a:t>
            </a:r>
            <a:r>
              <a:rPr lang="en-GB" sz="1800" dirty="0">
                <a:effectLst>
                  <a:outerShdw blurRad="38100" dist="38100" dir="2700000" algn="tl">
                    <a:srgbClr val="000000">
                      <a:alpha val="43137"/>
                    </a:srgbClr>
                  </a:outerShdw>
                </a:effectLst>
              </a:rPr>
              <a:t> Baths, East court: ?Caryatid portico </a:t>
            </a:r>
          </a:p>
          <a:p>
            <a:r>
              <a:rPr lang="en-GB" sz="1800" dirty="0">
                <a:effectLst>
                  <a:outerShdw blurRad="38100" dist="38100" dir="2700000" algn="tl">
                    <a:srgbClr val="000000">
                      <a:alpha val="43137"/>
                    </a:srgbClr>
                  </a:outerShdw>
                </a:effectLst>
              </a:rPr>
              <a:t>For the </a:t>
            </a:r>
            <a:r>
              <a:rPr lang="en-GB" sz="1800" b="1" dirty="0">
                <a:solidFill>
                  <a:schemeClr val="accent5">
                    <a:lumMod val="60000"/>
                    <a:lumOff val="40000"/>
                  </a:schemeClr>
                </a:solidFill>
                <a:effectLst>
                  <a:outerShdw blurRad="38100" dist="38100" dir="2700000" algn="tl">
                    <a:srgbClr val="000000">
                      <a:alpha val="43137"/>
                    </a:srgbClr>
                  </a:outerShdw>
                </a:effectLst>
              </a:rPr>
              <a:t>priesthood of </a:t>
            </a:r>
            <a:r>
              <a:rPr lang="en-GB" sz="1800" b="1" dirty="0" err="1">
                <a:solidFill>
                  <a:schemeClr val="accent5">
                    <a:lumMod val="60000"/>
                    <a:lumOff val="40000"/>
                  </a:schemeClr>
                </a:solidFill>
                <a:effectLst>
                  <a:outerShdw blurRad="38100" dist="38100" dir="2700000" algn="tl">
                    <a:srgbClr val="000000">
                      <a:alpha val="43137"/>
                    </a:srgbClr>
                  </a:outerShdw>
                </a:effectLst>
              </a:rPr>
              <a:t>Arete</a:t>
            </a:r>
            <a:r>
              <a:rPr lang="en-GB" sz="1800" dirty="0">
                <a:effectLst>
                  <a:outerShdw blurRad="38100" dist="38100" dir="2700000" algn="tl">
                    <a:srgbClr val="000000">
                      <a:alpha val="43137"/>
                    </a:srgbClr>
                  </a:outerShdw>
                </a:effectLst>
              </a:rPr>
              <a:t>, see Reynolds, Ruler-cult, 43, and </a:t>
            </a:r>
            <a:r>
              <a:rPr lang="en-GB" sz="1800" b="1" dirty="0">
                <a:effectLst>
                  <a:outerShdw blurRad="38100" dist="38100" dir="2700000" algn="tl">
                    <a:srgbClr val="000000">
                      <a:alpha val="43137"/>
                    </a:srgbClr>
                  </a:outerShdw>
                </a:effectLst>
                <a:hlinkClick r:id="rId3" tooltip="Link to inscription IAph 110212"/>
              </a:rPr>
              <a:t>11.212</a:t>
            </a:r>
            <a:r>
              <a:rPr lang="en-GB" sz="1800" dirty="0">
                <a:effectLst>
                  <a:outerShdw blurRad="38100" dist="38100" dir="2700000" algn="tl">
                    <a:srgbClr val="000000">
                      <a:alpha val="43137"/>
                    </a:srgbClr>
                  </a:outerShdw>
                </a:effectLst>
              </a:rPr>
              <a:t>.</a:t>
            </a:r>
          </a:p>
        </p:txBody>
      </p:sp>
      <p:sp>
        <p:nvSpPr>
          <p:cNvPr id="4" name="TextBox 3"/>
          <p:cNvSpPr txBox="1"/>
          <p:nvPr/>
        </p:nvSpPr>
        <p:spPr>
          <a:xfrm>
            <a:off x="5472100" y="4293096"/>
            <a:ext cx="3564396" cy="2369880"/>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   </a:t>
            </a:r>
            <a:r>
              <a:rPr lang="el-GR" dirty="0">
                <a:solidFill>
                  <a:schemeClr val="accent5">
                    <a:lumMod val="60000"/>
                    <a:lumOff val="40000"/>
                  </a:schemeClr>
                </a:solidFill>
                <a:effectLst>
                  <a:outerShdw blurRad="38100" dist="38100" dir="2700000" algn="tl">
                    <a:srgbClr val="000000">
                      <a:alpha val="43137"/>
                    </a:srgbClr>
                  </a:outerShdw>
                </a:effectLst>
              </a:rPr>
              <a:t>Ἀτταλὶς Μη- </a:t>
            </a:r>
            <a:br>
              <a:rPr lang="en-GB" dirty="0">
                <a:solidFill>
                  <a:schemeClr val="accent5">
                    <a:lumMod val="60000"/>
                    <a:lumOff val="40000"/>
                  </a:schemeClr>
                </a:solidFill>
                <a:effectLst>
                  <a:outerShdw blurRad="38100" dist="38100" dir="2700000" algn="tl">
                    <a:srgbClr val="000000">
                      <a:alpha val="43137"/>
                    </a:srgbClr>
                  </a:outerShdw>
                </a:effectLst>
              </a:rPr>
            </a:br>
            <a:r>
              <a:rPr lang="en-GB" dirty="0">
                <a:solidFill>
                  <a:schemeClr val="accent5">
                    <a:lumMod val="60000"/>
                    <a:lumOff val="40000"/>
                  </a:schemeClr>
                </a:solidFill>
                <a:effectLst>
                  <a:outerShdw blurRad="38100" dist="38100" dir="2700000" algn="tl">
                    <a:srgbClr val="000000">
                      <a:alpha val="43137"/>
                    </a:srgbClr>
                  </a:outerShdw>
                </a:effectLst>
              </a:rPr>
              <a:t>   </a:t>
            </a:r>
            <a:r>
              <a:rPr lang="el-GR" dirty="0">
                <a:solidFill>
                  <a:schemeClr val="accent5">
                    <a:lumMod val="60000"/>
                    <a:lumOff val="40000"/>
                  </a:schemeClr>
                </a:solidFill>
                <a:effectLst>
                  <a:outerShdw blurRad="38100" dist="38100" dir="2700000" algn="tl">
                    <a:srgbClr val="000000">
                      <a:alpha val="43137"/>
                    </a:srgbClr>
                  </a:outerShdw>
                </a:effectLst>
              </a:rPr>
              <a:t>νοδότου </a:t>
            </a:r>
            <a:br>
              <a:rPr lang="en-GB" i="1" dirty="0">
                <a:solidFill>
                  <a:schemeClr val="accent5">
                    <a:lumMod val="60000"/>
                    <a:lumOff val="40000"/>
                  </a:schemeClr>
                </a:solidFill>
                <a:effectLst>
                  <a:outerShdw blurRad="38100" dist="38100" dir="2700000" algn="tl">
                    <a:srgbClr val="000000">
                      <a:alpha val="43137"/>
                    </a:srgbClr>
                  </a:outerShdw>
                </a:effectLst>
              </a:rPr>
            </a:br>
            <a:r>
              <a:rPr lang="en-GB" i="1" dirty="0">
                <a:solidFill>
                  <a:schemeClr val="accent5">
                    <a:lumMod val="60000"/>
                    <a:lumOff val="40000"/>
                  </a:schemeClr>
                </a:solidFill>
                <a:effectLst>
                  <a:outerShdw blurRad="38100" dist="38100" dir="2700000" algn="tl">
                    <a:srgbClr val="000000">
                      <a:alpha val="43137"/>
                    </a:srgbClr>
                  </a:outerShdw>
                </a:effectLst>
              </a:rPr>
              <a:t>   </a:t>
            </a:r>
            <a:r>
              <a:rPr lang="el-GR" dirty="0">
                <a:solidFill>
                  <a:schemeClr val="accent5">
                    <a:lumMod val="60000"/>
                    <a:lumOff val="40000"/>
                  </a:schemeClr>
                </a:solidFill>
                <a:effectLst>
                  <a:outerShdw blurRad="38100" dist="38100" dir="2700000" algn="tl">
                    <a:srgbClr val="000000">
                      <a:alpha val="43137"/>
                    </a:srgbClr>
                  </a:outerShdw>
                </a:effectLst>
              </a:rPr>
              <a:t>τοῦ Νεικομά- </a:t>
            </a:r>
            <a:br>
              <a:rPr lang="en-GB" dirty="0">
                <a:solidFill>
                  <a:schemeClr val="accent5">
                    <a:lumMod val="60000"/>
                    <a:lumOff val="40000"/>
                  </a:schemeClr>
                </a:solidFill>
                <a:effectLst>
                  <a:outerShdw blurRad="38100" dist="38100" dir="2700000" algn="tl">
                    <a:srgbClr val="000000">
                      <a:alpha val="43137"/>
                    </a:srgbClr>
                  </a:outerShdw>
                </a:effectLst>
              </a:rPr>
            </a:br>
            <a:r>
              <a:rPr lang="en-GB" dirty="0">
                <a:solidFill>
                  <a:schemeClr val="accent5">
                    <a:lumMod val="60000"/>
                    <a:lumOff val="40000"/>
                  </a:schemeClr>
                </a:solidFill>
                <a:effectLst>
                  <a:outerShdw blurRad="38100" dist="38100" dir="2700000" algn="tl">
                    <a:srgbClr val="000000">
                      <a:alpha val="43137"/>
                    </a:srgbClr>
                  </a:outerShdw>
                </a:effectLst>
              </a:rPr>
              <a:t>   </a:t>
            </a:r>
            <a:r>
              <a:rPr lang="el-GR" dirty="0">
                <a:solidFill>
                  <a:schemeClr val="accent5">
                    <a:lumMod val="60000"/>
                    <a:lumOff val="40000"/>
                  </a:schemeClr>
                </a:solidFill>
                <a:effectLst>
                  <a:outerShdw blurRad="38100" dist="38100" dir="2700000" algn="tl">
                    <a:srgbClr val="000000">
                      <a:alpha val="43137"/>
                    </a:srgbClr>
                  </a:outerShdw>
                </a:effectLst>
              </a:rPr>
              <a:t>χου ἀρχιερέ-</a:t>
            </a:r>
            <a:br>
              <a:rPr lang="en-GB" i="1" dirty="0">
                <a:solidFill>
                  <a:schemeClr val="accent5">
                    <a:lumMod val="60000"/>
                    <a:lumOff val="40000"/>
                  </a:schemeClr>
                </a:solidFill>
                <a:effectLst>
                  <a:outerShdw blurRad="38100" dist="38100" dir="2700000" algn="tl">
                    <a:srgbClr val="000000">
                      <a:alpha val="43137"/>
                    </a:srgbClr>
                  </a:outerShdw>
                </a:effectLst>
              </a:rPr>
            </a:br>
            <a:r>
              <a:rPr lang="en-GB" baseline="30000" dirty="0">
                <a:solidFill>
                  <a:schemeClr val="accent5">
                    <a:lumMod val="60000"/>
                    <a:lumOff val="40000"/>
                  </a:schemeClr>
                </a:solidFill>
                <a:effectLst>
                  <a:outerShdw blurRad="38100" dist="38100" dir="2700000" algn="tl">
                    <a:srgbClr val="000000">
                      <a:alpha val="43137"/>
                    </a:srgbClr>
                  </a:outerShdw>
                </a:effectLst>
              </a:rPr>
              <a:t>5</a:t>
            </a:r>
            <a:r>
              <a:rPr lang="en-GB" i="1" dirty="0">
                <a:solidFill>
                  <a:schemeClr val="accent5">
                    <a:lumMod val="60000"/>
                    <a:lumOff val="40000"/>
                  </a:schemeClr>
                </a:solidFill>
                <a:effectLst>
                  <a:outerShdw blurRad="38100" dist="38100" dir="2700000" algn="tl">
                    <a:srgbClr val="000000">
                      <a:alpha val="43137"/>
                    </a:srgbClr>
                  </a:outerShdw>
                </a:effectLst>
              </a:rPr>
              <a:t>  </a:t>
            </a:r>
            <a:r>
              <a:rPr lang="el-GR" dirty="0">
                <a:solidFill>
                  <a:schemeClr val="accent5">
                    <a:lumMod val="60000"/>
                    <a:lumOff val="40000"/>
                  </a:schemeClr>
                </a:solidFill>
                <a:effectLst>
                  <a:outerShdw blurRad="38100" dist="38100" dir="2700000" algn="tl">
                    <a:srgbClr val="000000">
                      <a:alpha val="43137"/>
                    </a:srgbClr>
                  </a:outerShdw>
                </a:effectLst>
              </a:rPr>
              <a:t>ως </a:t>
            </a:r>
            <a:r>
              <a:rPr lang="el-GR" b="1" dirty="0">
                <a:solidFill>
                  <a:schemeClr val="accent5">
                    <a:lumMod val="60000"/>
                    <a:lumOff val="40000"/>
                  </a:schemeClr>
                </a:solidFill>
                <a:effectLst>
                  <a:outerShdw blurRad="38100" dist="38100" dir="2700000" algn="tl">
                    <a:srgbClr val="000000">
                      <a:alpha val="43137"/>
                    </a:srgbClr>
                  </a:outerShdw>
                </a:effectLst>
              </a:rPr>
              <a:t>ἱέρεια Ἀρε- </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dirty="0">
                <a:solidFill>
                  <a:schemeClr val="accent5">
                    <a:lumMod val="60000"/>
                    <a:lumOff val="40000"/>
                  </a:schemeClr>
                </a:solidFill>
                <a:effectLst>
                  <a:outerShdw blurRad="38100" dist="38100" dir="2700000" algn="tl">
                    <a:srgbClr val="000000">
                      <a:alpha val="43137"/>
                    </a:srgbClr>
                  </a:outerShdw>
                </a:effectLst>
              </a:rPr>
              <a:t>   </a:t>
            </a:r>
            <a:r>
              <a:rPr lang="el-GR" b="1" dirty="0">
                <a:solidFill>
                  <a:schemeClr val="accent5">
                    <a:lumMod val="60000"/>
                    <a:lumOff val="40000"/>
                  </a:schemeClr>
                </a:solidFill>
                <a:effectLst>
                  <a:outerShdw blurRad="38100" dist="38100" dir="2700000" algn="tl">
                    <a:srgbClr val="000000">
                      <a:alpha val="43137"/>
                    </a:srgbClr>
                  </a:outerShdw>
                </a:effectLst>
              </a:rPr>
              <a:t>τῆς</a:t>
            </a:r>
            <a:r>
              <a:rPr lang="el-GR" dirty="0">
                <a:solidFill>
                  <a:schemeClr val="accent5">
                    <a:lumMod val="60000"/>
                    <a:lumOff val="40000"/>
                  </a:schemeClr>
                </a:solidFill>
                <a:effectLst>
                  <a:outerShdw blurRad="38100" dist="38100" dir="2700000" algn="tl">
                    <a:srgbClr val="000000">
                      <a:alpha val="43137"/>
                    </a:srgbClr>
                  </a:outerShdw>
                </a:effectLst>
              </a:rPr>
              <a:t> τῷ Δήμῳ</a:t>
            </a:r>
            <a:r>
              <a:rPr lang="en-GB" dirty="0">
                <a:solidFill>
                  <a:schemeClr val="accent5">
                    <a:lumMod val="60000"/>
                    <a:lumOff val="40000"/>
                  </a:schemeClr>
                </a:solidFill>
                <a:effectLst>
                  <a:outerShdw blurRad="38100" dist="38100" dir="2700000" algn="tl">
                    <a:srgbClr val="000000">
                      <a:alpha val="43137"/>
                    </a:srgbClr>
                  </a:outerShdw>
                </a:effectLst>
              </a:rPr>
              <a:t>.</a:t>
            </a:r>
          </a:p>
          <a:p>
            <a:endParaRPr lang="en-GB" dirty="0"/>
          </a:p>
          <a:p>
            <a:r>
              <a:rPr lang="en-GB" sz="1100" dirty="0" err="1"/>
              <a:t>Attalis</a:t>
            </a:r>
            <a:r>
              <a:rPr lang="en-GB" sz="1100" dirty="0"/>
              <a:t> </a:t>
            </a:r>
            <a:r>
              <a:rPr lang="en-GB" sz="1100" dirty="0" err="1"/>
              <a:t>daugher</a:t>
            </a:r>
            <a:r>
              <a:rPr lang="en-GB" sz="1100" dirty="0"/>
              <a:t> of </a:t>
            </a:r>
            <a:r>
              <a:rPr lang="en-GB" sz="1100" dirty="0" err="1"/>
              <a:t>Menodotos</a:t>
            </a:r>
            <a:r>
              <a:rPr lang="en-GB" sz="1100" dirty="0"/>
              <a:t> the son of </a:t>
            </a:r>
            <a:r>
              <a:rPr lang="en-GB" sz="1100" dirty="0" err="1"/>
              <a:t>Nikomachos</a:t>
            </a:r>
            <a:r>
              <a:rPr lang="en-GB" sz="1100" dirty="0"/>
              <a:t>, high priest, priestess of </a:t>
            </a:r>
            <a:r>
              <a:rPr lang="en-GB" sz="1100" dirty="0" err="1"/>
              <a:t>Arete</a:t>
            </a:r>
            <a:r>
              <a:rPr lang="en-GB" sz="1100" dirty="0"/>
              <a:t>, to the People.</a:t>
            </a:r>
            <a:endParaRPr lang="en-GB" sz="1600" dirty="0"/>
          </a:p>
        </p:txBody>
      </p:sp>
      <p:sp>
        <p:nvSpPr>
          <p:cNvPr id="5" name="TextBox 4"/>
          <p:cNvSpPr txBox="1"/>
          <p:nvPr/>
        </p:nvSpPr>
        <p:spPr>
          <a:xfrm>
            <a:off x="1577911" y="6587846"/>
            <a:ext cx="3672408" cy="261610"/>
          </a:xfrm>
          <a:prstGeom prst="rect">
            <a:avLst/>
          </a:prstGeom>
          <a:noFill/>
        </p:spPr>
        <p:txBody>
          <a:bodyPr wrap="square" rtlCol="0">
            <a:spAutoFit/>
          </a:bodyPr>
          <a:lstStyle/>
          <a:p>
            <a:r>
              <a:rPr lang="en-GB" sz="1100" dirty="0">
                <a:hlinkClick r:id="rId4"/>
              </a:rPr>
              <a:t>http://insaph.kcl.ac.uk/iaph2007/iAph050007.html</a:t>
            </a:r>
            <a:r>
              <a:rPr lang="en-GB" sz="1100" dirty="0"/>
              <a:t> </a:t>
            </a:r>
          </a:p>
        </p:txBody>
      </p:sp>
    </p:spTree>
    <p:extLst>
      <p:ext uri="{BB962C8B-B14F-4D97-AF65-F5344CB8AC3E}">
        <p14:creationId xmlns:p14="http://schemas.microsoft.com/office/powerpoint/2010/main" val="535823349"/>
      </p:ext>
    </p:extLst>
  </p:cSld>
  <p:clrMapOvr>
    <a:masterClrMapping/>
  </p:clrMapOvr>
  <p:transition spd="slow">
    <p:randomBa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Aphrodisias</a:t>
            </a:r>
            <a:r>
              <a:rPr lang="en-GB" dirty="0"/>
              <a:t>: </a:t>
            </a:r>
            <a:r>
              <a:rPr lang="en-GB" dirty="0">
                <a:solidFill>
                  <a:srgbClr val="FF0000"/>
                </a:solidFill>
              </a:rPr>
              <a:t>AUSLASSEN</a:t>
            </a:r>
          </a:p>
        </p:txBody>
      </p:sp>
      <p:sp>
        <p:nvSpPr>
          <p:cNvPr id="3" name="Content Placeholder 2"/>
          <p:cNvSpPr>
            <a:spLocks noGrp="1"/>
          </p:cNvSpPr>
          <p:nvPr>
            <p:ph idx="1"/>
          </p:nvPr>
        </p:nvSpPr>
        <p:spPr>
          <a:xfrm>
            <a:off x="457200" y="1600200"/>
            <a:ext cx="4186808" cy="4525963"/>
          </a:xfrm>
        </p:spPr>
        <p:txBody>
          <a:bodyPr/>
          <a:lstStyle/>
          <a:p>
            <a:r>
              <a:rPr lang="en-GB" dirty="0" err="1"/>
              <a:t>IAph</a:t>
            </a:r>
            <a:r>
              <a:rPr lang="en-GB" dirty="0"/>
              <a:t> </a:t>
            </a:r>
            <a:r>
              <a:rPr lang="en-GB" b="1" dirty="0"/>
              <a:t>5.8. Dedication of a ?caryatid by Gaia </a:t>
            </a:r>
            <a:r>
              <a:rPr lang="en-GB" b="1" dirty="0" err="1"/>
              <a:t>Tatia</a:t>
            </a:r>
            <a:r>
              <a:rPr lang="en-GB" b="1" dirty="0"/>
              <a:t> </a:t>
            </a:r>
            <a:r>
              <a:rPr lang="en-GB" b="1" dirty="0" err="1"/>
              <a:t>Chresteina</a:t>
            </a:r>
            <a:endParaRPr lang="en-GB" b="1" dirty="0"/>
          </a:p>
          <a:p>
            <a:r>
              <a:rPr lang="en-GB" b="1" dirty="0"/>
              <a:t>AD 150-200</a:t>
            </a:r>
          </a:p>
          <a:p>
            <a:r>
              <a:rPr lang="en-GB" dirty="0" err="1"/>
              <a:t>Hadrianic</a:t>
            </a:r>
            <a:r>
              <a:rPr lang="en-GB" dirty="0"/>
              <a:t> Baths, East Court</a:t>
            </a:r>
            <a:endParaRPr lang="en-GB" b="1" dirty="0"/>
          </a:p>
          <a:p>
            <a:endParaRPr lang="en-GB" dirty="0"/>
          </a:p>
        </p:txBody>
      </p:sp>
      <p:sp>
        <p:nvSpPr>
          <p:cNvPr id="4" name="TextBox 3"/>
          <p:cNvSpPr txBox="1"/>
          <p:nvPr/>
        </p:nvSpPr>
        <p:spPr>
          <a:xfrm>
            <a:off x="2339752" y="4365104"/>
            <a:ext cx="3168352" cy="1477328"/>
          </a:xfrm>
          <a:prstGeom prst="rect">
            <a:avLst/>
          </a:prstGeom>
          <a:noFill/>
        </p:spPr>
        <p:txBody>
          <a:bodyPr wrap="square" rtlCol="0">
            <a:spAutoFit/>
          </a:bodyPr>
          <a:lstStyle/>
          <a:p>
            <a:r>
              <a:rPr lang="en-GB" dirty="0"/>
              <a:t>   </a:t>
            </a:r>
            <a:r>
              <a:rPr lang="el-GR" dirty="0"/>
              <a:t>Γαΐα Τατία </a:t>
            </a:r>
            <a:br>
              <a:rPr lang="en-GB" dirty="0"/>
            </a:br>
            <a:r>
              <a:rPr lang="en-GB" dirty="0"/>
              <a:t>   </a:t>
            </a:r>
            <a:r>
              <a:rPr lang="el-GR" dirty="0"/>
              <a:t>[Χρ]ησστεῖνα </a:t>
            </a:r>
            <a:br>
              <a:rPr lang="en-GB" dirty="0"/>
            </a:br>
            <a:r>
              <a:rPr lang="en-GB" dirty="0"/>
              <a:t>   </a:t>
            </a:r>
            <a:r>
              <a:rPr lang="el-GR" dirty="0"/>
              <a:t>ἀρχιέρεια θυγά- </a:t>
            </a:r>
            <a:br>
              <a:rPr lang="en-GB" dirty="0"/>
            </a:br>
            <a:r>
              <a:rPr lang="en-GB" dirty="0"/>
              <a:t>   </a:t>
            </a:r>
            <a:r>
              <a:rPr lang="el-GR" dirty="0"/>
              <a:t>τηρ πόλεως </a:t>
            </a:r>
            <a:br>
              <a:rPr lang="en-GB" dirty="0"/>
            </a:br>
            <a:r>
              <a:rPr lang="el-GR" i="1" dirty="0"/>
              <a:t>5</a:t>
            </a:r>
            <a:r>
              <a:rPr lang="en-GB" i="1" dirty="0"/>
              <a:t>  </a:t>
            </a:r>
            <a:r>
              <a:rPr lang="el-GR" dirty="0"/>
              <a:t>τῇ Πατρίδι</a:t>
            </a:r>
            <a:r>
              <a:rPr lang="en-GB" dirty="0"/>
              <a:t>.</a:t>
            </a:r>
            <a:r>
              <a:rPr lang="el-GR" dirty="0"/>
              <a:t> </a:t>
            </a:r>
            <a:endParaRPr lang="en-GB" dirty="0"/>
          </a:p>
        </p:txBody>
      </p:sp>
      <p:sp>
        <p:nvSpPr>
          <p:cNvPr id="5" name="TextBox 4"/>
          <p:cNvSpPr txBox="1"/>
          <p:nvPr/>
        </p:nvSpPr>
        <p:spPr>
          <a:xfrm>
            <a:off x="1331640" y="5894247"/>
            <a:ext cx="3456384" cy="461665"/>
          </a:xfrm>
          <a:prstGeom prst="rect">
            <a:avLst/>
          </a:prstGeom>
          <a:noFill/>
        </p:spPr>
        <p:txBody>
          <a:bodyPr wrap="square" rtlCol="0">
            <a:spAutoFit/>
          </a:bodyPr>
          <a:lstStyle/>
          <a:p>
            <a:r>
              <a:rPr lang="en-GB" sz="1200" dirty="0"/>
              <a:t>Gaia </a:t>
            </a:r>
            <a:r>
              <a:rPr lang="en-GB" sz="1200" dirty="0" err="1"/>
              <a:t>Tatia</a:t>
            </a:r>
            <a:r>
              <a:rPr lang="en-GB" sz="1200" dirty="0"/>
              <a:t> </a:t>
            </a:r>
            <a:r>
              <a:rPr lang="en-GB" sz="1200" dirty="0" err="1"/>
              <a:t>Chrestina</a:t>
            </a:r>
            <a:r>
              <a:rPr lang="en-GB" sz="1200" dirty="0"/>
              <a:t>, high priestess, daughter of the city, to her homeland</a:t>
            </a:r>
            <a:endParaRPr lang="en-GB" dirty="0"/>
          </a:p>
        </p:txBody>
      </p:sp>
      <p:pic>
        <p:nvPicPr>
          <p:cNvPr id="6" name="Picture 5"/>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4427984" y="1371014"/>
            <a:ext cx="4567166" cy="3758777"/>
          </a:xfrm>
          <a:prstGeom prst="rect">
            <a:avLst/>
          </a:prstGeom>
        </p:spPr>
      </p:pic>
      <p:sp>
        <p:nvSpPr>
          <p:cNvPr id="7" name="TextBox 6"/>
          <p:cNvSpPr txBox="1"/>
          <p:nvPr/>
        </p:nvSpPr>
        <p:spPr>
          <a:xfrm>
            <a:off x="6588224" y="5229200"/>
            <a:ext cx="1728192" cy="1477328"/>
          </a:xfrm>
          <a:prstGeom prst="rect">
            <a:avLst/>
          </a:prstGeom>
          <a:noFill/>
        </p:spPr>
        <p:txBody>
          <a:bodyPr wrap="square" rtlCol="0">
            <a:spAutoFit/>
          </a:bodyPr>
          <a:lstStyle/>
          <a:p>
            <a:r>
              <a:rPr lang="fr-FR" dirty="0"/>
              <a:t>Boulanger, Robert, </a:t>
            </a:r>
            <a:r>
              <a:rPr lang="fr-FR" i="1" dirty="0"/>
              <a:t>Laodicée du Lycos</a:t>
            </a:r>
            <a:r>
              <a:rPr lang="fr-FR" dirty="0"/>
              <a:t>, 317-318, note 8</a:t>
            </a:r>
            <a:endParaRPr lang="en-GB" dirty="0"/>
          </a:p>
        </p:txBody>
      </p:sp>
    </p:spTree>
    <p:extLst>
      <p:ext uri="{BB962C8B-B14F-4D97-AF65-F5344CB8AC3E}">
        <p14:creationId xmlns:p14="http://schemas.microsoft.com/office/powerpoint/2010/main" val="2037167480"/>
      </p:ext>
    </p:extLst>
  </p:cSld>
  <p:clrMapOvr>
    <a:masterClrMapping/>
  </p:clrMapOvr>
  <p:transition spd="slow">
    <p:randomBa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Aphrodisias</a:t>
            </a:r>
            <a:r>
              <a:rPr lang="en-GB" dirty="0"/>
              <a:t>: </a:t>
            </a:r>
            <a:r>
              <a:rPr lang="en-GB" dirty="0" err="1"/>
              <a:t>Ammia</a:t>
            </a:r>
            <a:r>
              <a:rPr lang="en-GB" dirty="0"/>
              <a:t> </a:t>
            </a:r>
            <a:r>
              <a:rPr lang="en-GB" dirty="0" err="1"/>
              <a:t>Hypsiclis</a:t>
            </a:r>
            <a:endParaRPr lang="en-GB" dirty="0"/>
          </a:p>
        </p:txBody>
      </p:sp>
      <p:sp>
        <p:nvSpPr>
          <p:cNvPr id="3" name="Content Placeholder 2"/>
          <p:cNvSpPr>
            <a:spLocks noGrp="1"/>
          </p:cNvSpPr>
          <p:nvPr>
            <p:ph idx="1"/>
          </p:nvPr>
        </p:nvSpPr>
        <p:spPr>
          <a:xfrm>
            <a:off x="251520" y="1600200"/>
            <a:ext cx="3888432" cy="4525963"/>
          </a:xfrm>
        </p:spPr>
        <p:txBody>
          <a:bodyPr>
            <a:normAutofit/>
          </a:bodyPr>
          <a:lstStyle/>
          <a:p>
            <a:r>
              <a:rPr lang="en-GB" sz="2000" b="1" dirty="0">
                <a:solidFill>
                  <a:schemeClr val="accent5">
                    <a:lumMod val="60000"/>
                    <a:lumOff val="40000"/>
                  </a:schemeClr>
                </a:solidFill>
              </a:rPr>
              <a:t>4 Mal </a:t>
            </a:r>
            <a:r>
              <a:rPr lang="en-GB" sz="2000" b="1" dirty="0" err="1">
                <a:solidFill>
                  <a:schemeClr val="accent5">
                    <a:lumMod val="60000"/>
                    <a:lumOff val="40000"/>
                  </a:schemeClr>
                </a:solidFill>
              </a:rPr>
              <a:t>Hohepriesterin</a:t>
            </a:r>
            <a:r>
              <a:rPr lang="en-GB" sz="2000" b="1" dirty="0">
                <a:solidFill>
                  <a:schemeClr val="accent5">
                    <a:lumMod val="60000"/>
                    <a:lumOff val="40000"/>
                  </a:schemeClr>
                </a:solidFill>
              </a:rPr>
              <a:t> und </a:t>
            </a:r>
            <a:r>
              <a:rPr lang="en-GB" sz="2000" b="1" dirty="0" err="1">
                <a:solidFill>
                  <a:schemeClr val="accent5">
                    <a:lumMod val="60000"/>
                    <a:lumOff val="40000"/>
                  </a:schemeClr>
                </a:solidFill>
              </a:rPr>
              <a:t>Tochter</a:t>
            </a:r>
            <a:r>
              <a:rPr lang="en-GB" sz="2000" b="1" dirty="0">
                <a:solidFill>
                  <a:schemeClr val="accent5">
                    <a:lumMod val="60000"/>
                    <a:lumOff val="40000"/>
                  </a:schemeClr>
                </a:solidFill>
              </a:rPr>
              <a:t> der Polis</a:t>
            </a:r>
            <a:br>
              <a:rPr lang="en-GB" sz="2000" b="1" dirty="0">
                <a:solidFill>
                  <a:schemeClr val="accent5">
                    <a:lumMod val="60000"/>
                    <a:lumOff val="40000"/>
                  </a:schemeClr>
                </a:solidFill>
              </a:rPr>
            </a:br>
            <a:endParaRPr lang="en-GB" sz="2000" b="1" dirty="0">
              <a:solidFill>
                <a:schemeClr val="accent5">
                  <a:lumMod val="60000"/>
                  <a:lumOff val="40000"/>
                </a:schemeClr>
              </a:solidFill>
            </a:endParaRPr>
          </a:p>
          <a:p>
            <a:r>
              <a:rPr lang="en-GB" sz="2000" dirty="0" err="1">
                <a:solidFill>
                  <a:schemeClr val="accent5">
                    <a:lumMod val="60000"/>
                    <a:lumOff val="40000"/>
                  </a:schemeClr>
                </a:solidFill>
              </a:rPr>
              <a:t>Ehrenstatue</a:t>
            </a:r>
            <a:r>
              <a:rPr lang="en-GB" sz="2000" dirty="0">
                <a:solidFill>
                  <a:schemeClr val="accent5">
                    <a:lumMod val="60000"/>
                    <a:lumOff val="40000"/>
                  </a:schemeClr>
                </a:solidFill>
              </a:rPr>
              <a:t> der </a:t>
            </a:r>
            <a:r>
              <a:rPr lang="en-GB" sz="2000" dirty="0" err="1">
                <a:solidFill>
                  <a:schemeClr val="accent5">
                    <a:lumMod val="60000"/>
                    <a:lumOff val="40000"/>
                  </a:schemeClr>
                </a:solidFill>
              </a:rPr>
              <a:t>Grossmutter</a:t>
            </a:r>
            <a:r>
              <a:rPr lang="en-GB" sz="2000" dirty="0">
                <a:solidFill>
                  <a:schemeClr val="accent5">
                    <a:lumMod val="60000"/>
                    <a:lumOff val="40000"/>
                  </a:schemeClr>
                </a:solidFill>
              </a:rPr>
              <a:t> </a:t>
            </a:r>
            <a:r>
              <a:rPr lang="en-GB" sz="2000" dirty="0" err="1">
                <a:solidFill>
                  <a:schemeClr val="accent5">
                    <a:lumMod val="60000"/>
                    <a:lumOff val="40000"/>
                  </a:schemeClr>
                </a:solidFill>
              </a:rPr>
              <a:t>für</a:t>
            </a:r>
            <a:r>
              <a:rPr lang="en-GB" sz="2000" dirty="0">
                <a:solidFill>
                  <a:schemeClr val="accent5">
                    <a:lumMod val="60000"/>
                    <a:lumOff val="40000"/>
                  </a:schemeClr>
                </a:solidFill>
              </a:rPr>
              <a:t> </a:t>
            </a:r>
            <a:r>
              <a:rPr lang="en-GB" sz="2000" dirty="0" err="1">
                <a:solidFill>
                  <a:schemeClr val="accent5">
                    <a:lumMod val="60000"/>
                    <a:lumOff val="40000"/>
                  </a:schemeClr>
                </a:solidFill>
              </a:rPr>
              <a:t>ihren</a:t>
            </a:r>
            <a:r>
              <a:rPr lang="en-GB" sz="2000" dirty="0">
                <a:solidFill>
                  <a:schemeClr val="accent5">
                    <a:lumMod val="60000"/>
                    <a:lumOff val="40000"/>
                  </a:schemeClr>
                </a:solidFill>
              </a:rPr>
              <a:t> </a:t>
            </a:r>
            <a:r>
              <a:rPr lang="en-GB" sz="2000" dirty="0" err="1">
                <a:solidFill>
                  <a:schemeClr val="accent5">
                    <a:lumMod val="60000"/>
                    <a:lumOff val="40000"/>
                  </a:schemeClr>
                </a:solidFill>
              </a:rPr>
              <a:t>Enkel</a:t>
            </a:r>
            <a:r>
              <a:rPr lang="en-GB" sz="2000" dirty="0">
                <a:solidFill>
                  <a:schemeClr val="accent5">
                    <a:lumMod val="60000"/>
                    <a:lumOff val="40000"/>
                  </a:schemeClr>
                </a:solidFill>
              </a:rPr>
              <a:t>, </a:t>
            </a:r>
            <a:r>
              <a:rPr lang="en-GB" sz="2000" dirty="0" err="1">
                <a:solidFill>
                  <a:schemeClr val="accent5">
                    <a:lumMod val="60000"/>
                    <a:lumOff val="40000"/>
                  </a:schemeClr>
                </a:solidFill>
              </a:rPr>
              <a:t>Priester</a:t>
            </a:r>
            <a:r>
              <a:rPr lang="en-GB" sz="2000" dirty="0">
                <a:solidFill>
                  <a:schemeClr val="accent5">
                    <a:lumMod val="60000"/>
                    <a:lumOff val="40000"/>
                  </a:schemeClr>
                </a:solidFill>
              </a:rPr>
              <a:t> des Asklepios </a:t>
            </a:r>
          </a:p>
          <a:p>
            <a:r>
              <a:rPr lang="en-GB" sz="2000" dirty="0" err="1">
                <a:solidFill>
                  <a:schemeClr val="accent5">
                    <a:lumMod val="60000"/>
                    <a:lumOff val="40000"/>
                  </a:schemeClr>
                </a:solidFill>
              </a:rPr>
              <a:t>Enkel</a:t>
            </a:r>
            <a:r>
              <a:rPr lang="en-GB" sz="2000" dirty="0">
                <a:solidFill>
                  <a:schemeClr val="accent5">
                    <a:lumMod val="60000"/>
                    <a:lumOff val="40000"/>
                  </a:schemeClr>
                </a:solidFill>
              </a:rPr>
              <a:t>: </a:t>
            </a:r>
            <a:r>
              <a:rPr lang="en-GB" sz="2000" dirty="0" err="1">
                <a:solidFill>
                  <a:schemeClr val="accent5">
                    <a:lumMod val="60000"/>
                    <a:lumOff val="40000"/>
                  </a:schemeClr>
                </a:solidFill>
              </a:rPr>
              <a:t>röm</a:t>
            </a:r>
            <a:r>
              <a:rPr lang="en-GB" sz="2000" dirty="0">
                <a:solidFill>
                  <a:schemeClr val="accent5">
                    <a:lumMod val="60000"/>
                    <a:lumOff val="40000"/>
                  </a:schemeClr>
                </a:solidFill>
              </a:rPr>
              <a:t>. </a:t>
            </a:r>
            <a:r>
              <a:rPr lang="en-GB" sz="2000" dirty="0" err="1">
                <a:solidFill>
                  <a:schemeClr val="accent5">
                    <a:lumMod val="60000"/>
                    <a:lumOff val="40000"/>
                  </a:schemeClr>
                </a:solidFill>
              </a:rPr>
              <a:t>Bürgerrecht</a:t>
            </a:r>
            <a:r>
              <a:rPr lang="en-GB" sz="2000" dirty="0">
                <a:solidFill>
                  <a:schemeClr val="accent5">
                    <a:lumMod val="60000"/>
                    <a:lumOff val="40000"/>
                  </a:schemeClr>
                </a:solidFill>
              </a:rPr>
              <a:t> </a:t>
            </a:r>
            <a:r>
              <a:rPr lang="en-GB" sz="2000" dirty="0" err="1">
                <a:solidFill>
                  <a:schemeClr val="accent5">
                    <a:lumMod val="60000"/>
                    <a:lumOff val="40000"/>
                  </a:schemeClr>
                </a:solidFill>
              </a:rPr>
              <a:t>unter</a:t>
            </a:r>
            <a:r>
              <a:rPr lang="en-GB" sz="2000" dirty="0">
                <a:solidFill>
                  <a:schemeClr val="accent5">
                    <a:lumMod val="60000"/>
                    <a:lumOff val="40000"/>
                  </a:schemeClr>
                </a:solidFill>
              </a:rPr>
              <a:t> Septimus Severus</a:t>
            </a:r>
          </a:p>
          <a:p>
            <a:r>
              <a:rPr lang="en-GB" sz="2000" dirty="0" err="1">
                <a:solidFill>
                  <a:schemeClr val="accent5">
                    <a:lumMod val="60000"/>
                    <a:lumOff val="40000"/>
                  </a:schemeClr>
                </a:solidFill>
              </a:rPr>
              <a:t>Mitte</a:t>
            </a:r>
            <a:r>
              <a:rPr lang="en-GB" sz="2000" dirty="0">
                <a:solidFill>
                  <a:schemeClr val="accent5">
                    <a:lumMod val="60000"/>
                    <a:lumOff val="40000"/>
                  </a:schemeClr>
                </a:solidFill>
              </a:rPr>
              <a:t> 2. </a:t>
            </a:r>
            <a:r>
              <a:rPr lang="en-GB" sz="2000" dirty="0" err="1">
                <a:solidFill>
                  <a:schemeClr val="accent5">
                    <a:lumMod val="60000"/>
                    <a:lumOff val="40000"/>
                  </a:schemeClr>
                </a:solidFill>
              </a:rPr>
              <a:t>Jh</a:t>
            </a:r>
            <a:r>
              <a:rPr lang="en-GB" sz="2000" dirty="0">
                <a:solidFill>
                  <a:schemeClr val="accent5">
                    <a:lumMod val="60000"/>
                    <a:lumOff val="40000"/>
                  </a:schemeClr>
                </a:solidFill>
              </a:rPr>
              <a:t>. n. Chr.</a:t>
            </a:r>
          </a:p>
        </p:txBody>
      </p:sp>
      <p:sp>
        <p:nvSpPr>
          <p:cNvPr id="4" name="TextBox 3"/>
          <p:cNvSpPr txBox="1"/>
          <p:nvPr/>
        </p:nvSpPr>
        <p:spPr>
          <a:xfrm>
            <a:off x="4067944" y="1556792"/>
            <a:ext cx="5040560" cy="4524315"/>
          </a:xfrm>
          <a:prstGeom prst="rect">
            <a:avLst/>
          </a:prstGeom>
          <a:noFill/>
        </p:spPr>
        <p:txBody>
          <a:bodyPr wrap="square" rtlCol="0">
            <a:spAutoFit/>
          </a:bodyPr>
          <a:lstStyle/>
          <a:p>
            <a:r>
              <a:rPr lang="fr-FR" dirty="0"/>
              <a:t>[</a:t>
            </a:r>
            <a:r>
              <a:rPr lang="en-GB" dirty="0" err="1"/>
              <a:t>Σε</a:t>
            </a:r>
            <a:r>
              <a:rPr lang="en-GB" dirty="0"/>
              <a:t>π</a:t>
            </a:r>
            <a:r>
              <a:rPr lang="fr-FR" dirty="0"/>
              <a:t>(</a:t>
            </a:r>
            <a:r>
              <a:rPr lang="en-GB" dirty="0" err="1"/>
              <a:t>τίμιος</a:t>
            </a:r>
            <a:r>
              <a:rPr lang="fr-FR" dirty="0"/>
              <a:t>) A</a:t>
            </a:r>
            <a:r>
              <a:rPr lang="en-GB" dirty="0" err="1"/>
              <a:t>ὐρ</a:t>
            </a:r>
            <a:r>
              <a:rPr lang="fr-FR" dirty="0"/>
              <a:t>(</a:t>
            </a:r>
            <a:r>
              <a:rPr lang="en-GB" dirty="0" err="1"/>
              <a:t>ήλιος</a:t>
            </a:r>
            <a:r>
              <a:rPr lang="fr-FR" dirty="0"/>
              <a:t>) </a:t>
            </a:r>
            <a:r>
              <a:rPr lang="en-GB" dirty="0" err="1"/>
              <a:t>Φλ</a:t>
            </a:r>
            <a:r>
              <a:rPr lang="fr-FR" dirty="0"/>
              <a:t>(</a:t>
            </a:r>
            <a:r>
              <a:rPr lang="en-GB" dirty="0"/>
              <a:t>α</a:t>
            </a:r>
            <a:r>
              <a:rPr lang="en-GB" dirty="0" err="1"/>
              <a:t>ούιος</a:t>
            </a:r>
            <a:r>
              <a:rPr lang="fr-FR" dirty="0"/>
              <a:t>) O</a:t>
            </a:r>
            <a:r>
              <a:rPr lang="en-GB" dirty="0" err="1"/>
              <a:t>ὐενιδιος</a:t>
            </a:r>
            <a:r>
              <a:rPr lang="en-GB" dirty="0"/>
              <a:t> </a:t>
            </a:r>
            <a:r>
              <a:rPr lang="en-GB" dirty="0" err="1"/>
              <a:t>Ὑψικλῆς</a:t>
            </a:r>
            <a:r>
              <a:rPr lang="en-GB" dirty="0"/>
              <a:t> </a:t>
            </a:r>
            <a:r>
              <a:rPr lang="en-GB" dirty="0" err="1"/>
              <a:t>τε</a:t>
            </a:r>
            <a:r>
              <a:rPr lang="fr-FR" dirty="0"/>
              <a:t>]|</a:t>
            </a:r>
            <a:r>
              <a:rPr lang="en-GB" dirty="0" err="1"/>
              <a:t>τράκις</a:t>
            </a:r>
            <a:r>
              <a:rPr lang="en-GB" dirty="0"/>
              <a:t> </a:t>
            </a:r>
            <a:r>
              <a:rPr lang="en-GB" dirty="0" err="1"/>
              <a:t>τοῦ</a:t>
            </a:r>
            <a:r>
              <a:rPr lang="en-GB" dirty="0"/>
              <a:t> </a:t>
            </a:r>
            <a:r>
              <a:rPr lang="en-GB" dirty="0" err="1"/>
              <a:t>Ἀρχιμήδους</a:t>
            </a:r>
            <a:r>
              <a:rPr lang="fr-FR" dirty="0"/>
              <a:t> E</a:t>
            </a:r>
            <a:r>
              <a:rPr lang="en-GB" dirty="0" err="1"/>
              <a:t>ὔφρων</a:t>
            </a:r>
            <a:r>
              <a:rPr lang="fr-FR" dirty="0"/>
              <a:t>, </a:t>
            </a:r>
            <a:r>
              <a:rPr lang="en-GB" b="1" dirty="0" err="1">
                <a:solidFill>
                  <a:srgbClr val="00B0F0"/>
                </a:solidFill>
              </a:rPr>
              <a:t>ἱερεὺς</a:t>
            </a:r>
            <a:r>
              <a:rPr lang="en-GB" b="1" dirty="0">
                <a:solidFill>
                  <a:srgbClr val="00B0F0"/>
                </a:solidFill>
              </a:rPr>
              <a:t> </a:t>
            </a:r>
            <a:r>
              <a:rPr lang="en-GB" b="1" dirty="0" err="1">
                <a:solidFill>
                  <a:srgbClr val="00B0F0"/>
                </a:solidFill>
              </a:rPr>
              <a:t>τοῦ</a:t>
            </a:r>
            <a:r>
              <a:rPr lang="fr-FR" b="1" dirty="0">
                <a:solidFill>
                  <a:srgbClr val="00B0F0"/>
                </a:solidFill>
              </a:rPr>
              <a:t> | </a:t>
            </a:r>
            <a:r>
              <a:rPr lang="en-GB" b="1" dirty="0" err="1">
                <a:solidFill>
                  <a:srgbClr val="00B0F0"/>
                </a:solidFill>
              </a:rPr>
              <a:t>Ἀσκλη</a:t>
            </a:r>
            <a:r>
              <a:rPr lang="en-GB" b="1" dirty="0">
                <a:solidFill>
                  <a:srgbClr val="00B0F0"/>
                </a:solidFill>
              </a:rPr>
              <a:t>πιοῦ</a:t>
            </a:r>
            <a:r>
              <a:rPr lang="fr-FR" dirty="0"/>
              <a:t>, </a:t>
            </a:r>
            <a:r>
              <a:rPr lang="en-GB" dirty="0" err="1"/>
              <a:t>δι</a:t>
            </a:r>
            <a:r>
              <a:rPr lang="en-GB" dirty="0"/>
              <a:t>᾽ </a:t>
            </a:r>
            <a:r>
              <a:rPr lang="en-GB" dirty="0" err="1"/>
              <a:t>Ἀμμί</a:t>
            </a:r>
            <a:r>
              <a:rPr lang="en-GB" dirty="0"/>
              <a:t>ας τ</a:t>
            </a:r>
            <a:r>
              <a:rPr lang="fr-FR" dirty="0"/>
              <a:t>‹</a:t>
            </a:r>
            <a:r>
              <a:rPr lang="en-GB" dirty="0"/>
              <a:t>ῆ</a:t>
            </a:r>
            <a:r>
              <a:rPr lang="fr-FR" dirty="0"/>
              <a:t>&gt;</a:t>
            </a:r>
            <a:r>
              <a:rPr lang="en-GB" dirty="0"/>
              <a:t>ς </a:t>
            </a:r>
            <a:r>
              <a:rPr lang="en-GB" dirty="0" err="1"/>
              <a:t>Ὑψικλέους</a:t>
            </a:r>
            <a:r>
              <a:rPr lang="en-GB" dirty="0"/>
              <a:t> </a:t>
            </a:r>
            <a:r>
              <a:rPr lang="en-GB" dirty="0" err="1"/>
              <a:t>τοῦ</a:t>
            </a:r>
            <a:r>
              <a:rPr lang="en-GB" dirty="0"/>
              <a:t> Ὑ</a:t>
            </a:r>
            <a:r>
              <a:rPr lang="fr-FR" dirty="0"/>
              <a:t>|</a:t>
            </a:r>
            <a:r>
              <a:rPr lang="en-GB" dirty="0" err="1"/>
              <a:t>ψικλέους</a:t>
            </a:r>
            <a:r>
              <a:rPr lang="en-GB" dirty="0"/>
              <a:t> </a:t>
            </a:r>
            <a:r>
              <a:rPr lang="en-GB" dirty="0" err="1"/>
              <a:t>τοῦ</a:t>
            </a:r>
            <a:r>
              <a:rPr lang="en-GB" dirty="0"/>
              <a:t> </a:t>
            </a:r>
            <a:r>
              <a:rPr lang="en-GB" dirty="0" err="1"/>
              <a:t>φύσει</a:t>
            </a:r>
            <a:r>
              <a:rPr lang="en-GB" dirty="0"/>
              <a:t> </a:t>
            </a:r>
            <a:r>
              <a:rPr lang="en-GB" dirty="0" err="1"/>
              <a:t>Ζήνωνος</a:t>
            </a:r>
            <a:r>
              <a:rPr lang="en-GB" dirty="0"/>
              <a:t> </a:t>
            </a:r>
            <a:r>
              <a:rPr lang="en-GB" dirty="0" err="1"/>
              <a:t>Ὑψικλίδος</a:t>
            </a:r>
            <a:r>
              <a:rPr lang="fr-FR" dirty="0"/>
              <a:t>, </a:t>
            </a:r>
            <a:r>
              <a:rPr lang="en-GB" b="1" dirty="0" err="1">
                <a:solidFill>
                  <a:srgbClr val="00B0F0"/>
                </a:solidFill>
              </a:rPr>
              <a:t>τετρά</a:t>
            </a:r>
            <a:r>
              <a:rPr lang="fr-FR" b="1" dirty="0">
                <a:solidFill>
                  <a:srgbClr val="00B0F0"/>
                </a:solidFill>
              </a:rPr>
              <a:t>|</a:t>
            </a:r>
            <a:r>
              <a:rPr lang="en-GB" b="1" dirty="0" err="1">
                <a:solidFill>
                  <a:srgbClr val="00B0F0"/>
                </a:solidFill>
              </a:rPr>
              <a:t>κις</a:t>
            </a:r>
            <a:r>
              <a:rPr lang="en-GB" b="1" dirty="0">
                <a:solidFill>
                  <a:srgbClr val="00B0F0"/>
                </a:solidFill>
              </a:rPr>
              <a:t> </a:t>
            </a:r>
            <a:r>
              <a:rPr lang="en-GB" b="1" dirty="0" err="1">
                <a:solidFill>
                  <a:srgbClr val="00B0F0"/>
                </a:solidFill>
              </a:rPr>
              <a:t>ἀρχιερεί</a:t>
            </a:r>
            <a:r>
              <a:rPr lang="en-GB" b="1" dirty="0">
                <a:solidFill>
                  <a:srgbClr val="00B0F0"/>
                </a:solidFill>
              </a:rPr>
              <a:t>ας</a:t>
            </a:r>
            <a:r>
              <a:rPr lang="fr-FR" dirty="0">
                <a:solidFill>
                  <a:srgbClr val="00B0F0"/>
                </a:solidFill>
              </a:rPr>
              <a:t>, </a:t>
            </a:r>
            <a:r>
              <a:rPr lang="en-GB" dirty="0" err="1">
                <a:solidFill>
                  <a:srgbClr val="00B0F0"/>
                </a:solidFill>
              </a:rPr>
              <a:t>θυγ</a:t>
            </a:r>
            <a:r>
              <a:rPr lang="en-GB" dirty="0">
                <a:solidFill>
                  <a:srgbClr val="00B0F0"/>
                </a:solidFill>
              </a:rPr>
              <a:t>ατρὸς πόλεως</a:t>
            </a:r>
            <a:r>
              <a:rPr lang="fr-FR" dirty="0"/>
              <a:t>, </a:t>
            </a:r>
            <a:r>
              <a:rPr lang="en-GB" dirty="0" err="1"/>
              <a:t>τῆς</a:t>
            </a:r>
            <a:r>
              <a:rPr lang="en-GB" dirty="0"/>
              <a:t> </a:t>
            </a:r>
            <a:r>
              <a:rPr lang="en-GB" dirty="0" err="1"/>
              <a:t>μάμ</a:t>
            </a:r>
            <a:r>
              <a:rPr lang="fr-FR" dirty="0"/>
              <a:t>|[</a:t>
            </a:r>
            <a:r>
              <a:rPr lang="en-GB" dirty="0" err="1"/>
              <a:t>μη</a:t>
            </a:r>
            <a:r>
              <a:rPr lang="fr-FR" dirty="0"/>
              <a:t>]</a:t>
            </a:r>
            <a:r>
              <a:rPr lang="en-GB" dirty="0"/>
              <a:t>ς α</a:t>
            </a:r>
            <a:r>
              <a:rPr lang="en-GB" dirty="0" err="1"/>
              <a:t>ὐτοῦ</a:t>
            </a:r>
            <a:r>
              <a:rPr lang="fr-FR" dirty="0"/>
              <a:t>.</a:t>
            </a:r>
            <a:endParaRPr lang="en-GB" dirty="0"/>
          </a:p>
          <a:p>
            <a:endParaRPr lang="en-GB" dirty="0"/>
          </a:p>
          <a:p>
            <a:r>
              <a:rPr lang="en-GB" dirty="0"/>
              <a:t>[?</a:t>
            </a:r>
            <a:r>
              <a:rPr lang="en-GB" dirty="0" err="1"/>
              <a:t>Septimius</a:t>
            </a:r>
            <a:r>
              <a:rPr lang="en-GB" dirty="0"/>
              <a:t> Aurelius Flavius </a:t>
            </a:r>
            <a:r>
              <a:rPr lang="en-GB" dirty="0" err="1"/>
              <a:t>Venidius</a:t>
            </a:r>
            <a:r>
              <a:rPr lang="en-GB" dirty="0"/>
              <a:t> </a:t>
            </a:r>
            <a:r>
              <a:rPr lang="en-GB" dirty="0" err="1"/>
              <a:t>Hypsikles</a:t>
            </a:r>
            <a:r>
              <a:rPr lang="en-GB" dirty="0"/>
              <a:t>] </a:t>
            </a:r>
            <a:r>
              <a:rPr lang="en-GB" dirty="0" err="1"/>
              <a:t>Euphron</a:t>
            </a:r>
            <a:r>
              <a:rPr lang="en-GB" dirty="0"/>
              <a:t> (i.e. son of </a:t>
            </a:r>
            <a:r>
              <a:rPr lang="en-GB" dirty="0" err="1"/>
              <a:t>Hypsikles</a:t>
            </a:r>
            <a:r>
              <a:rPr lang="en-GB" dirty="0"/>
              <a:t> the son of </a:t>
            </a:r>
            <a:r>
              <a:rPr lang="en-GB" dirty="0" err="1"/>
              <a:t>Hypsikles</a:t>
            </a:r>
            <a:r>
              <a:rPr lang="en-GB" dirty="0"/>
              <a:t> the son of </a:t>
            </a:r>
            <a:r>
              <a:rPr lang="en-GB" dirty="0" err="1"/>
              <a:t>Hypsikles</a:t>
            </a:r>
            <a:r>
              <a:rPr lang="en-GB" dirty="0"/>
              <a:t>) the son of Archimedes, priest of Asklepios, through the agency of </a:t>
            </a:r>
            <a:r>
              <a:rPr lang="en-GB" dirty="0" err="1"/>
              <a:t>Ammia</a:t>
            </a:r>
            <a:r>
              <a:rPr lang="en-GB" dirty="0"/>
              <a:t> </a:t>
            </a:r>
            <a:r>
              <a:rPr lang="en-GB" dirty="0" err="1"/>
              <a:t>Hypsiklis</a:t>
            </a:r>
            <a:r>
              <a:rPr lang="en-GB" dirty="0"/>
              <a:t>, daughter of </a:t>
            </a:r>
            <a:r>
              <a:rPr lang="en-GB" dirty="0" err="1"/>
              <a:t>Hypsikles</a:t>
            </a:r>
            <a:r>
              <a:rPr lang="en-GB" dirty="0"/>
              <a:t> son of </a:t>
            </a:r>
            <a:r>
              <a:rPr lang="en-GB" dirty="0" err="1"/>
              <a:t>Hypsikles</a:t>
            </a:r>
            <a:r>
              <a:rPr lang="en-GB" dirty="0"/>
              <a:t> natural son of </a:t>
            </a:r>
            <a:r>
              <a:rPr lang="en-GB" dirty="0" err="1"/>
              <a:t>Zenon</a:t>
            </a:r>
            <a:r>
              <a:rPr lang="en-GB" dirty="0"/>
              <a:t>, four times high priestess, daughter of the city, his grandmother, as she promised on his behalf [·· ? ·· </a:t>
            </a:r>
          </a:p>
        </p:txBody>
      </p:sp>
      <p:sp>
        <p:nvSpPr>
          <p:cNvPr id="6" name="TextBox 5"/>
          <p:cNvSpPr txBox="1"/>
          <p:nvPr/>
        </p:nvSpPr>
        <p:spPr>
          <a:xfrm>
            <a:off x="107504" y="6290156"/>
            <a:ext cx="4752528" cy="523220"/>
          </a:xfrm>
          <a:prstGeom prst="rect">
            <a:avLst/>
          </a:prstGeom>
          <a:noFill/>
        </p:spPr>
        <p:txBody>
          <a:bodyPr wrap="square" rtlCol="0">
            <a:spAutoFit/>
          </a:bodyPr>
          <a:lstStyle/>
          <a:p>
            <a:r>
              <a:rPr lang="fr-FR" sz="1400" dirty="0">
                <a:solidFill>
                  <a:schemeClr val="tx1">
                    <a:lumMod val="50000"/>
                  </a:schemeClr>
                </a:solidFill>
              </a:rPr>
              <a:t>IAph2007 12.712; </a:t>
            </a:r>
            <a:r>
              <a:rPr lang="en-GB" sz="1400" dirty="0" err="1">
                <a:solidFill>
                  <a:schemeClr val="tx1">
                    <a:lumMod val="50000"/>
                  </a:schemeClr>
                </a:solidFill>
              </a:rPr>
              <a:t>Reinach</a:t>
            </a:r>
            <a:r>
              <a:rPr lang="en-GB" sz="1400" dirty="0">
                <a:solidFill>
                  <a:schemeClr val="tx1">
                    <a:lumMod val="50000"/>
                  </a:schemeClr>
                </a:solidFill>
              </a:rPr>
              <a:t> 1906 p. 109-10, n°29 (</a:t>
            </a:r>
            <a:r>
              <a:rPr lang="fr-FR" sz="1400" dirty="0">
                <a:solidFill>
                  <a:schemeClr val="tx1">
                    <a:lumMod val="50000"/>
                  </a:schemeClr>
                </a:solidFill>
              </a:rPr>
              <a:t>Van </a:t>
            </a:r>
            <a:r>
              <a:rPr lang="fr-FR" sz="1400" dirty="0" err="1">
                <a:solidFill>
                  <a:schemeClr val="tx1">
                    <a:lumMod val="50000"/>
                  </a:schemeClr>
                </a:solidFill>
              </a:rPr>
              <a:t>Bremen</a:t>
            </a:r>
            <a:r>
              <a:rPr lang="fr-FR" sz="1400" dirty="0">
                <a:solidFill>
                  <a:schemeClr val="tx1">
                    <a:lumMod val="50000"/>
                  </a:schemeClr>
                </a:solidFill>
              </a:rPr>
              <a:t> 1996 p. 351 n°15</a:t>
            </a:r>
            <a:r>
              <a:rPr lang="en-GB" sz="1400" dirty="0">
                <a:solidFill>
                  <a:schemeClr val="tx1">
                    <a:lumMod val="50000"/>
                  </a:schemeClr>
                </a:solidFill>
              </a:rPr>
              <a:t>):.</a:t>
            </a:r>
          </a:p>
        </p:txBody>
      </p:sp>
      <p:sp>
        <p:nvSpPr>
          <p:cNvPr id="7" name="TextBox 6"/>
          <p:cNvSpPr txBox="1"/>
          <p:nvPr/>
        </p:nvSpPr>
        <p:spPr>
          <a:xfrm>
            <a:off x="5940152" y="107340"/>
            <a:ext cx="3050188" cy="369332"/>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de-DE" dirty="0"/>
              <a:t>LEAVE OUT ???</a:t>
            </a:r>
            <a:endParaRPr lang="en-GB" dirty="0"/>
          </a:p>
        </p:txBody>
      </p:sp>
    </p:spTree>
    <p:extLst>
      <p:ext uri="{BB962C8B-B14F-4D97-AF65-F5344CB8AC3E}">
        <p14:creationId xmlns:p14="http://schemas.microsoft.com/office/powerpoint/2010/main" val="2451984897"/>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Aphrodisias</a:t>
            </a:r>
            <a:r>
              <a:rPr lang="en-GB" dirty="0"/>
              <a:t>: </a:t>
            </a:r>
            <a:r>
              <a:rPr lang="en-GB" dirty="0" err="1"/>
              <a:t>Ammia</a:t>
            </a:r>
            <a:endParaRPr lang="en-GB" dirty="0"/>
          </a:p>
        </p:txBody>
      </p:sp>
      <p:sp>
        <p:nvSpPr>
          <p:cNvPr id="3" name="Content Placeholder 2"/>
          <p:cNvSpPr>
            <a:spLocks noGrp="1"/>
          </p:cNvSpPr>
          <p:nvPr>
            <p:ph idx="1"/>
          </p:nvPr>
        </p:nvSpPr>
        <p:spPr>
          <a:xfrm>
            <a:off x="179512" y="1340768"/>
            <a:ext cx="4176464" cy="4785395"/>
          </a:xfrm>
        </p:spPr>
        <p:txBody>
          <a:bodyPr>
            <a:normAutofit/>
          </a:bodyPr>
          <a:lstStyle/>
          <a:p>
            <a:r>
              <a:rPr lang="en-GB" b="1" dirty="0" err="1">
                <a:solidFill>
                  <a:schemeClr val="accent5">
                    <a:lumMod val="60000"/>
                    <a:lumOff val="40000"/>
                  </a:schemeClr>
                </a:solidFill>
              </a:rPr>
              <a:t>Ammia</a:t>
            </a:r>
            <a:r>
              <a:rPr lang="en-GB" b="1" dirty="0">
                <a:solidFill>
                  <a:schemeClr val="accent5">
                    <a:lumMod val="60000"/>
                    <a:lumOff val="40000"/>
                  </a:schemeClr>
                </a:solidFill>
              </a:rPr>
              <a:t>, </a:t>
            </a:r>
            <a:r>
              <a:rPr lang="en-GB" b="1" dirty="0" err="1">
                <a:solidFill>
                  <a:schemeClr val="accent5">
                    <a:lumMod val="60000"/>
                    <a:lumOff val="40000"/>
                  </a:schemeClr>
                </a:solidFill>
              </a:rPr>
              <a:t>Tochter</a:t>
            </a:r>
            <a:r>
              <a:rPr lang="en-GB" b="1" dirty="0">
                <a:solidFill>
                  <a:schemeClr val="accent5">
                    <a:lumMod val="60000"/>
                    <a:lumOff val="40000"/>
                  </a:schemeClr>
                </a:solidFill>
              </a:rPr>
              <a:t> des </a:t>
            </a:r>
            <a:r>
              <a:rPr lang="en-GB" b="1" dirty="0" err="1">
                <a:solidFill>
                  <a:schemeClr val="accent5">
                    <a:lumMod val="60000"/>
                    <a:lumOff val="40000"/>
                  </a:schemeClr>
                </a:solidFill>
              </a:rPr>
              <a:t>Phanias</a:t>
            </a:r>
            <a:endParaRPr lang="en-GB" b="1" dirty="0">
              <a:solidFill>
                <a:schemeClr val="accent5">
                  <a:lumMod val="60000"/>
                  <a:lumOff val="40000"/>
                </a:schemeClr>
              </a:solidFill>
            </a:endParaRPr>
          </a:p>
          <a:p>
            <a:pPr lvl="1"/>
            <a:r>
              <a:rPr lang="en-GB" b="1" dirty="0" err="1">
                <a:solidFill>
                  <a:schemeClr val="accent5">
                    <a:lumMod val="60000"/>
                    <a:lumOff val="40000"/>
                  </a:schemeClr>
                </a:solidFill>
              </a:rPr>
              <a:t>ἱέρει</a:t>
            </a:r>
            <a:r>
              <a:rPr lang="en-GB" b="1" dirty="0">
                <a:solidFill>
                  <a:schemeClr val="accent5">
                    <a:lumMod val="60000"/>
                    <a:lumOff val="40000"/>
                  </a:schemeClr>
                </a:solidFill>
              </a:rPr>
              <a:t>α θεᾶς Ἰουλίας νέας Δήμητρος</a:t>
            </a:r>
          </a:p>
          <a:p>
            <a:pPr lvl="2"/>
            <a:r>
              <a:rPr lang="fr-FR" dirty="0" err="1">
                <a:solidFill>
                  <a:schemeClr val="accent5">
                    <a:lumMod val="60000"/>
                    <a:lumOff val="40000"/>
                  </a:schemeClr>
                </a:solidFill>
              </a:rPr>
              <a:t>Priesterin</a:t>
            </a:r>
            <a:r>
              <a:rPr lang="fr-FR" dirty="0">
                <a:solidFill>
                  <a:schemeClr val="accent5">
                    <a:lumMod val="60000"/>
                    <a:lumOff val="40000"/>
                  </a:schemeClr>
                </a:solidFill>
              </a:rPr>
              <a:t> der Iulia </a:t>
            </a:r>
            <a:r>
              <a:rPr lang="fr-FR" dirty="0" err="1">
                <a:solidFill>
                  <a:schemeClr val="accent5">
                    <a:lumMod val="60000"/>
                    <a:lumOff val="40000"/>
                  </a:schemeClr>
                </a:solidFill>
              </a:rPr>
              <a:t>Thea</a:t>
            </a:r>
            <a:r>
              <a:rPr lang="fr-FR" dirty="0">
                <a:solidFill>
                  <a:schemeClr val="accent5">
                    <a:lumMod val="60000"/>
                    <a:lumOff val="40000"/>
                  </a:schemeClr>
                </a:solidFill>
              </a:rPr>
              <a:t> , </a:t>
            </a:r>
            <a:r>
              <a:rPr lang="fr-FR" dirty="0" err="1">
                <a:solidFill>
                  <a:schemeClr val="accent5">
                    <a:lumMod val="60000"/>
                    <a:lumOff val="40000"/>
                  </a:schemeClr>
                </a:solidFill>
              </a:rPr>
              <a:t>neue</a:t>
            </a:r>
            <a:r>
              <a:rPr lang="fr-FR" dirty="0">
                <a:solidFill>
                  <a:schemeClr val="accent5">
                    <a:lumMod val="60000"/>
                    <a:lumOff val="40000"/>
                  </a:schemeClr>
                </a:solidFill>
              </a:rPr>
              <a:t> Déméter, </a:t>
            </a:r>
            <a:r>
              <a:rPr lang="fr-FR" dirty="0" err="1">
                <a:solidFill>
                  <a:schemeClr val="accent5">
                    <a:lumMod val="60000"/>
                    <a:lumOff val="40000"/>
                  </a:schemeClr>
                </a:solidFill>
              </a:rPr>
              <a:t>d.h</a:t>
            </a:r>
            <a:r>
              <a:rPr lang="fr-FR" dirty="0">
                <a:solidFill>
                  <a:schemeClr val="accent5">
                    <a:lumMod val="60000"/>
                    <a:lumOff val="40000"/>
                  </a:schemeClr>
                </a:solidFill>
              </a:rPr>
              <a:t>. Livia</a:t>
            </a:r>
            <a:endParaRPr lang="en-GB" b="1" dirty="0">
              <a:solidFill>
                <a:schemeClr val="accent5">
                  <a:lumMod val="60000"/>
                  <a:lumOff val="40000"/>
                </a:schemeClr>
              </a:solidFill>
            </a:endParaRPr>
          </a:p>
          <a:p>
            <a:r>
              <a:rPr lang="fr-FR" sz="2000" dirty="0" err="1">
                <a:solidFill>
                  <a:schemeClr val="accent5">
                    <a:lumMod val="60000"/>
                    <a:lumOff val="40000"/>
                  </a:schemeClr>
                </a:solidFill>
              </a:rPr>
              <a:t>nach</a:t>
            </a:r>
            <a:r>
              <a:rPr lang="fr-FR" sz="2000" dirty="0">
                <a:solidFill>
                  <a:schemeClr val="accent5">
                    <a:lumMod val="60000"/>
                    <a:lumOff val="40000"/>
                  </a:schemeClr>
                </a:solidFill>
              </a:rPr>
              <a:t> 42 n. Chr. </a:t>
            </a:r>
          </a:p>
          <a:p>
            <a:r>
              <a:rPr lang="fr-FR" sz="2000" dirty="0" err="1">
                <a:solidFill>
                  <a:schemeClr val="accent5">
                    <a:lumMod val="60000"/>
                    <a:lumOff val="40000"/>
                  </a:schemeClr>
                </a:solidFill>
              </a:rPr>
              <a:t>Ehemann</a:t>
            </a:r>
            <a:r>
              <a:rPr lang="fr-FR" sz="2000" dirty="0">
                <a:solidFill>
                  <a:schemeClr val="accent5">
                    <a:lumMod val="60000"/>
                    <a:lumOff val="40000"/>
                  </a:schemeClr>
                </a:solidFill>
              </a:rPr>
              <a:t>: </a:t>
            </a:r>
            <a:br>
              <a:rPr lang="fr-FR" sz="2000" dirty="0">
                <a:solidFill>
                  <a:schemeClr val="accent5">
                    <a:lumMod val="60000"/>
                    <a:lumOff val="40000"/>
                  </a:schemeClr>
                </a:solidFill>
              </a:rPr>
            </a:br>
            <a:r>
              <a:rPr lang="fr-FR" sz="2000" dirty="0" err="1">
                <a:solidFill>
                  <a:schemeClr val="accent5">
                    <a:lumMod val="60000"/>
                    <a:lumOff val="40000"/>
                  </a:schemeClr>
                </a:solidFill>
              </a:rPr>
              <a:t>Aristoclès</a:t>
            </a:r>
            <a:r>
              <a:rPr lang="fr-FR" sz="2000" dirty="0">
                <a:solidFill>
                  <a:schemeClr val="accent5">
                    <a:lumMod val="60000"/>
                    <a:lumOff val="40000"/>
                  </a:schemeClr>
                </a:solidFill>
              </a:rPr>
              <a:t> </a:t>
            </a:r>
            <a:r>
              <a:rPr lang="fr-FR" sz="2000" dirty="0" err="1">
                <a:solidFill>
                  <a:schemeClr val="accent5">
                    <a:lumMod val="60000"/>
                    <a:lumOff val="40000"/>
                  </a:schemeClr>
                </a:solidFill>
              </a:rPr>
              <a:t>Molossos</a:t>
            </a:r>
            <a:endParaRPr lang="fr-FR" sz="2000" dirty="0">
              <a:solidFill>
                <a:schemeClr val="accent5">
                  <a:lumMod val="60000"/>
                  <a:lumOff val="40000"/>
                </a:schemeClr>
              </a:solidFill>
            </a:endParaRPr>
          </a:p>
          <a:p>
            <a:pPr lvl="1"/>
            <a:r>
              <a:rPr lang="el-GR" dirty="0">
                <a:solidFill>
                  <a:schemeClr val="accent5">
                    <a:lumMod val="60000"/>
                    <a:lumOff val="40000"/>
                  </a:schemeClr>
                </a:solidFill>
              </a:rPr>
              <a:t>ἱερεὺς [Τιβ(ερίου) Καίσ]αρος διὰ βίου</a:t>
            </a:r>
            <a:r>
              <a:rPr lang="en-GB" dirty="0">
                <a:solidFill>
                  <a:schemeClr val="accent5">
                    <a:lumMod val="60000"/>
                    <a:lumOff val="40000"/>
                  </a:schemeClr>
                </a:solidFill>
              </a:rPr>
              <a:t> – </a:t>
            </a:r>
            <a:r>
              <a:rPr lang="en-GB" dirty="0" err="1">
                <a:solidFill>
                  <a:schemeClr val="accent5">
                    <a:lumMod val="60000"/>
                    <a:lumOff val="40000"/>
                  </a:schemeClr>
                </a:solidFill>
              </a:rPr>
              <a:t>Priester</a:t>
            </a:r>
            <a:r>
              <a:rPr lang="en-GB" dirty="0">
                <a:solidFill>
                  <a:schemeClr val="accent5">
                    <a:lumMod val="60000"/>
                    <a:lumOff val="40000"/>
                  </a:schemeClr>
                </a:solidFill>
              </a:rPr>
              <a:t> f</a:t>
            </a:r>
            <a:r>
              <a:rPr lang="de-DE" dirty="0">
                <a:solidFill>
                  <a:schemeClr val="accent5">
                    <a:lumMod val="60000"/>
                    <a:lumOff val="40000"/>
                  </a:schemeClr>
                </a:solidFill>
              </a:rPr>
              <a:t>ür Tiberius</a:t>
            </a:r>
          </a:p>
          <a:p>
            <a:pPr lvl="1"/>
            <a:r>
              <a:rPr lang="fr-FR" dirty="0">
                <a:solidFill>
                  <a:schemeClr val="accent5">
                    <a:lumMod val="60000"/>
                    <a:lumOff val="40000"/>
                  </a:schemeClr>
                </a:solidFill>
              </a:rPr>
              <a:t>nombreuses générosités à l'égard de la cité à l'époque de Claude</a:t>
            </a:r>
            <a:endParaRPr lang="en-GB" dirty="0">
              <a:solidFill>
                <a:schemeClr val="accent5">
                  <a:lumMod val="60000"/>
                  <a:lumOff val="40000"/>
                </a:schemeClr>
              </a:solidFill>
            </a:endParaRPr>
          </a:p>
          <a:p>
            <a:pPr lvl="1"/>
            <a:endParaRPr lang="en-GB" b="1" dirty="0">
              <a:solidFill>
                <a:schemeClr val="accent5">
                  <a:lumMod val="60000"/>
                  <a:lumOff val="40000"/>
                </a:schemeClr>
              </a:solidFill>
            </a:endParaRPr>
          </a:p>
          <a:p>
            <a:endParaRPr lang="en-GB" dirty="0">
              <a:solidFill>
                <a:schemeClr val="accent5">
                  <a:lumMod val="60000"/>
                  <a:lumOff val="40000"/>
                </a:schemeClr>
              </a:solidFill>
            </a:endParaRPr>
          </a:p>
        </p:txBody>
      </p:sp>
      <p:sp>
        <p:nvSpPr>
          <p:cNvPr id="4" name="Content Placeholder 2"/>
          <p:cNvSpPr txBox="1">
            <a:spLocks/>
          </p:cNvSpPr>
          <p:nvPr/>
        </p:nvSpPr>
        <p:spPr>
          <a:xfrm>
            <a:off x="4427984" y="1600200"/>
            <a:ext cx="4258816" cy="4525963"/>
          </a:xfrm>
          <a:prstGeom prst="rect">
            <a:avLst/>
          </a:prstGeom>
        </p:spPr>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b="1" dirty="0"/>
              <a:t>IAph2007 12.1002 (</a:t>
            </a:r>
            <a:r>
              <a:rPr lang="en-GB" b="1" dirty="0">
                <a:solidFill>
                  <a:srgbClr val="FFC000"/>
                </a:solidFill>
              </a:rPr>
              <a:t>CHECK</a:t>
            </a:r>
            <a:r>
              <a:rPr lang="en-GB" b="1" dirty="0"/>
              <a:t>!!)</a:t>
            </a:r>
          </a:p>
          <a:p>
            <a:r>
              <a:rPr lang="en-GB" dirty="0"/>
              <a:t>Col. 1, l. 1-3 : [</a:t>
            </a:r>
            <a:r>
              <a:rPr lang="vi-VN" dirty="0"/>
              <a:t>Ἀριστοκλέα Ἀρτεμιδ]ώ̣ρου Μολοσ|[σὸν, φιλόδοξον καὶ φιλό]πολιν, </a:t>
            </a:r>
            <a:r>
              <a:rPr lang="vi-VN" b="1" dirty="0">
                <a:solidFill>
                  <a:srgbClr val="00B0F0"/>
                </a:solidFill>
              </a:rPr>
              <a:t>ἱερα|[τεύσαντα Τιβερίου Καίσ]αρος διὰ βίου</a:t>
            </a:r>
            <a:r>
              <a:rPr lang="vi-VN" dirty="0"/>
              <a:t>. </a:t>
            </a:r>
            <a:br>
              <a:rPr lang="vi-VN" dirty="0"/>
            </a:br>
            <a:r>
              <a:rPr lang="vi-VN" dirty="0"/>
              <a:t></a:t>
            </a:r>
            <a:r>
              <a:rPr lang="en-GB" dirty="0"/>
              <a:t>Col. 2 : </a:t>
            </a:r>
            <a:r>
              <a:rPr lang="vi-VN" dirty="0">
                <a:solidFill>
                  <a:srgbClr val="00B0F0"/>
                </a:solidFill>
              </a:rPr>
              <a:t>Ἀμμίαν Φανίου </a:t>
            </a:r>
            <a:r>
              <a:rPr lang="vi-VN" dirty="0"/>
              <a:t>| τοῦ Μύωνος </a:t>
            </a:r>
            <a:r>
              <a:rPr lang="vi-VN" b="1" dirty="0">
                <a:solidFill>
                  <a:srgbClr val="00B0F0"/>
                </a:solidFill>
              </a:rPr>
              <a:t>ἱερα|τεύσασαν θεᾶς | Ἰουλίας, νέας | Δήμητρος</a:t>
            </a:r>
            <a:r>
              <a:rPr lang="vi-VN" dirty="0"/>
              <a:t>, συνφι|λοδοξήσασαν | ἐν πᾶσιν Μολοσ|σῷ τῷ ἀνδρί.</a:t>
            </a:r>
            <a:endParaRPr lang="en-GB" dirty="0"/>
          </a:p>
          <a:p>
            <a:endParaRPr lang="en-GB" dirty="0"/>
          </a:p>
          <a:p>
            <a:r>
              <a:rPr lang="fr-FR" dirty="0"/>
              <a:t>[</a:t>
            </a:r>
            <a:r>
              <a:rPr lang="fr-FR" dirty="0" err="1"/>
              <a:t>Aristoclès</a:t>
            </a:r>
            <a:r>
              <a:rPr lang="fr-FR" dirty="0"/>
              <a:t>] </a:t>
            </a:r>
            <a:r>
              <a:rPr lang="fr-FR" dirty="0" err="1"/>
              <a:t>Molossos</a:t>
            </a:r>
            <a:r>
              <a:rPr lang="fr-FR" dirty="0"/>
              <a:t>, fils d'</a:t>
            </a:r>
            <a:r>
              <a:rPr lang="fr-FR" dirty="0" err="1"/>
              <a:t>Artemidoros</a:t>
            </a:r>
            <a:r>
              <a:rPr lang="fr-FR" dirty="0"/>
              <a:t>, un homme [illustre] et dévoué à la cité, qui a été prêtre de [Tibère César] à vie. </a:t>
            </a:r>
            <a:r>
              <a:rPr lang="fr-FR" dirty="0" err="1"/>
              <a:t>Ammia</a:t>
            </a:r>
            <a:r>
              <a:rPr lang="fr-FR" dirty="0"/>
              <a:t> fille de </a:t>
            </a:r>
            <a:r>
              <a:rPr lang="fr-FR" dirty="0" err="1"/>
              <a:t>Phanias</a:t>
            </a:r>
            <a:r>
              <a:rPr lang="fr-FR" dirty="0"/>
              <a:t>, fils de </a:t>
            </a:r>
            <a:r>
              <a:rPr lang="fr-FR" dirty="0" err="1"/>
              <a:t>Myon</a:t>
            </a:r>
            <a:r>
              <a:rPr lang="fr-FR" dirty="0"/>
              <a:t>, qui a été prêtresse de la déesse Iulia nouvelle Déméter </a:t>
            </a:r>
            <a:r>
              <a:rPr lang="fr-FR" dirty="0">
                <a:solidFill>
                  <a:srgbClr val="00B0F0"/>
                </a:solidFill>
              </a:rPr>
              <a:t>et a partagé en tout la gloire de son mari</a:t>
            </a:r>
            <a:r>
              <a:rPr lang="fr-FR" dirty="0"/>
              <a:t> </a:t>
            </a:r>
            <a:r>
              <a:rPr lang="fr-FR" dirty="0" err="1"/>
              <a:t>Molossos</a:t>
            </a:r>
            <a:r>
              <a:rPr lang="fr-FR" dirty="0"/>
              <a:t>.</a:t>
            </a:r>
          </a:p>
          <a:p>
            <a:endParaRPr lang="en-GB" dirty="0"/>
          </a:p>
        </p:txBody>
      </p:sp>
      <p:sp>
        <p:nvSpPr>
          <p:cNvPr id="5" name="TextBox 4"/>
          <p:cNvSpPr txBox="1"/>
          <p:nvPr/>
        </p:nvSpPr>
        <p:spPr>
          <a:xfrm>
            <a:off x="1115616" y="6290156"/>
            <a:ext cx="7920880" cy="523220"/>
          </a:xfrm>
          <a:prstGeom prst="rect">
            <a:avLst/>
          </a:prstGeom>
          <a:noFill/>
        </p:spPr>
        <p:txBody>
          <a:bodyPr wrap="square" rtlCol="0">
            <a:spAutoFit/>
          </a:bodyPr>
          <a:lstStyle/>
          <a:p>
            <a:r>
              <a:rPr lang="en-GB" sz="1400" i="1" dirty="0">
                <a:solidFill>
                  <a:schemeClr val="tx1">
                    <a:lumMod val="50000"/>
                  </a:schemeClr>
                </a:solidFill>
              </a:rPr>
              <a:t>CIG</a:t>
            </a:r>
            <a:r>
              <a:rPr lang="en-GB" sz="1400" dirty="0">
                <a:solidFill>
                  <a:schemeClr val="tx1">
                    <a:lumMod val="50000"/>
                  </a:schemeClr>
                </a:solidFill>
              </a:rPr>
              <a:t> 2815 ; </a:t>
            </a:r>
            <a:r>
              <a:rPr lang="en-GB" sz="1400" dirty="0" err="1">
                <a:solidFill>
                  <a:schemeClr val="tx1">
                    <a:lumMod val="50000"/>
                  </a:schemeClr>
                </a:solidFill>
              </a:rPr>
              <a:t>Reinach</a:t>
            </a:r>
            <a:r>
              <a:rPr lang="en-GB" sz="1400" dirty="0">
                <a:solidFill>
                  <a:schemeClr val="tx1">
                    <a:lumMod val="50000"/>
                  </a:schemeClr>
                </a:solidFill>
              </a:rPr>
              <a:t> 1906 p. 114-16, n°35.   Buckler, </a:t>
            </a:r>
            <a:r>
              <a:rPr lang="en-GB" sz="1400" i="1" dirty="0" err="1">
                <a:solidFill>
                  <a:schemeClr val="tx1">
                    <a:lumMod val="50000"/>
                  </a:schemeClr>
                </a:solidFill>
              </a:rPr>
              <a:t>RPh</a:t>
            </a:r>
            <a:r>
              <a:rPr lang="en-GB" sz="1400" dirty="0">
                <a:solidFill>
                  <a:schemeClr val="tx1">
                    <a:lumMod val="50000"/>
                  </a:schemeClr>
                </a:solidFill>
              </a:rPr>
              <a:t> 38 (1914) p. 211-214 ; Robert, </a:t>
            </a:r>
            <a:r>
              <a:rPr lang="en-GB" sz="1400" i="1" dirty="0" err="1">
                <a:solidFill>
                  <a:schemeClr val="tx1">
                    <a:lumMod val="50000"/>
                  </a:schemeClr>
                </a:solidFill>
              </a:rPr>
              <a:t>RPh</a:t>
            </a:r>
            <a:r>
              <a:rPr lang="en-GB" sz="1400" dirty="0">
                <a:solidFill>
                  <a:schemeClr val="tx1">
                    <a:lumMod val="50000"/>
                  </a:schemeClr>
                </a:solidFill>
              </a:rPr>
              <a:t> 56 (1930) p. 26-27 n°3 ; Reynolds 1980 p. 79 ; </a:t>
            </a:r>
            <a:r>
              <a:rPr lang="en-GB" sz="1400" dirty="0" err="1">
                <a:solidFill>
                  <a:schemeClr val="tx1">
                    <a:lumMod val="50000"/>
                  </a:schemeClr>
                </a:solidFill>
              </a:rPr>
              <a:t>Mikocki</a:t>
            </a:r>
            <a:r>
              <a:rPr lang="en-GB" sz="1400" dirty="0">
                <a:solidFill>
                  <a:schemeClr val="tx1">
                    <a:lumMod val="50000"/>
                  </a:schemeClr>
                </a:solidFill>
              </a:rPr>
              <a:t> 1995 p. 151 n°3. </a:t>
            </a:r>
          </a:p>
        </p:txBody>
      </p:sp>
    </p:spTree>
    <p:extLst>
      <p:ext uri="{BB962C8B-B14F-4D97-AF65-F5344CB8AC3E}">
        <p14:creationId xmlns:p14="http://schemas.microsoft.com/office/powerpoint/2010/main" val="1076221190"/>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4"/>
                                        </p:tgtEl>
                                        <p:attrNameLst>
                                          <p:attrName>style.visibility</p:attrName>
                                        </p:attrNameLst>
                                      </p:cBhvr>
                                      <p:to>
                                        <p:strVal val="visible"/>
                                      </p:to>
                                    </p:set>
                                    <p:animEffect transition="in" filter="fade">
                                      <p:cBhvr>
                                        <p:cTn id="49" dur="1000"/>
                                        <p:tgtEl>
                                          <p:spTgt spid="4"/>
                                        </p:tgtEl>
                                      </p:cBhvr>
                                    </p:animEffect>
                                    <p:anim calcmode="lin" valueType="num">
                                      <p:cBhvr>
                                        <p:cTn id="50" dur="1000" fill="hold"/>
                                        <p:tgtEl>
                                          <p:spTgt spid="4"/>
                                        </p:tgtEl>
                                        <p:attrNameLst>
                                          <p:attrName>ppt_x</p:attrName>
                                        </p:attrNameLst>
                                      </p:cBhvr>
                                      <p:tavLst>
                                        <p:tav tm="0">
                                          <p:val>
                                            <p:strVal val="#ppt_x"/>
                                          </p:val>
                                        </p:tav>
                                        <p:tav tm="100000">
                                          <p:val>
                                            <p:strVal val="#ppt_x"/>
                                          </p:val>
                                        </p:tav>
                                      </p:tavLst>
                                    </p:anim>
                                    <p:anim calcmode="lin" valueType="num">
                                      <p:cBhvr>
                                        <p:cTn id="51" dur="1000" fill="hold"/>
                                        <p:tgtEl>
                                          <p:spTgt spid="4"/>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5"/>
                                        </p:tgtEl>
                                        <p:attrNameLst>
                                          <p:attrName>style.visibility</p:attrName>
                                        </p:attrNameLst>
                                      </p:cBhvr>
                                      <p:to>
                                        <p:strVal val="visible"/>
                                      </p:to>
                                    </p:set>
                                    <p:animEffect transition="in" filter="fade">
                                      <p:cBhvr>
                                        <p:cTn id="55" dur="1000"/>
                                        <p:tgtEl>
                                          <p:spTgt spid="5"/>
                                        </p:tgtEl>
                                      </p:cBhvr>
                                    </p:animEffect>
                                    <p:anim calcmode="lin" valueType="num">
                                      <p:cBhvr>
                                        <p:cTn id="56" dur="1000" fill="hold"/>
                                        <p:tgtEl>
                                          <p:spTgt spid="5"/>
                                        </p:tgtEl>
                                        <p:attrNameLst>
                                          <p:attrName>ppt_x</p:attrName>
                                        </p:attrNameLst>
                                      </p:cBhvr>
                                      <p:tavLst>
                                        <p:tav tm="0">
                                          <p:val>
                                            <p:strVal val="#ppt_x"/>
                                          </p:val>
                                        </p:tav>
                                        <p:tav tm="100000">
                                          <p:val>
                                            <p:strVal val="#ppt_x"/>
                                          </p:val>
                                        </p:tav>
                                      </p:tavLst>
                                    </p:anim>
                                    <p:anim calcmode="lin" valueType="num">
                                      <p:cBhvr>
                                        <p:cTn id="5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Aphrodisias</a:t>
            </a:r>
            <a:r>
              <a:rPr lang="en-GB" dirty="0"/>
              <a:t>: AMMIA  - Forts. </a:t>
            </a:r>
          </a:p>
        </p:txBody>
      </p:sp>
      <p:sp>
        <p:nvSpPr>
          <p:cNvPr id="3" name="Content Placeholder 2"/>
          <p:cNvSpPr>
            <a:spLocks noGrp="1"/>
          </p:cNvSpPr>
          <p:nvPr>
            <p:ph idx="1"/>
          </p:nvPr>
        </p:nvSpPr>
        <p:spPr/>
        <p:txBody>
          <a:bodyPr>
            <a:normAutofit/>
          </a:bodyPr>
          <a:lstStyle/>
          <a:p>
            <a:r>
              <a:rPr lang="en-GB" dirty="0" err="1"/>
              <a:t>Ansonsten</a:t>
            </a:r>
            <a:r>
              <a:rPr lang="en-GB" dirty="0"/>
              <a:t> </a:t>
            </a:r>
            <a:r>
              <a:rPr lang="en-GB" dirty="0" err="1"/>
              <a:t>vor</a:t>
            </a:r>
            <a:r>
              <a:rPr lang="en-GB" dirty="0"/>
              <a:t> </a:t>
            </a:r>
            <a:r>
              <a:rPr lang="en-GB" dirty="0" err="1"/>
              <a:t>allem</a:t>
            </a:r>
            <a:r>
              <a:rPr lang="en-GB" dirty="0"/>
              <a:t> der </a:t>
            </a:r>
            <a:r>
              <a:rPr lang="en-GB" dirty="0" err="1"/>
              <a:t>Ehemann</a:t>
            </a:r>
            <a:r>
              <a:rPr lang="en-GB" dirty="0"/>
              <a:t> auf den </a:t>
            </a:r>
            <a:r>
              <a:rPr lang="en-GB" dirty="0" err="1"/>
              <a:t>Inschriften</a:t>
            </a:r>
            <a:r>
              <a:rPr lang="en-GB" dirty="0"/>
              <a:t>:</a:t>
            </a:r>
          </a:p>
          <a:p>
            <a:r>
              <a:rPr lang="en-GB" sz="1400" dirty="0"/>
              <a:t>E.g., </a:t>
            </a:r>
            <a:r>
              <a:rPr lang="en-GB" sz="1400" b="1" dirty="0"/>
              <a:t>IAph2007 8.113 / </a:t>
            </a:r>
            <a:r>
              <a:rPr lang="pt-BR" sz="1400" i="1" dirty="0"/>
              <a:t>CIG</a:t>
            </a:r>
            <a:r>
              <a:rPr lang="pt-BR" sz="1400" dirty="0"/>
              <a:t> 2755 + 2808 + add. p. 1109 ; </a:t>
            </a:r>
            <a:r>
              <a:rPr lang="pt-BR" sz="1400" i="1" dirty="0"/>
              <a:t>LW</a:t>
            </a:r>
            <a:r>
              <a:rPr lang="pt-BR" sz="1400" dirty="0"/>
              <a:t> 592 + 1586 ; Reinach 1906 p. 226, n°132 ; </a:t>
            </a:r>
            <a:r>
              <a:rPr lang="pt-BR" sz="1400" i="1" dirty="0"/>
              <a:t>MAMA</a:t>
            </a:r>
            <a:r>
              <a:rPr lang="pt-BR" sz="1400" dirty="0"/>
              <a:t> 8, 435 ; Reynolds 1991 p. 24 n°5 (= </a:t>
            </a:r>
            <a:r>
              <a:rPr lang="pt-BR" sz="1400" i="1" dirty="0"/>
              <a:t>SEG</a:t>
            </a:r>
            <a:r>
              <a:rPr lang="pt-BR" sz="1400" dirty="0"/>
              <a:t> XLI (1991) n°915).</a:t>
            </a:r>
            <a:br>
              <a:rPr lang="en-GB" sz="1400" b="1" dirty="0"/>
            </a:br>
            <a:r>
              <a:rPr lang="fr-FR" b="1" dirty="0"/>
              <a:t>Dédicace à Aphrodite, aux Augustes divins et au peuple</a:t>
            </a:r>
          </a:p>
          <a:p>
            <a:pPr lvl="1"/>
            <a:r>
              <a:rPr lang="fr-FR" sz="1200" dirty="0"/>
              <a:t>À Aphrodite, aux dieux Augustes et au peuple, </a:t>
            </a:r>
            <a:r>
              <a:rPr lang="fr-FR" sz="1200" dirty="0" err="1"/>
              <a:t>Aristoclès</a:t>
            </a:r>
            <a:r>
              <a:rPr lang="fr-FR" sz="1200" dirty="0"/>
              <a:t> </a:t>
            </a:r>
            <a:r>
              <a:rPr lang="fr-FR" sz="1200" dirty="0" err="1"/>
              <a:t>Molossos</a:t>
            </a:r>
            <a:r>
              <a:rPr lang="fr-FR" sz="1200" dirty="0"/>
              <a:t> fils d'</a:t>
            </a:r>
            <a:r>
              <a:rPr lang="fr-FR" sz="1200" dirty="0" err="1"/>
              <a:t>Artemidoros</a:t>
            </a:r>
            <a:r>
              <a:rPr lang="fr-FR" sz="1200" dirty="0"/>
              <a:t>, un homme illustre et dévoué à la patrie, (a dédié) les rangées de sièges (</a:t>
            </a:r>
            <a:r>
              <a:rPr lang="fr-FR" sz="1200" dirty="0" err="1"/>
              <a:t>pselis</a:t>
            </a:r>
            <a:r>
              <a:rPr lang="fr-FR" sz="1200" dirty="0"/>
              <a:t>) et les voûtes avec </a:t>
            </a:r>
            <a:r>
              <a:rPr lang="fr-FR" sz="1200" dirty="0" err="1"/>
              <a:t>Kaïkos</a:t>
            </a:r>
            <a:r>
              <a:rPr lang="fr-FR" sz="1200" dirty="0"/>
              <a:t> </a:t>
            </a:r>
            <a:r>
              <a:rPr lang="fr-FR" sz="1200" dirty="0" err="1"/>
              <a:t>Papias</a:t>
            </a:r>
            <a:r>
              <a:rPr lang="fr-FR" sz="1200" dirty="0"/>
              <a:t>, fils d'</a:t>
            </a:r>
            <a:r>
              <a:rPr lang="fr-FR" sz="1200" dirty="0" err="1"/>
              <a:t>Artemidoros</a:t>
            </a:r>
            <a:r>
              <a:rPr lang="fr-FR" sz="1200" dirty="0"/>
              <a:t> ; Hermas, fils d'</a:t>
            </a:r>
            <a:r>
              <a:rPr lang="fr-FR" sz="1200" dirty="0" err="1"/>
              <a:t>Aristoclès</a:t>
            </a:r>
            <a:r>
              <a:rPr lang="fr-FR" sz="1200" dirty="0"/>
              <a:t> fils d'</a:t>
            </a:r>
            <a:r>
              <a:rPr lang="fr-FR" sz="1200" dirty="0" err="1"/>
              <a:t>Artemidoros</a:t>
            </a:r>
            <a:r>
              <a:rPr lang="fr-FR" sz="1200" dirty="0"/>
              <a:t>, s'est occupé de l'ouvrage, en application des dispositions testamentaires de </a:t>
            </a:r>
            <a:r>
              <a:rPr lang="fr-FR" sz="1200" dirty="0" err="1"/>
              <a:t>Molossos</a:t>
            </a:r>
            <a:r>
              <a:rPr lang="fr-FR" sz="1200" dirty="0"/>
              <a:t>, qui l'a élevé ; [il s'est également engagé (à construire)] la troisième rangée de siège (</a:t>
            </a:r>
            <a:r>
              <a:rPr lang="fr-FR" sz="1200" dirty="0" err="1"/>
              <a:t>diazoma</a:t>
            </a:r>
            <a:r>
              <a:rPr lang="fr-FR" sz="1200" dirty="0"/>
              <a:t>) du théâtre.</a:t>
            </a:r>
          </a:p>
          <a:p>
            <a:r>
              <a:rPr lang="nb-NO" sz="1600" dirty="0"/>
              <a:t>Reynolds 1991 p. 23 n°2 (</a:t>
            </a:r>
            <a:r>
              <a:rPr lang="nb-NO" sz="1600" i="1" dirty="0"/>
              <a:t>SEG</a:t>
            </a:r>
            <a:r>
              <a:rPr lang="nb-NO" sz="1600" dirty="0"/>
              <a:t> XLI (1994) 912).:</a:t>
            </a:r>
            <a:endParaRPr lang="fr-FR" sz="1600" dirty="0"/>
          </a:p>
          <a:p>
            <a:pPr lvl="1"/>
            <a:r>
              <a:rPr lang="fr-FR" sz="1200" dirty="0"/>
              <a:t>À Aphrodite et aux Augustes divinisés, </a:t>
            </a:r>
            <a:r>
              <a:rPr lang="fr-FR" sz="1200" dirty="0" err="1"/>
              <a:t>Aristoclès</a:t>
            </a:r>
            <a:r>
              <a:rPr lang="fr-FR" sz="1200" dirty="0"/>
              <a:t> </a:t>
            </a:r>
            <a:r>
              <a:rPr lang="fr-FR" sz="1200" dirty="0" err="1"/>
              <a:t>Molossos</a:t>
            </a:r>
            <a:r>
              <a:rPr lang="fr-FR" sz="1200" dirty="0"/>
              <a:t> et </a:t>
            </a:r>
            <a:r>
              <a:rPr lang="fr-FR" sz="1200" dirty="0" err="1"/>
              <a:t>Molossos</a:t>
            </a:r>
            <a:r>
              <a:rPr lang="fr-FR" sz="1200" dirty="0"/>
              <a:t> </a:t>
            </a:r>
            <a:r>
              <a:rPr lang="fr-FR" sz="1200" dirty="0" err="1"/>
              <a:t>Kaikos</a:t>
            </a:r>
            <a:r>
              <a:rPr lang="fr-FR" sz="1200" dirty="0"/>
              <a:t>, fils d'</a:t>
            </a:r>
            <a:r>
              <a:rPr lang="fr-FR" sz="1200" dirty="0" err="1"/>
              <a:t>Artemidoros</a:t>
            </a:r>
            <a:r>
              <a:rPr lang="fr-FR" sz="1200" dirty="0"/>
              <a:t>, (ont dédié) les contreforts, les escaliers, le pavement, les rangées de sièges (</a:t>
            </a:r>
            <a:r>
              <a:rPr lang="fr-FR" sz="1200" dirty="0" err="1"/>
              <a:t>κερκείδ</a:t>
            </a:r>
            <a:r>
              <a:rPr lang="fr-FR" sz="1200" dirty="0"/>
              <a:t>ας), les voûtes et tous les bancs. Hermas a supervisé les travaux, en respect de la volonté de </a:t>
            </a:r>
            <a:r>
              <a:rPr lang="fr-FR" sz="1200" dirty="0" err="1"/>
              <a:t>Molossos</a:t>
            </a:r>
            <a:r>
              <a:rPr lang="fr-FR" sz="1200" dirty="0"/>
              <a:t>, son père adoptif, et a également promis la troisième rangée de sièges (</a:t>
            </a:r>
            <a:r>
              <a:rPr lang="fr-FR" sz="1200" dirty="0" err="1"/>
              <a:t>διάζωσμ</a:t>
            </a:r>
            <a:r>
              <a:rPr lang="fr-FR" sz="1200" dirty="0"/>
              <a:t>α) du théâtre, grâce aux revenus de la fondation de Molossos.</a:t>
            </a:r>
            <a:endParaRPr lang="en-GB" sz="1200" b="1" dirty="0"/>
          </a:p>
          <a:p>
            <a:endParaRPr lang="en-GB" dirty="0"/>
          </a:p>
        </p:txBody>
      </p:sp>
      <p:sp>
        <p:nvSpPr>
          <p:cNvPr id="4" name="TextBox 3"/>
          <p:cNvSpPr txBox="1"/>
          <p:nvPr/>
        </p:nvSpPr>
        <p:spPr>
          <a:xfrm>
            <a:off x="5940152" y="107340"/>
            <a:ext cx="3050188" cy="369332"/>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de-DE" dirty="0"/>
              <a:t>LEAVE OUT ???</a:t>
            </a:r>
            <a:endParaRPr lang="en-GB" dirty="0"/>
          </a:p>
        </p:txBody>
      </p:sp>
    </p:spTree>
    <p:extLst>
      <p:ext uri="{BB962C8B-B14F-4D97-AF65-F5344CB8AC3E}">
        <p14:creationId xmlns:p14="http://schemas.microsoft.com/office/powerpoint/2010/main" val="1543111803"/>
      </p:ext>
    </p:extLst>
  </p:cSld>
  <p:clrMapOvr>
    <a:masterClrMapping/>
  </p:clrMapOvr>
  <p:transition spd="slow">
    <p:randomBa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normAutofit/>
          </a:bodyPr>
          <a:lstStyle/>
          <a:p>
            <a:r>
              <a:rPr lang="en-GB" dirty="0" err="1"/>
              <a:t>Aphrodisias</a:t>
            </a:r>
            <a:r>
              <a:rPr lang="en-GB" dirty="0"/>
              <a:t>: 2. Generation -</a:t>
            </a:r>
          </a:p>
        </p:txBody>
      </p:sp>
      <p:sp>
        <p:nvSpPr>
          <p:cNvPr id="3" name="Content Placeholder 2"/>
          <p:cNvSpPr>
            <a:spLocks noGrp="1"/>
          </p:cNvSpPr>
          <p:nvPr>
            <p:ph idx="1"/>
          </p:nvPr>
        </p:nvSpPr>
        <p:spPr>
          <a:xfrm>
            <a:off x="457200" y="1600200"/>
            <a:ext cx="3106688" cy="4525963"/>
          </a:xfrm>
        </p:spPr>
        <p:txBody>
          <a:bodyPr/>
          <a:lstStyle/>
          <a:p>
            <a:r>
              <a:rPr lang="en-GB" b="1" dirty="0"/>
              <a:t>Honorary/funerary inscription for Claudia </a:t>
            </a:r>
            <a:r>
              <a:rPr lang="en-GB" b="1" dirty="0" err="1"/>
              <a:t>Tryphosa</a:t>
            </a:r>
            <a:r>
              <a:rPr lang="en-GB" b="1" dirty="0"/>
              <a:t> Paulina</a:t>
            </a:r>
            <a:br>
              <a:rPr lang="en-GB" b="1" dirty="0"/>
            </a:br>
            <a:r>
              <a:rPr lang="en-GB" b="1" i="1" dirty="0" err="1"/>
              <a:t>archiereia</a:t>
            </a:r>
            <a:r>
              <a:rPr lang="en-GB" b="1" dirty="0"/>
              <a:t> by boule and demos</a:t>
            </a:r>
          </a:p>
          <a:p>
            <a:r>
              <a:rPr lang="en-GB" b="1" dirty="0">
                <a:solidFill>
                  <a:srgbClr val="00B0F0"/>
                </a:solidFill>
              </a:rPr>
              <a:t>Her mother was also </a:t>
            </a:r>
            <a:r>
              <a:rPr lang="en-GB" b="1" i="1" dirty="0" err="1">
                <a:solidFill>
                  <a:srgbClr val="00B0F0"/>
                </a:solidFill>
              </a:rPr>
              <a:t>archiereia</a:t>
            </a:r>
            <a:r>
              <a:rPr lang="en-GB" b="1" dirty="0">
                <a:solidFill>
                  <a:srgbClr val="00B0F0"/>
                </a:solidFill>
              </a:rPr>
              <a:t> </a:t>
            </a:r>
            <a:r>
              <a:rPr lang="en-GB" b="1" dirty="0"/>
              <a:t>!</a:t>
            </a:r>
            <a:endParaRPr lang="en-GB" dirty="0"/>
          </a:p>
        </p:txBody>
      </p:sp>
      <p:sp>
        <p:nvSpPr>
          <p:cNvPr id="4" name="TextBox 3"/>
          <p:cNvSpPr txBox="1"/>
          <p:nvPr/>
        </p:nvSpPr>
        <p:spPr>
          <a:xfrm>
            <a:off x="4644008" y="1484784"/>
            <a:ext cx="3816424" cy="3693319"/>
          </a:xfrm>
          <a:prstGeom prst="rect">
            <a:avLst/>
          </a:prstGeom>
          <a:noFill/>
        </p:spPr>
        <p:txBody>
          <a:bodyPr wrap="square" rtlCol="0">
            <a:spAutoFit/>
          </a:bodyPr>
          <a:lstStyle/>
          <a:p>
            <a:r>
              <a:rPr lang="en-GB" b="1" dirty="0"/>
              <a:t>LW 1607.</a:t>
            </a:r>
            <a:br>
              <a:rPr lang="en-GB" b="1" dirty="0"/>
            </a:br>
            <a:r>
              <a:rPr lang="en-GB" dirty="0"/>
              <a:t>ἡ β</a:t>
            </a:r>
            <a:r>
              <a:rPr lang="en-GB" dirty="0" err="1"/>
              <a:t>ουλὴ</a:t>
            </a:r>
            <a:r>
              <a:rPr lang="en-GB" dirty="0"/>
              <a:t> καὶ ὁ </a:t>
            </a:r>
            <a:r>
              <a:rPr lang="en-GB" dirty="0" err="1"/>
              <a:t>δῆμος</a:t>
            </a:r>
            <a:r>
              <a:rPr lang="en-GB" dirty="0"/>
              <a:t> </a:t>
            </a:r>
            <a:r>
              <a:rPr lang="en-GB" dirty="0" err="1"/>
              <a:t>ἐτεί</a:t>
            </a:r>
            <a:r>
              <a:rPr lang="en-GB" dirty="0"/>
              <a:t>-</a:t>
            </a:r>
          </a:p>
          <a:p>
            <a:r>
              <a:rPr lang="en-GB" dirty="0" err="1"/>
              <a:t>μησ</a:t>
            </a:r>
            <a:r>
              <a:rPr lang="en-GB" dirty="0"/>
              <a:t>αν καὶ μετηλλαχυῖ-</a:t>
            </a:r>
          </a:p>
          <a:p>
            <a:r>
              <a:rPr lang="en-GB" dirty="0"/>
              <a:t>αν </a:t>
            </a:r>
            <a:r>
              <a:rPr lang="en-GB" dirty="0" err="1"/>
              <a:t>Κλ</a:t>
            </a:r>
            <a:r>
              <a:rPr lang="en-GB" dirty="0"/>
              <a:t>αυδίαν, Κλαυδίου</a:t>
            </a:r>
          </a:p>
          <a:p>
            <a:r>
              <a:rPr lang="en-GB" dirty="0"/>
              <a:t>Ἀπ</a:t>
            </a:r>
            <a:r>
              <a:rPr lang="en-GB" dirty="0" err="1"/>
              <a:t>ολλωνίου</a:t>
            </a:r>
            <a:r>
              <a:rPr lang="en-GB" dirty="0"/>
              <a:t> </a:t>
            </a:r>
            <a:r>
              <a:rPr lang="en-GB" b="1" dirty="0" err="1">
                <a:solidFill>
                  <a:srgbClr val="00B0F0"/>
                </a:solidFill>
              </a:rPr>
              <a:t>ἀρχιερέως</a:t>
            </a:r>
            <a:r>
              <a:rPr lang="en-GB" dirty="0">
                <a:solidFill>
                  <a:srgbClr val="00B0F0"/>
                </a:solidFill>
              </a:rPr>
              <a:t> </a:t>
            </a:r>
            <a:r>
              <a:rPr lang="en-GB" dirty="0" err="1"/>
              <a:t>θυγ</a:t>
            </a:r>
            <a:r>
              <a:rPr lang="en-GB" dirty="0"/>
              <a:t>ατέρα,</a:t>
            </a:r>
          </a:p>
          <a:p>
            <a:r>
              <a:rPr lang="en-GB" baseline="30000" dirty="0"/>
              <a:t>5</a:t>
            </a:r>
            <a:r>
              <a:rPr lang="en-GB" dirty="0"/>
              <a:t> </a:t>
            </a:r>
            <a:r>
              <a:rPr lang="en-GB" dirty="0" err="1"/>
              <a:t>Τρυφῶσ</a:t>
            </a:r>
            <a:r>
              <a:rPr lang="en-GB" dirty="0"/>
              <a:t>αν Παυλεῖναν, </a:t>
            </a:r>
            <a:r>
              <a:rPr lang="en-GB" b="1" dirty="0">
                <a:solidFill>
                  <a:srgbClr val="00B0F0"/>
                </a:solidFill>
              </a:rPr>
              <a:t>ἀρχι-</a:t>
            </a:r>
          </a:p>
          <a:p>
            <a:r>
              <a:rPr lang="en-GB" b="1" dirty="0" err="1">
                <a:solidFill>
                  <a:srgbClr val="00B0F0"/>
                </a:solidFill>
              </a:rPr>
              <a:t>έρει</a:t>
            </a:r>
            <a:r>
              <a:rPr lang="en-GB" b="1" dirty="0">
                <a:solidFill>
                  <a:srgbClr val="00B0F0"/>
                </a:solidFill>
              </a:rPr>
              <a:t>αν</a:t>
            </a:r>
            <a:r>
              <a:rPr lang="en-GB" dirty="0"/>
              <a:t>, διά τε τὴν τοῦ πατρὸς</a:t>
            </a:r>
          </a:p>
          <a:p>
            <a:r>
              <a:rPr lang="en-GB" dirty="0"/>
              <a:t>καὶ </a:t>
            </a:r>
            <a:r>
              <a:rPr lang="en-GB" dirty="0" err="1"/>
              <a:t>τῶν</a:t>
            </a:r>
            <a:r>
              <a:rPr lang="en-GB" dirty="0"/>
              <a:t> π</a:t>
            </a:r>
            <a:r>
              <a:rPr lang="en-GB" dirty="0" err="1"/>
              <a:t>ρογόνων</a:t>
            </a:r>
            <a:r>
              <a:rPr lang="en-GB" dirty="0"/>
              <a:t> α</a:t>
            </a:r>
            <a:r>
              <a:rPr lang="en-GB" dirty="0" err="1"/>
              <a:t>ὐτῆς</a:t>
            </a:r>
            <a:r>
              <a:rPr lang="en-GB" dirty="0"/>
              <a:t> </a:t>
            </a:r>
            <a:r>
              <a:rPr lang="en-GB" dirty="0" err="1"/>
              <a:t>εἰς</a:t>
            </a:r>
            <a:endParaRPr lang="en-GB" dirty="0"/>
          </a:p>
          <a:p>
            <a:r>
              <a:rPr lang="en-GB" dirty="0" err="1"/>
              <a:t>τὴν</a:t>
            </a:r>
            <a:r>
              <a:rPr lang="en-GB" dirty="0"/>
              <a:t> πα</a:t>
            </a:r>
            <a:r>
              <a:rPr lang="en-GB" dirty="0" err="1"/>
              <a:t>τρίδ</a:t>
            </a:r>
            <a:r>
              <a:rPr lang="en-GB" dirty="0"/>
              <a:t>α ἐν πᾶσι φιλοτει-</a:t>
            </a:r>
          </a:p>
          <a:p>
            <a:r>
              <a:rPr lang="en-GB" dirty="0" err="1"/>
              <a:t>μεί</a:t>
            </a:r>
            <a:r>
              <a:rPr lang="en-GB" dirty="0"/>
              <a:t>αν καὶ διὰ τὴν ἑαυτῆς κοσ-</a:t>
            </a:r>
          </a:p>
          <a:p>
            <a:r>
              <a:rPr lang="en-GB" baseline="30000" dirty="0"/>
              <a:t>10 </a:t>
            </a:r>
            <a:r>
              <a:rPr lang="en-GB" dirty="0" err="1"/>
              <a:t>μιότητ</a:t>
            </a:r>
            <a:r>
              <a:rPr lang="en-GB" dirty="0"/>
              <a:t>α, κάλλει διενενκοῦ-</a:t>
            </a:r>
          </a:p>
          <a:p>
            <a:r>
              <a:rPr lang="en-GB" dirty="0"/>
              <a:t>σαν καὶ </a:t>
            </a:r>
            <a:r>
              <a:rPr lang="en-GB" dirty="0" err="1"/>
              <a:t>τελευτήσ</a:t>
            </a:r>
            <a:r>
              <a:rPr lang="en-GB" dirty="0"/>
              <a:t>ασαν παρ-</a:t>
            </a:r>
          </a:p>
          <a:p>
            <a:r>
              <a:rPr lang="en-GB" dirty="0" err="1"/>
              <a:t>θένον</a:t>
            </a:r>
            <a:r>
              <a:rPr lang="en-GB" dirty="0"/>
              <a:t> </a:t>
            </a:r>
            <a:r>
              <a:rPr lang="en-GB" dirty="0" err="1"/>
              <a:t>ἔτι</a:t>
            </a:r>
            <a:r>
              <a:rPr lang="en-GB" dirty="0"/>
              <a:t>.</a:t>
            </a:r>
          </a:p>
        </p:txBody>
      </p:sp>
      <p:sp>
        <p:nvSpPr>
          <p:cNvPr id="5" name="TextBox 4"/>
          <p:cNvSpPr txBox="1"/>
          <p:nvPr/>
        </p:nvSpPr>
        <p:spPr>
          <a:xfrm>
            <a:off x="5940152" y="107340"/>
            <a:ext cx="3050188" cy="369332"/>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de-DE" dirty="0"/>
              <a:t>LEAVE OUT ???</a:t>
            </a:r>
            <a:endParaRPr lang="en-GB" dirty="0"/>
          </a:p>
        </p:txBody>
      </p:sp>
    </p:spTree>
    <p:extLst>
      <p:ext uri="{BB962C8B-B14F-4D97-AF65-F5344CB8AC3E}">
        <p14:creationId xmlns:p14="http://schemas.microsoft.com/office/powerpoint/2010/main" val="2587098948"/>
      </p:ext>
    </p:extLst>
  </p:cSld>
  <p:clrMapOvr>
    <a:masterClrMapping/>
  </p:clrMapOvr>
  <p:transition spd="slow">
    <p:randomBa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normAutofit/>
          </a:bodyPr>
          <a:lstStyle/>
          <a:p>
            <a:r>
              <a:rPr lang="en-GB" dirty="0" err="1"/>
              <a:t>Ephesos</a:t>
            </a:r>
            <a:r>
              <a:rPr lang="en-GB" dirty="0"/>
              <a:t>: </a:t>
            </a:r>
            <a:r>
              <a:rPr lang="en-GB" dirty="0" err="1"/>
              <a:t>Prytane</a:t>
            </a:r>
            <a:r>
              <a:rPr lang="en-GB" dirty="0"/>
              <a:t> &amp; </a:t>
            </a:r>
            <a:r>
              <a:rPr lang="en-GB" dirty="0" err="1"/>
              <a:t>Priesterin</a:t>
            </a:r>
            <a:endParaRPr lang="en-GB" dirty="0"/>
          </a:p>
        </p:txBody>
      </p:sp>
      <p:sp>
        <p:nvSpPr>
          <p:cNvPr id="7" name="Content Placeholder 6"/>
          <p:cNvSpPr>
            <a:spLocks noGrp="1"/>
          </p:cNvSpPr>
          <p:nvPr>
            <p:ph idx="1"/>
          </p:nvPr>
        </p:nvSpPr>
        <p:spPr>
          <a:xfrm>
            <a:off x="179512" y="1600200"/>
            <a:ext cx="4114800" cy="4525963"/>
          </a:xfrm>
        </p:spPr>
        <p:txBody>
          <a:bodyPr>
            <a:normAutofit/>
          </a:bodyPr>
          <a:lstStyle/>
          <a:p>
            <a:r>
              <a:rPr lang="en-GB" sz="2000" b="1" dirty="0" err="1">
                <a:solidFill>
                  <a:schemeClr val="accent5">
                    <a:lumMod val="60000"/>
                    <a:lumOff val="40000"/>
                  </a:schemeClr>
                </a:solidFill>
                <a:effectLst>
                  <a:outerShdw blurRad="38100" dist="38100" dir="2700000" algn="tl">
                    <a:srgbClr val="000000">
                      <a:alpha val="43137"/>
                    </a:srgbClr>
                  </a:outerShdw>
                </a:effectLst>
              </a:rPr>
              <a:t>Prytanis</a:t>
            </a:r>
            <a:r>
              <a:rPr lang="en-GB" sz="2000" b="1" dirty="0">
                <a:solidFill>
                  <a:schemeClr val="accent5">
                    <a:lumMod val="60000"/>
                    <a:lumOff val="40000"/>
                  </a:schemeClr>
                </a:solidFill>
                <a:effectLst>
                  <a:outerShdw blurRad="38100" dist="38100" dir="2700000" algn="tl">
                    <a:srgbClr val="000000">
                      <a:alpha val="43137"/>
                    </a:srgbClr>
                  </a:outerShdw>
                </a:effectLst>
              </a:rPr>
              <a:t> </a:t>
            </a:r>
            <a:r>
              <a:rPr lang="en-GB" sz="2000" b="1" dirty="0" err="1">
                <a:solidFill>
                  <a:schemeClr val="accent5">
                    <a:lumMod val="60000"/>
                    <a:lumOff val="40000"/>
                  </a:schemeClr>
                </a:solidFill>
                <a:effectLst>
                  <a:outerShdw blurRad="38100" dist="38100" dir="2700000" algn="tl">
                    <a:srgbClr val="000000">
                      <a:alpha val="43137"/>
                    </a:srgbClr>
                  </a:outerShdw>
                </a:effectLst>
              </a:rPr>
              <a:t>Favonia</a:t>
            </a:r>
            <a:r>
              <a:rPr lang="en-GB" sz="2000" b="1" dirty="0">
                <a:solidFill>
                  <a:schemeClr val="accent5">
                    <a:lumMod val="60000"/>
                    <a:lumOff val="40000"/>
                  </a:schemeClr>
                </a:solidFill>
                <a:effectLst>
                  <a:outerShdw blurRad="38100" dist="38100" dir="2700000" algn="tl">
                    <a:srgbClr val="000000">
                      <a:alpha val="43137"/>
                    </a:srgbClr>
                  </a:outerShdw>
                </a:effectLst>
              </a:rPr>
              <a:t> </a:t>
            </a:r>
            <a:r>
              <a:rPr lang="en-GB" sz="2000" b="1" dirty="0" err="1">
                <a:solidFill>
                  <a:schemeClr val="accent5">
                    <a:lumMod val="60000"/>
                    <a:lumOff val="40000"/>
                  </a:schemeClr>
                </a:solidFill>
                <a:effectLst>
                  <a:outerShdw blurRad="38100" dist="38100" dir="2700000" algn="tl">
                    <a:srgbClr val="000000">
                      <a:alpha val="43137"/>
                    </a:srgbClr>
                  </a:outerShdw>
                </a:effectLst>
              </a:rPr>
              <a:t>Flaccilla</a:t>
            </a:r>
            <a:endParaRPr lang="en-GB" sz="2000" b="1" dirty="0">
              <a:solidFill>
                <a:schemeClr val="accent5">
                  <a:lumMod val="60000"/>
                  <a:lumOff val="40000"/>
                </a:schemeClr>
              </a:solidFill>
              <a:effectLst>
                <a:outerShdw blurRad="38100" dist="38100" dir="2700000" algn="tl">
                  <a:srgbClr val="000000">
                    <a:alpha val="43137"/>
                  </a:srgbClr>
                </a:outerShdw>
              </a:effectLst>
            </a:endParaRPr>
          </a:p>
          <a:p>
            <a:pPr lvl="1"/>
            <a:r>
              <a:rPr lang="en-GB" sz="1600" dirty="0" err="1">
                <a:solidFill>
                  <a:schemeClr val="accent5">
                    <a:lumMod val="60000"/>
                    <a:lumOff val="40000"/>
                  </a:schemeClr>
                </a:solidFill>
                <a:effectLst>
                  <a:outerShdw blurRad="38100" dist="38100" dir="2700000" algn="tl">
                    <a:srgbClr val="000000">
                      <a:alpha val="43137"/>
                    </a:srgbClr>
                  </a:outerShdw>
                </a:effectLst>
              </a:rPr>
              <a:t>Danksagung</a:t>
            </a:r>
            <a:r>
              <a:rPr lang="en-GB" sz="1600" dirty="0">
                <a:solidFill>
                  <a:schemeClr val="accent5">
                    <a:lumMod val="60000"/>
                    <a:lumOff val="40000"/>
                  </a:schemeClr>
                </a:solidFill>
                <a:effectLst>
                  <a:outerShdw blurRad="38100" dist="38100" dir="2700000" algn="tl">
                    <a:srgbClr val="000000">
                      <a:alpha val="43137"/>
                    </a:srgbClr>
                  </a:outerShdw>
                </a:effectLst>
              </a:rPr>
              <a:t> an Hestia, </a:t>
            </a:r>
            <a:r>
              <a:rPr lang="en-GB" sz="1600" dirty="0" err="1">
                <a:solidFill>
                  <a:schemeClr val="accent5">
                    <a:lumMod val="60000"/>
                    <a:lumOff val="40000"/>
                  </a:schemeClr>
                </a:solidFill>
                <a:effectLst>
                  <a:outerShdw blurRad="38100" dist="38100" dir="2700000" algn="tl">
                    <a:srgbClr val="000000">
                      <a:alpha val="43137"/>
                    </a:srgbClr>
                  </a:outerShdw>
                </a:effectLst>
              </a:rPr>
              <a:t>Boulai</a:t>
            </a:r>
            <a:r>
              <a:rPr lang="en-GB" sz="1600" dirty="0">
                <a:solidFill>
                  <a:schemeClr val="accent5">
                    <a:lumMod val="60000"/>
                    <a:lumOff val="40000"/>
                  </a:schemeClr>
                </a:solidFill>
                <a:effectLst>
                  <a:outerShdw blurRad="38100" dist="38100" dir="2700000" algn="tl">
                    <a:srgbClr val="000000">
                      <a:alpha val="43137"/>
                    </a:srgbClr>
                  </a:outerShdw>
                </a:effectLst>
              </a:rPr>
              <a:t>&lt;a&gt;, Demeter, </a:t>
            </a:r>
            <a:r>
              <a:rPr lang="en-GB" sz="1600" dirty="0" err="1">
                <a:solidFill>
                  <a:schemeClr val="accent5">
                    <a:lumMod val="60000"/>
                    <a:lumOff val="40000"/>
                  </a:schemeClr>
                </a:solidFill>
                <a:effectLst>
                  <a:outerShdw blurRad="38100" dist="38100" dir="2700000" algn="tl">
                    <a:srgbClr val="000000">
                      <a:alpha val="43137"/>
                    </a:srgbClr>
                  </a:outerShdw>
                </a:effectLst>
              </a:rPr>
              <a:t>Kore</a:t>
            </a:r>
            <a:r>
              <a:rPr lang="en-GB" sz="1600" dirty="0">
                <a:solidFill>
                  <a:schemeClr val="accent5">
                    <a:lumMod val="60000"/>
                    <a:lumOff val="40000"/>
                  </a:schemeClr>
                </a:solidFill>
                <a:effectLst>
                  <a:outerShdw blurRad="38100" dist="38100" dir="2700000" algn="tl">
                    <a:srgbClr val="000000">
                      <a:alpha val="43137"/>
                    </a:srgbClr>
                  </a:outerShdw>
                </a:effectLst>
              </a:rPr>
              <a:t>, </a:t>
            </a:r>
            <a:r>
              <a:rPr lang="en-GB" sz="1600" dirty="0" err="1">
                <a:solidFill>
                  <a:schemeClr val="accent5">
                    <a:lumMod val="60000"/>
                    <a:lumOff val="40000"/>
                  </a:schemeClr>
                </a:solidFill>
                <a:effectLst>
                  <a:outerShdw blurRad="38100" dist="38100" dir="2700000" algn="tl">
                    <a:srgbClr val="000000">
                      <a:alpha val="43137"/>
                    </a:srgbClr>
                  </a:outerShdw>
                </a:effectLst>
              </a:rPr>
              <a:t>Pyraphtharton</a:t>
            </a:r>
            <a:r>
              <a:rPr lang="en-GB" sz="1600" dirty="0">
                <a:solidFill>
                  <a:schemeClr val="accent5">
                    <a:lumMod val="60000"/>
                    <a:lumOff val="40000"/>
                  </a:schemeClr>
                </a:solidFill>
                <a:effectLst>
                  <a:outerShdw blurRad="38100" dist="38100" dir="2700000" algn="tl">
                    <a:srgbClr val="000000">
                      <a:alpha val="43137"/>
                    </a:srgbClr>
                  </a:outerShdw>
                </a:effectLst>
              </a:rPr>
              <a:t>, Apollo </a:t>
            </a:r>
            <a:r>
              <a:rPr lang="en-GB" sz="1600" dirty="0" err="1">
                <a:solidFill>
                  <a:schemeClr val="accent5">
                    <a:lumMod val="60000"/>
                    <a:lumOff val="40000"/>
                  </a:schemeClr>
                </a:solidFill>
                <a:effectLst>
                  <a:outerShdw blurRad="38100" dist="38100" dir="2700000" algn="tl">
                    <a:srgbClr val="000000">
                      <a:alpha val="43137"/>
                    </a:srgbClr>
                  </a:outerShdw>
                </a:effectLst>
              </a:rPr>
              <a:t>Klarios</a:t>
            </a:r>
            <a:r>
              <a:rPr lang="en-GB" sz="1600" dirty="0">
                <a:solidFill>
                  <a:schemeClr val="accent5">
                    <a:lumMod val="60000"/>
                    <a:lumOff val="40000"/>
                  </a:schemeClr>
                </a:solidFill>
                <a:effectLst>
                  <a:outerShdw blurRad="38100" dist="38100" dir="2700000" algn="tl">
                    <a:srgbClr val="000000">
                      <a:alpha val="43137"/>
                    </a:srgbClr>
                  </a:outerShdw>
                </a:effectLst>
              </a:rPr>
              <a:t>, </a:t>
            </a:r>
            <a:r>
              <a:rPr lang="en-GB" sz="1600" dirty="0" err="1">
                <a:solidFill>
                  <a:schemeClr val="accent5">
                    <a:lumMod val="60000"/>
                    <a:lumOff val="40000"/>
                  </a:schemeClr>
                </a:solidFill>
                <a:effectLst>
                  <a:outerShdw blurRad="38100" dist="38100" dir="2700000" algn="tl">
                    <a:srgbClr val="000000">
                      <a:alpha val="43137"/>
                    </a:srgbClr>
                  </a:outerShdw>
                </a:effectLst>
              </a:rPr>
              <a:t>Sopolis</a:t>
            </a:r>
            <a:r>
              <a:rPr lang="en-GB" sz="1600" dirty="0">
                <a:solidFill>
                  <a:schemeClr val="accent5">
                    <a:lumMod val="60000"/>
                    <a:lumOff val="40000"/>
                  </a:schemeClr>
                </a:solidFill>
                <a:effectLst>
                  <a:outerShdw blurRad="38100" dist="38100" dir="2700000" algn="tl">
                    <a:srgbClr val="000000">
                      <a:alpha val="43137"/>
                    </a:srgbClr>
                  </a:outerShdw>
                </a:effectLst>
              </a:rPr>
              <a:t> und </a:t>
            </a:r>
            <a:r>
              <a:rPr lang="en-GB" sz="1600" dirty="0" err="1">
                <a:solidFill>
                  <a:schemeClr val="accent5">
                    <a:lumMod val="60000"/>
                    <a:lumOff val="40000"/>
                  </a:schemeClr>
                </a:solidFill>
                <a:effectLst>
                  <a:outerShdw blurRad="38100" dist="38100" dir="2700000" algn="tl">
                    <a:srgbClr val="000000">
                      <a:alpha val="43137"/>
                    </a:srgbClr>
                  </a:outerShdw>
                </a:effectLst>
              </a:rPr>
              <a:t>alle</a:t>
            </a:r>
            <a:r>
              <a:rPr lang="en-GB" sz="1600" dirty="0">
                <a:solidFill>
                  <a:schemeClr val="accent5">
                    <a:lumMod val="60000"/>
                    <a:lumOff val="40000"/>
                  </a:schemeClr>
                </a:solidFill>
                <a:effectLst>
                  <a:outerShdw blurRad="38100" dist="38100" dir="2700000" algn="tl">
                    <a:srgbClr val="000000">
                      <a:alpha val="43137"/>
                    </a:srgbClr>
                  </a:outerShdw>
                </a:effectLst>
              </a:rPr>
              <a:t> </a:t>
            </a:r>
            <a:r>
              <a:rPr lang="en-GB" sz="1600" dirty="0" err="1">
                <a:solidFill>
                  <a:schemeClr val="accent5">
                    <a:lumMod val="60000"/>
                    <a:lumOff val="40000"/>
                  </a:schemeClr>
                </a:solidFill>
                <a:effectLst>
                  <a:outerShdw blurRad="38100" dist="38100" dir="2700000" algn="tl">
                    <a:srgbClr val="000000">
                      <a:alpha val="43137"/>
                    </a:srgbClr>
                  </a:outerShdw>
                </a:effectLst>
              </a:rPr>
              <a:t>Götter</a:t>
            </a:r>
            <a:br>
              <a:rPr lang="en-GB" sz="1600" dirty="0">
                <a:solidFill>
                  <a:schemeClr val="accent5">
                    <a:lumMod val="60000"/>
                    <a:lumOff val="40000"/>
                  </a:schemeClr>
                </a:solidFill>
                <a:effectLst>
                  <a:outerShdw blurRad="38100" dist="38100" dir="2700000" algn="tl">
                    <a:srgbClr val="000000">
                      <a:alpha val="43137"/>
                    </a:srgbClr>
                  </a:outerShdw>
                </a:effectLst>
              </a:rPr>
            </a:br>
            <a:r>
              <a:rPr lang="en-GB" sz="1600" dirty="0">
                <a:solidFill>
                  <a:schemeClr val="accent5">
                    <a:lumMod val="60000"/>
                    <a:lumOff val="40000"/>
                  </a:schemeClr>
                </a:solidFill>
                <a:effectLst>
                  <a:outerShdw blurRad="38100" dist="38100" dir="2700000" algn="tl">
                    <a:srgbClr val="000000">
                      <a:alpha val="43137"/>
                    </a:srgbClr>
                  </a:outerShdw>
                </a:effectLst>
              </a:rPr>
              <a:t>(…) hat </a:t>
            </a:r>
            <a:r>
              <a:rPr lang="en-GB" sz="1600" dirty="0" err="1">
                <a:solidFill>
                  <a:schemeClr val="accent5">
                    <a:lumMod val="60000"/>
                    <a:lumOff val="40000"/>
                  </a:schemeClr>
                </a:solidFill>
                <a:effectLst>
                  <a:outerShdw blurRad="38100" dist="38100" dir="2700000" algn="tl">
                    <a:srgbClr val="000000">
                      <a:alpha val="43137"/>
                    </a:srgbClr>
                  </a:outerShdw>
                </a:effectLst>
              </a:rPr>
              <a:t>alle</a:t>
            </a:r>
            <a:r>
              <a:rPr lang="en-GB" sz="1600" dirty="0">
                <a:solidFill>
                  <a:schemeClr val="accent5">
                    <a:lumMod val="60000"/>
                    <a:lumOff val="40000"/>
                  </a:schemeClr>
                </a:solidFill>
                <a:effectLst>
                  <a:outerShdw blurRad="38100" dist="38100" dir="2700000" algn="tl">
                    <a:srgbClr val="000000">
                      <a:alpha val="43137"/>
                    </a:srgbClr>
                  </a:outerShdw>
                </a:effectLst>
              </a:rPr>
              <a:t> </a:t>
            </a:r>
            <a:r>
              <a:rPr lang="en-GB" sz="1600" dirty="0" err="1">
                <a:solidFill>
                  <a:schemeClr val="accent5">
                    <a:lumMod val="60000"/>
                    <a:lumOff val="40000"/>
                  </a:schemeClr>
                </a:solidFill>
                <a:effectLst>
                  <a:outerShdw blurRad="38100" dist="38100" dir="2700000" algn="tl">
                    <a:srgbClr val="000000">
                      <a:alpha val="43137"/>
                    </a:srgbClr>
                  </a:outerShdw>
                </a:effectLst>
              </a:rPr>
              <a:t>Mysterien</a:t>
            </a:r>
            <a:r>
              <a:rPr lang="en-GB" sz="1600" dirty="0">
                <a:solidFill>
                  <a:schemeClr val="accent5">
                    <a:lumMod val="60000"/>
                    <a:lumOff val="40000"/>
                  </a:schemeClr>
                </a:solidFill>
                <a:effectLst>
                  <a:outerShdw blurRad="38100" dist="38100" dir="2700000" algn="tl">
                    <a:srgbClr val="000000">
                      <a:alpha val="43137"/>
                    </a:srgbClr>
                  </a:outerShdw>
                </a:effectLst>
              </a:rPr>
              <a:t> </a:t>
            </a:r>
            <a:r>
              <a:rPr lang="en-GB" sz="1600" dirty="0" err="1">
                <a:solidFill>
                  <a:schemeClr val="accent5">
                    <a:lumMod val="60000"/>
                    <a:lumOff val="40000"/>
                  </a:schemeClr>
                </a:solidFill>
                <a:effectLst>
                  <a:outerShdw blurRad="38100" dist="38100" dir="2700000" algn="tl">
                    <a:srgbClr val="000000">
                      <a:alpha val="43137"/>
                    </a:srgbClr>
                  </a:outerShdw>
                </a:effectLst>
              </a:rPr>
              <a:t>ausgefuehrt</a:t>
            </a:r>
            <a:r>
              <a:rPr lang="en-GB" sz="1600" dirty="0">
                <a:solidFill>
                  <a:schemeClr val="accent5">
                    <a:lumMod val="60000"/>
                    <a:lumOff val="40000"/>
                  </a:schemeClr>
                </a:solidFill>
                <a:effectLst>
                  <a:outerShdw blurRad="38100" dist="38100" dir="2700000" algn="tl">
                    <a:srgbClr val="000000">
                      <a:alpha val="43137"/>
                    </a:srgbClr>
                  </a:outerShdw>
                </a:effectLst>
              </a:rPr>
              <a:t>…</a:t>
            </a:r>
          </a:p>
          <a:p>
            <a:pPr lvl="1"/>
            <a:r>
              <a:rPr lang="en-GB" sz="1800" dirty="0" err="1">
                <a:solidFill>
                  <a:schemeClr val="accent5">
                    <a:lumMod val="60000"/>
                    <a:lumOff val="40000"/>
                  </a:schemeClr>
                </a:solidFill>
                <a:effectLst>
                  <a:outerShdw blurRad="38100" dist="38100" dir="2700000" algn="tl">
                    <a:srgbClr val="000000">
                      <a:alpha val="43137"/>
                    </a:srgbClr>
                  </a:outerShdw>
                </a:effectLst>
              </a:rPr>
              <a:t>Standardwidmung</a:t>
            </a:r>
            <a:r>
              <a:rPr lang="en-GB" sz="1800" dirty="0">
                <a:solidFill>
                  <a:schemeClr val="accent5">
                    <a:lumMod val="60000"/>
                    <a:lumOff val="40000"/>
                  </a:schemeClr>
                </a:solidFill>
                <a:effectLst>
                  <a:outerShdw blurRad="38100" dist="38100" dir="2700000" algn="tl">
                    <a:srgbClr val="000000">
                      <a:alpha val="43137"/>
                    </a:srgbClr>
                  </a:outerShdw>
                </a:effectLst>
              </a:rPr>
              <a:t> </a:t>
            </a:r>
            <a:r>
              <a:rPr lang="en-GB" sz="1800" dirty="0" err="1">
                <a:solidFill>
                  <a:schemeClr val="accent5">
                    <a:lumMod val="60000"/>
                    <a:lumOff val="40000"/>
                  </a:schemeClr>
                </a:solidFill>
                <a:effectLst>
                  <a:outerShdw blurRad="38100" dist="38100" dir="2700000" algn="tl">
                    <a:srgbClr val="000000">
                      <a:alpha val="43137"/>
                    </a:srgbClr>
                  </a:outerShdw>
                </a:effectLst>
              </a:rPr>
              <a:t>für</a:t>
            </a:r>
            <a:r>
              <a:rPr lang="en-GB" sz="1800" dirty="0">
                <a:solidFill>
                  <a:schemeClr val="accent5">
                    <a:lumMod val="60000"/>
                    <a:lumOff val="40000"/>
                  </a:schemeClr>
                </a:solidFill>
                <a:effectLst>
                  <a:outerShdw blurRad="38100" dist="38100" dir="2700000" algn="tl">
                    <a:srgbClr val="000000">
                      <a:alpha val="43137"/>
                    </a:srgbClr>
                  </a:outerShdw>
                </a:effectLst>
              </a:rPr>
              <a:t> </a:t>
            </a:r>
            <a:r>
              <a:rPr lang="en-GB" sz="1800" dirty="0" err="1">
                <a:solidFill>
                  <a:schemeClr val="accent5">
                    <a:lumMod val="60000"/>
                    <a:lumOff val="40000"/>
                  </a:schemeClr>
                </a:solidFill>
                <a:effectLst>
                  <a:outerShdw blurRad="38100" dist="38100" dir="2700000" algn="tl">
                    <a:srgbClr val="000000">
                      <a:alpha val="43137"/>
                    </a:srgbClr>
                  </a:outerShdw>
                </a:effectLst>
              </a:rPr>
              <a:t>alle</a:t>
            </a:r>
            <a:r>
              <a:rPr lang="en-GB" sz="1800" dirty="0">
                <a:solidFill>
                  <a:schemeClr val="accent5">
                    <a:lumMod val="60000"/>
                    <a:lumOff val="40000"/>
                  </a:schemeClr>
                </a:solidFill>
                <a:effectLst>
                  <a:outerShdw blurRad="38100" dist="38100" dir="2700000" algn="tl">
                    <a:srgbClr val="000000">
                      <a:alpha val="43137"/>
                    </a:srgbClr>
                  </a:outerShdw>
                </a:effectLst>
              </a:rPr>
              <a:t> </a:t>
            </a:r>
            <a:r>
              <a:rPr lang="en-GB" sz="1800" dirty="0" err="1">
                <a:solidFill>
                  <a:schemeClr val="accent5">
                    <a:lumMod val="60000"/>
                    <a:lumOff val="40000"/>
                  </a:schemeClr>
                </a:solidFill>
                <a:effectLst>
                  <a:outerShdw blurRad="38100" dist="38100" dir="2700000" algn="tl">
                    <a:srgbClr val="000000">
                      <a:alpha val="43137"/>
                    </a:srgbClr>
                  </a:outerShdw>
                </a:effectLst>
              </a:rPr>
              <a:t>Prytanen</a:t>
            </a:r>
            <a:r>
              <a:rPr lang="en-GB" sz="1800" dirty="0">
                <a:solidFill>
                  <a:schemeClr val="accent5">
                    <a:lumMod val="60000"/>
                    <a:lumOff val="40000"/>
                  </a:schemeClr>
                </a:solidFill>
                <a:effectLst>
                  <a:outerShdw blurRad="38100" dist="38100" dir="2700000" algn="tl">
                    <a:srgbClr val="000000">
                      <a:alpha val="43137"/>
                    </a:srgbClr>
                  </a:outerShdw>
                </a:effectLst>
              </a:rPr>
              <a:t> in </a:t>
            </a:r>
            <a:r>
              <a:rPr lang="en-GB" sz="1800" dirty="0" err="1">
                <a:solidFill>
                  <a:schemeClr val="accent5">
                    <a:lumMod val="60000"/>
                    <a:lumOff val="40000"/>
                  </a:schemeClr>
                </a:solidFill>
                <a:effectLst>
                  <a:outerShdw blurRad="38100" dist="38100" dir="2700000" algn="tl">
                    <a:srgbClr val="000000">
                      <a:alpha val="43137"/>
                    </a:srgbClr>
                  </a:outerShdw>
                </a:effectLst>
              </a:rPr>
              <a:t>jener</a:t>
            </a:r>
            <a:r>
              <a:rPr lang="en-GB" sz="1800" dirty="0">
                <a:solidFill>
                  <a:schemeClr val="accent5">
                    <a:lumMod val="60000"/>
                    <a:lumOff val="40000"/>
                  </a:schemeClr>
                </a:solidFill>
                <a:effectLst>
                  <a:outerShdw blurRad="38100" dist="38100" dir="2700000" algn="tl">
                    <a:srgbClr val="000000">
                      <a:alpha val="43137"/>
                    </a:srgbClr>
                  </a:outerShdw>
                </a:effectLst>
              </a:rPr>
              <a:t> </a:t>
            </a:r>
            <a:r>
              <a:rPr lang="en-GB" sz="1800" dirty="0" err="1">
                <a:solidFill>
                  <a:schemeClr val="accent5">
                    <a:lumMod val="60000"/>
                    <a:lumOff val="40000"/>
                  </a:schemeClr>
                </a:solidFill>
                <a:effectLst>
                  <a:outerShdw blurRad="38100" dist="38100" dir="2700000" algn="tl">
                    <a:srgbClr val="000000">
                      <a:alpha val="43137"/>
                    </a:srgbClr>
                  </a:outerShdw>
                </a:effectLst>
              </a:rPr>
              <a:t>Zeit</a:t>
            </a:r>
            <a:br>
              <a:rPr lang="en-GB" sz="1800" dirty="0">
                <a:solidFill>
                  <a:schemeClr val="accent5">
                    <a:lumMod val="60000"/>
                    <a:lumOff val="40000"/>
                  </a:schemeClr>
                </a:solidFill>
                <a:effectLst>
                  <a:outerShdw blurRad="38100" dist="38100" dir="2700000" algn="tl">
                    <a:srgbClr val="000000">
                      <a:alpha val="43137"/>
                    </a:srgbClr>
                  </a:outerShdw>
                </a:effectLst>
              </a:rPr>
            </a:br>
            <a:br>
              <a:rPr lang="en-GB" sz="1800" dirty="0">
                <a:solidFill>
                  <a:schemeClr val="accent5">
                    <a:lumMod val="60000"/>
                    <a:lumOff val="40000"/>
                  </a:schemeClr>
                </a:solidFill>
                <a:effectLst>
                  <a:outerShdw blurRad="38100" dist="38100" dir="2700000" algn="tl">
                    <a:srgbClr val="000000">
                      <a:alpha val="43137"/>
                    </a:srgbClr>
                  </a:outerShdw>
                </a:effectLst>
              </a:rPr>
            </a:br>
            <a:br>
              <a:rPr lang="en-GB" sz="1800" dirty="0">
                <a:solidFill>
                  <a:schemeClr val="accent5">
                    <a:lumMod val="60000"/>
                    <a:lumOff val="40000"/>
                  </a:schemeClr>
                </a:solidFill>
                <a:effectLst>
                  <a:outerShdw blurRad="38100" dist="38100" dir="2700000" algn="tl">
                    <a:srgbClr val="000000">
                      <a:alpha val="43137"/>
                    </a:srgbClr>
                  </a:outerShdw>
                </a:effectLst>
              </a:rPr>
            </a:br>
            <a:endParaRPr lang="en-GB" sz="1800" dirty="0">
              <a:solidFill>
                <a:schemeClr val="accent5">
                  <a:lumMod val="60000"/>
                  <a:lumOff val="40000"/>
                </a:schemeClr>
              </a:solidFill>
              <a:effectLst>
                <a:outerShdw blurRad="38100" dist="38100" dir="2700000" algn="tl">
                  <a:srgbClr val="000000">
                    <a:alpha val="43137"/>
                  </a:srgbClr>
                </a:outerShdw>
              </a:effectLst>
            </a:endParaRPr>
          </a:p>
          <a:p>
            <a:r>
              <a:rPr lang="en-GB" sz="1800" b="1" dirty="0" err="1">
                <a:solidFill>
                  <a:schemeClr val="accent5">
                    <a:lumMod val="60000"/>
                    <a:lumOff val="40000"/>
                  </a:schemeClr>
                </a:solidFill>
                <a:effectLst>
                  <a:outerShdw blurRad="38100" dist="38100" dir="2700000" algn="tl">
                    <a:srgbClr val="000000">
                      <a:alpha val="43137"/>
                    </a:srgbClr>
                  </a:outerShdw>
                </a:effectLst>
              </a:rPr>
              <a:t>Es</a:t>
            </a:r>
            <a:r>
              <a:rPr lang="en-GB" sz="1800" b="1" dirty="0">
                <a:solidFill>
                  <a:schemeClr val="accent5">
                    <a:lumMod val="60000"/>
                    <a:lumOff val="40000"/>
                  </a:schemeClr>
                </a:solidFill>
                <a:effectLst>
                  <a:outerShdw blurRad="38100" dist="38100" dir="2700000" algn="tl">
                    <a:srgbClr val="000000">
                      <a:alpha val="43137"/>
                    </a:srgbClr>
                  </a:outerShdw>
                </a:effectLst>
              </a:rPr>
              <a:t> </a:t>
            </a:r>
            <a:r>
              <a:rPr lang="en-GB" sz="1800" b="1" dirty="0" err="1">
                <a:solidFill>
                  <a:schemeClr val="accent5">
                    <a:lumMod val="60000"/>
                    <a:lumOff val="40000"/>
                  </a:schemeClr>
                </a:solidFill>
                <a:effectLst>
                  <a:outerShdw blurRad="38100" dist="38100" dir="2700000" algn="tl">
                    <a:srgbClr val="000000">
                      <a:alpha val="43137"/>
                    </a:srgbClr>
                  </a:outerShdw>
                </a:effectLst>
              </a:rPr>
              <a:t>ist</a:t>
            </a:r>
            <a:r>
              <a:rPr lang="en-GB" sz="1800" b="1" dirty="0">
                <a:solidFill>
                  <a:schemeClr val="accent5">
                    <a:lumMod val="60000"/>
                    <a:lumOff val="40000"/>
                  </a:schemeClr>
                </a:solidFill>
                <a:effectLst>
                  <a:outerShdw blurRad="38100" dist="38100" dir="2700000" algn="tl">
                    <a:srgbClr val="000000">
                      <a:alpha val="43137"/>
                    </a:srgbClr>
                  </a:outerShdw>
                </a:effectLst>
              </a:rPr>
              <a:t> die </a:t>
            </a:r>
            <a:r>
              <a:rPr lang="en-GB" sz="1800" b="1" dirty="0" err="1">
                <a:solidFill>
                  <a:schemeClr val="accent5">
                    <a:lumMod val="60000"/>
                    <a:lumOff val="40000"/>
                  </a:schemeClr>
                </a:solidFill>
                <a:effectLst>
                  <a:outerShdw blurRad="38100" dist="38100" dir="2700000" algn="tl">
                    <a:srgbClr val="000000">
                      <a:alpha val="43137"/>
                    </a:srgbClr>
                  </a:outerShdw>
                </a:effectLst>
              </a:rPr>
              <a:t>Aufgabe</a:t>
            </a:r>
            <a:r>
              <a:rPr lang="en-GB" sz="1800" b="1" dirty="0">
                <a:solidFill>
                  <a:schemeClr val="accent5">
                    <a:lumMod val="60000"/>
                    <a:lumOff val="40000"/>
                  </a:schemeClr>
                </a:solidFill>
                <a:effectLst>
                  <a:outerShdw blurRad="38100" dist="38100" dir="2700000" algn="tl">
                    <a:srgbClr val="000000">
                      <a:alpha val="43137"/>
                    </a:srgbClr>
                  </a:outerShdw>
                </a:effectLst>
              </a:rPr>
              <a:t> der </a:t>
            </a:r>
            <a:r>
              <a:rPr lang="en-GB" sz="1800" b="1" dirty="0" err="1">
                <a:solidFill>
                  <a:schemeClr val="accent5">
                    <a:lumMod val="60000"/>
                    <a:lumOff val="40000"/>
                  </a:schemeClr>
                </a:solidFill>
                <a:effectLst>
                  <a:outerShdw blurRad="38100" dist="38100" dir="2700000" algn="tl">
                    <a:srgbClr val="000000">
                      <a:alpha val="43137"/>
                    </a:srgbClr>
                  </a:outerShdw>
                </a:effectLst>
              </a:rPr>
              <a:t>Prytanen</a:t>
            </a:r>
            <a:r>
              <a:rPr lang="en-GB" sz="1800" b="1" i="1" dirty="0">
                <a:solidFill>
                  <a:schemeClr val="accent5">
                    <a:lumMod val="60000"/>
                    <a:lumOff val="40000"/>
                  </a:schemeClr>
                </a:solidFill>
                <a:effectLst>
                  <a:outerShdw blurRad="38100" dist="38100" dir="2700000" algn="tl">
                    <a:srgbClr val="000000">
                      <a:alpha val="43137"/>
                    </a:srgbClr>
                  </a:outerShdw>
                </a:effectLst>
              </a:rPr>
              <a:t> </a:t>
            </a:r>
            <a:r>
              <a:rPr lang="en-GB" sz="1800" b="1" dirty="0">
                <a:solidFill>
                  <a:schemeClr val="accent5">
                    <a:lumMod val="60000"/>
                    <a:lumOff val="40000"/>
                  </a:schemeClr>
                </a:solidFill>
                <a:effectLst>
                  <a:outerShdw blurRad="38100" dist="38100" dir="2700000" algn="tl">
                    <a:srgbClr val="000000">
                      <a:alpha val="43137"/>
                    </a:srgbClr>
                  </a:outerShdw>
                </a:effectLst>
              </a:rPr>
              <a:t>von </a:t>
            </a:r>
            <a:r>
              <a:rPr lang="en-GB" sz="1800" b="1" dirty="0" err="1">
                <a:solidFill>
                  <a:schemeClr val="accent5">
                    <a:lumMod val="60000"/>
                    <a:lumOff val="40000"/>
                  </a:schemeClr>
                </a:solidFill>
                <a:effectLst>
                  <a:outerShdw blurRad="38100" dist="38100" dir="2700000" algn="tl">
                    <a:srgbClr val="000000">
                      <a:alpha val="43137"/>
                    </a:srgbClr>
                  </a:outerShdw>
                </a:effectLst>
              </a:rPr>
              <a:t>Ephesos</a:t>
            </a:r>
            <a:r>
              <a:rPr lang="en-GB" sz="1800" b="1" dirty="0">
                <a:solidFill>
                  <a:schemeClr val="accent5">
                    <a:lumMod val="60000"/>
                    <a:lumOff val="40000"/>
                  </a:schemeClr>
                </a:solidFill>
                <a:effectLst>
                  <a:outerShdw blurRad="38100" dist="38100" dir="2700000" algn="tl">
                    <a:srgbClr val="000000">
                      <a:alpha val="43137"/>
                    </a:srgbClr>
                  </a:outerShdw>
                </a:effectLst>
              </a:rPr>
              <a:t>, die </a:t>
            </a:r>
            <a:r>
              <a:rPr lang="en-GB" sz="1800" b="1" dirty="0" err="1">
                <a:solidFill>
                  <a:schemeClr val="accent5">
                    <a:lumMod val="60000"/>
                    <a:lumOff val="40000"/>
                  </a:schemeClr>
                </a:solidFill>
                <a:effectLst>
                  <a:outerShdw blurRad="38100" dist="38100" dir="2700000" algn="tl">
                    <a:srgbClr val="000000">
                      <a:alpha val="43137"/>
                    </a:srgbClr>
                  </a:outerShdw>
                </a:effectLst>
              </a:rPr>
              <a:t>wichtigsten</a:t>
            </a:r>
            <a:r>
              <a:rPr lang="en-GB" sz="1800" b="1" dirty="0">
                <a:solidFill>
                  <a:schemeClr val="accent5">
                    <a:lumMod val="60000"/>
                    <a:lumOff val="40000"/>
                  </a:schemeClr>
                </a:solidFill>
                <a:effectLst>
                  <a:outerShdw blurRad="38100" dist="38100" dir="2700000" algn="tl">
                    <a:srgbClr val="000000">
                      <a:alpha val="43137"/>
                    </a:srgbClr>
                  </a:outerShdw>
                </a:effectLst>
              </a:rPr>
              <a:t> </a:t>
            </a:r>
            <a:r>
              <a:rPr lang="en-GB" sz="1800" b="1" dirty="0" err="1">
                <a:solidFill>
                  <a:schemeClr val="accent5">
                    <a:lumMod val="60000"/>
                    <a:lumOff val="40000"/>
                  </a:schemeClr>
                </a:solidFill>
                <a:effectLst>
                  <a:outerShdw blurRad="38100" dist="38100" dir="2700000" algn="tl">
                    <a:srgbClr val="000000">
                      <a:alpha val="43137"/>
                    </a:srgbClr>
                  </a:outerShdw>
                </a:effectLst>
              </a:rPr>
              <a:t>Rituale</a:t>
            </a:r>
            <a:r>
              <a:rPr lang="en-GB" sz="1800" b="1" dirty="0">
                <a:solidFill>
                  <a:schemeClr val="accent5">
                    <a:lumMod val="60000"/>
                    <a:lumOff val="40000"/>
                  </a:schemeClr>
                </a:solidFill>
                <a:effectLst>
                  <a:outerShdw blurRad="38100" dist="38100" dir="2700000" algn="tl">
                    <a:srgbClr val="000000">
                      <a:alpha val="43137"/>
                    </a:srgbClr>
                  </a:outerShdw>
                </a:effectLst>
              </a:rPr>
              <a:t> </a:t>
            </a:r>
            <a:r>
              <a:rPr lang="en-GB" sz="1800" b="1" dirty="0" err="1">
                <a:solidFill>
                  <a:schemeClr val="accent5">
                    <a:lumMod val="60000"/>
                    <a:lumOff val="40000"/>
                  </a:schemeClr>
                </a:solidFill>
                <a:effectLst>
                  <a:outerShdw blurRad="38100" dist="38100" dir="2700000" algn="tl">
                    <a:srgbClr val="000000">
                      <a:alpha val="43137"/>
                    </a:srgbClr>
                  </a:outerShdw>
                </a:effectLst>
              </a:rPr>
              <a:t>im</a:t>
            </a:r>
            <a:r>
              <a:rPr lang="en-GB" sz="1800" b="1" dirty="0">
                <a:solidFill>
                  <a:schemeClr val="accent5">
                    <a:lumMod val="60000"/>
                    <a:lumOff val="40000"/>
                  </a:schemeClr>
                </a:solidFill>
                <a:effectLst>
                  <a:outerShdw blurRad="38100" dist="38100" dir="2700000" algn="tl">
                    <a:srgbClr val="000000">
                      <a:alpha val="43137"/>
                    </a:srgbClr>
                  </a:outerShdw>
                </a:effectLst>
              </a:rPr>
              <a:t> </a:t>
            </a:r>
            <a:r>
              <a:rPr lang="en-GB" sz="1800" b="1" dirty="0" err="1">
                <a:solidFill>
                  <a:schemeClr val="accent5">
                    <a:lumMod val="60000"/>
                    <a:lumOff val="40000"/>
                  </a:schemeClr>
                </a:solidFill>
                <a:effectLst>
                  <a:outerShdw blurRad="38100" dist="38100" dir="2700000" algn="tl">
                    <a:srgbClr val="000000">
                      <a:alpha val="43137"/>
                    </a:srgbClr>
                  </a:outerShdw>
                </a:effectLst>
              </a:rPr>
              <a:t>Mysterienkult</a:t>
            </a:r>
            <a:r>
              <a:rPr lang="en-GB" sz="1800" b="1" dirty="0">
                <a:solidFill>
                  <a:schemeClr val="accent5">
                    <a:lumMod val="60000"/>
                    <a:lumOff val="40000"/>
                  </a:schemeClr>
                </a:solidFill>
                <a:effectLst>
                  <a:outerShdw blurRad="38100" dist="38100" dir="2700000" algn="tl">
                    <a:srgbClr val="000000">
                      <a:alpha val="43137"/>
                    </a:srgbClr>
                  </a:outerShdw>
                </a:effectLst>
              </a:rPr>
              <a:t> der Artemis </a:t>
            </a:r>
            <a:r>
              <a:rPr lang="en-GB" sz="1800" b="1" dirty="0" err="1">
                <a:solidFill>
                  <a:schemeClr val="accent5">
                    <a:lumMod val="60000"/>
                    <a:lumOff val="40000"/>
                  </a:schemeClr>
                </a:solidFill>
                <a:effectLst>
                  <a:outerShdw blurRad="38100" dist="38100" dir="2700000" algn="tl">
                    <a:srgbClr val="000000">
                      <a:alpha val="43137"/>
                    </a:srgbClr>
                  </a:outerShdw>
                </a:effectLst>
              </a:rPr>
              <a:t>zu</a:t>
            </a:r>
            <a:r>
              <a:rPr lang="en-GB" sz="1800" b="1" dirty="0">
                <a:solidFill>
                  <a:schemeClr val="accent5">
                    <a:lumMod val="60000"/>
                    <a:lumOff val="40000"/>
                  </a:schemeClr>
                </a:solidFill>
                <a:effectLst>
                  <a:outerShdw blurRad="38100" dist="38100" dir="2700000" algn="tl">
                    <a:srgbClr val="000000">
                      <a:alpha val="43137"/>
                    </a:srgbClr>
                  </a:outerShdw>
                </a:effectLst>
              </a:rPr>
              <a:t> </a:t>
            </a:r>
            <a:r>
              <a:rPr lang="en-GB" sz="1800" b="1" dirty="0" err="1">
                <a:solidFill>
                  <a:schemeClr val="accent5">
                    <a:lumMod val="60000"/>
                    <a:lumOff val="40000"/>
                  </a:schemeClr>
                </a:solidFill>
                <a:effectLst>
                  <a:outerShdw blurRad="38100" dist="38100" dir="2700000" algn="tl">
                    <a:srgbClr val="000000">
                      <a:alpha val="43137"/>
                    </a:srgbClr>
                  </a:outerShdw>
                </a:effectLst>
              </a:rPr>
              <a:t>zelebrieren</a:t>
            </a:r>
            <a:r>
              <a:rPr lang="en-GB" sz="1800" b="1" dirty="0">
                <a:solidFill>
                  <a:schemeClr val="accent5">
                    <a:lumMod val="60000"/>
                    <a:lumOff val="40000"/>
                  </a:schemeClr>
                </a:solidFill>
                <a:effectLst>
                  <a:outerShdw blurRad="38100" dist="38100" dir="2700000" algn="tl">
                    <a:srgbClr val="000000">
                      <a:alpha val="43137"/>
                    </a:srgbClr>
                  </a:outerShdw>
                </a:effectLst>
              </a:rPr>
              <a:t>.</a:t>
            </a:r>
          </a:p>
          <a:p>
            <a:endParaRPr lang="en-GB" sz="2000" dirty="0">
              <a:effectLst>
                <a:outerShdw blurRad="38100" dist="38100" dir="2700000" algn="tl">
                  <a:srgbClr val="000000">
                    <a:alpha val="43137"/>
                  </a:srgbClr>
                </a:outerShdw>
              </a:effectLst>
            </a:endParaRPr>
          </a:p>
          <a:p>
            <a:endParaRPr lang="en-GB" sz="2000" dirty="0">
              <a:effectLst>
                <a:outerShdw blurRad="38100" dist="38100" dir="2700000" algn="tl">
                  <a:srgbClr val="000000">
                    <a:alpha val="43137"/>
                  </a:srgbClr>
                </a:outerShdw>
              </a:effectLst>
            </a:endParaRPr>
          </a:p>
        </p:txBody>
      </p:sp>
      <p:sp>
        <p:nvSpPr>
          <p:cNvPr id="6" name="TextBox 5"/>
          <p:cNvSpPr txBox="1"/>
          <p:nvPr/>
        </p:nvSpPr>
        <p:spPr>
          <a:xfrm>
            <a:off x="4139952" y="6167045"/>
            <a:ext cx="4850388" cy="646331"/>
          </a:xfrm>
          <a:prstGeom prst="rect">
            <a:avLst/>
          </a:prstGeom>
          <a:noFill/>
        </p:spPr>
        <p:txBody>
          <a:bodyPr wrap="square" rtlCol="0">
            <a:spAutoFit/>
          </a:bodyPr>
          <a:lstStyle/>
          <a:p>
            <a:pPr algn="r"/>
            <a:r>
              <a:rPr lang="en-GB" sz="1200" dirty="0" err="1">
                <a:solidFill>
                  <a:schemeClr val="tx1">
                    <a:lumMod val="50000"/>
                  </a:schemeClr>
                </a:solidFill>
              </a:rPr>
              <a:t>Keil</a:t>
            </a:r>
            <a:r>
              <a:rPr lang="en-GB" sz="1200" dirty="0">
                <a:solidFill>
                  <a:schemeClr val="tx1">
                    <a:lumMod val="50000"/>
                  </a:schemeClr>
                </a:solidFill>
              </a:rPr>
              <a:t>, Anat. Studies Buckler 120-121, no. 3; Oliver, 1941,  Sacred </a:t>
            </a:r>
            <a:r>
              <a:rPr lang="en-GB" sz="1200" dirty="0" err="1">
                <a:solidFill>
                  <a:schemeClr val="tx1">
                    <a:lumMod val="50000"/>
                  </a:schemeClr>
                </a:solidFill>
              </a:rPr>
              <a:t>Gerousia</a:t>
            </a:r>
            <a:r>
              <a:rPr lang="en-GB" sz="1200" dirty="0">
                <a:solidFill>
                  <a:schemeClr val="tx1">
                    <a:lumMod val="50000"/>
                  </a:schemeClr>
                </a:solidFill>
              </a:rPr>
              <a:t> 19; </a:t>
            </a:r>
            <a:r>
              <a:rPr lang="en-GB" sz="1200" dirty="0" err="1">
                <a:solidFill>
                  <a:schemeClr val="tx1">
                    <a:lumMod val="50000"/>
                  </a:schemeClr>
                </a:solidFill>
              </a:rPr>
              <a:t>FiE</a:t>
            </a:r>
            <a:r>
              <a:rPr lang="en-GB" sz="1200" dirty="0">
                <a:solidFill>
                  <a:schemeClr val="tx1">
                    <a:lumMod val="50000"/>
                  </a:schemeClr>
                </a:solidFill>
              </a:rPr>
              <a:t> IX 1 no. C1 (PH); *</a:t>
            </a:r>
            <a:r>
              <a:rPr lang="en-GB" sz="1200" dirty="0" err="1">
                <a:solidFill>
                  <a:schemeClr val="tx1">
                    <a:lumMod val="50000"/>
                  </a:schemeClr>
                </a:solidFill>
              </a:rPr>
              <a:t>IEph</a:t>
            </a:r>
            <a:r>
              <a:rPr lang="en-GB" sz="1200" dirty="0">
                <a:solidFill>
                  <a:schemeClr val="tx1">
                    <a:lumMod val="50000"/>
                  </a:schemeClr>
                </a:solidFill>
              </a:rPr>
              <a:t> 1060 ; </a:t>
            </a:r>
            <a:r>
              <a:rPr lang="nl-NL" sz="1200" dirty="0">
                <a:solidFill>
                  <a:schemeClr val="tx1">
                    <a:lumMod val="50000"/>
                  </a:schemeClr>
                </a:solidFill>
              </a:rPr>
              <a:t>Merkelbach, </a:t>
            </a:r>
            <a:r>
              <a:rPr lang="nl-NL" sz="1200" i="1" dirty="0">
                <a:solidFill>
                  <a:schemeClr val="tx1">
                    <a:lumMod val="50000"/>
                  </a:schemeClr>
                </a:solidFill>
              </a:rPr>
              <a:t>ZPE</a:t>
            </a:r>
            <a:r>
              <a:rPr lang="nl-NL" sz="1200" dirty="0">
                <a:solidFill>
                  <a:schemeClr val="tx1">
                    <a:lumMod val="50000"/>
                  </a:schemeClr>
                </a:solidFill>
              </a:rPr>
              <a:t> 37 (1980) p. 85 ; Van Bremen 1996 p. 318 n°15</a:t>
            </a:r>
            <a:endParaRPr lang="en-GB" sz="1200" dirty="0">
              <a:solidFill>
                <a:schemeClr val="tx1">
                  <a:lumMod val="50000"/>
                </a:schemeClr>
              </a:solidFill>
            </a:endParaRPr>
          </a:p>
        </p:txBody>
      </p:sp>
      <p:sp>
        <p:nvSpPr>
          <p:cNvPr id="8" name="TextBox 7"/>
          <p:cNvSpPr txBox="1"/>
          <p:nvPr/>
        </p:nvSpPr>
        <p:spPr>
          <a:xfrm rot="1256913">
            <a:off x="5400092" y="2106030"/>
            <a:ext cx="3096344" cy="2308324"/>
          </a:xfrm>
          <a:prstGeom prst="rect">
            <a:avLst/>
          </a:prstGeom>
          <a:noFill/>
        </p:spPr>
        <p:txBody>
          <a:bodyPr wrap="square" rtlCol="0">
            <a:spAutoFit/>
          </a:bodyPr>
          <a:lstStyle/>
          <a:p>
            <a:r>
              <a:rPr lang="el-GR" sz="2400" dirty="0"/>
              <a:t>Φαβωνία Φλακκίλλα </a:t>
            </a:r>
            <a:r>
              <a:rPr lang="el-GR" sz="2400" b="1" dirty="0">
                <a:solidFill>
                  <a:srgbClr val="FFC000"/>
                </a:solidFill>
              </a:rPr>
              <a:t>πρύτανις καὶ γυμνασίαρχος ἡ | ἀρχιέρεια</a:t>
            </a:r>
            <a:r>
              <a:rPr lang="el-GR" sz="2400" dirty="0"/>
              <a:t>.</a:t>
            </a:r>
            <a:br>
              <a:rPr lang="de-DE" sz="2400" dirty="0"/>
            </a:br>
            <a:endParaRPr lang="en-GB" sz="2400" dirty="0"/>
          </a:p>
          <a:p>
            <a:r>
              <a:rPr lang="en-GB" sz="2400" b="1" dirty="0" err="1">
                <a:solidFill>
                  <a:srgbClr val="FF0000"/>
                </a:solidFill>
              </a:rPr>
              <a:t>Gesamter</a:t>
            </a:r>
            <a:r>
              <a:rPr lang="en-GB" sz="2400" b="1" dirty="0">
                <a:solidFill>
                  <a:srgbClr val="FF0000"/>
                </a:solidFill>
              </a:rPr>
              <a:t> Text!!!</a:t>
            </a:r>
          </a:p>
        </p:txBody>
      </p:sp>
      <p:sp>
        <p:nvSpPr>
          <p:cNvPr id="9" name="TextBox 8"/>
          <p:cNvSpPr txBox="1"/>
          <p:nvPr/>
        </p:nvSpPr>
        <p:spPr>
          <a:xfrm>
            <a:off x="107504" y="6453336"/>
            <a:ext cx="2435172" cy="338554"/>
          </a:xfrm>
          <a:prstGeom prst="rect">
            <a:avLst/>
          </a:prstGeom>
          <a:noFill/>
        </p:spPr>
        <p:txBody>
          <a:bodyPr wrap="square" rtlCol="0">
            <a:spAutoFit/>
          </a:bodyPr>
          <a:lstStyle/>
          <a:p>
            <a:r>
              <a:rPr lang="en-GB" sz="1600" dirty="0">
                <a:solidFill>
                  <a:schemeClr val="accent5">
                    <a:lumMod val="60000"/>
                    <a:lumOff val="40000"/>
                  </a:schemeClr>
                </a:solidFill>
              </a:rPr>
              <a:t>175 – 225 n. Chr.</a:t>
            </a:r>
          </a:p>
        </p:txBody>
      </p:sp>
      <p:sp>
        <p:nvSpPr>
          <p:cNvPr id="3" name="TextBox 2"/>
          <p:cNvSpPr txBox="1"/>
          <p:nvPr/>
        </p:nvSpPr>
        <p:spPr>
          <a:xfrm>
            <a:off x="5940152" y="107340"/>
            <a:ext cx="3050188" cy="369332"/>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de-DE" dirty="0"/>
              <a:t>LEAVE OUT ???</a:t>
            </a:r>
            <a:endParaRPr lang="en-GB" dirty="0"/>
          </a:p>
        </p:txBody>
      </p:sp>
    </p:spTree>
    <p:extLst>
      <p:ext uri="{BB962C8B-B14F-4D97-AF65-F5344CB8AC3E}">
        <p14:creationId xmlns:p14="http://schemas.microsoft.com/office/powerpoint/2010/main" val="152180449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1" dur="500"/>
                                        <p:tgtEl>
                                          <p:spTgt spid="7">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5" dur="500"/>
                                        <p:tgtEl>
                                          <p:spTgt spid="7">
                                            <p:txEl>
                                              <p:pRg st="1" end="1"/>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9" dur="500"/>
                                        <p:tgtEl>
                                          <p:spTgt spid="7">
                                            <p:txEl>
                                              <p:pRg st="2" end="2"/>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Effect transition="in" filter="randombar(horizontal)">
                                      <p:cBhvr>
                                        <p:cTn id="23" dur="500"/>
                                        <p:tgtEl>
                                          <p:spTgt spid="7">
                                            <p:txEl>
                                              <p:pRg st="3" end="3"/>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randombar(horizontal)">
                                      <p:cBhvr>
                                        <p:cTn id="27" dur="500"/>
                                        <p:tgtEl>
                                          <p:spTgt spid="6"/>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randombar(horizontal)">
                                      <p:cBhvr>
                                        <p:cTn id="3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6" grpId="0"/>
      <p:bldP spid="8" grpId="0"/>
      <p:bldP spid="9" grpId="0"/>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cstate="print">
            <a:clrChange>
              <a:clrFrom>
                <a:srgbClr val="000000"/>
              </a:clrFrom>
              <a:clrTo>
                <a:srgbClr val="000000">
                  <a:alpha val="0"/>
                </a:srgbClr>
              </a:clrTo>
            </a:clrChange>
            <a:extLst>
              <a:ext uri="{BEBA8EAE-BF5A-486C-A8C5-ECC9F3942E4B}">
                <a14:imgProps xmlns:a14="http://schemas.microsoft.com/office/drawing/2010/main">
                  <a14:imgLayer r:embed="rId4">
                    <a14:imgEffect>
                      <a14:sharpenSoften amount="50000"/>
                    </a14:imgEffect>
                    <a14:imgEffect>
                      <a14:brightnessContrast bright="-20000" contrast="20000"/>
                    </a14:imgEffect>
                  </a14:imgLayer>
                </a14:imgProps>
              </a:ext>
              <a:ext uri="{28A0092B-C50C-407E-A947-70E740481C1C}">
                <a14:useLocalDpi xmlns:a14="http://schemas.microsoft.com/office/drawing/2010/main" val="0"/>
              </a:ext>
            </a:extLst>
          </a:blip>
          <a:srcRect l="5298"/>
          <a:stretch/>
        </p:blipFill>
        <p:spPr>
          <a:xfrm>
            <a:off x="107504" y="1693285"/>
            <a:ext cx="5112568" cy="3967963"/>
          </a:xfrm>
          <a:prstGeom prst="rect">
            <a:avLst/>
          </a:prstGeom>
        </p:spPr>
      </p:pic>
      <p:sp>
        <p:nvSpPr>
          <p:cNvPr id="2" name="Title 1"/>
          <p:cNvSpPr>
            <a:spLocks noGrp="1"/>
          </p:cNvSpPr>
          <p:nvPr>
            <p:ph type="title"/>
          </p:nvPr>
        </p:nvSpPr>
        <p:spPr>
          <a:xfrm>
            <a:off x="457200" y="188640"/>
            <a:ext cx="8229600" cy="1143000"/>
          </a:xfrm>
        </p:spPr>
        <p:txBody>
          <a:bodyPr>
            <a:normAutofit fontScale="90000"/>
          </a:bodyPr>
          <a:lstStyle/>
          <a:p>
            <a:r>
              <a:rPr lang="en-GB" dirty="0" err="1"/>
              <a:t>Aphrodisias</a:t>
            </a:r>
            <a:r>
              <a:rPr lang="en-GB" dirty="0"/>
              <a:t>: Artemis &amp; Augusti</a:t>
            </a:r>
          </a:p>
        </p:txBody>
      </p:sp>
      <p:sp>
        <p:nvSpPr>
          <p:cNvPr id="3" name="Content Placeholder 2"/>
          <p:cNvSpPr>
            <a:spLocks noGrp="1"/>
          </p:cNvSpPr>
          <p:nvPr>
            <p:ph idx="1"/>
          </p:nvPr>
        </p:nvSpPr>
        <p:spPr>
          <a:xfrm>
            <a:off x="4572000" y="1412776"/>
            <a:ext cx="4464496" cy="2448272"/>
          </a:xfrm>
        </p:spPr>
        <p:txBody>
          <a:bodyPr/>
          <a:lstStyle/>
          <a:p>
            <a:pPr marL="0" indent="0" algn="ctr">
              <a:buNone/>
            </a:pPr>
            <a:r>
              <a:rPr lang="en-GB" b="1" dirty="0" err="1">
                <a:solidFill>
                  <a:schemeClr val="accent5">
                    <a:lumMod val="60000"/>
                    <a:lumOff val="40000"/>
                  </a:schemeClr>
                </a:solidFill>
                <a:effectLst>
                  <a:outerShdw blurRad="38100" dist="38100" dir="2700000" algn="tl">
                    <a:srgbClr val="000000">
                      <a:alpha val="43137"/>
                    </a:srgbClr>
                  </a:outerShdw>
                </a:effectLst>
              </a:rPr>
              <a:t>Posthume</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dirty="0" err="1">
                <a:solidFill>
                  <a:schemeClr val="accent5">
                    <a:lumMod val="60000"/>
                    <a:lumOff val="40000"/>
                  </a:schemeClr>
                </a:solidFill>
                <a:effectLst>
                  <a:outerShdw blurRad="38100" dist="38100" dir="2700000" algn="tl">
                    <a:srgbClr val="000000">
                      <a:alpha val="43137"/>
                    </a:srgbClr>
                  </a:outerShdw>
                </a:effectLst>
              </a:rPr>
              <a:t>Ehren</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dirty="0" err="1">
                <a:solidFill>
                  <a:schemeClr val="accent5">
                    <a:lumMod val="60000"/>
                    <a:lumOff val="40000"/>
                  </a:schemeClr>
                </a:solidFill>
                <a:effectLst>
                  <a:outerShdw blurRad="38100" dist="38100" dir="2700000" algn="tl">
                    <a:srgbClr val="000000">
                      <a:alpha val="43137"/>
                    </a:srgbClr>
                  </a:outerShdw>
                </a:effectLst>
              </a:rPr>
              <a:t>für</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dirty="0" err="1">
                <a:solidFill>
                  <a:schemeClr val="accent5">
                    <a:lumMod val="60000"/>
                    <a:lumOff val="40000"/>
                  </a:schemeClr>
                </a:solidFill>
                <a:effectLst>
                  <a:outerShdw blurRad="38100" dist="38100" dir="2700000" algn="tl">
                    <a:srgbClr val="000000">
                      <a:alpha val="43137"/>
                    </a:srgbClr>
                  </a:outerShdw>
                </a:effectLst>
              </a:rPr>
              <a:t>Apphia</a:t>
            </a:r>
            <a:endParaRPr lang="en-GB" b="1" dirty="0">
              <a:solidFill>
                <a:schemeClr val="accent5">
                  <a:lumMod val="60000"/>
                  <a:lumOff val="40000"/>
                </a:schemeClr>
              </a:solidFill>
              <a:effectLst>
                <a:outerShdw blurRad="38100" dist="38100" dir="2700000" algn="tl">
                  <a:srgbClr val="000000">
                    <a:alpha val="43137"/>
                  </a:srgbClr>
                </a:outerShdw>
              </a:effectLst>
            </a:endParaRPr>
          </a:p>
          <a:p>
            <a:pPr marL="0" indent="0" algn="ctr">
              <a:buNone/>
            </a:pPr>
            <a:r>
              <a:rPr lang="en-GB" sz="1800" dirty="0" err="1">
                <a:solidFill>
                  <a:schemeClr val="accent5">
                    <a:lumMod val="40000"/>
                    <a:lumOff val="60000"/>
                  </a:schemeClr>
                </a:solidFill>
                <a:effectLst>
                  <a:outerShdw blurRad="38100" dist="38100" dir="2700000" algn="tl">
                    <a:srgbClr val="000000">
                      <a:alpha val="43137"/>
                    </a:srgbClr>
                  </a:outerShdw>
                </a:effectLst>
              </a:rPr>
              <a:t>Tochter</a:t>
            </a:r>
            <a:r>
              <a:rPr lang="en-GB" sz="1800" dirty="0">
                <a:solidFill>
                  <a:schemeClr val="accent5">
                    <a:lumMod val="40000"/>
                    <a:lumOff val="60000"/>
                  </a:schemeClr>
                </a:solidFill>
                <a:effectLst>
                  <a:outerShdw blurRad="38100" dist="38100" dir="2700000" algn="tl">
                    <a:srgbClr val="000000">
                      <a:alpha val="43137"/>
                    </a:srgbClr>
                  </a:outerShdw>
                </a:effectLst>
              </a:rPr>
              <a:t> des </a:t>
            </a:r>
            <a:r>
              <a:rPr lang="en-GB" sz="1800" dirty="0" err="1">
                <a:solidFill>
                  <a:schemeClr val="accent5">
                    <a:lumMod val="40000"/>
                    <a:lumOff val="60000"/>
                  </a:schemeClr>
                </a:solidFill>
                <a:effectLst>
                  <a:outerShdw blurRad="38100" dist="38100" dir="2700000" algn="tl">
                    <a:srgbClr val="000000">
                      <a:alpha val="43137"/>
                    </a:srgbClr>
                  </a:outerShdw>
                </a:effectLst>
              </a:rPr>
              <a:t>Theodoros</a:t>
            </a:r>
            <a:endParaRPr lang="en-GB" sz="1800" dirty="0">
              <a:solidFill>
                <a:schemeClr val="accent5">
                  <a:lumMod val="40000"/>
                  <a:lumOff val="60000"/>
                </a:schemeClr>
              </a:solidFill>
              <a:effectLst>
                <a:outerShdw blurRad="38100" dist="38100" dir="2700000" algn="tl">
                  <a:srgbClr val="000000">
                    <a:alpha val="43137"/>
                  </a:srgbClr>
                </a:outerShdw>
              </a:effectLst>
            </a:endParaRPr>
          </a:p>
          <a:p>
            <a:pPr marL="0" indent="0" algn="ctr">
              <a:buNone/>
            </a:pPr>
            <a:r>
              <a:rPr lang="en-GB" sz="1800" dirty="0" err="1">
                <a:solidFill>
                  <a:schemeClr val="accent5">
                    <a:lumMod val="40000"/>
                    <a:lumOff val="60000"/>
                  </a:schemeClr>
                </a:solidFill>
              </a:rPr>
              <a:t>Meliton</a:t>
            </a:r>
            <a:r>
              <a:rPr lang="en-GB" sz="1800" dirty="0">
                <a:solidFill>
                  <a:schemeClr val="accent5">
                    <a:lumMod val="40000"/>
                    <a:lumOff val="60000"/>
                  </a:schemeClr>
                </a:solidFill>
              </a:rPr>
              <a:t>, </a:t>
            </a:r>
            <a:r>
              <a:rPr lang="en-GB" sz="1800" dirty="0" err="1">
                <a:solidFill>
                  <a:schemeClr val="accent5">
                    <a:lumMod val="40000"/>
                    <a:lumOff val="60000"/>
                  </a:schemeClr>
                </a:solidFill>
              </a:rPr>
              <a:t>Sohn</a:t>
            </a:r>
            <a:r>
              <a:rPr lang="en-GB" sz="1800" dirty="0">
                <a:solidFill>
                  <a:schemeClr val="accent5">
                    <a:lumMod val="40000"/>
                    <a:lumOff val="60000"/>
                  </a:schemeClr>
                </a:solidFill>
              </a:rPr>
              <a:t> des </a:t>
            </a:r>
            <a:r>
              <a:rPr lang="en-GB" sz="1800" dirty="0" err="1">
                <a:solidFill>
                  <a:schemeClr val="accent5">
                    <a:lumMod val="40000"/>
                    <a:lumOff val="60000"/>
                  </a:schemeClr>
                </a:solidFill>
              </a:rPr>
              <a:t>Meliton</a:t>
            </a:r>
            <a:endParaRPr lang="en-GB" sz="1800" dirty="0">
              <a:solidFill>
                <a:schemeClr val="accent5">
                  <a:lumMod val="40000"/>
                  <a:lumOff val="60000"/>
                </a:schemeClr>
              </a:solidFill>
            </a:endParaRPr>
          </a:p>
          <a:p>
            <a:pPr marL="0" indent="0" algn="ctr">
              <a:buNone/>
            </a:pPr>
            <a:r>
              <a:rPr lang="en-GB" sz="1800" dirty="0">
                <a:solidFill>
                  <a:schemeClr val="accent5">
                    <a:lumMod val="40000"/>
                    <a:lumOff val="60000"/>
                  </a:schemeClr>
                </a:solidFill>
              </a:rPr>
              <a:t>Frau von </a:t>
            </a:r>
            <a:r>
              <a:rPr lang="en-GB" sz="1800" dirty="0" err="1">
                <a:solidFill>
                  <a:schemeClr val="accent5">
                    <a:lumMod val="40000"/>
                    <a:lumOff val="60000"/>
                  </a:schemeClr>
                </a:solidFill>
              </a:rPr>
              <a:t>Apollonios</a:t>
            </a:r>
            <a:r>
              <a:rPr lang="en-GB" sz="1800" dirty="0">
                <a:solidFill>
                  <a:schemeClr val="accent5">
                    <a:lumMod val="40000"/>
                    <a:lumOff val="60000"/>
                  </a:schemeClr>
                </a:solidFill>
              </a:rPr>
              <a:t>, </a:t>
            </a:r>
            <a:r>
              <a:rPr lang="en-GB" sz="1800" dirty="0" err="1">
                <a:solidFill>
                  <a:schemeClr val="accent5">
                    <a:lumMod val="40000"/>
                    <a:lumOff val="60000"/>
                  </a:schemeClr>
                </a:solidFill>
              </a:rPr>
              <a:t>Sohn</a:t>
            </a:r>
            <a:r>
              <a:rPr lang="en-GB" sz="1800" dirty="0">
                <a:solidFill>
                  <a:schemeClr val="accent5">
                    <a:lumMod val="40000"/>
                    <a:lumOff val="60000"/>
                  </a:schemeClr>
                </a:solidFill>
              </a:rPr>
              <a:t> des </a:t>
            </a:r>
            <a:r>
              <a:rPr lang="en-GB" sz="1800" dirty="0" err="1">
                <a:solidFill>
                  <a:schemeClr val="accent5">
                    <a:lumMod val="40000"/>
                    <a:lumOff val="60000"/>
                  </a:schemeClr>
                </a:solidFill>
              </a:rPr>
              <a:t>Athenagoras</a:t>
            </a:r>
            <a:r>
              <a:rPr lang="en-GB" sz="1800" dirty="0">
                <a:solidFill>
                  <a:schemeClr val="accent5">
                    <a:lumMod val="40000"/>
                    <a:lumOff val="60000"/>
                  </a:schemeClr>
                </a:solidFill>
              </a:rPr>
              <a:t>, </a:t>
            </a:r>
            <a:r>
              <a:rPr lang="en-GB" sz="1800" dirty="0" err="1">
                <a:solidFill>
                  <a:schemeClr val="accent5">
                    <a:lumMod val="40000"/>
                    <a:lumOff val="60000"/>
                  </a:schemeClr>
                </a:solidFill>
              </a:rPr>
              <a:t>Sohn</a:t>
            </a:r>
            <a:r>
              <a:rPr lang="en-GB" sz="1800" dirty="0">
                <a:solidFill>
                  <a:schemeClr val="accent5">
                    <a:lumMod val="40000"/>
                    <a:lumOff val="60000"/>
                  </a:schemeClr>
                </a:solidFill>
              </a:rPr>
              <a:t> des </a:t>
            </a:r>
            <a:r>
              <a:rPr lang="en-GB" sz="1800" dirty="0" err="1">
                <a:solidFill>
                  <a:schemeClr val="accent5">
                    <a:lumMod val="40000"/>
                    <a:lumOff val="60000"/>
                  </a:schemeClr>
                </a:solidFill>
              </a:rPr>
              <a:t>Eumachos</a:t>
            </a:r>
            <a:endParaRPr lang="en-GB" sz="1800" dirty="0">
              <a:solidFill>
                <a:schemeClr val="accent5">
                  <a:lumMod val="40000"/>
                  <a:lumOff val="60000"/>
                </a:schemeClr>
              </a:solidFill>
              <a:effectLst>
                <a:outerShdw blurRad="38100" dist="38100" dir="2700000" algn="tl">
                  <a:srgbClr val="000000">
                    <a:alpha val="43137"/>
                  </a:srgbClr>
                </a:outerShdw>
              </a:effectLst>
            </a:endParaRPr>
          </a:p>
        </p:txBody>
      </p:sp>
      <p:sp>
        <p:nvSpPr>
          <p:cNvPr id="4" name="TextBox 3"/>
          <p:cNvSpPr txBox="1"/>
          <p:nvPr/>
        </p:nvSpPr>
        <p:spPr>
          <a:xfrm>
            <a:off x="5148064" y="3861048"/>
            <a:ext cx="3744416" cy="2862322"/>
          </a:xfrm>
          <a:prstGeom prst="rect">
            <a:avLst/>
          </a:prstGeom>
          <a:noFill/>
        </p:spPr>
        <p:txBody>
          <a:bodyPr wrap="square" rtlCol="0">
            <a:spAutoFit/>
          </a:bodyPr>
          <a:lstStyle/>
          <a:p>
            <a:r>
              <a:rPr lang="en-GB" dirty="0">
                <a:solidFill>
                  <a:schemeClr val="accent5">
                    <a:lumMod val="60000"/>
                    <a:lumOff val="40000"/>
                  </a:schemeClr>
                </a:solidFill>
                <a:effectLst>
                  <a:outerShdw blurRad="38100" dist="38100" dir="2700000" algn="tl">
                    <a:srgbClr val="000000">
                      <a:alpha val="43137"/>
                    </a:srgbClr>
                  </a:outerShdw>
                </a:effectLst>
              </a:rPr>
              <a:t>   </a:t>
            </a:r>
            <a:r>
              <a:rPr lang="vi-VN" dirty="0">
                <a:solidFill>
                  <a:schemeClr val="accent5">
                    <a:lumMod val="60000"/>
                    <a:lumOff val="40000"/>
                  </a:schemeClr>
                </a:solidFill>
                <a:effectLst>
                  <a:outerShdw blurRad="38100" dist="38100" dir="2700000" algn="tl">
                    <a:srgbClr val="000000">
                      <a:alpha val="43137"/>
                    </a:srgbClr>
                  </a:outerShdw>
                </a:effectLst>
              </a:rPr>
              <a:t>ἡ </a:t>
            </a:r>
            <a:r>
              <a:rPr lang="vi-VN" dirty="0">
                <a:solidFill>
                  <a:srgbClr val="00B0F0"/>
                </a:solidFill>
                <a:effectLst>
                  <a:outerShdw blurRad="38100" dist="38100" dir="2700000" algn="tl">
                    <a:srgbClr val="000000">
                      <a:alpha val="43137"/>
                    </a:srgbClr>
                  </a:outerShdw>
                </a:effectLst>
              </a:rPr>
              <a:t>βουλὴ καὶ ὁ δῆμος </a:t>
            </a:r>
            <a:r>
              <a:rPr lang="vi-VN" dirty="0">
                <a:solidFill>
                  <a:schemeClr val="accent5">
                    <a:lumMod val="60000"/>
                    <a:lumOff val="40000"/>
                  </a:schemeClr>
                </a:solidFill>
                <a:effectLst>
                  <a:outerShdw blurRad="38100" dist="38100" dir="2700000" algn="tl">
                    <a:srgbClr val="000000">
                      <a:alpha val="43137"/>
                    </a:srgbClr>
                  </a:outerShdw>
                </a:effectLst>
              </a:rPr>
              <a:t>ἐτεί- </a:t>
            </a:r>
            <a:br>
              <a:rPr lang="en-GB" dirty="0">
                <a:solidFill>
                  <a:schemeClr val="accent5">
                    <a:lumMod val="60000"/>
                    <a:lumOff val="40000"/>
                  </a:schemeClr>
                </a:solidFill>
                <a:effectLst>
                  <a:outerShdw blurRad="38100" dist="38100" dir="2700000" algn="tl">
                    <a:srgbClr val="000000">
                      <a:alpha val="43137"/>
                    </a:srgbClr>
                  </a:outerShdw>
                </a:effectLst>
              </a:rPr>
            </a:br>
            <a:r>
              <a:rPr lang="en-GB" dirty="0">
                <a:solidFill>
                  <a:schemeClr val="accent5">
                    <a:lumMod val="60000"/>
                    <a:lumOff val="40000"/>
                  </a:schemeClr>
                </a:solidFill>
                <a:effectLst>
                  <a:outerShdw blurRad="38100" dist="38100" dir="2700000" algn="tl">
                    <a:srgbClr val="000000">
                      <a:alpha val="43137"/>
                    </a:srgbClr>
                  </a:outerShdw>
                </a:effectLst>
              </a:rPr>
              <a:t>   </a:t>
            </a:r>
            <a:r>
              <a:rPr lang="vi-VN" dirty="0">
                <a:solidFill>
                  <a:schemeClr val="accent5">
                    <a:lumMod val="60000"/>
                    <a:lumOff val="40000"/>
                  </a:schemeClr>
                </a:solidFill>
                <a:effectLst>
                  <a:outerShdw blurRad="38100" dist="38100" dir="2700000" algn="tl">
                    <a:srgbClr val="000000">
                      <a:alpha val="43137"/>
                    </a:srgbClr>
                  </a:outerShdw>
                </a:effectLst>
              </a:rPr>
              <a:t>μησεν ταῖς μεγίσταις καὶ </a:t>
            </a:r>
            <a:br>
              <a:rPr lang="en-GB" dirty="0">
                <a:solidFill>
                  <a:schemeClr val="accent5">
                    <a:lumMod val="60000"/>
                    <a:lumOff val="40000"/>
                  </a:schemeClr>
                </a:solidFill>
                <a:effectLst>
                  <a:outerShdw blurRad="38100" dist="38100" dir="2700000" algn="tl">
                    <a:srgbClr val="000000">
                      <a:alpha val="43137"/>
                    </a:srgbClr>
                  </a:outerShdw>
                </a:effectLst>
              </a:rPr>
            </a:br>
            <a:r>
              <a:rPr lang="en-GB" dirty="0">
                <a:solidFill>
                  <a:schemeClr val="accent5">
                    <a:lumMod val="60000"/>
                    <a:lumOff val="40000"/>
                  </a:schemeClr>
                </a:solidFill>
                <a:effectLst>
                  <a:outerShdw blurRad="38100" dist="38100" dir="2700000" algn="tl">
                    <a:srgbClr val="000000">
                      <a:alpha val="43137"/>
                    </a:srgbClr>
                  </a:outerShdw>
                </a:effectLst>
              </a:rPr>
              <a:t>   </a:t>
            </a:r>
            <a:r>
              <a:rPr lang="vi-VN" dirty="0">
                <a:solidFill>
                  <a:schemeClr val="accent5">
                    <a:lumMod val="60000"/>
                    <a:lumOff val="40000"/>
                  </a:schemeClr>
                </a:solidFill>
                <a:effectLst>
                  <a:outerShdw blurRad="38100" dist="38100" dir="2700000" algn="tl">
                    <a:srgbClr val="000000">
                      <a:alpha val="43137"/>
                    </a:srgbClr>
                  </a:outerShdw>
                </a:effectLst>
              </a:rPr>
              <a:t>καλλίσταις τειμαῖς Ἀπ- </a:t>
            </a:r>
            <a:br>
              <a:rPr lang="en-GB" dirty="0">
                <a:solidFill>
                  <a:schemeClr val="accent5">
                    <a:lumMod val="60000"/>
                    <a:lumOff val="40000"/>
                  </a:schemeClr>
                </a:solidFill>
                <a:effectLst>
                  <a:outerShdw blurRad="38100" dist="38100" dir="2700000" algn="tl">
                    <a:srgbClr val="000000">
                      <a:alpha val="43137"/>
                    </a:srgbClr>
                  </a:outerShdw>
                </a:effectLst>
              </a:rPr>
            </a:br>
            <a:r>
              <a:rPr lang="en-GB" dirty="0">
                <a:solidFill>
                  <a:schemeClr val="accent5">
                    <a:lumMod val="60000"/>
                    <a:lumOff val="40000"/>
                  </a:schemeClr>
                </a:solidFill>
                <a:effectLst>
                  <a:outerShdw blurRad="38100" dist="38100" dir="2700000" algn="tl">
                    <a:srgbClr val="000000">
                      <a:alpha val="43137"/>
                    </a:srgbClr>
                  </a:outerShdw>
                </a:effectLst>
              </a:rPr>
              <a:t>   </a:t>
            </a:r>
            <a:r>
              <a:rPr lang="vi-VN" dirty="0">
                <a:solidFill>
                  <a:schemeClr val="accent5">
                    <a:lumMod val="60000"/>
                    <a:lumOff val="40000"/>
                  </a:schemeClr>
                </a:solidFill>
                <a:effectLst>
                  <a:outerShdw blurRad="38100" dist="38100" dir="2700000" algn="tl">
                    <a:srgbClr val="000000">
                      <a:alpha val="43137"/>
                    </a:srgbClr>
                  </a:outerShdw>
                </a:effectLst>
              </a:rPr>
              <a:t>φίαν Θεοδώρου τοῦ Ἀττί- </a:t>
            </a:r>
            <a:br>
              <a:rPr lang="en-GB" dirty="0">
                <a:solidFill>
                  <a:schemeClr val="accent5">
                    <a:lumMod val="60000"/>
                    <a:lumOff val="40000"/>
                  </a:schemeClr>
                </a:solidFill>
                <a:effectLst>
                  <a:outerShdw blurRad="38100" dist="38100" dir="2700000" algn="tl">
                    <a:srgbClr val="000000">
                      <a:alpha val="43137"/>
                    </a:srgbClr>
                  </a:outerShdw>
                </a:effectLst>
              </a:rPr>
            </a:br>
            <a:r>
              <a:rPr lang="vi-VN" baseline="30000" dirty="0">
                <a:solidFill>
                  <a:schemeClr val="accent5">
                    <a:lumMod val="60000"/>
                    <a:lumOff val="40000"/>
                  </a:schemeClr>
                </a:solidFill>
                <a:effectLst>
                  <a:outerShdw blurRad="38100" dist="38100" dir="2700000" algn="tl">
                    <a:srgbClr val="000000">
                      <a:alpha val="43137"/>
                    </a:srgbClr>
                  </a:outerShdw>
                </a:effectLst>
              </a:rPr>
              <a:t>5</a:t>
            </a:r>
            <a:r>
              <a:rPr lang="en-GB" baseline="30000" dirty="0">
                <a:solidFill>
                  <a:schemeClr val="accent5">
                    <a:lumMod val="60000"/>
                    <a:lumOff val="40000"/>
                  </a:schemeClr>
                </a:solidFill>
                <a:effectLst>
                  <a:outerShdw blurRad="38100" dist="38100" dir="2700000" algn="tl">
                    <a:srgbClr val="000000">
                      <a:alpha val="43137"/>
                    </a:srgbClr>
                  </a:outerShdw>
                </a:effectLst>
              </a:rPr>
              <a:t>  </a:t>
            </a:r>
            <a:r>
              <a:rPr lang="vi-VN" dirty="0">
                <a:solidFill>
                  <a:schemeClr val="accent5">
                    <a:lumMod val="60000"/>
                    <a:lumOff val="40000"/>
                  </a:schemeClr>
                </a:solidFill>
                <a:effectLst>
                  <a:outerShdw blurRad="38100" dist="38100" dir="2700000" algn="tl">
                    <a:srgbClr val="000000">
                      <a:alpha val="43137"/>
                    </a:srgbClr>
                  </a:outerShdw>
                </a:effectLst>
              </a:rPr>
              <a:t>νου Μελίτωνος</a:t>
            </a:r>
            <a:r>
              <a:rPr lang="vi-VN" b="1" dirty="0">
                <a:solidFill>
                  <a:schemeClr val="accent5">
                    <a:lumMod val="60000"/>
                    <a:lumOff val="40000"/>
                  </a:schemeClr>
                </a:solidFill>
                <a:effectLst>
                  <a:outerShdw blurRad="38100" dist="38100" dir="2700000" algn="tl">
                    <a:srgbClr val="000000">
                      <a:alpha val="43137"/>
                    </a:srgbClr>
                  </a:outerShdw>
                </a:effectLst>
              </a:rPr>
              <a:t> </a:t>
            </a:r>
            <a:r>
              <a:rPr lang="vi-VN" b="1" dirty="0">
                <a:solidFill>
                  <a:srgbClr val="00B0F0"/>
                </a:solidFill>
                <a:effectLst>
                  <a:outerShdw blurRad="38100" dist="38100" dir="2700000" algn="tl">
                    <a:srgbClr val="000000">
                      <a:alpha val="43137"/>
                    </a:srgbClr>
                  </a:outerShdw>
                </a:effectLst>
              </a:rPr>
              <a:t>ἀρχιέρει- </a:t>
            </a:r>
            <a:br>
              <a:rPr lang="en-GB" b="1" dirty="0">
                <a:solidFill>
                  <a:srgbClr val="00B0F0"/>
                </a:solidFill>
                <a:effectLst>
                  <a:outerShdw blurRad="38100" dist="38100" dir="2700000" algn="tl">
                    <a:srgbClr val="000000">
                      <a:alpha val="43137"/>
                    </a:srgbClr>
                  </a:outerShdw>
                </a:effectLst>
              </a:rPr>
            </a:br>
            <a:r>
              <a:rPr lang="en-GB" b="1" dirty="0">
                <a:solidFill>
                  <a:srgbClr val="00B0F0"/>
                </a:solidFill>
                <a:effectLst>
                  <a:outerShdw blurRad="38100" dist="38100" dir="2700000" algn="tl">
                    <a:srgbClr val="000000">
                      <a:alpha val="43137"/>
                    </a:srgbClr>
                  </a:outerShdw>
                </a:effectLst>
              </a:rPr>
              <a:t>   </a:t>
            </a:r>
            <a:r>
              <a:rPr lang="vi-VN" b="1" dirty="0">
                <a:solidFill>
                  <a:srgbClr val="00B0F0"/>
                </a:solidFill>
                <a:effectLst>
                  <a:outerShdw blurRad="38100" dist="38100" dir="2700000" algn="tl">
                    <a:srgbClr val="000000">
                      <a:alpha val="43137"/>
                    </a:srgbClr>
                  </a:outerShdw>
                </a:effectLst>
              </a:rPr>
              <a:t>αν διὰ βίου θεῶν Σεβαστῶν </a:t>
            </a:r>
            <a:br>
              <a:rPr lang="en-GB" b="1" dirty="0">
                <a:solidFill>
                  <a:srgbClr val="00B0F0"/>
                </a:solidFill>
                <a:effectLst>
                  <a:outerShdw blurRad="38100" dist="38100" dir="2700000" algn="tl">
                    <a:srgbClr val="000000">
                      <a:alpha val="43137"/>
                    </a:srgbClr>
                  </a:outerShdw>
                </a:effectLst>
              </a:rPr>
            </a:br>
            <a:r>
              <a:rPr lang="en-GB" b="1" dirty="0">
                <a:solidFill>
                  <a:srgbClr val="00B0F0"/>
                </a:solidFill>
                <a:effectLst>
                  <a:outerShdw blurRad="38100" dist="38100" dir="2700000" algn="tl">
                    <a:srgbClr val="000000">
                      <a:alpha val="43137"/>
                    </a:srgbClr>
                  </a:outerShdw>
                </a:effectLst>
              </a:rPr>
              <a:t>   </a:t>
            </a:r>
            <a:r>
              <a:rPr lang="vi-VN" b="1" dirty="0">
                <a:solidFill>
                  <a:srgbClr val="00B0F0"/>
                </a:solidFill>
                <a:effectLst>
                  <a:outerShdw blurRad="38100" dist="38100" dir="2700000" algn="tl">
                    <a:srgbClr val="000000">
                      <a:alpha val="43137"/>
                    </a:srgbClr>
                  </a:outerShdw>
                </a:effectLst>
              </a:rPr>
              <a:t>καὶ ἱέρειαν Ἀρτέμιδος </a:t>
            </a:r>
            <a:r>
              <a:rPr lang="vi-VN" b="1" dirty="0">
                <a:solidFill>
                  <a:schemeClr val="accent2">
                    <a:lumMod val="60000"/>
                    <a:lumOff val="40000"/>
                  </a:schemeClr>
                </a:solidFill>
                <a:effectLst>
                  <a:outerShdw blurRad="38100" dist="38100" dir="2700000" algn="tl">
                    <a:srgbClr val="000000">
                      <a:alpha val="43137"/>
                    </a:srgbClr>
                  </a:outerShdw>
                </a:effectLst>
              </a:rPr>
              <a:t>γυναῖ- </a:t>
            </a:r>
            <a:br>
              <a:rPr lang="en-GB" b="1" dirty="0">
                <a:solidFill>
                  <a:schemeClr val="accent2">
                    <a:lumMod val="60000"/>
                    <a:lumOff val="40000"/>
                  </a:schemeClr>
                </a:solidFill>
                <a:effectLst>
                  <a:outerShdw blurRad="38100" dist="38100" dir="2700000" algn="tl">
                    <a:srgbClr val="000000">
                      <a:alpha val="43137"/>
                    </a:srgbClr>
                  </a:outerShdw>
                </a:effectLst>
              </a:rPr>
            </a:br>
            <a:r>
              <a:rPr lang="en-GB" b="1" dirty="0">
                <a:solidFill>
                  <a:schemeClr val="accent2">
                    <a:lumMod val="60000"/>
                    <a:lumOff val="40000"/>
                  </a:schemeClr>
                </a:solidFill>
                <a:effectLst>
                  <a:outerShdw blurRad="38100" dist="38100" dir="2700000" algn="tl">
                    <a:srgbClr val="000000">
                      <a:alpha val="43137"/>
                    </a:srgbClr>
                  </a:outerShdw>
                </a:effectLst>
              </a:rPr>
              <a:t>   </a:t>
            </a:r>
            <a:r>
              <a:rPr lang="vi-VN" b="1" dirty="0">
                <a:solidFill>
                  <a:schemeClr val="accent2">
                    <a:lumMod val="60000"/>
                    <a:lumOff val="40000"/>
                  </a:schemeClr>
                </a:solidFill>
                <a:effectLst>
                  <a:outerShdw blurRad="38100" dist="38100" dir="2700000" algn="tl">
                    <a:srgbClr val="000000">
                      <a:alpha val="43137"/>
                    </a:srgbClr>
                  </a:outerShdw>
                </a:effectLst>
              </a:rPr>
              <a:t>κα</a:t>
            </a:r>
            <a:r>
              <a:rPr lang="vi-VN" dirty="0">
                <a:solidFill>
                  <a:schemeClr val="accent5">
                    <a:lumMod val="60000"/>
                    <a:lumOff val="40000"/>
                  </a:schemeClr>
                </a:solidFill>
                <a:effectLst>
                  <a:outerShdw blurRad="38100" dist="38100" dir="2700000" algn="tl">
                    <a:srgbClr val="000000">
                      <a:alpha val="43137"/>
                    </a:srgbClr>
                  </a:outerShdw>
                </a:effectLst>
              </a:rPr>
              <a:t> δὲ Ἀπολλωνίου τ[οῦ Ἀθη]-</a:t>
            </a:r>
            <a:br>
              <a:rPr lang="en-GB" dirty="0">
                <a:solidFill>
                  <a:schemeClr val="accent5">
                    <a:lumMod val="60000"/>
                    <a:lumOff val="40000"/>
                  </a:schemeClr>
                </a:solidFill>
                <a:effectLst>
                  <a:outerShdw blurRad="38100" dist="38100" dir="2700000" algn="tl">
                    <a:srgbClr val="000000">
                      <a:alpha val="43137"/>
                    </a:srgbClr>
                  </a:outerShdw>
                </a:effectLst>
              </a:rPr>
            </a:br>
            <a:r>
              <a:rPr lang="en-GB" dirty="0">
                <a:solidFill>
                  <a:schemeClr val="accent5">
                    <a:lumMod val="60000"/>
                    <a:lumOff val="40000"/>
                  </a:schemeClr>
                </a:solidFill>
                <a:effectLst>
                  <a:outerShdw blurRad="38100" dist="38100" dir="2700000" algn="tl">
                    <a:srgbClr val="000000">
                      <a:alpha val="43137"/>
                    </a:srgbClr>
                  </a:outerShdw>
                </a:effectLst>
              </a:rPr>
              <a:t>   </a:t>
            </a:r>
            <a:r>
              <a:rPr lang="vi-VN" dirty="0">
                <a:solidFill>
                  <a:schemeClr val="accent5">
                    <a:lumMod val="60000"/>
                    <a:lumOff val="40000"/>
                  </a:schemeClr>
                </a:solidFill>
                <a:effectLst>
                  <a:outerShdw blurRad="38100" dist="38100" dir="2700000" algn="tl">
                    <a:srgbClr val="000000">
                      <a:alpha val="43137"/>
                    </a:srgbClr>
                  </a:outerShdw>
                </a:effectLst>
              </a:rPr>
              <a:t>[ν]αγόρου τοῦ Ε̣ὐ̣[μάχου] [</a:t>
            </a:r>
            <a:r>
              <a:rPr lang="en-GB" dirty="0">
                <a:solidFill>
                  <a:schemeClr val="accent5">
                    <a:lumMod val="60000"/>
                    <a:lumOff val="40000"/>
                  </a:schemeClr>
                </a:solidFill>
                <a:effectLst>
                  <a:outerShdw blurRad="38100" dist="38100" dir="2700000" algn="tl">
                    <a:srgbClr val="000000">
                      <a:alpha val="43137"/>
                    </a:srgbClr>
                  </a:outerShdw>
                </a:effectLst>
              </a:rPr>
              <a:t>---</a:t>
            </a:r>
            <a:r>
              <a:rPr lang="vi-VN" dirty="0">
                <a:solidFill>
                  <a:schemeClr val="accent5">
                    <a:lumMod val="60000"/>
                    <a:lumOff val="40000"/>
                  </a:schemeClr>
                </a:solidFill>
                <a:effectLst>
                  <a:outerShdw blurRad="38100" dist="38100" dir="2700000" algn="tl">
                    <a:srgbClr val="000000">
                      <a:alpha val="43137"/>
                    </a:srgbClr>
                  </a:outerShdw>
                </a:effectLst>
              </a:rPr>
              <a:t>] </a:t>
            </a:r>
            <a:br>
              <a:rPr lang="en-GB" dirty="0">
                <a:solidFill>
                  <a:schemeClr val="accent5">
                    <a:lumMod val="60000"/>
                    <a:lumOff val="40000"/>
                  </a:schemeClr>
                </a:solidFill>
                <a:effectLst>
                  <a:outerShdw blurRad="38100" dist="38100" dir="2700000" algn="tl">
                    <a:srgbClr val="000000">
                      <a:alpha val="43137"/>
                    </a:srgbClr>
                  </a:outerShdw>
                </a:effectLst>
              </a:rPr>
            </a:br>
            <a:r>
              <a:rPr lang="vi-VN" baseline="30000" dirty="0">
                <a:solidFill>
                  <a:schemeClr val="accent5">
                    <a:lumMod val="60000"/>
                    <a:lumOff val="40000"/>
                  </a:schemeClr>
                </a:solidFill>
                <a:effectLst>
                  <a:outerShdw blurRad="38100" dist="38100" dir="2700000" algn="tl">
                    <a:srgbClr val="000000">
                      <a:alpha val="43137"/>
                    </a:srgbClr>
                  </a:outerShdw>
                </a:effectLst>
              </a:rPr>
              <a:t>10</a:t>
            </a:r>
            <a:r>
              <a:rPr lang="en-GB" baseline="30000" dirty="0">
                <a:solidFill>
                  <a:schemeClr val="accent5">
                    <a:lumMod val="60000"/>
                    <a:lumOff val="40000"/>
                  </a:schemeClr>
                </a:solidFill>
                <a:effectLst>
                  <a:outerShdw blurRad="38100" dist="38100" dir="2700000" algn="tl">
                    <a:srgbClr val="000000">
                      <a:alpha val="43137"/>
                    </a:srgbClr>
                  </a:outerShdw>
                </a:effectLst>
              </a:rPr>
              <a:t> </a:t>
            </a:r>
            <a:r>
              <a:rPr lang="vi-VN" dirty="0">
                <a:solidFill>
                  <a:schemeClr val="accent5">
                    <a:lumMod val="60000"/>
                    <a:lumOff val="40000"/>
                  </a:schemeClr>
                </a:solidFill>
                <a:effectLst>
                  <a:outerShdw blurRad="38100" dist="38100" dir="2700000" algn="tl">
                    <a:srgbClr val="000000">
                      <a:alpha val="43137"/>
                    </a:srgbClr>
                  </a:outerShdw>
                </a:effectLst>
              </a:rPr>
              <a:t>[</a:t>
            </a:r>
            <a:r>
              <a:rPr lang="en-GB" dirty="0">
                <a:solidFill>
                  <a:schemeClr val="accent5">
                    <a:lumMod val="60000"/>
                    <a:lumOff val="40000"/>
                  </a:schemeClr>
                </a:solidFill>
                <a:effectLst>
                  <a:outerShdw blurRad="38100" dist="38100" dir="2700000" algn="tl">
                    <a:srgbClr val="000000">
                      <a:alpha val="43137"/>
                    </a:srgbClr>
                  </a:outerShdw>
                </a:effectLst>
              </a:rPr>
              <a:t>---</a:t>
            </a:r>
            <a:r>
              <a:rPr lang="vi-VN" dirty="0">
                <a:solidFill>
                  <a:schemeClr val="accent5">
                    <a:lumMod val="60000"/>
                    <a:lumOff val="40000"/>
                  </a:schemeClr>
                </a:solidFill>
                <a:effectLst>
                  <a:outerShdw blurRad="38100" dist="38100" dir="2700000" algn="tl">
                    <a:srgbClr val="000000">
                      <a:alpha val="43137"/>
                    </a:srgbClr>
                  </a:outerShdw>
                </a:effectLst>
              </a:rPr>
              <a:t>] τ̣ὴν κα̣[ὶ </a:t>
            </a:r>
            <a:r>
              <a:rPr lang="en-GB" dirty="0">
                <a:solidFill>
                  <a:schemeClr val="accent5">
                    <a:lumMod val="60000"/>
                    <a:lumOff val="40000"/>
                  </a:schemeClr>
                </a:solidFill>
                <a:effectLst>
                  <a:outerShdw blurRad="38100" dist="38100" dir="2700000" algn="tl">
                    <a:srgbClr val="000000">
                      <a:alpha val="43137"/>
                    </a:srgbClr>
                  </a:outerShdw>
                </a:effectLst>
              </a:rPr>
              <a:t>---</a:t>
            </a:r>
            <a:r>
              <a:rPr lang="vi-VN" dirty="0">
                <a:solidFill>
                  <a:schemeClr val="accent5">
                    <a:lumMod val="60000"/>
                    <a:lumOff val="40000"/>
                  </a:schemeClr>
                </a:solidFill>
                <a:effectLst>
                  <a:outerShdw blurRad="38100" dist="38100" dir="2700000" algn="tl">
                    <a:srgbClr val="000000">
                      <a:alpha val="43137"/>
                    </a:srgbClr>
                  </a:outerShdw>
                </a:effectLst>
              </a:rPr>
              <a:t>]</a:t>
            </a:r>
            <a:r>
              <a:rPr lang="en-GB" dirty="0">
                <a:solidFill>
                  <a:schemeClr val="accent5">
                    <a:lumMod val="60000"/>
                    <a:lumOff val="40000"/>
                  </a:schemeClr>
                </a:solidFill>
                <a:effectLst>
                  <a:outerShdw blurRad="38100" dist="38100" dir="2700000" algn="tl">
                    <a:srgbClr val="000000">
                      <a:alpha val="43137"/>
                    </a:srgbClr>
                  </a:outerShdw>
                </a:effectLst>
              </a:rPr>
              <a:t>. </a:t>
            </a:r>
          </a:p>
        </p:txBody>
      </p:sp>
      <p:sp>
        <p:nvSpPr>
          <p:cNvPr id="7" name="TextBox 6"/>
          <p:cNvSpPr txBox="1"/>
          <p:nvPr/>
        </p:nvSpPr>
        <p:spPr>
          <a:xfrm rot="5400000">
            <a:off x="5443982" y="3232474"/>
            <a:ext cx="6813376" cy="492443"/>
          </a:xfrm>
          <a:prstGeom prst="rect">
            <a:avLst/>
          </a:prstGeom>
          <a:noFill/>
        </p:spPr>
        <p:txBody>
          <a:bodyPr wrap="square" rtlCol="0">
            <a:spAutoFit/>
          </a:bodyPr>
          <a:lstStyle/>
          <a:p>
            <a:pPr lvl="2"/>
            <a:r>
              <a:rPr lang="en-GB" sz="1200" dirty="0" err="1">
                <a:solidFill>
                  <a:schemeClr val="tx1">
                    <a:lumMod val="65000"/>
                  </a:schemeClr>
                </a:solidFill>
                <a:effectLst>
                  <a:outerShdw blurRad="38100" dist="38100" dir="2700000" algn="tl">
                    <a:srgbClr val="000000">
                      <a:alpha val="43137"/>
                    </a:srgbClr>
                  </a:outerShdw>
                </a:effectLst>
              </a:rPr>
              <a:t>Weisser</a:t>
            </a:r>
            <a:r>
              <a:rPr lang="en-GB" sz="1200" dirty="0">
                <a:solidFill>
                  <a:schemeClr val="tx1">
                    <a:lumMod val="65000"/>
                  </a:schemeClr>
                </a:solidFill>
                <a:effectLst>
                  <a:outerShdw blurRad="38100" dist="38100" dir="2700000" algn="tl">
                    <a:srgbClr val="000000">
                      <a:alpha val="43137"/>
                    </a:srgbClr>
                  </a:outerShdw>
                </a:effectLst>
              </a:rPr>
              <a:t> </a:t>
            </a:r>
            <a:r>
              <a:rPr lang="en-GB" sz="1200" dirty="0" err="1">
                <a:solidFill>
                  <a:schemeClr val="tx1">
                    <a:lumMod val="65000"/>
                  </a:schemeClr>
                </a:solidFill>
                <a:effectLst>
                  <a:outerShdw blurRad="38100" dist="38100" dir="2700000" algn="tl">
                    <a:srgbClr val="000000">
                      <a:alpha val="43137"/>
                    </a:srgbClr>
                  </a:outerShdw>
                </a:effectLst>
              </a:rPr>
              <a:t>Marmorblock</a:t>
            </a:r>
            <a:r>
              <a:rPr lang="en-GB" sz="1200" dirty="0">
                <a:solidFill>
                  <a:schemeClr val="tx1">
                    <a:lumMod val="65000"/>
                  </a:schemeClr>
                </a:solidFill>
                <a:effectLst>
                  <a:outerShdw blurRad="38100" dist="38100" dir="2700000" algn="tl">
                    <a:srgbClr val="000000">
                      <a:alpha val="43137"/>
                    </a:srgbClr>
                  </a:outerShdw>
                </a:effectLst>
              </a:rPr>
              <a:t>; MAMA 8, n</a:t>
            </a:r>
            <a:r>
              <a:rPr lang="en-GB" sz="1200" baseline="30000" dirty="0">
                <a:solidFill>
                  <a:schemeClr val="tx1">
                    <a:lumMod val="65000"/>
                  </a:schemeClr>
                </a:solidFill>
                <a:effectLst>
                  <a:outerShdw blurRad="38100" dist="38100" dir="2700000" algn="tl">
                    <a:srgbClr val="000000">
                      <a:alpha val="43137"/>
                    </a:srgbClr>
                  </a:outerShdw>
                </a:effectLst>
              </a:rPr>
              <a:t>o</a:t>
            </a:r>
            <a:r>
              <a:rPr lang="en-GB" sz="1200" dirty="0">
                <a:solidFill>
                  <a:schemeClr val="tx1">
                    <a:lumMod val="65000"/>
                  </a:schemeClr>
                </a:solidFill>
                <a:effectLst>
                  <a:outerShdw blurRad="38100" dist="38100" dir="2700000" algn="tl">
                    <a:srgbClr val="000000">
                      <a:alpha val="43137"/>
                    </a:srgbClr>
                  </a:outerShdw>
                </a:effectLst>
              </a:rPr>
              <a:t> 478; </a:t>
            </a:r>
            <a:r>
              <a:rPr lang="en-GB" sz="1200" dirty="0" err="1">
                <a:solidFill>
                  <a:schemeClr val="tx1">
                    <a:lumMod val="65000"/>
                  </a:schemeClr>
                </a:solidFill>
                <a:effectLst>
                  <a:outerShdw blurRad="38100" dist="38100" dir="2700000" algn="tl">
                    <a:srgbClr val="000000">
                      <a:alpha val="43137"/>
                    </a:srgbClr>
                  </a:outerShdw>
                </a:effectLst>
              </a:rPr>
              <a:t>IAph</a:t>
            </a:r>
            <a:r>
              <a:rPr lang="en-GB" sz="1200" dirty="0">
                <a:solidFill>
                  <a:schemeClr val="tx1">
                    <a:lumMod val="65000"/>
                  </a:schemeClr>
                </a:solidFill>
                <a:effectLst>
                  <a:outerShdw blurRad="38100" dist="38100" dir="2700000" algn="tl">
                    <a:srgbClr val="000000">
                      <a:alpha val="43137"/>
                    </a:srgbClr>
                  </a:outerShdw>
                </a:effectLst>
              </a:rPr>
              <a:t> 12.609, </a:t>
            </a:r>
            <a:r>
              <a:rPr lang="en-GB" sz="1200" dirty="0" err="1">
                <a:solidFill>
                  <a:schemeClr val="tx1">
                    <a:lumMod val="65000"/>
                  </a:schemeClr>
                </a:solidFill>
                <a:effectLst>
                  <a:outerShdw blurRad="38100" dist="38100" dir="2700000" algn="tl">
                    <a:srgbClr val="000000">
                      <a:alpha val="43137"/>
                    </a:srgbClr>
                  </a:outerShdw>
                </a:effectLst>
              </a:rPr>
              <a:t>Lokalisierung</a:t>
            </a:r>
            <a:r>
              <a:rPr lang="en-GB" sz="1200" dirty="0">
                <a:solidFill>
                  <a:schemeClr val="tx1">
                    <a:lumMod val="65000"/>
                  </a:schemeClr>
                </a:solidFill>
                <a:effectLst>
                  <a:outerShdw blurRad="38100" dist="38100" dir="2700000" algn="tl">
                    <a:srgbClr val="000000">
                      <a:alpha val="43137"/>
                    </a:srgbClr>
                  </a:outerShdw>
                </a:effectLst>
              </a:rPr>
              <a:t>: </a:t>
            </a:r>
            <a:r>
              <a:rPr lang="en-GB" sz="1200" dirty="0" err="1">
                <a:solidFill>
                  <a:schemeClr val="tx1">
                    <a:lumMod val="65000"/>
                  </a:schemeClr>
                </a:solidFill>
                <a:effectLst>
                  <a:outerShdw blurRad="38100" dist="38100" dir="2700000" algn="tl">
                    <a:srgbClr val="000000">
                      <a:alpha val="43137"/>
                    </a:srgbClr>
                  </a:outerShdw>
                </a:effectLst>
              </a:rPr>
              <a:t>unbekannt</a:t>
            </a:r>
            <a:endParaRPr lang="en-GB" sz="1200" dirty="0">
              <a:solidFill>
                <a:schemeClr val="tx1">
                  <a:lumMod val="65000"/>
                </a:schemeClr>
              </a:solidFill>
              <a:effectLst>
                <a:outerShdw blurRad="38100" dist="38100" dir="2700000" algn="tl">
                  <a:srgbClr val="000000">
                    <a:alpha val="43137"/>
                  </a:srgbClr>
                </a:outerShdw>
              </a:effectLst>
            </a:endParaRPr>
          </a:p>
          <a:p>
            <a:endParaRPr lang="en-GB" sz="1400" dirty="0">
              <a:solidFill>
                <a:schemeClr val="tx1">
                  <a:lumMod val="65000"/>
                </a:schemeClr>
              </a:solidFill>
            </a:endParaRPr>
          </a:p>
        </p:txBody>
      </p:sp>
      <p:sp>
        <p:nvSpPr>
          <p:cNvPr id="8" name="Content Placeholder 2"/>
          <p:cNvSpPr txBox="1">
            <a:spLocks/>
          </p:cNvSpPr>
          <p:nvPr/>
        </p:nvSpPr>
        <p:spPr>
          <a:xfrm rot="19934610">
            <a:off x="1696962" y="5130534"/>
            <a:ext cx="3754760" cy="641138"/>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a:ln/>
        </p:spPr>
        <p:style>
          <a:lnRef idx="1">
            <a:schemeClr val="accent6"/>
          </a:lnRef>
          <a:fillRef idx="3">
            <a:schemeClr val="accent6"/>
          </a:fillRef>
          <a:effectRef idx="2">
            <a:schemeClr val="accent6"/>
          </a:effectRef>
          <a:fontRef idx="minor">
            <a:schemeClr val="lt1"/>
          </a:fontRef>
        </p:style>
        <p:txBody>
          <a:bodyPr vert="horz" lIns="91440" tIns="45720" rIns="91440" bIns="45720" rtlCol="0">
            <a:normAutofit fontScale="77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fr-FR" sz="2000" b="1" dirty="0" err="1">
                <a:solidFill>
                  <a:schemeClr val="accent5">
                    <a:lumMod val="75000"/>
                  </a:schemeClr>
                </a:solidFill>
                <a:effectLst>
                  <a:outerShdw blurRad="38100" dist="38100" dir="2700000" algn="tl">
                    <a:srgbClr val="000000">
                      <a:alpha val="43137"/>
                    </a:srgbClr>
                  </a:outerShdw>
                </a:effectLst>
              </a:rPr>
              <a:t>Ehreninschrift</a:t>
            </a:r>
            <a:r>
              <a:rPr lang="fr-FR" sz="2000" b="1" dirty="0">
                <a:solidFill>
                  <a:schemeClr val="accent5">
                    <a:lumMod val="75000"/>
                  </a:schemeClr>
                </a:solidFill>
                <a:effectLst>
                  <a:outerShdw blurRad="38100" dist="38100" dir="2700000" algn="tl">
                    <a:srgbClr val="000000">
                      <a:alpha val="43137"/>
                    </a:srgbClr>
                  </a:outerShdw>
                </a:effectLst>
              </a:rPr>
              <a:t> </a:t>
            </a:r>
            <a:r>
              <a:rPr lang="fr-FR" sz="2000" b="1" dirty="0" err="1">
                <a:solidFill>
                  <a:schemeClr val="accent5">
                    <a:lumMod val="75000"/>
                  </a:schemeClr>
                </a:solidFill>
                <a:effectLst>
                  <a:outerShdw blurRad="38100" dist="38100" dir="2700000" algn="tl">
                    <a:srgbClr val="000000">
                      <a:alpha val="43137"/>
                    </a:srgbClr>
                  </a:outerShdw>
                </a:effectLst>
              </a:rPr>
              <a:t>nur</a:t>
            </a:r>
            <a:r>
              <a:rPr lang="fr-FR" sz="2000" b="1" dirty="0">
                <a:solidFill>
                  <a:schemeClr val="accent5">
                    <a:lumMod val="75000"/>
                  </a:schemeClr>
                </a:solidFill>
                <a:effectLst>
                  <a:outerShdw blurRad="38100" dist="38100" dir="2700000" algn="tl">
                    <a:srgbClr val="000000">
                      <a:alpha val="43137"/>
                    </a:srgbClr>
                  </a:outerShdw>
                </a:effectLst>
              </a:rPr>
              <a:t> </a:t>
            </a:r>
            <a:r>
              <a:rPr lang="fr-FR" sz="2000" b="1" dirty="0" err="1">
                <a:solidFill>
                  <a:schemeClr val="accent5">
                    <a:lumMod val="75000"/>
                  </a:schemeClr>
                </a:solidFill>
                <a:effectLst>
                  <a:outerShdw blurRad="38100" dist="38100" dir="2700000" algn="tl">
                    <a:srgbClr val="000000">
                      <a:alpha val="43137"/>
                    </a:srgbClr>
                  </a:outerShdw>
                </a:effectLst>
              </a:rPr>
              <a:t>für</a:t>
            </a:r>
            <a:r>
              <a:rPr lang="fr-FR" sz="2000" b="1" dirty="0">
                <a:solidFill>
                  <a:schemeClr val="accent5">
                    <a:lumMod val="75000"/>
                  </a:schemeClr>
                </a:solidFill>
                <a:effectLst>
                  <a:outerShdw blurRad="38100" dist="38100" dir="2700000" algn="tl">
                    <a:srgbClr val="000000">
                      <a:alpha val="43137"/>
                    </a:srgbClr>
                  </a:outerShdw>
                </a:effectLst>
              </a:rPr>
              <a:t> </a:t>
            </a:r>
            <a:r>
              <a:rPr lang="fr-FR" sz="2000" b="1" dirty="0" err="1">
                <a:solidFill>
                  <a:schemeClr val="accent5">
                    <a:lumMod val="75000"/>
                  </a:schemeClr>
                </a:solidFill>
                <a:effectLst>
                  <a:outerShdw blurRad="38100" dist="38100" dir="2700000" algn="tl">
                    <a:srgbClr val="000000">
                      <a:alpha val="43137"/>
                    </a:srgbClr>
                  </a:outerShdw>
                </a:effectLst>
              </a:rPr>
              <a:t>Priesterin</a:t>
            </a:r>
            <a:endParaRPr lang="fr-FR" sz="2000" b="1" dirty="0">
              <a:solidFill>
                <a:schemeClr val="accent5">
                  <a:lumMod val="75000"/>
                </a:schemeClr>
              </a:solidFill>
              <a:effectLst>
                <a:outerShdw blurRad="38100" dist="38100" dir="2700000" algn="tl">
                  <a:srgbClr val="000000">
                    <a:alpha val="43137"/>
                  </a:srgbClr>
                </a:outerShdw>
              </a:effectLst>
            </a:endParaRPr>
          </a:p>
          <a:p>
            <a:r>
              <a:rPr lang="fr-FR" sz="2000" b="1" dirty="0" err="1">
                <a:solidFill>
                  <a:schemeClr val="accent5">
                    <a:lumMod val="75000"/>
                  </a:schemeClr>
                </a:solidFill>
                <a:effectLst>
                  <a:outerShdw blurRad="38100" dist="38100" dir="2700000" algn="tl">
                    <a:srgbClr val="000000">
                      <a:alpha val="43137"/>
                    </a:srgbClr>
                  </a:outerShdw>
                </a:effectLst>
              </a:rPr>
              <a:t>Ehemann</a:t>
            </a:r>
            <a:r>
              <a:rPr lang="fr-FR" sz="2000" b="1" dirty="0">
                <a:solidFill>
                  <a:schemeClr val="accent5">
                    <a:lumMod val="75000"/>
                  </a:schemeClr>
                </a:solidFill>
                <a:effectLst>
                  <a:outerShdw blurRad="38100" dist="38100" dir="2700000" algn="tl">
                    <a:srgbClr val="000000">
                      <a:alpha val="43137"/>
                    </a:srgbClr>
                  </a:outerShdw>
                </a:effectLst>
              </a:rPr>
              <a:t> </a:t>
            </a:r>
            <a:r>
              <a:rPr lang="fr-FR" sz="2000" b="1" dirty="0" err="1">
                <a:solidFill>
                  <a:schemeClr val="accent5">
                    <a:lumMod val="75000"/>
                  </a:schemeClr>
                </a:solidFill>
                <a:effectLst>
                  <a:outerShdw blurRad="38100" dist="38100" dir="2700000" algn="tl">
                    <a:srgbClr val="000000">
                      <a:alpha val="43137"/>
                    </a:srgbClr>
                  </a:outerShdw>
                </a:effectLst>
              </a:rPr>
              <a:t>nur</a:t>
            </a:r>
            <a:r>
              <a:rPr lang="fr-FR" sz="2000" b="1" dirty="0">
                <a:solidFill>
                  <a:schemeClr val="accent5">
                    <a:lumMod val="75000"/>
                  </a:schemeClr>
                </a:solidFill>
                <a:effectLst>
                  <a:outerShdw blurRad="38100" dist="38100" dir="2700000" algn="tl">
                    <a:srgbClr val="000000">
                      <a:alpha val="43137"/>
                    </a:srgbClr>
                  </a:outerShdw>
                </a:effectLst>
              </a:rPr>
              <a:t> </a:t>
            </a:r>
            <a:r>
              <a:rPr lang="fr-FR" sz="2000" b="1" dirty="0" err="1">
                <a:solidFill>
                  <a:schemeClr val="accent5">
                    <a:lumMod val="75000"/>
                  </a:schemeClr>
                </a:solidFill>
                <a:effectLst>
                  <a:outerShdw blurRad="38100" dist="38100" dir="2700000" algn="tl">
                    <a:srgbClr val="000000">
                      <a:alpha val="43137"/>
                    </a:srgbClr>
                  </a:outerShdw>
                </a:effectLst>
              </a:rPr>
              <a:t>sekundär</a:t>
            </a:r>
            <a:r>
              <a:rPr lang="fr-FR" sz="2000" b="1" dirty="0">
                <a:solidFill>
                  <a:schemeClr val="accent5">
                    <a:lumMod val="75000"/>
                  </a:schemeClr>
                </a:solidFill>
                <a:effectLst>
                  <a:outerShdw blurRad="38100" dist="38100" dir="2700000" algn="tl">
                    <a:srgbClr val="000000">
                      <a:alpha val="43137"/>
                    </a:srgbClr>
                  </a:outerShdw>
                </a:effectLst>
              </a:rPr>
              <a:t> </a:t>
            </a:r>
            <a:r>
              <a:rPr lang="fr-FR" sz="2000" b="1" dirty="0" err="1">
                <a:solidFill>
                  <a:schemeClr val="accent5">
                    <a:lumMod val="75000"/>
                  </a:schemeClr>
                </a:solidFill>
                <a:effectLst>
                  <a:outerShdw blurRad="38100" dist="38100" dir="2700000" algn="tl">
                    <a:srgbClr val="000000">
                      <a:alpha val="43137"/>
                    </a:srgbClr>
                  </a:outerShdw>
                </a:effectLst>
              </a:rPr>
              <a:t>erwähnt</a:t>
            </a:r>
            <a:endParaRPr lang="fr-FR" sz="2000" b="1" dirty="0">
              <a:solidFill>
                <a:schemeClr val="accent5">
                  <a:lumMod val="7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853535270"/>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5" dur="500"/>
                                        <p:tgtEl>
                                          <p:spTgt spid="3">
                                            <p:txEl>
                                              <p:pRg st="1" end="1"/>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9" dur="500"/>
                                        <p:tgtEl>
                                          <p:spTgt spid="3">
                                            <p:txEl>
                                              <p:pRg st="2" end="2"/>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3" dur="500"/>
                                        <p:tgtEl>
                                          <p:spTgt spid="3">
                                            <p:txEl>
                                              <p:pRg st="3" end="3"/>
                                            </p:txEl>
                                          </p:spTgt>
                                        </p:tgtEl>
                                      </p:cBhvr>
                                    </p:animEffect>
                                  </p:childTnLst>
                                </p:cTn>
                              </p:par>
                            </p:childTnLst>
                          </p:cTn>
                        </p:par>
                        <p:par>
                          <p:cTn id="24" fill="hold">
                            <p:stCondLst>
                              <p:cond delay="2500"/>
                            </p:stCondLst>
                            <p:childTnLst>
                              <p:par>
                                <p:cTn id="25" presetID="42" presetClass="entr" presetSubtype="0" fill="hold" grpId="0" nodeType="afterEffect">
                                  <p:stCondLst>
                                    <p:cond delay="100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anim calcmode="lin" valueType="num">
                                      <p:cBhvr>
                                        <p:cTn id="28" dur="1000" fill="hold"/>
                                        <p:tgtEl>
                                          <p:spTgt spid="8"/>
                                        </p:tgtEl>
                                        <p:attrNameLst>
                                          <p:attrName>ppt_x</p:attrName>
                                        </p:attrNameLst>
                                      </p:cBhvr>
                                      <p:tavLst>
                                        <p:tav tm="0">
                                          <p:val>
                                            <p:strVal val="#ppt_x"/>
                                          </p:val>
                                        </p:tav>
                                        <p:tav tm="100000">
                                          <p:val>
                                            <p:strVal val="#ppt_x"/>
                                          </p:val>
                                        </p:tav>
                                      </p:tavLst>
                                    </p:anim>
                                    <p:anim calcmode="lin" valueType="num">
                                      <p:cBhvr>
                                        <p:cTn id="2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8" grpId="0" animBg="1"/>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Aphrodisias</a:t>
            </a:r>
            <a:r>
              <a:rPr lang="en-GB" dirty="0"/>
              <a:t>: </a:t>
            </a:r>
            <a:r>
              <a:rPr lang="en-GB" dirty="0" err="1"/>
              <a:t>Tatia</a:t>
            </a:r>
            <a:r>
              <a:rPr lang="en-GB" dirty="0"/>
              <a:t> </a:t>
            </a:r>
            <a:r>
              <a:rPr lang="en-GB" dirty="0" err="1"/>
              <a:t>Attalis</a:t>
            </a:r>
            <a:endParaRPr lang="en-GB" dirty="0"/>
          </a:p>
        </p:txBody>
      </p:sp>
      <p:sp>
        <p:nvSpPr>
          <p:cNvPr id="4" name="TextBox 3"/>
          <p:cNvSpPr txBox="1"/>
          <p:nvPr/>
        </p:nvSpPr>
        <p:spPr>
          <a:xfrm>
            <a:off x="3923928" y="1628800"/>
            <a:ext cx="4968552" cy="3693319"/>
          </a:xfrm>
          <a:prstGeom prst="rect">
            <a:avLst/>
          </a:prstGeom>
          <a:noFill/>
        </p:spPr>
        <p:txBody>
          <a:bodyPr wrap="square" rtlCol="0">
            <a:spAutoFit/>
          </a:bodyPr>
          <a:lstStyle/>
          <a:p>
            <a:r>
              <a:rPr lang="en-GB" dirty="0">
                <a:solidFill>
                  <a:srgbClr val="FF0000"/>
                </a:solidFill>
              </a:rPr>
              <a:t>Col 1</a:t>
            </a:r>
            <a:r>
              <a:rPr lang="en-GB" dirty="0"/>
              <a:t>, l. 7-15 : </a:t>
            </a:r>
            <a:r>
              <a:rPr lang="el-GR" dirty="0"/>
              <a:t>Τατία Ὑψικ[λέους τοῦ Ἀδράσ]|του τοῦ Νεικοτείμου τοῦ Ἀρτεμιδώρου το[ῦ Ζήνωνος Ἱέρα]|κος Ἀτταλίς, γενομένη </a:t>
            </a:r>
            <a:r>
              <a:rPr lang="el-GR" b="1" dirty="0">
                <a:solidFill>
                  <a:schemeClr val="accent5">
                    <a:lumMod val="75000"/>
                  </a:schemeClr>
                </a:solidFill>
              </a:rPr>
              <a:t>ἱέρεια Σεβαστῶν</a:t>
            </a:r>
            <a:r>
              <a:rPr lang="el-GR" dirty="0"/>
              <a:t>, π[άτρος καὶ προγό]|νων ὑπάρχουσα τῶν πρώτων καὶ συνεκτικ[ότων τὴν ? πατρίδα] | καὶ ἐν </a:t>
            </a:r>
            <a:r>
              <a:rPr lang="el-GR" b="1" dirty="0">
                <a:solidFill>
                  <a:schemeClr val="accent5">
                    <a:lumMod val="75000"/>
                  </a:schemeClr>
                </a:solidFill>
              </a:rPr>
              <a:t>γυμνασιαρχίαις καὶ στεφανηφορίαις [καὶ ? ἀγωνοθεσίαις] | καὶ ἀρχιερωσύναις</a:t>
            </a:r>
            <a:r>
              <a:rPr lang="el-GR" dirty="0"/>
              <a:t> καὶ ἔργων ἀναθέσεσιν κ[αὶ ? -9- ἐκ τῶν] | ἰδίων γεγονότων, ζήσασα βίον σώφρονα κ[αὶ ? κόσμιον καὶ ἀναλο]|γοῦντα τῇ τοῦ γένους σεμνότητι.</a:t>
            </a:r>
            <a:r>
              <a:rPr lang="en-GB" dirty="0"/>
              <a:t> </a:t>
            </a:r>
          </a:p>
          <a:p>
            <a:r>
              <a:rPr lang="en-GB" b="1" dirty="0">
                <a:solidFill>
                  <a:srgbClr val="FFC000"/>
                </a:solidFill>
              </a:rPr>
              <a:t>Col 1, l. 2-4 : </a:t>
            </a:r>
            <a:r>
              <a:rPr lang="el-GR" b="1" dirty="0">
                <a:solidFill>
                  <a:srgbClr val="FFC000"/>
                </a:solidFill>
              </a:rPr>
              <a:t>Ζήνωνος τοῦ Ὑψικλέους το[ῦ Ζήνωνος τοῦ Ὑψικλέ]|ους τοῦ Μενάνδρου τοῦ Ζήνωνος γραμμα[τέως δήμου τὸ δεύ]|τερον.</a:t>
            </a:r>
          </a:p>
        </p:txBody>
      </p:sp>
      <p:sp>
        <p:nvSpPr>
          <p:cNvPr id="5" name="TextBox 4"/>
          <p:cNvSpPr txBox="1"/>
          <p:nvPr/>
        </p:nvSpPr>
        <p:spPr>
          <a:xfrm>
            <a:off x="435797" y="1682953"/>
            <a:ext cx="3232135" cy="3785652"/>
          </a:xfrm>
          <a:prstGeom prst="rect">
            <a:avLst/>
          </a:prstGeom>
          <a:noFill/>
        </p:spPr>
        <p:txBody>
          <a:bodyPr wrap="square" rtlCol="0">
            <a:spAutoFit/>
          </a:bodyPr>
          <a:lstStyle/>
          <a:p>
            <a:r>
              <a:rPr lang="fr-FR" sz="1600" dirty="0" err="1">
                <a:solidFill>
                  <a:schemeClr val="accent5">
                    <a:lumMod val="60000"/>
                    <a:lumOff val="40000"/>
                  </a:schemeClr>
                </a:solidFill>
              </a:rPr>
              <a:t>Tatia</a:t>
            </a:r>
            <a:r>
              <a:rPr lang="fr-FR" sz="1600" dirty="0">
                <a:solidFill>
                  <a:schemeClr val="accent5">
                    <a:lumMod val="60000"/>
                    <a:lumOff val="40000"/>
                  </a:schemeClr>
                </a:solidFill>
              </a:rPr>
              <a:t> </a:t>
            </a:r>
            <a:r>
              <a:rPr lang="fr-FR" sz="1600" dirty="0" err="1">
                <a:solidFill>
                  <a:schemeClr val="accent5">
                    <a:lumMod val="60000"/>
                    <a:lumOff val="40000"/>
                  </a:schemeClr>
                </a:solidFill>
              </a:rPr>
              <a:t>Attalis</a:t>
            </a:r>
            <a:r>
              <a:rPr lang="fr-FR" sz="1600" dirty="0">
                <a:solidFill>
                  <a:schemeClr val="accent5">
                    <a:lumMod val="60000"/>
                    <a:lumOff val="40000"/>
                  </a:schemeClr>
                </a:solidFill>
              </a:rPr>
              <a:t>, fille d'</a:t>
            </a:r>
            <a:r>
              <a:rPr lang="fr-FR" sz="1600" dirty="0" err="1">
                <a:solidFill>
                  <a:schemeClr val="accent5">
                    <a:lumMod val="60000"/>
                    <a:lumOff val="40000"/>
                  </a:schemeClr>
                </a:solidFill>
              </a:rPr>
              <a:t>Hypsiclès</a:t>
            </a:r>
            <a:r>
              <a:rPr lang="fr-FR" sz="1600" dirty="0">
                <a:solidFill>
                  <a:schemeClr val="accent5">
                    <a:lumMod val="60000"/>
                    <a:lumOff val="40000"/>
                  </a:schemeClr>
                </a:solidFill>
              </a:rPr>
              <a:t> [fils d'</a:t>
            </a:r>
            <a:r>
              <a:rPr lang="fr-FR" sz="1600" dirty="0" err="1">
                <a:solidFill>
                  <a:schemeClr val="accent5">
                    <a:lumMod val="60000"/>
                    <a:lumOff val="40000"/>
                  </a:schemeClr>
                </a:solidFill>
              </a:rPr>
              <a:t>Adrastos</a:t>
            </a:r>
            <a:r>
              <a:rPr lang="fr-FR" sz="1600" dirty="0">
                <a:solidFill>
                  <a:schemeClr val="accent5">
                    <a:lumMod val="60000"/>
                    <a:lumOff val="40000"/>
                  </a:schemeClr>
                </a:solidFill>
              </a:rPr>
              <a:t>] fils de </a:t>
            </a:r>
            <a:r>
              <a:rPr lang="fr-FR" sz="1600" dirty="0" err="1">
                <a:solidFill>
                  <a:schemeClr val="accent5">
                    <a:lumMod val="60000"/>
                    <a:lumOff val="40000"/>
                  </a:schemeClr>
                </a:solidFill>
              </a:rPr>
              <a:t>Neicoteimos</a:t>
            </a:r>
            <a:r>
              <a:rPr lang="fr-FR" sz="1600" dirty="0">
                <a:solidFill>
                  <a:schemeClr val="accent5">
                    <a:lumMod val="60000"/>
                    <a:lumOff val="40000"/>
                  </a:schemeClr>
                </a:solidFill>
              </a:rPr>
              <a:t> fils d'</a:t>
            </a:r>
            <a:r>
              <a:rPr lang="fr-FR" sz="1600" dirty="0" err="1">
                <a:solidFill>
                  <a:schemeClr val="accent5">
                    <a:lumMod val="60000"/>
                    <a:lumOff val="40000"/>
                  </a:schemeClr>
                </a:solidFill>
              </a:rPr>
              <a:t>Artemidoros</a:t>
            </a:r>
            <a:r>
              <a:rPr lang="fr-FR" sz="1600" dirty="0">
                <a:solidFill>
                  <a:schemeClr val="accent5">
                    <a:lumMod val="60000"/>
                    <a:lumOff val="40000"/>
                  </a:schemeClr>
                </a:solidFill>
              </a:rPr>
              <a:t> fils de </a:t>
            </a:r>
            <a:r>
              <a:rPr lang="fr-FR" sz="1600" dirty="0" err="1">
                <a:solidFill>
                  <a:schemeClr val="accent5">
                    <a:lumMod val="60000"/>
                    <a:lumOff val="40000"/>
                  </a:schemeClr>
                </a:solidFill>
              </a:rPr>
              <a:t>Zenon</a:t>
            </a:r>
            <a:r>
              <a:rPr lang="fr-FR" sz="1600" dirty="0">
                <a:solidFill>
                  <a:schemeClr val="accent5">
                    <a:lumMod val="60000"/>
                    <a:lumOff val="40000"/>
                  </a:schemeClr>
                </a:solidFill>
              </a:rPr>
              <a:t> </a:t>
            </a:r>
            <a:r>
              <a:rPr lang="fr-FR" sz="1600" dirty="0" err="1">
                <a:solidFill>
                  <a:schemeClr val="accent5">
                    <a:lumMod val="60000"/>
                    <a:lumOff val="40000"/>
                  </a:schemeClr>
                </a:solidFill>
              </a:rPr>
              <a:t>Hierax</a:t>
            </a:r>
            <a:r>
              <a:rPr lang="fr-FR" sz="1600" dirty="0">
                <a:solidFill>
                  <a:schemeClr val="accent5">
                    <a:lumMod val="60000"/>
                    <a:lumOff val="40000"/>
                  </a:schemeClr>
                </a:solidFill>
              </a:rPr>
              <a:t>, qui a été prêtresse des Augustes, dont le père et les ancêtres font partie des premiers et des cofondateurs [de la patrie], qui a [---, à ses frais,] dans ses </a:t>
            </a:r>
            <a:r>
              <a:rPr lang="fr-FR" sz="1600" dirty="0" err="1">
                <a:solidFill>
                  <a:schemeClr val="accent5">
                    <a:lumMod val="60000"/>
                    <a:lumOff val="40000"/>
                  </a:schemeClr>
                </a:solidFill>
              </a:rPr>
              <a:t>gymnasiarchies</a:t>
            </a:r>
            <a:r>
              <a:rPr lang="fr-FR" sz="1600" dirty="0">
                <a:solidFill>
                  <a:schemeClr val="accent5">
                    <a:lumMod val="60000"/>
                    <a:lumOff val="40000"/>
                  </a:schemeClr>
                </a:solidFill>
              </a:rPr>
              <a:t>, </a:t>
            </a:r>
            <a:r>
              <a:rPr lang="fr-FR" sz="1600" dirty="0" err="1">
                <a:solidFill>
                  <a:schemeClr val="accent5">
                    <a:lumMod val="60000"/>
                    <a:lumOff val="40000"/>
                  </a:schemeClr>
                </a:solidFill>
              </a:rPr>
              <a:t>stéphanéphories</a:t>
            </a:r>
            <a:r>
              <a:rPr lang="fr-FR" sz="1600" dirty="0">
                <a:solidFill>
                  <a:schemeClr val="accent5">
                    <a:lumMod val="60000"/>
                    <a:lumOff val="40000"/>
                  </a:schemeClr>
                </a:solidFill>
              </a:rPr>
              <a:t>, [</a:t>
            </a:r>
            <a:r>
              <a:rPr lang="fr-FR" sz="1600" dirty="0" err="1">
                <a:solidFill>
                  <a:schemeClr val="accent5">
                    <a:lumMod val="60000"/>
                    <a:lumOff val="40000"/>
                  </a:schemeClr>
                </a:solidFill>
              </a:rPr>
              <a:t>agonothésies</a:t>
            </a:r>
            <a:r>
              <a:rPr lang="fr-FR" sz="1600" dirty="0">
                <a:solidFill>
                  <a:schemeClr val="accent5">
                    <a:lumMod val="60000"/>
                    <a:lumOff val="40000"/>
                  </a:schemeClr>
                </a:solidFill>
              </a:rPr>
              <a:t> ?], grandes-prêtrises et dédicaces de bâtiments ; sa vie fut sage, [convenable ?] et digne de la sainteté de sa famille.</a:t>
            </a:r>
            <a:endParaRPr lang="en-GB" sz="1600" dirty="0">
              <a:solidFill>
                <a:schemeClr val="accent5">
                  <a:lumMod val="60000"/>
                  <a:lumOff val="40000"/>
                </a:schemeClr>
              </a:solidFill>
            </a:endParaRPr>
          </a:p>
        </p:txBody>
      </p:sp>
      <p:sp>
        <p:nvSpPr>
          <p:cNvPr id="6" name="TextBox 5"/>
          <p:cNvSpPr txBox="1"/>
          <p:nvPr/>
        </p:nvSpPr>
        <p:spPr>
          <a:xfrm>
            <a:off x="5047769" y="6310481"/>
            <a:ext cx="3916719" cy="430887"/>
          </a:xfrm>
          <a:prstGeom prst="rect">
            <a:avLst/>
          </a:prstGeom>
          <a:noFill/>
        </p:spPr>
        <p:txBody>
          <a:bodyPr wrap="square" rtlCol="0">
            <a:spAutoFit/>
          </a:bodyPr>
          <a:lstStyle/>
          <a:p>
            <a:r>
              <a:rPr lang="en-GB" sz="1100" b="1" dirty="0">
                <a:solidFill>
                  <a:schemeClr val="tx1">
                    <a:lumMod val="65000"/>
                  </a:schemeClr>
                </a:solidFill>
              </a:rPr>
              <a:t>IAph2007 12.205; </a:t>
            </a:r>
            <a:r>
              <a:rPr lang="en-GB" sz="1100" dirty="0" err="1">
                <a:solidFill>
                  <a:schemeClr val="tx1">
                    <a:lumMod val="65000"/>
                  </a:schemeClr>
                </a:solidFill>
              </a:rPr>
              <a:t>Reinach</a:t>
            </a:r>
            <a:r>
              <a:rPr lang="en-GB" sz="1100" dirty="0">
                <a:solidFill>
                  <a:schemeClr val="tx1">
                    <a:lumMod val="65000"/>
                  </a:schemeClr>
                </a:solidFill>
              </a:rPr>
              <a:t> 1906 n°9 ; Reynolds-</a:t>
            </a:r>
            <a:r>
              <a:rPr lang="en-GB" sz="1100" dirty="0" err="1">
                <a:solidFill>
                  <a:schemeClr val="tx1">
                    <a:lumMod val="65000"/>
                  </a:schemeClr>
                </a:solidFill>
              </a:rPr>
              <a:t>Roueché</a:t>
            </a:r>
            <a:r>
              <a:rPr lang="en-GB" sz="1100" dirty="0">
                <a:solidFill>
                  <a:schemeClr val="tx1">
                    <a:lumMod val="65000"/>
                  </a:schemeClr>
                </a:solidFill>
              </a:rPr>
              <a:t> 1992 (</a:t>
            </a:r>
            <a:r>
              <a:rPr lang="en-GB" sz="1100" i="1" dirty="0">
                <a:solidFill>
                  <a:schemeClr val="tx1">
                    <a:lumMod val="65000"/>
                  </a:schemeClr>
                </a:solidFill>
              </a:rPr>
              <a:t>SEG</a:t>
            </a:r>
            <a:r>
              <a:rPr lang="en-GB" sz="1100" dirty="0">
                <a:solidFill>
                  <a:schemeClr val="tx1">
                    <a:lumMod val="65000"/>
                  </a:schemeClr>
                </a:solidFill>
              </a:rPr>
              <a:t> XLV (1995), 1502, </a:t>
            </a:r>
            <a:r>
              <a:rPr lang="en-GB" sz="1100" i="1" dirty="0">
                <a:solidFill>
                  <a:schemeClr val="tx1">
                    <a:lumMod val="65000"/>
                  </a:schemeClr>
                </a:solidFill>
              </a:rPr>
              <a:t>Bull. </a:t>
            </a:r>
            <a:r>
              <a:rPr lang="en-GB" sz="1100" dirty="0">
                <a:solidFill>
                  <a:schemeClr val="tx1">
                    <a:lumMod val="65000"/>
                  </a:schemeClr>
                </a:solidFill>
              </a:rPr>
              <a:t>1997, 523). </a:t>
            </a:r>
          </a:p>
        </p:txBody>
      </p:sp>
    </p:spTree>
    <p:extLst>
      <p:ext uri="{BB962C8B-B14F-4D97-AF65-F5344CB8AC3E}">
        <p14:creationId xmlns:p14="http://schemas.microsoft.com/office/powerpoint/2010/main" val="3160622231"/>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188640"/>
            <a:ext cx="8229600" cy="1143000"/>
          </a:xfrm>
        </p:spPr>
        <p:txBody>
          <a:bodyPr>
            <a:normAutofit fontScale="90000"/>
          </a:bodyPr>
          <a:lstStyle/>
          <a:p>
            <a:r>
              <a:rPr lang="en-GB" dirty="0" err="1"/>
              <a:t>Aphrodisias</a:t>
            </a:r>
            <a:r>
              <a:rPr lang="en-GB" dirty="0"/>
              <a:t>: </a:t>
            </a:r>
            <a:r>
              <a:rPr lang="fr-FR" dirty="0"/>
              <a:t>Aphrodite &amp; Augusti</a:t>
            </a:r>
            <a:endParaRPr lang="en-GB" dirty="0"/>
          </a:p>
        </p:txBody>
      </p:sp>
      <p:sp>
        <p:nvSpPr>
          <p:cNvPr id="3" name="Content Placeholder 2"/>
          <p:cNvSpPr>
            <a:spLocks noGrp="1"/>
          </p:cNvSpPr>
          <p:nvPr>
            <p:ph idx="1"/>
          </p:nvPr>
        </p:nvSpPr>
        <p:spPr>
          <a:xfrm>
            <a:off x="0" y="1484784"/>
            <a:ext cx="3275856" cy="5373216"/>
          </a:xfrm>
        </p:spPr>
        <p:txBody>
          <a:bodyPr>
            <a:noAutofit/>
          </a:bodyPr>
          <a:lstStyle/>
          <a:p>
            <a:r>
              <a:rPr lang="en-GB" sz="2000" dirty="0" err="1">
                <a:solidFill>
                  <a:schemeClr val="accent5">
                    <a:lumMod val="60000"/>
                    <a:lumOff val="40000"/>
                  </a:schemeClr>
                </a:solidFill>
                <a:effectLst>
                  <a:outerShdw blurRad="38100" dist="38100" dir="2700000" algn="tl">
                    <a:srgbClr val="000000">
                      <a:alpha val="43137"/>
                    </a:srgbClr>
                  </a:outerShdw>
                </a:effectLst>
              </a:rPr>
              <a:t>Ulpia</a:t>
            </a:r>
            <a:r>
              <a:rPr lang="en-GB" sz="2000" dirty="0">
                <a:solidFill>
                  <a:schemeClr val="accent5">
                    <a:lumMod val="60000"/>
                    <a:lumOff val="40000"/>
                  </a:schemeClr>
                </a:solidFill>
                <a:effectLst>
                  <a:outerShdw blurRad="38100" dist="38100" dir="2700000" algn="tl">
                    <a:srgbClr val="000000">
                      <a:alpha val="43137"/>
                    </a:srgbClr>
                  </a:outerShdw>
                </a:effectLst>
              </a:rPr>
              <a:t> </a:t>
            </a:r>
            <a:r>
              <a:rPr lang="en-GB" sz="2000" dirty="0" err="1">
                <a:solidFill>
                  <a:schemeClr val="accent5">
                    <a:lumMod val="60000"/>
                    <a:lumOff val="40000"/>
                  </a:schemeClr>
                </a:solidFill>
                <a:effectLst>
                  <a:outerShdw blurRad="38100" dist="38100" dir="2700000" algn="tl">
                    <a:srgbClr val="000000">
                      <a:alpha val="43137"/>
                    </a:srgbClr>
                  </a:outerShdw>
                </a:effectLst>
              </a:rPr>
              <a:t>Carminia</a:t>
            </a:r>
            <a:r>
              <a:rPr lang="en-GB" sz="2000" dirty="0">
                <a:solidFill>
                  <a:schemeClr val="accent5">
                    <a:lumMod val="60000"/>
                    <a:lumOff val="40000"/>
                  </a:schemeClr>
                </a:solidFill>
                <a:effectLst>
                  <a:outerShdw blurRad="38100" dist="38100" dir="2700000" algn="tl">
                    <a:srgbClr val="000000">
                      <a:alpha val="43137"/>
                    </a:srgbClr>
                  </a:outerShdw>
                </a:effectLst>
              </a:rPr>
              <a:t> </a:t>
            </a:r>
            <a:r>
              <a:rPr lang="en-GB" sz="2000" dirty="0" err="1">
                <a:solidFill>
                  <a:schemeClr val="accent5">
                    <a:lumMod val="60000"/>
                    <a:lumOff val="40000"/>
                  </a:schemeClr>
                </a:solidFill>
                <a:effectLst>
                  <a:outerShdw blurRad="38100" dist="38100" dir="2700000" algn="tl">
                    <a:srgbClr val="000000">
                      <a:alpha val="43137"/>
                    </a:srgbClr>
                  </a:outerShdw>
                </a:effectLst>
              </a:rPr>
              <a:t>Claudiane</a:t>
            </a:r>
            <a:endParaRPr lang="en-GB" sz="2000" dirty="0">
              <a:solidFill>
                <a:schemeClr val="accent5">
                  <a:lumMod val="60000"/>
                  <a:lumOff val="40000"/>
                </a:schemeClr>
              </a:solidFill>
              <a:effectLst>
                <a:outerShdw blurRad="38100" dist="38100" dir="2700000" algn="tl">
                  <a:srgbClr val="000000">
                    <a:alpha val="43137"/>
                  </a:srgbClr>
                </a:outerShdw>
              </a:effectLst>
            </a:endParaRPr>
          </a:p>
          <a:p>
            <a:pPr lvl="1"/>
            <a:r>
              <a:rPr lang="en-GB" sz="1600" dirty="0">
                <a:solidFill>
                  <a:schemeClr val="accent5">
                    <a:lumMod val="60000"/>
                    <a:lumOff val="40000"/>
                  </a:schemeClr>
                </a:solidFill>
                <a:effectLst>
                  <a:outerShdw blurRad="38100" dist="38100" dir="2700000" algn="tl">
                    <a:srgbClr val="000000">
                      <a:alpha val="43137"/>
                    </a:srgbClr>
                  </a:outerShdw>
                </a:effectLst>
              </a:rPr>
              <a:t>“</a:t>
            </a:r>
            <a:r>
              <a:rPr lang="en-GB" sz="1600" dirty="0" err="1">
                <a:solidFill>
                  <a:schemeClr val="accent5">
                    <a:lumMod val="60000"/>
                    <a:lumOff val="40000"/>
                  </a:schemeClr>
                </a:solidFill>
                <a:effectLst>
                  <a:outerShdw blurRad="38100" dist="38100" dir="2700000" algn="tl">
                    <a:srgbClr val="000000">
                      <a:alpha val="43137"/>
                    </a:srgbClr>
                  </a:outerShdw>
                </a:effectLst>
              </a:rPr>
              <a:t>Tochter</a:t>
            </a:r>
            <a:r>
              <a:rPr lang="en-GB" sz="1600" dirty="0">
                <a:solidFill>
                  <a:schemeClr val="accent5">
                    <a:lumMod val="60000"/>
                    <a:lumOff val="40000"/>
                  </a:schemeClr>
                </a:solidFill>
                <a:effectLst>
                  <a:outerShdw blurRad="38100" dist="38100" dir="2700000" algn="tl">
                    <a:srgbClr val="000000">
                      <a:alpha val="43137"/>
                    </a:srgbClr>
                  </a:outerShdw>
                </a:effectLst>
              </a:rPr>
              <a:t> der Polis” </a:t>
            </a:r>
          </a:p>
          <a:p>
            <a:pPr lvl="1"/>
            <a:r>
              <a:rPr lang="en-GB" sz="1600" b="1" dirty="0">
                <a:solidFill>
                  <a:schemeClr val="accent5">
                    <a:lumMod val="60000"/>
                    <a:lumOff val="40000"/>
                  </a:schemeClr>
                </a:solidFill>
                <a:effectLst>
                  <a:outerShdw blurRad="38100" dist="38100" dir="2700000" algn="tl">
                    <a:srgbClr val="000000">
                      <a:alpha val="43137"/>
                    </a:srgbClr>
                  </a:outerShdw>
                </a:effectLst>
              </a:rPr>
              <a:t>Mutter</a:t>
            </a:r>
            <a:r>
              <a:rPr lang="en-GB" sz="1600" dirty="0">
                <a:solidFill>
                  <a:schemeClr val="accent5">
                    <a:lumMod val="60000"/>
                    <a:lumOff val="40000"/>
                  </a:schemeClr>
                </a:solidFill>
                <a:effectLst>
                  <a:outerShdw blurRad="38100" dist="38100" dir="2700000" algn="tl">
                    <a:srgbClr val="000000">
                      <a:alpha val="43137"/>
                    </a:srgbClr>
                  </a:outerShdw>
                </a:effectLst>
              </a:rPr>
              <a:t> von </a:t>
            </a:r>
            <a:r>
              <a:rPr lang="en-GB" sz="1600" dirty="0" err="1">
                <a:solidFill>
                  <a:schemeClr val="accent5">
                    <a:lumMod val="60000"/>
                    <a:lumOff val="40000"/>
                  </a:schemeClr>
                </a:solidFill>
                <a:effectLst>
                  <a:outerShdw blurRad="38100" dist="38100" dir="2700000" algn="tl">
                    <a:srgbClr val="000000">
                      <a:alpha val="43137"/>
                    </a:srgbClr>
                  </a:outerShdw>
                </a:effectLst>
              </a:rPr>
              <a:t>Senatoren</a:t>
            </a:r>
            <a:r>
              <a:rPr lang="en-GB" sz="1600" dirty="0">
                <a:solidFill>
                  <a:schemeClr val="accent5">
                    <a:lumMod val="60000"/>
                    <a:lumOff val="40000"/>
                  </a:schemeClr>
                </a:solidFill>
                <a:effectLst>
                  <a:outerShdw blurRad="38100" dist="38100" dir="2700000" algn="tl">
                    <a:srgbClr val="000000">
                      <a:alpha val="43137"/>
                    </a:srgbClr>
                  </a:outerShdw>
                </a:effectLst>
              </a:rPr>
              <a:t>:</a:t>
            </a:r>
          </a:p>
          <a:p>
            <a:pPr lvl="2"/>
            <a:r>
              <a:rPr lang="en-GB" sz="1600" dirty="0">
                <a:solidFill>
                  <a:schemeClr val="accent5">
                    <a:lumMod val="60000"/>
                    <a:lumOff val="40000"/>
                  </a:schemeClr>
                </a:solidFill>
                <a:effectLst>
                  <a:outerShdw blurRad="38100" dist="38100" dir="2700000" algn="tl">
                    <a:srgbClr val="000000">
                      <a:alpha val="43137"/>
                    </a:srgbClr>
                  </a:outerShdw>
                </a:effectLst>
              </a:rPr>
              <a:t>M(</a:t>
            </a:r>
            <a:r>
              <a:rPr lang="en-GB" sz="1600" dirty="0" err="1">
                <a:solidFill>
                  <a:schemeClr val="accent5">
                    <a:lumMod val="60000"/>
                    <a:lumOff val="40000"/>
                  </a:schemeClr>
                </a:solidFill>
                <a:effectLst>
                  <a:outerShdw blurRad="38100" dist="38100" dir="2700000" algn="tl">
                    <a:srgbClr val="000000">
                      <a:alpha val="43137"/>
                    </a:srgbClr>
                  </a:outerShdw>
                </a:effectLst>
              </a:rPr>
              <a:t>arcus</a:t>
            </a:r>
            <a:r>
              <a:rPr lang="en-GB" sz="1600" dirty="0">
                <a:solidFill>
                  <a:schemeClr val="accent5">
                    <a:lumMod val="60000"/>
                    <a:lumOff val="40000"/>
                  </a:schemeClr>
                </a:solidFill>
                <a:effectLst>
                  <a:outerShdw blurRad="38100" dist="38100" dir="2700000" algn="tl">
                    <a:srgbClr val="000000">
                      <a:alpha val="43137"/>
                    </a:srgbClr>
                  </a:outerShdw>
                </a:effectLst>
              </a:rPr>
              <a:t>) </a:t>
            </a:r>
            <a:r>
              <a:rPr lang="en-GB" sz="1600" dirty="0" err="1">
                <a:solidFill>
                  <a:schemeClr val="accent5">
                    <a:lumMod val="60000"/>
                    <a:lumOff val="40000"/>
                  </a:schemeClr>
                </a:solidFill>
                <a:effectLst>
                  <a:outerShdw blurRad="38100" dist="38100" dir="2700000" algn="tl">
                    <a:srgbClr val="000000">
                      <a:alpha val="43137"/>
                    </a:srgbClr>
                  </a:outerShdw>
                </a:effectLst>
              </a:rPr>
              <a:t>Ulp</a:t>
            </a:r>
            <a:r>
              <a:rPr lang="en-GB" sz="1600" dirty="0">
                <a:solidFill>
                  <a:schemeClr val="accent5">
                    <a:lumMod val="60000"/>
                    <a:lumOff val="40000"/>
                  </a:schemeClr>
                </a:solidFill>
                <a:effectLst>
                  <a:outerShdw blurRad="38100" dist="38100" dir="2700000" algn="tl">
                    <a:srgbClr val="000000">
                      <a:alpha val="43137"/>
                    </a:srgbClr>
                  </a:outerShdw>
                </a:effectLst>
              </a:rPr>
              <a:t>(</a:t>
            </a:r>
            <a:r>
              <a:rPr lang="en-GB" sz="1600" dirty="0" err="1">
                <a:solidFill>
                  <a:schemeClr val="accent5">
                    <a:lumMod val="60000"/>
                    <a:lumOff val="40000"/>
                  </a:schemeClr>
                </a:solidFill>
                <a:effectLst>
                  <a:outerShdw blurRad="38100" dist="38100" dir="2700000" algn="tl">
                    <a:srgbClr val="000000">
                      <a:alpha val="43137"/>
                    </a:srgbClr>
                  </a:outerShdw>
                </a:effectLst>
              </a:rPr>
              <a:t>ius</a:t>
            </a:r>
            <a:r>
              <a:rPr lang="en-GB" sz="1600" dirty="0">
                <a:solidFill>
                  <a:schemeClr val="accent5">
                    <a:lumMod val="60000"/>
                    <a:lumOff val="40000"/>
                  </a:schemeClr>
                </a:solidFill>
                <a:effectLst>
                  <a:outerShdw blurRad="38100" dist="38100" dir="2700000" algn="tl">
                    <a:srgbClr val="000000">
                      <a:alpha val="43137"/>
                    </a:srgbClr>
                  </a:outerShdw>
                </a:effectLst>
              </a:rPr>
              <a:t>) Car(</a:t>
            </a:r>
            <a:r>
              <a:rPr lang="en-GB" sz="1600" dirty="0" err="1">
                <a:solidFill>
                  <a:schemeClr val="accent5">
                    <a:lumMod val="60000"/>
                    <a:lumOff val="40000"/>
                  </a:schemeClr>
                </a:solidFill>
                <a:effectLst>
                  <a:outerShdw blurRad="38100" dist="38100" dir="2700000" algn="tl">
                    <a:srgbClr val="000000">
                      <a:alpha val="43137"/>
                    </a:srgbClr>
                  </a:outerShdw>
                </a:effectLst>
              </a:rPr>
              <a:t>minius</a:t>
            </a:r>
            <a:r>
              <a:rPr lang="en-GB" sz="1600" dirty="0">
                <a:solidFill>
                  <a:schemeClr val="accent5">
                    <a:lumMod val="60000"/>
                    <a:lumOff val="40000"/>
                  </a:schemeClr>
                </a:solidFill>
                <a:effectLst>
                  <a:outerShdw blurRad="38100" dist="38100" dir="2700000" algn="tl">
                    <a:srgbClr val="000000">
                      <a:alpha val="43137"/>
                    </a:srgbClr>
                  </a:outerShdw>
                </a:effectLst>
              </a:rPr>
              <a:t>) </a:t>
            </a:r>
            <a:r>
              <a:rPr lang="en-GB" sz="1600" dirty="0" err="1">
                <a:solidFill>
                  <a:schemeClr val="accent5">
                    <a:lumMod val="60000"/>
                    <a:lumOff val="40000"/>
                  </a:schemeClr>
                </a:solidFill>
                <a:effectLst>
                  <a:outerShdw blurRad="38100" dist="38100" dir="2700000" algn="tl">
                    <a:srgbClr val="000000">
                      <a:alpha val="43137"/>
                    </a:srgbClr>
                  </a:outerShdw>
                </a:effectLst>
              </a:rPr>
              <a:t>Claudianus</a:t>
            </a:r>
            <a:endParaRPr lang="en-GB" sz="1600" dirty="0">
              <a:solidFill>
                <a:schemeClr val="accent5">
                  <a:lumMod val="60000"/>
                  <a:lumOff val="40000"/>
                </a:schemeClr>
              </a:solidFill>
              <a:effectLst>
                <a:outerShdw blurRad="38100" dist="38100" dir="2700000" algn="tl">
                  <a:srgbClr val="000000">
                    <a:alpha val="43137"/>
                  </a:srgbClr>
                </a:outerShdw>
              </a:effectLst>
            </a:endParaRPr>
          </a:p>
          <a:p>
            <a:pPr lvl="3"/>
            <a:r>
              <a:rPr lang="de-DE" sz="1400" dirty="0">
                <a:solidFill>
                  <a:schemeClr val="accent5">
                    <a:lumMod val="60000"/>
                    <a:lumOff val="40000"/>
                  </a:schemeClr>
                </a:solidFill>
                <a:effectLst>
                  <a:outerShdw blurRad="38100" dist="38100" dir="2700000" algn="tl">
                    <a:srgbClr val="000000">
                      <a:alpha val="43137"/>
                    </a:srgbClr>
                  </a:outerShdw>
                </a:effectLst>
              </a:rPr>
              <a:t>Hohepriester Asiens</a:t>
            </a:r>
          </a:p>
          <a:p>
            <a:pPr lvl="3"/>
            <a:r>
              <a:rPr lang="de-DE" sz="1400" dirty="0">
                <a:solidFill>
                  <a:schemeClr val="accent5">
                    <a:lumMod val="60000"/>
                    <a:lumOff val="40000"/>
                  </a:schemeClr>
                </a:solidFill>
                <a:effectLst>
                  <a:outerShdw blurRad="38100" dist="38100" dir="2700000" algn="tl">
                    <a:srgbClr val="000000">
                      <a:alpha val="43137"/>
                    </a:srgbClr>
                  </a:outerShdw>
                </a:effectLst>
              </a:rPr>
              <a:t>Hohepriester d. Polis</a:t>
            </a:r>
            <a:endParaRPr lang="en-GB" sz="1400" dirty="0">
              <a:solidFill>
                <a:schemeClr val="accent5">
                  <a:lumMod val="60000"/>
                  <a:lumOff val="40000"/>
                </a:schemeClr>
              </a:solidFill>
              <a:effectLst>
                <a:outerShdw blurRad="38100" dist="38100" dir="2700000" algn="tl">
                  <a:srgbClr val="000000">
                    <a:alpha val="43137"/>
                  </a:srgbClr>
                </a:outerShdw>
              </a:effectLst>
            </a:endParaRPr>
          </a:p>
          <a:p>
            <a:pPr lvl="2"/>
            <a:r>
              <a:rPr lang="en-GB" sz="1600" dirty="0" err="1">
                <a:solidFill>
                  <a:schemeClr val="accent5">
                    <a:lumMod val="60000"/>
                    <a:lumOff val="40000"/>
                  </a:schemeClr>
                </a:solidFill>
                <a:effectLst>
                  <a:outerShdw blurRad="38100" dist="38100" dir="2700000" algn="tl">
                    <a:srgbClr val="000000">
                      <a:alpha val="43137"/>
                    </a:srgbClr>
                  </a:outerShdw>
                </a:effectLst>
              </a:rPr>
              <a:t>Ulpia</a:t>
            </a:r>
            <a:r>
              <a:rPr lang="en-GB" sz="1600" dirty="0">
                <a:solidFill>
                  <a:schemeClr val="accent5">
                    <a:lumMod val="60000"/>
                    <a:lumOff val="40000"/>
                  </a:schemeClr>
                </a:solidFill>
                <a:effectLst>
                  <a:outerShdw blurRad="38100" dist="38100" dir="2700000" algn="tl">
                    <a:srgbClr val="000000">
                      <a:alpha val="43137"/>
                    </a:srgbClr>
                  </a:outerShdw>
                </a:effectLst>
              </a:rPr>
              <a:t> Claudia </a:t>
            </a:r>
            <a:r>
              <a:rPr lang="en-GB" sz="1600" dirty="0" err="1">
                <a:solidFill>
                  <a:schemeClr val="accent5">
                    <a:lumMod val="60000"/>
                    <a:lumOff val="40000"/>
                  </a:schemeClr>
                </a:solidFill>
                <a:effectLst>
                  <a:outerShdw blurRad="38100" dist="38100" dir="2700000" algn="tl">
                    <a:srgbClr val="000000">
                      <a:alpha val="43137"/>
                    </a:srgbClr>
                  </a:outerShdw>
                </a:effectLst>
              </a:rPr>
              <a:t>Carminia</a:t>
            </a:r>
            <a:r>
              <a:rPr lang="en-GB" sz="1600" dirty="0">
                <a:solidFill>
                  <a:schemeClr val="accent5">
                    <a:lumMod val="60000"/>
                    <a:lumOff val="40000"/>
                  </a:schemeClr>
                </a:solidFill>
                <a:effectLst>
                  <a:outerShdw blurRad="38100" dist="38100" dir="2700000" algn="tl">
                    <a:srgbClr val="000000">
                      <a:alpha val="43137"/>
                    </a:srgbClr>
                  </a:outerShdw>
                </a:effectLst>
              </a:rPr>
              <a:t> </a:t>
            </a:r>
            <a:r>
              <a:rPr lang="en-GB" sz="1600" dirty="0" err="1">
                <a:solidFill>
                  <a:schemeClr val="accent5">
                    <a:lumMod val="60000"/>
                    <a:lumOff val="40000"/>
                  </a:schemeClr>
                </a:solidFill>
                <a:effectLst>
                  <a:outerShdw blurRad="38100" dist="38100" dir="2700000" algn="tl">
                    <a:srgbClr val="000000">
                      <a:alpha val="43137"/>
                    </a:srgbClr>
                  </a:outerShdw>
                </a:effectLst>
              </a:rPr>
              <a:t>Prokle</a:t>
            </a:r>
            <a:endParaRPr lang="en-GB" sz="1600" dirty="0">
              <a:solidFill>
                <a:schemeClr val="accent5">
                  <a:lumMod val="60000"/>
                  <a:lumOff val="40000"/>
                </a:schemeClr>
              </a:solidFill>
              <a:effectLst>
                <a:outerShdw blurRad="38100" dist="38100" dir="2700000" algn="tl">
                  <a:srgbClr val="000000">
                    <a:alpha val="43137"/>
                  </a:srgbClr>
                </a:outerShdw>
              </a:effectLst>
            </a:endParaRPr>
          </a:p>
          <a:p>
            <a:pPr lvl="3"/>
            <a:r>
              <a:rPr lang="de-DE" sz="1400" dirty="0">
                <a:solidFill>
                  <a:schemeClr val="accent5">
                    <a:lumMod val="60000"/>
                    <a:lumOff val="40000"/>
                  </a:schemeClr>
                </a:solidFill>
                <a:effectLst>
                  <a:outerShdw blurRad="38100" dist="38100" dir="2700000" algn="tl">
                    <a:srgbClr val="000000">
                      <a:alpha val="43137"/>
                    </a:srgbClr>
                  </a:outerShdw>
                </a:effectLst>
              </a:rPr>
              <a:t>„Tochter der Polis“</a:t>
            </a:r>
            <a:endParaRPr lang="en-GB" sz="1400" dirty="0">
              <a:solidFill>
                <a:schemeClr val="accent5">
                  <a:lumMod val="60000"/>
                  <a:lumOff val="40000"/>
                </a:schemeClr>
              </a:solidFill>
              <a:effectLst>
                <a:outerShdw blurRad="38100" dist="38100" dir="2700000" algn="tl">
                  <a:srgbClr val="000000">
                    <a:alpha val="43137"/>
                  </a:srgbClr>
                </a:outerShdw>
              </a:effectLst>
            </a:endParaRPr>
          </a:p>
          <a:p>
            <a:pPr lvl="3"/>
            <a:r>
              <a:rPr lang="en-GB" sz="1400" dirty="0" err="1">
                <a:solidFill>
                  <a:schemeClr val="accent5">
                    <a:lumMod val="60000"/>
                    <a:lumOff val="40000"/>
                  </a:schemeClr>
                </a:solidFill>
                <a:effectLst>
                  <a:outerShdw blurRad="38100" dist="38100" dir="2700000" algn="tl">
                    <a:srgbClr val="000000">
                      <a:alpha val="43137"/>
                    </a:srgbClr>
                  </a:outerShdw>
                </a:effectLst>
              </a:rPr>
              <a:t>Hohepriesterin</a:t>
            </a:r>
            <a:r>
              <a:rPr lang="en-GB" sz="1400" dirty="0">
                <a:solidFill>
                  <a:schemeClr val="accent5">
                    <a:lumMod val="60000"/>
                    <a:lumOff val="40000"/>
                  </a:schemeClr>
                </a:solidFill>
                <a:effectLst>
                  <a:outerShdw blurRad="38100" dist="38100" dir="2700000" algn="tl">
                    <a:srgbClr val="000000">
                      <a:alpha val="43137"/>
                    </a:srgbClr>
                  </a:outerShdw>
                </a:effectLst>
              </a:rPr>
              <a:t> </a:t>
            </a:r>
            <a:r>
              <a:rPr lang="en-GB" sz="1400" dirty="0" err="1">
                <a:solidFill>
                  <a:schemeClr val="accent5">
                    <a:lumMod val="60000"/>
                    <a:lumOff val="40000"/>
                  </a:schemeClr>
                </a:solidFill>
                <a:effectLst>
                  <a:outerShdw blurRad="38100" dist="38100" dir="2700000" algn="tl">
                    <a:srgbClr val="000000">
                      <a:alpha val="43137"/>
                    </a:srgbClr>
                  </a:outerShdw>
                </a:effectLst>
              </a:rPr>
              <a:t>Asiens</a:t>
            </a:r>
            <a:endParaRPr lang="en-GB" sz="1400" dirty="0">
              <a:solidFill>
                <a:schemeClr val="accent5">
                  <a:lumMod val="60000"/>
                  <a:lumOff val="40000"/>
                </a:schemeClr>
              </a:solidFill>
              <a:effectLst>
                <a:outerShdw blurRad="38100" dist="38100" dir="2700000" algn="tl">
                  <a:srgbClr val="000000">
                    <a:alpha val="43137"/>
                  </a:srgbClr>
                </a:outerShdw>
              </a:effectLst>
            </a:endParaRPr>
          </a:p>
          <a:p>
            <a:pPr lvl="3"/>
            <a:r>
              <a:rPr lang="en-GB" sz="1400" dirty="0">
                <a:solidFill>
                  <a:schemeClr val="accent5">
                    <a:lumMod val="60000"/>
                    <a:lumOff val="40000"/>
                  </a:schemeClr>
                </a:solidFill>
                <a:effectLst>
                  <a:outerShdw blurRad="38100" dist="38100" dir="2700000" algn="tl">
                    <a:srgbClr val="000000">
                      <a:alpha val="43137"/>
                    </a:srgbClr>
                  </a:outerShdw>
                </a:effectLst>
              </a:rPr>
              <a:t>2mal </a:t>
            </a:r>
            <a:r>
              <a:rPr lang="en-GB" sz="1400" dirty="0" err="1">
                <a:solidFill>
                  <a:schemeClr val="accent5">
                    <a:lumMod val="60000"/>
                    <a:lumOff val="40000"/>
                  </a:schemeClr>
                </a:solidFill>
                <a:effectLst>
                  <a:outerShdw blurRad="38100" dist="38100" dir="2700000" algn="tl">
                    <a:srgbClr val="000000">
                      <a:alpha val="43137"/>
                    </a:srgbClr>
                  </a:outerShdw>
                </a:effectLst>
              </a:rPr>
              <a:t>Hohepriesterin</a:t>
            </a:r>
            <a:r>
              <a:rPr lang="en-GB" sz="1400" dirty="0">
                <a:solidFill>
                  <a:schemeClr val="accent5">
                    <a:lumMod val="60000"/>
                    <a:lumOff val="40000"/>
                  </a:schemeClr>
                </a:solidFill>
                <a:effectLst>
                  <a:outerShdw blurRad="38100" dist="38100" dir="2700000" algn="tl">
                    <a:srgbClr val="000000">
                      <a:alpha val="43137"/>
                    </a:srgbClr>
                  </a:outerShdw>
                </a:effectLst>
              </a:rPr>
              <a:t> der </a:t>
            </a:r>
            <a:r>
              <a:rPr lang="en-GB" sz="1400" i="1" dirty="0">
                <a:solidFill>
                  <a:schemeClr val="accent5">
                    <a:lumMod val="60000"/>
                    <a:lumOff val="40000"/>
                  </a:schemeClr>
                </a:solidFill>
                <a:effectLst>
                  <a:outerShdw blurRad="38100" dist="38100" dir="2700000" algn="tl">
                    <a:srgbClr val="000000">
                      <a:alpha val="43137"/>
                    </a:srgbClr>
                  </a:outerShdw>
                </a:effectLst>
              </a:rPr>
              <a:t>polis </a:t>
            </a:r>
            <a:endParaRPr lang="en-GB" sz="1400" dirty="0">
              <a:solidFill>
                <a:schemeClr val="accent5">
                  <a:lumMod val="60000"/>
                  <a:lumOff val="40000"/>
                </a:schemeClr>
              </a:solidFill>
              <a:effectLst>
                <a:outerShdw blurRad="38100" dist="38100" dir="2700000" algn="tl">
                  <a:srgbClr val="000000">
                    <a:alpha val="43137"/>
                  </a:srgbClr>
                </a:outerShdw>
              </a:effectLst>
            </a:endParaRPr>
          </a:p>
          <a:p>
            <a:pPr lvl="1"/>
            <a:r>
              <a:rPr lang="en-GB" sz="1600" dirty="0" err="1">
                <a:solidFill>
                  <a:srgbClr val="FF0000"/>
                </a:solidFill>
                <a:effectLst>
                  <a:outerShdw blurRad="38100" dist="38100" dir="2700000" algn="tl">
                    <a:srgbClr val="000000">
                      <a:alpha val="43137"/>
                    </a:srgbClr>
                  </a:outerShdw>
                </a:effectLst>
              </a:rPr>
              <a:t>beide</a:t>
            </a:r>
            <a:r>
              <a:rPr lang="en-GB" sz="1600" dirty="0">
                <a:solidFill>
                  <a:srgbClr val="FF0000"/>
                </a:solidFill>
                <a:effectLst>
                  <a:outerShdw blurRad="38100" dist="38100" dir="2700000" algn="tl">
                    <a:srgbClr val="000000">
                      <a:alpha val="43137"/>
                    </a:srgbClr>
                  </a:outerShdw>
                </a:effectLst>
              </a:rPr>
              <a:t> </a:t>
            </a:r>
            <a:r>
              <a:rPr lang="en-GB" sz="1600" b="1" dirty="0" err="1">
                <a:solidFill>
                  <a:srgbClr val="FF0000"/>
                </a:solidFill>
                <a:effectLst>
                  <a:outerShdw blurRad="38100" dist="38100" dir="2700000" algn="tl">
                    <a:srgbClr val="000000">
                      <a:alpha val="43137"/>
                    </a:srgbClr>
                  </a:outerShdw>
                </a:effectLst>
              </a:rPr>
              <a:t>Priester</a:t>
            </a:r>
            <a:r>
              <a:rPr lang="en-GB" sz="1600" dirty="0">
                <a:solidFill>
                  <a:srgbClr val="FF0000"/>
                </a:solidFill>
                <a:effectLst>
                  <a:outerShdw blurRad="38100" dist="38100" dir="2700000" algn="tl">
                    <a:srgbClr val="000000">
                      <a:alpha val="43137"/>
                    </a:srgbClr>
                  </a:outerShdw>
                </a:effectLst>
              </a:rPr>
              <a:t> der Aphrodite auf </a:t>
            </a:r>
            <a:r>
              <a:rPr lang="en-GB" sz="1600" dirty="0" err="1">
                <a:solidFill>
                  <a:srgbClr val="FF0000"/>
                </a:solidFill>
                <a:effectLst>
                  <a:outerShdw blurRad="38100" dist="38100" dir="2700000" algn="tl">
                    <a:srgbClr val="000000">
                      <a:alpha val="43137"/>
                    </a:srgbClr>
                  </a:outerShdw>
                </a:effectLst>
              </a:rPr>
              <a:t>Lebenszeit</a:t>
            </a:r>
            <a:br>
              <a:rPr lang="en-GB" sz="1600" dirty="0">
                <a:solidFill>
                  <a:srgbClr val="FF0000"/>
                </a:solidFill>
                <a:effectLst>
                  <a:outerShdw blurRad="38100" dist="38100" dir="2700000" algn="tl">
                    <a:srgbClr val="000000">
                      <a:alpha val="43137"/>
                    </a:srgbClr>
                  </a:outerShdw>
                </a:effectLst>
              </a:rPr>
            </a:br>
            <a:endParaRPr lang="en-GB" sz="1600" dirty="0">
              <a:solidFill>
                <a:srgbClr val="FF0000"/>
              </a:solidFill>
              <a:effectLst>
                <a:outerShdw blurRad="38100" dist="38100" dir="2700000" algn="tl">
                  <a:srgbClr val="000000">
                    <a:alpha val="43137"/>
                  </a:srgbClr>
                </a:outerShdw>
              </a:effectLst>
            </a:endParaRPr>
          </a:p>
          <a:p>
            <a:pPr lvl="1"/>
            <a:r>
              <a:rPr lang="en-GB" sz="1400" dirty="0" err="1">
                <a:solidFill>
                  <a:schemeClr val="tx1">
                    <a:lumMod val="75000"/>
                  </a:schemeClr>
                </a:solidFill>
                <a:effectLst>
                  <a:outerShdw blurRad="38100" dist="38100" dir="2700000" algn="tl">
                    <a:srgbClr val="000000">
                      <a:alpha val="43137"/>
                    </a:srgbClr>
                  </a:outerShdw>
                </a:effectLst>
              </a:rPr>
              <a:t>Errichtet</a:t>
            </a:r>
            <a:r>
              <a:rPr lang="en-GB" sz="1400" dirty="0">
                <a:solidFill>
                  <a:schemeClr val="tx1">
                    <a:lumMod val="75000"/>
                  </a:schemeClr>
                </a:solidFill>
                <a:effectLst>
                  <a:outerShdw blurRad="38100" dist="38100" dir="2700000" algn="tl">
                    <a:srgbClr val="000000">
                      <a:alpha val="43137"/>
                    </a:srgbClr>
                  </a:outerShdw>
                </a:effectLst>
              </a:rPr>
              <a:t> von M(</a:t>
            </a:r>
            <a:r>
              <a:rPr lang="en-GB" sz="1400" dirty="0" err="1">
                <a:solidFill>
                  <a:schemeClr val="tx1">
                    <a:lumMod val="75000"/>
                  </a:schemeClr>
                </a:solidFill>
                <a:effectLst>
                  <a:outerShdw blurRad="38100" dist="38100" dir="2700000" algn="tl">
                    <a:srgbClr val="000000">
                      <a:alpha val="43137"/>
                    </a:srgbClr>
                  </a:outerShdw>
                </a:effectLst>
              </a:rPr>
              <a:t>arcus</a:t>
            </a:r>
            <a:r>
              <a:rPr lang="en-GB" sz="1400" dirty="0">
                <a:solidFill>
                  <a:schemeClr val="tx1">
                    <a:lumMod val="75000"/>
                  </a:schemeClr>
                </a:solidFill>
                <a:effectLst>
                  <a:outerShdw blurRad="38100" dist="38100" dir="2700000" algn="tl">
                    <a:srgbClr val="000000">
                      <a:alpha val="43137"/>
                    </a:srgbClr>
                  </a:outerShdw>
                </a:effectLst>
              </a:rPr>
              <a:t>) </a:t>
            </a:r>
            <a:r>
              <a:rPr lang="en-GB" sz="1400" dirty="0" err="1">
                <a:solidFill>
                  <a:schemeClr val="tx1">
                    <a:lumMod val="75000"/>
                  </a:schemeClr>
                </a:solidFill>
                <a:effectLst>
                  <a:outerShdw blurRad="38100" dist="38100" dir="2700000" algn="tl">
                    <a:srgbClr val="000000">
                      <a:alpha val="43137"/>
                    </a:srgbClr>
                  </a:outerShdw>
                </a:effectLst>
              </a:rPr>
              <a:t>Aur</a:t>
            </a:r>
            <a:r>
              <a:rPr lang="en-GB" sz="1400" dirty="0">
                <a:solidFill>
                  <a:schemeClr val="tx1">
                    <a:lumMod val="75000"/>
                  </a:schemeClr>
                </a:solidFill>
                <a:effectLst>
                  <a:outerShdw blurRad="38100" dist="38100" dir="2700000" algn="tl">
                    <a:srgbClr val="000000">
                      <a:alpha val="43137"/>
                    </a:srgbClr>
                  </a:outerShdw>
                </a:effectLst>
              </a:rPr>
              <a:t>(</a:t>
            </a:r>
            <a:r>
              <a:rPr lang="en-GB" sz="1400" dirty="0" err="1">
                <a:solidFill>
                  <a:schemeClr val="tx1">
                    <a:lumMod val="75000"/>
                  </a:schemeClr>
                </a:solidFill>
                <a:effectLst>
                  <a:outerShdw blurRad="38100" dist="38100" dir="2700000" algn="tl">
                    <a:srgbClr val="000000">
                      <a:alpha val="43137"/>
                    </a:srgbClr>
                  </a:outerShdw>
                </a:effectLst>
              </a:rPr>
              <a:t>elius</a:t>
            </a:r>
            <a:r>
              <a:rPr lang="en-GB" sz="1400" dirty="0">
                <a:solidFill>
                  <a:schemeClr val="tx1">
                    <a:lumMod val="75000"/>
                  </a:schemeClr>
                </a:solidFill>
                <a:effectLst>
                  <a:outerShdw blurRad="38100" dist="38100" dir="2700000" algn="tl">
                    <a:srgbClr val="000000">
                      <a:alpha val="43137"/>
                    </a:srgbClr>
                  </a:outerShdw>
                </a:effectLst>
              </a:rPr>
              <a:t>) </a:t>
            </a:r>
            <a:r>
              <a:rPr lang="en-GB" sz="1400" dirty="0" err="1">
                <a:solidFill>
                  <a:schemeClr val="tx1">
                    <a:lumMod val="75000"/>
                  </a:schemeClr>
                </a:solidFill>
                <a:effectLst>
                  <a:outerShdw blurRad="38100" dist="38100" dir="2700000" algn="tl">
                    <a:srgbClr val="000000">
                      <a:alpha val="43137"/>
                    </a:srgbClr>
                  </a:outerShdw>
                </a:effectLst>
              </a:rPr>
              <a:t>Zenobios</a:t>
            </a:r>
            <a:r>
              <a:rPr lang="en-GB" sz="1400" dirty="0">
                <a:solidFill>
                  <a:schemeClr val="tx1">
                    <a:lumMod val="75000"/>
                  </a:schemeClr>
                </a:solidFill>
                <a:effectLst>
                  <a:outerShdw blurRad="38100" dist="38100" dir="2700000" algn="tl">
                    <a:srgbClr val="000000">
                      <a:alpha val="43137"/>
                    </a:srgbClr>
                  </a:outerShdw>
                </a:effectLst>
              </a:rPr>
              <a:t>, Priest auf </a:t>
            </a:r>
            <a:r>
              <a:rPr lang="en-GB" sz="1400" dirty="0" err="1">
                <a:solidFill>
                  <a:schemeClr val="tx1">
                    <a:lumMod val="75000"/>
                  </a:schemeClr>
                </a:solidFill>
                <a:effectLst>
                  <a:outerShdw blurRad="38100" dist="38100" dir="2700000" algn="tl">
                    <a:srgbClr val="000000">
                      <a:alpha val="43137"/>
                    </a:srgbClr>
                  </a:outerShdw>
                </a:effectLst>
              </a:rPr>
              <a:t>Lebenszeit</a:t>
            </a:r>
            <a:r>
              <a:rPr lang="en-GB" sz="1400" dirty="0">
                <a:solidFill>
                  <a:schemeClr val="tx1">
                    <a:lumMod val="75000"/>
                  </a:schemeClr>
                </a:solidFill>
                <a:effectLst>
                  <a:outerShdw blurRad="38100" dist="38100" dir="2700000" algn="tl">
                    <a:srgbClr val="000000">
                      <a:alpha val="43137"/>
                    </a:srgbClr>
                  </a:outerShdw>
                </a:effectLst>
              </a:rPr>
              <a:t> fur den </a:t>
            </a:r>
            <a:r>
              <a:rPr lang="en-GB" sz="1400" dirty="0" err="1">
                <a:solidFill>
                  <a:schemeClr val="tx1">
                    <a:lumMod val="75000"/>
                  </a:schemeClr>
                </a:solidFill>
                <a:effectLst>
                  <a:outerShdw blurRad="38100" dist="38100" dir="2700000" algn="tl">
                    <a:srgbClr val="000000">
                      <a:alpha val="43137"/>
                    </a:srgbClr>
                  </a:outerShdw>
                </a:effectLst>
              </a:rPr>
              <a:t>Gott</a:t>
            </a:r>
            <a:r>
              <a:rPr lang="en-GB" sz="1400" dirty="0">
                <a:solidFill>
                  <a:schemeClr val="tx1">
                    <a:lumMod val="75000"/>
                  </a:schemeClr>
                </a:solidFill>
                <a:effectLst>
                  <a:outerShdw blurRad="38100" dist="38100" dir="2700000" algn="tl">
                    <a:srgbClr val="000000">
                      <a:alpha val="43137"/>
                    </a:srgbClr>
                  </a:outerShdw>
                </a:effectLst>
              </a:rPr>
              <a:t> Eros.</a:t>
            </a:r>
          </a:p>
          <a:p>
            <a:pPr lvl="3"/>
            <a:endParaRPr lang="en-GB" sz="1400" dirty="0">
              <a:solidFill>
                <a:schemeClr val="accent5">
                  <a:lumMod val="60000"/>
                  <a:lumOff val="40000"/>
                </a:schemeClr>
              </a:solidFill>
              <a:effectLst>
                <a:outerShdw blurRad="38100" dist="38100" dir="2700000" algn="tl">
                  <a:srgbClr val="000000">
                    <a:alpha val="43137"/>
                  </a:srgbClr>
                </a:outerShdw>
              </a:effectLst>
            </a:endParaRPr>
          </a:p>
          <a:p>
            <a:pPr lvl="3"/>
            <a:endParaRPr lang="en-GB" sz="1400" dirty="0">
              <a:solidFill>
                <a:schemeClr val="accent5">
                  <a:lumMod val="60000"/>
                  <a:lumOff val="40000"/>
                </a:schemeClr>
              </a:solidFill>
              <a:effectLst>
                <a:outerShdw blurRad="38100" dist="38100" dir="2700000" algn="tl">
                  <a:srgbClr val="000000">
                    <a:alpha val="43137"/>
                  </a:srgbClr>
                </a:outerShdw>
              </a:effectLst>
            </a:endParaRPr>
          </a:p>
          <a:p>
            <a:endParaRPr lang="en-GB" sz="1600" dirty="0">
              <a:solidFill>
                <a:schemeClr val="accent5">
                  <a:lumMod val="60000"/>
                  <a:lumOff val="40000"/>
                </a:schemeClr>
              </a:solidFill>
              <a:effectLst>
                <a:outerShdw blurRad="38100" dist="38100" dir="2700000" algn="tl">
                  <a:srgbClr val="000000">
                    <a:alpha val="43137"/>
                  </a:srgbClr>
                </a:outerShdw>
              </a:effectLst>
            </a:endParaRPr>
          </a:p>
        </p:txBody>
      </p:sp>
      <p:pic>
        <p:nvPicPr>
          <p:cNvPr id="5" name="Picture 4"/>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6700" b="95800" l="15961" r="84365">
                        <a14:foregroundMark x1="47394" y1="6700" x2="47394" y2="6700"/>
                        <a14:foregroundMark x1="53746" y1="31500" x2="53746" y2="31500"/>
                        <a14:foregroundMark x1="52606" y1="60800" x2="52606" y2="60800"/>
                        <a14:foregroundMark x1="24430" y1="75800" x2="24430" y2="75800"/>
                        <a14:foregroundMark x1="15961" y1="82600" x2="15961" y2="82600"/>
                        <a14:foregroundMark x1="28502" y1="95800" x2="28502" y2="95800"/>
                      </a14:backgroundRemoval>
                    </a14:imgEffect>
                  </a14:imgLayer>
                </a14:imgProps>
              </a:ext>
              <a:ext uri="{28A0092B-C50C-407E-A947-70E740481C1C}">
                <a14:useLocalDpi xmlns:a14="http://schemas.microsoft.com/office/drawing/2010/main" val="0"/>
              </a:ext>
            </a:extLst>
          </a:blip>
          <a:srcRect l="10150" r="11782" b="2076"/>
          <a:stretch/>
        </p:blipFill>
        <p:spPr>
          <a:xfrm>
            <a:off x="5868144" y="188640"/>
            <a:ext cx="3240360" cy="6619648"/>
          </a:xfrm>
          <a:prstGeom prst="rect">
            <a:avLst/>
          </a:prstGeom>
        </p:spPr>
      </p:pic>
      <p:sp>
        <p:nvSpPr>
          <p:cNvPr id="6" name="TextBox 5"/>
          <p:cNvSpPr txBox="1"/>
          <p:nvPr/>
        </p:nvSpPr>
        <p:spPr>
          <a:xfrm>
            <a:off x="3131840" y="1201970"/>
            <a:ext cx="4464496" cy="5755422"/>
          </a:xfrm>
          <a:prstGeom prst="rect">
            <a:avLst/>
          </a:prstGeom>
          <a:noFill/>
        </p:spPr>
        <p:txBody>
          <a:bodyPr wrap="square" rtlCol="0">
            <a:spAutoFit/>
          </a:bodyPr>
          <a:lstStyle/>
          <a:p>
            <a:r>
              <a:rPr lang="en-GB" sz="1600" dirty="0">
                <a:solidFill>
                  <a:srgbClr val="FFC000"/>
                </a:solidFill>
              </a:rPr>
              <a:t>  </a:t>
            </a:r>
            <a:r>
              <a:rPr lang="en-GB" sz="1600" dirty="0">
                <a:solidFill>
                  <a:schemeClr val="bg2">
                    <a:lumMod val="50000"/>
                    <a:lumOff val="50000"/>
                  </a:schemeClr>
                </a:solidFill>
              </a:rPr>
              <a:t> </a:t>
            </a:r>
            <a:r>
              <a:rPr lang="vi-VN" sz="1600" dirty="0">
                <a:solidFill>
                  <a:schemeClr val="bg2">
                    <a:lumMod val="50000"/>
                    <a:lumOff val="50000"/>
                  </a:schemeClr>
                </a:solidFill>
              </a:rPr>
              <a:t>[Οὐλ(πίαν) Καρ(μινίαν)] </a:t>
            </a:r>
            <a:br>
              <a:rPr lang="en-GB" sz="1600" dirty="0">
                <a:solidFill>
                  <a:schemeClr val="bg2">
                    <a:lumMod val="50000"/>
                    <a:lumOff val="50000"/>
                  </a:schemeClr>
                </a:solidFill>
              </a:rPr>
            </a:br>
            <a:r>
              <a:rPr lang="en-GB" sz="1600" dirty="0">
                <a:solidFill>
                  <a:schemeClr val="bg2">
                    <a:lumMod val="50000"/>
                    <a:lumOff val="50000"/>
                  </a:schemeClr>
                </a:solidFill>
              </a:rPr>
              <a:t>   </a:t>
            </a:r>
            <a:r>
              <a:rPr lang="vi-VN" sz="1600" dirty="0">
                <a:solidFill>
                  <a:schemeClr val="bg2">
                    <a:lumMod val="50000"/>
                    <a:lumOff val="50000"/>
                  </a:schemeClr>
                </a:solidFill>
              </a:rPr>
              <a:t>Κλαυδιανὴν</a:t>
            </a:r>
            <a:r>
              <a:rPr lang="vi-VN" sz="1600" dirty="0">
                <a:solidFill>
                  <a:srgbClr val="FFC000"/>
                </a:solidFill>
              </a:rPr>
              <a:t> </a:t>
            </a:r>
            <a:r>
              <a:rPr lang="vi-VN" sz="1600" dirty="0">
                <a:solidFill>
                  <a:srgbClr val="00B0F0"/>
                </a:solidFill>
              </a:rPr>
              <a:t>θυγα̣-</a:t>
            </a:r>
            <a:br>
              <a:rPr lang="en-GB" sz="1600" dirty="0">
                <a:solidFill>
                  <a:srgbClr val="00B0F0"/>
                </a:solidFill>
              </a:rPr>
            </a:br>
            <a:r>
              <a:rPr lang="en-GB" sz="1600" dirty="0">
                <a:solidFill>
                  <a:srgbClr val="00B0F0"/>
                </a:solidFill>
              </a:rPr>
              <a:t>   </a:t>
            </a:r>
            <a:r>
              <a:rPr lang="vi-VN" sz="1600" dirty="0">
                <a:solidFill>
                  <a:srgbClr val="00B0F0"/>
                </a:solidFill>
              </a:rPr>
              <a:t>τέρα πόλεως</a:t>
            </a:r>
            <a:r>
              <a:rPr lang="vi-VN" sz="1600" dirty="0">
                <a:solidFill>
                  <a:srgbClr val="FFC000"/>
                </a:solidFill>
              </a:rPr>
              <a:t> </a:t>
            </a:r>
            <a:r>
              <a:rPr lang="vi-VN" sz="1600" dirty="0">
                <a:solidFill>
                  <a:schemeClr val="bg2">
                    <a:lumMod val="50000"/>
                    <a:lumOff val="50000"/>
                  </a:schemeClr>
                </a:solidFill>
              </a:rPr>
              <a:t>μητέ-</a:t>
            </a:r>
            <a:r>
              <a:rPr lang="vi-VN" sz="1600" dirty="0">
                <a:solidFill>
                  <a:srgbClr val="FFC000"/>
                </a:solidFill>
              </a:rPr>
              <a:t> </a:t>
            </a:r>
            <a:br>
              <a:rPr lang="en-GB" sz="1600" dirty="0">
                <a:solidFill>
                  <a:srgbClr val="FFC000"/>
                </a:solidFill>
              </a:rPr>
            </a:br>
            <a:r>
              <a:rPr lang="en-GB" sz="1600" dirty="0">
                <a:solidFill>
                  <a:srgbClr val="FFC000"/>
                </a:solidFill>
              </a:rPr>
              <a:t>   </a:t>
            </a:r>
            <a:r>
              <a:rPr lang="vi-VN" sz="1600" dirty="0">
                <a:solidFill>
                  <a:schemeClr val="bg2">
                    <a:lumMod val="50000"/>
                    <a:lumOff val="50000"/>
                  </a:schemeClr>
                </a:solidFill>
              </a:rPr>
              <a:t>ρα</a:t>
            </a:r>
            <a:r>
              <a:rPr lang="vi-VN" sz="1600" dirty="0">
                <a:solidFill>
                  <a:srgbClr val="FFC000"/>
                </a:solidFill>
              </a:rPr>
              <a:t> </a:t>
            </a:r>
            <a:r>
              <a:rPr lang="vi-VN" sz="1600" dirty="0">
                <a:solidFill>
                  <a:srgbClr val="00B0F0"/>
                </a:solidFill>
              </a:rPr>
              <a:t>συνκλητικῶν</a:t>
            </a:r>
            <a:r>
              <a:rPr lang="en-GB" sz="1600" dirty="0">
                <a:solidFill>
                  <a:srgbClr val="00B0F0"/>
                </a:solidFill>
              </a:rPr>
              <a:t>.</a:t>
            </a:r>
            <a:r>
              <a:rPr lang="vi-VN" sz="1600" dirty="0">
                <a:solidFill>
                  <a:srgbClr val="FFC000"/>
                </a:solidFill>
              </a:rPr>
              <a:t> </a:t>
            </a:r>
            <a:r>
              <a:rPr lang="en-GB" sz="1600" i="1" dirty="0">
                <a:solidFill>
                  <a:srgbClr val="FFC000"/>
                </a:solidFill>
              </a:rPr>
              <a:t> </a:t>
            </a:r>
            <a:r>
              <a:rPr lang="vi-VN" sz="1600" dirty="0">
                <a:solidFill>
                  <a:srgbClr val="00B0F0"/>
                </a:solidFill>
              </a:rPr>
              <a:t>Ἀ</a:t>
            </a:r>
            <a:r>
              <a:rPr lang="en-GB" sz="1600" dirty="0">
                <a:solidFill>
                  <a:srgbClr val="00B0F0"/>
                </a:solidFill>
              </a:rPr>
              <a:t>-</a:t>
            </a:r>
            <a:r>
              <a:rPr lang="vi-VN" sz="1600" dirty="0">
                <a:solidFill>
                  <a:srgbClr val="00B0F0"/>
                </a:solidFill>
              </a:rPr>
              <a:t> </a:t>
            </a:r>
            <a:br>
              <a:rPr lang="en-GB" sz="1600" dirty="0">
                <a:solidFill>
                  <a:srgbClr val="00B0F0"/>
                </a:solidFill>
              </a:rPr>
            </a:br>
            <a:r>
              <a:rPr lang="en-GB" sz="1600" dirty="0">
                <a:solidFill>
                  <a:srgbClr val="00B0F0"/>
                </a:solidFill>
              </a:rPr>
              <a:t>   </a:t>
            </a:r>
            <a:r>
              <a:rPr lang="vi-VN" sz="1600" dirty="0">
                <a:solidFill>
                  <a:srgbClr val="00B0F0"/>
                </a:solidFill>
              </a:rPr>
              <a:t>σίας </a:t>
            </a:r>
            <a:r>
              <a:rPr lang="vi-VN" sz="1600" b="1" dirty="0">
                <a:solidFill>
                  <a:srgbClr val="00B0F0"/>
                </a:solidFill>
              </a:rPr>
              <a:t>ἀρχιερείαν</a:t>
            </a:r>
            <a:r>
              <a:rPr lang="vi-VN" sz="1600" dirty="0">
                <a:solidFill>
                  <a:schemeClr val="bg2">
                    <a:lumMod val="50000"/>
                    <a:lumOff val="50000"/>
                  </a:schemeClr>
                </a:solidFill>
              </a:rPr>
              <a:t> θυ-</a:t>
            </a:r>
            <a:br>
              <a:rPr lang="en-GB" sz="1600" dirty="0">
                <a:solidFill>
                  <a:schemeClr val="bg2">
                    <a:lumMod val="50000"/>
                    <a:lumOff val="50000"/>
                  </a:schemeClr>
                </a:solidFill>
              </a:rPr>
            </a:br>
            <a:r>
              <a:rPr lang="vi-VN" sz="1600" baseline="30000" dirty="0">
                <a:solidFill>
                  <a:schemeClr val="bg2">
                    <a:lumMod val="50000"/>
                    <a:lumOff val="50000"/>
                  </a:schemeClr>
                </a:solidFill>
              </a:rPr>
              <a:t>5</a:t>
            </a:r>
            <a:r>
              <a:rPr lang="en-GB" sz="1600" baseline="30000" dirty="0">
                <a:solidFill>
                  <a:schemeClr val="bg2">
                    <a:lumMod val="50000"/>
                    <a:lumOff val="50000"/>
                  </a:schemeClr>
                </a:solidFill>
              </a:rPr>
              <a:t>  </a:t>
            </a:r>
            <a:r>
              <a:rPr lang="vi-VN" sz="1600" dirty="0">
                <a:solidFill>
                  <a:schemeClr val="bg2">
                    <a:lumMod val="50000"/>
                    <a:lumOff val="50000"/>
                  </a:schemeClr>
                </a:solidFill>
              </a:rPr>
              <a:t>γατέρα Μ(άρκου) Οὐλ(πίου) Καρ(μινίου) </a:t>
            </a:r>
            <a:br>
              <a:rPr lang="en-GB" sz="1600" dirty="0">
                <a:solidFill>
                  <a:schemeClr val="bg2">
                    <a:lumMod val="50000"/>
                    <a:lumOff val="50000"/>
                  </a:schemeClr>
                </a:solidFill>
              </a:rPr>
            </a:br>
            <a:r>
              <a:rPr lang="en-GB" sz="1600" dirty="0">
                <a:solidFill>
                  <a:schemeClr val="bg2">
                    <a:lumMod val="50000"/>
                    <a:lumOff val="50000"/>
                  </a:schemeClr>
                </a:solidFill>
              </a:rPr>
              <a:t>   </a:t>
            </a:r>
            <a:r>
              <a:rPr lang="vi-VN" sz="1600" dirty="0">
                <a:solidFill>
                  <a:schemeClr val="bg2">
                    <a:lumMod val="50000"/>
                    <a:lumOff val="50000"/>
                  </a:schemeClr>
                </a:solidFill>
              </a:rPr>
              <a:t>Κλαυδιανοῦ </a:t>
            </a:r>
            <a:r>
              <a:rPr lang="vi-VN" sz="1600" b="1" dirty="0">
                <a:solidFill>
                  <a:srgbClr val="00B0F0"/>
                </a:solidFill>
              </a:rPr>
              <a:t>Ἀσίας</a:t>
            </a:r>
            <a:r>
              <a:rPr lang="vi-VN" sz="1600" dirty="0">
                <a:solidFill>
                  <a:srgbClr val="00B0F0"/>
                </a:solidFill>
              </a:rPr>
              <a:t> </a:t>
            </a:r>
            <a:br>
              <a:rPr lang="en-GB" sz="1600" dirty="0">
                <a:solidFill>
                  <a:schemeClr val="bg2">
                    <a:lumMod val="50000"/>
                    <a:lumOff val="50000"/>
                  </a:schemeClr>
                </a:solidFill>
              </a:rPr>
            </a:br>
            <a:r>
              <a:rPr lang="en-GB" sz="1600" dirty="0">
                <a:solidFill>
                  <a:schemeClr val="bg2">
                    <a:lumMod val="50000"/>
                    <a:lumOff val="50000"/>
                  </a:schemeClr>
                </a:solidFill>
              </a:rPr>
              <a:t>   </a:t>
            </a:r>
            <a:r>
              <a:rPr lang="vi-VN" sz="1600" b="1" dirty="0">
                <a:solidFill>
                  <a:srgbClr val="00B0F0"/>
                </a:solidFill>
              </a:rPr>
              <a:t>ἀρχιερέως</a:t>
            </a:r>
            <a:r>
              <a:rPr lang="vi-VN" sz="1600" dirty="0">
                <a:solidFill>
                  <a:srgbClr val="00B0F0"/>
                </a:solidFill>
              </a:rPr>
              <a:t> </a:t>
            </a:r>
            <a:r>
              <a:rPr lang="vi-VN" sz="1600" dirty="0">
                <a:solidFill>
                  <a:schemeClr val="bg2">
                    <a:lumMod val="50000"/>
                    <a:lumOff val="50000"/>
                  </a:schemeClr>
                </a:solidFill>
              </a:rPr>
              <a:t>καὶ </a:t>
            </a:r>
            <a:r>
              <a:rPr lang="vi-VN" sz="1600" b="1" dirty="0">
                <a:solidFill>
                  <a:srgbClr val="00B0F0"/>
                </a:solidFill>
              </a:rPr>
              <a:t>ἀρχιε</a:t>
            </a:r>
            <a:r>
              <a:rPr lang="en-GB" sz="1600" dirty="0">
                <a:solidFill>
                  <a:schemeClr val="bg2">
                    <a:lumMod val="50000"/>
                    <a:lumOff val="50000"/>
                  </a:schemeClr>
                </a:solidFill>
              </a:rPr>
              <a:t>-</a:t>
            </a:r>
            <a:r>
              <a:rPr lang="vi-VN" sz="1600" dirty="0">
                <a:solidFill>
                  <a:schemeClr val="bg2">
                    <a:lumMod val="50000"/>
                    <a:lumOff val="50000"/>
                  </a:schemeClr>
                </a:solidFill>
              </a:rPr>
              <a:t> </a:t>
            </a:r>
            <a:br>
              <a:rPr lang="en-GB" sz="1600" dirty="0">
                <a:solidFill>
                  <a:schemeClr val="bg2">
                    <a:lumMod val="50000"/>
                    <a:lumOff val="50000"/>
                  </a:schemeClr>
                </a:solidFill>
              </a:rPr>
            </a:br>
            <a:r>
              <a:rPr lang="en-GB" sz="1600" dirty="0">
                <a:solidFill>
                  <a:schemeClr val="bg2">
                    <a:lumMod val="50000"/>
                    <a:lumOff val="50000"/>
                  </a:schemeClr>
                </a:solidFill>
              </a:rPr>
              <a:t>   </a:t>
            </a:r>
            <a:r>
              <a:rPr lang="vi-VN" sz="1600" b="1" dirty="0">
                <a:solidFill>
                  <a:srgbClr val="00B0F0"/>
                </a:solidFill>
              </a:rPr>
              <a:t>ρέως</a:t>
            </a:r>
            <a:r>
              <a:rPr lang="vi-VN" sz="1600" dirty="0">
                <a:solidFill>
                  <a:srgbClr val="00B0F0"/>
                </a:solidFill>
              </a:rPr>
              <a:t> </a:t>
            </a:r>
            <a:r>
              <a:rPr lang="vi-VN" sz="1600" dirty="0">
                <a:solidFill>
                  <a:schemeClr val="bg2">
                    <a:lumMod val="50000"/>
                    <a:lumOff val="50000"/>
                  </a:schemeClr>
                </a:solidFill>
              </a:rPr>
              <a:t>καὶ Οὐλ(πίας) Κλ(αυδίας) Καρ(μινίας)</a:t>
            </a:r>
            <a:br>
              <a:rPr lang="en-GB" sz="1600" dirty="0">
                <a:solidFill>
                  <a:schemeClr val="bg2">
                    <a:lumMod val="50000"/>
                    <a:lumOff val="50000"/>
                  </a:schemeClr>
                </a:solidFill>
              </a:rPr>
            </a:br>
            <a:r>
              <a:rPr lang="en-GB" sz="1600" dirty="0">
                <a:solidFill>
                  <a:schemeClr val="bg2">
                    <a:lumMod val="50000"/>
                    <a:lumOff val="50000"/>
                  </a:schemeClr>
                </a:solidFill>
              </a:rPr>
              <a:t>  </a:t>
            </a:r>
            <a:r>
              <a:rPr lang="vi-VN" sz="1600" dirty="0">
                <a:solidFill>
                  <a:schemeClr val="bg2">
                    <a:lumMod val="50000"/>
                    <a:lumOff val="50000"/>
                  </a:schemeClr>
                </a:solidFill>
              </a:rPr>
              <a:t> Προκλῆς</a:t>
            </a:r>
            <a:r>
              <a:rPr lang="vi-VN" sz="1600" dirty="0">
                <a:solidFill>
                  <a:srgbClr val="FFC000"/>
                </a:solidFill>
              </a:rPr>
              <a:t> </a:t>
            </a:r>
            <a:r>
              <a:rPr lang="vi-VN" sz="1600" dirty="0">
                <a:solidFill>
                  <a:srgbClr val="00B0F0"/>
                </a:solidFill>
              </a:rPr>
              <a:t>θυγατρὸς </a:t>
            </a:r>
            <a:br>
              <a:rPr lang="en-GB" sz="1600" dirty="0">
                <a:solidFill>
                  <a:srgbClr val="00B0F0"/>
                </a:solidFill>
              </a:rPr>
            </a:br>
            <a:r>
              <a:rPr lang="vi-VN" sz="1600" baseline="30000" dirty="0">
                <a:solidFill>
                  <a:schemeClr val="bg2">
                    <a:lumMod val="50000"/>
                    <a:lumOff val="50000"/>
                  </a:schemeClr>
                </a:solidFill>
              </a:rPr>
              <a:t>10</a:t>
            </a:r>
            <a:r>
              <a:rPr lang="vi-VN" sz="1600" dirty="0">
                <a:solidFill>
                  <a:schemeClr val="bg2">
                    <a:lumMod val="50000"/>
                    <a:lumOff val="50000"/>
                  </a:schemeClr>
                </a:solidFill>
              </a:rPr>
              <a:t> </a:t>
            </a:r>
            <a:r>
              <a:rPr lang="vi-VN" sz="1600" dirty="0">
                <a:solidFill>
                  <a:srgbClr val="00B0F0"/>
                </a:solidFill>
              </a:rPr>
              <a:t>πόλεως </a:t>
            </a:r>
            <a:r>
              <a:rPr lang="vi-VN" sz="1600" b="1" dirty="0">
                <a:solidFill>
                  <a:srgbClr val="00B0F0"/>
                </a:solidFill>
              </a:rPr>
              <a:t>Ἀσίας</a:t>
            </a:r>
            <a:r>
              <a:rPr lang="vi-VN" sz="1600" dirty="0">
                <a:solidFill>
                  <a:srgbClr val="00B0F0"/>
                </a:solidFill>
              </a:rPr>
              <a:t> </a:t>
            </a:r>
            <a:r>
              <a:rPr lang="vi-VN" sz="1600" b="1" dirty="0">
                <a:solidFill>
                  <a:srgbClr val="00B0F0"/>
                </a:solidFill>
              </a:rPr>
              <a:t>ἀρχιε</a:t>
            </a:r>
            <a:r>
              <a:rPr lang="en-GB" sz="1600" dirty="0">
                <a:solidFill>
                  <a:srgbClr val="00B0F0"/>
                </a:solidFill>
              </a:rPr>
              <a:t>-</a:t>
            </a:r>
            <a:r>
              <a:rPr lang="vi-VN" sz="1600" dirty="0">
                <a:solidFill>
                  <a:srgbClr val="00B0F0"/>
                </a:solidFill>
              </a:rPr>
              <a:t> </a:t>
            </a:r>
            <a:br>
              <a:rPr lang="en-GB" sz="1600" dirty="0">
                <a:solidFill>
                  <a:srgbClr val="00B0F0"/>
                </a:solidFill>
              </a:rPr>
            </a:br>
            <a:r>
              <a:rPr lang="en-GB" sz="1600" dirty="0">
                <a:solidFill>
                  <a:srgbClr val="00B0F0"/>
                </a:solidFill>
              </a:rPr>
              <a:t>   </a:t>
            </a:r>
            <a:r>
              <a:rPr lang="vi-VN" sz="1600" dirty="0">
                <a:solidFill>
                  <a:srgbClr val="00B0F0"/>
                </a:solidFill>
              </a:rPr>
              <a:t>ρείας δὶς </a:t>
            </a:r>
            <a:r>
              <a:rPr lang="vi-VN" sz="1600" b="1" dirty="0">
                <a:solidFill>
                  <a:srgbClr val="00B0F0"/>
                </a:solidFill>
              </a:rPr>
              <a:t>ἀρχιερείας</a:t>
            </a:r>
            <a:r>
              <a:rPr lang="vi-VN" sz="1600" dirty="0">
                <a:solidFill>
                  <a:srgbClr val="00B0F0"/>
                </a:solidFill>
              </a:rPr>
              <a:t> </a:t>
            </a:r>
            <a:br>
              <a:rPr lang="en-GB" sz="1600" dirty="0">
                <a:solidFill>
                  <a:srgbClr val="00B0F0"/>
                </a:solidFill>
              </a:rPr>
            </a:br>
            <a:r>
              <a:rPr lang="en-GB" sz="1600" dirty="0">
                <a:solidFill>
                  <a:srgbClr val="00B0F0"/>
                </a:solidFill>
              </a:rPr>
              <a:t>   </a:t>
            </a:r>
            <a:r>
              <a:rPr lang="vi-VN" sz="1600" b="1" dirty="0">
                <a:solidFill>
                  <a:srgbClr val="00B0F0"/>
                </a:solidFill>
              </a:rPr>
              <a:t>ἱερέων</a:t>
            </a:r>
            <a:r>
              <a:rPr lang="vi-VN" sz="1600" dirty="0">
                <a:solidFill>
                  <a:srgbClr val="00B0F0"/>
                </a:solidFill>
              </a:rPr>
              <a:t> διὰ βίου τῆς </a:t>
            </a:r>
            <a:br>
              <a:rPr lang="en-GB" sz="1600" dirty="0">
                <a:solidFill>
                  <a:srgbClr val="00B0F0"/>
                </a:solidFill>
              </a:rPr>
            </a:br>
            <a:r>
              <a:rPr lang="en-GB" sz="1600" dirty="0">
                <a:solidFill>
                  <a:srgbClr val="00B0F0"/>
                </a:solidFill>
              </a:rPr>
              <a:t>   </a:t>
            </a:r>
            <a:r>
              <a:rPr lang="vi-VN" sz="1600" dirty="0">
                <a:solidFill>
                  <a:srgbClr val="00B0F0"/>
                </a:solidFill>
              </a:rPr>
              <a:t>θεοῦ </a:t>
            </a:r>
            <a:r>
              <a:rPr lang="vi-VN" sz="1600" b="1" dirty="0">
                <a:solidFill>
                  <a:srgbClr val="00B0F0"/>
                </a:solidFill>
              </a:rPr>
              <a:t>Ἀφροδείτης</a:t>
            </a:r>
            <a:r>
              <a:rPr lang="vi-VN" sz="1600" dirty="0">
                <a:solidFill>
                  <a:srgbClr val="FFC000"/>
                </a:solidFill>
              </a:rPr>
              <a:t> </a:t>
            </a:r>
            <a:br>
              <a:rPr lang="en-GB" sz="1600" dirty="0">
                <a:solidFill>
                  <a:srgbClr val="FFC000"/>
                </a:solidFill>
              </a:rPr>
            </a:br>
            <a:r>
              <a:rPr lang="en-GB" sz="1600" dirty="0">
                <a:solidFill>
                  <a:srgbClr val="FFC000"/>
                </a:solidFill>
              </a:rPr>
              <a:t>   </a:t>
            </a:r>
            <a:r>
              <a:rPr lang="vi-VN" sz="1600" dirty="0">
                <a:solidFill>
                  <a:srgbClr val="00B0F0"/>
                </a:solidFill>
              </a:rPr>
              <a:t>προγόνων Ἀσίας ἀρ- </a:t>
            </a:r>
            <a:br>
              <a:rPr lang="en-GB" sz="1600" dirty="0">
                <a:solidFill>
                  <a:srgbClr val="00B0F0"/>
                </a:solidFill>
              </a:rPr>
            </a:br>
            <a:r>
              <a:rPr lang="vi-VN" sz="1600" baseline="30000" dirty="0">
                <a:solidFill>
                  <a:srgbClr val="00B0F0"/>
                </a:solidFill>
              </a:rPr>
              <a:t>15</a:t>
            </a:r>
            <a:r>
              <a:rPr lang="en-GB" sz="1600" baseline="30000" dirty="0">
                <a:solidFill>
                  <a:srgbClr val="00B0F0"/>
                </a:solidFill>
              </a:rPr>
              <a:t> </a:t>
            </a:r>
            <a:r>
              <a:rPr lang="vi-VN" sz="1600" dirty="0">
                <a:solidFill>
                  <a:srgbClr val="00B0F0"/>
                </a:solidFill>
              </a:rPr>
              <a:t>χιερέων </a:t>
            </a:r>
            <a:r>
              <a:rPr lang="vi-VN" sz="1600" dirty="0">
                <a:solidFill>
                  <a:schemeClr val="bg2">
                    <a:lumMod val="50000"/>
                    <a:lumOff val="50000"/>
                  </a:schemeClr>
                </a:solidFill>
              </a:rPr>
              <a:t>καὶ ἀρχιερέ- </a:t>
            </a:r>
            <a:br>
              <a:rPr lang="en-GB" sz="1600" dirty="0">
                <a:solidFill>
                  <a:schemeClr val="bg2">
                    <a:lumMod val="50000"/>
                    <a:lumOff val="50000"/>
                  </a:schemeClr>
                </a:solidFill>
              </a:rPr>
            </a:br>
            <a:r>
              <a:rPr lang="en-GB" sz="1600" dirty="0">
                <a:solidFill>
                  <a:schemeClr val="bg2">
                    <a:lumMod val="50000"/>
                    <a:lumOff val="50000"/>
                  </a:schemeClr>
                </a:solidFill>
              </a:rPr>
              <a:t>   </a:t>
            </a:r>
            <a:r>
              <a:rPr lang="vi-VN" sz="1600" dirty="0">
                <a:solidFill>
                  <a:schemeClr val="bg2">
                    <a:lumMod val="50000"/>
                    <a:lumOff val="50000"/>
                  </a:schemeClr>
                </a:solidFill>
              </a:rPr>
              <a:t>ων ἀνεψίαν συνκλη- </a:t>
            </a:r>
            <a:br>
              <a:rPr lang="en-GB" sz="1600" dirty="0">
                <a:solidFill>
                  <a:schemeClr val="bg2">
                    <a:lumMod val="50000"/>
                    <a:lumOff val="50000"/>
                  </a:schemeClr>
                </a:solidFill>
              </a:rPr>
            </a:br>
            <a:r>
              <a:rPr lang="en-GB" sz="1600" dirty="0">
                <a:solidFill>
                  <a:schemeClr val="bg2">
                    <a:lumMod val="50000"/>
                    <a:lumOff val="50000"/>
                  </a:schemeClr>
                </a:solidFill>
              </a:rPr>
              <a:t>   </a:t>
            </a:r>
            <a:r>
              <a:rPr lang="vi-VN" sz="1600" dirty="0">
                <a:solidFill>
                  <a:schemeClr val="bg2">
                    <a:lumMod val="50000"/>
                    <a:lumOff val="50000"/>
                  </a:schemeClr>
                </a:solidFill>
              </a:rPr>
              <a:t>τικῶν καὶ ὑπατικῶν</a:t>
            </a:r>
            <a:br>
              <a:rPr lang="en-GB" sz="1600" dirty="0">
                <a:solidFill>
                  <a:schemeClr val="bg2">
                    <a:lumMod val="50000"/>
                    <a:lumOff val="50000"/>
                  </a:schemeClr>
                </a:solidFill>
              </a:rPr>
            </a:br>
            <a:r>
              <a:rPr lang="en-GB" sz="1600" dirty="0">
                <a:solidFill>
                  <a:schemeClr val="bg2">
                    <a:lumMod val="50000"/>
                    <a:lumOff val="50000"/>
                  </a:schemeClr>
                </a:solidFill>
              </a:rPr>
              <a:t>   </a:t>
            </a:r>
            <a:r>
              <a:rPr lang="vi-VN" sz="1600" dirty="0">
                <a:solidFill>
                  <a:schemeClr val="tx1">
                    <a:lumMod val="75000"/>
                  </a:schemeClr>
                </a:solidFill>
              </a:rPr>
              <a:t>ἐπιμεληθέντος </a:t>
            </a:r>
            <a:br>
              <a:rPr lang="en-GB" sz="1600" i="1" dirty="0">
                <a:solidFill>
                  <a:schemeClr val="tx1">
                    <a:lumMod val="75000"/>
                  </a:schemeClr>
                </a:solidFill>
              </a:rPr>
            </a:br>
            <a:r>
              <a:rPr lang="en-GB" sz="1600" i="1" dirty="0">
                <a:solidFill>
                  <a:schemeClr val="tx1">
                    <a:lumMod val="75000"/>
                  </a:schemeClr>
                </a:solidFill>
              </a:rPr>
              <a:t>   </a:t>
            </a:r>
            <a:r>
              <a:rPr lang="vi-VN" sz="1600" dirty="0">
                <a:solidFill>
                  <a:schemeClr val="tx1">
                    <a:lumMod val="75000"/>
                  </a:schemeClr>
                </a:solidFill>
              </a:rPr>
              <a:t>Μ(άρκου) Αὐρ(ηλίου) Ζηνοβίου τετράκις </a:t>
            </a:r>
            <a:br>
              <a:rPr lang="en-GB" sz="1600" dirty="0">
                <a:solidFill>
                  <a:schemeClr val="tx1">
                    <a:lumMod val="75000"/>
                  </a:schemeClr>
                </a:solidFill>
              </a:rPr>
            </a:br>
            <a:r>
              <a:rPr lang="vi-VN" sz="1600" baseline="30000" dirty="0">
                <a:solidFill>
                  <a:schemeClr val="tx1">
                    <a:lumMod val="75000"/>
                  </a:schemeClr>
                </a:solidFill>
              </a:rPr>
              <a:t>20</a:t>
            </a:r>
            <a:r>
              <a:rPr lang="en-GB" sz="1600" i="1" dirty="0">
                <a:solidFill>
                  <a:schemeClr val="tx1">
                    <a:lumMod val="75000"/>
                  </a:schemeClr>
                </a:solidFill>
              </a:rPr>
              <a:t> </a:t>
            </a:r>
            <a:r>
              <a:rPr lang="vi-VN" sz="1600" dirty="0">
                <a:solidFill>
                  <a:schemeClr val="tx1">
                    <a:lumMod val="75000"/>
                  </a:schemeClr>
                </a:solidFill>
              </a:rPr>
              <a:t>τοῦ Ζηνοβίου τοῦ Ἀρτεμι- </a:t>
            </a:r>
            <a:br>
              <a:rPr lang="en-GB" sz="1600" dirty="0">
                <a:solidFill>
                  <a:schemeClr val="tx1">
                    <a:lumMod val="75000"/>
                  </a:schemeClr>
                </a:solidFill>
              </a:rPr>
            </a:br>
            <a:r>
              <a:rPr lang="en-GB" sz="1600" dirty="0">
                <a:solidFill>
                  <a:schemeClr val="tx1">
                    <a:lumMod val="75000"/>
                  </a:schemeClr>
                </a:solidFill>
              </a:rPr>
              <a:t>   </a:t>
            </a:r>
            <a:r>
              <a:rPr lang="vi-VN" sz="1600" dirty="0">
                <a:solidFill>
                  <a:schemeClr val="tx1">
                    <a:lumMod val="75000"/>
                  </a:schemeClr>
                </a:solidFill>
              </a:rPr>
              <a:t>δώρου Ἐπαφροδείτου ἱε- </a:t>
            </a:r>
            <a:br>
              <a:rPr lang="en-GB" sz="1600" dirty="0">
                <a:solidFill>
                  <a:schemeClr val="tx1">
                    <a:lumMod val="75000"/>
                  </a:schemeClr>
                </a:solidFill>
              </a:rPr>
            </a:br>
            <a:r>
              <a:rPr lang="en-GB" sz="1600" dirty="0">
                <a:solidFill>
                  <a:schemeClr val="tx1">
                    <a:lumMod val="75000"/>
                  </a:schemeClr>
                </a:solidFill>
              </a:rPr>
              <a:t>   </a:t>
            </a:r>
            <a:r>
              <a:rPr lang="vi-VN" sz="1600" dirty="0">
                <a:solidFill>
                  <a:schemeClr val="tx1">
                    <a:lumMod val="75000"/>
                  </a:schemeClr>
                </a:solidFill>
              </a:rPr>
              <a:t>ρεως διὰ βίου Θεῶν Ἐρώτων</a:t>
            </a:r>
            <a:r>
              <a:rPr lang="en-GB" sz="1600" dirty="0">
                <a:solidFill>
                  <a:srgbClr val="FFC000"/>
                </a:solidFill>
              </a:rPr>
              <a:t>. </a:t>
            </a:r>
          </a:p>
        </p:txBody>
      </p:sp>
      <p:sp>
        <p:nvSpPr>
          <p:cNvPr id="7" name="TextBox 6"/>
          <p:cNvSpPr txBox="1"/>
          <p:nvPr/>
        </p:nvSpPr>
        <p:spPr>
          <a:xfrm>
            <a:off x="6588224" y="6135687"/>
            <a:ext cx="2304256" cy="461665"/>
          </a:xfrm>
          <a:prstGeom prst="rect">
            <a:avLst/>
          </a:prstGeom>
          <a:noFill/>
        </p:spPr>
        <p:txBody>
          <a:bodyPr wrap="square" rtlCol="0">
            <a:spAutoFit/>
          </a:bodyPr>
          <a:lstStyle/>
          <a:p>
            <a:r>
              <a:rPr lang="en-GB" sz="1200" dirty="0" err="1">
                <a:solidFill>
                  <a:schemeClr val="bg1">
                    <a:lumMod val="75000"/>
                    <a:lumOff val="25000"/>
                  </a:schemeClr>
                </a:solidFill>
              </a:rPr>
              <a:t>I.Aph</a:t>
            </a:r>
            <a:r>
              <a:rPr lang="en-GB" sz="1200" dirty="0">
                <a:solidFill>
                  <a:schemeClr val="bg1">
                    <a:lumMod val="75000"/>
                    <a:lumOff val="25000"/>
                  </a:schemeClr>
                </a:solidFill>
              </a:rPr>
              <a:t> 12.1020. </a:t>
            </a:r>
            <a:r>
              <a:rPr lang="en-GB" sz="1200" dirty="0" err="1">
                <a:solidFill>
                  <a:schemeClr val="bg1">
                    <a:lumMod val="75000"/>
                    <a:lumOff val="25000"/>
                  </a:schemeClr>
                </a:solidFill>
              </a:rPr>
              <a:t>Statuenbasis</a:t>
            </a:r>
            <a:r>
              <a:rPr lang="en-GB" sz="1200" dirty="0">
                <a:solidFill>
                  <a:schemeClr val="bg1">
                    <a:lumMod val="75000"/>
                    <a:lumOff val="25000"/>
                  </a:schemeClr>
                </a:solidFill>
              </a:rPr>
              <a:t> in </a:t>
            </a:r>
            <a:r>
              <a:rPr lang="en-GB" sz="1200" dirty="0" err="1">
                <a:solidFill>
                  <a:schemeClr val="bg1">
                    <a:lumMod val="75000"/>
                    <a:lumOff val="25000"/>
                  </a:schemeClr>
                </a:solidFill>
              </a:rPr>
              <a:t>weissem</a:t>
            </a:r>
            <a:r>
              <a:rPr lang="en-GB" sz="1200" dirty="0">
                <a:solidFill>
                  <a:schemeClr val="bg1">
                    <a:lumMod val="75000"/>
                    <a:lumOff val="25000"/>
                  </a:schemeClr>
                </a:solidFill>
              </a:rPr>
              <a:t> </a:t>
            </a:r>
            <a:r>
              <a:rPr lang="en-GB" sz="1200" dirty="0" err="1">
                <a:solidFill>
                  <a:schemeClr val="bg1">
                    <a:lumMod val="75000"/>
                    <a:lumOff val="25000"/>
                  </a:schemeClr>
                </a:solidFill>
              </a:rPr>
              <a:t>Marmor</a:t>
            </a:r>
            <a:r>
              <a:rPr lang="en-GB" sz="1200" dirty="0">
                <a:solidFill>
                  <a:schemeClr val="bg1">
                    <a:lumMod val="75000"/>
                    <a:lumOff val="25000"/>
                  </a:schemeClr>
                </a:solidFill>
              </a:rPr>
              <a:t>. 3. </a:t>
            </a:r>
            <a:r>
              <a:rPr lang="en-GB" sz="1200" dirty="0" err="1">
                <a:solidFill>
                  <a:schemeClr val="bg1">
                    <a:lumMod val="75000"/>
                    <a:lumOff val="25000"/>
                  </a:schemeClr>
                </a:solidFill>
              </a:rPr>
              <a:t>Jh</a:t>
            </a:r>
            <a:r>
              <a:rPr lang="en-GB" sz="1200" dirty="0">
                <a:solidFill>
                  <a:schemeClr val="bg1">
                    <a:lumMod val="75000"/>
                    <a:lumOff val="25000"/>
                  </a:schemeClr>
                </a:solidFill>
              </a:rPr>
              <a:t>.</a:t>
            </a:r>
          </a:p>
        </p:txBody>
      </p:sp>
    </p:spTree>
    <p:extLst>
      <p:ext uri="{BB962C8B-B14F-4D97-AF65-F5344CB8AC3E}">
        <p14:creationId xmlns:p14="http://schemas.microsoft.com/office/powerpoint/2010/main" val="177078799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4" presetClass="entr" presetSubtype="5"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randombar(vertical)">
                                      <p:cBhvr>
                                        <p:cTn id="25" dur="500"/>
                                        <p:tgtEl>
                                          <p:spTgt spid="6"/>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500"/>
                                        <p:tgtEl>
                                          <p:spTgt spid="7"/>
                                        </p:tgtEl>
                                      </p:cBhvr>
                                    </p:animEffect>
                                  </p:childTnLst>
                                </p:cTn>
                              </p:par>
                            </p:childTnLst>
                          </p:cTn>
                        </p:par>
                        <p:par>
                          <p:cTn id="30" fill="hold">
                            <p:stCondLst>
                              <p:cond delay="1000"/>
                            </p:stCondLst>
                            <p:childTnLst>
                              <p:par>
                                <p:cTn id="31" presetID="6" presetClass="entr" presetSubtype="16" fill="hold" grpId="0" nodeType="after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circle(in)">
                                      <p:cBhvr>
                                        <p:cTn id="33"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7"/>
          <p:cNvSpPr>
            <a:spLocks noGrp="1"/>
          </p:cNvSpPr>
          <p:nvPr>
            <p:ph type="title"/>
          </p:nvPr>
        </p:nvSpPr>
        <p:spPr>
          <a:xfrm>
            <a:off x="457200" y="188640"/>
            <a:ext cx="8229600" cy="1143000"/>
          </a:xfrm>
        </p:spPr>
        <p:txBody>
          <a:bodyPr>
            <a:normAutofit fontScale="90000"/>
          </a:bodyPr>
          <a:lstStyle/>
          <a:p>
            <a:r>
              <a:rPr lang="en-GB" dirty="0" err="1"/>
              <a:t>Aphrodisias</a:t>
            </a:r>
            <a:r>
              <a:rPr lang="en-GB" dirty="0"/>
              <a:t>: </a:t>
            </a:r>
            <a:r>
              <a:rPr lang="fr-FR" dirty="0"/>
              <a:t>Aphrodite &amp; Augusti</a:t>
            </a:r>
            <a:endParaRPr lang="en-GB" dirty="0"/>
          </a:p>
        </p:txBody>
      </p:sp>
      <p:sp>
        <p:nvSpPr>
          <p:cNvPr id="11" name="Content Placeholder 2"/>
          <p:cNvSpPr>
            <a:spLocks noGrp="1"/>
          </p:cNvSpPr>
          <p:nvPr>
            <p:ph idx="1"/>
          </p:nvPr>
        </p:nvSpPr>
        <p:spPr>
          <a:xfrm>
            <a:off x="0" y="1484784"/>
            <a:ext cx="3275856" cy="5373216"/>
          </a:xfrm>
        </p:spPr>
        <p:txBody>
          <a:bodyPr>
            <a:noAutofit/>
          </a:bodyPr>
          <a:lstStyle/>
          <a:p>
            <a:r>
              <a:rPr lang="en-GB" sz="2000" dirty="0" err="1">
                <a:solidFill>
                  <a:schemeClr val="accent5">
                    <a:lumMod val="60000"/>
                    <a:lumOff val="40000"/>
                  </a:schemeClr>
                </a:solidFill>
                <a:effectLst>
                  <a:outerShdw blurRad="38100" dist="38100" dir="2700000" algn="tl">
                    <a:srgbClr val="000000">
                      <a:alpha val="43137"/>
                    </a:srgbClr>
                  </a:outerShdw>
                </a:effectLst>
              </a:rPr>
              <a:t>Ulpia</a:t>
            </a:r>
            <a:r>
              <a:rPr lang="en-GB" sz="2000" dirty="0">
                <a:solidFill>
                  <a:schemeClr val="accent5">
                    <a:lumMod val="60000"/>
                    <a:lumOff val="40000"/>
                  </a:schemeClr>
                </a:solidFill>
                <a:effectLst>
                  <a:outerShdw blurRad="38100" dist="38100" dir="2700000" algn="tl">
                    <a:srgbClr val="000000">
                      <a:alpha val="43137"/>
                    </a:srgbClr>
                  </a:outerShdw>
                </a:effectLst>
              </a:rPr>
              <a:t> </a:t>
            </a:r>
            <a:r>
              <a:rPr lang="en-GB" sz="2000" dirty="0" err="1">
                <a:solidFill>
                  <a:schemeClr val="accent5">
                    <a:lumMod val="60000"/>
                    <a:lumOff val="40000"/>
                  </a:schemeClr>
                </a:solidFill>
                <a:effectLst>
                  <a:outerShdw blurRad="38100" dist="38100" dir="2700000" algn="tl">
                    <a:srgbClr val="000000">
                      <a:alpha val="43137"/>
                    </a:srgbClr>
                  </a:outerShdw>
                </a:effectLst>
              </a:rPr>
              <a:t>Carminia</a:t>
            </a:r>
            <a:r>
              <a:rPr lang="en-GB" sz="2000" dirty="0">
                <a:solidFill>
                  <a:schemeClr val="accent5">
                    <a:lumMod val="60000"/>
                    <a:lumOff val="40000"/>
                  </a:schemeClr>
                </a:solidFill>
                <a:effectLst>
                  <a:outerShdw blurRad="38100" dist="38100" dir="2700000" algn="tl">
                    <a:srgbClr val="000000">
                      <a:alpha val="43137"/>
                    </a:srgbClr>
                  </a:outerShdw>
                </a:effectLst>
              </a:rPr>
              <a:t> </a:t>
            </a:r>
            <a:r>
              <a:rPr lang="en-GB" sz="2000" dirty="0" err="1">
                <a:solidFill>
                  <a:schemeClr val="accent5">
                    <a:lumMod val="60000"/>
                    <a:lumOff val="40000"/>
                  </a:schemeClr>
                </a:solidFill>
                <a:effectLst>
                  <a:outerShdw blurRad="38100" dist="38100" dir="2700000" algn="tl">
                    <a:srgbClr val="000000">
                      <a:alpha val="43137"/>
                    </a:srgbClr>
                  </a:outerShdw>
                </a:effectLst>
              </a:rPr>
              <a:t>Claudiane</a:t>
            </a:r>
            <a:endParaRPr lang="en-GB" sz="2000" dirty="0">
              <a:solidFill>
                <a:schemeClr val="accent5">
                  <a:lumMod val="60000"/>
                  <a:lumOff val="40000"/>
                </a:schemeClr>
              </a:solidFill>
              <a:effectLst>
                <a:outerShdw blurRad="38100" dist="38100" dir="2700000" algn="tl">
                  <a:srgbClr val="000000">
                    <a:alpha val="43137"/>
                  </a:srgbClr>
                </a:outerShdw>
              </a:effectLst>
            </a:endParaRPr>
          </a:p>
          <a:p>
            <a:pPr lvl="1"/>
            <a:r>
              <a:rPr lang="en-GB" sz="1600" dirty="0">
                <a:solidFill>
                  <a:schemeClr val="accent5">
                    <a:lumMod val="60000"/>
                    <a:lumOff val="40000"/>
                  </a:schemeClr>
                </a:solidFill>
                <a:effectLst>
                  <a:outerShdw blurRad="38100" dist="38100" dir="2700000" algn="tl">
                    <a:srgbClr val="000000">
                      <a:alpha val="43137"/>
                    </a:srgbClr>
                  </a:outerShdw>
                </a:effectLst>
              </a:rPr>
              <a:t>“</a:t>
            </a:r>
            <a:r>
              <a:rPr lang="en-GB" sz="1600" dirty="0" err="1">
                <a:solidFill>
                  <a:schemeClr val="accent5">
                    <a:lumMod val="60000"/>
                    <a:lumOff val="40000"/>
                  </a:schemeClr>
                </a:solidFill>
                <a:effectLst>
                  <a:outerShdw blurRad="38100" dist="38100" dir="2700000" algn="tl">
                    <a:srgbClr val="000000">
                      <a:alpha val="43137"/>
                    </a:srgbClr>
                  </a:outerShdw>
                </a:effectLst>
              </a:rPr>
              <a:t>Tochter</a:t>
            </a:r>
            <a:r>
              <a:rPr lang="en-GB" sz="1600" dirty="0">
                <a:solidFill>
                  <a:schemeClr val="accent5">
                    <a:lumMod val="60000"/>
                    <a:lumOff val="40000"/>
                  </a:schemeClr>
                </a:solidFill>
                <a:effectLst>
                  <a:outerShdw blurRad="38100" dist="38100" dir="2700000" algn="tl">
                    <a:srgbClr val="000000">
                      <a:alpha val="43137"/>
                    </a:srgbClr>
                  </a:outerShdw>
                </a:effectLst>
              </a:rPr>
              <a:t> der Polis” </a:t>
            </a:r>
          </a:p>
          <a:p>
            <a:pPr lvl="1"/>
            <a:r>
              <a:rPr lang="en-GB" sz="1600" b="1" dirty="0">
                <a:solidFill>
                  <a:schemeClr val="accent5">
                    <a:lumMod val="60000"/>
                    <a:lumOff val="40000"/>
                  </a:schemeClr>
                </a:solidFill>
                <a:effectLst>
                  <a:outerShdw blurRad="38100" dist="38100" dir="2700000" algn="tl">
                    <a:srgbClr val="000000">
                      <a:alpha val="43137"/>
                    </a:srgbClr>
                  </a:outerShdw>
                </a:effectLst>
              </a:rPr>
              <a:t>Mutter</a:t>
            </a:r>
            <a:r>
              <a:rPr lang="en-GB" sz="1600" dirty="0">
                <a:solidFill>
                  <a:schemeClr val="accent5">
                    <a:lumMod val="60000"/>
                    <a:lumOff val="40000"/>
                  </a:schemeClr>
                </a:solidFill>
                <a:effectLst>
                  <a:outerShdw blurRad="38100" dist="38100" dir="2700000" algn="tl">
                    <a:srgbClr val="000000">
                      <a:alpha val="43137"/>
                    </a:srgbClr>
                  </a:outerShdw>
                </a:effectLst>
              </a:rPr>
              <a:t> von </a:t>
            </a:r>
            <a:r>
              <a:rPr lang="en-GB" sz="1600" dirty="0" err="1">
                <a:solidFill>
                  <a:schemeClr val="accent5">
                    <a:lumMod val="60000"/>
                    <a:lumOff val="40000"/>
                  </a:schemeClr>
                </a:solidFill>
                <a:effectLst>
                  <a:outerShdw blurRad="38100" dist="38100" dir="2700000" algn="tl">
                    <a:srgbClr val="000000">
                      <a:alpha val="43137"/>
                    </a:srgbClr>
                  </a:outerShdw>
                </a:effectLst>
              </a:rPr>
              <a:t>Senatoren</a:t>
            </a:r>
            <a:r>
              <a:rPr lang="en-GB" sz="1600" dirty="0">
                <a:solidFill>
                  <a:schemeClr val="accent5">
                    <a:lumMod val="60000"/>
                    <a:lumOff val="40000"/>
                  </a:schemeClr>
                </a:solidFill>
                <a:effectLst>
                  <a:outerShdw blurRad="38100" dist="38100" dir="2700000" algn="tl">
                    <a:srgbClr val="000000">
                      <a:alpha val="43137"/>
                    </a:srgbClr>
                  </a:outerShdw>
                </a:effectLst>
              </a:rPr>
              <a:t>:</a:t>
            </a:r>
          </a:p>
          <a:p>
            <a:pPr lvl="2"/>
            <a:r>
              <a:rPr lang="en-GB" sz="1600" dirty="0">
                <a:solidFill>
                  <a:schemeClr val="accent5">
                    <a:lumMod val="60000"/>
                    <a:lumOff val="40000"/>
                  </a:schemeClr>
                </a:solidFill>
                <a:effectLst>
                  <a:outerShdw blurRad="38100" dist="38100" dir="2700000" algn="tl">
                    <a:srgbClr val="000000">
                      <a:alpha val="43137"/>
                    </a:srgbClr>
                  </a:outerShdw>
                </a:effectLst>
              </a:rPr>
              <a:t>M(</a:t>
            </a:r>
            <a:r>
              <a:rPr lang="en-GB" sz="1600" dirty="0" err="1">
                <a:solidFill>
                  <a:schemeClr val="accent5">
                    <a:lumMod val="60000"/>
                    <a:lumOff val="40000"/>
                  </a:schemeClr>
                </a:solidFill>
                <a:effectLst>
                  <a:outerShdw blurRad="38100" dist="38100" dir="2700000" algn="tl">
                    <a:srgbClr val="000000">
                      <a:alpha val="43137"/>
                    </a:srgbClr>
                  </a:outerShdw>
                </a:effectLst>
              </a:rPr>
              <a:t>arcus</a:t>
            </a:r>
            <a:r>
              <a:rPr lang="en-GB" sz="1600" dirty="0">
                <a:solidFill>
                  <a:schemeClr val="accent5">
                    <a:lumMod val="60000"/>
                    <a:lumOff val="40000"/>
                  </a:schemeClr>
                </a:solidFill>
                <a:effectLst>
                  <a:outerShdw blurRad="38100" dist="38100" dir="2700000" algn="tl">
                    <a:srgbClr val="000000">
                      <a:alpha val="43137"/>
                    </a:srgbClr>
                  </a:outerShdw>
                </a:effectLst>
              </a:rPr>
              <a:t>) </a:t>
            </a:r>
            <a:r>
              <a:rPr lang="en-GB" sz="1600" dirty="0" err="1">
                <a:solidFill>
                  <a:schemeClr val="accent5">
                    <a:lumMod val="60000"/>
                    <a:lumOff val="40000"/>
                  </a:schemeClr>
                </a:solidFill>
                <a:effectLst>
                  <a:outerShdw blurRad="38100" dist="38100" dir="2700000" algn="tl">
                    <a:srgbClr val="000000">
                      <a:alpha val="43137"/>
                    </a:srgbClr>
                  </a:outerShdw>
                </a:effectLst>
              </a:rPr>
              <a:t>Ulp</a:t>
            </a:r>
            <a:r>
              <a:rPr lang="en-GB" sz="1600" dirty="0">
                <a:solidFill>
                  <a:schemeClr val="accent5">
                    <a:lumMod val="60000"/>
                    <a:lumOff val="40000"/>
                  </a:schemeClr>
                </a:solidFill>
                <a:effectLst>
                  <a:outerShdw blurRad="38100" dist="38100" dir="2700000" algn="tl">
                    <a:srgbClr val="000000">
                      <a:alpha val="43137"/>
                    </a:srgbClr>
                  </a:outerShdw>
                </a:effectLst>
              </a:rPr>
              <a:t>(</a:t>
            </a:r>
            <a:r>
              <a:rPr lang="en-GB" sz="1600" dirty="0" err="1">
                <a:solidFill>
                  <a:schemeClr val="accent5">
                    <a:lumMod val="60000"/>
                    <a:lumOff val="40000"/>
                  </a:schemeClr>
                </a:solidFill>
                <a:effectLst>
                  <a:outerShdw blurRad="38100" dist="38100" dir="2700000" algn="tl">
                    <a:srgbClr val="000000">
                      <a:alpha val="43137"/>
                    </a:srgbClr>
                  </a:outerShdw>
                </a:effectLst>
              </a:rPr>
              <a:t>ius</a:t>
            </a:r>
            <a:r>
              <a:rPr lang="en-GB" sz="1600" dirty="0">
                <a:solidFill>
                  <a:schemeClr val="accent5">
                    <a:lumMod val="60000"/>
                    <a:lumOff val="40000"/>
                  </a:schemeClr>
                </a:solidFill>
                <a:effectLst>
                  <a:outerShdw blurRad="38100" dist="38100" dir="2700000" algn="tl">
                    <a:srgbClr val="000000">
                      <a:alpha val="43137"/>
                    </a:srgbClr>
                  </a:outerShdw>
                </a:effectLst>
              </a:rPr>
              <a:t>) Car(</a:t>
            </a:r>
            <a:r>
              <a:rPr lang="en-GB" sz="1600" dirty="0" err="1">
                <a:solidFill>
                  <a:schemeClr val="accent5">
                    <a:lumMod val="60000"/>
                    <a:lumOff val="40000"/>
                  </a:schemeClr>
                </a:solidFill>
                <a:effectLst>
                  <a:outerShdw blurRad="38100" dist="38100" dir="2700000" algn="tl">
                    <a:srgbClr val="000000">
                      <a:alpha val="43137"/>
                    </a:srgbClr>
                  </a:outerShdw>
                </a:effectLst>
              </a:rPr>
              <a:t>minius</a:t>
            </a:r>
            <a:r>
              <a:rPr lang="en-GB" sz="1600" dirty="0">
                <a:solidFill>
                  <a:schemeClr val="accent5">
                    <a:lumMod val="60000"/>
                    <a:lumOff val="40000"/>
                  </a:schemeClr>
                </a:solidFill>
                <a:effectLst>
                  <a:outerShdw blurRad="38100" dist="38100" dir="2700000" algn="tl">
                    <a:srgbClr val="000000">
                      <a:alpha val="43137"/>
                    </a:srgbClr>
                  </a:outerShdw>
                </a:effectLst>
              </a:rPr>
              <a:t>) </a:t>
            </a:r>
            <a:r>
              <a:rPr lang="en-GB" sz="1600" dirty="0" err="1">
                <a:solidFill>
                  <a:schemeClr val="accent5">
                    <a:lumMod val="60000"/>
                    <a:lumOff val="40000"/>
                  </a:schemeClr>
                </a:solidFill>
                <a:effectLst>
                  <a:outerShdw blurRad="38100" dist="38100" dir="2700000" algn="tl">
                    <a:srgbClr val="000000">
                      <a:alpha val="43137"/>
                    </a:srgbClr>
                  </a:outerShdw>
                </a:effectLst>
              </a:rPr>
              <a:t>Claudianus</a:t>
            </a:r>
            <a:endParaRPr lang="en-GB" sz="1600" dirty="0">
              <a:solidFill>
                <a:schemeClr val="accent5">
                  <a:lumMod val="60000"/>
                  <a:lumOff val="40000"/>
                </a:schemeClr>
              </a:solidFill>
              <a:effectLst>
                <a:outerShdw blurRad="38100" dist="38100" dir="2700000" algn="tl">
                  <a:srgbClr val="000000">
                    <a:alpha val="43137"/>
                  </a:srgbClr>
                </a:outerShdw>
              </a:effectLst>
            </a:endParaRPr>
          </a:p>
          <a:p>
            <a:pPr lvl="3"/>
            <a:r>
              <a:rPr lang="de-DE" sz="1400" dirty="0">
                <a:solidFill>
                  <a:schemeClr val="accent5">
                    <a:lumMod val="60000"/>
                    <a:lumOff val="40000"/>
                  </a:schemeClr>
                </a:solidFill>
                <a:effectLst>
                  <a:outerShdw blurRad="38100" dist="38100" dir="2700000" algn="tl">
                    <a:srgbClr val="000000">
                      <a:alpha val="43137"/>
                    </a:srgbClr>
                  </a:outerShdw>
                </a:effectLst>
              </a:rPr>
              <a:t>Hohepriester Asiens</a:t>
            </a:r>
          </a:p>
          <a:p>
            <a:pPr lvl="3"/>
            <a:r>
              <a:rPr lang="de-DE" sz="1400" dirty="0">
                <a:solidFill>
                  <a:schemeClr val="accent5">
                    <a:lumMod val="60000"/>
                    <a:lumOff val="40000"/>
                  </a:schemeClr>
                </a:solidFill>
                <a:effectLst>
                  <a:outerShdw blurRad="38100" dist="38100" dir="2700000" algn="tl">
                    <a:srgbClr val="000000">
                      <a:alpha val="43137"/>
                    </a:srgbClr>
                  </a:outerShdw>
                </a:effectLst>
              </a:rPr>
              <a:t>Hohepriester d. Polis</a:t>
            </a:r>
            <a:endParaRPr lang="en-GB" sz="1400" dirty="0">
              <a:solidFill>
                <a:schemeClr val="accent5">
                  <a:lumMod val="60000"/>
                  <a:lumOff val="40000"/>
                </a:schemeClr>
              </a:solidFill>
              <a:effectLst>
                <a:outerShdw blurRad="38100" dist="38100" dir="2700000" algn="tl">
                  <a:srgbClr val="000000">
                    <a:alpha val="43137"/>
                  </a:srgbClr>
                </a:outerShdw>
              </a:effectLst>
            </a:endParaRPr>
          </a:p>
          <a:p>
            <a:pPr lvl="2"/>
            <a:r>
              <a:rPr lang="en-GB" sz="1600" dirty="0" err="1">
                <a:solidFill>
                  <a:schemeClr val="accent5">
                    <a:lumMod val="60000"/>
                    <a:lumOff val="40000"/>
                  </a:schemeClr>
                </a:solidFill>
                <a:effectLst>
                  <a:outerShdw blurRad="38100" dist="38100" dir="2700000" algn="tl">
                    <a:srgbClr val="000000">
                      <a:alpha val="43137"/>
                    </a:srgbClr>
                  </a:outerShdw>
                </a:effectLst>
              </a:rPr>
              <a:t>Ulpia</a:t>
            </a:r>
            <a:r>
              <a:rPr lang="en-GB" sz="1600" dirty="0">
                <a:solidFill>
                  <a:schemeClr val="accent5">
                    <a:lumMod val="60000"/>
                    <a:lumOff val="40000"/>
                  </a:schemeClr>
                </a:solidFill>
                <a:effectLst>
                  <a:outerShdw blurRad="38100" dist="38100" dir="2700000" algn="tl">
                    <a:srgbClr val="000000">
                      <a:alpha val="43137"/>
                    </a:srgbClr>
                  </a:outerShdw>
                </a:effectLst>
              </a:rPr>
              <a:t> Claudia </a:t>
            </a:r>
            <a:r>
              <a:rPr lang="en-GB" sz="1600" dirty="0" err="1">
                <a:solidFill>
                  <a:schemeClr val="accent5">
                    <a:lumMod val="60000"/>
                    <a:lumOff val="40000"/>
                  </a:schemeClr>
                </a:solidFill>
                <a:effectLst>
                  <a:outerShdw blurRad="38100" dist="38100" dir="2700000" algn="tl">
                    <a:srgbClr val="000000">
                      <a:alpha val="43137"/>
                    </a:srgbClr>
                  </a:outerShdw>
                </a:effectLst>
              </a:rPr>
              <a:t>Carminia</a:t>
            </a:r>
            <a:r>
              <a:rPr lang="en-GB" sz="1600" dirty="0">
                <a:solidFill>
                  <a:schemeClr val="accent5">
                    <a:lumMod val="60000"/>
                    <a:lumOff val="40000"/>
                  </a:schemeClr>
                </a:solidFill>
                <a:effectLst>
                  <a:outerShdw blurRad="38100" dist="38100" dir="2700000" algn="tl">
                    <a:srgbClr val="000000">
                      <a:alpha val="43137"/>
                    </a:srgbClr>
                  </a:outerShdw>
                </a:effectLst>
              </a:rPr>
              <a:t> </a:t>
            </a:r>
            <a:r>
              <a:rPr lang="en-GB" sz="1600" dirty="0" err="1">
                <a:solidFill>
                  <a:schemeClr val="accent5">
                    <a:lumMod val="60000"/>
                    <a:lumOff val="40000"/>
                  </a:schemeClr>
                </a:solidFill>
                <a:effectLst>
                  <a:outerShdw blurRad="38100" dist="38100" dir="2700000" algn="tl">
                    <a:srgbClr val="000000">
                      <a:alpha val="43137"/>
                    </a:srgbClr>
                  </a:outerShdw>
                </a:effectLst>
              </a:rPr>
              <a:t>Prokle</a:t>
            </a:r>
            <a:endParaRPr lang="en-GB" sz="1600" dirty="0">
              <a:solidFill>
                <a:schemeClr val="accent5">
                  <a:lumMod val="60000"/>
                  <a:lumOff val="40000"/>
                </a:schemeClr>
              </a:solidFill>
              <a:effectLst>
                <a:outerShdw blurRad="38100" dist="38100" dir="2700000" algn="tl">
                  <a:srgbClr val="000000">
                    <a:alpha val="43137"/>
                  </a:srgbClr>
                </a:outerShdw>
              </a:effectLst>
            </a:endParaRPr>
          </a:p>
          <a:p>
            <a:pPr lvl="3"/>
            <a:r>
              <a:rPr lang="de-DE" sz="1400" dirty="0">
                <a:solidFill>
                  <a:schemeClr val="accent5">
                    <a:lumMod val="60000"/>
                    <a:lumOff val="40000"/>
                  </a:schemeClr>
                </a:solidFill>
                <a:effectLst>
                  <a:outerShdw blurRad="38100" dist="38100" dir="2700000" algn="tl">
                    <a:srgbClr val="000000">
                      <a:alpha val="43137"/>
                    </a:srgbClr>
                  </a:outerShdw>
                </a:effectLst>
              </a:rPr>
              <a:t>„Tochter der Polis“</a:t>
            </a:r>
            <a:endParaRPr lang="en-GB" sz="1400" dirty="0">
              <a:solidFill>
                <a:schemeClr val="accent5">
                  <a:lumMod val="60000"/>
                  <a:lumOff val="40000"/>
                </a:schemeClr>
              </a:solidFill>
              <a:effectLst>
                <a:outerShdw blurRad="38100" dist="38100" dir="2700000" algn="tl">
                  <a:srgbClr val="000000">
                    <a:alpha val="43137"/>
                  </a:srgbClr>
                </a:outerShdw>
              </a:effectLst>
            </a:endParaRPr>
          </a:p>
          <a:p>
            <a:pPr lvl="3"/>
            <a:r>
              <a:rPr lang="en-GB" sz="1400" dirty="0" err="1">
                <a:solidFill>
                  <a:schemeClr val="accent5">
                    <a:lumMod val="60000"/>
                    <a:lumOff val="40000"/>
                  </a:schemeClr>
                </a:solidFill>
                <a:effectLst>
                  <a:outerShdw blurRad="38100" dist="38100" dir="2700000" algn="tl">
                    <a:srgbClr val="000000">
                      <a:alpha val="43137"/>
                    </a:srgbClr>
                  </a:outerShdw>
                </a:effectLst>
              </a:rPr>
              <a:t>Hohepriesterin</a:t>
            </a:r>
            <a:r>
              <a:rPr lang="en-GB" sz="1400" dirty="0">
                <a:solidFill>
                  <a:schemeClr val="accent5">
                    <a:lumMod val="60000"/>
                    <a:lumOff val="40000"/>
                  </a:schemeClr>
                </a:solidFill>
                <a:effectLst>
                  <a:outerShdw blurRad="38100" dist="38100" dir="2700000" algn="tl">
                    <a:srgbClr val="000000">
                      <a:alpha val="43137"/>
                    </a:srgbClr>
                  </a:outerShdw>
                </a:effectLst>
              </a:rPr>
              <a:t> </a:t>
            </a:r>
            <a:r>
              <a:rPr lang="en-GB" sz="1400" dirty="0" err="1">
                <a:solidFill>
                  <a:schemeClr val="accent5">
                    <a:lumMod val="60000"/>
                    <a:lumOff val="40000"/>
                  </a:schemeClr>
                </a:solidFill>
                <a:effectLst>
                  <a:outerShdw blurRad="38100" dist="38100" dir="2700000" algn="tl">
                    <a:srgbClr val="000000">
                      <a:alpha val="43137"/>
                    </a:srgbClr>
                  </a:outerShdw>
                </a:effectLst>
              </a:rPr>
              <a:t>Asiens</a:t>
            </a:r>
            <a:endParaRPr lang="en-GB" sz="1400" dirty="0">
              <a:solidFill>
                <a:schemeClr val="accent5">
                  <a:lumMod val="60000"/>
                  <a:lumOff val="40000"/>
                </a:schemeClr>
              </a:solidFill>
              <a:effectLst>
                <a:outerShdw blurRad="38100" dist="38100" dir="2700000" algn="tl">
                  <a:srgbClr val="000000">
                    <a:alpha val="43137"/>
                  </a:srgbClr>
                </a:outerShdw>
              </a:effectLst>
            </a:endParaRPr>
          </a:p>
          <a:p>
            <a:pPr lvl="3"/>
            <a:r>
              <a:rPr lang="en-GB" sz="1400" dirty="0">
                <a:solidFill>
                  <a:schemeClr val="accent5">
                    <a:lumMod val="60000"/>
                    <a:lumOff val="40000"/>
                  </a:schemeClr>
                </a:solidFill>
                <a:effectLst>
                  <a:outerShdw blurRad="38100" dist="38100" dir="2700000" algn="tl">
                    <a:srgbClr val="000000">
                      <a:alpha val="43137"/>
                    </a:srgbClr>
                  </a:outerShdw>
                </a:effectLst>
              </a:rPr>
              <a:t>2mal </a:t>
            </a:r>
            <a:r>
              <a:rPr lang="en-GB" sz="1400" dirty="0" err="1">
                <a:solidFill>
                  <a:schemeClr val="accent5">
                    <a:lumMod val="60000"/>
                    <a:lumOff val="40000"/>
                  </a:schemeClr>
                </a:solidFill>
                <a:effectLst>
                  <a:outerShdw blurRad="38100" dist="38100" dir="2700000" algn="tl">
                    <a:srgbClr val="000000">
                      <a:alpha val="43137"/>
                    </a:srgbClr>
                  </a:outerShdw>
                </a:effectLst>
              </a:rPr>
              <a:t>Hohepriesterin</a:t>
            </a:r>
            <a:r>
              <a:rPr lang="en-GB" sz="1400" dirty="0">
                <a:solidFill>
                  <a:schemeClr val="accent5">
                    <a:lumMod val="60000"/>
                    <a:lumOff val="40000"/>
                  </a:schemeClr>
                </a:solidFill>
                <a:effectLst>
                  <a:outerShdw blurRad="38100" dist="38100" dir="2700000" algn="tl">
                    <a:srgbClr val="000000">
                      <a:alpha val="43137"/>
                    </a:srgbClr>
                  </a:outerShdw>
                </a:effectLst>
              </a:rPr>
              <a:t> der </a:t>
            </a:r>
            <a:r>
              <a:rPr lang="en-GB" sz="1400" i="1" dirty="0">
                <a:solidFill>
                  <a:schemeClr val="accent5">
                    <a:lumMod val="60000"/>
                    <a:lumOff val="40000"/>
                  </a:schemeClr>
                </a:solidFill>
                <a:effectLst>
                  <a:outerShdw blurRad="38100" dist="38100" dir="2700000" algn="tl">
                    <a:srgbClr val="000000">
                      <a:alpha val="43137"/>
                    </a:srgbClr>
                  </a:outerShdw>
                </a:effectLst>
              </a:rPr>
              <a:t>polis </a:t>
            </a:r>
            <a:endParaRPr lang="en-GB" sz="1400" dirty="0">
              <a:solidFill>
                <a:schemeClr val="accent5">
                  <a:lumMod val="60000"/>
                  <a:lumOff val="40000"/>
                </a:schemeClr>
              </a:solidFill>
              <a:effectLst>
                <a:outerShdw blurRad="38100" dist="38100" dir="2700000" algn="tl">
                  <a:srgbClr val="000000">
                    <a:alpha val="43137"/>
                  </a:srgbClr>
                </a:outerShdw>
              </a:effectLst>
            </a:endParaRPr>
          </a:p>
          <a:p>
            <a:pPr lvl="1"/>
            <a:r>
              <a:rPr lang="en-GB" sz="1600" dirty="0" err="1">
                <a:solidFill>
                  <a:srgbClr val="FF0000"/>
                </a:solidFill>
                <a:effectLst>
                  <a:outerShdw blurRad="38100" dist="38100" dir="2700000" algn="tl">
                    <a:srgbClr val="000000">
                      <a:alpha val="43137"/>
                    </a:srgbClr>
                  </a:outerShdw>
                </a:effectLst>
              </a:rPr>
              <a:t>beide</a:t>
            </a:r>
            <a:r>
              <a:rPr lang="en-GB" sz="1600" dirty="0">
                <a:solidFill>
                  <a:srgbClr val="FF0000"/>
                </a:solidFill>
                <a:effectLst>
                  <a:outerShdw blurRad="38100" dist="38100" dir="2700000" algn="tl">
                    <a:srgbClr val="000000">
                      <a:alpha val="43137"/>
                    </a:srgbClr>
                  </a:outerShdw>
                </a:effectLst>
              </a:rPr>
              <a:t> </a:t>
            </a:r>
            <a:r>
              <a:rPr lang="en-GB" sz="1600" b="1" dirty="0" err="1">
                <a:solidFill>
                  <a:srgbClr val="FF0000"/>
                </a:solidFill>
                <a:effectLst>
                  <a:outerShdw blurRad="38100" dist="38100" dir="2700000" algn="tl">
                    <a:srgbClr val="000000">
                      <a:alpha val="43137"/>
                    </a:srgbClr>
                  </a:outerShdw>
                </a:effectLst>
              </a:rPr>
              <a:t>Priester</a:t>
            </a:r>
            <a:r>
              <a:rPr lang="en-GB" sz="1600" dirty="0">
                <a:solidFill>
                  <a:srgbClr val="FF0000"/>
                </a:solidFill>
                <a:effectLst>
                  <a:outerShdw blurRad="38100" dist="38100" dir="2700000" algn="tl">
                    <a:srgbClr val="000000">
                      <a:alpha val="43137"/>
                    </a:srgbClr>
                  </a:outerShdw>
                </a:effectLst>
              </a:rPr>
              <a:t> der Aphrodite auf </a:t>
            </a:r>
            <a:r>
              <a:rPr lang="en-GB" sz="1600" dirty="0" err="1">
                <a:solidFill>
                  <a:srgbClr val="FF0000"/>
                </a:solidFill>
                <a:effectLst>
                  <a:outerShdw blurRad="38100" dist="38100" dir="2700000" algn="tl">
                    <a:srgbClr val="000000">
                      <a:alpha val="43137"/>
                    </a:srgbClr>
                  </a:outerShdw>
                </a:effectLst>
              </a:rPr>
              <a:t>Lebenszeit</a:t>
            </a:r>
            <a:br>
              <a:rPr lang="en-GB" sz="1600" dirty="0">
                <a:solidFill>
                  <a:srgbClr val="FF0000"/>
                </a:solidFill>
                <a:effectLst>
                  <a:outerShdw blurRad="38100" dist="38100" dir="2700000" algn="tl">
                    <a:srgbClr val="000000">
                      <a:alpha val="43137"/>
                    </a:srgbClr>
                  </a:outerShdw>
                </a:effectLst>
              </a:rPr>
            </a:br>
            <a:endParaRPr lang="en-GB" sz="1600" dirty="0">
              <a:solidFill>
                <a:srgbClr val="FF0000"/>
              </a:solidFill>
              <a:effectLst>
                <a:outerShdw blurRad="38100" dist="38100" dir="2700000" algn="tl">
                  <a:srgbClr val="000000">
                    <a:alpha val="43137"/>
                  </a:srgbClr>
                </a:outerShdw>
              </a:effectLst>
            </a:endParaRPr>
          </a:p>
          <a:p>
            <a:pPr lvl="1"/>
            <a:r>
              <a:rPr lang="en-GB" sz="1400" dirty="0" err="1">
                <a:solidFill>
                  <a:schemeClr val="tx1">
                    <a:lumMod val="75000"/>
                  </a:schemeClr>
                </a:solidFill>
                <a:effectLst>
                  <a:outerShdw blurRad="38100" dist="38100" dir="2700000" algn="tl">
                    <a:srgbClr val="000000">
                      <a:alpha val="43137"/>
                    </a:srgbClr>
                  </a:outerShdw>
                </a:effectLst>
              </a:rPr>
              <a:t>Errichtet</a:t>
            </a:r>
            <a:r>
              <a:rPr lang="en-GB" sz="1400" dirty="0">
                <a:solidFill>
                  <a:schemeClr val="tx1">
                    <a:lumMod val="75000"/>
                  </a:schemeClr>
                </a:solidFill>
                <a:effectLst>
                  <a:outerShdw blurRad="38100" dist="38100" dir="2700000" algn="tl">
                    <a:srgbClr val="000000">
                      <a:alpha val="43137"/>
                    </a:srgbClr>
                  </a:outerShdw>
                </a:effectLst>
              </a:rPr>
              <a:t> von M(</a:t>
            </a:r>
            <a:r>
              <a:rPr lang="en-GB" sz="1400" dirty="0" err="1">
                <a:solidFill>
                  <a:schemeClr val="tx1">
                    <a:lumMod val="75000"/>
                  </a:schemeClr>
                </a:solidFill>
                <a:effectLst>
                  <a:outerShdw blurRad="38100" dist="38100" dir="2700000" algn="tl">
                    <a:srgbClr val="000000">
                      <a:alpha val="43137"/>
                    </a:srgbClr>
                  </a:outerShdw>
                </a:effectLst>
              </a:rPr>
              <a:t>arcus</a:t>
            </a:r>
            <a:r>
              <a:rPr lang="en-GB" sz="1400" dirty="0">
                <a:solidFill>
                  <a:schemeClr val="tx1">
                    <a:lumMod val="75000"/>
                  </a:schemeClr>
                </a:solidFill>
                <a:effectLst>
                  <a:outerShdw blurRad="38100" dist="38100" dir="2700000" algn="tl">
                    <a:srgbClr val="000000">
                      <a:alpha val="43137"/>
                    </a:srgbClr>
                  </a:outerShdw>
                </a:effectLst>
              </a:rPr>
              <a:t>) </a:t>
            </a:r>
            <a:r>
              <a:rPr lang="en-GB" sz="1400" dirty="0" err="1">
                <a:solidFill>
                  <a:schemeClr val="tx1">
                    <a:lumMod val="75000"/>
                  </a:schemeClr>
                </a:solidFill>
                <a:effectLst>
                  <a:outerShdw blurRad="38100" dist="38100" dir="2700000" algn="tl">
                    <a:srgbClr val="000000">
                      <a:alpha val="43137"/>
                    </a:srgbClr>
                  </a:outerShdw>
                </a:effectLst>
              </a:rPr>
              <a:t>Aur</a:t>
            </a:r>
            <a:r>
              <a:rPr lang="en-GB" sz="1400" dirty="0">
                <a:solidFill>
                  <a:schemeClr val="tx1">
                    <a:lumMod val="75000"/>
                  </a:schemeClr>
                </a:solidFill>
                <a:effectLst>
                  <a:outerShdw blurRad="38100" dist="38100" dir="2700000" algn="tl">
                    <a:srgbClr val="000000">
                      <a:alpha val="43137"/>
                    </a:srgbClr>
                  </a:outerShdw>
                </a:effectLst>
              </a:rPr>
              <a:t>(</a:t>
            </a:r>
            <a:r>
              <a:rPr lang="en-GB" sz="1400" dirty="0" err="1">
                <a:solidFill>
                  <a:schemeClr val="tx1">
                    <a:lumMod val="75000"/>
                  </a:schemeClr>
                </a:solidFill>
                <a:effectLst>
                  <a:outerShdw blurRad="38100" dist="38100" dir="2700000" algn="tl">
                    <a:srgbClr val="000000">
                      <a:alpha val="43137"/>
                    </a:srgbClr>
                  </a:outerShdw>
                </a:effectLst>
              </a:rPr>
              <a:t>elius</a:t>
            </a:r>
            <a:r>
              <a:rPr lang="en-GB" sz="1400" dirty="0">
                <a:solidFill>
                  <a:schemeClr val="tx1">
                    <a:lumMod val="75000"/>
                  </a:schemeClr>
                </a:solidFill>
                <a:effectLst>
                  <a:outerShdw blurRad="38100" dist="38100" dir="2700000" algn="tl">
                    <a:srgbClr val="000000">
                      <a:alpha val="43137"/>
                    </a:srgbClr>
                  </a:outerShdw>
                </a:effectLst>
              </a:rPr>
              <a:t>) </a:t>
            </a:r>
            <a:r>
              <a:rPr lang="en-GB" sz="1400" dirty="0" err="1">
                <a:solidFill>
                  <a:schemeClr val="tx1">
                    <a:lumMod val="75000"/>
                  </a:schemeClr>
                </a:solidFill>
                <a:effectLst>
                  <a:outerShdw blurRad="38100" dist="38100" dir="2700000" algn="tl">
                    <a:srgbClr val="000000">
                      <a:alpha val="43137"/>
                    </a:srgbClr>
                  </a:outerShdw>
                </a:effectLst>
              </a:rPr>
              <a:t>Zenobios</a:t>
            </a:r>
            <a:r>
              <a:rPr lang="en-GB" sz="1400" dirty="0">
                <a:solidFill>
                  <a:schemeClr val="tx1">
                    <a:lumMod val="75000"/>
                  </a:schemeClr>
                </a:solidFill>
                <a:effectLst>
                  <a:outerShdw blurRad="38100" dist="38100" dir="2700000" algn="tl">
                    <a:srgbClr val="000000">
                      <a:alpha val="43137"/>
                    </a:srgbClr>
                  </a:outerShdw>
                </a:effectLst>
              </a:rPr>
              <a:t>, Priest auf </a:t>
            </a:r>
            <a:r>
              <a:rPr lang="en-GB" sz="1400" dirty="0" err="1">
                <a:solidFill>
                  <a:schemeClr val="tx1">
                    <a:lumMod val="75000"/>
                  </a:schemeClr>
                </a:solidFill>
                <a:effectLst>
                  <a:outerShdw blurRad="38100" dist="38100" dir="2700000" algn="tl">
                    <a:srgbClr val="000000">
                      <a:alpha val="43137"/>
                    </a:srgbClr>
                  </a:outerShdw>
                </a:effectLst>
              </a:rPr>
              <a:t>Lebenszeit</a:t>
            </a:r>
            <a:r>
              <a:rPr lang="en-GB" sz="1400" dirty="0">
                <a:solidFill>
                  <a:schemeClr val="tx1">
                    <a:lumMod val="75000"/>
                  </a:schemeClr>
                </a:solidFill>
                <a:effectLst>
                  <a:outerShdw blurRad="38100" dist="38100" dir="2700000" algn="tl">
                    <a:srgbClr val="000000">
                      <a:alpha val="43137"/>
                    </a:srgbClr>
                  </a:outerShdw>
                </a:effectLst>
              </a:rPr>
              <a:t> fur den </a:t>
            </a:r>
            <a:r>
              <a:rPr lang="en-GB" sz="1400" dirty="0" err="1">
                <a:solidFill>
                  <a:schemeClr val="tx1">
                    <a:lumMod val="75000"/>
                  </a:schemeClr>
                </a:solidFill>
                <a:effectLst>
                  <a:outerShdw blurRad="38100" dist="38100" dir="2700000" algn="tl">
                    <a:srgbClr val="000000">
                      <a:alpha val="43137"/>
                    </a:srgbClr>
                  </a:outerShdw>
                </a:effectLst>
              </a:rPr>
              <a:t>Gott</a:t>
            </a:r>
            <a:r>
              <a:rPr lang="en-GB" sz="1400" dirty="0">
                <a:solidFill>
                  <a:schemeClr val="tx1">
                    <a:lumMod val="75000"/>
                  </a:schemeClr>
                </a:solidFill>
                <a:effectLst>
                  <a:outerShdw blurRad="38100" dist="38100" dir="2700000" algn="tl">
                    <a:srgbClr val="000000">
                      <a:alpha val="43137"/>
                    </a:srgbClr>
                  </a:outerShdw>
                </a:effectLst>
              </a:rPr>
              <a:t> Eros.</a:t>
            </a:r>
          </a:p>
          <a:p>
            <a:pPr lvl="3"/>
            <a:endParaRPr lang="en-GB" sz="1400" dirty="0">
              <a:solidFill>
                <a:schemeClr val="accent5">
                  <a:lumMod val="60000"/>
                  <a:lumOff val="40000"/>
                </a:schemeClr>
              </a:solidFill>
              <a:effectLst>
                <a:outerShdw blurRad="38100" dist="38100" dir="2700000" algn="tl">
                  <a:srgbClr val="000000">
                    <a:alpha val="43137"/>
                  </a:srgbClr>
                </a:outerShdw>
              </a:effectLst>
            </a:endParaRPr>
          </a:p>
          <a:p>
            <a:pPr lvl="3"/>
            <a:endParaRPr lang="en-GB" sz="1400" dirty="0">
              <a:solidFill>
                <a:schemeClr val="accent5">
                  <a:lumMod val="60000"/>
                  <a:lumOff val="40000"/>
                </a:schemeClr>
              </a:solidFill>
              <a:effectLst>
                <a:outerShdw blurRad="38100" dist="38100" dir="2700000" algn="tl">
                  <a:srgbClr val="000000">
                    <a:alpha val="43137"/>
                  </a:srgbClr>
                </a:outerShdw>
              </a:effectLst>
            </a:endParaRPr>
          </a:p>
          <a:p>
            <a:endParaRPr lang="en-GB" sz="1600" dirty="0">
              <a:solidFill>
                <a:schemeClr val="accent5">
                  <a:lumMod val="60000"/>
                  <a:lumOff val="40000"/>
                </a:schemeClr>
              </a:solidFill>
              <a:effectLst>
                <a:outerShdw blurRad="38100" dist="38100" dir="2700000" algn="tl">
                  <a:srgbClr val="000000">
                    <a:alpha val="43137"/>
                  </a:srgbClr>
                </a:outerShdw>
              </a:effectLst>
            </a:endParaRPr>
          </a:p>
        </p:txBody>
      </p:sp>
      <p:pic>
        <p:nvPicPr>
          <p:cNvPr id="6" name="Picture 5"/>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6700" b="95800" l="15961" r="84365">
                        <a14:foregroundMark x1="47394" y1="6700" x2="47394" y2="6700"/>
                        <a14:foregroundMark x1="53746" y1="31500" x2="53746" y2="31500"/>
                        <a14:foregroundMark x1="52606" y1="60800" x2="52606" y2="60800"/>
                        <a14:foregroundMark x1="24430" y1="75800" x2="24430" y2="75800"/>
                        <a14:foregroundMark x1="15961" y1="82600" x2="15961" y2="82600"/>
                        <a14:foregroundMark x1="28502" y1="95800" x2="28502" y2="95800"/>
                      </a14:backgroundRemoval>
                    </a14:imgEffect>
                  </a14:imgLayer>
                </a14:imgProps>
              </a:ext>
              <a:ext uri="{28A0092B-C50C-407E-A947-70E740481C1C}">
                <a14:useLocalDpi xmlns:a14="http://schemas.microsoft.com/office/drawing/2010/main" val="0"/>
              </a:ext>
            </a:extLst>
          </a:blip>
          <a:srcRect l="10150" r="11782" b="2076"/>
          <a:stretch/>
        </p:blipFill>
        <p:spPr>
          <a:xfrm>
            <a:off x="5868144" y="188640"/>
            <a:ext cx="3240360" cy="6619648"/>
          </a:xfrm>
          <a:prstGeom prst="rect">
            <a:avLst/>
          </a:prstGeom>
        </p:spPr>
      </p:pic>
      <p:sp>
        <p:nvSpPr>
          <p:cNvPr id="7" name="TextBox 6"/>
          <p:cNvSpPr txBox="1"/>
          <p:nvPr/>
        </p:nvSpPr>
        <p:spPr>
          <a:xfrm>
            <a:off x="3131840" y="1201970"/>
            <a:ext cx="4464496" cy="5755422"/>
          </a:xfrm>
          <a:prstGeom prst="rect">
            <a:avLst/>
          </a:prstGeom>
          <a:noFill/>
        </p:spPr>
        <p:txBody>
          <a:bodyPr wrap="square" rtlCol="0">
            <a:spAutoFit/>
          </a:bodyPr>
          <a:lstStyle/>
          <a:p>
            <a:r>
              <a:rPr lang="en-GB" sz="1600" dirty="0">
                <a:solidFill>
                  <a:schemeClr val="tx1">
                    <a:lumMod val="50000"/>
                  </a:schemeClr>
                </a:solidFill>
              </a:rPr>
              <a:t>   </a:t>
            </a:r>
            <a:r>
              <a:rPr lang="vi-VN" sz="1600" dirty="0">
                <a:solidFill>
                  <a:schemeClr val="tx1">
                    <a:lumMod val="50000"/>
                  </a:schemeClr>
                </a:solidFill>
              </a:rPr>
              <a:t>[Οὐλ(πίαν) Καρ(μινίαν)] </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Κλαυδιανὴν θυγα̣-</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τέρα πόλεως μητέ- </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ρα συνκλητικῶν</a:t>
            </a:r>
            <a:r>
              <a:rPr lang="en-GB" sz="1600" dirty="0">
                <a:solidFill>
                  <a:schemeClr val="tx1">
                    <a:lumMod val="50000"/>
                  </a:schemeClr>
                </a:solidFill>
              </a:rPr>
              <a:t>.</a:t>
            </a:r>
            <a:r>
              <a:rPr lang="vi-VN" sz="1600" dirty="0">
                <a:solidFill>
                  <a:schemeClr val="tx1">
                    <a:lumMod val="50000"/>
                  </a:schemeClr>
                </a:solidFill>
              </a:rPr>
              <a:t> </a:t>
            </a:r>
            <a:r>
              <a:rPr lang="en-GB" sz="1600" i="1" dirty="0">
                <a:solidFill>
                  <a:schemeClr val="tx1">
                    <a:lumMod val="50000"/>
                  </a:schemeClr>
                </a:solidFill>
              </a:rPr>
              <a:t> </a:t>
            </a:r>
            <a:r>
              <a:rPr lang="vi-VN" sz="1600" dirty="0">
                <a:solidFill>
                  <a:schemeClr val="tx1">
                    <a:lumMod val="50000"/>
                  </a:schemeClr>
                </a:solidFill>
              </a:rPr>
              <a:t>Ἀ</a:t>
            </a:r>
            <a:r>
              <a:rPr lang="en-GB" sz="1600" dirty="0">
                <a:solidFill>
                  <a:schemeClr val="tx1">
                    <a:lumMod val="50000"/>
                  </a:schemeClr>
                </a:solidFill>
              </a:rPr>
              <a:t>-</a:t>
            </a:r>
            <a:r>
              <a:rPr lang="vi-VN" sz="1600" dirty="0">
                <a:solidFill>
                  <a:schemeClr val="tx1">
                    <a:lumMod val="50000"/>
                  </a:schemeClr>
                </a:solidFill>
              </a:rPr>
              <a:t> </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σίας </a:t>
            </a:r>
            <a:r>
              <a:rPr lang="vi-VN" sz="1600" b="1" dirty="0">
                <a:solidFill>
                  <a:schemeClr val="tx1">
                    <a:lumMod val="50000"/>
                  </a:schemeClr>
                </a:solidFill>
              </a:rPr>
              <a:t>ἀρχιερείαν</a:t>
            </a:r>
            <a:r>
              <a:rPr lang="vi-VN" sz="1600" dirty="0">
                <a:solidFill>
                  <a:schemeClr val="tx1">
                    <a:lumMod val="50000"/>
                  </a:schemeClr>
                </a:solidFill>
              </a:rPr>
              <a:t> θυ-</a:t>
            </a:r>
            <a:br>
              <a:rPr lang="en-GB" sz="1600" dirty="0">
                <a:solidFill>
                  <a:schemeClr val="tx1">
                    <a:lumMod val="50000"/>
                  </a:schemeClr>
                </a:solidFill>
              </a:rPr>
            </a:br>
            <a:r>
              <a:rPr lang="vi-VN" sz="1600" baseline="30000" dirty="0">
                <a:solidFill>
                  <a:schemeClr val="tx1">
                    <a:lumMod val="50000"/>
                  </a:schemeClr>
                </a:solidFill>
              </a:rPr>
              <a:t>5</a:t>
            </a:r>
            <a:r>
              <a:rPr lang="en-GB" sz="1600" baseline="30000" dirty="0">
                <a:solidFill>
                  <a:schemeClr val="tx1">
                    <a:lumMod val="50000"/>
                  </a:schemeClr>
                </a:solidFill>
              </a:rPr>
              <a:t>  </a:t>
            </a:r>
            <a:r>
              <a:rPr lang="vi-VN" sz="1600" dirty="0">
                <a:solidFill>
                  <a:schemeClr val="tx1">
                    <a:lumMod val="50000"/>
                  </a:schemeClr>
                </a:solidFill>
              </a:rPr>
              <a:t>γατέρα Μ(άρκου) Οὐλ(πίου) Καρ(μινίου) </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Κλαυδιανοῦ </a:t>
            </a:r>
            <a:r>
              <a:rPr lang="vi-VN" sz="1600" b="1" dirty="0">
                <a:solidFill>
                  <a:schemeClr val="tx1">
                    <a:lumMod val="50000"/>
                  </a:schemeClr>
                </a:solidFill>
              </a:rPr>
              <a:t>Ἀσίας</a:t>
            </a:r>
            <a:r>
              <a:rPr lang="vi-VN" sz="1600" dirty="0">
                <a:solidFill>
                  <a:schemeClr val="tx1">
                    <a:lumMod val="50000"/>
                  </a:schemeClr>
                </a:solidFill>
              </a:rPr>
              <a:t> </a:t>
            </a:r>
            <a:br>
              <a:rPr lang="en-GB" sz="1600" dirty="0">
                <a:solidFill>
                  <a:schemeClr val="tx1">
                    <a:lumMod val="50000"/>
                  </a:schemeClr>
                </a:solidFill>
              </a:rPr>
            </a:br>
            <a:r>
              <a:rPr lang="en-GB" sz="1600" dirty="0">
                <a:solidFill>
                  <a:schemeClr val="tx1">
                    <a:lumMod val="50000"/>
                  </a:schemeClr>
                </a:solidFill>
              </a:rPr>
              <a:t>   </a:t>
            </a:r>
            <a:r>
              <a:rPr lang="vi-VN" sz="1600" b="1" dirty="0">
                <a:solidFill>
                  <a:schemeClr val="tx1">
                    <a:lumMod val="50000"/>
                  </a:schemeClr>
                </a:solidFill>
              </a:rPr>
              <a:t>ἀρχιερέως</a:t>
            </a:r>
            <a:r>
              <a:rPr lang="vi-VN" sz="1600" dirty="0">
                <a:solidFill>
                  <a:schemeClr val="tx1">
                    <a:lumMod val="50000"/>
                  </a:schemeClr>
                </a:solidFill>
              </a:rPr>
              <a:t> καὶ </a:t>
            </a:r>
            <a:r>
              <a:rPr lang="vi-VN" sz="1600" b="1" dirty="0">
                <a:solidFill>
                  <a:schemeClr val="tx1">
                    <a:lumMod val="50000"/>
                  </a:schemeClr>
                </a:solidFill>
              </a:rPr>
              <a:t>ἀρχιε</a:t>
            </a:r>
            <a:r>
              <a:rPr lang="en-GB" sz="1600" dirty="0">
                <a:solidFill>
                  <a:schemeClr val="tx1">
                    <a:lumMod val="50000"/>
                  </a:schemeClr>
                </a:solidFill>
              </a:rPr>
              <a:t>-</a:t>
            </a:r>
            <a:r>
              <a:rPr lang="vi-VN" sz="1600" dirty="0">
                <a:solidFill>
                  <a:schemeClr val="tx1">
                    <a:lumMod val="50000"/>
                  </a:schemeClr>
                </a:solidFill>
              </a:rPr>
              <a:t> </a:t>
            </a:r>
            <a:br>
              <a:rPr lang="en-GB" sz="1600" dirty="0">
                <a:solidFill>
                  <a:schemeClr val="tx1">
                    <a:lumMod val="50000"/>
                  </a:schemeClr>
                </a:solidFill>
              </a:rPr>
            </a:br>
            <a:r>
              <a:rPr lang="en-GB" sz="1600" dirty="0">
                <a:solidFill>
                  <a:schemeClr val="tx1">
                    <a:lumMod val="50000"/>
                  </a:schemeClr>
                </a:solidFill>
              </a:rPr>
              <a:t>   </a:t>
            </a:r>
            <a:r>
              <a:rPr lang="vi-VN" sz="1600" b="1" dirty="0">
                <a:solidFill>
                  <a:schemeClr val="tx1">
                    <a:lumMod val="50000"/>
                  </a:schemeClr>
                </a:solidFill>
              </a:rPr>
              <a:t>ρέως</a:t>
            </a:r>
            <a:r>
              <a:rPr lang="vi-VN" sz="1600" dirty="0">
                <a:solidFill>
                  <a:schemeClr val="tx1">
                    <a:lumMod val="50000"/>
                  </a:schemeClr>
                </a:solidFill>
              </a:rPr>
              <a:t> καὶ Οὐλ(πίας) Κλ(αυδίας) Καρ(μινίας)</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 Προκλῆς θυγατρὸς </a:t>
            </a:r>
            <a:br>
              <a:rPr lang="en-GB" sz="1600" dirty="0">
                <a:solidFill>
                  <a:schemeClr val="tx1">
                    <a:lumMod val="50000"/>
                  </a:schemeClr>
                </a:solidFill>
              </a:rPr>
            </a:br>
            <a:r>
              <a:rPr lang="vi-VN" sz="1600" baseline="30000" dirty="0">
                <a:solidFill>
                  <a:schemeClr val="tx1">
                    <a:lumMod val="50000"/>
                  </a:schemeClr>
                </a:solidFill>
              </a:rPr>
              <a:t>10</a:t>
            </a:r>
            <a:r>
              <a:rPr lang="vi-VN" sz="1600" dirty="0">
                <a:solidFill>
                  <a:schemeClr val="tx1">
                    <a:lumMod val="50000"/>
                  </a:schemeClr>
                </a:solidFill>
              </a:rPr>
              <a:t> πόλεως </a:t>
            </a:r>
            <a:r>
              <a:rPr lang="vi-VN" sz="1600" b="1" dirty="0">
                <a:solidFill>
                  <a:schemeClr val="tx1">
                    <a:lumMod val="50000"/>
                  </a:schemeClr>
                </a:solidFill>
              </a:rPr>
              <a:t>Ἀσίας</a:t>
            </a:r>
            <a:r>
              <a:rPr lang="vi-VN" sz="1600" dirty="0">
                <a:solidFill>
                  <a:schemeClr val="tx1">
                    <a:lumMod val="50000"/>
                  </a:schemeClr>
                </a:solidFill>
              </a:rPr>
              <a:t> </a:t>
            </a:r>
            <a:r>
              <a:rPr lang="vi-VN" sz="1600" b="1" dirty="0">
                <a:solidFill>
                  <a:schemeClr val="tx1">
                    <a:lumMod val="50000"/>
                  </a:schemeClr>
                </a:solidFill>
              </a:rPr>
              <a:t>ἀρχιε</a:t>
            </a:r>
            <a:r>
              <a:rPr lang="en-GB" sz="1600" dirty="0">
                <a:solidFill>
                  <a:schemeClr val="tx1">
                    <a:lumMod val="50000"/>
                  </a:schemeClr>
                </a:solidFill>
              </a:rPr>
              <a:t>-</a:t>
            </a:r>
            <a:r>
              <a:rPr lang="vi-VN" sz="1600" dirty="0">
                <a:solidFill>
                  <a:schemeClr val="tx1">
                    <a:lumMod val="50000"/>
                  </a:schemeClr>
                </a:solidFill>
              </a:rPr>
              <a:t> </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ρείας δὶς </a:t>
            </a:r>
            <a:r>
              <a:rPr lang="vi-VN" sz="1600" b="1" dirty="0">
                <a:solidFill>
                  <a:schemeClr val="tx1">
                    <a:lumMod val="50000"/>
                  </a:schemeClr>
                </a:solidFill>
              </a:rPr>
              <a:t>ἀρχιερείας</a:t>
            </a:r>
            <a:r>
              <a:rPr lang="vi-VN" sz="1600" dirty="0">
                <a:solidFill>
                  <a:schemeClr val="tx1">
                    <a:lumMod val="50000"/>
                  </a:schemeClr>
                </a:solidFill>
              </a:rPr>
              <a:t> </a:t>
            </a:r>
            <a:br>
              <a:rPr lang="en-GB" sz="1600" dirty="0">
                <a:solidFill>
                  <a:schemeClr val="tx1">
                    <a:lumMod val="50000"/>
                  </a:schemeClr>
                </a:solidFill>
              </a:rPr>
            </a:br>
            <a:r>
              <a:rPr lang="en-GB" sz="1600" dirty="0">
                <a:solidFill>
                  <a:schemeClr val="tx1">
                    <a:lumMod val="50000"/>
                  </a:schemeClr>
                </a:solidFill>
              </a:rPr>
              <a:t>   </a:t>
            </a:r>
            <a:r>
              <a:rPr lang="vi-VN" sz="1600" b="1" dirty="0">
                <a:solidFill>
                  <a:schemeClr val="tx1">
                    <a:lumMod val="50000"/>
                  </a:schemeClr>
                </a:solidFill>
              </a:rPr>
              <a:t>ἱερέων</a:t>
            </a:r>
            <a:r>
              <a:rPr lang="vi-VN" sz="1600" dirty="0">
                <a:solidFill>
                  <a:schemeClr val="tx1">
                    <a:lumMod val="50000"/>
                  </a:schemeClr>
                </a:solidFill>
              </a:rPr>
              <a:t> διὰ βίου τῆς </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θεοῦ </a:t>
            </a:r>
            <a:r>
              <a:rPr lang="vi-VN" sz="1600" b="1" dirty="0">
                <a:solidFill>
                  <a:schemeClr val="tx1">
                    <a:lumMod val="50000"/>
                  </a:schemeClr>
                </a:solidFill>
              </a:rPr>
              <a:t>Ἀφροδείτης</a:t>
            </a:r>
            <a:r>
              <a:rPr lang="vi-VN" sz="1600" dirty="0">
                <a:solidFill>
                  <a:schemeClr val="tx1">
                    <a:lumMod val="50000"/>
                  </a:schemeClr>
                </a:solidFill>
              </a:rPr>
              <a:t> </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προγόνων Ἀσίας ἀρ- </a:t>
            </a:r>
            <a:br>
              <a:rPr lang="en-GB" sz="1600" dirty="0">
                <a:solidFill>
                  <a:schemeClr val="tx1">
                    <a:lumMod val="50000"/>
                  </a:schemeClr>
                </a:solidFill>
              </a:rPr>
            </a:br>
            <a:r>
              <a:rPr lang="vi-VN" sz="1600" baseline="30000" dirty="0">
                <a:solidFill>
                  <a:schemeClr val="tx1">
                    <a:lumMod val="50000"/>
                  </a:schemeClr>
                </a:solidFill>
              </a:rPr>
              <a:t>15</a:t>
            </a:r>
            <a:r>
              <a:rPr lang="en-GB" sz="1600" baseline="30000" dirty="0">
                <a:solidFill>
                  <a:schemeClr val="tx1">
                    <a:lumMod val="50000"/>
                  </a:schemeClr>
                </a:solidFill>
              </a:rPr>
              <a:t> </a:t>
            </a:r>
            <a:r>
              <a:rPr lang="vi-VN" sz="1600" dirty="0">
                <a:solidFill>
                  <a:schemeClr val="tx1">
                    <a:lumMod val="50000"/>
                  </a:schemeClr>
                </a:solidFill>
              </a:rPr>
              <a:t>χιερέων καὶ ἀρχιερέ- </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ων ἀνεψίαν συνκλη- </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τικῶν καὶ ὑπατικῶν</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ἐπιμεληθέντος </a:t>
            </a:r>
            <a:br>
              <a:rPr lang="en-GB" sz="1600" i="1" dirty="0">
                <a:solidFill>
                  <a:schemeClr val="tx1">
                    <a:lumMod val="50000"/>
                  </a:schemeClr>
                </a:solidFill>
              </a:rPr>
            </a:br>
            <a:r>
              <a:rPr lang="en-GB" sz="1600" i="1" dirty="0">
                <a:solidFill>
                  <a:schemeClr val="tx1">
                    <a:lumMod val="50000"/>
                  </a:schemeClr>
                </a:solidFill>
              </a:rPr>
              <a:t>   </a:t>
            </a:r>
            <a:r>
              <a:rPr lang="vi-VN" sz="1600" dirty="0">
                <a:solidFill>
                  <a:schemeClr val="tx1">
                    <a:lumMod val="50000"/>
                  </a:schemeClr>
                </a:solidFill>
              </a:rPr>
              <a:t>Μ(άρκου) Αὐρ(ηλίου) Ζηνοβίου τετράκις </a:t>
            </a:r>
            <a:br>
              <a:rPr lang="en-GB" sz="1600" dirty="0">
                <a:solidFill>
                  <a:schemeClr val="tx1">
                    <a:lumMod val="50000"/>
                  </a:schemeClr>
                </a:solidFill>
              </a:rPr>
            </a:br>
            <a:r>
              <a:rPr lang="vi-VN" sz="1600" baseline="30000" dirty="0">
                <a:solidFill>
                  <a:schemeClr val="tx1">
                    <a:lumMod val="50000"/>
                  </a:schemeClr>
                </a:solidFill>
              </a:rPr>
              <a:t>20</a:t>
            </a:r>
            <a:r>
              <a:rPr lang="en-GB" sz="1600" i="1" dirty="0">
                <a:solidFill>
                  <a:schemeClr val="tx1">
                    <a:lumMod val="50000"/>
                  </a:schemeClr>
                </a:solidFill>
              </a:rPr>
              <a:t> </a:t>
            </a:r>
            <a:r>
              <a:rPr lang="vi-VN" sz="1600" dirty="0">
                <a:solidFill>
                  <a:schemeClr val="tx1">
                    <a:lumMod val="50000"/>
                  </a:schemeClr>
                </a:solidFill>
              </a:rPr>
              <a:t>τοῦ Ζηνοβίου τοῦ Ἀρτεμι- </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δώρου Ἐπαφροδείτου ἱε- </a:t>
            </a:r>
            <a:br>
              <a:rPr lang="en-GB" sz="1600" dirty="0">
                <a:solidFill>
                  <a:schemeClr val="tx1">
                    <a:lumMod val="50000"/>
                  </a:schemeClr>
                </a:solidFill>
              </a:rPr>
            </a:br>
            <a:r>
              <a:rPr lang="en-GB" sz="1600" dirty="0">
                <a:solidFill>
                  <a:schemeClr val="tx1">
                    <a:lumMod val="50000"/>
                  </a:schemeClr>
                </a:solidFill>
              </a:rPr>
              <a:t>   </a:t>
            </a:r>
            <a:r>
              <a:rPr lang="vi-VN" sz="1600" dirty="0">
                <a:solidFill>
                  <a:schemeClr val="tx1">
                    <a:lumMod val="50000"/>
                  </a:schemeClr>
                </a:solidFill>
              </a:rPr>
              <a:t>ρεως διὰ βίου Θεῶν Ἐρώτων</a:t>
            </a:r>
            <a:r>
              <a:rPr lang="en-GB" sz="1600" dirty="0">
                <a:solidFill>
                  <a:schemeClr val="tx1">
                    <a:lumMod val="50000"/>
                  </a:schemeClr>
                </a:solidFill>
              </a:rPr>
              <a:t>. </a:t>
            </a:r>
          </a:p>
        </p:txBody>
      </p:sp>
      <p:sp>
        <p:nvSpPr>
          <p:cNvPr id="8" name="TextBox 7"/>
          <p:cNvSpPr txBox="1"/>
          <p:nvPr/>
        </p:nvSpPr>
        <p:spPr>
          <a:xfrm>
            <a:off x="6588224" y="6135687"/>
            <a:ext cx="2304256" cy="461665"/>
          </a:xfrm>
          <a:prstGeom prst="rect">
            <a:avLst/>
          </a:prstGeom>
          <a:noFill/>
        </p:spPr>
        <p:txBody>
          <a:bodyPr wrap="square" rtlCol="0">
            <a:spAutoFit/>
          </a:bodyPr>
          <a:lstStyle/>
          <a:p>
            <a:r>
              <a:rPr lang="en-GB" sz="1200" dirty="0" err="1">
                <a:solidFill>
                  <a:schemeClr val="bg1">
                    <a:lumMod val="75000"/>
                    <a:lumOff val="25000"/>
                  </a:schemeClr>
                </a:solidFill>
              </a:rPr>
              <a:t>I.Aph</a:t>
            </a:r>
            <a:r>
              <a:rPr lang="en-GB" sz="1200" dirty="0">
                <a:solidFill>
                  <a:schemeClr val="bg1">
                    <a:lumMod val="75000"/>
                    <a:lumOff val="25000"/>
                  </a:schemeClr>
                </a:solidFill>
              </a:rPr>
              <a:t> 12.1020. </a:t>
            </a:r>
            <a:r>
              <a:rPr lang="en-GB" sz="1200" dirty="0" err="1">
                <a:solidFill>
                  <a:schemeClr val="bg1">
                    <a:lumMod val="75000"/>
                    <a:lumOff val="25000"/>
                  </a:schemeClr>
                </a:solidFill>
              </a:rPr>
              <a:t>Statuenbasis</a:t>
            </a:r>
            <a:r>
              <a:rPr lang="en-GB" sz="1200" dirty="0">
                <a:solidFill>
                  <a:schemeClr val="bg1">
                    <a:lumMod val="75000"/>
                    <a:lumOff val="25000"/>
                  </a:schemeClr>
                </a:solidFill>
              </a:rPr>
              <a:t> in </a:t>
            </a:r>
            <a:r>
              <a:rPr lang="en-GB" sz="1200" dirty="0" err="1">
                <a:solidFill>
                  <a:schemeClr val="bg1">
                    <a:lumMod val="75000"/>
                    <a:lumOff val="25000"/>
                  </a:schemeClr>
                </a:solidFill>
              </a:rPr>
              <a:t>weissem</a:t>
            </a:r>
            <a:r>
              <a:rPr lang="en-GB" sz="1200" dirty="0">
                <a:solidFill>
                  <a:schemeClr val="bg1">
                    <a:lumMod val="75000"/>
                    <a:lumOff val="25000"/>
                  </a:schemeClr>
                </a:solidFill>
              </a:rPr>
              <a:t> </a:t>
            </a:r>
            <a:r>
              <a:rPr lang="en-GB" sz="1200" dirty="0" err="1">
                <a:solidFill>
                  <a:schemeClr val="bg1">
                    <a:lumMod val="75000"/>
                    <a:lumOff val="25000"/>
                  </a:schemeClr>
                </a:solidFill>
              </a:rPr>
              <a:t>Marmor</a:t>
            </a:r>
            <a:r>
              <a:rPr lang="en-GB" sz="1200" dirty="0">
                <a:solidFill>
                  <a:schemeClr val="bg1">
                    <a:lumMod val="75000"/>
                    <a:lumOff val="25000"/>
                  </a:schemeClr>
                </a:solidFill>
              </a:rPr>
              <a:t>. 3. </a:t>
            </a:r>
            <a:r>
              <a:rPr lang="en-GB" sz="1200" dirty="0" err="1">
                <a:solidFill>
                  <a:schemeClr val="bg1">
                    <a:lumMod val="75000"/>
                    <a:lumOff val="25000"/>
                  </a:schemeClr>
                </a:solidFill>
              </a:rPr>
              <a:t>Jh</a:t>
            </a:r>
            <a:r>
              <a:rPr lang="en-GB" sz="1200" dirty="0">
                <a:solidFill>
                  <a:schemeClr val="bg1">
                    <a:lumMod val="75000"/>
                    <a:lumOff val="25000"/>
                  </a:schemeClr>
                </a:solidFill>
              </a:rPr>
              <a:t>.</a:t>
            </a:r>
          </a:p>
        </p:txBody>
      </p:sp>
      <p:sp>
        <p:nvSpPr>
          <p:cNvPr id="9" name="Content Placeholder 2"/>
          <p:cNvSpPr txBox="1">
            <a:spLocks/>
          </p:cNvSpPr>
          <p:nvPr/>
        </p:nvSpPr>
        <p:spPr>
          <a:xfrm rot="748939">
            <a:off x="3338866" y="4849902"/>
            <a:ext cx="3312386" cy="1611607"/>
          </a:xfrm>
          <a:prstGeom prst="rect">
            <a:avLst/>
          </a:prstGeom>
          <a:gradFill>
            <a:gsLst>
              <a:gs pos="0">
                <a:schemeClr val="accent6">
                  <a:shade val="15000"/>
                  <a:satMod val="180000"/>
                  <a:alpha val="70000"/>
                </a:schemeClr>
              </a:gs>
              <a:gs pos="50000">
                <a:schemeClr val="accent6">
                  <a:shade val="45000"/>
                  <a:satMod val="170000"/>
                </a:schemeClr>
              </a:gs>
              <a:gs pos="70000">
                <a:schemeClr val="accent6">
                  <a:tint val="99000"/>
                  <a:shade val="65000"/>
                  <a:satMod val="155000"/>
                </a:schemeClr>
              </a:gs>
              <a:gs pos="100000">
                <a:schemeClr val="accent6">
                  <a:tint val="95500"/>
                  <a:shade val="100000"/>
                  <a:satMod val="155000"/>
                </a:schemeClr>
              </a:gs>
            </a:gsLst>
          </a:gradFill>
          <a:ln/>
        </p:spPr>
        <p:style>
          <a:lnRef idx="1">
            <a:schemeClr val="accent6"/>
          </a:lnRef>
          <a:fillRef idx="3">
            <a:schemeClr val="accent6"/>
          </a:fillRef>
          <a:effectRef idx="2">
            <a:schemeClr val="accent6"/>
          </a:effectRef>
          <a:fontRef idx="minor">
            <a:schemeClr val="lt1"/>
          </a:fontRef>
        </p:style>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fr-FR" sz="1800" b="1" dirty="0">
                <a:solidFill>
                  <a:schemeClr val="accent5">
                    <a:lumMod val="75000"/>
                  </a:schemeClr>
                </a:solidFill>
                <a:effectLst>
                  <a:outerShdw blurRad="38100" dist="38100" dir="2700000" algn="tl">
                    <a:srgbClr val="000000">
                      <a:alpha val="43137"/>
                    </a:srgbClr>
                  </a:outerShdw>
                </a:effectLst>
              </a:rPr>
              <a:t>Rolle der </a:t>
            </a:r>
            <a:r>
              <a:rPr lang="fr-FR" sz="1800" b="1" dirty="0" err="1">
                <a:solidFill>
                  <a:schemeClr val="accent5">
                    <a:lumMod val="75000"/>
                  </a:schemeClr>
                </a:solidFill>
                <a:effectLst>
                  <a:outerShdw blurRad="38100" dist="38100" dir="2700000" algn="tl">
                    <a:srgbClr val="000000">
                      <a:alpha val="43137"/>
                    </a:srgbClr>
                  </a:outerShdw>
                </a:effectLst>
              </a:rPr>
              <a:t>Frau</a:t>
            </a:r>
            <a:r>
              <a:rPr lang="fr-FR" sz="1800" b="1" dirty="0">
                <a:solidFill>
                  <a:schemeClr val="accent5">
                    <a:lumMod val="75000"/>
                  </a:schemeClr>
                </a:solidFill>
                <a:effectLst>
                  <a:outerShdw blurRad="38100" dist="38100" dir="2700000" algn="tl">
                    <a:srgbClr val="000000">
                      <a:alpha val="43137"/>
                    </a:srgbClr>
                  </a:outerShdw>
                </a:effectLst>
              </a:rPr>
              <a:t>, der </a:t>
            </a:r>
            <a:r>
              <a:rPr lang="fr-FR" sz="1800" b="1" dirty="0" err="1">
                <a:solidFill>
                  <a:schemeClr val="accent5">
                    <a:lumMod val="75000"/>
                  </a:schemeClr>
                </a:solidFill>
                <a:effectLst>
                  <a:outerShdw blurRad="38100" dist="38100" dir="2700000" algn="tl">
                    <a:srgbClr val="000000">
                      <a:alpha val="43137"/>
                    </a:srgbClr>
                  </a:outerShdw>
                </a:effectLst>
              </a:rPr>
              <a:t>Mutter</a:t>
            </a:r>
            <a:endParaRPr lang="fr-FR" sz="1800" b="1" dirty="0">
              <a:solidFill>
                <a:schemeClr val="accent5">
                  <a:lumMod val="75000"/>
                </a:schemeClr>
              </a:solidFill>
              <a:effectLst>
                <a:outerShdw blurRad="38100" dist="38100" dir="2700000" algn="tl">
                  <a:srgbClr val="000000">
                    <a:alpha val="43137"/>
                  </a:srgbClr>
                </a:outerShdw>
              </a:effectLst>
            </a:endParaRPr>
          </a:p>
          <a:p>
            <a:r>
              <a:rPr lang="fr-FR" sz="1800" b="1" dirty="0" err="1">
                <a:solidFill>
                  <a:schemeClr val="accent5">
                    <a:lumMod val="75000"/>
                  </a:schemeClr>
                </a:solidFill>
                <a:effectLst>
                  <a:outerShdw blurRad="38100" dist="38100" dir="2700000" algn="tl">
                    <a:srgbClr val="000000">
                      <a:alpha val="43137"/>
                    </a:srgbClr>
                  </a:outerShdw>
                </a:effectLst>
              </a:rPr>
              <a:t>Allesamt</a:t>
            </a:r>
            <a:r>
              <a:rPr lang="fr-FR" sz="1800" b="1" dirty="0">
                <a:solidFill>
                  <a:schemeClr val="accent5">
                    <a:lumMod val="75000"/>
                  </a:schemeClr>
                </a:solidFill>
                <a:effectLst>
                  <a:outerShdw blurRad="38100" dist="38100" dir="2700000" algn="tl">
                    <a:srgbClr val="000000">
                      <a:alpha val="43137"/>
                    </a:srgbClr>
                  </a:outerShdw>
                </a:effectLst>
              </a:rPr>
              <a:t> </a:t>
            </a:r>
            <a:r>
              <a:rPr lang="fr-FR" sz="1800" b="1" dirty="0" err="1">
                <a:solidFill>
                  <a:schemeClr val="accent5">
                    <a:lumMod val="75000"/>
                  </a:schemeClr>
                </a:solidFill>
                <a:effectLst>
                  <a:outerShdw blurRad="38100" dist="38100" dir="2700000" algn="tl">
                    <a:srgbClr val="000000">
                      <a:alpha val="43137"/>
                    </a:srgbClr>
                  </a:outerShdw>
                </a:effectLst>
              </a:rPr>
              <a:t>Priester</a:t>
            </a:r>
            <a:r>
              <a:rPr lang="fr-FR" sz="1800" b="1" dirty="0">
                <a:solidFill>
                  <a:schemeClr val="accent5">
                    <a:lumMod val="75000"/>
                  </a:schemeClr>
                </a:solidFill>
                <a:effectLst>
                  <a:outerShdw blurRad="38100" dist="38100" dir="2700000" algn="tl">
                    <a:srgbClr val="000000">
                      <a:alpha val="43137"/>
                    </a:srgbClr>
                  </a:outerShdw>
                </a:effectLst>
              </a:rPr>
              <a:t> </a:t>
            </a:r>
            <a:br>
              <a:rPr lang="fr-FR" sz="1800" b="1" dirty="0">
                <a:solidFill>
                  <a:schemeClr val="accent5">
                    <a:lumMod val="75000"/>
                  </a:schemeClr>
                </a:solidFill>
                <a:effectLst>
                  <a:outerShdw blurRad="38100" dist="38100" dir="2700000" algn="tl">
                    <a:srgbClr val="000000">
                      <a:alpha val="43137"/>
                    </a:srgbClr>
                  </a:outerShdw>
                </a:effectLst>
              </a:rPr>
            </a:br>
            <a:r>
              <a:rPr lang="fr-FR" sz="1800" b="1" dirty="0">
                <a:solidFill>
                  <a:schemeClr val="accent5">
                    <a:lumMod val="75000"/>
                  </a:schemeClr>
                </a:solidFill>
                <a:effectLst>
                  <a:outerShdw blurRad="38100" dist="38100" dir="2700000" algn="tl">
                    <a:srgbClr val="000000">
                      <a:alpha val="43137"/>
                    </a:srgbClr>
                  </a:outerShdw>
                </a:effectLst>
              </a:rPr>
              <a:t>der Aphrodite</a:t>
            </a:r>
          </a:p>
          <a:p>
            <a:r>
              <a:rPr lang="fr-FR" sz="1800" b="1" dirty="0" err="1">
                <a:solidFill>
                  <a:schemeClr val="accent5">
                    <a:lumMod val="75000"/>
                  </a:schemeClr>
                </a:solidFill>
                <a:effectLst>
                  <a:outerShdw blurRad="38100" dist="38100" dir="2700000" algn="tl">
                    <a:srgbClr val="000000">
                      <a:alpha val="43137"/>
                    </a:srgbClr>
                  </a:outerShdw>
                </a:effectLst>
              </a:rPr>
              <a:t>Kinder</a:t>
            </a:r>
            <a:r>
              <a:rPr lang="fr-FR" sz="1800" b="1" dirty="0">
                <a:solidFill>
                  <a:schemeClr val="accent5">
                    <a:lumMod val="75000"/>
                  </a:schemeClr>
                </a:solidFill>
                <a:effectLst>
                  <a:outerShdw blurRad="38100" dist="38100" dir="2700000" algn="tl">
                    <a:srgbClr val="000000">
                      <a:alpha val="43137"/>
                    </a:srgbClr>
                  </a:outerShdw>
                </a:effectLst>
              </a:rPr>
              <a:t>: </a:t>
            </a:r>
            <a:r>
              <a:rPr lang="fr-FR" sz="1800" b="1" dirty="0" err="1">
                <a:solidFill>
                  <a:schemeClr val="accent5">
                    <a:lumMod val="75000"/>
                  </a:schemeClr>
                </a:solidFill>
                <a:effectLst>
                  <a:outerShdw blurRad="38100" dist="38100" dir="2700000" algn="tl">
                    <a:srgbClr val="000000">
                      <a:alpha val="43137"/>
                    </a:srgbClr>
                  </a:outerShdw>
                </a:effectLst>
              </a:rPr>
              <a:t>Hohepriester</a:t>
            </a:r>
            <a:r>
              <a:rPr lang="fr-FR" sz="1800" b="1" dirty="0">
                <a:solidFill>
                  <a:schemeClr val="accent5">
                    <a:lumMod val="75000"/>
                  </a:schemeClr>
                </a:solidFill>
                <a:effectLst>
                  <a:outerShdw blurRad="38100" dist="38100" dir="2700000" algn="tl">
                    <a:srgbClr val="000000">
                      <a:alpha val="43137"/>
                    </a:srgbClr>
                  </a:outerShdw>
                </a:effectLst>
              </a:rPr>
              <a:t> der </a:t>
            </a:r>
            <a:r>
              <a:rPr lang="fr-FR" sz="1800" b="1" dirty="0" err="1">
                <a:solidFill>
                  <a:schemeClr val="accent5">
                    <a:lumMod val="75000"/>
                  </a:schemeClr>
                </a:solidFill>
                <a:effectLst>
                  <a:outerShdw blurRad="38100" dist="38100" dir="2700000" algn="tl">
                    <a:srgbClr val="000000">
                      <a:alpha val="43137"/>
                    </a:srgbClr>
                  </a:outerShdw>
                </a:effectLst>
              </a:rPr>
              <a:t>Provinz</a:t>
            </a:r>
            <a:r>
              <a:rPr lang="fr-FR" sz="1800" b="1" dirty="0">
                <a:solidFill>
                  <a:schemeClr val="accent5">
                    <a:lumMod val="75000"/>
                  </a:schemeClr>
                </a:solidFill>
                <a:effectLst>
                  <a:outerShdw blurRad="38100" dist="38100" dir="2700000" algn="tl">
                    <a:srgbClr val="000000">
                      <a:alpha val="43137"/>
                    </a:srgbClr>
                  </a:outerShdw>
                </a:effectLst>
              </a:rPr>
              <a:t> </a:t>
            </a:r>
            <a:r>
              <a:rPr lang="fr-FR" sz="1800" b="1" dirty="0" err="1">
                <a:solidFill>
                  <a:schemeClr val="accent5">
                    <a:lumMod val="75000"/>
                  </a:schemeClr>
                </a:solidFill>
                <a:effectLst>
                  <a:outerShdw blurRad="38100" dist="38100" dir="2700000" algn="tl">
                    <a:srgbClr val="000000">
                      <a:alpha val="43137"/>
                    </a:srgbClr>
                  </a:outerShdw>
                </a:effectLst>
              </a:rPr>
              <a:t>Asia</a:t>
            </a:r>
            <a:endParaRPr lang="fr-FR" sz="1800" b="1" dirty="0">
              <a:solidFill>
                <a:schemeClr val="accent5">
                  <a:lumMod val="7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167607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effectLst>
                  <a:outerShdw blurRad="38100" dist="38100" dir="2700000" algn="tl">
                    <a:srgbClr val="000000">
                      <a:alpha val="43137"/>
                    </a:srgbClr>
                  </a:outerShdw>
                </a:effectLst>
              </a:rPr>
              <a:t>Perge</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600201"/>
            <a:ext cx="6347048" cy="2404864"/>
          </a:xfrm>
        </p:spPr>
        <p:txBody>
          <a:bodyPr>
            <a:normAutofit/>
          </a:bodyPr>
          <a:lstStyle/>
          <a:p>
            <a:r>
              <a:rPr lang="en-GB" sz="2000" dirty="0" err="1">
                <a:effectLst>
                  <a:outerShdw blurRad="38100" dist="38100" dir="2700000" algn="tl">
                    <a:srgbClr val="000000">
                      <a:alpha val="43137"/>
                    </a:srgbClr>
                  </a:outerShdw>
                </a:effectLst>
              </a:rPr>
              <a:t>Hauptstadt</a:t>
            </a:r>
            <a:r>
              <a:rPr lang="en-GB" sz="2000" dirty="0">
                <a:effectLst>
                  <a:outerShdw blurRad="38100" dist="38100" dir="2700000" algn="tl">
                    <a:srgbClr val="000000">
                      <a:alpha val="43137"/>
                    </a:srgbClr>
                  </a:outerShdw>
                </a:effectLst>
              </a:rPr>
              <a:t> der </a:t>
            </a:r>
            <a:r>
              <a:rPr lang="en-GB" sz="2000" dirty="0" err="1">
                <a:effectLst>
                  <a:outerShdw blurRad="38100" dist="38100" dir="2700000" algn="tl">
                    <a:srgbClr val="000000">
                      <a:alpha val="43137"/>
                    </a:srgbClr>
                  </a:outerShdw>
                </a:effectLst>
              </a:rPr>
              <a:t>Provinz</a:t>
            </a:r>
            <a:r>
              <a:rPr lang="en-GB" sz="2000" dirty="0">
                <a:effectLst>
                  <a:outerShdw blurRad="38100" dist="38100" dir="2700000" algn="tl">
                    <a:srgbClr val="000000">
                      <a:alpha val="43137"/>
                    </a:srgbClr>
                  </a:outerShdw>
                </a:effectLst>
              </a:rPr>
              <a:t> </a:t>
            </a:r>
            <a:r>
              <a:rPr lang="en-GB" sz="2000" dirty="0" err="1">
                <a:effectLst>
                  <a:outerShdw blurRad="38100" dist="38100" dir="2700000" algn="tl">
                    <a:srgbClr val="000000">
                      <a:alpha val="43137"/>
                    </a:srgbClr>
                  </a:outerShdw>
                </a:effectLst>
              </a:rPr>
              <a:t>Lykien</a:t>
            </a:r>
            <a:r>
              <a:rPr lang="en-GB" sz="2000" dirty="0">
                <a:effectLst>
                  <a:outerShdw blurRad="38100" dist="38100" dir="2700000" algn="tl">
                    <a:srgbClr val="000000">
                      <a:alpha val="43137"/>
                    </a:srgbClr>
                  </a:outerShdw>
                </a:effectLst>
              </a:rPr>
              <a:t> und </a:t>
            </a:r>
            <a:r>
              <a:rPr lang="en-GB" sz="2000" dirty="0" err="1">
                <a:effectLst>
                  <a:outerShdw blurRad="38100" dist="38100" dir="2700000" algn="tl">
                    <a:srgbClr val="000000">
                      <a:alpha val="43137"/>
                    </a:srgbClr>
                  </a:outerShdw>
                </a:effectLst>
              </a:rPr>
              <a:t>Pamphyliens</a:t>
            </a:r>
            <a:br>
              <a:rPr lang="en-GB" sz="2000" dirty="0">
                <a:effectLst>
                  <a:outerShdw blurRad="38100" dist="38100" dir="2700000" algn="tl">
                    <a:srgbClr val="000000">
                      <a:alpha val="43137"/>
                    </a:srgbClr>
                  </a:outerShdw>
                </a:effectLst>
              </a:rPr>
            </a:br>
            <a:r>
              <a:rPr lang="en-GB" sz="2000" dirty="0">
                <a:effectLst>
                  <a:outerShdw blurRad="38100" dist="38100" dir="2700000" algn="tl">
                    <a:srgbClr val="000000">
                      <a:alpha val="43137"/>
                    </a:srgbClr>
                  </a:outerShdw>
                </a:effectLst>
              </a:rPr>
              <a:t>(</a:t>
            </a:r>
            <a:r>
              <a:rPr lang="en-GB" sz="2000" dirty="0" err="1">
                <a:effectLst>
                  <a:outerShdw blurRad="38100" dist="38100" dir="2700000" algn="tl">
                    <a:srgbClr val="000000">
                      <a:alpha val="43137"/>
                    </a:srgbClr>
                  </a:outerShdw>
                </a:effectLst>
              </a:rPr>
              <a:t>seit</a:t>
            </a:r>
            <a:r>
              <a:rPr lang="en-GB" sz="2000" dirty="0">
                <a:effectLst>
                  <a:outerShdw blurRad="38100" dist="38100" dir="2700000" algn="tl">
                    <a:srgbClr val="000000">
                      <a:alpha val="43137"/>
                    </a:srgbClr>
                  </a:outerShdw>
                </a:effectLst>
              </a:rPr>
              <a:t> 73/74  n. Chr.)</a:t>
            </a:r>
          </a:p>
          <a:p>
            <a:r>
              <a:rPr lang="fr-FR" sz="2000" dirty="0" err="1">
                <a:effectLst>
                  <a:outerShdw blurRad="38100" dist="38100" dir="2700000" algn="tl">
                    <a:srgbClr val="000000">
                      <a:alpha val="43137"/>
                    </a:srgbClr>
                  </a:outerShdw>
                </a:effectLst>
              </a:rPr>
              <a:t>Wichtigste</a:t>
            </a:r>
            <a:r>
              <a:rPr lang="fr-FR" sz="2000" dirty="0">
                <a:effectLst>
                  <a:outerShdw blurRad="38100" dist="38100" dir="2700000" algn="tl">
                    <a:srgbClr val="000000">
                      <a:alpha val="43137"/>
                    </a:srgbClr>
                  </a:outerShdw>
                </a:effectLst>
              </a:rPr>
              <a:t> </a:t>
            </a:r>
            <a:r>
              <a:rPr lang="fr-FR" sz="2000" dirty="0" err="1">
                <a:effectLst>
                  <a:outerShdw blurRad="38100" dist="38100" dir="2700000" algn="tl">
                    <a:srgbClr val="000000">
                      <a:alpha val="43137"/>
                    </a:srgbClr>
                  </a:outerShdw>
                </a:effectLst>
              </a:rPr>
              <a:t>Gottheit</a:t>
            </a:r>
            <a:r>
              <a:rPr lang="fr-FR" sz="2000" dirty="0">
                <a:effectLst>
                  <a:outerShdw blurRad="38100" dist="38100" dir="2700000" algn="tl">
                    <a:srgbClr val="000000">
                      <a:alpha val="43137"/>
                    </a:srgbClr>
                  </a:outerShdw>
                </a:effectLst>
              </a:rPr>
              <a:t>: </a:t>
            </a:r>
            <a:r>
              <a:rPr lang="fr-FR" sz="2000" dirty="0" err="1">
                <a:effectLst>
                  <a:outerShdw blurRad="38100" dist="38100" dir="2700000" algn="tl">
                    <a:srgbClr val="000000">
                      <a:alpha val="43137"/>
                    </a:srgbClr>
                  </a:outerShdw>
                </a:effectLst>
              </a:rPr>
              <a:t>Artemis</a:t>
            </a:r>
            <a:endParaRPr lang="fr-FR" sz="2000" dirty="0">
              <a:effectLst>
                <a:outerShdw blurRad="38100" dist="38100" dir="2700000" algn="tl">
                  <a:srgbClr val="000000">
                    <a:alpha val="43137"/>
                  </a:srgbClr>
                </a:outerShdw>
              </a:effectLst>
            </a:endParaRPr>
          </a:p>
        </p:txBody>
      </p:sp>
      <p:pic>
        <p:nvPicPr>
          <p:cNvPr id="1026" name="Picture 2" descr="panzerstatut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39408" y="260648"/>
            <a:ext cx="2553072" cy="40083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95936" y="258341"/>
            <a:ext cx="2343472" cy="461665"/>
          </a:xfrm>
          <a:prstGeom prst="rect">
            <a:avLst/>
          </a:prstGeom>
          <a:noFill/>
        </p:spPr>
        <p:txBody>
          <a:bodyPr wrap="square" rtlCol="0">
            <a:spAutoFit/>
          </a:bodyPr>
          <a:lstStyle/>
          <a:p>
            <a:pPr algn="r"/>
            <a:r>
              <a:rPr lang="en-GB" sz="1200" dirty="0" err="1">
                <a:solidFill>
                  <a:schemeClr val="tx1">
                    <a:lumMod val="50000"/>
                  </a:schemeClr>
                </a:solidFill>
              </a:rPr>
              <a:t>Augusteischer</a:t>
            </a:r>
            <a:r>
              <a:rPr lang="en-GB" sz="1200" dirty="0">
                <a:solidFill>
                  <a:schemeClr val="tx1">
                    <a:lumMod val="50000"/>
                  </a:schemeClr>
                </a:solidFill>
              </a:rPr>
              <a:t> </a:t>
            </a:r>
            <a:r>
              <a:rPr lang="en-GB" sz="1200" dirty="0" err="1">
                <a:solidFill>
                  <a:schemeClr val="tx1">
                    <a:lumMod val="50000"/>
                  </a:schemeClr>
                </a:solidFill>
              </a:rPr>
              <a:t>Panzertorso</a:t>
            </a:r>
            <a:r>
              <a:rPr lang="en-GB" sz="1200" dirty="0">
                <a:solidFill>
                  <a:schemeClr val="tx1">
                    <a:lumMod val="50000"/>
                  </a:schemeClr>
                </a:solidFill>
              </a:rPr>
              <a:t> </a:t>
            </a:r>
            <a:br>
              <a:rPr lang="en-GB" sz="1200" dirty="0">
                <a:solidFill>
                  <a:schemeClr val="tx1">
                    <a:lumMod val="50000"/>
                  </a:schemeClr>
                </a:solidFill>
              </a:rPr>
            </a:br>
            <a:r>
              <a:rPr lang="en-GB" sz="1200" dirty="0">
                <a:solidFill>
                  <a:schemeClr val="tx1">
                    <a:lumMod val="50000"/>
                  </a:schemeClr>
                </a:solidFill>
              </a:rPr>
              <a:t>(Photo: </a:t>
            </a:r>
            <a:r>
              <a:rPr lang="en-GB" sz="1200" dirty="0" err="1">
                <a:solidFill>
                  <a:schemeClr val="tx1">
                    <a:lumMod val="50000"/>
                  </a:schemeClr>
                </a:solidFill>
              </a:rPr>
              <a:t>Uni</a:t>
            </a:r>
            <a:r>
              <a:rPr lang="en-GB" sz="1200" dirty="0">
                <a:solidFill>
                  <a:schemeClr val="tx1">
                    <a:lumMod val="50000"/>
                  </a:schemeClr>
                </a:solidFill>
              </a:rPr>
              <a:t> Giessen)</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496" y="3268241"/>
            <a:ext cx="5786679" cy="3414141"/>
          </a:xfrm>
          <a:prstGeom prst="rect">
            <a:avLst/>
          </a:prstGeom>
        </p:spPr>
      </p:pic>
      <p:sp>
        <p:nvSpPr>
          <p:cNvPr id="7" name="TextBox 6"/>
          <p:cNvSpPr txBox="1"/>
          <p:nvPr/>
        </p:nvSpPr>
        <p:spPr>
          <a:xfrm>
            <a:off x="5796136" y="5838363"/>
            <a:ext cx="3096344" cy="830997"/>
          </a:xfrm>
          <a:prstGeom prst="rect">
            <a:avLst/>
          </a:prstGeom>
          <a:noFill/>
        </p:spPr>
        <p:txBody>
          <a:bodyPr wrap="square" rtlCol="0">
            <a:spAutoFit/>
          </a:bodyPr>
          <a:lstStyle/>
          <a:p>
            <a:r>
              <a:rPr lang="de-DE" sz="1600" dirty="0">
                <a:solidFill>
                  <a:schemeClr val="tx1">
                    <a:lumMod val="50000"/>
                  </a:schemeClr>
                </a:solidFill>
              </a:rPr>
              <a:t>Opferszene – Detail aus einem Fries vom Theater in Perge im Museum Antalya</a:t>
            </a:r>
            <a:endParaRPr lang="en-GB" sz="1600" dirty="0">
              <a:solidFill>
                <a:schemeClr val="tx1">
                  <a:lumMod val="50000"/>
                </a:schemeClr>
              </a:solidFill>
            </a:endParaRPr>
          </a:p>
        </p:txBody>
      </p:sp>
    </p:spTree>
    <p:extLst>
      <p:ext uri="{BB962C8B-B14F-4D97-AF65-F5344CB8AC3E}">
        <p14:creationId xmlns:p14="http://schemas.microsoft.com/office/powerpoint/2010/main" val="255931111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randombar(horizontal)">
                                      <p:cBhvr>
                                        <p:cTn id="11" dur="500"/>
                                        <p:tgtEl>
                                          <p:spTgt spid="6"/>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randombar(horizontal)">
                                      <p:cBhvr>
                                        <p:cTn id="15" dur="500"/>
                                        <p:tgtEl>
                                          <p:spTgt spid="7"/>
                                        </p:tgtEl>
                                      </p:cBhvr>
                                    </p:animEffect>
                                  </p:childTnLst>
                                </p:cTn>
                              </p:par>
                            </p:childTnLst>
                          </p:cTn>
                        </p:par>
                        <p:par>
                          <p:cTn id="16" fill="hold">
                            <p:stCondLst>
                              <p:cond delay="1500"/>
                            </p:stCondLst>
                            <p:childTnLst>
                              <p:par>
                                <p:cTn id="17" presetID="14" presetClass="entr" presetSubtype="10" fill="hold" nodeType="afterEffect">
                                  <p:stCondLst>
                                    <p:cond delay="0"/>
                                  </p:stCondLst>
                                  <p:childTnLst>
                                    <p:set>
                                      <p:cBhvr>
                                        <p:cTn id="18" dur="1" fill="hold">
                                          <p:stCondLst>
                                            <p:cond delay="0"/>
                                          </p:stCondLst>
                                        </p:cTn>
                                        <p:tgtEl>
                                          <p:spTgt spid="1026"/>
                                        </p:tgtEl>
                                        <p:attrNameLst>
                                          <p:attrName>style.visibility</p:attrName>
                                        </p:attrNameLst>
                                      </p:cBhvr>
                                      <p:to>
                                        <p:strVal val="visible"/>
                                      </p:to>
                                    </p:set>
                                    <p:animEffect transition="in" filter="randombar(horizontal)">
                                      <p:cBhvr>
                                        <p:cTn id="19"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496" y="3268241"/>
            <a:ext cx="5786679" cy="3414141"/>
          </a:xfrm>
          <a:prstGeom prst="rect">
            <a:avLst/>
          </a:prstGeom>
        </p:spPr>
      </p:pic>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t="8989" b="13689"/>
          <a:stretch/>
        </p:blipFill>
        <p:spPr>
          <a:xfrm>
            <a:off x="3419872" y="260648"/>
            <a:ext cx="4718449" cy="2736304"/>
          </a:xfrm>
          <a:prstGeom prst="rect">
            <a:avLst/>
          </a:prstGeom>
        </p:spPr>
      </p:pic>
      <p:sp>
        <p:nvSpPr>
          <p:cNvPr id="2" name="Title 1"/>
          <p:cNvSpPr>
            <a:spLocks noGrp="1"/>
          </p:cNvSpPr>
          <p:nvPr>
            <p:ph type="title"/>
          </p:nvPr>
        </p:nvSpPr>
        <p:spPr>
          <a:xfrm>
            <a:off x="457200" y="188640"/>
            <a:ext cx="8229600" cy="1143000"/>
          </a:xfrm>
        </p:spPr>
        <p:txBody>
          <a:bodyPr/>
          <a:lstStyle/>
          <a:p>
            <a:r>
              <a:rPr lang="en-GB" dirty="0" err="1">
                <a:effectLst>
                  <a:outerShdw blurRad="38100" dist="38100" dir="2700000" algn="tl">
                    <a:srgbClr val="000000">
                      <a:alpha val="43137"/>
                    </a:srgbClr>
                  </a:outerShdw>
                </a:effectLst>
              </a:rPr>
              <a:t>Perge</a:t>
            </a:r>
            <a:endParaRPr lang="en-GB" dirty="0"/>
          </a:p>
        </p:txBody>
      </p:sp>
      <p:sp>
        <p:nvSpPr>
          <p:cNvPr id="3" name="Content Placeholder 2"/>
          <p:cNvSpPr>
            <a:spLocks noGrp="1"/>
          </p:cNvSpPr>
          <p:nvPr>
            <p:ph idx="1"/>
          </p:nvPr>
        </p:nvSpPr>
        <p:spPr>
          <a:xfrm>
            <a:off x="107504" y="1467998"/>
            <a:ext cx="3898776" cy="2260848"/>
          </a:xfrm>
        </p:spPr>
        <p:txBody>
          <a:bodyPr>
            <a:normAutofit/>
          </a:bodyPr>
          <a:lstStyle/>
          <a:p>
            <a:r>
              <a:rPr lang="en-GB" sz="1800" dirty="0">
                <a:solidFill>
                  <a:schemeClr val="accent5">
                    <a:lumMod val="60000"/>
                    <a:lumOff val="40000"/>
                  </a:schemeClr>
                </a:solidFill>
                <a:effectLst>
                  <a:outerShdw blurRad="38100" dist="38100" dir="2700000" algn="tl">
                    <a:srgbClr val="000000">
                      <a:alpha val="43137"/>
                    </a:srgbClr>
                  </a:outerShdw>
                </a:effectLst>
              </a:rPr>
              <a:t>14 </a:t>
            </a:r>
            <a:r>
              <a:rPr lang="en-GB" sz="1800" dirty="0" err="1">
                <a:solidFill>
                  <a:schemeClr val="accent5">
                    <a:lumMod val="60000"/>
                    <a:lumOff val="40000"/>
                  </a:schemeClr>
                </a:solidFill>
                <a:effectLst>
                  <a:outerShdw blurRad="38100" dist="38100" dir="2700000" algn="tl">
                    <a:srgbClr val="000000">
                      <a:alpha val="43137"/>
                    </a:srgbClr>
                  </a:outerShdw>
                </a:effectLst>
              </a:rPr>
              <a:t>Grabmal</a:t>
            </a:r>
            <a:r>
              <a:rPr lang="en-GB" sz="1800" dirty="0">
                <a:solidFill>
                  <a:schemeClr val="accent5">
                    <a:lumMod val="60000"/>
                    <a:lumOff val="40000"/>
                  </a:schemeClr>
                </a:solidFill>
                <a:effectLst>
                  <a:outerShdw blurRad="38100" dist="38100" dir="2700000" algn="tl">
                    <a:srgbClr val="000000">
                      <a:alpha val="43137"/>
                    </a:srgbClr>
                  </a:outerShdw>
                </a:effectLst>
              </a:rPr>
              <a:t> der </a:t>
            </a:r>
            <a:r>
              <a:rPr lang="en-GB" sz="1800" dirty="0" err="1">
                <a:solidFill>
                  <a:schemeClr val="accent5">
                    <a:lumMod val="60000"/>
                    <a:lumOff val="40000"/>
                  </a:schemeClr>
                </a:solidFill>
                <a:effectLst>
                  <a:outerShdw blurRad="38100" dist="38100" dir="2700000" algn="tl">
                    <a:srgbClr val="000000">
                      <a:alpha val="43137"/>
                    </a:srgbClr>
                  </a:outerShdw>
                </a:effectLst>
              </a:rPr>
              <a:t>Plancia</a:t>
            </a:r>
            <a:r>
              <a:rPr lang="en-GB" sz="1800" dirty="0">
                <a:solidFill>
                  <a:schemeClr val="accent5">
                    <a:lumMod val="60000"/>
                    <a:lumOff val="40000"/>
                  </a:schemeClr>
                </a:solidFill>
                <a:effectLst>
                  <a:outerShdw blurRad="38100" dist="38100" dir="2700000" algn="tl">
                    <a:srgbClr val="000000">
                      <a:alpha val="43137"/>
                    </a:srgbClr>
                  </a:outerShdw>
                </a:effectLst>
              </a:rPr>
              <a:t> Magna</a:t>
            </a:r>
          </a:p>
          <a:p>
            <a:r>
              <a:rPr lang="en-GB" sz="1800" dirty="0">
                <a:solidFill>
                  <a:schemeClr val="accent5">
                    <a:lumMod val="60000"/>
                    <a:lumOff val="40000"/>
                  </a:schemeClr>
                </a:solidFill>
                <a:effectLst>
                  <a:outerShdw blurRad="38100" dist="38100" dir="2700000" algn="tl">
                    <a:srgbClr val="000000">
                      <a:alpha val="43137"/>
                    </a:srgbClr>
                  </a:outerShdw>
                </a:effectLst>
              </a:rPr>
              <a:t>4 Nymphaeum</a:t>
            </a:r>
          </a:p>
          <a:p>
            <a:r>
              <a:rPr lang="en-GB" sz="1800" dirty="0">
                <a:solidFill>
                  <a:schemeClr val="accent5">
                    <a:lumMod val="60000"/>
                    <a:lumOff val="40000"/>
                  </a:schemeClr>
                </a:solidFill>
                <a:effectLst>
                  <a:outerShdw blurRad="38100" dist="38100" dir="2700000" algn="tl">
                    <a:srgbClr val="000000">
                      <a:alpha val="43137"/>
                    </a:srgbClr>
                  </a:outerShdw>
                </a:effectLst>
              </a:rPr>
              <a:t>5  </a:t>
            </a:r>
            <a:r>
              <a:rPr lang="en-GB" sz="1800" dirty="0" err="1">
                <a:solidFill>
                  <a:schemeClr val="accent5">
                    <a:lumMod val="60000"/>
                    <a:lumOff val="40000"/>
                  </a:schemeClr>
                </a:solidFill>
                <a:effectLst>
                  <a:outerShdw blurRad="38100" dist="38100" dir="2700000" algn="tl">
                    <a:srgbClr val="000000">
                      <a:alpha val="43137"/>
                    </a:srgbClr>
                  </a:outerShdw>
                </a:effectLst>
              </a:rPr>
              <a:t>Tempel</a:t>
            </a:r>
            <a:endParaRPr lang="en-GB" sz="1800" dirty="0">
              <a:solidFill>
                <a:schemeClr val="accent5">
                  <a:lumMod val="60000"/>
                  <a:lumOff val="40000"/>
                </a:schemeClr>
              </a:solidFill>
              <a:effectLst>
                <a:outerShdw blurRad="38100" dist="38100" dir="2700000" algn="tl">
                  <a:srgbClr val="000000">
                    <a:alpha val="43137"/>
                  </a:srgbClr>
                </a:outerShdw>
              </a:effectLst>
            </a:endParaRPr>
          </a:p>
          <a:p>
            <a:r>
              <a:rPr lang="en-GB" sz="1800" dirty="0">
                <a:solidFill>
                  <a:schemeClr val="accent5">
                    <a:lumMod val="60000"/>
                    <a:lumOff val="40000"/>
                  </a:schemeClr>
                </a:solidFill>
                <a:effectLst>
                  <a:outerShdw blurRad="38100" dist="38100" dir="2700000" algn="tl">
                    <a:srgbClr val="000000">
                      <a:alpha val="43137"/>
                    </a:srgbClr>
                  </a:outerShdw>
                </a:effectLst>
              </a:rPr>
              <a:t>9 Agora</a:t>
            </a:r>
          </a:p>
          <a:p>
            <a:r>
              <a:rPr lang="en-GB" sz="1800" dirty="0">
                <a:solidFill>
                  <a:schemeClr val="accent5">
                    <a:lumMod val="60000"/>
                    <a:lumOff val="40000"/>
                  </a:schemeClr>
                </a:solidFill>
                <a:effectLst>
                  <a:outerShdw blurRad="38100" dist="38100" dir="2700000" algn="tl">
                    <a:srgbClr val="000000">
                      <a:alpha val="43137"/>
                    </a:srgbClr>
                  </a:outerShdw>
                </a:effectLst>
              </a:rPr>
              <a:t>2+11 </a:t>
            </a:r>
            <a:r>
              <a:rPr lang="en-GB" sz="1800" dirty="0" err="1">
                <a:solidFill>
                  <a:schemeClr val="accent5">
                    <a:lumMod val="60000"/>
                    <a:lumOff val="40000"/>
                  </a:schemeClr>
                </a:solidFill>
                <a:effectLst>
                  <a:outerShdw blurRad="38100" dist="38100" dir="2700000" algn="tl">
                    <a:srgbClr val="000000">
                      <a:alpha val="43137"/>
                    </a:srgbClr>
                  </a:outerShdw>
                </a:effectLst>
              </a:rPr>
              <a:t>Thermen</a:t>
            </a:r>
            <a:endParaRPr lang="en-GB" sz="1800" dirty="0">
              <a:solidFill>
                <a:schemeClr val="accent5">
                  <a:lumMod val="60000"/>
                  <a:lumOff val="40000"/>
                </a:schemeClr>
              </a:solidFill>
              <a:effectLst>
                <a:outerShdw blurRad="38100" dist="38100" dir="2700000" algn="tl">
                  <a:srgbClr val="000000">
                    <a:alpha val="43137"/>
                  </a:srgbClr>
                </a:outerShdw>
              </a:effectLst>
            </a:endParaRPr>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t="6839" b="2189"/>
          <a:stretch/>
        </p:blipFill>
        <p:spPr>
          <a:xfrm>
            <a:off x="5220072" y="2132856"/>
            <a:ext cx="3816424" cy="4629150"/>
          </a:xfrm>
          <a:prstGeom prst="rect">
            <a:avLst/>
          </a:prstGeom>
        </p:spPr>
      </p:pic>
      <p:sp>
        <p:nvSpPr>
          <p:cNvPr id="5" name="Oval 4"/>
          <p:cNvSpPr/>
          <p:nvPr/>
        </p:nvSpPr>
        <p:spPr>
          <a:xfrm>
            <a:off x="6948264" y="5445224"/>
            <a:ext cx="720080" cy="720080"/>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0662338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1" presetClass="entr" presetSubtype="1" fill="hold" grpId="0" nodeType="afterEffect">
                                  <p:stCondLst>
                                    <p:cond delay="750"/>
                                  </p:stCondLst>
                                  <p:childTnLst>
                                    <p:set>
                                      <p:cBhvr>
                                        <p:cTn id="12" dur="1" fill="hold">
                                          <p:stCondLst>
                                            <p:cond delay="0"/>
                                          </p:stCondLst>
                                        </p:cTn>
                                        <p:tgtEl>
                                          <p:spTgt spid="5"/>
                                        </p:tgtEl>
                                        <p:attrNameLst>
                                          <p:attrName>style.visibility</p:attrName>
                                        </p:attrNameLst>
                                      </p:cBhvr>
                                      <p:to>
                                        <p:strVal val="visible"/>
                                      </p:to>
                                    </p:set>
                                    <p:animEffect transition="in" filter="wheel(1)">
                                      <p:cBhvr>
                                        <p:cTn id="13" dur="2000"/>
                                        <p:tgtEl>
                                          <p:spTgt spid="5"/>
                                        </p:tgtEl>
                                      </p:cBhvr>
                                    </p:animEffect>
                                  </p:childTnLst>
                                </p:cTn>
                              </p:par>
                            </p:childTnLst>
                          </p:cTn>
                        </p:par>
                        <p:par>
                          <p:cTn id="14" fill="hold">
                            <p:stCondLst>
                              <p:cond delay="3750"/>
                            </p:stCondLst>
                            <p:childTnLst>
                              <p:par>
                                <p:cTn id="15" presetID="42" presetClass="entr" presetSubtype="0" fill="hold"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92279" y="692696"/>
            <a:ext cx="1945921" cy="5481011"/>
          </a:xfrm>
          <a:prstGeom prst="rect">
            <a:avLst/>
          </a:prstGeom>
        </p:spPr>
      </p:pic>
      <p:sp>
        <p:nvSpPr>
          <p:cNvPr id="5" name="TextBox 4"/>
          <p:cNvSpPr txBox="1"/>
          <p:nvPr/>
        </p:nvSpPr>
        <p:spPr>
          <a:xfrm>
            <a:off x="7670049" y="5949280"/>
            <a:ext cx="1368152" cy="646331"/>
          </a:xfrm>
          <a:prstGeom prst="rect">
            <a:avLst/>
          </a:prstGeom>
          <a:noFill/>
        </p:spPr>
        <p:txBody>
          <a:bodyPr wrap="square" rtlCol="0">
            <a:spAutoFit/>
          </a:bodyPr>
          <a:lstStyle/>
          <a:p>
            <a:r>
              <a:rPr lang="en-GB" dirty="0" err="1"/>
              <a:t>Plancia</a:t>
            </a:r>
            <a:r>
              <a:rPr lang="en-GB" dirty="0"/>
              <a:t> Magna (?)</a:t>
            </a:r>
          </a:p>
        </p:txBody>
      </p:sp>
      <p:sp>
        <p:nvSpPr>
          <p:cNvPr id="8" name="Title 1"/>
          <p:cNvSpPr>
            <a:spLocks noGrp="1"/>
          </p:cNvSpPr>
          <p:nvPr>
            <p:ph type="title"/>
          </p:nvPr>
        </p:nvSpPr>
        <p:spPr>
          <a:xfrm>
            <a:off x="457200" y="188640"/>
            <a:ext cx="8229600" cy="1143000"/>
          </a:xfrm>
        </p:spPr>
        <p:txBody>
          <a:bodyPr/>
          <a:lstStyle/>
          <a:p>
            <a:r>
              <a:rPr lang="en-GB" dirty="0" err="1"/>
              <a:t>Perge</a:t>
            </a:r>
            <a:r>
              <a:rPr lang="en-GB" dirty="0"/>
              <a:t>: </a:t>
            </a:r>
            <a:r>
              <a:rPr lang="en-GB" dirty="0" err="1"/>
              <a:t>Plancia</a:t>
            </a:r>
            <a:r>
              <a:rPr lang="en-GB" dirty="0"/>
              <a:t> Magna</a:t>
            </a:r>
          </a:p>
        </p:txBody>
      </p:sp>
      <p:sp>
        <p:nvSpPr>
          <p:cNvPr id="9" name="Content Placeholder 2"/>
          <p:cNvSpPr>
            <a:spLocks noGrp="1"/>
          </p:cNvSpPr>
          <p:nvPr>
            <p:ph idx="1"/>
          </p:nvPr>
        </p:nvSpPr>
        <p:spPr>
          <a:xfrm>
            <a:off x="179512" y="1600200"/>
            <a:ext cx="4104456" cy="5141168"/>
          </a:xfrm>
        </p:spPr>
        <p:txBody>
          <a:bodyPr>
            <a:normAutofit/>
          </a:bodyPr>
          <a:lstStyle/>
          <a:p>
            <a:r>
              <a:rPr lang="en-GB" sz="2000" dirty="0" err="1">
                <a:solidFill>
                  <a:schemeClr val="accent5">
                    <a:lumMod val="60000"/>
                    <a:lumOff val="40000"/>
                  </a:schemeClr>
                </a:solidFill>
              </a:rPr>
              <a:t>Tochter</a:t>
            </a:r>
            <a:r>
              <a:rPr lang="en-GB" sz="2000" dirty="0">
                <a:solidFill>
                  <a:schemeClr val="accent5">
                    <a:lumMod val="60000"/>
                    <a:lumOff val="40000"/>
                  </a:schemeClr>
                </a:solidFill>
              </a:rPr>
              <a:t> des </a:t>
            </a:r>
            <a:r>
              <a:rPr lang="en-GB" sz="2000" dirty="0" err="1">
                <a:solidFill>
                  <a:schemeClr val="accent5">
                    <a:lumMod val="60000"/>
                    <a:lumOff val="40000"/>
                  </a:schemeClr>
                </a:solidFill>
              </a:rPr>
              <a:t>Prokonsuls</a:t>
            </a:r>
            <a:r>
              <a:rPr lang="en-GB" sz="2000" dirty="0">
                <a:solidFill>
                  <a:schemeClr val="accent5">
                    <a:lumMod val="60000"/>
                    <a:lumOff val="40000"/>
                  </a:schemeClr>
                </a:solidFill>
              </a:rPr>
              <a:t> von </a:t>
            </a:r>
            <a:r>
              <a:rPr lang="en-GB" sz="2000" dirty="0" err="1">
                <a:solidFill>
                  <a:schemeClr val="accent5">
                    <a:lumMod val="60000"/>
                    <a:lumOff val="40000"/>
                  </a:schemeClr>
                </a:solidFill>
              </a:rPr>
              <a:t>Bithynien</a:t>
            </a:r>
            <a:endParaRPr lang="en-GB" sz="2000" dirty="0">
              <a:solidFill>
                <a:schemeClr val="accent5">
                  <a:lumMod val="60000"/>
                  <a:lumOff val="40000"/>
                </a:schemeClr>
              </a:solidFill>
            </a:endParaRPr>
          </a:p>
          <a:p>
            <a:r>
              <a:rPr lang="de-DE" sz="2000" dirty="0">
                <a:solidFill>
                  <a:schemeClr val="accent5">
                    <a:lumMod val="60000"/>
                    <a:lumOff val="40000"/>
                  </a:schemeClr>
                </a:solidFill>
              </a:rPr>
              <a:t>Mehrere Großbauprojekte in Hadrians Regierungszeit (107-138)</a:t>
            </a:r>
          </a:p>
          <a:p>
            <a:pPr lvl="1"/>
            <a:r>
              <a:rPr lang="de-DE" sz="1600" dirty="0">
                <a:solidFill>
                  <a:schemeClr val="accent5">
                    <a:lumMod val="60000"/>
                    <a:lumOff val="40000"/>
                  </a:schemeClr>
                </a:solidFill>
              </a:rPr>
              <a:t>Renovierte Stadttor</a:t>
            </a:r>
          </a:p>
          <a:p>
            <a:pPr lvl="1"/>
            <a:r>
              <a:rPr lang="de-DE" sz="1600" dirty="0">
                <a:solidFill>
                  <a:schemeClr val="accent5">
                    <a:lumMod val="60000"/>
                    <a:lumOff val="40000"/>
                  </a:schemeClr>
                </a:solidFill>
              </a:rPr>
              <a:t>2-stöckiger ovaler Hof mit Statuen</a:t>
            </a:r>
          </a:p>
          <a:p>
            <a:pPr lvl="1"/>
            <a:r>
              <a:rPr lang="de-DE" sz="1600" dirty="0">
                <a:solidFill>
                  <a:schemeClr val="accent5">
                    <a:lumMod val="60000"/>
                    <a:lumOff val="40000"/>
                  </a:schemeClr>
                </a:solidFill>
              </a:rPr>
              <a:t>Monumentaler Bogen mit Statuen der hadrianischen Kaiserfamilie</a:t>
            </a:r>
            <a:endParaRPr lang="en-GB" sz="1600" dirty="0">
              <a:solidFill>
                <a:schemeClr val="accent5">
                  <a:lumMod val="60000"/>
                  <a:lumOff val="40000"/>
                </a:schemeClr>
              </a:solidFill>
            </a:endParaRPr>
          </a:p>
          <a:p>
            <a:r>
              <a:rPr lang="en-GB" sz="2000" dirty="0">
                <a:solidFill>
                  <a:schemeClr val="accent5">
                    <a:lumMod val="60000"/>
                    <a:lumOff val="40000"/>
                  </a:schemeClr>
                </a:solidFill>
              </a:rPr>
              <a:t>“elevated to the rank </a:t>
            </a:r>
            <a:r>
              <a:rPr lang="en-GB" sz="2000" dirty="0">
                <a:solidFill>
                  <a:srgbClr val="FF0000"/>
                </a:solidFill>
              </a:rPr>
              <a:t>of tutelary divinity of th</a:t>
            </a:r>
            <a:r>
              <a:rPr lang="en-GB" sz="2000" dirty="0">
                <a:solidFill>
                  <a:schemeClr val="accent5">
                    <a:lumMod val="60000"/>
                    <a:lumOff val="40000"/>
                  </a:schemeClr>
                </a:solidFill>
              </a:rPr>
              <a:t>e city</a:t>
            </a:r>
          </a:p>
          <a:p>
            <a:r>
              <a:rPr lang="de-DE" sz="2000" dirty="0">
                <a:solidFill>
                  <a:schemeClr val="accent5">
                    <a:lumMod val="60000"/>
                    <a:lumOff val="40000"/>
                  </a:schemeClr>
                </a:solidFill>
              </a:rPr>
              <a:t>Familie italischer Herkunft</a:t>
            </a:r>
          </a:p>
          <a:p>
            <a:r>
              <a:rPr lang="de-DE" sz="2000" dirty="0">
                <a:solidFill>
                  <a:schemeClr val="accent5">
                    <a:lumMod val="60000"/>
                    <a:lumOff val="40000"/>
                  </a:schemeClr>
                </a:solidFill>
              </a:rPr>
              <a:t>„Tochter der Polis“, Priesterin of Artemis Pergaia, Priesterin des Kaiserkults</a:t>
            </a:r>
            <a:endParaRPr lang="en-GB" sz="2000" dirty="0">
              <a:solidFill>
                <a:schemeClr val="accent5">
                  <a:lumMod val="60000"/>
                  <a:lumOff val="40000"/>
                </a:schemeClr>
              </a:solidFill>
            </a:endParaRPr>
          </a:p>
        </p:txBody>
      </p:sp>
    </p:spTree>
    <p:extLst>
      <p:ext uri="{BB962C8B-B14F-4D97-AF65-F5344CB8AC3E}">
        <p14:creationId xmlns:p14="http://schemas.microsoft.com/office/powerpoint/2010/main" val="687385074"/>
      </p:ext>
    </p:extLst>
  </p:cSld>
  <p:clrMapOvr>
    <a:masterClrMapping/>
  </p:clrMapOvr>
  <p:transition spd="slow">
    <p:randomBa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l="10336" r="12222"/>
          <a:stretch/>
        </p:blipFill>
        <p:spPr>
          <a:xfrm>
            <a:off x="4412580" y="1196752"/>
            <a:ext cx="4695925" cy="4032448"/>
          </a:xfrm>
          <a:prstGeom prst="rect">
            <a:avLst/>
          </a:prstGeom>
        </p:spPr>
      </p:pic>
      <p:sp>
        <p:nvSpPr>
          <p:cNvPr id="8" name="TextBox 7"/>
          <p:cNvSpPr txBox="1"/>
          <p:nvPr/>
        </p:nvSpPr>
        <p:spPr>
          <a:xfrm rot="5400000">
            <a:off x="7709865" y="3758553"/>
            <a:ext cx="2520280" cy="276999"/>
          </a:xfrm>
          <a:prstGeom prst="rect">
            <a:avLst/>
          </a:prstGeom>
          <a:noFill/>
        </p:spPr>
        <p:txBody>
          <a:bodyPr wrap="square" rtlCol="0">
            <a:spAutoFit/>
          </a:bodyPr>
          <a:lstStyle/>
          <a:p>
            <a:pPr algn="r"/>
            <a:r>
              <a:rPr lang="en-GB" sz="1200" dirty="0">
                <a:solidFill>
                  <a:schemeClr val="accent5">
                    <a:lumMod val="60000"/>
                    <a:lumOff val="40000"/>
                  </a:schemeClr>
                </a:solidFill>
              </a:rPr>
              <a:t>Photo: Rasmussen</a:t>
            </a:r>
          </a:p>
        </p:txBody>
      </p:sp>
      <p:sp>
        <p:nvSpPr>
          <p:cNvPr id="4" name="Title 1"/>
          <p:cNvSpPr>
            <a:spLocks noGrp="1"/>
          </p:cNvSpPr>
          <p:nvPr>
            <p:ph type="title"/>
          </p:nvPr>
        </p:nvSpPr>
        <p:spPr>
          <a:xfrm>
            <a:off x="457200" y="188640"/>
            <a:ext cx="8229600" cy="1143000"/>
          </a:xfrm>
        </p:spPr>
        <p:txBody>
          <a:bodyPr/>
          <a:lstStyle/>
          <a:p>
            <a:r>
              <a:rPr lang="en-GB" dirty="0" err="1"/>
              <a:t>Perge</a:t>
            </a:r>
            <a:r>
              <a:rPr lang="en-GB" dirty="0"/>
              <a:t>: </a:t>
            </a:r>
            <a:r>
              <a:rPr lang="en-GB" dirty="0" err="1"/>
              <a:t>Plancia</a:t>
            </a:r>
            <a:r>
              <a:rPr lang="en-GB" dirty="0"/>
              <a:t> Magna</a:t>
            </a:r>
          </a:p>
        </p:txBody>
      </p:sp>
      <p:sp>
        <p:nvSpPr>
          <p:cNvPr id="5" name="Content Placeholder 2"/>
          <p:cNvSpPr>
            <a:spLocks noGrp="1"/>
          </p:cNvSpPr>
          <p:nvPr>
            <p:ph idx="1"/>
          </p:nvPr>
        </p:nvSpPr>
        <p:spPr>
          <a:xfrm>
            <a:off x="179512" y="1600200"/>
            <a:ext cx="4104456" cy="5141168"/>
          </a:xfrm>
        </p:spPr>
        <p:txBody>
          <a:bodyPr>
            <a:normAutofit/>
          </a:bodyPr>
          <a:lstStyle/>
          <a:p>
            <a:r>
              <a:rPr lang="en-GB" sz="2000" dirty="0" err="1">
                <a:solidFill>
                  <a:schemeClr val="accent5">
                    <a:lumMod val="60000"/>
                    <a:lumOff val="40000"/>
                  </a:schemeClr>
                </a:solidFill>
              </a:rPr>
              <a:t>Tochter</a:t>
            </a:r>
            <a:r>
              <a:rPr lang="en-GB" sz="2000" dirty="0">
                <a:solidFill>
                  <a:schemeClr val="accent5">
                    <a:lumMod val="60000"/>
                    <a:lumOff val="40000"/>
                  </a:schemeClr>
                </a:solidFill>
              </a:rPr>
              <a:t> des </a:t>
            </a:r>
            <a:r>
              <a:rPr lang="en-GB" sz="2000" dirty="0" err="1">
                <a:solidFill>
                  <a:schemeClr val="accent5">
                    <a:lumMod val="60000"/>
                    <a:lumOff val="40000"/>
                  </a:schemeClr>
                </a:solidFill>
              </a:rPr>
              <a:t>Prokonsuls</a:t>
            </a:r>
            <a:r>
              <a:rPr lang="en-GB" sz="2000" dirty="0">
                <a:solidFill>
                  <a:schemeClr val="accent5">
                    <a:lumMod val="60000"/>
                    <a:lumOff val="40000"/>
                  </a:schemeClr>
                </a:solidFill>
              </a:rPr>
              <a:t> von </a:t>
            </a:r>
            <a:r>
              <a:rPr lang="en-GB" sz="2000" dirty="0" err="1">
                <a:solidFill>
                  <a:schemeClr val="accent5">
                    <a:lumMod val="60000"/>
                    <a:lumOff val="40000"/>
                  </a:schemeClr>
                </a:solidFill>
              </a:rPr>
              <a:t>Bithynien</a:t>
            </a:r>
            <a:endParaRPr lang="en-GB" sz="2000" dirty="0">
              <a:solidFill>
                <a:schemeClr val="accent5">
                  <a:lumMod val="60000"/>
                  <a:lumOff val="40000"/>
                </a:schemeClr>
              </a:solidFill>
            </a:endParaRPr>
          </a:p>
          <a:p>
            <a:r>
              <a:rPr lang="de-DE" sz="2000" dirty="0">
                <a:solidFill>
                  <a:schemeClr val="accent5">
                    <a:lumMod val="60000"/>
                    <a:lumOff val="40000"/>
                  </a:schemeClr>
                </a:solidFill>
              </a:rPr>
              <a:t>Mehrere Großbauprojekte in Hadrians Regierungszeit (107-138)</a:t>
            </a:r>
          </a:p>
          <a:p>
            <a:pPr lvl="1"/>
            <a:r>
              <a:rPr lang="de-DE" sz="1600" dirty="0">
                <a:solidFill>
                  <a:schemeClr val="accent5">
                    <a:lumMod val="60000"/>
                    <a:lumOff val="40000"/>
                  </a:schemeClr>
                </a:solidFill>
              </a:rPr>
              <a:t>Renovierte Stadttor</a:t>
            </a:r>
          </a:p>
          <a:p>
            <a:pPr lvl="1"/>
            <a:r>
              <a:rPr lang="de-DE" sz="1600" dirty="0">
                <a:solidFill>
                  <a:schemeClr val="accent5">
                    <a:lumMod val="60000"/>
                    <a:lumOff val="40000"/>
                  </a:schemeClr>
                </a:solidFill>
              </a:rPr>
              <a:t>2-stöckiger ovaler Hof mit Statuesn</a:t>
            </a:r>
          </a:p>
          <a:p>
            <a:pPr lvl="1"/>
            <a:r>
              <a:rPr lang="de-DE" sz="1600" dirty="0">
                <a:solidFill>
                  <a:schemeClr val="accent5">
                    <a:lumMod val="60000"/>
                    <a:lumOff val="40000"/>
                  </a:schemeClr>
                </a:solidFill>
              </a:rPr>
              <a:t>Monumentaler Bogen mit Statuen der hadrianischen Kaiserfamilie</a:t>
            </a:r>
            <a:endParaRPr lang="en-GB" sz="1600" dirty="0">
              <a:solidFill>
                <a:schemeClr val="accent5">
                  <a:lumMod val="60000"/>
                  <a:lumOff val="40000"/>
                </a:schemeClr>
              </a:solidFill>
            </a:endParaRPr>
          </a:p>
          <a:p>
            <a:r>
              <a:rPr lang="en-GB" sz="2000" dirty="0">
                <a:solidFill>
                  <a:schemeClr val="accent5">
                    <a:lumMod val="60000"/>
                    <a:lumOff val="40000"/>
                  </a:schemeClr>
                </a:solidFill>
              </a:rPr>
              <a:t>“elevated to the rank </a:t>
            </a:r>
            <a:r>
              <a:rPr lang="en-GB" sz="2000" dirty="0">
                <a:solidFill>
                  <a:srgbClr val="FF0000"/>
                </a:solidFill>
              </a:rPr>
              <a:t>of tutelary divinity of th</a:t>
            </a:r>
            <a:r>
              <a:rPr lang="en-GB" sz="2000" dirty="0">
                <a:solidFill>
                  <a:schemeClr val="accent5">
                    <a:lumMod val="60000"/>
                    <a:lumOff val="40000"/>
                  </a:schemeClr>
                </a:solidFill>
              </a:rPr>
              <a:t>e city</a:t>
            </a:r>
          </a:p>
          <a:p>
            <a:r>
              <a:rPr lang="de-DE" sz="2000" dirty="0">
                <a:solidFill>
                  <a:schemeClr val="accent5">
                    <a:lumMod val="60000"/>
                    <a:lumOff val="40000"/>
                  </a:schemeClr>
                </a:solidFill>
              </a:rPr>
              <a:t>Familie italischer Herkunft</a:t>
            </a:r>
          </a:p>
          <a:p>
            <a:r>
              <a:rPr lang="de-DE" sz="2000" dirty="0">
                <a:solidFill>
                  <a:schemeClr val="accent5">
                    <a:lumMod val="60000"/>
                    <a:lumOff val="40000"/>
                  </a:schemeClr>
                </a:solidFill>
              </a:rPr>
              <a:t>„Tochter der Polis“, Priesterin of Artemis Pergaia, Priesterin des Kaiserkults</a:t>
            </a:r>
            <a:endParaRPr lang="en-GB" sz="2000" dirty="0">
              <a:solidFill>
                <a:schemeClr val="accent5">
                  <a:lumMod val="60000"/>
                  <a:lumOff val="40000"/>
                </a:schemeClr>
              </a:solidFill>
            </a:endParaRPr>
          </a:p>
        </p:txBody>
      </p:sp>
      <p:sp>
        <p:nvSpPr>
          <p:cNvPr id="9" name="TextBox 8"/>
          <p:cNvSpPr txBox="1"/>
          <p:nvPr/>
        </p:nvSpPr>
        <p:spPr>
          <a:xfrm>
            <a:off x="4644008" y="5142091"/>
            <a:ext cx="4464497" cy="2031325"/>
          </a:xfrm>
          <a:prstGeom prst="rect">
            <a:avLst/>
          </a:prstGeom>
          <a:noFill/>
        </p:spPr>
        <p:txBody>
          <a:bodyPr wrap="square" rtlCol="0">
            <a:spAutoFit/>
          </a:bodyPr>
          <a:lstStyle/>
          <a:p>
            <a:pPr algn="ctr"/>
            <a:r>
              <a:rPr lang="en-GB" dirty="0" err="1"/>
              <a:t>Dianae</a:t>
            </a:r>
            <a:r>
              <a:rPr lang="en-GB" dirty="0"/>
              <a:t> </a:t>
            </a:r>
            <a:r>
              <a:rPr lang="en-GB" dirty="0" err="1"/>
              <a:t>Pergensi</a:t>
            </a:r>
            <a:br>
              <a:rPr lang="en-GB" dirty="0"/>
            </a:br>
            <a:r>
              <a:rPr lang="en-GB" dirty="0" err="1"/>
              <a:t>Plancia</a:t>
            </a:r>
            <a:r>
              <a:rPr lang="en-GB" dirty="0"/>
              <a:t> M(</a:t>
            </a:r>
            <a:r>
              <a:rPr lang="en-GB" dirty="0" err="1"/>
              <a:t>arci</a:t>
            </a:r>
            <a:r>
              <a:rPr lang="en-GB" dirty="0"/>
              <a:t>) f(ilia) Magna</a:t>
            </a:r>
            <a:br>
              <a:rPr lang="en-GB" dirty="0"/>
            </a:br>
            <a:r>
              <a:rPr lang="el-GR" dirty="0"/>
              <a:t>ΑΡΤΕΜΙΔΙ ΠΕΡΓΑΙ</a:t>
            </a:r>
            <a:br>
              <a:rPr lang="en-GB" dirty="0"/>
            </a:br>
            <a:r>
              <a:rPr lang="el-GR" dirty="0"/>
              <a:t>ΠΛΑΝΚΙΑ ΜΑΓΝΑ</a:t>
            </a:r>
            <a:endParaRPr lang="de-DE" dirty="0"/>
          </a:p>
          <a:p>
            <a:pPr algn="ctr"/>
            <a:r>
              <a:rPr lang="de-DE" sz="1600" dirty="0">
                <a:solidFill>
                  <a:schemeClr val="tx1">
                    <a:lumMod val="50000"/>
                  </a:schemeClr>
                </a:solidFill>
              </a:rPr>
              <a:t>An Diana/Artemis von Perge. Plancia Marca (Tochter des Marcus)</a:t>
            </a:r>
          </a:p>
          <a:p>
            <a:pPr algn="ctr"/>
            <a:endParaRPr lang="en-GB" dirty="0"/>
          </a:p>
        </p:txBody>
      </p:sp>
      <p:sp>
        <p:nvSpPr>
          <p:cNvPr id="11" name="TextBox 10"/>
          <p:cNvSpPr txBox="1"/>
          <p:nvPr/>
        </p:nvSpPr>
        <p:spPr>
          <a:xfrm rot="5400000">
            <a:off x="7279414" y="2737810"/>
            <a:ext cx="3389893" cy="307777"/>
          </a:xfrm>
          <a:prstGeom prst="rect">
            <a:avLst/>
          </a:prstGeom>
          <a:noFill/>
        </p:spPr>
        <p:txBody>
          <a:bodyPr wrap="square" rtlCol="0">
            <a:spAutoFit/>
          </a:bodyPr>
          <a:lstStyle/>
          <a:p>
            <a:r>
              <a:rPr lang="en-GB" sz="1400" dirty="0">
                <a:solidFill>
                  <a:srgbClr val="FFC000"/>
                </a:solidFill>
              </a:rPr>
              <a:t>IK-54, 89 = AE 1958, 76</a:t>
            </a:r>
          </a:p>
        </p:txBody>
      </p:sp>
    </p:spTree>
    <p:extLst>
      <p:ext uri="{BB962C8B-B14F-4D97-AF65-F5344CB8AC3E}">
        <p14:creationId xmlns:p14="http://schemas.microsoft.com/office/powerpoint/2010/main" val="2830418525"/>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500"/>
                            </p:stCondLst>
                            <p:childTnLst>
                              <p:par>
                                <p:cTn id="9" presetID="14" presetClass="entr" presetSubtype="5"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vertical)">
                                      <p:cBhvr>
                                        <p:cTn id="11" dur="500"/>
                                        <p:tgtEl>
                                          <p:spTgt spid="8"/>
                                        </p:tgtEl>
                                      </p:cBhvr>
                                    </p:animEffect>
                                  </p:childTnLst>
                                </p:cTn>
                              </p:par>
                            </p:childTnLst>
                          </p:cTn>
                        </p:par>
                        <p:par>
                          <p:cTn id="12" fill="hold">
                            <p:stCondLst>
                              <p:cond delay="1000"/>
                            </p:stCondLst>
                            <p:childTnLst>
                              <p:par>
                                <p:cTn id="13" presetID="14" presetClass="entr" presetSubtype="5" fill="hold" grpId="0"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randombar(vertical)">
                                      <p:cBhvr>
                                        <p:cTn id="15" dur="500"/>
                                        <p:tgtEl>
                                          <p:spTgt spid="9"/>
                                        </p:tgtEl>
                                      </p:cBhvr>
                                    </p:animEffect>
                                  </p:childTnLst>
                                </p:cTn>
                              </p:par>
                            </p:childTnLst>
                          </p:cTn>
                        </p:par>
                        <p:par>
                          <p:cTn id="16" fill="hold">
                            <p:stCondLst>
                              <p:cond delay="1500"/>
                            </p:stCondLst>
                            <p:childTnLst>
                              <p:par>
                                <p:cTn id="17" presetID="14" presetClass="entr" presetSubtype="5"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randombar(vertical)">
                                      <p:cBhvr>
                                        <p:cTn id="1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188640"/>
            <a:ext cx="8229600" cy="1143000"/>
          </a:xfrm>
        </p:spPr>
        <p:txBody>
          <a:bodyPr/>
          <a:lstStyle/>
          <a:p>
            <a:r>
              <a:rPr lang="en-GB" dirty="0" err="1"/>
              <a:t>Perge</a:t>
            </a:r>
            <a:r>
              <a:rPr lang="en-GB" dirty="0"/>
              <a:t>: </a:t>
            </a:r>
            <a:r>
              <a:rPr lang="en-GB" dirty="0" err="1"/>
              <a:t>Plancia</a:t>
            </a:r>
            <a:r>
              <a:rPr lang="en-GB" dirty="0"/>
              <a:t> Magna</a:t>
            </a:r>
          </a:p>
        </p:txBody>
      </p:sp>
      <p:sp>
        <p:nvSpPr>
          <p:cNvPr id="7" name="Content Placeholder 2"/>
          <p:cNvSpPr>
            <a:spLocks noGrp="1"/>
          </p:cNvSpPr>
          <p:nvPr>
            <p:ph idx="1"/>
          </p:nvPr>
        </p:nvSpPr>
        <p:spPr>
          <a:xfrm>
            <a:off x="179512" y="1600200"/>
            <a:ext cx="4104456" cy="5141168"/>
          </a:xfrm>
        </p:spPr>
        <p:txBody>
          <a:bodyPr>
            <a:normAutofit/>
          </a:bodyPr>
          <a:lstStyle/>
          <a:p>
            <a:r>
              <a:rPr lang="en-GB" sz="2000" dirty="0" err="1">
                <a:solidFill>
                  <a:schemeClr val="accent5">
                    <a:lumMod val="60000"/>
                    <a:lumOff val="40000"/>
                  </a:schemeClr>
                </a:solidFill>
              </a:rPr>
              <a:t>Tochter</a:t>
            </a:r>
            <a:r>
              <a:rPr lang="en-GB" sz="2000" dirty="0">
                <a:solidFill>
                  <a:schemeClr val="accent5">
                    <a:lumMod val="60000"/>
                    <a:lumOff val="40000"/>
                  </a:schemeClr>
                </a:solidFill>
              </a:rPr>
              <a:t> des </a:t>
            </a:r>
            <a:r>
              <a:rPr lang="en-GB" sz="2000" dirty="0" err="1">
                <a:solidFill>
                  <a:schemeClr val="accent5">
                    <a:lumMod val="60000"/>
                    <a:lumOff val="40000"/>
                  </a:schemeClr>
                </a:solidFill>
              </a:rPr>
              <a:t>Prokonsuls</a:t>
            </a:r>
            <a:r>
              <a:rPr lang="en-GB" sz="2000" dirty="0">
                <a:solidFill>
                  <a:schemeClr val="accent5">
                    <a:lumMod val="60000"/>
                    <a:lumOff val="40000"/>
                  </a:schemeClr>
                </a:solidFill>
              </a:rPr>
              <a:t> von </a:t>
            </a:r>
            <a:r>
              <a:rPr lang="en-GB" sz="2000" dirty="0" err="1">
                <a:solidFill>
                  <a:schemeClr val="accent5">
                    <a:lumMod val="60000"/>
                    <a:lumOff val="40000"/>
                  </a:schemeClr>
                </a:solidFill>
              </a:rPr>
              <a:t>Bithynien</a:t>
            </a:r>
            <a:endParaRPr lang="en-GB" sz="2000" dirty="0">
              <a:solidFill>
                <a:schemeClr val="accent5">
                  <a:lumMod val="60000"/>
                  <a:lumOff val="40000"/>
                </a:schemeClr>
              </a:solidFill>
            </a:endParaRPr>
          </a:p>
          <a:p>
            <a:r>
              <a:rPr lang="de-DE" sz="2000" dirty="0">
                <a:solidFill>
                  <a:schemeClr val="accent5">
                    <a:lumMod val="60000"/>
                    <a:lumOff val="40000"/>
                  </a:schemeClr>
                </a:solidFill>
              </a:rPr>
              <a:t>Mehrere Großbauprojekte in Hadrians Regierungszeit (107-138)</a:t>
            </a:r>
          </a:p>
          <a:p>
            <a:pPr lvl="1"/>
            <a:r>
              <a:rPr lang="de-DE" sz="1600" dirty="0">
                <a:solidFill>
                  <a:schemeClr val="accent5">
                    <a:lumMod val="60000"/>
                    <a:lumOff val="40000"/>
                  </a:schemeClr>
                </a:solidFill>
              </a:rPr>
              <a:t>Renovierte Stadttor</a:t>
            </a:r>
          </a:p>
          <a:p>
            <a:pPr lvl="1"/>
            <a:r>
              <a:rPr lang="de-DE" sz="1600" dirty="0">
                <a:solidFill>
                  <a:schemeClr val="accent5">
                    <a:lumMod val="60000"/>
                    <a:lumOff val="40000"/>
                  </a:schemeClr>
                </a:solidFill>
              </a:rPr>
              <a:t>2-stöckiger ovaler Hof mit Statuesn</a:t>
            </a:r>
          </a:p>
          <a:p>
            <a:pPr lvl="1"/>
            <a:r>
              <a:rPr lang="de-DE" sz="1600" dirty="0">
                <a:solidFill>
                  <a:schemeClr val="accent5">
                    <a:lumMod val="60000"/>
                    <a:lumOff val="40000"/>
                  </a:schemeClr>
                </a:solidFill>
              </a:rPr>
              <a:t>Monumentaler Bogen mit Statuen der hadrianischen Kaiserfamilie</a:t>
            </a:r>
            <a:endParaRPr lang="en-GB" sz="1600" dirty="0">
              <a:solidFill>
                <a:schemeClr val="accent5">
                  <a:lumMod val="60000"/>
                  <a:lumOff val="40000"/>
                </a:schemeClr>
              </a:solidFill>
            </a:endParaRPr>
          </a:p>
          <a:p>
            <a:r>
              <a:rPr lang="en-GB" sz="2000" dirty="0">
                <a:solidFill>
                  <a:schemeClr val="accent5">
                    <a:lumMod val="60000"/>
                    <a:lumOff val="40000"/>
                  </a:schemeClr>
                </a:solidFill>
              </a:rPr>
              <a:t>“elevated to the rank </a:t>
            </a:r>
            <a:r>
              <a:rPr lang="en-GB" sz="2000" dirty="0">
                <a:solidFill>
                  <a:srgbClr val="FF0000"/>
                </a:solidFill>
              </a:rPr>
              <a:t>of tutelary divinity of th</a:t>
            </a:r>
            <a:r>
              <a:rPr lang="en-GB" sz="2000" dirty="0">
                <a:solidFill>
                  <a:schemeClr val="accent5">
                    <a:lumMod val="60000"/>
                    <a:lumOff val="40000"/>
                  </a:schemeClr>
                </a:solidFill>
              </a:rPr>
              <a:t>e city</a:t>
            </a:r>
          </a:p>
          <a:p>
            <a:r>
              <a:rPr lang="de-DE" sz="2000" dirty="0">
                <a:solidFill>
                  <a:schemeClr val="accent5">
                    <a:lumMod val="60000"/>
                    <a:lumOff val="40000"/>
                  </a:schemeClr>
                </a:solidFill>
              </a:rPr>
              <a:t>Familie italischer Herkunft</a:t>
            </a:r>
          </a:p>
          <a:p>
            <a:r>
              <a:rPr lang="de-DE" sz="2000" dirty="0">
                <a:solidFill>
                  <a:schemeClr val="accent5">
                    <a:lumMod val="60000"/>
                    <a:lumOff val="40000"/>
                  </a:schemeClr>
                </a:solidFill>
              </a:rPr>
              <a:t>„Tochter der Polis“, Priesterin of Artemis Pergaia, Priesterin des Kaiserkults</a:t>
            </a:r>
            <a:endParaRPr lang="en-GB" sz="2000" dirty="0">
              <a:solidFill>
                <a:schemeClr val="accent5">
                  <a:lumMod val="60000"/>
                  <a:lumOff val="40000"/>
                </a:schemeClr>
              </a:solidFill>
            </a:endParaRPr>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13114"/>
          <a:stretch/>
        </p:blipFill>
        <p:spPr>
          <a:xfrm>
            <a:off x="1676400" y="836712"/>
            <a:ext cx="7467600" cy="5538549"/>
          </a:xfrm>
          <a:prstGeom prst="rect">
            <a:avLst/>
          </a:prstGeom>
        </p:spPr>
      </p:pic>
      <p:sp>
        <p:nvSpPr>
          <p:cNvPr id="5" name="TextBox 4"/>
          <p:cNvSpPr txBox="1"/>
          <p:nvPr/>
        </p:nvSpPr>
        <p:spPr>
          <a:xfrm>
            <a:off x="3707904" y="6375261"/>
            <a:ext cx="5436096" cy="369332"/>
          </a:xfrm>
          <a:prstGeom prst="rect">
            <a:avLst/>
          </a:prstGeom>
          <a:noFill/>
        </p:spPr>
        <p:txBody>
          <a:bodyPr wrap="square" rtlCol="0">
            <a:spAutoFit/>
          </a:bodyPr>
          <a:lstStyle/>
          <a:p>
            <a:pPr algn="ctr"/>
            <a:r>
              <a:rPr lang="en-GB" i="1" dirty="0"/>
              <a:t>AE</a:t>
            </a:r>
            <a:r>
              <a:rPr lang="en-GB" dirty="0"/>
              <a:t> 1988, 1037: </a:t>
            </a:r>
            <a:r>
              <a:rPr lang="en-GB" i="1" dirty="0" err="1"/>
              <a:t>Diuo</a:t>
            </a:r>
            <a:r>
              <a:rPr lang="en-GB" i="1" dirty="0"/>
              <a:t> </a:t>
            </a:r>
            <a:r>
              <a:rPr lang="en-GB" i="1" dirty="0" err="1"/>
              <a:t>Traiano</a:t>
            </a:r>
            <a:r>
              <a:rPr lang="en-GB" i="1" dirty="0"/>
              <a:t> | </a:t>
            </a:r>
            <a:r>
              <a:rPr lang="en-GB" i="1" dirty="0" err="1"/>
              <a:t>Pla</a:t>
            </a:r>
            <a:r>
              <a:rPr lang="en-GB" i="1" dirty="0"/>
              <a:t>[</a:t>
            </a:r>
            <a:r>
              <a:rPr lang="en-GB" i="1" dirty="0" err="1"/>
              <a:t>nci</a:t>
            </a:r>
            <a:r>
              <a:rPr lang="en-GB" i="1" dirty="0"/>
              <a:t>]a Magna. </a:t>
            </a:r>
          </a:p>
        </p:txBody>
      </p:sp>
    </p:spTree>
    <p:extLst>
      <p:ext uri="{BB962C8B-B14F-4D97-AF65-F5344CB8AC3E}">
        <p14:creationId xmlns:p14="http://schemas.microsoft.com/office/powerpoint/2010/main" val="23398142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500"/>
                            </p:stCondLst>
                            <p:childTnLst>
                              <p:par>
                                <p:cTn id="9" presetID="14" presetClass="entr" presetSubtype="5"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vertical)">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88640"/>
            <a:ext cx="8229600" cy="1143000"/>
          </a:xfrm>
        </p:spPr>
        <p:txBody>
          <a:bodyPr/>
          <a:lstStyle/>
          <a:p>
            <a:r>
              <a:rPr lang="en-GB" dirty="0" err="1"/>
              <a:t>Perge</a:t>
            </a:r>
            <a:r>
              <a:rPr lang="en-GB" dirty="0"/>
              <a:t>: </a:t>
            </a:r>
            <a:r>
              <a:rPr lang="en-GB" dirty="0" err="1"/>
              <a:t>Plancia</a:t>
            </a:r>
            <a:r>
              <a:rPr lang="en-GB" dirty="0"/>
              <a:t> Magna</a:t>
            </a:r>
          </a:p>
        </p:txBody>
      </p:sp>
      <p:sp>
        <p:nvSpPr>
          <p:cNvPr id="6" name="Content Placeholder 2"/>
          <p:cNvSpPr>
            <a:spLocks noGrp="1"/>
          </p:cNvSpPr>
          <p:nvPr>
            <p:ph idx="1"/>
          </p:nvPr>
        </p:nvSpPr>
        <p:spPr>
          <a:xfrm>
            <a:off x="179512" y="1600200"/>
            <a:ext cx="4104456" cy="5141168"/>
          </a:xfrm>
        </p:spPr>
        <p:txBody>
          <a:bodyPr>
            <a:normAutofit/>
          </a:bodyPr>
          <a:lstStyle/>
          <a:p>
            <a:r>
              <a:rPr lang="en-GB" sz="2000" dirty="0" err="1">
                <a:solidFill>
                  <a:schemeClr val="accent5">
                    <a:lumMod val="60000"/>
                    <a:lumOff val="40000"/>
                  </a:schemeClr>
                </a:solidFill>
              </a:rPr>
              <a:t>Tochter</a:t>
            </a:r>
            <a:r>
              <a:rPr lang="en-GB" sz="2000" dirty="0">
                <a:solidFill>
                  <a:schemeClr val="accent5">
                    <a:lumMod val="60000"/>
                    <a:lumOff val="40000"/>
                  </a:schemeClr>
                </a:solidFill>
              </a:rPr>
              <a:t> des </a:t>
            </a:r>
            <a:r>
              <a:rPr lang="en-GB" sz="2000" dirty="0" err="1">
                <a:solidFill>
                  <a:schemeClr val="accent5">
                    <a:lumMod val="60000"/>
                    <a:lumOff val="40000"/>
                  </a:schemeClr>
                </a:solidFill>
              </a:rPr>
              <a:t>Prokonsuls</a:t>
            </a:r>
            <a:r>
              <a:rPr lang="en-GB" sz="2000" dirty="0">
                <a:solidFill>
                  <a:schemeClr val="accent5">
                    <a:lumMod val="60000"/>
                    <a:lumOff val="40000"/>
                  </a:schemeClr>
                </a:solidFill>
              </a:rPr>
              <a:t> von </a:t>
            </a:r>
            <a:r>
              <a:rPr lang="en-GB" sz="2000" dirty="0" err="1">
                <a:solidFill>
                  <a:schemeClr val="accent5">
                    <a:lumMod val="60000"/>
                    <a:lumOff val="40000"/>
                  </a:schemeClr>
                </a:solidFill>
              </a:rPr>
              <a:t>Bithynien</a:t>
            </a:r>
            <a:endParaRPr lang="en-GB" sz="2000" dirty="0">
              <a:solidFill>
                <a:schemeClr val="accent5">
                  <a:lumMod val="60000"/>
                  <a:lumOff val="40000"/>
                </a:schemeClr>
              </a:solidFill>
            </a:endParaRPr>
          </a:p>
          <a:p>
            <a:r>
              <a:rPr lang="de-DE" sz="2000" dirty="0">
                <a:solidFill>
                  <a:schemeClr val="accent5">
                    <a:lumMod val="60000"/>
                    <a:lumOff val="40000"/>
                  </a:schemeClr>
                </a:solidFill>
              </a:rPr>
              <a:t>Mehrere Großbauprojekte in Hadrians Regierungszeit (107-138)</a:t>
            </a:r>
          </a:p>
          <a:p>
            <a:pPr lvl="1"/>
            <a:r>
              <a:rPr lang="de-DE" sz="1600" dirty="0">
                <a:solidFill>
                  <a:schemeClr val="accent5">
                    <a:lumMod val="60000"/>
                    <a:lumOff val="40000"/>
                  </a:schemeClr>
                </a:solidFill>
              </a:rPr>
              <a:t>Renovierte Stadttor</a:t>
            </a:r>
          </a:p>
          <a:p>
            <a:pPr lvl="1"/>
            <a:r>
              <a:rPr lang="de-DE" sz="1600" dirty="0">
                <a:solidFill>
                  <a:schemeClr val="accent5">
                    <a:lumMod val="60000"/>
                    <a:lumOff val="40000"/>
                  </a:schemeClr>
                </a:solidFill>
              </a:rPr>
              <a:t>2-stöckiger ovaler Hof mit Statuesn</a:t>
            </a:r>
          </a:p>
          <a:p>
            <a:pPr lvl="1"/>
            <a:r>
              <a:rPr lang="de-DE" sz="1600" dirty="0">
                <a:solidFill>
                  <a:schemeClr val="accent5">
                    <a:lumMod val="60000"/>
                    <a:lumOff val="40000"/>
                  </a:schemeClr>
                </a:solidFill>
              </a:rPr>
              <a:t>Monumentaler Bogen mit Statuen der hadrianischen Kaiserfamilie</a:t>
            </a:r>
            <a:endParaRPr lang="en-GB" sz="1600" dirty="0">
              <a:solidFill>
                <a:schemeClr val="accent5">
                  <a:lumMod val="60000"/>
                  <a:lumOff val="40000"/>
                </a:schemeClr>
              </a:solidFill>
            </a:endParaRPr>
          </a:p>
          <a:p>
            <a:r>
              <a:rPr lang="en-GB" sz="2000" dirty="0">
                <a:solidFill>
                  <a:schemeClr val="accent5">
                    <a:lumMod val="60000"/>
                    <a:lumOff val="40000"/>
                  </a:schemeClr>
                </a:solidFill>
              </a:rPr>
              <a:t>“elevated to the rank </a:t>
            </a:r>
            <a:r>
              <a:rPr lang="en-GB" sz="2000" dirty="0">
                <a:solidFill>
                  <a:srgbClr val="FF0000"/>
                </a:solidFill>
              </a:rPr>
              <a:t>of tutelary divinity of th</a:t>
            </a:r>
            <a:r>
              <a:rPr lang="en-GB" sz="2000" dirty="0">
                <a:solidFill>
                  <a:schemeClr val="accent5">
                    <a:lumMod val="60000"/>
                    <a:lumOff val="40000"/>
                  </a:schemeClr>
                </a:solidFill>
              </a:rPr>
              <a:t>e city</a:t>
            </a:r>
          </a:p>
          <a:p>
            <a:r>
              <a:rPr lang="de-DE" sz="2000" dirty="0">
                <a:solidFill>
                  <a:schemeClr val="accent5">
                    <a:lumMod val="60000"/>
                    <a:lumOff val="40000"/>
                  </a:schemeClr>
                </a:solidFill>
              </a:rPr>
              <a:t>Familie italischer Herkunft</a:t>
            </a:r>
          </a:p>
          <a:p>
            <a:r>
              <a:rPr lang="de-DE" sz="2000" dirty="0">
                <a:solidFill>
                  <a:schemeClr val="accent5">
                    <a:lumMod val="60000"/>
                    <a:lumOff val="40000"/>
                  </a:schemeClr>
                </a:solidFill>
              </a:rPr>
              <a:t>„Tochter der Polis“, Priesterin of Artemis Pergaia, Priesterin des Kaiserkults</a:t>
            </a:r>
            <a:endParaRPr lang="en-GB" sz="2000" dirty="0">
              <a:solidFill>
                <a:schemeClr val="accent5">
                  <a:lumMod val="60000"/>
                  <a:lumOff val="40000"/>
                </a:schemeClr>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51920" y="0"/>
            <a:ext cx="5143500" cy="6858000"/>
          </a:xfrm>
          <a:prstGeom prst="rect">
            <a:avLst/>
          </a:prstGeom>
        </p:spPr>
      </p:pic>
      <p:sp>
        <p:nvSpPr>
          <p:cNvPr id="7" name="TextBox 6"/>
          <p:cNvSpPr txBox="1"/>
          <p:nvPr/>
        </p:nvSpPr>
        <p:spPr>
          <a:xfrm rot="675330">
            <a:off x="4411607" y="4643264"/>
            <a:ext cx="4536504" cy="1938992"/>
          </a:xfrm>
          <a:prstGeom prst="rect">
            <a:avLst/>
          </a:prstGeom>
          <a:noFill/>
        </p:spPr>
        <p:txBody>
          <a:bodyPr wrap="square" rtlCol="0">
            <a:spAutoFit/>
          </a:bodyPr>
          <a:lstStyle/>
          <a:p>
            <a:pPr algn="ctr"/>
            <a:r>
              <a:rPr lang="en-GB" sz="2000" dirty="0">
                <a:solidFill>
                  <a:schemeClr val="accent6">
                    <a:lumMod val="50000"/>
                  </a:schemeClr>
                </a:solidFill>
                <a:effectLst>
                  <a:outerShdw blurRad="38100" dist="38100" dir="2700000" algn="tl">
                    <a:srgbClr val="000000">
                      <a:alpha val="43137"/>
                    </a:srgbClr>
                  </a:outerShdw>
                </a:effectLst>
              </a:rPr>
              <a:t>AE 1988, 1038 </a:t>
            </a:r>
            <a:br>
              <a:rPr lang="en-GB" sz="2000" dirty="0">
                <a:solidFill>
                  <a:schemeClr val="accent6">
                    <a:lumMod val="50000"/>
                  </a:schemeClr>
                </a:solidFill>
                <a:effectLst>
                  <a:outerShdw blurRad="38100" dist="38100" dir="2700000" algn="tl">
                    <a:srgbClr val="000000">
                      <a:alpha val="43137"/>
                    </a:srgbClr>
                  </a:outerShdw>
                </a:effectLst>
              </a:rPr>
            </a:br>
            <a:r>
              <a:rPr lang="en-GB" sz="2000" b="1" dirty="0" err="1">
                <a:solidFill>
                  <a:schemeClr val="accent6">
                    <a:lumMod val="50000"/>
                  </a:schemeClr>
                </a:solidFill>
                <a:effectLst>
                  <a:outerShdw blurRad="38100" dist="38100" dir="2700000" algn="tl">
                    <a:srgbClr val="000000">
                      <a:alpha val="43137"/>
                    </a:srgbClr>
                  </a:outerShdw>
                </a:effectLst>
              </a:rPr>
              <a:t>Diuae</a:t>
            </a:r>
            <a:r>
              <a:rPr lang="en-GB" sz="2000" b="1" dirty="0">
                <a:solidFill>
                  <a:schemeClr val="accent6">
                    <a:lumMod val="50000"/>
                  </a:schemeClr>
                </a:solidFill>
                <a:effectLst>
                  <a:outerShdw blurRad="38100" dist="38100" dir="2700000" algn="tl">
                    <a:srgbClr val="000000">
                      <a:alpha val="43137"/>
                    </a:srgbClr>
                  </a:outerShdw>
                </a:effectLst>
              </a:rPr>
              <a:t> </a:t>
            </a:r>
            <a:r>
              <a:rPr lang="en-GB" sz="2000" b="1" dirty="0" err="1">
                <a:solidFill>
                  <a:schemeClr val="accent6">
                    <a:lumMod val="50000"/>
                  </a:schemeClr>
                </a:solidFill>
                <a:effectLst>
                  <a:outerShdw blurRad="38100" dist="38100" dir="2700000" algn="tl">
                    <a:srgbClr val="000000">
                      <a:alpha val="43137"/>
                    </a:srgbClr>
                  </a:outerShdw>
                </a:effectLst>
              </a:rPr>
              <a:t>Matid</a:t>
            </a:r>
            <a:r>
              <a:rPr lang="en-GB" sz="2000" b="1" dirty="0">
                <a:solidFill>
                  <a:schemeClr val="accent6">
                    <a:lumMod val="50000"/>
                  </a:schemeClr>
                </a:solidFill>
                <a:effectLst>
                  <a:outerShdw blurRad="38100" dist="38100" dir="2700000" algn="tl">
                    <a:srgbClr val="000000">
                      <a:alpha val="43137"/>
                    </a:srgbClr>
                  </a:outerShdw>
                </a:effectLst>
              </a:rPr>
              <a:t>[</a:t>
            </a:r>
            <a:r>
              <a:rPr lang="en-GB" sz="2000" b="1" dirty="0" err="1">
                <a:solidFill>
                  <a:schemeClr val="accent6">
                    <a:lumMod val="50000"/>
                  </a:schemeClr>
                </a:solidFill>
                <a:effectLst>
                  <a:outerShdw blurRad="38100" dist="38100" dir="2700000" algn="tl">
                    <a:srgbClr val="000000">
                      <a:alpha val="43137"/>
                    </a:srgbClr>
                  </a:outerShdw>
                </a:effectLst>
              </a:rPr>
              <a:t>iae</a:t>
            </a:r>
            <a:r>
              <a:rPr lang="en-GB" sz="2000" b="1" dirty="0">
                <a:solidFill>
                  <a:schemeClr val="accent6">
                    <a:lumMod val="50000"/>
                  </a:schemeClr>
                </a:solidFill>
                <a:effectLst>
                  <a:outerShdw blurRad="38100" dist="38100" dir="2700000" algn="tl">
                    <a:srgbClr val="000000">
                      <a:alpha val="43137"/>
                    </a:srgbClr>
                  </a:outerShdw>
                </a:effectLst>
              </a:rPr>
              <a:t>] </a:t>
            </a:r>
            <a:br>
              <a:rPr lang="en-GB" sz="2000" b="1" dirty="0">
                <a:solidFill>
                  <a:schemeClr val="accent6">
                    <a:lumMod val="50000"/>
                  </a:schemeClr>
                </a:solidFill>
                <a:effectLst>
                  <a:outerShdw blurRad="38100" dist="38100" dir="2700000" algn="tl">
                    <a:srgbClr val="000000">
                      <a:alpha val="43137"/>
                    </a:srgbClr>
                  </a:outerShdw>
                </a:effectLst>
              </a:rPr>
            </a:br>
            <a:r>
              <a:rPr lang="en-GB" sz="2000" b="1" dirty="0" err="1">
                <a:solidFill>
                  <a:schemeClr val="accent6">
                    <a:lumMod val="50000"/>
                  </a:schemeClr>
                </a:solidFill>
                <a:effectLst>
                  <a:outerShdw blurRad="38100" dist="38100" dir="2700000" algn="tl">
                    <a:srgbClr val="000000">
                      <a:alpha val="43137"/>
                    </a:srgbClr>
                  </a:outerShdw>
                </a:effectLst>
              </a:rPr>
              <a:t>Plancia</a:t>
            </a:r>
            <a:r>
              <a:rPr lang="en-GB" sz="2000" b="1" dirty="0">
                <a:solidFill>
                  <a:schemeClr val="accent6">
                    <a:lumMod val="50000"/>
                  </a:schemeClr>
                </a:solidFill>
                <a:effectLst>
                  <a:outerShdw blurRad="38100" dist="38100" dir="2700000" algn="tl">
                    <a:srgbClr val="000000">
                      <a:alpha val="43137"/>
                    </a:srgbClr>
                  </a:outerShdw>
                </a:effectLst>
              </a:rPr>
              <a:t> M(</a:t>
            </a:r>
            <a:r>
              <a:rPr lang="en-GB" sz="2000" b="1" dirty="0" err="1">
                <a:solidFill>
                  <a:schemeClr val="accent6">
                    <a:lumMod val="50000"/>
                  </a:schemeClr>
                </a:solidFill>
                <a:effectLst>
                  <a:outerShdw blurRad="38100" dist="38100" dir="2700000" algn="tl">
                    <a:srgbClr val="000000">
                      <a:alpha val="43137"/>
                    </a:srgbClr>
                  </a:outerShdw>
                </a:effectLst>
              </a:rPr>
              <a:t>arci</a:t>
            </a:r>
            <a:r>
              <a:rPr lang="en-GB" sz="2000" b="1" dirty="0">
                <a:solidFill>
                  <a:schemeClr val="accent6">
                    <a:lumMod val="50000"/>
                  </a:schemeClr>
                </a:solidFill>
                <a:effectLst>
                  <a:outerShdw blurRad="38100" dist="38100" dir="2700000" algn="tl">
                    <a:srgbClr val="000000">
                      <a:alpha val="43137"/>
                    </a:srgbClr>
                  </a:outerShdw>
                </a:effectLst>
              </a:rPr>
              <a:t>) f(ilia) Mag[</a:t>
            </a:r>
            <a:r>
              <a:rPr lang="en-GB" sz="2000" b="1" dirty="0" err="1">
                <a:solidFill>
                  <a:schemeClr val="accent6">
                    <a:lumMod val="50000"/>
                  </a:schemeClr>
                </a:solidFill>
                <a:effectLst>
                  <a:outerShdw blurRad="38100" dist="38100" dir="2700000" algn="tl">
                    <a:srgbClr val="000000">
                      <a:alpha val="43137"/>
                    </a:srgbClr>
                  </a:outerShdw>
                </a:effectLst>
              </a:rPr>
              <a:t>na</a:t>
            </a:r>
            <a:r>
              <a:rPr lang="en-GB" sz="2000" b="1" dirty="0">
                <a:solidFill>
                  <a:schemeClr val="accent6">
                    <a:lumMod val="50000"/>
                  </a:schemeClr>
                </a:solidFill>
                <a:effectLst>
                  <a:outerShdw blurRad="38100" dist="38100" dir="2700000" algn="tl">
                    <a:srgbClr val="000000">
                      <a:alpha val="43137"/>
                    </a:srgbClr>
                  </a:outerShdw>
                </a:effectLst>
              </a:rPr>
              <a:t>]</a:t>
            </a:r>
            <a:br>
              <a:rPr lang="en-GB" sz="2000" b="1" dirty="0">
                <a:solidFill>
                  <a:schemeClr val="accent6">
                    <a:lumMod val="50000"/>
                  </a:schemeClr>
                </a:solidFill>
                <a:effectLst>
                  <a:outerShdw blurRad="38100" dist="38100" dir="2700000" algn="tl">
                    <a:srgbClr val="000000">
                      <a:alpha val="43137"/>
                    </a:srgbClr>
                  </a:outerShdw>
                </a:effectLst>
              </a:rPr>
            </a:br>
            <a:endParaRPr lang="en-GB" sz="2000" b="1" dirty="0">
              <a:solidFill>
                <a:schemeClr val="accent6">
                  <a:lumMod val="50000"/>
                </a:schemeClr>
              </a:solidFill>
              <a:effectLst>
                <a:outerShdw blurRad="38100" dist="38100" dir="2700000" algn="tl">
                  <a:srgbClr val="000000">
                    <a:alpha val="43137"/>
                  </a:srgbClr>
                </a:outerShdw>
              </a:effectLst>
            </a:endParaRPr>
          </a:p>
          <a:p>
            <a:pPr algn="ctr"/>
            <a:r>
              <a:rPr lang="en-GB" sz="2000" dirty="0" err="1">
                <a:solidFill>
                  <a:schemeClr val="accent6">
                    <a:lumMod val="50000"/>
                  </a:schemeClr>
                </a:solidFill>
                <a:effectLst>
                  <a:outerShdw blurRad="38100" dist="38100" dir="2700000" algn="tl">
                    <a:srgbClr val="000000">
                      <a:alpha val="43137"/>
                    </a:srgbClr>
                  </a:outerShdw>
                </a:effectLst>
              </a:rPr>
              <a:t>Salonina</a:t>
            </a:r>
            <a:r>
              <a:rPr lang="en-GB" sz="2000" dirty="0">
                <a:solidFill>
                  <a:schemeClr val="accent6">
                    <a:lumMod val="50000"/>
                  </a:schemeClr>
                </a:solidFill>
                <a:effectLst>
                  <a:outerShdw blurRad="38100" dist="38100" dir="2700000" algn="tl">
                    <a:srgbClr val="000000">
                      <a:alpha val="43137"/>
                    </a:srgbClr>
                  </a:outerShdw>
                </a:effectLst>
              </a:rPr>
              <a:t> </a:t>
            </a:r>
            <a:r>
              <a:rPr lang="en-GB" sz="2000" dirty="0" err="1">
                <a:solidFill>
                  <a:schemeClr val="accent6">
                    <a:lumMod val="50000"/>
                  </a:schemeClr>
                </a:solidFill>
                <a:effectLst>
                  <a:outerShdw blurRad="38100" dist="38100" dir="2700000" algn="tl">
                    <a:srgbClr val="000000">
                      <a:alpha val="43137"/>
                    </a:srgbClr>
                  </a:outerShdw>
                </a:effectLst>
              </a:rPr>
              <a:t>Matidia</a:t>
            </a:r>
            <a:r>
              <a:rPr lang="en-GB" sz="2000" dirty="0">
                <a:solidFill>
                  <a:schemeClr val="accent6">
                    <a:lumMod val="50000"/>
                  </a:schemeClr>
                </a:solidFill>
                <a:effectLst>
                  <a:outerShdw blurRad="38100" dist="38100" dir="2700000" algn="tl">
                    <a:srgbClr val="000000">
                      <a:alpha val="43137"/>
                    </a:srgbClr>
                  </a:outerShdw>
                </a:effectLst>
              </a:rPr>
              <a:t>, die </a:t>
            </a:r>
            <a:r>
              <a:rPr lang="en-GB" sz="2000" dirty="0" err="1">
                <a:solidFill>
                  <a:schemeClr val="accent6">
                    <a:lumMod val="50000"/>
                  </a:schemeClr>
                </a:solidFill>
                <a:effectLst>
                  <a:outerShdw blurRad="38100" dist="38100" dir="2700000" algn="tl">
                    <a:srgbClr val="000000">
                      <a:alpha val="43137"/>
                    </a:srgbClr>
                  </a:outerShdw>
                </a:effectLst>
              </a:rPr>
              <a:t>Nichte</a:t>
            </a:r>
            <a:r>
              <a:rPr lang="en-GB" sz="2000" dirty="0">
                <a:solidFill>
                  <a:schemeClr val="accent6">
                    <a:lumMod val="50000"/>
                  </a:schemeClr>
                </a:solidFill>
                <a:effectLst>
                  <a:outerShdw blurRad="38100" dist="38100" dir="2700000" algn="tl">
                    <a:srgbClr val="000000">
                      <a:alpha val="43137"/>
                    </a:srgbClr>
                  </a:outerShdw>
                </a:effectLst>
              </a:rPr>
              <a:t> </a:t>
            </a:r>
            <a:r>
              <a:rPr lang="en-GB" sz="2000" dirty="0" err="1">
                <a:solidFill>
                  <a:schemeClr val="accent6">
                    <a:lumMod val="50000"/>
                  </a:schemeClr>
                </a:solidFill>
                <a:effectLst>
                  <a:outerShdw blurRad="38100" dist="38100" dir="2700000" algn="tl">
                    <a:srgbClr val="000000">
                      <a:alpha val="43137"/>
                    </a:srgbClr>
                  </a:outerShdw>
                </a:effectLst>
              </a:rPr>
              <a:t>Trajans</a:t>
            </a:r>
            <a:r>
              <a:rPr lang="en-GB" sz="2000" dirty="0">
                <a:solidFill>
                  <a:schemeClr val="accent6">
                    <a:lumMod val="50000"/>
                  </a:schemeClr>
                </a:solidFill>
                <a:effectLst>
                  <a:outerShdw blurRad="38100" dist="38100" dir="2700000" algn="tl">
                    <a:srgbClr val="000000">
                      <a:alpha val="43137"/>
                    </a:srgbClr>
                  </a:outerShdw>
                </a:effectLst>
              </a:rPr>
              <a:t>, gest. 119 n. Chr. </a:t>
            </a:r>
          </a:p>
        </p:txBody>
      </p:sp>
    </p:spTree>
    <p:extLst>
      <p:ext uri="{BB962C8B-B14F-4D97-AF65-F5344CB8AC3E}">
        <p14:creationId xmlns:p14="http://schemas.microsoft.com/office/powerpoint/2010/main" val="239782624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31167" b="80167" l="27000" r="67125">
                        <a14:foregroundMark x1="51625" y1="31333" x2="51625" y2="31333"/>
                        <a14:foregroundMark x1="48250" y1="76667" x2="48250" y2="76667"/>
                        <a14:foregroundMark x1="48750" y1="76333" x2="48750" y2="76333"/>
                      </a14:backgroundRemoval>
                    </a14:imgEffect>
                  </a14:imgLayer>
                </a14:imgProps>
              </a:ext>
              <a:ext uri="{28A0092B-C50C-407E-A947-70E740481C1C}">
                <a14:useLocalDpi xmlns:a14="http://schemas.microsoft.com/office/drawing/2010/main" val="0"/>
              </a:ext>
            </a:extLst>
          </a:blip>
          <a:srcRect l="22000" t="26869" r="27850" b="15855"/>
          <a:stretch/>
        </p:blipFill>
        <p:spPr>
          <a:xfrm>
            <a:off x="5322574" y="188640"/>
            <a:ext cx="3821426" cy="3273287"/>
          </a:xfrm>
          <a:prstGeom prst="rect">
            <a:avLst/>
          </a:prstGeom>
        </p:spPr>
      </p:pic>
      <p:sp>
        <p:nvSpPr>
          <p:cNvPr id="2" name="Title 1"/>
          <p:cNvSpPr>
            <a:spLocks noGrp="1"/>
          </p:cNvSpPr>
          <p:nvPr>
            <p:ph type="title"/>
          </p:nvPr>
        </p:nvSpPr>
        <p:spPr>
          <a:xfrm>
            <a:off x="457200" y="188640"/>
            <a:ext cx="8229600" cy="1143000"/>
          </a:xfrm>
        </p:spPr>
        <p:txBody>
          <a:bodyPr/>
          <a:lstStyle/>
          <a:p>
            <a:r>
              <a:rPr lang="en-GB" dirty="0" err="1"/>
              <a:t>Ephesos</a:t>
            </a:r>
            <a:r>
              <a:rPr lang="en-GB" dirty="0"/>
              <a:t>: </a:t>
            </a:r>
            <a:r>
              <a:rPr lang="en-GB" dirty="0" err="1"/>
              <a:t>Kult</a:t>
            </a:r>
            <a:r>
              <a:rPr lang="en-GB" dirty="0"/>
              <a:t>, Status &amp; </a:t>
            </a:r>
            <a:r>
              <a:rPr lang="en-GB" dirty="0" err="1"/>
              <a:t>Macht</a:t>
            </a:r>
            <a:r>
              <a:rPr lang="en-GB" dirty="0"/>
              <a:t> </a:t>
            </a:r>
          </a:p>
        </p:txBody>
      </p:sp>
      <p:sp>
        <p:nvSpPr>
          <p:cNvPr id="4" name="TextBox 3"/>
          <p:cNvSpPr txBox="1"/>
          <p:nvPr/>
        </p:nvSpPr>
        <p:spPr>
          <a:xfrm>
            <a:off x="467544" y="1340768"/>
            <a:ext cx="8136904" cy="5355312"/>
          </a:xfrm>
          <a:prstGeom prst="rect">
            <a:avLst/>
          </a:prstGeom>
          <a:noFill/>
        </p:spPr>
        <p:txBody>
          <a:bodyPr wrap="square" rtlCol="0">
            <a:spAutoFit/>
          </a:bodyPr>
          <a:lstStyle/>
          <a:p>
            <a:pPr marL="285750" indent="-285750">
              <a:buFont typeface="Wingdings" pitchFamily="2" charset="2"/>
              <a:buChar char="Ø"/>
            </a:pPr>
            <a:r>
              <a:rPr lang="de-DE" dirty="0">
                <a:solidFill>
                  <a:schemeClr val="accent5">
                    <a:lumMod val="60000"/>
                    <a:lumOff val="40000"/>
                  </a:schemeClr>
                </a:solidFill>
                <a:effectLst>
                  <a:outerShdw blurRad="38100" dist="38100" dir="2700000" algn="tl">
                    <a:srgbClr val="000000">
                      <a:alpha val="43137"/>
                    </a:srgbClr>
                  </a:outerShdw>
                </a:effectLst>
              </a:rPr>
              <a:t>Kaiserkult in Ephesos eng verbunden </a:t>
            </a:r>
          </a:p>
          <a:p>
            <a:pPr marL="742950" lvl="1" indent="-285750">
              <a:buFont typeface="Wingdings" pitchFamily="2" charset="2"/>
              <a:buChar char="Ø"/>
            </a:pPr>
            <a:r>
              <a:rPr lang="de-DE" dirty="0">
                <a:solidFill>
                  <a:schemeClr val="accent5">
                    <a:lumMod val="60000"/>
                    <a:lumOff val="40000"/>
                  </a:schemeClr>
                </a:solidFill>
                <a:effectLst>
                  <a:outerShdw blurRad="38100" dist="38100" dir="2700000" algn="tl">
                    <a:srgbClr val="000000">
                      <a:alpha val="43137"/>
                    </a:srgbClr>
                  </a:outerShdw>
                </a:effectLst>
              </a:rPr>
              <a:t>mit öffentlichen Ämtern (Prytane)</a:t>
            </a:r>
          </a:p>
          <a:p>
            <a:pPr marL="742950" lvl="1" indent="-285750">
              <a:buFont typeface="Wingdings" pitchFamily="2" charset="2"/>
              <a:buChar char="Ø"/>
            </a:pPr>
            <a:r>
              <a:rPr lang="de-DE" dirty="0">
                <a:solidFill>
                  <a:schemeClr val="accent5">
                    <a:lumMod val="60000"/>
                    <a:lumOff val="40000"/>
                  </a:schemeClr>
                </a:solidFill>
                <a:effectLst>
                  <a:outerShdw blurRad="38100" dist="38100" dir="2700000" algn="tl">
                    <a:srgbClr val="000000">
                      <a:alpha val="43137"/>
                    </a:srgbClr>
                  </a:outerShdw>
                </a:effectLst>
              </a:rPr>
              <a:t>mit dem Kult der Artemis Ephesia</a:t>
            </a:r>
            <a:br>
              <a:rPr lang="de-DE" dirty="0">
                <a:solidFill>
                  <a:schemeClr val="accent5">
                    <a:lumMod val="60000"/>
                    <a:lumOff val="40000"/>
                  </a:schemeClr>
                </a:solidFill>
                <a:effectLst>
                  <a:outerShdw blurRad="38100" dist="38100" dir="2700000" algn="tl">
                    <a:srgbClr val="000000">
                      <a:alpha val="43137"/>
                    </a:srgbClr>
                  </a:outerShdw>
                </a:effectLst>
              </a:rPr>
            </a:br>
            <a:endParaRPr lang="en-GB" dirty="0">
              <a:solidFill>
                <a:schemeClr val="accent5">
                  <a:lumMod val="60000"/>
                  <a:lumOff val="40000"/>
                </a:schemeClr>
              </a:solidFill>
              <a:effectLst>
                <a:outerShdw blurRad="38100" dist="38100" dir="2700000" algn="tl">
                  <a:srgbClr val="000000">
                    <a:alpha val="43137"/>
                  </a:srgbClr>
                </a:outerShdw>
              </a:effectLst>
            </a:endParaRPr>
          </a:p>
          <a:p>
            <a:pPr marL="285750" indent="-285750">
              <a:buFont typeface="Wingdings" pitchFamily="2" charset="2"/>
              <a:buChar char="Ø"/>
            </a:pPr>
            <a:r>
              <a:rPr lang="en-GB" b="1" dirty="0" err="1">
                <a:solidFill>
                  <a:srgbClr val="FFC000"/>
                </a:solidFill>
                <a:effectLst>
                  <a:outerShdw blurRad="38100" dist="38100" dir="2700000" algn="tl">
                    <a:srgbClr val="000000">
                      <a:alpha val="43137"/>
                    </a:srgbClr>
                  </a:outerShdw>
                </a:effectLst>
              </a:rPr>
              <a:t>Wir</a:t>
            </a: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erkennen</a:t>
            </a: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ein</a:t>
            </a:r>
            <a:r>
              <a:rPr lang="en-GB" b="1" dirty="0">
                <a:solidFill>
                  <a:srgbClr val="FFC000"/>
                </a:solidFill>
                <a:effectLst>
                  <a:outerShdw blurRad="38100" dist="38100" dir="2700000" algn="tl">
                    <a:srgbClr val="000000">
                      <a:alpha val="43137"/>
                    </a:srgbClr>
                  </a:outerShdw>
                </a:effectLst>
              </a:rPr>
              <a:t> System von </a:t>
            </a:r>
            <a:r>
              <a:rPr lang="en-GB" b="1" dirty="0" err="1">
                <a:solidFill>
                  <a:srgbClr val="FFC000"/>
                </a:solidFill>
                <a:effectLst>
                  <a:outerShdw blurRad="38100" dist="38100" dir="2700000" algn="tl">
                    <a:srgbClr val="000000">
                      <a:alpha val="43137"/>
                    </a:srgbClr>
                  </a:outerShdw>
                </a:effectLst>
              </a:rPr>
              <a:t>Ämtern</a:t>
            </a:r>
            <a:r>
              <a:rPr lang="en-GB" b="1" dirty="0">
                <a:solidFill>
                  <a:srgbClr val="FFC000"/>
                </a:solidFill>
                <a:effectLst>
                  <a:outerShdw blurRad="38100" dist="38100" dir="2700000" algn="tl">
                    <a:srgbClr val="000000">
                      <a:alpha val="43137"/>
                    </a:srgbClr>
                  </a:outerShdw>
                </a:effectLst>
              </a:rPr>
              <a:t> und </a:t>
            </a:r>
            <a:r>
              <a:rPr lang="en-GB" b="1" dirty="0" err="1">
                <a:solidFill>
                  <a:srgbClr val="FFC000"/>
                </a:solidFill>
                <a:effectLst>
                  <a:outerShdw blurRad="38100" dist="38100" dir="2700000" algn="tl">
                    <a:srgbClr val="000000">
                      <a:alpha val="43137"/>
                    </a:srgbClr>
                  </a:outerShdw>
                </a:effectLst>
              </a:rPr>
              <a:t>Liturgien</a:t>
            </a:r>
            <a:r>
              <a:rPr lang="en-GB" b="1" dirty="0">
                <a:solidFill>
                  <a:srgbClr val="FFC000"/>
                </a:solidFill>
                <a:effectLst>
                  <a:outerShdw blurRad="38100" dist="38100" dir="2700000" algn="tl">
                    <a:srgbClr val="000000">
                      <a:alpha val="43137"/>
                    </a:srgbClr>
                  </a:outerShdw>
                </a:effectLst>
              </a:rPr>
              <a:t> in </a:t>
            </a:r>
            <a:r>
              <a:rPr lang="en-GB" b="1" dirty="0" err="1">
                <a:solidFill>
                  <a:srgbClr val="FFC000"/>
                </a:solidFill>
                <a:effectLst>
                  <a:outerShdw blurRad="38100" dist="38100" dir="2700000" algn="tl">
                    <a:srgbClr val="000000">
                      <a:alpha val="43137"/>
                    </a:srgbClr>
                  </a:outerShdw>
                </a:effectLst>
              </a:rPr>
              <a:t>Ephesos</a:t>
            </a:r>
            <a:r>
              <a:rPr lang="en-GB" b="1" dirty="0">
                <a:solidFill>
                  <a:srgbClr val="FFC000"/>
                </a:solidFill>
                <a:effectLst>
                  <a:outerShdw blurRad="38100" dist="38100" dir="2700000" algn="tl">
                    <a:srgbClr val="000000">
                      <a:alpha val="43137"/>
                    </a:srgbClr>
                  </a:outerShdw>
                </a:effectLst>
              </a:rPr>
              <a:t>:</a:t>
            </a:r>
          </a:p>
          <a:p>
            <a:pPr marL="742950" lvl="1" indent="-285750">
              <a:buFont typeface="Wingdings" pitchFamily="2" charset="2"/>
              <a:buChar char="Ø"/>
            </a:pPr>
            <a:r>
              <a:rPr lang="en-GB" b="1" i="1"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P</a:t>
            </a:r>
            <a:r>
              <a:rPr lang="en-GB" b="1" i="1" dirty="0" err="1">
                <a:solidFill>
                  <a:schemeClr val="accent5">
                    <a:lumMod val="60000"/>
                    <a:lumOff val="40000"/>
                  </a:schemeClr>
                </a:solidFill>
                <a:effectLst>
                  <a:outerShdw blurRad="38100" dist="38100" dir="2700000" algn="tl">
                    <a:srgbClr val="000000">
                      <a:alpha val="43137"/>
                    </a:srgbClr>
                  </a:outerShdw>
                </a:effectLst>
              </a:rPr>
              <a:t>rytania</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seit</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Anfang</a:t>
            </a:r>
            <a:r>
              <a:rPr lang="en-GB" dirty="0">
                <a:solidFill>
                  <a:schemeClr val="accent5">
                    <a:lumMod val="60000"/>
                    <a:lumOff val="40000"/>
                  </a:schemeClr>
                </a:solidFill>
                <a:effectLst>
                  <a:outerShdw blurRad="38100" dist="38100" dir="2700000" algn="tl">
                    <a:srgbClr val="000000">
                      <a:alpha val="43137"/>
                    </a:srgbClr>
                  </a:outerShdw>
                </a:effectLst>
              </a:rPr>
              <a:t> des 1. </a:t>
            </a:r>
            <a:r>
              <a:rPr lang="en-GB" dirty="0" err="1">
                <a:solidFill>
                  <a:schemeClr val="accent5">
                    <a:lumMod val="60000"/>
                    <a:lumOff val="40000"/>
                  </a:schemeClr>
                </a:solidFill>
                <a:effectLst>
                  <a:outerShdw blurRad="38100" dist="38100" dir="2700000" algn="tl">
                    <a:srgbClr val="000000">
                      <a:alpha val="43137"/>
                    </a:srgbClr>
                  </a:outerShdw>
                </a:effectLst>
              </a:rPr>
              <a:t>Jh</a:t>
            </a:r>
            <a:r>
              <a:rPr lang="en-GB" dirty="0">
                <a:solidFill>
                  <a:schemeClr val="accent5">
                    <a:lumMod val="60000"/>
                    <a:lumOff val="40000"/>
                  </a:schemeClr>
                </a:solidFill>
                <a:effectLst>
                  <a:outerShdw blurRad="38100" dist="38100" dir="2700000" algn="tl">
                    <a:srgbClr val="000000">
                      <a:alpha val="43137"/>
                    </a:srgbClr>
                  </a:outerShdw>
                </a:effectLst>
              </a:rPr>
              <a:t>. n. Chr.): </a:t>
            </a:r>
            <a:r>
              <a:rPr lang="en-GB" dirty="0" err="1">
                <a:solidFill>
                  <a:schemeClr val="accent5">
                    <a:lumMod val="60000"/>
                    <a:lumOff val="40000"/>
                  </a:schemeClr>
                </a:solidFill>
                <a:effectLst>
                  <a:outerShdw blurRad="38100" dist="38100" dir="2700000" algn="tl">
                    <a:srgbClr val="000000">
                      <a:alpha val="43137"/>
                    </a:srgbClr>
                  </a:outerShdw>
                </a:effectLst>
              </a:rPr>
              <a:t>v.a.</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rituelle</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Aufgaben</a:t>
            </a:r>
            <a:r>
              <a:rPr lang="en-GB" dirty="0">
                <a:solidFill>
                  <a:schemeClr val="accent5">
                    <a:lumMod val="60000"/>
                    <a:lumOff val="40000"/>
                  </a:schemeClr>
                </a:solidFill>
                <a:effectLst>
                  <a:outerShdw blurRad="38100" dist="38100" dir="2700000" algn="tl">
                    <a:srgbClr val="000000">
                      <a:alpha val="43137"/>
                    </a:srgbClr>
                  </a:outerShdw>
                </a:effectLst>
              </a:rPr>
              <a:t> </a:t>
            </a:r>
            <a:br>
              <a:rPr lang="en-GB" dirty="0">
                <a:solidFill>
                  <a:schemeClr val="accent5">
                    <a:lumMod val="60000"/>
                    <a:lumOff val="40000"/>
                  </a:schemeClr>
                </a:solidFill>
                <a:effectLst>
                  <a:outerShdw blurRad="38100" dist="38100" dir="2700000" algn="tl">
                    <a:srgbClr val="000000">
                      <a:alpha val="43137"/>
                    </a:srgbClr>
                  </a:outerShdw>
                </a:effectLst>
              </a:rPr>
            </a:br>
            <a:r>
              <a:rPr lang="en-GB" b="1"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Priesterin</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kosmoteira</a:t>
            </a:r>
            <a:r>
              <a:rPr lang="en-GB" b="1" dirty="0">
                <a:solidFill>
                  <a:schemeClr val="accent5">
                    <a:lumMod val="60000"/>
                    <a:lumOff val="40000"/>
                  </a:schemeClr>
                </a:solidFill>
                <a:effectLst>
                  <a:outerShdw blurRad="38100" dist="38100" dir="2700000" algn="tl">
                    <a:srgbClr val="000000">
                      <a:alpha val="43137"/>
                    </a:srgbClr>
                  </a:outerShdw>
                </a:effectLst>
              </a:rPr>
              <a:t> von Artemis </a:t>
            </a:r>
            <a:r>
              <a:rPr lang="en-GB" dirty="0">
                <a:solidFill>
                  <a:schemeClr val="accent5">
                    <a:lumMod val="60000"/>
                    <a:lumOff val="40000"/>
                  </a:schemeClr>
                </a:solidFill>
                <a:effectLst>
                  <a:outerShdw blurRad="38100" dist="38100" dir="2700000" algn="tl">
                    <a:srgbClr val="000000">
                      <a:alpha val="43137"/>
                    </a:srgbClr>
                  </a:outerShdw>
                </a:effectLst>
              </a:rPr>
              <a:t>(</a:t>
            </a:r>
            <a:r>
              <a:rPr lang="en-GB" dirty="0" err="1">
                <a:solidFill>
                  <a:schemeClr val="accent5">
                    <a:lumMod val="60000"/>
                    <a:lumOff val="40000"/>
                  </a:schemeClr>
                </a:solidFill>
                <a:effectLst>
                  <a:outerShdw blurRad="38100" dist="38100" dir="2700000" algn="tl">
                    <a:srgbClr val="000000">
                      <a:alpha val="43137"/>
                    </a:srgbClr>
                  </a:outerShdw>
                </a:effectLst>
              </a:rPr>
              <a:t>i.a</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Annuität</a:t>
            </a:r>
            <a:r>
              <a:rPr lang="en-GB" dirty="0">
                <a:solidFill>
                  <a:schemeClr val="accent5">
                    <a:lumMod val="60000"/>
                    <a:lumOff val="40000"/>
                  </a:schemeClr>
                </a:solidFill>
                <a:effectLst>
                  <a:outerShdw blurRad="38100" dist="38100" dir="2700000" algn="tl">
                    <a:srgbClr val="000000">
                      <a:alpha val="43137"/>
                    </a:srgbClr>
                  </a:outerShdw>
                </a:effectLst>
              </a:rPr>
              <a:t>)</a:t>
            </a:r>
          </a:p>
          <a:p>
            <a:pPr marL="1200150" lvl="2" indent="-285750">
              <a:buFont typeface="Wingdings" pitchFamily="2" charset="2"/>
              <a:buChar char="Ø"/>
            </a:pPr>
            <a:r>
              <a:rPr lang="en-GB" dirty="0" err="1">
                <a:solidFill>
                  <a:schemeClr val="accent5">
                    <a:lumMod val="60000"/>
                    <a:lumOff val="40000"/>
                  </a:schemeClr>
                </a:solidFill>
                <a:effectLst>
                  <a:outerShdw blurRad="38100" dist="38100" dir="2700000" algn="tl">
                    <a:srgbClr val="000000">
                      <a:alpha val="43137"/>
                    </a:srgbClr>
                  </a:outerShdw>
                </a:effectLst>
              </a:rPr>
              <a:t>Erste</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Priesterin</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unter</a:t>
            </a:r>
            <a:r>
              <a:rPr lang="en-GB" dirty="0">
                <a:solidFill>
                  <a:schemeClr val="accent5">
                    <a:lumMod val="60000"/>
                    <a:lumOff val="40000"/>
                  </a:schemeClr>
                </a:solidFill>
                <a:effectLst>
                  <a:outerShdw blurRad="38100" dist="38100" dir="2700000" algn="tl">
                    <a:srgbClr val="000000">
                      <a:alpha val="43137"/>
                    </a:srgbClr>
                  </a:outerShdw>
                </a:effectLst>
              </a:rPr>
              <a:t> Nero (</a:t>
            </a:r>
            <a:r>
              <a:rPr lang="en-GB" dirty="0" err="1">
                <a:solidFill>
                  <a:schemeClr val="accent5">
                    <a:lumMod val="60000"/>
                    <a:lumOff val="40000"/>
                  </a:schemeClr>
                </a:solidFill>
                <a:effectLst>
                  <a:outerShdw blurRad="38100" dist="38100" dir="2700000" algn="tl">
                    <a:srgbClr val="000000">
                      <a:alpha val="43137"/>
                    </a:srgbClr>
                  </a:outerShdw>
                </a:effectLst>
              </a:rPr>
              <a:t>I.Eph</a:t>
            </a:r>
            <a:r>
              <a:rPr lang="en-GB" dirty="0">
                <a:solidFill>
                  <a:schemeClr val="accent5">
                    <a:lumMod val="60000"/>
                    <a:lumOff val="40000"/>
                  </a:schemeClr>
                </a:solidFill>
                <a:effectLst>
                  <a:outerShdw blurRad="38100" dist="38100" dir="2700000" algn="tl">
                    <a:srgbClr val="000000">
                      <a:alpha val="43137"/>
                    </a:srgbClr>
                  </a:outerShdw>
                </a:effectLst>
              </a:rPr>
              <a:t>. 411)</a:t>
            </a:r>
          </a:p>
          <a:p>
            <a:pPr marL="1200150" lvl="2" indent="-285750">
              <a:buFont typeface="Wingdings" pitchFamily="2" charset="2"/>
              <a:buChar char="Ø"/>
            </a:pP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Pytane</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und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Priesterin</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d. Artemis: </a:t>
            </a:r>
            <a:b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b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junge</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Frauen, oft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unverheiratet</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RvB</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S. 87)</a:t>
            </a:r>
            <a:endParaRPr lang="en-GB" dirty="0">
              <a:solidFill>
                <a:schemeClr val="accent5">
                  <a:lumMod val="60000"/>
                  <a:lumOff val="40000"/>
                </a:schemeClr>
              </a:solidFill>
              <a:effectLst>
                <a:outerShdw blurRad="38100" dist="38100" dir="2700000" algn="tl">
                  <a:srgbClr val="000000">
                    <a:alpha val="43137"/>
                  </a:srgbClr>
                </a:outerShdw>
              </a:effectLst>
            </a:endParaRPr>
          </a:p>
          <a:p>
            <a:pPr marL="742950" lvl="1" indent="-285750">
              <a:buFont typeface="Wingdings" pitchFamily="2" charset="2"/>
              <a:buChar char="Ø"/>
            </a:pP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a:t>
            </a:r>
            <a:r>
              <a:rPr lang="en-GB" b="1" i="1"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archiereia</a:t>
            </a:r>
            <a:r>
              <a:rPr lang="en-GB" i="1"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lokal</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 prov.): </a:t>
            </a:r>
            <a:b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b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(fast)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immer</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zusammen</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mit</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b="1"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Ehemann</a:t>
            </a:r>
            <a:endParaRPr lang="en-GB" b="1" dirty="0">
              <a:solidFill>
                <a:schemeClr val="accent5">
                  <a:lumMod val="60000"/>
                  <a:lumOff val="40000"/>
                </a:schemeClr>
              </a:solidFill>
              <a:effectLst>
                <a:outerShdw blurRad="38100" dist="38100" dir="2700000" algn="tl">
                  <a:srgbClr val="000000">
                    <a:alpha val="43137"/>
                  </a:srgbClr>
                </a:outerShdw>
              </a:effectLst>
              <a:sym typeface="Wingdings" pitchFamily="2" charset="2"/>
            </a:endParaRPr>
          </a:p>
          <a:p>
            <a:pPr marL="742950" lvl="1" indent="-285750">
              <a:buFont typeface="Wingdings" pitchFamily="2" charset="2"/>
              <a:buChar char="Ø"/>
            </a:pPr>
            <a:r>
              <a:rPr lang="en-GB" i="1"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gymnasiarchiai</a:t>
            </a:r>
            <a:r>
              <a:rPr lang="en-GB" i="1"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(10 Frauen in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Ephesos</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und </a:t>
            </a:r>
            <a:r>
              <a:rPr lang="en-GB" i="1"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agonothesiai</a:t>
            </a:r>
            <a:br>
              <a:rPr lang="en-GB" i="1" dirty="0">
                <a:solidFill>
                  <a:schemeClr val="accent5">
                    <a:lumMod val="60000"/>
                    <a:lumOff val="40000"/>
                  </a:schemeClr>
                </a:solidFill>
                <a:effectLst>
                  <a:outerShdw blurRad="38100" dist="38100" dir="2700000" algn="tl">
                    <a:srgbClr val="000000">
                      <a:alpha val="43137"/>
                    </a:srgbClr>
                  </a:outerShdw>
                </a:effectLst>
                <a:sym typeface="Wingdings" pitchFamily="2" charset="2"/>
              </a:rPr>
            </a:b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bei</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Frauen –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meist</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assoziiert</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mit</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Priesterämter</a:t>
            </a:r>
            <a:b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br>
            <a:endPar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endParaRPr>
          </a:p>
          <a:p>
            <a:pPr marL="742950" lvl="1" indent="-285750">
              <a:buFont typeface="Wingdings" pitchFamily="2" charset="2"/>
              <a:buChar char="Ø"/>
            </a:pP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ebenso</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Frauen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als</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i="1"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theoros</a:t>
            </a:r>
            <a:r>
              <a:rPr lang="en-GB" i="1"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bei</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den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Megala</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Olympia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RvB</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88): </a:t>
            </a:r>
          </a:p>
          <a:p>
            <a:pPr marL="1200150" lvl="2" indent="-285750">
              <a:buFont typeface="Wingdings" pitchFamily="2" charset="2"/>
              <a:buChar char="Ø"/>
            </a:pP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Während</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der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Spiele</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sitzt</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sie</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auf Altar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gegenüber</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den </a:t>
            </a:r>
            <a:b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br>
            <a:r>
              <a:rPr lang="en-GB" i="1"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hellanodikai</a:t>
            </a:r>
            <a:r>
              <a:rPr lang="en-GB" i="1"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Richtern</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 der </a:t>
            </a:r>
            <a:r>
              <a:rPr lang="en-GB"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Spiele</a:t>
            </a:r>
            <a:r>
              <a:rPr lang="en-GB" dirty="0">
                <a:solidFill>
                  <a:schemeClr val="accent5">
                    <a:lumMod val="60000"/>
                    <a:lumOff val="40000"/>
                  </a:schemeClr>
                </a:solidFill>
                <a:effectLst>
                  <a:outerShdw blurRad="38100" dist="38100" dir="2700000" algn="tl">
                    <a:srgbClr val="000000">
                      <a:alpha val="43137"/>
                    </a:srgbClr>
                  </a:outerShdw>
                </a:effectLst>
                <a:sym typeface="Wingdings" pitchFamily="2" charset="2"/>
              </a:rPr>
              <a:t>)</a:t>
            </a:r>
          </a:p>
          <a:p>
            <a:pPr marL="1657350" lvl="3" indent="-285750">
              <a:buFont typeface="Wingdings" pitchFamily="2" charset="2"/>
              <a:buChar char="Ø"/>
            </a:pPr>
            <a:r>
              <a:rPr lang="en-GB" b="1"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zeigt</a:t>
            </a:r>
            <a:r>
              <a:rPr lang="en-GB" b="1"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r>
              <a:rPr lang="en-GB" b="1"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traditionelle</a:t>
            </a:r>
            <a:r>
              <a:rPr lang="en-GB" b="1" dirty="0">
                <a:solidFill>
                  <a:schemeClr val="accent5">
                    <a:lumMod val="60000"/>
                    <a:lumOff val="40000"/>
                  </a:schemeClr>
                </a:solidFill>
                <a:effectLst>
                  <a:outerShdw blurRad="38100" dist="38100" dir="2700000" algn="tl">
                    <a:srgbClr val="000000">
                      <a:alpha val="43137"/>
                    </a:srgbClr>
                  </a:outerShdw>
                </a:effectLst>
                <a:sym typeface="Wingdings" pitchFamily="2" charset="2"/>
              </a:rPr>
              <a:t> gender </a:t>
            </a:r>
            <a:r>
              <a:rPr lang="en-GB" b="1" dirty="0" err="1">
                <a:solidFill>
                  <a:schemeClr val="accent5">
                    <a:lumMod val="60000"/>
                    <a:lumOff val="40000"/>
                  </a:schemeClr>
                </a:solidFill>
                <a:effectLst>
                  <a:outerShdw blurRad="38100" dist="38100" dir="2700000" algn="tl">
                    <a:srgbClr val="000000">
                      <a:alpha val="43137"/>
                    </a:srgbClr>
                  </a:outerShdw>
                </a:effectLst>
                <a:sym typeface="Wingdings" pitchFamily="2" charset="2"/>
              </a:rPr>
              <a:t>ralationships</a:t>
            </a:r>
            <a:r>
              <a:rPr lang="en-GB" b="1" dirty="0">
                <a:solidFill>
                  <a:schemeClr val="accent5">
                    <a:lumMod val="60000"/>
                    <a:lumOff val="40000"/>
                  </a:schemeClr>
                </a:solidFill>
                <a:effectLst>
                  <a:outerShdw blurRad="38100" dist="38100" dir="2700000" algn="tl">
                    <a:srgbClr val="000000">
                      <a:alpha val="43137"/>
                    </a:srgbClr>
                  </a:outerShdw>
                </a:effectLst>
                <a:sym typeface="Wingdings" pitchFamily="2" charset="2"/>
              </a:rPr>
              <a:t> </a:t>
            </a:r>
            <a:endParaRPr lang="en-GB" b="1" dirty="0">
              <a:solidFill>
                <a:schemeClr val="accent5">
                  <a:lumMod val="60000"/>
                  <a:lumOff val="4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4373286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000"/>
                                        <p:tgtEl>
                                          <p:spTgt spid="4">
                                            <p:txEl>
                                              <p:pRg st="3" end="3"/>
                                            </p:txEl>
                                          </p:spTgt>
                                        </p:tgtEl>
                                      </p:cBhvr>
                                    </p:animEffect>
                                    <p:anim calcmode="lin" valueType="num">
                                      <p:cBhvr>
                                        <p:cTn id="2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1000"/>
                                        <p:tgtEl>
                                          <p:spTgt spid="4">
                                            <p:txEl>
                                              <p:pRg st="4" end="4"/>
                                            </p:txEl>
                                          </p:spTgt>
                                        </p:tgtEl>
                                      </p:cBhvr>
                                    </p:animEffect>
                                    <p:anim calcmode="lin" valueType="num">
                                      <p:cBhvr>
                                        <p:cTn id="3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1000"/>
                                        <p:tgtEl>
                                          <p:spTgt spid="4">
                                            <p:txEl>
                                              <p:pRg st="5" end="5"/>
                                            </p:txEl>
                                          </p:spTgt>
                                        </p:tgtEl>
                                      </p:cBhvr>
                                    </p:animEffect>
                                    <p:anim calcmode="lin" valueType="num">
                                      <p:cBhvr>
                                        <p:cTn id="3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1000"/>
                                        <p:tgtEl>
                                          <p:spTgt spid="4">
                                            <p:txEl>
                                              <p:pRg st="6" end="6"/>
                                            </p:txEl>
                                          </p:spTgt>
                                        </p:tgtEl>
                                      </p:cBhvr>
                                    </p:animEffect>
                                    <p:anim calcmode="lin" valueType="num">
                                      <p:cBhvr>
                                        <p:cTn id="44"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Effect transition="in" filter="fade">
                                      <p:cBhvr>
                                        <p:cTn id="55" dur="1000"/>
                                        <p:tgtEl>
                                          <p:spTgt spid="4">
                                            <p:txEl>
                                              <p:pRg st="8" end="8"/>
                                            </p:txEl>
                                          </p:spTgt>
                                        </p:tgtEl>
                                      </p:cBhvr>
                                    </p:animEffect>
                                    <p:anim calcmode="lin" valueType="num">
                                      <p:cBhvr>
                                        <p:cTn id="56"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par>
                          <p:cTn id="58" fill="hold">
                            <p:stCondLst>
                              <p:cond delay="9000"/>
                            </p:stCondLst>
                            <p:childTnLst>
                              <p:par>
                                <p:cTn id="59" presetID="42" presetClass="entr" presetSubtype="0" fill="hold" grpId="0" nodeType="afterEffect">
                                  <p:stCondLst>
                                    <p:cond delay="0"/>
                                  </p:stCondLst>
                                  <p:childTnLst>
                                    <p:set>
                                      <p:cBhvr>
                                        <p:cTn id="60" dur="1" fill="hold">
                                          <p:stCondLst>
                                            <p:cond delay="0"/>
                                          </p:stCondLst>
                                        </p:cTn>
                                        <p:tgtEl>
                                          <p:spTgt spid="4">
                                            <p:txEl>
                                              <p:pRg st="9" end="9"/>
                                            </p:txEl>
                                          </p:spTgt>
                                        </p:tgtEl>
                                        <p:attrNameLst>
                                          <p:attrName>style.visibility</p:attrName>
                                        </p:attrNameLst>
                                      </p:cBhvr>
                                      <p:to>
                                        <p:strVal val="visible"/>
                                      </p:to>
                                    </p:set>
                                    <p:animEffect transition="in" filter="fade">
                                      <p:cBhvr>
                                        <p:cTn id="61" dur="1000"/>
                                        <p:tgtEl>
                                          <p:spTgt spid="4">
                                            <p:txEl>
                                              <p:pRg st="9" end="9"/>
                                            </p:txEl>
                                          </p:spTgt>
                                        </p:tgtEl>
                                      </p:cBhvr>
                                    </p:animEffect>
                                    <p:anim calcmode="lin" valueType="num">
                                      <p:cBhvr>
                                        <p:cTn id="62"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3"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par>
                          <p:cTn id="64" fill="hold">
                            <p:stCondLst>
                              <p:cond delay="10000"/>
                            </p:stCondLst>
                            <p:childTnLst>
                              <p:par>
                                <p:cTn id="65" presetID="42" presetClass="entr" presetSubtype="0" fill="hold" grpId="0" nodeType="afterEffect">
                                  <p:stCondLst>
                                    <p:cond delay="0"/>
                                  </p:stCondLst>
                                  <p:childTnLst>
                                    <p:set>
                                      <p:cBhvr>
                                        <p:cTn id="66" dur="1" fill="hold">
                                          <p:stCondLst>
                                            <p:cond delay="0"/>
                                          </p:stCondLst>
                                        </p:cTn>
                                        <p:tgtEl>
                                          <p:spTgt spid="4">
                                            <p:txEl>
                                              <p:pRg st="10" end="10"/>
                                            </p:txEl>
                                          </p:spTgt>
                                        </p:tgtEl>
                                        <p:attrNameLst>
                                          <p:attrName>style.visibility</p:attrName>
                                        </p:attrNameLst>
                                      </p:cBhvr>
                                      <p:to>
                                        <p:strVal val="visible"/>
                                      </p:to>
                                    </p:set>
                                    <p:animEffect transition="in" filter="fade">
                                      <p:cBhvr>
                                        <p:cTn id="67" dur="1000"/>
                                        <p:tgtEl>
                                          <p:spTgt spid="4">
                                            <p:txEl>
                                              <p:pRg st="10" end="10"/>
                                            </p:txEl>
                                          </p:spTgt>
                                        </p:tgtEl>
                                      </p:cBhvr>
                                    </p:animEffect>
                                    <p:anim calcmode="lin" valueType="num">
                                      <p:cBhvr>
                                        <p:cTn id="68"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69"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par>
                          <p:cTn id="70" fill="hold">
                            <p:stCondLst>
                              <p:cond delay="11000"/>
                            </p:stCondLst>
                            <p:childTnLst>
                              <p:par>
                                <p:cTn id="71" presetID="42" presetClass="entr" presetSubtype="0" fill="hold" grpId="0" nodeType="afterEffect">
                                  <p:stCondLst>
                                    <p:cond delay="0"/>
                                  </p:stCondLst>
                                  <p:childTnLst>
                                    <p:set>
                                      <p:cBhvr>
                                        <p:cTn id="72" dur="1" fill="hold">
                                          <p:stCondLst>
                                            <p:cond delay="0"/>
                                          </p:stCondLst>
                                        </p:cTn>
                                        <p:tgtEl>
                                          <p:spTgt spid="4">
                                            <p:txEl>
                                              <p:pRg st="11" end="11"/>
                                            </p:txEl>
                                          </p:spTgt>
                                        </p:tgtEl>
                                        <p:attrNameLst>
                                          <p:attrName>style.visibility</p:attrName>
                                        </p:attrNameLst>
                                      </p:cBhvr>
                                      <p:to>
                                        <p:strVal val="visible"/>
                                      </p:to>
                                    </p:set>
                                    <p:animEffect transition="in" filter="fade">
                                      <p:cBhvr>
                                        <p:cTn id="73" dur="1000"/>
                                        <p:tgtEl>
                                          <p:spTgt spid="4">
                                            <p:txEl>
                                              <p:pRg st="11" end="11"/>
                                            </p:txEl>
                                          </p:spTgt>
                                        </p:tgtEl>
                                      </p:cBhvr>
                                    </p:animEffect>
                                    <p:anim calcmode="lin" valueType="num">
                                      <p:cBhvr>
                                        <p:cTn id="74"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75"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860032" y="1405220"/>
            <a:ext cx="4104456" cy="4832092"/>
          </a:xfrm>
          <a:prstGeom prst="rect">
            <a:avLst/>
          </a:prstGeom>
          <a:noFill/>
        </p:spPr>
        <p:txBody>
          <a:bodyPr wrap="square" rtlCol="0">
            <a:spAutoFit/>
          </a:bodyPr>
          <a:lstStyle/>
          <a:p>
            <a:r>
              <a:rPr lang="vi-VN" sz="1400" dirty="0"/>
              <a:t>ἀγ[αθῆι] τύχηι</a:t>
            </a:r>
            <a:r>
              <a:rPr lang="en-GB" sz="1400" dirty="0"/>
              <a:t> </a:t>
            </a:r>
            <a:r>
              <a:rPr lang="vi-VN" sz="1400" b="1" dirty="0"/>
              <a:t>ὑδροφόρος εὐσεβὴς Ἀρτέμιδος [Πατ]ν̣ίας</a:t>
            </a:r>
            <a:r>
              <a:rPr lang="vi-VN" sz="1400" dirty="0"/>
              <a:t>| καὶ τῆς ἐπὶ πύ[λαις καὶ τῆς ․3-4․ καὶ τῆς Χι]</a:t>
            </a:r>
            <a:r>
              <a:rPr lang="en-GB" sz="1400" dirty="0"/>
              <a:t>|</a:t>
            </a:r>
            <a:r>
              <a:rPr lang="vi-VN" sz="1400" dirty="0"/>
              <a:t>τώνης καὶ τῆς Πυθίης Αὐρ(ηλία) Διονυσο[δ]ώρα Μα|τρῶνα, </a:t>
            </a:r>
            <a:r>
              <a:rPr lang="vi-VN" sz="1400" b="1" dirty="0"/>
              <a:t>ἀρχιέρια τῶ[ν Σεβαστῶν</a:t>
            </a:r>
            <a:r>
              <a:rPr lang="vi-VN" sz="1400" dirty="0"/>
              <a:t>, Μάρ(κου) Αὐρ(ηλίου)? —]</a:t>
            </a:r>
          </a:p>
          <a:p>
            <a:r>
              <a:rPr lang="vi-VN" sz="1400" dirty="0"/>
              <a:t>ανοῦ ἀγωνοθέτου, ἄρχοντος, πανηγ[υ]ριάρχου,| τελείου πρὸς παντ[․․</a:t>
            </a:r>
            <a:r>
              <a:rPr lang="en-GB" sz="1400" dirty="0"/>
              <a:t>c.8․․․ </a:t>
            </a:r>
            <a:r>
              <a:rPr lang="vi-VN" sz="1400" dirty="0"/>
              <a:t>λιτουργοῦ, τοῦ]</a:t>
            </a:r>
          </a:p>
          <a:p>
            <a:r>
              <a:rPr lang="vi-VN" sz="1400" baseline="30000" dirty="0"/>
              <a:t>5</a:t>
            </a:r>
            <a:r>
              <a:rPr lang="vi-VN" sz="1400" dirty="0"/>
              <a:t>Μάρ(κου) Αὐρ(ηλίου) Ἀπη̣μ̣ά̣ν̣[τ]ου ἀ[ρχ]ιερέως Μιλήτου [καὶ ἀσ]ιάρχο|υ ναῶν τῶν ἐν Ἐφ[έσῳ ἡμερῶν ․1-2․]</a:t>
            </a:r>
            <a:r>
              <a:rPr lang="en-GB" sz="1400" dirty="0"/>
              <a:t> </a:t>
            </a:r>
            <a:r>
              <a:rPr lang="vi-VN" sz="1400" dirty="0"/>
              <a:t>καὶ τὰς ἄλλας τ̣[ρεῖς?] ποιήσαντος ἀπο[τόμους] π̣ο̣ν̣τ̣ά̣|ρχ[ου]?· πρὸς πατρὸς [ἐκγόνη —]</a:t>
            </a:r>
            <a:r>
              <a:rPr lang="en-GB" sz="1400" dirty="0"/>
              <a:t> </a:t>
            </a:r>
            <a:r>
              <a:rPr lang="vi-VN" sz="1400" dirty="0"/>
              <a:t>ὠνάρ̣χ̣ου̣, [․․․8․․․․]ου, ἀγωνοθέτο[υ, στε]φανηφό|ρου, τελίου λιτουρ[γοῦ· μητρὸς δὲ Αὐρ(ηλίας)? Ἁγ?]νοσύνη̣[ς] Λ․[․․․]ΟΤ[․․]νιατατω̣[․․․ ὑφ’] ὧν τοῦ| γένους ἐπεκοσμήθη [ὁ ἐν Διδύμοις ναός, τῆς]</a:t>
            </a:r>
            <a:r>
              <a:rPr lang="en-GB" sz="1400" dirty="0"/>
              <a:t> </a:t>
            </a:r>
            <a:r>
              <a:rPr lang="vi-VN" sz="1400" dirty="0"/>
              <a:t>Μάρ(κου) Αὐρ(ηλίου) Βιβλιανοῦ ἀγωνοθέτου [․4-5․] στεφαν|ηφόρου· πρὸς μητρὸς [ἐκγόνη — ἀγω]</a:t>
            </a:r>
            <a:r>
              <a:rPr lang="vi-VN" sz="1400" baseline="30000" dirty="0"/>
              <a:t>10</a:t>
            </a:r>
            <a:r>
              <a:rPr lang="vi-VN" sz="1400" dirty="0"/>
              <a:t>νοθέτου, βουλάρχου· τὰ δὲ λοιπ[ὰ τὸ φιλό]θ̣υτον καὶ| φιλότιμον αὐτῆς γέ[νος ἀνδριᾶσιν καὶ εἰκόσιν τε][τίμη]ται. ὑδροφόρησεν ἐπὶ προφήτου [τοῦ λα]μ̣προτάτο|υ Π[․4․․]ου Ἀρτεμιδώρου.</a:t>
            </a:r>
            <a:endParaRPr lang="en-GB" sz="1400" dirty="0"/>
          </a:p>
        </p:txBody>
      </p:sp>
      <p:sp>
        <p:nvSpPr>
          <p:cNvPr id="5" name="Title 1"/>
          <p:cNvSpPr>
            <a:spLocks noGrp="1"/>
          </p:cNvSpPr>
          <p:nvPr>
            <p:ph type="title"/>
          </p:nvPr>
        </p:nvSpPr>
        <p:spPr>
          <a:xfrm>
            <a:off x="457200" y="188640"/>
            <a:ext cx="8229600" cy="1143000"/>
          </a:xfrm>
        </p:spPr>
        <p:txBody>
          <a:bodyPr/>
          <a:lstStyle/>
          <a:p>
            <a:r>
              <a:rPr lang="en-GB" dirty="0" err="1"/>
              <a:t>Didyma</a:t>
            </a:r>
            <a:r>
              <a:rPr lang="en-GB" dirty="0"/>
              <a:t> / </a:t>
            </a:r>
            <a:r>
              <a:rPr lang="en-GB" dirty="0" err="1"/>
              <a:t>Milet</a:t>
            </a:r>
            <a:r>
              <a:rPr lang="en-GB" dirty="0"/>
              <a:t>: </a:t>
            </a:r>
            <a:r>
              <a:rPr lang="el-GR" dirty="0">
                <a:solidFill>
                  <a:schemeClr val="accent5">
                    <a:lumMod val="60000"/>
                    <a:lumOff val="40000"/>
                  </a:schemeClr>
                </a:solidFill>
              </a:rPr>
              <a:t>ὑδροφόρος </a:t>
            </a:r>
            <a:endParaRPr lang="en-GB" dirty="0"/>
          </a:p>
        </p:txBody>
      </p:sp>
      <p:sp>
        <p:nvSpPr>
          <p:cNvPr id="8" name="Content Placeholder 2"/>
          <p:cNvSpPr>
            <a:spLocks noGrp="1"/>
          </p:cNvSpPr>
          <p:nvPr>
            <p:ph idx="1"/>
          </p:nvPr>
        </p:nvSpPr>
        <p:spPr>
          <a:xfrm>
            <a:off x="35496" y="2065873"/>
            <a:ext cx="4608512" cy="4171439"/>
          </a:xfrm>
        </p:spPr>
        <p:txBody>
          <a:bodyPr>
            <a:normAutofit fontScale="92500" lnSpcReduction="20000"/>
          </a:bodyPr>
          <a:lstStyle/>
          <a:p>
            <a:pPr lvl="1"/>
            <a:r>
              <a:rPr lang="en-GB" i="1" dirty="0" err="1">
                <a:effectLst>
                  <a:outerShdw blurRad="38100" dist="38100" dir="2700000" algn="tl">
                    <a:srgbClr val="000000">
                      <a:alpha val="43137"/>
                    </a:srgbClr>
                  </a:outerShdw>
                </a:effectLst>
              </a:rPr>
              <a:t>Wichtigstes</a:t>
            </a:r>
            <a:r>
              <a:rPr lang="en-GB" i="1" dirty="0">
                <a:effectLst>
                  <a:outerShdw blurRad="38100" dist="38100" dir="2700000" algn="tl">
                    <a:srgbClr val="000000">
                      <a:alpha val="43137"/>
                    </a:srgbClr>
                  </a:outerShdw>
                </a:effectLst>
              </a:rPr>
              <a:t> </a:t>
            </a:r>
            <a:r>
              <a:rPr lang="en-GB" i="1" dirty="0" err="1">
                <a:effectLst>
                  <a:outerShdw blurRad="38100" dist="38100" dir="2700000" algn="tl">
                    <a:srgbClr val="000000">
                      <a:alpha val="43137"/>
                    </a:srgbClr>
                  </a:outerShdw>
                </a:effectLst>
              </a:rPr>
              <a:t>Priesteramt</a:t>
            </a:r>
            <a:r>
              <a:rPr lang="en-GB" i="1" dirty="0">
                <a:effectLst>
                  <a:outerShdw blurRad="38100" dist="38100" dir="2700000" algn="tl">
                    <a:srgbClr val="000000">
                      <a:alpha val="43137"/>
                    </a:srgbClr>
                  </a:outerShdw>
                </a:effectLst>
              </a:rPr>
              <a:t> </a:t>
            </a:r>
            <a:br>
              <a:rPr lang="en-GB" i="1" dirty="0">
                <a:effectLst>
                  <a:outerShdw blurRad="38100" dist="38100" dir="2700000" algn="tl">
                    <a:srgbClr val="000000">
                      <a:alpha val="43137"/>
                    </a:srgbClr>
                  </a:outerShdw>
                </a:effectLst>
              </a:rPr>
            </a:br>
            <a:r>
              <a:rPr lang="en-GB" i="1" dirty="0" err="1">
                <a:effectLst>
                  <a:outerShdw blurRad="38100" dist="38100" dir="2700000" algn="tl">
                    <a:srgbClr val="000000">
                      <a:alpha val="43137"/>
                    </a:srgbClr>
                  </a:outerShdw>
                </a:effectLst>
              </a:rPr>
              <a:t>für</a:t>
            </a:r>
            <a:r>
              <a:rPr lang="en-GB" i="1" dirty="0">
                <a:effectLst>
                  <a:outerShdw blurRad="38100" dist="38100" dir="2700000" algn="tl">
                    <a:srgbClr val="000000">
                      <a:alpha val="43137"/>
                    </a:srgbClr>
                  </a:outerShdw>
                </a:effectLst>
              </a:rPr>
              <a:t> Frauen in </a:t>
            </a:r>
            <a:r>
              <a:rPr lang="en-GB" i="1" dirty="0" err="1">
                <a:effectLst>
                  <a:outerShdw blurRad="38100" dist="38100" dir="2700000" algn="tl">
                    <a:srgbClr val="000000">
                      <a:alpha val="43137"/>
                    </a:srgbClr>
                  </a:outerShdw>
                </a:effectLst>
              </a:rPr>
              <a:t>Milet</a:t>
            </a:r>
            <a:r>
              <a:rPr lang="en-GB" i="1" dirty="0">
                <a:effectLst>
                  <a:outerShdw blurRad="38100" dist="38100" dir="2700000" algn="tl">
                    <a:srgbClr val="000000">
                      <a:alpha val="43137"/>
                    </a:srgbClr>
                  </a:outerShdw>
                </a:effectLst>
              </a:rPr>
              <a:t>/</a:t>
            </a:r>
            <a:r>
              <a:rPr lang="en-GB" i="1" dirty="0" err="1">
                <a:effectLst>
                  <a:outerShdw blurRad="38100" dist="38100" dir="2700000" algn="tl">
                    <a:srgbClr val="000000">
                      <a:alpha val="43137"/>
                    </a:srgbClr>
                  </a:outerShdw>
                </a:effectLst>
              </a:rPr>
              <a:t>Didyma</a:t>
            </a:r>
            <a:r>
              <a:rPr lang="en-GB" i="1" dirty="0">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hydrophoros</a:t>
            </a:r>
            <a:endParaRPr lang="en-GB" b="1" i="1" dirty="0">
              <a:solidFill>
                <a:schemeClr val="accent5">
                  <a:lumMod val="60000"/>
                  <a:lumOff val="40000"/>
                </a:schemeClr>
              </a:solidFill>
              <a:effectLst>
                <a:outerShdw blurRad="38100" dist="38100" dir="2700000" algn="tl">
                  <a:srgbClr val="000000">
                    <a:alpha val="43137"/>
                  </a:srgbClr>
                </a:outerShdw>
              </a:effectLst>
            </a:endParaRPr>
          </a:p>
          <a:p>
            <a:pPr lvl="1"/>
            <a:r>
              <a:rPr lang="en-GB" dirty="0">
                <a:solidFill>
                  <a:schemeClr val="accent5">
                    <a:lumMod val="60000"/>
                    <a:lumOff val="40000"/>
                  </a:schemeClr>
                </a:solidFill>
                <a:effectLst>
                  <a:outerShdw blurRad="38100" dist="38100" dir="2700000" algn="tl">
                    <a:srgbClr val="000000">
                      <a:alpha val="43137"/>
                    </a:srgbClr>
                  </a:outerShdw>
                </a:effectLst>
              </a:rPr>
              <a:t>Der Start </a:t>
            </a:r>
            <a:r>
              <a:rPr lang="en-GB" dirty="0" err="1">
                <a:solidFill>
                  <a:schemeClr val="accent5">
                    <a:lumMod val="60000"/>
                    <a:lumOff val="40000"/>
                  </a:schemeClr>
                </a:solidFill>
                <a:effectLst>
                  <a:outerShdw blurRad="38100" dist="38100" dir="2700000" algn="tl">
                    <a:srgbClr val="000000">
                      <a:alpha val="43137"/>
                    </a:srgbClr>
                  </a:outerShdw>
                </a:effectLst>
              </a:rPr>
              <a:t>einer</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weiblichen</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Karriere</a:t>
            </a:r>
            <a:r>
              <a:rPr lang="en-GB" dirty="0">
                <a:solidFill>
                  <a:schemeClr val="accent5">
                    <a:lumMod val="60000"/>
                    <a:lumOff val="40000"/>
                  </a:schemeClr>
                </a:solidFill>
                <a:effectLst>
                  <a:outerShdw blurRad="38100" dist="38100" dir="2700000" algn="tl">
                    <a:srgbClr val="000000">
                      <a:alpha val="43137"/>
                    </a:srgbClr>
                  </a:outerShdw>
                </a:effectLst>
              </a:rPr>
              <a:t>? </a:t>
            </a:r>
          </a:p>
          <a:p>
            <a:pPr lvl="1"/>
            <a:endParaRPr lang="en-GB" dirty="0">
              <a:solidFill>
                <a:schemeClr val="accent5">
                  <a:lumMod val="60000"/>
                  <a:lumOff val="40000"/>
                </a:schemeClr>
              </a:solidFill>
              <a:effectLst>
                <a:outerShdw blurRad="38100" dist="38100" dir="2700000" algn="tl">
                  <a:srgbClr val="000000">
                    <a:alpha val="43137"/>
                  </a:srgbClr>
                </a:outerShdw>
              </a:effectLst>
            </a:endParaRPr>
          </a:p>
          <a:p>
            <a:pPr lvl="1"/>
            <a:r>
              <a:rPr lang="en-GB" i="1" dirty="0" err="1">
                <a:effectLst>
                  <a:outerShdw blurRad="38100" dist="38100" dir="2700000" algn="tl">
                    <a:srgbClr val="000000">
                      <a:alpha val="43137"/>
                    </a:srgbClr>
                  </a:outerShdw>
                </a:effectLst>
              </a:rPr>
              <a:t>Insgesamt</a:t>
            </a:r>
            <a:r>
              <a:rPr lang="en-GB" i="1" dirty="0">
                <a:effectLst>
                  <a:outerShdw blurRad="38100" dist="38100" dir="2700000" algn="tl">
                    <a:srgbClr val="000000">
                      <a:alpha val="43137"/>
                    </a:srgbClr>
                  </a:outerShdw>
                </a:effectLst>
              </a:rPr>
              <a:t> 113 </a:t>
            </a:r>
            <a:r>
              <a:rPr lang="en-GB" i="1" dirty="0" err="1">
                <a:effectLst>
                  <a:outerShdw blurRad="38100" dist="38100" dir="2700000" algn="tl">
                    <a:srgbClr val="000000">
                      <a:alpha val="43137"/>
                    </a:srgbClr>
                  </a:outerShdw>
                </a:effectLst>
              </a:rPr>
              <a:t>hydrophoroi</a:t>
            </a:r>
            <a:r>
              <a:rPr lang="en-GB" i="1" dirty="0">
                <a:effectLst>
                  <a:outerShdw blurRad="38100" dist="38100" dir="2700000" algn="tl">
                    <a:srgbClr val="000000">
                      <a:alpha val="43137"/>
                    </a:srgbClr>
                  </a:outerShdw>
                </a:effectLst>
              </a:rPr>
              <a:t> </a:t>
            </a:r>
            <a:r>
              <a:rPr lang="en-GB" i="1" dirty="0" err="1">
                <a:effectLst>
                  <a:outerShdw blurRad="38100" dist="38100" dir="2700000" algn="tl">
                    <a:srgbClr val="000000">
                      <a:alpha val="43137"/>
                    </a:srgbClr>
                  </a:outerShdw>
                </a:effectLst>
              </a:rPr>
              <a:t>belegt</a:t>
            </a:r>
            <a:br>
              <a:rPr lang="en-GB" i="1" dirty="0">
                <a:effectLst>
                  <a:outerShdw blurRad="38100" dist="38100" dir="2700000" algn="tl">
                    <a:srgbClr val="000000">
                      <a:alpha val="43137"/>
                    </a:srgbClr>
                  </a:outerShdw>
                </a:effectLst>
              </a:rPr>
            </a:br>
            <a:r>
              <a:rPr lang="en-GB" i="1" dirty="0">
                <a:effectLst>
                  <a:outerShdw blurRad="38100" dist="38100" dir="2700000" algn="tl">
                    <a:srgbClr val="000000">
                      <a:alpha val="43137"/>
                    </a:srgbClr>
                  </a:outerShdw>
                </a:effectLst>
              </a:rPr>
              <a:t>(87 </a:t>
            </a:r>
            <a:r>
              <a:rPr lang="en-GB" i="1" dirty="0" err="1">
                <a:effectLst>
                  <a:outerShdw blurRad="38100" dist="38100" dir="2700000" algn="tl">
                    <a:srgbClr val="000000">
                      <a:alpha val="43137"/>
                    </a:srgbClr>
                  </a:outerShdw>
                </a:effectLst>
              </a:rPr>
              <a:t>aus</a:t>
            </a:r>
            <a:r>
              <a:rPr lang="en-GB" i="1" dirty="0">
                <a:effectLst>
                  <a:outerShdw blurRad="38100" dist="38100" dir="2700000" algn="tl">
                    <a:srgbClr val="000000">
                      <a:alpha val="43137"/>
                    </a:srgbClr>
                  </a:outerShdw>
                </a:effectLst>
              </a:rPr>
              <a:t> </a:t>
            </a:r>
            <a:r>
              <a:rPr lang="en-GB" i="1" dirty="0" err="1">
                <a:effectLst>
                  <a:outerShdw blurRad="38100" dist="38100" dir="2700000" algn="tl">
                    <a:srgbClr val="000000">
                      <a:alpha val="43137"/>
                    </a:srgbClr>
                  </a:outerShdw>
                </a:effectLst>
              </a:rPr>
              <a:t>dem</a:t>
            </a:r>
            <a:r>
              <a:rPr lang="en-GB" i="1" dirty="0">
                <a:effectLst>
                  <a:outerShdw blurRad="38100" dist="38100" dir="2700000" algn="tl">
                    <a:srgbClr val="000000">
                      <a:alpha val="43137"/>
                    </a:srgbClr>
                  </a:outerShdw>
                </a:effectLst>
              </a:rPr>
              <a:t> 1.-3. </a:t>
            </a:r>
            <a:r>
              <a:rPr lang="en-GB" i="1" dirty="0" err="1">
                <a:effectLst>
                  <a:outerShdw blurRad="38100" dist="38100" dir="2700000" algn="tl">
                    <a:srgbClr val="000000">
                      <a:alpha val="43137"/>
                    </a:srgbClr>
                  </a:outerShdw>
                </a:effectLst>
              </a:rPr>
              <a:t>Jh</a:t>
            </a:r>
            <a:r>
              <a:rPr lang="en-GB" i="1" dirty="0">
                <a:effectLst>
                  <a:outerShdw blurRad="38100" dist="38100" dir="2700000" algn="tl">
                    <a:srgbClr val="000000">
                      <a:alpha val="43137"/>
                    </a:srgbClr>
                  </a:outerShdw>
                </a:effectLst>
              </a:rPr>
              <a:t>. n. Chr.)</a:t>
            </a:r>
          </a:p>
          <a:p>
            <a:pPr lvl="2"/>
            <a:r>
              <a:rPr lang="en-GB" dirty="0" err="1">
                <a:effectLst>
                  <a:outerShdw blurRad="38100" dist="38100" dir="2700000" algn="tl">
                    <a:srgbClr val="000000">
                      <a:alpha val="43137"/>
                    </a:srgbClr>
                  </a:outerShdw>
                </a:effectLst>
              </a:rPr>
              <a:t>wörtlich</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Wasserträger</a:t>
            </a:r>
            <a:r>
              <a:rPr lang="en-GB" dirty="0">
                <a:effectLst>
                  <a:outerShdw blurRad="38100" dist="38100" dir="2700000" algn="tl">
                    <a:srgbClr val="000000">
                      <a:alpha val="43137"/>
                    </a:srgbClr>
                  </a:outerShdw>
                </a:effectLst>
              </a:rPr>
              <a:t>’</a:t>
            </a:r>
          </a:p>
          <a:p>
            <a:pPr lvl="2"/>
            <a:r>
              <a:rPr lang="en-GB" dirty="0" err="1">
                <a:effectLst>
                  <a:outerShdw blurRad="38100" dist="38100" dir="2700000" algn="tl">
                    <a:srgbClr val="000000">
                      <a:alpha val="43137"/>
                    </a:srgbClr>
                  </a:outerShdw>
                </a:effectLst>
              </a:rPr>
              <a:t>Normalerweise</a:t>
            </a:r>
            <a:r>
              <a:rPr lang="en-GB" dirty="0">
                <a:effectLst>
                  <a:outerShdw blurRad="38100" dist="38100" dir="2700000" algn="tl">
                    <a:srgbClr val="000000">
                      <a:alpha val="43137"/>
                    </a:srgbClr>
                  </a:outerShdw>
                </a:effectLst>
              </a:rPr>
              <a:t> </a:t>
            </a:r>
            <a:br>
              <a:rPr lang="en-GB" dirty="0">
                <a:effectLst>
                  <a:outerShdw blurRad="38100" dist="38100" dir="2700000" algn="tl">
                    <a:srgbClr val="000000">
                      <a:alpha val="43137"/>
                    </a:srgbClr>
                  </a:outerShdw>
                </a:effectLst>
              </a:rPr>
            </a:br>
            <a:r>
              <a:rPr lang="en-GB" b="1" dirty="0" err="1">
                <a:effectLst>
                  <a:outerShdw blurRad="38100" dist="38100" dir="2700000" algn="tl">
                    <a:srgbClr val="000000">
                      <a:alpha val="43137"/>
                    </a:srgbClr>
                  </a:outerShdw>
                </a:effectLst>
              </a:rPr>
              <a:t>junge</a:t>
            </a:r>
            <a:r>
              <a:rPr lang="en-GB" b="1" dirty="0">
                <a:effectLst>
                  <a:outerShdw blurRad="38100" dist="38100" dir="2700000" algn="tl">
                    <a:srgbClr val="000000">
                      <a:alpha val="43137"/>
                    </a:srgbClr>
                  </a:outerShdw>
                </a:effectLst>
              </a:rPr>
              <a:t>, </a:t>
            </a:r>
            <a:r>
              <a:rPr lang="en-GB" b="1" dirty="0" err="1">
                <a:effectLst>
                  <a:outerShdw blurRad="38100" dist="38100" dir="2700000" algn="tl">
                    <a:srgbClr val="000000">
                      <a:alpha val="43137"/>
                    </a:srgbClr>
                  </a:outerShdw>
                </a:effectLst>
              </a:rPr>
              <a:t>unverheirate</a:t>
            </a:r>
            <a:r>
              <a:rPr lang="en-GB" b="1" dirty="0">
                <a:effectLst>
                  <a:outerShdw blurRad="38100" dist="38100" dir="2700000" algn="tl">
                    <a:srgbClr val="000000">
                      <a:alpha val="43137"/>
                    </a:srgbClr>
                  </a:outerShdw>
                </a:effectLst>
              </a:rPr>
              <a:t> </a:t>
            </a:r>
            <a:r>
              <a:rPr lang="en-GB" dirty="0">
                <a:effectLst>
                  <a:outerShdw blurRad="38100" dist="38100" dir="2700000" algn="tl">
                    <a:srgbClr val="000000">
                      <a:alpha val="43137"/>
                    </a:srgbClr>
                  </a:outerShdw>
                </a:effectLst>
              </a:rPr>
              <a:t>Frauen/</a:t>
            </a:r>
            <a:r>
              <a:rPr lang="en-GB" dirty="0" err="1">
                <a:effectLst>
                  <a:outerShdw blurRad="38100" dist="38100" dir="2700000" algn="tl">
                    <a:srgbClr val="000000">
                      <a:alpha val="43137"/>
                    </a:srgbClr>
                  </a:outerShdw>
                </a:effectLst>
              </a:rPr>
              <a:t>Mädchen</a:t>
            </a:r>
            <a:endParaRPr lang="en-GB" dirty="0">
              <a:effectLst>
                <a:outerShdw blurRad="38100" dist="38100" dir="2700000" algn="tl">
                  <a:srgbClr val="000000">
                    <a:alpha val="43137"/>
                  </a:srgbClr>
                </a:outerShdw>
              </a:effectLst>
            </a:endParaRPr>
          </a:p>
          <a:p>
            <a:pPr lvl="3"/>
            <a:r>
              <a:rPr lang="en-GB" dirty="0" err="1">
                <a:effectLst>
                  <a:outerShdw blurRad="38100" dist="38100" dir="2700000" algn="tl">
                    <a:srgbClr val="000000">
                      <a:alpha val="43137"/>
                    </a:srgbClr>
                  </a:outerShdw>
                </a:effectLst>
              </a:rPr>
              <a:t>Normalerweise</a:t>
            </a:r>
            <a:r>
              <a:rPr lang="en-GB" dirty="0">
                <a:effectLst>
                  <a:outerShdw blurRad="38100" dist="38100" dir="2700000" algn="tl">
                    <a:srgbClr val="000000">
                      <a:alpha val="43137"/>
                    </a:srgbClr>
                  </a:outerShdw>
                </a:effectLst>
              </a:rPr>
              <a:t> war </a:t>
            </a:r>
            <a:r>
              <a:rPr lang="en-GB" dirty="0" err="1">
                <a:effectLst>
                  <a:outerShdw blurRad="38100" dist="38100" dir="2700000" algn="tl">
                    <a:srgbClr val="000000">
                      <a:alpha val="43137"/>
                    </a:srgbClr>
                  </a:outerShdw>
                </a:effectLst>
              </a:rPr>
              <a:t>Vater</a:t>
            </a:r>
            <a:r>
              <a:rPr lang="en-GB" dirty="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Prophet</a:t>
            </a:r>
            <a:r>
              <a:rPr lang="en-GB" dirty="0">
                <a:effectLst>
                  <a:outerShdw blurRad="38100" dist="38100" dir="2700000" algn="tl">
                    <a:srgbClr val="000000">
                      <a:alpha val="43137"/>
                    </a:srgbClr>
                  </a:outerShdw>
                </a:effectLst>
              </a:rPr>
              <a:t> der </a:t>
            </a:r>
            <a:r>
              <a:rPr lang="en-GB" dirty="0" err="1">
                <a:effectLst>
                  <a:outerShdw blurRad="38100" dist="38100" dir="2700000" algn="tl">
                    <a:srgbClr val="000000">
                      <a:alpha val="43137"/>
                    </a:srgbClr>
                  </a:outerShdw>
                </a:effectLst>
              </a:rPr>
              <a:t>Göttin</a:t>
            </a:r>
            <a:r>
              <a:rPr lang="en-GB" dirty="0">
                <a:effectLst>
                  <a:outerShdw blurRad="38100" dist="38100" dir="2700000" algn="tl">
                    <a:srgbClr val="000000">
                      <a:alpha val="43137"/>
                    </a:srgbClr>
                  </a:outerShdw>
                </a:effectLst>
              </a:rPr>
              <a:t>; </a:t>
            </a:r>
            <a:br>
              <a:rPr lang="en-GB" dirty="0">
                <a:effectLst>
                  <a:outerShdw blurRad="38100" dist="38100" dir="2700000" algn="tl">
                    <a:srgbClr val="000000">
                      <a:alpha val="43137"/>
                    </a:srgbClr>
                  </a:outerShdw>
                </a:effectLst>
              </a:rPr>
            </a:br>
            <a:r>
              <a:rPr lang="en-GB" dirty="0" err="1">
                <a:effectLst>
                  <a:outerShdw blurRad="38100" dist="38100" dir="2700000" algn="tl">
                    <a:srgbClr val="000000">
                      <a:alpha val="43137"/>
                    </a:srgbClr>
                  </a:outerShdw>
                </a:effectLst>
              </a:rPr>
              <a:t>dafür</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kein</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Ehemann</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erwaehnt</a:t>
            </a:r>
            <a:r>
              <a:rPr lang="en-GB" dirty="0">
                <a:effectLst>
                  <a:outerShdw blurRad="38100" dist="38100" dir="2700000" algn="tl">
                    <a:srgbClr val="000000">
                      <a:alpha val="43137"/>
                    </a:srgbClr>
                  </a:outerShdw>
                </a:effectLst>
              </a:rPr>
              <a:t>.</a:t>
            </a:r>
          </a:p>
          <a:p>
            <a:pPr lvl="4"/>
            <a:r>
              <a:rPr lang="en-GB" dirty="0">
                <a:effectLst>
                  <a:outerShdw blurRad="38100" dist="38100" dir="2700000" algn="tl">
                    <a:srgbClr val="000000">
                      <a:alpha val="43137"/>
                    </a:srgbClr>
                  </a:outerShdw>
                </a:effectLst>
              </a:rPr>
              <a:t>Cf. </a:t>
            </a:r>
            <a:r>
              <a:rPr lang="en-GB" dirty="0" err="1">
                <a:effectLst>
                  <a:outerShdw blurRad="38100" dist="38100" dir="2700000" algn="tl">
                    <a:srgbClr val="000000">
                      <a:alpha val="43137"/>
                    </a:srgbClr>
                  </a:outerShdw>
                </a:effectLst>
              </a:rPr>
              <a:t>I.Didyma</a:t>
            </a:r>
            <a:r>
              <a:rPr lang="en-GB" dirty="0">
                <a:effectLst>
                  <a:outerShdw blurRad="38100" dist="38100" dir="2700000" algn="tl">
                    <a:srgbClr val="000000">
                      <a:alpha val="43137"/>
                    </a:srgbClr>
                  </a:outerShdw>
                </a:effectLst>
              </a:rPr>
              <a:t> no. 322, l.4</a:t>
            </a:r>
          </a:p>
        </p:txBody>
      </p:sp>
      <p:sp>
        <p:nvSpPr>
          <p:cNvPr id="6" name="TextBox 5"/>
          <p:cNvSpPr txBox="1"/>
          <p:nvPr/>
        </p:nvSpPr>
        <p:spPr>
          <a:xfrm>
            <a:off x="2929242" y="4549676"/>
            <a:ext cx="3816424" cy="2308324"/>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marL="285750" lvl="1" indent="-285750">
              <a:buFont typeface="Wingdings"/>
              <a:buChar char="à"/>
            </a:pPr>
            <a:r>
              <a:rPr lang="fr-FR" b="1" dirty="0">
                <a:solidFill>
                  <a:schemeClr val="accent5">
                    <a:lumMod val="60000"/>
                    <a:lumOff val="40000"/>
                  </a:schemeClr>
                </a:solidFill>
                <a:effectLst>
                  <a:outerShdw blurRad="38100" dist="38100" dir="2700000" algn="tl">
                    <a:srgbClr val="000000">
                      <a:alpha val="43137"/>
                    </a:srgbClr>
                  </a:outerShdw>
                </a:effectLst>
              </a:rPr>
              <a:t>Rolle des </a:t>
            </a:r>
            <a:r>
              <a:rPr lang="fr-FR" b="1" dirty="0" err="1">
                <a:solidFill>
                  <a:schemeClr val="accent5">
                    <a:lumMod val="60000"/>
                    <a:lumOff val="40000"/>
                  </a:schemeClr>
                </a:solidFill>
                <a:effectLst>
                  <a:outerShdw blurRad="38100" dist="38100" dir="2700000" algn="tl">
                    <a:srgbClr val="000000">
                      <a:alpha val="43137"/>
                    </a:srgbClr>
                  </a:outerShdw>
                </a:effectLst>
              </a:rPr>
              <a:t>Großvaters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nicht</a:t>
            </a:r>
            <a:r>
              <a:rPr lang="fr-FR" b="1" dirty="0">
                <a:solidFill>
                  <a:schemeClr val="accent5">
                    <a:lumMod val="60000"/>
                    <a:lumOff val="40000"/>
                  </a:schemeClr>
                </a:solidFill>
                <a:effectLst>
                  <a:outerShdw blurRad="38100" dist="38100" dir="2700000" algn="tl">
                    <a:srgbClr val="000000">
                      <a:alpha val="43137"/>
                    </a:srgbClr>
                  </a:outerShdw>
                </a:effectLst>
              </a:rPr>
              <a:t> des </a:t>
            </a:r>
            <a:r>
              <a:rPr lang="fr-FR" b="1" dirty="0" err="1">
                <a:solidFill>
                  <a:schemeClr val="accent5">
                    <a:lumMod val="60000"/>
                    <a:lumOff val="40000"/>
                  </a:schemeClr>
                </a:solidFill>
                <a:effectLst>
                  <a:outerShdw blurRad="38100" dist="38100" dir="2700000" algn="tl">
                    <a:srgbClr val="000000">
                      <a:alpha val="43137"/>
                    </a:srgbClr>
                  </a:outerShdw>
                </a:effectLst>
              </a:rPr>
              <a:t>Ehemanns</a:t>
            </a:r>
            <a:endParaRPr lang="fr-FR" b="1" dirty="0">
              <a:solidFill>
                <a:schemeClr val="accent5">
                  <a:lumMod val="60000"/>
                  <a:lumOff val="40000"/>
                </a:schemeClr>
              </a:solidFill>
              <a:effectLst>
                <a:outerShdw blurRad="38100" dist="38100" dir="2700000" algn="tl">
                  <a:srgbClr val="000000">
                    <a:alpha val="43137"/>
                  </a:srgbClr>
                </a:outerShdw>
              </a:effectLst>
            </a:endParaRPr>
          </a:p>
          <a:p>
            <a:pPr marL="285750" lvl="1" indent="-285750">
              <a:buFont typeface="Wingdings"/>
              <a:buChar char="à"/>
            </a:pPr>
            <a:r>
              <a:rPr lang="fr-FR" b="1" dirty="0" err="1">
                <a:solidFill>
                  <a:schemeClr val="accent5">
                    <a:lumMod val="60000"/>
                    <a:lumOff val="40000"/>
                  </a:schemeClr>
                </a:solidFill>
                <a:effectLst>
                  <a:outerShdw blurRad="38100" dist="38100" dir="2700000" algn="tl">
                    <a:srgbClr val="000000">
                      <a:alpha val="43137"/>
                    </a:srgbClr>
                  </a:outerShdw>
                </a:effectLst>
              </a:rPr>
              <a:t>Vielleicht</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Mitglied</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einer</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Familie</a:t>
            </a:r>
            <a:r>
              <a:rPr lang="fr-FR" b="1" dirty="0">
                <a:solidFill>
                  <a:schemeClr val="accent5">
                    <a:lumMod val="60000"/>
                    <a:lumOff val="40000"/>
                  </a:schemeClr>
                </a:solidFill>
                <a:effectLst>
                  <a:outerShdw blurRad="38100" dist="38100" dir="2700000" algn="tl">
                    <a:srgbClr val="000000">
                      <a:alpha val="43137"/>
                    </a:srgbClr>
                  </a:outerShdw>
                </a:effectLst>
              </a:rPr>
              <a:t>, in der </a:t>
            </a:r>
            <a:r>
              <a:rPr lang="fr-FR" b="1" dirty="0" err="1">
                <a:solidFill>
                  <a:schemeClr val="accent5">
                    <a:lumMod val="60000"/>
                    <a:lumOff val="40000"/>
                  </a:schemeClr>
                </a:solidFill>
                <a:effectLst>
                  <a:outerShdw blurRad="38100" dist="38100" dir="2700000" algn="tl">
                    <a:srgbClr val="000000">
                      <a:alpha val="43137"/>
                    </a:srgbClr>
                  </a:outerShdw>
                </a:effectLst>
              </a:rPr>
              <a:t>das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Priesteramt</a:t>
            </a:r>
            <a:r>
              <a:rPr lang="fr-FR" b="1" dirty="0">
                <a:solidFill>
                  <a:schemeClr val="accent5">
                    <a:lumMod val="60000"/>
                    <a:lumOff val="40000"/>
                  </a:schemeClr>
                </a:solidFill>
                <a:effectLst>
                  <a:outerShdw blurRad="38100" dist="38100" dir="2700000" algn="tl">
                    <a:srgbClr val="000000">
                      <a:alpha val="43137"/>
                    </a:srgbClr>
                  </a:outerShdw>
                </a:effectLst>
              </a:rPr>
              <a:t> der </a:t>
            </a:r>
            <a:r>
              <a:rPr lang="fr-FR" b="1" dirty="0" err="1">
                <a:solidFill>
                  <a:schemeClr val="accent5">
                    <a:lumMod val="60000"/>
                    <a:lumOff val="40000"/>
                  </a:schemeClr>
                </a:solidFill>
                <a:effectLst>
                  <a:outerShdw blurRad="38100" dist="38100" dir="2700000" algn="tl">
                    <a:srgbClr val="000000">
                      <a:alpha val="43137"/>
                    </a:srgbClr>
                  </a:outerShdw>
                </a:effectLst>
              </a:rPr>
              <a:t>Artemis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vererbt</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wird</a:t>
            </a:r>
            <a:r>
              <a:rPr lang="fr-FR" b="1" dirty="0">
                <a:solidFill>
                  <a:schemeClr val="accent5">
                    <a:lumMod val="60000"/>
                    <a:lumOff val="40000"/>
                  </a:schemeClr>
                </a:solidFill>
                <a:effectLst>
                  <a:outerShdw blurRad="38100" dist="38100" dir="2700000" algn="tl">
                    <a:srgbClr val="000000">
                      <a:alpha val="43137"/>
                    </a:srgbClr>
                  </a:outerShdw>
                </a:effectLst>
              </a:rPr>
              <a:t>?</a:t>
            </a:r>
          </a:p>
          <a:p>
            <a:pPr marL="285750" lvl="1" indent="-285750">
              <a:buFont typeface="Wingdings"/>
              <a:buChar char="à"/>
            </a:pPr>
            <a:r>
              <a:rPr lang="fr-FR" b="1" dirty="0">
                <a:solidFill>
                  <a:schemeClr val="accent5">
                    <a:lumMod val="60000"/>
                    <a:lumOff val="40000"/>
                  </a:schemeClr>
                </a:solidFill>
                <a:effectLst>
                  <a:outerShdw blurRad="38100" dist="38100" dir="2700000" algn="tl">
                    <a:srgbClr val="000000">
                      <a:alpha val="43137"/>
                    </a:srgbClr>
                  </a:outerShdw>
                </a:effectLst>
              </a:rPr>
              <a:t>« cursus », </a:t>
            </a:r>
            <a:r>
              <a:rPr lang="fr-FR" b="1" dirty="0" err="1">
                <a:solidFill>
                  <a:schemeClr val="accent5">
                    <a:lumMod val="60000"/>
                    <a:lumOff val="40000"/>
                  </a:schemeClr>
                </a:solidFill>
                <a:effectLst>
                  <a:outerShdw blurRad="38100" dist="38100" dir="2700000" algn="tl">
                    <a:srgbClr val="000000">
                      <a:alpha val="43137"/>
                    </a:srgbClr>
                  </a:outerShdw>
                </a:effectLst>
              </a:rPr>
              <a:t>angefangen</a:t>
            </a:r>
            <a:r>
              <a:rPr lang="fr-FR" b="1" dirty="0">
                <a:solidFill>
                  <a:schemeClr val="accent5">
                    <a:lumMod val="60000"/>
                    <a:lumOff val="40000"/>
                  </a:schemeClr>
                </a:solidFill>
                <a:effectLst>
                  <a:outerShdw blurRad="38100" dist="38100" dir="2700000" algn="tl">
                    <a:srgbClr val="000000">
                      <a:alpha val="43137"/>
                    </a:srgbClr>
                  </a:outerShdw>
                </a:effectLst>
              </a:rPr>
              <a:t> mit </a:t>
            </a:r>
            <a:r>
              <a:rPr lang="fr-FR" b="1" i="1" dirty="0" err="1">
                <a:solidFill>
                  <a:schemeClr val="accent5">
                    <a:lumMod val="60000"/>
                    <a:lumOff val="40000"/>
                  </a:schemeClr>
                </a:solidFill>
                <a:effectLst>
                  <a:outerShdw blurRad="38100" dist="38100" dir="2700000" algn="tl">
                    <a:srgbClr val="000000">
                      <a:alpha val="43137"/>
                    </a:srgbClr>
                  </a:outerShdw>
                </a:effectLst>
              </a:rPr>
              <a:t>hydrophoros</a:t>
            </a:r>
            <a:r>
              <a:rPr lang="fr-FR" b="1" dirty="0">
                <a:solidFill>
                  <a:schemeClr val="accent5">
                    <a:lumMod val="60000"/>
                    <a:lumOff val="40000"/>
                  </a:schemeClr>
                </a:solidFill>
                <a:effectLst>
                  <a:outerShdw blurRad="38100" dist="38100" dir="2700000" algn="tl">
                    <a:srgbClr val="000000">
                      <a:alpha val="43137"/>
                    </a:srgbClr>
                  </a:outerShdw>
                </a:effectLst>
              </a:rPr>
              <a:t> der </a:t>
            </a:r>
            <a:r>
              <a:rPr lang="fr-FR" b="1" dirty="0" err="1">
                <a:solidFill>
                  <a:schemeClr val="accent5">
                    <a:lumMod val="60000"/>
                    <a:lumOff val="40000"/>
                  </a:schemeClr>
                </a:solidFill>
                <a:effectLst>
                  <a:outerShdw blurRad="38100" dist="38100" dir="2700000" algn="tl">
                    <a:srgbClr val="000000">
                      <a:alpha val="43137"/>
                    </a:srgbClr>
                  </a:outerShdw>
                </a:effectLst>
              </a:rPr>
              <a:t>Artemis</a:t>
            </a:r>
            <a:r>
              <a:rPr lang="fr-FR" b="1" dirty="0">
                <a:solidFill>
                  <a:schemeClr val="accent5">
                    <a:lumMod val="60000"/>
                    <a:lumOff val="40000"/>
                  </a:schemeClr>
                </a:solidFill>
                <a:effectLst>
                  <a:outerShdw blurRad="38100" dist="38100" dir="2700000" algn="tl">
                    <a:srgbClr val="000000">
                      <a:alpha val="43137"/>
                    </a:srgbClr>
                  </a:outerShdw>
                </a:effectLst>
              </a:rPr>
              <a:t>;</a:t>
            </a:r>
            <a:br>
              <a:rPr lang="fr-FR" b="1" dirty="0">
                <a:solidFill>
                  <a:schemeClr val="accent5">
                    <a:lumMod val="60000"/>
                    <a:lumOff val="40000"/>
                  </a:schemeClr>
                </a:solidFill>
                <a:effectLst>
                  <a:outerShdw blurRad="38100" dist="38100" dir="2700000" algn="tl">
                    <a:srgbClr val="000000">
                      <a:alpha val="43137"/>
                    </a:srgbClr>
                  </a:outerShdw>
                </a:effectLst>
              </a:rPr>
            </a:br>
            <a:r>
              <a:rPr lang="fr-FR" b="1" dirty="0" err="1">
                <a:solidFill>
                  <a:schemeClr val="accent5">
                    <a:lumMod val="60000"/>
                    <a:lumOff val="40000"/>
                  </a:schemeClr>
                </a:solidFill>
                <a:effectLst>
                  <a:outerShdw blurRad="38100" dist="38100" dir="2700000" algn="tl">
                    <a:srgbClr val="000000">
                      <a:alpha val="43137"/>
                    </a:srgbClr>
                  </a:outerShdw>
                </a:effectLst>
              </a:rPr>
              <a:t>Abschluß</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Hohepriesterin</a:t>
            </a:r>
            <a:endParaRPr lang="en-GB" b="1" dirty="0"/>
          </a:p>
        </p:txBody>
      </p:sp>
    </p:spTree>
    <p:extLst>
      <p:ext uri="{BB962C8B-B14F-4D97-AF65-F5344CB8AC3E}">
        <p14:creationId xmlns:p14="http://schemas.microsoft.com/office/powerpoint/2010/main" val="2287397841"/>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188640"/>
            <a:ext cx="8229600" cy="1143000"/>
          </a:xfrm>
        </p:spPr>
        <p:txBody>
          <a:bodyPr/>
          <a:lstStyle/>
          <a:p>
            <a:r>
              <a:rPr lang="en-GB" dirty="0" err="1"/>
              <a:t>Didyma</a:t>
            </a:r>
            <a:r>
              <a:rPr lang="en-GB" dirty="0"/>
              <a:t> / </a:t>
            </a:r>
            <a:r>
              <a:rPr lang="en-GB" dirty="0" err="1"/>
              <a:t>Milet</a:t>
            </a:r>
            <a:r>
              <a:rPr lang="en-GB" dirty="0"/>
              <a:t>: </a:t>
            </a:r>
            <a:r>
              <a:rPr lang="el-GR" dirty="0">
                <a:solidFill>
                  <a:schemeClr val="accent5">
                    <a:lumMod val="60000"/>
                    <a:lumOff val="40000"/>
                  </a:schemeClr>
                </a:solidFill>
              </a:rPr>
              <a:t>ὑδροφόρος </a:t>
            </a:r>
            <a:endParaRPr lang="en-GB" dirty="0">
              <a:solidFill>
                <a:srgbClr val="FF0000"/>
              </a:solidFill>
            </a:endParaRPr>
          </a:p>
        </p:txBody>
      </p:sp>
      <p:sp>
        <p:nvSpPr>
          <p:cNvPr id="9" name="Content Placeholder 2"/>
          <p:cNvSpPr>
            <a:spLocks noGrp="1"/>
          </p:cNvSpPr>
          <p:nvPr>
            <p:ph idx="1"/>
          </p:nvPr>
        </p:nvSpPr>
        <p:spPr>
          <a:xfrm>
            <a:off x="97160" y="1484784"/>
            <a:ext cx="4618856" cy="4616068"/>
          </a:xfrm>
        </p:spPr>
        <p:txBody>
          <a:bodyPr>
            <a:normAutofit fontScale="85000" lnSpcReduction="20000"/>
          </a:bodyPr>
          <a:lstStyle/>
          <a:p>
            <a:r>
              <a:rPr lang="fr-FR" dirty="0" err="1">
                <a:solidFill>
                  <a:schemeClr val="accent5">
                    <a:lumMod val="60000"/>
                    <a:lumOff val="40000"/>
                  </a:schemeClr>
                </a:solidFill>
                <a:effectLst>
                  <a:outerShdw blurRad="38100" dist="38100" dir="2700000" algn="tl">
                    <a:srgbClr val="000000">
                      <a:alpha val="43137"/>
                    </a:srgbClr>
                  </a:outerShdw>
                </a:effectLst>
              </a:rPr>
              <a:t>Aurelia</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Dionysodora</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Matrona</a:t>
            </a:r>
            <a:r>
              <a:rPr lang="fr-FR" dirty="0">
                <a:solidFill>
                  <a:schemeClr val="accent5">
                    <a:lumMod val="60000"/>
                    <a:lumOff val="40000"/>
                  </a:schemeClr>
                </a:solidFill>
                <a:effectLst>
                  <a:outerShdw blurRad="38100" dist="38100" dir="2700000" algn="tl">
                    <a:srgbClr val="000000">
                      <a:alpha val="43137"/>
                    </a:srgbClr>
                  </a:outerShdw>
                </a:effectLst>
              </a:rPr>
              <a:t> </a:t>
            </a:r>
            <a:br>
              <a:rPr lang="fr-FR" dirty="0">
                <a:solidFill>
                  <a:schemeClr val="accent5">
                    <a:lumMod val="60000"/>
                    <a:lumOff val="40000"/>
                  </a:schemeClr>
                </a:solidFill>
                <a:effectLst>
                  <a:outerShdw blurRad="38100" dist="38100" dir="2700000" algn="tl">
                    <a:srgbClr val="000000">
                      <a:alpha val="43137"/>
                    </a:srgbClr>
                  </a:outerShdw>
                </a:effectLst>
              </a:rPr>
            </a:br>
            <a:r>
              <a:rPr lang="fr-FR" dirty="0">
                <a:solidFill>
                  <a:schemeClr val="accent5">
                    <a:lumMod val="60000"/>
                    <a:lumOff val="40000"/>
                  </a:schemeClr>
                </a:solidFill>
                <a:effectLst>
                  <a:outerShdw blurRad="38100" dist="38100" dir="2700000" algn="tl">
                    <a:srgbClr val="000000">
                      <a:alpha val="43137"/>
                    </a:srgbClr>
                  </a:outerShdw>
                </a:effectLst>
              </a:rPr>
              <a:t>(ca. 250-300 n. Chr.)</a:t>
            </a:r>
            <a:endParaRPr lang="en-GB" dirty="0">
              <a:solidFill>
                <a:schemeClr val="accent5">
                  <a:lumMod val="60000"/>
                  <a:lumOff val="40000"/>
                </a:schemeClr>
              </a:solidFill>
              <a:effectLst>
                <a:outerShdw blurRad="38100" dist="38100" dir="2700000" algn="tl">
                  <a:srgbClr val="000000">
                    <a:alpha val="43137"/>
                  </a:srgbClr>
                </a:outerShdw>
              </a:effectLst>
            </a:endParaRPr>
          </a:p>
          <a:p>
            <a:pPr lvl="1"/>
            <a:r>
              <a:rPr lang="fr-FR" b="1" dirty="0" err="1">
                <a:solidFill>
                  <a:schemeClr val="accent5">
                    <a:lumMod val="60000"/>
                    <a:lumOff val="40000"/>
                  </a:schemeClr>
                </a:solidFill>
                <a:effectLst>
                  <a:outerShdw blurRad="38100" dist="38100" dir="2700000" algn="tl">
                    <a:srgbClr val="000000">
                      <a:alpha val="43137"/>
                    </a:srgbClr>
                  </a:outerShdw>
                </a:effectLst>
              </a:rPr>
              <a:t>Hydrophoros</a:t>
            </a:r>
            <a:r>
              <a:rPr lang="fr-FR" b="1" dirty="0">
                <a:solidFill>
                  <a:schemeClr val="accent5">
                    <a:lumMod val="60000"/>
                    <a:lumOff val="40000"/>
                  </a:schemeClr>
                </a:solidFill>
                <a:effectLst>
                  <a:outerShdw blurRad="38100" dist="38100" dir="2700000" algn="tl">
                    <a:srgbClr val="000000">
                      <a:alpha val="43137"/>
                    </a:srgbClr>
                  </a:outerShdw>
                </a:effectLst>
              </a:rPr>
              <a:t> in </a:t>
            </a:r>
            <a:r>
              <a:rPr lang="fr-FR" b="1" dirty="0" err="1">
                <a:solidFill>
                  <a:schemeClr val="accent5">
                    <a:lumMod val="60000"/>
                    <a:lumOff val="40000"/>
                  </a:schemeClr>
                </a:solidFill>
                <a:effectLst>
                  <a:outerShdw blurRad="38100" dist="38100" dir="2700000" algn="tl">
                    <a:srgbClr val="000000">
                      <a:alpha val="43137"/>
                    </a:srgbClr>
                  </a:outerShdw>
                </a:effectLst>
              </a:rPr>
              <a:t>Didyma</a:t>
            </a:r>
            <a:endParaRPr lang="fr-FR" b="1" dirty="0">
              <a:solidFill>
                <a:schemeClr val="accent5">
                  <a:lumMod val="60000"/>
                  <a:lumOff val="40000"/>
                </a:schemeClr>
              </a:solidFill>
              <a:effectLst>
                <a:outerShdw blurRad="38100" dist="38100" dir="2700000" algn="tl">
                  <a:srgbClr val="000000">
                    <a:alpha val="43137"/>
                  </a:srgbClr>
                </a:outerShdw>
              </a:effectLst>
            </a:endParaRPr>
          </a:p>
          <a:p>
            <a:pPr lvl="1"/>
            <a:r>
              <a:rPr lang="fr-FR" b="1" dirty="0" err="1">
                <a:solidFill>
                  <a:schemeClr val="accent5">
                    <a:lumMod val="60000"/>
                    <a:lumOff val="40000"/>
                  </a:schemeClr>
                </a:solidFill>
                <a:effectLst>
                  <a:outerShdw blurRad="38100" dist="38100" dir="2700000" algn="tl">
                    <a:srgbClr val="000000">
                      <a:alpha val="43137"/>
                    </a:srgbClr>
                  </a:outerShdw>
                </a:effectLst>
              </a:rPr>
              <a:t>Priesterin</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mehrere</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Artemis</a:t>
            </a:r>
            <a:r>
              <a:rPr lang="fr-FR" b="1" dirty="0">
                <a:solidFill>
                  <a:schemeClr val="accent5">
                    <a:lumMod val="60000"/>
                    <a:lumOff val="40000"/>
                  </a:schemeClr>
                </a:solidFill>
                <a:effectLst>
                  <a:outerShdw blurRad="38100" dist="38100" dir="2700000" algn="tl">
                    <a:srgbClr val="000000">
                      <a:alpha val="43137"/>
                    </a:srgbClr>
                  </a:outerShdw>
                </a:effectLst>
              </a:rPr>
              <a:t>: </a:t>
            </a:r>
          </a:p>
          <a:p>
            <a:pPr lvl="2"/>
            <a:r>
              <a:rPr lang="en-GB" dirty="0">
                <a:solidFill>
                  <a:schemeClr val="accent5">
                    <a:lumMod val="60000"/>
                    <a:lumOff val="40000"/>
                  </a:schemeClr>
                </a:solidFill>
                <a:effectLst>
                  <a:outerShdw blurRad="38100" dist="38100" dir="2700000" algn="tl">
                    <a:srgbClr val="000000">
                      <a:alpha val="43137"/>
                    </a:srgbClr>
                  </a:outerShdw>
                </a:effectLst>
              </a:rPr>
              <a:t>Artemis </a:t>
            </a:r>
            <a:r>
              <a:rPr lang="en-GB" dirty="0" err="1">
                <a:solidFill>
                  <a:schemeClr val="accent5">
                    <a:lumMod val="60000"/>
                    <a:lumOff val="40000"/>
                  </a:schemeClr>
                </a:solidFill>
                <a:effectLst>
                  <a:outerShdw blurRad="38100" dist="38100" dir="2700000" algn="tl">
                    <a:srgbClr val="000000">
                      <a:alpha val="43137"/>
                    </a:srgbClr>
                  </a:outerShdw>
                </a:effectLst>
              </a:rPr>
              <a:t>Patnia</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Artémis</a:t>
            </a:r>
            <a:r>
              <a:rPr lang="en-GB" dirty="0">
                <a:solidFill>
                  <a:schemeClr val="accent5">
                    <a:lumMod val="60000"/>
                    <a:lumOff val="40000"/>
                  </a:schemeClr>
                </a:solidFill>
                <a:effectLst>
                  <a:outerShdw blurRad="38100" dist="38100" dir="2700000" algn="tl">
                    <a:srgbClr val="000000">
                      <a:alpha val="43137"/>
                    </a:srgbClr>
                  </a:outerShdw>
                </a:effectLst>
              </a:rPr>
              <a:t> der </a:t>
            </a:r>
            <a:r>
              <a:rPr lang="en-GB" dirty="0" err="1">
                <a:solidFill>
                  <a:schemeClr val="accent5">
                    <a:lumMod val="60000"/>
                    <a:lumOff val="40000"/>
                  </a:schemeClr>
                </a:solidFill>
                <a:effectLst>
                  <a:outerShdw blurRad="38100" dist="38100" dir="2700000" algn="tl">
                    <a:srgbClr val="000000">
                      <a:alpha val="43137"/>
                    </a:srgbClr>
                  </a:outerShdw>
                </a:effectLst>
              </a:rPr>
              <a:t>Pforten</a:t>
            </a:r>
            <a:r>
              <a:rPr lang="en-GB" dirty="0">
                <a:solidFill>
                  <a:schemeClr val="accent5">
                    <a:lumMod val="60000"/>
                    <a:lumOff val="40000"/>
                  </a:schemeClr>
                </a:solidFill>
                <a:effectLst>
                  <a:outerShdw blurRad="38100" dist="38100" dir="2700000" algn="tl">
                    <a:srgbClr val="000000">
                      <a:alpha val="43137"/>
                    </a:srgbClr>
                  </a:outerShdw>
                </a:effectLst>
              </a:rPr>
              <a:t>, Artemis </a:t>
            </a:r>
            <a:r>
              <a:rPr lang="en-GB" dirty="0" err="1">
                <a:solidFill>
                  <a:schemeClr val="accent5">
                    <a:lumMod val="60000"/>
                    <a:lumOff val="40000"/>
                  </a:schemeClr>
                </a:solidFill>
                <a:effectLst>
                  <a:outerShdw blurRad="38100" dist="38100" dir="2700000" algn="tl">
                    <a:srgbClr val="000000">
                      <a:alpha val="43137"/>
                    </a:srgbClr>
                  </a:outerShdw>
                </a:effectLst>
              </a:rPr>
              <a:t>Chitonia</a:t>
            </a:r>
            <a:r>
              <a:rPr lang="en-GB" dirty="0">
                <a:solidFill>
                  <a:schemeClr val="accent5">
                    <a:lumMod val="60000"/>
                    <a:lumOff val="40000"/>
                  </a:schemeClr>
                </a:solidFill>
                <a:effectLst>
                  <a:outerShdw blurRad="38100" dist="38100" dir="2700000" algn="tl">
                    <a:srgbClr val="000000">
                      <a:alpha val="43137"/>
                    </a:srgbClr>
                  </a:outerShdw>
                </a:effectLst>
              </a:rPr>
              <a:t> und </a:t>
            </a:r>
            <a:r>
              <a:rPr lang="en-GB" dirty="0" err="1">
                <a:solidFill>
                  <a:schemeClr val="accent5">
                    <a:lumMod val="60000"/>
                    <a:lumOff val="40000"/>
                  </a:schemeClr>
                </a:solidFill>
                <a:effectLst>
                  <a:outerShdw blurRad="38100" dist="38100" dir="2700000" algn="tl">
                    <a:srgbClr val="000000">
                      <a:alpha val="43137"/>
                    </a:srgbClr>
                  </a:outerShdw>
                </a:effectLst>
              </a:rPr>
              <a:t>Artémis</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Pythia</a:t>
            </a:r>
            <a:r>
              <a:rPr lang="en-GB" dirty="0">
                <a:solidFill>
                  <a:schemeClr val="accent5">
                    <a:lumMod val="60000"/>
                    <a:lumOff val="40000"/>
                  </a:schemeClr>
                </a:solidFill>
                <a:effectLst>
                  <a:outerShdw blurRad="38100" dist="38100" dir="2700000" algn="tl">
                    <a:srgbClr val="000000">
                      <a:alpha val="43137"/>
                    </a:srgbClr>
                  </a:outerShdw>
                </a:effectLst>
              </a:rPr>
              <a:t>.</a:t>
            </a:r>
          </a:p>
          <a:p>
            <a:pPr lvl="1"/>
            <a:r>
              <a:rPr lang="el-GR" b="1" dirty="0">
                <a:solidFill>
                  <a:schemeClr val="accent5">
                    <a:lumMod val="60000"/>
                    <a:lumOff val="40000"/>
                  </a:schemeClr>
                </a:solidFill>
                <a:effectLst>
                  <a:outerShdw blurRad="38100" dist="38100" dir="2700000" algn="tl">
                    <a:srgbClr val="000000">
                      <a:alpha val="43137"/>
                    </a:srgbClr>
                  </a:outerShdw>
                </a:effectLst>
              </a:rPr>
              <a:t>ἀρχιέρεια τῶν Σεβαστῶν</a:t>
            </a:r>
            <a:r>
              <a:rPr lang="en-GB" b="1" dirty="0">
                <a:solidFill>
                  <a:schemeClr val="accent5">
                    <a:lumMod val="60000"/>
                    <a:lumOff val="40000"/>
                  </a:schemeClr>
                </a:solidFill>
                <a:effectLst>
                  <a:outerShdw blurRad="38100" dist="38100" dir="2700000" algn="tl">
                    <a:srgbClr val="000000">
                      <a:alpha val="43137"/>
                    </a:srgbClr>
                  </a:outerShdw>
                </a:effectLst>
              </a:rPr>
              <a:t> – </a:t>
            </a:r>
            <a:r>
              <a:rPr lang="en-GB" b="1" dirty="0" err="1">
                <a:solidFill>
                  <a:schemeClr val="accent5">
                    <a:lumMod val="60000"/>
                    <a:lumOff val="40000"/>
                  </a:schemeClr>
                </a:solidFill>
                <a:effectLst>
                  <a:outerShdw blurRad="38100" dist="38100" dir="2700000" algn="tl">
                    <a:srgbClr val="000000">
                      <a:alpha val="43137"/>
                    </a:srgbClr>
                  </a:outerShdw>
                </a:effectLst>
              </a:rPr>
              <a:t>Kaiserpriesterin</a:t>
            </a:r>
            <a:endParaRPr lang="en-GB" b="1" dirty="0">
              <a:solidFill>
                <a:schemeClr val="accent5">
                  <a:lumMod val="60000"/>
                  <a:lumOff val="40000"/>
                </a:schemeClr>
              </a:solidFill>
              <a:effectLst>
                <a:outerShdw blurRad="38100" dist="38100" dir="2700000" algn="tl">
                  <a:srgbClr val="000000">
                    <a:alpha val="43137"/>
                  </a:srgbClr>
                </a:outerShdw>
              </a:effectLst>
            </a:endParaRPr>
          </a:p>
          <a:p>
            <a:pPr lvl="1"/>
            <a:endParaRPr lang="en-GB" dirty="0">
              <a:solidFill>
                <a:schemeClr val="accent5">
                  <a:lumMod val="60000"/>
                  <a:lumOff val="40000"/>
                </a:schemeClr>
              </a:solidFill>
              <a:effectLst>
                <a:outerShdw blurRad="38100" dist="38100" dir="2700000" algn="tl">
                  <a:srgbClr val="000000">
                    <a:alpha val="43137"/>
                  </a:srgbClr>
                </a:outerShdw>
              </a:effectLst>
            </a:endParaRPr>
          </a:p>
          <a:p>
            <a:pPr lvl="1"/>
            <a:r>
              <a:rPr lang="fr-FR" dirty="0">
                <a:solidFill>
                  <a:schemeClr val="accent5">
                    <a:lumMod val="60000"/>
                    <a:lumOff val="40000"/>
                  </a:schemeClr>
                </a:solidFill>
                <a:effectLst>
                  <a:outerShdw blurRad="38100" dist="38100" dir="2700000" algn="tl">
                    <a:srgbClr val="000000">
                      <a:alpha val="43137"/>
                    </a:srgbClr>
                  </a:outerShdw>
                </a:effectLst>
              </a:rPr>
              <a:t>   </a:t>
            </a:r>
            <a:br>
              <a:rPr lang="fr-FR" dirty="0">
                <a:solidFill>
                  <a:schemeClr val="accent5">
                    <a:lumMod val="60000"/>
                    <a:lumOff val="40000"/>
                  </a:schemeClr>
                </a:solidFill>
                <a:effectLst>
                  <a:outerShdw blurRad="38100" dist="38100" dir="2700000" algn="tl">
                    <a:srgbClr val="000000">
                      <a:alpha val="43137"/>
                    </a:srgbClr>
                  </a:outerShdw>
                </a:effectLst>
              </a:rPr>
            </a:br>
            <a:endParaRPr lang="fr-FR" dirty="0">
              <a:solidFill>
                <a:schemeClr val="accent5">
                  <a:lumMod val="60000"/>
                  <a:lumOff val="40000"/>
                </a:schemeClr>
              </a:solidFill>
              <a:effectLst>
                <a:outerShdw blurRad="38100" dist="38100" dir="2700000" algn="tl">
                  <a:srgbClr val="000000">
                    <a:alpha val="43137"/>
                  </a:srgbClr>
                </a:outerShdw>
              </a:effectLst>
            </a:endParaRPr>
          </a:p>
          <a:p>
            <a:endParaRPr lang="fr-FR" dirty="0">
              <a:solidFill>
                <a:schemeClr val="accent5">
                  <a:lumMod val="60000"/>
                  <a:lumOff val="40000"/>
                </a:schemeClr>
              </a:solidFill>
              <a:effectLst>
                <a:outerShdw blurRad="38100" dist="38100" dir="2700000" algn="tl">
                  <a:srgbClr val="000000">
                    <a:alpha val="43137"/>
                  </a:srgbClr>
                </a:outerShdw>
              </a:effectLst>
            </a:endParaRPr>
          </a:p>
          <a:p>
            <a:pPr lvl="1"/>
            <a:br>
              <a:rPr lang="fr-FR" dirty="0">
                <a:solidFill>
                  <a:schemeClr val="accent5">
                    <a:lumMod val="60000"/>
                    <a:lumOff val="40000"/>
                  </a:schemeClr>
                </a:solidFill>
                <a:effectLst>
                  <a:outerShdw blurRad="38100" dist="38100" dir="2700000" algn="tl">
                    <a:srgbClr val="000000">
                      <a:alpha val="43137"/>
                    </a:srgbClr>
                  </a:outerShdw>
                </a:effectLst>
              </a:rPr>
            </a:br>
            <a:endParaRPr lang="en-GB" dirty="0">
              <a:solidFill>
                <a:schemeClr val="accent5">
                  <a:lumMod val="60000"/>
                  <a:lumOff val="40000"/>
                </a:schemeClr>
              </a:solidFill>
              <a:effectLst>
                <a:outerShdw blurRad="38100" dist="38100" dir="2700000" algn="tl">
                  <a:srgbClr val="000000">
                    <a:alpha val="43137"/>
                  </a:srgbClr>
                </a:outerShdw>
              </a:effectLst>
            </a:endParaRPr>
          </a:p>
          <a:p>
            <a:pPr lvl="2"/>
            <a:br>
              <a:rPr lang="en-GB" dirty="0">
                <a:solidFill>
                  <a:schemeClr val="accent5">
                    <a:lumMod val="60000"/>
                    <a:lumOff val="40000"/>
                  </a:schemeClr>
                </a:solidFill>
                <a:effectLst>
                  <a:outerShdw blurRad="38100" dist="38100" dir="2700000" algn="tl">
                    <a:srgbClr val="000000">
                      <a:alpha val="43137"/>
                    </a:srgbClr>
                  </a:outerShdw>
                </a:effectLst>
              </a:rPr>
            </a:br>
            <a:br>
              <a:rPr lang="en-GB" dirty="0">
                <a:solidFill>
                  <a:schemeClr val="accent5">
                    <a:lumMod val="60000"/>
                    <a:lumOff val="40000"/>
                  </a:schemeClr>
                </a:solidFill>
                <a:effectLst>
                  <a:outerShdw blurRad="38100" dist="38100" dir="2700000" algn="tl">
                    <a:srgbClr val="000000">
                      <a:alpha val="43137"/>
                    </a:srgbClr>
                  </a:outerShdw>
                </a:effectLst>
              </a:rPr>
            </a:br>
            <a:endParaRPr lang="en-GB" dirty="0">
              <a:solidFill>
                <a:schemeClr val="accent5">
                  <a:lumMod val="60000"/>
                  <a:lumOff val="40000"/>
                </a:schemeClr>
              </a:solidFill>
              <a:effectLst>
                <a:outerShdw blurRad="38100" dist="38100" dir="2700000" algn="tl">
                  <a:srgbClr val="000000">
                    <a:alpha val="43137"/>
                  </a:srgbClr>
                </a:outerShdw>
              </a:effectLst>
            </a:endParaRPr>
          </a:p>
          <a:p>
            <a:pPr lvl="2"/>
            <a:br>
              <a:rPr lang="fr-FR" dirty="0">
                <a:solidFill>
                  <a:schemeClr val="accent5">
                    <a:lumMod val="60000"/>
                    <a:lumOff val="40000"/>
                  </a:schemeClr>
                </a:solidFill>
                <a:effectLst>
                  <a:outerShdw blurRad="38100" dist="38100" dir="2700000" algn="tl">
                    <a:srgbClr val="000000">
                      <a:alpha val="43137"/>
                    </a:srgbClr>
                  </a:outerShdw>
                </a:effectLst>
              </a:rPr>
            </a:br>
            <a:endParaRPr lang="fr-FR" dirty="0">
              <a:solidFill>
                <a:schemeClr val="accent5">
                  <a:lumMod val="60000"/>
                  <a:lumOff val="40000"/>
                </a:schemeClr>
              </a:solidFill>
              <a:effectLst>
                <a:outerShdw blurRad="38100" dist="38100" dir="2700000" algn="tl">
                  <a:srgbClr val="000000">
                    <a:alpha val="43137"/>
                  </a:srgbClr>
                </a:outerShdw>
              </a:effectLst>
            </a:endParaRPr>
          </a:p>
        </p:txBody>
      </p:sp>
      <p:sp>
        <p:nvSpPr>
          <p:cNvPr id="6" name="TextBox 5"/>
          <p:cNvSpPr txBox="1"/>
          <p:nvPr/>
        </p:nvSpPr>
        <p:spPr>
          <a:xfrm>
            <a:off x="4860032" y="1405220"/>
            <a:ext cx="4104456" cy="4832092"/>
          </a:xfrm>
          <a:prstGeom prst="rect">
            <a:avLst/>
          </a:prstGeom>
          <a:noFill/>
        </p:spPr>
        <p:txBody>
          <a:bodyPr wrap="square" rtlCol="0">
            <a:spAutoFit/>
          </a:bodyPr>
          <a:lstStyle/>
          <a:p>
            <a:r>
              <a:rPr lang="vi-VN" sz="1400" dirty="0"/>
              <a:t>ἀγ[αθῆι] τύχηι</a:t>
            </a:r>
            <a:r>
              <a:rPr lang="en-GB" sz="1400" dirty="0"/>
              <a:t> </a:t>
            </a:r>
            <a:r>
              <a:rPr lang="vi-VN" sz="1400" b="1" u="sng" dirty="0">
                <a:solidFill>
                  <a:schemeClr val="accent5">
                    <a:lumMod val="60000"/>
                    <a:lumOff val="40000"/>
                  </a:schemeClr>
                </a:solidFill>
              </a:rPr>
              <a:t>ὑδροφόρος</a:t>
            </a:r>
            <a:r>
              <a:rPr lang="vi-VN" sz="1400" b="1" dirty="0">
                <a:solidFill>
                  <a:schemeClr val="accent5">
                    <a:lumMod val="60000"/>
                    <a:lumOff val="40000"/>
                  </a:schemeClr>
                </a:solidFill>
              </a:rPr>
              <a:t> εὐσεβὴς Ἀρτέμιδος [Πατ]ν̣ίας</a:t>
            </a:r>
            <a:r>
              <a:rPr lang="vi-VN" sz="1400" dirty="0"/>
              <a:t>| καὶ τῆς ἐπὶ πύ[λαις καὶ τῆς ․3-4․ καὶ τῆς Χι]</a:t>
            </a:r>
            <a:r>
              <a:rPr lang="en-GB" sz="1400" dirty="0"/>
              <a:t>|</a:t>
            </a:r>
            <a:r>
              <a:rPr lang="vi-VN" sz="1400" dirty="0"/>
              <a:t>τώνης καὶ τῆς Πυθίης </a:t>
            </a:r>
            <a:r>
              <a:rPr lang="vi-VN" sz="1400" dirty="0">
                <a:solidFill>
                  <a:schemeClr val="accent5">
                    <a:lumMod val="60000"/>
                    <a:lumOff val="40000"/>
                  </a:schemeClr>
                </a:solidFill>
              </a:rPr>
              <a:t>Αὐρ(ηλία) Διονυσο[δ]ώρα Μα|τρῶνα</a:t>
            </a:r>
            <a:r>
              <a:rPr lang="vi-VN" sz="1400" dirty="0"/>
              <a:t>, </a:t>
            </a:r>
            <a:r>
              <a:rPr lang="vi-VN" sz="1400" b="1" u="sng" dirty="0">
                <a:solidFill>
                  <a:schemeClr val="accent5">
                    <a:lumMod val="60000"/>
                    <a:lumOff val="40000"/>
                  </a:schemeClr>
                </a:solidFill>
              </a:rPr>
              <a:t>ἀρχιέρια</a:t>
            </a:r>
            <a:r>
              <a:rPr lang="vi-VN" sz="1400" b="1" dirty="0">
                <a:solidFill>
                  <a:schemeClr val="accent5">
                    <a:lumMod val="60000"/>
                    <a:lumOff val="40000"/>
                  </a:schemeClr>
                </a:solidFill>
              </a:rPr>
              <a:t> τῶ[ν Σεβαστῶν</a:t>
            </a:r>
            <a:r>
              <a:rPr lang="vi-VN" sz="1400" dirty="0"/>
              <a:t>, Μάρ(κου) Αὐρ(ηλίου)? —]</a:t>
            </a:r>
          </a:p>
          <a:p>
            <a:r>
              <a:rPr lang="vi-VN" sz="1400" dirty="0"/>
              <a:t>ανοῦ ἀγωνοθέτου, ἄρχοντος, πανηγ[υ]ριάρχου,| τελείου πρὸς παντ[․․</a:t>
            </a:r>
            <a:r>
              <a:rPr lang="en-GB" sz="1400" dirty="0"/>
              <a:t>c.8․․․ </a:t>
            </a:r>
            <a:r>
              <a:rPr lang="vi-VN" sz="1400" dirty="0"/>
              <a:t>λιτουργοῦ, τοῦ]</a:t>
            </a:r>
          </a:p>
          <a:p>
            <a:r>
              <a:rPr lang="vi-VN" sz="1400" baseline="30000" dirty="0"/>
              <a:t>5</a:t>
            </a:r>
            <a:r>
              <a:rPr lang="vi-VN" sz="1400" dirty="0"/>
              <a:t>Μάρ(κου) Αὐρ(ηλίου) Ἀπη̣μ̣ά̣ν̣[τ]ου ἀ[ρχ]ιερέως Μιλήτου [καὶ ἀσ]ιάρχο|υ ναῶν τῶν ἐν Ἐφ[έσῳ ἡμερῶν ․1-2․]</a:t>
            </a:r>
            <a:r>
              <a:rPr lang="en-GB" sz="1400" dirty="0"/>
              <a:t> </a:t>
            </a:r>
            <a:r>
              <a:rPr lang="vi-VN" sz="1400" dirty="0"/>
              <a:t>καὶ τὰς ἄλλας τ̣[ρεῖς?] ποιήσαντος ἀπο[τόμους] π̣ο̣ν̣τ̣ά̣|ρχ[ου]?· πρὸς πατρὸς [ἐκγόνη —]</a:t>
            </a:r>
            <a:r>
              <a:rPr lang="en-GB" sz="1400" dirty="0"/>
              <a:t> </a:t>
            </a:r>
            <a:r>
              <a:rPr lang="vi-VN" sz="1400" dirty="0"/>
              <a:t>ὠνάρ̣χ̣ου̣, [․․․8․․․․]ου, ἀγωνοθέτο[υ, στε]φανηφό|ρου, τελίου λιτουρ[γοῦ· μητρὸς δὲ Αὐρ(ηλίας)? Ἁγ?]νοσύνη̣[ς] Λ․[․․․]ΟΤ[․․]νιατατω̣[․․․ ὑφ’] ὧν τοῦ| γένους ἐπεκοσμήθη [ὁ ἐν Διδύμοις ναός, τῆς]</a:t>
            </a:r>
            <a:r>
              <a:rPr lang="en-GB" sz="1400" dirty="0"/>
              <a:t> </a:t>
            </a:r>
            <a:r>
              <a:rPr lang="vi-VN" sz="1400" dirty="0"/>
              <a:t>Μάρ(κου) Αὐρ(ηλίου) Βιβλιανοῦ ἀγωνοθέτου [․4-5․] στεφαν|ηφόρου· πρὸς μητρὸς [ἐκγόνη — ἀγω]</a:t>
            </a:r>
            <a:r>
              <a:rPr lang="vi-VN" sz="1400" baseline="30000" dirty="0"/>
              <a:t>10</a:t>
            </a:r>
            <a:r>
              <a:rPr lang="vi-VN" sz="1400" dirty="0"/>
              <a:t>νοθέτου, βουλάρχου· τὰ δὲ λοιπ[ὰ τὸ φιλό]θ̣υτον καὶ| φιλότιμον αὐτῆς γέ[νος ἀνδριᾶσιν καὶ εἰκόσιν τε][τίμη]ται. ὑδροφόρησεν ἐπὶ προφήτου [τοῦ λα]μ̣προτάτο|υ Π[․4․․]ου Ἀρτεμιδώρου.</a:t>
            </a:r>
            <a:endParaRPr lang="en-GB" sz="1400" dirty="0"/>
          </a:p>
        </p:txBody>
      </p:sp>
      <p:sp>
        <p:nvSpPr>
          <p:cNvPr id="7" name="TextBox 6"/>
          <p:cNvSpPr txBox="1"/>
          <p:nvPr/>
        </p:nvSpPr>
        <p:spPr>
          <a:xfrm>
            <a:off x="143508" y="6464369"/>
            <a:ext cx="7668852" cy="276999"/>
          </a:xfrm>
          <a:prstGeom prst="rect">
            <a:avLst/>
          </a:prstGeom>
          <a:noFill/>
        </p:spPr>
        <p:txBody>
          <a:bodyPr wrap="square" rtlCol="0">
            <a:spAutoFit/>
          </a:bodyPr>
          <a:lstStyle/>
          <a:p>
            <a:r>
              <a:rPr lang="en-GB" sz="1200" dirty="0">
                <a:solidFill>
                  <a:schemeClr val="tx1">
                    <a:lumMod val="50000"/>
                  </a:schemeClr>
                </a:solidFill>
              </a:rPr>
              <a:t>Cf. </a:t>
            </a:r>
            <a:r>
              <a:rPr lang="en-GB" sz="1200" dirty="0" err="1">
                <a:solidFill>
                  <a:schemeClr val="tx1">
                    <a:lumMod val="50000"/>
                  </a:schemeClr>
                </a:solidFill>
              </a:rPr>
              <a:t>I.Didyma</a:t>
            </a:r>
            <a:r>
              <a:rPr lang="en-GB" sz="1200" dirty="0">
                <a:solidFill>
                  <a:schemeClr val="tx1">
                    <a:lumMod val="50000"/>
                  </a:schemeClr>
                </a:solidFill>
              </a:rPr>
              <a:t> 315; Van Bremen 90-91; </a:t>
            </a:r>
            <a:r>
              <a:rPr lang="en-GB" sz="1200" dirty="0" err="1">
                <a:solidFill>
                  <a:schemeClr val="tx1">
                    <a:lumMod val="50000"/>
                  </a:schemeClr>
                </a:solidFill>
              </a:rPr>
              <a:t>Moretti</a:t>
            </a:r>
            <a:r>
              <a:rPr lang="en-GB" sz="1200" dirty="0">
                <a:solidFill>
                  <a:schemeClr val="tx1">
                    <a:lumMod val="50000"/>
                  </a:schemeClr>
                </a:solidFill>
              </a:rPr>
              <a:t> 1959, 199-206; </a:t>
            </a:r>
            <a:r>
              <a:rPr lang="it-IT" sz="1200" dirty="0">
                <a:solidFill>
                  <a:schemeClr val="tx1">
                    <a:lumMod val="50000"/>
                  </a:schemeClr>
                </a:solidFill>
              </a:rPr>
              <a:t>L. Robert, Hellenica XI/XII p. 465-7</a:t>
            </a:r>
            <a:r>
              <a:rPr lang="fr-FR" sz="1200" dirty="0">
                <a:solidFill>
                  <a:schemeClr val="tx1">
                    <a:lumMod val="50000"/>
                  </a:schemeClr>
                </a:solidFill>
              </a:rPr>
              <a:t>. </a:t>
            </a:r>
            <a:endParaRPr lang="en-GB" sz="1200" dirty="0">
              <a:solidFill>
                <a:schemeClr val="tx1">
                  <a:lumMod val="50000"/>
                </a:schemeClr>
              </a:solidFill>
            </a:endParaRPr>
          </a:p>
        </p:txBody>
      </p:sp>
    </p:spTree>
    <p:extLst>
      <p:ext uri="{BB962C8B-B14F-4D97-AF65-F5344CB8AC3E}">
        <p14:creationId xmlns:p14="http://schemas.microsoft.com/office/powerpoint/2010/main" val="2590021988"/>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Effect transition="in" filter="fade">
                                      <p:cBhvr>
                                        <p:cTn id="13" dur="1000"/>
                                        <p:tgtEl>
                                          <p:spTgt spid="9">
                                            <p:txEl>
                                              <p:pRg st="1" end="1"/>
                                            </p:txEl>
                                          </p:spTgt>
                                        </p:tgtEl>
                                      </p:cBhvr>
                                    </p:animEffect>
                                    <p:anim calcmode="lin" valueType="num">
                                      <p:cBhvr>
                                        <p:cTn id="14"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Effect transition="in" filter="fade">
                                      <p:cBhvr>
                                        <p:cTn id="19" dur="1000"/>
                                        <p:tgtEl>
                                          <p:spTgt spid="9">
                                            <p:txEl>
                                              <p:pRg st="2" end="2"/>
                                            </p:txEl>
                                          </p:spTgt>
                                        </p:tgtEl>
                                      </p:cBhvr>
                                    </p:animEffect>
                                    <p:anim calcmode="lin" valueType="num">
                                      <p:cBhvr>
                                        <p:cTn id="2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Effect transition="in" filter="fade">
                                      <p:cBhvr>
                                        <p:cTn id="25" dur="1000"/>
                                        <p:tgtEl>
                                          <p:spTgt spid="9">
                                            <p:txEl>
                                              <p:pRg st="3" end="3"/>
                                            </p:txEl>
                                          </p:spTgt>
                                        </p:tgtEl>
                                      </p:cBhvr>
                                    </p:animEffect>
                                    <p:anim calcmode="lin" valueType="num">
                                      <p:cBhvr>
                                        <p:cTn id="26"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animEffect transition="in" filter="fade">
                                      <p:cBhvr>
                                        <p:cTn id="31" dur="1000"/>
                                        <p:tgtEl>
                                          <p:spTgt spid="9">
                                            <p:txEl>
                                              <p:pRg st="4" end="4"/>
                                            </p:txEl>
                                          </p:spTgt>
                                        </p:tgtEl>
                                      </p:cBhvr>
                                    </p:animEffect>
                                    <p:anim calcmode="lin" valueType="num">
                                      <p:cBhvr>
                                        <p:cTn id="3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Effect transition="in" filter="fade">
                                      <p:cBhvr>
                                        <p:cTn id="37" dur="1000"/>
                                        <p:tgtEl>
                                          <p:spTgt spid="9">
                                            <p:txEl>
                                              <p:pRg st="6" end="6"/>
                                            </p:txEl>
                                          </p:spTgt>
                                        </p:tgtEl>
                                      </p:cBhvr>
                                    </p:animEffect>
                                    <p:anim calcmode="lin" valueType="num">
                                      <p:cBhvr>
                                        <p:cTn id="38"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9">
                                            <p:txEl>
                                              <p:pRg st="6" end="6"/>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9">
                                            <p:txEl>
                                              <p:pRg st="8" end="8"/>
                                            </p:txEl>
                                          </p:spTgt>
                                        </p:tgtEl>
                                        <p:attrNameLst>
                                          <p:attrName>style.visibility</p:attrName>
                                        </p:attrNameLst>
                                      </p:cBhvr>
                                      <p:to>
                                        <p:strVal val="visible"/>
                                      </p:to>
                                    </p:set>
                                    <p:animEffect transition="in" filter="fade">
                                      <p:cBhvr>
                                        <p:cTn id="43" dur="1000"/>
                                        <p:tgtEl>
                                          <p:spTgt spid="9">
                                            <p:txEl>
                                              <p:pRg st="8" end="8"/>
                                            </p:txEl>
                                          </p:spTgt>
                                        </p:tgtEl>
                                      </p:cBhvr>
                                    </p:animEffect>
                                    <p:anim calcmode="lin" valueType="num">
                                      <p:cBhvr>
                                        <p:cTn id="44" dur="1000" fill="hold"/>
                                        <p:tgtEl>
                                          <p:spTgt spid="9">
                                            <p:txEl>
                                              <p:pRg st="8" end="8"/>
                                            </p:txEl>
                                          </p:spTgt>
                                        </p:tgtEl>
                                        <p:attrNameLst>
                                          <p:attrName>ppt_x</p:attrName>
                                        </p:attrNameLst>
                                      </p:cBhvr>
                                      <p:tavLst>
                                        <p:tav tm="0">
                                          <p:val>
                                            <p:strVal val="#ppt_x"/>
                                          </p:val>
                                        </p:tav>
                                        <p:tav tm="100000">
                                          <p:val>
                                            <p:strVal val="#ppt_x"/>
                                          </p:val>
                                        </p:tav>
                                      </p:tavLst>
                                    </p:anim>
                                    <p:anim calcmode="lin" valueType="num">
                                      <p:cBhvr>
                                        <p:cTn id="45" dur="1000" fill="hold"/>
                                        <p:tgtEl>
                                          <p:spTgt spid="9">
                                            <p:txEl>
                                              <p:pRg st="8" end="8"/>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9">
                                            <p:txEl>
                                              <p:pRg st="9" end="9"/>
                                            </p:txEl>
                                          </p:spTgt>
                                        </p:tgtEl>
                                        <p:attrNameLst>
                                          <p:attrName>style.visibility</p:attrName>
                                        </p:attrNameLst>
                                      </p:cBhvr>
                                      <p:to>
                                        <p:strVal val="visible"/>
                                      </p:to>
                                    </p:set>
                                    <p:animEffect transition="in" filter="fade">
                                      <p:cBhvr>
                                        <p:cTn id="49" dur="1000"/>
                                        <p:tgtEl>
                                          <p:spTgt spid="9">
                                            <p:txEl>
                                              <p:pRg st="9" end="9"/>
                                            </p:txEl>
                                          </p:spTgt>
                                        </p:tgtEl>
                                      </p:cBhvr>
                                    </p:animEffect>
                                    <p:anim calcmode="lin" valueType="num">
                                      <p:cBhvr>
                                        <p:cTn id="50" dur="1000" fill="hold"/>
                                        <p:tgtEl>
                                          <p:spTgt spid="9">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9" end="9"/>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9">
                                            <p:txEl>
                                              <p:pRg st="10" end="10"/>
                                            </p:txEl>
                                          </p:spTgt>
                                        </p:tgtEl>
                                        <p:attrNameLst>
                                          <p:attrName>style.visibility</p:attrName>
                                        </p:attrNameLst>
                                      </p:cBhvr>
                                      <p:to>
                                        <p:strVal val="visible"/>
                                      </p:to>
                                    </p:set>
                                    <p:animEffect transition="in" filter="fade">
                                      <p:cBhvr>
                                        <p:cTn id="55" dur="1000"/>
                                        <p:tgtEl>
                                          <p:spTgt spid="9">
                                            <p:txEl>
                                              <p:pRg st="10" end="10"/>
                                            </p:txEl>
                                          </p:spTgt>
                                        </p:tgtEl>
                                      </p:cBhvr>
                                    </p:animEffect>
                                    <p:anim calcmode="lin" valueType="num">
                                      <p:cBhvr>
                                        <p:cTn id="56" dur="1000" fill="hold"/>
                                        <p:tgtEl>
                                          <p:spTgt spid="9">
                                            <p:txEl>
                                              <p:pRg st="10" end="10"/>
                                            </p:txEl>
                                          </p:spTgt>
                                        </p:tgtEl>
                                        <p:attrNameLst>
                                          <p:attrName>ppt_x</p:attrName>
                                        </p:attrNameLst>
                                      </p:cBhvr>
                                      <p:tavLst>
                                        <p:tav tm="0">
                                          <p:val>
                                            <p:strVal val="#ppt_x"/>
                                          </p:val>
                                        </p:tav>
                                        <p:tav tm="100000">
                                          <p:val>
                                            <p:strVal val="#ppt_x"/>
                                          </p:val>
                                        </p:tav>
                                      </p:tavLst>
                                    </p:anim>
                                    <p:anim calcmode="lin" valueType="num">
                                      <p:cBhvr>
                                        <p:cTn id="57" dur="1000" fill="hold"/>
                                        <p:tgtEl>
                                          <p:spTgt spid="9">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Didyma</a:t>
            </a:r>
            <a:r>
              <a:rPr lang="en-GB" dirty="0"/>
              <a:t> / </a:t>
            </a:r>
            <a:r>
              <a:rPr lang="en-GB" dirty="0" err="1"/>
              <a:t>Milet</a:t>
            </a:r>
            <a:r>
              <a:rPr lang="en-GB" dirty="0"/>
              <a:t>: </a:t>
            </a:r>
            <a:r>
              <a:rPr lang="el-GR" dirty="0">
                <a:solidFill>
                  <a:schemeClr val="accent5">
                    <a:lumMod val="60000"/>
                    <a:lumOff val="40000"/>
                  </a:schemeClr>
                </a:solidFill>
              </a:rPr>
              <a:t>ὑδροφόρος </a:t>
            </a:r>
            <a:endParaRPr lang="en-GB" dirty="0">
              <a:solidFill>
                <a:srgbClr val="FF0000"/>
              </a:solidFill>
            </a:endParaRPr>
          </a:p>
        </p:txBody>
      </p:sp>
      <p:sp>
        <p:nvSpPr>
          <p:cNvPr id="3" name="Content Placeholder 2"/>
          <p:cNvSpPr>
            <a:spLocks noGrp="1"/>
          </p:cNvSpPr>
          <p:nvPr>
            <p:ph idx="1"/>
          </p:nvPr>
        </p:nvSpPr>
        <p:spPr>
          <a:xfrm>
            <a:off x="97160" y="1484784"/>
            <a:ext cx="4618856" cy="3816424"/>
          </a:xfrm>
        </p:spPr>
        <p:txBody>
          <a:bodyPr>
            <a:normAutofit fontScale="85000" lnSpcReduction="20000"/>
          </a:bodyPr>
          <a:lstStyle/>
          <a:p>
            <a:r>
              <a:rPr lang="fr-FR" dirty="0" err="1">
                <a:solidFill>
                  <a:schemeClr val="accent5">
                    <a:lumMod val="60000"/>
                    <a:lumOff val="40000"/>
                  </a:schemeClr>
                </a:solidFill>
                <a:effectLst>
                  <a:outerShdw blurRad="38100" dist="38100" dir="2700000" algn="tl">
                    <a:srgbClr val="000000">
                      <a:alpha val="43137"/>
                    </a:srgbClr>
                  </a:outerShdw>
                </a:effectLst>
              </a:rPr>
              <a:t>Aurelia</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Dionysodora</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Matrona</a:t>
            </a:r>
            <a:r>
              <a:rPr lang="fr-FR" dirty="0">
                <a:solidFill>
                  <a:schemeClr val="accent5">
                    <a:lumMod val="60000"/>
                    <a:lumOff val="40000"/>
                  </a:schemeClr>
                </a:solidFill>
                <a:effectLst>
                  <a:outerShdw blurRad="38100" dist="38100" dir="2700000" algn="tl">
                    <a:srgbClr val="000000">
                      <a:alpha val="43137"/>
                    </a:srgbClr>
                  </a:outerShdw>
                </a:effectLst>
              </a:rPr>
              <a:t> </a:t>
            </a:r>
            <a:br>
              <a:rPr lang="fr-FR" dirty="0">
                <a:solidFill>
                  <a:schemeClr val="accent5">
                    <a:lumMod val="60000"/>
                    <a:lumOff val="40000"/>
                  </a:schemeClr>
                </a:solidFill>
                <a:effectLst>
                  <a:outerShdw blurRad="38100" dist="38100" dir="2700000" algn="tl">
                    <a:srgbClr val="000000">
                      <a:alpha val="43137"/>
                    </a:srgbClr>
                  </a:outerShdw>
                </a:effectLst>
              </a:rPr>
            </a:br>
            <a:r>
              <a:rPr lang="fr-FR" dirty="0">
                <a:solidFill>
                  <a:schemeClr val="accent5">
                    <a:lumMod val="60000"/>
                    <a:lumOff val="40000"/>
                  </a:schemeClr>
                </a:solidFill>
                <a:effectLst>
                  <a:outerShdw blurRad="38100" dist="38100" dir="2700000" algn="tl">
                    <a:srgbClr val="000000">
                      <a:alpha val="43137"/>
                    </a:srgbClr>
                  </a:outerShdw>
                </a:effectLst>
              </a:rPr>
              <a:t>(ca. 250-300 n. Chr.)</a:t>
            </a:r>
            <a:endParaRPr lang="en-GB" dirty="0">
              <a:solidFill>
                <a:schemeClr val="accent5">
                  <a:lumMod val="60000"/>
                  <a:lumOff val="40000"/>
                </a:schemeClr>
              </a:solidFill>
              <a:effectLst>
                <a:outerShdw blurRad="38100" dist="38100" dir="2700000" algn="tl">
                  <a:srgbClr val="000000">
                    <a:alpha val="43137"/>
                  </a:srgbClr>
                </a:outerShdw>
              </a:effectLst>
            </a:endParaRPr>
          </a:p>
          <a:p>
            <a:pPr lvl="1"/>
            <a:r>
              <a:rPr lang="fr-FR" b="1" dirty="0" err="1">
                <a:solidFill>
                  <a:schemeClr val="accent5">
                    <a:lumMod val="60000"/>
                    <a:lumOff val="40000"/>
                  </a:schemeClr>
                </a:solidFill>
                <a:effectLst>
                  <a:outerShdw blurRad="38100" dist="38100" dir="2700000" algn="tl">
                    <a:srgbClr val="000000">
                      <a:alpha val="43137"/>
                    </a:srgbClr>
                  </a:outerShdw>
                </a:effectLst>
              </a:rPr>
              <a:t>Hydrophoros</a:t>
            </a:r>
            <a:r>
              <a:rPr lang="fr-FR" b="1" dirty="0">
                <a:solidFill>
                  <a:schemeClr val="accent5">
                    <a:lumMod val="60000"/>
                    <a:lumOff val="40000"/>
                  </a:schemeClr>
                </a:solidFill>
                <a:effectLst>
                  <a:outerShdw blurRad="38100" dist="38100" dir="2700000" algn="tl">
                    <a:srgbClr val="000000">
                      <a:alpha val="43137"/>
                    </a:srgbClr>
                  </a:outerShdw>
                </a:effectLst>
              </a:rPr>
              <a:t> in </a:t>
            </a:r>
            <a:r>
              <a:rPr lang="fr-FR" b="1" dirty="0" err="1">
                <a:solidFill>
                  <a:schemeClr val="accent5">
                    <a:lumMod val="60000"/>
                    <a:lumOff val="40000"/>
                  </a:schemeClr>
                </a:solidFill>
                <a:effectLst>
                  <a:outerShdw blurRad="38100" dist="38100" dir="2700000" algn="tl">
                    <a:srgbClr val="000000">
                      <a:alpha val="43137"/>
                    </a:srgbClr>
                  </a:outerShdw>
                </a:effectLst>
              </a:rPr>
              <a:t>Didyma</a:t>
            </a:r>
            <a:endParaRPr lang="fr-FR" b="1" dirty="0">
              <a:solidFill>
                <a:schemeClr val="accent5">
                  <a:lumMod val="60000"/>
                  <a:lumOff val="40000"/>
                </a:schemeClr>
              </a:solidFill>
              <a:effectLst>
                <a:outerShdw blurRad="38100" dist="38100" dir="2700000" algn="tl">
                  <a:srgbClr val="000000">
                    <a:alpha val="43137"/>
                  </a:srgbClr>
                </a:outerShdw>
              </a:effectLst>
            </a:endParaRPr>
          </a:p>
          <a:p>
            <a:pPr lvl="1"/>
            <a:r>
              <a:rPr lang="fr-FR" b="1" dirty="0" err="1">
                <a:solidFill>
                  <a:schemeClr val="accent5">
                    <a:lumMod val="60000"/>
                    <a:lumOff val="40000"/>
                  </a:schemeClr>
                </a:solidFill>
                <a:effectLst>
                  <a:outerShdw blurRad="38100" dist="38100" dir="2700000" algn="tl">
                    <a:srgbClr val="000000">
                      <a:alpha val="43137"/>
                    </a:srgbClr>
                  </a:outerShdw>
                </a:effectLst>
              </a:rPr>
              <a:t>Priesterin</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mehrere</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Artemis</a:t>
            </a:r>
            <a:r>
              <a:rPr lang="fr-FR" b="1" dirty="0">
                <a:solidFill>
                  <a:schemeClr val="accent5">
                    <a:lumMod val="60000"/>
                    <a:lumOff val="40000"/>
                  </a:schemeClr>
                </a:solidFill>
                <a:effectLst>
                  <a:outerShdw blurRad="38100" dist="38100" dir="2700000" algn="tl">
                    <a:srgbClr val="000000">
                      <a:alpha val="43137"/>
                    </a:srgbClr>
                  </a:outerShdw>
                </a:effectLst>
              </a:rPr>
              <a:t>: </a:t>
            </a:r>
          </a:p>
          <a:p>
            <a:pPr lvl="2"/>
            <a:r>
              <a:rPr lang="en-GB" dirty="0">
                <a:solidFill>
                  <a:schemeClr val="accent5">
                    <a:lumMod val="60000"/>
                    <a:lumOff val="40000"/>
                  </a:schemeClr>
                </a:solidFill>
                <a:effectLst>
                  <a:outerShdw blurRad="38100" dist="38100" dir="2700000" algn="tl">
                    <a:srgbClr val="000000">
                      <a:alpha val="43137"/>
                    </a:srgbClr>
                  </a:outerShdw>
                </a:effectLst>
              </a:rPr>
              <a:t>Artemis </a:t>
            </a:r>
            <a:r>
              <a:rPr lang="en-GB" dirty="0" err="1">
                <a:solidFill>
                  <a:schemeClr val="accent5">
                    <a:lumMod val="60000"/>
                    <a:lumOff val="40000"/>
                  </a:schemeClr>
                </a:solidFill>
                <a:effectLst>
                  <a:outerShdw blurRad="38100" dist="38100" dir="2700000" algn="tl">
                    <a:srgbClr val="000000">
                      <a:alpha val="43137"/>
                    </a:srgbClr>
                  </a:outerShdw>
                </a:effectLst>
              </a:rPr>
              <a:t>Patnia</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Artémis</a:t>
            </a:r>
            <a:r>
              <a:rPr lang="en-GB" dirty="0">
                <a:solidFill>
                  <a:schemeClr val="accent5">
                    <a:lumMod val="60000"/>
                    <a:lumOff val="40000"/>
                  </a:schemeClr>
                </a:solidFill>
                <a:effectLst>
                  <a:outerShdw blurRad="38100" dist="38100" dir="2700000" algn="tl">
                    <a:srgbClr val="000000">
                      <a:alpha val="43137"/>
                    </a:srgbClr>
                  </a:outerShdw>
                </a:effectLst>
              </a:rPr>
              <a:t> der </a:t>
            </a:r>
            <a:r>
              <a:rPr lang="en-GB" dirty="0" err="1">
                <a:solidFill>
                  <a:schemeClr val="accent5">
                    <a:lumMod val="60000"/>
                    <a:lumOff val="40000"/>
                  </a:schemeClr>
                </a:solidFill>
                <a:effectLst>
                  <a:outerShdw blurRad="38100" dist="38100" dir="2700000" algn="tl">
                    <a:srgbClr val="000000">
                      <a:alpha val="43137"/>
                    </a:srgbClr>
                  </a:outerShdw>
                </a:effectLst>
              </a:rPr>
              <a:t>Pforten</a:t>
            </a:r>
            <a:r>
              <a:rPr lang="en-GB" dirty="0">
                <a:solidFill>
                  <a:schemeClr val="accent5">
                    <a:lumMod val="60000"/>
                    <a:lumOff val="40000"/>
                  </a:schemeClr>
                </a:solidFill>
                <a:effectLst>
                  <a:outerShdw blurRad="38100" dist="38100" dir="2700000" algn="tl">
                    <a:srgbClr val="000000">
                      <a:alpha val="43137"/>
                    </a:srgbClr>
                  </a:outerShdw>
                </a:effectLst>
              </a:rPr>
              <a:t>, Artemis </a:t>
            </a:r>
            <a:r>
              <a:rPr lang="en-GB" dirty="0" err="1">
                <a:solidFill>
                  <a:schemeClr val="accent5">
                    <a:lumMod val="60000"/>
                    <a:lumOff val="40000"/>
                  </a:schemeClr>
                </a:solidFill>
                <a:effectLst>
                  <a:outerShdw blurRad="38100" dist="38100" dir="2700000" algn="tl">
                    <a:srgbClr val="000000">
                      <a:alpha val="43137"/>
                    </a:srgbClr>
                  </a:outerShdw>
                </a:effectLst>
              </a:rPr>
              <a:t>Chitonia</a:t>
            </a:r>
            <a:r>
              <a:rPr lang="en-GB" dirty="0">
                <a:solidFill>
                  <a:schemeClr val="accent5">
                    <a:lumMod val="60000"/>
                    <a:lumOff val="40000"/>
                  </a:schemeClr>
                </a:solidFill>
                <a:effectLst>
                  <a:outerShdw blurRad="38100" dist="38100" dir="2700000" algn="tl">
                    <a:srgbClr val="000000">
                      <a:alpha val="43137"/>
                    </a:srgbClr>
                  </a:outerShdw>
                </a:effectLst>
              </a:rPr>
              <a:t> und </a:t>
            </a:r>
            <a:r>
              <a:rPr lang="en-GB" dirty="0" err="1">
                <a:solidFill>
                  <a:schemeClr val="accent5">
                    <a:lumMod val="60000"/>
                    <a:lumOff val="40000"/>
                  </a:schemeClr>
                </a:solidFill>
                <a:effectLst>
                  <a:outerShdw blurRad="38100" dist="38100" dir="2700000" algn="tl">
                    <a:srgbClr val="000000">
                      <a:alpha val="43137"/>
                    </a:srgbClr>
                  </a:outerShdw>
                </a:effectLst>
              </a:rPr>
              <a:t>Artémis</a:t>
            </a:r>
            <a:r>
              <a:rPr lang="en-GB" dirty="0">
                <a:solidFill>
                  <a:schemeClr val="accent5">
                    <a:lumMod val="60000"/>
                    <a:lumOff val="40000"/>
                  </a:schemeClr>
                </a:solidFill>
                <a:effectLst>
                  <a:outerShdw blurRad="38100" dist="38100" dir="2700000" algn="tl">
                    <a:srgbClr val="000000">
                      <a:alpha val="43137"/>
                    </a:srgbClr>
                  </a:outerShdw>
                </a:effectLst>
              </a:rPr>
              <a:t> </a:t>
            </a:r>
            <a:r>
              <a:rPr lang="en-GB" dirty="0" err="1">
                <a:solidFill>
                  <a:schemeClr val="accent5">
                    <a:lumMod val="60000"/>
                    <a:lumOff val="40000"/>
                  </a:schemeClr>
                </a:solidFill>
                <a:effectLst>
                  <a:outerShdw blurRad="38100" dist="38100" dir="2700000" algn="tl">
                    <a:srgbClr val="000000">
                      <a:alpha val="43137"/>
                    </a:srgbClr>
                  </a:outerShdw>
                </a:effectLst>
              </a:rPr>
              <a:t>Pythia</a:t>
            </a:r>
            <a:r>
              <a:rPr lang="en-GB" dirty="0">
                <a:solidFill>
                  <a:schemeClr val="accent5">
                    <a:lumMod val="60000"/>
                    <a:lumOff val="40000"/>
                  </a:schemeClr>
                </a:solidFill>
                <a:effectLst>
                  <a:outerShdw blurRad="38100" dist="38100" dir="2700000" algn="tl">
                    <a:srgbClr val="000000">
                      <a:alpha val="43137"/>
                    </a:srgbClr>
                  </a:outerShdw>
                </a:effectLst>
              </a:rPr>
              <a:t>.</a:t>
            </a:r>
          </a:p>
          <a:p>
            <a:pPr lvl="1"/>
            <a:r>
              <a:rPr lang="el-GR" b="1" dirty="0">
                <a:solidFill>
                  <a:schemeClr val="accent5">
                    <a:lumMod val="60000"/>
                    <a:lumOff val="40000"/>
                  </a:schemeClr>
                </a:solidFill>
                <a:effectLst>
                  <a:outerShdw blurRad="38100" dist="38100" dir="2700000" algn="tl">
                    <a:srgbClr val="000000">
                      <a:alpha val="43137"/>
                    </a:srgbClr>
                  </a:outerShdw>
                </a:effectLst>
              </a:rPr>
              <a:t>ἀρχιέρεια τῶν Σεβαστῶν</a:t>
            </a:r>
            <a:r>
              <a:rPr lang="en-GB" b="1" dirty="0">
                <a:solidFill>
                  <a:schemeClr val="accent5">
                    <a:lumMod val="60000"/>
                    <a:lumOff val="40000"/>
                  </a:schemeClr>
                </a:solidFill>
                <a:effectLst>
                  <a:outerShdw blurRad="38100" dist="38100" dir="2700000" algn="tl">
                    <a:srgbClr val="000000">
                      <a:alpha val="43137"/>
                    </a:srgbClr>
                  </a:outerShdw>
                </a:effectLst>
              </a:rPr>
              <a:t> – </a:t>
            </a:r>
            <a:r>
              <a:rPr lang="en-GB" b="1" dirty="0" err="1">
                <a:solidFill>
                  <a:schemeClr val="accent5">
                    <a:lumMod val="60000"/>
                    <a:lumOff val="40000"/>
                  </a:schemeClr>
                </a:solidFill>
                <a:effectLst>
                  <a:outerShdw blurRad="38100" dist="38100" dir="2700000" algn="tl">
                    <a:srgbClr val="000000">
                      <a:alpha val="43137"/>
                    </a:srgbClr>
                  </a:outerShdw>
                </a:effectLst>
              </a:rPr>
              <a:t>Kaiserpriesterin</a:t>
            </a:r>
            <a:endParaRPr lang="en-GB" b="1" dirty="0">
              <a:solidFill>
                <a:schemeClr val="accent5">
                  <a:lumMod val="60000"/>
                  <a:lumOff val="40000"/>
                </a:schemeClr>
              </a:solidFill>
              <a:effectLst>
                <a:outerShdw blurRad="38100" dist="38100" dir="2700000" algn="tl">
                  <a:srgbClr val="000000">
                    <a:alpha val="43137"/>
                  </a:srgbClr>
                </a:outerShdw>
              </a:effectLst>
            </a:endParaRPr>
          </a:p>
          <a:p>
            <a:pPr lvl="1"/>
            <a:endParaRPr lang="en-GB" dirty="0">
              <a:solidFill>
                <a:schemeClr val="accent5">
                  <a:lumMod val="60000"/>
                  <a:lumOff val="40000"/>
                </a:schemeClr>
              </a:solidFill>
              <a:effectLst>
                <a:outerShdw blurRad="38100" dist="38100" dir="2700000" algn="tl">
                  <a:srgbClr val="000000">
                    <a:alpha val="43137"/>
                  </a:srgbClr>
                </a:outerShdw>
              </a:effectLst>
            </a:endParaRPr>
          </a:p>
          <a:p>
            <a:pPr lvl="1"/>
            <a:r>
              <a:rPr lang="fr-FR" dirty="0" err="1">
                <a:solidFill>
                  <a:schemeClr val="accent5">
                    <a:lumMod val="60000"/>
                    <a:lumOff val="40000"/>
                  </a:schemeClr>
                </a:solidFill>
                <a:effectLst>
                  <a:outerShdw blurRad="38100" dist="38100" dir="2700000" algn="tl">
                    <a:srgbClr val="000000">
                      <a:alpha val="43137"/>
                    </a:srgbClr>
                  </a:outerShdw>
                </a:effectLst>
              </a:rPr>
              <a:t>Enkelin</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von</a:t>
            </a:r>
            <a:r>
              <a:rPr lang="fr-FR" dirty="0">
                <a:solidFill>
                  <a:schemeClr val="accent5">
                    <a:lumMod val="60000"/>
                    <a:lumOff val="40000"/>
                  </a:schemeClr>
                </a:solidFill>
                <a:effectLst>
                  <a:outerShdw blurRad="38100" dist="38100" dir="2700000" algn="tl">
                    <a:srgbClr val="000000">
                      <a:alpha val="43137"/>
                    </a:srgbClr>
                  </a:outerShdw>
                </a:effectLst>
              </a:rPr>
              <a:t> </a:t>
            </a:r>
            <a:r>
              <a:rPr lang="el-GR" b="1" dirty="0">
                <a:solidFill>
                  <a:schemeClr val="accent5">
                    <a:lumMod val="60000"/>
                    <a:lumOff val="40000"/>
                  </a:schemeClr>
                </a:solidFill>
                <a:effectLst>
                  <a:outerShdw blurRad="38100" dist="38100" dir="2700000" algn="tl">
                    <a:srgbClr val="000000">
                      <a:alpha val="43137"/>
                    </a:srgbClr>
                  </a:outerShdw>
                </a:effectLst>
              </a:rPr>
              <a:t>Μ. </a:t>
            </a:r>
            <a:r>
              <a:rPr lang="en-GB" b="1" dirty="0">
                <a:solidFill>
                  <a:schemeClr val="accent5">
                    <a:lumMod val="60000"/>
                    <a:lumOff val="40000"/>
                  </a:schemeClr>
                </a:solidFill>
                <a:effectLst>
                  <a:outerShdw blurRad="38100" dist="38100" dir="2700000" algn="tl">
                    <a:srgbClr val="000000">
                      <a:alpha val="43137"/>
                    </a:srgbClr>
                  </a:outerShdw>
                </a:effectLst>
              </a:rPr>
              <a:t>A</a:t>
            </a:r>
            <a:r>
              <a:rPr lang="el-GR" b="1" dirty="0">
                <a:solidFill>
                  <a:schemeClr val="accent5">
                    <a:lumMod val="60000"/>
                    <a:lumOff val="40000"/>
                  </a:schemeClr>
                </a:solidFill>
                <a:effectLst>
                  <a:outerShdw blurRad="38100" dist="38100" dir="2700000" algn="tl">
                    <a:srgbClr val="000000">
                      <a:alpha val="43137"/>
                    </a:srgbClr>
                  </a:outerShdw>
                </a:effectLst>
              </a:rPr>
              <a:t>ὐρήλιος Ἀπημάντος</a:t>
            </a:r>
            <a:endParaRPr lang="en-GB" b="1" dirty="0">
              <a:solidFill>
                <a:schemeClr val="accent5">
                  <a:lumMod val="60000"/>
                  <a:lumOff val="40000"/>
                </a:schemeClr>
              </a:solidFill>
              <a:effectLst>
                <a:outerShdw blurRad="38100" dist="38100" dir="2700000" algn="tl">
                  <a:srgbClr val="000000">
                    <a:alpha val="43137"/>
                  </a:srgbClr>
                </a:outerShdw>
              </a:effectLst>
            </a:endParaRPr>
          </a:p>
          <a:p>
            <a:pPr lvl="2"/>
            <a:r>
              <a:rPr lang="fr-FR" dirty="0" err="1">
                <a:solidFill>
                  <a:schemeClr val="accent5">
                    <a:lumMod val="60000"/>
                    <a:lumOff val="40000"/>
                  </a:schemeClr>
                </a:solidFill>
                <a:effectLst>
                  <a:outerShdw blurRad="38100" dist="38100" dir="2700000" algn="tl">
                    <a:srgbClr val="000000">
                      <a:alpha val="43137"/>
                    </a:srgbClr>
                  </a:outerShdw>
                </a:effectLst>
              </a:rPr>
              <a:t>Hoherpriester</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von</a:t>
            </a:r>
            <a:r>
              <a:rPr lang="fr-FR" dirty="0">
                <a:solidFill>
                  <a:schemeClr val="accent5">
                    <a:lumMod val="60000"/>
                    <a:lumOff val="40000"/>
                  </a:schemeClr>
                </a:solidFill>
                <a:effectLst>
                  <a:outerShdw blurRad="38100" dist="38100" dir="2700000" algn="tl">
                    <a:srgbClr val="000000">
                      <a:alpha val="43137"/>
                    </a:srgbClr>
                  </a:outerShdw>
                </a:effectLst>
              </a:rPr>
              <a:t> Milet</a:t>
            </a:r>
            <a:br>
              <a:rPr lang="fr-FR" dirty="0">
                <a:solidFill>
                  <a:schemeClr val="accent5">
                    <a:lumMod val="60000"/>
                    <a:lumOff val="40000"/>
                  </a:schemeClr>
                </a:solidFill>
                <a:effectLst>
                  <a:outerShdw blurRad="38100" dist="38100" dir="2700000" algn="tl">
                    <a:srgbClr val="000000">
                      <a:alpha val="43137"/>
                    </a:srgbClr>
                  </a:outerShdw>
                </a:effectLst>
              </a:rPr>
            </a:br>
            <a:r>
              <a:rPr lang="fr-FR" dirty="0" err="1">
                <a:solidFill>
                  <a:schemeClr val="accent5">
                    <a:lumMod val="60000"/>
                    <a:lumOff val="40000"/>
                  </a:schemeClr>
                </a:solidFill>
                <a:effectLst>
                  <a:outerShdw blurRad="38100" dist="38100" dir="2700000" algn="tl">
                    <a:srgbClr val="000000">
                      <a:alpha val="43137"/>
                    </a:srgbClr>
                  </a:outerShdw>
                </a:effectLst>
              </a:rPr>
              <a:t>Hoherpriester</a:t>
            </a:r>
            <a:r>
              <a:rPr lang="fr-FR" dirty="0">
                <a:solidFill>
                  <a:schemeClr val="accent5">
                    <a:lumMod val="60000"/>
                    <a:lumOff val="40000"/>
                  </a:schemeClr>
                </a:solidFill>
                <a:effectLst>
                  <a:outerShdw blurRad="38100" dist="38100" dir="2700000" algn="tl">
                    <a:srgbClr val="000000">
                      <a:alpha val="43137"/>
                    </a:srgbClr>
                  </a:outerShdw>
                </a:effectLst>
              </a:rPr>
              <a:t> der </a:t>
            </a:r>
            <a:r>
              <a:rPr lang="fr-FR" dirty="0" err="1">
                <a:solidFill>
                  <a:schemeClr val="accent5">
                    <a:lumMod val="60000"/>
                    <a:lumOff val="40000"/>
                  </a:schemeClr>
                </a:solidFill>
                <a:effectLst>
                  <a:outerShdw blurRad="38100" dist="38100" dir="2700000" algn="tl">
                    <a:srgbClr val="000000">
                      <a:alpha val="43137"/>
                    </a:srgbClr>
                  </a:outerShdw>
                </a:effectLst>
              </a:rPr>
              <a:t>Provinz</a:t>
            </a:r>
            <a:r>
              <a:rPr lang="fr-FR" dirty="0">
                <a:solidFill>
                  <a:schemeClr val="accent5">
                    <a:lumMod val="60000"/>
                    <a:lumOff val="40000"/>
                  </a:schemeClr>
                </a:solidFill>
                <a:effectLst>
                  <a:outerShdw blurRad="38100" dist="38100" dir="2700000" algn="tl">
                    <a:srgbClr val="000000">
                      <a:alpha val="43137"/>
                    </a:srgbClr>
                  </a:outerShdw>
                </a:effectLst>
              </a:rPr>
              <a:t> Asien</a:t>
            </a:r>
          </a:p>
          <a:p>
            <a:pPr lvl="2"/>
            <a:r>
              <a:rPr lang="fr-FR" dirty="0">
                <a:solidFill>
                  <a:schemeClr val="accent5">
                    <a:lumMod val="60000"/>
                    <a:lumOff val="40000"/>
                  </a:schemeClr>
                </a:solidFill>
                <a:effectLst>
                  <a:outerShdw blurRad="38100" dist="38100" dir="2700000" algn="tl">
                    <a:srgbClr val="000000">
                      <a:alpha val="43137"/>
                    </a:srgbClr>
                  </a:outerShdw>
                </a:effectLst>
              </a:rPr>
              <a:t>Als </a:t>
            </a:r>
            <a:r>
              <a:rPr lang="fr-FR" dirty="0" err="1">
                <a:solidFill>
                  <a:schemeClr val="accent5">
                    <a:lumMod val="60000"/>
                    <a:lumOff val="40000"/>
                  </a:schemeClr>
                </a:solidFill>
                <a:effectLst>
                  <a:outerShdw blurRad="38100" dist="38100" dir="2700000" algn="tl">
                    <a:srgbClr val="000000">
                      <a:alpha val="43137"/>
                    </a:srgbClr>
                  </a:outerShdw>
                </a:effectLst>
              </a:rPr>
              <a:t>Hoherpriester</a:t>
            </a:r>
            <a:r>
              <a:rPr lang="fr-FR" dirty="0">
                <a:solidFill>
                  <a:schemeClr val="accent5">
                    <a:lumMod val="60000"/>
                    <a:lumOff val="40000"/>
                  </a:schemeClr>
                </a:solidFill>
                <a:effectLst>
                  <a:outerShdw blurRad="38100" dist="38100" dir="2700000" algn="tl">
                    <a:srgbClr val="000000">
                      <a:alpha val="43137"/>
                    </a:srgbClr>
                  </a:outerShdw>
                </a:effectLst>
              </a:rPr>
              <a:t> Asiens, </a:t>
            </a:r>
            <a:r>
              <a:rPr lang="fr-FR" dirty="0" err="1">
                <a:solidFill>
                  <a:schemeClr val="accent5">
                    <a:lumMod val="60000"/>
                    <a:lumOff val="40000"/>
                  </a:schemeClr>
                </a:solidFill>
                <a:effectLst>
                  <a:outerShdw blurRad="38100" dist="38100" dir="2700000" algn="tl">
                    <a:srgbClr val="000000">
                      <a:alpha val="43137"/>
                    </a:srgbClr>
                  </a:outerShdw>
                </a:effectLst>
              </a:rPr>
              <a:t>organisierte</a:t>
            </a:r>
            <a:r>
              <a:rPr lang="fr-FR" dirty="0">
                <a:solidFill>
                  <a:schemeClr val="accent5">
                    <a:lumMod val="60000"/>
                    <a:lumOff val="40000"/>
                  </a:schemeClr>
                </a:solidFill>
                <a:effectLst>
                  <a:outerShdw blurRad="38100" dist="38100" dir="2700000" algn="tl">
                    <a:srgbClr val="000000">
                      <a:alpha val="43137"/>
                    </a:srgbClr>
                  </a:outerShdw>
                </a:effectLst>
              </a:rPr>
              <a:t> er </a:t>
            </a:r>
            <a:r>
              <a:rPr lang="fr-FR" dirty="0" err="1">
                <a:solidFill>
                  <a:schemeClr val="accent5">
                    <a:lumMod val="60000"/>
                    <a:lumOff val="40000"/>
                  </a:schemeClr>
                </a:solidFill>
                <a:effectLst>
                  <a:outerShdw blurRad="38100" dist="38100" dir="2700000" algn="tl">
                    <a:srgbClr val="000000">
                      <a:alpha val="43137"/>
                    </a:srgbClr>
                  </a:outerShdw>
                </a:effectLst>
              </a:rPr>
              <a:t>während</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drei</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Tagen</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Gladiatorenkämpfe</a:t>
            </a:r>
            <a:r>
              <a:rPr lang="fr-FR" dirty="0">
                <a:solidFill>
                  <a:schemeClr val="accent5">
                    <a:lumMod val="60000"/>
                    <a:lumOff val="40000"/>
                  </a:schemeClr>
                </a:solidFill>
                <a:effectLst>
                  <a:outerShdw blurRad="38100" dist="38100" dir="2700000" algn="tl">
                    <a:srgbClr val="000000">
                      <a:alpha val="43137"/>
                    </a:srgbClr>
                  </a:outerShdw>
                </a:effectLst>
              </a:rPr>
              <a:t> bis </a:t>
            </a:r>
            <a:r>
              <a:rPr lang="fr-FR" dirty="0" err="1">
                <a:solidFill>
                  <a:schemeClr val="accent5">
                    <a:lumMod val="60000"/>
                    <a:lumOff val="40000"/>
                  </a:schemeClr>
                </a:solidFill>
                <a:effectLst>
                  <a:outerShdw blurRad="38100" dist="38100" dir="2700000" algn="tl">
                    <a:srgbClr val="000000">
                      <a:alpha val="43137"/>
                    </a:srgbClr>
                  </a:outerShdw>
                </a:effectLst>
              </a:rPr>
              <a:t>zum</a:t>
            </a:r>
            <a:r>
              <a:rPr lang="fr-FR" dirty="0">
                <a:solidFill>
                  <a:schemeClr val="accent5">
                    <a:lumMod val="60000"/>
                    <a:lumOff val="40000"/>
                  </a:schemeClr>
                </a:solidFill>
                <a:effectLst>
                  <a:outerShdw blurRad="38100" dist="38100" dir="2700000" algn="tl">
                    <a:srgbClr val="000000">
                      <a:alpha val="43137"/>
                    </a:srgbClr>
                  </a:outerShdw>
                </a:effectLst>
              </a:rPr>
              <a:t> </a:t>
            </a:r>
            <a:r>
              <a:rPr lang="fr-FR" dirty="0" err="1">
                <a:solidFill>
                  <a:schemeClr val="accent5">
                    <a:lumMod val="60000"/>
                    <a:lumOff val="40000"/>
                  </a:schemeClr>
                </a:solidFill>
                <a:effectLst>
                  <a:outerShdw blurRad="38100" dist="38100" dir="2700000" algn="tl">
                    <a:srgbClr val="000000">
                      <a:alpha val="43137"/>
                    </a:srgbClr>
                  </a:outerShdw>
                </a:effectLst>
              </a:rPr>
              <a:t>Tod</a:t>
            </a:r>
            <a:r>
              <a:rPr lang="fr-FR" dirty="0">
                <a:solidFill>
                  <a:schemeClr val="accent5">
                    <a:lumMod val="60000"/>
                    <a:lumOff val="40000"/>
                  </a:schemeClr>
                </a:solidFill>
                <a:effectLst>
                  <a:outerShdw blurRad="38100" dist="38100" dir="2700000" algn="tl">
                    <a:srgbClr val="000000">
                      <a:alpha val="43137"/>
                    </a:srgbClr>
                  </a:outerShdw>
                </a:effectLst>
              </a:rPr>
              <a:t> (</a:t>
            </a:r>
            <a:r>
              <a:rPr lang="fr-FR" i="1" dirty="0">
                <a:solidFill>
                  <a:schemeClr val="accent5">
                    <a:lumMod val="60000"/>
                    <a:lumOff val="40000"/>
                  </a:schemeClr>
                </a:solidFill>
                <a:effectLst>
                  <a:outerShdw blurRad="38100" dist="38100" dir="2700000" algn="tl">
                    <a:srgbClr val="000000">
                      <a:alpha val="43137"/>
                    </a:srgbClr>
                  </a:outerShdw>
                </a:effectLst>
              </a:rPr>
              <a:t>ἀπ</a:t>
            </a:r>
            <a:r>
              <a:rPr lang="fr-FR" i="1" dirty="0" err="1">
                <a:solidFill>
                  <a:schemeClr val="accent5">
                    <a:lumMod val="60000"/>
                    <a:lumOff val="40000"/>
                  </a:schemeClr>
                </a:solidFill>
                <a:effectLst>
                  <a:outerShdw blurRad="38100" dist="38100" dir="2700000" algn="tl">
                    <a:srgbClr val="000000">
                      <a:alpha val="43137"/>
                    </a:srgbClr>
                  </a:outerShdw>
                </a:effectLst>
              </a:rPr>
              <a:t>οτόμοι</a:t>
            </a:r>
            <a:r>
              <a:rPr lang="fr-FR" dirty="0">
                <a:solidFill>
                  <a:schemeClr val="accent5">
                    <a:lumMod val="60000"/>
                    <a:lumOff val="40000"/>
                  </a:schemeClr>
                </a:solidFill>
                <a:effectLst>
                  <a:outerShdw blurRad="38100" dist="38100" dir="2700000" algn="tl">
                    <a:srgbClr val="000000">
                      <a:alpha val="43137"/>
                    </a:srgbClr>
                  </a:outerShdw>
                </a:effectLst>
              </a:rPr>
              <a:t>) in </a:t>
            </a:r>
            <a:r>
              <a:rPr lang="fr-FR" dirty="0" err="1">
                <a:solidFill>
                  <a:schemeClr val="accent5">
                    <a:lumMod val="60000"/>
                    <a:lumOff val="40000"/>
                  </a:schemeClr>
                </a:solidFill>
                <a:effectLst>
                  <a:outerShdw blurRad="38100" dist="38100" dir="2700000" algn="tl">
                    <a:srgbClr val="000000">
                      <a:alpha val="43137"/>
                    </a:srgbClr>
                  </a:outerShdw>
                </a:effectLst>
              </a:rPr>
              <a:t>Éphesos</a:t>
            </a:r>
            <a:endParaRPr lang="fr-FR" dirty="0">
              <a:solidFill>
                <a:schemeClr val="accent5">
                  <a:lumMod val="60000"/>
                  <a:lumOff val="40000"/>
                </a:schemeClr>
              </a:solidFill>
              <a:effectLst>
                <a:outerShdw blurRad="38100" dist="38100" dir="2700000" algn="tl">
                  <a:srgbClr val="000000">
                    <a:alpha val="43137"/>
                  </a:srgbClr>
                </a:outerShdw>
              </a:effectLst>
            </a:endParaRPr>
          </a:p>
        </p:txBody>
      </p:sp>
      <p:sp>
        <p:nvSpPr>
          <p:cNvPr id="5" name="TextBox 4"/>
          <p:cNvSpPr txBox="1"/>
          <p:nvPr/>
        </p:nvSpPr>
        <p:spPr>
          <a:xfrm>
            <a:off x="4860032" y="1405220"/>
            <a:ext cx="4104456" cy="4832092"/>
          </a:xfrm>
          <a:prstGeom prst="rect">
            <a:avLst/>
          </a:prstGeom>
          <a:noFill/>
        </p:spPr>
        <p:txBody>
          <a:bodyPr wrap="square" rtlCol="0">
            <a:spAutoFit/>
          </a:bodyPr>
          <a:lstStyle/>
          <a:p>
            <a:r>
              <a:rPr lang="vi-VN" sz="1400" dirty="0"/>
              <a:t>ἀγ[αθῆι] τύχηι</a:t>
            </a:r>
            <a:r>
              <a:rPr lang="en-GB" sz="1400" dirty="0"/>
              <a:t> </a:t>
            </a:r>
            <a:r>
              <a:rPr lang="vi-VN" sz="1400" b="1" u="sng" dirty="0">
                <a:solidFill>
                  <a:schemeClr val="accent5">
                    <a:lumMod val="60000"/>
                    <a:lumOff val="40000"/>
                  </a:schemeClr>
                </a:solidFill>
              </a:rPr>
              <a:t>ὑδροφόρος</a:t>
            </a:r>
            <a:r>
              <a:rPr lang="vi-VN" sz="1400" b="1" dirty="0">
                <a:solidFill>
                  <a:schemeClr val="accent5">
                    <a:lumMod val="60000"/>
                    <a:lumOff val="40000"/>
                  </a:schemeClr>
                </a:solidFill>
              </a:rPr>
              <a:t> εὐσεβὴς Ἀρτέμιδος [Πατ]ν̣ίας</a:t>
            </a:r>
            <a:r>
              <a:rPr lang="vi-VN" sz="1400" dirty="0"/>
              <a:t>| καὶ τῆς ἐπὶ πύ[λαις καὶ τῆς ․3-4․ καὶ τῆς Χι]</a:t>
            </a:r>
            <a:r>
              <a:rPr lang="en-GB" sz="1400" dirty="0"/>
              <a:t>|</a:t>
            </a:r>
            <a:r>
              <a:rPr lang="vi-VN" sz="1400" dirty="0"/>
              <a:t>τώνης καὶ τῆς Πυθίης </a:t>
            </a:r>
            <a:r>
              <a:rPr lang="vi-VN" sz="1400" dirty="0">
                <a:solidFill>
                  <a:schemeClr val="accent5">
                    <a:lumMod val="60000"/>
                    <a:lumOff val="40000"/>
                  </a:schemeClr>
                </a:solidFill>
              </a:rPr>
              <a:t>Αὐρ(ηλία) Διονυσο[δ]ώρα Μα|τρῶνα</a:t>
            </a:r>
            <a:r>
              <a:rPr lang="vi-VN" sz="1400" dirty="0"/>
              <a:t>, </a:t>
            </a:r>
            <a:r>
              <a:rPr lang="vi-VN" sz="1400" b="1" u="sng" dirty="0">
                <a:solidFill>
                  <a:schemeClr val="accent5">
                    <a:lumMod val="60000"/>
                    <a:lumOff val="40000"/>
                  </a:schemeClr>
                </a:solidFill>
              </a:rPr>
              <a:t>ἀρχιέρια</a:t>
            </a:r>
            <a:r>
              <a:rPr lang="vi-VN" sz="1400" b="1" dirty="0">
                <a:solidFill>
                  <a:schemeClr val="accent5">
                    <a:lumMod val="60000"/>
                    <a:lumOff val="40000"/>
                  </a:schemeClr>
                </a:solidFill>
              </a:rPr>
              <a:t> τῶ[ν Σεβαστῶν</a:t>
            </a:r>
            <a:r>
              <a:rPr lang="vi-VN" sz="1400" dirty="0"/>
              <a:t>, Μάρ(κου) Αὐρ(ηλίου)? —]</a:t>
            </a:r>
          </a:p>
          <a:p>
            <a:r>
              <a:rPr lang="vi-VN" sz="1400" dirty="0"/>
              <a:t>ανοῦ </a:t>
            </a:r>
            <a:r>
              <a:rPr lang="vi-VN" sz="1400" dirty="0">
                <a:solidFill>
                  <a:srgbClr val="00B0F0"/>
                </a:solidFill>
              </a:rPr>
              <a:t>ἀγωνοθέτου, ἄρχοντος, πανηγ[υ]ριάρχο</a:t>
            </a:r>
            <a:r>
              <a:rPr lang="vi-VN" sz="1400" dirty="0">
                <a:solidFill>
                  <a:srgbClr val="9A0000"/>
                </a:solidFill>
              </a:rPr>
              <a:t>υ</a:t>
            </a:r>
            <a:r>
              <a:rPr lang="vi-VN" sz="1400" dirty="0"/>
              <a:t>,| τελείου πρὸς παντ[․․</a:t>
            </a:r>
            <a:r>
              <a:rPr lang="en-GB" sz="1400" dirty="0"/>
              <a:t>c.8․․․ </a:t>
            </a:r>
            <a:r>
              <a:rPr lang="vi-VN" sz="1400" dirty="0"/>
              <a:t>λιτουργοῦ, τοῦ]</a:t>
            </a:r>
          </a:p>
          <a:p>
            <a:r>
              <a:rPr lang="vi-VN" sz="1400" baseline="30000" dirty="0"/>
              <a:t>5</a:t>
            </a:r>
            <a:r>
              <a:rPr lang="vi-VN" sz="1400" dirty="0">
                <a:solidFill>
                  <a:srgbClr val="9A0000"/>
                </a:solidFill>
              </a:rPr>
              <a:t>Μάρ(κου) Αὐρ(ηλίου) Ἀπη̣μ̣ά̣ν̣[τ]ου</a:t>
            </a:r>
            <a:r>
              <a:rPr lang="vi-VN" sz="1400" dirty="0"/>
              <a:t> </a:t>
            </a:r>
            <a:r>
              <a:rPr lang="vi-VN" sz="1400" dirty="0">
                <a:solidFill>
                  <a:srgbClr val="9A0000"/>
                </a:solidFill>
              </a:rPr>
              <a:t>ἀ[ρχ]ιερέως Μιλήτου</a:t>
            </a:r>
            <a:r>
              <a:rPr lang="vi-VN" sz="1400" dirty="0"/>
              <a:t> [καὶ </a:t>
            </a:r>
            <a:r>
              <a:rPr lang="vi-VN" sz="1400" dirty="0">
                <a:solidFill>
                  <a:srgbClr val="9A0000"/>
                </a:solidFill>
              </a:rPr>
              <a:t>ἀσ]ιάρχο|υ</a:t>
            </a:r>
            <a:r>
              <a:rPr lang="vi-VN" sz="1400" dirty="0"/>
              <a:t> ναῶν τῶν ἐν </a:t>
            </a:r>
            <a:r>
              <a:rPr lang="vi-VN" sz="1400" dirty="0">
                <a:solidFill>
                  <a:srgbClr val="9A0000"/>
                </a:solidFill>
              </a:rPr>
              <a:t>Ἐφ[έσῳ</a:t>
            </a:r>
            <a:r>
              <a:rPr lang="vi-VN" sz="1400" dirty="0"/>
              <a:t> ἡμερῶν ․1-2․]</a:t>
            </a:r>
            <a:r>
              <a:rPr lang="en-GB" sz="1400" dirty="0"/>
              <a:t> </a:t>
            </a:r>
            <a:r>
              <a:rPr lang="vi-VN" sz="1400" dirty="0"/>
              <a:t>καὶ τὰς ἄλλας τ̣[ρεῖς?] ποιήσαντος ἀπο[τόμους] π̣ο̣ν̣τ̣ά̣|ρχ[ου]?· πρὸς πατρὸς [ἐκγόνη —]</a:t>
            </a:r>
            <a:r>
              <a:rPr lang="en-GB" sz="1400" dirty="0"/>
              <a:t> </a:t>
            </a:r>
            <a:r>
              <a:rPr lang="vi-VN" sz="1400" dirty="0"/>
              <a:t>ὠνάρ̣χ̣ου̣, [․․․8․․․․]ου, </a:t>
            </a:r>
            <a:r>
              <a:rPr lang="vi-VN" sz="1400" dirty="0">
                <a:solidFill>
                  <a:srgbClr val="9A0000"/>
                </a:solidFill>
              </a:rPr>
              <a:t>ἀγωνοθέτο[υ</a:t>
            </a:r>
            <a:r>
              <a:rPr lang="vi-VN" sz="1400" dirty="0"/>
              <a:t>, </a:t>
            </a:r>
            <a:r>
              <a:rPr lang="vi-VN" sz="1400" dirty="0">
                <a:solidFill>
                  <a:srgbClr val="9A0000"/>
                </a:solidFill>
              </a:rPr>
              <a:t>στε]φανηφό|ρου</a:t>
            </a:r>
            <a:r>
              <a:rPr lang="vi-VN" sz="1400" dirty="0"/>
              <a:t>, τελίου λιτουρ[γοῦ· μητρὸς δὲ Αὐρ(ηλίας)? Ἁγ?]νοσύνη̣[ς] Λ․[․․․]ΟΤ[․․]νιατατω̣[․․․ ὑφ’] ὧν τοῦ| γένους ἐπεκοσμήθη [ὁ ἐν Διδύμοις ναός, τῆς]</a:t>
            </a:r>
            <a:r>
              <a:rPr lang="en-GB" sz="1400" dirty="0"/>
              <a:t> </a:t>
            </a:r>
            <a:r>
              <a:rPr lang="vi-VN" sz="1400" dirty="0">
                <a:solidFill>
                  <a:srgbClr val="00B0F0"/>
                </a:solidFill>
              </a:rPr>
              <a:t>Μάρ(κου) Αὐρ(ηλίου) Βιβλιανοῦ ἀγωνοθέτου</a:t>
            </a:r>
            <a:r>
              <a:rPr lang="vi-VN" sz="1400" dirty="0"/>
              <a:t> [․4-5․] </a:t>
            </a:r>
            <a:r>
              <a:rPr lang="vi-VN" sz="1400" dirty="0">
                <a:solidFill>
                  <a:srgbClr val="00B0F0"/>
                </a:solidFill>
              </a:rPr>
              <a:t>στεφαν|ηφόρου</a:t>
            </a:r>
            <a:r>
              <a:rPr lang="vi-VN" sz="1400" dirty="0"/>
              <a:t>· πρὸς μητρὸς [ἐκγόνη — ἀγω]</a:t>
            </a:r>
            <a:r>
              <a:rPr lang="vi-VN" sz="1400" baseline="30000" dirty="0"/>
              <a:t>10</a:t>
            </a:r>
            <a:r>
              <a:rPr lang="vi-VN" sz="1400" dirty="0"/>
              <a:t>νοθέτου, βουλάρχου· τὰ δὲ λοιπ[ὰ τὸ φιλό]θ̣υτον καὶ| φιλότιμον αὐτῆς γέ[νος ἀνδριᾶσιν καὶ εἰκόσιν τε][τίμη]ται. ὑδροφόρησεν ἐπὶ προφήτου [τοῦ λα]μ̣προτάτο|υ Π[․4․․]ου Ἀρτεμιδώρου.</a:t>
            </a:r>
            <a:endParaRPr lang="en-GB" sz="1400" dirty="0"/>
          </a:p>
        </p:txBody>
      </p:sp>
      <p:sp>
        <p:nvSpPr>
          <p:cNvPr id="6" name="TextBox 5"/>
          <p:cNvSpPr txBox="1"/>
          <p:nvPr/>
        </p:nvSpPr>
        <p:spPr>
          <a:xfrm>
            <a:off x="143508" y="6464369"/>
            <a:ext cx="7668852" cy="276999"/>
          </a:xfrm>
          <a:prstGeom prst="rect">
            <a:avLst/>
          </a:prstGeom>
          <a:noFill/>
        </p:spPr>
        <p:txBody>
          <a:bodyPr wrap="square" rtlCol="0">
            <a:spAutoFit/>
          </a:bodyPr>
          <a:lstStyle/>
          <a:p>
            <a:r>
              <a:rPr lang="en-GB" sz="1200" dirty="0">
                <a:solidFill>
                  <a:schemeClr val="tx1">
                    <a:lumMod val="50000"/>
                  </a:schemeClr>
                </a:solidFill>
              </a:rPr>
              <a:t>Cf. </a:t>
            </a:r>
            <a:r>
              <a:rPr lang="en-GB" sz="1200" dirty="0" err="1">
                <a:solidFill>
                  <a:schemeClr val="tx1">
                    <a:lumMod val="50000"/>
                  </a:schemeClr>
                </a:solidFill>
              </a:rPr>
              <a:t>I.Didyma</a:t>
            </a:r>
            <a:r>
              <a:rPr lang="en-GB" sz="1200" dirty="0">
                <a:solidFill>
                  <a:schemeClr val="tx1">
                    <a:lumMod val="50000"/>
                  </a:schemeClr>
                </a:solidFill>
              </a:rPr>
              <a:t> 315; Van Bremen 90-91; </a:t>
            </a:r>
            <a:r>
              <a:rPr lang="en-GB" sz="1200" dirty="0" err="1">
                <a:solidFill>
                  <a:schemeClr val="tx1">
                    <a:lumMod val="50000"/>
                  </a:schemeClr>
                </a:solidFill>
              </a:rPr>
              <a:t>Moretti</a:t>
            </a:r>
            <a:r>
              <a:rPr lang="en-GB" sz="1200" dirty="0">
                <a:solidFill>
                  <a:schemeClr val="tx1">
                    <a:lumMod val="50000"/>
                  </a:schemeClr>
                </a:solidFill>
              </a:rPr>
              <a:t> 1959, 199-206; </a:t>
            </a:r>
            <a:r>
              <a:rPr lang="it-IT" sz="1200" dirty="0">
                <a:solidFill>
                  <a:schemeClr val="tx1">
                    <a:lumMod val="50000"/>
                  </a:schemeClr>
                </a:solidFill>
              </a:rPr>
              <a:t>L. Robert, Hellenica XI/XII p. 465-7</a:t>
            </a:r>
            <a:r>
              <a:rPr lang="fr-FR" sz="1200" dirty="0">
                <a:solidFill>
                  <a:schemeClr val="tx1">
                    <a:lumMod val="50000"/>
                  </a:schemeClr>
                </a:solidFill>
              </a:rPr>
              <a:t>. </a:t>
            </a:r>
            <a:endParaRPr lang="en-GB" sz="1200" dirty="0">
              <a:solidFill>
                <a:schemeClr val="tx1">
                  <a:lumMod val="50000"/>
                </a:schemeClr>
              </a:solidFill>
            </a:endParaRPr>
          </a:p>
        </p:txBody>
      </p:sp>
      <p:sp>
        <p:nvSpPr>
          <p:cNvPr id="7" name="TextBox 6"/>
          <p:cNvSpPr txBox="1"/>
          <p:nvPr/>
        </p:nvSpPr>
        <p:spPr>
          <a:xfrm>
            <a:off x="2929242" y="4549676"/>
            <a:ext cx="3816424" cy="2308324"/>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marL="285750" lvl="1" indent="-285750">
              <a:buFont typeface="Wingdings"/>
              <a:buChar char="à"/>
            </a:pPr>
            <a:r>
              <a:rPr lang="fr-FR" b="1" dirty="0">
                <a:solidFill>
                  <a:schemeClr val="accent5">
                    <a:lumMod val="60000"/>
                    <a:lumOff val="40000"/>
                  </a:schemeClr>
                </a:solidFill>
                <a:effectLst>
                  <a:outerShdw blurRad="38100" dist="38100" dir="2700000" algn="tl">
                    <a:srgbClr val="000000">
                      <a:alpha val="43137"/>
                    </a:srgbClr>
                  </a:outerShdw>
                </a:effectLst>
              </a:rPr>
              <a:t>Rolle des </a:t>
            </a:r>
            <a:r>
              <a:rPr lang="fr-FR" b="1" dirty="0" err="1">
                <a:solidFill>
                  <a:schemeClr val="accent5">
                    <a:lumMod val="60000"/>
                    <a:lumOff val="40000"/>
                  </a:schemeClr>
                </a:solidFill>
                <a:effectLst>
                  <a:outerShdw blurRad="38100" dist="38100" dir="2700000" algn="tl">
                    <a:srgbClr val="000000">
                      <a:alpha val="43137"/>
                    </a:srgbClr>
                  </a:outerShdw>
                </a:effectLst>
              </a:rPr>
              <a:t>Großvaters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nicht</a:t>
            </a:r>
            <a:r>
              <a:rPr lang="fr-FR" b="1" dirty="0">
                <a:solidFill>
                  <a:schemeClr val="accent5">
                    <a:lumMod val="60000"/>
                    <a:lumOff val="40000"/>
                  </a:schemeClr>
                </a:solidFill>
                <a:effectLst>
                  <a:outerShdw blurRad="38100" dist="38100" dir="2700000" algn="tl">
                    <a:srgbClr val="000000">
                      <a:alpha val="43137"/>
                    </a:srgbClr>
                  </a:outerShdw>
                </a:effectLst>
              </a:rPr>
              <a:t> des </a:t>
            </a:r>
            <a:r>
              <a:rPr lang="fr-FR" b="1" dirty="0" err="1">
                <a:solidFill>
                  <a:schemeClr val="accent5">
                    <a:lumMod val="60000"/>
                    <a:lumOff val="40000"/>
                  </a:schemeClr>
                </a:solidFill>
                <a:effectLst>
                  <a:outerShdw blurRad="38100" dist="38100" dir="2700000" algn="tl">
                    <a:srgbClr val="000000">
                      <a:alpha val="43137"/>
                    </a:srgbClr>
                  </a:outerShdw>
                </a:effectLst>
              </a:rPr>
              <a:t>Ehemanns</a:t>
            </a:r>
            <a:endParaRPr lang="fr-FR" b="1" dirty="0">
              <a:solidFill>
                <a:schemeClr val="accent5">
                  <a:lumMod val="60000"/>
                  <a:lumOff val="40000"/>
                </a:schemeClr>
              </a:solidFill>
              <a:effectLst>
                <a:outerShdw blurRad="38100" dist="38100" dir="2700000" algn="tl">
                  <a:srgbClr val="000000">
                    <a:alpha val="43137"/>
                  </a:srgbClr>
                </a:outerShdw>
              </a:effectLst>
            </a:endParaRPr>
          </a:p>
          <a:p>
            <a:pPr marL="285750" lvl="1" indent="-285750">
              <a:buFont typeface="Wingdings"/>
              <a:buChar char="à"/>
            </a:pPr>
            <a:r>
              <a:rPr lang="fr-FR" b="1" dirty="0" err="1">
                <a:solidFill>
                  <a:schemeClr val="accent5">
                    <a:lumMod val="60000"/>
                    <a:lumOff val="40000"/>
                  </a:schemeClr>
                </a:solidFill>
                <a:effectLst>
                  <a:outerShdw blurRad="38100" dist="38100" dir="2700000" algn="tl">
                    <a:srgbClr val="000000">
                      <a:alpha val="43137"/>
                    </a:srgbClr>
                  </a:outerShdw>
                </a:effectLst>
              </a:rPr>
              <a:t>Vielleicht</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Mitglied</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einer</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Familie</a:t>
            </a:r>
            <a:r>
              <a:rPr lang="fr-FR" b="1" dirty="0">
                <a:solidFill>
                  <a:schemeClr val="accent5">
                    <a:lumMod val="60000"/>
                    <a:lumOff val="40000"/>
                  </a:schemeClr>
                </a:solidFill>
                <a:effectLst>
                  <a:outerShdw blurRad="38100" dist="38100" dir="2700000" algn="tl">
                    <a:srgbClr val="000000">
                      <a:alpha val="43137"/>
                    </a:srgbClr>
                  </a:outerShdw>
                </a:effectLst>
              </a:rPr>
              <a:t>, in der </a:t>
            </a:r>
            <a:r>
              <a:rPr lang="fr-FR" b="1" dirty="0" err="1">
                <a:solidFill>
                  <a:schemeClr val="accent5">
                    <a:lumMod val="60000"/>
                    <a:lumOff val="40000"/>
                  </a:schemeClr>
                </a:solidFill>
                <a:effectLst>
                  <a:outerShdw blurRad="38100" dist="38100" dir="2700000" algn="tl">
                    <a:srgbClr val="000000">
                      <a:alpha val="43137"/>
                    </a:srgbClr>
                  </a:outerShdw>
                </a:effectLst>
              </a:rPr>
              <a:t>das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Priesteramt</a:t>
            </a:r>
            <a:r>
              <a:rPr lang="fr-FR" b="1" dirty="0">
                <a:solidFill>
                  <a:schemeClr val="accent5">
                    <a:lumMod val="60000"/>
                    <a:lumOff val="40000"/>
                  </a:schemeClr>
                </a:solidFill>
                <a:effectLst>
                  <a:outerShdw blurRad="38100" dist="38100" dir="2700000" algn="tl">
                    <a:srgbClr val="000000">
                      <a:alpha val="43137"/>
                    </a:srgbClr>
                  </a:outerShdw>
                </a:effectLst>
              </a:rPr>
              <a:t> der </a:t>
            </a:r>
            <a:r>
              <a:rPr lang="fr-FR" b="1" dirty="0" err="1">
                <a:solidFill>
                  <a:schemeClr val="accent5">
                    <a:lumMod val="60000"/>
                    <a:lumOff val="40000"/>
                  </a:schemeClr>
                </a:solidFill>
                <a:effectLst>
                  <a:outerShdw blurRad="38100" dist="38100" dir="2700000" algn="tl">
                    <a:srgbClr val="000000">
                      <a:alpha val="43137"/>
                    </a:srgbClr>
                  </a:outerShdw>
                </a:effectLst>
              </a:rPr>
              <a:t>Artemis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vererbt</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wird</a:t>
            </a:r>
            <a:r>
              <a:rPr lang="fr-FR" b="1" dirty="0">
                <a:solidFill>
                  <a:schemeClr val="accent5">
                    <a:lumMod val="60000"/>
                    <a:lumOff val="40000"/>
                  </a:schemeClr>
                </a:solidFill>
                <a:effectLst>
                  <a:outerShdw blurRad="38100" dist="38100" dir="2700000" algn="tl">
                    <a:srgbClr val="000000">
                      <a:alpha val="43137"/>
                    </a:srgbClr>
                  </a:outerShdw>
                </a:effectLst>
              </a:rPr>
              <a:t>?</a:t>
            </a:r>
          </a:p>
          <a:p>
            <a:pPr marL="285750" lvl="1" indent="-285750">
              <a:buFont typeface="Wingdings"/>
              <a:buChar char="à"/>
            </a:pPr>
            <a:r>
              <a:rPr lang="fr-FR" b="1" dirty="0">
                <a:solidFill>
                  <a:schemeClr val="accent5">
                    <a:lumMod val="60000"/>
                    <a:lumOff val="40000"/>
                  </a:schemeClr>
                </a:solidFill>
                <a:effectLst>
                  <a:outerShdw blurRad="38100" dist="38100" dir="2700000" algn="tl">
                    <a:srgbClr val="000000">
                      <a:alpha val="43137"/>
                    </a:srgbClr>
                  </a:outerShdw>
                </a:effectLst>
              </a:rPr>
              <a:t>« cursus », </a:t>
            </a:r>
            <a:r>
              <a:rPr lang="fr-FR" b="1" dirty="0" err="1">
                <a:solidFill>
                  <a:schemeClr val="accent5">
                    <a:lumMod val="60000"/>
                    <a:lumOff val="40000"/>
                  </a:schemeClr>
                </a:solidFill>
                <a:effectLst>
                  <a:outerShdw blurRad="38100" dist="38100" dir="2700000" algn="tl">
                    <a:srgbClr val="000000">
                      <a:alpha val="43137"/>
                    </a:srgbClr>
                  </a:outerShdw>
                </a:effectLst>
              </a:rPr>
              <a:t>angefangen</a:t>
            </a:r>
            <a:r>
              <a:rPr lang="fr-FR" b="1" dirty="0">
                <a:solidFill>
                  <a:schemeClr val="accent5">
                    <a:lumMod val="60000"/>
                    <a:lumOff val="40000"/>
                  </a:schemeClr>
                </a:solidFill>
                <a:effectLst>
                  <a:outerShdw blurRad="38100" dist="38100" dir="2700000" algn="tl">
                    <a:srgbClr val="000000">
                      <a:alpha val="43137"/>
                    </a:srgbClr>
                  </a:outerShdw>
                </a:effectLst>
              </a:rPr>
              <a:t> mit </a:t>
            </a:r>
            <a:r>
              <a:rPr lang="fr-FR" b="1" i="1" dirty="0" err="1">
                <a:solidFill>
                  <a:schemeClr val="accent5">
                    <a:lumMod val="60000"/>
                    <a:lumOff val="40000"/>
                  </a:schemeClr>
                </a:solidFill>
                <a:effectLst>
                  <a:outerShdw blurRad="38100" dist="38100" dir="2700000" algn="tl">
                    <a:srgbClr val="000000">
                      <a:alpha val="43137"/>
                    </a:srgbClr>
                  </a:outerShdw>
                </a:effectLst>
              </a:rPr>
              <a:t>hydrophoros</a:t>
            </a:r>
            <a:r>
              <a:rPr lang="fr-FR" b="1" dirty="0">
                <a:solidFill>
                  <a:schemeClr val="accent5">
                    <a:lumMod val="60000"/>
                    <a:lumOff val="40000"/>
                  </a:schemeClr>
                </a:solidFill>
                <a:effectLst>
                  <a:outerShdw blurRad="38100" dist="38100" dir="2700000" algn="tl">
                    <a:srgbClr val="000000">
                      <a:alpha val="43137"/>
                    </a:srgbClr>
                  </a:outerShdw>
                </a:effectLst>
              </a:rPr>
              <a:t> der </a:t>
            </a:r>
            <a:r>
              <a:rPr lang="fr-FR" b="1" dirty="0" err="1">
                <a:solidFill>
                  <a:schemeClr val="accent5">
                    <a:lumMod val="60000"/>
                    <a:lumOff val="40000"/>
                  </a:schemeClr>
                </a:solidFill>
                <a:effectLst>
                  <a:outerShdw blurRad="38100" dist="38100" dir="2700000" algn="tl">
                    <a:srgbClr val="000000">
                      <a:alpha val="43137"/>
                    </a:srgbClr>
                  </a:outerShdw>
                </a:effectLst>
              </a:rPr>
              <a:t>Artemis</a:t>
            </a:r>
            <a:r>
              <a:rPr lang="fr-FR" b="1" dirty="0">
                <a:solidFill>
                  <a:schemeClr val="accent5">
                    <a:lumMod val="60000"/>
                    <a:lumOff val="40000"/>
                  </a:schemeClr>
                </a:solidFill>
                <a:effectLst>
                  <a:outerShdw blurRad="38100" dist="38100" dir="2700000" algn="tl">
                    <a:srgbClr val="000000">
                      <a:alpha val="43137"/>
                    </a:srgbClr>
                  </a:outerShdw>
                </a:effectLst>
              </a:rPr>
              <a:t>;</a:t>
            </a:r>
            <a:br>
              <a:rPr lang="fr-FR" b="1" dirty="0">
                <a:solidFill>
                  <a:schemeClr val="accent5">
                    <a:lumMod val="60000"/>
                    <a:lumOff val="40000"/>
                  </a:schemeClr>
                </a:solidFill>
                <a:effectLst>
                  <a:outerShdw blurRad="38100" dist="38100" dir="2700000" algn="tl">
                    <a:srgbClr val="000000">
                      <a:alpha val="43137"/>
                    </a:srgbClr>
                  </a:outerShdw>
                </a:effectLst>
              </a:rPr>
            </a:br>
            <a:r>
              <a:rPr lang="fr-FR" b="1" dirty="0" err="1">
                <a:solidFill>
                  <a:schemeClr val="accent5">
                    <a:lumMod val="60000"/>
                    <a:lumOff val="40000"/>
                  </a:schemeClr>
                </a:solidFill>
                <a:effectLst>
                  <a:outerShdw blurRad="38100" dist="38100" dir="2700000" algn="tl">
                    <a:srgbClr val="000000">
                      <a:alpha val="43137"/>
                    </a:srgbClr>
                  </a:outerShdw>
                </a:effectLst>
              </a:rPr>
              <a:t>Abschluß</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Hohepriesterin</a:t>
            </a:r>
            <a:endParaRPr lang="en-GB" b="1" dirty="0"/>
          </a:p>
        </p:txBody>
      </p:sp>
    </p:spTree>
    <p:extLst>
      <p:ext uri="{BB962C8B-B14F-4D97-AF65-F5344CB8AC3E}">
        <p14:creationId xmlns:p14="http://schemas.microsoft.com/office/powerpoint/2010/main" val="3280864768"/>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188640"/>
            <a:ext cx="8229600" cy="1143000"/>
          </a:xfrm>
        </p:spPr>
        <p:txBody>
          <a:bodyPr/>
          <a:lstStyle/>
          <a:p>
            <a:r>
              <a:rPr lang="en-GB" dirty="0" err="1"/>
              <a:t>Didyma</a:t>
            </a:r>
            <a:r>
              <a:rPr lang="en-GB" dirty="0"/>
              <a:t> / </a:t>
            </a:r>
            <a:r>
              <a:rPr lang="en-GB" dirty="0" err="1"/>
              <a:t>Milet</a:t>
            </a:r>
            <a:r>
              <a:rPr lang="en-GB" dirty="0"/>
              <a:t>: </a:t>
            </a:r>
            <a:r>
              <a:rPr lang="el-GR" dirty="0">
                <a:solidFill>
                  <a:schemeClr val="accent5">
                    <a:lumMod val="60000"/>
                    <a:lumOff val="40000"/>
                  </a:schemeClr>
                </a:solidFill>
              </a:rPr>
              <a:t>ὑδροφόρος </a:t>
            </a:r>
            <a:endParaRPr lang="en-GB" dirty="0"/>
          </a:p>
        </p:txBody>
      </p:sp>
      <p:sp>
        <p:nvSpPr>
          <p:cNvPr id="5" name="Content Placeholder 2"/>
          <p:cNvSpPr>
            <a:spLocks noGrp="1"/>
          </p:cNvSpPr>
          <p:nvPr>
            <p:ph idx="1"/>
          </p:nvPr>
        </p:nvSpPr>
        <p:spPr>
          <a:xfrm rot="475144">
            <a:off x="4417402" y="1626585"/>
            <a:ext cx="4275348" cy="4658802"/>
          </a:xfrm>
        </p:spPr>
        <p:txBody>
          <a:bodyPr>
            <a:normAutofit/>
          </a:bodyPr>
          <a:lstStyle/>
          <a:p>
            <a:pPr marL="0" indent="0">
              <a:buNone/>
            </a:pPr>
            <a:r>
              <a:rPr lang="en-GB" dirty="0">
                <a:solidFill>
                  <a:schemeClr val="tx1">
                    <a:lumMod val="95000"/>
                  </a:schemeClr>
                </a:solidFill>
              </a:rPr>
              <a:t>l. 5-16 : </a:t>
            </a:r>
            <a:r>
              <a:rPr lang="vi-VN" b="1" dirty="0">
                <a:solidFill>
                  <a:schemeClr val="tx1">
                    <a:lumMod val="95000"/>
                  </a:schemeClr>
                </a:solidFill>
              </a:rPr>
              <a:t>τ[ῶν] Σεβα[στ]ῶ̣ν ἀ̣ρ̣χιερα|τεύσ[α]σαν κ̣[αὶ τῶ]ν Ἰώνων</a:t>
            </a:r>
            <a:r>
              <a:rPr lang="vi-VN" dirty="0">
                <a:solidFill>
                  <a:schemeClr val="tx1">
                    <a:lumMod val="95000"/>
                  </a:schemeClr>
                </a:solidFill>
              </a:rPr>
              <a:t>, | γ</a:t>
            </a:r>
            <a:r>
              <a:rPr lang="vi-VN" b="1" dirty="0">
                <a:solidFill>
                  <a:schemeClr val="tx1">
                    <a:lumMod val="95000"/>
                  </a:schemeClr>
                </a:solidFill>
              </a:rPr>
              <a:t>̣</a:t>
            </a:r>
            <a:r>
              <a:rPr lang="vi-VN" dirty="0">
                <a:solidFill>
                  <a:schemeClr val="tx1">
                    <a:lumMod val="95000"/>
                  </a:schemeClr>
                </a:solidFill>
              </a:rPr>
              <a:t>ενομένην</a:t>
            </a:r>
            <a:r>
              <a:rPr lang="vi-VN" b="1" dirty="0">
                <a:solidFill>
                  <a:schemeClr val="tx1">
                    <a:lumMod val="95000"/>
                  </a:schemeClr>
                </a:solidFill>
              </a:rPr>
              <a:t>̣</a:t>
            </a:r>
            <a:r>
              <a:rPr lang="vi-VN" dirty="0">
                <a:solidFill>
                  <a:schemeClr val="tx1">
                    <a:lumMod val="95000"/>
                  </a:schemeClr>
                </a:solidFill>
              </a:rPr>
              <a:t> [στε]φανηρό|ρ</a:t>
            </a:r>
            <a:r>
              <a:rPr lang="vi-VN" b="1" dirty="0">
                <a:solidFill>
                  <a:schemeClr val="tx1">
                    <a:lumMod val="95000"/>
                  </a:schemeClr>
                </a:solidFill>
              </a:rPr>
              <a:t>̣</a:t>
            </a:r>
            <a:r>
              <a:rPr lang="vi-VN" dirty="0">
                <a:solidFill>
                  <a:schemeClr val="tx1">
                    <a:lumMod val="95000"/>
                  </a:schemeClr>
                </a:solidFill>
              </a:rPr>
              <a:t>ον, γυμνασιάρχον τῶν νέ|ων, γυμνασιάρχον τῶν πα|τέρων, γυμνασιάρχον τῶν | πολειτῶν, παι</a:t>
            </a:r>
            <a:r>
              <a:rPr lang="vi-VN" b="1" dirty="0">
                <a:solidFill>
                  <a:schemeClr val="tx1">
                    <a:lumMod val="95000"/>
                  </a:schemeClr>
                </a:solidFill>
              </a:rPr>
              <a:t>̣</a:t>
            </a:r>
            <a:r>
              <a:rPr lang="vi-VN" dirty="0">
                <a:solidFill>
                  <a:schemeClr val="tx1">
                    <a:lumMod val="95000"/>
                  </a:schemeClr>
                </a:solidFill>
              </a:rPr>
              <a:t>[δο]νόμον, | </a:t>
            </a:r>
            <a:br>
              <a:rPr lang="en-GB" dirty="0">
                <a:solidFill>
                  <a:schemeClr val="tx1">
                    <a:lumMod val="95000"/>
                  </a:schemeClr>
                </a:solidFill>
              </a:rPr>
            </a:br>
            <a:r>
              <a:rPr lang="vi-VN" dirty="0">
                <a:solidFill>
                  <a:schemeClr val="tx1">
                    <a:lumMod val="95000"/>
                  </a:schemeClr>
                </a:solidFill>
              </a:rPr>
              <a:t>χορηγὸν πασ[ῶν χορη|γι]ῶν,</a:t>
            </a:r>
            <a:r>
              <a:rPr lang="vi-VN" b="1" dirty="0">
                <a:solidFill>
                  <a:schemeClr val="tx1">
                    <a:lumMod val="95000"/>
                  </a:schemeClr>
                </a:solidFill>
              </a:rPr>
              <a:t> </a:t>
            </a:r>
            <a:r>
              <a:rPr lang="vi-VN" dirty="0">
                <a:solidFill>
                  <a:schemeClr val="tx1">
                    <a:lumMod val="95000"/>
                  </a:schemeClr>
                </a:solidFill>
              </a:rPr>
              <a:t>ἀγωνοθ̣έ̣τ̣[ι]ν̣ [Δι|δυμ]είων τῶν Κ̣[ομμοδεί|ων, </a:t>
            </a:r>
            <a:r>
              <a:rPr lang="vi-VN" b="1" dirty="0">
                <a:solidFill>
                  <a:schemeClr val="tx1">
                    <a:lumMod val="95000"/>
                  </a:schemeClr>
                </a:solidFill>
              </a:rPr>
              <a:t>ὑδρο]φόρον τῆ[ς Ἀρτέμι|δο]ς τῆς Πυθίης</a:t>
            </a:r>
            <a:r>
              <a:rPr lang="vi-VN" dirty="0">
                <a:solidFill>
                  <a:schemeClr val="tx1">
                    <a:lumMod val="95000"/>
                  </a:schemeClr>
                </a:solidFill>
              </a:rPr>
              <a:t> ---|---ν, κώταρχιν, τέλε[ιον | λειτουργ]ό</a:t>
            </a:r>
            <a:r>
              <a:rPr lang="vi-VN" b="1" dirty="0">
                <a:solidFill>
                  <a:schemeClr val="tx1">
                    <a:lumMod val="95000"/>
                  </a:schemeClr>
                </a:solidFill>
              </a:rPr>
              <a:t>̣</a:t>
            </a:r>
            <a:r>
              <a:rPr lang="vi-VN" dirty="0">
                <a:solidFill>
                  <a:schemeClr val="tx1">
                    <a:lumMod val="95000"/>
                  </a:schemeClr>
                </a:solidFill>
              </a:rPr>
              <a:t>[ν], τὰς λοιπὰς [? ἀρχὰς - ? λει|τουργία]ς</a:t>
            </a:r>
            <a:r>
              <a:rPr lang="vi-VN" b="1" dirty="0">
                <a:solidFill>
                  <a:schemeClr val="tx1">
                    <a:lumMod val="95000"/>
                  </a:schemeClr>
                </a:solidFill>
              </a:rPr>
              <a:t>̣</a:t>
            </a:r>
            <a:r>
              <a:rPr lang="vi-VN" dirty="0">
                <a:solidFill>
                  <a:schemeClr val="tx1">
                    <a:lumMod val="95000"/>
                  </a:schemeClr>
                </a:solidFill>
              </a:rPr>
              <a:t> [ε]ὖ</a:t>
            </a:r>
            <a:r>
              <a:rPr lang="vi-VN" b="1" dirty="0">
                <a:solidFill>
                  <a:schemeClr val="tx1">
                    <a:lumMod val="95000"/>
                  </a:schemeClr>
                </a:solidFill>
              </a:rPr>
              <a:t>̣</a:t>
            </a:r>
            <a:r>
              <a:rPr lang="vi-VN" dirty="0">
                <a:solidFill>
                  <a:schemeClr val="tx1">
                    <a:lumMod val="95000"/>
                  </a:schemeClr>
                </a:solidFill>
              </a:rPr>
              <a:t> ἐ</a:t>
            </a:r>
            <a:r>
              <a:rPr lang="vi-VN" b="1" dirty="0">
                <a:solidFill>
                  <a:schemeClr val="tx1">
                    <a:lumMod val="95000"/>
                  </a:schemeClr>
                </a:solidFill>
              </a:rPr>
              <a:t>̣</a:t>
            </a:r>
            <a:r>
              <a:rPr lang="vi-VN" dirty="0">
                <a:solidFill>
                  <a:schemeClr val="tx1">
                    <a:lumMod val="95000"/>
                  </a:schemeClr>
                </a:solidFill>
              </a:rPr>
              <a:t>[πι]τ</a:t>
            </a:r>
            <a:r>
              <a:rPr lang="vi-VN" b="1" dirty="0">
                <a:solidFill>
                  <a:schemeClr val="tx1">
                    <a:lumMod val="95000"/>
                  </a:schemeClr>
                </a:solidFill>
              </a:rPr>
              <a:t>̣</a:t>
            </a:r>
            <a:r>
              <a:rPr lang="vi-VN" dirty="0">
                <a:solidFill>
                  <a:schemeClr val="tx1">
                    <a:lumMod val="95000"/>
                  </a:schemeClr>
                </a:solidFill>
              </a:rPr>
              <a:t>[ελέσα|σαν ---]</a:t>
            </a:r>
            <a:r>
              <a:rPr lang="en-GB" dirty="0">
                <a:solidFill>
                  <a:schemeClr val="tx1">
                    <a:lumMod val="95000"/>
                  </a:schemeClr>
                </a:solidFill>
              </a:rPr>
              <a:t>.</a:t>
            </a:r>
          </a:p>
        </p:txBody>
      </p:sp>
      <p:sp>
        <p:nvSpPr>
          <p:cNvPr id="6" name="TextBox 5"/>
          <p:cNvSpPr txBox="1"/>
          <p:nvPr/>
        </p:nvSpPr>
        <p:spPr>
          <a:xfrm>
            <a:off x="3635896" y="6453336"/>
            <a:ext cx="5400600" cy="307777"/>
          </a:xfrm>
          <a:prstGeom prst="rect">
            <a:avLst/>
          </a:prstGeom>
          <a:noFill/>
        </p:spPr>
        <p:txBody>
          <a:bodyPr wrap="square" rtlCol="0">
            <a:spAutoFit/>
          </a:bodyPr>
          <a:lstStyle/>
          <a:p>
            <a:pPr algn="r"/>
            <a:r>
              <a:rPr lang="en-GB" sz="1400" dirty="0" err="1">
                <a:solidFill>
                  <a:schemeClr val="tx1">
                    <a:lumMod val="50000"/>
                  </a:schemeClr>
                </a:solidFill>
              </a:rPr>
              <a:t>Milet</a:t>
            </a:r>
            <a:r>
              <a:rPr lang="en-GB" sz="1400" dirty="0">
                <a:solidFill>
                  <a:schemeClr val="tx1">
                    <a:lumMod val="50000"/>
                  </a:schemeClr>
                </a:solidFill>
              </a:rPr>
              <a:t> I 7, 265 ; VI 1 p. 206; </a:t>
            </a:r>
            <a:r>
              <a:rPr lang="nl-NL" sz="1400" dirty="0">
                <a:solidFill>
                  <a:schemeClr val="tx1">
                    <a:lumMod val="50000"/>
                  </a:schemeClr>
                </a:solidFill>
              </a:rPr>
              <a:t>Van Bremen 1996 p. 77, 94</a:t>
            </a:r>
            <a:endParaRPr lang="en-GB" sz="1400" dirty="0">
              <a:solidFill>
                <a:schemeClr val="tx1">
                  <a:lumMod val="50000"/>
                </a:schemeClr>
              </a:solidFill>
            </a:endParaRPr>
          </a:p>
        </p:txBody>
      </p:sp>
      <p:sp>
        <p:nvSpPr>
          <p:cNvPr id="8" name="Content Placeholder 2"/>
          <p:cNvSpPr txBox="1">
            <a:spLocks/>
          </p:cNvSpPr>
          <p:nvPr/>
        </p:nvSpPr>
        <p:spPr>
          <a:xfrm>
            <a:off x="133898" y="1412777"/>
            <a:ext cx="4114800" cy="648071"/>
          </a:xfrm>
          <a:prstGeom prst="rect">
            <a:avLst/>
          </a:prstGeom>
        </p:spPr>
        <p:txBody>
          <a:bodyPr vert="horz" lIns="91440" tIns="45720" rIns="91440" bIns="45720" rtlCol="0">
            <a:normAutofit lnSpcReduction="1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en-GB" sz="1900" b="1" dirty="0" err="1"/>
              <a:t>Akkumulation</a:t>
            </a:r>
            <a:r>
              <a:rPr lang="en-GB" sz="1900" b="1" dirty="0"/>
              <a:t> von </a:t>
            </a:r>
            <a:r>
              <a:rPr lang="en-GB" sz="1900" b="1" dirty="0" err="1"/>
              <a:t>Ämtern</a:t>
            </a:r>
            <a:r>
              <a:rPr lang="en-GB" sz="1900" b="1" dirty="0"/>
              <a:t> und </a:t>
            </a:r>
            <a:r>
              <a:rPr lang="en-GB" sz="1900" b="1" dirty="0" err="1"/>
              <a:t>Leiturgien</a:t>
            </a:r>
            <a:endParaRPr lang="en-GB" sz="1900" dirty="0"/>
          </a:p>
        </p:txBody>
      </p:sp>
      <p:sp>
        <p:nvSpPr>
          <p:cNvPr id="9" name="TextBox 8"/>
          <p:cNvSpPr txBox="1"/>
          <p:nvPr/>
        </p:nvSpPr>
        <p:spPr>
          <a:xfrm>
            <a:off x="2929242" y="4549676"/>
            <a:ext cx="3816424" cy="2308324"/>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marL="285750" lvl="1" indent="-285750">
              <a:buFont typeface="Wingdings"/>
              <a:buChar char="à"/>
            </a:pPr>
            <a:r>
              <a:rPr lang="fr-FR" b="1" dirty="0">
                <a:solidFill>
                  <a:schemeClr val="accent5">
                    <a:lumMod val="60000"/>
                    <a:lumOff val="40000"/>
                  </a:schemeClr>
                </a:solidFill>
                <a:effectLst>
                  <a:outerShdw blurRad="38100" dist="38100" dir="2700000" algn="tl">
                    <a:srgbClr val="000000">
                      <a:alpha val="43137"/>
                    </a:srgbClr>
                  </a:outerShdw>
                </a:effectLst>
              </a:rPr>
              <a:t>Rolle des </a:t>
            </a:r>
            <a:r>
              <a:rPr lang="fr-FR" b="1" dirty="0" err="1">
                <a:solidFill>
                  <a:schemeClr val="accent5">
                    <a:lumMod val="60000"/>
                    <a:lumOff val="40000"/>
                  </a:schemeClr>
                </a:solidFill>
                <a:effectLst>
                  <a:outerShdw blurRad="38100" dist="38100" dir="2700000" algn="tl">
                    <a:srgbClr val="000000">
                      <a:alpha val="43137"/>
                    </a:srgbClr>
                  </a:outerShdw>
                </a:effectLst>
              </a:rPr>
              <a:t>Großvaters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nicht</a:t>
            </a:r>
            <a:r>
              <a:rPr lang="fr-FR" b="1" dirty="0">
                <a:solidFill>
                  <a:schemeClr val="accent5">
                    <a:lumMod val="60000"/>
                    <a:lumOff val="40000"/>
                  </a:schemeClr>
                </a:solidFill>
                <a:effectLst>
                  <a:outerShdw blurRad="38100" dist="38100" dir="2700000" algn="tl">
                    <a:srgbClr val="000000">
                      <a:alpha val="43137"/>
                    </a:srgbClr>
                  </a:outerShdw>
                </a:effectLst>
              </a:rPr>
              <a:t> des </a:t>
            </a:r>
            <a:r>
              <a:rPr lang="fr-FR" b="1" dirty="0" err="1">
                <a:solidFill>
                  <a:schemeClr val="accent5">
                    <a:lumMod val="60000"/>
                    <a:lumOff val="40000"/>
                  </a:schemeClr>
                </a:solidFill>
                <a:effectLst>
                  <a:outerShdw blurRad="38100" dist="38100" dir="2700000" algn="tl">
                    <a:srgbClr val="000000">
                      <a:alpha val="43137"/>
                    </a:srgbClr>
                  </a:outerShdw>
                </a:effectLst>
              </a:rPr>
              <a:t>Ehemanns</a:t>
            </a:r>
            <a:endParaRPr lang="fr-FR" b="1" dirty="0">
              <a:solidFill>
                <a:schemeClr val="accent5">
                  <a:lumMod val="60000"/>
                  <a:lumOff val="40000"/>
                </a:schemeClr>
              </a:solidFill>
              <a:effectLst>
                <a:outerShdw blurRad="38100" dist="38100" dir="2700000" algn="tl">
                  <a:srgbClr val="000000">
                    <a:alpha val="43137"/>
                  </a:srgbClr>
                </a:outerShdw>
              </a:effectLst>
            </a:endParaRPr>
          </a:p>
          <a:p>
            <a:pPr marL="285750" lvl="1" indent="-285750">
              <a:buFont typeface="Wingdings"/>
              <a:buChar char="à"/>
            </a:pPr>
            <a:r>
              <a:rPr lang="fr-FR" b="1" dirty="0" err="1">
                <a:solidFill>
                  <a:schemeClr val="accent5">
                    <a:lumMod val="60000"/>
                    <a:lumOff val="40000"/>
                  </a:schemeClr>
                </a:solidFill>
                <a:effectLst>
                  <a:outerShdw blurRad="38100" dist="38100" dir="2700000" algn="tl">
                    <a:srgbClr val="000000">
                      <a:alpha val="43137"/>
                    </a:srgbClr>
                  </a:outerShdw>
                </a:effectLst>
              </a:rPr>
              <a:t>Vielleicht</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Mitglied</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einer</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Familie</a:t>
            </a:r>
            <a:r>
              <a:rPr lang="fr-FR" b="1" dirty="0">
                <a:solidFill>
                  <a:schemeClr val="accent5">
                    <a:lumMod val="60000"/>
                    <a:lumOff val="40000"/>
                  </a:schemeClr>
                </a:solidFill>
                <a:effectLst>
                  <a:outerShdw blurRad="38100" dist="38100" dir="2700000" algn="tl">
                    <a:srgbClr val="000000">
                      <a:alpha val="43137"/>
                    </a:srgbClr>
                  </a:outerShdw>
                </a:effectLst>
              </a:rPr>
              <a:t>, in der </a:t>
            </a:r>
            <a:r>
              <a:rPr lang="fr-FR" b="1" dirty="0" err="1">
                <a:solidFill>
                  <a:schemeClr val="accent5">
                    <a:lumMod val="60000"/>
                    <a:lumOff val="40000"/>
                  </a:schemeClr>
                </a:solidFill>
                <a:effectLst>
                  <a:outerShdw blurRad="38100" dist="38100" dir="2700000" algn="tl">
                    <a:srgbClr val="000000">
                      <a:alpha val="43137"/>
                    </a:srgbClr>
                  </a:outerShdw>
                </a:effectLst>
              </a:rPr>
              <a:t>das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Priesteramt</a:t>
            </a:r>
            <a:r>
              <a:rPr lang="fr-FR" b="1" dirty="0">
                <a:solidFill>
                  <a:schemeClr val="accent5">
                    <a:lumMod val="60000"/>
                    <a:lumOff val="40000"/>
                  </a:schemeClr>
                </a:solidFill>
                <a:effectLst>
                  <a:outerShdw blurRad="38100" dist="38100" dir="2700000" algn="tl">
                    <a:srgbClr val="000000">
                      <a:alpha val="43137"/>
                    </a:srgbClr>
                  </a:outerShdw>
                </a:effectLst>
              </a:rPr>
              <a:t> der </a:t>
            </a:r>
            <a:r>
              <a:rPr lang="fr-FR" b="1" dirty="0" err="1">
                <a:solidFill>
                  <a:schemeClr val="accent5">
                    <a:lumMod val="60000"/>
                    <a:lumOff val="40000"/>
                  </a:schemeClr>
                </a:solidFill>
                <a:effectLst>
                  <a:outerShdw blurRad="38100" dist="38100" dir="2700000" algn="tl">
                    <a:srgbClr val="000000">
                      <a:alpha val="43137"/>
                    </a:srgbClr>
                  </a:outerShdw>
                </a:effectLst>
              </a:rPr>
              <a:t>Artemis</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vererbt</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wird</a:t>
            </a:r>
            <a:r>
              <a:rPr lang="fr-FR" b="1" dirty="0">
                <a:solidFill>
                  <a:schemeClr val="accent5">
                    <a:lumMod val="60000"/>
                    <a:lumOff val="40000"/>
                  </a:schemeClr>
                </a:solidFill>
                <a:effectLst>
                  <a:outerShdw blurRad="38100" dist="38100" dir="2700000" algn="tl">
                    <a:srgbClr val="000000">
                      <a:alpha val="43137"/>
                    </a:srgbClr>
                  </a:outerShdw>
                </a:effectLst>
              </a:rPr>
              <a:t>?</a:t>
            </a:r>
          </a:p>
          <a:p>
            <a:pPr marL="285750" lvl="1" indent="-285750">
              <a:buFont typeface="Wingdings"/>
              <a:buChar char="à"/>
            </a:pPr>
            <a:r>
              <a:rPr lang="fr-FR" b="1" dirty="0">
                <a:solidFill>
                  <a:schemeClr val="accent5">
                    <a:lumMod val="60000"/>
                    <a:lumOff val="40000"/>
                  </a:schemeClr>
                </a:solidFill>
                <a:effectLst>
                  <a:outerShdw blurRad="38100" dist="38100" dir="2700000" algn="tl">
                    <a:srgbClr val="000000">
                      <a:alpha val="43137"/>
                    </a:srgbClr>
                  </a:outerShdw>
                </a:effectLst>
              </a:rPr>
              <a:t>« cursus », </a:t>
            </a:r>
            <a:r>
              <a:rPr lang="fr-FR" b="1" dirty="0" err="1">
                <a:solidFill>
                  <a:schemeClr val="accent5">
                    <a:lumMod val="60000"/>
                    <a:lumOff val="40000"/>
                  </a:schemeClr>
                </a:solidFill>
                <a:effectLst>
                  <a:outerShdw blurRad="38100" dist="38100" dir="2700000" algn="tl">
                    <a:srgbClr val="000000">
                      <a:alpha val="43137"/>
                    </a:srgbClr>
                  </a:outerShdw>
                </a:effectLst>
              </a:rPr>
              <a:t>angefangen</a:t>
            </a:r>
            <a:r>
              <a:rPr lang="fr-FR" b="1" dirty="0">
                <a:solidFill>
                  <a:schemeClr val="accent5">
                    <a:lumMod val="60000"/>
                    <a:lumOff val="40000"/>
                  </a:schemeClr>
                </a:solidFill>
                <a:effectLst>
                  <a:outerShdw blurRad="38100" dist="38100" dir="2700000" algn="tl">
                    <a:srgbClr val="000000">
                      <a:alpha val="43137"/>
                    </a:srgbClr>
                  </a:outerShdw>
                </a:effectLst>
              </a:rPr>
              <a:t> mit </a:t>
            </a:r>
            <a:r>
              <a:rPr lang="fr-FR" b="1" i="1" dirty="0" err="1">
                <a:solidFill>
                  <a:schemeClr val="accent5">
                    <a:lumMod val="60000"/>
                    <a:lumOff val="40000"/>
                  </a:schemeClr>
                </a:solidFill>
                <a:effectLst>
                  <a:outerShdw blurRad="38100" dist="38100" dir="2700000" algn="tl">
                    <a:srgbClr val="000000">
                      <a:alpha val="43137"/>
                    </a:srgbClr>
                  </a:outerShdw>
                </a:effectLst>
              </a:rPr>
              <a:t>hydrophoros</a:t>
            </a:r>
            <a:r>
              <a:rPr lang="fr-FR" b="1" dirty="0">
                <a:solidFill>
                  <a:schemeClr val="accent5">
                    <a:lumMod val="60000"/>
                    <a:lumOff val="40000"/>
                  </a:schemeClr>
                </a:solidFill>
                <a:effectLst>
                  <a:outerShdw blurRad="38100" dist="38100" dir="2700000" algn="tl">
                    <a:srgbClr val="000000">
                      <a:alpha val="43137"/>
                    </a:srgbClr>
                  </a:outerShdw>
                </a:effectLst>
              </a:rPr>
              <a:t> der </a:t>
            </a:r>
            <a:r>
              <a:rPr lang="fr-FR" b="1" dirty="0" err="1">
                <a:solidFill>
                  <a:schemeClr val="accent5">
                    <a:lumMod val="60000"/>
                    <a:lumOff val="40000"/>
                  </a:schemeClr>
                </a:solidFill>
                <a:effectLst>
                  <a:outerShdw blurRad="38100" dist="38100" dir="2700000" algn="tl">
                    <a:srgbClr val="000000">
                      <a:alpha val="43137"/>
                    </a:srgbClr>
                  </a:outerShdw>
                </a:effectLst>
              </a:rPr>
              <a:t>Artemis</a:t>
            </a:r>
            <a:r>
              <a:rPr lang="fr-FR" b="1" dirty="0">
                <a:solidFill>
                  <a:schemeClr val="accent5">
                    <a:lumMod val="60000"/>
                    <a:lumOff val="40000"/>
                  </a:schemeClr>
                </a:solidFill>
                <a:effectLst>
                  <a:outerShdw blurRad="38100" dist="38100" dir="2700000" algn="tl">
                    <a:srgbClr val="000000">
                      <a:alpha val="43137"/>
                    </a:srgbClr>
                  </a:outerShdw>
                </a:effectLst>
              </a:rPr>
              <a:t>;</a:t>
            </a:r>
            <a:br>
              <a:rPr lang="fr-FR" b="1" dirty="0">
                <a:solidFill>
                  <a:schemeClr val="accent5">
                    <a:lumMod val="60000"/>
                    <a:lumOff val="40000"/>
                  </a:schemeClr>
                </a:solidFill>
                <a:effectLst>
                  <a:outerShdw blurRad="38100" dist="38100" dir="2700000" algn="tl">
                    <a:srgbClr val="000000">
                      <a:alpha val="43137"/>
                    </a:srgbClr>
                  </a:outerShdw>
                </a:effectLst>
              </a:rPr>
            </a:br>
            <a:r>
              <a:rPr lang="fr-FR" b="1" dirty="0" err="1">
                <a:solidFill>
                  <a:schemeClr val="accent5">
                    <a:lumMod val="60000"/>
                    <a:lumOff val="40000"/>
                  </a:schemeClr>
                </a:solidFill>
                <a:effectLst>
                  <a:outerShdw blurRad="38100" dist="38100" dir="2700000" algn="tl">
                    <a:srgbClr val="000000">
                      <a:alpha val="43137"/>
                    </a:srgbClr>
                  </a:outerShdw>
                </a:effectLst>
              </a:rPr>
              <a:t>Abschluß</a:t>
            </a:r>
            <a:r>
              <a:rPr lang="fr-FR" b="1" dirty="0">
                <a:solidFill>
                  <a:schemeClr val="accent5">
                    <a:lumMod val="60000"/>
                    <a:lumOff val="40000"/>
                  </a:schemeClr>
                </a:solidFill>
                <a:effectLst>
                  <a:outerShdw blurRad="38100" dist="38100" dir="2700000" algn="tl">
                    <a:srgbClr val="000000">
                      <a:alpha val="43137"/>
                    </a:srgbClr>
                  </a:outerShdw>
                </a:effectLst>
              </a:rPr>
              <a:t>: </a:t>
            </a:r>
            <a:r>
              <a:rPr lang="fr-FR" b="1" dirty="0" err="1">
                <a:solidFill>
                  <a:schemeClr val="accent5">
                    <a:lumMod val="60000"/>
                    <a:lumOff val="40000"/>
                  </a:schemeClr>
                </a:solidFill>
                <a:effectLst>
                  <a:outerShdw blurRad="38100" dist="38100" dir="2700000" algn="tl">
                    <a:srgbClr val="000000">
                      <a:alpha val="43137"/>
                    </a:srgbClr>
                  </a:outerShdw>
                </a:effectLst>
              </a:rPr>
              <a:t>Hohepriesterin</a:t>
            </a:r>
            <a:endParaRPr lang="en-GB" b="1" dirty="0"/>
          </a:p>
        </p:txBody>
      </p:sp>
    </p:spTree>
    <p:extLst>
      <p:ext uri="{BB962C8B-B14F-4D97-AF65-F5344CB8AC3E}">
        <p14:creationId xmlns:p14="http://schemas.microsoft.com/office/powerpoint/2010/main" val="7196111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31" presetClass="exit" presetSubtype="0" fill="hold" grpId="0" nodeType="afterEffect">
                                  <p:stCondLst>
                                    <p:cond delay="0"/>
                                  </p:stCondLst>
                                  <p:childTnLst>
                                    <p:anim calcmode="lin" valueType="num">
                                      <p:cBhvr>
                                        <p:cTn id="18" dur="1000"/>
                                        <p:tgtEl>
                                          <p:spTgt spid="9"/>
                                        </p:tgtEl>
                                        <p:attrNameLst>
                                          <p:attrName>ppt_w</p:attrName>
                                        </p:attrNameLst>
                                      </p:cBhvr>
                                      <p:tavLst>
                                        <p:tav tm="0">
                                          <p:val>
                                            <p:strVal val="ppt_w"/>
                                          </p:val>
                                        </p:tav>
                                        <p:tav tm="100000">
                                          <p:val>
                                            <p:fltVal val="0"/>
                                          </p:val>
                                        </p:tav>
                                      </p:tavLst>
                                    </p:anim>
                                    <p:anim calcmode="lin" valueType="num">
                                      <p:cBhvr>
                                        <p:cTn id="19" dur="1000"/>
                                        <p:tgtEl>
                                          <p:spTgt spid="9"/>
                                        </p:tgtEl>
                                        <p:attrNameLst>
                                          <p:attrName>ppt_h</p:attrName>
                                        </p:attrNameLst>
                                      </p:cBhvr>
                                      <p:tavLst>
                                        <p:tav tm="0">
                                          <p:val>
                                            <p:strVal val="ppt_h"/>
                                          </p:val>
                                        </p:tav>
                                        <p:tav tm="100000">
                                          <p:val>
                                            <p:fltVal val="0"/>
                                          </p:val>
                                        </p:tav>
                                      </p:tavLst>
                                    </p:anim>
                                    <p:anim calcmode="lin" valueType="num">
                                      <p:cBhvr>
                                        <p:cTn id="20" dur="1000"/>
                                        <p:tgtEl>
                                          <p:spTgt spid="9"/>
                                        </p:tgtEl>
                                        <p:attrNameLst>
                                          <p:attrName>style.rotation</p:attrName>
                                        </p:attrNameLst>
                                      </p:cBhvr>
                                      <p:tavLst>
                                        <p:tav tm="0">
                                          <p:val>
                                            <p:fltVal val="0"/>
                                          </p:val>
                                        </p:tav>
                                        <p:tav tm="100000">
                                          <p:val>
                                            <p:fltVal val="90"/>
                                          </p:val>
                                        </p:tav>
                                      </p:tavLst>
                                    </p:anim>
                                    <p:animEffect transition="out" filter="fade">
                                      <p:cBhvr>
                                        <p:cTn id="21" dur="1000"/>
                                        <p:tgtEl>
                                          <p:spTgt spid="9"/>
                                        </p:tgtEl>
                                      </p:cBhvr>
                                    </p:animEffect>
                                    <p:set>
                                      <p:cBhvr>
                                        <p:cTn id="22" dur="1" fill="hold">
                                          <p:stCondLst>
                                            <p:cond delay="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P spid="9" grpId="0" animBg="1"/>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Didyma</a:t>
            </a:r>
            <a:r>
              <a:rPr lang="en-GB" dirty="0"/>
              <a:t> / </a:t>
            </a:r>
            <a:r>
              <a:rPr lang="en-GB" dirty="0" err="1"/>
              <a:t>Milet</a:t>
            </a:r>
            <a:r>
              <a:rPr lang="en-GB" dirty="0"/>
              <a:t>: </a:t>
            </a:r>
            <a:r>
              <a:rPr lang="en-GB" dirty="0" err="1"/>
              <a:t>Euergeten</a:t>
            </a:r>
            <a:r>
              <a:rPr lang="en-GB" dirty="0"/>
              <a:t> </a:t>
            </a:r>
          </a:p>
        </p:txBody>
      </p:sp>
      <p:sp>
        <p:nvSpPr>
          <p:cNvPr id="7" name="Content Placeholder 2"/>
          <p:cNvSpPr>
            <a:spLocks noGrp="1"/>
          </p:cNvSpPr>
          <p:nvPr>
            <p:ph idx="1"/>
          </p:nvPr>
        </p:nvSpPr>
        <p:spPr>
          <a:xfrm>
            <a:off x="107504" y="1556792"/>
            <a:ext cx="3610744" cy="4525963"/>
          </a:xfrm>
        </p:spPr>
        <p:txBody>
          <a:bodyPr>
            <a:normAutofit lnSpcReduction="10000"/>
          </a:bodyPr>
          <a:lstStyle/>
          <a:p>
            <a:r>
              <a:rPr lang="en-GB" sz="2000" b="1" dirty="0">
                <a:solidFill>
                  <a:schemeClr val="accent5">
                    <a:lumMod val="60000"/>
                    <a:lumOff val="40000"/>
                  </a:schemeClr>
                </a:solidFill>
              </a:rPr>
              <a:t>M. </a:t>
            </a:r>
            <a:r>
              <a:rPr lang="en-GB" sz="2000" b="1" dirty="0" err="1">
                <a:solidFill>
                  <a:schemeClr val="accent5">
                    <a:lumMod val="60000"/>
                    <a:lumOff val="40000"/>
                  </a:schemeClr>
                </a:solidFill>
              </a:rPr>
              <a:t>Ulpius</a:t>
            </a:r>
            <a:r>
              <a:rPr lang="en-GB" sz="2000" b="1" dirty="0">
                <a:solidFill>
                  <a:schemeClr val="accent5">
                    <a:lumMod val="60000"/>
                    <a:lumOff val="40000"/>
                  </a:schemeClr>
                </a:solidFill>
              </a:rPr>
              <a:t> </a:t>
            </a:r>
            <a:r>
              <a:rPr lang="en-GB" sz="2000" b="1" dirty="0" err="1">
                <a:solidFill>
                  <a:schemeClr val="accent5">
                    <a:lumMod val="60000"/>
                    <a:lumOff val="40000"/>
                  </a:schemeClr>
                </a:solidFill>
              </a:rPr>
              <a:t>Flavianus</a:t>
            </a:r>
            <a:r>
              <a:rPr lang="en-GB" sz="2000" b="1" dirty="0">
                <a:solidFill>
                  <a:schemeClr val="accent5">
                    <a:lumMod val="60000"/>
                    <a:lumOff val="40000"/>
                  </a:schemeClr>
                </a:solidFill>
              </a:rPr>
              <a:t> </a:t>
            </a:r>
            <a:r>
              <a:rPr lang="en-GB" sz="2000" b="1" dirty="0" err="1">
                <a:solidFill>
                  <a:schemeClr val="accent5">
                    <a:lumMod val="60000"/>
                    <a:lumOff val="40000"/>
                  </a:schemeClr>
                </a:solidFill>
              </a:rPr>
              <a:t>Damas</a:t>
            </a:r>
            <a:r>
              <a:rPr lang="en-GB" sz="2000" b="1" dirty="0">
                <a:solidFill>
                  <a:schemeClr val="accent5">
                    <a:lumMod val="60000"/>
                    <a:lumOff val="40000"/>
                  </a:schemeClr>
                </a:solidFill>
              </a:rPr>
              <a:t> &amp; Iulia </a:t>
            </a:r>
            <a:r>
              <a:rPr lang="en-GB" sz="2000" b="1" dirty="0" err="1">
                <a:solidFill>
                  <a:schemeClr val="accent5">
                    <a:lumMod val="60000"/>
                    <a:lumOff val="40000"/>
                  </a:schemeClr>
                </a:solidFill>
              </a:rPr>
              <a:t>Flavianè</a:t>
            </a:r>
            <a:r>
              <a:rPr lang="en-GB" sz="2000" b="1" dirty="0">
                <a:solidFill>
                  <a:schemeClr val="accent5">
                    <a:lumMod val="60000"/>
                    <a:lumOff val="40000"/>
                  </a:schemeClr>
                </a:solidFill>
              </a:rPr>
              <a:t> </a:t>
            </a:r>
            <a:r>
              <a:rPr lang="en-GB" sz="2000" b="1" dirty="0" err="1">
                <a:solidFill>
                  <a:schemeClr val="accent5">
                    <a:lumMod val="60000"/>
                    <a:lumOff val="40000"/>
                  </a:schemeClr>
                </a:solidFill>
              </a:rPr>
              <a:t>Glaphyra</a:t>
            </a:r>
            <a:endParaRPr lang="en-GB" sz="2000" b="1" dirty="0">
              <a:solidFill>
                <a:schemeClr val="accent5">
                  <a:lumMod val="60000"/>
                  <a:lumOff val="40000"/>
                </a:schemeClr>
              </a:solidFill>
            </a:endParaRPr>
          </a:p>
          <a:p>
            <a:pPr marL="548640" lvl="3" indent="-274320">
              <a:buClr>
                <a:schemeClr val="accent1">
                  <a:lumMod val="60000"/>
                  <a:lumOff val="40000"/>
                </a:schemeClr>
              </a:buClr>
            </a:pPr>
            <a:r>
              <a:rPr lang="fr-FR" dirty="0" err="1">
                <a:solidFill>
                  <a:schemeClr val="accent5">
                    <a:lumMod val="60000"/>
                    <a:lumOff val="40000"/>
                  </a:schemeClr>
                </a:solidFill>
              </a:rPr>
              <a:t>Zuerst</a:t>
            </a:r>
            <a:r>
              <a:rPr lang="fr-FR" dirty="0">
                <a:solidFill>
                  <a:schemeClr val="accent5">
                    <a:lumMod val="60000"/>
                    <a:lumOff val="40000"/>
                  </a:schemeClr>
                </a:solidFill>
              </a:rPr>
              <a:t> </a:t>
            </a:r>
            <a:r>
              <a:rPr lang="fr-FR" dirty="0" err="1">
                <a:solidFill>
                  <a:schemeClr val="accent5">
                    <a:lumMod val="60000"/>
                    <a:lumOff val="40000"/>
                  </a:schemeClr>
                </a:solidFill>
              </a:rPr>
              <a:t>munizipale</a:t>
            </a:r>
            <a:r>
              <a:rPr lang="fr-FR" dirty="0">
                <a:solidFill>
                  <a:schemeClr val="accent5">
                    <a:lumMod val="60000"/>
                    <a:lumOff val="40000"/>
                  </a:schemeClr>
                </a:solidFill>
              </a:rPr>
              <a:t> </a:t>
            </a:r>
            <a:r>
              <a:rPr lang="fr-FR" dirty="0" err="1">
                <a:solidFill>
                  <a:schemeClr val="accent5">
                    <a:lumMod val="60000"/>
                    <a:lumOff val="40000"/>
                  </a:schemeClr>
                </a:solidFill>
              </a:rPr>
              <a:t>Priester</a:t>
            </a:r>
            <a:r>
              <a:rPr lang="fr-FR" dirty="0">
                <a:solidFill>
                  <a:schemeClr val="accent5">
                    <a:lumMod val="60000"/>
                    <a:lumOff val="40000"/>
                  </a:schemeClr>
                </a:solidFill>
              </a:rPr>
              <a:t>, </a:t>
            </a:r>
            <a:r>
              <a:rPr lang="fr-FR" dirty="0" err="1">
                <a:solidFill>
                  <a:schemeClr val="accent5">
                    <a:lumMod val="60000"/>
                    <a:lumOff val="40000"/>
                  </a:schemeClr>
                </a:solidFill>
              </a:rPr>
              <a:t>dann</a:t>
            </a:r>
            <a:r>
              <a:rPr lang="fr-FR" dirty="0">
                <a:solidFill>
                  <a:schemeClr val="accent5">
                    <a:lumMod val="60000"/>
                    <a:lumOff val="40000"/>
                  </a:schemeClr>
                </a:solidFill>
              </a:rPr>
              <a:t> </a:t>
            </a:r>
            <a:r>
              <a:rPr lang="fr-FR" dirty="0" err="1">
                <a:solidFill>
                  <a:schemeClr val="accent5">
                    <a:lumMod val="60000"/>
                    <a:lumOff val="40000"/>
                  </a:schemeClr>
                </a:solidFill>
              </a:rPr>
              <a:t>Priester</a:t>
            </a:r>
            <a:r>
              <a:rPr lang="fr-FR" dirty="0">
                <a:solidFill>
                  <a:schemeClr val="accent5">
                    <a:lumMod val="60000"/>
                    <a:lumOff val="40000"/>
                  </a:schemeClr>
                </a:solidFill>
              </a:rPr>
              <a:t> </a:t>
            </a:r>
            <a:r>
              <a:rPr lang="fr-FR" dirty="0" err="1">
                <a:solidFill>
                  <a:schemeClr val="accent5">
                    <a:lumMod val="60000"/>
                    <a:lumOff val="40000"/>
                  </a:schemeClr>
                </a:solidFill>
              </a:rPr>
              <a:t>für</a:t>
            </a:r>
            <a:r>
              <a:rPr lang="fr-FR" dirty="0">
                <a:solidFill>
                  <a:schemeClr val="accent5">
                    <a:lumMod val="60000"/>
                    <a:lumOff val="40000"/>
                  </a:schemeClr>
                </a:solidFill>
              </a:rPr>
              <a:t> Ionien</a:t>
            </a:r>
          </a:p>
          <a:p>
            <a:pPr marL="548640" lvl="3" indent="-274320">
              <a:buClr>
                <a:schemeClr val="accent1">
                  <a:lumMod val="60000"/>
                  <a:lumOff val="40000"/>
                </a:schemeClr>
              </a:buClr>
            </a:pPr>
            <a:r>
              <a:rPr lang="fr-FR" dirty="0">
                <a:solidFill>
                  <a:schemeClr val="accent5">
                    <a:lumMod val="60000"/>
                    <a:lumOff val="40000"/>
                  </a:schemeClr>
                </a:solidFill>
              </a:rPr>
              <a:t>Damas: </a:t>
            </a:r>
            <a:r>
              <a:rPr lang="fr-FR" dirty="0" err="1">
                <a:solidFill>
                  <a:schemeClr val="accent5">
                    <a:lumMod val="60000"/>
                    <a:lumOff val="40000"/>
                  </a:schemeClr>
                </a:solidFill>
              </a:rPr>
              <a:t>auch</a:t>
            </a:r>
            <a:r>
              <a:rPr lang="fr-FR" dirty="0">
                <a:solidFill>
                  <a:schemeClr val="accent5">
                    <a:lumMod val="60000"/>
                    <a:lumOff val="40000"/>
                  </a:schemeClr>
                </a:solidFill>
              </a:rPr>
              <a:t> </a:t>
            </a:r>
            <a:r>
              <a:rPr lang="fr-FR" dirty="0" err="1">
                <a:solidFill>
                  <a:schemeClr val="accent5">
                    <a:lumMod val="60000"/>
                    <a:lumOff val="40000"/>
                  </a:schemeClr>
                </a:solidFill>
              </a:rPr>
              <a:t>Archont</a:t>
            </a:r>
            <a:r>
              <a:rPr lang="fr-FR" dirty="0">
                <a:solidFill>
                  <a:schemeClr val="accent5">
                    <a:lumMod val="60000"/>
                    <a:lumOff val="40000"/>
                  </a:schemeClr>
                </a:solidFill>
              </a:rPr>
              <a:t> </a:t>
            </a:r>
            <a:r>
              <a:rPr lang="fr-FR" dirty="0" err="1">
                <a:solidFill>
                  <a:schemeClr val="accent5">
                    <a:lumMod val="60000"/>
                    <a:lumOff val="40000"/>
                  </a:schemeClr>
                </a:solidFill>
              </a:rPr>
              <a:t>verantwortlich</a:t>
            </a:r>
            <a:r>
              <a:rPr lang="fr-FR" dirty="0">
                <a:solidFill>
                  <a:schemeClr val="accent5">
                    <a:lumMod val="60000"/>
                    <a:lumOff val="40000"/>
                  </a:schemeClr>
                </a:solidFill>
              </a:rPr>
              <a:t> </a:t>
            </a:r>
            <a:r>
              <a:rPr lang="fr-FR" dirty="0" err="1">
                <a:solidFill>
                  <a:schemeClr val="accent5">
                    <a:lumMod val="60000"/>
                    <a:lumOff val="40000"/>
                  </a:schemeClr>
                </a:solidFill>
              </a:rPr>
              <a:t>für</a:t>
            </a:r>
            <a:r>
              <a:rPr lang="fr-FR" dirty="0">
                <a:solidFill>
                  <a:schemeClr val="accent5">
                    <a:lumMod val="60000"/>
                    <a:lumOff val="40000"/>
                  </a:schemeClr>
                </a:solidFill>
              </a:rPr>
              <a:t> Statue des </a:t>
            </a:r>
            <a:r>
              <a:rPr lang="fr-FR" dirty="0" err="1">
                <a:solidFill>
                  <a:schemeClr val="accent5">
                    <a:lumMod val="60000"/>
                    <a:lumOff val="40000"/>
                  </a:schemeClr>
                </a:solidFill>
              </a:rPr>
              <a:t>Hadrian</a:t>
            </a:r>
            <a:endParaRPr lang="fr-FR" dirty="0">
              <a:solidFill>
                <a:schemeClr val="accent5">
                  <a:lumMod val="60000"/>
                  <a:lumOff val="40000"/>
                </a:schemeClr>
              </a:solidFill>
            </a:endParaRPr>
          </a:p>
          <a:p>
            <a:pPr marL="548640" lvl="3" indent="-274320">
              <a:buClr>
                <a:schemeClr val="accent1">
                  <a:lumMod val="60000"/>
                  <a:lumOff val="40000"/>
                </a:schemeClr>
              </a:buClr>
            </a:pPr>
            <a:r>
              <a:rPr lang="fr-FR" dirty="0">
                <a:solidFill>
                  <a:schemeClr val="accent5">
                    <a:lumMod val="60000"/>
                    <a:lumOff val="40000"/>
                  </a:schemeClr>
                </a:solidFill>
              </a:rPr>
              <a:t>Gentilicium </a:t>
            </a:r>
            <a:r>
              <a:rPr lang="fr-FR" i="1" dirty="0">
                <a:solidFill>
                  <a:schemeClr val="accent5">
                    <a:lumMod val="60000"/>
                    <a:lumOff val="40000"/>
                  </a:schemeClr>
                </a:solidFill>
              </a:rPr>
              <a:t>Iulia </a:t>
            </a:r>
            <a:r>
              <a:rPr lang="fr-FR" dirty="0">
                <a:solidFill>
                  <a:schemeClr val="accent5">
                    <a:lumMod val="60000"/>
                    <a:lumOff val="40000"/>
                  </a:schemeClr>
                </a:solidFill>
              </a:rPr>
              <a:t>: </a:t>
            </a:r>
            <a:r>
              <a:rPr lang="fr-FR" dirty="0" err="1">
                <a:solidFill>
                  <a:schemeClr val="accent5">
                    <a:lumMod val="60000"/>
                    <a:lumOff val="40000"/>
                  </a:schemeClr>
                </a:solidFill>
              </a:rPr>
              <a:t>Mitglied</a:t>
            </a:r>
            <a:r>
              <a:rPr lang="fr-FR" dirty="0">
                <a:solidFill>
                  <a:schemeClr val="accent5">
                    <a:lumMod val="60000"/>
                    <a:lumOff val="40000"/>
                  </a:schemeClr>
                </a:solidFill>
              </a:rPr>
              <a:t> </a:t>
            </a:r>
            <a:r>
              <a:rPr lang="fr-FR" dirty="0" err="1">
                <a:solidFill>
                  <a:schemeClr val="accent5">
                    <a:lumMod val="60000"/>
                    <a:lumOff val="40000"/>
                  </a:schemeClr>
                </a:solidFill>
              </a:rPr>
              <a:t>einer</a:t>
            </a:r>
            <a:r>
              <a:rPr lang="fr-FR" dirty="0">
                <a:solidFill>
                  <a:schemeClr val="accent5">
                    <a:lumMod val="60000"/>
                    <a:lumOff val="40000"/>
                  </a:schemeClr>
                </a:solidFill>
              </a:rPr>
              <a:t> </a:t>
            </a:r>
            <a:r>
              <a:rPr lang="fr-FR" dirty="0" err="1">
                <a:solidFill>
                  <a:schemeClr val="accent5">
                    <a:lumMod val="60000"/>
                    <a:lumOff val="40000"/>
                  </a:schemeClr>
                </a:solidFill>
              </a:rPr>
              <a:t>Familie</a:t>
            </a:r>
            <a:r>
              <a:rPr lang="fr-FR" dirty="0">
                <a:solidFill>
                  <a:schemeClr val="accent5">
                    <a:lumMod val="60000"/>
                    <a:lumOff val="40000"/>
                  </a:schemeClr>
                </a:solidFill>
              </a:rPr>
              <a:t> </a:t>
            </a:r>
            <a:r>
              <a:rPr lang="fr-FR" dirty="0" err="1">
                <a:solidFill>
                  <a:schemeClr val="accent5">
                    <a:lumMod val="60000"/>
                    <a:lumOff val="40000"/>
                  </a:schemeClr>
                </a:solidFill>
              </a:rPr>
              <a:t>seit</a:t>
            </a:r>
            <a:r>
              <a:rPr lang="fr-FR" dirty="0">
                <a:solidFill>
                  <a:schemeClr val="accent5">
                    <a:lumMod val="60000"/>
                    <a:lumOff val="40000"/>
                  </a:schemeClr>
                </a:solidFill>
              </a:rPr>
              <a:t> </a:t>
            </a:r>
            <a:r>
              <a:rPr lang="fr-FR" dirty="0" err="1">
                <a:solidFill>
                  <a:schemeClr val="accent5">
                    <a:lumMod val="60000"/>
                    <a:lumOff val="40000"/>
                  </a:schemeClr>
                </a:solidFill>
              </a:rPr>
              <a:t>langem</a:t>
            </a:r>
            <a:r>
              <a:rPr lang="fr-FR" dirty="0">
                <a:solidFill>
                  <a:schemeClr val="accent5">
                    <a:lumMod val="60000"/>
                    <a:lumOff val="40000"/>
                  </a:schemeClr>
                </a:solidFill>
              </a:rPr>
              <a:t> </a:t>
            </a:r>
            <a:r>
              <a:rPr lang="fr-FR" dirty="0" err="1">
                <a:solidFill>
                  <a:schemeClr val="accent5">
                    <a:lumMod val="60000"/>
                    <a:lumOff val="40000"/>
                  </a:schemeClr>
                </a:solidFill>
              </a:rPr>
              <a:t>röm</a:t>
            </a:r>
            <a:r>
              <a:rPr lang="fr-FR" dirty="0">
                <a:solidFill>
                  <a:schemeClr val="accent5">
                    <a:lumMod val="60000"/>
                    <a:lumOff val="40000"/>
                  </a:schemeClr>
                </a:solidFill>
              </a:rPr>
              <a:t>. </a:t>
            </a:r>
            <a:r>
              <a:rPr lang="fr-FR" dirty="0" err="1">
                <a:solidFill>
                  <a:schemeClr val="accent5">
                    <a:lumMod val="60000"/>
                    <a:lumOff val="40000"/>
                  </a:schemeClr>
                </a:solidFill>
              </a:rPr>
              <a:t>Bürgerrecht</a:t>
            </a:r>
            <a:r>
              <a:rPr lang="fr-FR" dirty="0">
                <a:solidFill>
                  <a:schemeClr val="accent5">
                    <a:lumMod val="60000"/>
                    <a:lumOff val="40000"/>
                  </a:schemeClr>
                </a:solidFill>
              </a:rPr>
              <a:t>; </a:t>
            </a:r>
            <a:br>
              <a:rPr lang="fr-FR" dirty="0">
                <a:solidFill>
                  <a:schemeClr val="accent5">
                    <a:lumMod val="60000"/>
                    <a:lumOff val="40000"/>
                  </a:schemeClr>
                </a:solidFill>
              </a:rPr>
            </a:br>
            <a:r>
              <a:rPr lang="fr-FR" dirty="0" err="1">
                <a:solidFill>
                  <a:schemeClr val="accent5">
                    <a:lumMod val="60000"/>
                    <a:lumOff val="40000"/>
                  </a:schemeClr>
                </a:solidFill>
              </a:rPr>
              <a:t>hoher</a:t>
            </a:r>
            <a:r>
              <a:rPr lang="fr-FR" dirty="0">
                <a:solidFill>
                  <a:schemeClr val="accent5">
                    <a:lumMod val="60000"/>
                    <a:lumOff val="40000"/>
                  </a:schemeClr>
                </a:solidFill>
              </a:rPr>
              <a:t> </a:t>
            </a:r>
            <a:r>
              <a:rPr lang="fr-FR" dirty="0" err="1">
                <a:solidFill>
                  <a:schemeClr val="accent5">
                    <a:lumMod val="60000"/>
                    <a:lumOff val="40000"/>
                  </a:schemeClr>
                </a:solidFill>
              </a:rPr>
              <a:t>sozialer</a:t>
            </a:r>
            <a:r>
              <a:rPr lang="fr-FR" dirty="0">
                <a:solidFill>
                  <a:schemeClr val="accent5">
                    <a:lumMod val="60000"/>
                    <a:lumOff val="40000"/>
                  </a:schemeClr>
                </a:solidFill>
              </a:rPr>
              <a:t> </a:t>
            </a:r>
            <a:r>
              <a:rPr lang="fr-FR" dirty="0" err="1">
                <a:solidFill>
                  <a:schemeClr val="accent5">
                    <a:lumMod val="60000"/>
                    <a:lumOff val="40000"/>
                  </a:schemeClr>
                </a:solidFill>
              </a:rPr>
              <a:t>Status</a:t>
            </a:r>
            <a:endParaRPr lang="fr-FR" dirty="0">
              <a:solidFill>
                <a:schemeClr val="accent5">
                  <a:lumMod val="60000"/>
                  <a:lumOff val="40000"/>
                </a:schemeClr>
              </a:solidFill>
            </a:endParaRPr>
          </a:p>
          <a:p>
            <a:pPr marL="548640" lvl="3" indent="-274320">
              <a:buClr>
                <a:schemeClr val="accent1">
                  <a:lumMod val="60000"/>
                  <a:lumOff val="40000"/>
                </a:schemeClr>
              </a:buClr>
            </a:pPr>
            <a:endParaRPr lang="fr-FR" dirty="0">
              <a:solidFill>
                <a:schemeClr val="accent5">
                  <a:lumMod val="60000"/>
                  <a:lumOff val="40000"/>
                </a:schemeClr>
              </a:solidFill>
            </a:endParaRPr>
          </a:p>
          <a:p>
            <a:pPr marL="274320" lvl="2" indent="-274320">
              <a:buClr>
                <a:schemeClr val="accent1">
                  <a:lumMod val="60000"/>
                  <a:lumOff val="40000"/>
                </a:schemeClr>
              </a:buClr>
            </a:pPr>
            <a:r>
              <a:rPr lang="fr-FR" dirty="0" err="1">
                <a:solidFill>
                  <a:schemeClr val="accent5">
                    <a:lumMod val="60000"/>
                    <a:lumOff val="40000"/>
                  </a:schemeClr>
                </a:solidFill>
              </a:rPr>
              <a:t>Zentrale</a:t>
            </a:r>
            <a:r>
              <a:rPr lang="fr-FR" dirty="0">
                <a:solidFill>
                  <a:schemeClr val="accent5">
                    <a:lumMod val="60000"/>
                    <a:lumOff val="40000"/>
                  </a:schemeClr>
                </a:solidFill>
              </a:rPr>
              <a:t> </a:t>
            </a:r>
            <a:r>
              <a:rPr lang="fr-FR" dirty="0" err="1">
                <a:solidFill>
                  <a:schemeClr val="accent5">
                    <a:lumMod val="60000"/>
                    <a:lumOff val="40000"/>
                  </a:schemeClr>
                </a:solidFill>
              </a:rPr>
              <a:t>Aufgabe</a:t>
            </a:r>
            <a:r>
              <a:rPr lang="fr-FR" dirty="0">
                <a:solidFill>
                  <a:schemeClr val="accent5">
                    <a:lumMod val="60000"/>
                    <a:lumOff val="40000"/>
                  </a:schemeClr>
                </a:solidFill>
              </a:rPr>
              <a:t> fur </a:t>
            </a:r>
            <a:r>
              <a:rPr lang="fr-FR" dirty="0" err="1">
                <a:solidFill>
                  <a:schemeClr val="accent5">
                    <a:lumMod val="60000"/>
                    <a:lumOff val="40000"/>
                  </a:schemeClr>
                </a:solidFill>
              </a:rPr>
              <a:t>Kaiserpriester</a:t>
            </a:r>
            <a:r>
              <a:rPr lang="fr-FR" dirty="0">
                <a:solidFill>
                  <a:schemeClr val="accent5">
                    <a:lumMod val="60000"/>
                    <a:lumOff val="40000"/>
                  </a:schemeClr>
                </a:solidFill>
              </a:rPr>
              <a:t>:</a:t>
            </a:r>
          </a:p>
          <a:p>
            <a:pPr marL="548640" lvl="3" indent="-274320">
              <a:buClr>
                <a:schemeClr val="accent1">
                  <a:lumMod val="60000"/>
                  <a:lumOff val="40000"/>
                </a:schemeClr>
              </a:buClr>
            </a:pPr>
            <a:r>
              <a:rPr lang="fr-FR" dirty="0">
                <a:solidFill>
                  <a:schemeClr val="accent5">
                    <a:lumMod val="60000"/>
                    <a:lumOff val="40000"/>
                  </a:schemeClr>
                </a:solidFill>
              </a:rPr>
              <a:t>Organisation </a:t>
            </a:r>
            <a:r>
              <a:rPr lang="fr-FR" dirty="0" err="1">
                <a:solidFill>
                  <a:schemeClr val="accent5">
                    <a:lumMod val="60000"/>
                    <a:lumOff val="40000"/>
                  </a:schemeClr>
                </a:solidFill>
              </a:rPr>
              <a:t>von</a:t>
            </a:r>
            <a:r>
              <a:rPr lang="fr-FR" dirty="0">
                <a:solidFill>
                  <a:schemeClr val="accent5">
                    <a:lumMod val="60000"/>
                    <a:lumOff val="40000"/>
                  </a:schemeClr>
                </a:solidFill>
              </a:rPr>
              <a:t> </a:t>
            </a:r>
            <a:r>
              <a:rPr lang="fr-FR" dirty="0" err="1">
                <a:solidFill>
                  <a:schemeClr val="accent5">
                    <a:lumMod val="60000"/>
                    <a:lumOff val="40000"/>
                  </a:schemeClr>
                </a:solidFill>
              </a:rPr>
              <a:t>Spielen</a:t>
            </a:r>
            <a:r>
              <a:rPr lang="fr-FR" dirty="0">
                <a:solidFill>
                  <a:schemeClr val="accent5">
                    <a:lumMod val="60000"/>
                    <a:lumOff val="40000"/>
                  </a:schemeClr>
                </a:solidFill>
              </a:rPr>
              <a:t> </a:t>
            </a:r>
            <a:br>
              <a:rPr lang="fr-FR" dirty="0">
                <a:solidFill>
                  <a:schemeClr val="accent5">
                    <a:lumMod val="60000"/>
                    <a:lumOff val="40000"/>
                  </a:schemeClr>
                </a:solidFill>
              </a:rPr>
            </a:br>
            <a:r>
              <a:rPr lang="fr-FR" dirty="0">
                <a:solidFill>
                  <a:schemeClr val="accent5">
                    <a:lumMod val="60000"/>
                    <a:lumOff val="40000"/>
                  </a:schemeClr>
                </a:solidFill>
              </a:rPr>
              <a:t>(</a:t>
            </a:r>
            <a:r>
              <a:rPr lang="fr-FR" dirty="0" err="1">
                <a:solidFill>
                  <a:schemeClr val="accent5">
                    <a:lumMod val="60000"/>
                    <a:lumOff val="40000"/>
                  </a:schemeClr>
                </a:solidFill>
              </a:rPr>
              <a:t>für</a:t>
            </a:r>
            <a:r>
              <a:rPr lang="fr-FR" dirty="0">
                <a:solidFill>
                  <a:schemeClr val="accent5">
                    <a:lumMod val="60000"/>
                    <a:lumOff val="40000"/>
                  </a:schemeClr>
                </a:solidFill>
              </a:rPr>
              <a:t> 12 Tage!)</a:t>
            </a:r>
          </a:p>
          <a:p>
            <a:pPr marL="548640" lvl="3" indent="-274320">
              <a:buClr>
                <a:schemeClr val="accent1">
                  <a:lumMod val="60000"/>
                  <a:lumOff val="40000"/>
                </a:schemeClr>
              </a:buClr>
            </a:pPr>
            <a:r>
              <a:rPr lang="fr-FR" dirty="0" err="1">
                <a:solidFill>
                  <a:schemeClr val="accent5">
                    <a:lumMod val="60000"/>
                    <a:lumOff val="40000"/>
                  </a:schemeClr>
                </a:solidFill>
              </a:rPr>
              <a:t>Verteilung</a:t>
            </a:r>
            <a:r>
              <a:rPr lang="fr-FR" dirty="0">
                <a:solidFill>
                  <a:schemeClr val="accent5">
                    <a:lumMod val="60000"/>
                    <a:lumOff val="40000"/>
                  </a:schemeClr>
                </a:solidFill>
              </a:rPr>
              <a:t> </a:t>
            </a:r>
            <a:r>
              <a:rPr lang="fr-FR" dirty="0" err="1">
                <a:solidFill>
                  <a:schemeClr val="accent5">
                    <a:lumMod val="60000"/>
                    <a:lumOff val="40000"/>
                  </a:schemeClr>
                </a:solidFill>
              </a:rPr>
              <a:t>von</a:t>
            </a:r>
            <a:r>
              <a:rPr lang="fr-FR" dirty="0">
                <a:solidFill>
                  <a:schemeClr val="accent5">
                    <a:lumMod val="60000"/>
                    <a:lumOff val="40000"/>
                  </a:schemeClr>
                </a:solidFill>
              </a:rPr>
              <a:t> </a:t>
            </a:r>
            <a:r>
              <a:rPr lang="fr-FR" dirty="0" err="1">
                <a:solidFill>
                  <a:schemeClr val="accent5">
                    <a:lumMod val="60000"/>
                    <a:lumOff val="40000"/>
                  </a:schemeClr>
                </a:solidFill>
              </a:rPr>
              <a:t>Nahrung</a:t>
            </a:r>
            <a:r>
              <a:rPr lang="fr-FR" dirty="0">
                <a:solidFill>
                  <a:schemeClr val="accent5">
                    <a:lumMod val="60000"/>
                    <a:lumOff val="40000"/>
                  </a:schemeClr>
                </a:solidFill>
              </a:rPr>
              <a:t>, </a:t>
            </a:r>
            <a:r>
              <a:rPr lang="fr-FR" dirty="0" err="1">
                <a:solidFill>
                  <a:schemeClr val="accent5">
                    <a:lumMod val="60000"/>
                    <a:lumOff val="40000"/>
                  </a:schemeClr>
                </a:solidFill>
              </a:rPr>
              <a:t>Öl</a:t>
            </a:r>
            <a:r>
              <a:rPr lang="fr-FR" dirty="0">
                <a:solidFill>
                  <a:schemeClr val="accent5">
                    <a:lumMod val="60000"/>
                    <a:lumOff val="40000"/>
                  </a:schemeClr>
                </a:solidFill>
              </a:rPr>
              <a:t> </a:t>
            </a:r>
            <a:r>
              <a:rPr lang="fr-FR" dirty="0" err="1">
                <a:solidFill>
                  <a:schemeClr val="accent5">
                    <a:lumMod val="60000"/>
                    <a:lumOff val="40000"/>
                  </a:schemeClr>
                </a:solidFill>
              </a:rPr>
              <a:t>und</a:t>
            </a:r>
            <a:r>
              <a:rPr lang="fr-FR" dirty="0">
                <a:solidFill>
                  <a:schemeClr val="accent5">
                    <a:lumMod val="60000"/>
                    <a:lumOff val="40000"/>
                  </a:schemeClr>
                </a:solidFill>
              </a:rPr>
              <a:t> </a:t>
            </a:r>
            <a:r>
              <a:rPr lang="fr-FR" dirty="0" err="1">
                <a:solidFill>
                  <a:schemeClr val="accent5">
                    <a:lumMod val="60000"/>
                    <a:lumOff val="40000"/>
                  </a:schemeClr>
                </a:solidFill>
              </a:rPr>
              <a:t>Geld</a:t>
            </a:r>
            <a:endParaRPr lang="fr-FR" dirty="0">
              <a:solidFill>
                <a:schemeClr val="accent5">
                  <a:lumMod val="60000"/>
                  <a:lumOff val="40000"/>
                </a:schemeClr>
              </a:solidFill>
            </a:endParaRPr>
          </a:p>
        </p:txBody>
      </p:sp>
      <p:sp>
        <p:nvSpPr>
          <p:cNvPr id="4" name="Content Placeholder 2"/>
          <p:cNvSpPr txBox="1">
            <a:spLocks/>
          </p:cNvSpPr>
          <p:nvPr/>
        </p:nvSpPr>
        <p:spPr>
          <a:xfrm>
            <a:off x="3779912" y="1600200"/>
            <a:ext cx="5256584" cy="4997152"/>
          </a:xfrm>
          <a:prstGeom prst="rect">
            <a:avLst/>
          </a:prstGeom>
        </p:spPr>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buNone/>
            </a:pPr>
            <a:r>
              <a:rPr lang="en-GB" sz="2100" b="1" dirty="0" err="1"/>
              <a:t>I.Didyma</a:t>
            </a:r>
            <a:r>
              <a:rPr lang="en-GB" sz="2100" b="1" dirty="0"/>
              <a:t> 152</a:t>
            </a:r>
            <a:br>
              <a:rPr lang="en-GB" sz="2100" b="1" dirty="0"/>
            </a:br>
            <a:r>
              <a:rPr lang="en-GB" sz="2100" b="1" dirty="0" err="1"/>
              <a:t>Ehreninschrift</a:t>
            </a:r>
            <a:r>
              <a:rPr lang="en-GB" sz="2100" b="1" dirty="0"/>
              <a:t>  von </a:t>
            </a:r>
            <a:r>
              <a:rPr lang="en-GB" sz="2100" b="1" i="1" dirty="0"/>
              <a:t>boule</a:t>
            </a:r>
            <a:r>
              <a:rPr lang="en-GB" sz="2100" b="1" dirty="0"/>
              <a:t> &amp; </a:t>
            </a:r>
            <a:r>
              <a:rPr lang="en-GB" sz="2100" b="1" i="1" dirty="0"/>
              <a:t>demos</a:t>
            </a:r>
            <a:br>
              <a:rPr lang="en-GB" b="1" dirty="0"/>
            </a:br>
            <a:endParaRPr lang="en-GB" b="1" dirty="0"/>
          </a:p>
          <a:p>
            <a:pPr marL="0" indent="0">
              <a:buNone/>
            </a:pPr>
            <a:r>
              <a:rPr lang="en-GB" dirty="0"/>
              <a:t>ll. 6-14 : </a:t>
            </a:r>
            <a:r>
              <a:rPr lang="el-GR" dirty="0"/>
              <a:t>Μάρκου </a:t>
            </a:r>
            <a:r>
              <a:rPr lang="en-GB" dirty="0"/>
              <a:t>O</a:t>
            </a:r>
            <a:r>
              <a:rPr lang="el-GR" dirty="0"/>
              <a:t>ὐλ|πίου Φλαβιανοῦ Δαμᾶ καὶ </a:t>
            </a:r>
            <a:r>
              <a:rPr lang="el-GR" dirty="0">
                <a:solidFill>
                  <a:schemeClr val="accent5">
                    <a:lumMod val="60000"/>
                    <a:lumOff val="40000"/>
                  </a:schemeClr>
                </a:solidFill>
              </a:rPr>
              <a:t>Ἰου|λίας Φ(λ)αβιανῆς Γλαφύρας</a:t>
            </a:r>
            <a:r>
              <a:rPr lang="el-GR" dirty="0"/>
              <a:t>, </a:t>
            </a:r>
            <a:r>
              <a:rPr lang="el-GR" b="1" dirty="0">
                <a:solidFill>
                  <a:schemeClr val="accent5">
                    <a:lumMod val="60000"/>
                    <a:lumOff val="40000"/>
                  </a:schemeClr>
                </a:solidFill>
              </a:rPr>
              <a:t>ἀρχι|ερέων τῆς πατρίδος </a:t>
            </a:r>
            <a:r>
              <a:rPr lang="el-GR" dirty="0"/>
              <a:t>ἐπὶ μο|νομαχίαις καὶ θυορίαις καί ἐ|πιδόσεσιν καὶ ἄλλας λειτουρ|γίας λελειτουργηκότων, γέ|νους ἀπὸ ναυάρχων καὶ κτι|στῶν τῆς πατρίδος.</a:t>
            </a:r>
          </a:p>
          <a:p>
            <a:endParaRPr lang="en-GB" dirty="0"/>
          </a:p>
          <a:p>
            <a:pPr marL="0" indent="0">
              <a:buNone/>
            </a:pPr>
            <a:r>
              <a:rPr lang="en-GB" sz="1900" dirty="0"/>
              <a:t>M(</a:t>
            </a:r>
            <a:r>
              <a:rPr lang="en-GB" sz="1900" dirty="0" err="1"/>
              <a:t>arcus</a:t>
            </a:r>
            <a:r>
              <a:rPr lang="en-GB" sz="1900" dirty="0"/>
              <a:t>) </a:t>
            </a:r>
            <a:r>
              <a:rPr lang="en-GB" sz="1900" dirty="0" err="1"/>
              <a:t>Ulpius</a:t>
            </a:r>
            <a:r>
              <a:rPr lang="en-GB" sz="1900" dirty="0"/>
              <a:t> </a:t>
            </a:r>
            <a:r>
              <a:rPr lang="en-GB" sz="1900" dirty="0" err="1"/>
              <a:t>Flavianus</a:t>
            </a:r>
            <a:r>
              <a:rPr lang="en-GB" sz="1900" dirty="0"/>
              <a:t> </a:t>
            </a:r>
            <a:r>
              <a:rPr lang="en-GB" sz="1900" dirty="0" err="1"/>
              <a:t>Damas</a:t>
            </a:r>
            <a:r>
              <a:rPr lang="en-GB" sz="1900" dirty="0"/>
              <a:t> und Iulia </a:t>
            </a:r>
            <a:r>
              <a:rPr lang="en-GB" sz="1900" dirty="0" err="1"/>
              <a:t>Flavianè</a:t>
            </a:r>
            <a:r>
              <a:rPr lang="en-GB" sz="1900" dirty="0"/>
              <a:t> </a:t>
            </a:r>
            <a:r>
              <a:rPr lang="en-GB" sz="1900" dirty="0" err="1"/>
              <a:t>Glaphyra</a:t>
            </a:r>
            <a:r>
              <a:rPr lang="en-GB" sz="1900" dirty="0"/>
              <a:t>, </a:t>
            </a:r>
            <a:r>
              <a:rPr lang="en-GB" sz="1900" dirty="0" err="1"/>
              <a:t>Hohepriester</a:t>
            </a:r>
            <a:r>
              <a:rPr lang="en-GB" sz="1900" dirty="0"/>
              <a:t> der </a:t>
            </a:r>
            <a:r>
              <a:rPr lang="en-GB" sz="1900" dirty="0">
                <a:solidFill>
                  <a:srgbClr val="FF0000"/>
                </a:solidFill>
              </a:rPr>
              <a:t>Patria,</a:t>
            </a:r>
            <a:r>
              <a:rPr lang="en-GB" sz="1900" dirty="0"/>
              <a:t> </a:t>
            </a:r>
            <a:r>
              <a:rPr lang="en-GB" sz="1900" dirty="0" err="1"/>
              <a:t>verantwortlich</a:t>
            </a:r>
            <a:r>
              <a:rPr lang="en-GB" sz="1900" dirty="0"/>
              <a:t> (</a:t>
            </a:r>
            <a:r>
              <a:rPr lang="en-GB" sz="1900" dirty="0" err="1"/>
              <a:t>für</a:t>
            </a:r>
            <a:r>
              <a:rPr lang="en-GB" sz="1900" dirty="0"/>
              <a:t> die Organisation) von </a:t>
            </a:r>
            <a:r>
              <a:rPr lang="en-GB" sz="1900" dirty="0" err="1"/>
              <a:t>Gladiatorenkämpfe</a:t>
            </a:r>
            <a:r>
              <a:rPr lang="en-GB" sz="1900" dirty="0"/>
              <a:t>, </a:t>
            </a:r>
            <a:r>
              <a:rPr lang="en-GB" sz="1900" dirty="0" err="1">
                <a:solidFill>
                  <a:srgbClr val="FF0000"/>
                </a:solidFill>
              </a:rPr>
              <a:t>Jagden</a:t>
            </a:r>
            <a:r>
              <a:rPr lang="en-GB" sz="1900" dirty="0">
                <a:solidFill>
                  <a:srgbClr val="FF0000"/>
                </a:solidFill>
              </a:rPr>
              <a:t> </a:t>
            </a:r>
            <a:r>
              <a:rPr lang="en-GB" sz="1900" dirty="0"/>
              <a:t>und </a:t>
            </a:r>
            <a:r>
              <a:rPr lang="en-GB" sz="1900" dirty="0" err="1">
                <a:solidFill>
                  <a:srgbClr val="FF0000"/>
                </a:solidFill>
              </a:rPr>
              <a:t>Verteilungen</a:t>
            </a:r>
            <a:r>
              <a:rPr lang="en-GB" sz="1900" dirty="0"/>
              <a:t>, die </a:t>
            </a:r>
            <a:r>
              <a:rPr lang="en-GB" sz="1900" dirty="0" err="1"/>
              <a:t>alle</a:t>
            </a:r>
            <a:r>
              <a:rPr lang="en-GB" sz="1900" dirty="0"/>
              <a:t> </a:t>
            </a:r>
            <a:r>
              <a:rPr lang="en-GB" sz="1900" dirty="0" err="1"/>
              <a:t>Leiturgien</a:t>
            </a:r>
            <a:r>
              <a:rPr lang="en-GB" sz="1900" dirty="0"/>
              <a:t> </a:t>
            </a:r>
            <a:r>
              <a:rPr lang="en-GB" sz="1900" dirty="0" err="1"/>
              <a:t>ausgeführt</a:t>
            </a:r>
            <a:r>
              <a:rPr lang="en-GB" sz="1900" dirty="0"/>
              <a:t> </a:t>
            </a:r>
            <a:r>
              <a:rPr lang="en-GB" sz="1900" dirty="0" err="1"/>
              <a:t>haben</a:t>
            </a:r>
            <a:r>
              <a:rPr lang="en-GB" sz="1900" dirty="0"/>
              <a:t>, </a:t>
            </a:r>
            <a:r>
              <a:rPr lang="en-GB" sz="1900" dirty="0" err="1"/>
              <a:t>Mitglieder</a:t>
            </a:r>
            <a:r>
              <a:rPr lang="en-GB" sz="1900" dirty="0"/>
              <a:t> </a:t>
            </a:r>
            <a:r>
              <a:rPr lang="en-GB" sz="1900" dirty="0" err="1"/>
              <a:t>einer</a:t>
            </a:r>
            <a:r>
              <a:rPr lang="en-GB" sz="1900" dirty="0"/>
              <a:t> </a:t>
            </a:r>
            <a:r>
              <a:rPr lang="en-GB" sz="1900" dirty="0" err="1"/>
              <a:t>Familie</a:t>
            </a:r>
            <a:r>
              <a:rPr lang="en-GB" sz="1900" dirty="0"/>
              <a:t> von </a:t>
            </a:r>
            <a:r>
              <a:rPr lang="en-GB" sz="1900" dirty="0" err="1">
                <a:solidFill>
                  <a:srgbClr val="FF0000"/>
                </a:solidFill>
              </a:rPr>
              <a:t>Nauarchen</a:t>
            </a:r>
            <a:r>
              <a:rPr lang="en-GB" sz="1900" dirty="0">
                <a:solidFill>
                  <a:srgbClr val="FF0000"/>
                </a:solidFill>
              </a:rPr>
              <a:t> </a:t>
            </a:r>
            <a:r>
              <a:rPr lang="en-GB" sz="1900" dirty="0"/>
              <a:t>und </a:t>
            </a:r>
            <a:r>
              <a:rPr lang="en-GB" sz="1900" dirty="0" err="1"/>
              <a:t>Gründer</a:t>
            </a:r>
            <a:r>
              <a:rPr lang="en-GB" sz="1900" dirty="0"/>
              <a:t> der </a:t>
            </a:r>
            <a:r>
              <a:rPr lang="en-GB" sz="1900" dirty="0">
                <a:solidFill>
                  <a:srgbClr val="FF0000"/>
                </a:solidFill>
              </a:rPr>
              <a:t>Patria</a:t>
            </a:r>
            <a:r>
              <a:rPr lang="en-GB" sz="1900" dirty="0"/>
              <a:t>.</a:t>
            </a:r>
            <a:endParaRPr lang="en-GB" dirty="0"/>
          </a:p>
        </p:txBody>
      </p:sp>
      <p:sp>
        <p:nvSpPr>
          <p:cNvPr id="5" name="TextBox 4"/>
          <p:cNvSpPr txBox="1"/>
          <p:nvPr/>
        </p:nvSpPr>
        <p:spPr>
          <a:xfrm>
            <a:off x="179512" y="6433591"/>
            <a:ext cx="3600400" cy="307777"/>
          </a:xfrm>
          <a:prstGeom prst="rect">
            <a:avLst/>
          </a:prstGeom>
          <a:noFill/>
        </p:spPr>
        <p:txBody>
          <a:bodyPr wrap="square" rtlCol="0">
            <a:spAutoFit/>
          </a:bodyPr>
          <a:lstStyle/>
          <a:p>
            <a:r>
              <a:rPr lang="en-GB" sz="1400" dirty="0">
                <a:solidFill>
                  <a:schemeClr val="tx1">
                    <a:lumMod val="50000"/>
                  </a:schemeClr>
                </a:solidFill>
                <a:effectLst>
                  <a:outerShdw blurRad="38100" dist="38100" dir="2700000" algn="tl">
                    <a:srgbClr val="000000">
                      <a:alpha val="43137"/>
                    </a:srgbClr>
                  </a:outerShdw>
                </a:effectLst>
              </a:rPr>
              <a:t>129 n. Chr. </a:t>
            </a:r>
            <a:r>
              <a:rPr lang="en-GB" sz="1400" dirty="0" err="1">
                <a:solidFill>
                  <a:schemeClr val="tx1">
                    <a:lumMod val="50000"/>
                  </a:schemeClr>
                </a:solidFill>
                <a:effectLst>
                  <a:outerShdw blurRad="38100" dist="38100" dir="2700000" algn="tl">
                    <a:srgbClr val="000000">
                      <a:alpha val="43137"/>
                    </a:srgbClr>
                  </a:outerShdw>
                </a:effectLst>
              </a:rPr>
              <a:t>als</a:t>
            </a:r>
            <a:r>
              <a:rPr lang="en-GB" sz="1400" dirty="0">
                <a:solidFill>
                  <a:schemeClr val="tx1">
                    <a:lumMod val="50000"/>
                  </a:schemeClr>
                </a:solidFill>
                <a:effectLst>
                  <a:outerShdw blurRad="38100" dist="38100" dir="2700000" algn="tl">
                    <a:srgbClr val="000000">
                      <a:alpha val="43137"/>
                    </a:srgbClr>
                  </a:outerShdw>
                </a:effectLst>
              </a:rPr>
              <a:t> Hadrian </a:t>
            </a:r>
            <a:r>
              <a:rPr lang="en-GB" sz="1400" dirty="0" err="1">
                <a:solidFill>
                  <a:schemeClr val="tx1">
                    <a:lumMod val="50000"/>
                  </a:schemeClr>
                </a:solidFill>
                <a:effectLst>
                  <a:outerShdw blurRad="38100" dist="38100" dir="2700000" algn="tl">
                    <a:srgbClr val="000000">
                      <a:alpha val="43137"/>
                    </a:srgbClr>
                  </a:outerShdw>
                </a:effectLst>
              </a:rPr>
              <a:t>nach</a:t>
            </a:r>
            <a:r>
              <a:rPr lang="en-GB" sz="1400" dirty="0">
                <a:solidFill>
                  <a:schemeClr val="tx1">
                    <a:lumMod val="50000"/>
                  </a:schemeClr>
                </a:solidFill>
                <a:effectLst>
                  <a:outerShdw blurRad="38100" dist="38100" dir="2700000" algn="tl">
                    <a:srgbClr val="000000">
                      <a:alpha val="43137"/>
                    </a:srgbClr>
                  </a:outerShdw>
                </a:effectLst>
              </a:rPr>
              <a:t> </a:t>
            </a:r>
            <a:r>
              <a:rPr lang="en-GB" sz="1400" dirty="0" err="1">
                <a:solidFill>
                  <a:schemeClr val="tx1">
                    <a:lumMod val="50000"/>
                  </a:schemeClr>
                </a:solidFill>
                <a:effectLst>
                  <a:outerShdw blurRad="38100" dist="38100" dir="2700000" algn="tl">
                    <a:srgbClr val="000000">
                      <a:alpha val="43137"/>
                    </a:srgbClr>
                  </a:outerShdw>
                </a:effectLst>
              </a:rPr>
              <a:t>Milet</a:t>
            </a:r>
            <a:r>
              <a:rPr lang="en-GB" sz="1400" dirty="0">
                <a:solidFill>
                  <a:schemeClr val="tx1">
                    <a:lumMod val="50000"/>
                  </a:schemeClr>
                </a:solidFill>
                <a:effectLst>
                  <a:outerShdw blurRad="38100" dist="38100" dir="2700000" algn="tl">
                    <a:srgbClr val="000000">
                      <a:alpha val="43137"/>
                    </a:srgbClr>
                  </a:outerShdw>
                </a:effectLst>
              </a:rPr>
              <a:t> </a:t>
            </a:r>
            <a:r>
              <a:rPr lang="en-GB" sz="1400" dirty="0" err="1">
                <a:solidFill>
                  <a:schemeClr val="tx1">
                    <a:lumMod val="50000"/>
                  </a:schemeClr>
                </a:solidFill>
                <a:effectLst>
                  <a:outerShdw blurRad="38100" dist="38100" dir="2700000" algn="tl">
                    <a:srgbClr val="000000">
                      <a:alpha val="43137"/>
                    </a:srgbClr>
                  </a:outerShdw>
                </a:effectLst>
              </a:rPr>
              <a:t>kam</a:t>
            </a:r>
            <a:r>
              <a:rPr lang="en-GB" sz="1400" dirty="0">
                <a:solidFill>
                  <a:schemeClr val="tx1">
                    <a:lumMod val="50000"/>
                  </a:schemeClr>
                </a:solidFill>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408642367"/>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randombar(horizontal)">
                                      <p:cBhvr>
                                        <p:cTn id="7" dur="500"/>
                                        <p:tgtEl>
                                          <p:spTgt spid="7">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1" dur="500"/>
                                        <p:tgtEl>
                                          <p:spTgt spid="7">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5" dur="500"/>
                                        <p:tgtEl>
                                          <p:spTgt spid="7">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Effect transition="in" filter="randombar(horizontal)">
                                      <p:cBhvr>
                                        <p:cTn id="19" dur="500"/>
                                        <p:tgtEl>
                                          <p:spTgt spid="7">
                                            <p:txEl>
                                              <p:pRg st="3" end="3"/>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7">
                                            <p:txEl>
                                              <p:pRg st="5" end="5"/>
                                            </p:txEl>
                                          </p:spTgt>
                                        </p:tgtEl>
                                        <p:attrNameLst>
                                          <p:attrName>style.visibility</p:attrName>
                                        </p:attrNameLst>
                                      </p:cBhvr>
                                      <p:to>
                                        <p:strVal val="visible"/>
                                      </p:to>
                                    </p:set>
                                    <p:animEffect transition="in" filter="randombar(horizontal)">
                                      <p:cBhvr>
                                        <p:cTn id="23" dur="500"/>
                                        <p:tgtEl>
                                          <p:spTgt spid="7">
                                            <p:txEl>
                                              <p:pRg st="5" end="5"/>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animEffect transition="in" filter="randombar(horizontal)">
                                      <p:cBhvr>
                                        <p:cTn id="27" dur="500"/>
                                        <p:tgtEl>
                                          <p:spTgt spid="7">
                                            <p:txEl>
                                              <p:pRg st="6" end="6"/>
                                            </p:tx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animEffect transition="in" filter="randombar(horizontal)">
                                      <p:cBhvr>
                                        <p:cTn id="31" dur="500"/>
                                        <p:tgtEl>
                                          <p:spTgt spid="7">
                                            <p:txEl>
                                              <p:pRg st="7" end="7"/>
                                            </p:txEl>
                                          </p:spTgt>
                                        </p:tgtEl>
                                      </p:cBhvr>
                                    </p:animEffect>
                                  </p:childTnLst>
                                </p:cTn>
                              </p:par>
                            </p:childTnLst>
                          </p:cTn>
                        </p:par>
                        <p:par>
                          <p:cTn id="32" fill="hold">
                            <p:stCondLst>
                              <p:cond delay="3500"/>
                            </p:stCondLst>
                            <p:childTnLst>
                              <p:par>
                                <p:cTn id="33" presetID="42" presetClass="entr" presetSubtype="0" fill="hold" grpId="0" nodeType="after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1000"/>
                                        <p:tgtEl>
                                          <p:spTgt spid="4"/>
                                        </p:tgtEl>
                                      </p:cBhvr>
                                    </p:animEffect>
                                    <p:anim calcmode="lin" valueType="num">
                                      <p:cBhvr>
                                        <p:cTn id="36" dur="1000" fill="hold"/>
                                        <p:tgtEl>
                                          <p:spTgt spid="4"/>
                                        </p:tgtEl>
                                        <p:attrNameLst>
                                          <p:attrName>ppt_x</p:attrName>
                                        </p:attrNameLst>
                                      </p:cBhvr>
                                      <p:tavLst>
                                        <p:tav tm="0">
                                          <p:val>
                                            <p:strVal val="#ppt_x"/>
                                          </p:val>
                                        </p:tav>
                                        <p:tav tm="100000">
                                          <p:val>
                                            <p:strVal val="#ppt_x"/>
                                          </p:val>
                                        </p:tav>
                                      </p:tavLst>
                                    </p:anim>
                                    <p:anim calcmode="lin" valueType="num">
                                      <p:cBhvr>
                                        <p:cTn id="3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4" grpId="0"/>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188640"/>
            <a:ext cx="8229600" cy="1143000"/>
          </a:xfrm>
        </p:spPr>
        <p:txBody>
          <a:bodyPr/>
          <a:lstStyle/>
          <a:p>
            <a:r>
              <a:rPr lang="en-GB" dirty="0" err="1"/>
              <a:t>Didyma</a:t>
            </a:r>
            <a:r>
              <a:rPr lang="en-GB" dirty="0"/>
              <a:t> / </a:t>
            </a:r>
            <a:r>
              <a:rPr lang="en-GB" dirty="0" err="1"/>
              <a:t>Milet</a:t>
            </a:r>
            <a:r>
              <a:rPr lang="en-GB" dirty="0"/>
              <a:t>: </a:t>
            </a:r>
            <a:r>
              <a:rPr lang="en-GB" dirty="0" err="1"/>
              <a:t>Euergeten</a:t>
            </a:r>
            <a:r>
              <a:rPr lang="en-GB" dirty="0"/>
              <a:t> </a:t>
            </a:r>
          </a:p>
        </p:txBody>
      </p:sp>
      <p:sp>
        <p:nvSpPr>
          <p:cNvPr id="5" name="Content Placeholder 2"/>
          <p:cNvSpPr>
            <a:spLocks noGrp="1"/>
          </p:cNvSpPr>
          <p:nvPr>
            <p:ph idx="1"/>
          </p:nvPr>
        </p:nvSpPr>
        <p:spPr>
          <a:xfrm>
            <a:off x="107504" y="1556792"/>
            <a:ext cx="3610744" cy="4525963"/>
          </a:xfrm>
        </p:spPr>
        <p:txBody>
          <a:bodyPr>
            <a:normAutofit lnSpcReduction="10000"/>
          </a:bodyPr>
          <a:lstStyle/>
          <a:p>
            <a:r>
              <a:rPr lang="en-GB" sz="2000" b="1" dirty="0">
                <a:solidFill>
                  <a:schemeClr val="accent5">
                    <a:lumMod val="60000"/>
                    <a:lumOff val="40000"/>
                  </a:schemeClr>
                </a:solidFill>
              </a:rPr>
              <a:t>M. </a:t>
            </a:r>
            <a:r>
              <a:rPr lang="en-GB" sz="2000" b="1" dirty="0" err="1">
                <a:solidFill>
                  <a:schemeClr val="accent5">
                    <a:lumMod val="60000"/>
                    <a:lumOff val="40000"/>
                  </a:schemeClr>
                </a:solidFill>
              </a:rPr>
              <a:t>Ulpius</a:t>
            </a:r>
            <a:r>
              <a:rPr lang="en-GB" sz="2000" b="1" dirty="0">
                <a:solidFill>
                  <a:schemeClr val="accent5">
                    <a:lumMod val="60000"/>
                    <a:lumOff val="40000"/>
                  </a:schemeClr>
                </a:solidFill>
              </a:rPr>
              <a:t> </a:t>
            </a:r>
            <a:r>
              <a:rPr lang="en-GB" sz="2000" b="1" dirty="0" err="1">
                <a:solidFill>
                  <a:schemeClr val="accent5">
                    <a:lumMod val="60000"/>
                    <a:lumOff val="40000"/>
                  </a:schemeClr>
                </a:solidFill>
              </a:rPr>
              <a:t>Flavianus</a:t>
            </a:r>
            <a:r>
              <a:rPr lang="en-GB" sz="2000" b="1" dirty="0">
                <a:solidFill>
                  <a:schemeClr val="accent5">
                    <a:lumMod val="60000"/>
                    <a:lumOff val="40000"/>
                  </a:schemeClr>
                </a:solidFill>
              </a:rPr>
              <a:t> </a:t>
            </a:r>
            <a:r>
              <a:rPr lang="en-GB" sz="2000" b="1" dirty="0" err="1">
                <a:solidFill>
                  <a:schemeClr val="accent5">
                    <a:lumMod val="60000"/>
                    <a:lumOff val="40000"/>
                  </a:schemeClr>
                </a:solidFill>
              </a:rPr>
              <a:t>Damas</a:t>
            </a:r>
            <a:r>
              <a:rPr lang="en-GB" sz="2000" b="1" dirty="0">
                <a:solidFill>
                  <a:schemeClr val="accent5">
                    <a:lumMod val="60000"/>
                    <a:lumOff val="40000"/>
                  </a:schemeClr>
                </a:solidFill>
              </a:rPr>
              <a:t> &amp; Iulia </a:t>
            </a:r>
            <a:r>
              <a:rPr lang="en-GB" sz="2000" b="1" dirty="0" err="1">
                <a:solidFill>
                  <a:schemeClr val="accent5">
                    <a:lumMod val="60000"/>
                    <a:lumOff val="40000"/>
                  </a:schemeClr>
                </a:solidFill>
              </a:rPr>
              <a:t>Flavianè</a:t>
            </a:r>
            <a:r>
              <a:rPr lang="en-GB" sz="2000" b="1" dirty="0">
                <a:solidFill>
                  <a:schemeClr val="accent5">
                    <a:lumMod val="60000"/>
                    <a:lumOff val="40000"/>
                  </a:schemeClr>
                </a:solidFill>
              </a:rPr>
              <a:t> </a:t>
            </a:r>
            <a:r>
              <a:rPr lang="en-GB" sz="2000" b="1" dirty="0" err="1">
                <a:solidFill>
                  <a:schemeClr val="accent5">
                    <a:lumMod val="60000"/>
                    <a:lumOff val="40000"/>
                  </a:schemeClr>
                </a:solidFill>
              </a:rPr>
              <a:t>Glaphyra</a:t>
            </a:r>
            <a:endParaRPr lang="en-GB" sz="2000" b="1" dirty="0">
              <a:solidFill>
                <a:schemeClr val="accent5">
                  <a:lumMod val="60000"/>
                  <a:lumOff val="40000"/>
                </a:schemeClr>
              </a:solidFill>
            </a:endParaRPr>
          </a:p>
          <a:p>
            <a:pPr marL="548640" lvl="3" indent="-274320">
              <a:buClr>
                <a:schemeClr val="accent1">
                  <a:lumMod val="60000"/>
                  <a:lumOff val="40000"/>
                </a:schemeClr>
              </a:buClr>
            </a:pPr>
            <a:r>
              <a:rPr lang="fr-FR" dirty="0" err="1">
                <a:solidFill>
                  <a:schemeClr val="accent5">
                    <a:lumMod val="60000"/>
                    <a:lumOff val="40000"/>
                  </a:schemeClr>
                </a:solidFill>
              </a:rPr>
              <a:t>Zuerst</a:t>
            </a:r>
            <a:r>
              <a:rPr lang="fr-FR" dirty="0">
                <a:solidFill>
                  <a:schemeClr val="accent5">
                    <a:lumMod val="60000"/>
                    <a:lumOff val="40000"/>
                  </a:schemeClr>
                </a:solidFill>
              </a:rPr>
              <a:t> </a:t>
            </a:r>
            <a:r>
              <a:rPr lang="fr-FR" dirty="0" err="1">
                <a:solidFill>
                  <a:schemeClr val="accent5">
                    <a:lumMod val="60000"/>
                    <a:lumOff val="40000"/>
                  </a:schemeClr>
                </a:solidFill>
              </a:rPr>
              <a:t>munizipale</a:t>
            </a:r>
            <a:r>
              <a:rPr lang="fr-FR" dirty="0">
                <a:solidFill>
                  <a:schemeClr val="accent5">
                    <a:lumMod val="60000"/>
                    <a:lumOff val="40000"/>
                  </a:schemeClr>
                </a:solidFill>
              </a:rPr>
              <a:t> </a:t>
            </a:r>
            <a:r>
              <a:rPr lang="fr-FR" dirty="0" err="1">
                <a:solidFill>
                  <a:schemeClr val="accent5">
                    <a:lumMod val="60000"/>
                    <a:lumOff val="40000"/>
                  </a:schemeClr>
                </a:solidFill>
              </a:rPr>
              <a:t>Priester</a:t>
            </a:r>
            <a:r>
              <a:rPr lang="fr-FR" dirty="0">
                <a:solidFill>
                  <a:schemeClr val="accent5">
                    <a:lumMod val="60000"/>
                    <a:lumOff val="40000"/>
                  </a:schemeClr>
                </a:solidFill>
              </a:rPr>
              <a:t>, </a:t>
            </a:r>
            <a:r>
              <a:rPr lang="fr-FR" dirty="0" err="1">
                <a:solidFill>
                  <a:schemeClr val="accent5">
                    <a:lumMod val="60000"/>
                    <a:lumOff val="40000"/>
                  </a:schemeClr>
                </a:solidFill>
              </a:rPr>
              <a:t>dann</a:t>
            </a:r>
            <a:r>
              <a:rPr lang="fr-FR" dirty="0">
                <a:solidFill>
                  <a:schemeClr val="accent5">
                    <a:lumMod val="60000"/>
                    <a:lumOff val="40000"/>
                  </a:schemeClr>
                </a:solidFill>
              </a:rPr>
              <a:t> </a:t>
            </a:r>
            <a:r>
              <a:rPr lang="fr-FR" dirty="0" err="1">
                <a:solidFill>
                  <a:schemeClr val="accent5">
                    <a:lumMod val="60000"/>
                    <a:lumOff val="40000"/>
                  </a:schemeClr>
                </a:solidFill>
              </a:rPr>
              <a:t>Priester</a:t>
            </a:r>
            <a:r>
              <a:rPr lang="fr-FR" dirty="0">
                <a:solidFill>
                  <a:schemeClr val="accent5">
                    <a:lumMod val="60000"/>
                    <a:lumOff val="40000"/>
                  </a:schemeClr>
                </a:solidFill>
              </a:rPr>
              <a:t> </a:t>
            </a:r>
            <a:r>
              <a:rPr lang="fr-FR" dirty="0" err="1">
                <a:solidFill>
                  <a:schemeClr val="accent5">
                    <a:lumMod val="60000"/>
                    <a:lumOff val="40000"/>
                  </a:schemeClr>
                </a:solidFill>
              </a:rPr>
              <a:t>für</a:t>
            </a:r>
            <a:r>
              <a:rPr lang="fr-FR" dirty="0">
                <a:solidFill>
                  <a:schemeClr val="accent5">
                    <a:lumMod val="60000"/>
                    <a:lumOff val="40000"/>
                  </a:schemeClr>
                </a:solidFill>
              </a:rPr>
              <a:t> Ionien</a:t>
            </a:r>
          </a:p>
          <a:p>
            <a:pPr marL="548640" lvl="3" indent="-274320">
              <a:buClr>
                <a:schemeClr val="accent1">
                  <a:lumMod val="60000"/>
                  <a:lumOff val="40000"/>
                </a:schemeClr>
              </a:buClr>
            </a:pPr>
            <a:r>
              <a:rPr lang="fr-FR" dirty="0">
                <a:solidFill>
                  <a:schemeClr val="accent5">
                    <a:lumMod val="60000"/>
                    <a:lumOff val="40000"/>
                  </a:schemeClr>
                </a:solidFill>
              </a:rPr>
              <a:t>Damas: </a:t>
            </a:r>
            <a:r>
              <a:rPr lang="fr-FR" dirty="0" err="1">
                <a:solidFill>
                  <a:schemeClr val="accent5">
                    <a:lumMod val="60000"/>
                    <a:lumOff val="40000"/>
                  </a:schemeClr>
                </a:solidFill>
              </a:rPr>
              <a:t>auch</a:t>
            </a:r>
            <a:r>
              <a:rPr lang="fr-FR" dirty="0">
                <a:solidFill>
                  <a:schemeClr val="accent5">
                    <a:lumMod val="60000"/>
                    <a:lumOff val="40000"/>
                  </a:schemeClr>
                </a:solidFill>
              </a:rPr>
              <a:t> </a:t>
            </a:r>
            <a:r>
              <a:rPr lang="fr-FR" dirty="0" err="1">
                <a:solidFill>
                  <a:schemeClr val="accent5">
                    <a:lumMod val="60000"/>
                    <a:lumOff val="40000"/>
                  </a:schemeClr>
                </a:solidFill>
              </a:rPr>
              <a:t>Archont</a:t>
            </a:r>
            <a:r>
              <a:rPr lang="fr-FR" dirty="0">
                <a:solidFill>
                  <a:schemeClr val="accent5">
                    <a:lumMod val="60000"/>
                    <a:lumOff val="40000"/>
                  </a:schemeClr>
                </a:solidFill>
              </a:rPr>
              <a:t> </a:t>
            </a:r>
            <a:r>
              <a:rPr lang="fr-FR" dirty="0" err="1">
                <a:solidFill>
                  <a:schemeClr val="accent5">
                    <a:lumMod val="60000"/>
                    <a:lumOff val="40000"/>
                  </a:schemeClr>
                </a:solidFill>
              </a:rPr>
              <a:t>verantwortlich</a:t>
            </a:r>
            <a:r>
              <a:rPr lang="fr-FR" dirty="0">
                <a:solidFill>
                  <a:schemeClr val="accent5">
                    <a:lumMod val="60000"/>
                    <a:lumOff val="40000"/>
                  </a:schemeClr>
                </a:solidFill>
              </a:rPr>
              <a:t> </a:t>
            </a:r>
            <a:r>
              <a:rPr lang="fr-FR" dirty="0" err="1">
                <a:solidFill>
                  <a:schemeClr val="accent5">
                    <a:lumMod val="60000"/>
                    <a:lumOff val="40000"/>
                  </a:schemeClr>
                </a:solidFill>
              </a:rPr>
              <a:t>für</a:t>
            </a:r>
            <a:r>
              <a:rPr lang="fr-FR" dirty="0">
                <a:solidFill>
                  <a:schemeClr val="accent5">
                    <a:lumMod val="60000"/>
                    <a:lumOff val="40000"/>
                  </a:schemeClr>
                </a:solidFill>
              </a:rPr>
              <a:t> Statue des </a:t>
            </a:r>
            <a:r>
              <a:rPr lang="fr-FR" dirty="0" err="1">
                <a:solidFill>
                  <a:schemeClr val="accent5">
                    <a:lumMod val="60000"/>
                    <a:lumOff val="40000"/>
                  </a:schemeClr>
                </a:solidFill>
              </a:rPr>
              <a:t>Hadrian</a:t>
            </a:r>
            <a:endParaRPr lang="fr-FR" dirty="0">
              <a:solidFill>
                <a:schemeClr val="accent5">
                  <a:lumMod val="60000"/>
                  <a:lumOff val="40000"/>
                </a:schemeClr>
              </a:solidFill>
            </a:endParaRPr>
          </a:p>
          <a:p>
            <a:pPr marL="548640" lvl="3" indent="-274320">
              <a:buClr>
                <a:schemeClr val="accent1">
                  <a:lumMod val="60000"/>
                  <a:lumOff val="40000"/>
                </a:schemeClr>
              </a:buClr>
            </a:pPr>
            <a:r>
              <a:rPr lang="fr-FR" dirty="0">
                <a:solidFill>
                  <a:schemeClr val="accent5">
                    <a:lumMod val="60000"/>
                    <a:lumOff val="40000"/>
                  </a:schemeClr>
                </a:solidFill>
              </a:rPr>
              <a:t>Gentilicium </a:t>
            </a:r>
            <a:r>
              <a:rPr lang="fr-FR" i="1" dirty="0">
                <a:solidFill>
                  <a:schemeClr val="accent5">
                    <a:lumMod val="60000"/>
                    <a:lumOff val="40000"/>
                  </a:schemeClr>
                </a:solidFill>
              </a:rPr>
              <a:t>Iulia </a:t>
            </a:r>
            <a:r>
              <a:rPr lang="fr-FR" dirty="0">
                <a:solidFill>
                  <a:schemeClr val="accent5">
                    <a:lumMod val="60000"/>
                    <a:lumOff val="40000"/>
                  </a:schemeClr>
                </a:solidFill>
              </a:rPr>
              <a:t>: </a:t>
            </a:r>
            <a:r>
              <a:rPr lang="fr-FR" dirty="0" err="1">
                <a:solidFill>
                  <a:schemeClr val="accent5">
                    <a:lumMod val="60000"/>
                    <a:lumOff val="40000"/>
                  </a:schemeClr>
                </a:solidFill>
              </a:rPr>
              <a:t>Mitglied</a:t>
            </a:r>
            <a:r>
              <a:rPr lang="fr-FR" dirty="0">
                <a:solidFill>
                  <a:schemeClr val="accent5">
                    <a:lumMod val="60000"/>
                    <a:lumOff val="40000"/>
                  </a:schemeClr>
                </a:solidFill>
              </a:rPr>
              <a:t> </a:t>
            </a:r>
            <a:r>
              <a:rPr lang="fr-FR" dirty="0" err="1">
                <a:solidFill>
                  <a:schemeClr val="accent5">
                    <a:lumMod val="60000"/>
                    <a:lumOff val="40000"/>
                  </a:schemeClr>
                </a:solidFill>
              </a:rPr>
              <a:t>einer</a:t>
            </a:r>
            <a:r>
              <a:rPr lang="fr-FR" dirty="0">
                <a:solidFill>
                  <a:schemeClr val="accent5">
                    <a:lumMod val="60000"/>
                    <a:lumOff val="40000"/>
                  </a:schemeClr>
                </a:solidFill>
              </a:rPr>
              <a:t> </a:t>
            </a:r>
            <a:r>
              <a:rPr lang="fr-FR" dirty="0" err="1">
                <a:solidFill>
                  <a:schemeClr val="accent5">
                    <a:lumMod val="60000"/>
                    <a:lumOff val="40000"/>
                  </a:schemeClr>
                </a:solidFill>
              </a:rPr>
              <a:t>Familie</a:t>
            </a:r>
            <a:r>
              <a:rPr lang="fr-FR" dirty="0">
                <a:solidFill>
                  <a:schemeClr val="accent5">
                    <a:lumMod val="60000"/>
                    <a:lumOff val="40000"/>
                  </a:schemeClr>
                </a:solidFill>
              </a:rPr>
              <a:t> </a:t>
            </a:r>
            <a:r>
              <a:rPr lang="fr-FR" dirty="0" err="1">
                <a:solidFill>
                  <a:schemeClr val="accent5">
                    <a:lumMod val="60000"/>
                    <a:lumOff val="40000"/>
                  </a:schemeClr>
                </a:solidFill>
              </a:rPr>
              <a:t>seit</a:t>
            </a:r>
            <a:r>
              <a:rPr lang="fr-FR" dirty="0">
                <a:solidFill>
                  <a:schemeClr val="accent5">
                    <a:lumMod val="60000"/>
                    <a:lumOff val="40000"/>
                  </a:schemeClr>
                </a:solidFill>
              </a:rPr>
              <a:t> </a:t>
            </a:r>
            <a:r>
              <a:rPr lang="fr-FR" dirty="0" err="1">
                <a:solidFill>
                  <a:schemeClr val="accent5">
                    <a:lumMod val="60000"/>
                    <a:lumOff val="40000"/>
                  </a:schemeClr>
                </a:solidFill>
              </a:rPr>
              <a:t>langem</a:t>
            </a:r>
            <a:r>
              <a:rPr lang="fr-FR" dirty="0">
                <a:solidFill>
                  <a:schemeClr val="accent5">
                    <a:lumMod val="60000"/>
                    <a:lumOff val="40000"/>
                  </a:schemeClr>
                </a:solidFill>
              </a:rPr>
              <a:t> </a:t>
            </a:r>
            <a:r>
              <a:rPr lang="fr-FR" dirty="0" err="1">
                <a:solidFill>
                  <a:schemeClr val="accent5">
                    <a:lumMod val="60000"/>
                    <a:lumOff val="40000"/>
                  </a:schemeClr>
                </a:solidFill>
              </a:rPr>
              <a:t>röm</a:t>
            </a:r>
            <a:r>
              <a:rPr lang="fr-FR" dirty="0">
                <a:solidFill>
                  <a:schemeClr val="accent5">
                    <a:lumMod val="60000"/>
                    <a:lumOff val="40000"/>
                  </a:schemeClr>
                </a:solidFill>
              </a:rPr>
              <a:t>. </a:t>
            </a:r>
            <a:r>
              <a:rPr lang="fr-FR" dirty="0" err="1">
                <a:solidFill>
                  <a:schemeClr val="accent5">
                    <a:lumMod val="60000"/>
                    <a:lumOff val="40000"/>
                  </a:schemeClr>
                </a:solidFill>
              </a:rPr>
              <a:t>Bürgerrecht</a:t>
            </a:r>
            <a:r>
              <a:rPr lang="fr-FR" dirty="0">
                <a:solidFill>
                  <a:schemeClr val="accent5">
                    <a:lumMod val="60000"/>
                    <a:lumOff val="40000"/>
                  </a:schemeClr>
                </a:solidFill>
              </a:rPr>
              <a:t>; </a:t>
            </a:r>
            <a:br>
              <a:rPr lang="fr-FR" dirty="0">
                <a:solidFill>
                  <a:schemeClr val="accent5">
                    <a:lumMod val="60000"/>
                    <a:lumOff val="40000"/>
                  </a:schemeClr>
                </a:solidFill>
              </a:rPr>
            </a:br>
            <a:r>
              <a:rPr lang="fr-FR" dirty="0" err="1">
                <a:solidFill>
                  <a:schemeClr val="accent5">
                    <a:lumMod val="60000"/>
                    <a:lumOff val="40000"/>
                  </a:schemeClr>
                </a:solidFill>
              </a:rPr>
              <a:t>hoher</a:t>
            </a:r>
            <a:r>
              <a:rPr lang="fr-FR" dirty="0">
                <a:solidFill>
                  <a:schemeClr val="accent5">
                    <a:lumMod val="60000"/>
                    <a:lumOff val="40000"/>
                  </a:schemeClr>
                </a:solidFill>
              </a:rPr>
              <a:t> </a:t>
            </a:r>
            <a:r>
              <a:rPr lang="fr-FR" dirty="0" err="1">
                <a:solidFill>
                  <a:schemeClr val="accent5">
                    <a:lumMod val="60000"/>
                    <a:lumOff val="40000"/>
                  </a:schemeClr>
                </a:solidFill>
              </a:rPr>
              <a:t>sozialer</a:t>
            </a:r>
            <a:r>
              <a:rPr lang="fr-FR" dirty="0">
                <a:solidFill>
                  <a:schemeClr val="accent5">
                    <a:lumMod val="60000"/>
                    <a:lumOff val="40000"/>
                  </a:schemeClr>
                </a:solidFill>
              </a:rPr>
              <a:t> </a:t>
            </a:r>
            <a:r>
              <a:rPr lang="fr-FR" dirty="0" err="1">
                <a:solidFill>
                  <a:schemeClr val="accent5">
                    <a:lumMod val="60000"/>
                    <a:lumOff val="40000"/>
                  </a:schemeClr>
                </a:solidFill>
              </a:rPr>
              <a:t>Status</a:t>
            </a:r>
            <a:endParaRPr lang="fr-FR" dirty="0">
              <a:solidFill>
                <a:schemeClr val="accent5">
                  <a:lumMod val="60000"/>
                  <a:lumOff val="40000"/>
                </a:schemeClr>
              </a:solidFill>
            </a:endParaRPr>
          </a:p>
          <a:p>
            <a:pPr marL="548640" lvl="3" indent="-274320">
              <a:buClr>
                <a:schemeClr val="accent1">
                  <a:lumMod val="60000"/>
                  <a:lumOff val="40000"/>
                </a:schemeClr>
              </a:buClr>
            </a:pPr>
            <a:endParaRPr lang="fr-FR" dirty="0">
              <a:solidFill>
                <a:schemeClr val="accent5">
                  <a:lumMod val="60000"/>
                  <a:lumOff val="40000"/>
                </a:schemeClr>
              </a:solidFill>
            </a:endParaRPr>
          </a:p>
          <a:p>
            <a:pPr marL="274320" lvl="2" indent="-274320">
              <a:buClr>
                <a:schemeClr val="accent1">
                  <a:lumMod val="60000"/>
                  <a:lumOff val="40000"/>
                </a:schemeClr>
              </a:buClr>
            </a:pPr>
            <a:r>
              <a:rPr lang="fr-FR" dirty="0" err="1">
                <a:solidFill>
                  <a:schemeClr val="accent5">
                    <a:lumMod val="60000"/>
                    <a:lumOff val="40000"/>
                  </a:schemeClr>
                </a:solidFill>
              </a:rPr>
              <a:t>Zentrale</a:t>
            </a:r>
            <a:r>
              <a:rPr lang="fr-FR" dirty="0">
                <a:solidFill>
                  <a:schemeClr val="accent5">
                    <a:lumMod val="60000"/>
                    <a:lumOff val="40000"/>
                  </a:schemeClr>
                </a:solidFill>
              </a:rPr>
              <a:t> </a:t>
            </a:r>
            <a:r>
              <a:rPr lang="fr-FR" dirty="0" err="1">
                <a:solidFill>
                  <a:schemeClr val="accent5">
                    <a:lumMod val="60000"/>
                    <a:lumOff val="40000"/>
                  </a:schemeClr>
                </a:solidFill>
              </a:rPr>
              <a:t>Aufgabe</a:t>
            </a:r>
            <a:r>
              <a:rPr lang="fr-FR" dirty="0">
                <a:solidFill>
                  <a:schemeClr val="accent5">
                    <a:lumMod val="60000"/>
                    <a:lumOff val="40000"/>
                  </a:schemeClr>
                </a:solidFill>
              </a:rPr>
              <a:t> fur </a:t>
            </a:r>
            <a:r>
              <a:rPr lang="fr-FR" dirty="0" err="1">
                <a:solidFill>
                  <a:schemeClr val="accent5">
                    <a:lumMod val="60000"/>
                    <a:lumOff val="40000"/>
                  </a:schemeClr>
                </a:solidFill>
              </a:rPr>
              <a:t>Kaiserpriester</a:t>
            </a:r>
            <a:r>
              <a:rPr lang="fr-FR" dirty="0">
                <a:solidFill>
                  <a:schemeClr val="accent5">
                    <a:lumMod val="60000"/>
                    <a:lumOff val="40000"/>
                  </a:schemeClr>
                </a:solidFill>
              </a:rPr>
              <a:t>:</a:t>
            </a:r>
          </a:p>
          <a:p>
            <a:pPr marL="548640" lvl="3" indent="-274320">
              <a:buClr>
                <a:schemeClr val="accent1">
                  <a:lumMod val="60000"/>
                  <a:lumOff val="40000"/>
                </a:schemeClr>
              </a:buClr>
            </a:pPr>
            <a:r>
              <a:rPr lang="fr-FR" dirty="0">
                <a:solidFill>
                  <a:schemeClr val="accent5">
                    <a:lumMod val="60000"/>
                    <a:lumOff val="40000"/>
                  </a:schemeClr>
                </a:solidFill>
              </a:rPr>
              <a:t>Organisation </a:t>
            </a:r>
            <a:r>
              <a:rPr lang="fr-FR" dirty="0" err="1">
                <a:solidFill>
                  <a:schemeClr val="accent5">
                    <a:lumMod val="60000"/>
                    <a:lumOff val="40000"/>
                  </a:schemeClr>
                </a:solidFill>
              </a:rPr>
              <a:t>von</a:t>
            </a:r>
            <a:r>
              <a:rPr lang="fr-FR" dirty="0">
                <a:solidFill>
                  <a:schemeClr val="accent5">
                    <a:lumMod val="60000"/>
                    <a:lumOff val="40000"/>
                  </a:schemeClr>
                </a:solidFill>
              </a:rPr>
              <a:t> </a:t>
            </a:r>
            <a:r>
              <a:rPr lang="fr-FR" dirty="0" err="1">
                <a:solidFill>
                  <a:schemeClr val="accent5">
                    <a:lumMod val="60000"/>
                    <a:lumOff val="40000"/>
                  </a:schemeClr>
                </a:solidFill>
              </a:rPr>
              <a:t>Spielen</a:t>
            </a:r>
            <a:r>
              <a:rPr lang="fr-FR" dirty="0">
                <a:solidFill>
                  <a:schemeClr val="accent5">
                    <a:lumMod val="60000"/>
                    <a:lumOff val="40000"/>
                  </a:schemeClr>
                </a:solidFill>
              </a:rPr>
              <a:t> </a:t>
            </a:r>
            <a:br>
              <a:rPr lang="fr-FR" dirty="0">
                <a:solidFill>
                  <a:schemeClr val="accent5">
                    <a:lumMod val="60000"/>
                    <a:lumOff val="40000"/>
                  </a:schemeClr>
                </a:solidFill>
              </a:rPr>
            </a:br>
            <a:r>
              <a:rPr lang="fr-FR" dirty="0">
                <a:solidFill>
                  <a:schemeClr val="accent5">
                    <a:lumMod val="60000"/>
                    <a:lumOff val="40000"/>
                  </a:schemeClr>
                </a:solidFill>
              </a:rPr>
              <a:t>(</a:t>
            </a:r>
            <a:r>
              <a:rPr lang="fr-FR" dirty="0" err="1">
                <a:solidFill>
                  <a:schemeClr val="accent5">
                    <a:lumMod val="60000"/>
                    <a:lumOff val="40000"/>
                  </a:schemeClr>
                </a:solidFill>
              </a:rPr>
              <a:t>für</a:t>
            </a:r>
            <a:r>
              <a:rPr lang="fr-FR" dirty="0">
                <a:solidFill>
                  <a:schemeClr val="accent5">
                    <a:lumMod val="60000"/>
                    <a:lumOff val="40000"/>
                  </a:schemeClr>
                </a:solidFill>
              </a:rPr>
              <a:t> 12 Tage!)</a:t>
            </a:r>
          </a:p>
          <a:p>
            <a:pPr marL="548640" lvl="3" indent="-274320">
              <a:buClr>
                <a:schemeClr val="accent1">
                  <a:lumMod val="60000"/>
                  <a:lumOff val="40000"/>
                </a:schemeClr>
              </a:buClr>
            </a:pPr>
            <a:r>
              <a:rPr lang="fr-FR" dirty="0" err="1">
                <a:solidFill>
                  <a:schemeClr val="accent5">
                    <a:lumMod val="60000"/>
                    <a:lumOff val="40000"/>
                  </a:schemeClr>
                </a:solidFill>
              </a:rPr>
              <a:t>Verteilung</a:t>
            </a:r>
            <a:r>
              <a:rPr lang="fr-FR" dirty="0">
                <a:solidFill>
                  <a:schemeClr val="accent5">
                    <a:lumMod val="60000"/>
                    <a:lumOff val="40000"/>
                  </a:schemeClr>
                </a:solidFill>
              </a:rPr>
              <a:t> </a:t>
            </a:r>
            <a:r>
              <a:rPr lang="fr-FR" dirty="0" err="1">
                <a:solidFill>
                  <a:schemeClr val="accent5">
                    <a:lumMod val="60000"/>
                    <a:lumOff val="40000"/>
                  </a:schemeClr>
                </a:solidFill>
              </a:rPr>
              <a:t>von</a:t>
            </a:r>
            <a:r>
              <a:rPr lang="fr-FR" dirty="0">
                <a:solidFill>
                  <a:schemeClr val="accent5">
                    <a:lumMod val="60000"/>
                    <a:lumOff val="40000"/>
                  </a:schemeClr>
                </a:solidFill>
              </a:rPr>
              <a:t> </a:t>
            </a:r>
            <a:r>
              <a:rPr lang="fr-FR" dirty="0" err="1">
                <a:solidFill>
                  <a:schemeClr val="accent5">
                    <a:lumMod val="60000"/>
                    <a:lumOff val="40000"/>
                  </a:schemeClr>
                </a:solidFill>
              </a:rPr>
              <a:t>Nahrung</a:t>
            </a:r>
            <a:r>
              <a:rPr lang="fr-FR" dirty="0">
                <a:solidFill>
                  <a:schemeClr val="accent5">
                    <a:lumMod val="60000"/>
                    <a:lumOff val="40000"/>
                  </a:schemeClr>
                </a:solidFill>
              </a:rPr>
              <a:t>, </a:t>
            </a:r>
            <a:r>
              <a:rPr lang="fr-FR" dirty="0" err="1">
                <a:solidFill>
                  <a:schemeClr val="accent5">
                    <a:lumMod val="60000"/>
                    <a:lumOff val="40000"/>
                  </a:schemeClr>
                </a:solidFill>
              </a:rPr>
              <a:t>Öl</a:t>
            </a:r>
            <a:r>
              <a:rPr lang="fr-FR" dirty="0">
                <a:solidFill>
                  <a:schemeClr val="accent5">
                    <a:lumMod val="60000"/>
                    <a:lumOff val="40000"/>
                  </a:schemeClr>
                </a:solidFill>
              </a:rPr>
              <a:t> </a:t>
            </a:r>
            <a:r>
              <a:rPr lang="fr-FR" dirty="0" err="1">
                <a:solidFill>
                  <a:schemeClr val="accent5">
                    <a:lumMod val="60000"/>
                    <a:lumOff val="40000"/>
                  </a:schemeClr>
                </a:solidFill>
              </a:rPr>
              <a:t>und</a:t>
            </a:r>
            <a:r>
              <a:rPr lang="fr-FR" dirty="0">
                <a:solidFill>
                  <a:schemeClr val="accent5">
                    <a:lumMod val="60000"/>
                    <a:lumOff val="40000"/>
                  </a:schemeClr>
                </a:solidFill>
              </a:rPr>
              <a:t> </a:t>
            </a:r>
            <a:r>
              <a:rPr lang="fr-FR" dirty="0" err="1">
                <a:solidFill>
                  <a:schemeClr val="accent5">
                    <a:lumMod val="60000"/>
                    <a:lumOff val="40000"/>
                  </a:schemeClr>
                </a:solidFill>
              </a:rPr>
              <a:t>Geld</a:t>
            </a:r>
            <a:endParaRPr lang="fr-FR" dirty="0">
              <a:solidFill>
                <a:schemeClr val="accent5">
                  <a:lumMod val="60000"/>
                  <a:lumOff val="40000"/>
                </a:schemeClr>
              </a:solidFill>
            </a:endParaRPr>
          </a:p>
        </p:txBody>
      </p:sp>
      <p:sp>
        <p:nvSpPr>
          <p:cNvPr id="6" name="Content Placeholder 2"/>
          <p:cNvSpPr txBox="1">
            <a:spLocks/>
          </p:cNvSpPr>
          <p:nvPr/>
        </p:nvSpPr>
        <p:spPr>
          <a:xfrm>
            <a:off x="3779912" y="1600200"/>
            <a:ext cx="5256584" cy="4997152"/>
          </a:xfrm>
          <a:prstGeom prst="rect">
            <a:avLst/>
          </a:prstGeom>
        </p:spPr>
        <p:txBody>
          <a:bodyPr vert="horz" lIns="91440" tIns="45720" rIns="91440" bIns="45720" rtlCol="0">
            <a:normAutofit fontScale="775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buNone/>
            </a:pPr>
            <a:r>
              <a:rPr lang="en-GB" b="1" dirty="0" err="1"/>
              <a:t>I.Didyma</a:t>
            </a:r>
            <a:r>
              <a:rPr lang="en-GB" b="1" dirty="0"/>
              <a:t> 279</a:t>
            </a:r>
            <a:br>
              <a:rPr lang="en-GB" b="1" dirty="0"/>
            </a:br>
            <a:r>
              <a:rPr lang="en-GB" b="1" dirty="0" err="1"/>
              <a:t>Ehreninschrift</a:t>
            </a:r>
            <a:r>
              <a:rPr lang="en-GB" b="1" dirty="0"/>
              <a:t>  fur </a:t>
            </a:r>
            <a:r>
              <a:rPr lang="en-GB" b="1" dirty="0" err="1"/>
              <a:t>ihren</a:t>
            </a:r>
            <a:r>
              <a:rPr lang="en-GB" b="1" dirty="0"/>
              <a:t> </a:t>
            </a:r>
            <a:r>
              <a:rPr lang="en-GB" b="1" dirty="0" err="1"/>
              <a:t>Sohn</a:t>
            </a:r>
            <a:br>
              <a:rPr lang="en-GB" b="1" dirty="0"/>
            </a:br>
            <a:r>
              <a:rPr lang="el-GR" b="1" dirty="0">
                <a:solidFill>
                  <a:srgbClr val="FF0000"/>
                </a:solidFill>
              </a:rPr>
              <a:t>Μ. </a:t>
            </a:r>
            <a:r>
              <a:rPr lang="en-GB" b="1" dirty="0">
                <a:solidFill>
                  <a:srgbClr val="FF0000"/>
                </a:solidFill>
              </a:rPr>
              <a:t>O</a:t>
            </a:r>
            <a:r>
              <a:rPr lang="el-GR" b="1" dirty="0">
                <a:solidFill>
                  <a:srgbClr val="FF0000"/>
                </a:solidFill>
              </a:rPr>
              <a:t>ὔλπιος Φλαβιανὸς Δαμᾶς</a:t>
            </a:r>
            <a:br>
              <a:rPr lang="en-GB" b="1" dirty="0"/>
            </a:br>
            <a:br>
              <a:rPr lang="en-GB" b="1" dirty="0"/>
            </a:br>
            <a:r>
              <a:rPr lang="en-GB" dirty="0"/>
              <a:t>ll. 9-18 : </a:t>
            </a:r>
            <a:r>
              <a:rPr lang="vi-VN" dirty="0"/>
              <a:t>πατρὸς Φλ(αουίου) Δαμᾶ, μητρὸς δὲ Φλ[α]|βιανῆς Γλαφύρας, </a:t>
            </a:r>
            <a:r>
              <a:rPr lang="vi-VN" b="1" dirty="0">
                <a:solidFill>
                  <a:schemeClr val="accent5">
                    <a:lumMod val="60000"/>
                    <a:lumOff val="40000"/>
                  </a:schemeClr>
                </a:solidFill>
              </a:rPr>
              <a:t>ἀρχιερέων τῶν Σε|βαστῶν, </a:t>
            </a:r>
            <a:r>
              <a:rPr lang="vi-VN" dirty="0"/>
              <a:t>ποιησάντων θεωρίας ἐπὶ ἡ|μέρας δέκα καὶ μονομαχίας ἀποτό|μους ἐπὶ ἡμέρας δεκαδύο καὶ </a:t>
            </a:r>
            <a:r>
              <a:rPr lang="vi-VN" b="1" dirty="0">
                <a:solidFill>
                  <a:schemeClr val="accent5">
                    <a:lumMod val="60000"/>
                    <a:lumOff val="40000"/>
                  </a:schemeClr>
                </a:solidFill>
              </a:rPr>
              <a:t>ἀρχιερέ|ων τῆς Ἰωνίας</a:t>
            </a:r>
            <a:r>
              <a:rPr lang="vi-VN" dirty="0"/>
              <a:t>, ποιησάντων δὲ καὶ ἑ[σ|τιά]σεις καὶ δημοθοινίας καὶ γυμν[ι|κα ? καὶ ἐπι]δ̣όσει[ς] καὶ ἱπποδ[ρομίας]. </a:t>
            </a:r>
            <a:br>
              <a:rPr lang="vi-VN" dirty="0"/>
            </a:br>
            <a:r>
              <a:rPr lang="en-GB" dirty="0"/>
              <a:t>B l. 1: [</a:t>
            </a:r>
            <a:r>
              <a:rPr lang="vi-VN" dirty="0"/>
              <a:t>στεφα]νηφόρω̣[ν]</a:t>
            </a:r>
          </a:p>
          <a:p>
            <a:endParaRPr lang="en-GB" sz="2000" dirty="0"/>
          </a:p>
          <a:p>
            <a:pPr marL="0" indent="0">
              <a:buNone/>
            </a:pPr>
            <a:r>
              <a:rPr lang="en-GB" sz="2000" dirty="0" err="1">
                <a:solidFill>
                  <a:schemeClr val="accent2">
                    <a:lumMod val="40000"/>
                    <a:lumOff val="60000"/>
                  </a:schemeClr>
                </a:solidFill>
              </a:rPr>
              <a:t>Sein</a:t>
            </a:r>
            <a:r>
              <a:rPr lang="en-GB" sz="2000" dirty="0">
                <a:solidFill>
                  <a:schemeClr val="accent2">
                    <a:lumMod val="40000"/>
                    <a:lumOff val="60000"/>
                  </a:schemeClr>
                </a:solidFill>
              </a:rPr>
              <a:t> </a:t>
            </a:r>
            <a:r>
              <a:rPr lang="en-GB" sz="2000" dirty="0" err="1">
                <a:solidFill>
                  <a:schemeClr val="accent2">
                    <a:lumMod val="40000"/>
                    <a:lumOff val="60000"/>
                  </a:schemeClr>
                </a:solidFill>
              </a:rPr>
              <a:t>Vater</a:t>
            </a:r>
            <a:r>
              <a:rPr lang="en-GB" sz="2000" dirty="0">
                <a:solidFill>
                  <a:schemeClr val="accent2">
                    <a:lumMod val="40000"/>
                    <a:lumOff val="60000"/>
                  </a:schemeClr>
                </a:solidFill>
              </a:rPr>
              <a:t> </a:t>
            </a:r>
            <a:r>
              <a:rPr lang="en-GB" sz="2000" dirty="0" err="1">
                <a:solidFill>
                  <a:schemeClr val="accent2">
                    <a:lumMod val="40000"/>
                    <a:lumOff val="60000"/>
                  </a:schemeClr>
                </a:solidFill>
              </a:rPr>
              <a:t>ist</a:t>
            </a:r>
            <a:r>
              <a:rPr lang="en-GB" sz="2000" dirty="0">
                <a:solidFill>
                  <a:schemeClr val="accent2">
                    <a:lumMod val="40000"/>
                    <a:lumOff val="60000"/>
                  </a:schemeClr>
                </a:solidFill>
              </a:rPr>
              <a:t> Flavius </a:t>
            </a:r>
            <a:r>
              <a:rPr lang="en-GB" sz="2000" dirty="0" err="1">
                <a:solidFill>
                  <a:schemeClr val="accent2">
                    <a:lumMod val="40000"/>
                    <a:lumOff val="60000"/>
                  </a:schemeClr>
                </a:solidFill>
              </a:rPr>
              <a:t>Damas</a:t>
            </a:r>
            <a:r>
              <a:rPr lang="en-GB" sz="2000" dirty="0">
                <a:solidFill>
                  <a:schemeClr val="accent2">
                    <a:lumMod val="40000"/>
                    <a:lumOff val="60000"/>
                  </a:schemeClr>
                </a:solidFill>
              </a:rPr>
              <a:t>, seine Mutter </a:t>
            </a:r>
            <a:r>
              <a:rPr lang="en-GB" sz="2000" dirty="0" err="1">
                <a:solidFill>
                  <a:schemeClr val="accent2">
                    <a:lumMod val="40000"/>
                    <a:lumOff val="60000"/>
                  </a:schemeClr>
                </a:solidFill>
              </a:rPr>
              <a:t>Flavianè</a:t>
            </a:r>
            <a:r>
              <a:rPr lang="en-GB" sz="2000" dirty="0">
                <a:solidFill>
                  <a:schemeClr val="accent2">
                    <a:lumMod val="40000"/>
                    <a:lumOff val="60000"/>
                  </a:schemeClr>
                </a:solidFill>
              </a:rPr>
              <a:t> </a:t>
            </a:r>
            <a:r>
              <a:rPr lang="en-GB" sz="2000" dirty="0" err="1">
                <a:solidFill>
                  <a:schemeClr val="accent2">
                    <a:lumMod val="40000"/>
                    <a:lumOff val="60000"/>
                  </a:schemeClr>
                </a:solidFill>
              </a:rPr>
              <a:t>Glaphyra</a:t>
            </a:r>
            <a:r>
              <a:rPr lang="en-GB" sz="2000" dirty="0">
                <a:solidFill>
                  <a:schemeClr val="accent2">
                    <a:lumMod val="40000"/>
                    <a:lumOff val="60000"/>
                  </a:schemeClr>
                </a:solidFill>
              </a:rPr>
              <a:t> : </a:t>
            </a:r>
            <a:r>
              <a:rPr lang="en-GB" sz="2000" dirty="0" err="1">
                <a:solidFill>
                  <a:schemeClr val="accent2">
                    <a:lumMod val="40000"/>
                    <a:lumOff val="60000"/>
                  </a:schemeClr>
                </a:solidFill>
              </a:rPr>
              <a:t>als</a:t>
            </a:r>
            <a:r>
              <a:rPr lang="en-GB" sz="2000" dirty="0">
                <a:solidFill>
                  <a:schemeClr val="accent2">
                    <a:lumMod val="40000"/>
                    <a:lumOff val="60000"/>
                  </a:schemeClr>
                </a:solidFill>
              </a:rPr>
              <a:t> </a:t>
            </a:r>
            <a:r>
              <a:rPr lang="en-GB" sz="2000" b="1" dirty="0" err="1">
                <a:solidFill>
                  <a:schemeClr val="accent2">
                    <a:lumMod val="40000"/>
                    <a:lumOff val="60000"/>
                  </a:schemeClr>
                </a:solidFill>
              </a:rPr>
              <a:t>Hohepriester</a:t>
            </a:r>
            <a:r>
              <a:rPr lang="en-GB" sz="2000" b="1" dirty="0">
                <a:solidFill>
                  <a:schemeClr val="accent2">
                    <a:lumMod val="40000"/>
                    <a:lumOff val="60000"/>
                  </a:schemeClr>
                </a:solidFill>
              </a:rPr>
              <a:t> der Augusti </a:t>
            </a:r>
            <a:r>
              <a:rPr lang="en-GB" sz="2000" dirty="0" err="1">
                <a:solidFill>
                  <a:schemeClr val="accent2">
                    <a:lumMod val="40000"/>
                    <a:lumOff val="60000"/>
                  </a:schemeClr>
                </a:solidFill>
              </a:rPr>
              <a:t>haben</a:t>
            </a:r>
            <a:r>
              <a:rPr lang="en-GB" sz="2000" dirty="0">
                <a:solidFill>
                  <a:schemeClr val="accent2">
                    <a:lumMod val="40000"/>
                    <a:lumOff val="60000"/>
                  </a:schemeClr>
                </a:solidFill>
              </a:rPr>
              <a:t> </a:t>
            </a:r>
            <a:r>
              <a:rPr lang="en-GB" sz="2000" dirty="0" err="1">
                <a:solidFill>
                  <a:schemeClr val="accent2">
                    <a:lumMod val="40000"/>
                    <a:lumOff val="60000"/>
                  </a:schemeClr>
                </a:solidFill>
              </a:rPr>
              <a:t>Sie</a:t>
            </a:r>
            <a:r>
              <a:rPr lang="en-GB" sz="2000" dirty="0">
                <a:solidFill>
                  <a:schemeClr val="accent2">
                    <a:lumMod val="40000"/>
                    <a:lumOff val="60000"/>
                  </a:schemeClr>
                </a:solidFill>
              </a:rPr>
              <a:t> </a:t>
            </a:r>
            <a:r>
              <a:rPr lang="en-GB" sz="2000" dirty="0" err="1">
                <a:solidFill>
                  <a:schemeClr val="accent2">
                    <a:lumMod val="40000"/>
                    <a:lumOff val="60000"/>
                  </a:schemeClr>
                </a:solidFill>
              </a:rPr>
              <a:t>Spiele</a:t>
            </a:r>
            <a:r>
              <a:rPr lang="en-GB" sz="2000" dirty="0">
                <a:solidFill>
                  <a:schemeClr val="accent2">
                    <a:lumMod val="40000"/>
                    <a:lumOff val="60000"/>
                  </a:schemeClr>
                </a:solidFill>
              </a:rPr>
              <a:t> </a:t>
            </a:r>
            <a:r>
              <a:rPr lang="en-GB" sz="2000" dirty="0" err="1">
                <a:solidFill>
                  <a:schemeClr val="accent2">
                    <a:lumMod val="40000"/>
                    <a:lumOff val="60000"/>
                  </a:schemeClr>
                </a:solidFill>
              </a:rPr>
              <a:t>während</a:t>
            </a:r>
            <a:r>
              <a:rPr lang="en-GB" sz="2000" dirty="0">
                <a:solidFill>
                  <a:schemeClr val="accent2">
                    <a:lumMod val="40000"/>
                    <a:lumOff val="60000"/>
                  </a:schemeClr>
                </a:solidFill>
              </a:rPr>
              <a:t> 10 </a:t>
            </a:r>
            <a:r>
              <a:rPr lang="en-GB" sz="2000" dirty="0" err="1">
                <a:solidFill>
                  <a:schemeClr val="accent2">
                    <a:lumMod val="40000"/>
                    <a:lumOff val="60000"/>
                  </a:schemeClr>
                </a:solidFill>
              </a:rPr>
              <a:t>Tagen</a:t>
            </a:r>
            <a:r>
              <a:rPr lang="en-GB" sz="2000" dirty="0">
                <a:solidFill>
                  <a:schemeClr val="accent2">
                    <a:lumMod val="40000"/>
                    <a:lumOff val="60000"/>
                  </a:schemeClr>
                </a:solidFill>
              </a:rPr>
              <a:t>  und </a:t>
            </a:r>
            <a:r>
              <a:rPr lang="en-GB" sz="2000" b="1" dirty="0" err="1">
                <a:solidFill>
                  <a:schemeClr val="accent2">
                    <a:lumMod val="40000"/>
                    <a:lumOff val="60000"/>
                  </a:schemeClr>
                </a:solidFill>
              </a:rPr>
              <a:t>Gladiatorenkämpfe</a:t>
            </a:r>
            <a:r>
              <a:rPr lang="en-GB" sz="2000" dirty="0">
                <a:solidFill>
                  <a:schemeClr val="accent2">
                    <a:lumMod val="40000"/>
                    <a:lumOff val="60000"/>
                  </a:schemeClr>
                </a:solidFill>
              </a:rPr>
              <a:t> </a:t>
            </a:r>
            <a:r>
              <a:rPr lang="en-GB" sz="2000" dirty="0" err="1">
                <a:solidFill>
                  <a:schemeClr val="accent2">
                    <a:lumMod val="40000"/>
                    <a:lumOff val="60000"/>
                  </a:schemeClr>
                </a:solidFill>
              </a:rPr>
              <a:t>während</a:t>
            </a:r>
            <a:r>
              <a:rPr lang="en-GB" sz="2000" dirty="0">
                <a:solidFill>
                  <a:schemeClr val="accent2">
                    <a:lumMod val="40000"/>
                    <a:lumOff val="60000"/>
                  </a:schemeClr>
                </a:solidFill>
              </a:rPr>
              <a:t> 12 </a:t>
            </a:r>
            <a:r>
              <a:rPr lang="en-GB" sz="2000" dirty="0" err="1">
                <a:solidFill>
                  <a:schemeClr val="accent2">
                    <a:lumMod val="40000"/>
                    <a:lumOff val="60000"/>
                  </a:schemeClr>
                </a:solidFill>
              </a:rPr>
              <a:t>Tagen</a:t>
            </a:r>
            <a:r>
              <a:rPr lang="en-GB" sz="2000" dirty="0">
                <a:solidFill>
                  <a:schemeClr val="accent2">
                    <a:lumMod val="40000"/>
                    <a:lumOff val="60000"/>
                  </a:schemeClr>
                </a:solidFill>
              </a:rPr>
              <a:t> </a:t>
            </a:r>
            <a:r>
              <a:rPr lang="en-GB" sz="2000" dirty="0" err="1">
                <a:solidFill>
                  <a:schemeClr val="accent2">
                    <a:lumMod val="40000"/>
                    <a:lumOff val="60000"/>
                  </a:schemeClr>
                </a:solidFill>
              </a:rPr>
              <a:t>organisiert</a:t>
            </a:r>
            <a:r>
              <a:rPr lang="en-GB" sz="2000" dirty="0">
                <a:solidFill>
                  <a:schemeClr val="accent2">
                    <a:lumMod val="40000"/>
                    <a:lumOff val="60000"/>
                  </a:schemeClr>
                </a:solidFill>
              </a:rPr>
              <a:t>; </a:t>
            </a:r>
            <a:r>
              <a:rPr lang="en-GB" sz="2000" dirty="0" err="1">
                <a:solidFill>
                  <a:schemeClr val="accent2">
                    <a:lumMod val="40000"/>
                    <a:lumOff val="60000"/>
                  </a:schemeClr>
                </a:solidFill>
              </a:rPr>
              <a:t>sie</a:t>
            </a:r>
            <a:r>
              <a:rPr lang="en-GB" sz="2000" dirty="0">
                <a:solidFill>
                  <a:schemeClr val="accent2">
                    <a:lumMod val="40000"/>
                    <a:lumOff val="60000"/>
                  </a:schemeClr>
                </a:solidFill>
              </a:rPr>
              <a:t> </a:t>
            </a:r>
            <a:r>
              <a:rPr lang="en-GB" sz="2000" dirty="0" err="1">
                <a:solidFill>
                  <a:schemeClr val="accent2">
                    <a:lumMod val="40000"/>
                    <a:lumOff val="60000"/>
                  </a:schemeClr>
                </a:solidFill>
              </a:rPr>
              <a:t>sind</a:t>
            </a:r>
            <a:r>
              <a:rPr lang="en-GB" sz="2000" dirty="0">
                <a:solidFill>
                  <a:schemeClr val="accent2">
                    <a:lumMod val="40000"/>
                    <a:lumOff val="60000"/>
                  </a:schemeClr>
                </a:solidFill>
              </a:rPr>
              <a:t>  </a:t>
            </a:r>
            <a:r>
              <a:rPr lang="en-GB" sz="2000" b="1" dirty="0" err="1">
                <a:solidFill>
                  <a:schemeClr val="accent2">
                    <a:lumMod val="40000"/>
                    <a:lumOff val="60000"/>
                  </a:schemeClr>
                </a:solidFill>
              </a:rPr>
              <a:t>Hohepriester</a:t>
            </a:r>
            <a:r>
              <a:rPr lang="en-GB" sz="2000" b="1" dirty="0">
                <a:solidFill>
                  <a:schemeClr val="accent2">
                    <a:lumMod val="40000"/>
                    <a:lumOff val="60000"/>
                  </a:schemeClr>
                </a:solidFill>
              </a:rPr>
              <a:t> </a:t>
            </a:r>
            <a:r>
              <a:rPr lang="en-GB" sz="2000" b="1" dirty="0" err="1">
                <a:solidFill>
                  <a:schemeClr val="accent2">
                    <a:lumMod val="40000"/>
                    <a:lumOff val="60000"/>
                  </a:schemeClr>
                </a:solidFill>
              </a:rPr>
              <a:t>Ioniens</a:t>
            </a:r>
            <a:r>
              <a:rPr lang="en-GB" sz="2000" dirty="0">
                <a:solidFill>
                  <a:schemeClr val="accent2">
                    <a:lumMod val="40000"/>
                    <a:lumOff val="60000"/>
                  </a:schemeClr>
                </a:solidFill>
              </a:rPr>
              <a:t>, </a:t>
            </a:r>
            <a:r>
              <a:rPr lang="en-GB" sz="2000" dirty="0" err="1">
                <a:solidFill>
                  <a:schemeClr val="accent2">
                    <a:lumMod val="40000"/>
                    <a:lumOff val="60000"/>
                  </a:schemeClr>
                </a:solidFill>
              </a:rPr>
              <a:t>haben</a:t>
            </a:r>
            <a:r>
              <a:rPr lang="en-GB" sz="2000" dirty="0">
                <a:solidFill>
                  <a:schemeClr val="accent2">
                    <a:lumMod val="40000"/>
                    <a:lumOff val="60000"/>
                  </a:schemeClr>
                </a:solidFill>
              </a:rPr>
              <a:t> </a:t>
            </a:r>
            <a:r>
              <a:rPr lang="en-GB" sz="2000" dirty="0" err="1">
                <a:solidFill>
                  <a:schemeClr val="accent2">
                    <a:lumMod val="40000"/>
                    <a:lumOff val="60000"/>
                  </a:schemeClr>
                </a:solidFill>
              </a:rPr>
              <a:t>Mahlzeiten</a:t>
            </a:r>
            <a:r>
              <a:rPr lang="en-GB" sz="2000" dirty="0">
                <a:solidFill>
                  <a:schemeClr val="accent2">
                    <a:lumMod val="40000"/>
                    <a:lumOff val="60000"/>
                  </a:schemeClr>
                </a:solidFill>
              </a:rPr>
              <a:t> und Banquette, </a:t>
            </a:r>
            <a:r>
              <a:rPr lang="en-GB" sz="2000" dirty="0" err="1">
                <a:solidFill>
                  <a:schemeClr val="accent2">
                    <a:lumMod val="40000"/>
                    <a:lumOff val="60000"/>
                  </a:schemeClr>
                </a:solidFill>
              </a:rPr>
              <a:t>sportliche</a:t>
            </a:r>
            <a:r>
              <a:rPr lang="en-GB" sz="2000" dirty="0">
                <a:solidFill>
                  <a:schemeClr val="accent2">
                    <a:lumMod val="40000"/>
                    <a:lumOff val="60000"/>
                  </a:schemeClr>
                </a:solidFill>
              </a:rPr>
              <a:t> </a:t>
            </a:r>
            <a:r>
              <a:rPr lang="en-GB" sz="2000" dirty="0" err="1">
                <a:solidFill>
                  <a:schemeClr val="accent2">
                    <a:lumMod val="40000"/>
                    <a:lumOff val="60000"/>
                  </a:schemeClr>
                </a:solidFill>
              </a:rPr>
              <a:t>Wettkämpfe</a:t>
            </a:r>
            <a:r>
              <a:rPr lang="en-GB" sz="2000" dirty="0">
                <a:solidFill>
                  <a:schemeClr val="accent2">
                    <a:lumMod val="40000"/>
                    <a:lumOff val="60000"/>
                  </a:schemeClr>
                </a:solidFill>
              </a:rPr>
              <a:t>, </a:t>
            </a:r>
            <a:r>
              <a:rPr lang="en-GB" sz="2000" dirty="0" err="1">
                <a:solidFill>
                  <a:schemeClr val="accent2">
                    <a:lumMod val="40000"/>
                    <a:lumOff val="60000"/>
                  </a:schemeClr>
                </a:solidFill>
              </a:rPr>
              <a:t>Verteilungen</a:t>
            </a:r>
            <a:r>
              <a:rPr lang="en-GB" sz="2000" dirty="0">
                <a:solidFill>
                  <a:schemeClr val="accent2">
                    <a:lumMod val="40000"/>
                    <a:lumOff val="60000"/>
                  </a:schemeClr>
                </a:solidFill>
              </a:rPr>
              <a:t> und </a:t>
            </a:r>
            <a:r>
              <a:rPr lang="en-GB" sz="2000" dirty="0" err="1">
                <a:solidFill>
                  <a:schemeClr val="accent2">
                    <a:lumMod val="40000"/>
                    <a:lumOff val="60000"/>
                  </a:schemeClr>
                </a:solidFill>
              </a:rPr>
              <a:t>Pferderennen</a:t>
            </a:r>
            <a:r>
              <a:rPr lang="en-GB" sz="2000" dirty="0">
                <a:solidFill>
                  <a:schemeClr val="accent2">
                    <a:lumMod val="40000"/>
                    <a:lumOff val="60000"/>
                  </a:schemeClr>
                </a:solidFill>
              </a:rPr>
              <a:t> </a:t>
            </a:r>
            <a:r>
              <a:rPr lang="en-GB" sz="2000" dirty="0" err="1">
                <a:solidFill>
                  <a:schemeClr val="accent2">
                    <a:lumMod val="40000"/>
                    <a:lumOff val="60000"/>
                  </a:schemeClr>
                </a:solidFill>
              </a:rPr>
              <a:t>organisiert</a:t>
            </a:r>
            <a:endParaRPr lang="en-GB" dirty="0">
              <a:solidFill>
                <a:schemeClr val="accent2">
                  <a:lumMod val="40000"/>
                  <a:lumOff val="60000"/>
                </a:schemeClr>
              </a:solidFill>
            </a:endParaRPr>
          </a:p>
        </p:txBody>
      </p:sp>
      <p:sp>
        <p:nvSpPr>
          <p:cNvPr id="7" name="TextBox 6"/>
          <p:cNvSpPr txBox="1"/>
          <p:nvPr/>
        </p:nvSpPr>
        <p:spPr>
          <a:xfrm>
            <a:off x="179512" y="6433591"/>
            <a:ext cx="6480720" cy="307777"/>
          </a:xfrm>
          <a:prstGeom prst="rect">
            <a:avLst/>
          </a:prstGeom>
          <a:noFill/>
        </p:spPr>
        <p:txBody>
          <a:bodyPr wrap="square" rtlCol="0">
            <a:spAutoFit/>
          </a:bodyPr>
          <a:lstStyle/>
          <a:p>
            <a:r>
              <a:rPr lang="en-GB" sz="1400" dirty="0">
                <a:solidFill>
                  <a:schemeClr val="tx1">
                    <a:lumMod val="50000"/>
                  </a:schemeClr>
                </a:solidFill>
                <a:effectLst>
                  <a:outerShdw blurRad="38100" dist="38100" dir="2700000" algn="tl">
                    <a:srgbClr val="000000">
                      <a:alpha val="43137"/>
                    </a:srgbClr>
                  </a:outerShdw>
                </a:effectLst>
              </a:rPr>
              <a:t>129 n. Chr. </a:t>
            </a:r>
            <a:r>
              <a:rPr lang="en-GB" sz="1400" dirty="0" err="1">
                <a:solidFill>
                  <a:schemeClr val="tx1">
                    <a:lumMod val="50000"/>
                  </a:schemeClr>
                </a:solidFill>
                <a:effectLst>
                  <a:outerShdw blurRad="38100" dist="38100" dir="2700000" algn="tl">
                    <a:srgbClr val="000000">
                      <a:alpha val="43137"/>
                    </a:srgbClr>
                  </a:outerShdw>
                </a:effectLst>
              </a:rPr>
              <a:t>als</a:t>
            </a:r>
            <a:r>
              <a:rPr lang="en-GB" sz="1400" dirty="0">
                <a:solidFill>
                  <a:schemeClr val="tx1">
                    <a:lumMod val="50000"/>
                  </a:schemeClr>
                </a:solidFill>
                <a:effectLst>
                  <a:outerShdw blurRad="38100" dist="38100" dir="2700000" algn="tl">
                    <a:srgbClr val="000000">
                      <a:alpha val="43137"/>
                    </a:srgbClr>
                  </a:outerShdw>
                </a:effectLst>
              </a:rPr>
              <a:t> Hadrian </a:t>
            </a:r>
            <a:r>
              <a:rPr lang="en-GB" sz="1400" dirty="0" err="1">
                <a:solidFill>
                  <a:schemeClr val="tx1">
                    <a:lumMod val="50000"/>
                  </a:schemeClr>
                </a:solidFill>
                <a:effectLst>
                  <a:outerShdw blurRad="38100" dist="38100" dir="2700000" algn="tl">
                    <a:srgbClr val="000000">
                      <a:alpha val="43137"/>
                    </a:srgbClr>
                  </a:outerShdw>
                </a:effectLst>
              </a:rPr>
              <a:t>nach</a:t>
            </a:r>
            <a:r>
              <a:rPr lang="en-GB" sz="1400" dirty="0">
                <a:solidFill>
                  <a:schemeClr val="tx1">
                    <a:lumMod val="50000"/>
                  </a:schemeClr>
                </a:solidFill>
                <a:effectLst>
                  <a:outerShdw blurRad="38100" dist="38100" dir="2700000" algn="tl">
                    <a:srgbClr val="000000">
                      <a:alpha val="43137"/>
                    </a:srgbClr>
                  </a:outerShdw>
                </a:effectLst>
              </a:rPr>
              <a:t> </a:t>
            </a:r>
            <a:r>
              <a:rPr lang="en-GB" sz="1400" dirty="0" err="1">
                <a:solidFill>
                  <a:schemeClr val="tx1">
                    <a:lumMod val="50000"/>
                  </a:schemeClr>
                </a:solidFill>
                <a:effectLst>
                  <a:outerShdw blurRad="38100" dist="38100" dir="2700000" algn="tl">
                    <a:srgbClr val="000000">
                      <a:alpha val="43137"/>
                    </a:srgbClr>
                  </a:outerShdw>
                </a:effectLst>
              </a:rPr>
              <a:t>Milet</a:t>
            </a:r>
            <a:r>
              <a:rPr lang="en-GB" sz="1400" dirty="0">
                <a:solidFill>
                  <a:schemeClr val="tx1">
                    <a:lumMod val="50000"/>
                  </a:schemeClr>
                </a:solidFill>
                <a:effectLst>
                  <a:outerShdw blurRad="38100" dist="38100" dir="2700000" algn="tl">
                    <a:srgbClr val="000000">
                      <a:alpha val="43137"/>
                    </a:srgbClr>
                  </a:outerShdw>
                </a:effectLst>
              </a:rPr>
              <a:t> </a:t>
            </a:r>
            <a:r>
              <a:rPr lang="en-GB" sz="1400" dirty="0" err="1">
                <a:solidFill>
                  <a:schemeClr val="tx1">
                    <a:lumMod val="50000"/>
                  </a:schemeClr>
                </a:solidFill>
                <a:effectLst>
                  <a:outerShdw blurRad="38100" dist="38100" dir="2700000" algn="tl">
                    <a:srgbClr val="000000">
                      <a:alpha val="43137"/>
                    </a:srgbClr>
                  </a:outerShdw>
                </a:effectLst>
              </a:rPr>
              <a:t>kam</a:t>
            </a:r>
            <a:r>
              <a:rPr lang="en-GB" sz="1400" dirty="0">
                <a:solidFill>
                  <a:schemeClr val="tx1">
                    <a:lumMod val="50000"/>
                  </a:schemeClr>
                </a:solidFill>
                <a:effectLst>
                  <a:outerShdw blurRad="38100" dist="38100" dir="2700000" algn="tl">
                    <a:srgbClr val="000000">
                      <a:alpha val="43137"/>
                    </a:srgbClr>
                  </a:outerShdw>
                </a:effectLst>
              </a:rPr>
              <a:t>? Cf. </a:t>
            </a:r>
            <a:r>
              <a:rPr lang="en-GB" sz="1400" dirty="0">
                <a:solidFill>
                  <a:schemeClr val="tx1">
                    <a:lumMod val="50000"/>
                  </a:schemeClr>
                </a:solidFill>
              </a:rPr>
              <a:t>Robert, </a:t>
            </a:r>
            <a:r>
              <a:rPr lang="en-GB" sz="1400" i="1" dirty="0" err="1">
                <a:solidFill>
                  <a:schemeClr val="tx1">
                    <a:lumMod val="50000"/>
                  </a:schemeClr>
                </a:solidFill>
              </a:rPr>
              <a:t>Gladiateurs</a:t>
            </a:r>
            <a:r>
              <a:rPr lang="en-GB" sz="1400" dirty="0">
                <a:solidFill>
                  <a:schemeClr val="tx1">
                    <a:lumMod val="50000"/>
                  </a:schemeClr>
                </a:solidFill>
              </a:rPr>
              <a:t>, n°192</a:t>
            </a:r>
            <a:endParaRPr lang="en-GB" sz="1400" dirty="0">
              <a:solidFill>
                <a:schemeClr val="tx1">
                  <a:lumMod val="50000"/>
                </a:schemeClr>
              </a:solidFill>
              <a:effectLst>
                <a:outerShdw blurRad="38100" dist="38100" dir="2700000" algn="tl">
                  <a:srgbClr val="000000">
                    <a:alpha val="43137"/>
                  </a:srgbClr>
                </a:outerShdw>
              </a:effectLst>
            </a:endParaRPr>
          </a:p>
        </p:txBody>
      </p:sp>
      <p:sp>
        <p:nvSpPr>
          <p:cNvPr id="8" name="TextBox 7"/>
          <p:cNvSpPr txBox="1"/>
          <p:nvPr/>
        </p:nvSpPr>
        <p:spPr>
          <a:xfrm>
            <a:off x="4932040" y="188640"/>
            <a:ext cx="3672408" cy="923330"/>
          </a:xfrm>
          <a:prstGeom prst="rect">
            <a:avLst/>
          </a:prstGeom>
          <a:solidFill>
            <a:srgbClr val="FFFF00"/>
          </a:solidFill>
          <a:ln>
            <a:solidFill>
              <a:srgbClr val="FFC000"/>
            </a:solidFill>
          </a:ln>
        </p:spPr>
        <p:txBody>
          <a:bodyPr wrap="square" rtlCol="0">
            <a:spAutoFit/>
          </a:bodyPr>
          <a:lstStyle/>
          <a:p>
            <a:r>
              <a:rPr lang="de-DE" b="1" dirty="0">
                <a:solidFill>
                  <a:srgbClr val="00B0F0"/>
                </a:solidFill>
              </a:rPr>
              <a:t>EXAMPLE FOR ACTIVITIES AND BENEFACTIONS OF IMP CULT PRIESTS</a:t>
            </a:r>
            <a:endParaRPr lang="en-GB" b="1" dirty="0">
              <a:solidFill>
                <a:srgbClr val="00B0F0"/>
              </a:solidFill>
            </a:endParaRPr>
          </a:p>
        </p:txBody>
      </p:sp>
    </p:spTree>
    <p:extLst>
      <p:ext uri="{BB962C8B-B14F-4D97-AF65-F5344CB8AC3E}">
        <p14:creationId xmlns:p14="http://schemas.microsoft.com/office/powerpoint/2010/main" val="995121610"/>
      </p:ext>
    </p:extLst>
  </p:cSld>
  <p:clrMapOvr>
    <a:masterClrMapping/>
  </p:clrMapOvr>
  <p:transition spd="slow">
    <p:randomBar/>
  </p:transition>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Aphrodisias</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45258" y="332656"/>
            <a:ext cx="4174124" cy="4248472"/>
          </a:xfrm>
        </p:spPr>
      </p:pic>
      <p:sp>
        <p:nvSpPr>
          <p:cNvPr id="5" name="TextBox 4"/>
          <p:cNvSpPr txBox="1"/>
          <p:nvPr/>
        </p:nvSpPr>
        <p:spPr>
          <a:xfrm>
            <a:off x="5364088" y="332656"/>
            <a:ext cx="3456384" cy="307777"/>
          </a:xfrm>
          <a:prstGeom prst="rect">
            <a:avLst/>
          </a:prstGeom>
          <a:noFill/>
        </p:spPr>
        <p:txBody>
          <a:bodyPr wrap="square" rtlCol="0">
            <a:spAutoFit/>
          </a:bodyPr>
          <a:lstStyle/>
          <a:p>
            <a:r>
              <a:rPr lang="en-GB" sz="1400" dirty="0" err="1"/>
              <a:t>Blöcke</a:t>
            </a:r>
            <a:r>
              <a:rPr lang="en-GB" sz="1400" dirty="0"/>
              <a:t> </a:t>
            </a:r>
            <a:r>
              <a:rPr lang="en-GB" sz="1400" dirty="0" err="1"/>
              <a:t>vom</a:t>
            </a:r>
            <a:r>
              <a:rPr lang="en-GB" sz="1400" dirty="0"/>
              <a:t> </a:t>
            </a:r>
            <a:r>
              <a:rPr lang="en-GB" sz="1400" b="1" dirty="0" err="1"/>
              <a:t>Sebasteion</a:t>
            </a:r>
            <a:r>
              <a:rPr lang="en-GB" sz="1400" b="1" dirty="0"/>
              <a:t> </a:t>
            </a:r>
            <a:r>
              <a:rPr lang="en-GB" sz="1400" dirty="0"/>
              <a:t>(NY </a:t>
            </a:r>
            <a:r>
              <a:rPr lang="en-GB" sz="1400" dirty="0" err="1"/>
              <a:t>Uni</a:t>
            </a:r>
            <a:r>
              <a:rPr lang="en-GB" sz="1400" dirty="0"/>
              <a:t>)</a:t>
            </a: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t="32913"/>
          <a:stretch/>
        </p:blipFill>
        <p:spPr>
          <a:xfrm>
            <a:off x="1979712" y="3521142"/>
            <a:ext cx="4699764" cy="3192842"/>
          </a:xfrm>
          <a:prstGeom prst="rect">
            <a:avLst/>
          </a:prstGeom>
        </p:spPr>
      </p:pic>
      <p:sp>
        <p:nvSpPr>
          <p:cNvPr id="7" name="TextBox 6"/>
          <p:cNvSpPr txBox="1"/>
          <p:nvPr/>
        </p:nvSpPr>
        <p:spPr>
          <a:xfrm>
            <a:off x="3923928" y="6361583"/>
            <a:ext cx="2376264" cy="307777"/>
          </a:xfrm>
          <a:prstGeom prst="rect">
            <a:avLst/>
          </a:prstGeom>
          <a:noFill/>
        </p:spPr>
        <p:txBody>
          <a:bodyPr wrap="square" rtlCol="0">
            <a:spAutoFit/>
          </a:bodyPr>
          <a:lstStyle/>
          <a:p>
            <a:pPr algn="r"/>
            <a:r>
              <a:rPr lang="en-GB" sz="1400" dirty="0"/>
              <a:t>SW </a:t>
            </a:r>
            <a:r>
              <a:rPr lang="en-GB" sz="1400" dirty="0" err="1"/>
              <a:t>Ecke</a:t>
            </a:r>
            <a:r>
              <a:rPr lang="en-GB" sz="1400" dirty="0"/>
              <a:t> der agora</a:t>
            </a:r>
          </a:p>
        </p:txBody>
      </p:sp>
      <p:sp>
        <p:nvSpPr>
          <p:cNvPr id="12" name="TextBox 11"/>
          <p:cNvSpPr txBox="1"/>
          <p:nvPr/>
        </p:nvSpPr>
        <p:spPr>
          <a:xfrm>
            <a:off x="395535" y="1447909"/>
            <a:ext cx="5058519" cy="646331"/>
          </a:xfrm>
          <a:prstGeom prst="rect">
            <a:avLst/>
          </a:prstGeom>
          <a:noFill/>
        </p:spPr>
        <p:txBody>
          <a:bodyPr wrap="square" rtlCol="0">
            <a:spAutoFit/>
          </a:bodyPr>
          <a:lstStyle/>
          <a:p>
            <a:r>
              <a:rPr lang="en-GB" dirty="0"/>
              <a:t>Die </a:t>
            </a:r>
            <a:r>
              <a:rPr lang="en-GB" dirty="0" err="1"/>
              <a:t>meisten</a:t>
            </a:r>
            <a:r>
              <a:rPr lang="en-GB" dirty="0"/>
              <a:t> </a:t>
            </a:r>
            <a:r>
              <a:rPr lang="en-GB" dirty="0" err="1"/>
              <a:t>Inschriften</a:t>
            </a:r>
            <a:r>
              <a:rPr lang="en-GB" dirty="0"/>
              <a:t> von den </a:t>
            </a:r>
            <a:br>
              <a:rPr lang="en-GB" dirty="0"/>
            </a:br>
            <a:r>
              <a:rPr lang="en-GB" dirty="0"/>
              <a:t>Hadrian </a:t>
            </a:r>
            <a:r>
              <a:rPr lang="en-GB" dirty="0" err="1"/>
              <a:t>Thermen</a:t>
            </a:r>
            <a:r>
              <a:rPr lang="en-GB" dirty="0"/>
              <a:t> und </a:t>
            </a:r>
            <a:r>
              <a:rPr lang="en-GB" dirty="0" err="1"/>
              <a:t>vom</a:t>
            </a:r>
            <a:r>
              <a:rPr lang="en-GB" dirty="0"/>
              <a:t> </a:t>
            </a:r>
            <a:r>
              <a:rPr lang="en-GB" dirty="0" err="1"/>
              <a:t>Aphrodisias</a:t>
            </a:r>
            <a:r>
              <a:rPr lang="en-GB" dirty="0"/>
              <a:t> </a:t>
            </a:r>
            <a:r>
              <a:rPr lang="en-GB" dirty="0" err="1"/>
              <a:t>Tempel</a:t>
            </a:r>
            <a:endParaRPr lang="en-GB" dirty="0"/>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72200" y="3521141"/>
            <a:ext cx="2642964" cy="3192843"/>
          </a:xfrm>
          <a:prstGeom prst="rect">
            <a:avLst/>
          </a:prstGeom>
        </p:spPr>
      </p:pic>
      <p:sp>
        <p:nvSpPr>
          <p:cNvPr id="10" name="TextBox 9"/>
          <p:cNvSpPr txBox="1"/>
          <p:nvPr/>
        </p:nvSpPr>
        <p:spPr>
          <a:xfrm>
            <a:off x="5940152" y="6146140"/>
            <a:ext cx="3096344" cy="523220"/>
          </a:xfrm>
          <a:prstGeom prst="rect">
            <a:avLst/>
          </a:prstGeom>
          <a:noFill/>
        </p:spPr>
        <p:txBody>
          <a:bodyPr wrap="square" rtlCol="0">
            <a:spAutoFit/>
          </a:bodyPr>
          <a:lstStyle/>
          <a:p>
            <a:pPr algn="r"/>
            <a:r>
              <a:rPr lang="en-GB" sz="1400" dirty="0" err="1">
                <a:effectLst>
                  <a:outerShdw blurRad="38100" dist="38100" dir="2700000" algn="tl">
                    <a:srgbClr val="000000">
                      <a:alpha val="43137"/>
                    </a:srgbClr>
                  </a:outerShdw>
                </a:effectLst>
              </a:rPr>
              <a:t>Sebasteion</a:t>
            </a:r>
            <a:r>
              <a:rPr lang="en-GB" sz="1400" dirty="0">
                <a:effectLst>
                  <a:outerShdw blurRad="38100" dist="38100" dir="2700000" algn="tl">
                    <a:srgbClr val="000000">
                      <a:alpha val="43137"/>
                    </a:srgbClr>
                  </a:outerShdw>
                </a:effectLst>
              </a:rPr>
              <a:t>: Claudius </a:t>
            </a:r>
            <a:r>
              <a:rPr lang="en-GB" sz="1400" dirty="0" err="1">
                <a:effectLst>
                  <a:outerShdw blurRad="38100" dist="38100" dir="2700000" algn="tl">
                    <a:srgbClr val="000000">
                      <a:alpha val="43137"/>
                    </a:srgbClr>
                  </a:outerShdw>
                </a:effectLst>
              </a:rPr>
              <a:t>erobert</a:t>
            </a:r>
            <a:r>
              <a:rPr lang="en-GB" sz="1400" dirty="0">
                <a:effectLst>
                  <a:outerShdw blurRad="38100" dist="38100" dir="2700000" algn="tl">
                    <a:srgbClr val="000000">
                      <a:alpha val="43137"/>
                    </a:srgbClr>
                  </a:outerShdw>
                </a:effectLst>
              </a:rPr>
              <a:t> </a:t>
            </a:r>
            <a:r>
              <a:rPr lang="en-GB" sz="1400" dirty="0" err="1">
                <a:effectLst>
                  <a:outerShdw blurRad="38100" dist="38100" dir="2700000" algn="tl">
                    <a:srgbClr val="000000">
                      <a:alpha val="43137"/>
                    </a:srgbClr>
                  </a:outerShdw>
                </a:effectLst>
              </a:rPr>
              <a:t>Britannien</a:t>
            </a:r>
            <a:endParaRPr lang="en-GB" sz="1400" dirty="0">
              <a:effectLst>
                <a:outerShdw blurRad="38100" dist="38100" dir="2700000" algn="tl">
                  <a:srgbClr val="000000">
                    <a:alpha val="43137"/>
                  </a:srgbClr>
                </a:outerShdw>
              </a:effectLst>
            </a:endParaRPr>
          </a:p>
        </p:txBody>
      </p:sp>
      <p:pic>
        <p:nvPicPr>
          <p:cNvPr id="15" name="Picture 1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3049" y="4984763"/>
            <a:ext cx="1674655" cy="1608550"/>
          </a:xfrm>
          <a:prstGeom prst="rect">
            <a:avLst/>
          </a:prstGeom>
        </p:spPr>
      </p:pic>
      <p:pic>
        <p:nvPicPr>
          <p:cNvPr id="16" name="Picture 15"/>
          <p:cNvPicPr>
            <a:picLocks noChangeAspect="1"/>
          </p:cNvPicPr>
          <p:nvPr/>
        </p:nvPicPr>
        <p:blipFill>
          <a:blip r:embed="rId6" cstate="print">
            <a:duotone>
              <a:prstClr val="black"/>
              <a:schemeClr val="accent6">
                <a:tint val="45000"/>
                <a:satMod val="400000"/>
              </a:schemeClr>
            </a:duotone>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val="0"/>
              </a:ext>
            </a:extLst>
          </a:blip>
          <a:stretch>
            <a:fillRect/>
          </a:stretch>
        </p:blipFill>
        <p:spPr>
          <a:xfrm>
            <a:off x="251520" y="2019885"/>
            <a:ext cx="4320480" cy="4721483"/>
          </a:xfrm>
          <a:prstGeom prst="rect">
            <a:avLst/>
          </a:prstGeom>
        </p:spPr>
      </p:pic>
      <p:sp>
        <p:nvSpPr>
          <p:cNvPr id="17" name="Oval 16"/>
          <p:cNvSpPr/>
          <p:nvPr/>
        </p:nvSpPr>
        <p:spPr>
          <a:xfrm>
            <a:off x="827584" y="2204864"/>
            <a:ext cx="1800200" cy="1008112"/>
          </a:xfrm>
          <a:prstGeom prst="ellipse">
            <a:avLst/>
          </a:prstGeom>
          <a:solidFill>
            <a:schemeClr val="accent1">
              <a:alpha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1763688" y="2123564"/>
            <a:ext cx="2232248" cy="369332"/>
          </a:xfrm>
          <a:prstGeom prst="rect">
            <a:avLst/>
          </a:prstGeom>
          <a:noFill/>
        </p:spPr>
        <p:txBody>
          <a:bodyPr wrap="square" rtlCol="0">
            <a:spAutoFit/>
          </a:bodyPr>
          <a:lstStyle/>
          <a:p>
            <a:r>
              <a:rPr lang="de-DE" b="1" dirty="0">
                <a:solidFill>
                  <a:schemeClr val="bg2">
                    <a:lumMod val="75000"/>
                    <a:lumOff val="25000"/>
                  </a:schemeClr>
                </a:solidFill>
                <a:effectLst>
                  <a:outerShdw blurRad="38100" dist="38100" dir="2700000" algn="tl">
                    <a:srgbClr val="000000">
                      <a:alpha val="43137"/>
                    </a:srgbClr>
                  </a:outerShdw>
                </a:effectLst>
              </a:rPr>
              <a:t>ARTEMIS TEMPEL</a:t>
            </a:r>
            <a:endParaRPr lang="en-GB" b="1" dirty="0">
              <a:solidFill>
                <a:schemeClr val="bg2">
                  <a:lumMod val="75000"/>
                  <a:lumOff val="25000"/>
                </a:schemeClr>
              </a:solidFill>
              <a:effectLst>
                <a:outerShdw blurRad="38100" dist="38100" dir="2700000" algn="tl">
                  <a:srgbClr val="000000">
                    <a:alpha val="43137"/>
                  </a:srgbClr>
                </a:outerShdw>
              </a:effectLst>
            </a:endParaRPr>
          </a:p>
        </p:txBody>
      </p:sp>
      <p:sp>
        <p:nvSpPr>
          <p:cNvPr id="19" name="TextBox 18"/>
          <p:cNvSpPr txBox="1"/>
          <p:nvPr/>
        </p:nvSpPr>
        <p:spPr>
          <a:xfrm>
            <a:off x="1115616" y="3789040"/>
            <a:ext cx="1440160" cy="369332"/>
          </a:xfrm>
          <a:prstGeom prst="rect">
            <a:avLst/>
          </a:prstGeom>
          <a:noFill/>
        </p:spPr>
        <p:txBody>
          <a:bodyPr wrap="square" rtlCol="0">
            <a:spAutoFit/>
          </a:bodyPr>
          <a:lstStyle/>
          <a:p>
            <a:pPr algn="ctr"/>
            <a:r>
              <a:rPr lang="de-DE" b="1" dirty="0">
                <a:solidFill>
                  <a:schemeClr val="bg2">
                    <a:lumMod val="75000"/>
                    <a:lumOff val="25000"/>
                  </a:schemeClr>
                </a:solidFill>
                <a:effectLst>
                  <a:outerShdw blurRad="38100" dist="38100" dir="2700000" algn="tl">
                    <a:srgbClr val="000000">
                      <a:alpha val="43137"/>
                    </a:srgbClr>
                  </a:outerShdw>
                </a:effectLst>
              </a:rPr>
              <a:t>AGORA</a:t>
            </a:r>
            <a:endParaRPr lang="en-GB" b="1" dirty="0">
              <a:solidFill>
                <a:schemeClr val="bg2">
                  <a:lumMod val="75000"/>
                  <a:lumOff val="2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20021847"/>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500"/>
                            </p:stCondLst>
                            <p:childTnLst>
                              <p:par>
                                <p:cTn id="9" presetID="14" presetClass="entr" presetSubtype="5"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randombar(vertical)">
                                      <p:cBhvr>
                                        <p:cTn id="11" dur="500"/>
                                        <p:tgtEl>
                                          <p:spTgt spid="7"/>
                                        </p:tgtEl>
                                      </p:cBhvr>
                                    </p:animEffect>
                                  </p:childTnLst>
                                </p:cTn>
                              </p:par>
                            </p:childTnLst>
                          </p:cTn>
                        </p:par>
                        <p:par>
                          <p:cTn id="12" fill="hold">
                            <p:stCondLst>
                              <p:cond delay="1000"/>
                            </p:stCondLst>
                            <p:childTnLst>
                              <p:par>
                                <p:cTn id="13" presetID="14" presetClass="entr" presetSubtype="5"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randombar(vertical)">
                                      <p:cBhvr>
                                        <p:cTn id="15" dur="500"/>
                                        <p:tgtEl>
                                          <p:spTgt spid="9"/>
                                        </p:tgtEl>
                                      </p:cBhvr>
                                    </p:animEffect>
                                  </p:childTnLst>
                                </p:cTn>
                              </p:par>
                            </p:childTnLst>
                          </p:cTn>
                        </p:par>
                        <p:par>
                          <p:cTn id="16" fill="hold">
                            <p:stCondLst>
                              <p:cond delay="1500"/>
                            </p:stCondLst>
                            <p:childTnLst>
                              <p:par>
                                <p:cTn id="17" presetID="14" presetClass="entr" presetSubtype="5"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randombar(vertical)">
                                      <p:cBhvr>
                                        <p:cTn id="19" dur="500"/>
                                        <p:tgtEl>
                                          <p:spTgt spid="10"/>
                                        </p:tgtEl>
                                      </p:cBhvr>
                                    </p:animEffect>
                                  </p:childTnLst>
                                </p:cTn>
                              </p:par>
                            </p:childTnLst>
                          </p:cTn>
                        </p:par>
                        <p:par>
                          <p:cTn id="20" fill="hold">
                            <p:stCondLst>
                              <p:cond delay="2000"/>
                            </p:stCondLst>
                            <p:childTnLst>
                              <p:par>
                                <p:cTn id="21" presetID="14" presetClass="entr" presetSubtype="10" fill="hold"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randombar(horizontal)">
                                      <p:cBhvr>
                                        <p:cTn id="23" dur="500"/>
                                        <p:tgtEl>
                                          <p:spTgt spid="15"/>
                                        </p:tgtEl>
                                      </p:cBhvr>
                                    </p:animEffect>
                                  </p:childTnLst>
                                </p:cTn>
                              </p:par>
                            </p:childTnLst>
                          </p:cTn>
                        </p:par>
                        <p:par>
                          <p:cTn id="24" fill="hold">
                            <p:stCondLst>
                              <p:cond delay="2500"/>
                            </p:stCondLst>
                            <p:childTnLst>
                              <p:par>
                                <p:cTn id="25" presetID="14" presetClass="entr" presetSubtype="10" fill="hold" nodeType="after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randombar(horizontal)">
                                      <p:cBhvr>
                                        <p:cTn id="27" dur="500"/>
                                        <p:tgtEl>
                                          <p:spTgt spid="16"/>
                                        </p:tgtEl>
                                      </p:cBhvr>
                                    </p:animEffect>
                                  </p:childTnLst>
                                </p:cTn>
                              </p:par>
                            </p:childTnLst>
                          </p:cTn>
                        </p:par>
                        <p:par>
                          <p:cTn id="28" fill="hold">
                            <p:stCondLst>
                              <p:cond delay="3000"/>
                            </p:stCondLst>
                            <p:childTnLst>
                              <p:par>
                                <p:cTn id="29" presetID="14" presetClass="entr" presetSubtype="5" fill="hold" grpId="0" nodeType="after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randombar(vertical)">
                                      <p:cBhvr>
                                        <p:cTn id="31" dur="500"/>
                                        <p:tgtEl>
                                          <p:spTgt spid="17"/>
                                        </p:tgtEl>
                                      </p:cBhvr>
                                    </p:animEffect>
                                  </p:childTnLst>
                                </p:cTn>
                              </p:par>
                            </p:childTnLst>
                          </p:cTn>
                        </p:par>
                        <p:par>
                          <p:cTn id="32" fill="hold">
                            <p:stCondLst>
                              <p:cond delay="3500"/>
                            </p:stCondLst>
                            <p:childTnLst>
                              <p:par>
                                <p:cTn id="33" presetID="14" presetClass="entr" presetSubtype="5" fill="hold" grpId="0" nodeType="after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randombar(vertical)">
                                      <p:cBhvr>
                                        <p:cTn id="35" dur="500"/>
                                        <p:tgtEl>
                                          <p:spTgt spid="18"/>
                                        </p:tgtEl>
                                      </p:cBhvr>
                                    </p:animEffect>
                                  </p:childTnLst>
                                </p:cTn>
                              </p:par>
                            </p:childTnLst>
                          </p:cTn>
                        </p:par>
                        <p:par>
                          <p:cTn id="36" fill="hold">
                            <p:stCondLst>
                              <p:cond delay="4000"/>
                            </p:stCondLst>
                            <p:childTnLst>
                              <p:par>
                                <p:cTn id="37" presetID="14" presetClass="entr" presetSubtype="5" fill="hold" grpId="0" nodeType="afterEffect">
                                  <p:stCondLst>
                                    <p:cond delay="0"/>
                                  </p:stCondLst>
                                  <p:childTnLst>
                                    <p:set>
                                      <p:cBhvr>
                                        <p:cTn id="38" dur="1" fill="hold">
                                          <p:stCondLst>
                                            <p:cond delay="0"/>
                                          </p:stCondLst>
                                        </p:cTn>
                                        <p:tgtEl>
                                          <p:spTgt spid="19"/>
                                        </p:tgtEl>
                                        <p:attrNameLst>
                                          <p:attrName>style.visibility</p:attrName>
                                        </p:attrNameLst>
                                      </p:cBhvr>
                                      <p:to>
                                        <p:strVal val="visible"/>
                                      </p:to>
                                    </p:set>
                                    <p:animEffect transition="in" filter="randombar(vertical)">
                                      <p:cBhvr>
                                        <p:cTn id="39"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7" grpId="0" animBg="1"/>
      <p:bldP spid="18" grpId="0"/>
      <p:bldP spid="19" grpId="0"/>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Aphrodisias</a:t>
            </a:r>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580112" y="214774"/>
            <a:ext cx="3293655" cy="4726394"/>
          </a:xfrm>
        </p:spPr>
      </p:pic>
      <p:sp>
        <p:nvSpPr>
          <p:cNvPr id="6" name="TextBox 5"/>
          <p:cNvSpPr txBox="1"/>
          <p:nvPr/>
        </p:nvSpPr>
        <p:spPr>
          <a:xfrm>
            <a:off x="395535" y="1447909"/>
            <a:ext cx="5058519" cy="646331"/>
          </a:xfrm>
          <a:prstGeom prst="rect">
            <a:avLst/>
          </a:prstGeom>
          <a:noFill/>
        </p:spPr>
        <p:txBody>
          <a:bodyPr wrap="square" rtlCol="0">
            <a:spAutoFit/>
          </a:bodyPr>
          <a:lstStyle/>
          <a:p>
            <a:r>
              <a:rPr lang="en-GB" dirty="0"/>
              <a:t>Die </a:t>
            </a:r>
            <a:r>
              <a:rPr lang="en-GB" dirty="0" err="1"/>
              <a:t>meisten</a:t>
            </a:r>
            <a:r>
              <a:rPr lang="en-GB" dirty="0"/>
              <a:t> </a:t>
            </a:r>
            <a:r>
              <a:rPr lang="en-GB" dirty="0" err="1"/>
              <a:t>Inschriften</a:t>
            </a:r>
            <a:r>
              <a:rPr lang="en-GB" dirty="0"/>
              <a:t> von den </a:t>
            </a:r>
            <a:br>
              <a:rPr lang="en-GB" dirty="0"/>
            </a:br>
            <a:r>
              <a:rPr lang="en-GB" dirty="0"/>
              <a:t>Hadrian </a:t>
            </a:r>
            <a:r>
              <a:rPr lang="en-GB" dirty="0" err="1"/>
              <a:t>Thermen</a:t>
            </a:r>
            <a:r>
              <a:rPr lang="en-GB" dirty="0"/>
              <a:t> und </a:t>
            </a:r>
            <a:r>
              <a:rPr lang="en-GB" dirty="0" err="1"/>
              <a:t>vom</a:t>
            </a:r>
            <a:r>
              <a:rPr lang="en-GB" dirty="0"/>
              <a:t> </a:t>
            </a:r>
            <a:r>
              <a:rPr lang="en-GB" dirty="0" err="1"/>
              <a:t>Aphrodisias</a:t>
            </a:r>
            <a:r>
              <a:rPr lang="en-GB" dirty="0"/>
              <a:t> </a:t>
            </a:r>
            <a:r>
              <a:rPr lang="en-GB" dirty="0" err="1"/>
              <a:t>Tempel</a:t>
            </a:r>
            <a:endParaRPr lang="en-GB" dirty="0"/>
          </a:p>
        </p:txBody>
      </p:sp>
      <p:sp>
        <p:nvSpPr>
          <p:cNvPr id="3" name="TextBox 2"/>
          <p:cNvSpPr txBox="1"/>
          <p:nvPr/>
        </p:nvSpPr>
        <p:spPr>
          <a:xfrm>
            <a:off x="5724128" y="4915034"/>
            <a:ext cx="3240360" cy="1754326"/>
          </a:xfrm>
          <a:prstGeom prst="rect">
            <a:avLst/>
          </a:prstGeom>
          <a:noFill/>
        </p:spPr>
        <p:txBody>
          <a:bodyPr wrap="square" rtlCol="0">
            <a:spAutoFit/>
          </a:bodyPr>
          <a:lstStyle/>
          <a:p>
            <a:pPr algn="ctr"/>
            <a:r>
              <a:rPr lang="de-DE" dirty="0"/>
              <a:t>Aphrodite: eine lokale karische Göttin.</a:t>
            </a:r>
          </a:p>
          <a:p>
            <a:pPr algn="ctr"/>
            <a:r>
              <a:rPr lang="de-DE" dirty="0"/>
              <a:t>Die hellenistische Ikonographie macht aus der lokalen „Aphrodite“ eine Universalgottheit</a:t>
            </a:r>
            <a:endParaRPr lang="en-GB" dirty="0"/>
          </a:p>
        </p:txBody>
      </p:sp>
      <p:pic>
        <p:nvPicPr>
          <p:cNvPr id="7" name="Picture 6"/>
          <p:cNvPicPr>
            <a:picLocks noChangeAspect="1"/>
          </p:cNvPicPr>
          <p:nvPr/>
        </p:nvPicPr>
        <p:blipFill>
          <a:blip r:embed="rId4" cstate="print">
            <a:duotone>
              <a:prstClr val="black"/>
              <a:schemeClr val="accent6">
                <a:tint val="45000"/>
                <a:satMod val="400000"/>
              </a:schemeClr>
            </a:duotone>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tretch>
            <a:fillRect/>
          </a:stretch>
        </p:blipFill>
        <p:spPr>
          <a:xfrm>
            <a:off x="251520" y="2019885"/>
            <a:ext cx="4320480" cy="4721483"/>
          </a:xfrm>
          <a:prstGeom prst="rect">
            <a:avLst/>
          </a:prstGeom>
        </p:spPr>
      </p:pic>
      <p:sp>
        <p:nvSpPr>
          <p:cNvPr id="8" name="Oval 7"/>
          <p:cNvSpPr/>
          <p:nvPr/>
        </p:nvSpPr>
        <p:spPr>
          <a:xfrm>
            <a:off x="827584" y="2204864"/>
            <a:ext cx="1800200" cy="1008112"/>
          </a:xfrm>
          <a:prstGeom prst="ellipse">
            <a:avLst/>
          </a:prstGeom>
          <a:solidFill>
            <a:schemeClr val="accent1">
              <a:alpha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763688" y="2123564"/>
            <a:ext cx="2232248" cy="369332"/>
          </a:xfrm>
          <a:prstGeom prst="rect">
            <a:avLst/>
          </a:prstGeom>
          <a:noFill/>
        </p:spPr>
        <p:txBody>
          <a:bodyPr wrap="square" rtlCol="0">
            <a:spAutoFit/>
          </a:bodyPr>
          <a:lstStyle/>
          <a:p>
            <a:r>
              <a:rPr lang="de-DE" b="1" dirty="0">
                <a:solidFill>
                  <a:schemeClr val="bg2">
                    <a:lumMod val="75000"/>
                    <a:lumOff val="25000"/>
                  </a:schemeClr>
                </a:solidFill>
                <a:effectLst>
                  <a:outerShdw blurRad="38100" dist="38100" dir="2700000" algn="tl">
                    <a:srgbClr val="000000">
                      <a:alpha val="43137"/>
                    </a:srgbClr>
                  </a:outerShdw>
                </a:effectLst>
              </a:rPr>
              <a:t>ARTEMIS TEMPEL</a:t>
            </a:r>
            <a:endParaRPr lang="en-GB" b="1" dirty="0">
              <a:solidFill>
                <a:schemeClr val="bg2">
                  <a:lumMod val="75000"/>
                  <a:lumOff val="25000"/>
                </a:schemeClr>
              </a:solidFill>
              <a:effectLst>
                <a:outerShdw blurRad="38100" dist="38100" dir="2700000" algn="tl">
                  <a:srgbClr val="000000">
                    <a:alpha val="43137"/>
                  </a:srgbClr>
                </a:outerShdw>
              </a:effectLst>
            </a:endParaRPr>
          </a:p>
        </p:txBody>
      </p:sp>
      <p:sp>
        <p:nvSpPr>
          <p:cNvPr id="10" name="TextBox 9"/>
          <p:cNvSpPr txBox="1"/>
          <p:nvPr/>
        </p:nvSpPr>
        <p:spPr>
          <a:xfrm>
            <a:off x="1115616" y="3789040"/>
            <a:ext cx="1440160" cy="369332"/>
          </a:xfrm>
          <a:prstGeom prst="rect">
            <a:avLst/>
          </a:prstGeom>
          <a:noFill/>
        </p:spPr>
        <p:txBody>
          <a:bodyPr wrap="square" rtlCol="0">
            <a:spAutoFit/>
          </a:bodyPr>
          <a:lstStyle/>
          <a:p>
            <a:pPr algn="ctr"/>
            <a:r>
              <a:rPr lang="de-DE" b="1" dirty="0">
                <a:solidFill>
                  <a:schemeClr val="bg2">
                    <a:lumMod val="75000"/>
                    <a:lumOff val="25000"/>
                  </a:schemeClr>
                </a:solidFill>
                <a:effectLst>
                  <a:outerShdw blurRad="38100" dist="38100" dir="2700000" algn="tl">
                    <a:srgbClr val="000000">
                      <a:alpha val="43137"/>
                    </a:srgbClr>
                  </a:outerShdw>
                </a:effectLst>
              </a:rPr>
              <a:t>AGORA</a:t>
            </a:r>
            <a:endParaRPr lang="en-GB" b="1" dirty="0">
              <a:solidFill>
                <a:schemeClr val="bg2">
                  <a:lumMod val="75000"/>
                  <a:lumOff val="2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9367317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horizontal)">
                                      <p:cBhvr>
                                        <p:cTn id="11" dur="500"/>
                                        <p:tgtEl>
                                          <p:spTgt spid="3"/>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randombar(horizontal)">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animBg="1"/>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6200000">
            <a:off x="3757015" y="1474913"/>
            <a:ext cx="6210910" cy="4148890"/>
          </a:xfrm>
          <a:prstGeom prst="rect">
            <a:avLst/>
          </a:prstGeom>
        </p:spPr>
      </p:pic>
      <p:sp>
        <p:nvSpPr>
          <p:cNvPr id="2" name="Title 1"/>
          <p:cNvSpPr>
            <a:spLocks noGrp="1"/>
          </p:cNvSpPr>
          <p:nvPr>
            <p:ph type="title"/>
          </p:nvPr>
        </p:nvSpPr>
        <p:spPr>
          <a:xfrm>
            <a:off x="457200" y="188640"/>
            <a:ext cx="8229600" cy="1143000"/>
          </a:xfrm>
        </p:spPr>
        <p:txBody>
          <a:bodyPr/>
          <a:lstStyle/>
          <a:p>
            <a:r>
              <a:rPr lang="en-GB" dirty="0" err="1"/>
              <a:t>Aphrodisias</a:t>
            </a:r>
            <a:endParaRPr lang="en-GB" dirty="0"/>
          </a:p>
        </p:txBody>
      </p:sp>
      <p:sp>
        <p:nvSpPr>
          <p:cNvPr id="3" name="Content Placeholder 2"/>
          <p:cNvSpPr>
            <a:spLocks noGrp="1"/>
          </p:cNvSpPr>
          <p:nvPr>
            <p:ph idx="1"/>
          </p:nvPr>
        </p:nvSpPr>
        <p:spPr>
          <a:xfrm>
            <a:off x="251520" y="1412776"/>
            <a:ext cx="4680520" cy="4525963"/>
          </a:xfrm>
        </p:spPr>
        <p:txBody>
          <a:bodyPr>
            <a:normAutofit/>
          </a:bodyPr>
          <a:lstStyle/>
          <a:p>
            <a:r>
              <a:rPr lang="en-GB" sz="2000" b="1" dirty="0" err="1">
                <a:solidFill>
                  <a:schemeClr val="accent5">
                    <a:lumMod val="60000"/>
                    <a:lumOff val="40000"/>
                  </a:schemeClr>
                </a:solidFill>
                <a:effectLst>
                  <a:outerShdw blurRad="38100" dist="38100" dir="2700000" algn="tl">
                    <a:srgbClr val="000000">
                      <a:alpha val="43137"/>
                    </a:srgbClr>
                  </a:outerShdw>
                </a:effectLst>
              </a:rPr>
              <a:t>Männliche</a:t>
            </a:r>
            <a:r>
              <a:rPr lang="en-GB" sz="2000" b="1" dirty="0">
                <a:solidFill>
                  <a:schemeClr val="accent5">
                    <a:lumMod val="60000"/>
                    <a:lumOff val="40000"/>
                  </a:schemeClr>
                </a:solidFill>
                <a:effectLst>
                  <a:outerShdw blurRad="38100" dist="38100" dir="2700000" algn="tl">
                    <a:srgbClr val="000000">
                      <a:alpha val="43137"/>
                    </a:srgbClr>
                  </a:outerShdw>
                </a:effectLst>
              </a:rPr>
              <a:t> </a:t>
            </a:r>
            <a:r>
              <a:rPr lang="en-GB" sz="2000" b="1" dirty="0" err="1">
                <a:solidFill>
                  <a:schemeClr val="accent5">
                    <a:lumMod val="60000"/>
                    <a:lumOff val="40000"/>
                  </a:schemeClr>
                </a:solidFill>
                <a:effectLst>
                  <a:outerShdw blurRad="38100" dist="38100" dir="2700000" algn="tl">
                    <a:srgbClr val="000000">
                      <a:alpha val="43137"/>
                    </a:srgbClr>
                  </a:outerShdw>
                </a:effectLst>
              </a:rPr>
              <a:t>Priester</a:t>
            </a:r>
            <a:r>
              <a:rPr lang="en-GB" sz="2000" b="1" dirty="0">
                <a:solidFill>
                  <a:schemeClr val="accent5">
                    <a:lumMod val="60000"/>
                    <a:lumOff val="40000"/>
                  </a:schemeClr>
                </a:solidFill>
                <a:effectLst>
                  <a:outerShdw blurRad="38100" dist="38100" dir="2700000" algn="tl">
                    <a:srgbClr val="000000">
                      <a:alpha val="43137"/>
                    </a:srgbClr>
                  </a:outerShdw>
                </a:effectLst>
              </a:rPr>
              <a:t> </a:t>
            </a:r>
            <a:br>
              <a:rPr lang="en-GB" sz="2000" b="1" dirty="0">
                <a:solidFill>
                  <a:schemeClr val="accent5">
                    <a:lumMod val="60000"/>
                    <a:lumOff val="40000"/>
                  </a:schemeClr>
                </a:solidFill>
                <a:effectLst>
                  <a:outerShdw blurRad="38100" dist="38100" dir="2700000" algn="tl">
                    <a:srgbClr val="000000">
                      <a:alpha val="43137"/>
                    </a:srgbClr>
                  </a:outerShdw>
                </a:effectLst>
              </a:rPr>
            </a:br>
            <a:r>
              <a:rPr lang="en-GB" sz="2000" b="1" dirty="0" err="1">
                <a:solidFill>
                  <a:schemeClr val="accent5">
                    <a:lumMod val="60000"/>
                    <a:lumOff val="40000"/>
                  </a:schemeClr>
                </a:solidFill>
                <a:effectLst>
                  <a:outerShdw blurRad="38100" dist="38100" dir="2700000" algn="tl">
                    <a:srgbClr val="000000">
                      <a:alpha val="43137"/>
                    </a:srgbClr>
                  </a:outerShdw>
                </a:effectLst>
              </a:rPr>
              <a:t>für</a:t>
            </a:r>
            <a:r>
              <a:rPr lang="en-GB" sz="2000" b="1" dirty="0">
                <a:solidFill>
                  <a:schemeClr val="accent5">
                    <a:lumMod val="60000"/>
                    <a:lumOff val="40000"/>
                  </a:schemeClr>
                </a:solidFill>
                <a:effectLst>
                  <a:outerShdw blurRad="38100" dist="38100" dir="2700000" algn="tl">
                    <a:srgbClr val="000000">
                      <a:alpha val="43137"/>
                    </a:srgbClr>
                  </a:outerShdw>
                </a:effectLst>
              </a:rPr>
              <a:t> Aphrodite </a:t>
            </a:r>
          </a:p>
          <a:p>
            <a:r>
              <a:rPr lang="en-GB" sz="2000" dirty="0" err="1">
                <a:solidFill>
                  <a:schemeClr val="accent5">
                    <a:lumMod val="60000"/>
                    <a:lumOff val="40000"/>
                  </a:schemeClr>
                </a:solidFill>
                <a:effectLst>
                  <a:outerShdw blurRad="38100" dist="38100" dir="2700000" algn="tl">
                    <a:srgbClr val="000000">
                      <a:alpha val="43137"/>
                    </a:srgbClr>
                  </a:outerShdw>
                </a:effectLst>
              </a:rPr>
              <a:t>z.B</a:t>
            </a:r>
            <a:r>
              <a:rPr lang="en-GB" sz="2000" dirty="0">
                <a:solidFill>
                  <a:schemeClr val="accent5">
                    <a:lumMod val="60000"/>
                    <a:lumOff val="40000"/>
                  </a:schemeClr>
                </a:solidFill>
                <a:effectLst>
                  <a:outerShdw blurRad="38100" dist="38100" dir="2700000" algn="tl">
                    <a:srgbClr val="000000">
                      <a:alpha val="43137"/>
                    </a:srgbClr>
                  </a:outerShdw>
                </a:effectLst>
              </a:rPr>
              <a:t>.</a:t>
            </a:r>
          </a:p>
          <a:p>
            <a:pPr lvl="1"/>
            <a:r>
              <a:rPr lang="vi-VN" sz="1800" dirty="0">
                <a:solidFill>
                  <a:schemeClr val="accent5">
                    <a:lumMod val="60000"/>
                    <a:lumOff val="40000"/>
                  </a:schemeClr>
                </a:solidFill>
                <a:effectLst>
                  <a:outerShdw blurRad="38100" dist="38100" dir="2700000" algn="tl">
                    <a:srgbClr val="000000">
                      <a:alpha val="43137"/>
                    </a:srgbClr>
                  </a:outerShdw>
                </a:effectLst>
              </a:rPr>
              <a:t>Γάϊος Ἰούλιος Ζώ[ι]λος̣ ὁ ἱερεὺς θε̣ο̣ῦ Ἀφροδείτη[ς] σωτὴρ καὶ εὐεργέτης τῆς πατρίδος τὸ ἱε̣ρ̣ὸν̣ Ἀφροδε̣ί̣τῃ</a:t>
            </a:r>
            <a:endParaRPr lang="en-GB" sz="1800" dirty="0">
              <a:solidFill>
                <a:schemeClr val="accent5">
                  <a:lumMod val="60000"/>
                  <a:lumOff val="40000"/>
                </a:schemeClr>
              </a:solidFill>
              <a:effectLst>
                <a:outerShdw blurRad="38100" dist="38100" dir="2700000" algn="tl">
                  <a:srgbClr val="000000">
                    <a:alpha val="43137"/>
                  </a:srgbClr>
                </a:outerShdw>
              </a:effectLst>
            </a:endParaRPr>
          </a:p>
          <a:p>
            <a:pPr lvl="1"/>
            <a:r>
              <a:rPr lang="en-GB" sz="1800" dirty="0">
                <a:solidFill>
                  <a:schemeClr val="accent5">
                    <a:lumMod val="60000"/>
                    <a:lumOff val="40000"/>
                  </a:schemeClr>
                </a:solidFill>
                <a:effectLst>
                  <a:outerShdw blurRad="38100" dist="38100" dir="2700000" algn="tl">
                    <a:srgbClr val="000000">
                      <a:alpha val="43137"/>
                    </a:srgbClr>
                  </a:outerShdw>
                </a:effectLst>
              </a:rPr>
              <a:t>Gaius </a:t>
            </a:r>
            <a:r>
              <a:rPr lang="en-GB" sz="1800" dirty="0" err="1">
                <a:solidFill>
                  <a:schemeClr val="accent5">
                    <a:lumMod val="60000"/>
                    <a:lumOff val="40000"/>
                  </a:schemeClr>
                </a:solidFill>
                <a:effectLst>
                  <a:outerShdw blurRad="38100" dist="38100" dir="2700000" algn="tl">
                    <a:srgbClr val="000000">
                      <a:alpha val="43137"/>
                    </a:srgbClr>
                  </a:outerShdw>
                </a:effectLst>
              </a:rPr>
              <a:t>Iulius</a:t>
            </a:r>
            <a:r>
              <a:rPr lang="en-GB" sz="1800" dirty="0">
                <a:solidFill>
                  <a:schemeClr val="accent5">
                    <a:lumMod val="60000"/>
                    <a:lumOff val="40000"/>
                  </a:schemeClr>
                </a:solidFill>
                <a:effectLst>
                  <a:outerShdw blurRad="38100" dist="38100" dir="2700000" algn="tl">
                    <a:srgbClr val="000000">
                      <a:alpha val="43137"/>
                    </a:srgbClr>
                  </a:outerShdw>
                </a:effectLst>
              </a:rPr>
              <a:t> </a:t>
            </a:r>
            <a:r>
              <a:rPr lang="en-GB" sz="1800" dirty="0" err="1">
                <a:solidFill>
                  <a:schemeClr val="accent5">
                    <a:lumMod val="60000"/>
                    <a:lumOff val="40000"/>
                  </a:schemeClr>
                </a:solidFill>
                <a:effectLst>
                  <a:outerShdw blurRad="38100" dist="38100" dir="2700000" algn="tl">
                    <a:srgbClr val="000000">
                      <a:alpha val="43137"/>
                    </a:srgbClr>
                  </a:outerShdw>
                </a:effectLst>
              </a:rPr>
              <a:t>Zoilos</a:t>
            </a:r>
            <a:r>
              <a:rPr lang="en-GB" sz="1800" dirty="0">
                <a:solidFill>
                  <a:schemeClr val="accent5">
                    <a:lumMod val="60000"/>
                    <a:lumOff val="40000"/>
                  </a:schemeClr>
                </a:solidFill>
                <a:effectLst>
                  <a:outerShdw blurRad="38100" dist="38100" dir="2700000" algn="tl">
                    <a:srgbClr val="000000">
                      <a:alpha val="43137"/>
                    </a:srgbClr>
                  </a:outerShdw>
                </a:effectLst>
              </a:rPr>
              <a:t>, </a:t>
            </a:r>
            <a:r>
              <a:rPr lang="en-GB" sz="1800" dirty="0" err="1">
                <a:solidFill>
                  <a:schemeClr val="accent5">
                    <a:lumMod val="60000"/>
                    <a:lumOff val="40000"/>
                  </a:schemeClr>
                </a:solidFill>
                <a:effectLst>
                  <a:outerShdw blurRad="38100" dist="38100" dir="2700000" algn="tl">
                    <a:srgbClr val="000000">
                      <a:alpha val="43137"/>
                    </a:srgbClr>
                  </a:outerShdw>
                </a:effectLst>
              </a:rPr>
              <a:t>Priester</a:t>
            </a:r>
            <a:r>
              <a:rPr lang="en-GB" sz="1800" dirty="0">
                <a:solidFill>
                  <a:schemeClr val="accent5">
                    <a:lumMod val="60000"/>
                    <a:lumOff val="40000"/>
                  </a:schemeClr>
                </a:solidFill>
                <a:effectLst>
                  <a:outerShdw blurRad="38100" dist="38100" dir="2700000" algn="tl">
                    <a:srgbClr val="000000">
                      <a:alpha val="43137"/>
                    </a:srgbClr>
                  </a:outerShdw>
                </a:effectLst>
              </a:rPr>
              <a:t> (</a:t>
            </a:r>
            <a:r>
              <a:rPr lang="vi-VN" sz="1800" i="1" dirty="0">
                <a:solidFill>
                  <a:schemeClr val="accent5">
                    <a:lumMod val="60000"/>
                    <a:lumOff val="40000"/>
                  </a:schemeClr>
                </a:solidFill>
                <a:effectLst>
                  <a:outerShdw blurRad="38100" dist="38100" dir="2700000" algn="tl">
                    <a:srgbClr val="000000">
                      <a:alpha val="43137"/>
                    </a:srgbClr>
                  </a:outerShdw>
                </a:effectLst>
              </a:rPr>
              <a:t>ἱερεὺς</a:t>
            </a:r>
            <a:r>
              <a:rPr lang="en-GB" sz="1800" dirty="0">
                <a:solidFill>
                  <a:schemeClr val="accent5">
                    <a:lumMod val="60000"/>
                    <a:lumOff val="40000"/>
                  </a:schemeClr>
                </a:solidFill>
                <a:effectLst>
                  <a:outerShdw blurRad="38100" dist="38100" dir="2700000" algn="tl">
                    <a:srgbClr val="000000">
                      <a:alpha val="43137"/>
                    </a:srgbClr>
                  </a:outerShdw>
                </a:effectLst>
              </a:rPr>
              <a:t>) der </a:t>
            </a:r>
            <a:r>
              <a:rPr lang="en-GB" sz="1800" dirty="0" err="1">
                <a:solidFill>
                  <a:schemeClr val="accent5">
                    <a:lumMod val="60000"/>
                    <a:lumOff val="40000"/>
                  </a:schemeClr>
                </a:solidFill>
                <a:effectLst>
                  <a:outerShdw blurRad="38100" dist="38100" dir="2700000" algn="tl">
                    <a:srgbClr val="000000">
                      <a:alpha val="43137"/>
                    </a:srgbClr>
                  </a:outerShdw>
                </a:effectLst>
              </a:rPr>
              <a:t>Göttin</a:t>
            </a:r>
            <a:r>
              <a:rPr lang="en-GB" sz="1800" dirty="0">
                <a:solidFill>
                  <a:schemeClr val="accent5">
                    <a:lumMod val="60000"/>
                    <a:lumOff val="40000"/>
                  </a:schemeClr>
                </a:solidFill>
                <a:effectLst>
                  <a:outerShdw blurRad="38100" dist="38100" dir="2700000" algn="tl">
                    <a:srgbClr val="000000">
                      <a:alpha val="43137"/>
                    </a:srgbClr>
                  </a:outerShdw>
                </a:effectLst>
              </a:rPr>
              <a:t> Aphrodite, </a:t>
            </a:r>
            <a:r>
              <a:rPr lang="en-GB" sz="1800" dirty="0" err="1">
                <a:solidFill>
                  <a:schemeClr val="accent5">
                    <a:lumMod val="60000"/>
                    <a:lumOff val="40000"/>
                  </a:schemeClr>
                </a:solidFill>
                <a:effectLst>
                  <a:outerShdw blurRad="38100" dist="38100" dir="2700000" algn="tl">
                    <a:srgbClr val="000000">
                      <a:alpha val="43137"/>
                    </a:srgbClr>
                  </a:outerShdw>
                </a:effectLst>
              </a:rPr>
              <a:t>Retter</a:t>
            </a:r>
            <a:r>
              <a:rPr lang="en-GB" sz="1800" dirty="0">
                <a:solidFill>
                  <a:schemeClr val="accent5">
                    <a:lumMod val="60000"/>
                    <a:lumOff val="40000"/>
                  </a:schemeClr>
                </a:solidFill>
                <a:effectLst>
                  <a:outerShdw blurRad="38100" dist="38100" dir="2700000" algn="tl">
                    <a:srgbClr val="000000">
                      <a:alpha val="43137"/>
                    </a:srgbClr>
                  </a:outerShdw>
                </a:effectLst>
              </a:rPr>
              <a:t> und </a:t>
            </a:r>
            <a:r>
              <a:rPr lang="en-GB" sz="1800" dirty="0" err="1">
                <a:solidFill>
                  <a:schemeClr val="accent5">
                    <a:lumMod val="60000"/>
                    <a:lumOff val="40000"/>
                  </a:schemeClr>
                </a:solidFill>
                <a:effectLst>
                  <a:outerShdw blurRad="38100" dist="38100" dir="2700000" algn="tl">
                    <a:srgbClr val="000000">
                      <a:alpha val="43137"/>
                    </a:srgbClr>
                  </a:outerShdw>
                </a:effectLst>
              </a:rPr>
              <a:t>Wohltäter</a:t>
            </a:r>
            <a:r>
              <a:rPr lang="en-GB" sz="1800" dirty="0">
                <a:solidFill>
                  <a:schemeClr val="accent5">
                    <a:lumMod val="60000"/>
                    <a:lumOff val="40000"/>
                  </a:schemeClr>
                </a:solidFill>
                <a:effectLst>
                  <a:outerShdw blurRad="38100" dist="38100" dir="2700000" algn="tl">
                    <a:srgbClr val="000000">
                      <a:alpha val="43137"/>
                    </a:srgbClr>
                  </a:outerShdw>
                </a:effectLst>
              </a:rPr>
              <a:t> seines </a:t>
            </a:r>
            <a:r>
              <a:rPr lang="en-GB" sz="1800" dirty="0" err="1">
                <a:solidFill>
                  <a:schemeClr val="accent5">
                    <a:lumMod val="60000"/>
                    <a:lumOff val="40000"/>
                  </a:schemeClr>
                </a:solidFill>
                <a:effectLst>
                  <a:outerShdw blurRad="38100" dist="38100" dir="2700000" algn="tl">
                    <a:srgbClr val="000000">
                      <a:alpha val="43137"/>
                    </a:srgbClr>
                  </a:outerShdw>
                </a:effectLst>
              </a:rPr>
              <a:t>Landes</a:t>
            </a:r>
            <a:r>
              <a:rPr lang="en-GB" sz="1800" dirty="0">
                <a:solidFill>
                  <a:schemeClr val="accent5">
                    <a:lumMod val="60000"/>
                    <a:lumOff val="40000"/>
                  </a:schemeClr>
                </a:solidFill>
                <a:effectLst>
                  <a:outerShdw blurRad="38100" dist="38100" dir="2700000" algn="tl">
                    <a:srgbClr val="000000">
                      <a:alpha val="43137"/>
                    </a:srgbClr>
                  </a:outerShdw>
                </a:effectLst>
              </a:rPr>
              <a:t> (</a:t>
            </a:r>
            <a:r>
              <a:rPr lang="en-GB" sz="1800" dirty="0" err="1">
                <a:solidFill>
                  <a:schemeClr val="accent5">
                    <a:lumMod val="60000"/>
                    <a:lumOff val="40000"/>
                  </a:schemeClr>
                </a:solidFill>
                <a:effectLst>
                  <a:outerShdw blurRad="38100" dist="38100" dir="2700000" algn="tl">
                    <a:srgbClr val="000000">
                      <a:alpha val="43137"/>
                    </a:srgbClr>
                  </a:outerShdw>
                </a:effectLst>
              </a:rPr>
              <a:t>stiftete</a:t>
            </a:r>
            <a:r>
              <a:rPr lang="en-GB" sz="1800" dirty="0">
                <a:solidFill>
                  <a:schemeClr val="accent5">
                    <a:lumMod val="60000"/>
                    <a:lumOff val="40000"/>
                  </a:schemeClr>
                </a:solidFill>
                <a:effectLst>
                  <a:outerShdw blurRad="38100" dist="38100" dir="2700000" algn="tl">
                    <a:srgbClr val="000000">
                      <a:alpha val="43137"/>
                    </a:srgbClr>
                  </a:outerShdw>
                </a:effectLst>
              </a:rPr>
              <a:t>?) dieses </a:t>
            </a:r>
            <a:r>
              <a:rPr lang="en-GB" sz="1800" dirty="0" err="1">
                <a:solidFill>
                  <a:schemeClr val="accent5">
                    <a:lumMod val="60000"/>
                    <a:lumOff val="40000"/>
                  </a:schemeClr>
                </a:solidFill>
                <a:effectLst>
                  <a:outerShdw blurRad="38100" dist="38100" dir="2700000" algn="tl">
                    <a:srgbClr val="000000">
                      <a:alpha val="43137"/>
                    </a:srgbClr>
                  </a:outerShdw>
                </a:effectLst>
              </a:rPr>
              <a:t>Heiligtum</a:t>
            </a:r>
            <a:r>
              <a:rPr lang="en-GB" sz="1800" dirty="0">
                <a:solidFill>
                  <a:schemeClr val="accent5">
                    <a:lumMod val="60000"/>
                    <a:lumOff val="40000"/>
                  </a:schemeClr>
                </a:solidFill>
                <a:effectLst>
                  <a:outerShdw blurRad="38100" dist="38100" dir="2700000" algn="tl">
                    <a:srgbClr val="000000">
                      <a:alpha val="43137"/>
                    </a:srgbClr>
                  </a:outerShdw>
                </a:effectLst>
              </a:rPr>
              <a:t> an Aphrodite. </a:t>
            </a:r>
          </a:p>
        </p:txBody>
      </p:sp>
      <p:sp>
        <p:nvSpPr>
          <p:cNvPr id="5" name="TextBox 4"/>
          <p:cNvSpPr txBox="1"/>
          <p:nvPr/>
        </p:nvSpPr>
        <p:spPr>
          <a:xfrm>
            <a:off x="179512" y="6095037"/>
            <a:ext cx="4464497" cy="646331"/>
          </a:xfrm>
          <a:prstGeom prst="rect">
            <a:avLst/>
          </a:prstGeom>
          <a:noFill/>
        </p:spPr>
        <p:txBody>
          <a:bodyPr wrap="square" rtlCol="0">
            <a:spAutoFit/>
          </a:bodyPr>
          <a:lstStyle/>
          <a:p>
            <a:r>
              <a:rPr lang="en-GB" sz="1200" dirty="0" err="1">
                <a:solidFill>
                  <a:schemeClr val="tx1">
                    <a:lumMod val="65000"/>
                  </a:schemeClr>
                </a:solidFill>
              </a:rPr>
              <a:t>Spätes</a:t>
            </a:r>
            <a:r>
              <a:rPr lang="en-GB" sz="1200" dirty="0">
                <a:solidFill>
                  <a:schemeClr val="tx1">
                    <a:lumMod val="65000"/>
                  </a:schemeClr>
                </a:solidFill>
              </a:rPr>
              <a:t> 1. </a:t>
            </a:r>
            <a:r>
              <a:rPr lang="en-GB" sz="1200" dirty="0" err="1">
                <a:solidFill>
                  <a:schemeClr val="tx1">
                    <a:lumMod val="65000"/>
                  </a:schemeClr>
                </a:solidFill>
              </a:rPr>
              <a:t>Jh</a:t>
            </a:r>
            <a:r>
              <a:rPr lang="en-GB" sz="1200" dirty="0">
                <a:solidFill>
                  <a:schemeClr val="tx1">
                    <a:lumMod val="65000"/>
                  </a:schemeClr>
                </a:solidFill>
              </a:rPr>
              <a:t>. </a:t>
            </a:r>
            <a:r>
              <a:rPr lang="en-GB" sz="1200" dirty="0" err="1">
                <a:solidFill>
                  <a:schemeClr val="tx1">
                    <a:lumMod val="65000"/>
                  </a:schemeClr>
                </a:solidFill>
              </a:rPr>
              <a:t>Jh</a:t>
            </a:r>
            <a:r>
              <a:rPr lang="en-GB" sz="1200" dirty="0">
                <a:solidFill>
                  <a:schemeClr val="tx1">
                    <a:lumMod val="65000"/>
                  </a:schemeClr>
                </a:solidFill>
              </a:rPr>
              <a:t>. v. Chr. – </a:t>
            </a:r>
            <a:r>
              <a:rPr lang="en-GB" sz="1200" dirty="0" err="1">
                <a:solidFill>
                  <a:schemeClr val="tx1">
                    <a:lumMod val="65000"/>
                  </a:schemeClr>
                </a:solidFill>
              </a:rPr>
              <a:t>Im</a:t>
            </a:r>
            <a:r>
              <a:rPr lang="en-GB" sz="1200" dirty="0">
                <a:solidFill>
                  <a:schemeClr val="tx1">
                    <a:lumMod val="65000"/>
                  </a:schemeClr>
                </a:solidFill>
              </a:rPr>
              <a:t> Atrium des </a:t>
            </a:r>
            <a:r>
              <a:rPr lang="en-GB" sz="1200" dirty="0" err="1">
                <a:solidFill>
                  <a:schemeClr val="tx1">
                    <a:lumMod val="65000"/>
                  </a:schemeClr>
                </a:solidFill>
              </a:rPr>
              <a:t>Tempels</a:t>
            </a:r>
            <a:r>
              <a:rPr lang="en-GB" sz="1200" dirty="0">
                <a:solidFill>
                  <a:schemeClr val="tx1">
                    <a:lumMod val="65000"/>
                  </a:schemeClr>
                </a:solidFill>
              </a:rPr>
              <a:t> </a:t>
            </a:r>
            <a:r>
              <a:rPr lang="en-GB" sz="1200" dirty="0" err="1">
                <a:solidFill>
                  <a:schemeClr val="tx1">
                    <a:lumMod val="65000"/>
                  </a:schemeClr>
                </a:solidFill>
              </a:rPr>
              <a:t>gefunden</a:t>
            </a:r>
            <a:r>
              <a:rPr lang="en-GB" sz="1200" dirty="0">
                <a:solidFill>
                  <a:schemeClr val="tx1">
                    <a:lumMod val="65000"/>
                  </a:schemeClr>
                </a:solidFill>
              </a:rPr>
              <a:t>; </a:t>
            </a:r>
            <a:r>
              <a:rPr lang="en-GB" sz="1200" dirty="0" err="1">
                <a:solidFill>
                  <a:schemeClr val="tx1">
                    <a:lumMod val="65000"/>
                  </a:schemeClr>
                </a:solidFill>
              </a:rPr>
              <a:t>ursprünglich</a:t>
            </a:r>
            <a:r>
              <a:rPr lang="en-GB" sz="1200" dirty="0">
                <a:solidFill>
                  <a:schemeClr val="tx1">
                    <a:lumMod val="65000"/>
                  </a:schemeClr>
                </a:solidFill>
              </a:rPr>
              <a:t> </a:t>
            </a:r>
            <a:r>
              <a:rPr lang="en-GB" sz="1200" dirty="0" err="1">
                <a:solidFill>
                  <a:schemeClr val="tx1">
                    <a:lumMod val="65000"/>
                  </a:schemeClr>
                </a:solidFill>
              </a:rPr>
              <a:t>wohl</a:t>
            </a:r>
            <a:r>
              <a:rPr lang="en-GB" sz="1200" dirty="0">
                <a:solidFill>
                  <a:schemeClr val="tx1">
                    <a:lumMod val="65000"/>
                  </a:schemeClr>
                </a:solidFill>
              </a:rPr>
              <a:t> </a:t>
            </a:r>
            <a:r>
              <a:rPr lang="en-GB" sz="1200" dirty="0" err="1">
                <a:solidFill>
                  <a:schemeClr val="tx1">
                    <a:lumMod val="65000"/>
                  </a:schemeClr>
                </a:solidFill>
              </a:rPr>
              <a:t>Architrav</a:t>
            </a:r>
            <a:r>
              <a:rPr lang="en-GB" sz="1200" dirty="0">
                <a:solidFill>
                  <a:schemeClr val="tx1">
                    <a:lumMod val="65000"/>
                  </a:schemeClr>
                </a:solidFill>
              </a:rPr>
              <a:t> des </a:t>
            </a:r>
            <a:r>
              <a:rPr lang="en-GB" sz="1200" dirty="0" err="1">
                <a:solidFill>
                  <a:schemeClr val="tx1">
                    <a:lumMod val="65000"/>
                  </a:schemeClr>
                </a:solidFill>
              </a:rPr>
              <a:t>westl</a:t>
            </a:r>
            <a:r>
              <a:rPr lang="en-GB" sz="1200" dirty="0">
                <a:solidFill>
                  <a:schemeClr val="tx1">
                    <a:lumMod val="65000"/>
                  </a:schemeClr>
                </a:solidFill>
              </a:rPr>
              <a:t>. </a:t>
            </a:r>
            <a:r>
              <a:rPr lang="en-GB" sz="1200" dirty="0" err="1">
                <a:solidFill>
                  <a:schemeClr val="tx1">
                    <a:lumMod val="65000"/>
                  </a:schemeClr>
                </a:solidFill>
              </a:rPr>
              <a:t>Haupttores</a:t>
            </a:r>
            <a:r>
              <a:rPr lang="en-GB" sz="1200" dirty="0">
                <a:solidFill>
                  <a:schemeClr val="tx1">
                    <a:lumMod val="65000"/>
                  </a:schemeClr>
                </a:solidFill>
              </a:rPr>
              <a:t> des </a:t>
            </a:r>
            <a:r>
              <a:rPr lang="en-GB" sz="1200" dirty="0" err="1">
                <a:solidFill>
                  <a:schemeClr val="tx1">
                    <a:lumMod val="65000"/>
                  </a:schemeClr>
                </a:solidFill>
              </a:rPr>
              <a:t>Tempels</a:t>
            </a:r>
            <a:endParaRPr lang="en-GB" sz="1200" dirty="0">
              <a:solidFill>
                <a:schemeClr val="tx1">
                  <a:lumMod val="65000"/>
                </a:schemeClr>
              </a:solidFill>
            </a:endParaRPr>
          </a:p>
          <a:p>
            <a:r>
              <a:rPr lang="nb-NO" sz="1200" i="1" dirty="0">
                <a:solidFill>
                  <a:schemeClr val="tx1">
                    <a:lumMod val="65000"/>
                  </a:schemeClr>
                </a:solidFill>
              </a:rPr>
              <a:t>SEG</a:t>
            </a:r>
            <a:r>
              <a:rPr lang="nb-NO" sz="1200" dirty="0">
                <a:solidFill>
                  <a:schemeClr val="tx1">
                    <a:lumMod val="65000"/>
                  </a:schemeClr>
                </a:solidFill>
              </a:rPr>
              <a:t> 1982,1097, </a:t>
            </a:r>
            <a:r>
              <a:rPr lang="nb-NO" sz="1200" i="1" dirty="0">
                <a:solidFill>
                  <a:schemeClr val="tx1">
                    <a:lumMod val="65000"/>
                  </a:schemeClr>
                </a:solidFill>
              </a:rPr>
              <a:t>BE</a:t>
            </a:r>
            <a:r>
              <a:rPr lang="nb-NO" sz="1200" dirty="0">
                <a:solidFill>
                  <a:schemeClr val="tx1">
                    <a:lumMod val="65000"/>
                  </a:schemeClr>
                </a:solidFill>
              </a:rPr>
              <a:t> 1983, 388, </a:t>
            </a:r>
            <a:r>
              <a:rPr lang="nb-NO" sz="1200" i="1" dirty="0">
                <a:solidFill>
                  <a:schemeClr val="tx1">
                    <a:lumMod val="65000"/>
                  </a:schemeClr>
                </a:solidFill>
              </a:rPr>
              <a:t>AE</a:t>
            </a:r>
            <a:r>
              <a:rPr lang="nb-NO" sz="1200" dirty="0">
                <a:solidFill>
                  <a:schemeClr val="tx1">
                    <a:lumMod val="65000"/>
                  </a:schemeClr>
                </a:solidFill>
              </a:rPr>
              <a:t> 1984, 878</a:t>
            </a:r>
            <a:endParaRPr lang="en-GB" sz="1200" dirty="0">
              <a:solidFill>
                <a:schemeClr val="tx1">
                  <a:lumMod val="65000"/>
                </a:schemeClr>
              </a:solidFill>
            </a:endParaRPr>
          </a:p>
        </p:txBody>
      </p:sp>
    </p:spTree>
    <p:extLst>
      <p:ext uri="{BB962C8B-B14F-4D97-AF65-F5344CB8AC3E}">
        <p14:creationId xmlns:p14="http://schemas.microsoft.com/office/powerpoint/2010/main" val="91170617"/>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4" presetClass="entr" presetSubtype="5"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randombar(vertical)">
                                      <p:cBhvr>
                                        <p:cTn id="13" dur="500"/>
                                        <p:tgtEl>
                                          <p:spTgt spid="3">
                                            <p:txEl>
                                              <p:pRg st="0" end="0"/>
                                            </p:txEl>
                                          </p:spTgt>
                                        </p:tgtEl>
                                      </p:cBhvr>
                                    </p:animEffect>
                                  </p:childTnLst>
                                </p:cTn>
                              </p:par>
                            </p:childTnLst>
                          </p:cTn>
                        </p:par>
                        <p:par>
                          <p:cTn id="14" fill="hold">
                            <p:stCondLst>
                              <p:cond delay="1500"/>
                            </p:stCondLst>
                            <p:childTnLst>
                              <p:par>
                                <p:cTn id="15" presetID="14" presetClass="entr" presetSubtype="5"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vertical)">
                                      <p:cBhvr>
                                        <p:cTn id="17" dur="500"/>
                                        <p:tgtEl>
                                          <p:spTgt spid="3">
                                            <p:txEl>
                                              <p:pRg st="1" end="1"/>
                                            </p:txEl>
                                          </p:spTgt>
                                        </p:tgtEl>
                                      </p:cBhvr>
                                    </p:animEffect>
                                  </p:childTnLst>
                                </p:cTn>
                              </p:par>
                            </p:childTnLst>
                          </p:cTn>
                        </p:par>
                        <p:par>
                          <p:cTn id="18" fill="hold">
                            <p:stCondLst>
                              <p:cond delay="2000"/>
                            </p:stCondLst>
                            <p:childTnLst>
                              <p:par>
                                <p:cTn id="19" presetID="14" presetClass="entr" presetSubtype="5"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randombar(vertical)">
                                      <p:cBhvr>
                                        <p:cTn id="21" dur="500"/>
                                        <p:tgtEl>
                                          <p:spTgt spid="3">
                                            <p:txEl>
                                              <p:pRg st="2" end="2"/>
                                            </p:txEl>
                                          </p:spTgt>
                                        </p:tgtEl>
                                      </p:cBhvr>
                                    </p:animEffect>
                                  </p:childTnLst>
                                </p:cTn>
                              </p:par>
                            </p:childTnLst>
                          </p:cTn>
                        </p:par>
                        <p:par>
                          <p:cTn id="22" fill="hold">
                            <p:stCondLst>
                              <p:cond delay="2500"/>
                            </p:stCondLst>
                            <p:childTnLst>
                              <p:par>
                                <p:cTn id="23" presetID="14" presetClass="entr" presetSubtype="5"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randombar(vertical)">
                                      <p:cBhvr>
                                        <p:cTn id="25" dur="500"/>
                                        <p:tgtEl>
                                          <p:spTgt spid="3">
                                            <p:txEl>
                                              <p:pRg st="3" end="3"/>
                                            </p:txEl>
                                          </p:spTgt>
                                        </p:tgtEl>
                                      </p:cBhvr>
                                    </p:animEffect>
                                  </p:childTnLst>
                                </p:cTn>
                              </p:par>
                            </p:childTnLst>
                          </p:cTn>
                        </p:par>
                        <p:par>
                          <p:cTn id="26" fill="hold">
                            <p:stCondLst>
                              <p:cond delay="3000"/>
                            </p:stCondLst>
                            <p:childTnLst>
                              <p:par>
                                <p:cTn id="27" presetID="42" presetClass="entr" presetSubtype="0" fill="hold" grpId="0" nodeType="after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1000"/>
                                        <p:tgtEl>
                                          <p:spTgt spid="5"/>
                                        </p:tgtEl>
                                      </p:cBhvr>
                                    </p:animEffect>
                                    <p:anim calcmode="lin" valueType="num">
                                      <p:cBhvr>
                                        <p:cTn id="30" dur="1000" fill="hold"/>
                                        <p:tgtEl>
                                          <p:spTgt spid="5"/>
                                        </p:tgtEl>
                                        <p:attrNameLst>
                                          <p:attrName>ppt_x</p:attrName>
                                        </p:attrNameLst>
                                      </p:cBhvr>
                                      <p:tavLst>
                                        <p:tav tm="0">
                                          <p:val>
                                            <p:strVal val="#ppt_x"/>
                                          </p:val>
                                        </p:tav>
                                        <p:tav tm="100000">
                                          <p:val>
                                            <p:strVal val="#ppt_x"/>
                                          </p:val>
                                        </p:tav>
                                      </p:tavLst>
                                    </p:anim>
                                    <p:anim calcmode="lin" valueType="num">
                                      <p:cBhvr>
                                        <p:cTn id="3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err="1"/>
              <a:t>Aphrodisias</a:t>
            </a:r>
            <a:r>
              <a:rPr lang="en-GB" dirty="0"/>
              <a:t>: </a:t>
            </a:r>
            <a:r>
              <a:rPr lang="en-GB" dirty="0" err="1"/>
              <a:t>Tatia</a:t>
            </a:r>
            <a:r>
              <a:rPr lang="en-GB" dirty="0"/>
              <a:t> </a:t>
            </a:r>
            <a:r>
              <a:rPr lang="en-GB" dirty="0" err="1"/>
              <a:t>Attalis</a:t>
            </a:r>
            <a:endParaRPr lang="en-GB" dirty="0"/>
          </a:p>
        </p:txBody>
      </p:sp>
      <p:sp>
        <p:nvSpPr>
          <p:cNvPr id="3" name="Content Placeholder 2"/>
          <p:cNvSpPr>
            <a:spLocks noGrp="1"/>
          </p:cNvSpPr>
          <p:nvPr>
            <p:ph idx="1"/>
          </p:nvPr>
        </p:nvSpPr>
        <p:spPr>
          <a:xfrm>
            <a:off x="179512" y="1412776"/>
            <a:ext cx="4392488" cy="5256584"/>
          </a:xfrm>
        </p:spPr>
        <p:txBody>
          <a:bodyPr>
            <a:noAutofit/>
          </a:bodyPr>
          <a:lstStyle/>
          <a:p>
            <a:r>
              <a:rPr lang="en-GB" sz="1800" b="1" dirty="0" err="1">
                <a:solidFill>
                  <a:schemeClr val="accent5">
                    <a:lumMod val="60000"/>
                    <a:lumOff val="40000"/>
                  </a:schemeClr>
                </a:solidFill>
              </a:rPr>
              <a:t>ἱέρει</a:t>
            </a:r>
            <a:r>
              <a:rPr lang="en-GB" sz="1800" b="1" dirty="0">
                <a:solidFill>
                  <a:schemeClr val="accent5">
                    <a:lumMod val="60000"/>
                    <a:lumOff val="40000"/>
                  </a:schemeClr>
                </a:solidFill>
              </a:rPr>
              <a:t>α τῶν Σεβαστῶν</a:t>
            </a:r>
            <a:br>
              <a:rPr lang="en-GB" sz="1800" b="1" dirty="0">
                <a:solidFill>
                  <a:schemeClr val="accent5">
                    <a:lumMod val="60000"/>
                    <a:lumOff val="40000"/>
                  </a:schemeClr>
                </a:solidFill>
              </a:rPr>
            </a:br>
            <a:r>
              <a:rPr lang="de-DE" sz="1800" dirty="0">
                <a:solidFill>
                  <a:schemeClr val="accent5">
                    <a:lumMod val="60000"/>
                    <a:lumOff val="40000"/>
                  </a:schemeClr>
                </a:solidFill>
              </a:rPr>
              <a:t>Langes Dekret des </a:t>
            </a:r>
            <a:r>
              <a:rPr lang="de-DE" sz="1800" i="1" dirty="0">
                <a:solidFill>
                  <a:schemeClr val="accent5">
                    <a:lumMod val="60000"/>
                    <a:lumOff val="40000"/>
                  </a:schemeClr>
                </a:solidFill>
              </a:rPr>
              <a:t>demos </a:t>
            </a:r>
          </a:p>
          <a:p>
            <a:pPr lvl="1"/>
            <a:r>
              <a:rPr lang="de-DE" sz="1500" b="1" dirty="0">
                <a:solidFill>
                  <a:schemeClr val="accent5">
                    <a:lumMod val="60000"/>
                    <a:lumOff val="40000"/>
                  </a:schemeClr>
                </a:solidFill>
              </a:rPr>
              <a:t>jung</a:t>
            </a:r>
            <a:r>
              <a:rPr lang="de-DE" sz="1500" dirty="0">
                <a:solidFill>
                  <a:schemeClr val="accent5">
                    <a:lumMod val="60000"/>
                    <a:lumOff val="40000"/>
                  </a:schemeClr>
                </a:solidFill>
              </a:rPr>
              <a:t> gestorben, </a:t>
            </a:r>
            <a:br>
              <a:rPr lang="de-DE" sz="1500" dirty="0">
                <a:solidFill>
                  <a:schemeClr val="accent5">
                    <a:lumMod val="60000"/>
                    <a:lumOff val="40000"/>
                  </a:schemeClr>
                </a:solidFill>
              </a:rPr>
            </a:br>
            <a:r>
              <a:rPr lang="de-DE" sz="1500" b="1" dirty="0">
                <a:solidFill>
                  <a:schemeClr val="accent5">
                    <a:lumMod val="60000"/>
                    <a:lumOff val="40000"/>
                  </a:schemeClr>
                </a:solidFill>
              </a:rPr>
              <a:t>Unruhen während ihrer Bestattung</a:t>
            </a:r>
          </a:p>
          <a:p>
            <a:pPr lvl="1"/>
            <a:r>
              <a:rPr lang="en-GB" sz="1500" dirty="0" err="1">
                <a:solidFill>
                  <a:schemeClr val="accent5">
                    <a:lumMod val="60000"/>
                    <a:lumOff val="40000"/>
                  </a:schemeClr>
                </a:solidFill>
              </a:rPr>
              <a:t>Für</a:t>
            </a:r>
            <a:r>
              <a:rPr lang="en-GB" sz="1500" dirty="0">
                <a:solidFill>
                  <a:schemeClr val="accent5">
                    <a:lumMod val="60000"/>
                    <a:lumOff val="40000"/>
                  </a:schemeClr>
                </a:solidFill>
              </a:rPr>
              <a:t> Joyce Reynolds und Charlotte </a:t>
            </a:r>
            <a:r>
              <a:rPr lang="en-GB" sz="1500" dirty="0" err="1">
                <a:solidFill>
                  <a:schemeClr val="accent5">
                    <a:lumMod val="60000"/>
                    <a:lumOff val="40000"/>
                  </a:schemeClr>
                </a:solidFill>
              </a:rPr>
              <a:t>Roueche</a:t>
            </a:r>
            <a:r>
              <a:rPr lang="en-GB" sz="1500" dirty="0">
                <a:solidFill>
                  <a:schemeClr val="accent5">
                    <a:lumMod val="60000"/>
                    <a:lumOff val="40000"/>
                  </a:schemeClr>
                </a:solidFill>
              </a:rPr>
              <a:t> </a:t>
            </a:r>
            <a:r>
              <a:rPr lang="en-GB" sz="1500" dirty="0" err="1">
                <a:solidFill>
                  <a:schemeClr val="accent5">
                    <a:lumMod val="60000"/>
                    <a:lumOff val="40000"/>
                  </a:schemeClr>
                </a:solidFill>
              </a:rPr>
              <a:t>läßt</a:t>
            </a:r>
            <a:r>
              <a:rPr lang="en-GB" sz="1500" dirty="0">
                <a:solidFill>
                  <a:schemeClr val="accent5">
                    <a:lumMod val="60000"/>
                    <a:lumOff val="40000"/>
                  </a:schemeClr>
                </a:solidFill>
              </a:rPr>
              <a:t> der </a:t>
            </a:r>
            <a:r>
              <a:rPr lang="en-GB" sz="1500" i="1" dirty="0">
                <a:solidFill>
                  <a:schemeClr val="accent5">
                    <a:lumMod val="60000"/>
                    <a:lumOff val="40000"/>
                  </a:schemeClr>
                </a:solidFill>
              </a:rPr>
              <a:t>pathos </a:t>
            </a:r>
            <a:r>
              <a:rPr lang="en-GB" sz="1500" dirty="0">
                <a:solidFill>
                  <a:schemeClr val="accent5">
                    <a:lumMod val="60000"/>
                    <a:lumOff val="40000"/>
                  </a:schemeClr>
                </a:solidFill>
              </a:rPr>
              <a:t>der </a:t>
            </a:r>
            <a:r>
              <a:rPr lang="en-GB" sz="1500" dirty="0" err="1">
                <a:solidFill>
                  <a:schemeClr val="accent5">
                    <a:lumMod val="60000"/>
                    <a:lumOff val="40000"/>
                  </a:schemeClr>
                </a:solidFill>
              </a:rPr>
              <a:t>Inschrift</a:t>
            </a:r>
            <a:r>
              <a:rPr lang="en-GB" sz="1500" dirty="0">
                <a:solidFill>
                  <a:schemeClr val="accent5">
                    <a:lumMod val="60000"/>
                    <a:lumOff val="40000"/>
                  </a:schemeClr>
                </a:solidFill>
              </a:rPr>
              <a:t> </a:t>
            </a:r>
            <a:r>
              <a:rPr lang="en-GB" sz="1500" dirty="0" err="1">
                <a:solidFill>
                  <a:schemeClr val="accent5">
                    <a:lumMod val="60000"/>
                    <a:lumOff val="40000"/>
                  </a:schemeClr>
                </a:solidFill>
              </a:rPr>
              <a:t>vermuten</a:t>
            </a:r>
            <a:r>
              <a:rPr lang="en-GB" sz="1500" dirty="0">
                <a:solidFill>
                  <a:schemeClr val="accent5">
                    <a:lumMod val="60000"/>
                    <a:lumOff val="40000"/>
                  </a:schemeClr>
                </a:solidFill>
              </a:rPr>
              <a:t>, </a:t>
            </a:r>
            <a:r>
              <a:rPr lang="en-GB" sz="1500" dirty="0" err="1">
                <a:solidFill>
                  <a:schemeClr val="accent5">
                    <a:lumMod val="60000"/>
                    <a:lumOff val="40000"/>
                  </a:schemeClr>
                </a:solidFill>
              </a:rPr>
              <a:t>daß</a:t>
            </a:r>
            <a:r>
              <a:rPr lang="en-GB" sz="1500" dirty="0">
                <a:solidFill>
                  <a:schemeClr val="accent5">
                    <a:lumMod val="60000"/>
                    <a:lumOff val="40000"/>
                  </a:schemeClr>
                </a:solidFill>
              </a:rPr>
              <a:t> </a:t>
            </a:r>
            <a:r>
              <a:rPr lang="en-GB" sz="1500" dirty="0" err="1">
                <a:solidFill>
                  <a:schemeClr val="accent5">
                    <a:lumMod val="60000"/>
                    <a:lumOff val="40000"/>
                  </a:schemeClr>
                </a:solidFill>
              </a:rPr>
              <a:t>sie</a:t>
            </a:r>
            <a:r>
              <a:rPr lang="en-GB" sz="1500" dirty="0">
                <a:solidFill>
                  <a:schemeClr val="accent5">
                    <a:lumMod val="60000"/>
                    <a:lumOff val="40000"/>
                  </a:schemeClr>
                </a:solidFill>
              </a:rPr>
              <a:t> </a:t>
            </a:r>
            <a:r>
              <a:rPr lang="en-GB" sz="1500" b="1" dirty="0">
                <a:solidFill>
                  <a:schemeClr val="accent5">
                    <a:lumMod val="60000"/>
                    <a:lumOff val="40000"/>
                  </a:schemeClr>
                </a:solidFill>
              </a:rPr>
              <a:t>die </a:t>
            </a:r>
            <a:r>
              <a:rPr lang="en-GB" sz="1500" b="1" dirty="0" err="1">
                <a:solidFill>
                  <a:schemeClr val="accent5">
                    <a:lumMod val="60000"/>
                    <a:lumOff val="40000"/>
                  </a:schemeClr>
                </a:solidFill>
              </a:rPr>
              <a:t>letzte</a:t>
            </a:r>
            <a:r>
              <a:rPr lang="en-GB" sz="1500" b="1" dirty="0">
                <a:solidFill>
                  <a:schemeClr val="accent5">
                    <a:lumMod val="60000"/>
                    <a:lumOff val="40000"/>
                  </a:schemeClr>
                </a:solidFill>
              </a:rPr>
              <a:t> </a:t>
            </a:r>
            <a:r>
              <a:rPr lang="en-GB" sz="1500" b="1" dirty="0" err="1">
                <a:solidFill>
                  <a:schemeClr val="accent5">
                    <a:lumMod val="60000"/>
                    <a:lumOff val="40000"/>
                  </a:schemeClr>
                </a:solidFill>
              </a:rPr>
              <a:t>ihres</a:t>
            </a:r>
            <a:r>
              <a:rPr lang="en-GB" sz="1500" b="1" dirty="0">
                <a:solidFill>
                  <a:schemeClr val="accent5">
                    <a:lumMod val="60000"/>
                    <a:lumOff val="40000"/>
                  </a:schemeClr>
                </a:solidFill>
              </a:rPr>
              <a:t> </a:t>
            </a:r>
            <a:r>
              <a:rPr lang="en-GB" sz="1500" b="1" dirty="0" err="1">
                <a:solidFill>
                  <a:schemeClr val="accent5">
                    <a:lumMod val="60000"/>
                    <a:lumOff val="40000"/>
                  </a:schemeClr>
                </a:solidFill>
              </a:rPr>
              <a:t>Geschlechts</a:t>
            </a:r>
            <a:r>
              <a:rPr lang="en-GB" sz="1500" dirty="0">
                <a:solidFill>
                  <a:schemeClr val="accent5">
                    <a:lumMod val="60000"/>
                    <a:lumOff val="40000"/>
                  </a:schemeClr>
                </a:solidFill>
              </a:rPr>
              <a:t> war</a:t>
            </a:r>
          </a:p>
          <a:p>
            <a:pPr lvl="1"/>
            <a:r>
              <a:rPr lang="de-DE" sz="1500" dirty="0">
                <a:solidFill>
                  <a:schemeClr val="accent5">
                    <a:lumMod val="60000"/>
                    <a:lumOff val="40000"/>
                  </a:schemeClr>
                </a:solidFill>
              </a:rPr>
              <a:t>Sie war nur </a:t>
            </a:r>
            <a:r>
              <a:rPr lang="de-DE" sz="1500" b="1" dirty="0">
                <a:solidFill>
                  <a:schemeClr val="accent5">
                    <a:lumMod val="60000"/>
                    <a:lumOff val="40000"/>
                  </a:schemeClr>
                </a:solidFill>
              </a:rPr>
              <a:t>Priesterin der </a:t>
            </a:r>
            <a:r>
              <a:rPr lang="de-DE" sz="1500" b="1" i="1" dirty="0">
                <a:solidFill>
                  <a:schemeClr val="accent5">
                    <a:lumMod val="60000"/>
                    <a:lumOff val="40000"/>
                  </a:schemeClr>
                </a:solidFill>
              </a:rPr>
              <a:t>Augusti</a:t>
            </a:r>
            <a:r>
              <a:rPr lang="de-DE" sz="1500" b="1" dirty="0">
                <a:solidFill>
                  <a:schemeClr val="accent5">
                    <a:lumMod val="60000"/>
                    <a:lumOff val="40000"/>
                  </a:schemeClr>
                </a:solidFill>
              </a:rPr>
              <a:t> </a:t>
            </a:r>
          </a:p>
          <a:p>
            <a:pPr lvl="1"/>
            <a:r>
              <a:rPr lang="de-DE" sz="1500" dirty="0">
                <a:solidFill>
                  <a:schemeClr val="accent5">
                    <a:lumMod val="60000"/>
                    <a:lumOff val="40000"/>
                  </a:schemeClr>
                </a:solidFill>
              </a:rPr>
              <a:t>Familie als Euergeten-Philanthropen beschrieben</a:t>
            </a:r>
          </a:p>
          <a:p>
            <a:pPr lvl="1"/>
            <a:r>
              <a:rPr lang="de-DE" sz="1500" dirty="0">
                <a:solidFill>
                  <a:schemeClr val="accent5">
                    <a:lumMod val="60000"/>
                    <a:lumOff val="40000"/>
                  </a:schemeClr>
                </a:solidFill>
              </a:rPr>
              <a:t>Die Magistraturen und Liturgien der Familie werden beschrieben</a:t>
            </a:r>
          </a:p>
          <a:p>
            <a:pPr lvl="1"/>
            <a:r>
              <a:rPr lang="de-DE" sz="1500" b="1" dirty="0">
                <a:solidFill>
                  <a:schemeClr val="accent5">
                    <a:lumMod val="60000"/>
                    <a:lumOff val="40000"/>
                  </a:schemeClr>
                </a:solidFill>
              </a:rPr>
              <a:t>Sie hat das Recht erworben, im Heroengrab ihres Großvaters Adrastos beerdigt zu werden</a:t>
            </a:r>
            <a:br>
              <a:rPr lang="de-DE" sz="1500" b="1" dirty="0">
                <a:solidFill>
                  <a:schemeClr val="accent5">
                    <a:lumMod val="60000"/>
                    <a:lumOff val="40000"/>
                  </a:schemeClr>
                </a:solidFill>
              </a:rPr>
            </a:br>
            <a:r>
              <a:rPr lang="de-DE" sz="1500" b="1" dirty="0">
                <a:solidFill>
                  <a:schemeClr val="accent5">
                    <a:lumMod val="60000"/>
                    <a:lumOff val="40000"/>
                  </a:schemeClr>
                </a:solidFill>
              </a:rPr>
              <a:t>- eine seltene Ehre, selbst für Männer.</a:t>
            </a:r>
          </a:p>
          <a:p>
            <a:pPr lvl="1"/>
            <a:r>
              <a:rPr lang="de-DE" sz="1500" dirty="0">
                <a:solidFill>
                  <a:schemeClr val="accent5">
                    <a:lumMod val="60000"/>
                    <a:lumOff val="40000"/>
                  </a:schemeClr>
                </a:solidFill>
              </a:rPr>
              <a:t>Ebenso Recht auf mehrere Statuen auf öffentlichen Plätzen in der </a:t>
            </a:r>
            <a:r>
              <a:rPr lang="de-DE" sz="1500" i="1" dirty="0">
                <a:solidFill>
                  <a:schemeClr val="accent5">
                    <a:lumMod val="60000"/>
                    <a:lumOff val="40000"/>
                  </a:schemeClr>
                </a:solidFill>
              </a:rPr>
              <a:t>polis</a:t>
            </a:r>
          </a:p>
          <a:p>
            <a:pPr lvl="1"/>
            <a:r>
              <a:rPr lang="de-DE" sz="1500" dirty="0">
                <a:solidFill>
                  <a:schemeClr val="accent5">
                    <a:lumMod val="60000"/>
                    <a:lumOff val="40000"/>
                  </a:schemeClr>
                </a:solidFill>
              </a:rPr>
              <a:t>1. Hälfte des 2. Jh. n. Chr.</a:t>
            </a:r>
          </a:p>
          <a:p>
            <a:pPr lvl="1"/>
            <a:r>
              <a:rPr lang="de-DE" sz="1500" dirty="0">
                <a:solidFill>
                  <a:schemeClr val="accent5">
                    <a:lumMod val="60000"/>
                    <a:lumOff val="40000"/>
                  </a:schemeClr>
                </a:solidFill>
              </a:rPr>
              <a:t>Großmutter Tatia war auch Hohepriesterin</a:t>
            </a:r>
            <a:endParaRPr lang="en-GB" sz="1500" dirty="0">
              <a:solidFill>
                <a:schemeClr val="accent5">
                  <a:lumMod val="60000"/>
                  <a:lumOff val="40000"/>
                </a:schemeClr>
              </a:solidFill>
            </a:endParaRPr>
          </a:p>
        </p:txBody>
      </p:sp>
      <p:sp>
        <p:nvSpPr>
          <p:cNvPr id="4" name="TextBox 3"/>
          <p:cNvSpPr txBox="1"/>
          <p:nvPr/>
        </p:nvSpPr>
        <p:spPr>
          <a:xfrm>
            <a:off x="5406284" y="6021288"/>
            <a:ext cx="3600400" cy="646331"/>
          </a:xfrm>
          <a:prstGeom prst="rect">
            <a:avLst/>
          </a:prstGeom>
          <a:noFill/>
        </p:spPr>
        <p:txBody>
          <a:bodyPr wrap="square" rtlCol="0">
            <a:spAutoFit/>
          </a:bodyPr>
          <a:lstStyle/>
          <a:p>
            <a:r>
              <a:rPr lang="en-GB" sz="1200" dirty="0">
                <a:solidFill>
                  <a:schemeClr val="tx1">
                    <a:lumMod val="50000"/>
                  </a:schemeClr>
                </a:solidFill>
              </a:rPr>
              <a:t>Reynolds 1982 p. 165</a:t>
            </a:r>
            <a:r>
              <a:rPr lang="en-GB" sz="1200" i="1" dirty="0">
                <a:solidFill>
                  <a:schemeClr val="tx1">
                    <a:lumMod val="50000"/>
                  </a:schemeClr>
                </a:solidFill>
              </a:rPr>
              <a:t> ;</a:t>
            </a:r>
            <a:r>
              <a:rPr lang="en-GB" sz="1200" dirty="0">
                <a:solidFill>
                  <a:schemeClr val="tx1">
                    <a:lumMod val="50000"/>
                  </a:schemeClr>
                </a:solidFill>
              </a:rPr>
              <a:t> Reynolds-</a:t>
            </a:r>
            <a:r>
              <a:rPr lang="en-GB" sz="1200" dirty="0" err="1">
                <a:solidFill>
                  <a:schemeClr val="tx1">
                    <a:lumMod val="50000"/>
                  </a:schemeClr>
                </a:solidFill>
              </a:rPr>
              <a:t>Roueché</a:t>
            </a:r>
            <a:r>
              <a:rPr lang="en-GB" sz="1200" dirty="0">
                <a:solidFill>
                  <a:schemeClr val="tx1">
                    <a:lumMod val="50000"/>
                  </a:schemeClr>
                </a:solidFill>
              </a:rPr>
              <a:t> 1992</a:t>
            </a:r>
            <a:r>
              <a:rPr lang="en-GB" sz="1200" i="1" dirty="0">
                <a:solidFill>
                  <a:schemeClr val="tx1">
                    <a:lumMod val="50000"/>
                  </a:schemeClr>
                </a:solidFill>
              </a:rPr>
              <a:t> ;</a:t>
            </a:r>
            <a:r>
              <a:rPr lang="en-GB" sz="1200" dirty="0">
                <a:solidFill>
                  <a:schemeClr val="tx1">
                    <a:lumMod val="50000"/>
                  </a:schemeClr>
                </a:solidFill>
              </a:rPr>
              <a:t> Van Bremen 1996 p. 156-157</a:t>
            </a:r>
            <a:r>
              <a:rPr lang="en-GB" sz="1200" i="1" dirty="0">
                <a:solidFill>
                  <a:schemeClr val="tx1">
                    <a:lumMod val="50000"/>
                  </a:schemeClr>
                </a:solidFill>
              </a:rPr>
              <a:t> ;</a:t>
            </a:r>
            <a:r>
              <a:rPr lang="en-GB" sz="1200" dirty="0">
                <a:solidFill>
                  <a:schemeClr val="tx1">
                    <a:lumMod val="50000"/>
                  </a:schemeClr>
                </a:solidFill>
              </a:rPr>
              <a:t> </a:t>
            </a:r>
            <a:r>
              <a:rPr lang="en-GB" sz="1200" dirty="0" err="1">
                <a:solidFill>
                  <a:schemeClr val="tx1">
                    <a:lumMod val="50000"/>
                  </a:schemeClr>
                </a:solidFill>
              </a:rPr>
              <a:t>Bielman</a:t>
            </a:r>
            <a:r>
              <a:rPr lang="en-GB" sz="1200" dirty="0">
                <a:solidFill>
                  <a:schemeClr val="tx1">
                    <a:lumMod val="50000"/>
                  </a:schemeClr>
                </a:solidFill>
              </a:rPr>
              <a:t> - </a:t>
            </a:r>
            <a:r>
              <a:rPr lang="en-GB" sz="1200" dirty="0" err="1">
                <a:solidFill>
                  <a:schemeClr val="tx1">
                    <a:lumMod val="50000"/>
                  </a:schemeClr>
                </a:solidFill>
              </a:rPr>
              <a:t>Frei-Stolba</a:t>
            </a:r>
            <a:r>
              <a:rPr lang="en-GB" sz="1200" dirty="0">
                <a:solidFill>
                  <a:schemeClr val="tx1">
                    <a:lumMod val="50000"/>
                  </a:schemeClr>
                </a:solidFill>
              </a:rPr>
              <a:t> 1998 p. 16</a:t>
            </a:r>
            <a:r>
              <a:rPr lang="en-GB" sz="1200" i="1" dirty="0">
                <a:solidFill>
                  <a:schemeClr val="tx1">
                    <a:lumMod val="50000"/>
                  </a:schemeClr>
                </a:solidFill>
              </a:rPr>
              <a:t> ;</a:t>
            </a:r>
            <a:r>
              <a:rPr lang="en-GB" sz="1200" dirty="0">
                <a:solidFill>
                  <a:schemeClr val="tx1">
                    <a:lumMod val="50000"/>
                  </a:schemeClr>
                </a:solidFill>
              </a:rPr>
              <a:t> Jones 1999 p. 588-600.</a:t>
            </a:r>
          </a:p>
        </p:txBody>
      </p:sp>
      <p:sp>
        <p:nvSpPr>
          <p:cNvPr id="6" name="TextBox 5"/>
          <p:cNvSpPr txBox="1"/>
          <p:nvPr/>
        </p:nvSpPr>
        <p:spPr>
          <a:xfrm>
            <a:off x="3923928" y="1628800"/>
            <a:ext cx="4968552" cy="3693319"/>
          </a:xfrm>
          <a:prstGeom prst="rect">
            <a:avLst/>
          </a:prstGeom>
          <a:noFill/>
        </p:spPr>
        <p:txBody>
          <a:bodyPr wrap="square" rtlCol="0">
            <a:spAutoFit/>
          </a:bodyPr>
          <a:lstStyle/>
          <a:p>
            <a:r>
              <a:rPr lang="en-GB" dirty="0">
                <a:solidFill>
                  <a:schemeClr val="tx1">
                    <a:lumMod val="65000"/>
                  </a:schemeClr>
                </a:solidFill>
              </a:rPr>
              <a:t>Col 1, l. 7-15 : </a:t>
            </a:r>
            <a:r>
              <a:rPr lang="el-GR" dirty="0">
                <a:solidFill>
                  <a:schemeClr val="tx1">
                    <a:lumMod val="65000"/>
                  </a:schemeClr>
                </a:solidFill>
              </a:rPr>
              <a:t>Τατία Ὑψικ[λέους τοῦ Ἀδράσ]|του τοῦ Νεικοτείμου τοῦ Ἀρτεμιδώρου το[ῦ Ζήνωνος Ἱέρα]|κος Ἀτταλίς, γενομένη </a:t>
            </a:r>
            <a:r>
              <a:rPr lang="el-GR" b="1" dirty="0">
                <a:solidFill>
                  <a:schemeClr val="accent5">
                    <a:lumMod val="60000"/>
                    <a:lumOff val="40000"/>
                  </a:schemeClr>
                </a:solidFill>
              </a:rPr>
              <a:t>ἱέρεια Σεβαστῶν</a:t>
            </a:r>
            <a:r>
              <a:rPr lang="el-GR" dirty="0">
                <a:solidFill>
                  <a:schemeClr val="tx1">
                    <a:lumMod val="65000"/>
                  </a:schemeClr>
                </a:solidFill>
              </a:rPr>
              <a:t>, π[άτρος καὶ προγό]|νων ὑπάρχουσα τῶν πρώτων καὶ συνεκτικ[ότων τὴν ? πατρίδα] | καὶ ἐν </a:t>
            </a:r>
            <a:r>
              <a:rPr lang="el-GR" b="1" dirty="0">
                <a:solidFill>
                  <a:schemeClr val="tx1">
                    <a:lumMod val="65000"/>
                  </a:schemeClr>
                </a:solidFill>
              </a:rPr>
              <a:t>γυμνασιαρχίαις καὶ στεφανηφορίαις [καὶ ? ἀγωνοθεσίαις] | καὶ ἀρχιερωσύναις</a:t>
            </a:r>
            <a:r>
              <a:rPr lang="el-GR" dirty="0">
                <a:solidFill>
                  <a:schemeClr val="tx1">
                    <a:lumMod val="65000"/>
                  </a:schemeClr>
                </a:solidFill>
              </a:rPr>
              <a:t> καὶ ἔργων ἀναθέσεσιν κ[αὶ ? -9- ἐκ τῶν] | ἰδίων γεγονότων, ζήσασα βίον σώφρονα κ[αὶ ? κόσμιον καὶ ἀναλο]|γοῦντα τῇ τοῦ γένους σεμνότητι.</a:t>
            </a:r>
            <a:r>
              <a:rPr lang="en-GB" dirty="0">
                <a:solidFill>
                  <a:schemeClr val="tx1">
                    <a:lumMod val="65000"/>
                  </a:schemeClr>
                </a:solidFill>
              </a:rPr>
              <a:t> </a:t>
            </a:r>
          </a:p>
          <a:p>
            <a:r>
              <a:rPr lang="en-GB" b="1" dirty="0">
                <a:solidFill>
                  <a:schemeClr val="tx1">
                    <a:lumMod val="65000"/>
                  </a:schemeClr>
                </a:solidFill>
              </a:rPr>
              <a:t>Col 1, l. 2-4 : </a:t>
            </a:r>
            <a:r>
              <a:rPr lang="el-GR" b="1" dirty="0">
                <a:solidFill>
                  <a:schemeClr val="tx1">
                    <a:lumMod val="65000"/>
                  </a:schemeClr>
                </a:solidFill>
              </a:rPr>
              <a:t>Ζήνωνος τοῦ Ὑψικλέους το[ῦ Ζήνωνος τοῦ Ὑψικλέ]|ους τοῦ Μενάνδρου τοῦ Ζήνωνος γραμμα[τέως δήμου τὸ δεύ]|τερον.</a:t>
            </a:r>
          </a:p>
        </p:txBody>
      </p:sp>
      <p:pic>
        <p:nvPicPr>
          <p:cNvPr id="1026" name="Picture 2" descr="http://www.pretres-civiques.org/sites/default/files/category_pictures/15.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99992" y="4221088"/>
            <a:ext cx="4434684" cy="2088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0833222"/>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1000"/>
                                        <p:tgtEl>
                                          <p:spTgt spid="3">
                                            <p:txEl>
                                              <p:pRg st="4" end="4"/>
                                            </p:txEl>
                                          </p:spTgt>
                                        </p:tgtEl>
                                      </p:cBhvr>
                                    </p:animEffect>
                                    <p:anim calcmode="lin" valueType="num">
                                      <p:cBhvr>
                                        <p:cTn id="3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9" fill="hold">
                            <p:stCondLst>
                              <p:cond delay="5000"/>
                            </p:stCondLst>
                            <p:childTnLst>
                              <p:par>
                                <p:cTn id="40" presetID="42" presetClass="entr" presetSubtype="0" fill="hold" grpId="0" nodeType="after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5" fill="hold">
                            <p:stCondLst>
                              <p:cond delay="6000"/>
                            </p:stCondLst>
                            <p:childTnLst>
                              <p:par>
                                <p:cTn id="46" presetID="42" presetClass="entr" presetSubtype="0" fill="hold" grpId="0" nodeType="after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51" fill="hold">
                            <p:stCondLst>
                              <p:cond delay="7000"/>
                            </p:stCondLst>
                            <p:childTnLst>
                              <p:par>
                                <p:cTn id="52" presetID="42" presetClass="entr" presetSubtype="0" fill="hold" grpId="0" nodeType="after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Effect transition="in" filter="fade">
                                      <p:cBhvr>
                                        <p:cTn id="54" dur="1000"/>
                                        <p:tgtEl>
                                          <p:spTgt spid="3">
                                            <p:txEl>
                                              <p:pRg st="7" end="7"/>
                                            </p:txEl>
                                          </p:spTgt>
                                        </p:tgtEl>
                                      </p:cBhvr>
                                    </p:animEffect>
                                    <p:anim calcmode="lin" valueType="num">
                                      <p:cBhvr>
                                        <p:cTn id="5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7" fill="hold">
                            <p:stCondLst>
                              <p:cond delay="8000"/>
                            </p:stCondLst>
                            <p:childTnLst>
                              <p:par>
                                <p:cTn id="58" presetID="42" presetClass="entr" presetSubtype="0" fill="hold" grpId="0" nodeType="afterEffect">
                                  <p:stCondLst>
                                    <p:cond delay="0"/>
                                  </p:stCondLst>
                                  <p:childTnLst>
                                    <p:set>
                                      <p:cBhvr>
                                        <p:cTn id="59" dur="1" fill="hold">
                                          <p:stCondLst>
                                            <p:cond delay="0"/>
                                          </p:stCondLst>
                                        </p:cTn>
                                        <p:tgtEl>
                                          <p:spTgt spid="3">
                                            <p:txEl>
                                              <p:pRg st="8" end="8"/>
                                            </p:txEl>
                                          </p:spTgt>
                                        </p:tgtEl>
                                        <p:attrNameLst>
                                          <p:attrName>style.visibility</p:attrName>
                                        </p:attrNameLst>
                                      </p:cBhvr>
                                      <p:to>
                                        <p:strVal val="visible"/>
                                      </p:to>
                                    </p:set>
                                    <p:animEffect transition="in" filter="fade">
                                      <p:cBhvr>
                                        <p:cTn id="60" dur="1000"/>
                                        <p:tgtEl>
                                          <p:spTgt spid="3">
                                            <p:txEl>
                                              <p:pRg st="8" end="8"/>
                                            </p:txEl>
                                          </p:spTgt>
                                        </p:tgtEl>
                                      </p:cBhvr>
                                    </p:animEffect>
                                    <p:anim calcmode="lin" valueType="num">
                                      <p:cBhvr>
                                        <p:cTn id="6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63" fill="hold">
                            <p:stCondLst>
                              <p:cond delay="9000"/>
                            </p:stCondLst>
                            <p:childTnLst>
                              <p:par>
                                <p:cTn id="64" presetID="42" presetClass="entr" presetSubtype="0" fill="hold" grpId="0" nodeType="afterEffect">
                                  <p:stCondLst>
                                    <p:cond delay="0"/>
                                  </p:stCondLst>
                                  <p:childTnLst>
                                    <p:set>
                                      <p:cBhvr>
                                        <p:cTn id="65" dur="1" fill="hold">
                                          <p:stCondLst>
                                            <p:cond delay="0"/>
                                          </p:stCondLst>
                                        </p:cTn>
                                        <p:tgtEl>
                                          <p:spTgt spid="3">
                                            <p:txEl>
                                              <p:pRg st="9" end="9"/>
                                            </p:txEl>
                                          </p:spTgt>
                                        </p:tgtEl>
                                        <p:attrNameLst>
                                          <p:attrName>style.visibility</p:attrName>
                                        </p:attrNameLst>
                                      </p:cBhvr>
                                      <p:to>
                                        <p:strVal val="visible"/>
                                      </p:to>
                                    </p:set>
                                    <p:animEffect transition="in" filter="fade">
                                      <p:cBhvr>
                                        <p:cTn id="66" dur="1000"/>
                                        <p:tgtEl>
                                          <p:spTgt spid="3">
                                            <p:txEl>
                                              <p:pRg st="9" end="9"/>
                                            </p:txEl>
                                          </p:spTgt>
                                        </p:tgtEl>
                                      </p:cBhvr>
                                    </p:animEffect>
                                    <p:anim calcmode="lin" valueType="num">
                                      <p:cBhvr>
                                        <p:cTn id="6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par>
                          <p:cTn id="69" fill="hold">
                            <p:stCondLst>
                              <p:cond delay="10000"/>
                            </p:stCondLst>
                            <p:childTnLst>
                              <p:par>
                                <p:cTn id="70" presetID="42" presetClass="entr" presetSubtype="0" fill="hold" nodeType="afterEffect">
                                  <p:stCondLst>
                                    <p:cond delay="0"/>
                                  </p:stCondLst>
                                  <p:childTnLst>
                                    <p:set>
                                      <p:cBhvr>
                                        <p:cTn id="71" dur="1" fill="hold">
                                          <p:stCondLst>
                                            <p:cond delay="0"/>
                                          </p:stCondLst>
                                        </p:cTn>
                                        <p:tgtEl>
                                          <p:spTgt spid="1026"/>
                                        </p:tgtEl>
                                        <p:attrNameLst>
                                          <p:attrName>style.visibility</p:attrName>
                                        </p:attrNameLst>
                                      </p:cBhvr>
                                      <p:to>
                                        <p:strVal val="visible"/>
                                      </p:to>
                                    </p:set>
                                    <p:animEffect transition="in" filter="fade">
                                      <p:cBhvr>
                                        <p:cTn id="72" dur="1000"/>
                                        <p:tgtEl>
                                          <p:spTgt spid="1026"/>
                                        </p:tgtEl>
                                      </p:cBhvr>
                                    </p:animEffect>
                                    <p:anim calcmode="lin" valueType="num">
                                      <p:cBhvr>
                                        <p:cTn id="73" dur="1000" fill="hold"/>
                                        <p:tgtEl>
                                          <p:spTgt spid="1026"/>
                                        </p:tgtEl>
                                        <p:attrNameLst>
                                          <p:attrName>ppt_x</p:attrName>
                                        </p:attrNameLst>
                                      </p:cBhvr>
                                      <p:tavLst>
                                        <p:tav tm="0">
                                          <p:val>
                                            <p:strVal val="#ppt_x"/>
                                          </p:val>
                                        </p:tav>
                                        <p:tav tm="100000">
                                          <p:val>
                                            <p:strVal val="#ppt_x"/>
                                          </p:val>
                                        </p:tav>
                                      </p:tavLst>
                                    </p:anim>
                                    <p:anim calcmode="lin" valueType="num">
                                      <p:cBhvr>
                                        <p:cTn id="74"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Flowchart: Card 29"/>
          <p:cNvSpPr/>
          <p:nvPr/>
        </p:nvSpPr>
        <p:spPr>
          <a:xfrm>
            <a:off x="4788024" y="1340768"/>
            <a:ext cx="3816424" cy="1379743"/>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CLAUDIA CRATEIA VERIANA</a:t>
            </a:r>
          </a:p>
          <a:p>
            <a:pPr algn="ctr"/>
            <a:r>
              <a:rPr lang="de-DE" dirty="0"/>
              <a:t>Prytanin, gymn., hiereia-kosmet.</a:t>
            </a:r>
          </a:p>
          <a:p>
            <a:pPr algn="ctr"/>
            <a:endParaRPr lang="de-DE" dirty="0"/>
          </a:p>
          <a:p>
            <a:pPr algn="ctr"/>
            <a:endParaRPr lang="de-DE" dirty="0"/>
          </a:p>
          <a:p>
            <a:pPr algn="ctr"/>
            <a:endParaRPr lang="en-GB" dirty="0"/>
          </a:p>
        </p:txBody>
      </p:sp>
      <p:sp>
        <p:nvSpPr>
          <p:cNvPr id="25" name="Flowchart: Alternate Process 24"/>
          <p:cNvSpPr/>
          <p:nvPr/>
        </p:nvSpPr>
        <p:spPr>
          <a:xfrm>
            <a:off x="5521032" y="2084126"/>
            <a:ext cx="2767252" cy="91282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Vater</a:t>
            </a:r>
          </a:p>
          <a:p>
            <a:pPr algn="ctr"/>
            <a:r>
              <a:rPr lang="de-DE" dirty="0"/>
              <a:t>KEIN AMT</a:t>
            </a:r>
            <a:endParaRPr lang="en-GB" dirty="0"/>
          </a:p>
        </p:txBody>
      </p:sp>
      <p:sp>
        <p:nvSpPr>
          <p:cNvPr id="4" name="Title 1"/>
          <p:cNvSpPr>
            <a:spLocks noGrp="1"/>
          </p:cNvSpPr>
          <p:nvPr>
            <p:ph type="title"/>
          </p:nvPr>
        </p:nvSpPr>
        <p:spPr>
          <a:xfrm>
            <a:off x="457200" y="188640"/>
            <a:ext cx="8229600" cy="1143000"/>
          </a:xfrm>
        </p:spPr>
        <p:txBody>
          <a:bodyPr/>
          <a:lstStyle/>
          <a:p>
            <a:r>
              <a:rPr lang="en-GB" dirty="0" err="1"/>
              <a:t>Ephesos</a:t>
            </a:r>
            <a:r>
              <a:rPr lang="en-GB" dirty="0"/>
              <a:t>: </a:t>
            </a:r>
            <a:r>
              <a:rPr lang="en-GB" dirty="0" err="1"/>
              <a:t>Karrierestrukturen</a:t>
            </a:r>
            <a:r>
              <a:rPr lang="en-GB" dirty="0"/>
              <a:t> ?</a:t>
            </a:r>
          </a:p>
        </p:txBody>
      </p:sp>
      <p:sp>
        <p:nvSpPr>
          <p:cNvPr id="18" name="TextBox 17"/>
          <p:cNvSpPr txBox="1"/>
          <p:nvPr/>
        </p:nvSpPr>
        <p:spPr>
          <a:xfrm>
            <a:off x="179511" y="1340768"/>
            <a:ext cx="4140460" cy="923330"/>
          </a:xfrm>
          <a:prstGeom prst="rect">
            <a:avLst/>
          </a:prstGeom>
          <a:noFill/>
        </p:spPr>
        <p:txBody>
          <a:bodyPr wrap="square" rtlCol="0">
            <a:spAutoFit/>
          </a:bodyPr>
          <a:lstStyle/>
          <a:p>
            <a:r>
              <a:rPr lang="en-GB" b="1" dirty="0" err="1">
                <a:solidFill>
                  <a:schemeClr val="accent5">
                    <a:lumMod val="60000"/>
                    <a:lumOff val="40000"/>
                  </a:schemeClr>
                </a:solidFill>
                <a:effectLst>
                  <a:outerShdw blurRad="38100" dist="38100" dir="2700000" algn="tl">
                    <a:srgbClr val="000000">
                      <a:alpha val="43137"/>
                    </a:srgbClr>
                  </a:outerShdw>
                </a:effectLst>
              </a:rPr>
              <a:t>Kombination</a:t>
            </a:r>
            <a:r>
              <a:rPr lang="en-GB" b="1" dirty="0">
                <a:solidFill>
                  <a:schemeClr val="accent5">
                    <a:lumMod val="60000"/>
                    <a:lumOff val="40000"/>
                  </a:schemeClr>
                </a:solidFill>
                <a:effectLst>
                  <a:outerShdw blurRad="38100" dist="38100" dir="2700000" algn="tl">
                    <a:srgbClr val="000000">
                      <a:alpha val="43137"/>
                    </a:srgbClr>
                  </a:outerShdw>
                </a:effectLst>
              </a:rPr>
              <a:t> von </a:t>
            </a:r>
            <a:r>
              <a:rPr lang="en-GB" b="1" dirty="0" err="1">
                <a:solidFill>
                  <a:schemeClr val="accent5">
                    <a:lumMod val="60000"/>
                    <a:lumOff val="40000"/>
                  </a:schemeClr>
                </a:solidFill>
                <a:effectLst>
                  <a:outerShdw blurRad="38100" dist="38100" dir="2700000" algn="tl">
                    <a:srgbClr val="000000">
                      <a:alpha val="43137"/>
                    </a:srgbClr>
                  </a:outerShdw>
                </a:effectLst>
              </a:rPr>
              <a:t>Ämtern</a:t>
            </a:r>
            <a:r>
              <a:rPr lang="en-GB" b="1" dirty="0">
                <a:solidFill>
                  <a:schemeClr val="accent5">
                    <a:lumMod val="60000"/>
                    <a:lumOff val="40000"/>
                  </a:schemeClr>
                </a:solidFill>
                <a:effectLst>
                  <a:outerShdw blurRad="38100" dist="38100" dir="2700000" algn="tl">
                    <a:srgbClr val="000000">
                      <a:alpha val="43137"/>
                    </a:srgbClr>
                  </a:outerShdw>
                </a:effectLst>
              </a:rPr>
              <a:t>:</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prytanis</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err="1">
                <a:solidFill>
                  <a:schemeClr val="accent5">
                    <a:lumMod val="60000"/>
                    <a:lumOff val="40000"/>
                  </a:schemeClr>
                </a:solidFill>
                <a:effectLst>
                  <a:outerShdw blurRad="38100" dist="38100" dir="2700000" algn="tl">
                    <a:srgbClr val="000000">
                      <a:alpha val="43137"/>
                    </a:srgbClr>
                  </a:outerShdw>
                </a:effectLst>
              </a:rPr>
              <a:t>kosméteira</a:t>
            </a:r>
            <a:r>
              <a:rPr lang="en-GB" b="1" dirty="0">
                <a:solidFill>
                  <a:schemeClr val="accent5">
                    <a:lumMod val="60000"/>
                    <a:lumOff val="40000"/>
                  </a:schemeClr>
                </a:solidFill>
                <a:effectLst>
                  <a:outerShdw blurRad="38100" dist="38100" dir="2700000" algn="tl">
                    <a:srgbClr val="000000">
                      <a:alpha val="43137"/>
                    </a:srgbClr>
                  </a:outerShdw>
                </a:effectLst>
              </a:rPr>
              <a:t>, </a:t>
            </a:r>
            <a:r>
              <a:rPr lang="en-GB" b="1" i="1" dirty="0">
                <a:solidFill>
                  <a:schemeClr val="accent5">
                    <a:lumMod val="60000"/>
                    <a:lumOff val="40000"/>
                  </a:schemeClr>
                </a:solidFill>
                <a:effectLst>
                  <a:outerShdw blurRad="38100" dist="38100" dir="2700000" algn="tl">
                    <a:srgbClr val="000000">
                      <a:alpha val="43137"/>
                    </a:srgbClr>
                  </a:outerShdw>
                </a:effectLst>
              </a:rPr>
              <a:t>gymnasiarch</a:t>
            </a:r>
            <a:r>
              <a:rPr lang="en-GB" b="1" dirty="0">
                <a:solidFill>
                  <a:schemeClr val="accent5">
                    <a:lumMod val="60000"/>
                    <a:lumOff val="40000"/>
                  </a:schemeClr>
                </a:solidFill>
                <a:effectLst>
                  <a:outerShdw blurRad="38100" dist="38100" dir="2700000" algn="tl">
                    <a:srgbClr val="000000">
                      <a:alpha val="43137"/>
                    </a:srgbClr>
                  </a:outerShdw>
                </a:effectLst>
              </a:rPr>
              <a:t>,</a:t>
            </a:r>
            <a:br>
              <a:rPr lang="en-GB" b="1" dirty="0">
                <a:solidFill>
                  <a:schemeClr val="accent5">
                    <a:lumMod val="60000"/>
                    <a:lumOff val="40000"/>
                  </a:schemeClr>
                </a:solidFill>
                <a:effectLst>
                  <a:outerShdw blurRad="38100" dist="38100" dir="2700000" algn="tl">
                    <a:srgbClr val="000000">
                      <a:alpha val="43137"/>
                    </a:srgbClr>
                  </a:outerShdw>
                </a:effectLst>
              </a:rPr>
            </a:br>
            <a:r>
              <a:rPr lang="en-GB" b="1" i="1" dirty="0" err="1">
                <a:solidFill>
                  <a:schemeClr val="accent5">
                    <a:lumMod val="60000"/>
                    <a:lumOff val="40000"/>
                  </a:schemeClr>
                </a:solidFill>
                <a:effectLst>
                  <a:outerShdw blurRad="38100" dist="38100" dir="2700000" algn="tl">
                    <a:srgbClr val="000000">
                      <a:alpha val="43137"/>
                    </a:srgbClr>
                  </a:outerShdw>
                </a:effectLst>
              </a:rPr>
              <a:t>hiereia</a:t>
            </a:r>
            <a:r>
              <a:rPr lang="en-GB" b="1" dirty="0">
                <a:solidFill>
                  <a:schemeClr val="accent5">
                    <a:lumMod val="60000"/>
                    <a:lumOff val="40000"/>
                  </a:schemeClr>
                </a:solidFill>
                <a:effectLst>
                  <a:outerShdw blurRad="38100" dist="38100" dir="2700000" algn="tl">
                    <a:srgbClr val="000000">
                      <a:alpha val="43137"/>
                    </a:srgbClr>
                  </a:outerShdw>
                </a:effectLst>
              </a:rPr>
              <a:t> der Artemis &amp; </a:t>
            </a:r>
            <a:r>
              <a:rPr lang="en-GB" b="1" i="1" dirty="0" err="1">
                <a:solidFill>
                  <a:schemeClr val="accent5">
                    <a:lumMod val="60000"/>
                    <a:lumOff val="40000"/>
                  </a:schemeClr>
                </a:solidFill>
                <a:effectLst>
                  <a:outerShdw blurRad="38100" dist="38100" dir="2700000" algn="tl">
                    <a:srgbClr val="000000">
                      <a:alpha val="43137"/>
                    </a:srgbClr>
                  </a:outerShdw>
                </a:effectLst>
              </a:rPr>
              <a:t>archiereia</a:t>
            </a:r>
            <a:endParaRPr lang="en-GB" dirty="0"/>
          </a:p>
        </p:txBody>
      </p:sp>
      <p:sp>
        <p:nvSpPr>
          <p:cNvPr id="19" name="TextBox 18"/>
          <p:cNvSpPr txBox="1"/>
          <p:nvPr/>
        </p:nvSpPr>
        <p:spPr>
          <a:xfrm>
            <a:off x="292819" y="2516531"/>
            <a:ext cx="3859160" cy="1200329"/>
          </a:xfrm>
          <a:prstGeom prst="rect">
            <a:avLst/>
          </a:prstGeom>
          <a:noFill/>
        </p:spPr>
        <p:txBody>
          <a:bodyPr wrap="square" rtlCol="0">
            <a:spAutoFit/>
          </a:bodyPr>
          <a:lstStyle/>
          <a:p>
            <a:r>
              <a:rPr lang="en-GB" dirty="0">
                <a:solidFill>
                  <a:schemeClr val="tx1">
                    <a:lumMod val="65000"/>
                  </a:schemeClr>
                </a:solidFill>
                <a:effectLst>
                  <a:outerShdw blurRad="38100" dist="38100" dir="2700000" algn="tl">
                    <a:srgbClr val="000000">
                      <a:alpha val="43137"/>
                    </a:srgbClr>
                  </a:outerShdw>
                </a:effectLst>
              </a:rPr>
              <a:t>(1) </a:t>
            </a:r>
            <a:r>
              <a:rPr lang="en-GB" dirty="0" err="1">
                <a:solidFill>
                  <a:schemeClr val="tx1">
                    <a:lumMod val="65000"/>
                  </a:schemeClr>
                </a:solidFill>
                <a:effectLst>
                  <a:outerShdw blurRad="38100" dist="38100" dir="2700000" algn="tl">
                    <a:srgbClr val="000000">
                      <a:alpha val="43137"/>
                    </a:srgbClr>
                  </a:outerShdw>
                </a:effectLst>
              </a:rPr>
              <a:t>Widmung</a:t>
            </a:r>
            <a:r>
              <a:rPr lang="en-GB" dirty="0">
                <a:solidFill>
                  <a:schemeClr val="tx1">
                    <a:lumMod val="65000"/>
                  </a:schemeClr>
                </a:solidFill>
                <a:effectLst>
                  <a:outerShdw blurRad="38100" dist="38100" dir="2700000" algn="tl">
                    <a:srgbClr val="000000">
                      <a:alpha val="43137"/>
                    </a:srgbClr>
                  </a:outerShdw>
                </a:effectLst>
              </a:rPr>
              <a:t> an </a:t>
            </a:r>
            <a:br>
              <a:rPr lang="en-GB" dirty="0">
                <a:solidFill>
                  <a:schemeClr val="tx1">
                    <a:lumMod val="65000"/>
                  </a:schemeClr>
                </a:solidFill>
                <a:effectLst>
                  <a:outerShdw blurRad="38100" dist="38100" dir="2700000" algn="tl">
                    <a:srgbClr val="000000">
                      <a:alpha val="43137"/>
                    </a:srgbClr>
                  </a:outerShdw>
                </a:effectLst>
              </a:rPr>
            </a:br>
            <a:r>
              <a:rPr lang="en-GB" dirty="0">
                <a:solidFill>
                  <a:schemeClr val="tx1">
                    <a:lumMod val="65000"/>
                  </a:schemeClr>
                </a:solidFill>
                <a:effectLst>
                  <a:outerShdw blurRad="38100" dist="38100" dir="2700000" algn="tl">
                    <a:srgbClr val="000000">
                      <a:alpha val="43137"/>
                    </a:srgbClr>
                  </a:outerShdw>
                </a:effectLst>
              </a:rPr>
              <a:t>Claudia </a:t>
            </a:r>
            <a:r>
              <a:rPr lang="en-GB" dirty="0" err="1">
                <a:solidFill>
                  <a:schemeClr val="tx1">
                    <a:lumMod val="65000"/>
                  </a:schemeClr>
                </a:solidFill>
                <a:effectLst>
                  <a:outerShdw blurRad="38100" dist="38100" dir="2700000" algn="tl">
                    <a:srgbClr val="000000">
                      <a:alpha val="43137"/>
                    </a:srgbClr>
                  </a:outerShdw>
                </a:effectLst>
              </a:rPr>
              <a:t>Crateia</a:t>
            </a:r>
            <a:r>
              <a:rPr lang="en-GB" dirty="0">
                <a:solidFill>
                  <a:schemeClr val="tx1">
                    <a:lumMod val="65000"/>
                  </a:schemeClr>
                </a:solidFill>
                <a:effectLst>
                  <a:outerShdw blurRad="38100" dist="38100" dir="2700000" algn="tl">
                    <a:srgbClr val="000000">
                      <a:alpha val="43137"/>
                    </a:srgbClr>
                  </a:outerShdw>
                </a:effectLst>
              </a:rPr>
              <a:t> </a:t>
            </a:r>
            <a:r>
              <a:rPr lang="en-GB" dirty="0" err="1">
                <a:solidFill>
                  <a:schemeClr val="tx1">
                    <a:lumMod val="65000"/>
                  </a:schemeClr>
                </a:solidFill>
                <a:effectLst>
                  <a:outerShdw blurRad="38100" dist="38100" dir="2700000" algn="tl">
                    <a:srgbClr val="000000">
                      <a:alpha val="43137"/>
                    </a:srgbClr>
                  </a:outerShdw>
                </a:effectLst>
              </a:rPr>
              <a:t>Veriana</a:t>
            </a:r>
            <a:r>
              <a:rPr lang="en-GB" dirty="0">
                <a:solidFill>
                  <a:schemeClr val="tx1">
                    <a:lumMod val="65000"/>
                  </a:schemeClr>
                </a:solidFill>
                <a:effectLst>
                  <a:outerShdw blurRad="38100" dist="38100" dir="2700000" algn="tl">
                    <a:srgbClr val="000000">
                      <a:alpha val="43137"/>
                    </a:srgbClr>
                  </a:outerShdw>
                </a:effectLst>
              </a:rPr>
              <a:t>, </a:t>
            </a:r>
            <a:br>
              <a:rPr lang="en-GB" dirty="0">
                <a:solidFill>
                  <a:schemeClr val="tx1">
                    <a:lumMod val="65000"/>
                  </a:schemeClr>
                </a:solidFill>
                <a:effectLst>
                  <a:outerShdw blurRad="38100" dist="38100" dir="2700000" algn="tl">
                    <a:srgbClr val="000000">
                      <a:alpha val="43137"/>
                    </a:srgbClr>
                  </a:outerShdw>
                </a:effectLst>
              </a:rPr>
            </a:br>
            <a:r>
              <a:rPr lang="en-GB" dirty="0" err="1">
                <a:solidFill>
                  <a:schemeClr val="tx1">
                    <a:lumMod val="65000"/>
                  </a:schemeClr>
                </a:solidFill>
                <a:effectLst>
                  <a:outerShdw blurRad="38100" dist="38100" dir="2700000" algn="tl">
                    <a:srgbClr val="000000">
                      <a:alpha val="43137"/>
                    </a:srgbClr>
                  </a:outerShdw>
                </a:effectLst>
              </a:rPr>
              <a:t>senatorischer</a:t>
            </a:r>
            <a:r>
              <a:rPr lang="en-GB" dirty="0">
                <a:solidFill>
                  <a:schemeClr val="tx1">
                    <a:lumMod val="65000"/>
                  </a:schemeClr>
                </a:solidFill>
                <a:effectLst>
                  <a:outerShdw blurRad="38100" dist="38100" dir="2700000" algn="tl">
                    <a:srgbClr val="000000">
                      <a:alpha val="43137"/>
                    </a:srgbClr>
                  </a:outerShdw>
                </a:effectLst>
              </a:rPr>
              <a:t> Rang (</a:t>
            </a:r>
            <a:r>
              <a:rPr lang="el-GR" i="1" dirty="0">
                <a:solidFill>
                  <a:schemeClr val="tx1">
                    <a:lumMod val="65000"/>
                  </a:schemeClr>
                </a:solidFill>
                <a:effectLst>
                  <a:outerShdw blurRad="38100" dist="38100" dir="2700000" algn="tl">
                    <a:srgbClr val="000000">
                      <a:alpha val="43137"/>
                    </a:srgbClr>
                  </a:outerShdw>
                </a:effectLst>
              </a:rPr>
              <a:t>συνκλητικὴ</a:t>
            </a:r>
            <a:r>
              <a:rPr lang="el-GR" dirty="0">
                <a:solidFill>
                  <a:schemeClr val="tx1">
                    <a:lumMod val="65000"/>
                  </a:schemeClr>
                </a:solidFill>
                <a:effectLst>
                  <a:outerShdw blurRad="38100" dist="38100" dir="2700000" algn="tl">
                    <a:srgbClr val="000000">
                      <a:alpha val="43137"/>
                    </a:srgbClr>
                  </a:outerShdw>
                </a:effectLst>
              </a:rPr>
              <a:t>)</a:t>
            </a:r>
            <a:r>
              <a:rPr lang="en-GB" dirty="0">
                <a:solidFill>
                  <a:schemeClr val="tx1">
                    <a:lumMod val="65000"/>
                  </a:schemeClr>
                </a:solidFill>
                <a:effectLst>
                  <a:outerShdw blurRad="38100" dist="38100" dir="2700000" algn="tl">
                    <a:srgbClr val="000000">
                      <a:alpha val="43137"/>
                    </a:srgbClr>
                  </a:outerShdw>
                </a:effectLst>
              </a:rPr>
              <a:t> </a:t>
            </a:r>
          </a:p>
          <a:p>
            <a:pPr marL="742950" lvl="1" indent="-285750">
              <a:buFont typeface="Wingdings" pitchFamily="2" charset="2"/>
              <a:buChar char="v"/>
            </a:pPr>
            <a:r>
              <a:rPr lang="en-GB" dirty="0" err="1">
                <a:solidFill>
                  <a:schemeClr val="tx1">
                    <a:lumMod val="65000"/>
                  </a:schemeClr>
                </a:solidFill>
                <a:effectLst>
                  <a:outerShdw blurRad="38100" dist="38100" dir="2700000" algn="tl">
                    <a:srgbClr val="000000">
                      <a:alpha val="43137"/>
                    </a:srgbClr>
                  </a:outerShdw>
                </a:effectLst>
              </a:rPr>
              <a:t>Pryt</a:t>
            </a:r>
            <a:r>
              <a:rPr lang="en-GB" dirty="0">
                <a:solidFill>
                  <a:schemeClr val="tx1">
                    <a:lumMod val="65000"/>
                  </a:schemeClr>
                </a:solidFill>
                <a:effectLst>
                  <a:outerShdw blurRad="38100" dist="38100" dir="2700000" algn="tl">
                    <a:srgbClr val="000000">
                      <a:alpha val="43137"/>
                    </a:srgbClr>
                  </a:outerShdw>
                </a:effectLst>
              </a:rPr>
              <a:t>., Gym, </a:t>
            </a:r>
            <a:r>
              <a:rPr lang="en-GB" dirty="0" err="1">
                <a:solidFill>
                  <a:schemeClr val="tx1">
                    <a:lumMod val="65000"/>
                  </a:schemeClr>
                </a:solidFill>
                <a:effectLst>
                  <a:outerShdw blurRad="38100" dist="38100" dir="2700000" algn="tl">
                    <a:srgbClr val="000000">
                      <a:alpha val="43137"/>
                    </a:srgbClr>
                  </a:outerShdw>
                </a:effectLst>
              </a:rPr>
              <a:t>hiereia</a:t>
            </a:r>
            <a:r>
              <a:rPr lang="en-GB" dirty="0">
                <a:solidFill>
                  <a:schemeClr val="tx1">
                    <a:lumMod val="65000"/>
                  </a:schemeClr>
                </a:solidFill>
                <a:effectLst>
                  <a:outerShdw blurRad="38100" dist="38100" dir="2700000" algn="tl">
                    <a:srgbClr val="000000">
                      <a:alpha val="43137"/>
                    </a:srgbClr>
                  </a:outerShdw>
                </a:effectLst>
              </a:rPr>
              <a:t>/</a:t>
            </a:r>
            <a:r>
              <a:rPr lang="en-GB" dirty="0" err="1">
                <a:solidFill>
                  <a:schemeClr val="tx1">
                    <a:lumMod val="65000"/>
                  </a:schemeClr>
                </a:solidFill>
                <a:effectLst>
                  <a:outerShdw blurRad="38100" dist="38100" dir="2700000" algn="tl">
                    <a:srgbClr val="000000">
                      <a:alpha val="43137"/>
                    </a:srgbClr>
                  </a:outerShdw>
                </a:effectLst>
              </a:rPr>
              <a:t>kosmet</a:t>
            </a:r>
            <a:r>
              <a:rPr lang="en-GB" dirty="0">
                <a:solidFill>
                  <a:schemeClr val="tx1">
                    <a:lumMod val="65000"/>
                  </a:schemeClr>
                </a:solidFill>
                <a:effectLst>
                  <a:outerShdw blurRad="38100" dist="38100" dir="2700000" algn="tl">
                    <a:srgbClr val="000000">
                      <a:alpha val="43137"/>
                    </a:srgbClr>
                  </a:outerShdw>
                </a:effectLst>
              </a:rPr>
              <a:t>.</a:t>
            </a:r>
          </a:p>
        </p:txBody>
      </p:sp>
      <p:sp>
        <p:nvSpPr>
          <p:cNvPr id="20" name="TextBox 19"/>
          <p:cNvSpPr txBox="1"/>
          <p:nvPr/>
        </p:nvSpPr>
        <p:spPr>
          <a:xfrm>
            <a:off x="292819" y="3649087"/>
            <a:ext cx="3709849" cy="923330"/>
          </a:xfrm>
          <a:prstGeom prst="rect">
            <a:avLst/>
          </a:prstGeom>
          <a:noFill/>
        </p:spPr>
        <p:txBody>
          <a:bodyPr wrap="square" rtlCol="0">
            <a:spAutoFit/>
          </a:bodyPr>
          <a:lstStyle/>
          <a:p>
            <a:r>
              <a:rPr lang="de-DE" dirty="0">
                <a:solidFill>
                  <a:schemeClr val="tx1">
                    <a:lumMod val="65000"/>
                  </a:schemeClr>
                </a:solidFill>
              </a:rPr>
              <a:t>(2)  </a:t>
            </a:r>
            <a:r>
              <a:rPr lang="fr-FR" dirty="0">
                <a:solidFill>
                  <a:schemeClr val="tx1">
                    <a:lumMod val="65000"/>
                  </a:schemeClr>
                </a:solidFill>
                <a:effectLst>
                  <a:outerShdw blurRad="38100" dist="38100" dir="2700000" algn="tl">
                    <a:srgbClr val="000000">
                      <a:alpha val="43137"/>
                    </a:srgbClr>
                  </a:outerShdw>
                </a:effectLst>
              </a:rPr>
              <a:t>Claudius </a:t>
            </a:r>
            <a:r>
              <a:rPr lang="fr-FR" dirty="0" err="1">
                <a:solidFill>
                  <a:schemeClr val="tx1">
                    <a:lumMod val="65000"/>
                  </a:schemeClr>
                </a:solidFill>
                <a:effectLst>
                  <a:outerShdw blurRad="38100" dist="38100" dir="2700000" algn="tl">
                    <a:srgbClr val="000000">
                      <a:alpha val="43137"/>
                    </a:srgbClr>
                  </a:outerShdw>
                </a:effectLst>
              </a:rPr>
              <a:t>Metrobius</a:t>
            </a:r>
            <a:r>
              <a:rPr lang="fr-FR" dirty="0">
                <a:solidFill>
                  <a:schemeClr val="tx1">
                    <a:lumMod val="65000"/>
                  </a:schemeClr>
                </a:solidFill>
                <a:effectLst>
                  <a:outerShdw blurRad="38100" dist="38100" dir="2700000" algn="tl">
                    <a:srgbClr val="000000">
                      <a:alpha val="43137"/>
                    </a:srgbClr>
                  </a:outerShdw>
                </a:effectLst>
              </a:rPr>
              <a:t> </a:t>
            </a:r>
            <a:r>
              <a:rPr lang="fr-FR" dirty="0" err="1">
                <a:solidFill>
                  <a:schemeClr val="tx1">
                    <a:lumMod val="65000"/>
                  </a:schemeClr>
                </a:solidFill>
                <a:effectLst>
                  <a:outerShdw blurRad="38100" dist="38100" dir="2700000" algn="tl">
                    <a:srgbClr val="000000">
                      <a:alpha val="43137"/>
                    </a:srgbClr>
                  </a:outerShdw>
                </a:effectLst>
              </a:rPr>
              <a:t>und</a:t>
            </a:r>
            <a:br>
              <a:rPr lang="fr-FR" dirty="0">
                <a:solidFill>
                  <a:schemeClr val="tx1">
                    <a:lumMod val="65000"/>
                  </a:schemeClr>
                </a:solidFill>
                <a:effectLst>
                  <a:outerShdw blurRad="38100" dist="38100" dir="2700000" algn="tl">
                    <a:srgbClr val="000000">
                      <a:alpha val="43137"/>
                    </a:srgbClr>
                  </a:outerShdw>
                </a:effectLst>
              </a:rPr>
            </a:br>
            <a:r>
              <a:rPr lang="fr-FR" dirty="0">
                <a:solidFill>
                  <a:schemeClr val="tx1">
                    <a:lumMod val="65000"/>
                  </a:schemeClr>
                </a:solidFill>
                <a:effectLst>
                  <a:outerShdw blurRad="38100" dist="38100" dir="2700000" algn="tl">
                    <a:srgbClr val="000000">
                      <a:alpha val="43137"/>
                    </a:srgbClr>
                  </a:outerShdw>
                </a:effectLst>
              </a:rPr>
              <a:t> Claudia </a:t>
            </a:r>
            <a:r>
              <a:rPr lang="fr-FR" dirty="0" err="1">
                <a:solidFill>
                  <a:schemeClr val="tx1">
                    <a:lumMod val="65000"/>
                  </a:schemeClr>
                </a:solidFill>
                <a:effectLst>
                  <a:outerShdw blurRad="38100" dist="38100" dir="2700000" algn="tl">
                    <a:srgbClr val="000000">
                      <a:alpha val="43137"/>
                    </a:srgbClr>
                  </a:outerShdw>
                </a:effectLst>
              </a:rPr>
              <a:t>Crateia</a:t>
            </a:r>
            <a:r>
              <a:rPr lang="fr-FR" dirty="0">
                <a:solidFill>
                  <a:schemeClr val="tx1">
                    <a:lumMod val="65000"/>
                  </a:schemeClr>
                </a:solidFill>
                <a:effectLst>
                  <a:outerShdw blurRad="38100" dist="38100" dir="2700000" algn="tl">
                    <a:srgbClr val="000000">
                      <a:alpha val="43137"/>
                    </a:srgbClr>
                  </a:outerShdw>
                </a:effectLst>
              </a:rPr>
              <a:t>, </a:t>
            </a:r>
            <a:r>
              <a:rPr lang="fr-FR" dirty="0" err="1">
                <a:solidFill>
                  <a:schemeClr val="tx1">
                    <a:lumMod val="65000"/>
                  </a:schemeClr>
                </a:solidFill>
                <a:effectLst>
                  <a:outerShdw blurRad="38100" dist="38100" dir="2700000" algn="tl">
                    <a:srgbClr val="000000">
                      <a:alpha val="43137"/>
                    </a:srgbClr>
                  </a:outerShdw>
                </a:effectLst>
              </a:rPr>
              <a:t>Hohepriester</a:t>
            </a:r>
            <a:endParaRPr lang="fr-FR" dirty="0">
              <a:solidFill>
                <a:schemeClr val="tx1">
                  <a:lumMod val="65000"/>
                </a:schemeClr>
              </a:solidFill>
              <a:effectLst>
                <a:outerShdw blurRad="38100" dist="38100" dir="2700000" algn="tl">
                  <a:srgbClr val="000000">
                    <a:alpha val="43137"/>
                  </a:srgbClr>
                </a:outerShdw>
              </a:effectLst>
            </a:endParaRPr>
          </a:p>
          <a:p>
            <a:endParaRPr lang="en-GB" dirty="0"/>
          </a:p>
        </p:txBody>
      </p:sp>
      <p:sp>
        <p:nvSpPr>
          <p:cNvPr id="21" name="TextBox 20"/>
          <p:cNvSpPr txBox="1"/>
          <p:nvPr/>
        </p:nvSpPr>
        <p:spPr>
          <a:xfrm>
            <a:off x="292819" y="4293096"/>
            <a:ext cx="3709849" cy="2308324"/>
          </a:xfrm>
          <a:prstGeom prst="rect">
            <a:avLst/>
          </a:prstGeom>
          <a:noFill/>
        </p:spPr>
        <p:txBody>
          <a:bodyPr wrap="square" rtlCol="0">
            <a:spAutoFit/>
          </a:bodyPr>
          <a:lstStyle/>
          <a:p>
            <a:r>
              <a:rPr lang="de-DE" dirty="0">
                <a:solidFill>
                  <a:schemeClr val="tx1">
                    <a:lumMod val="65000"/>
                  </a:schemeClr>
                </a:solidFill>
              </a:rPr>
              <a:t>(3) </a:t>
            </a:r>
            <a:r>
              <a:rPr lang="fr-FR" dirty="0" err="1">
                <a:solidFill>
                  <a:schemeClr val="tx1">
                    <a:lumMod val="65000"/>
                  </a:schemeClr>
                </a:solidFill>
                <a:effectLst>
                  <a:outerShdw blurRad="38100" dist="38100" dir="2700000" algn="tl">
                    <a:srgbClr val="000000">
                      <a:alpha val="43137"/>
                    </a:srgbClr>
                  </a:outerShdw>
                </a:effectLst>
              </a:rPr>
              <a:t>Ulpia</a:t>
            </a:r>
            <a:r>
              <a:rPr lang="fr-FR" dirty="0">
                <a:solidFill>
                  <a:schemeClr val="tx1">
                    <a:lumMod val="65000"/>
                  </a:schemeClr>
                </a:solidFill>
                <a:effectLst>
                  <a:outerShdw blurRad="38100" dist="38100" dir="2700000" algn="tl">
                    <a:srgbClr val="000000">
                      <a:alpha val="43137"/>
                    </a:srgbClr>
                  </a:outerShdw>
                </a:effectLst>
              </a:rPr>
              <a:t> </a:t>
            </a:r>
            <a:r>
              <a:rPr lang="fr-FR" dirty="0" err="1">
                <a:solidFill>
                  <a:schemeClr val="tx1">
                    <a:lumMod val="65000"/>
                  </a:schemeClr>
                </a:solidFill>
                <a:effectLst>
                  <a:outerShdw blurRad="38100" dist="38100" dir="2700000" algn="tl">
                    <a:srgbClr val="000000">
                      <a:alpha val="43137"/>
                    </a:srgbClr>
                  </a:outerShdw>
                </a:effectLst>
              </a:rPr>
              <a:t>Demokrateia</a:t>
            </a:r>
            <a:r>
              <a:rPr lang="fr-FR" dirty="0">
                <a:solidFill>
                  <a:schemeClr val="tx1">
                    <a:lumMod val="65000"/>
                  </a:schemeClr>
                </a:solidFill>
                <a:effectLst>
                  <a:outerShdw blurRad="38100" dist="38100" dir="2700000" algn="tl">
                    <a:srgbClr val="000000">
                      <a:alpha val="43137"/>
                    </a:srgbClr>
                  </a:outerShdw>
                </a:effectLst>
              </a:rPr>
              <a:t>: </a:t>
            </a:r>
            <a:r>
              <a:rPr lang="fr-FR" i="1" dirty="0">
                <a:solidFill>
                  <a:schemeClr val="tx1">
                    <a:lumMod val="65000"/>
                  </a:schemeClr>
                </a:solidFill>
                <a:effectLst>
                  <a:outerShdw blurRad="38100" dist="38100" dir="2700000" algn="tl">
                    <a:srgbClr val="000000">
                      <a:alpha val="43137"/>
                    </a:srgbClr>
                  </a:outerShdw>
                </a:effectLst>
              </a:rPr>
              <a:t>k</a:t>
            </a:r>
            <a:r>
              <a:rPr lang="en-GB" i="1" dirty="0" err="1">
                <a:solidFill>
                  <a:schemeClr val="tx1">
                    <a:lumMod val="65000"/>
                  </a:schemeClr>
                </a:solidFill>
                <a:effectLst>
                  <a:outerShdw blurRad="38100" dist="38100" dir="2700000" algn="tl">
                    <a:srgbClr val="000000">
                      <a:alpha val="43137"/>
                    </a:srgbClr>
                  </a:outerShdw>
                </a:effectLst>
              </a:rPr>
              <a:t>osméteira</a:t>
            </a:r>
            <a:endParaRPr lang="en-GB" i="1" dirty="0">
              <a:solidFill>
                <a:schemeClr val="tx1">
                  <a:lumMod val="65000"/>
                </a:schemeClr>
              </a:solidFill>
              <a:effectLst>
                <a:outerShdw blurRad="38100" dist="38100" dir="2700000" algn="tl">
                  <a:srgbClr val="000000">
                    <a:alpha val="43137"/>
                  </a:srgbClr>
                </a:outerShdw>
              </a:effectLst>
            </a:endParaRPr>
          </a:p>
          <a:p>
            <a:r>
              <a:rPr lang="de-DE" dirty="0">
                <a:solidFill>
                  <a:schemeClr val="tx1">
                    <a:lumMod val="65000"/>
                  </a:schemeClr>
                </a:solidFill>
                <a:effectLst>
                  <a:outerShdw blurRad="38100" dist="38100" dir="2700000" algn="tl">
                    <a:srgbClr val="000000">
                      <a:alpha val="43137"/>
                    </a:srgbClr>
                  </a:outerShdw>
                </a:effectLst>
              </a:rPr>
              <a:t>(4) </a:t>
            </a:r>
            <a:r>
              <a:rPr lang="fr-FR" dirty="0">
                <a:solidFill>
                  <a:schemeClr val="tx1">
                    <a:lumMod val="65000"/>
                  </a:schemeClr>
                </a:solidFill>
                <a:effectLst>
                  <a:outerShdw blurRad="38100" dist="38100" dir="2700000" algn="tl">
                    <a:srgbClr val="000000">
                      <a:alpha val="43137"/>
                    </a:srgbClr>
                  </a:outerShdw>
                </a:effectLst>
              </a:rPr>
              <a:t>Iulia </a:t>
            </a:r>
            <a:r>
              <a:rPr lang="fr-FR" dirty="0" err="1">
                <a:solidFill>
                  <a:schemeClr val="tx1">
                    <a:lumMod val="65000"/>
                  </a:schemeClr>
                </a:solidFill>
                <a:effectLst>
                  <a:outerShdw blurRad="38100" dist="38100" dir="2700000" algn="tl">
                    <a:srgbClr val="000000">
                      <a:alpha val="43137"/>
                    </a:srgbClr>
                  </a:outerShdw>
                </a:effectLst>
              </a:rPr>
              <a:t>Damane</a:t>
            </a:r>
            <a:r>
              <a:rPr lang="fr-FR" dirty="0">
                <a:solidFill>
                  <a:schemeClr val="tx1">
                    <a:lumMod val="65000"/>
                  </a:schemeClr>
                </a:solidFill>
                <a:effectLst>
                  <a:outerShdw blurRad="38100" dist="38100" dir="2700000" algn="tl">
                    <a:srgbClr val="000000">
                      <a:alpha val="43137"/>
                    </a:srgbClr>
                  </a:outerShdw>
                </a:effectLst>
              </a:rPr>
              <a:t> </a:t>
            </a:r>
            <a:r>
              <a:rPr lang="fr-FR" dirty="0" err="1">
                <a:solidFill>
                  <a:schemeClr val="tx1">
                    <a:lumMod val="65000"/>
                  </a:schemeClr>
                </a:solidFill>
                <a:effectLst>
                  <a:outerShdw blurRad="38100" dist="38100" dir="2700000" algn="tl">
                    <a:srgbClr val="000000">
                      <a:alpha val="43137"/>
                    </a:srgbClr>
                  </a:outerShdw>
                </a:effectLst>
              </a:rPr>
              <a:t>Polla</a:t>
            </a:r>
            <a:r>
              <a:rPr lang="fr-FR" dirty="0">
                <a:solidFill>
                  <a:schemeClr val="tx1">
                    <a:lumMod val="65000"/>
                  </a:schemeClr>
                </a:solidFill>
                <a:effectLst>
                  <a:outerShdw blurRad="38100" dist="38100" dir="2700000" algn="tl">
                    <a:srgbClr val="000000">
                      <a:alpha val="43137"/>
                    </a:srgbClr>
                  </a:outerShdw>
                </a:effectLst>
              </a:rPr>
              <a:t>:</a:t>
            </a:r>
          </a:p>
          <a:p>
            <a:pPr lvl="1"/>
            <a:r>
              <a:rPr lang="en-GB" i="1" dirty="0" err="1">
                <a:solidFill>
                  <a:schemeClr val="tx1">
                    <a:lumMod val="65000"/>
                  </a:schemeClr>
                </a:solidFill>
                <a:effectLst>
                  <a:outerShdw blurRad="38100" dist="38100" dir="2700000" algn="tl">
                    <a:srgbClr val="000000">
                      <a:alpha val="43137"/>
                    </a:srgbClr>
                  </a:outerShdw>
                </a:effectLst>
              </a:rPr>
              <a:t>hiereia</a:t>
            </a:r>
            <a:r>
              <a:rPr lang="en-GB" dirty="0">
                <a:solidFill>
                  <a:schemeClr val="tx1">
                    <a:lumMod val="65000"/>
                  </a:schemeClr>
                </a:solidFill>
                <a:effectLst>
                  <a:outerShdw blurRad="38100" dist="38100" dir="2700000" algn="tl">
                    <a:srgbClr val="000000">
                      <a:alpha val="43137"/>
                    </a:srgbClr>
                  </a:outerShdw>
                </a:effectLst>
              </a:rPr>
              <a:t>, </a:t>
            </a:r>
            <a:r>
              <a:rPr lang="en-GB" i="1" dirty="0" err="1">
                <a:solidFill>
                  <a:schemeClr val="tx1">
                    <a:lumMod val="65000"/>
                  </a:schemeClr>
                </a:solidFill>
                <a:effectLst>
                  <a:outerShdw blurRad="38100" dist="38100" dir="2700000" algn="tl">
                    <a:srgbClr val="000000">
                      <a:alpha val="43137"/>
                    </a:srgbClr>
                  </a:outerShdw>
                </a:effectLst>
              </a:rPr>
              <a:t>kosméteira</a:t>
            </a:r>
            <a:r>
              <a:rPr lang="en-GB" dirty="0">
                <a:solidFill>
                  <a:schemeClr val="tx1">
                    <a:lumMod val="65000"/>
                  </a:schemeClr>
                </a:solidFill>
                <a:effectLst>
                  <a:outerShdw blurRad="38100" dist="38100" dir="2700000" algn="tl">
                    <a:srgbClr val="000000">
                      <a:alpha val="43137"/>
                    </a:srgbClr>
                  </a:outerShdw>
                </a:effectLst>
              </a:rPr>
              <a:t>, </a:t>
            </a:r>
            <a:r>
              <a:rPr lang="en-GB" i="1" dirty="0" err="1">
                <a:solidFill>
                  <a:schemeClr val="tx1">
                    <a:lumMod val="65000"/>
                  </a:schemeClr>
                </a:solidFill>
                <a:effectLst>
                  <a:outerShdw blurRad="38100" dist="38100" dir="2700000" algn="tl">
                    <a:srgbClr val="000000">
                      <a:alpha val="43137"/>
                    </a:srgbClr>
                  </a:outerShdw>
                </a:effectLst>
              </a:rPr>
              <a:t>prytanis</a:t>
            </a:r>
            <a:r>
              <a:rPr lang="fr-FR" dirty="0">
                <a:solidFill>
                  <a:schemeClr val="tx1">
                    <a:lumMod val="65000"/>
                  </a:schemeClr>
                </a:solidFill>
                <a:effectLst>
                  <a:outerShdw blurRad="38100" dist="38100" dir="2700000" algn="tl">
                    <a:srgbClr val="000000">
                      <a:alpha val="43137"/>
                    </a:srgbClr>
                  </a:outerShdw>
                </a:effectLst>
              </a:rPr>
              <a:t> </a:t>
            </a:r>
          </a:p>
          <a:p>
            <a:r>
              <a:rPr lang="fr-FR" dirty="0">
                <a:solidFill>
                  <a:schemeClr val="tx1">
                    <a:lumMod val="65000"/>
                  </a:schemeClr>
                </a:solidFill>
                <a:effectLst>
                  <a:outerShdw blurRad="38100" dist="38100" dir="2700000" algn="tl">
                    <a:srgbClr val="000000">
                      <a:alpha val="43137"/>
                    </a:srgbClr>
                  </a:outerShdw>
                </a:effectLst>
              </a:rPr>
              <a:t>(5) Iulia </a:t>
            </a:r>
            <a:r>
              <a:rPr lang="fr-FR" dirty="0" err="1">
                <a:solidFill>
                  <a:schemeClr val="tx1">
                    <a:lumMod val="65000"/>
                  </a:schemeClr>
                </a:solidFill>
                <a:effectLst>
                  <a:outerShdw blurRad="38100" dist="38100" dir="2700000" algn="tl">
                    <a:srgbClr val="000000">
                      <a:alpha val="43137"/>
                    </a:srgbClr>
                  </a:outerShdw>
                </a:effectLst>
              </a:rPr>
              <a:t>Polla</a:t>
            </a:r>
            <a:endParaRPr lang="fr-FR" dirty="0">
              <a:solidFill>
                <a:schemeClr val="tx1">
                  <a:lumMod val="65000"/>
                </a:schemeClr>
              </a:solidFill>
              <a:effectLst>
                <a:outerShdw blurRad="38100" dist="38100" dir="2700000" algn="tl">
                  <a:srgbClr val="000000">
                    <a:alpha val="43137"/>
                  </a:srgbClr>
                </a:outerShdw>
              </a:effectLst>
            </a:endParaRPr>
          </a:p>
          <a:p>
            <a:pPr lvl="1"/>
            <a:r>
              <a:rPr lang="en-GB" i="1" dirty="0" err="1">
                <a:solidFill>
                  <a:schemeClr val="tx1">
                    <a:lumMod val="65000"/>
                  </a:schemeClr>
                </a:solidFill>
                <a:effectLst>
                  <a:outerShdw blurRad="38100" dist="38100" dir="2700000" algn="tl">
                    <a:srgbClr val="000000">
                      <a:alpha val="43137"/>
                    </a:srgbClr>
                  </a:outerShdw>
                </a:effectLst>
              </a:rPr>
              <a:t>hiereia</a:t>
            </a:r>
            <a:r>
              <a:rPr lang="en-GB" dirty="0">
                <a:solidFill>
                  <a:schemeClr val="tx1">
                    <a:lumMod val="65000"/>
                  </a:schemeClr>
                </a:solidFill>
                <a:effectLst>
                  <a:outerShdw blurRad="38100" dist="38100" dir="2700000" algn="tl">
                    <a:srgbClr val="000000">
                      <a:alpha val="43137"/>
                    </a:srgbClr>
                  </a:outerShdw>
                </a:effectLst>
              </a:rPr>
              <a:t>, </a:t>
            </a:r>
            <a:r>
              <a:rPr lang="en-GB" i="1" dirty="0" err="1">
                <a:solidFill>
                  <a:schemeClr val="tx1">
                    <a:lumMod val="65000"/>
                  </a:schemeClr>
                </a:solidFill>
                <a:effectLst>
                  <a:outerShdw blurRad="38100" dist="38100" dir="2700000" algn="tl">
                    <a:srgbClr val="000000">
                      <a:alpha val="43137"/>
                    </a:srgbClr>
                  </a:outerShdw>
                </a:effectLst>
              </a:rPr>
              <a:t>kosméteira</a:t>
            </a:r>
            <a:r>
              <a:rPr lang="en-GB" dirty="0">
                <a:solidFill>
                  <a:schemeClr val="tx1">
                    <a:lumMod val="65000"/>
                  </a:schemeClr>
                </a:solidFill>
                <a:effectLst>
                  <a:outerShdw blurRad="38100" dist="38100" dir="2700000" algn="tl">
                    <a:srgbClr val="000000">
                      <a:alpha val="43137"/>
                    </a:srgbClr>
                  </a:outerShdw>
                </a:effectLst>
              </a:rPr>
              <a:t>, </a:t>
            </a:r>
            <a:br>
              <a:rPr lang="en-GB" dirty="0">
                <a:solidFill>
                  <a:schemeClr val="tx1">
                    <a:lumMod val="65000"/>
                  </a:schemeClr>
                </a:solidFill>
                <a:effectLst>
                  <a:outerShdw blurRad="38100" dist="38100" dir="2700000" algn="tl">
                    <a:srgbClr val="000000">
                      <a:alpha val="43137"/>
                    </a:srgbClr>
                  </a:outerShdw>
                </a:effectLst>
              </a:rPr>
            </a:br>
            <a:r>
              <a:rPr lang="en-GB" i="1" dirty="0" err="1">
                <a:solidFill>
                  <a:schemeClr val="tx1">
                    <a:lumMod val="65000"/>
                  </a:schemeClr>
                </a:solidFill>
                <a:effectLst>
                  <a:outerShdw blurRad="38100" dist="38100" dir="2700000" algn="tl">
                    <a:srgbClr val="000000">
                      <a:alpha val="43137"/>
                    </a:srgbClr>
                  </a:outerShdw>
                </a:effectLst>
              </a:rPr>
              <a:t>archiereia</a:t>
            </a:r>
            <a:r>
              <a:rPr lang="en-GB" dirty="0">
                <a:solidFill>
                  <a:schemeClr val="tx1">
                    <a:lumMod val="65000"/>
                  </a:schemeClr>
                </a:solidFill>
                <a:effectLst>
                  <a:outerShdw blurRad="38100" dist="38100" dir="2700000" algn="tl">
                    <a:srgbClr val="000000">
                      <a:alpha val="43137"/>
                    </a:srgbClr>
                  </a:outerShdw>
                </a:effectLst>
              </a:rPr>
              <a:t>, </a:t>
            </a:r>
            <a:r>
              <a:rPr lang="en-GB" i="1" dirty="0" err="1">
                <a:solidFill>
                  <a:schemeClr val="tx1">
                    <a:lumMod val="65000"/>
                  </a:schemeClr>
                </a:solidFill>
                <a:effectLst>
                  <a:outerShdw blurRad="38100" dist="38100" dir="2700000" algn="tl">
                    <a:srgbClr val="000000">
                      <a:alpha val="43137"/>
                    </a:srgbClr>
                  </a:outerShdw>
                </a:effectLst>
              </a:rPr>
              <a:t>prytanis</a:t>
            </a:r>
            <a:endParaRPr lang="en-GB" i="1" dirty="0">
              <a:solidFill>
                <a:schemeClr val="tx1">
                  <a:lumMod val="65000"/>
                </a:schemeClr>
              </a:solidFill>
              <a:effectLst>
                <a:outerShdw blurRad="38100" dist="38100" dir="2700000" algn="tl">
                  <a:srgbClr val="000000">
                    <a:alpha val="43137"/>
                  </a:srgbClr>
                </a:outerShdw>
              </a:effectLst>
            </a:endParaRPr>
          </a:p>
          <a:p>
            <a:r>
              <a:rPr lang="en-GB" dirty="0">
                <a:solidFill>
                  <a:schemeClr val="tx1">
                    <a:lumMod val="65000"/>
                  </a:schemeClr>
                </a:solidFill>
                <a:effectLst>
                  <a:outerShdw blurRad="38100" dist="38100" dir="2700000" algn="tl">
                    <a:srgbClr val="000000">
                      <a:alpha val="43137"/>
                    </a:srgbClr>
                  </a:outerShdw>
                </a:effectLst>
              </a:rPr>
              <a:t>(6) </a:t>
            </a:r>
            <a:r>
              <a:rPr lang="en-GB" dirty="0" err="1">
                <a:solidFill>
                  <a:schemeClr val="tx1">
                    <a:lumMod val="65000"/>
                  </a:schemeClr>
                </a:solidFill>
                <a:effectLst>
                  <a:outerShdw blurRad="38100" dist="38100" dir="2700000" algn="tl">
                    <a:srgbClr val="000000">
                      <a:alpha val="43137"/>
                    </a:srgbClr>
                  </a:outerShdw>
                </a:effectLst>
              </a:rPr>
              <a:t>Mindia</a:t>
            </a:r>
            <a:r>
              <a:rPr lang="en-GB" dirty="0">
                <a:solidFill>
                  <a:schemeClr val="tx1">
                    <a:lumMod val="65000"/>
                  </a:schemeClr>
                </a:solidFill>
                <a:effectLst>
                  <a:outerShdw blurRad="38100" dist="38100" dir="2700000" algn="tl">
                    <a:srgbClr val="000000">
                      <a:alpha val="43137"/>
                    </a:srgbClr>
                  </a:outerShdw>
                </a:effectLst>
              </a:rPr>
              <a:t> </a:t>
            </a:r>
            <a:r>
              <a:rPr lang="en-GB" dirty="0" err="1">
                <a:solidFill>
                  <a:schemeClr val="tx1">
                    <a:lumMod val="65000"/>
                  </a:schemeClr>
                </a:solidFill>
                <a:effectLst>
                  <a:outerShdw blurRad="38100" dist="38100" dir="2700000" algn="tl">
                    <a:srgbClr val="000000">
                      <a:alpha val="43137"/>
                    </a:srgbClr>
                  </a:outerShdw>
                </a:effectLst>
              </a:rPr>
              <a:t>Potentilla</a:t>
            </a:r>
            <a:r>
              <a:rPr lang="en-GB" dirty="0">
                <a:solidFill>
                  <a:schemeClr val="tx1">
                    <a:lumMod val="65000"/>
                  </a:schemeClr>
                </a:solidFill>
                <a:effectLst>
                  <a:outerShdw blurRad="38100" dist="38100" dir="2700000" algn="tl">
                    <a:srgbClr val="000000">
                      <a:alpha val="43137"/>
                    </a:srgbClr>
                  </a:outerShdw>
                </a:effectLst>
              </a:rPr>
              <a:t> </a:t>
            </a:r>
          </a:p>
          <a:p>
            <a:pPr lvl="1"/>
            <a:r>
              <a:rPr lang="en-GB" i="1" dirty="0" err="1">
                <a:solidFill>
                  <a:schemeClr val="tx1">
                    <a:lumMod val="65000"/>
                  </a:schemeClr>
                </a:solidFill>
                <a:effectLst>
                  <a:outerShdw blurRad="38100" dist="38100" dir="2700000" algn="tl">
                    <a:srgbClr val="000000">
                      <a:alpha val="43137"/>
                    </a:srgbClr>
                  </a:outerShdw>
                </a:effectLst>
              </a:rPr>
              <a:t>archiereia</a:t>
            </a:r>
            <a:r>
              <a:rPr lang="en-GB" i="1" dirty="0">
                <a:solidFill>
                  <a:schemeClr val="tx1">
                    <a:lumMod val="65000"/>
                  </a:schemeClr>
                </a:solidFill>
                <a:effectLst>
                  <a:outerShdw blurRad="38100" dist="38100" dir="2700000" algn="tl">
                    <a:srgbClr val="000000">
                      <a:alpha val="43137"/>
                    </a:srgbClr>
                  </a:outerShdw>
                </a:effectLst>
              </a:rPr>
              <a:t> &amp;</a:t>
            </a:r>
            <a:r>
              <a:rPr lang="en-GB" dirty="0">
                <a:solidFill>
                  <a:schemeClr val="tx1">
                    <a:lumMod val="65000"/>
                  </a:schemeClr>
                </a:solidFill>
                <a:effectLst>
                  <a:outerShdw blurRad="38100" dist="38100" dir="2700000" algn="tl">
                    <a:srgbClr val="000000">
                      <a:alpha val="43137"/>
                    </a:srgbClr>
                  </a:outerShdw>
                </a:effectLst>
              </a:rPr>
              <a:t> </a:t>
            </a:r>
            <a:r>
              <a:rPr lang="en-GB" i="1" dirty="0" err="1">
                <a:solidFill>
                  <a:schemeClr val="tx1">
                    <a:lumMod val="65000"/>
                  </a:schemeClr>
                </a:solidFill>
                <a:effectLst>
                  <a:outerShdw blurRad="38100" dist="38100" dir="2700000" algn="tl">
                    <a:srgbClr val="000000">
                      <a:alpha val="43137"/>
                    </a:srgbClr>
                  </a:outerShdw>
                </a:effectLst>
              </a:rPr>
              <a:t>kosméteira</a:t>
            </a:r>
            <a:r>
              <a:rPr lang="en-GB" dirty="0">
                <a:solidFill>
                  <a:schemeClr val="tx1">
                    <a:lumMod val="65000"/>
                  </a:schemeClr>
                </a:solidFill>
                <a:effectLst>
                  <a:outerShdw blurRad="38100" dist="38100" dir="2700000" algn="tl">
                    <a:srgbClr val="000000">
                      <a:alpha val="43137"/>
                    </a:srgbClr>
                  </a:outerShdw>
                </a:effectLst>
              </a:rPr>
              <a:t>,</a:t>
            </a:r>
            <a:endParaRPr lang="en-GB" dirty="0">
              <a:solidFill>
                <a:schemeClr val="tx1">
                  <a:lumMod val="65000"/>
                </a:schemeClr>
              </a:solidFill>
            </a:endParaRPr>
          </a:p>
        </p:txBody>
      </p:sp>
      <p:sp>
        <p:nvSpPr>
          <p:cNvPr id="24" name="Flowchart: Process 23"/>
          <p:cNvSpPr/>
          <p:nvPr/>
        </p:nvSpPr>
        <p:spPr>
          <a:xfrm>
            <a:off x="4602948" y="2996952"/>
            <a:ext cx="4145516" cy="95938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Großeltern</a:t>
            </a:r>
            <a:br>
              <a:rPr lang="de-DE" dirty="0"/>
            </a:br>
            <a:r>
              <a:rPr lang="de-DE" dirty="0"/>
              <a:t>Claudius Metrobius / Claudia Crateia</a:t>
            </a:r>
          </a:p>
          <a:p>
            <a:pPr algn="ctr"/>
            <a:r>
              <a:rPr lang="de-DE" dirty="0"/>
              <a:t>HOHEPRIESTER</a:t>
            </a:r>
            <a:endParaRPr lang="en-GB" dirty="0"/>
          </a:p>
        </p:txBody>
      </p:sp>
      <p:sp>
        <p:nvSpPr>
          <p:cNvPr id="26" name="Flowchart: Card 25"/>
          <p:cNvSpPr/>
          <p:nvPr/>
        </p:nvSpPr>
        <p:spPr>
          <a:xfrm>
            <a:off x="4895527" y="3887470"/>
            <a:ext cx="2556285" cy="811252"/>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Ulpia Demokrateia</a:t>
            </a:r>
          </a:p>
          <a:p>
            <a:pPr algn="ctr"/>
            <a:r>
              <a:rPr lang="de-DE" i="1" dirty="0"/>
              <a:t>Kosmeteira</a:t>
            </a:r>
          </a:p>
          <a:p>
            <a:pPr algn="ctr"/>
            <a:endParaRPr lang="en-GB" i="1" dirty="0"/>
          </a:p>
        </p:txBody>
      </p:sp>
      <p:sp>
        <p:nvSpPr>
          <p:cNvPr id="27" name="Flowchart: Card 26"/>
          <p:cNvSpPr/>
          <p:nvPr/>
        </p:nvSpPr>
        <p:spPr>
          <a:xfrm>
            <a:off x="4427984" y="4505956"/>
            <a:ext cx="2247722" cy="1178550"/>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Iulia Damane Polla</a:t>
            </a:r>
          </a:p>
          <a:p>
            <a:pPr algn="ctr"/>
            <a:r>
              <a:rPr lang="de-DE" dirty="0"/>
              <a:t>hiereia,kosmeteira, prytanis</a:t>
            </a:r>
          </a:p>
          <a:p>
            <a:pPr algn="ctr"/>
            <a:endParaRPr lang="en-GB" dirty="0"/>
          </a:p>
        </p:txBody>
      </p:sp>
      <p:sp>
        <p:nvSpPr>
          <p:cNvPr id="29" name="Flowchart: Card 28"/>
          <p:cNvSpPr/>
          <p:nvPr/>
        </p:nvSpPr>
        <p:spPr>
          <a:xfrm>
            <a:off x="4151979" y="5447258"/>
            <a:ext cx="2364237" cy="1006078"/>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Flavia Polla</a:t>
            </a:r>
          </a:p>
          <a:p>
            <a:pPr algn="ctr"/>
            <a:endParaRPr lang="de-DE" dirty="0"/>
          </a:p>
          <a:p>
            <a:pPr algn="ctr"/>
            <a:endParaRPr lang="en-GB" dirty="0"/>
          </a:p>
        </p:txBody>
      </p:sp>
    </p:spTree>
    <p:extLst>
      <p:ext uri="{BB962C8B-B14F-4D97-AF65-F5344CB8AC3E}">
        <p14:creationId xmlns:p14="http://schemas.microsoft.com/office/powerpoint/2010/main" val="480650862"/>
      </p:ext>
    </p:extLst>
  </p:cSld>
  <p:clrMapOvr>
    <a:masterClrMapping/>
  </p:clrMapOvr>
  <p:transition spd="slow">
    <p:randomBa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t="6839" b="2189"/>
          <a:stretch/>
        </p:blipFill>
        <p:spPr>
          <a:xfrm>
            <a:off x="5220072" y="2132856"/>
            <a:ext cx="3816424" cy="4629150"/>
          </a:xfrm>
          <a:prstGeom prst="rect">
            <a:avLst/>
          </a:prstGeom>
        </p:spPr>
      </p:pic>
      <p:sp>
        <p:nvSpPr>
          <p:cNvPr id="6" name="Title 1"/>
          <p:cNvSpPr>
            <a:spLocks noGrp="1"/>
          </p:cNvSpPr>
          <p:nvPr>
            <p:ph type="title"/>
          </p:nvPr>
        </p:nvSpPr>
        <p:spPr>
          <a:xfrm>
            <a:off x="457200" y="188640"/>
            <a:ext cx="8229600" cy="1143000"/>
          </a:xfrm>
        </p:spPr>
        <p:txBody>
          <a:bodyPr/>
          <a:lstStyle/>
          <a:p>
            <a:r>
              <a:rPr lang="en-GB" dirty="0" err="1"/>
              <a:t>Perge</a:t>
            </a:r>
            <a:r>
              <a:rPr lang="en-GB" dirty="0"/>
              <a:t>: </a:t>
            </a:r>
            <a:r>
              <a:rPr lang="en-GB" dirty="0" err="1"/>
              <a:t>Plancia</a:t>
            </a:r>
            <a:r>
              <a:rPr lang="en-GB" dirty="0"/>
              <a:t> Magna</a:t>
            </a:r>
            <a:endParaRPr lang="en-GB" dirty="0">
              <a:effectLst>
                <a:outerShdw blurRad="38100" dist="38100" dir="2700000" algn="tl">
                  <a:srgbClr val="000000">
                    <a:alpha val="43137"/>
                  </a:srgbClr>
                </a:outerShdw>
              </a:effectLst>
            </a:endParaRPr>
          </a:p>
        </p:txBody>
      </p:sp>
      <p:sp>
        <p:nvSpPr>
          <p:cNvPr id="5" name="Content Placeholder 2"/>
          <p:cNvSpPr>
            <a:spLocks noGrp="1"/>
          </p:cNvSpPr>
          <p:nvPr>
            <p:ph idx="1"/>
          </p:nvPr>
        </p:nvSpPr>
        <p:spPr>
          <a:xfrm>
            <a:off x="179512" y="1412776"/>
            <a:ext cx="6347048" cy="4565103"/>
          </a:xfrm>
        </p:spPr>
        <p:txBody>
          <a:bodyPr>
            <a:normAutofit/>
          </a:bodyPr>
          <a:lstStyle/>
          <a:p>
            <a:r>
              <a:rPr lang="en-GB" sz="2000" dirty="0" err="1">
                <a:solidFill>
                  <a:schemeClr val="accent5">
                    <a:lumMod val="60000"/>
                    <a:lumOff val="40000"/>
                  </a:schemeClr>
                </a:solidFill>
              </a:rPr>
              <a:t>Tochter</a:t>
            </a:r>
            <a:r>
              <a:rPr lang="en-GB" sz="2000" dirty="0">
                <a:solidFill>
                  <a:schemeClr val="accent5">
                    <a:lumMod val="60000"/>
                    <a:lumOff val="40000"/>
                  </a:schemeClr>
                </a:solidFill>
              </a:rPr>
              <a:t> des </a:t>
            </a:r>
            <a:r>
              <a:rPr lang="en-GB" sz="2000" dirty="0" err="1">
                <a:solidFill>
                  <a:schemeClr val="accent5">
                    <a:lumMod val="60000"/>
                    <a:lumOff val="40000"/>
                  </a:schemeClr>
                </a:solidFill>
              </a:rPr>
              <a:t>Prokonsuls</a:t>
            </a:r>
            <a:r>
              <a:rPr lang="en-GB" sz="2000" dirty="0">
                <a:solidFill>
                  <a:schemeClr val="accent5">
                    <a:lumMod val="60000"/>
                    <a:lumOff val="40000"/>
                  </a:schemeClr>
                </a:solidFill>
              </a:rPr>
              <a:t> von </a:t>
            </a:r>
            <a:r>
              <a:rPr lang="en-GB" sz="2000" dirty="0" err="1">
                <a:solidFill>
                  <a:schemeClr val="accent5">
                    <a:lumMod val="60000"/>
                    <a:lumOff val="40000"/>
                  </a:schemeClr>
                </a:solidFill>
              </a:rPr>
              <a:t>Bithynien</a:t>
            </a:r>
            <a:endParaRPr lang="en-GB" sz="2000" dirty="0">
              <a:solidFill>
                <a:schemeClr val="accent5">
                  <a:lumMod val="60000"/>
                  <a:lumOff val="40000"/>
                </a:schemeClr>
              </a:solidFill>
            </a:endParaRPr>
          </a:p>
          <a:p>
            <a:r>
              <a:rPr lang="de-DE" sz="2000" dirty="0">
                <a:solidFill>
                  <a:schemeClr val="accent5">
                    <a:lumMod val="60000"/>
                    <a:lumOff val="40000"/>
                  </a:schemeClr>
                </a:solidFill>
              </a:rPr>
              <a:t>„Tochter der Polis“, </a:t>
            </a:r>
            <a:br>
              <a:rPr lang="de-DE" sz="2000" dirty="0">
                <a:solidFill>
                  <a:schemeClr val="accent5">
                    <a:lumMod val="60000"/>
                    <a:lumOff val="40000"/>
                  </a:schemeClr>
                </a:solidFill>
              </a:rPr>
            </a:br>
            <a:r>
              <a:rPr lang="de-DE" sz="2000" dirty="0">
                <a:solidFill>
                  <a:schemeClr val="accent5">
                    <a:lumMod val="60000"/>
                    <a:lumOff val="40000"/>
                  </a:schemeClr>
                </a:solidFill>
              </a:rPr>
              <a:t>Priesterin of Artemis Pergaia, </a:t>
            </a:r>
            <a:br>
              <a:rPr lang="de-DE" sz="2000" dirty="0">
                <a:solidFill>
                  <a:schemeClr val="accent5">
                    <a:lumMod val="60000"/>
                    <a:lumOff val="40000"/>
                  </a:schemeClr>
                </a:solidFill>
              </a:rPr>
            </a:br>
            <a:r>
              <a:rPr lang="de-DE" sz="2000" dirty="0">
                <a:solidFill>
                  <a:schemeClr val="accent5">
                    <a:lumMod val="60000"/>
                    <a:lumOff val="40000"/>
                  </a:schemeClr>
                </a:solidFill>
              </a:rPr>
              <a:t>Hohepriesterin des Kaiserkults</a:t>
            </a:r>
            <a:endParaRPr lang="en-GB" sz="2000" dirty="0">
              <a:solidFill>
                <a:schemeClr val="accent5">
                  <a:lumMod val="60000"/>
                  <a:lumOff val="40000"/>
                </a:schemeClr>
              </a:solidFill>
            </a:endParaRPr>
          </a:p>
          <a:p>
            <a:r>
              <a:rPr lang="de-DE" sz="2000" dirty="0">
                <a:solidFill>
                  <a:schemeClr val="accent5">
                    <a:lumMod val="60000"/>
                    <a:lumOff val="40000"/>
                  </a:schemeClr>
                </a:solidFill>
              </a:rPr>
              <a:t>Mehrere </a:t>
            </a:r>
            <a:r>
              <a:rPr lang="de-DE" sz="2000" b="1" dirty="0">
                <a:solidFill>
                  <a:schemeClr val="accent5">
                    <a:lumMod val="60000"/>
                    <a:lumOff val="40000"/>
                  </a:schemeClr>
                </a:solidFill>
              </a:rPr>
              <a:t>Großbauprojekte</a:t>
            </a:r>
            <a:r>
              <a:rPr lang="de-DE" sz="2000" dirty="0">
                <a:solidFill>
                  <a:schemeClr val="accent5">
                    <a:lumMod val="60000"/>
                    <a:lumOff val="40000"/>
                  </a:schemeClr>
                </a:solidFill>
              </a:rPr>
              <a:t> in Hadrians Regierungszeit (107-138)</a:t>
            </a:r>
          </a:p>
          <a:p>
            <a:pPr lvl="1"/>
            <a:r>
              <a:rPr lang="de-DE" sz="1800" dirty="0">
                <a:solidFill>
                  <a:schemeClr val="accent5">
                    <a:lumMod val="60000"/>
                    <a:lumOff val="40000"/>
                  </a:schemeClr>
                </a:solidFill>
              </a:rPr>
              <a:t>Renovierte Stadttor</a:t>
            </a:r>
          </a:p>
          <a:p>
            <a:pPr lvl="1"/>
            <a:r>
              <a:rPr lang="de-DE" sz="1800" dirty="0">
                <a:solidFill>
                  <a:schemeClr val="accent5">
                    <a:lumMod val="60000"/>
                    <a:lumOff val="40000"/>
                  </a:schemeClr>
                </a:solidFill>
              </a:rPr>
              <a:t>2-stöckiger ovaler Hof mit Statuen</a:t>
            </a:r>
          </a:p>
          <a:p>
            <a:pPr lvl="1"/>
            <a:r>
              <a:rPr lang="de-DE" sz="1800" dirty="0">
                <a:solidFill>
                  <a:schemeClr val="accent5">
                    <a:lumMod val="60000"/>
                    <a:lumOff val="40000"/>
                  </a:schemeClr>
                </a:solidFill>
              </a:rPr>
              <a:t>Monumentaler Bogen mit Statuen </a:t>
            </a:r>
            <a:br>
              <a:rPr lang="de-DE" sz="1800" dirty="0">
                <a:solidFill>
                  <a:schemeClr val="accent5">
                    <a:lumMod val="60000"/>
                    <a:lumOff val="40000"/>
                  </a:schemeClr>
                </a:solidFill>
              </a:rPr>
            </a:br>
            <a:r>
              <a:rPr lang="de-DE" sz="1800" dirty="0">
                <a:solidFill>
                  <a:schemeClr val="accent5">
                    <a:lumMod val="60000"/>
                    <a:lumOff val="40000"/>
                  </a:schemeClr>
                </a:solidFill>
              </a:rPr>
              <a:t>der hadrianischen Kaiserfamilie</a:t>
            </a:r>
            <a:endParaRPr lang="en-GB" sz="1800" dirty="0">
              <a:solidFill>
                <a:schemeClr val="accent5">
                  <a:lumMod val="60000"/>
                  <a:lumOff val="40000"/>
                </a:schemeClr>
              </a:solidFill>
            </a:endParaRPr>
          </a:p>
          <a:p>
            <a:r>
              <a:rPr lang="en-GB" sz="2000" dirty="0">
                <a:solidFill>
                  <a:schemeClr val="accent5">
                    <a:lumMod val="60000"/>
                    <a:lumOff val="40000"/>
                  </a:schemeClr>
                </a:solidFill>
              </a:rPr>
              <a:t>Elevated to the rank </a:t>
            </a:r>
            <a:r>
              <a:rPr lang="en-GB" sz="2000" dirty="0">
                <a:solidFill>
                  <a:srgbClr val="FF0000"/>
                </a:solidFill>
              </a:rPr>
              <a:t>of tutelary </a:t>
            </a:r>
            <a:br>
              <a:rPr lang="en-GB" sz="2000" dirty="0">
                <a:solidFill>
                  <a:srgbClr val="FF0000"/>
                </a:solidFill>
              </a:rPr>
            </a:br>
            <a:r>
              <a:rPr lang="en-GB" sz="2000" dirty="0">
                <a:solidFill>
                  <a:srgbClr val="FF0000"/>
                </a:solidFill>
              </a:rPr>
              <a:t>divinity of th</a:t>
            </a:r>
            <a:r>
              <a:rPr lang="en-GB" sz="2000" dirty="0">
                <a:solidFill>
                  <a:schemeClr val="accent5">
                    <a:lumMod val="60000"/>
                    <a:lumOff val="40000"/>
                  </a:schemeClr>
                </a:solidFill>
              </a:rPr>
              <a:t>e city</a:t>
            </a:r>
          </a:p>
          <a:p>
            <a:r>
              <a:rPr lang="de-DE" sz="2000" dirty="0">
                <a:solidFill>
                  <a:schemeClr val="accent5">
                    <a:lumMod val="60000"/>
                    <a:lumOff val="40000"/>
                  </a:schemeClr>
                </a:solidFill>
              </a:rPr>
              <a:t>Familie italischer Herkunft</a:t>
            </a:r>
            <a:endParaRPr lang="en-GB" sz="2000" dirty="0">
              <a:effectLst>
                <a:outerShdw blurRad="38100" dist="38100" dir="2700000" algn="tl">
                  <a:srgbClr val="000000">
                    <a:alpha val="43137"/>
                  </a:srgbClr>
                </a:outerShdw>
              </a:effectLst>
            </a:endParaRPr>
          </a:p>
        </p:txBody>
      </p:sp>
      <p:sp>
        <p:nvSpPr>
          <p:cNvPr id="7" name="Oval 6"/>
          <p:cNvSpPr/>
          <p:nvPr/>
        </p:nvSpPr>
        <p:spPr>
          <a:xfrm>
            <a:off x="6948264" y="5445224"/>
            <a:ext cx="720080" cy="720080"/>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06561" y="220442"/>
            <a:ext cx="1357927" cy="3824827"/>
          </a:xfrm>
          <a:prstGeom prst="rect">
            <a:avLst/>
          </a:prstGeom>
        </p:spPr>
      </p:pic>
      <p:sp>
        <p:nvSpPr>
          <p:cNvPr id="9" name="Content Placeholder 2"/>
          <p:cNvSpPr txBox="1">
            <a:spLocks/>
          </p:cNvSpPr>
          <p:nvPr/>
        </p:nvSpPr>
        <p:spPr>
          <a:xfrm>
            <a:off x="5219397" y="4509120"/>
            <a:ext cx="2302429" cy="1356767"/>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pPr marL="0" indent="0">
              <a:buNone/>
            </a:pPr>
            <a:r>
              <a:rPr lang="en-GB" sz="1200" dirty="0">
                <a:solidFill>
                  <a:schemeClr val="accent6">
                    <a:lumMod val="50000"/>
                  </a:schemeClr>
                </a:solidFill>
                <a:effectLst>
                  <a:outerShdw blurRad="38100" dist="38100" dir="2700000" algn="tl">
                    <a:srgbClr val="000000">
                      <a:alpha val="43137"/>
                    </a:srgbClr>
                  </a:outerShdw>
                </a:effectLst>
              </a:rPr>
              <a:t>14 </a:t>
            </a:r>
            <a:r>
              <a:rPr lang="en-GB" sz="1200" dirty="0" err="1">
                <a:solidFill>
                  <a:schemeClr val="accent6">
                    <a:lumMod val="50000"/>
                  </a:schemeClr>
                </a:solidFill>
                <a:effectLst>
                  <a:outerShdw blurRad="38100" dist="38100" dir="2700000" algn="tl">
                    <a:srgbClr val="000000">
                      <a:alpha val="43137"/>
                    </a:srgbClr>
                  </a:outerShdw>
                </a:effectLst>
              </a:rPr>
              <a:t>Grabmal</a:t>
            </a:r>
            <a:r>
              <a:rPr lang="en-GB" sz="1200" dirty="0">
                <a:solidFill>
                  <a:schemeClr val="accent6">
                    <a:lumMod val="50000"/>
                  </a:schemeClr>
                </a:solidFill>
                <a:effectLst>
                  <a:outerShdw blurRad="38100" dist="38100" dir="2700000" algn="tl">
                    <a:srgbClr val="000000">
                      <a:alpha val="43137"/>
                    </a:srgbClr>
                  </a:outerShdw>
                </a:effectLst>
              </a:rPr>
              <a:t> </a:t>
            </a:r>
            <a:br>
              <a:rPr lang="en-GB" sz="1200" dirty="0">
                <a:solidFill>
                  <a:schemeClr val="accent6">
                    <a:lumMod val="50000"/>
                  </a:schemeClr>
                </a:solidFill>
                <a:effectLst>
                  <a:outerShdw blurRad="38100" dist="38100" dir="2700000" algn="tl">
                    <a:srgbClr val="000000">
                      <a:alpha val="43137"/>
                    </a:srgbClr>
                  </a:outerShdw>
                </a:effectLst>
              </a:rPr>
            </a:br>
            <a:r>
              <a:rPr lang="en-GB" sz="1200" dirty="0">
                <a:solidFill>
                  <a:schemeClr val="accent6">
                    <a:lumMod val="50000"/>
                  </a:schemeClr>
                </a:solidFill>
                <a:effectLst>
                  <a:outerShdw blurRad="38100" dist="38100" dir="2700000" algn="tl">
                    <a:srgbClr val="000000">
                      <a:alpha val="43137"/>
                    </a:srgbClr>
                  </a:outerShdw>
                </a:effectLst>
              </a:rPr>
              <a:t>der </a:t>
            </a:r>
            <a:r>
              <a:rPr lang="en-GB" sz="1200" dirty="0" err="1">
                <a:solidFill>
                  <a:schemeClr val="accent6">
                    <a:lumMod val="50000"/>
                  </a:schemeClr>
                </a:solidFill>
                <a:effectLst>
                  <a:outerShdw blurRad="38100" dist="38100" dir="2700000" algn="tl">
                    <a:srgbClr val="000000">
                      <a:alpha val="43137"/>
                    </a:srgbClr>
                  </a:outerShdw>
                </a:effectLst>
              </a:rPr>
              <a:t>Plancia</a:t>
            </a:r>
            <a:r>
              <a:rPr lang="en-GB" sz="1200" dirty="0">
                <a:solidFill>
                  <a:schemeClr val="accent6">
                    <a:lumMod val="50000"/>
                  </a:schemeClr>
                </a:solidFill>
                <a:effectLst>
                  <a:outerShdw blurRad="38100" dist="38100" dir="2700000" algn="tl">
                    <a:srgbClr val="000000">
                      <a:alpha val="43137"/>
                    </a:srgbClr>
                  </a:outerShdw>
                </a:effectLst>
              </a:rPr>
              <a:t> Magna</a:t>
            </a:r>
            <a:br>
              <a:rPr lang="en-GB" sz="1200" dirty="0">
                <a:solidFill>
                  <a:schemeClr val="accent6">
                    <a:lumMod val="50000"/>
                  </a:schemeClr>
                </a:solidFill>
                <a:effectLst>
                  <a:outerShdw blurRad="38100" dist="38100" dir="2700000" algn="tl">
                    <a:srgbClr val="000000">
                      <a:alpha val="43137"/>
                    </a:srgbClr>
                  </a:outerShdw>
                </a:effectLst>
              </a:rPr>
            </a:br>
            <a:r>
              <a:rPr lang="en-GB" sz="1200" dirty="0">
                <a:solidFill>
                  <a:schemeClr val="accent6">
                    <a:lumMod val="50000"/>
                  </a:schemeClr>
                </a:solidFill>
                <a:effectLst>
                  <a:outerShdw blurRad="38100" dist="38100" dir="2700000" algn="tl">
                    <a:srgbClr val="000000">
                      <a:alpha val="43137"/>
                    </a:srgbClr>
                  </a:outerShdw>
                </a:effectLst>
              </a:rPr>
              <a:t>4 Nymphaeum</a:t>
            </a:r>
            <a:br>
              <a:rPr lang="en-GB" sz="1200" dirty="0">
                <a:solidFill>
                  <a:schemeClr val="accent6">
                    <a:lumMod val="50000"/>
                  </a:schemeClr>
                </a:solidFill>
                <a:effectLst>
                  <a:outerShdw blurRad="38100" dist="38100" dir="2700000" algn="tl">
                    <a:srgbClr val="000000">
                      <a:alpha val="43137"/>
                    </a:srgbClr>
                  </a:outerShdw>
                </a:effectLst>
              </a:rPr>
            </a:br>
            <a:r>
              <a:rPr lang="en-GB" sz="1200" dirty="0">
                <a:solidFill>
                  <a:schemeClr val="accent6">
                    <a:lumMod val="50000"/>
                  </a:schemeClr>
                </a:solidFill>
                <a:effectLst>
                  <a:outerShdw blurRad="38100" dist="38100" dir="2700000" algn="tl">
                    <a:srgbClr val="000000">
                      <a:alpha val="43137"/>
                    </a:srgbClr>
                  </a:outerShdw>
                </a:effectLst>
              </a:rPr>
              <a:t>5  </a:t>
            </a:r>
            <a:r>
              <a:rPr lang="en-GB" sz="1200" dirty="0" err="1">
                <a:solidFill>
                  <a:schemeClr val="accent6">
                    <a:lumMod val="50000"/>
                  </a:schemeClr>
                </a:solidFill>
                <a:effectLst>
                  <a:outerShdw blurRad="38100" dist="38100" dir="2700000" algn="tl">
                    <a:srgbClr val="000000">
                      <a:alpha val="43137"/>
                    </a:srgbClr>
                  </a:outerShdw>
                </a:effectLst>
              </a:rPr>
              <a:t>Tempel</a:t>
            </a:r>
            <a:br>
              <a:rPr lang="en-GB" sz="1200" dirty="0">
                <a:solidFill>
                  <a:schemeClr val="accent6">
                    <a:lumMod val="50000"/>
                  </a:schemeClr>
                </a:solidFill>
                <a:effectLst>
                  <a:outerShdw blurRad="38100" dist="38100" dir="2700000" algn="tl">
                    <a:srgbClr val="000000">
                      <a:alpha val="43137"/>
                    </a:srgbClr>
                  </a:outerShdw>
                </a:effectLst>
              </a:rPr>
            </a:br>
            <a:r>
              <a:rPr lang="en-GB" sz="1200" dirty="0">
                <a:solidFill>
                  <a:schemeClr val="accent6">
                    <a:lumMod val="50000"/>
                  </a:schemeClr>
                </a:solidFill>
                <a:effectLst>
                  <a:outerShdw blurRad="38100" dist="38100" dir="2700000" algn="tl">
                    <a:srgbClr val="000000">
                      <a:alpha val="43137"/>
                    </a:srgbClr>
                  </a:outerShdw>
                </a:effectLst>
              </a:rPr>
              <a:t>9 Agora</a:t>
            </a:r>
            <a:br>
              <a:rPr lang="en-GB" sz="1200" dirty="0">
                <a:solidFill>
                  <a:schemeClr val="accent6">
                    <a:lumMod val="50000"/>
                  </a:schemeClr>
                </a:solidFill>
                <a:effectLst>
                  <a:outerShdw blurRad="38100" dist="38100" dir="2700000" algn="tl">
                    <a:srgbClr val="000000">
                      <a:alpha val="43137"/>
                    </a:srgbClr>
                  </a:outerShdw>
                </a:effectLst>
              </a:rPr>
            </a:br>
            <a:r>
              <a:rPr lang="en-GB" sz="1200" dirty="0">
                <a:solidFill>
                  <a:schemeClr val="accent6">
                    <a:lumMod val="50000"/>
                  </a:schemeClr>
                </a:solidFill>
                <a:effectLst>
                  <a:outerShdw blurRad="38100" dist="38100" dir="2700000" algn="tl">
                    <a:srgbClr val="000000">
                      <a:alpha val="43137"/>
                    </a:srgbClr>
                  </a:outerShdw>
                </a:effectLst>
              </a:rPr>
              <a:t>2+11 </a:t>
            </a:r>
            <a:r>
              <a:rPr lang="en-GB" sz="1200" dirty="0" err="1">
                <a:solidFill>
                  <a:schemeClr val="accent6">
                    <a:lumMod val="50000"/>
                  </a:schemeClr>
                </a:solidFill>
                <a:effectLst>
                  <a:outerShdw blurRad="38100" dist="38100" dir="2700000" algn="tl">
                    <a:srgbClr val="000000">
                      <a:alpha val="43137"/>
                    </a:srgbClr>
                  </a:outerShdw>
                </a:effectLst>
              </a:rPr>
              <a:t>Thermen</a:t>
            </a:r>
            <a:endParaRPr lang="en-GB" sz="1200" dirty="0">
              <a:solidFill>
                <a:schemeClr val="accent6">
                  <a:lumMod val="50000"/>
                </a:schemeClr>
              </a:solidFill>
              <a:effectLst>
                <a:outerShdw blurRad="38100" dist="38100" dir="2700000" algn="tl">
                  <a:srgbClr val="000000">
                    <a:alpha val="43137"/>
                  </a:srgbClr>
                </a:outerShdw>
              </a:effectLst>
            </a:endParaRPr>
          </a:p>
        </p:txBody>
      </p:sp>
      <p:sp>
        <p:nvSpPr>
          <p:cNvPr id="10" name="TextBox 9"/>
          <p:cNvSpPr txBox="1"/>
          <p:nvPr/>
        </p:nvSpPr>
        <p:spPr>
          <a:xfrm>
            <a:off x="107504" y="6402814"/>
            <a:ext cx="7632848" cy="338554"/>
          </a:xfrm>
          <a:prstGeom prst="rect">
            <a:avLst/>
          </a:prstGeom>
          <a:noFill/>
        </p:spPr>
        <p:txBody>
          <a:bodyPr wrap="square" rtlCol="0">
            <a:spAutoFit/>
          </a:bodyPr>
          <a:lstStyle/>
          <a:p>
            <a:r>
              <a:rPr lang="en-GB" sz="1600" dirty="0" err="1">
                <a:solidFill>
                  <a:schemeClr val="tx1">
                    <a:lumMod val="50000"/>
                  </a:schemeClr>
                </a:solidFill>
                <a:effectLst>
                  <a:outerShdw blurRad="38100" dist="38100" dir="2700000" algn="tl">
                    <a:srgbClr val="000000">
                      <a:alpha val="43137"/>
                    </a:srgbClr>
                  </a:outerShdw>
                </a:effectLst>
              </a:rPr>
              <a:t>Perge</a:t>
            </a:r>
            <a:r>
              <a:rPr lang="en-GB" sz="1600" dirty="0">
                <a:solidFill>
                  <a:schemeClr val="tx1">
                    <a:lumMod val="50000"/>
                  </a:schemeClr>
                </a:solidFill>
                <a:effectLst>
                  <a:outerShdw blurRad="38100" dist="38100" dir="2700000" algn="tl">
                    <a:srgbClr val="000000">
                      <a:alpha val="43137"/>
                    </a:srgbClr>
                  </a:outerShdw>
                </a:effectLst>
              </a:rPr>
              <a:t>: </a:t>
            </a:r>
            <a:r>
              <a:rPr lang="en-GB" sz="1600" dirty="0" err="1">
                <a:solidFill>
                  <a:schemeClr val="tx1">
                    <a:lumMod val="50000"/>
                  </a:schemeClr>
                </a:solidFill>
                <a:effectLst>
                  <a:outerShdw blurRad="38100" dist="38100" dir="2700000" algn="tl">
                    <a:srgbClr val="000000">
                      <a:alpha val="43137"/>
                    </a:srgbClr>
                  </a:outerShdw>
                </a:effectLst>
              </a:rPr>
              <a:t>Hauptstadt</a:t>
            </a:r>
            <a:r>
              <a:rPr lang="en-GB" sz="1600" dirty="0">
                <a:solidFill>
                  <a:schemeClr val="tx1">
                    <a:lumMod val="50000"/>
                  </a:schemeClr>
                </a:solidFill>
                <a:effectLst>
                  <a:outerShdw blurRad="38100" dist="38100" dir="2700000" algn="tl">
                    <a:srgbClr val="000000">
                      <a:alpha val="43137"/>
                    </a:srgbClr>
                  </a:outerShdw>
                </a:effectLst>
              </a:rPr>
              <a:t> der </a:t>
            </a:r>
            <a:r>
              <a:rPr lang="en-GB" sz="1600" dirty="0" err="1">
                <a:solidFill>
                  <a:schemeClr val="tx1">
                    <a:lumMod val="50000"/>
                  </a:schemeClr>
                </a:solidFill>
                <a:effectLst>
                  <a:outerShdw blurRad="38100" dist="38100" dir="2700000" algn="tl">
                    <a:srgbClr val="000000">
                      <a:alpha val="43137"/>
                    </a:srgbClr>
                  </a:outerShdw>
                </a:effectLst>
              </a:rPr>
              <a:t>Provinz</a:t>
            </a:r>
            <a:r>
              <a:rPr lang="en-GB" sz="1600" dirty="0">
                <a:solidFill>
                  <a:schemeClr val="tx1">
                    <a:lumMod val="50000"/>
                  </a:schemeClr>
                </a:solidFill>
                <a:effectLst>
                  <a:outerShdw blurRad="38100" dist="38100" dir="2700000" algn="tl">
                    <a:srgbClr val="000000">
                      <a:alpha val="43137"/>
                    </a:srgbClr>
                  </a:outerShdw>
                </a:effectLst>
              </a:rPr>
              <a:t> </a:t>
            </a:r>
            <a:r>
              <a:rPr lang="en-GB" sz="1600" dirty="0" err="1">
                <a:solidFill>
                  <a:schemeClr val="tx1">
                    <a:lumMod val="50000"/>
                  </a:schemeClr>
                </a:solidFill>
                <a:effectLst>
                  <a:outerShdw blurRad="38100" dist="38100" dir="2700000" algn="tl">
                    <a:srgbClr val="000000">
                      <a:alpha val="43137"/>
                    </a:srgbClr>
                  </a:outerShdw>
                </a:effectLst>
              </a:rPr>
              <a:t>Lykien</a:t>
            </a:r>
            <a:r>
              <a:rPr lang="en-GB" sz="1600" dirty="0">
                <a:solidFill>
                  <a:schemeClr val="tx1">
                    <a:lumMod val="50000"/>
                  </a:schemeClr>
                </a:solidFill>
                <a:effectLst>
                  <a:outerShdw blurRad="38100" dist="38100" dir="2700000" algn="tl">
                    <a:srgbClr val="000000">
                      <a:alpha val="43137"/>
                    </a:srgbClr>
                  </a:outerShdw>
                </a:effectLst>
              </a:rPr>
              <a:t> und </a:t>
            </a:r>
            <a:r>
              <a:rPr lang="en-GB" sz="1600" dirty="0" err="1">
                <a:solidFill>
                  <a:schemeClr val="tx1">
                    <a:lumMod val="50000"/>
                  </a:schemeClr>
                </a:solidFill>
                <a:effectLst>
                  <a:outerShdw blurRad="38100" dist="38100" dir="2700000" algn="tl">
                    <a:srgbClr val="000000">
                      <a:alpha val="43137"/>
                    </a:srgbClr>
                  </a:outerShdw>
                </a:effectLst>
              </a:rPr>
              <a:t>Pamphyliens</a:t>
            </a:r>
            <a:endParaRPr lang="en-GB" sz="1600" dirty="0">
              <a:solidFill>
                <a:schemeClr val="tx1">
                  <a:lumMod val="50000"/>
                </a:schemeClr>
              </a:solidFill>
            </a:endParaRPr>
          </a:p>
        </p:txBody>
      </p:sp>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00500" y="476672"/>
            <a:ext cx="2785746" cy="3714328"/>
          </a:xfrm>
          <a:prstGeom prst="rect">
            <a:avLst/>
          </a:prstGeom>
        </p:spPr>
      </p:pic>
    </p:spTree>
    <p:extLst>
      <p:ext uri="{BB962C8B-B14F-4D97-AF65-F5344CB8AC3E}">
        <p14:creationId xmlns:p14="http://schemas.microsoft.com/office/powerpoint/2010/main" val="1011037570"/>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vertical)">
                                      <p:cBhvr>
                                        <p:cTn id="7" dur="500"/>
                                        <p:tgtEl>
                                          <p:spTgt spid="5"/>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6" presetClass="entr" presetSubtype="16" fill="hold"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ircle(in)">
                                      <p:cBhvr>
                                        <p:cTn id="17" dur="2000"/>
                                        <p:tgtEl>
                                          <p:spTgt spid="8"/>
                                        </p:tgtEl>
                                      </p:cBhvr>
                                    </p:animEffect>
                                  </p:childTnLst>
                                </p:cTn>
                              </p:par>
                            </p:childTnLst>
                          </p:cTn>
                        </p:par>
                        <p:par>
                          <p:cTn id="18" fill="hold">
                            <p:stCondLst>
                              <p:cond delay="3500"/>
                            </p:stCondLst>
                            <p:childTnLst>
                              <p:par>
                                <p:cTn id="19" presetID="21" presetClass="entr" presetSubtype="1" fill="hold" grpId="0" nodeType="afterEffect">
                                  <p:stCondLst>
                                    <p:cond delay="750"/>
                                  </p:stCondLst>
                                  <p:childTnLst>
                                    <p:set>
                                      <p:cBhvr>
                                        <p:cTn id="20" dur="1" fill="hold">
                                          <p:stCondLst>
                                            <p:cond delay="0"/>
                                          </p:stCondLst>
                                        </p:cTn>
                                        <p:tgtEl>
                                          <p:spTgt spid="7"/>
                                        </p:tgtEl>
                                        <p:attrNameLst>
                                          <p:attrName>style.visibility</p:attrName>
                                        </p:attrNameLst>
                                      </p:cBhvr>
                                      <p:to>
                                        <p:strVal val="visible"/>
                                      </p:to>
                                    </p:set>
                                    <p:animEffect transition="in" filter="wheel(1)">
                                      <p:cBhvr>
                                        <p:cTn id="2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animBg="1"/>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188640"/>
            <a:ext cx="8229600" cy="1143000"/>
          </a:xfrm>
        </p:spPr>
        <p:txBody>
          <a:bodyPr/>
          <a:lstStyle/>
          <a:p>
            <a:r>
              <a:rPr lang="en-GB" dirty="0" err="1"/>
              <a:t>Perge</a:t>
            </a:r>
            <a:r>
              <a:rPr lang="en-GB" dirty="0"/>
              <a:t>: </a:t>
            </a:r>
            <a:r>
              <a:rPr lang="en-GB" dirty="0" err="1"/>
              <a:t>Plancia</a:t>
            </a:r>
            <a:r>
              <a:rPr lang="en-GB" dirty="0"/>
              <a:t> Magna</a:t>
            </a:r>
          </a:p>
        </p:txBody>
      </p:sp>
      <p:sp>
        <p:nvSpPr>
          <p:cNvPr id="5" name="Content Placeholder 2"/>
          <p:cNvSpPr>
            <a:spLocks noGrp="1"/>
          </p:cNvSpPr>
          <p:nvPr>
            <p:ph idx="1"/>
          </p:nvPr>
        </p:nvSpPr>
        <p:spPr>
          <a:xfrm>
            <a:off x="179512" y="1412776"/>
            <a:ext cx="6347048" cy="4565103"/>
          </a:xfrm>
        </p:spPr>
        <p:txBody>
          <a:bodyPr>
            <a:normAutofit/>
          </a:bodyPr>
          <a:lstStyle/>
          <a:p>
            <a:r>
              <a:rPr lang="en-GB" sz="2000" dirty="0" err="1">
                <a:solidFill>
                  <a:schemeClr val="accent5">
                    <a:lumMod val="60000"/>
                    <a:lumOff val="40000"/>
                  </a:schemeClr>
                </a:solidFill>
              </a:rPr>
              <a:t>Tochter</a:t>
            </a:r>
            <a:r>
              <a:rPr lang="en-GB" sz="2000" dirty="0">
                <a:solidFill>
                  <a:schemeClr val="accent5">
                    <a:lumMod val="60000"/>
                    <a:lumOff val="40000"/>
                  </a:schemeClr>
                </a:solidFill>
              </a:rPr>
              <a:t> des </a:t>
            </a:r>
            <a:r>
              <a:rPr lang="en-GB" sz="2000" dirty="0" err="1">
                <a:solidFill>
                  <a:schemeClr val="accent5">
                    <a:lumMod val="60000"/>
                    <a:lumOff val="40000"/>
                  </a:schemeClr>
                </a:solidFill>
              </a:rPr>
              <a:t>Prokonsuls</a:t>
            </a:r>
            <a:r>
              <a:rPr lang="en-GB" sz="2000" dirty="0">
                <a:solidFill>
                  <a:schemeClr val="accent5">
                    <a:lumMod val="60000"/>
                    <a:lumOff val="40000"/>
                  </a:schemeClr>
                </a:solidFill>
              </a:rPr>
              <a:t> von </a:t>
            </a:r>
            <a:r>
              <a:rPr lang="en-GB" sz="2000" dirty="0" err="1">
                <a:solidFill>
                  <a:schemeClr val="accent5">
                    <a:lumMod val="60000"/>
                    <a:lumOff val="40000"/>
                  </a:schemeClr>
                </a:solidFill>
              </a:rPr>
              <a:t>Bithynien</a:t>
            </a:r>
            <a:endParaRPr lang="en-GB" sz="2000" dirty="0">
              <a:solidFill>
                <a:schemeClr val="accent5">
                  <a:lumMod val="60000"/>
                  <a:lumOff val="40000"/>
                </a:schemeClr>
              </a:solidFill>
            </a:endParaRPr>
          </a:p>
          <a:p>
            <a:r>
              <a:rPr lang="de-DE" sz="2000" dirty="0">
                <a:solidFill>
                  <a:schemeClr val="accent5">
                    <a:lumMod val="60000"/>
                    <a:lumOff val="40000"/>
                  </a:schemeClr>
                </a:solidFill>
              </a:rPr>
              <a:t>„Tochter der Polis“, </a:t>
            </a:r>
            <a:br>
              <a:rPr lang="de-DE" sz="2000" dirty="0">
                <a:solidFill>
                  <a:schemeClr val="accent5">
                    <a:lumMod val="60000"/>
                    <a:lumOff val="40000"/>
                  </a:schemeClr>
                </a:solidFill>
              </a:rPr>
            </a:br>
            <a:r>
              <a:rPr lang="de-DE" sz="2000" dirty="0">
                <a:solidFill>
                  <a:schemeClr val="accent5">
                    <a:lumMod val="60000"/>
                    <a:lumOff val="40000"/>
                  </a:schemeClr>
                </a:solidFill>
              </a:rPr>
              <a:t>Priesterin of Artemis Pergaia, </a:t>
            </a:r>
            <a:br>
              <a:rPr lang="de-DE" sz="2000" dirty="0">
                <a:solidFill>
                  <a:schemeClr val="accent5">
                    <a:lumMod val="60000"/>
                    <a:lumOff val="40000"/>
                  </a:schemeClr>
                </a:solidFill>
              </a:rPr>
            </a:br>
            <a:r>
              <a:rPr lang="de-DE" sz="2000" dirty="0">
                <a:solidFill>
                  <a:schemeClr val="accent5">
                    <a:lumMod val="60000"/>
                    <a:lumOff val="40000"/>
                  </a:schemeClr>
                </a:solidFill>
              </a:rPr>
              <a:t>Hohepriesterin des Kaiserkults</a:t>
            </a:r>
            <a:endParaRPr lang="en-GB" sz="2000" dirty="0">
              <a:solidFill>
                <a:schemeClr val="accent5">
                  <a:lumMod val="60000"/>
                  <a:lumOff val="40000"/>
                </a:schemeClr>
              </a:solidFill>
            </a:endParaRPr>
          </a:p>
          <a:p>
            <a:r>
              <a:rPr lang="de-DE" sz="2000" dirty="0">
                <a:solidFill>
                  <a:schemeClr val="accent5">
                    <a:lumMod val="60000"/>
                    <a:lumOff val="40000"/>
                  </a:schemeClr>
                </a:solidFill>
              </a:rPr>
              <a:t>Mehrere </a:t>
            </a:r>
            <a:r>
              <a:rPr lang="de-DE" sz="2000" b="1" dirty="0">
                <a:solidFill>
                  <a:schemeClr val="accent5">
                    <a:lumMod val="60000"/>
                    <a:lumOff val="40000"/>
                  </a:schemeClr>
                </a:solidFill>
              </a:rPr>
              <a:t>Großbauprojekte</a:t>
            </a:r>
            <a:r>
              <a:rPr lang="de-DE" sz="2000" dirty="0">
                <a:solidFill>
                  <a:schemeClr val="accent5">
                    <a:lumMod val="60000"/>
                    <a:lumOff val="40000"/>
                  </a:schemeClr>
                </a:solidFill>
              </a:rPr>
              <a:t> in Hadrians Regierungszeit (107-138)</a:t>
            </a:r>
          </a:p>
          <a:p>
            <a:pPr lvl="1"/>
            <a:r>
              <a:rPr lang="de-DE" sz="1800" dirty="0">
                <a:solidFill>
                  <a:schemeClr val="accent5">
                    <a:lumMod val="60000"/>
                    <a:lumOff val="40000"/>
                  </a:schemeClr>
                </a:solidFill>
              </a:rPr>
              <a:t>Renovierte Stadttor</a:t>
            </a:r>
          </a:p>
          <a:p>
            <a:pPr lvl="1"/>
            <a:r>
              <a:rPr lang="de-DE" sz="1800" dirty="0">
                <a:solidFill>
                  <a:schemeClr val="accent5">
                    <a:lumMod val="60000"/>
                    <a:lumOff val="40000"/>
                  </a:schemeClr>
                </a:solidFill>
              </a:rPr>
              <a:t>2-stöckiger ovaler Hof mit Statuen</a:t>
            </a:r>
          </a:p>
          <a:p>
            <a:pPr lvl="1"/>
            <a:r>
              <a:rPr lang="de-DE" sz="1800" dirty="0">
                <a:solidFill>
                  <a:schemeClr val="accent5">
                    <a:lumMod val="60000"/>
                    <a:lumOff val="40000"/>
                  </a:schemeClr>
                </a:solidFill>
              </a:rPr>
              <a:t>Monumentaler Bogen mit Statuen </a:t>
            </a:r>
            <a:br>
              <a:rPr lang="de-DE" sz="1800" dirty="0">
                <a:solidFill>
                  <a:schemeClr val="accent5">
                    <a:lumMod val="60000"/>
                    <a:lumOff val="40000"/>
                  </a:schemeClr>
                </a:solidFill>
              </a:rPr>
            </a:br>
            <a:r>
              <a:rPr lang="de-DE" sz="1800" dirty="0">
                <a:solidFill>
                  <a:schemeClr val="accent5">
                    <a:lumMod val="60000"/>
                    <a:lumOff val="40000"/>
                  </a:schemeClr>
                </a:solidFill>
              </a:rPr>
              <a:t>der hadrianischen Kaiserfamilie</a:t>
            </a:r>
            <a:endParaRPr lang="en-GB" sz="1800" dirty="0">
              <a:solidFill>
                <a:schemeClr val="accent5">
                  <a:lumMod val="60000"/>
                  <a:lumOff val="40000"/>
                </a:schemeClr>
              </a:solidFill>
            </a:endParaRPr>
          </a:p>
          <a:p>
            <a:r>
              <a:rPr lang="en-GB" sz="2000" dirty="0">
                <a:solidFill>
                  <a:schemeClr val="accent5">
                    <a:lumMod val="60000"/>
                    <a:lumOff val="40000"/>
                  </a:schemeClr>
                </a:solidFill>
              </a:rPr>
              <a:t>Elevated to the rank </a:t>
            </a:r>
            <a:r>
              <a:rPr lang="en-GB" sz="2000" dirty="0">
                <a:solidFill>
                  <a:srgbClr val="FF0000"/>
                </a:solidFill>
              </a:rPr>
              <a:t>of tutelary </a:t>
            </a:r>
            <a:br>
              <a:rPr lang="en-GB" sz="2000" dirty="0">
                <a:solidFill>
                  <a:srgbClr val="FF0000"/>
                </a:solidFill>
              </a:rPr>
            </a:br>
            <a:r>
              <a:rPr lang="en-GB" sz="2000" dirty="0">
                <a:solidFill>
                  <a:srgbClr val="FF0000"/>
                </a:solidFill>
              </a:rPr>
              <a:t>divinity of th</a:t>
            </a:r>
            <a:r>
              <a:rPr lang="en-GB" sz="2000" dirty="0">
                <a:solidFill>
                  <a:schemeClr val="accent5">
                    <a:lumMod val="60000"/>
                    <a:lumOff val="40000"/>
                  </a:schemeClr>
                </a:solidFill>
              </a:rPr>
              <a:t>e city</a:t>
            </a:r>
          </a:p>
          <a:p>
            <a:r>
              <a:rPr lang="de-DE" sz="2000" dirty="0">
                <a:solidFill>
                  <a:schemeClr val="accent5">
                    <a:lumMod val="60000"/>
                    <a:lumOff val="40000"/>
                  </a:schemeClr>
                </a:solidFill>
              </a:rPr>
              <a:t>Familie italischer Herkunft</a:t>
            </a:r>
            <a:endParaRPr lang="en-GB" sz="2000" dirty="0">
              <a:effectLst>
                <a:outerShdw blurRad="38100" dist="38100" dir="2700000" algn="tl">
                  <a:srgbClr val="000000">
                    <a:alpha val="43137"/>
                  </a:srgbClr>
                </a:outerShdw>
              </a:effectLst>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71800" y="1484784"/>
            <a:ext cx="5830045" cy="4032448"/>
          </a:xfrm>
          <a:prstGeom prst="rect">
            <a:avLst/>
          </a:prstGeom>
        </p:spPr>
      </p:pic>
      <p:sp>
        <p:nvSpPr>
          <p:cNvPr id="7" name="Oval 6"/>
          <p:cNvSpPr/>
          <p:nvPr/>
        </p:nvSpPr>
        <p:spPr>
          <a:xfrm>
            <a:off x="4059762" y="2924944"/>
            <a:ext cx="2157637" cy="1296144"/>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ontent Placeholder 2"/>
          <p:cNvSpPr txBox="1">
            <a:spLocks/>
          </p:cNvSpPr>
          <p:nvPr/>
        </p:nvSpPr>
        <p:spPr>
          <a:xfrm>
            <a:off x="3841576" y="116632"/>
            <a:ext cx="4042792" cy="720080"/>
          </a:xfrm>
          <a:prstGeom prst="rect">
            <a:avLst/>
          </a:prstGeom>
          <a:gradFill>
            <a:gsLst>
              <a:gs pos="0">
                <a:schemeClr val="accent5">
                  <a:tint val="79000"/>
                  <a:satMod val="180000"/>
                  <a:alpha val="55000"/>
                </a:schemeClr>
              </a:gs>
              <a:gs pos="65000">
                <a:schemeClr val="accent5">
                  <a:tint val="52000"/>
                  <a:satMod val="250000"/>
                </a:schemeClr>
              </a:gs>
              <a:gs pos="100000">
                <a:schemeClr val="accent5">
                  <a:tint val="29000"/>
                  <a:satMod val="300000"/>
                </a:schemeClr>
              </a:gs>
            </a:gsLst>
          </a:gradFill>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dk1"/>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dk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dk1"/>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dk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dk1"/>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dk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dk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dk1"/>
                </a:solidFill>
                <a:latin typeface="+mn-lt"/>
                <a:ea typeface="+mn-ea"/>
                <a:cs typeface="+mn-cs"/>
              </a:defRPr>
            </a:lvl9pPr>
          </a:lstStyle>
          <a:p>
            <a:r>
              <a:rPr lang="de-DE" dirty="0"/>
              <a:t>UNABHÄNGIGKEIT</a:t>
            </a:r>
          </a:p>
          <a:p>
            <a:pPr lvl="1"/>
            <a:r>
              <a:rPr lang="de-DE" dirty="0"/>
              <a:t>Rolle der Frauen als Hohepriesterinnen</a:t>
            </a:r>
            <a:br>
              <a:rPr lang="de-DE" dirty="0"/>
            </a:br>
            <a:endParaRPr lang="de-DE" dirty="0"/>
          </a:p>
        </p:txBody>
      </p:sp>
    </p:spTree>
    <p:extLst>
      <p:ext uri="{BB962C8B-B14F-4D97-AF65-F5344CB8AC3E}">
        <p14:creationId xmlns:p14="http://schemas.microsoft.com/office/powerpoint/2010/main" val="3029909095"/>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7876" r="37000"/>
          <a:stretch/>
        </p:blipFill>
        <p:spPr>
          <a:xfrm>
            <a:off x="3558158" y="188640"/>
            <a:ext cx="5429251" cy="6480720"/>
          </a:xfrm>
          <a:prstGeom prst="rect">
            <a:avLst/>
          </a:prstGeom>
        </p:spPr>
      </p:pic>
      <p:sp>
        <p:nvSpPr>
          <p:cNvPr id="2" name="Title 1"/>
          <p:cNvSpPr>
            <a:spLocks noGrp="1"/>
          </p:cNvSpPr>
          <p:nvPr>
            <p:ph type="title"/>
          </p:nvPr>
        </p:nvSpPr>
        <p:spPr>
          <a:xfrm>
            <a:off x="457200" y="188640"/>
            <a:ext cx="8229600" cy="1143000"/>
          </a:xfrm>
        </p:spPr>
        <p:txBody>
          <a:bodyPr>
            <a:normAutofit fontScale="90000"/>
          </a:bodyPr>
          <a:lstStyle/>
          <a:p>
            <a:r>
              <a:rPr lang="en-GB" dirty="0" err="1"/>
              <a:t>Didyma</a:t>
            </a:r>
            <a:r>
              <a:rPr lang="en-GB" dirty="0"/>
              <a:t>: </a:t>
            </a:r>
            <a:r>
              <a:rPr lang="en-GB" dirty="0" err="1"/>
              <a:t>Karrierestart</a:t>
            </a:r>
            <a:r>
              <a:rPr lang="en-GB" dirty="0"/>
              <a:t> </a:t>
            </a:r>
            <a:r>
              <a:rPr lang="en-GB" dirty="0" err="1"/>
              <a:t>für</a:t>
            </a:r>
            <a:r>
              <a:rPr lang="en-GB" dirty="0"/>
              <a:t> Frauen?</a:t>
            </a:r>
            <a:r>
              <a:rPr lang="el-GR" dirty="0">
                <a:solidFill>
                  <a:schemeClr val="accent5">
                    <a:lumMod val="60000"/>
                    <a:lumOff val="40000"/>
                  </a:schemeClr>
                </a:solidFill>
              </a:rPr>
              <a:t> </a:t>
            </a:r>
            <a:endParaRPr lang="en-GB" dirty="0"/>
          </a:p>
        </p:txBody>
      </p:sp>
      <p:sp>
        <p:nvSpPr>
          <p:cNvPr id="3" name="Content Placeholder 2"/>
          <p:cNvSpPr>
            <a:spLocks noGrp="1"/>
          </p:cNvSpPr>
          <p:nvPr>
            <p:ph idx="1"/>
          </p:nvPr>
        </p:nvSpPr>
        <p:spPr>
          <a:xfrm>
            <a:off x="169167" y="1512169"/>
            <a:ext cx="6103615" cy="5445223"/>
          </a:xfrm>
          <a:solidFill>
            <a:schemeClr val="bg2">
              <a:lumMod val="90000"/>
              <a:lumOff val="10000"/>
              <a:alpha val="45000"/>
            </a:schemeClr>
          </a:solidFill>
        </p:spPr>
        <p:txBody>
          <a:bodyPr>
            <a:noAutofit/>
          </a:bodyPr>
          <a:lstStyle/>
          <a:p>
            <a:r>
              <a:rPr lang="en-GB" sz="1800" b="1" dirty="0" err="1">
                <a:solidFill>
                  <a:schemeClr val="accent5">
                    <a:lumMod val="75000"/>
                  </a:schemeClr>
                </a:solidFill>
                <a:effectLst>
                  <a:outerShdw blurRad="38100" dist="38100" dir="2700000" algn="tl">
                    <a:srgbClr val="000000">
                      <a:alpha val="43137"/>
                    </a:srgbClr>
                  </a:outerShdw>
                </a:effectLst>
                <a:sym typeface="Wingdings" pitchFamily="2" charset="2"/>
              </a:rPr>
              <a:t>Nur</a:t>
            </a:r>
            <a:r>
              <a:rPr lang="en-GB" sz="1800" b="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800" b="1" dirty="0" err="1">
                <a:solidFill>
                  <a:schemeClr val="accent5">
                    <a:lumMod val="75000"/>
                  </a:schemeClr>
                </a:solidFill>
                <a:effectLst>
                  <a:outerShdw blurRad="38100" dist="38100" dir="2700000" algn="tl">
                    <a:srgbClr val="000000">
                      <a:alpha val="43137"/>
                    </a:srgbClr>
                  </a:outerShdw>
                </a:effectLst>
                <a:sym typeface="Wingdings" pitchFamily="2" charset="2"/>
              </a:rPr>
              <a:t>wenige</a:t>
            </a:r>
            <a:r>
              <a:rPr lang="en-GB" sz="1800" b="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800" b="1" i="1" dirty="0" err="1">
                <a:solidFill>
                  <a:schemeClr val="accent5">
                    <a:lumMod val="75000"/>
                  </a:schemeClr>
                </a:solidFill>
                <a:effectLst>
                  <a:outerShdw blurRad="38100" dist="38100" dir="2700000" algn="tl">
                    <a:srgbClr val="000000">
                      <a:alpha val="43137"/>
                    </a:srgbClr>
                  </a:outerShdw>
                </a:effectLst>
                <a:sym typeface="Wingdings" pitchFamily="2" charset="2"/>
              </a:rPr>
              <a:t>hydrophoroi</a:t>
            </a:r>
            <a:r>
              <a:rPr lang="en-GB" sz="1800" b="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800" b="1" dirty="0" err="1">
                <a:solidFill>
                  <a:schemeClr val="accent5">
                    <a:lumMod val="75000"/>
                  </a:schemeClr>
                </a:solidFill>
                <a:effectLst>
                  <a:outerShdw blurRad="38100" dist="38100" dir="2700000" algn="tl">
                    <a:srgbClr val="000000">
                      <a:alpha val="43137"/>
                    </a:srgbClr>
                  </a:outerShdw>
                </a:effectLst>
                <a:sym typeface="Wingdings" pitchFamily="2" charset="2"/>
              </a:rPr>
              <a:t>werden</a:t>
            </a:r>
            <a:r>
              <a:rPr lang="en-GB" sz="1800" b="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800" b="1" dirty="0" err="1">
                <a:solidFill>
                  <a:schemeClr val="accent5">
                    <a:lumMod val="75000"/>
                  </a:schemeClr>
                </a:solidFill>
                <a:effectLst>
                  <a:outerShdw blurRad="38100" dist="38100" dir="2700000" algn="tl">
                    <a:srgbClr val="000000">
                      <a:alpha val="43137"/>
                    </a:srgbClr>
                  </a:outerShdw>
                </a:effectLst>
                <a:sym typeface="Wingdings" pitchFamily="2" charset="2"/>
              </a:rPr>
              <a:t>zu</a:t>
            </a:r>
            <a:r>
              <a:rPr lang="en-GB" sz="1800" b="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800" b="1" dirty="0" err="1">
                <a:solidFill>
                  <a:schemeClr val="accent5">
                    <a:lumMod val="75000"/>
                  </a:schemeClr>
                </a:solidFill>
                <a:effectLst>
                  <a:outerShdw blurRad="38100" dist="38100" dir="2700000" algn="tl">
                    <a:srgbClr val="000000">
                      <a:alpha val="43137"/>
                    </a:srgbClr>
                  </a:outerShdw>
                </a:effectLst>
                <a:sym typeface="Wingdings" pitchFamily="2" charset="2"/>
              </a:rPr>
              <a:t>Priesterinnen</a:t>
            </a:r>
            <a:endParaRPr lang="en-GB" sz="1800" b="1" dirty="0">
              <a:solidFill>
                <a:schemeClr val="accent5">
                  <a:lumMod val="75000"/>
                </a:schemeClr>
              </a:solidFill>
              <a:effectLst>
                <a:outerShdw blurRad="38100" dist="38100" dir="2700000" algn="tl">
                  <a:srgbClr val="000000">
                    <a:alpha val="43137"/>
                  </a:srgbClr>
                </a:outerShdw>
              </a:effectLst>
              <a:sym typeface="Wingdings" pitchFamily="2" charset="2"/>
            </a:endParaRPr>
          </a:p>
          <a:p>
            <a:pPr lvl="1"/>
            <a:r>
              <a:rPr lang="en-GB" sz="1600" b="1" dirty="0" err="1">
                <a:solidFill>
                  <a:schemeClr val="accent5">
                    <a:lumMod val="75000"/>
                  </a:schemeClr>
                </a:solidFill>
                <a:effectLst>
                  <a:outerShdw blurRad="38100" dist="38100" dir="2700000" algn="tl">
                    <a:srgbClr val="000000">
                      <a:alpha val="43137"/>
                    </a:srgbClr>
                  </a:outerShdw>
                </a:effectLst>
                <a:sym typeface="Wingdings" pitchFamily="2" charset="2"/>
              </a:rPr>
              <a:t>Hohepriesterin</a:t>
            </a:r>
            <a:r>
              <a:rPr lang="en-GB" sz="1600" b="1" dirty="0">
                <a:solidFill>
                  <a:schemeClr val="accent5">
                    <a:lumMod val="75000"/>
                  </a:schemeClr>
                </a:solidFill>
                <a:effectLst>
                  <a:outerShdw blurRad="38100" dist="38100" dir="2700000" algn="tl">
                    <a:srgbClr val="000000">
                      <a:alpha val="43137"/>
                    </a:srgbClr>
                  </a:outerShdw>
                </a:effectLst>
                <a:sym typeface="Wingdings" pitchFamily="2" charset="2"/>
              </a:rPr>
              <a:t> </a:t>
            </a:r>
            <a:br>
              <a:rPr lang="en-GB" sz="1600" b="1" dirty="0">
                <a:solidFill>
                  <a:schemeClr val="accent5">
                    <a:lumMod val="75000"/>
                  </a:schemeClr>
                </a:solidFill>
                <a:effectLst>
                  <a:outerShdw blurRad="38100" dist="38100" dir="2700000" algn="tl">
                    <a:srgbClr val="000000">
                      <a:alpha val="43137"/>
                    </a:srgbClr>
                  </a:outerShdw>
                </a:effectLst>
                <a:sym typeface="Wingdings" pitchFamily="2" charset="2"/>
              </a:rPr>
            </a:br>
            <a:r>
              <a:rPr lang="en-GB" sz="1600" b="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600" b="1" dirty="0" err="1">
                <a:solidFill>
                  <a:schemeClr val="accent5">
                    <a:lumMod val="75000"/>
                  </a:schemeClr>
                </a:solidFill>
                <a:effectLst>
                  <a:outerShdw blurRad="38100" dist="38100" dir="2700000" algn="tl">
                    <a:srgbClr val="000000">
                      <a:alpha val="43137"/>
                    </a:srgbClr>
                  </a:outerShdw>
                </a:effectLst>
                <a:sym typeface="Wingdings" pitchFamily="2" charset="2"/>
              </a:rPr>
              <a:t>vor</a:t>
            </a:r>
            <a:r>
              <a:rPr lang="en-GB" sz="1600" b="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600" b="1" dirty="0" err="1">
                <a:solidFill>
                  <a:schemeClr val="accent5">
                    <a:lumMod val="75000"/>
                  </a:schemeClr>
                </a:solidFill>
                <a:effectLst>
                  <a:outerShdw blurRad="38100" dist="38100" dir="2700000" algn="tl">
                    <a:srgbClr val="000000">
                      <a:alpha val="43137"/>
                    </a:srgbClr>
                  </a:outerShdw>
                </a:effectLst>
                <a:sym typeface="Wingdings" pitchFamily="2" charset="2"/>
              </a:rPr>
              <a:t>allem</a:t>
            </a:r>
            <a:r>
              <a:rPr lang="en-GB" sz="1600" b="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600" b="1" dirty="0" err="1">
                <a:solidFill>
                  <a:schemeClr val="accent5">
                    <a:lumMod val="75000"/>
                  </a:schemeClr>
                </a:solidFill>
                <a:effectLst>
                  <a:outerShdw blurRad="38100" dist="38100" dir="2700000" algn="tl">
                    <a:srgbClr val="000000">
                      <a:alpha val="43137"/>
                    </a:srgbClr>
                  </a:outerShdw>
                </a:effectLst>
                <a:sym typeface="Wingdings" pitchFamily="2" charset="2"/>
              </a:rPr>
              <a:t>Familien</a:t>
            </a:r>
            <a:r>
              <a:rPr lang="en-GB" sz="1600" b="1" dirty="0">
                <a:solidFill>
                  <a:schemeClr val="accent5">
                    <a:lumMod val="75000"/>
                  </a:schemeClr>
                </a:solidFill>
                <a:effectLst>
                  <a:outerShdw blurRad="38100" dist="38100" dir="2700000" algn="tl">
                    <a:srgbClr val="000000">
                      <a:alpha val="43137"/>
                    </a:srgbClr>
                  </a:outerShdw>
                </a:effectLst>
                <a:sym typeface="Wingdings" pitchFamily="2" charset="2"/>
              </a:rPr>
              <a:t>, die </a:t>
            </a:r>
            <a:r>
              <a:rPr lang="en-GB" sz="1600" b="1" dirty="0" err="1">
                <a:solidFill>
                  <a:schemeClr val="accent5">
                    <a:lumMod val="75000"/>
                  </a:schemeClr>
                </a:solidFill>
                <a:effectLst>
                  <a:outerShdw blurRad="38100" dist="38100" dir="2700000" algn="tl">
                    <a:srgbClr val="000000">
                      <a:alpha val="43137"/>
                    </a:srgbClr>
                  </a:outerShdw>
                </a:effectLst>
                <a:sym typeface="Wingdings" pitchFamily="2" charset="2"/>
              </a:rPr>
              <a:t>auch</a:t>
            </a:r>
            <a:r>
              <a:rPr lang="en-GB" sz="1600" b="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600" b="1" dirty="0" err="1">
                <a:solidFill>
                  <a:schemeClr val="accent5">
                    <a:lumMod val="75000"/>
                  </a:schemeClr>
                </a:solidFill>
                <a:effectLst>
                  <a:outerShdw blurRad="38100" dist="38100" dir="2700000" algn="tl">
                    <a:srgbClr val="000000">
                      <a:alpha val="43137"/>
                    </a:srgbClr>
                  </a:outerShdw>
                </a:effectLst>
                <a:sym typeface="Wingdings" pitchFamily="2" charset="2"/>
              </a:rPr>
              <a:t>andere</a:t>
            </a:r>
            <a:r>
              <a:rPr lang="en-GB" sz="1600" b="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600" b="1" dirty="0" err="1">
                <a:solidFill>
                  <a:schemeClr val="accent5">
                    <a:lumMod val="75000"/>
                  </a:schemeClr>
                </a:solidFill>
                <a:effectLst>
                  <a:outerShdw blurRad="38100" dist="38100" dir="2700000" algn="tl">
                    <a:srgbClr val="000000">
                      <a:alpha val="43137"/>
                    </a:srgbClr>
                  </a:outerShdw>
                </a:effectLst>
                <a:sym typeface="Wingdings" pitchFamily="2" charset="2"/>
              </a:rPr>
              <a:t>Priesterämter</a:t>
            </a:r>
            <a:r>
              <a:rPr lang="en-GB" sz="1600" b="1" dirty="0">
                <a:solidFill>
                  <a:schemeClr val="accent5">
                    <a:lumMod val="75000"/>
                  </a:schemeClr>
                </a:solidFill>
                <a:effectLst>
                  <a:outerShdw blurRad="38100" dist="38100" dir="2700000" algn="tl">
                    <a:srgbClr val="000000">
                      <a:alpha val="43137"/>
                    </a:srgbClr>
                  </a:outerShdw>
                </a:effectLst>
                <a:sym typeface="Wingdings" pitchFamily="2" charset="2"/>
              </a:rPr>
              <a:t> (polis / </a:t>
            </a:r>
            <a:r>
              <a:rPr lang="en-GB" sz="1600" b="1" dirty="0" err="1">
                <a:solidFill>
                  <a:schemeClr val="accent5">
                    <a:lumMod val="75000"/>
                  </a:schemeClr>
                </a:solidFill>
                <a:effectLst>
                  <a:outerShdw blurRad="38100" dist="38100" dir="2700000" algn="tl">
                    <a:srgbClr val="000000">
                      <a:alpha val="43137"/>
                    </a:srgbClr>
                  </a:outerShdw>
                </a:effectLst>
                <a:sym typeface="Wingdings" pitchFamily="2" charset="2"/>
              </a:rPr>
              <a:t>Provinz</a:t>
            </a:r>
            <a:r>
              <a:rPr lang="en-GB" sz="1600" b="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600" b="1" dirty="0" err="1">
                <a:solidFill>
                  <a:schemeClr val="accent5">
                    <a:lumMod val="75000"/>
                  </a:schemeClr>
                </a:solidFill>
                <a:effectLst>
                  <a:outerShdw blurRad="38100" dist="38100" dir="2700000" algn="tl">
                    <a:srgbClr val="000000">
                      <a:alpha val="43137"/>
                    </a:srgbClr>
                  </a:outerShdw>
                </a:effectLst>
                <a:sym typeface="Wingdings" pitchFamily="2" charset="2"/>
              </a:rPr>
              <a:t>dominieren</a:t>
            </a:r>
            <a:r>
              <a:rPr lang="en-GB" sz="1600" b="1" dirty="0">
                <a:solidFill>
                  <a:schemeClr val="accent5">
                    <a:lumMod val="75000"/>
                  </a:schemeClr>
                </a:solidFill>
                <a:effectLst>
                  <a:outerShdw blurRad="38100" dist="38100" dir="2700000" algn="tl">
                    <a:srgbClr val="000000">
                      <a:alpha val="43137"/>
                    </a:srgbClr>
                  </a:outerShdw>
                </a:effectLst>
                <a:sym typeface="Wingdings" pitchFamily="2" charset="2"/>
              </a:rPr>
              <a:t> </a:t>
            </a:r>
          </a:p>
          <a:p>
            <a:br>
              <a:rPr lang="en-GB" sz="1800" b="1" i="1" dirty="0">
                <a:solidFill>
                  <a:schemeClr val="accent5">
                    <a:lumMod val="75000"/>
                  </a:schemeClr>
                </a:solidFill>
                <a:effectLst>
                  <a:outerShdw blurRad="38100" dist="38100" dir="2700000" algn="tl">
                    <a:srgbClr val="000000">
                      <a:alpha val="43137"/>
                    </a:srgbClr>
                  </a:outerShdw>
                </a:effectLst>
                <a:sym typeface="Wingdings" pitchFamily="2" charset="2"/>
              </a:rPr>
            </a:br>
            <a:r>
              <a:rPr lang="en-GB" sz="1800" b="1" i="1" dirty="0" err="1">
                <a:solidFill>
                  <a:schemeClr val="accent5">
                    <a:lumMod val="75000"/>
                  </a:schemeClr>
                </a:solidFill>
                <a:effectLst>
                  <a:outerShdw blurRad="38100" dist="38100" dir="2700000" algn="tl">
                    <a:srgbClr val="000000">
                      <a:alpha val="43137"/>
                    </a:srgbClr>
                  </a:outerShdw>
                </a:effectLst>
                <a:sym typeface="Wingdings" pitchFamily="2" charset="2"/>
              </a:rPr>
              <a:t>hydrophoros</a:t>
            </a:r>
            <a:r>
              <a:rPr lang="en-GB" sz="1800" b="1" dirty="0">
                <a:solidFill>
                  <a:schemeClr val="accent5">
                    <a:lumMod val="75000"/>
                  </a:schemeClr>
                </a:solidFill>
                <a:effectLst>
                  <a:outerShdw blurRad="38100" dist="38100" dir="2700000" algn="tl">
                    <a:srgbClr val="000000">
                      <a:alpha val="43137"/>
                    </a:srgbClr>
                  </a:outerShdw>
                </a:effectLst>
                <a:sym typeface="Wingdings" pitchFamily="2" charset="2"/>
              </a:rPr>
              <a:t> &amp; </a:t>
            </a:r>
            <a:r>
              <a:rPr lang="en-GB" sz="1800" b="1" i="1" dirty="0" err="1">
                <a:solidFill>
                  <a:schemeClr val="accent5">
                    <a:lumMod val="75000"/>
                  </a:schemeClr>
                </a:solidFill>
                <a:effectLst>
                  <a:outerShdw blurRad="38100" dist="38100" dir="2700000" algn="tl">
                    <a:srgbClr val="000000">
                      <a:alpha val="43137"/>
                    </a:srgbClr>
                  </a:outerShdw>
                </a:effectLst>
                <a:sym typeface="Wingdings" pitchFamily="2" charset="2"/>
              </a:rPr>
              <a:t>stephanophoroi</a:t>
            </a:r>
            <a:r>
              <a:rPr lang="en-GB" sz="1800" b="1" i="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800" b="1" i="1" dirty="0" err="1">
                <a:solidFill>
                  <a:schemeClr val="accent5">
                    <a:lumMod val="75000"/>
                  </a:schemeClr>
                </a:solidFill>
                <a:effectLst>
                  <a:outerShdw blurRad="38100" dist="38100" dir="2700000" algn="tl">
                    <a:srgbClr val="000000">
                      <a:alpha val="43137"/>
                    </a:srgbClr>
                  </a:outerShdw>
                </a:effectLst>
                <a:sym typeface="Wingdings" pitchFamily="2" charset="2"/>
              </a:rPr>
              <a:t>gymnasiarchia</a:t>
            </a:r>
            <a:br>
              <a:rPr lang="en-GB" sz="1800" b="1" dirty="0">
                <a:solidFill>
                  <a:schemeClr val="accent5">
                    <a:lumMod val="75000"/>
                  </a:schemeClr>
                </a:solidFill>
                <a:effectLst>
                  <a:outerShdw blurRad="38100" dist="38100" dir="2700000" algn="tl">
                    <a:srgbClr val="000000">
                      <a:alpha val="43137"/>
                    </a:srgbClr>
                  </a:outerShdw>
                </a:effectLst>
                <a:sym typeface="Wingdings" pitchFamily="2" charset="2"/>
              </a:rPr>
            </a:br>
            <a:r>
              <a:rPr lang="en-GB" sz="1800" b="1" dirty="0">
                <a:solidFill>
                  <a:schemeClr val="accent5">
                    <a:lumMod val="75000"/>
                  </a:schemeClr>
                </a:solidFill>
                <a:effectLst>
                  <a:outerShdw blurRad="38100" dist="38100" dir="2700000" algn="tl">
                    <a:srgbClr val="000000">
                      <a:alpha val="43137"/>
                    </a:srgbClr>
                  </a:outerShdw>
                </a:effectLst>
                <a:sym typeface="Wingdings" pitchFamily="2" charset="2"/>
              </a:rPr>
              <a:t>Frauen </a:t>
            </a:r>
            <a:r>
              <a:rPr lang="en-GB" sz="1800" b="1" dirty="0" err="1">
                <a:solidFill>
                  <a:schemeClr val="accent5">
                    <a:lumMod val="75000"/>
                  </a:schemeClr>
                </a:solidFill>
                <a:effectLst>
                  <a:outerShdw blurRad="38100" dist="38100" dir="2700000" algn="tl">
                    <a:srgbClr val="000000">
                      <a:alpha val="43137"/>
                    </a:srgbClr>
                  </a:outerShdw>
                </a:effectLst>
                <a:sym typeface="Wingdings" pitchFamily="2" charset="2"/>
              </a:rPr>
              <a:t>finanziell</a:t>
            </a:r>
            <a:r>
              <a:rPr lang="en-GB" sz="1800" b="1"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800" b="1" u="sng" dirty="0" err="1">
                <a:solidFill>
                  <a:schemeClr val="accent5">
                    <a:lumMod val="75000"/>
                  </a:schemeClr>
                </a:solidFill>
                <a:effectLst>
                  <a:outerShdw blurRad="38100" dist="38100" dir="2700000" algn="tl">
                    <a:srgbClr val="000000">
                      <a:alpha val="43137"/>
                    </a:srgbClr>
                  </a:outerShdw>
                </a:effectLst>
                <a:sym typeface="Wingdings" pitchFamily="2" charset="2"/>
              </a:rPr>
              <a:t>unabhängig</a:t>
            </a:r>
            <a:endParaRPr lang="en-GB" sz="1800" b="1" u="sng" dirty="0">
              <a:solidFill>
                <a:schemeClr val="accent5">
                  <a:lumMod val="75000"/>
                </a:schemeClr>
              </a:solidFill>
              <a:effectLst>
                <a:outerShdw blurRad="38100" dist="38100" dir="2700000" algn="tl">
                  <a:srgbClr val="000000">
                    <a:alpha val="43137"/>
                  </a:srgbClr>
                </a:outerShdw>
              </a:effectLst>
              <a:sym typeface="Wingdings" pitchFamily="2" charset="2"/>
            </a:endParaRPr>
          </a:p>
          <a:p>
            <a:pPr lvl="1"/>
            <a:r>
              <a:rPr lang="en-GB" sz="1400" b="1" dirty="0" err="1">
                <a:solidFill>
                  <a:schemeClr val="accent5">
                    <a:lumMod val="75000"/>
                  </a:schemeClr>
                </a:solidFill>
                <a:effectLst>
                  <a:outerShdw blurRad="38100" dist="38100" dir="2700000" algn="tl">
                    <a:srgbClr val="000000">
                      <a:alpha val="43137"/>
                    </a:srgbClr>
                  </a:outerShdw>
                </a:effectLst>
              </a:rPr>
              <a:t>Finanzkraft</a:t>
            </a:r>
            <a:r>
              <a:rPr lang="en-GB" sz="1400" b="1" dirty="0">
                <a:solidFill>
                  <a:schemeClr val="accent5">
                    <a:lumMod val="75000"/>
                  </a:schemeClr>
                </a:solidFill>
                <a:effectLst>
                  <a:outerShdw blurRad="38100" dist="38100" dir="2700000" algn="tl">
                    <a:srgbClr val="000000">
                      <a:alpha val="43137"/>
                    </a:srgbClr>
                  </a:outerShdw>
                </a:effectLst>
              </a:rPr>
              <a:t> - </a:t>
            </a:r>
            <a:r>
              <a:rPr lang="en-GB" sz="1400" b="1" dirty="0" err="1">
                <a:solidFill>
                  <a:schemeClr val="accent5">
                    <a:lumMod val="75000"/>
                  </a:schemeClr>
                </a:solidFill>
                <a:effectLst>
                  <a:outerShdw blurRad="38100" dist="38100" dir="2700000" algn="tl">
                    <a:srgbClr val="000000">
                      <a:alpha val="43137"/>
                    </a:srgbClr>
                  </a:outerShdw>
                </a:effectLst>
              </a:rPr>
              <a:t>Vermögen</a:t>
            </a:r>
            <a:endParaRPr lang="en-GB" sz="1400" b="1" dirty="0">
              <a:solidFill>
                <a:schemeClr val="accent5">
                  <a:lumMod val="75000"/>
                </a:schemeClr>
              </a:solidFill>
              <a:effectLst>
                <a:outerShdw blurRad="38100" dist="38100" dir="2700000" algn="tl">
                  <a:srgbClr val="000000">
                    <a:alpha val="43137"/>
                  </a:srgbClr>
                </a:outerShdw>
              </a:effectLst>
            </a:endParaRPr>
          </a:p>
          <a:p>
            <a:pPr lvl="2"/>
            <a:r>
              <a:rPr lang="en-GB" sz="1600" b="1" dirty="0" err="1">
                <a:solidFill>
                  <a:schemeClr val="accent5">
                    <a:lumMod val="75000"/>
                  </a:schemeClr>
                </a:solidFill>
                <a:effectLst>
                  <a:outerShdw blurRad="38100" dist="38100" dir="2700000" algn="tl">
                    <a:srgbClr val="000000">
                      <a:alpha val="43137"/>
                    </a:srgbClr>
                  </a:outerShdw>
                </a:effectLst>
              </a:rPr>
              <a:t>z.B</a:t>
            </a:r>
            <a:r>
              <a:rPr lang="en-GB" sz="1600" b="1" dirty="0">
                <a:solidFill>
                  <a:schemeClr val="accent5">
                    <a:lumMod val="75000"/>
                  </a:schemeClr>
                </a:solidFill>
                <a:effectLst>
                  <a:outerShdw blurRad="38100" dist="38100" dir="2700000" algn="tl">
                    <a:srgbClr val="000000">
                      <a:alpha val="43137"/>
                    </a:srgbClr>
                  </a:outerShdw>
                </a:effectLst>
              </a:rPr>
              <a:t>. </a:t>
            </a:r>
            <a:r>
              <a:rPr lang="en-GB" sz="1600" b="1" dirty="0" err="1">
                <a:solidFill>
                  <a:schemeClr val="accent5">
                    <a:lumMod val="75000"/>
                  </a:schemeClr>
                </a:solidFill>
                <a:effectLst>
                  <a:outerShdw blurRad="38100" dist="38100" dir="2700000" algn="tl">
                    <a:srgbClr val="000000">
                      <a:alpha val="43137"/>
                    </a:srgbClr>
                  </a:outerShdw>
                </a:effectLst>
              </a:rPr>
              <a:t>Vorhange</a:t>
            </a:r>
            <a:r>
              <a:rPr lang="en-GB" sz="1600" b="1" dirty="0">
                <a:solidFill>
                  <a:schemeClr val="accent5">
                    <a:lumMod val="75000"/>
                  </a:schemeClr>
                </a:solidFill>
                <a:effectLst>
                  <a:outerShdw blurRad="38100" dist="38100" dir="2700000" algn="tl">
                    <a:srgbClr val="000000">
                      <a:alpha val="43137"/>
                    </a:srgbClr>
                  </a:outerShdw>
                </a:effectLst>
              </a:rPr>
              <a:t> fur den </a:t>
            </a:r>
            <a:r>
              <a:rPr lang="en-GB" sz="1600" b="1" dirty="0" err="1">
                <a:solidFill>
                  <a:schemeClr val="accent5">
                    <a:lumMod val="75000"/>
                  </a:schemeClr>
                </a:solidFill>
                <a:effectLst>
                  <a:outerShdw blurRad="38100" dist="38100" dir="2700000" algn="tl">
                    <a:srgbClr val="000000">
                      <a:alpha val="43137"/>
                    </a:srgbClr>
                  </a:outerShdw>
                </a:effectLst>
              </a:rPr>
              <a:t>Artemistempel</a:t>
            </a:r>
            <a:r>
              <a:rPr lang="en-GB" sz="1600" b="1" dirty="0">
                <a:solidFill>
                  <a:schemeClr val="accent5">
                    <a:lumMod val="75000"/>
                  </a:schemeClr>
                </a:solidFill>
                <a:effectLst>
                  <a:outerShdw blurRad="38100" dist="38100" dir="2700000" algn="tl">
                    <a:srgbClr val="000000">
                      <a:alpha val="43137"/>
                    </a:srgbClr>
                  </a:outerShdw>
                </a:effectLst>
              </a:rPr>
              <a:t>, </a:t>
            </a:r>
            <a:r>
              <a:rPr lang="en-GB" sz="1600" b="1" dirty="0" err="1">
                <a:solidFill>
                  <a:schemeClr val="accent5">
                    <a:lumMod val="75000"/>
                  </a:schemeClr>
                </a:solidFill>
                <a:effectLst>
                  <a:outerShdw blurRad="38100" dist="38100" dir="2700000" algn="tl">
                    <a:srgbClr val="000000">
                      <a:alpha val="43137"/>
                    </a:srgbClr>
                  </a:outerShdw>
                </a:effectLst>
              </a:rPr>
              <a:t>Bronzeturen</a:t>
            </a:r>
            <a:r>
              <a:rPr lang="en-GB" sz="1600" b="1" dirty="0">
                <a:solidFill>
                  <a:schemeClr val="accent5">
                    <a:lumMod val="75000"/>
                  </a:schemeClr>
                </a:solidFill>
                <a:effectLst>
                  <a:outerShdw blurRad="38100" dist="38100" dir="2700000" algn="tl">
                    <a:srgbClr val="000000">
                      <a:alpha val="43137"/>
                    </a:srgbClr>
                  </a:outerShdw>
                </a:effectLst>
              </a:rPr>
              <a:t> fur den </a:t>
            </a:r>
            <a:r>
              <a:rPr lang="en-GB" sz="1600" b="1" dirty="0" err="1">
                <a:solidFill>
                  <a:schemeClr val="accent5">
                    <a:lumMod val="75000"/>
                  </a:schemeClr>
                </a:solidFill>
                <a:effectLst>
                  <a:outerShdw blurRad="38100" dist="38100" dir="2700000" algn="tl">
                    <a:srgbClr val="000000">
                      <a:alpha val="43137"/>
                    </a:srgbClr>
                  </a:outerShdw>
                </a:effectLst>
              </a:rPr>
              <a:t>Tempel</a:t>
            </a:r>
            <a:endParaRPr lang="en-GB" sz="1600" b="1" dirty="0">
              <a:solidFill>
                <a:schemeClr val="accent5">
                  <a:lumMod val="75000"/>
                </a:schemeClr>
              </a:solidFill>
              <a:effectLst>
                <a:outerShdw blurRad="38100" dist="38100" dir="2700000" algn="tl">
                  <a:srgbClr val="000000">
                    <a:alpha val="43137"/>
                  </a:srgbClr>
                </a:outerShdw>
              </a:effectLst>
            </a:endParaRPr>
          </a:p>
          <a:p>
            <a:r>
              <a:rPr lang="de-DE" sz="2000" b="1" dirty="0">
                <a:solidFill>
                  <a:schemeClr val="accent5">
                    <a:lumMod val="75000"/>
                  </a:schemeClr>
                </a:solidFill>
                <a:effectLst>
                  <a:outerShdw blurRad="38100" dist="38100" dir="2700000" algn="tl">
                    <a:srgbClr val="000000">
                      <a:alpha val="43137"/>
                    </a:srgbClr>
                  </a:outerShdw>
                </a:effectLst>
                <a:sym typeface="Wingdings" pitchFamily="2" charset="2"/>
              </a:rPr>
              <a:t>Vermögen kombiniert mit sozialem Priestige</a:t>
            </a:r>
          </a:p>
          <a:p>
            <a:pPr lvl="1"/>
            <a:r>
              <a:rPr lang="de-DE" sz="1400" b="1" u="sng" dirty="0">
                <a:solidFill>
                  <a:schemeClr val="accent5">
                    <a:lumMod val="75000"/>
                  </a:schemeClr>
                </a:solidFill>
                <a:effectLst>
                  <a:outerShdw blurRad="38100" dist="38100" dir="2700000" algn="tl">
                    <a:srgbClr val="000000">
                      <a:alpha val="43137"/>
                    </a:srgbClr>
                  </a:outerShdw>
                </a:effectLst>
                <a:sym typeface="Wingdings" pitchFamily="2" charset="2"/>
              </a:rPr>
              <a:t> </a:t>
            </a:r>
            <a:r>
              <a:rPr lang="en-GB" sz="1400" b="1" dirty="0" err="1">
                <a:solidFill>
                  <a:schemeClr val="accent5">
                    <a:lumMod val="75000"/>
                  </a:schemeClr>
                </a:solidFill>
                <a:effectLst>
                  <a:outerShdw blurRad="38100" dist="38100" dir="2700000" algn="tl">
                    <a:srgbClr val="000000">
                      <a:alpha val="43137"/>
                    </a:srgbClr>
                  </a:outerShdw>
                </a:effectLst>
              </a:rPr>
              <a:t>Auch</a:t>
            </a:r>
            <a:r>
              <a:rPr lang="en-GB" sz="1400" b="1" dirty="0">
                <a:solidFill>
                  <a:schemeClr val="accent5">
                    <a:lumMod val="75000"/>
                  </a:schemeClr>
                </a:solidFill>
                <a:effectLst>
                  <a:outerShdw blurRad="38100" dist="38100" dir="2700000" algn="tl">
                    <a:srgbClr val="000000">
                      <a:alpha val="43137"/>
                    </a:srgbClr>
                  </a:outerShdw>
                </a:effectLst>
              </a:rPr>
              <a:t> </a:t>
            </a:r>
            <a:r>
              <a:rPr lang="en-GB" sz="1400" b="1" dirty="0" err="1">
                <a:solidFill>
                  <a:schemeClr val="accent5">
                    <a:lumMod val="75000"/>
                  </a:schemeClr>
                </a:solidFill>
                <a:effectLst>
                  <a:outerShdw blurRad="38100" dist="38100" dir="2700000" algn="tl">
                    <a:srgbClr val="000000">
                      <a:alpha val="43137"/>
                    </a:srgbClr>
                  </a:outerShdw>
                </a:effectLst>
              </a:rPr>
              <a:t>Netzwerk</a:t>
            </a:r>
            <a:r>
              <a:rPr lang="en-GB" sz="1400" b="1" dirty="0">
                <a:solidFill>
                  <a:schemeClr val="accent5">
                    <a:lumMod val="75000"/>
                  </a:schemeClr>
                </a:solidFill>
                <a:effectLst>
                  <a:outerShdw blurRad="38100" dist="38100" dir="2700000" algn="tl">
                    <a:srgbClr val="000000">
                      <a:alpha val="43137"/>
                    </a:srgbClr>
                  </a:outerShdw>
                </a:effectLst>
              </a:rPr>
              <a:t> an </a:t>
            </a:r>
            <a:r>
              <a:rPr lang="en-GB" sz="1400" b="1" dirty="0" err="1">
                <a:solidFill>
                  <a:schemeClr val="accent5">
                    <a:lumMod val="75000"/>
                  </a:schemeClr>
                </a:solidFill>
                <a:effectLst>
                  <a:outerShdw blurRad="38100" dist="38100" dir="2700000" algn="tl">
                    <a:srgbClr val="000000">
                      <a:alpha val="43137"/>
                    </a:srgbClr>
                  </a:outerShdw>
                </a:effectLst>
              </a:rPr>
              <a:t>Ahnen</a:t>
            </a:r>
            <a:r>
              <a:rPr lang="en-GB" sz="1400" b="1" dirty="0">
                <a:solidFill>
                  <a:schemeClr val="accent5">
                    <a:lumMod val="75000"/>
                  </a:schemeClr>
                </a:solidFill>
                <a:effectLst>
                  <a:outerShdw blurRad="38100" dist="38100" dir="2700000" algn="tl">
                    <a:srgbClr val="000000">
                      <a:alpha val="43137"/>
                    </a:srgbClr>
                  </a:outerShdw>
                </a:effectLst>
              </a:rPr>
              <a:t> und </a:t>
            </a:r>
            <a:r>
              <a:rPr lang="en-GB" sz="1400" b="1" dirty="0" err="1">
                <a:solidFill>
                  <a:schemeClr val="accent5">
                    <a:lumMod val="75000"/>
                  </a:schemeClr>
                </a:solidFill>
                <a:effectLst>
                  <a:outerShdw blurRad="38100" dist="38100" dir="2700000" algn="tl">
                    <a:srgbClr val="000000">
                      <a:alpha val="43137"/>
                    </a:srgbClr>
                  </a:outerShdw>
                </a:effectLst>
              </a:rPr>
              <a:t>Verwandten</a:t>
            </a:r>
            <a:endParaRPr lang="en-GB" sz="1400" b="1" dirty="0">
              <a:solidFill>
                <a:schemeClr val="accent5">
                  <a:lumMod val="75000"/>
                </a:schemeClr>
              </a:solidFill>
              <a:effectLst>
                <a:outerShdw blurRad="38100" dist="38100" dir="2700000" algn="tl">
                  <a:srgbClr val="000000">
                    <a:alpha val="43137"/>
                  </a:srgbClr>
                </a:outerShdw>
              </a:effectLst>
            </a:endParaRPr>
          </a:p>
          <a:p>
            <a:endParaRPr lang="en-GB" sz="1800" b="1" dirty="0">
              <a:solidFill>
                <a:schemeClr val="accent5">
                  <a:lumMod val="75000"/>
                </a:schemeClr>
              </a:solidFill>
              <a:effectLst>
                <a:outerShdw blurRad="38100" dist="38100" dir="2700000" algn="tl">
                  <a:srgbClr val="000000">
                    <a:alpha val="43137"/>
                  </a:srgbClr>
                </a:outerShdw>
              </a:effectLst>
            </a:endParaRPr>
          </a:p>
        </p:txBody>
      </p:sp>
      <p:sp>
        <p:nvSpPr>
          <p:cNvPr id="5" name="TextBox 4"/>
          <p:cNvSpPr txBox="1"/>
          <p:nvPr/>
        </p:nvSpPr>
        <p:spPr>
          <a:xfrm>
            <a:off x="1403648" y="332656"/>
            <a:ext cx="3528392"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de-DE" sz="3600" dirty="0"/>
              <a:t>LEAVE OUT</a:t>
            </a:r>
            <a:endParaRPr lang="en-GB" sz="3600" dirty="0"/>
          </a:p>
        </p:txBody>
      </p:sp>
    </p:spTree>
    <p:extLst>
      <p:ext uri="{BB962C8B-B14F-4D97-AF65-F5344CB8AC3E}">
        <p14:creationId xmlns:p14="http://schemas.microsoft.com/office/powerpoint/2010/main" val="2664458206"/>
      </p:ext>
    </p:extLst>
  </p:cSld>
  <p:clrMapOvr>
    <a:masterClrMapping/>
  </p:clrMapOvr>
  <p:transition spd="slow">
    <p:randomBar/>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34. Valerian I (253-260 AD). </a:t>
            </a:r>
            <a:r>
              <a:rPr lang="en-GB" dirty="0" err="1"/>
              <a:t>Obv</a:t>
            </a:r>
            <a:r>
              <a:rPr lang="en-GB" dirty="0"/>
              <a:t>. AYT K </a:t>
            </a:r>
            <a:r>
              <a:rPr lang="el-GR" dirty="0"/>
              <a:t>Π</a:t>
            </a:r>
            <a:r>
              <a:rPr lang="en-GB" dirty="0"/>
              <a:t>O </a:t>
            </a:r>
            <a:r>
              <a:rPr lang="el-GR" dirty="0"/>
              <a:t>ΛΙΚΙ </a:t>
            </a:r>
            <a:r>
              <a:rPr lang="en-GB" dirty="0"/>
              <a:t>N BALEPIANOC. Head of emperor. Rev. </a:t>
            </a:r>
            <a:r>
              <a:rPr lang="el-GR" dirty="0"/>
              <a:t>ΕΦΕ</a:t>
            </a:r>
            <a:r>
              <a:rPr lang="az-Cyrl-AZ" dirty="0"/>
              <a:t>С</a:t>
            </a:r>
            <a:r>
              <a:rPr lang="el-GR" dirty="0"/>
              <a:t>ΙΩΝ Γ </a:t>
            </a:r>
            <a:r>
              <a:rPr lang="en-GB" dirty="0"/>
              <a:t>NEOKOP</a:t>
            </a:r>
            <a:r>
              <a:rPr lang="el-GR" dirty="0"/>
              <a:t>ΩΝ. </a:t>
            </a:r>
            <a:r>
              <a:rPr lang="en-GB" dirty="0"/>
              <a:t>Artemis huntress with bow, reaching for arrow from quiver. Bronze. Wt.8.19g; dia. 27mm. (</a:t>
            </a:r>
            <a:r>
              <a:rPr lang="en-GB" i="1" dirty="0"/>
              <a:t>ACANS/AHDC Col.</a:t>
            </a:r>
            <a:r>
              <a:rPr lang="en-GB" dirty="0"/>
              <a:t>)</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59632" y="3408947"/>
            <a:ext cx="3048000" cy="285750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0" y="3406025"/>
            <a:ext cx="3048000" cy="2857500"/>
          </a:xfrm>
          <a:prstGeom prst="rect">
            <a:avLst/>
          </a:prstGeom>
        </p:spPr>
      </p:pic>
    </p:spTree>
    <p:extLst>
      <p:ext uri="{BB962C8B-B14F-4D97-AF65-F5344CB8AC3E}">
        <p14:creationId xmlns:p14="http://schemas.microsoft.com/office/powerpoint/2010/main" val="2994828356"/>
      </p:ext>
    </p:extLst>
  </p:cSld>
  <p:clrMapOvr>
    <a:masterClrMapping/>
  </p:clrMapOvr>
  <p:transition spd="slow">
    <p:randomBar/>
  </p:transition>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Vapor Trail</Template>
  <TotalTime>0</TotalTime>
  <Words>12804</Words>
  <Application>Microsoft Office PowerPoint</Application>
  <PresentationFormat>On-screen Show (4:3)</PresentationFormat>
  <Paragraphs>2874</Paragraphs>
  <Slides>132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132</vt:i4>
      </vt:variant>
    </vt:vector>
  </HeadingPairs>
  <TitlesOfParts>
    <vt:vector size="139" baseType="lpstr">
      <vt:lpstr>Arial</vt:lpstr>
      <vt:lpstr>Calibri</vt:lpstr>
      <vt:lpstr>Century Gothic</vt:lpstr>
      <vt:lpstr>Times New Roman</vt:lpstr>
      <vt:lpstr>Wingdings</vt:lpstr>
      <vt:lpstr>Wingdings 2</vt:lpstr>
      <vt:lpstr>Vapor Trail</vt:lpstr>
      <vt:lpstr>PowerPoint Presentation</vt:lpstr>
      <vt:lpstr>PowerPoint Presentation</vt:lpstr>
      <vt:lpstr>Aims &amp; Objective</vt:lpstr>
      <vt:lpstr>Aims &amp; Objective</vt:lpstr>
      <vt:lpstr>Roman Athens</vt:lpstr>
      <vt:lpstr>Roman Athens</vt:lpstr>
      <vt:lpstr>PowerPoint Presentation</vt:lpstr>
      <vt:lpstr>Aims &amp; Objective</vt:lpstr>
      <vt:lpstr>PowerPoint Presentation</vt:lpstr>
      <vt:lpstr>PowerPoint Presentation</vt:lpstr>
      <vt:lpstr>PowerPoint Presentation</vt:lpstr>
      <vt:lpstr>PowerPoint Presentation</vt:lpstr>
      <vt:lpstr>Aims &amp; Objective</vt:lpstr>
      <vt:lpstr>PowerPoint Presentation</vt:lpstr>
      <vt:lpstr>PowerPoint Presentation</vt:lpstr>
      <vt:lpstr>PowerPoint Presentation</vt:lpstr>
      <vt:lpstr>PowerPoint Presentation</vt:lpstr>
      <vt:lpstr>Aphrodisias</vt:lpstr>
      <vt:lpstr>Aphrodisias</vt:lpstr>
      <vt:lpstr>The archiereiai in Asia Minor. The imperial cult in Roman Asia Minor</vt:lpstr>
      <vt:lpstr>PowerPoint Presentation</vt:lpstr>
      <vt:lpstr>PowerPoint Presentation</vt:lpstr>
      <vt:lpstr>PowerPoint Presentation</vt:lpstr>
      <vt:lpstr>Priestess Iulianè from Magnesia</vt:lpstr>
      <vt:lpstr>Priestess Iulianè from Magnesia</vt:lpstr>
      <vt:lpstr>Priestess Iulianè from Magnesia</vt:lpstr>
      <vt:lpstr>Priestess Iulianè from Magnesia</vt:lpstr>
      <vt:lpstr>Priestess Iulianè from Magnesia</vt:lpstr>
      <vt:lpstr>Priestess Iulianè from Magnesia</vt:lpstr>
      <vt:lpstr>Priestess Iulianè from Magnesia</vt:lpstr>
      <vt:lpstr>Priestess Iulianè from Magnesia</vt:lpstr>
      <vt:lpstr>Priestess Iulianè from Magnesia</vt:lpstr>
      <vt:lpstr>Priestess Iulianè from Magnesia</vt:lpstr>
      <vt:lpstr>Priestess Iulianè from Magnesia</vt:lpstr>
      <vt:lpstr>Priestess Iulianè from Magnesia</vt:lpstr>
      <vt:lpstr>Priestess Iulianè from Magnesia</vt:lpstr>
      <vt:lpstr>Priestess Iulianè from Magnesia</vt:lpstr>
      <vt:lpstr>Questions</vt:lpstr>
      <vt:lpstr>Questions</vt:lpstr>
      <vt:lpstr>Questions</vt:lpstr>
      <vt:lpstr>Questions</vt:lpstr>
      <vt:lpstr>Questions</vt:lpstr>
      <vt:lpstr>Methodology</vt:lpstr>
      <vt:lpstr>Methodology</vt:lpstr>
      <vt:lpstr>Case studies</vt:lpstr>
      <vt:lpstr>Ephesos: “Career Structures”</vt:lpstr>
      <vt:lpstr>Ephesos: “Career Structures”</vt:lpstr>
      <vt:lpstr>Ephesos: “Career Structures”</vt:lpstr>
      <vt:lpstr>Ephesos: “Career Structures”</vt:lpstr>
      <vt:lpstr>Ephesos: “Career Structures”</vt:lpstr>
      <vt:lpstr>Ephesos: “Career Structures”</vt:lpstr>
      <vt:lpstr>Ephesos: “Career Structures”</vt:lpstr>
      <vt:lpstr>Ephesos: “Career Structures”</vt:lpstr>
      <vt:lpstr>Ephesos: “Career Structures”</vt:lpstr>
      <vt:lpstr>Ephesos: “Career Structures”</vt:lpstr>
      <vt:lpstr>Ephesos: “Career Structures”</vt:lpstr>
      <vt:lpstr>Didyma/Milet: career start</vt:lpstr>
      <vt:lpstr>Didyma/Milet: career start</vt:lpstr>
      <vt:lpstr>Didyma/Milet: career start</vt:lpstr>
      <vt:lpstr>Didyma/Milet: career start</vt:lpstr>
      <vt:lpstr>Aphrodisias </vt:lpstr>
      <vt:lpstr>Aphrodisias: 17 priestesses \ 66</vt:lpstr>
      <vt:lpstr>Aphrodisias: 17 priestesses \ 66</vt:lpstr>
      <vt:lpstr>Aphrodisias: 17 priestesses \ 66</vt:lpstr>
      <vt:lpstr>Aphrodisias: 17 priestesses \ 66</vt:lpstr>
      <vt:lpstr>Aphrodisias: 17 priestesses \ 66</vt:lpstr>
      <vt:lpstr>Aphrodisias: power&amp; influence</vt:lpstr>
      <vt:lpstr>Aphrodisias: power&amp; influence</vt:lpstr>
      <vt:lpstr>Aphrodisias: power&amp; influence</vt:lpstr>
      <vt:lpstr>Aphrodisias: power&amp; influence</vt:lpstr>
      <vt:lpstr>Aphrodisias: power&amp; influence</vt:lpstr>
      <vt:lpstr>Aphrodisias: power&amp; influence</vt:lpstr>
      <vt:lpstr>Perge: Plancia Magna</vt:lpstr>
      <vt:lpstr>Perge: Plancia Magna</vt:lpstr>
      <vt:lpstr>Perge: Plancia Magna</vt:lpstr>
      <vt:lpstr>Perge: Plancia Magna</vt:lpstr>
      <vt:lpstr>Perge: Plancia Magna</vt:lpstr>
      <vt:lpstr>Perge: Plancia Magna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Résumé</vt:lpstr>
      <vt:lpstr>Résumé</vt:lpstr>
      <vt:lpstr>Résumé</vt:lpstr>
      <vt:lpstr>The End</vt:lpstr>
      <vt:lpstr>PowerPoint Presentation</vt:lpstr>
      <vt:lpstr>Perge: Plancia Magna</vt:lpstr>
      <vt:lpstr>Perge Bull inscription</vt:lpstr>
      <vt:lpstr>List of priest(esses) of Ares</vt:lpstr>
      <vt:lpstr>Aphrodisias: AUSLASSEN</vt:lpstr>
      <vt:lpstr>Aphrodisias: AUSLASSEN</vt:lpstr>
      <vt:lpstr>Aphrodisias: AUSLASSEN</vt:lpstr>
      <vt:lpstr>Aphrodisias: AUSLASSEN</vt:lpstr>
      <vt:lpstr>Aphrodisias: Ammia Hypsiclis</vt:lpstr>
      <vt:lpstr>Aphrodisias: Ammia</vt:lpstr>
      <vt:lpstr>Aphrodisias: AMMIA  - Forts. </vt:lpstr>
      <vt:lpstr>Aphrodisias: 2. Generation -</vt:lpstr>
      <vt:lpstr>Ephesos: Prytane &amp; Priesterin</vt:lpstr>
      <vt:lpstr>Aphrodisias: Artemis &amp; Augusti</vt:lpstr>
      <vt:lpstr>Aphrodisias: Tatia Attalis</vt:lpstr>
      <vt:lpstr>Aphrodisias: Aphrodite &amp; Augusti</vt:lpstr>
      <vt:lpstr>Aphrodisias: Aphrodite &amp; Augusti</vt:lpstr>
      <vt:lpstr>Perge</vt:lpstr>
      <vt:lpstr>Perge</vt:lpstr>
      <vt:lpstr>Perge: Plancia Magna</vt:lpstr>
      <vt:lpstr>Perge: Plancia Magna</vt:lpstr>
      <vt:lpstr>Perge: Plancia Magna</vt:lpstr>
      <vt:lpstr>Perge: Plancia Magna</vt:lpstr>
      <vt:lpstr>Ephesos: Kult, Status &amp; Macht </vt:lpstr>
      <vt:lpstr>Didyma / Milet: ὑδροφόρος </vt:lpstr>
      <vt:lpstr>Didyma / Milet: ὑδροφόρος </vt:lpstr>
      <vt:lpstr>Didyma / Milet: ὑδροφόρος </vt:lpstr>
      <vt:lpstr>Didyma / Milet: ὑδροφόρος </vt:lpstr>
      <vt:lpstr>Didyma / Milet: Euergeten </vt:lpstr>
      <vt:lpstr>Didyma / Milet: Euergeten </vt:lpstr>
      <vt:lpstr>Aphrodisias</vt:lpstr>
      <vt:lpstr>Aphrodisias</vt:lpstr>
      <vt:lpstr>Aphrodisias</vt:lpstr>
      <vt:lpstr>Aphrodisias: Tatia Attalis</vt:lpstr>
      <vt:lpstr>Ephesos: Karrierestrukturen ?</vt:lpstr>
      <vt:lpstr>Perge: Plancia Magna</vt:lpstr>
      <vt:lpstr>Perge: Plancia Magna</vt:lpstr>
      <vt:lpstr>Didyma: Karrierestart für Frauen?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Archiereia in Kleinasien</dc:title>
  <dc:creator>Ralph</dc:creator>
  <cp:lastModifiedBy>Ralph Haeussler</cp:lastModifiedBy>
  <cp:revision>1682</cp:revision>
  <dcterms:created xsi:type="dcterms:W3CDTF">2012-11-08T01:00:29Z</dcterms:created>
  <dcterms:modified xsi:type="dcterms:W3CDTF">2018-03-26T10:50:43Z</dcterms:modified>
</cp:coreProperties>
</file>