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5"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5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00"/>
    <p:restoredTop sz="94694"/>
  </p:normalViewPr>
  <p:slideViewPr>
    <p:cSldViewPr snapToGrid="0">
      <p:cViewPr varScale="1">
        <p:scale>
          <a:sx n="105" d="100"/>
          <a:sy n="105" d="100"/>
        </p:scale>
        <p:origin x="224"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ctrTitle"/>
          </p:nvPr>
        </p:nvSpPr>
        <p:spPr>
          <a:xfrm>
            <a:off x="810001" y="1449147"/>
            <a:ext cx="10572000" cy="2971051"/>
          </a:xfrm>
        </p:spPr>
        <p:txBody>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C04A79-8BE5-604E-80D1-6641765A5204}" type="datetimeFigureOut">
              <a:rPr lang="en-US" smtClean="0"/>
              <a:t>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3105899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810000" y="447188"/>
            <a:ext cx="10571998" cy="970450"/>
          </a:xfrm>
        </p:spPr>
        <p:txBody>
          <a:bodyPr/>
          <a:lstStyle/>
          <a:p>
            <a:r>
              <a:rPr lang="en-GB"/>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C04A79-8BE5-604E-80D1-6641765A5204}" type="datetimeFigureOut">
              <a:rPr lang="en-US" smtClean="0"/>
              <a:t>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1089013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GB"/>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C04A79-8BE5-604E-80D1-6641765A5204}" type="datetimeFigureOut">
              <a:rPr lang="en-US" smtClean="0"/>
              <a:t>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1955323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C04A79-8BE5-604E-80D1-6641765A5204}" type="datetimeFigureOut">
              <a:rPr lang="en-US" smtClean="0"/>
              <a:t>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1725581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C04A79-8BE5-604E-80D1-6641765A5204}" type="datetimeFigureOut">
              <a:rPr lang="en-US" smtClean="0"/>
              <a:t>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678589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C04A79-8BE5-604E-80D1-6641765A5204}" type="datetimeFigureOut">
              <a:rPr lang="en-US" smtClean="0"/>
              <a:t>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1048126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C04A79-8BE5-604E-80D1-6641765A5204}" type="datetimeFigureOut">
              <a:rPr lang="en-US" smtClean="0"/>
              <a:t>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677219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GB"/>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CC04A79-8BE5-604E-80D1-6641765A5204}" type="datetimeFigureOut">
              <a:rPr lang="en-US" smtClean="0"/>
              <a:t>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2898101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GB"/>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GB"/>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4CC04A79-8BE5-604E-80D1-6641765A5204}" type="datetimeFigureOut">
              <a:rPr lang="en-US" smtClean="0"/>
              <a:t>2/4/26</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1789531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GB"/>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GB"/>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CC04A79-8BE5-604E-80D1-6641765A5204}" type="datetimeFigureOut">
              <a:rPr lang="en-US" smtClean="0"/>
              <a:t>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1172582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GB"/>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GB"/>
              <a:t>Click to edit Master text styles</a:t>
            </a:r>
          </a:p>
        </p:txBody>
      </p:sp>
      <p:sp>
        <p:nvSpPr>
          <p:cNvPr id="4" name="Date Placeholder 3"/>
          <p:cNvSpPr>
            <a:spLocks noGrp="1"/>
          </p:cNvSpPr>
          <p:nvPr>
            <p:ph type="dt" sz="half" idx="10"/>
          </p:nvPr>
        </p:nvSpPr>
        <p:spPr/>
        <p:txBody>
          <a:bodyPr/>
          <a:lstStyle/>
          <a:p>
            <a:fld id="{4CC04A79-8BE5-604E-80D1-6641765A5204}" type="datetimeFigureOut">
              <a:rPr lang="en-US" smtClean="0"/>
              <a:t>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4041813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GB"/>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GB"/>
              <a:t>Click to edit Master text styles</a:t>
            </a:r>
          </a:p>
        </p:txBody>
      </p:sp>
      <p:sp>
        <p:nvSpPr>
          <p:cNvPr id="2" name="Date Placeholder 1"/>
          <p:cNvSpPr>
            <a:spLocks noGrp="1"/>
          </p:cNvSpPr>
          <p:nvPr>
            <p:ph type="dt" sz="half" idx="10"/>
          </p:nvPr>
        </p:nvSpPr>
        <p:spPr/>
        <p:txBody>
          <a:bodyPr/>
          <a:lstStyle/>
          <a:p>
            <a:fld id="{4CC04A79-8BE5-604E-80D1-6641765A5204}" type="datetimeFigureOut">
              <a:rPr lang="en-US" smtClean="0"/>
              <a:t>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39653907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C04A79-8BE5-604E-80D1-6641765A5204}" type="datetimeFigureOut">
              <a:rPr lang="en-US" smtClean="0"/>
              <a:t>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39036915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C04A79-8BE5-604E-80D1-6641765A5204}" type="datetimeFigureOut">
              <a:rPr lang="en-US" smtClean="0"/>
              <a:t>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063099-C13B-024B-BDB3-ECB74513E27E}" type="slidenum">
              <a:rPr lang="en-US" smtClean="0"/>
              <a:t>‹#›</a:t>
            </a:fld>
            <a:endParaRPr lang="en-US"/>
          </a:p>
        </p:txBody>
      </p:sp>
    </p:spTree>
    <p:extLst>
      <p:ext uri="{BB962C8B-B14F-4D97-AF65-F5344CB8AC3E}">
        <p14:creationId xmlns:p14="http://schemas.microsoft.com/office/powerpoint/2010/main" val="1296005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GB"/>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4CC04A79-8BE5-604E-80D1-6641765A5204}" type="datetimeFigureOut">
              <a:rPr lang="en-US" smtClean="0"/>
              <a:t>2/4/26</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65063099-C13B-024B-BDB3-ECB74513E27E}" type="slidenum">
              <a:rPr lang="en-US" smtClean="0"/>
              <a:t>‹#›</a:t>
            </a:fld>
            <a:endParaRPr lang="en-US"/>
          </a:p>
        </p:txBody>
      </p:sp>
    </p:spTree>
    <p:extLst>
      <p:ext uri="{BB962C8B-B14F-4D97-AF65-F5344CB8AC3E}">
        <p14:creationId xmlns:p14="http://schemas.microsoft.com/office/powerpoint/2010/main" val="2068322361"/>
      </p:ext>
    </p:extLst>
  </p:cSld>
  <p:clrMap bg1="dk1" tx1="lt1" bg2="dk2" tx2="lt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97EA66B-2AAB-42B0-9F9D-38920D8D82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F7A025DF-F2FF-3B14-353B-79BD84E27E42}"/>
              </a:ext>
            </a:extLst>
          </p:cNvPr>
          <p:cNvSpPr>
            <a:spLocks noGrp="1"/>
          </p:cNvSpPr>
          <p:nvPr>
            <p:ph type="subTitle" idx="1"/>
          </p:nvPr>
        </p:nvSpPr>
        <p:spPr>
          <a:xfrm>
            <a:off x="810001" y="683230"/>
            <a:ext cx="10572000" cy="2889026"/>
          </a:xfrm>
          <a:effectLst/>
        </p:spPr>
        <p:txBody>
          <a:bodyPr anchor="b">
            <a:normAutofit/>
          </a:bodyPr>
          <a:lstStyle/>
          <a:p>
            <a:pPr algn="ctr"/>
            <a:r>
              <a:rPr lang="en-US" sz="2000" dirty="0"/>
              <a:t>Full name:</a:t>
            </a:r>
            <a:br>
              <a:rPr lang="en-US" sz="2000" dirty="0"/>
            </a:br>
            <a:r>
              <a:rPr lang="en-US" sz="2000" dirty="0"/>
              <a:t>Student Number:</a:t>
            </a:r>
            <a:br>
              <a:rPr lang="en-US" sz="2000" dirty="0"/>
            </a:br>
            <a:r>
              <a:rPr lang="en-US" sz="2000" dirty="0" err="1"/>
              <a:t>Programme</a:t>
            </a:r>
            <a:r>
              <a:rPr lang="en-US" sz="2000" dirty="0"/>
              <a:t>: Certificate of Higher Education in Health and Social Care</a:t>
            </a:r>
            <a:br>
              <a:rPr lang="en-US" sz="2000" dirty="0"/>
            </a:br>
            <a:r>
              <a:rPr lang="en-US" sz="2000" dirty="0"/>
              <a:t>Module name: Psychology in Health and Social Care</a:t>
            </a:r>
            <a:br>
              <a:rPr lang="en-US" sz="2000" dirty="0"/>
            </a:br>
            <a:r>
              <a:rPr lang="en-US" sz="2000" dirty="0"/>
              <a:t>Module Code: LCHS4010</a:t>
            </a:r>
          </a:p>
        </p:txBody>
      </p:sp>
      <p:sp>
        <p:nvSpPr>
          <p:cNvPr id="20" name="Freeform: Shape 16">
            <a:extLst>
              <a:ext uri="{FF2B5EF4-FFF2-40B4-BE49-F238E27FC236}">
                <a16:creationId xmlns:a16="http://schemas.microsoft.com/office/drawing/2014/main" id="{D360EBE3-31BB-422F-AA87-FA3873DAE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0800000">
            <a:off x="0" y="5388384"/>
            <a:ext cx="12192000" cy="1469616"/>
          </a:xfrm>
          <a:custGeom>
            <a:avLst/>
            <a:gdLst>
              <a:gd name="connsiteX0" fmla="*/ 6113881 w 12192000"/>
              <a:gd name="connsiteY0" fmla="*/ 1469616 h 1469616"/>
              <a:gd name="connsiteX1" fmla="*/ 6101181 w 12192000"/>
              <a:gd name="connsiteY1" fmla="*/ 1469616 h 1469616"/>
              <a:gd name="connsiteX2" fmla="*/ 6090598 w 12192000"/>
              <a:gd name="connsiteY2" fmla="*/ 1469616 h 1469616"/>
              <a:gd name="connsiteX3" fmla="*/ 6077897 w 12192000"/>
              <a:gd name="connsiteY3" fmla="*/ 1464854 h 1469616"/>
              <a:gd name="connsiteX4" fmla="*/ 6065198 w 12192000"/>
              <a:gd name="connsiteY4" fmla="*/ 1460091 h 1469616"/>
              <a:gd name="connsiteX5" fmla="*/ 6056731 w 12192000"/>
              <a:gd name="connsiteY5" fmla="*/ 1456916 h 1469616"/>
              <a:gd name="connsiteX6" fmla="*/ 5678033 w 12192000"/>
              <a:gd name="connsiteY6" fmla="*/ 1172892 h 1469616"/>
              <a:gd name="connsiteX7" fmla="*/ 0 w 12192000"/>
              <a:gd name="connsiteY7" fmla="*/ 1172892 h 1469616"/>
              <a:gd name="connsiteX8" fmla="*/ 0 w 12192000"/>
              <a:gd name="connsiteY8" fmla="*/ 1162370 h 1469616"/>
              <a:gd name="connsiteX9" fmla="*/ 0 w 12192000"/>
              <a:gd name="connsiteY9" fmla="*/ 403347 h 1469616"/>
              <a:gd name="connsiteX10" fmla="*/ 0 w 12192000"/>
              <a:gd name="connsiteY10" fmla="*/ 0 h 1469616"/>
              <a:gd name="connsiteX11" fmla="*/ 12192000 w 12192000"/>
              <a:gd name="connsiteY11" fmla="*/ 0 h 1469616"/>
              <a:gd name="connsiteX12" fmla="*/ 12192000 w 12192000"/>
              <a:gd name="connsiteY12" fmla="*/ 403347 h 1469616"/>
              <a:gd name="connsiteX13" fmla="*/ 12192000 w 12192000"/>
              <a:gd name="connsiteY13" fmla="*/ 1162370 h 1469616"/>
              <a:gd name="connsiteX14" fmla="*/ 12192000 w 12192000"/>
              <a:gd name="connsiteY14" fmla="*/ 1172892 h 1469616"/>
              <a:gd name="connsiteX15" fmla="*/ 6524330 w 12192000"/>
              <a:gd name="connsiteY15" fmla="*/ 1172892 h 1469616"/>
              <a:gd name="connsiteX16" fmla="*/ 6145631 w 12192000"/>
              <a:gd name="connsiteY16" fmla="*/ 1456916 h 1469616"/>
              <a:gd name="connsiteX17" fmla="*/ 6137163 w 12192000"/>
              <a:gd name="connsiteY17" fmla="*/ 1460091 h 1469616"/>
              <a:gd name="connsiteX18" fmla="*/ 6124463 w 12192000"/>
              <a:gd name="connsiteY18" fmla="*/ 1464854 h 1469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192000" h="1469616">
                <a:moveTo>
                  <a:pt x="6113881" y="1469616"/>
                </a:moveTo>
                <a:lnTo>
                  <a:pt x="6101181" y="1469616"/>
                </a:lnTo>
                <a:lnTo>
                  <a:pt x="6090598" y="1469616"/>
                </a:lnTo>
                <a:lnTo>
                  <a:pt x="6077897" y="1464854"/>
                </a:lnTo>
                <a:lnTo>
                  <a:pt x="6065198" y="1460091"/>
                </a:lnTo>
                <a:lnTo>
                  <a:pt x="6056731" y="1456916"/>
                </a:lnTo>
                <a:lnTo>
                  <a:pt x="5678033" y="1172892"/>
                </a:lnTo>
                <a:lnTo>
                  <a:pt x="0" y="1172892"/>
                </a:lnTo>
                <a:lnTo>
                  <a:pt x="0" y="1162370"/>
                </a:lnTo>
                <a:lnTo>
                  <a:pt x="0" y="403347"/>
                </a:lnTo>
                <a:lnTo>
                  <a:pt x="0" y="0"/>
                </a:lnTo>
                <a:lnTo>
                  <a:pt x="12192000" y="0"/>
                </a:lnTo>
                <a:lnTo>
                  <a:pt x="12192000" y="403347"/>
                </a:lnTo>
                <a:lnTo>
                  <a:pt x="12192000" y="1162370"/>
                </a:lnTo>
                <a:lnTo>
                  <a:pt x="12192000" y="1172892"/>
                </a:lnTo>
                <a:lnTo>
                  <a:pt x="6524330" y="1172892"/>
                </a:lnTo>
                <a:lnTo>
                  <a:pt x="6145631" y="1456916"/>
                </a:lnTo>
                <a:lnTo>
                  <a:pt x="6137163" y="1460091"/>
                </a:lnTo>
                <a:lnTo>
                  <a:pt x="6124463" y="1464854"/>
                </a:lnTo>
                <a:close/>
              </a:path>
            </a:pathLst>
          </a:custGeom>
          <a:ln>
            <a:noFill/>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5799428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4CB3194A-8B88-61D0-EEDC-DB8E30D2CA96}"/>
              </a:ext>
            </a:extLst>
          </p:cNvPr>
          <p:cNvSpPr>
            <a:spLocks noGrp="1"/>
          </p:cNvSpPr>
          <p:nvPr>
            <p:ph type="title"/>
          </p:nvPr>
        </p:nvSpPr>
        <p:spPr>
          <a:xfrm>
            <a:off x="451515" y="1734857"/>
            <a:ext cx="3765483" cy="3388287"/>
          </a:xfrm>
        </p:spPr>
        <p:txBody>
          <a:bodyPr anchor="ctr">
            <a:normAutofit/>
          </a:bodyPr>
          <a:lstStyle/>
          <a:p>
            <a:r>
              <a:rPr lang="en-US"/>
              <a:t>Introduction</a:t>
            </a:r>
            <a:endParaRPr lang="en-US" dirty="0"/>
          </a:p>
        </p:txBody>
      </p:sp>
      <p:sp>
        <p:nvSpPr>
          <p:cNvPr id="3" name="Content Placeholder 2">
            <a:extLst>
              <a:ext uri="{FF2B5EF4-FFF2-40B4-BE49-F238E27FC236}">
                <a16:creationId xmlns:a16="http://schemas.microsoft.com/office/drawing/2014/main" id="{FF52B5BA-06E0-E963-14E7-E2F9A9C6C546}"/>
              </a:ext>
            </a:extLst>
          </p:cNvPr>
          <p:cNvSpPr>
            <a:spLocks noGrp="1"/>
          </p:cNvSpPr>
          <p:nvPr>
            <p:ph idx="1"/>
          </p:nvPr>
        </p:nvSpPr>
        <p:spPr>
          <a:xfrm>
            <a:off x="6008068" y="978993"/>
            <a:ext cx="5365218" cy="4900014"/>
          </a:xfrm>
          <a:effectLst/>
        </p:spPr>
        <p:txBody>
          <a:bodyPr>
            <a:normAutofit/>
          </a:bodyPr>
          <a:lstStyle/>
          <a:p>
            <a:pPr marL="0" indent="0">
              <a:buNone/>
            </a:pPr>
            <a:r>
              <a:rPr lang="en-GB"/>
              <a:t>There are several emotional and developmental obstacles for young carers. According to research, 1 in 8 teenagers in the UK are young carers, taking care of a family member who has a disease, disability, or other requirements (Carers UK, 2023).</a:t>
            </a:r>
            <a:endParaRPr lang="en-US"/>
          </a:p>
          <a:p>
            <a:pPr marL="0" indent="0">
              <a:buNone/>
            </a:pPr>
            <a:r>
              <a:rPr lang="en-US" b="1"/>
              <a:t>This presentation explores:</a:t>
            </a:r>
          </a:p>
          <a:p>
            <a:pPr marL="0" indent="0">
              <a:buNone/>
            </a:pPr>
            <a:r>
              <a:rPr lang="en-US"/>
              <a:t>• How attachment theory helps us understand Jenny’s experiences</a:t>
            </a:r>
          </a:p>
          <a:p>
            <a:pPr marL="0" indent="0">
              <a:buNone/>
            </a:pPr>
            <a:r>
              <a:rPr lang="en-US"/>
              <a:t>• The impact of loss and caregiving on her development</a:t>
            </a:r>
          </a:p>
          <a:p>
            <a:pPr marL="0" indent="0">
              <a:buNone/>
            </a:pPr>
            <a:r>
              <a:rPr lang="en-US"/>
              <a:t>• Practical support strategies to help her thrive</a:t>
            </a:r>
          </a:p>
          <a:p>
            <a:pPr marL="0" indent="0">
              <a:buNone/>
            </a:pPr>
            <a:r>
              <a:rPr lang="en-US"/>
              <a:t>• Why both theory and compassion matter</a:t>
            </a:r>
            <a:endParaRPr lang="en-US" dirty="0"/>
          </a:p>
        </p:txBody>
      </p:sp>
    </p:spTree>
    <p:extLst>
      <p:ext uri="{BB962C8B-B14F-4D97-AF65-F5344CB8AC3E}">
        <p14:creationId xmlns:p14="http://schemas.microsoft.com/office/powerpoint/2010/main" val="3255767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539A6-0800-5D3B-4D02-EFBEBE272EF1}"/>
              </a:ext>
            </a:extLst>
          </p:cNvPr>
          <p:cNvSpPr>
            <a:spLocks noGrp="1"/>
          </p:cNvSpPr>
          <p:nvPr>
            <p:ph type="title"/>
          </p:nvPr>
        </p:nvSpPr>
        <p:spPr/>
        <p:txBody>
          <a:bodyPr/>
          <a:lstStyle/>
          <a:p>
            <a:r>
              <a:rPr lang="en-US" dirty="0"/>
              <a:t>What is Lifespan Development?</a:t>
            </a:r>
          </a:p>
        </p:txBody>
      </p:sp>
      <p:sp>
        <p:nvSpPr>
          <p:cNvPr id="3" name="Content Placeholder 2">
            <a:extLst>
              <a:ext uri="{FF2B5EF4-FFF2-40B4-BE49-F238E27FC236}">
                <a16:creationId xmlns:a16="http://schemas.microsoft.com/office/drawing/2014/main" id="{E9A0D59A-644F-51A6-05DF-C3DB4139F116}"/>
              </a:ext>
            </a:extLst>
          </p:cNvPr>
          <p:cNvSpPr>
            <a:spLocks noGrp="1"/>
          </p:cNvSpPr>
          <p:nvPr>
            <p:ph idx="1"/>
          </p:nvPr>
        </p:nvSpPr>
        <p:spPr/>
        <p:txBody>
          <a:bodyPr>
            <a:normAutofit/>
          </a:bodyPr>
          <a:lstStyle/>
          <a:p>
            <a:pPr marL="0" indent="0">
              <a:buNone/>
            </a:pPr>
            <a:r>
              <a:rPr lang="en-GB" dirty="0"/>
              <a:t>Lifespan development examines how individuals evolve from birth to old age. Our identities as teens and adults are shaped by our early experiences, particularly throughout childhood. Our thoughts and emotions at age 16 are influenced by what transpires at age 11.</a:t>
            </a:r>
          </a:p>
          <a:p>
            <a:pPr marL="0" indent="0">
              <a:buNone/>
            </a:pPr>
            <a:r>
              <a:rPr lang="en-US" b="1" dirty="0"/>
              <a:t>Key areas of development:</a:t>
            </a:r>
          </a:p>
          <a:p>
            <a:pPr marL="0" indent="0">
              <a:buNone/>
            </a:pPr>
            <a:r>
              <a:rPr lang="en-US" dirty="0"/>
              <a:t>•Physical development - How our bodies grow and change</a:t>
            </a:r>
          </a:p>
          <a:p>
            <a:pPr marL="0" indent="0">
              <a:buNone/>
            </a:pPr>
            <a:r>
              <a:rPr lang="en-US" dirty="0"/>
              <a:t>•Cognitive development - How we learn and think</a:t>
            </a:r>
          </a:p>
          <a:p>
            <a:pPr marL="0" indent="0">
              <a:buNone/>
            </a:pPr>
            <a:r>
              <a:rPr lang="en-US" dirty="0"/>
              <a:t>•Social development - How we interact with others</a:t>
            </a:r>
          </a:p>
          <a:p>
            <a:pPr marL="0" indent="0">
              <a:buNone/>
            </a:pPr>
            <a:r>
              <a:rPr lang="en-US" dirty="0"/>
              <a:t>•Emotional development - How we feel and manage emotions</a:t>
            </a:r>
          </a:p>
        </p:txBody>
      </p:sp>
    </p:spTree>
    <p:extLst>
      <p:ext uri="{BB962C8B-B14F-4D97-AF65-F5344CB8AC3E}">
        <p14:creationId xmlns:p14="http://schemas.microsoft.com/office/powerpoint/2010/main" val="3298198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78CC3-919D-66AF-3C6E-C804F189B76A}"/>
              </a:ext>
            </a:extLst>
          </p:cNvPr>
          <p:cNvSpPr>
            <a:spLocks noGrp="1"/>
          </p:cNvSpPr>
          <p:nvPr>
            <p:ph type="title"/>
          </p:nvPr>
        </p:nvSpPr>
        <p:spPr/>
        <p:txBody>
          <a:bodyPr/>
          <a:lstStyle/>
          <a:p>
            <a:r>
              <a:rPr lang="en-US" dirty="0"/>
              <a:t>What is Attachment Theory?</a:t>
            </a:r>
          </a:p>
        </p:txBody>
      </p:sp>
      <p:sp>
        <p:nvSpPr>
          <p:cNvPr id="3" name="Content Placeholder 2">
            <a:extLst>
              <a:ext uri="{FF2B5EF4-FFF2-40B4-BE49-F238E27FC236}">
                <a16:creationId xmlns:a16="http://schemas.microsoft.com/office/drawing/2014/main" id="{F5EB3E26-562F-36C2-1BC9-C68256E7C113}"/>
              </a:ext>
            </a:extLst>
          </p:cNvPr>
          <p:cNvSpPr>
            <a:spLocks noGrp="1"/>
          </p:cNvSpPr>
          <p:nvPr>
            <p:ph idx="1"/>
          </p:nvPr>
        </p:nvSpPr>
        <p:spPr/>
        <p:txBody>
          <a:bodyPr>
            <a:normAutofit/>
          </a:bodyPr>
          <a:lstStyle/>
          <a:p>
            <a:pPr marL="0" indent="0">
              <a:buNone/>
            </a:pPr>
            <a:r>
              <a:rPr lang="en-US" dirty="0"/>
              <a:t>John Bowlby's attachment theory describes how our early interactions with carers influence our emotional growth and interpersonal interactions. A "secure base"—a foundation of trust—is created when a kid has a stable relationship with a dependable carer, enabling them to boldly explore the environment (Bowlby, 1988).</a:t>
            </a:r>
          </a:p>
          <a:p>
            <a:pPr marL="0" indent="0">
              <a:buNone/>
            </a:pPr>
            <a:r>
              <a:rPr lang="en-US" b="1" dirty="0"/>
              <a:t>Key concepts:</a:t>
            </a:r>
          </a:p>
          <a:p>
            <a:pPr marL="0" indent="0">
              <a:buNone/>
            </a:pPr>
            <a:r>
              <a:rPr lang="en-US" dirty="0"/>
              <a:t>•Secure base - A caregiver acts as a safe place to return to</a:t>
            </a:r>
          </a:p>
          <a:p>
            <a:pPr marL="0" indent="0">
              <a:buNone/>
            </a:pPr>
            <a:r>
              <a:rPr lang="en-US" dirty="0"/>
              <a:t>•Secure attachment - When caregivers are reliable and responsive</a:t>
            </a:r>
          </a:p>
          <a:p>
            <a:pPr marL="0" indent="0">
              <a:buNone/>
            </a:pPr>
            <a:r>
              <a:rPr lang="en-US" dirty="0"/>
              <a:t>•Disruption of attachment - Loss or separation from a caregiver causes distress</a:t>
            </a:r>
          </a:p>
          <a:p>
            <a:pPr marL="0" indent="0">
              <a:buNone/>
            </a:pPr>
            <a:r>
              <a:rPr lang="en-US" dirty="0"/>
              <a:t>•Internal working models - Early experiences become mental templates for future relationships</a:t>
            </a:r>
          </a:p>
        </p:txBody>
      </p:sp>
    </p:spTree>
    <p:extLst>
      <p:ext uri="{BB962C8B-B14F-4D97-AF65-F5344CB8AC3E}">
        <p14:creationId xmlns:p14="http://schemas.microsoft.com/office/powerpoint/2010/main" val="2394936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A8818-65B4-6173-300B-9332E6DEA38D}"/>
              </a:ext>
            </a:extLst>
          </p:cNvPr>
          <p:cNvSpPr>
            <a:spLocks noGrp="1"/>
          </p:cNvSpPr>
          <p:nvPr>
            <p:ph type="title"/>
          </p:nvPr>
        </p:nvSpPr>
        <p:spPr/>
        <p:txBody>
          <a:bodyPr/>
          <a:lstStyle/>
          <a:p>
            <a:r>
              <a:rPr lang="en-US" dirty="0"/>
              <a:t>How Loss and Caregiving Have Affected Jenny</a:t>
            </a:r>
          </a:p>
        </p:txBody>
      </p:sp>
      <p:sp>
        <p:nvSpPr>
          <p:cNvPr id="3" name="Content Placeholder 2">
            <a:extLst>
              <a:ext uri="{FF2B5EF4-FFF2-40B4-BE49-F238E27FC236}">
                <a16:creationId xmlns:a16="http://schemas.microsoft.com/office/drawing/2014/main" id="{57AA893E-9E32-0BB6-1D58-27804CC74BC6}"/>
              </a:ext>
            </a:extLst>
          </p:cNvPr>
          <p:cNvSpPr>
            <a:spLocks noGrp="1"/>
          </p:cNvSpPr>
          <p:nvPr>
            <p:ph idx="1"/>
          </p:nvPr>
        </p:nvSpPr>
        <p:spPr/>
        <p:txBody>
          <a:bodyPr>
            <a:normAutofit fontScale="92500" lnSpcReduction="10000"/>
          </a:bodyPr>
          <a:lstStyle/>
          <a:p>
            <a:pPr marL="0" indent="0">
              <a:buNone/>
            </a:pPr>
            <a:r>
              <a:rPr lang="en-US" dirty="0"/>
              <a:t>Impacts on Jenny’s development:</a:t>
            </a:r>
          </a:p>
          <a:p>
            <a:pPr marL="0" indent="0">
              <a:buNone/>
            </a:pPr>
            <a:r>
              <a:rPr lang="en-US" dirty="0"/>
              <a:t>•Emotional - Increased stress, anxiety, low mood, possible depression</a:t>
            </a:r>
          </a:p>
          <a:p>
            <a:pPr marL="0" indent="0">
              <a:buNone/>
            </a:pPr>
            <a:r>
              <a:rPr lang="en-US" dirty="0"/>
              <a:t>•Social - Less time with friends, feeling isolated from peers</a:t>
            </a:r>
          </a:p>
          <a:p>
            <a:pPr marL="0" indent="0">
              <a:buNone/>
            </a:pPr>
            <a:r>
              <a:rPr lang="en-US" dirty="0"/>
              <a:t>•Educational - Missing school, difficulty concentrating, lower achievement</a:t>
            </a:r>
          </a:p>
          <a:p>
            <a:pPr marL="0" indent="0">
              <a:buNone/>
            </a:pPr>
            <a:r>
              <a:rPr lang="en-US" dirty="0"/>
              <a:t>•Identity - Growing up too fast, loss of normal teenage experiences</a:t>
            </a:r>
          </a:p>
          <a:p>
            <a:pPr marL="0" indent="0">
              <a:buNone/>
            </a:pPr>
            <a:r>
              <a:rPr lang="en-US" dirty="0"/>
              <a:t>•Relational - Difficulty trusting others, taking on too much responsibility</a:t>
            </a:r>
          </a:p>
          <a:p>
            <a:pPr marL="0" indent="0">
              <a:buNone/>
            </a:pPr>
            <a:endParaRPr lang="en-US" dirty="0"/>
          </a:p>
          <a:p>
            <a:pPr marL="0" indent="0">
              <a:buNone/>
            </a:pPr>
            <a:r>
              <a:rPr lang="en-US" dirty="0"/>
              <a:t>Jenny's bond was severely disrupted when her father passed away when she was eleven years old. She became the primary carer for her mother rather than getting the care that a kid should. According to </a:t>
            </a:r>
            <a:r>
              <a:rPr lang="en-US" dirty="0" err="1"/>
              <a:t>Grangel</a:t>
            </a:r>
            <a:r>
              <a:rPr lang="en-US" dirty="0"/>
              <a:t> et al. (2025), this role reversal interferes with normal development and can lead to anxiety, despair, and trouble trusting people.</a:t>
            </a:r>
          </a:p>
        </p:txBody>
      </p:sp>
    </p:spTree>
    <p:extLst>
      <p:ext uri="{BB962C8B-B14F-4D97-AF65-F5344CB8AC3E}">
        <p14:creationId xmlns:p14="http://schemas.microsoft.com/office/powerpoint/2010/main" val="2608146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AC69D-33F6-D0BC-5059-C2C4094855CA}"/>
              </a:ext>
            </a:extLst>
          </p:cNvPr>
          <p:cNvSpPr>
            <a:spLocks noGrp="1"/>
          </p:cNvSpPr>
          <p:nvPr>
            <p:ph type="title"/>
          </p:nvPr>
        </p:nvSpPr>
        <p:spPr/>
        <p:txBody>
          <a:bodyPr/>
          <a:lstStyle/>
          <a:p>
            <a:r>
              <a:rPr lang="en-US" dirty="0"/>
              <a:t>Physical, Emotional, Social, Educational &amp; Psychological Needs</a:t>
            </a:r>
          </a:p>
        </p:txBody>
      </p:sp>
      <p:sp>
        <p:nvSpPr>
          <p:cNvPr id="3" name="Content Placeholder 2">
            <a:extLst>
              <a:ext uri="{FF2B5EF4-FFF2-40B4-BE49-F238E27FC236}">
                <a16:creationId xmlns:a16="http://schemas.microsoft.com/office/drawing/2014/main" id="{565B1914-F986-893E-573D-66C945CBF8BB}"/>
              </a:ext>
            </a:extLst>
          </p:cNvPr>
          <p:cNvSpPr>
            <a:spLocks noGrp="1"/>
          </p:cNvSpPr>
          <p:nvPr>
            <p:ph idx="1"/>
          </p:nvPr>
        </p:nvSpPr>
        <p:spPr/>
        <p:txBody>
          <a:bodyPr>
            <a:normAutofit fontScale="92500" lnSpcReduction="20000"/>
          </a:bodyPr>
          <a:lstStyle/>
          <a:p>
            <a:pPr marL="0" indent="0">
              <a:buNone/>
            </a:pPr>
            <a:r>
              <a:rPr lang="en-US" dirty="0"/>
              <a:t>Jenny need all-encompassing assistance in a number of aspects of her life. According to attachment theory, she desperately needs a safe attachment figure—someone who is concerned about her needs rather than simply her mother's. She also requires freedom to grow as a typical adolescent and practical reprieve from caregiving duties.</a:t>
            </a:r>
          </a:p>
          <a:p>
            <a:pPr marL="0" indent="0">
              <a:buNone/>
            </a:pPr>
            <a:r>
              <a:rPr lang="en-US" b="1" dirty="0"/>
              <a:t>Jenny’s key needs:</a:t>
            </a:r>
          </a:p>
          <a:p>
            <a:pPr marL="0" indent="0">
              <a:buNone/>
            </a:pPr>
            <a:r>
              <a:rPr lang="en-US" dirty="0"/>
              <a:t>•Emotional - A secure attachment figure; someone to care FOR her; emotional validation; safety</a:t>
            </a:r>
          </a:p>
          <a:p>
            <a:pPr marL="0" indent="0">
              <a:buNone/>
            </a:pPr>
            <a:r>
              <a:rPr lang="en-US" dirty="0"/>
              <a:t>•Social - Time with peers and friends; normal teenage experiences; sense of belonging; reduced isolation</a:t>
            </a:r>
          </a:p>
          <a:p>
            <a:pPr marL="0" indent="0">
              <a:buNone/>
            </a:pPr>
            <a:r>
              <a:rPr lang="en-US" dirty="0"/>
              <a:t>•Educational - School attendance and performance support; teacher understanding; realistic expectations; school activities</a:t>
            </a:r>
          </a:p>
          <a:p>
            <a:pPr marL="0" indent="0">
              <a:buNone/>
            </a:pPr>
            <a:r>
              <a:rPr lang="en-US" dirty="0"/>
              <a:t>•Physical - Sleep and rest; exercise; good nutrition; stress relief</a:t>
            </a:r>
          </a:p>
          <a:p>
            <a:pPr marL="0" indent="0">
              <a:buNone/>
            </a:pPr>
            <a:r>
              <a:rPr lang="en-US" dirty="0"/>
              <a:t>•Psychological - Process grief about her father; understand caring is not her sole responsibility; build resilience; recognize her strengths</a:t>
            </a:r>
          </a:p>
        </p:txBody>
      </p:sp>
    </p:spTree>
    <p:extLst>
      <p:ext uri="{BB962C8B-B14F-4D97-AF65-F5344CB8AC3E}">
        <p14:creationId xmlns:p14="http://schemas.microsoft.com/office/powerpoint/2010/main" val="1606976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E0A52-66D3-D9EA-8AB1-230945DFB20B}"/>
              </a:ext>
            </a:extLst>
          </p:cNvPr>
          <p:cNvSpPr>
            <a:spLocks noGrp="1"/>
          </p:cNvSpPr>
          <p:nvPr>
            <p:ph type="title"/>
          </p:nvPr>
        </p:nvSpPr>
        <p:spPr/>
        <p:txBody>
          <a:bodyPr/>
          <a:lstStyle/>
          <a:p>
            <a:r>
              <a:rPr lang="en-US" dirty="0"/>
              <a:t>Creating a Secure Attachment Figure</a:t>
            </a:r>
          </a:p>
        </p:txBody>
      </p:sp>
      <p:sp>
        <p:nvSpPr>
          <p:cNvPr id="3" name="Content Placeholder 2">
            <a:extLst>
              <a:ext uri="{FF2B5EF4-FFF2-40B4-BE49-F238E27FC236}">
                <a16:creationId xmlns:a16="http://schemas.microsoft.com/office/drawing/2014/main" id="{8A8C2224-B55B-F681-2C25-2828C161DD79}"/>
              </a:ext>
            </a:extLst>
          </p:cNvPr>
          <p:cNvSpPr>
            <a:spLocks noGrp="1"/>
          </p:cNvSpPr>
          <p:nvPr>
            <p:ph idx="1"/>
          </p:nvPr>
        </p:nvSpPr>
        <p:spPr/>
        <p:txBody>
          <a:bodyPr>
            <a:normAutofit fontScale="92500" lnSpcReduction="10000"/>
          </a:bodyPr>
          <a:lstStyle/>
          <a:p>
            <a:pPr marL="0" indent="0">
              <a:buNone/>
            </a:pPr>
            <a:r>
              <a:rPr lang="en-US" dirty="0"/>
              <a:t>Jenny needs someone who is available to her and focused on her needs. A key worker is a dedicated professional assigned to Jenny who:</a:t>
            </a:r>
          </a:p>
          <a:p>
            <a:pPr marL="0" indent="0">
              <a:buNone/>
            </a:pPr>
            <a:r>
              <a:rPr lang="en-US" dirty="0"/>
              <a:t>•Checks in regularly and listens without judgment</a:t>
            </a:r>
          </a:p>
          <a:p>
            <a:pPr marL="0" indent="0">
              <a:buNone/>
            </a:pPr>
            <a:r>
              <a:rPr lang="en-US" dirty="0"/>
              <a:t>•Provides emotional support and validation</a:t>
            </a:r>
          </a:p>
          <a:p>
            <a:pPr marL="0" indent="0">
              <a:buNone/>
            </a:pPr>
            <a:r>
              <a:rPr lang="en-US" dirty="0"/>
              <a:t>•Acts as a “secure base” - someone reliable she can turn to</a:t>
            </a:r>
          </a:p>
          <a:p>
            <a:pPr marL="0" indent="0">
              <a:buNone/>
            </a:pPr>
            <a:r>
              <a:rPr lang="en-US" dirty="0"/>
              <a:t>•Focuses on Jenny’s wellbeing, not just her mother’s care</a:t>
            </a:r>
          </a:p>
          <a:p>
            <a:pPr marL="0" indent="0">
              <a:buNone/>
            </a:pPr>
            <a:r>
              <a:rPr lang="en-US" dirty="0"/>
              <a:t>•Helps her navigate challenges and build resilience</a:t>
            </a:r>
          </a:p>
          <a:p>
            <a:pPr marL="0" indent="0">
              <a:buNone/>
            </a:pPr>
            <a:endParaRPr lang="en-US" dirty="0"/>
          </a:p>
          <a:p>
            <a:pPr marL="0" indent="0">
              <a:buNone/>
            </a:pPr>
            <a:r>
              <a:rPr lang="en-US" dirty="0"/>
              <a:t>According to attachment theory, the key worker helps Jenny regain some of the security she lost after her father passed away. The key worker helps Jenny regain confidence and trust in relationships by giving her constant, attentive attention.</a:t>
            </a:r>
          </a:p>
        </p:txBody>
      </p:sp>
    </p:spTree>
    <p:extLst>
      <p:ext uri="{BB962C8B-B14F-4D97-AF65-F5344CB8AC3E}">
        <p14:creationId xmlns:p14="http://schemas.microsoft.com/office/powerpoint/2010/main" val="142295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39109-BCD9-0345-A297-6F842EC540B7}"/>
              </a:ext>
            </a:extLst>
          </p:cNvPr>
          <p:cNvSpPr>
            <a:spLocks noGrp="1"/>
          </p:cNvSpPr>
          <p:nvPr>
            <p:ph type="title"/>
          </p:nvPr>
        </p:nvSpPr>
        <p:spPr/>
        <p:txBody>
          <a:bodyPr/>
          <a:lstStyle/>
          <a:p>
            <a:r>
              <a:rPr lang="en-US" dirty="0"/>
              <a:t>Individual Counselling</a:t>
            </a:r>
          </a:p>
        </p:txBody>
      </p:sp>
      <p:sp>
        <p:nvSpPr>
          <p:cNvPr id="3" name="Content Placeholder 2">
            <a:extLst>
              <a:ext uri="{FF2B5EF4-FFF2-40B4-BE49-F238E27FC236}">
                <a16:creationId xmlns:a16="http://schemas.microsoft.com/office/drawing/2014/main" id="{E6A424CC-92D5-1134-3419-388EC464A8B9}"/>
              </a:ext>
            </a:extLst>
          </p:cNvPr>
          <p:cNvSpPr>
            <a:spLocks noGrp="1"/>
          </p:cNvSpPr>
          <p:nvPr>
            <p:ph idx="1"/>
          </p:nvPr>
        </p:nvSpPr>
        <p:spPr/>
        <p:txBody>
          <a:bodyPr>
            <a:normAutofit/>
          </a:bodyPr>
          <a:lstStyle/>
          <a:p>
            <a:pPr marL="0" indent="0">
              <a:buNone/>
            </a:pPr>
            <a:r>
              <a:rPr lang="en-US" dirty="0"/>
              <a:t>Jenny needs regular sessions with a trained counsellor to work through her experiences in a safe, confidential space. Counselling is essential for young carers who face significant emotional challenges (Dharampal, 2020). It helps Jenny:</a:t>
            </a:r>
          </a:p>
          <a:p>
            <a:pPr marL="0" indent="0">
              <a:buNone/>
            </a:pPr>
            <a:r>
              <a:rPr lang="en-US" dirty="0"/>
              <a:t>•Process grief about losing her father and manage stress and anxiety</a:t>
            </a:r>
          </a:p>
          <a:p>
            <a:pPr marL="0" indent="0">
              <a:buNone/>
            </a:pPr>
            <a:r>
              <a:rPr lang="en-US" dirty="0"/>
              <a:t>•Develop healthy coping strategies for overwhelming situations</a:t>
            </a:r>
          </a:p>
          <a:p>
            <a:pPr marL="0" indent="0">
              <a:buNone/>
            </a:pPr>
            <a:r>
              <a:rPr lang="en-US" dirty="0"/>
              <a:t>•Build emotional resilience and explore her feelings about caring without judgment</a:t>
            </a:r>
          </a:p>
          <a:p>
            <a:pPr marL="0" indent="0">
              <a:buNone/>
            </a:pPr>
            <a:r>
              <a:rPr lang="en-GB" dirty="0"/>
              <a:t>From the standpoint of attachment theory, counselling offers Jenny a transient, safe space in which she may safely explore difficult feelings. Jenny is able to think more positively about herself and her relationships because to the therapist's constant and sympathetic reactions.</a:t>
            </a:r>
            <a:endParaRPr lang="en-US" dirty="0"/>
          </a:p>
        </p:txBody>
      </p:sp>
    </p:spTree>
    <p:extLst>
      <p:ext uri="{BB962C8B-B14F-4D97-AF65-F5344CB8AC3E}">
        <p14:creationId xmlns:p14="http://schemas.microsoft.com/office/powerpoint/2010/main" val="3726701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2987E-D503-7666-7558-897C8515EBFC}"/>
              </a:ext>
            </a:extLst>
          </p:cNvPr>
          <p:cNvSpPr>
            <a:spLocks noGrp="1"/>
          </p:cNvSpPr>
          <p:nvPr>
            <p:ph type="title"/>
          </p:nvPr>
        </p:nvSpPr>
        <p:spPr/>
        <p:txBody>
          <a:bodyPr/>
          <a:lstStyle/>
          <a:p>
            <a:r>
              <a:rPr lang="en-US" dirty="0"/>
              <a:t>Family Support Worker</a:t>
            </a:r>
          </a:p>
        </p:txBody>
      </p:sp>
      <p:sp>
        <p:nvSpPr>
          <p:cNvPr id="3" name="Content Placeholder 2">
            <a:extLst>
              <a:ext uri="{FF2B5EF4-FFF2-40B4-BE49-F238E27FC236}">
                <a16:creationId xmlns:a16="http://schemas.microsoft.com/office/drawing/2014/main" id="{0B39D9F9-94AF-E791-ECB2-8C574348ACAC}"/>
              </a:ext>
            </a:extLst>
          </p:cNvPr>
          <p:cNvSpPr>
            <a:spLocks noGrp="1"/>
          </p:cNvSpPr>
          <p:nvPr>
            <p:ph idx="1"/>
          </p:nvPr>
        </p:nvSpPr>
        <p:spPr/>
        <p:txBody>
          <a:bodyPr>
            <a:normAutofit fontScale="92500" lnSpcReduction="10000"/>
          </a:bodyPr>
          <a:lstStyle/>
          <a:p>
            <a:pPr marL="0" indent="0">
              <a:buNone/>
            </a:pPr>
            <a:r>
              <a:rPr lang="en-US" dirty="0"/>
              <a:t>A Family Support Worker provides hands-on help with the practical tasks Jenny currently handles alone. This includes:</a:t>
            </a:r>
          </a:p>
          <a:p>
            <a:pPr marL="0" indent="0">
              <a:buNone/>
            </a:pPr>
            <a:r>
              <a:rPr lang="en-US" dirty="0"/>
              <a:t>•Shopping and meal preparation</a:t>
            </a:r>
          </a:p>
          <a:p>
            <a:pPr marL="0" indent="0">
              <a:buNone/>
            </a:pPr>
            <a:r>
              <a:rPr lang="en-US" dirty="0"/>
              <a:t>•Household cleaning and maintenance</a:t>
            </a:r>
          </a:p>
          <a:p>
            <a:pPr marL="0" indent="0">
              <a:buNone/>
            </a:pPr>
            <a:r>
              <a:rPr lang="en-US" dirty="0"/>
              <a:t>•Managing medical appointments</a:t>
            </a:r>
          </a:p>
          <a:p>
            <a:pPr marL="0" indent="0">
              <a:buNone/>
            </a:pPr>
            <a:r>
              <a:rPr lang="en-US" dirty="0"/>
              <a:t>•Handling administrative paperwork and forms</a:t>
            </a:r>
          </a:p>
          <a:p>
            <a:pPr marL="0" indent="0">
              <a:buNone/>
            </a:pPr>
            <a:endParaRPr lang="en-US" dirty="0"/>
          </a:p>
          <a:p>
            <a:pPr marL="0" indent="0">
              <a:buNone/>
            </a:pPr>
            <a:r>
              <a:rPr lang="en-US" dirty="0"/>
              <a:t>These hands-on activities need a lot of time and effort. The Family Support Worker lessens Jenny's stress and frees her up to concentrate on her studies, friendships, and personal health by sharing this load. It proves that she doesn't have to do everything by herself and that she deserves assistance.</a:t>
            </a:r>
          </a:p>
        </p:txBody>
      </p:sp>
    </p:spTree>
    <p:extLst>
      <p:ext uri="{BB962C8B-B14F-4D97-AF65-F5344CB8AC3E}">
        <p14:creationId xmlns:p14="http://schemas.microsoft.com/office/powerpoint/2010/main" val="18914721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3A734-46BF-66DD-5DB5-56C5EE1E6719}"/>
              </a:ext>
            </a:extLst>
          </p:cNvPr>
          <p:cNvSpPr>
            <a:spLocks noGrp="1"/>
          </p:cNvSpPr>
          <p:nvPr>
            <p:ph type="title"/>
          </p:nvPr>
        </p:nvSpPr>
        <p:spPr/>
        <p:txBody>
          <a:bodyPr/>
          <a:lstStyle/>
          <a:p>
            <a:r>
              <a:rPr lang="en-US" dirty="0"/>
              <a:t>How Both Nature and Nurture Shape Jenny’s Development</a:t>
            </a:r>
          </a:p>
        </p:txBody>
      </p:sp>
      <p:sp>
        <p:nvSpPr>
          <p:cNvPr id="3" name="Content Placeholder 2">
            <a:extLst>
              <a:ext uri="{FF2B5EF4-FFF2-40B4-BE49-F238E27FC236}">
                <a16:creationId xmlns:a16="http://schemas.microsoft.com/office/drawing/2014/main" id="{22CC6683-ECA5-0549-AAA5-F2F2F5938203}"/>
              </a:ext>
            </a:extLst>
          </p:cNvPr>
          <p:cNvSpPr>
            <a:spLocks noGrp="1"/>
          </p:cNvSpPr>
          <p:nvPr>
            <p:ph idx="1"/>
          </p:nvPr>
        </p:nvSpPr>
        <p:spPr/>
        <p:txBody>
          <a:bodyPr/>
          <a:lstStyle/>
          <a:p>
            <a:r>
              <a:rPr lang="en-US" dirty="0"/>
              <a:t>Nature: is our biology and temperament</a:t>
            </a:r>
          </a:p>
          <a:p>
            <a:r>
              <a:rPr lang="en-US" dirty="0"/>
              <a:t>Nurture: is our environment and experiences. </a:t>
            </a:r>
          </a:p>
          <a:p>
            <a:pPr marL="0" indent="0">
              <a:buNone/>
            </a:pPr>
            <a:r>
              <a:rPr lang="en-GB" dirty="0"/>
              <a:t>For Jenny, losing her father at the age of eleven and having to take on the role of caretaker are examples of nurture, while her innate fortitude is an example of nature. According to attachment theory, we may greatly enhance Jenny's current surroundings by providing support, even while we are unable to alter the past (Bowlby, 1988). Her nurturing is addressed by a key worker, therapy, and practical assistance. This lays the groundwork for her healthy growth and recovery when combined with her innate resilience.</a:t>
            </a:r>
            <a:endParaRPr lang="en-US" dirty="0"/>
          </a:p>
        </p:txBody>
      </p:sp>
    </p:spTree>
    <p:extLst>
      <p:ext uri="{BB962C8B-B14F-4D97-AF65-F5344CB8AC3E}">
        <p14:creationId xmlns:p14="http://schemas.microsoft.com/office/powerpoint/2010/main" val="241438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8417-3AEE-4E00-EBD6-E7D6FE788F5B}"/>
              </a:ext>
            </a:extLst>
          </p:cNvPr>
          <p:cNvSpPr>
            <a:spLocks noGrp="1"/>
          </p:cNvSpPr>
          <p:nvPr>
            <p:ph type="title"/>
          </p:nvPr>
        </p:nvSpPr>
        <p:spPr/>
        <p:txBody>
          <a:bodyPr/>
          <a:lstStyle/>
          <a:p>
            <a:r>
              <a:rPr lang="en-US" dirty="0"/>
              <a:t>Is Attachment Theory Useful for Understanding Jenny?</a:t>
            </a:r>
          </a:p>
        </p:txBody>
      </p:sp>
      <p:sp>
        <p:nvSpPr>
          <p:cNvPr id="3" name="Content Placeholder 2">
            <a:extLst>
              <a:ext uri="{FF2B5EF4-FFF2-40B4-BE49-F238E27FC236}">
                <a16:creationId xmlns:a16="http://schemas.microsoft.com/office/drawing/2014/main" id="{5ADEBA50-7F1C-6D91-EA8F-169D5F986358}"/>
              </a:ext>
            </a:extLst>
          </p:cNvPr>
          <p:cNvSpPr>
            <a:spLocks noGrp="1"/>
          </p:cNvSpPr>
          <p:nvPr>
            <p:ph idx="1"/>
          </p:nvPr>
        </p:nvSpPr>
        <p:spPr/>
        <p:txBody>
          <a:bodyPr>
            <a:normAutofit/>
          </a:bodyPr>
          <a:lstStyle/>
          <a:p>
            <a:pPr marL="0" indent="0">
              <a:buNone/>
            </a:pPr>
            <a:r>
              <a:rPr lang="en-US" dirty="0"/>
              <a:t>Strengths: Jenny's difficulty is well explained by attachment theory, which also offers useful remedies like therapy and key workers. It helps us comprehend her emotional challenges with trust and responsibility and emphasizes the need of stable relationships. The philosophy places a strong emphasis on both practical and emotional care, which is crucial for Jenny's healing and normal growth.</a:t>
            </a:r>
          </a:p>
          <a:p>
            <a:pPr marL="0" indent="0">
              <a:buNone/>
            </a:pPr>
            <a:endParaRPr lang="en-US" dirty="0"/>
          </a:p>
          <a:p>
            <a:pPr marL="0" indent="0">
              <a:buNone/>
            </a:pPr>
            <a:r>
              <a:rPr lang="en-US" dirty="0"/>
              <a:t>Limitations: Although Jenny is sixteen years old and has distinct developmental requirements, the theory primarily concentrates on early infancy. By focusing on the responsibilities of parents without taking into account more general elements like poverty, culture, and community assistance, it may oversimplify. We need attachment theory, resilience theory, and ecological viewpoints in order to properly help Jenny.</a:t>
            </a:r>
          </a:p>
        </p:txBody>
      </p:sp>
    </p:spTree>
    <p:extLst>
      <p:ext uri="{BB962C8B-B14F-4D97-AF65-F5344CB8AC3E}">
        <p14:creationId xmlns:p14="http://schemas.microsoft.com/office/powerpoint/2010/main" val="2522629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27E8D-A590-CD44-22A2-055DF4A54F5B}"/>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7C5DF142-DAD7-BDD6-91DC-EC15D8952EB7}"/>
              </a:ext>
            </a:extLst>
          </p:cNvPr>
          <p:cNvSpPr>
            <a:spLocks noGrp="1"/>
          </p:cNvSpPr>
          <p:nvPr>
            <p:ph idx="1"/>
          </p:nvPr>
        </p:nvSpPr>
        <p:spPr/>
        <p:txBody>
          <a:bodyPr>
            <a:normAutofit/>
          </a:bodyPr>
          <a:lstStyle/>
          <a:p>
            <a:pPr marL="0" indent="0">
              <a:buNone/>
            </a:pPr>
            <a:r>
              <a:rPr lang="en-GB"/>
              <a:t>A strong foundation for comprehending Jenny's circumstances and organising efficient assistance is provided by attachment theory. By acknowledging her need for safe interactions, we may put into practice useful tactics that meet her practical as well as emotional requirements.</a:t>
            </a:r>
          </a:p>
          <a:p>
            <a:pPr marL="0" indent="0">
              <a:buNone/>
            </a:pPr>
            <a:endParaRPr lang="en-US"/>
          </a:p>
          <a:p>
            <a:pPr marL="0" indent="0">
              <a:buNone/>
            </a:pPr>
            <a:r>
              <a:rPr lang="en-US"/>
              <a:t>•Understanding: Attachment theory explains how loss and caregiving disrupted Jenny’s development</a:t>
            </a:r>
          </a:p>
          <a:p>
            <a:pPr marL="0" indent="0">
              <a:buNone/>
            </a:pPr>
            <a:r>
              <a:rPr lang="en-US"/>
              <a:t>•Action: A key worker, counselling, and practical support directly address her needs for security and care</a:t>
            </a:r>
          </a:p>
          <a:p>
            <a:pPr marL="0" indent="0">
              <a:buNone/>
            </a:pPr>
            <a:r>
              <a:rPr lang="en-US"/>
              <a:t>•Hope: With comprehensive, evidence-based intervention, Jenny can heal and develop healthily</a:t>
            </a:r>
            <a:endParaRPr lang="en-US" dirty="0"/>
          </a:p>
        </p:txBody>
      </p:sp>
    </p:spTree>
    <p:extLst>
      <p:ext uri="{BB962C8B-B14F-4D97-AF65-F5344CB8AC3E}">
        <p14:creationId xmlns:p14="http://schemas.microsoft.com/office/powerpoint/2010/main" val="1194868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68473205-7164-9CCD-389B-0A6EFC6C5329}"/>
              </a:ext>
            </a:extLst>
          </p:cNvPr>
          <p:cNvSpPr>
            <a:spLocks noGrp="1"/>
          </p:cNvSpPr>
          <p:nvPr>
            <p:ph type="title"/>
          </p:nvPr>
        </p:nvSpPr>
        <p:spPr>
          <a:xfrm>
            <a:off x="451515" y="1734857"/>
            <a:ext cx="3765483" cy="3388287"/>
          </a:xfrm>
        </p:spPr>
        <p:txBody>
          <a:bodyPr anchor="ctr">
            <a:normAutofit/>
          </a:bodyPr>
          <a:lstStyle/>
          <a:p>
            <a:r>
              <a:rPr lang="en-US" dirty="0"/>
              <a:t>Reference List</a:t>
            </a:r>
          </a:p>
        </p:txBody>
      </p:sp>
      <p:sp>
        <p:nvSpPr>
          <p:cNvPr id="3" name="Content Placeholder 2">
            <a:extLst>
              <a:ext uri="{FF2B5EF4-FFF2-40B4-BE49-F238E27FC236}">
                <a16:creationId xmlns:a16="http://schemas.microsoft.com/office/drawing/2014/main" id="{8BFC6178-A33F-5B01-BA98-4434CD2DF520}"/>
              </a:ext>
            </a:extLst>
          </p:cNvPr>
          <p:cNvSpPr>
            <a:spLocks noGrp="1"/>
          </p:cNvSpPr>
          <p:nvPr>
            <p:ph idx="1"/>
          </p:nvPr>
        </p:nvSpPr>
        <p:spPr>
          <a:xfrm>
            <a:off x="6008068" y="978993"/>
            <a:ext cx="5365218" cy="4900014"/>
          </a:xfrm>
          <a:effectLst/>
        </p:spPr>
        <p:txBody>
          <a:bodyPr>
            <a:normAutofit/>
          </a:bodyPr>
          <a:lstStyle/>
          <a:p>
            <a:pPr>
              <a:lnSpc>
                <a:spcPct val="90000"/>
              </a:lnSpc>
            </a:pPr>
            <a:r>
              <a:rPr lang="en-US" sz="1300"/>
              <a:t>Bowlby, J. (1988) A Secure Base: Parent-child attachment and healthy human development. London: Basic Books.</a:t>
            </a:r>
          </a:p>
          <a:p>
            <a:pPr>
              <a:lnSpc>
                <a:spcPct val="90000"/>
              </a:lnSpc>
            </a:pPr>
            <a:r>
              <a:rPr lang="en-US" sz="1300"/>
              <a:t>Carers UK (2023) Young Carers in the UK: The Hidden Reality. London: Carers UK.</a:t>
            </a:r>
          </a:p>
          <a:p>
            <a:pPr>
              <a:lnSpc>
                <a:spcPct val="90000"/>
              </a:lnSpc>
            </a:pPr>
            <a:r>
              <a:rPr lang="en-US" sz="1300"/>
              <a:t>Dharampal, R. (2020) ‘The emotional and mental health needs of young carers’, Nursing Children and Young People, 32(2), pp. 18-25.</a:t>
            </a:r>
          </a:p>
          <a:p>
            <a:pPr>
              <a:lnSpc>
                <a:spcPct val="90000"/>
              </a:lnSpc>
            </a:pPr>
            <a:r>
              <a:rPr lang="en-US" sz="1300"/>
              <a:t>Grangel, A.B., et al. (2025) ‘Health outcomes and psychosocial determinants in young carers’, The Lancet Public Health, 8(3), pp. e199-e210. Available at: https://www.thelancet.com/journals/lanpub/article/PIIS2468-2667(25)00099-4/fulltext (Accessed February 2026).</a:t>
            </a:r>
          </a:p>
          <a:p>
            <a:pPr>
              <a:lnSpc>
                <a:spcPct val="90000"/>
              </a:lnSpc>
            </a:pPr>
            <a:r>
              <a:rPr lang="en-US" sz="1300"/>
              <a:t>NHS England (2024) Young Carers: Identification and Support. Available at: https://www.england.nhs.uk/long-term-plan/young-carers/ (Accessed February 2026).</a:t>
            </a:r>
          </a:p>
          <a:p>
            <a:pPr>
              <a:lnSpc>
                <a:spcPct val="90000"/>
              </a:lnSpc>
            </a:pPr>
            <a:r>
              <a:rPr lang="en-US" sz="1300"/>
              <a:t>The Children’s Society (2023) Young Carers’ Wellbeing Report. London: The Children’s Society.</a:t>
            </a:r>
          </a:p>
          <a:p>
            <a:pPr>
              <a:lnSpc>
                <a:spcPct val="90000"/>
              </a:lnSpc>
            </a:pPr>
            <a:r>
              <a:rPr lang="en-US" sz="1300"/>
              <a:t>Thompson, H., et al. (2022) ‘Young adult carers’ identification, characteristics, and support: A systematic review’, Frontiers in Psychology, 13, p. 990257. Available at: https://www.frontiersin.org/articles/10.3389/fpsyg.2022.990257/full (Accessed February 2026.)</a:t>
            </a:r>
          </a:p>
        </p:txBody>
      </p:sp>
    </p:spTree>
    <p:extLst>
      <p:ext uri="{BB962C8B-B14F-4D97-AF65-F5344CB8AC3E}">
        <p14:creationId xmlns:p14="http://schemas.microsoft.com/office/powerpoint/2010/main" val="4169084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Droplet</Template>
  <TotalTime>206</TotalTime>
  <Words>1558</Words>
  <PresentationFormat>Widescreen</PresentationFormat>
  <Paragraphs>84</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Century Gothic</vt:lpstr>
      <vt:lpstr>Wingdings 2</vt:lpstr>
      <vt:lpstr>Quotable</vt:lpstr>
      <vt:lpstr>PowerPoint Presentation</vt:lpstr>
      <vt:lpstr>Introduction</vt:lpstr>
      <vt:lpstr>What is Lifespan Development?</vt:lpstr>
      <vt:lpstr>What is Attachment Theory?</vt:lpstr>
      <vt:lpstr>How Loss and Caregiving Have Affected Jenny</vt:lpstr>
      <vt:lpstr>Physical, Emotional, Social, Educational &amp; Psychological Needs</vt:lpstr>
      <vt:lpstr>Creating a Secure Attachment Figure</vt:lpstr>
      <vt:lpstr>Individual Counselling</vt:lpstr>
      <vt:lpstr>Family Support Worker</vt:lpstr>
      <vt:lpstr>How Both Nature and Nurture Shape Jenny’s Development</vt:lpstr>
      <vt:lpstr>Is Attachment Theory Useful for Understanding Jenny?</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2026-02-03T18:53:35Z</dcterms:created>
  <dcterms:modified xsi:type="dcterms:W3CDTF">2026-02-04T12:50:54Z</dcterms:modified>
</cp:coreProperties>
</file>