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302" r:id="rId9"/>
    <p:sldId id="734" r:id="rId10"/>
    <p:sldId id="735" r:id="rId11"/>
    <p:sldId id="736" r:id="rId12"/>
    <p:sldId id="744" r:id="rId13"/>
    <p:sldId id="737" r:id="rId14"/>
    <p:sldId id="746" r:id="rId15"/>
    <p:sldId id="362" r:id="rId16"/>
    <p:sldId id="389" r:id="rId17"/>
    <p:sldId id="390" r:id="rId18"/>
    <p:sldId id="363" r:id="rId19"/>
    <p:sldId id="391" r:id="rId20"/>
    <p:sldId id="392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8EB9BD0-C3F8-4495-8321-D9BED58252A2}"/>
    <pc:docChg chg="delSld delMainMaster">
      <pc:chgData name="Stalin Jacob Wilson Packia Dhas" userId="050d7d71-3621-4503-95e8-1c9a9d962492" providerId="ADAL" clId="{C8EB9BD0-C3F8-4495-8321-D9BED58252A2}" dt="2024-11-05T10:40:59.667" v="17"/>
      <pc:docMkLst>
        <pc:docMk/>
      </pc:docMkLst>
      <pc:sldChg chg="del">
        <pc:chgData name="Stalin Jacob Wilson Packia Dhas" userId="050d7d71-3621-4503-95e8-1c9a9d962492" providerId="ADAL" clId="{C8EB9BD0-C3F8-4495-8321-D9BED58252A2}" dt="2024-11-05T10:40:52.332" v="0" actId="47"/>
        <pc:sldMkLst>
          <pc:docMk/>
          <pc:sldMk cId="225858430" sldId="361"/>
        </pc:sldMkLst>
      </pc:sldChg>
      <pc:sldMasterChg chg="del delSldLayout">
        <pc:chgData name="Stalin Jacob Wilson Packia Dhas" userId="050d7d71-3621-4503-95e8-1c9a9d962492" providerId="ADAL" clId="{C8EB9BD0-C3F8-4495-8321-D9BED58252A2}" dt="2024-11-05T10:40:59.606" v="1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C8EB9BD0-C3F8-4495-8321-D9BED58252A2}" dt="2024-11-05T10:40:59.606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06" v="2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C8EB9BD0-C3F8-4495-8321-D9BED58252A2}" dt="2024-11-05T10:40:59.606" v="2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06" v="2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17" v="3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C8EB9BD0-C3F8-4495-8321-D9BED58252A2}" dt="2024-11-05T10:40:59.617" v="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17" v="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20" v="4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C8EB9BD0-C3F8-4495-8321-D9BED58252A2}" dt="2024-11-05T10:40:59.620" v="4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0" v="4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0" v="4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0" v="4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0" v="4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0" v="4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20" v="5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C8EB9BD0-C3F8-4495-8321-D9BED58252A2}" dt="2024-11-05T10:40:59.620" v="5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0" v="5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25" v="6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C8EB9BD0-C3F8-4495-8321-D9BED58252A2}" dt="2024-11-05T10:40:59.625" v="6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5" v="6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27" v="7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C8EB9BD0-C3F8-4495-8321-D9BED58252A2}" dt="2024-11-05T10:40:59.627" v="7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7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7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7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7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7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34" v="9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C8EB9BD0-C3F8-4495-8321-D9BED58252A2}" dt="2024-11-05T10:40:59.634" v="9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4" v="9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4" v="9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4" v="9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27" v="8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C8EB9BD0-C3F8-4495-8321-D9BED58252A2}" dt="2024-11-05T10:40:59.627" v="8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8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8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8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27" v="8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37" v="10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C8EB9BD0-C3F8-4495-8321-D9BED58252A2}" dt="2024-11-05T10:40:59.637" v="1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37" v="11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C8EB9BD0-C3F8-4495-8321-D9BED58252A2}" dt="2024-11-05T10:40:59.637" v="11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7" v="11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7" v="11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7" v="11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37" v="11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44" v="12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C8EB9BD0-C3F8-4495-8321-D9BED58252A2}" dt="2024-11-05T10:40:59.644" v="12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4" v="12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4" v="12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4" v="12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4" v="12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47" v="13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C8EB9BD0-C3F8-4495-8321-D9BED58252A2}" dt="2024-11-05T10:40:59.647" v="1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7" v="1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7" v="1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7" v="1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47" v="1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55" v="14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5" v="14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57" v="16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C8EB9BD0-C3F8-4495-8321-D9BED58252A2}" dt="2024-11-05T10:40:59.657" v="16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6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6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6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6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67" v="17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C8EB9BD0-C3F8-4495-8321-D9BED58252A2}" dt="2024-11-05T10:40:59.667" v="17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C8EB9BD0-C3F8-4495-8321-D9BED58252A2}" dt="2024-11-05T10:40:59.657" v="15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C8EB9BD0-C3F8-4495-8321-D9BED58252A2}" dt="2024-11-05T10:40:59.657" v="15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5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5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5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5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C8EB9BD0-C3F8-4495-8321-D9BED58252A2}" dt="2024-11-05T10:40:59.657" v="15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3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68CA-1853-4809-8284-88B89F059E60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4298516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821227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Short circuit</a:t>
            </a:r>
          </a:p>
          <a:p>
            <a:pPr algn="just"/>
            <a:r>
              <a:rPr lang="en-IN" sz="4400" dirty="0"/>
              <a:t>Open Circuit.</a:t>
            </a:r>
          </a:p>
          <a:p>
            <a:pPr algn="just"/>
            <a:r>
              <a:rPr lang="en-IN" sz="4400" dirty="0"/>
              <a:t>Voltage source </a:t>
            </a:r>
          </a:p>
          <a:p>
            <a:pPr algn="just"/>
            <a:r>
              <a:rPr lang="en-IN" sz="4400" dirty="0"/>
              <a:t>Current source</a:t>
            </a:r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7 / 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848995" algn="l"/>
              </a:tabLst>
            </a:pPr>
            <a:r>
              <a:rPr lang="en-GB" sz="3200" kern="100" dirty="0">
                <a:solidFill>
                  <a:srgbClr val="0F0F0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Apply knowledge of open circuits, short circuits, voltage sources, and current sources to practical circuit scenarios</a:t>
            </a:r>
            <a:r>
              <a:rPr lang="en-GB" sz="3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7 / 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Open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</a:rPr>
              <a:t>An </a:t>
            </a:r>
            <a:r>
              <a:rPr lang="en-GB" b="1" i="0" dirty="0">
                <a:effectLst/>
              </a:rPr>
              <a:t>open circuit </a:t>
            </a:r>
            <a:r>
              <a:rPr lang="en-GB" b="0" i="0" dirty="0">
                <a:effectLst/>
              </a:rPr>
              <a:t>is an </a:t>
            </a:r>
            <a:r>
              <a:rPr lang="en-GB" b="0" i="0" u="none" strike="noStrike" dirty="0">
                <a:effectLst/>
              </a:rPr>
              <a:t>electric circuit</a:t>
            </a:r>
            <a:r>
              <a:rPr lang="en-GB" b="0" i="0" dirty="0">
                <a:effectLst/>
              </a:rPr>
              <a:t> in which </a:t>
            </a:r>
            <a:r>
              <a:rPr lang="en-GB" b="1" i="0" dirty="0">
                <a:effectLst/>
              </a:rPr>
              <a:t>current </a:t>
            </a:r>
            <a:r>
              <a:rPr lang="en-GB" b="1" dirty="0"/>
              <a:t>cannot</a:t>
            </a:r>
            <a:r>
              <a:rPr lang="en-GB" b="1" i="0" dirty="0">
                <a:effectLst/>
              </a:rPr>
              <a:t> flow. </a:t>
            </a:r>
          </a:p>
          <a:p>
            <a:r>
              <a:rPr lang="en-GB" b="0" i="0" dirty="0">
                <a:effectLst/>
              </a:rPr>
              <a:t>Current can only flow in a circuit which has </a:t>
            </a:r>
            <a:r>
              <a:rPr lang="en-GB" b="1" i="0" dirty="0">
                <a:effectLst/>
              </a:rPr>
              <a:t>continuous path</a:t>
            </a:r>
            <a:r>
              <a:rPr lang="en-GB" b="0" i="0" dirty="0">
                <a:effectLst/>
              </a:rPr>
              <a:t>, known as a “closed circuit”. </a:t>
            </a:r>
          </a:p>
          <a:p>
            <a:r>
              <a:rPr lang="en-GB" b="0" i="0" dirty="0">
                <a:effectLst/>
              </a:rPr>
              <a:t>If there’s a break anywhere in the circuit, </a:t>
            </a:r>
            <a:r>
              <a:rPr lang="en-GB" dirty="0"/>
              <a:t>it’s called</a:t>
            </a:r>
            <a:r>
              <a:rPr lang="en-GB" b="0" i="0" dirty="0">
                <a:effectLst/>
              </a:rPr>
              <a:t> as </a:t>
            </a:r>
            <a:r>
              <a:rPr lang="en-GB" b="1" i="0" dirty="0">
                <a:effectLst/>
              </a:rPr>
              <a:t>open circuit</a:t>
            </a:r>
            <a:r>
              <a:rPr lang="en-GB" b="0" i="0" dirty="0">
                <a:effectLst/>
              </a:rPr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789EE9-D655-7201-EDCB-71F2EFD0E9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44" y="3967975"/>
            <a:ext cx="2553533" cy="230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519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Short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</a:rPr>
              <a:t>A short circuit </a:t>
            </a:r>
            <a:r>
              <a:rPr lang="en-GB" i="0" dirty="0">
                <a:effectLst/>
              </a:rPr>
              <a:t>allows current to travel along an</a:t>
            </a:r>
            <a:r>
              <a:rPr lang="en-GB" b="1" i="0" dirty="0">
                <a:effectLst/>
              </a:rPr>
              <a:t> path </a:t>
            </a:r>
            <a:r>
              <a:rPr lang="en-GB" i="0" dirty="0">
                <a:effectLst/>
              </a:rPr>
              <a:t>with </a:t>
            </a:r>
            <a:r>
              <a:rPr lang="en-GB" b="1" i="0" dirty="0">
                <a:effectLst/>
              </a:rPr>
              <a:t>no or very low electrical impedance</a:t>
            </a:r>
            <a:r>
              <a:rPr lang="en-GB" b="0" i="0" dirty="0">
                <a:effectLst/>
              </a:rPr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F4C407-1E97-CF58-F481-A21F5B237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920" y="2891272"/>
            <a:ext cx="2767767" cy="18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800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59" y="1600201"/>
            <a:ext cx="783058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Voltage sources:</a:t>
            </a:r>
          </a:p>
          <a:p>
            <a:r>
              <a:rPr lang="en-GB" dirty="0"/>
              <a:t>A </a:t>
            </a:r>
            <a:r>
              <a:rPr lang="en-GB" b="1" dirty="0"/>
              <a:t>voltage source</a:t>
            </a:r>
            <a:r>
              <a:rPr lang="en-GB" dirty="0"/>
              <a:t> is a device that provides a fixed or controlled </a:t>
            </a:r>
            <a:r>
              <a:rPr lang="en-GB" b="1" dirty="0"/>
              <a:t>voltage</a:t>
            </a:r>
            <a:r>
              <a:rPr lang="en-GB" dirty="0"/>
              <a:t> between its two terminals</a:t>
            </a:r>
          </a:p>
          <a:p>
            <a:r>
              <a:rPr lang="en-IN" dirty="0"/>
              <a:t>The internal resistance of the Voltage source is represented by a </a:t>
            </a:r>
            <a:r>
              <a:rPr lang="en-IN" b="1" dirty="0"/>
              <a:t>resister in series</a:t>
            </a:r>
            <a:r>
              <a:rPr lang="en-IN" dirty="0"/>
              <a:t>. </a:t>
            </a:r>
          </a:p>
          <a:p>
            <a:r>
              <a:rPr lang="en-GB" dirty="0"/>
              <a:t>Voltage sources are often used in circuits that require a fixed potential difference, such as DC power supplies.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07DD9B-BDE9-5E72-4A7A-C9F66EE70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4277" y="2834012"/>
            <a:ext cx="2210867" cy="215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01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7C6BDE-9C2F-1ACB-86F9-481644898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46025-9415-53DA-8D6D-21CC5D190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F9731-9311-F769-4BD4-A3A308815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59" y="1600201"/>
            <a:ext cx="108670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Ideal Voltage Source: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a constant voltage under any load condition.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internal resistance is assumed to be </a:t>
            </a:r>
            <a:r>
              <a:rPr lang="en-GB" b="1" dirty="0"/>
              <a:t>zero.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12V battery provides a constant 12V regardless of the connected load.</a:t>
            </a:r>
          </a:p>
          <a:p>
            <a:pPr marL="0" indent="0">
              <a:buNone/>
            </a:pPr>
            <a:r>
              <a:rPr lang="en-GB" b="1" dirty="0"/>
              <a:t>Practical voltage source</a:t>
            </a:r>
          </a:p>
          <a:p>
            <a:r>
              <a:rPr lang="en-GB" dirty="0"/>
              <a:t>A Practical voltage source has </a:t>
            </a:r>
            <a:r>
              <a:rPr lang="en-GB" b="1" dirty="0"/>
              <a:t>some internal resistance</a:t>
            </a:r>
            <a:r>
              <a:rPr lang="en-GB" dirty="0"/>
              <a:t>. When current flows, this resistance causes a small voltage drop within the source, reducing the effective voltage across the load.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D6AEE6-6933-EA98-C712-9DBCC7B2F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4A82-001E-AEDD-D6BA-F88A6CA48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7450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346" y="1600201"/>
            <a:ext cx="725197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sources:</a:t>
            </a:r>
          </a:p>
          <a:p>
            <a:r>
              <a:rPr lang="en-GB" dirty="0"/>
              <a:t>A </a:t>
            </a:r>
            <a:r>
              <a:rPr lang="en-GB" b="1" dirty="0"/>
              <a:t>current source</a:t>
            </a:r>
            <a:r>
              <a:rPr lang="en-GB" dirty="0"/>
              <a:t> is a device or component that provides a fixed or controlled </a:t>
            </a:r>
            <a:r>
              <a:rPr lang="en-GB" b="1" dirty="0"/>
              <a:t>current</a:t>
            </a:r>
            <a:r>
              <a:rPr lang="en-GB" dirty="0"/>
              <a:t> to a circuit</a:t>
            </a:r>
          </a:p>
          <a:p>
            <a:r>
              <a:rPr lang="en-IN" dirty="0"/>
              <a:t>The internal resistance of the Current source is represented by a resister in parallel.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726531-7FAC-680D-7E44-467BF0EE1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01" y="2122568"/>
            <a:ext cx="2124075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818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B16B1-184C-EF88-69BB-98824855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A02B9-1648-9D8E-C860-7F45117EF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B538B-986C-976C-990F-90161BD3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346" y="1600201"/>
            <a:ext cx="1087507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Ideal Current sources:</a:t>
            </a:r>
          </a:p>
          <a:p>
            <a:r>
              <a:rPr lang="en-GB" dirty="0"/>
              <a:t>Delivers a constant current irrespective of the voltage across its terminals or the load resistance.</a:t>
            </a:r>
            <a:endParaRPr lang="en-IN" b="1" dirty="0"/>
          </a:p>
          <a:p>
            <a:r>
              <a:rPr lang="en-GB" dirty="0"/>
              <a:t>The internal resistance is assumed to be </a:t>
            </a:r>
            <a:r>
              <a:rPr lang="en-GB" b="1" dirty="0"/>
              <a:t>infinite.</a:t>
            </a:r>
          </a:p>
          <a:p>
            <a:pPr marL="0" indent="0">
              <a:buNone/>
            </a:pPr>
            <a:r>
              <a:rPr lang="en-IN" b="1" dirty="0"/>
              <a:t>Practical Current sources:</a:t>
            </a:r>
          </a:p>
          <a:p>
            <a:r>
              <a:rPr lang="en-GB" dirty="0"/>
              <a:t>They have a high internal resistance, which ensures that most of the current flows through the load.</a:t>
            </a:r>
          </a:p>
          <a:p>
            <a:r>
              <a:rPr lang="en-GB" dirty="0"/>
              <a:t>Transistor-based current sources, current-regulated LED drivers.</a:t>
            </a: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470DFD-6F80-B320-7872-8BCC96D11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FF627-4657-6225-9B44-3F63E33C9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620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2" y="109112"/>
            <a:ext cx="11594969" cy="1038492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Voltage source into current source.</a:t>
                </a:r>
              </a:p>
              <a:p>
                <a:pPr marL="0" indent="0">
                  <a:buNone/>
                </a:pPr>
                <a:r>
                  <a:rPr lang="en-IN" dirty="0"/>
                  <a:t>The voltage source can be transformed into current source by replacing the series resistor by a parallel resistor and the voltage source by a short-circuited current equivalent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𝑠𝑒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  <a:blipFill>
                <a:blip r:embed="rId2"/>
                <a:stretch>
                  <a:fillRect l="-1284" t="-4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D6B1B2-A05F-5B93-2AC2-574F607FC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9477" y="3975192"/>
            <a:ext cx="4731311" cy="21739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F4935D-5412-F84F-3184-F6A120F3F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91" y="3975192"/>
            <a:ext cx="486727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79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777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  <a:r>
              <a:rPr lang="en-IN" dirty="0"/>
              <a:t> </a:t>
            </a:r>
            <a:r>
              <a:rPr lang="en-IN" dirty="0">
                <a:solidFill>
                  <a:schemeClr val="bg1"/>
                </a:solidFill>
              </a:rPr>
              <a:t>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Convert the following voltage source into 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3BDA2C-C0CB-9B33-51EF-E0F59C866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487" y="2628564"/>
            <a:ext cx="36290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463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856" y="2574111"/>
            <a:ext cx="2822380" cy="272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883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734390" y="1600201"/>
                <a:ext cx="8852996" cy="2307106"/>
              </a:xfrm>
            </p:spPr>
            <p:txBody>
              <a:bodyPr>
                <a:normAutofit lnSpcReduction="10000"/>
              </a:bodyPr>
              <a:lstStyle/>
              <a:p>
                <a:pPr marL="0" indent="0" algn="just">
                  <a:buNone/>
                </a:pPr>
                <a:r>
                  <a:rPr lang="en-IN" b="1" dirty="0"/>
                  <a:t>Current source into voltage source: </a:t>
                </a:r>
              </a:p>
              <a:p>
                <a:pPr marL="0" indent="0" algn="just">
                  <a:buNone/>
                </a:pPr>
                <a:r>
                  <a:rPr lang="en-IN" dirty="0"/>
                  <a:t>A current source can be transformed into voltage source by replacing the parallel source resistance by a series resistance and the current source by  an open circuit voltage equivalence.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𝑠h</m:t>
                          </m:r>
                        </m:sub>
                      </m:sSub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34390" y="1600201"/>
                <a:ext cx="8852996" cy="2307106"/>
              </a:xfrm>
              <a:blipFill>
                <a:blip r:embed="rId2"/>
                <a:stretch>
                  <a:fillRect l="-1446" t="-6085" r="-13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1B69-14FD-93C6-ADC3-61E5EB361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0801" y="4002634"/>
            <a:ext cx="4571697" cy="2151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6460A5-2A80-05C3-1332-D744282F39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454" y="3869637"/>
            <a:ext cx="478155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5936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038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Convert the following Current source into voltage source: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B2E606-BBCE-0D59-2FE2-F5ECC5DAA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996" y="2911901"/>
            <a:ext cx="38576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996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040" y="2254330"/>
            <a:ext cx="2763929" cy="358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8387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7 / Fundamentals of Electrical and Electronic Systems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638</Words>
  <Application>Microsoft Office PowerPoint</Application>
  <PresentationFormat>Widescreen</PresentationFormat>
  <Paragraphs>91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DengXian</vt:lpstr>
      <vt:lpstr>Arial</vt:lpstr>
      <vt:lpstr>Calibri</vt:lpstr>
      <vt:lpstr>Calibri Light</vt:lpstr>
      <vt:lpstr>Cambria Math</vt:lpstr>
      <vt:lpstr>Symbol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Open Circuit</vt:lpstr>
      <vt:lpstr>Short Circuit</vt:lpstr>
      <vt:lpstr>Voltage source</vt:lpstr>
      <vt:lpstr>Voltage source</vt:lpstr>
      <vt:lpstr>Current source</vt:lpstr>
      <vt:lpstr>Current source</vt:lpstr>
      <vt:lpstr>Source transformation</vt:lpstr>
      <vt:lpstr>Source transformation</vt:lpstr>
      <vt:lpstr>Source transformation</vt:lpstr>
      <vt:lpstr>Source transformation</vt:lpstr>
      <vt:lpstr>Source transformation</vt:lpstr>
      <vt:lpstr>Source transformation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2024-11-05T10:41:00Z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