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316" r:id="rId5"/>
    <p:sldId id="297" r:id="rId6"/>
    <p:sldId id="298" r:id="rId7"/>
    <p:sldId id="317" r:id="rId8"/>
    <p:sldId id="318" r:id="rId9"/>
    <p:sldId id="300" r:id="rId10"/>
    <p:sldId id="301" r:id="rId11"/>
    <p:sldId id="319" r:id="rId12"/>
    <p:sldId id="320" r:id="rId13"/>
    <p:sldId id="303" r:id="rId14"/>
    <p:sldId id="304" r:id="rId15"/>
    <p:sldId id="305" r:id="rId16"/>
    <p:sldId id="321" r:id="rId17"/>
    <p:sldId id="322" r:id="rId18"/>
    <p:sldId id="323" r:id="rId19"/>
    <p:sldId id="31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957" autoAdjust="0"/>
  </p:normalViewPr>
  <p:slideViewPr>
    <p:cSldViewPr>
      <p:cViewPr varScale="1">
        <p:scale>
          <a:sx n="88" d="100"/>
          <a:sy n="88" d="100"/>
        </p:scale>
        <p:origin x="17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495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05-Nov-2018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  <a:p>
            <a:r>
              <a:rPr lang="en-GB" dirty="0"/>
              <a:t>The DELETE Statement</a:t>
            </a:r>
          </a:p>
          <a:p>
            <a:r>
              <a:rPr lang="en-GB" dirty="0"/>
              <a:t>Alternative INSERT Syntax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9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TableNane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columnName1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newDataValue1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[, columnName2 = newDataValue2…]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</a:t>
            </a:r>
            <a:r>
              <a:rPr lang="en-GB" b="1" dirty="0"/>
              <a:t>SET clause </a:t>
            </a:r>
            <a:r>
              <a:rPr lang="en-GB" dirty="0"/>
              <a:t>is used to specify the names of one or more columns that are to be updated.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50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WHERE clause </a:t>
            </a:r>
            <a:r>
              <a:rPr lang="en-GB" dirty="0"/>
              <a:t>is optional.</a:t>
            </a:r>
          </a:p>
          <a:p>
            <a:pPr lvl="1"/>
            <a:r>
              <a:rPr lang="en-GB" dirty="0"/>
              <a:t>If omitted, named columns are updated for </a:t>
            </a:r>
            <a:r>
              <a:rPr lang="en-GB" b="1" u="sng" dirty="0"/>
              <a:t>all rows</a:t>
            </a:r>
            <a:r>
              <a:rPr lang="en-GB" dirty="0"/>
              <a:t> in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</a:t>
            </a:r>
            <a:r>
              <a:rPr lang="en-GB" dirty="0"/>
              <a:t> </a:t>
            </a:r>
            <a:r>
              <a:rPr lang="en-GB" dirty="0" smtClean="0"/>
              <a:t>in the WHERE are </a:t>
            </a:r>
            <a:r>
              <a:rPr lang="en-GB" dirty="0"/>
              <a:t>updated.</a:t>
            </a:r>
          </a:p>
          <a:p>
            <a:r>
              <a:rPr lang="en-GB" dirty="0"/>
              <a:t>Note: The new data values must be compatible with the data type for the target column.</a:t>
            </a:r>
          </a:p>
        </p:txBody>
      </p:sp>
    </p:spTree>
    <p:extLst>
      <p:ext uri="{BB962C8B-B14F-4D97-AF65-F5344CB8AC3E}">
        <p14:creationId xmlns:p14="http://schemas.microsoft.com/office/powerpoint/2010/main" val="352834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Give </a:t>
            </a:r>
            <a:r>
              <a:rPr lang="en-GB" b="1" u="sng" dirty="0"/>
              <a:t>all staff</a:t>
            </a:r>
            <a:r>
              <a:rPr lang="en-GB" dirty="0"/>
              <a:t> a 3%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Give </a:t>
            </a:r>
            <a:r>
              <a:rPr lang="en-GB" b="1" dirty="0"/>
              <a:t>all </a:t>
            </a:r>
            <a:r>
              <a:rPr lang="en-GB" b="1" u="sng" dirty="0"/>
              <a:t>Managers</a:t>
            </a:r>
            <a:r>
              <a:rPr lang="en-GB" dirty="0"/>
              <a:t> a 5%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1.05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42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Promote Hayden Harris (</a:t>
            </a:r>
            <a:r>
              <a:rPr lang="en-GB" dirty="0" err="1"/>
              <a:t>staffNo</a:t>
            </a:r>
            <a:r>
              <a:rPr lang="en-GB" dirty="0"/>
              <a:t>=‘S27009') to a Manager and increase his salary to £28,000.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28000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'S27009'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77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suitable query to list (retrieve) the manager bonus for </a:t>
            </a:r>
            <a:r>
              <a:rPr lang="en-GB" dirty="0" smtClean="0"/>
              <a:t>Lucas Freeman?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10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Lucas Freeman currently has the lowest manager bonus, increase his Bonus amount by 10%;</a:t>
            </a:r>
          </a:p>
          <a:p>
            <a:pPr lvl="1"/>
            <a:r>
              <a:rPr lang="en-GB" dirty="0"/>
              <a:t>As you do not know Lucas’s staff number, you will need to retrieve this </a:t>
            </a:r>
            <a:r>
              <a:rPr lang="en-GB" b="1" dirty="0"/>
              <a:t>information from another table </a:t>
            </a:r>
            <a:r>
              <a:rPr lang="en-GB" dirty="0"/>
              <a:t>to perform the update.</a:t>
            </a:r>
          </a:p>
          <a:p>
            <a:pPr lvl="1"/>
            <a:r>
              <a:rPr lang="en-GB" dirty="0"/>
              <a:t>Alternatively, you can use a </a:t>
            </a:r>
            <a:r>
              <a:rPr lang="en-GB" b="1" dirty="0"/>
              <a:t>JOIN</a:t>
            </a:r>
            <a:r>
              <a:rPr lang="en-GB" dirty="0"/>
              <a:t> or a </a:t>
            </a:r>
            <a:r>
              <a:rPr lang="en-GB" b="1" dirty="0"/>
              <a:t>Subquery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5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Using a Subquery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FirstName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'Lucas'</a:t>
            </a:r>
            <a:r>
              <a:rPr lang="en-GB" sz="2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'Freeman'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="" xmlns:a16="http://schemas.microsoft.com/office/drawing/2014/main" id="{7E057916-E57A-4D90-82FD-3D4FF95F0A26}"/>
              </a:ext>
            </a:extLst>
          </p:cNvPr>
          <p:cNvGrpSpPr/>
          <p:nvPr/>
        </p:nvGrpSpPr>
        <p:grpSpPr>
          <a:xfrm>
            <a:off x="1259632" y="2924944"/>
            <a:ext cx="7632848" cy="1008112"/>
            <a:chOff x="1259632" y="2780928"/>
            <a:chExt cx="7632848" cy="720080"/>
          </a:xfrm>
        </p:grpSpPr>
        <p:sp>
          <p:nvSpPr>
            <p:cNvPr id="5" name="Rectangle 4">
              <a:extLst>
                <a:ext uri="{FF2B5EF4-FFF2-40B4-BE49-F238E27FC236}">
                  <a16:creationId xmlns="" xmlns:a16="http://schemas.microsoft.com/office/drawing/2014/main" id="{CEC159EC-7C4F-4543-85B6-2FE511C17F2C}"/>
                </a:ext>
              </a:extLst>
            </p:cNvPr>
            <p:cNvSpPr/>
            <p:nvPr/>
          </p:nvSpPr>
          <p:spPr>
            <a:xfrm>
              <a:off x="3779912" y="2780928"/>
              <a:ext cx="5112568" cy="257171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="" xmlns:a16="http://schemas.microsoft.com/office/drawing/2014/main" id="{B99D4A61-92D1-44B8-A6A0-96DEFCAC9A7E}"/>
                </a:ext>
              </a:extLst>
            </p:cNvPr>
            <p:cNvSpPr/>
            <p:nvPr/>
          </p:nvSpPr>
          <p:spPr>
            <a:xfrm>
              <a:off x="1259632" y="3038099"/>
              <a:ext cx="7632848" cy="462909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06443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Using a JOIN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b="1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FirstName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'Lucas'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'Freeman'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F24797AA-1CB7-4388-B11E-A164AC6FF050}"/>
              </a:ext>
            </a:extLst>
          </p:cNvPr>
          <p:cNvSpPr/>
          <p:nvPr/>
        </p:nvSpPr>
        <p:spPr>
          <a:xfrm>
            <a:off x="1145995" y="3212976"/>
            <a:ext cx="7632848" cy="133955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145995" y="3212976"/>
            <a:ext cx="7620053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46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Write a query to show </a:t>
            </a:r>
            <a:r>
              <a:rPr lang="en-GB" b="1" u="sng" dirty="0"/>
              <a:t>all</a:t>
            </a:r>
            <a:r>
              <a:rPr lang="en-GB" dirty="0"/>
              <a:t> the properties owned by Kevin </a:t>
            </a:r>
            <a:r>
              <a:rPr lang="en-GB" dirty="0" err="1"/>
              <a:t>Pinegar</a:t>
            </a:r>
            <a:r>
              <a:rPr lang="en-GB" dirty="0"/>
              <a:t> and </a:t>
            </a:r>
            <a:r>
              <a:rPr lang="en-GB" b="1" u="sng" dirty="0"/>
              <a:t>any</a:t>
            </a:r>
            <a:r>
              <a:rPr lang="en-GB" dirty="0"/>
              <a:t> leases for these properties.</a:t>
            </a:r>
          </a:p>
          <a:p>
            <a:r>
              <a:rPr lang="en-GB" dirty="0"/>
              <a:t>The query result should include: </a:t>
            </a:r>
            <a:r>
              <a:rPr lang="en-GB" dirty="0" err="1"/>
              <a:t>OwnerNo</a:t>
            </a:r>
            <a:r>
              <a:rPr lang="en-GB" dirty="0"/>
              <a:t>, </a:t>
            </a:r>
            <a:r>
              <a:rPr lang="en-GB" dirty="0" err="1"/>
              <a:t>FirstName</a:t>
            </a:r>
            <a:r>
              <a:rPr lang="en-GB" dirty="0"/>
              <a:t>, </a:t>
            </a:r>
            <a:r>
              <a:rPr lang="en-GB" dirty="0" err="1"/>
              <a:t>LastName</a:t>
            </a:r>
            <a:r>
              <a:rPr lang="en-GB" dirty="0"/>
              <a:t>, </a:t>
            </a:r>
            <a:r>
              <a:rPr lang="en-GB" dirty="0" err="1"/>
              <a:t>PropertyNo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Postcode and Rent, </a:t>
            </a:r>
            <a:r>
              <a:rPr lang="en-GB" dirty="0" err="1"/>
              <a:t>LeaseNo</a:t>
            </a:r>
            <a:r>
              <a:rPr lang="en-GB" dirty="0"/>
              <a:t>, </a:t>
            </a:r>
            <a:r>
              <a:rPr lang="en-GB" dirty="0" err="1"/>
              <a:t>RentStart</a:t>
            </a:r>
            <a:r>
              <a:rPr lang="en-GB" dirty="0"/>
              <a:t> and </a:t>
            </a:r>
            <a:r>
              <a:rPr lang="en-GB" dirty="0" err="1"/>
              <a:t>RentFinish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0893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Kevin </a:t>
            </a:r>
            <a:r>
              <a:rPr lang="en-GB" dirty="0" err="1"/>
              <a:t>Pinegar</a:t>
            </a:r>
            <a:r>
              <a:rPr lang="en-GB" dirty="0"/>
              <a:t> has asked for the rent for his properties that </a:t>
            </a:r>
            <a:r>
              <a:rPr lang="en-GB" b="1" dirty="0"/>
              <a:t>have never been rented </a:t>
            </a:r>
            <a:r>
              <a:rPr lang="en-GB" dirty="0"/>
              <a:t>to be decreased by 10%.</a:t>
            </a:r>
          </a:p>
          <a:p>
            <a:r>
              <a:rPr lang="en-GB" dirty="0"/>
              <a:t>What will be the update query for this?</a:t>
            </a:r>
          </a:p>
        </p:txBody>
      </p:sp>
    </p:spTree>
    <p:extLst>
      <p:ext uri="{BB962C8B-B14F-4D97-AF65-F5344CB8AC3E}">
        <p14:creationId xmlns:p14="http://schemas.microsoft.com/office/powerpoint/2010/main" val="251250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</a:t>
            </a:r>
            <a:r>
              <a:rPr lang="en-GB" b="1" u="sng" dirty="0"/>
              <a:t>all rows</a:t>
            </a:r>
            <a:r>
              <a:rPr lang="en-GB" dirty="0"/>
              <a:t> are deleted from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 are deleted</a:t>
            </a:r>
            <a:r>
              <a:rPr lang="en-GB" dirty="0"/>
              <a:t> from the table.</a:t>
            </a:r>
          </a:p>
          <a:p>
            <a:r>
              <a:rPr lang="en-GB" b="1" dirty="0"/>
              <a:t>Note</a:t>
            </a:r>
            <a:r>
              <a:rPr lang="en-GB" dirty="0"/>
              <a:t>: in most cases you want to delete specific rows, </a:t>
            </a:r>
            <a:r>
              <a:rPr lang="en-GB" b="1" i="1" dirty="0"/>
              <a:t>do not forget the WHERE clause</a:t>
            </a:r>
            <a:r>
              <a:rPr lang="en-GB" dirty="0"/>
              <a:t>!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96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00286A-F553-4553-BE76-5F1198EFC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ADFE6F8-5A0D-4BC3-B9E3-816EE01F26E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Delete </a:t>
            </a:r>
            <a:r>
              <a:rPr lang="en-GB" b="1" u="sng" dirty="0"/>
              <a:t>all</a:t>
            </a:r>
            <a:r>
              <a:rPr lang="en-GB" dirty="0"/>
              <a:t> records from the Property Viewing table.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Viewing;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94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BBA97AA-80FE-40F7-AFBA-C4CCCF5E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06903A0-9714-41D9-9564-58F8665712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Delete the branch with branch number B0001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868680" lvl="1" indent="-457200"/>
            <a:r>
              <a:rPr lang="en-GB" dirty="0"/>
              <a:t>If you try to execute this statement, it will most likely fail because there are foreign key records related to it.</a:t>
            </a:r>
          </a:p>
          <a:p>
            <a:pPr marL="868680" lvl="1" indent="-457200"/>
            <a:r>
              <a:rPr lang="en-GB" dirty="0"/>
              <a:t>If you have, however, set up an ON DELETE CASCADE constraint on the foreign key(s), then it will delete the row and all foreign key records too. </a:t>
            </a:r>
          </a:p>
          <a:p>
            <a:pPr marL="868680" lvl="1" indent="-457200"/>
            <a:r>
              <a:rPr lang="en-GB" dirty="0"/>
              <a:t>If you have set up ON DELETE SET NULL constraint on the foreign key(s), it </a:t>
            </a:r>
            <a:r>
              <a:rPr lang="en-GB" b="1" i="1" dirty="0" smtClean="0"/>
              <a:t>may</a:t>
            </a:r>
            <a:r>
              <a:rPr lang="en-GB" dirty="0" smtClean="0"/>
              <a:t> also </a:t>
            </a:r>
            <a:r>
              <a:rPr lang="en-GB" dirty="0"/>
              <a:t>delete the row and set </a:t>
            </a:r>
            <a:r>
              <a:rPr lang="en-GB" dirty="0" smtClean="0"/>
              <a:t>any foreign </a:t>
            </a:r>
            <a:r>
              <a:rPr lang="en-GB" dirty="0"/>
              <a:t>key(s) </a:t>
            </a:r>
            <a:r>
              <a:rPr lang="en-GB" dirty="0" smtClean="0"/>
              <a:t>in other tables to NULL if allowed.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86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…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previously looked at the INSERT statement that allows us to add a row of data.</a:t>
            </a:r>
          </a:p>
          <a:p>
            <a:r>
              <a:rPr lang="en-GB" dirty="0"/>
              <a:t>There is an alternative form of INSERT that allows </a:t>
            </a:r>
            <a:r>
              <a:rPr lang="en-GB" b="1" i="1" dirty="0"/>
              <a:t>multiple</a:t>
            </a:r>
            <a:r>
              <a:rPr lang="en-GB" dirty="0"/>
              <a:t> rows to be copied from one or more tables to another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460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10829</TotalTime>
  <Words>393</Words>
  <Application>Microsoft Office PowerPoint</Application>
  <PresentationFormat>On-screen Show (4:3)</PresentationFormat>
  <Paragraphs>74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UPDATE Statement</vt:lpstr>
      <vt:lpstr>The UPDATE Statement</vt:lpstr>
      <vt:lpstr>UPDATE Statement Examples</vt:lpstr>
      <vt:lpstr>UPDATE Statement Examples</vt:lpstr>
      <vt:lpstr>Question</vt:lpstr>
      <vt:lpstr>UPDATE Statement Multi-table Query</vt:lpstr>
      <vt:lpstr>UPDATE Statement Multi-table Query</vt:lpstr>
      <vt:lpstr>UPDATE Statement Multi-table Query</vt:lpstr>
      <vt:lpstr>Question</vt:lpstr>
      <vt:lpstr>Question</vt:lpstr>
      <vt:lpstr>DELETE Statement</vt:lpstr>
      <vt:lpstr>DELETE Statement Examples</vt:lpstr>
      <vt:lpstr>DELETE Statement Examples</vt:lpstr>
      <vt:lpstr>The INSERT … SELECT Statement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1637</cp:revision>
  <cp:lastPrinted>2014-09-29T16:21:25Z</cp:lastPrinted>
  <dcterms:created xsi:type="dcterms:W3CDTF">2013-09-18T07:00:31Z</dcterms:created>
  <dcterms:modified xsi:type="dcterms:W3CDTF">2018-11-07T07:04:54Z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