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Override1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71" r:id="rId3"/>
    <p:sldId id="279" r:id="rId4"/>
    <p:sldId id="265" r:id="rId5"/>
    <p:sldId id="257" r:id="rId6"/>
    <p:sldId id="258" r:id="rId7"/>
    <p:sldId id="259" r:id="rId8"/>
    <p:sldId id="262" r:id="rId9"/>
    <p:sldId id="260" r:id="rId10"/>
    <p:sldId id="267" r:id="rId11"/>
    <p:sldId id="268" r:id="rId12"/>
    <p:sldId id="266" r:id="rId13"/>
    <p:sldId id="276" r:id="rId14"/>
    <p:sldId id="269" r:id="rId15"/>
    <p:sldId id="270" r:id="rId16"/>
    <p:sldId id="275" r:id="rId17"/>
    <p:sldId id="264" r:id="rId18"/>
    <p:sldId id="261" r:id="rId19"/>
    <p:sldId id="273" r:id="rId20"/>
    <p:sldId id="274" r:id="rId21"/>
    <p:sldId id="263" r:id="rId2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3" autoAdjust="0"/>
    <p:restoredTop sz="94660"/>
  </p:normalViewPr>
  <p:slideViewPr>
    <p:cSldViewPr snapToGrid="0">
      <p:cViewPr varScale="1">
        <p:scale>
          <a:sx n="71" d="100"/>
          <a:sy n="71" d="100"/>
        </p:scale>
        <p:origin x="600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4/13/2020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4/13/2020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4/13/2020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4/13/2020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4/13/2020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4/13/2020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4/13/2020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4/13/2020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4/13/2020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157"/>
            <a:ext cx="2356674" cy="6853096"/>
            <a:chOff x="6627813" y="195610"/>
            <a:chExt cx="1952625" cy="5678141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4/13/2020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5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2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hemeOverride" Target="../theme/themeOverride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writepass.com/journal/2013/05/how-to-demonstrate-significant-contribution-original-study-in-your-phd-thesis/" TargetMode="Externa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Research Problem&amp; Dissertation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Dr Nandish V. Patel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637967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286001" y="2353236"/>
            <a:ext cx="816762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b="1" spc="600" dirty="0" smtClean="0">
                <a:solidFill>
                  <a:srgbClr val="00B050"/>
                </a:solidFill>
              </a:rPr>
              <a:t>TELL ME SOMETHING </a:t>
            </a:r>
            <a:r>
              <a:rPr lang="en-GB" sz="4000" b="1" spc="600" dirty="0" smtClean="0">
                <a:solidFill>
                  <a:srgbClr val="00B050"/>
                </a:solidFill>
              </a:rPr>
              <a:t>NEW</a:t>
            </a:r>
            <a:endParaRPr lang="en-GB" sz="4000" b="1" spc="6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42650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6953 0.47592 L -0.38347 0.16736 L -0.38347 0.16736 " pathEditMode="relative" rAng="0" ptsTypes="AAA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656" y="-1544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45008" y="489639"/>
            <a:ext cx="8911687" cy="1280890"/>
          </a:xfrm>
        </p:spPr>
        <p:txBody>
          <a:bodyPr>
            <a:normAutofit/>
          </a:bodyPr>
          <a:lstStyle/>
          <a:p>
            <a:r>
              <a:rPr lang="en-GB" dirty="0" smtClean="0"/>
              <a:t>Tipping the Knowledge Balance</a:t>
            </a:r>
            <a:endParaRPr lang="en-GB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3613232" y="4890247"/>
            <a:ext cx="5183558" cy="14029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TextBox 2"/>
          <p:cNvSpPr txBox="1"/>
          <p:nvPr/>
        </p:nvSpPr>
        <p:spPr>
          <a:xfrm>
            <a:off x="2445008" y="1770529"/>
            <a:ext cx="752000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The outcome of research is to add new knowledge to the existing</a:t>
            </a:r>
          </a:p>
          <a:p>
            <a:r>
              <a:rPr lang="en-GB" dirty="0" smtClean="0"/>
              <a:t>Body of knowledge – tipping the knowledge balance.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7346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259106" y="779930"/>
            <a:ext cx="462819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dirty="0" smtClean="0">
                <a:solidFill>
                  <a:srgbClr val="7030A0"/>
                </a:solidFill>
              </a:rPr>
              <a:t>RESEARCH PROBLEM</a:t>
            </a:r>
            <a:endParaRPr lang="en-GB" sz="3600" b="1" dirty="0">
              <a:solidFill>
                <a:srgbClr val="7030A0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784710" y="1827559"/>
            <a:ext cx="1140729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What were the research problems addressed by the scholars, consultants, and researchers</a:t>
            </a:r>
          </a:p>
          <a:p>
            <a:r>
              <a:rPr lang="en-GB" sz="2000" dirty="0" smtClean="0"/>
              <a:t>mentioned in our previous lectures? </a:t>
            </a:r>
            <a:endParaRPr lang="en-GB" sz="2000" dirty="0"/>
          </a:p>
        </p:txBody>
      </p:sp>
      <p:sp>
        <p:nvSpPr>
          <p:cNvPr id="4" name="TextBox 3"/>
          <p:cNvSpPr txBox="1"/>
          <p:nvPr/>
        </p:nvSpPr>
        <p:spPr>
          <a:xfrm>
            <a:off x="2259106" y="2798002"/>
            <a:ext cx="1547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Peter </a:t>
            </a:r>
            <a:r>
              <a:rPr lang="en-GB" dirty="0" err="1" smtClean="0"/>
              <a:t>Senge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6488355" y="2769624"/>
            <a:ext cx="39132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Management of the organisation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2259106" y="3250573"/>
            <a:ext cx="15279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Gary Hamel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6488355" y="3250573"/>
            <a:ext cx="17443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Management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6488355" y="3731522"/>
            <a:ext cx="26052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People management</a:t>
            </a:r>
            <a:endParaRPr lang="en-GB" dirty="0"/>
          </a:p>
        </p:txBody>
      </p:sp>
      <p:sp>
        <p:nvSpPr>
          <p:cNvPr id="11" name="Rectangle 10"/>
          <p:cNvSpPr/>
          <p:nvPr/>
        </p:nvSpPr>
        <p:spPr>
          <a:xfrm>
            <a:off x="2216198" y="4812925"/>
            <a:ext cx="30039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Burrell, G. and Cooper, R.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6488355" y="4786332"/>
            <a:ext cx="47804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Post modern: Organisation management</a:t>
            </a:r>
            <a:endParaRPr lang="en-GB" dirty="0"/>
          </a:p>
        </p:txBody>
      </p:sp>
      <p:sp>
        <p:nvSpPr>
          <p:cNvPr id="13" name="TextBox 12"/>
          <p:cNvSpPr txBox="1"/>
          <p:nvPr/>
        </p:nvSpPr>
        <p:spPr>
          <a:xfrm>
            <a:off x="6488355" y="4258927"/>
            <a:ext cx="21579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Company culture</a:t>
            </a:r>
            <a:endParaRPr lang="en-GB" dirty="0"/>
          </a:p>
        </p:txBody>
      </p:sp>
      <p:sp>
        <p:nvSpPr>
          <p:cNvPr id="14" name="TextBox 13"/>
          <p:cNvSpPr txBox="1"/>
          <p:nvPr/>
        </p:nvSpPr>
        <p:spPr>
          <a:xfrm>
            <a:off x="2259106" y="4258927"/>
            <a:ext cx="14590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Hofstede G</a:t>
            </a:r>
            <a:endParaRPr lang="en-GB" dirty="0"/>
          </a:p>
        </p:txBody>
      </p:sp>
      <p:sp>
        <p:nvSpPr>
          <p:cNvPr id="15" name="TextBox 14"/>
          <p:cNvSpPr txBox="1"/>
          <p:nvPr/>
        </p:nvSpPr>
        <p:spPr>
          <a:xfrm>
            <a:off x="2259106" y="3731522"/>
            <a:ext cx="12811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G E Mayo</a:t>
            </a:r>
            <a:endParaRPr lang="en-GB" dirty="0"/>
          </a:p>
        </p:txBody>
      </p:sp>
      <p:sp>
        <p:nvSpPr>
          <p:cNvPr id="16" name="TextBox 15"/>
          <p:cNvSpPr txBox="1"/>
          <p:nvPr/>
        </p:nvSpPr>
        <p:spPr>
          <a:xfrm>
            <a:off x="2216198" y="5391948"/>
            <a:ext cx="16995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Peter Drucker</a:t>
            </a:r>
            <a:endParaRPr lang="en-GB" dirty="0"/>
          </a:p>
        </p:txBody>
      </p:sp>
      <p:sp>
        <p:nvSpPr>
          <p:cNvPr id="17" name="TextBox 16"/>
          <p:cNvSpPr txBox="1"/>
          <p:nvPr/>
        </p:nvSpPr>
        <p:spPr>
          <a:xfrm>
            <a:off x="6515408" y="5378898"/>
            <a:ext cx="17443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Management</a:t>
            </a:r>
            <a:endParaRPr lang="en-GB" dirty="0"/>
          </a:p>
        </p:txBody>
      </p:sp>
      <p:sp>
        <p:nvSpPr>
          <p:cNvPr id="18" name="TextBox 17"/>
          <p:cNvSpPr txBox="1"/>
          <p:nvPr/>
        </p:nvSpPr>
        <p:spPr>
          <a:xfrm>
            <a:off x="6912509" y="902401"/>
            <a:ext cx="43620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rgbClr val="00B050"/>
                </a:solidFill>
              </a:rPr>
              <a:t>Why do you want to do the research.</a:t>
            </a:r>
            <a:endParaRPr lang="en-GB" dirty="0">
              <a:solidFill>
                <a:srgbClr val="00B05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6887296" y="1276891"/>
            <a:ext cx="52052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>
              <a:defRPr>
                <a:solidFill>
                  <a:srgbClr val="00B050"/>
                </a:solidFill>
              </a:defRPr>
            </a:lvl1pPr>
          </a:lstStyle>
          <a:p>
            <a:r>
              <a:rPr lang="en-GB" dirty="0"/>
              <a:t>What is the practical or theoretical problem?</a:t>
            </a:r>
          </a:p>
        </p:txBody>
      </p:sp>
    </p:spTree>
    <p:extLst>
      <p:ext uri="{BB962C8B-B14F-4D97-AF65-F5344CB8AC3E}">
        <p14:creationId xmlns:p14="http://schemas.microsoft.com/office/powerpoint/2010/main" val="32980668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8" grpId="0"/>
      <p:bldP spid="9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679532" y="834748"/>
            <a:ext cx="611257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spc="600" dirty="0" smtClean="0">
                <a:solidFill>
                  <a:srgbClr val="FFC000"/>
                </a:solidFill>
              </a:rPr>
              <a:t>RESEARCH QUESTION</a:t>
            </a:r>
            <a:endParaRPr lang="en-GB" sz="3600" b="1" spc="600" dirty="0">
              <a:solidFill>
                <a:srgbClr val="FFC000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1878100" y="2264158"/>
            <a:ext cx="92198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00B050"/>
                </a:solidFill>
              </a:rPr>
              <a:t>What kind of information do managers need in a flatter organisation? 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878100" y="2856020"/>
            <a:ext cx="58961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rgbClr val="00B050"/>
                </a:solidFill>
              </a:rPr>
              <a:t>Should divisional managers also manage budgets?</a:t>
            </a:r>
            <a:endParaRPr lang="en-GB" dirty="0">
              <a:solidFill>
                <a:srgbClr val="00B05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1878100" y="4069754"/>
            <a:ext cx="96872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rgbClr val="00B050"/>
                </a:solidFill>
              </a:rPr>
              <a:t>How can closer senior management involvement in operations improve productivity?</a:t>
            </a:r>
            <a:endParaRPr lang="en-GB" dirty="0">
              <a:solidFill>
                <a:srgbClr val="00B050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878100" y="3477892"/>
            <a:ext cx="88232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rgbClr val="00B050"/>
                </a:solidFill>
              </a:rPr>
              <a:t>What is the impact on operations of closer senior management involvement?</a:t>
            </a:r>
            <a:endParaRPr lang="en-GB" dirty="0">
              <a:solidFill>
                <a:srgbClr val="00B050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1140577" y="5052655"/>
            <a:ext cx="714330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 smtClean="0">
                <a:solidFill>
                  <a:srgbClr val="0070C0"/>
                </a:solidFill>
              </a:rPr>
              <a:t>The resulting knowledge contribution needs to be to the </a:t>
            </a:r>
          </a:p>
          <a:p>
            <a:r>
              <a:rPr lang="en-GB" sz="2800" b="1" dirty="0" smtClean="0">
                <a:solidFill>
                  <a:srgbClr val="0070C0"/>
                </a:solidFill>
              </a:rPr>
              <a:t>practice of management</a:t>
            </a:r>
            <a:r>
              <a:rPr lang="en-GB" sz="2000" b="1" dirty="0" smtClean="0">
                <a:solidFill>
                  <a:srgbClr val="0070C0"/>
                </a:solidFill>
              </a:rPr>
              <a:t>. </a:t>
            </a:r>
            <a:endParaRPr lang="en-GB" sz="2000" b="1" dirty="0">
              <a:solidFill>
                <a:srgbClr val="0070C0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8427013" y="973247"/>
            <a:ext cx="27622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rgbClr val="00B050"/>
                </a:solidFill>
              </a:rPr>
              <a:t>What you will research.</a:t>
            </a:r>
            <a:endParaRPr lang="en-GB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84093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909483" y="766482"/>
            <a:ext cx="958307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>
              <a:defRPr sz="3600" b="1" spc="600">
                <a:solidFill>
                  <a:srgbClr val="FFC000"/>
                </a:solidFill>
              </a:defRPr>
            </a:lvl1pPr>
          </a:lstStyle>
          <a:p>
            <a:r>
              <a:rPr lang="en-GB" dirty="0" smtClean="0"/>
              <a:t>WHAT IS A RESEARCH QUESTION?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1909483" y="1694330"/>
            <a:ext cx="35269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spc="300" dirty="0" smtClean="0">
                <a:solidFill>
                  <a:srgbClr val="7030A0"/>
                </a:solidFill>
              </a:rPr>
              <a:t>Is this a question?</a:t>
            </a:r>
            <a:endParaRPr lang="en-GB" sz="2400" b="1" spc="300" dirty="0">
              <a:solidFill>
                <a:srgbClr val="7030A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1909483" y="2370277"/>
            <a:ext cx="76883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What are the activities, roles, and programs of a manager at work?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9914880" y="2370277"/>
            <a:ext cx="15776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H. </a:t>
            </a:r>
            <a:r>
              <a:rPr lang="en-GB" dirty="0" err="1" smtClean="0"/>
              <a:t>Mintzberg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1846164" y="2900046"/>
            <a:ext cx="66559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Generating a research question through </a:t>
            </a:r>
            <a:r>
              <a:rPr lang="en-GB" dirty="0" err="1" smtClean="0"/>
              <a:t>problematisation</a:t>
            </a:r>
            <a:r>
              <a:rPr lang="en-GB" dirty="0" smtClean="0"/>
              <a:t>.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1906177" y="4226842"/>
            <a:ext cx="6703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Why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1846164" y="3488600"/>
            <a:ext cx="65293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Type of research questions that result in different outputs.</a:t>
            </a: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1906177" y="4865223"/>
            <a:ext cx="6848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How</a:t>
            </a:r>
            <a:endParaRPr lang="en-GB" dirty="0"/>
          </a:p>
        </p:txBody>
      </p:sp>
      <p:sp>
        <p:nvSpPr>
          <p:cNvPr id="11" name="Rectangle 10"/>
          <p:cNvSpPr/>
          <p:nvPr/>
        </p:nvSpPr>
        <p:spPr>
          <a:xfrm>
            <a:off x="1906177" y="5419221"/>
            <a:ext cx="78258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/>
              <a:t>What</a:t>
            </a:r>
            <a:endParaRPr lang="en-GB" dirty="0"/>
          </a:p>
        </p:txBody>
      </p:sp>
      <p:sp>
        <p:nvSpPr>
          <p:cNvPr id="12" name="Rectangle 11"/>
          <p:cNvSpPr/>
          <p:nvPr/>
        </p:nvSpPr>
        <p:spPr>
          <a:xfrm>
            <a:off x="6701019" y="4742717"/>
            <a:ext cx="91723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/>
              <a:t>Where</a:t>
            </a:r>
            <a:endParaRPr lang="en-GB" dirty="0"/>
          </a:p>
        </p:txBody>
      </p:sp>
      <p:sp>
        <p:nvSpPr>
          <p:cNvPr id="13" name="Rectangle 12"/>
          <p:cNvSpPr/>
          <p:nvPr/>
        </p:nvSpPr>
        <p:spPr>
          <a:xfrm>
            <a:off x="6701019" y="4226842"/>
            <a:ext cx="83869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/>
              <a:t>When</a:t>
            </a:r>
            <a:endParaRPr lang="en-GB" dirty="0"/>
          </a:p>
        </p:txBody>
      </p:sp>
      <p:sp>
        <p:nvSpPr>
          <p:cNvPr id="14" name="Rectangle 13"/>
          <p:cNvSpPr/>
          <p:nvPr/>
        </p:nvSpPr>
        <p:spPr>
          <a:xfrm>
            <a:off x="6771550" y="5296293"/>
            <a:ext cx="69762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Who</a:t>
            </a:r>
          </a:p>
        </p:txBody>
      </p:sp>
    </p:spTree>
    <p:extLst>
      <p:ext uri="{BB962C8B-B14F-4D97-AF65-F5344CB8AC3E}">
        <p14:creationId xmlns:p14="http://schemas.microsoft.com/office/powerpoint/2010/main" val="367275452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882589" y="820270"/>
            <a:ext cx="970490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>
              <a:defRPr sz="3600" b="1" spc="600">
                <a:solidFill>
                  <a:srgbClr val="FFC000"/>
                </a:solidFill>
              </a:defRPr>
            </a:lvl1pPr>
          </a:lstStyle>
          <a:p>
            <a:r>
              <a:rPr lang="en-GB" dirty="0" smtClean="0"/>
              <a:t>DERIVING A RESEARCH QUESTION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3315981" y="4297696"/>
            <a:ext cx="305564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>
              <a:defRPr sz="2800">
                <a:solidFill>
                  <a:srgbClr val="00B050"/>
                </a:solidFill>
              </a:defRPr>
            </a:lvl1pPr>
          </a:lstStyle>
          <a:p>
            <a:r>
              <a:rPr lang="en-GB" dirty="0"/>
              <a:t>Literature review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719919" y="1794746"/>
            <a:ext cx="212910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 smtClean="0">
                <a:solidFill>
                  <a:srgbClr val="00B050"/>
                </a:solidFill>
              </a:rPr>
              <a:t>Experience</a:t>
            </a:r>
            <a:endParaRPr lang="en-GB" sz="2800" dirty="0">
              <a:solidFill>
                <a:srgbClr val="00B05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1786385" y="3046221"/>
            <a:ext cx="718498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>
              <a:defRPr sz="2800">
                <a:solidFill>
                  <a:srgbClr val="00B050"/>
                </a:solidFill>
              </a:defRPr>
            </a:lvl1pPr>
          </a:lstStyle>
          <a:p>
            <a:r>
              <a:rPr lang="en-GB" dirty="0"/>
              <a:t>Experience of managers in your network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500566" y="5179839"/>
            <a:ext cx="621195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>
              <a:defRPr sz="2800">
                <a:solidFill>
                  <a:srgbClr val="00B050"/>
                </a:solidFill>
              </a:defRPr>
            </a:lvl1pPr>
          </a:lstStyle>
          <a:p>
            <a:r>
              <a:rPr lang="en-GB" dirty="0"/>
              <a:t>Further research section of articles.</a:t>
            </a:r>
          </a:p>
        </p:txBody>
      </p:sp>
    </p:spTree>
    <p:extLst>
      <p:ext uri="{BB962C8B-B14F-4D97-AF65-F5344CB8AC3E}">
        <p14:creationId xmlns:p14="http://schemas.microsoft.com/office/powerpoint/2010/main" val="12448526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864223" y="1206771"/>
            <a:ext cx="632011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>
              <a:defRPr sz="3600" b="1" spc="600">
                <a:solidFill>
                  <a:srgbClr val="FFC000"/>
                </a:solidFill>
              </a:defRPr>
            </a:lvl1pPr>
          </a:lstStyle>
          <a:p>
            <a:r>
              <a:rPr lang="en-GB" sz="1600" b="0" dirty="0" smtClean="0">
                <a:solidFill>
                  <a:schemeClr val="tx1"/>
                </a:solidFill>
              </a:rPr>
              <a:t>Further research section of articles</a:t>
            </a:r>
            <a:endParaRPr lang="en-GB" sz="1600" b="0" dirty="0">
              <a:solidFill>
                <a:schemeClr val="tx1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1921157" y="591218"/>
            <a:ext cx="94398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>
              <a:defRPr sz="1600" b="1" spc="600">
                <a:solidFill>
                  <a:srgbClr val="FFC000"/>
                </a:solidFill>
              </a:defRPr>
            </a:lvl1pPr>
          </a:lstStyle>
          <a:p>
            <a:r>
              <a:rPr lang="en-GB" sz="2400" dirty="0" smtClean="0"/>
              <a:t>Easily identifying a research problem</a:t>
            </a:r>
            <a:endParaRPr lang="en-GB" sz="2400" dirty="0"/>
          </a:p>
        </p:txBody>
      </p:sp>
      <p:sp>
        <p:nvSpPr>
          <p:cNvPr id="4" name="Rectangle 3"/>
          <p:cNvSpPr/>
          <p:nvPr/>
        </p:nvSpPr>
        <p:spPr>
          <a:xfrm>
            <a:off x="1071282" y="2418143"/>
            <a:ext cx="1047974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0070C0"/>
                </a:solidFill>
                <a:latin typeface="Code"/>
              </a:rPr>
              <a:t>Further work on such antecedent mechanisms may allow us to better understand how organizations should be designed to capture value from knowledge-based synergies 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1071282" y="3208494"/>
            <a:ext cx="1047974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0070C0"/>
                </a:solidFill>
                <a:latin typeface="Code"/>
              </a:rPr>
              <a:t>Future studies can more effectively address </a:t>
            </a:r>
            <a:r>
              <a:rPr lang="en-GB" dirty="0" smtClean="0">
                <a:solidFill>
                  <a:srgbClr val="0070C0"/>
                </a:solidFill>
                <a:latin typeface="Code"/>
              </a:rPr>
              <a:t>potential </a:t>
            </a:r>
            <a:r>
              <a:rPr lang="en-GB" dirty="0">
                <a:solidFill>
                  <a:srgbClr val="0070C0"/>
                </a:solidFill>
                <a:latin typeface="Code"/>
              </a:rPr>
              <a:t>endogeneity problems by using panel data and a fixed effects model 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42060" y="1797068"/>
            <a:ext cx="21210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Example snippets</a:t>
            </a:r>
            <a:endParaRPr lang="en-GB" dirty="0"/>
          </a:p>
        </p:txBody>
      </p:sp>
      <p:sp>
        <p:nvSpPr>
          <p:cNvPr id="7" name="Rectangle 6"/>
          <p:cNvSpPr/>
          <p:nvPr/>
        </p:nvSpPr>
        <p:spPr>
          <a:xfrm>
            <a:off x="1071282" y="3998845"/>
            <a:ext cx="1047974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>
                <a:solidFill>
                  <a:srgbClr val="0070C0"/>
                </a:solidFill>
                <a:latin typeface="Code"/>
              </a:rPr>
              <a:t>…the </a:t>
            </a:r>
            <a:r>
              <a:rPr lang="en-GB" dirty="0">
                <a:solidFill>
                  <a:srgbClr val="0070C0"/>
                </a:solidFill>
                <a:latin typeface="Code"/>
              </a:rPr>
              <a:t>time is right to shift our thinking about IT, not as a functional-level response, but as a fundamental driver of business value creation and capture. Digital technologies shape the new business infrastructure and influence the new organizational logic and patterns of coordination within and across firms. </a:t>
            </a:r>
          </a:p>
        </p:txBody>
      </p:sp>
      <p:sp>
        <p:nvSpPr>
          <p:cNvPr id="8" name="Rectangle 7"/>
          <p:cNvSpPr/>
          <p:nvPr/>
        </p:nvSpPr>
        <p:spPr>
          <a:xfrm>
            <a:off x="1703293" y="5561703"/>
            <a:ext cx="9657699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0070C0"/>
                </a:solidFill>
                <a:latin typeface="Code"/>
              </a:rPr>
              <a:t>However, we urge researchers examining the impacts of digital business strategy to theorize and develop metrics reflecting the four themes introduced here </a:t>
            </a:r>
          </a:p>
        </p:txBody>
      </p:sp>
    </p:spTree>
    <p:extLst>
      <p:ext uri="{BB962C8B-B14F-4D97-AF65-F5344CB8AC3E}">
        <p14:creationId xmlns:p14="http://schemas.microsoft.com/office/powerpoint/2010/main" val="10277772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1882589" y="2507437"/>
            <a:ext cx="304442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>
              <a:defRPr sz="2800">
                <a:solidFill>
                  <a:srgbClr val="00B050"/>
                </a:solidFill>
              </a:defRPr>
            </a:lvl1pPr>
          </a:lstStyle>
          <a:p>
            <a:r>
              <a:rPr lang="en-GB" dirty="0" smtClean="0"/>
              <a:t>Your experience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4327880" y="3277501"/>
            <a:ext cx="718498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>
              <a:defRPr sz="2800">
                <a:solidFill>
                  <a:srgbClr val="00B050"/>
                </a:solidFill>
              </a:defRPr>
            </a:lvl1pPr>
          </a:lstStyle>
          <a:p>
            <a:r>
              <a:rPr lang="en-GB" dirty="0"/>
              <a:t>Experience of managers in your network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882589" y="5073134"/>
            <a:ext cx="58432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‘Locate’ that experience in the research literature.</a:t>
            </a:r>
            <a:endParaRPr lang="en-GB" dirty="0"/>
          </a:p>
        </p:txBody>
      </p:sp>
      <p:sp>
        <p:nvSpPr>
          <p:cNvPr id="2" name="TextBox 1"/>
          <p:cNvSpPr txBox="1"/>
          <p:nvPr/>
        </p:nvSpPr>
        <p:spPr>
          <a:xfrm>
            <a:off x="2070847" y="860612"/>
            <a:ext cx="767069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>
              <a:defRPr sz="3600" b="1" spc="600">
                <a:solidFill>
                  <a:srgbClr val="FFC000"/>
                </a:solidFill>
              </a:defRPr>
            </a:lvl1pPr>
          </a:lstStyle>
          <a:p>
            <a:r>
              <a:rPr lang="en-GB" dirty="0">
                <a:solidFill>
                  <a:srgbClr val="7030A0"/>
                </a:solidFill>
              </a:rPr>
              <a:t>Researcher’s Experience </a:t>
            </a:r>
            <a:endParaRPr lang="en-GB" dirty="0" smtClean="0">
              <a:solidFill>
                <a:srgbClr val="7030A0"/>
              </a:solidFill>
            </a:endParaRPr>
          </a:p>
          <a:p>
            <a:r>
              <a:rPr lang="en-GB" dirty="0" smtClean="0">
                <a:solidFill>
                  <a:srgbClr val="7030A0"/>
                </a:solidFill>
              </a:rPr>
              <a:t>&amp; Knowledge</a:t>
            </a:r>
            <a:endParaRPr lang="en-GB" dirty="0">
              <a:solidFill>
                <a:srgbClr val="7030A0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882589" y="4303070"/>
            <a:ext cx="707597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>
                <a:solidFill>
                  <a:srgbClr val="0070C0"/>
                </a:solidFill>
              </a:rPr>
              <a:t>‘I stand on the shoulders of giants.’ </a:t>
            </a:r>
            <a:r>
              <a:rPr lang="en-GB" sz="1600" dirty="0" smtClean="0">
                <a:solidFill>
                  <a:srgbClr val="0070C0"/>
                </a:solidFill>
              </a:rPr>
              <a:t>Sir Isaac Newton</a:t>
            </a:r>
            <a:endParaRPr lang="en-GB" sz="1600" dirty="0">
              <a:solidFill>
                <a:srgbClr val="0070C0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6610004" y="1661143"/>
            <a:ext cx="33409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rgbClr val="00B050"/>
                </a:solidFill>
              </a:rPr>
              <a:t>Who inspires your research? </a:t>
            </a:r>
            <a:endParaRPr lang="en-GB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46591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119086" y="725714"/>
            <a:ext cx="393569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spc="300" dirty="0" smtClean="0">
                <a:solidFill>
                  <a:srgbClr val="FFC000"/>
                </a:solidFill>
              </a:rPr>
              <a:t>RESEARCH AIM</a:t>
            </a:r>
            <a:endParaRPr lang="en-GB" sz="3600" b="1" spc="300" dirty="0">
              <a:solidFill>
                <a:srgbClr val="FFC000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6376661" y="1011606"/>
            <a:ext cx="21419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rgbClr val="00B050"/>
                </a:solidFill>
              </a:rPr>
              <a:t>What you will do.</a:t>
            </a:r>
            <a:endParaRPr lang="en-GB" dirty="0">
              <a:solidFill>
                <a:srgbClr val="00B050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2119086" y="1636606"/>
            <a:ext cx="33009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The aim of this research is …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5658281" y="1636606"/>
            <a:ext cx="27622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This research aims to… 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2119086" y="2295067"/>
            <a:ext cx="950292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This research aims to investigate how management create value for their company</a:t>
            </a:r>
          </a:p>
          <a:p>
            <a:r>
              <a:rPr lang="en-GB" dirty="0" smtClean="0"/>
              <a:t>to produce a model for value creation. 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2119086" y="3511887"/>
            <a:ext cx="907011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The aim of this research is to examine employee productivity in order to provide</a:t>
            </a:r>
          </a:p>
          <a:p>
            <a:r>
              <a:rPr lang="en-GB" dirty="0" smtClean="0"/>
              <a:t>an incentive and motivation framework. 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2119086" y="4355014"/>
            <a:ext cx="995657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This research aims to examine cross-business knowledge synergies to produce principles</a:t>
            </a:r>
          </a:p>
          <a:p>
            <a:r>
              <a:rPr lang="en-GB" dirty="0" smtClean="0"/>
              <a:t>for better performance management outcomes through organisational knowledge</a:t>
            </a:r>
          </a:p>
          <a:p>
            <a:r>
              <a:rPr lang="en-GB" dirty="0" smtClean="0"/>
              <a:t>management in multi-business firms. 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6376661" y="2917467"/>
            <a:ext cx="52453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rgbClr val="7030A0"/>
                </a:solidFill>
              </a:rPr>
              <a:t>What do you notice about this research aim?</a:t>
            </a:r>
            <a:endParaRPr lang="en-GB" dirty="0">
              <a:solidFill>
                <a:srgbClr val="7030A0"/>
              </a:solidFill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2476037" y="5571834"/>
            <a:ext cx="83562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7030A0"/>
                </a:solidFill>
              </a:rPr>
              <a:t>Do you notice a pattern how these research questions are formulated? </a:t>
            </a:r>
            <a:endParaRPr lang="en-GB" dirty="0">
              <a:solidFill>
                <a:srgbClr val="7030A0"/>
              </a:solidFill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8518594" y="1013533"/>
            <a:ext cx="33746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>
              <a:defRPr>
                <a:solidFill>
                  <a:srgbClr val="00B050"/>
                </a:solidFill>
              </a:defRPr>
            </a:lvl1pPr>
          </a:lstStyle>
          <a:p>
            <a:r>
              <a:rPr lang="en-GB" dirty="0"/>
              <a:t>What is your research focus?</a:t>
            </a:r>
          </a:p>
        </p:txBody>
      </p:sp>
    </p:spTree>
    <p:extLst>
      <p:ext uri="{BB962C8B-B14F-4D97-AF65-F5344CB8AC3E}">
        <p14:creationId xmlns:p14="http://schemas.microsoft.com/office/powerpoint/2010/main" val="37419908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3" dur="500" tmFilter="0, 0; .2, .5; .8, .5; 1, 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4" dur="250" autoRev="1" fill="hold"/>
                                        <p:tgtEl>
                                          <p:spTgt spid="1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258475" y="1372045"/>
            <a:ext cx="994214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The aim of this research is to examine </a:t>
            </a:r>
            <a:r>
              <a:rPr lang="en-GB" sz="2400" b="1" dirty="0" smtClean="0">
                <a:solidFill>
                  <a:srgbClr val="7030A0"/>
                </a:solidFill>
              </a:rPr>
              <a:t>employee productivity </a:t>
            </a:r>
            <a:r>
              <a:rPr lang="en-GB" dirty="0" smtClean="0"/>
              <a:t>in order to provide</a:t>
            </a:r>
          </a:p>
          <a:p>
            <a:r>
              <a:rPr lang="en-GB" dirty="0" smtClean="0"/>
              <a:t>an </a:t>
            </a:r>
            <a:r>
              <a:rPr lang="en-GB" sz="2400" b="1" dirty="0" smtClean="0">
                <a:solidFill>
                  <a:srgbClr val="7030A0"/>
                </a:solidFill>
              </a:rPr>
              <a:t>incentive and motivation framework</a:t>
            </a:r>
            <a:r>
              <a:rPr lang="en-GB" dirty="0" smtClean="0"/>
              <a:t>. 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2119086" y="725714"/>
            <a:ext cx="393569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spc="300" dirty="0" smtClean="0">
                <a:solidFill>
                  <a:srgbClr val="7030A0"/>
                </a:solidFill>
              </a:rPr>
              <a:t>RESEARCH AIM</a:t>
            </a:r>
            <a:endParaRPr lang="en-GB" sz="3600" b="1" spc="300" dirty="0">
              <a:solidFill>
                <a:srgbClr val="7030A0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258475" y="2553101"/>
            <a:ext cx="996458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This research aims to investigate how management </a:t>
            </a:r>
            <a:r>
              <a:rPr lang="en-GB" sz="2400" b="1" dirty="0" smtClean="0">
                <a:solidFill>
                  <a:srgbClr val="7030A0"/>
                </a:solidFill>
              </a:rPr>
              <a:t>create value</a:t>
            </a:r>
            <a:r>
              <a:rPr lang="en-GB" dirty="0" smtClean="0"/>
              <a:t> for their company</a:t>
            </a:r>
          </a:p>
          <a:p>
            <a:r>
              <a:rPr lang="en-GB" dirty="0" smtClean="0"/>
              <a:t>to produce a </a:t>
            </a:r>
            <a:r>
              <a:rPr lang="en-GB" sz="2400" b="1" dirty="0" smtClean="0">
                <a:solidFill>
                  <a:srgbClr val="7030A0"/>
                </a:solidFill>
              </a:rPr>
              <a:t>model for value creation</a:t>
            </a:r>
            <a:r>
              <a:rPr lang="en-GB" dirty="0" smtClean="0"/>
              <a:t>. 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1244048" y="3671754"/>
            <a:ext cx="995657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This research aims to examine cross-business knowledge synergies to produce principles</a:t>
            </a:r>
          </a:p>
          <a:p>
            <a:r>
              <a:rPr lang="en-GB" dirty="0" smtClean="0"/>
              <a:t>for better performance management outcomes through organisational knowledge</a:t>
            </a:r>
          </a:p>
          <a:p>
            <a:r>
              <a:rPr lang="en-GB" dirty="0" smtClean="0"/>
              <a:t>management in multi-business firms. 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7126940" y="2080779"/>
            <a:ext cx="44069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rgbClr val="00B050"/>
                </a:solidFill>
              </a:rPr>
              <a:t>Management concept and outcome</a:t>
            </a:r>
            <a:endParaRPr lang="en-GB" dirty="0">
              <a:solidFill>
                <a:srgbClr val="00B050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4993340" y="4668144"/>
            <a:ext cx="58448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rgbClr val="00B050"/>
                </a:solidFill>
              </a:rPr>
              <a:t>What is the management concept and outcome?</a:t>
            </a:r>
            <a:endParaRPr lang="en-GB" dirty="0">
              <a:solidFill>
                <a:srgbClr val="00B050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1244048" y="5432612"/>
            <a:ext cx="966322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 smtClean="0">
                <a:solidFill>
                  <a:srgbClr val="7030A0"/>
                </a:solidFill>
              </a:rPr>
              <a:t>Write a research aim for an area of management that currently interests you.</a:t>
            </a:r>
            <a:endParaRPr lang="en-GB" sz="2000" b="1" dirty="0">
              <a:solidFill>
                <a:srgbClr val="7030A0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7915775" y="6043192"/>
            <a:ext cx="31470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rgbClr val="00B050"/>
                </a:solidFill>
              </a:rPr>
              <a:t>This is the intellectual work.</a:t>
            </a:r>
            <a:endParaRPr lang="en-GB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02149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596571" y="541048"/>
            <a:ext cx="59250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spc="300" dirty="0" smtClean="0">
                <a:solidFill>
                  <a:srgbClr val="FFC000"/>
                </a:solidFill>
              </a:rPr>
              <a:t>RESEARCH OBJECTIVES</a:t>
            </a:r>
            <a:endParaRPr lang="en-GB" sz="3600" b="1" spc="300" dirty="0">
              <a:solidFill>
                <a:srgbClr val="FFC000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6647544" y="1187379"/>
            <a:ext cx="46955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rgbClr val="00B050"/>
                </a:solidFill>
              </a:rPr>
              <a:t>How you will achieve the research aim.</a:t>
            </a:r>
            <a:endParaRPr lang="en-GB" dirty="0">
              <a:solidFill>
                <a:srgbClr val="00B050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596571" y="1976718"/>
            <a:ext cx="45352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Research objectives begin with a verb.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1569605" y="2662518"/>
            <a:ext cx="64267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Analyse, assess, examine, gather, probe, evaluate, etc..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1902073" y="3703314"/>
            <a:ext cx="83375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Analyse the effect of multi-firm knowledge on company performance.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1902073" y="4307987"/>
            <a:ext cx="62311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Assess the impact of knowledge hording on quality.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1902073" y="5553635"/>
            <a:ext cx="36551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You should have 4-5 objectives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6131787" y="5554970"/>
            <a:ext cx="55771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rgbClr val="00B050"/>
                </a:solidFill>
              </a:rPr>
              <a:t>This is the field work. What data will you collect? </a:t>
            </a:r>
            <a:endParaRPr lang="en-GB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98712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882588" y="1909046"/>
            <a:ext cx="7584141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>
                <a:solidFill>
                  <a:srgbClr val="00B050"/>
                </a:solidFill>
              </a:rPr>
              <a:t>Providing a new solution to a known problem </a:t>
            </a:r>
            <a:endParaRPr lang="en-GB" sz="2400" dirty="0" smtClean="0">
              <a:solidFill>
                <a:srgbClr val="00B050"/>
              </a:solidFill>
            </a:endParaRPr>
          </a:p>
          <a:p>
            <a:r>
              <a:rPr lang="en-GB" sz="2400" dirty="0" smtClean="0">
                <a:solidFill>
                  <a:srgbClr val="00B050"/>
                </a:solidFill>
              </a:rPr>
              <a:t>and </a:t>
            </a:r>
            <a:r>
              <a:rPr lang="en-GB" sz="2400" dirty="0">
                <a:solidFill>
                  <a:srgbClr val="00B050"/>
                </a:solidFill>
              </a:rPr>
              <a:t>demonstrating the solution’s efficacy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882588" y="658907"/>
            <a:ext cx="725871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dirty="0" smtClean="0">
                <a:solidFill>
                  <a:srgbClr val="FFC000"/>
                </a:solidFill>
              </a:rPr>
              <a:t>CONTRIBUTION TO KNOWLEDGE</a:t>
            </a:r>
            <a:endParaRPr lang="en-GB" sz="3600" b="1" dirty="0">
              <a:solidFill>
                <a:srgbClr val="FFC000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1452282" y="5602085"/>
            <a:ext cx="10018059" cy="400110"/>
          </a:xfrm>
          <a:prstGeom prst="rect">
            <a:avLst/>
          </a:prstGeom>
          <a:solidFill>
            <a:schemeClr val="accent3"/>
          </a:solidFill>
        </p:spPr>
        <p:txBody>
          <a:bodyPr wrap="square">
            <a:spAutoFit/>
          </a:bodyPr>
          <a:lstStyle/>
          <a:p>
            <a:r>
              <a:rPr lang="en-GB" sz="2000" dirty="0">
                <a:hlinkClick r:id="rId2" tooltip="Permanent Link to How to demonstrate Significant Contribution &amp; Original Study in your PhD Thesis"/>
              </a:rPr>
              <a:t>How to demonstrate Significant Contribution &amp; Original Study in your PhD Thesis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4782476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882588" y="658907"/>
            <a:ext cx="725871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dirty="0" smtClean="0">
                <a:solidFill>
                  <a:srgbClr val="FFC000"/>
                </a:solidFill>
              </a:rPr>
              <a:t>CONTRIBUTION TO KNOWLEDGE</a:t>
            </a:r>
            <a:endParaRPr lang="en-GB" sz="3600" b="1" dirty="0">
              <a:solidFill>
                <a:srgbClr val="FFC000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1882588" y="1963269"/>
            <a:ext cx="864852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Whether your research makes a contribution to knowledge is an academic </a:t>
            </a:r>
          </a:p>
          <a:p>
            <a:r>
              <a:rPr lang="en-GB" dirty="0"/>
              <a:t>j</a:t>
            </a:r>
            <a:r>
              <a:rPr lang="en-GB" dirty="0" smtClean="0"/>
              <a:t>udgement. 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7180512" y="2548677"/>
            <a:ext cx="33505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rgbClr val="7030A0"/>
                </a:solidFill>
              </a:rPr>
              <a:t>Who makes this judgement?</a:t>
            </a:r>
            <a:endParaRPr lang="en-GB" dirty="0">
              <a:solidFill>
                <a:srgbClr val="7030A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1882588" y="3079375"/>
            <a:ext cx="21403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External Examiner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1862549" y="3724834"/>
            <a:ext cx="868859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Though your research dissertation will be judged by the examination board, </a:t>
            </a:r>
          </a:p>
          <a:p>
            <a:r>
              <a:rPr lang="en-GB" dirty="0" smtClean="0"/>
              <a:t>the main voice will be the external examiner.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4815119" y="3079375"/>
            <a:ext cx="13917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Is that fair?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1862549" y="4803317"/>
            <a:ext cx="85331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The external examiner is the expert in the field, independent, and impartial.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1862549" y="5604801"/>
            <a:ext cx="90460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The external examiner judges whether your research makes a contribution to knowledge in your research area.</a:t>
            </a: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5054127" y="1315579"/>
            <a:ext cx="53415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>
                <a:solidFill>
                  <a:srgbClr val="7030A0"/>
                </a:solidFill>
              </a:rPr>
              <a:t>What constitute a contribution to knowledge?</a:t>
            </a:r>
            <a:endParaRPr lang="en-GB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99458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544601" y="5132217"/>
            <a:ext cx="9871952" cy="3886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just">
              <a:lnSpc>
                <a:spcPct val="107000"/>
              </a:lnSpc>
              <a:spcAft>
                <a:spcPts val="0"/>
              </a:spcAft>
            </a:pPr>
            <a:r>
              <a:rPr lang="en-US" sz="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r>
              <a:rPr lang="en-US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What does it change? – </a:t>
            </a:r>
            <a:r>
              <a:rPr lang="en-US" i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what are the implications of the work, e.g. for policy making, practice, theory</a:t>
            </a:r>
            <a:endParaRPr lang="en-GB" dirty="0">
              <a:effectLst/>
              <a:latin typeface="MS Reference Sans Serif" panose="020B060403050404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1676418" y="632522"/>
            <a:ext cx="394370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spc="300" dirty="0" smtClean="0">
                <a:solidFill>
                  <a:srgbClr val="FFC000"/>
                </a:solidFill>
              </a:rPr>
              <a:t>CONTRIBUTION</a:t>
            </a:r>
            <a:endParaRPr lang="en-GB" sz="3600" b="1" spc="300" dirty="0">
              <a:solidFill>
                <a:srgbClr val="FFC000"/>
              </a:solidFill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1544601" y="1422064"/>
            <a:ext cx="8890317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>
                <a:latin typeface="MS Reference Sans Serif" panose="020B060403050404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potential contribution is established by reviewing the literature</a:t>
            </a: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1544601" y="2038716"/>
            <a:ext cx="9871952" cy="68505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just">
              <a:lnSpc>
                <a:spcPct val="107000"/>
              </a:lnSpc>
              <a:spcAft>
                <a:spcPts val="0"/>
              </a:spcAft>
            </a:pPr>
            <a:r>
              <a:rPr lang="en-US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What is the main/big idea? – one thing should stand out as the most important aspect of the research, </a:t>
            </a:r>
            <a:r>
              <a:rPr lang="en-US" i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e.g. relation between transformation leadership and institutional change.</a:t>
            </a:r>
            <a:endParaRPr lang="en-GB" dirty="0">
              <a:latin typeface="MS Reference Sans Serif" panose="020B060403050404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1544601" y="2971095"/>
            <a:ext cx="9871952" cy="9814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just">
              <a:lnSpc>
                <a:spcPct val="107000"/>
              </a:lnSpc>
              <a:spcAft>
                <a:spcPts val="0"/>
              </a:spcAft>
            </a:pPr>
            <a:r>
              <a:rPr lang="en-US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What is new about it? – identify clearly what it offers to the literature that is novel, </a:t>
            </a:r>
            <a:r>
              <a:rPr lang="en-US" i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e.g. the Omani cultural context in which you as a leader have made a difference. So being a leader and affecting the culture and context.</a:t>
            </a:r>
            <a:endParaRPr lang="en-GB" dirty="0">
              <a:latin typeface="MS Reference Sans Serif" panose="020B060403050404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1544601" y="4199838"/>
            <a:ext cx="9871952" cy="68505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just">
              <a:lnSpc>
                <a:spcPct val="107000"/>
              </a:lnSpc>
              <a:spcAft>
                <a:spcPts val="0"/>
              </a:spcAft>
            </a:pPr>
            <a:r>
              <a:rPr lang="en-US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What is so good about it? – specify the value this contribution will have in the research community, </a:t>
            </a:r>
            <a:r>
              <a:rPr lang="en-US" i="1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e.g</a:t>
            </a:r>
            <a:r>
              <a:rPr lang="en-US" i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what is unique about leadership in Omani culture</a:t>
            </a:r>
            <a:endParaRPr lang="en-GB" dirty="0">
              <a:latin typeface="MS Reference Sans Serif" panose="020B060403050404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5822576" y="796461"/>
            <a:ext cx="25539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rgbClr val="00B050"/>
                </a:solidFill>
              </a:rPr>
              <a:t>What is the big deal?</a:t>
            </a:r>
            <a:endParaRPr lang="en-GB" dirty="0">
              <a:solidFill>
                <a:srgbClr val="00B050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5822576" y="5970494"/>
            <a:ext cx="26805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rgbClr val="00B050"/>
                </a:solidFill>
              </a:rPr>
              <a:t>What does it change?</a:t>
            </a:r>
            <a:endParaRPr lang="en-GB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65060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797424" y="1427672"/>
            <a:ext cx="9834282" cy="489364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/>
              <a:t>Topic not previously studied </a:t>
            </a:r>
            <a:endParaRPr lang="en-GB" sz="2400" dirty="0" smtClean="0"/>
          </a:p>
          <a:p>
            <a:endParaRPr lang="en-GB" sz="2400" dirty="0"/>
          </a:p>
          <a:p>
            <a:r>
              <a:rPr lang="en-GB" sz="2400" dirty="0"/>
              <a:t>What is the original </a:t>
            </a:r>
            <a:r>
              <a:rPr lang="en-GB" sz="2400" dirty="0" smtClean="0"/>
              <a:t>contribution?</a:t>
            </a:r>
          </a:p>
          <a:p>
            <a:endParaRPr lang="en-GB" sz="2400" dirty="0" smtClean="0"/>
          </a:p>
          <a:p>
            <a:r>
              <a:rPr lang="en-GB" sz="2400" dirty="0" smtClean="0"/>
              <a:t>What </a:t>
            </a:r>
            <a:r>
              <a:rPr lang="en-GB" sz="2400" dirty="0"/>
              <a:t>are the new practical or policy implications?</a:t>
            </a:r>
          </a:p>
          <a:p>
            <a:endParaRPr lang="en-GB" sz="2400" dirty="0" smtClean="0"/>
          </a:p>
          <a:p>
            <a:r>
              <a:rPr lang="en-GB" sz="2400" dirty="0" smtClean="0"/>
              <a:t>If </a:t>
            </a:r>
            <a:r>
              <a:rPr lang="en-GB" sz="2400" dirty="0"/>
              <a:t>you set out to fill a gap, what is the outcome?</a:t>
            </a:r>
          </a:p>
          <a:p>
            <a:endParaRPr lang="en-GB" sz="2400" dirty="0" smtClean="0"/>
          </a:p>
          <a:p>
            <a:r>
              <a:rPr lang="en-GB" sz="2400" dirty="0" smtClean="0"/>
              <a:t>If </a:t>
            </a:r>
            <a:r>
              <a:rPr lang="en-GB" sz="2400" dirty="0"/>
              <a:t>you set out to apply a theory, what is the result?</a:t>
            </a:r>
          </a:p>
          <a:p>
            <a:endParaRPr lang="en-GB" sz="2400" dirty="0" smtClean="0"/>
          </a:p>
          <a:p>
            <a:r>
              <a:rPr lang="en-GB" sz="2400" dirty="0" smtClean="0"/>
              <a:t>New </a:t>
            </a:r>
            <a:r>
              <a:rPr lang="en-GB" sz="2400" dirty="0"/>
              <a:t>theoretical perspective</a:t>
            </a:r>
          </a:p>
          <a:p>
            <a:endParaRPr lang="en-GB" sz="2400" dirty="0" smtClean="0"/>
          </a:p>
          <a:p>
            <a:r>
              <a:rPr lang="en-GB" sz="2400" dirty="0" smtClean="0"/>
              <a:t>New </a:t>
            </a:r>
            <a:r>
              <a:rPr lang="en-GB" sz="2400" dirty="0" smtClean="0"/>
              <a:t>practical technique </a:t>
            </a:r>
            <a:endParaRPr lang="en-GB" sz="2400" dirty="0"/>
          </a:p>
        </p:txBody>
      </p:sp>
      <p:sp>
        <p:nvSpPr>
          <p:cNvPr id="3" name="Rectangle 2"/>
          <p:cNvSpPr/>
          <p:nvPr/>
        </p:nvSpPr>
        <p:spPr>
          <a:xfrm>
            <a:off x="1676418" y="632522"/>
            <a:ext cx="394370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spc="300" dirty="0" smtClean="0">
                <a:solidFill>
                  <a:srgbClr val="FFC000"/>
                </a:solidFill>
              </a:rPr>
              <a:t>CONTRIBUTION</a:t>
            </a:r>
            <a:endParaRPr lang="en-GB" sz="3600" b="1" spc="300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19593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799049" y="481801"/>
            <a:ext cx="957505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>
              <a:defRPr sz="3600" b="1" spc="600">
                <a:solidFill>
                  <a:srgbClr val="FFC000"/>
                </a:solidFill>
              </a:defRPr>
            </a:lvl1pPr>
          </a:lstStyle>
          <a:p>
            <a:r>
              <a:rPr lang="en-GB" dirty="0" smtClean="0">
                <a:solidFill>
                  <a:srgbClr val="7030A0"/>
                </a:solidFill>
              </a:rPr>
              <a:t>REVERSE ENGINEERING TO LEARN</a:t>
            </a:r>
            <a:endParaRPr lang="en-GB" dirty="0">
              <a:solidFill>
                <a:srgbClr val="7030A0"/>
              </a:solidFill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2101217" y="1509664"/>
            <a:ext cx="8970726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just"/>
            <a:r>
              <a:rPr lang="en-GB" dirty="0" smtClean="0"/>
              <a:t>Having read the example articles on Moodle, deconstruct, or reverse engineer</a:t>
            </a:r>
          </a:p>
          <a:p>
            <a:pPr algn="just"/>
            <a:r>
              <a:rPr lang="en-GB" dirty="0" smtClean="0"/>
              <a:t>them, to learn how to locate your research topic and argument (story)in the</a:t>
            </a:r>
          </a:p>
          <a:p>
            <a:pPr algn="just"/>
            <a:r>
              <a:rPr lang="en-GB" dirty="0" smtClean="0"/>
              <a:t>research literature.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6457889" y="3658185"/>
            <a:ext cx="406553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rgbClr val="0070C0"/>
                </a:solidFill>
              </a:rPr>
              <a:t>‘I stand on the shoulders of giants.’</a:t>
            </a:r>
          </a:p>
          <a:p>
            <a:r>
              <a:rPr lang="en-GB" dirty="0" smtClean="0">
                <a:solidFill>
                  <a:srgbClr val="0070C0"/>
                </a:solidFill>
              </a:rPr>
              <a:t> </a:t>
            </a:r>
            <a:r>
              <a:rPr lang="en-GB" sz="1200" dirty="0" smtClean="0">
                <a:solidFill>
                  <a:srgbClr val="0070C0"/>
                </a:solidFill>
              </a:rPr>
              <a:t>Sir Isaac Newton</a:t>
            </a:r>
            <a:endParaRPr lang="en-GB" sz="1200" dirty="0">
              <a:solidFill>
                <a:srgbClr val="0070C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753034" y="3180685"/>
            <a:ext cx="543931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 smtClean="0">
                <a:solidFill>
                  <a:srgbClr val="00B050"/>
                </a:solidFill>
              </a:rPr>
              <a:t>Locate your research topic in the literature</a:t>
            </a:r>
            <a:endParaRPr lang="en-GB" sz="2000" b="1" dirty="0">
              <a:solidFill>
                <a:srgbClr val="00B050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6457889" y="3180685"/>
            <a:ext cx="51828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Where do the authors do that in the articles?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1196786" y="4439380"/>
            <a:ext cx="330090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 smtClean="0">
                <a:solidFill>
                  <a:srgbClr val="00B050"/>
                </a:solidFill>
              </a:rPr>
              <a:t>Articulate your argument</a:t>
            </a:r>
            <a:endParaRPr lang="en-GB" sz="2000" b="1" dirty="0">
              <a:solidFill>
                <a:srgbClr val="00B050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1196786" y="5513409"/>
            <a:ext cx="742543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 smtClean="0">
                <a:solidFill>
                  <a:srgbClr val="00B050"/>
                </a:solidFill>
              </a:rPr>
              <a:t>Demonstrate how it fits into the ‘story’ of the research area.</a:t>
            </a:r>
            <a:endParaRPr lang="en-GB" sz="2000" b="1" dirty="0">
              <a:solidFill>
                <a:srgbClr val="00B050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6457889" y="4425131"/>
            <a:ext cx="41585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What is the researchers’ argument?</a:t>
            </a: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8622217" y="5513409"/>
            <a:ext cx="30828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How do the authors do it?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262364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501155" y="988821"/>
            <a:ext cx="561403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>
              <a:defRPr sz="3600" b="1" spc="600">
                <a:solidFill>
                  <a:srgbClr val="FFC000"/>
                </a:solidFill>
              </a:defRPr>
            </a:lvl1pPr>
          </a:lstStyle>
          <a:p>
            <a:r>
              <a:rPr lang="en-GB" dirty="0" smtClean="0"/>
              <a:t>LITERATURE REVIEW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2501155" y="3262455"/>
            <a:ext cx="7920316" cy="226946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lnSpc>
                <a:spcPct val="107000"/>
              </a:lnSpc>
              <a:spcAft>
                <a:spcPts val="0"/>
              </a:spcAft>
            </a:pPr>
            <a:r>
              <a:rPr lang="en-GB" dirty="0" smtClean="0">
                <a:latin typeface="MS Reference Sans Serif" panose="020B060403050404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What </a:t>
            </a:r>
            <a:r>
              <a:rPr lang="en-GB" dirty="0">
                <a:latin typeface="MS Reference Sans Serif" panose="020B060403050404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do we know and how do we know it?</a:t>
            </a:r>
          </a:p>
          <a:p>
            <a:pPr lvl="0">
              <a:lnSpc>
                <a:spcPct val="107000"/>
              </a:lnSpc>
              <a:spcAft>
                <a:spcPts val="0"/>
              </a:spcAft>
            </a:pPr>
            <a:endParaRPr lang="en-GB" dirty="0" smtClean="0">
              <a:latin typeface="MS Reference Sans Serif" panose="020B060403050404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>
              <a:lnSpc>
                <a:spcPct val="107000"/>
              </a:lnSpc>
              <a:spcAft>
                <a:spcPts val="0"/>
              </a:spcAft>
            </a:pPr>
            <a:r>
              <a:rPr lang="en-GB" dirty="0" smtClean="0">
                <a:latin typeface="MS Reference Sans Serif" panose="020B060403050404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What </a:t>
            </a:r>
            <a:r>
              <a:rPr lang="en-GB" dirty="0">
                <a:latin typeface="MS Reference Sans Serif" panose="020B060403050404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more do we want to know and how can we know it?’</a:t>
            </a:r>
          </a:p>
          <a:p>
            <a:pPr lvl="0">
              <a:lnSpc>
                <a:spcPct val="107000"/>
              </a:lnSpc>
              <a:spcAft>
                <a:spcPts val="0"/>
              </a:spcAft>
            </a:pPr>
            <a:endParaRPr lang="en-GB" dirty="0" smtClean="0">
              <a:latin typeface="MS Reference Sans Serif" panose="020B060403050404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>
              <a:lnSpc>
                <a:spcPct val="107000"/>
              </a:lnSpc>
              <a:spcAft>
                <a:spcPts val="0"/>
              </a:spcAft>
            </a:pPr>
            <a:r>
              <a:rPr lang="en-GB" dirty="0" smtClean="0">
                <a:latin typeface="MS Reference Sans Serif" panose="020B060403050404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What </a:t>
            </a:r>
            <a:r>
              <a:rPr lang="en-GB" dirty="0">
                <a:latin typeface="MS Reference Sans Serif" panose="020B060403050404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is the current data (evidence)?</a:t>
            </a:r>
          </a:p>
          <a:p>
            <a:pPr lvl="0">
              <a:lnSpc>
                <a:spcPct val="107000"/>
              </a:lnSpc>
              <a:spcAft>
                <a:spcPts val="800"/>
              </a:spcAft>
            </a:pPr>
            <a:endParaRPr lang="en-GB" dirty="0" smtClean="0">
              <a:latin typeface="MS Reference Sans Serif" panose="020B060403050404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>
              <a:lnSpc>
                <a:spcPct val="107000"/>
              </a:lnSpc>
              <a:spcAft>
                <a:spcPts val="800"/>
              </a:spcAft>
            </a:pPr>
            <a:r>
              <a:rPr lang="en-GB" dirty="0" smtClean="0">
                <a:latin typeface="MS Reference Sans Serif" panose="020B060403050404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What </a:t>
            </a:r>
            <a:r>
              <a:rPr lang="en-GB" dirty="0">
                <a:latin typeface="MS Reference Sans Serif" panose="020B060403050404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are the current explanations of it?</a:t>
            </a:r>
            <a:endParaRPr lang="en-GB" dirty="0">
              <a:effectLst/>
              <a:latin typeface="MS Reference Sans Serif" panose="020B060403050404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2501155" y="1810809"/>
            <a:ext cx="7422774" cy="3886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latin typeface="MS Reference Sans Serif" panose="020B060403050404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 literature review is done to address the following </a:t>
            </a:r>
            <a:r>
              <a:rPr lang="en-GB" dirty="0" smtClean="0">
                <a:latin typeface="MS Reference Sans Serif" panose="020B060403050404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questions:</a:t>
            </a:r>
            <a:endParaRPr lang="en-GB" dirty="0">
              <a:latin typeface="MS Reference Sans Serif" panose="020B060403050404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007712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1319840" y="2028763"/>
            <a:ext cx="10284972" cy="34778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000" dirty="0" smtClean="0"/>
              <a:t>Evaluate </a:t>
            </a:r>
            <a:r>
              <a:rPr lang="en-GB" sz="2000" dirty="0"/>
              <a:t>and judge the body of </a:t>
            </a:r>
            <a:r>
              <a:rPr lang="en-GB" sz="2000" dirty="0" smtClean="0"/>
              <a:t>knowledge</a:t>
            </a:r>
          </a:p>
          <a:p>
            <a:endParaRPr lang="en-GB" sz="2000" dirty="0" smtClean="0"/>
          </a:p>
          <a:p>
            <a:r>
              <a:rPr lang="en-GB" sz="2000" dirty="0" smtClean="0"/>
              <a:t>Research </a:t>
            </a:r>
            <a:r>
              <a:rPr lang="en-GB" sz="2000" dirty="0"/>
              <a:t>literature </a:t>
            </a:r>
          </a:p>
          <a:p>
            <a:endParaRPr lang="en-GB" sz="2000" dirty="0" smtClean="0"/>
          </a:p>
          <a:p>
            <a:endParaRPr lang="en-GB" sz="2000" dirty="0" smtClean="0"/>
          </a:p>
          <a:p>
            <a:endParaRPr lang="en-GB" sz="2000" dirty="0" smtClean="0"/>
          </a:p>
          <a:p>
            <a:r>
              <a:rPr lang="en-GB" sz="2000" dirty="0" smtClean="0"/>
              <a:t>Academic </a:t>
            </a:r>
            <a:r>
              <a:rPr lang="en-GB" sz="2000" dirty="0"/>
              <a:t>criticism is about putting your own ideation (conceptual framework) in the context of the existing body of knowledge. </a:t>
            </a:r>
            <a:endParaRPr lang="en-GB" sz="2000" dirty="0" smtClean="0"/>
          </a:p>
          <a:p>
            <a:endParaRPr lang="en-GB" sz="2000" dirty="0"/>
          </a:p>
          <a:p>
            <a:r>
              <a:rPr lang="en-GB" sz="2000" dirty="0" smtClean="0"/>
              <a:t>This </a:t>
            </a:r>
            <a:r>
              <a:rPr lang="en-GB" sz="2000" dirty="0"/>
              <a:t>is done by noting flaws in current explanation (arguments/theory) and identifying need to improve knowledge and understanding.</a:t>
            </a:r>
          </a:p>
        </p:txBody>
      </p:sp>
      <p:sp>
        <p:nvSpPr>
          <p:cNvPr id="2" name="Rectangle 1"/>
          <p:cNvSpPr/>
          <p:nvPr/>
        </p:nvSpPr>
        <p:spPr>
          <a:xfrm>
            <a:off x="1709804" y="822650"/>
            <a:ext cx="631294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3200" b="1" dirty="0" smtClean="0">
                <a:solidFill>
                  <a:srgbClr val="FFC000"/>
                </a:solidFill>
              </a:rPr>
              <a:t>SYSTEMATIC LITERATURE REVIEW</a:t>
            </a:r>
            <a:endParaRPr lang="en-GB" sz="3200" b="1" dirty="0">
              <a:solidFill>
                <a:srgbClr val="FFC000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4866277" y="2689412"/>
            <a:ext cx="412164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rgbClr val="00B050"/>
                </a:solidFill>
              </a:rPr>
              <a:t>You know the difference between</a:t>
            </a:r>
          </a:p>
          <a:p>
            <a:r>
              <a:rPr lang="en-GB" dirty="0" smtClean="0">
                <a:solidFill>
                  <a:srgbClr val="00B050"/>
                </a:solidFill>
              </a:rPr>
              <a:t>A textbook and a research article. </a:t>
            </a:r>
            <a:endParaRPr lang="en-GB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76860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1272900" y="1505356"/>
            <a:ext cx="9780582" cy="48013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/>
              <a:t>Locate </a:t>
            </a:r>
            <a:r>
              <a:rPr lang="en-GB" dirty="0"/>
              <a:t>your ‘point of departure’ in the current body of knowledge</a:t>
            </a:r>
            <a:r>
              <a:rPr lang="en-GB" dirty="0" smtClean="0"/>
              <a:t>.</a:t>
            </a:r>
          </a:p>
          <a:p>
            <a:endParaRPr lang="en-GB" dirty="0"/>
          </a:p>
          <a:p>
            <a:r>
              <a:rPr lang="en-GB" dirty="0"/>
              <a:t>You can arrive at your point of departure by being critical. How can you be critical? By asking following questions of the research papers you read:</a:t>
            </a:r>
          </a:p>
          <a:p>
            <a:pPr lvl="0"/>
            <a:endParaRPr lang="en-GB" dirty="0" smtClean="0"/>
          </a:p>
          <a:p>
            <a:pPr lvl="0"/>
            <a:r>
              <a:rPr lang="en-GB" dirty="0" smtClean="0"/>
              <a:t>What </a:t>
            </a:r>
            <a:r>
              <a:rPr lang="en-GB" dirty="0"/>
              <a:t>are the </a:t>
            </a:r>
            <a:r>
              <a:rPr lang="en-GB" b="1" u="sng" dirty="0"/>
              <a:t>arguments</a:t>
            </a:r>
            <a:r>
              <a:rPr lang="en-GB" dirty="0"/>
              <a:t> proposed by researchers and are they theoretically consistent and tenable? Are the arguments logical?</a:t>
            </a:r>
          </a:p>
          <a:p>
            <a:pPr lvl="0"/>
            <a:endParaRPr lang="en-GB" dirty="0" smtClean="0"/>
          </a:p>
          <a:p>
            <a:pPr lvl="0"/>
            <a:r>
              <a:rPr lang="en-GB" dirty="0" smtClean="0"/>
              <a:t>What </a:t>
            </a:r>
            <a:r>
              <a:rPr lang="en-GB" b="1" u="sng" dirty="0"/>
              <a:t>assumptions</a:t>
            </a:r>
            <a:r>
              <a:rPr lang="en-GB" dirty="0"/>
              <a:t> are made and are they tenable?</a:t>
            </a:r>
          </a:p>
          <a:p>
            <a:pPr lvl="0"/>
            <a:endParaRPr lang="en-GB" dirty="0" smtClean="0"/>
          </a:p>
          <a:p>
            <a:pPr lvl="0"/>
            <a:r>
              <a:rPr lang="en-GB" dirty="0" smtClean="0"/>
              <a:t>Is </a:t>
            </a:r>
            <a:r>
              <a:rPr lang="en-GB" dirty="0"/>
              <a:t>the </a:t>
            </a:r>
            <a:r>
              <a:rPr lang="en-GB" b="1" u="sng" dirty="0"/>
              <a:t>data</a:t>
            </a:r>
            <a:r>
              <a:rPr lang="en-GB" b="1" dirty="0"/>
              <a:t> </a:t>
            </a:r>
            <a:r>
              <a:rPr lang="en-GB" dirty="0"/>
              <a:t>presented </a:t>
            </a:r>
            <a:r>
              <a:rPr lang="en-GB" u="sng" dirty="0"/>
              <a:t>accurate</a:t>
            </a:r>
            <a:r>
              <a:rPr lang="en-GB" dirty="0"/>
              <a:t>? What research methods are used and are they valid for the data required?</a:t>
            </a:r>
          </a:p>
          <a:p>
            <a:pPr lvl="0"/>
            <a:endParaRPr lang="en-GB" dirty="0" smtClean="0"/>
          </a:p>
          <a:p>
            <a:pPr lvl="0"/>
            <a:r>
              <a:rPr lang="en-GB" dirty="0" smtClean="0"/>
              <a:t>Are </a:t>
            </a:r>
            <a:r>
              <a:rPr lang="en-GB" dirty="0"/>
              <a:t>the </a:t>
            </a:r>
            <a:r>
              <a:rPr lang="en-GB" b="1" u="sng" dirty="0"/>
              <a:t>interpretations</a:t>
            </a:r>
            <a:r>
              <a:rPr lang="en-GB" dirty="0"/>
              <a:t> of the data consistent and empirically valid?</a:t>
            </a:r>
          </a:p>
          <a:p>
            <a:pPr lvl="0"/>
            <a:endParaRPr lang="en-GB" dirty="0" smtClean="0"/>
          </a:p>
          <a:p>
            <a:pPr lvl="0"/>
            <a:r>
              <a:rPr lang="en-GB" dirty="0" smtClean="0"/>
              <a:t>What </a:t>
            </a:r>
            <a:r>
              <a:rPr lang="en-GB" dirty="0"/>
              <a:t>is the lacunae in understanding and knowledge? Also called ‘research gap’ , ‘theoretical  gap’ or ‘</a:t>
            </a:r>
            <a:r>
              <a:rPr lang="en-GB" dirty="0" err="1"/>
              <a:t>problematisation</a:t>
            </a:r>
            <a:r>
              <a:rPr lang="en-GB" dirty="0"/>
              <a:t>’ . </a:t>
            </a:r>
          </a:p>
        </p:txBody>
      </p:sp>
      <p:sp>
        <p:nvSpPr>
          <p:cNvPr id="2" name="Rectangle 1"/>
          <p:cNvSpPr/>
          <p:nvPr/>
        </p:nvSpPr>
        <p:spPr>
          <a:xfrm>
            <a:off x="1918359" y="810417"/>
            <a:ext cx="7237879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000" b="1" dirty="0" smtClean="0">
                <a:solidFill>
                  <a:srgbClr val="FFC000"/>
                </a:solidFill>
              </a:rPr>
              <a:t>DEMONSTRATE SYSTEMATIC ACQUISITION OF KNOWLEDGE</a:t>
            </a:r>
            <a:endParaRPr lang="en-GB" sz="2000" b="1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540845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748117" y="563330"/>
            <a:ext cx="765626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>
              <a:defRPr sz="3600" b="1" spc="600">
                <a:solidFill>
                  <a:srgbClr val="FFC000"/>
                </a:solidFill>
              </a:defRPr>
            </a:lvl1pPr>
          </a:lstStyle>
          <a:p>
            <a:r>
              <a:rPr lang="en-GB" dirty="0" smtClean="0"/>
              <a:t>RESEARCH METHODOLOGY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6905939" y="1592289"/>
            <a:ext cx="49968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rgbClr val="00B050"/>
                </a:solidFill>
              </a:rPr>
              <a:t>How you will collect and analyse the data.</a:t>
            </a:r>
            <a:endParaRPr lang="en-GB" dirty="0">
              <a:solidFill>
                <a:srgbClr val="00B050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6905939" y="2004561"/>
            <a:ext cx="31293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rgbClr val="00B050"/>
                </a:solidFill>
              </a:rPr>
              <a:t>Why you will do it this way.</a:t>
            </a:r>
            <a:endParaRPr lang="en-GB" dirty="0">
              <a:solidFill>
                <a:srgbClr val="00B05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6905939" y="2443569"/>
            <a:ext cx="524053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rgbClr val="00B050"/>
                </a:solidFill>
              </a:rPr>
              <a:t>Do you data collection and analyses </a:t>
            </a:r>
          </a:p>
          <a:p>
            <a:r>
              <a:rPr lang="en-GB" dirty="0">
                <a:solidFill>
                  <a:srgbClr val="00B050"/>
                </a:solidFill>
              </a:rPr>
              <a:t>m</a:t>
            </a:r>
            <a:r>
              <a:rPr lang="en-GB" dirty="0" smtClean="0">
                <a:solidFill>
                  <a:srgbClr val="00B050"/>
                </a:solidFill>
              </a:rPr>
              <a:t>ethods align with your research objectives?</a:t>
            </a:r>
            <a:endParaRPr lang="en-GB" dirty="0">
              <a:solidFill>
                <a:srgbClr val="00B050"/>
              </a:solidFill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649288" y="3987675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 smtClean="0"/>
              <a:t>What </a:t>
            </a:r>
            <a:r>
              <a:rPr lang="en-GB" dirty="0"/>
              <a:t>data analysis techniques did you use and why; why not others</a:t>
            </a:r>
            <a:r>
              <a:rPr lang="en-GB" dirty="0" smtClean="0"/>
              <a:t>?</a:t>
            </a:r>
            <a:endParaRPr lang="en-GB" dirty="0"/>
          </a:p>
        </p:txBody>
      </p:sp>
      <p:sp>
        <p:nvSpPr>
          <p:cNvPr id="7" name="Rectangle 6"/>
          <p:cNvSpPr/>
          <p:nvPr/>
        </p:nvSpPr>
        <p:spPr>
          <a:xfrm>
            <a:off x="7416343" y="4732722"/>
            <a:ext cx="421972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What is contribution to knowledge?</a:t>
            </a:r>
          </a:p>
          <a:p>
            <a:r>
              <a:rPr lang="en-GB" dirty="0"/>
              <a:t>How do you demonstrate it?</a:t>
            </a:r>
          </a:p>
        </p:txBody>
      </p:sp>
      <p:sp>
        <p:nvSpPr>
          <p:cNvPr id="8" name="Rectangle 7"/>
          <p:cNvSpPr/>
          <p:nvPr/>
        </p:nvSpPr>
        <p:spPr>
          <a:xfrm>
            <a:off x="1332752" y="4911005"/>
            <a:ext cx="567316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What is your hypothesis if applicable? How was it derived</a:t>
            </a:r>
            <a:r>
              <a:rPr lang="en-GB" dirty="0" smtClean="0"/>
              <a:t>?</a:t>
            </a:r>
          </a:p>
        </p:txBody>
      </p:sp>
      <p:sp>
        <p:nvSpPr>
          <p:cNvPr id="9" name="Rectangle 8"/>
          <p:cNvSpPr/>
          <p:nvPr/>
        </p:nvSpPr>
        <p:spPr>
          <a:xfrm>
            <a:off x="649288" y="1592289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/>
              <a:t>Why did you choose your methodological approach  and not others available?</a:t>
            </a:r>
          </a:p>
        </p:txBody>
      </p:sp>
      <p:sp>
        <p:nvSpPr>
          <p:cNvPr id="10" name="Rectangle 9"/>
          <p:cNvSpPr/>
          <p:nvPr/>
        </p:nvSpPr>
        <p:spPr>
          <a:xfrm>
            <a:off x="649288" y="2285412"/>
            <a:ext cx="466986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How did you design your methodology?</a:t>
            </a:r>
          </a:p>
        </p:txBody>
      </p:sp>
      <p:sp>
        <p:nvSpPr>
          <p:cNvPr id="11" name="Rectangle 10"/>
          <p:cNvSpPr/>
          <p:nvPr/>
        </p:nvSpPr>
        <p:spPr>
          <a:xfrm>
            <a:off x="649288" y="2787346"/>
            <a:ext cx="6096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/>
              <a:t>What data collection methods did you choose and why; why not others</a:t>
            </a:r>
            <a:r>
              <a:rPr lang="en-GB" dirty="0" smtClean="0"/>
              <a:t>?</a:t>
            </a:r>
            <a:r>
              <a:rPr lang="en-GB" dirty="0"/>
              <a:t> How was it developed, piloted, </a:t>
            </a:r>
            <a:r>
              <a:rPr lang="en-GB" dirty="0" smtClean="0"/>
              <a:t>tested</a:t>
            </a:r>
            <a:endParaRPr lang="en-GB" dirty="0"/>
          </a:p>
        </p:txBody>
      </p:sp>
      <p:sp>
        <p:nvSpPr>
          <p:cNvPr id="12" name="Rectangle 11"/>
          <p:cNvSpPr/>
          <p:nvPr/>
        </p:nvSpPr>
        <p:spPr>
          <a:xfrm>
            <a:off x="1804512" y="5799504"/>
            <a:ext cx="4940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Where did you do the field work and why?</a:t>
            </a:r>
          </a:p>
        </p:txBody>
      </p:sp>
    </p:spTree>
    <p:extLst>
      <p:ext uri="{BB962C8B-B14F-4D97-AF65-F5344CB8AC3E}">
        <p14:creationId xmlns:p14="http://schemas.microsoft.com/office/powerpoint/2010/main" val="11782664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8" grpId="0"/>
      <p:bldP spid="9" grpId="0"/>
      <p:bldP spid="10" grpId="0"/>
      <p:bldP spid="11" grpId="0"/>
      <p:bldP spid="12" grpId="0"/>
    </p:bldLst>
  </p:timing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2E5369"/>
      </a:dk2>
      <a:lt2>
        <a:srgbClr val="CFE2E7"/>
      </a:lt2>
      <a:accent1>
        <a:srgbClr val="353535"/>
      </a:accent1>
      <a:accent2>
        <a:srgbClr val="31B4E6"/>
      </a:accent2>
      <a:accent3>
        <a:srgbClr val="265991"/>
      </a:accent3>
      <a:accent4>
        <a:srgbClr val="7E40CC"/>
      </a:accent4>
      <a:accent5>
        <a:srgbClr val="B927E9"/>
      </a:accent5>
      <a:accent6>
        <a:srgbClr val="E833BF"/>
      </a:accent6>
      <a:hlink>
        <a:srgbClr val="2DA0F1"/>
      </a:hlink>
      <a:folHlink>
        <a:srgbClr val="7ED1E6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4F34B87B-9C7A-41AE-A6CB-48536223DFFD}"/>
    </a:ext>
  </a:extLst>
</a:theme>
</file>

<file path=ppt/theme/themeOverride1.xml><?xml version="1.0" encoding="utf-8"?>
<a:themeOverride xmlns:a="http://schemas.openxmlformats.org/drawingml/2006/main">
  <a:clrScheme name="Wisp">
    <a:dk1>
      <a:sysClr val="windowText" lastClr="000000"/>
    </a:dk1>
    <a:lt1>
      <a:sysClr val="window" lastClr="FFFFFF"/>
    </a:lt1>
    <a:dk2>
      <a:srgbClr val="2E5369"/>
    </a:dk2>
    <a:lt2>
      <a:srgbClr val="CFE2E7"/>
    </a:lt2>
    <a:accent1>
      <a:srgbClr val="353535"/>
    </a:accent1>
    <a:accent2>
      <a:srgbClr val="31B4E6"/>
    </a:accent2>
    <a:accent3>
      <a:srgbClr val="265991"/>
    </a:accent3>
    <a:accent4>
      <a:srgbClr val="7E40CC"/>
    </a:accent4>
    <a:accent5>
      <a:srgbClr val="B927E9"/>
    </a:accent5>
    <a:accent6>
      <a:srgbClr val="E833BF"/>
    </a:accent6>
    <a:hlink>
      <a:srgbClr val="2DA0F1"/>
    </a:hlink>
    <a:folHlink>
      <a:srgbClr val="7ED1E6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440</TotalTime>
  <Words>1408</Words>
  <Application>Microsoft Office PowerPoint</Application>
  <PresentationFormat>Widescreen</PresentationFormat>
  <Paragraphs>193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9" baseType="lpstr">
      <vt:lpstr>Arial</vt:lpstr>
      <vt:lpstr>Calibri</vt:lpstr>
      <vt:lpstr>Century Gothic</vt:lpstr>
      <vt:lpstr>Code</vt:lpstr>
      <vt:lpstr>MS Reference Sans Serif</vt:lpstr>
      <vt:lpstr>Times New Roman</vt:lpstr>
      <vt:lpstr>Wingdings 3</vt:lpstr>
      <vt:lpstr>Wisp</vt:lpstr>
      <vt:lpstr>Research Problem&amp; Dissertation</vt:lpstr>
      <vt:lpstr>PowerPoint Presentation</vt:lpstr>
      <vt:lpstr>Tipping the Knowledge Balance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 Problem</dc:title>
  <dc:creator>Author</dc:creator>
  <cp:lastModifiedBy>Author</cp:lastModifiedBy>
  <cp:revision>46</cp:revision>
  <dcterms:created xsi:type="dcterms:W3CDTF">2020-04-10T19:01:32Z</dcterms:created>
  <dcterms:modified xsi:type="dcterms:W3CDTF">2020-04-13T09:43:40Z</dcterms:modified>
</cp:coreProperties>
</file>