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7" d="100"/>
          <a:sy n="67" d="100"/>
        </p:scale>
        <p:origin x="6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636139-69D8-491F-8456-E8908CB21224}"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24487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36139-69D8-491F-8456-E8908CB21224}"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3094643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36139-69D8-491F-8456-E8908CB21224}"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3784566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636139-69D8-491F-8456-E8908CB21224}"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2087041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636139-69D8-491F-8456-E8908CB21224}" type="datetimeFigureOut">
              <a:rPr lang="en-GB" smtClean="0"/>
              <a:t>19/02/2020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3121756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636139-69D8-491F-8456-E8908CB21224}"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2008218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636139-69D8-491F-8456-E8908CB21224}" type="datetimeFigureOut">
              <a:rPr lang="en-GB" smtClean="0"/>
              <a:t>19/02/2020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173524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636139-69D8-491F-8456-E8908CB21224}"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497825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636139-69D8-491F-8456-E8908CB21224}"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890720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36139-69D8-491F-8456-E8908CB21224}"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3309984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36139-69D8-491F-8456-E8908CB21224}"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BAC6D-FB21-48D8-8DC4-2D4807AC834D}" type="slidenum">
              <a:rPr lang="en-GB" smtClean="0"/>
              <a:t>‹#›</a:t>
            </a:fld>
            <a:endParaRPr lang="en-GB"/>
          </a:p>
        </p:txBody>
      </p:sp>
    </p:spTree>
    <p:extLst>
      <p:ext uri="{BB962C8B-B14F-4D97-AF65-F5344CB8AC3E}">
        <p14:creationId xmlns:p14="http://schemas.microsoft.com/office/powerpoint/2010/main" val="155684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636139-69D8-491F-8456-E8908CB21224}" type="datetimeFigureOut">
              <a:rPr lang="en-GB" smtClean="0"/>
              <a:t>19/02/2020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BAC6D-FB21-48D8-8DC4-2D4807AC834D}" type="slidenum">
              <a:rPr lang="en-GB" smtClean="0"/>
              <a:t>‹#›</a:t>
            </a:fld>
            <a:endParaRPr lang="en-GB"/>
          </a:p>
        </p:txBody>
      </p:sp>
    </p:spTree>
    <p:extLst>
      <p:ext uri="{BB962C8B-B14F-4D97-AF65-F5344CB8AC3E}">
        <p14:creationId xmlns:p14="http://schemas.microsoft.com/office/powerpoint/2010/main" val="283324698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14490-DE09-44E6-9C09-8EA09030144B}"/>
              </a:ext>
            </a:extLst>
          </p:cNvPr>
          <p:cNvSpPr>
            <a:spLocks noGrp="1"/>
          </p:cNvSpPr>
          <p:nvPr>
            <p:ph type="ctrTitle"/>
          </p:nvPr>
        </p:nvSpPr>
        <p:spPr/>
        <p:txBody>
          <a:bodyPr/>
          <a:lstStyle/>
          <a:p>
            <a:r>
              <a:rPr lang="en-GB" dirty="0"/>
              <a:t>Reading ethnography</a:t>
            </a:r>
          </a:p>
        </p:txBody>
      </p:sp>
    </p:spTree>
    <p:extLst>
      <p:ext uri="{BB962C8B-B14F-4D97-AF65-F5344CB8AC3E}">
        <p14:creationId xmlns:p14="http://schemas.microsoft.com/office/powerpoint/2010/main" val="3320632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955F-8FF8-4BA6-91F2-7067A9A9B8CF}"/>
              </a:ext>
            </a:extLst>
          </p:cNvPr>
          <p:cNvSpPr>
            <a:spLocks noGrp="1"/>
          </p:cNvSpPr>
          <p:nvPr>
            <p:ph type="title"/>
          </p:nvPr>
        </p:nvSpPr>
        <p:spPr/>
        <p:txBody>
          <a:bodyPr/>
          <a:lstStyle/>
          <a:p>
            <a:r>
              <a:rPr lang="en-GB" dirty="0"/>
              <a:t>Reading ethnography</a:t>
            </a:r>
          </a:p>
        </p:txBody>
      </p:sp>
      <p:sp>
        <p:nvSpPr>
          <p:cNvPr id="3" name="Content Placeholder 2">
            <a:extLst>
              <a:ext uri="{FF2B5EF4-FFF2-40B4-BE49-F238E27FC236}">
                <a16:creationId xmlns:a16="http://schemas.microsoft.com/office/drawing/2014/main" id="{03827D59-804B-44D8-8FDF-D4649A96507F}"/>
              </a:ext>
            </a:extLst>
          </p:cNvPr>
          <p:cNvSpPr>
            <a:spLocks noGrp="1"/>
          </p:cNvSpPr>
          <p:nvPr>
            <p:ph idx="1"/>
          </p:nvPr>
        </p:nvSpPr>
        <p:spPr>
          <a:xfrm>
            <a:off x="838200" y="1524000"/>
            <a:ext cx="10515600" cy="5229225"/>
          </a:xfrm>
        </p:spPr>
        <p:txBody>
          <a:bodyPr>
            <a:normAutofit fontScale="70000" lnSpcReduction="20000"/>
          </a:bodyPr>
          <a:lstStyle/>
          <a:p>
            <a:r>
              <a:rPr lang="en-US" sz="3600" dirty="0"/>
              <a:t>“Ethnography is the deliberate attempt to generate more data than the investigator is aware of at the time of collection.” </a:t>
            </a:r>
          </a:p>
          <a:p>
            <a:pPr marL="0" indent="0" algn="r">
              <a:buNone/>
            </a:pPr>
            <a:r>
              <a:rPr lang="en-US" sz="3600" dirty="0"/>
              <a:t>Marilyn </a:t>
            </a:r>
            <a:r>
              <a:rPr lang="en-US" sz="3600" dirty="0" err="1"/>
              <a:t>Strathern</a:t>
            </a:r>
            <a:endParaRPr lang="en-US" sz="3600" dirty="0"/>
          </a:p>
          <a:p>
            <a:pPr marL="0" indent="0" algn="r">
              <a:buNone/>
            </a:pPr>
            <a:endParaRPr lang="en-US" sz="3600" dirty="0"/>
          </a:p>
          <a:p>
            <a:r>
              <a:rPr lang="en-US" sz="3600" dirty="0"/>
              <a:t>“Ethnography is the attempt to understand another life world using the self – or as much of it as possible – as the instrument of knowing.”</a:t>
            </a:r>
          </a:p>
          <a:p>
            <a:pPr marL="0" indent="0" algn="r">
              <a:buNone/>
            </a:pPr>
            <a:r>
              <a:rPr lang="en-US" sz="3600" dirty="0"/>
              <a:t>Sherry Ortner</a:t>
            </a:r>
          </a:p>
          <a:p>
            <a:endParaRPr lang="en-US" sz="3600" dirty="0"/>
          </a:p>
          <a:p>
            <a:r>
              <a:rPr lang="en-US" sz="3600" dirty="0"/>
              <a:t>Ethnography is the method that gets one closest to “grasp the native’s point of view.” </a:t>
            </a:r>
          </a:p>
          <a:p>
            <a:pPr marL="0" indent="0" algn="r">
              <a:buNone/>
            </a:pPr>
            <a:r>
              <a:rPr lang="en-US" sz="3600" dirty="0" err="1"/>
              <a:t>Brownislaw</a:t>
            </a:r>
            <a:r>
              <a:rPr lang="en-US" sz="3600" dirty="0"/>
              <a:t> Malinowski</a:t>
            </a:r>
          </a:p>
          <a:p>
            <a:pPr marL="0" indent="0" algn="r">
              <a:buNone/>
            </a:pPr>
            <a:endParaRPr lang="en-US" dirty="0"/>
          </a:p>
          <a:p>
            <a:pPr marL="0" indent="0" algn="r">
              <a:buNone/>
            </a:pPr>
            <a:endParaRPr lang="en-US" dirty="0"/>
          </a:p>
          <a:p>
            <a:pPr marL="0" indent="0">
              <a:buNone/>
            </a:pPr>
            <a:r>
              <a:rPr lang="en-US" sz="1300" dirty="0"/>
              <a:t>Ortner, S. 2006. Anthropology and Social Theory: Culture, Power, and the Acting Subject. Duke</a:t>
            </a:r>
          </a:p>
          <a:p>
            <a:pPr marL="0" indent="0">
              <a:buNone/>
            </a:pPr>
            <a:r>
              <a:rPr lang="en-US" sz="1300" dirty="0" err="1"/>
              <a:t>Strathern</a:t>
            </a:r>
            <a:r>
              <a:rPr lang="en-US" sz="1300" dirty="0"/>
              <a:t>, M. 2003. Commons and Borderlands: Working Papers on Interdisciplinary, Accountability and the Flow of Knowledge. Sean Kingston.</a:t>
            </a:r>
            <a:endParaRPr lang="en-GB" sz="1300" dirty="0"/>
          </a:p>
        </p:txBody>
      </p:sp>
    </p:spTree>
    <p:extLst>
      <p:ext uri="{BB962C8B-B14F-4D97-AF65-F5344CB8AC3E}">
        <p14:creationId xmlns:p14="http://schemas.microsoft.com/office/powerpoint/2010/main" val="239173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955F-8FF8-4BA6-91F2-7067A9A9B8CF}"/>
              </a:ext>
            </a:extLst>
          </p:cNvPr>
          <p:cNvSpPr>
            <a:spLocks noGrp="1"/>
          </p:cNvSpPr>
          <p:nvPr>
            <p:ph type="title"/>
          </p:nvPr>
        </p:nvSpPr>
        <p:spPr/>
        <p:txBody>
          <a:bodyPr/>
          <a:lstStyle/>
          <a:p>
            <a:r>
              <a:rPr lang="en-GB" dirty="0"/>
              <a:t>Reading ethnography</a:t>
            </a:r>
          </a:p>
        </p:txBody>
      </p:sp>
      <p:sp>
        <p:nvSpPr>
          <p:cNvPr id="3" name="Content Placeholder 2">
            <a:extLst>
              <a:ext uri="{FF2B5EF4-FFF2-40B4-BE49-F238E27FC236}">
                <a16:creationId xmlns:a16="http://schemas.microsoft.com/office/drawing/2014/main" id="{03827D59-804B-44D8-8FDF-D4649A96507F}"/>
              </a:ext>
            </a:extLst>
          </p:cNvPr>
          <p:cNvSpPr>
            <a:spLocks noGrp="1"/>
          </p:cNvSpPr>
          <p:nvPr>
            <p:ph idx="1"/>
          </p:nvPr>
        </p:nvSpPr>
        <p:spPr/>
        <p:txBody>
          <a:bodyPr/>
          <a:lstStyle/>
          <a:p>
            <a:r>
              <a:rPr lang="en-US" dirty="0"/>
              <a:t>In ethnography, data is “generated” and not amassed- which means that it is not necessarily a simple process.</a:t>
            </a:r>
          </a:p>
          <a:p>
            <a:pPr marL="0" indent="0">
              <a:buNone/>
            </a:pPr>
            <a:endParaRPr lang="en-US" dirty="0"/>
          </a:p>
          <a:p>
            <a:r>
              <a:rPr lang="en-US" dirty="0"/>
              <a:t>The generated data is the outcome of the researcher’s participation in the field.</a:t>
            </a:r>
          </a:p>
          <a:p>
            <a:pPr marL="0" indent="0">
              <a:buNone/>
            </a:pPr>
            <a:endParaRPr lang="en-US" dirty="0"/>
          </a:p>
          <a:p>
            <a:r>
              <a:rPr lang="en-US" dirty="0"/>
              <a:t>Ethnography on one end illuminates rituals, practices, and life histories; and it also is a complex multilayered source of analyses of a combination of descriptive discourses and personal encounters.</a:t>
            </a:r>
            <a:endParaRPr lang="en-GB" dirty="0"/>
          </a:p>
        </p:txBody>
      </p:sp>
    </p:spTree>
    <p:extLst>
      <p:ext uri="{BB962C8B-B14F-4D97-AF65-F5344CB8AC3E}">
        <p14:creationId xmlns:p14="http://schemas.microsoft.com/office/powerpoint/2010/main" val="1807715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955F-8FF8-4BA6-91F2-7067A9A9B8CF}"/>
              </a:ext>
            </a:extLst>
          </p:cNvPr>
          <p:cNvSpPr>
            <a:spLocks noGrp="1"/>
          </p:cNvSpPr>
          <p:nvPr>
            <p:ph type="title"/>
          </p:nvPr>
        </p:nvSpPr>
        <p:spPr/>
        <p:txBody>
          <a:bodyPr/>
          <a:lstStyle/>
          <a:p>
            <a:r>
              <a:rPr lang="en-GB" dirty="0"/>
              <a:t>Reading ethnography</a:t>
            </a:r>
          </a:p>
        </p:txBody>
      </p:sp>
      <p:sp>
        <p:nvSpPr>
          <p:cNvPr id="3" name="Content Placeholder 2">
            <a:extLst>
              <a:ext uri="{FF2B5EF4-FFF2-40B4-BE49-F238E27FC236}">
                <a16:creationId xmlns:a16="http://schemas.microsoft.com/office/drawing/2014/main" id="{03827D59-804B-44D8-8FDF-D4649A96507F}"/>
              </a:ext>
            </a:extLst>
          </p:cNvPr>
          <p:cNvSpPr>
            <a:spLocks noGrp="1"/>
          </p:cNvSpPr>
          <p:nvPr>
            <p:ph idx="1"/>
          </p:nvPr>
        </p:nvSpPr>
        <p:spPr/>
        <p:txBody>
          <a:bodyPr/>
          <a:lstStyle/>
          <a:p>
            <a:r>
              <a:rPr lang="en-US" dirty="0"/>
              <a:t>Process of “unpredictability”- one does not have a lot of control of the data that s/he may be able to collect.</a:t>
            </a:r>
          </a:p>
          <a:p>
            <a:r>
              <a:rPr lang="en-US" dirty="0"/>
              <a:t>Process of “trail and errors”.</a:t>
            </a:r>
          </a:p>
          <a:p>
            <a:r>
              <a:rPr lang="en-US" dirty="0"/>
              <a:t>Process of “interpretation and reinterpretation”.</a:t>
            </a:r>
          </a:p>
          <a:p>
            <a:r>
              <a:rPr lang="en-US" dirty="0"/>
              <a:t>Process of “unending reflections”.</a:t>
            </a:r>
          </a:p>
          <a:p>
            <a:endParaRPr lang="en-US" dirty="0"/>
          </a:p>
          <a:p>
            <a:pPr marL="0" indent="0">
              <a:buNone/>
            </a:pPr>
            <a:endParaRPr lang="en-US" dirty="0"/>
          </a:p>
          <a:p>
            <a:pPr marL="0" indent="0">
              <a:buNone/>
            </a:pPr>
            <a:r>
              <a:rPr lang="en-GB" sz="1100" dirty="0"/>
              <a:t>- Paul </a:t>
            </a:r>
            <a:r>
              <a:rPr lang="en-GB" sz="1100" dirty="0" err="1"/>
              <a:t>Dourish</a:t>
            </a:r>
            <a:endParaRPr lang="en-US" sz="1100" dirty="0"/>
          </a:p>
          <a:p>
            <a:endParaRPr lang="en-GB" dirty="0"/>
          </a:p>
        </p:txBody>
      </p:sp>
    </p:spTree>
    <p:extLst>
      <p:ext uri="{BB962C8B-B14F-4D97-AF65-F5344CB8AC3E}">
        <p14:creationId xmlns:p14="http://schemas.microsoft.com/office/powerpoint/2010/main" val="2976353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955F-8FF8-4BA6-91F2-7067A9A9B8CF}"/>
              </a:ext>
            </a:extLst>
          </p:cNvPr>
          <p:cNvSpPr>
            <a:spLocks noGrp="1"/>
          </p:cNvSpPr>
          <p:nvPr>
            <p:ph type="title"/>
          </p:nvPr>
        </p:nvSpPr>
        <p:spPr/>
        <p:txBody>
          <a:bodyPr/>
          <a:lstStyle/>
          <a:p>
            <a:r>
              <a:rPr lang="en-GB" dirty="0"/>
              <a:t>Reading ethnography</a:t>
            </a:r>
          </a:p>
        </p:txBody>
      </p:sp>
      <p:sp>
        <p:nvSpPr>
          <p:cNvPr id="3" name="Content Placeholder 2">
            <a:extLst>
              <a:ext uri="{FF2B5EF4-FFF2-40B4-BE49-F238E27FC236}">
                <a16:creationId xmlns:a16="http://schemas.microsoft.com/office/drawing/2014/main" id="{03827D59-804B-44D8-8FDF-D4649A96507F}"/>
              </a:ext>
            </a:extLst>
          </p:cNvPr>
          <p:cNvSpPr>
            <a:spLocks noGrp="1"/>
          </p:cNvSpPr>
          <p:nvPr>
            <p:ph idx="1"/>
          </p:nvPr>
        </p:nvSpPr>
        <p:spPr/>
        <p:txBody>
          <a:bodyPr/>
          <a:lstStyle/>
          <a:p>
            <a:r>
              <a:rPr lang="en-US" dirty="0"/>
              <a:t>Does the ethnographer really have access to “truth”?</a:t>
            </a:r>
          </a:p>
          <a:p>
            <a:endParaRPr lang="en-US" dirty="0"/>
          </a:p>
          <a:p>
            <a:r>
              <a:rPr lang="en-US" dirty="0"/>
              <a:t>How do you know the sample is representative?</a:t>
            </a:r>
          </a:p>
          <a:p>
            <a:endParaRPr lang="en-US" dirty="0"/>
          </a:p>
          <a:p>
            <a:r>
              <a:rPr lang="en-US" dirty="0"/>
              <a:t>How can you tell if what people told you is right?</a:t>
            </a:r>
          </a:p>
          <a:p>
            <a:endParaRPr lang="en-US" dirty="0"/>
          </a:p>
          <a:p>
            <a:r>
              <a:rPr lang="en-US" dirty="0"/>
              <a:t>Does the ethnographer alter things by being among the people in the community?</a:t>
            </a:r>
          </a:p>
          <a:p>
            <a:endParaRPr lang="en-US" dirty="0"/>
          </a:p>
          <a:p>
            <a:endParaRPr lang="en-US" dirty="0"/>
          </a:p>
          <a:p>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3810910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955F-8FF8-4BA6-91F2-7067A9A9B8CF}"/>
              </a:ext>
            </a:extLst>
          </p:cNvPr>
          <p:cNvSpPr>
            <a:spLocks noGrp="1"/>
          </p:cNvSpPr>
          <p:nvPr>
            <p:ph type="title"/>
          </p:nvPr>
        </p:nvSpPr>
        <p:spPr/>
        <p:txBody>
          <a:bodyPr/>
          <a:lstStyle/>
          <a:p>
            <a:r>
              <a:rPr lang="en-GB" dirty="0"/>
              <a:t>Reading ethnography</a:t>
            </a:r>
          </a:p>
        </p:txBody>
      </p:sp>
      <p:sp>
        <p:nvSpPr>
          <p:cNvPr id="3" name="Content Placeholder 2">
            <a:extLst>
              <a:ext uri="{FF2B5EF4-FFF2-40B4-BE49-F238E27FC236}">
                <a16:creationId xmlns:a16="http://schemas.microsoft.com/office/drawing/2014/main" id="{03827D59-804B-44D8-8FDF-D4649A96507F}"/>
              </a:ext>
            </a:extLst>
          </p:cNvPr>
          <p:cNvSpPr>
            <a:spLocks noGrp="1"/>
          </p:cNvSpPr>
          <p:nvPr>
            <p:ph idx="1"/>
          </p:nvPr>
        </p:nvSpPr>
        <p:spPr/>
        <p:txBody>
          <a:bodyPr>
            <a:normAutofit fontScale="92500" lnSpcReduction="10000"/>
          </a:bodyPr>
          <a:lstStyle/>
          <a:p>
            <a:r>
              <a:rPr lang="en-US" dirty="0"/>
              <a:t>Ortner says, this is where “context” plays an important role- ethnographers should put things in context for the researcher to be able to organize the data efficiently and for the readers to be able to make better meaning of the text. </a:t>
            </a:r>
          </a:p>
          <a:p>
            <a:endParaRPr lang="en-US" dirty="0"/>
          </a:p>
          <a:p>
            <a:r>
              <a:rPr lang="en-US" dirty="0"/>
              <a:t>Sketching a context of cultural encounters helps both the ethnographer and the readers to systematically understand the contours of experience.</a:t>
            </a:r>
          </a:p>
          <a:p>
            <a:endParaRPr lang="en-US" dirty="0"/>
          </a:p>
          <a:p>
            <a:endParaRPr lang="en-US" dirty="0"/>
          </a:p>
          <a:p>
            <a:endParaRPr lang="en-US" dirty="0"/>
          </a:p>
          <a:p>
            <a:r>
              <a:rPr lang="en-US" sz="1200" dirty="0"/>
              <a:t>Ortner, S. 2006. Anthropology and Social Theory: Culture, Power, and the Acting Subject. Duke</a:t>
            </a:r>
          </a:p>
          <a:p>
            <a:endParaRPr lang="en-US" dirty="0"/>
          </a:p>
          <a:p>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10571095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349</TotalTime>
  <Words>381</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Reading ethnography</vt:lpstr>
      <vt:lpstr>Reading ethnography</vt:lpstr>
      <vt:lpstr>Reading ethnography</vt:lpstr>
      <vt:lpstr>Reading ethnography</vt:lpstr>
      <vt:lpstr>Reading ethnography</vt:lpstr>
      <vt:lpstr>Reading ethnography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ethnography</dc:title>
  <dc:creator>sneha roy</dc:creator>
  <cp:lastModifiedBy>sneha roy</cp:lastModifiedBy>
  <cp:revision>10</cp:revision>
  <dcterms:created xsi:type="dcterms:W3CDTF">2020-02-19T10:47:24Z</dcterms:created>
  <dcterms:modified xsi:type="dcterms:W3CDTF">2020-02-19T16:36:36Z</dcterms:modified>
</cp:coreProperties>
</file>