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78" r:id="rId3"/>
    <p:sldId id="286" r:id="rId4"/>
    <p:sldId id="281" r:id="rId5"/>
    <p:sldId id="262" r:id="rId6"/>
    <p:sldId id="285" r:id="rId7"/>
    <p:sldId id="283" r:id="rId8"/>
    <p:sldId id="267" r:id="rId9"/>
    <p:sldId id="270" r:id="rId10"/>
    <p:sldId id="271" r:id="rId11"/>
    <p:sldId id="265" r:id="rId12"/>
    <p:sldId id="264" r:id="rId13"/>
    <p:sldId id="277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EA9E1E5-E2B5-48F4-9D72-76BA480DEBC3}" v="8" dt="2019-01-31T20:09:45.279"/>
    <p1510:client id="{9D16D89C-DB2F-4344-9300-B04BB7B8BDDD}" v="7" dt="2019-02-01T08:05:48.118"/>
    <p1510:client id="{1B0FBDE9-B3AB-41D9-8B35-9AC59AF301FB}" v="118" dt="2019-02-01T12:33:52.359"/>
    <p1510:client id="{38637C81-99B3-4D5B-8591-9ED472ACA699}" v="51" dt="2019-02-01T13:08:40.4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2/1/2019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a6AVbRPCugk?feature=oembed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8000"/>
                <a:hueMod val="94000"/>
                <a:satMod val="148000"/>
                <a:lumMod val="150000"/>
              </a:schemeClr>
            </a:gs>
            <a:gs pos="100000">
              <a:schemeClr val="bg1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" name="Group 101">
            <a:extLst>
              <a:ext uri="{FF2B5EF4-FFF2-40B4-BE49-F238E27FC236}">
                <a16:creationId xmlns:a16="http://schemas.microsoft.com/office/drawing/2014/main" id="{9BE10567-6165-46A7-867D-4690A16B4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103" name="Rectangle 102">
              <a:extLst>
                <a:ext uri="{FF2B5EF4-FFF2-40B4-BE49-F238E27FC236}">
                  <a16:creationId xmlns:a16="http://schemas.microsoft.com/office/drawing/2014/main" id="{0F4DB1F4-429C-4C85-85D7-C4D81996D3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04" name="Picture 2">
              <a:extLst>
                <a:ext uri="{FF2B5EF4-FFF2-40B4-BE49-F238E27FC236}">
                  <a16:creationId xmlns:a16="http://schemas.microsoft.com/office/drawing/2014/main" id="{159C0DA6-71D9-4C96-A774-7FADF5E0A4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 xmlns:p14="http://schemas.microsoft.com/office/powerpoint/2010/main" xmlns:a16="http://schemas.microsoft.com/office/drawing/2014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06" name="Round Diagonal Corner Rectangle 7">
            <a:extLst>
              <a:ext uri="{FF2B5EF4-FFF2-40B4-BE49-F238E27FC236}">
                <a16:creationId xmlns:a16="http://schemas.microsoft.com/office/drawing/2014/main" id="{4B24F6DB-F114-44A7-BB56-D401884E4E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82333" y="2235200"/>
            <a:ext cx="7027334" cy="2396067"/>
          </a:xfrm>
          <a:prstGeom prst="round2DiagRect">
            <a:avLst>
              <a:gd name="adj1" fmla="val 9246"/>
              <a:gd name="adj2" fmla="val 0"/>
            </a:avLst>
          </a:prstGeom>
          <a:solidFill>
            <a:srgbClr val="000000">
              <a:alpha val="80000"/>
            </a:srgbClr>
          </a:solidFill>
          <a:ln w="19050" cap="sq">
            <a:solidFill>
              <a:schemeClr val="tx2"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8" name="Group 107">
            <a:extLst>
              <a:ext uri="{FF2B5EF4-FFF2-40B4-BE49-F238E27FC236}">
                <a16:creationId xmlns:a16="http://schemas.microsoft.com/office/drawing/2014/main" id="{4DB50ECD-225E-4F81-AF7B-706DD05F3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5895" y="2900097"/>
            <a:ext cx="10982062" cy="1211524"/>
            <a:chOff x="605895" y="2900097"/>
            <a:chExt cx="10982062" cy="1211524"/>
          </a:xfrm>
          <a:effectLst/>
        </p:grpSpPr>
        <p:sp>
          <p:nvSpPr>
            <p:cNvPr id="109" name="Freeform 32">
              <a:extLst>
                <a:ext uri="{FF2B5EF4-FFF2-40B4-BE49-F238E27FC236}">
                  <a16:creationId xmlns:a16="http://schemas.microsoft.com/office/drawing/2014/main" id="{CBC3B006-1357-4969-BC3D-CDD91E492B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 flipV="1">
              <a:off x="9653587" y="3379784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  <a:extLst/>
          </p:spPr>
        </p:sp>
        <p:sp>
          <p:nvSpPr>
            <p:cNvPr id="110" name="Freeform 33">
              <a:extLst>
                <a:ext uri="{FF2B5EF4-FFF2-40B4-BE49-F238E27FC236}">
                  <a16:creationId xmlns:a16="http://schemas.microsoft.com/office/drawing/2014/main" id="{0D6E4F1D-B331-41B5-90EF-2236C1EE15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 flipV="1">
              <a:off x="10078244" y="3310728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  <a:extLst/>
          </p:spPr>
        </p:sp>
        <p:sp>
          <p:nvSpPr>
            <p:cNvPr id="111" name="Freeform 34">
              <a:extLst>
                <a:ext uri="{FF2B5EF4-FFF2-40B4-BE49-F238E27FC236}">
                  <a16:creationId xmlns:a16="http://schemas.microsoft.com/office/drawing/2014/main" id="{54A60014-21DF-44E5-9137-4335718850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 flipV="1">
              <a:off x="11146631" y="3574253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  <a:extLst/>
          </p:spPr>
        </p:sp>
        <p:sp>
          <p:nvSpPr>
            <p:cNvPr id="112" name="Freeform 37">
              <a:extLst>
                <a:ext uri="{FF2B5EF4-FFF2-40B4-BE49-F238E27FC236}">
                  <a16:creationId xmlns:a16="http://schemas.microsoft.com/office/drawing/2014/main" id="{40B768C0-B003-45F4-9A06-EA3509A90B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 flipV="1">
              <a:off x="10230644" y="3034502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  <a:extLst/>
          </p:spPr>
        </p:sp>
        <p:sp>
          <p:nvSpPr>
            <p:cNvPr id="113" name="Freeform 35">
              <a:extLst>
                <a:ext uri="{FF2B5EF4-FFF2-40B4-BE49-F238E27FC236}">
                  <a16:creationId xmlns:a16="http://schemas.microsoft.com/office/drawing/2014/main" id="{5E479182-2054-4AD9-823D-81CFAD7F2C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034587" y="256275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  <a:extLst/>
          </p:spPr>
        </p:sp>
        <p:sp>
          <p:nvSpPr>
            <p:cNvPr id="114" name="Freeform 36">
              <a:extLst>
                <a:ext uri="{FF2B5EF4-FFF2-40B4-BE49-F238E27FC236}">
                  <a16:creationId xmlns:a16="http://schemas.microsoft.com/office/drawing/2014/main" id="{A7D912CF-756A-41F1-8BF1-5BA7D1BD05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747375" y="3232679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  <a:extLst/>
          </p:spPr>
        </p:sp>
        <p:sp>
          <p:nvSpPr>
            <p:cNvPr id="115" name="Freeform 38">
              <a:extLst>
                <a:ext uri="{FF2B5EF4-FFF2-40B4-BE49-F238E27FC236}">
                  <a16:creationId xmlns:a16="http://schemas.microsoft.com/office/drawing/2014/main" id="{734B6F35-2160-44B1-AB00-F628C84B14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9044" y="3095360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  <a:extLst/>
          </p:spPr>
        </p:sp>
        <p:sp>
          <p:nvSpPr>
            <p:cNvPr id="116" name="Freeform 39">
              <a:extLst>
                <a:ext uri="{FF2B5EF4-FFF2-40B4-BE49-F238E27FC236}">
                  <a16:creationId xmlns:a16="http://schemas.microsoft.com/office/drawing/2014/main" id="{D8657E76-4F63-44FE-86C5-54CA174FC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353675" y="2153178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  <a:extLst/>
          </p:spPr>
        </p:sp>
        <p:sp>
          <p:nvSpPr>
            <p:cNvPr id="117" name="Freeform 40">
              <a:extLst>
                <a:ext uri="{FF2B5EF4-FFF2-40B4-BE49-F238E27FC236}">
                  <a16:creationId xmlns:a16="http://schemas.microsoft.com/office/drawing/2014/main" id="{482CEB8C-90E5-4152-8B52-A2881B98A3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848850" y="330887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  <a:extLst/>
          </p:spPr>
        </p:sp>
        <p:sp>
          <p:nvSpPr>
            <p:cNvPr id="118" name="Rectangle 41">
              <a:extLst>
                <a:ext uri="{FF2B5EF4-FFF2-40B4-BE49-F238E27FC236}">
                  <a16:creationId xmlns:a16="http://schemas.microsoft.com/office/drawing/2014/main" id="{85010FC2-BC4C-4692-876D-7FE363BFC6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721056" y="3284272"/>
              <a:ext cx="23813" cy="252413"/>
            </a:xfrm>
            <a:prstGeom prst="rect">
              <a:avLst/>
            </a:pr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  <a:extLst/>
          </p:spPr>
        </p:sp>
        <p:sp>
          <p:nvSpPr>
            <p:cNvPr id="119" name="Freeform 32">
              <a:extLst>
                <a:ext uri="{FF2B5EF4-FFF2-40B4-BE49-F238E27FC236}">
                  <a16:creationId xmlns:a16="http://schemas.microsoft.com/office/drawing/2014/main" id="{714C1223-2B78-4715-9ACB-079A60D16D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 flipH="1" flipV="1">
              <a:off x="2122751" y="3532184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  <a:extLst/>
          </p:spPr>
        </p:sp>
        <p:sp>
          <p:nvSpPr>
            <p:cNvPr id="120" name="Freeform 33">
              <a:extLst>
                <a:ext uri="{FF2B5EF4-FFF2-40B4-BE49-F238E27FC236}">
                  <a16:creationId xmlns:a16="http://schemas.microsoft.com/office/drawing/2014/main" id="{1D9109D3-C92A-410B-9B43-5F02B2D84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 flipH="1" flipV="1">
              <a:off x="1958445" y="3463128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  <a:extLst/>
          </p:spPr>
        </p:sp>
        <p:sp>
          <p:nvSpPr>
            <p:cNvPr id="121" name="Freeform 34">
              <a:extLst>
                <a:ext uri="{FF2B5EF4-FFF2-40B4-BE49-F238E27FC236}">
                  <a16:creationId xmlns:a16="http://schemas.microsoft.com/office/drawing/2014/main" id="{EF5B327A-A1AE-42F3-815E-84F4AA2948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 flipH="1" flipV="1">
              <a:off x="858308" y="3726653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  <a:extLst/>
          </p:spPr>
        </p:sp>
        <p:sp>
          <p:nvSpPr>
            <p:cNvPr id="122" name="Freeform 37">
              <a:extLst>
                <a:ext uri="{FF2B5EF4-FFF2-40B4-BE49-F238E27FC236}">
                  <a16:creationId xmlns:a16="http://schemas.microsoft.com/office/drawing/2014/main" id="{77738BDE-751F-4D4C-B4C4-C9DF3EA291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 flipH="1" flipV="1">
              <a:off x="1658407" y="3186902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  <a:extLst/>
          </p:spPr>
        </p:sp>
        <p:sp>
          <p:nvSpPr>
            <p:cNvPr id="123" name="Freeform 35">
              <a:extLst>
                <a:ext uri="{FF2B5EF4-FFF2-40B4-BE49-F238E27FC236}">
                  <a16:creationId xmlns:a16="http://schemas.microsoft.com/office/drawing/2014/main" id="{9C8C4AD6-72BF-490C-963C-97C7FD7E7E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 flipH="1">
              <a:off x="1860814" y="271515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  <a:extLst/>
          </p:spPr>
        </p:sp>
        <p:sp>
          <p:nvSpPr>
            <p:cNvPr id="124" name="Freeform 36">
              <a:extLst>
                <a:ext uri="{FF2B5EF4-FFF2-40B4-BE49-F238E27FC236}">
                  <a16:creationId xmlns:a16="http://schemas.microsoft.com/office/drawing/2014/main" id="{94990E31-5AA8-4502-A963-CE1B539DA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 flipH="1">
              <a:off x="1289314" y="3385079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  <a:extLst/>
          </p:spPr>
        </p:sp>
        <p:sp>
          <p:nvSpPr>
            <p:cNvPr id="125" name="Freeform 38">
              <a:extLst>
                <a:ext uri="{FF2B5EF4-FFF2-40B4-BE49-F238E27FC236}">
                  <a16:creationId xmlns:a16="http://schemas.microsoft.com/office/drawing/2014/main" id="{9E703E9D-ED76-449C-A8C0-7A1E24B8B2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 flipH="1">
              <a:off x="605895" y="3247760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  <a:extLst/>
          </p:spPr>
        </p:sp>
        <p:sp>
          <p:nvSpPr>
            <p:cNvPr id="126" name="Freeform 39">
              <a:extLst>
                <a:ext uri="{FF2B5EF4-FFF2-40B4-BE49-F238E27FC236}">
                  <a16:creationId xmlns:a16="http://schemas.microsoft.com/office/drawing/2014/main" id="{C70A75E8-C815-4CCF-ABEE-83F19BFE05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 flipH="1">
              <a:off x="1532202" y="2305578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  <a:extLst/>
          </p:spPr>
        </p:sp>
        <p:sp>
          <p:nvSpPr>
            <p:cNvPr id="127" name="Freeform 40">
              <a:extLst>
                <a:ext uri="{FF2B5EF4-FFF2-40B4-BE49-F238E27FC236}">
                  <a16:creationId xmlns:a16="http://schemas.microsoft.com/office/drawing/2014/main" id="{E15638E1-6A92-4D31-A034-853A65A754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 flipH="1">
              <a:off x="2154501" y="346127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  <a:extLst/>
          </p:spPr>
        </p:sp>
        <p:sp>
          <p:nvSpPr>
            <p:cNvPr id="128" name="Rectangle 41">
              <a:extLst>
                <a:ext uri="{FF2B5EF4-FFF2-40B4-BE49-F238E27FC236}">
                  <a16:creationId xmlns:a16="http://schemas.microsoft.com/office/drawing/2014/main" id="{EA3E8D58-D52B-4300-8A50-5696430D1A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 flipH="1">
              <a:off x="2448983" y="3436672"/>
              <a:ext cx="23813" cy="252413"/>
            </a:xfrm>
            <a:prstGeom prst="rect">
              <a:avLst/>
            </a:pr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  <a:ex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67000" y="2328334"/>
            <a:ext cx="6858000" cy="1367896"/>
          </a:xfrm>
        </p:spPr>
        <p:txBody>
          <a:bodyPr>
            <a:normAutofit/>
          </a:bodyPr>
          <a:lstStyle/>
          <a:p>
            <a:pPr algn="ctr"/>
            <a:r>
              <a:rPr lang="en-US" sz="4400">
                <a:solidFill>
                  <a:srgbClr val="FFFFFF"/>
                </a:solidFill>
              </a:rPr>
              <a:t> NRM Christian revival Church (CRC) London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67001" y="3602038"/>
            <a:ext cx="6857999" cy="953029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>
                <a:solidFill>
                  <a:schemeClr val="bg2"/>
                </a:solidFill>
              </a:rPr>
              <a:t>Presenter: Simona Yaneva</a:t>
            </a:r>
          </a:p>
        </p:txBody>
      </p:sp>
    </p:spTree>
    <p:extLst>
      <p:ext uri="{BB962C8B-B14F-4D97-AF65-F5344CB8AC3E}">
        <p14:creationId xmlns:p14="http://schemas.microsoft.com/office/powerpoint/2010/main" val="38561443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8000"/>
                <a:hueMod val="94000"/>
                <a:satMod val="148000"/>
                <a:lumMod val="150000"/>
              </a:schemeClr>
            </a:gs>
            <a:gs pos="100000">
              <a:schemeClr val="bg1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2" name="Rectangle 121">
            <a:extLst>
              <a:ext uri="{FF2B5EF4-FFF2-40B4-BE49-F238E27FC236}">
                <a16:creationId xmlns:a16="http://schemas.microsoft.com/office/drawing/2014/main" id="{E9B448F0-DA06-4165-AB5F-4330A20E06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1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4" name="Picture 2">
            <a:extLst>
              <a:ext uri="{FF2B5EF4-FFF2-40B4-BE49-F238E27FC236}">
                <a16:creationId xmlns:a16="http://schemas.microsoft.com/office/drawing/2014/main" id="{92D83638-A467-411A-9C31-FE9A111CD8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6="http://schemas.microsoft.com/office/drawing/2014/main" xmlns:p14="http://schemas.microsoft.com/office/powerpoint/2010/main"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26" name="Group 125">
            <a:extLst>
              <a:ext uri="{FF2B5EF4-FFF2-40B4-BE49-F238E27FC236}">
                <a16:creationId xmlns:a16="http://schemas.microsoft.com/office/drawing/2014/main" id="{2576BCDF-119F-4EB5-83D7-ED823C93E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0788" cy="6858001"/>
            <a:chOff x="-14288" y="0"/>
            <a:chExt cx="1220788" cy="6858001"/>
          </a:xfrm>
          <a:solidFill>
            <a:schemeClr val="tx2">
              <a:alpha val="45000"/>
            </a:schemeClr>
          </a:solidFill>
        </p:grpSpPr>
        <p:sp>
          <p:nvSpPr>
            <p:cNvPr id="127" name="Rectangle 5">
              <a:extLst>
                <a:ext uri="{FF2B5EF4-FFF2-40B4-BE49-F238E27FC236}">
                  <a16:creationId xmlns:a16="http://schemas.microsoft.com/office/drawing/2014/main" id="{43D63E8F-FD8A-4CE3-B7C9-3E9E2B66B5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88" name="Freeform 6">
              <a:extLst>
                <a:ext uri="{FF2B5EF4-FFF2-40B4-BE49-F238E27FC236}">
                  <a16:creationId xmlns:a16="http://schemas.microsoft.com/office/drawing/2014/main" id="{D107D890-1831-46D8-90FB-F2FC0B2884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9" name="Freeform 7">
              <a:extLst>
                <a:ext uri="{FF2B5EF4-FFF2-40B4-BE49-F238E27FC236}">
                  <a16:creationId xmlns:a16="http://schemas.microsoft.com/office/drawing/2014/main" id="{02440904-A4EC-4F72-8E22-AAF4D9DB5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0" name="Freeform 8">
              <a:extLst>
                <a:ext uri="{FF2B5EF4-FFF2-40B4-BE49-F238E27FC236}">
                  <a16:creationId xmlns:a16="http://schemas.microsoft.com/office/drawing/2014/main" id="{625E9C1F-1569-416B-A85C-FA14348722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1" name="Freeform 9">
              <a:extLst>
                <a:ext uri="{FF2B5EF4-FFF2-40B4-BE49-F238E27FC236}">
                  <a16:creationId xmlns:a16="http://schemas.microsoft.com/office/drawing/2014/main" id="{3A186C77-43BF-4B1B-8170-48944F3057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2" name="Freeform 10">
              <a:extLst>
                <a:ext uri="{FF2B5EF4-FFF2-40B4-BE49-F238E27FC236}">
                  <a16:creationId xmlns:a16="http://schemas.microsoft.com/office/drawing/2014/main" id="{FA8D72C1-8526-44B4-9333-5E0057ECC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3" name="Freeform 11">
              <a:extLst>
                <a:ext uri="{FF2B5EF4-FFF2-40B4-BE49-F238E27FC236}">
                  <a16:creationId xmlns:a16="http://schemas.microsoft.com/office/drawing/2014/main" id="{790E4BA0-9C47-48B6-AA4A-8FC22DA95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4" name="Freeform 12">
              <a:extLst>
                <a:ext uri="{FF2B5EF4-FFF2-40B4-BE49-F238E27FC236}">
                  <a16:creationId xmlns:a16="http://schemas.microsoft.com/office/drawing/2014/main" id="{FD051475-431F-4B9D-94C6-7B49A69582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5" name="Freeform 13">
              <a:extLst>
                <a:ext uri="{FF2B5EF4-FFF2-40B4-BE49-F238E27FC236}">
                  <a16:creationId xmlns:a16="http://schemas.microsoft.com/office/drawing/2014/main" id="{82255D2F-85A1-4A19-8BC4-EB2715F36C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6" name="Freeform 14">
              <a:extLst>
                <a:ext uri="{FF2B5EF4-FFF2-40B4-BE49-F238E27FC236}">
                  <a16:creationId xmlns:a16="http://schemas.microsoft.com/office/drawing/2014/main" id="{EBC3A004-9794-4EFA-83F0-989248797C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7" name="Freeform 15">
              <a:extLst>
                <a:ext uri="{FF2B5EF4-FFF2-40B4-BE49-F238E27FC236}">
                  <a16:creationId xmlns:a16="http://schemas.microsoft.com/office/drawing/2014/main" id="{6EFD9FC3-E11A-44E3-BCAC-A07F3C601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8" name="Line 16">
              <a:extLst>
                <a:ext uri="{FF2B5EF4-FFF2-40B4-BE49-F238E27FC236}">
                  <a16:creationId xmlns:a16="http://schemas.microsoft.com/office/drawing/2014/main" id="{AB6AB6F7-6592-4028-B349-1C0E53A29C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199" name="Freeform 17">
              <a:extLst>
                <a:ext uri="{FF2B5EF4-FFF2-40B4-BE49-F238E27FC236}">
                  <a16:creationId xmlns:a16="http://schemas.microsoft.com/office/drawing/2014/main" id="{6C2415E6-F914-4C11-B48B-4910AA6CA6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0" name="Freeform 18">
              <a:extLst>
                <a:ext uri="{FF2B5EF4-FFF2-40B4-BE49-F238E27FC236}">
                  <a16:creationId xmlns:a16="http://schemas.microsoft.com/office/drawing/2014/main" id="{2412013C-072A-489E-851A-CFEF91A9A6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1" name="Freeform 19">
              <a:extLst>
                <a:ext uri="{FF2B5EF4-FFF2-40B4-BE49-F238E27FC236}">
                  <a16:creationId xmlns:a16="http://schemas.microsoft.com/office/drawing/2014/main" id="{DE93DF9F-296F-4DE4-8813-D8C04DE4CF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2" name="Freeform 20">
              <a:extLst>
                <a:ext uri="{FF2B5EF4-FFF2-40B4-BE49-F238E27FC236}">
                  <a16:creationId xmlns:a16="http://schemas.microsoft.com/office/drawing/2014/main" id="{F440D966-5030-460C-9916-BF9B915421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3" name="Rectangle 21">
              <a:extLst>
                <a:ext uri="{FF2B5EF4-FFF2-40B4-BE49-F238E27FC236}">
                  <a16:creationId xmlns:a16="http://schemas.microsoft.com/office/drawing/2014/main" id="{1EFE245D-BA05-4F4D-A6E8-40739F48E7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204" name="Freeform 22">
              <a:extLst>
                <a:ext uri="{FF2B5EF4-FFF2-40B4-BE49-F238E27FC236}">
                  <a16:creationId xmlns:a16="http://schemas.microsoft.com/office/drawing/2014/main" id="{ED67811C-F735-441C-98A6-2517EC099A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5" name="Freeform 23">
              <a:extLst>
                <a:ext uri="{FF2B5EF4-FFF2-40B4-BE49-F238E27FC236}">
                  <a16:creationId xmlns:a16="http://schemas.microsoft.com/office/drawing/2014/main" id="{3070FC44-32F9-470F-A131-868F3F1DB7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6" name="Freeform 24">
              <a:extLst>
                <a:ext uri="{FF2B5EF4-FFF2-40B4-BE49-F238E27FC236}">
                  <a16:creationId xmlns:a16="http://schemas.microsoft.com/office/drawing/2014/main" id="{95FB52C7-C779-4E3F-978C-4595FEF868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7" name="Freeform 25">
              <a:extLst>
                <a:ext uri="{FF2B5EF4-FFF2-40B4-BE49-F238E27FC236}">
                  <a16:creationId xmlns:a16="http://schemas.microsoft.com/office/drawing/2014/main" id="{D4EB1759-62AC-4B24-9DC6-E4F8737E8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8" name="Freeform 26">
              <a:extLst>
                <a:ext uri="{FF2B5EF4-FFF2-40B4-BE49-F238E27FC236}">
                  <a16:creationId xmlns:a16="http://schemas.microsoft.com/office/drawing/2014/main" id="{7BF6FB39-864B-4F58-86E8-790E16FB3C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9" name="Freeform 27">
              <a:extLst>
                <a:ext uri="{FF2B5EF4-FFF2-40B4-BE49-F238E27FC236}">
                  <a16:creationId xmlns:a16="http://schemas.microsoft.com/office/drawing/2014/main" id="{5FE4FA46-B51C-43DA-87FC-2644ED117A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0" name="Freeform 28">
              <a:extLst>
                <a:ext uri="{FF2B5EF4-FFF2-40B4-BE49-F238E27FC236}">
                  <a16:creationId xmlns:a16="http://schemas.microsoft.com/office/drawing/2014/main" id="{25DD1322-2D3A-4E7B-B23B-B4F96E02C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1" name="Freeform 29">
              <a:extLst>
                <a:ext uri="{FF2B5EF4-FFF2-40B4-BE49-F238E27FC236}">
                  <a16:creationId xmlns:a16="http://schemas.microsoft.com/office/drawing/2014/main" id="{6E4FFBEB-52BB-494D-AD99-A0F072AB6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2" name="Freeform 30">
              <a:extLst>
                <a:ext uri="{FF2B5EF4-FFF2-40B4-BE49-F238E27FC236}">
                  <a16:creationId xmlns:a16="http://schemas.microsoft.com/office/drawing/2014/main" id="{7DE92406-3F65-4333-BAAA-A9A7B5AEE9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3" name="Freeform 31">
              <a:extLst>
                <a:ext uri="{FF2B5EF4-FFF2-40B4-BE49-F238E27FC236}">
                  <a16:creationId xmlns:a16="http://schemas.microsoft.com/office/drawing/2014/main" id="{B8B0FFC4-D1BB-4BB9-A224-BB78BFD338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FA69112-14EF-4C35-B37A-571D0439DB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1" y="748240"/>
            <a:ext cx="9906000" cy="1117073"/>
          </a:xfrm>
        </p:spPr>
        <p:txBody>
          <a:bodyPr>
            <a:normAutofit/>
          </a:bodyPr>
          <a:lstStyle/>
          <a:p>
            <a:pPr algn="ctr"/>
            <a:r>
              <a:rPr lang="en-US" sz="4000"/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959CD1-237C-4F68-A542-BFA33C59B8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7745" y="2019449"/>
            <a:ext cx="9840911" cy="354171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</a:pPr>
            <a:r>
              <a:rPr lang="en-US" sz="2600"/>
              <a:t>Who are CRC?</a:t>
            </a:r>
          </a:p>
          <a:p>
            <a:pPr>
              <a:lnSpc>
                <a:spcPct val="110000"/>
              </a:lnSpc>
            </a:pPr>
            <a:r>
              <a:rPr lang="en-US" sz="2600"/>
              <a:t>The Drift.</a:t>
            </a:r>
          </a:p>
          <a:p>
            <a:pPr>
              <a:lnSpc>
                <a:spcPct val="110000"/>
              </a:lnSpc>
            </a:pPr>
            <a:r>
              <a:rPr lang="en-US" sz="2600"/>
              <a:t>Who is Pastor Thabo Marais?</a:t>
            </a:r>
          </a:p>
          <a:p>
            <a:pPr>
              <a:lnSpc>
                <a:spcPct val="110000"/>
              </a:lnSpc>
            </a:pPr>
            <a:r>
              <a:rPr lang="en-US" sz="2600"/>
              <a:t>Who joins CRC London?</a:t>
            </a:r>
          </a:p>
          <a:p>
            <a:pPr>
              <a:lnSpc>
                <a:spcPct val="110000"/>
              </a:lnSpc>
            </a:pPr>
            <a:r>
              <a:rPr lang="en-US" sz="2600"/>
              <a:t>My observations on the movement.</a:t>
            </a:r>
          </a:p>
          <a:p>
            <a:pPr>
              <a:lnSpc>
                <a:spcPct val="110000"/>
              </a:lnSpc>
            </a:pPr>
            <a:r>
              <a:rPr lang="en-US" sz="2600"/>
              <a:t>Q&amp;A</a:t>
            </a:r>
          </a:p>
          <a:p>
            <a:pPr>
              <a:lnSpc>
                <a:spcPct val="110000"/>
              </a:lnSpc>
            </a:pPr>
            <a:r>
              <a:rPr lang="en-US" sz="2600"/>
              <a:t>Bibliography</a:t>
            </a:r>
          </a:p>
          <a:p>
            <a:pPr>
              <a:lnSpc>
                <a:spcPct val="110000"/>
              </a:lnSpc>
            </a:pPr>
            <a:endParaRPr lang="en-US" sz="2200"/>
          </a:p>
          <a:p>
            <a:pPr>
              <a:lnSpc>
                <a:spcPct val="110000"/>
              </a:lnSpc>
            </a:pPr>
            <a:endParaRPr lang="en-US" sz="2200"/>
          </a:p>
        </p:txBody>
      </p:sp>
      <p:grpSp>
        <p:nvGrpSpPr>
          <p:cNvPr id="215" name="Group 214">
            <a:extLst>
              <a:ext uri="{FF2B5EF4-FFF2-40B4-BE49-F238E27FC236}">
                <a16:creationId xmlns:a16="http://schemas.microsoft.com/office/drawing/2014/main" id="{8DB4BB99-C854-45F9-BED1-63D15E3A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64912" y="0"/>
            <a:ext cx="674688" cy="6848476"/>
            <a:chOff x="11364912" y="0"/>
            <a:chExt cx="674688" cy="6848476"/>
          </a:xfrm>
          <a:solidFill>
            <a:schemeClr val="tx2">
              <a:alpha val="45000"/>
            </a:schemeClr>
          </a:solidFill>
        </p:grpSpPr>
        <p:sp>
          <p:nvSpPr>
            <p:cNvPr id="216" name="Freeform 32">
              <a:extLst>
                <a:ext uri="{FF2B5EF4-FFF2-40B4-BE49-F238E27FC236}">
                  <a16:creationId xmlns:a16="http://schemas.microsoft.com/office/drawing/2014/main" id="{5D1CCC4C-284C-4BF6-97D9-D97467463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83975" y="0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7" name="Freeform 33">
              <a:extLst>
                <a:ext uri="{FF2B5EF4-FFF2-40B4-BE49-F238E27FC236}">
                  <a16:creationId xmlns:a16="http://schemas.microsoft.com/office/drawing/2014/main" id="{35D82D1B-EB09-4028-9107-D60B547C7B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364912" y="47466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8" name="Freeform 34">
              <a:extLst>
                <a:ext uri="{FF2B5EF4-FFF2-40B4-BE49-F238E27FC236}">
                  <a16:creationId xmlns:a16="http://schemas.microsoft.com/office/drawing/2014/main" id="{1389EE93-8059-437E-8507-7557AD68FB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1612" y="1539875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9" name="Freeform 35">
              <a:extLst>
                <a:ext uri="{FF2B5EF4-FFF2-40B4-BE49-F238E27FC236}">
                  <a16:creationId xmlns:a16="http://schemas.microsoft.com/office/drawing/2014/main" id="{377C05DC-75FF-4426-A34F-DBF0C7E7BE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31600" y="569436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0" name="Freeform 36">
              <a:extLst>
                <a:ext uri="{FF2B5EF4-FFF2-40B4-BE49-F238E27FC236}">
                  <a16:creationId xmlns:a16="http://schemas.microsoft.com/office/drawing/2014/main" id="{03D385C8-866D-437D-91B1-2E3ECDD88E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72900" y="5551488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1" name="Freeform 37">
              <a:extLst>
                <a:ext uri="{FF2B5EF4-FFF2-40B4-BE49-F238E27FC236}">
                  <a16:creationId xmlns:a16="http://schemas.microsoft.com/office/drawing/2014/main" id="{3F649CBB-748F-4C79-A14F-C531C40B08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10987" y="4763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2" name="Freeform 38">
              <a:extLst>
                <a:ext uri="{FF2B5EF4-FFF2-40B4-BE49-F238E27FC236}">
                  <a16:creationId xmlns:a16="http://schemas.microsoft.com/office/drawing/2014/main" id="{7F4622C0-84AF-41F1-9128-FE73CADD3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6375" y="4867275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3" name="Freeform 39">
              <a:extLst>
                <a:ext uri="{FF2B5EF4-FFF2-40B4-BE49-F238E27FC236}">
                  <a16:creationId xmlns:a16="http://schemas.microsoft.com/office/drawing/2014/main" id="{CC6F29C1-A471-4CDE-8C21-E4B15C5EF4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41112" y="5046663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4" name="Freeform 40">
              <a:extLst>
                <a:ext uri="{FF2B5EF4-FFF2-40B4-BE49-F238E27FC236}">
                  <a16:creationId xmlns:a16="http://schemas.microsoft.com/office/drawing/2014/main" id="{67F5B7DA-86C7-4AE0-96B6-D7F5AA51E2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49100" y="64166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5" name="Rectangle 41">
              <a:extLst>
                <a:ext uri="{FF2B5EF4-FFF2-40B4-BE49-F238E27FC236}">
                  <a16:creationId xmlns:a16="http://schemas.microsoft.com/office/drawing/2014/main" id="{0FA481E3-0439-484A-AC9B-19D58B98E4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39587" y="6596063"/>
              <a:ext cx="23813" cy="2524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</p:grpSp>
    </p:spTree>
    <p:extLst>
      <p:ext uri="{BB962C8B-B14F-4D97-AF65-F5344CB8AC3E}">
        <p14:creationId xmlns:p14="http://schemas.microsoft.com/office/powerpoint/2010/main" val="4094893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" name="Rectangle 91">
            <a:extLst>
              <a:ext uri="{FF2B5EF4-FFF2-40B4-BE49-F238E27FC236}">
                <a16:creationId xmlns:a16="http://schemas.microsoft.com/office/drawing/2014/main" id="{CB2E6072-4A58-4A16-85F6-67A0FE223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4" name="Group 93">
            <a:extLst>
              <a:ext uri="{FF2B5EF4-FFF2-40B4-BE49-F238E27FC236}">
                <a16:creationId xmlns:a16="http://schemas.microsoft.com/office/drawing/2014/main" id="{AC1DD88D-B6CF-4188-B28E-41DA602F7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20788" cy="6858001"/>
            <a:chOff x="-14288" y="0"/>
            <a:chExt cx="1220788" cy="6858001"/>
          </a:xfrm>
          <a:solidFill>
            <a:schemeClr val="tx1">
              <a:alpha val="20000"/>
            </a:schemeClr>
          </a:solidFill>
        </p:grpSpPr>
        <p:sp>
          <p:nvSpPr>
            <p:cNvPr id="95" name="Rectangle 5">
              <a:extLst>
                <a:ext uri="{FF2B5EF4-FFF2-40B4-BE49-F238E27FC236}">
                  <a16:creationId xmlns:a16="http://schemas.microsoft.com/office/drawing/2014/main" id="{D3E3CAB9-DCE4-4BB4-8035-1C555687E8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96" name="Freeform 6">
              <a:extLst>
                <a:ext uri="{FF2B5EF4-FFF2-40B4-BE49-F238E27FC236}">
                  <a16:creationId xmlns:a16="http://schemas.microsoft.com/office/drawing/2014/main" id="{1C73697E-66AC-47EA-B546-A464118217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7">
              <a:extLst>
                <a:ext uri="{FF2B5EF4-FFF2-40B4-BE49-F238E27FC236}">
                  <a16:creationId xmlns:a16="http://schemas.microsoft.com/office/drawing/2014/main" id="{FEDE7D70-C48F-41C0-81C9-FEAA9D087A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8">
              <a:extLst>
                <a:ext uri="{FF2B5EF4-FFF2-40B4-BE49-F238E27FC236}">
                  <a16:creationId xmlns:a16="http://schemas.microsoft.com/office/drawing/2014/main" id="{3440900A-0FBF-4FD1-8858-4FF7CBA9DA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9">
              <a:extLst>
                <a:ext uri="{FF2B5EF4-FFF2-40B4-BE49-F238E27FC236}">
                  <a16:creationId xmlns:a16="http://schemas.microsoft.com/office/drawing/2014/main" id="{067322B1-143D-436E-8636-545FF80BAA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10">
              <a:extLst>
                <a:ext uri="{FF2B5EF4-FFF2-40B4-BE49-F238E27FC236}">
                  <a16:creationId xmlns:a16="http://schemas.microsoft.com/office/drawing/2014/main" id="{434C71DB-4BBA-4549-B8DD-AFB76D4910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11">
              <a:extLst>
                <a:ext uri="{FF2B5EF4-FFF2-40B4-BE49-F238E27FC236}">
                  <a16:creationId xmlns:a16="http://schemas.microsoft.com/office/drawing/2014/main" id="{70B35077-9685-478A-ABBC-26F30348B5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12">
              <a:extLst>
                <a:ext uri="{FF2B5EF4-FFF2-40B4-BE49-F238E27FC236}">
                  <a16:creationId xmlns:a16="http://schemas.microsoft.com/office/drawing/2014/main" id="{EEA0FAF8-0409-4BB8-AE76-8647169A55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13">
              <a:extLst>
                <a:ext uri="{FF2B5EF4-FFF2-40B4-BE49-F238E27FC236}">
                  <a16:creationId xmlns:a16="http://schemas.microsoft.com/office/drawing/2014/main" id="{BC52E7D3-D280-4C24-9FB4-30F6457CF1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14">
              <a:extLst>
                <a:ext uri="{FF2B5EF4-FFF2-40B4-BE49-F238E27FC236}">
                  <a16:creationId xmlns:a16="http://schemas.microsoft.com/office/drawing/2014/main" id="{113A5141-29C7-4774-8F40-CD34C896EF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15">
              <a:extLst>
                <a:ext uri="{FF2B5EF4-FFF2-40B4-BE49-F238E27FC236}">
                  <a16:creationId xmlns:a16="http://schemas.microsoft.com/office/drawing/2014/main" id="{2E2C72FC-0A41-4AB2-A0D9-9828EFAB2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Line 16">
              <a:extLst>
                <a:ext uri="{FF2B5EF4-FFF2-40B4-BE49-F238E27FC236}">
                  <a16:creationId xmlns:a16="http://schemas.microsoft.com/office/drawing/2014/main" id="{D84C1857-D82C-408D-93BB-DBA79028A7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107" name="Freeform 17">
              <a:extLst>
                <a:ext uri="{FF2B5EF4-FFF2-40B4-BE49-F238E27FC236}">
                  <a16:creationId xmlns:a16="http://schemas.microsoft.com/office/drawing/2014/main" id="{0D64DCE2-6B04-4D06-9274-6504BF95D5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8" name="Freeform 18">
              <a:extLst>
                <a:ext uri="{FF2B5EF4-FFF2-40B4-BE49-F238E27FC236}">
                  <a16:creationId xmlns:a16="http://schemas.microsoft.com/office/drawing/2014/main" id="{4C8D45D3-D06B-4794-B836-648C9CF49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19">
              <a:extLst>
                <a:ext uri="{FF2B5EF4-FFF2-40B4-BE49-F238E27FC236}">
                  <a16:creationId xmlns:a16="http://schemas.microsoft.com/office/drawing/2014/main" id="{43BB9D13-E3C3-4255-9325-90AE0D42EF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20">
              <a:extLst>
                <a:ext uri="{FF2B5EF4-FFF2-40B4-BE49-F238E27FC236}">
                  <a16:creationId xmlns:a16="http://schemas.microsoft.com/office/drawing/2014/main" id="{0D3929C1-961C-4327-88FA-3188DE45A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Rectangle 21">
              <a:extLst>
                <a:ext uri="{FF2B5EF4-FFF2-40B4-BE49-F238E27FC236}">
                  <a16:creationId xmlns:a16="http://schemas.microsoft.com/office/drawing/2014/main" id="{F343DAD3-E142-4DB7-9946-9CE86AE6D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12" name="Freeform 22">
              <a:extLst>
                <a:ext uri="{FF2B5EF4-FFF2-40B4-BE49-F238E27FC236}">
                  <a16:creationId xmlns:a16="http://schemas.microsoft.com/office/drawing/2014/main" id="{4A190F48-6D09-46E7-B536-AFED58FAA4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23">
              <a:extLst>
                <a:ext uri="{FF2B5EF4-FFF2-40B4-BE49-F238E27FC236}">
                  <a16:creationId xmlns:a16="http://schemas.microsoft.com/office/drawing/2014/main" id="{813869C4-FA8C-4B8E-90E6-CB9F45B331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24">
              <a:extLst>
                <a:ext uri="{FF2B5EF4-FFF2-40B4-BE49-F238E27FC236}">
                  <a16:creationId xmlns:a16="http://schemas.microsoft.com/office/drawing/2014/main" id="{372F4A61-FA38-44D4-819D-912DEA5AB7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Freeform 25">
              <a:extLst>
                <a:ext uri="{FF2B5EF4-FFF2-40B4-BE49-F238E27FC236}">
                  <a16:creationId xmlns:a16="http://schemas.microsoft.com/office/drawing/2014/main" id="{4B074088-9CFB-413C-8CB5-C75295309D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Freeform 26">
              <a:extLst>
                <a:ext uri="{FF2B5EF4-FFF2-40B4-BE49-F238E27FC236}">
                  <a16:creationId xmlns:a16="http://schemas.microsoft.com/office/drawing/2014/main" id="{859E8C95-B6F0-4294-A55B-BEA525759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27">
              <a:extLst>
                <a:ext uri="{FF2B5EF4-FFF2-40B4-BE49-F238E27FC236}">
                  <a16:creationId xmlns:a16="http://schemas.microsoft.com/office/drawing/2014/main" id="{EA3DC508-3E77-43A1-8AFB-29B593B42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28">
              <a:extLst>
                <a:ext uri="{FF2B5EF4-FFF2-40B4-BE49-F238E27FC236}">
                  <a16:creationId xmlns:a16="http://schemas.microsoft.com/office/drawing/2014/main" id="{7DE640D4-340B-424C-B141-EA3AE984B2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9" name="Freeform 29">
              <a:extLst>
                <a:ext uri="{FF2B5EF4-FFF2-40B4-BE49-F238E27FC236}">
                  <a16:creationId xmlns:a16="http://schemas.microsoft.com/office/drawing/2014/main" id="{52874D14-FF21-434A-AC65-C53A40F7FC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0" name="Freeform 30">
              <a:extLst>
                <a:ext uri="{FF2B5EF4-FFF2-40B4-BE49-F238E27FC236}">
                  <a16:creationId xmlns:a16="http://schemas.microsoft.com/office/drawing/2014/main" id="{24422B15-B057-4AE9-9505-83F429DFB7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1" name="Freeform 31">
              <a:extLst>
                <a:ext uri="{FF2B5EF4-FFF2-40B4-BE49-F238E27FC236}">
                  <a16:creationId xmlns:a16="http://schemas.microsoft.com/office/drawing/2014/main" id="{A9E60243-98DE-435F-9C3A-FE22497942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grpSp>
        <p:nvGrpSpPr>
          <p:cNvPr id="123" name="Group 122">
            <a:extLst>
              <a:ext uri="{FF2B5EF4-FFF2-40B4-BE49-F238E27FC236}">
                <a16:creationId xmlns:a16="http://schemas.microsoft.com/office/drawing/2014/main" id="{455E0AD7-882F-4B4C-B3A7-D4E72D48E4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64912" y="0"/>
            <a:ext cx="674688" cy="6848476"/>
            <a:chOff x="11364912" y="0"/>
            <a:chExt cx="674688" cy="6848476"/>
          </a:xfrm>
          <a:solidFill>
            <a:schemeClr val="tx1">
              <a:alpha val="15000"/>
            </a:schemeClr>
          </a:solidFill>
        </p:grpSpPr>
        <p:sp>
          <p:nvSpPr>
            <p:cNvPr id="124" name="Freeform 32">
              <a:extLst>
                <a:ext uri="{FF2B5EF4-FFF2-40B4-BE49-F238E27FC236}">
                  <a16:creationId xmlns:a16="http://schemas.microsoft.com/office/drawing/2014/main" id="{7830B337-37A8-4ADF-B88C-A734E26F96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83975" y="0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5" name="Freeform 33">
              <a:extLst>
                <a:ext uri="{FF2B5EF4-FFF2-40B4-BE49-F238E27FC236}">
                  <a16:creationId xmlns:a16="http://schemas.microsoft.com/office/drawing/2014/main" id="{7996F53E-6131-4949-B65E-262F724B2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364912" y="47466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6" name="Freeform 34">
              <a:extLst>
                <a:ext uri="{FF2B5EF4-FFF2-40B4-BE49-F238E27FC236}">
                  <a16:creationId xmlns:a16="http://schemas.microsoft.com/office/drawing/2014/main" id="{A5E72477-1B92-43FA-ABD1-D9101F31C5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1612" y="1539875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7" name="Freeform 35">
              <a:extLst>
                <a:ext uri="{FF2B5EF4-FFF2-40B4-BE49-F238E27FC236}">
                  <a16:creationId xmlns:a16="http://schemas.microsoft.com/office/drawing/2014/main" id="{4BD17DAA-2B77-45FF-A3AA-9AA2235D61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31600" y="569436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8" name="Freeform 36">
              <a:extLst>
                <a:ext uri="{FF2B5EF4-FFF2-40B4-BE49-F238E27FC236}">
                  <a16:creationId xmlns:a16="http://schemas.microsoft.com/office/drawing/2014/main" id="{B408CF24-608A-4ECC-AF3B-B4C548F1BB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72900" y="5551488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9" name="Freeform 37">
              <a:extLst>
                <a:ext uri="{FF2B5EF4-FFF2-40B4-BE49-F238E27FC236}">
                  <a16:creationId xmlns:a16="http://schemas.microsoft.com/office/drawing/2014/main" id="{F1CE5AA5-B482-446E-8EAC-5B1973DB5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10987" y="4763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0" name="Freeform 38">
              <a:extLst>
                <a:ext uri="{FF2B5EF4-FFF2-40B4-BE49-F238E27FC236}">
                  <a16:creationId xmlns:a16="http://schemas.microsoft.com/office/drawing/2014/main" id="{2F607697-1F29-43C0-8A24-690043FD21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6375" y="4867275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1" name="Freeform 39">
              <a:extLst>
                <a:ext uri="{FF2B5EF4-FFF2-40B4-BE49-F238E27FC236}">
                  <a16:creationId xmlns:a16="http://schemas.microsoft.com/office/drawing/2014/main" id="{4AAC6860-2756-4924-B531-9E7B8B35B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41112" y="5046663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2" name="Freeform 40">
              <a:extLst>
                <a:ext uri="{FF2B5EF4-FFF2-40B4-BE49-F238E27FC236}">
                  <a16:creationId xmlns:a16="http://schemas.microsoft.com/office/drawing/2014/main" id="{A724446B-3184-47C7-9D87-1737E709F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49100" y="64166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3" name="Rectangle 41">
              <a:extLst>
                <a:ext uri="{FF2B5EF4-FFF2-40B4-BE49-F238E27FC236}">
                  <a16:creationId xmlns:a16="http://schemas.microsoft.com/office/drawing/2014/main" id="{395B07C3-57BC-4462-8F9D-C6B48AF8B4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39587" y="6596063"/>
              <a:ext cx="23813" cy="2524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</p:grpSp>
      <p:pic>
        <p:nvPicPr>
          <p:cNvPr id="8" name="Picture 5" descr="A person holding a microphone&#10;&#10;Description generated with very high confidence">
            <a:extLst>
              <a:ext uri="{FF2B5EF4-FFF2-40B4-BE49-F238E27FC236}">
                <a16:creationId xmlns:a16="http://schemas.microsoft.com/office/drawing/2014/main" id="{2E4ABC17-050A-43C7-870C-F3A7C70B69C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19385"/>
          <a:stretch/>
        </p:blipFill>
        <p:spPr>
          <a:xfrm>
            <a:off x="-5597" y="1"/>
            <a:ext cx="7558541" cy="3427413"/>
          </a:xfrm>
          <a:custGeom>
            <a:avLst/>
            <a:gdLst>
              <a:gd name="connsiteX0" fmla="*/ 0 w 7558541"/>
              <a:gd name="connsiteY0" fmla="*/ 0 h 3427413"/>
              <a:gd name="connsiteX1" fmla="*/ 7558541 w 7558541"/>
              <a:gd name="connsiteY1" fmla="*/ 0 h 3427413"/>
              <a:gd name="connsiteX2" fmla="*/ 7558541 w 7558541"/>
              <a:gd name="connsiteY2" fmla="*/ 3427413 h 3427413"/>
              <a:gd name="connsiteX3" fmla="*/ 0 w 7558541"/>
              <a:gd name="connsiteY3" fmla="*/ 3427413 h 34274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58541" h="3427413">
                <a:moveTo>
                  <a:pt x="0" y="0"/>
                </a:moveTo>
                <a:lnTo>
                  <a:pt x="7558541" y="0"/>
                </a:lnTo>
                <a:lnTo>
                  <a:pt x="7558541" y="3427413"/>
                </a:lnTo>
                <a:lnTo>
                  <a:pt x="0" y="3427413"/>
                </a:lnTo>
                <a:close/>
              </a:path>
            </a:pathLst>
          </a:custGeom>
        </p:spPr>
      </p:pic>
      <p:pic>
        <p:nvPicPr>
          <p:cNvPr id="9" name="Picture 7" descr="A person holding a sign&#10;&#10;Description generated with high confidence">
            <a:extLst>
              <a:ext uri="{FF2B5EF4-FFF2-40B4-BE49-F238E27FC236}">
                <a16:creationId xmlns:a16="http://schemas.microsoft.com/office/drawing/2014/main" id="{EB190A87-652B-47FF-AA2E-AA6F54B1A82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-2" b="19311"/>
          <a:stretch/>
        </p:blipFill>
        <p:spPr>
          <a:xfrm>
            <a:off x="-5597" y="3427414"/>
            <a:ext cx="7558541" cy="3430587"/>
          </a:xfrm>
          <a:custGeom>
            <a:avLst/>
            <a:gdLst>
              <a:gd name="connsiteX0" fmla="*/ 0 w 7558541"/>
              <a:gd name="connsiteY0" fmla="*/ 0 h 3430587"/>
              <a:gd name="connsiteX1" fmla="*/ 7558541 w 7558541"/>
              <a:gd name="connsiteY1" fmla="*/ 0 h 3430587"/>
              <a:gd name="connsiteX2" fmla="*/ 7558541 w 7558541"/>
              <a:gd name="connsiteY2" fmla="*/ 3430587 h 3430587"/>
              <a:gd name="connsiteX3" fmla="*/ 0 w 7558541"/>
              <a:gd name="connsiteY3" fmla="*/ 3430587 h 34305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58541" h="3430587">
                <a:moveTo>
                  <a:pt x="0" y="0"/>
                </a:moveTo>
                <a:lnTo>
                  <a:pt x="7558541" y="0"/>
                </a:lnTo>
                <a:lnTo>
                  <a:pt x="7558541" y="3430587"/>
                </a:lnTo>
                <a:lnTo>
                  <a:pt x="0" y="3430587"/>
                </a:lnTo>
                <a:close/>
              </a:path>
            </a:pathLst>
          </a:custGeom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8BB1B6A-498F-4B30-9B92-4098362D6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55895" y="-464"/>
            <a:ext cx="2646" cy="6858465"/>
          </a:xfrm>
          <a:prstGeom prst="line">
            <a:avLst/>
          </a:prstGeom>
          <a:solidFill>
            <a:schemeClr val="tx2">
              <a:alpha val="60000"/>
            </a:schemeClr>
          </a:solidFill>
          <a:ln w="19050">
            <a:solidFill>
              <a:schemeClr val="tx2">
                <a:alpha val="60000"/>
              </a:schemeClr>
            </a:solidFill>
          </a:ln>
          <a:effectLst>
            <a:outerShdw blurRad="50800" dist="38100" dir="2700000" algn="tl" rotWithShape="0">
              <a:srgbClr val="000000">
                <a:alpha val="58000"/>
              </a:srgbClr>
            </a:outerShdw>
          </a:effectLst>
        </p:spPr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2AA79EC-5CD1-463F-9EF5-5E80483D6F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5597" y="3427414"/>
            <a:ext cx="7558541" cy="0"/>
          </a:xfrm>
          <a:prstGeom prst="line">
            <a:avLst/>
          </a:prstGeom>
          <a:solidFill>
            <a:schemeClr val="tx2">
              <a:alpha val="60000"/>
            </a:schemeClr>
          </a:solidFill>
          <a:ln w="19050">
            <a:solidFill>
              <a:schemeClr val="tx2">
                <a:alpha val="60000"/>
              </a:schemeClr>
            </a:solidFill>
          </a:ln>
          <a:effectLst>
            <a:outerShdw blurRad="50800" dist="38100" dir="2700000" algn="tl" rotWithShape="0">
              <a:srgbClr val="000000">
                <a:alpha val="58000"/>
              </a:srgbClr>
            </a:outerShdw>
          </a:effectLst>
        </p:spPr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630CBB80-32CF-4944-804C-15F74757FF34}"/>
              </a:ext>
            </a:extLst>
          </p:cNvPr>
          <p:cNvSpPr txBox="1"/>
          <p:nvPr/>
        </p:nvSpPr>
        <p:spPr>
          <a:xfrm>
            <a:off x="7023021" y="3124371"/>
            <a:ext cx="655529" cy="30777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solidFill>
                  <a:schemeClr val="tx1">
                    <a:lumMod val="50000"/>
                  </a:schemeClr>
                </a:solidFill>
              </a:rPr>
              <a:t>Fig 1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90D01C9-60FC-4FE4-87F8-E1DEE524A675}"/>
              </a:ext>
            </a:extLst>
          </p:cNvPr>
          <p:cNvSpPr txBox="1"/>
          <p:nvPr/>
        </p:nvSpPr>
        <p:spPr>
          <a:xfrm>
            <a:off x="7023021" y="6547849"/>
            <a:ext cx="655529" cy="30777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solidFill>
                  <a:schemeClr val="tx1">
                    <a:lumMod val="50000"/>
                  </a:schemeClr>
                </a:solidFill>
              </a:rPr>
              <a:t>Fig 2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7127F5FE-4956-47DC-912E-3354158EAF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93065" y="2261"/>
            <a:ext cx="3708073" cy="146419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latin typeface="Tw Cen MT"/>
              </a:rPr>
              <a:t>Who are CRC</a:t>
            </a:r>
            <a:r>
              <a:rPr lang="en-US" b="0" i="0" u="none" strike="noStrike" cap="all">
                <a:solidFill>
                  <a:srgbClr val="FFFFFF"/>
                </a:solidFill>
                <a:latin typeface="Tw Cen MT"/>
              </a:rPr>
              <a:t>?</a:t>
            </a:r>
            <a:endParaRPr lang="en-US" sz="3200"/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A22E4561-AE23-4D3F-9B2E-F0E4DB9163C4}"/>
              </a:ext>
            </a:extLst>
          </p:cNvPr>
          <p:cNvSpPr txBox="1">
            <a:spLocks/>
          </p:cNvSpPr>
          <p:nvPr/>
        </p:nvSpPr>
        <p:spPr>
          <a:xfrm>
            <a:off x="7910600" y="1132583"/>
            <a:ext cx="3380027" cy="548130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SzPct val="125000"/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200">
                <a:solidFill>
                  <a:srgbClr val="FFFFFF"/>
                </a:solidFill>
              </a:rPr>
              <a:t>   </a:t>
            </a:r>
            <a:r>
              <a:rPr lang="en-US">
                <a:solidFill>
                  <a:srgbClr val="FFFFFF"/>
                </a:solidFill>
              </a:rPr>
              <a:t>Established in 1994 In South Africa.</a:t>
            </a:r>
          </a:p>
          <a:p>
            <a:r>
              <a:rPr lang="en-US">
                <a:solidFill>
                  <a:srgbClr val="FFFFFF"/>
                </a:solidFill>
              </a:rPr>
              <a:t>Pentecostal church, they believe in the gifts of the spirit.</a:t>
            </a:r>
          </a:p>
          <a:p>
            <a:pPr>
              <a:lnSpc>
                <a:spcPct val="110000"/>
              </a:lnSpc>
            </a:pPr>
            <a:r>
              <a:rPr lang="en-US">
                <a:solidFill>
                  <a:srgbClr val="FFFFFF"/>
                </a:solidFill>
              </a:rPr>
              <a:t>Believe in the 10% tithe to the church, referring to the book of Malachi.</a:t>
            </a:r>
          </a:p>
          <a:p>
            <a:pPr>
              <a:lnSpc>
                <a:spcPct val="110000"/>
              </a:lnSpc>
            </a:pPr>
            <a:r>
              <a:rPr lang="en-US">
                <a:solidFill>
                  <a:srgbClr val="FFFFFF"/>
                </a:solidFill>
              </a:rPr>
              <a:t>They are big fans of the law of attraction and the power of positive thinking.</a:t>
            </a:r>
          </a:p>
          <a:p>
            <a:pPr>
              <a:lnSpc>
                <a:spcPct val="110000"/>
              </a:lnSpc>
            </a:pPr>
            <a:endParaRPr lang="en-US" sz="22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18539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person, music, holding&#10;&#10;Description generated with very high confidence">
            <a:extLst>
              <a:ext uri="{FF2B5EF4-FFF2-40B4-BE49-F238E27FC236}">
                <a16:creationId xmlns:a16="http://schemas.microsoft.com/office/drawing/2014/main" id="{18425473-D859-490C-8E5F-72142D99FF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3" b="4439"/>
          <a:stretch/>
        </p:blipFill>
        <p:spPr>
          <a:xfrm>
            <a:off x="321731" y="321731"/>
            <a:ext cx="5728548" cy="3079194"/>
          </a:xfrm>
          <a:prstGeom prst="rect">
            <a:avLst/>
          </a:prstGeom>
        </p:spPr>
      </p:pic>
      <p:pic>
        <p:nvPicPr>
          <p:cNvPr id="6" name="Picture 6" descr="A picture containing person, music, man, glasses&#10;&#10;Description generated with very high confidence">
            <a:extLst>
              <a:ext uri="{FF2B5EF4-FFF2-40B4-BE49-F238E27FC236}">
                <a16:creationId xmlns:a16="http://schemas.microsoft.com/office/drawing/2014/main" id="{E6AF6602-19FB-452C-82C7-2449AD9AFFF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-3" b="4439"/>
          <a:stretch/>
        </p:blipFill>
        <p:spPr>
          <a:xfrm>
            <a:off x="6141719" y="321731"/>
            <a:ext cx="5728547" cy="3079194"/>
          </a:xfrm>
          <a:prstGeom prst="rect">
            <a:avLst/>
          </a:prstGeom>
        </p:spPr>
      </p:pic>
      <p:pic>
        <p:nvPicPr>
          <p:cNvPr id="2" name="Picture 2" descr="A large white building&#10;&#10;Description generated with high confidence">
            <a:extLst>
              <a:ext uri="{FF2B5EF4-FFF2-40B4-BE49-F238E27FC236}">
                <a16:creationId xmlns:a16="http://schemas.microsoft.com/office/drawing/2014/main" id="{EE9D6C97-C021-40E6-B82E-40056FCFA18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5233" r="-3" b="-3"/>
          <a:stretch/>
        </p:blipFill>
        <p:spPr>
          <a:xfrm>
            <a:off x="321730" y="3489159"/>
            <a:ext cx="5728548" cy="3047107"/>
          </a:xfrm>
          <a:prstGeom prst="rect">
            <a:avLst/>
          </a:prstGeom>
        </p:spPr>
      </p:pic>
      <p:pic>
        <p:nvPicPr>
          <p:cNvPr id="4" name="Picture 4" descr="A person holding a microphone&#10;&#10;Description generated with very high confidence">
            <a:extLst>
              <a:ext uri="{FF2B5EF4-FFF2-40B4-BE49-F238E27FC236}">
                <a16:creationId xmlns:a16="http://schemas.microsoft.com/office/drawing/2014/main" id="{426175BD-5139-478C-9A9E-C82A0455EB3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-3" b="5435"/>
          <a:stretch/>
        </p:blipFill>
        <p:spPr>
          <a:xfrm>
            <a:off x="6141718" y="3489159"/>
            <a:ext cx="5728547" cy="304710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E472CE7-9EA1-4AC4-9BBF-3B4426939F0B}"/>
              </a:ext>
            </a:extLst>
          </p:cNvPr>
          <p:cNvSpPr txBox="1"/>
          <p:nvPr/>
        </p:nvSpPr>
        <p:spPr>
          <a:xfrm>
            <a:off x="5500083" y="3091240"/>
            <a:ext cx="655529" cy="30777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solidFill>
                  <a:schemeClr val="tx1">
                    <a:lumMod val="50000"/>
                  </a:schemeClr>
                </a:solidFill>
              </a:rPr>
              <a:t>Fig 3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944DBA8-7E90-492D-A609-0D7F673B2866}"/>
              </a:ext>
            </a:extLst>
          </p:cNvPr>
          <p:cNvSpPr txBox="1"/>
          <p:nvPr/>
        </p:nvSpPr>
        <p:spPr>
          <a:xfrm>
            <a:off x="11323927" y="3091240"/>
            <a:ext cx="655529" cy="30777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solidFill>
                  <a:schemeClr val="tx1">
                    <a:lumMod val="50000"/>
                  </a:schemeClr>
                </a:solidFill>
              </a:rPr>
              <a:t>Fig 4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2AF8E6C-73B3-478F-880A-A2433A3C033D}"/>
              </a:ext>
            </a:extLst>
          </p:cNvPr>
          <p:cNvSpPr txBox="1"/>
          <p:nvPr/>
        </p:nvSpPr>
        <p:spPr>
          <a:xfrm>
            <a:off x="5472699" y="6227588"/>
            <a:ext cx="655529" cy="30777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solidFill>
                  <a:schemeClr val="tx1">
                    <a:lumMod val="50000"/>
                  </a:schemeClr>
                </a:solidFill>
              </a:rPr>
              <a:t>Fig 5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F8E0054-D8A2-4BF3-8D47-E1156640B831}"/>
              </a:ext>
            </a:extLst>
          </p:cNvPr>
          <p:cNvSpPr txBox="1"/>
          <p:nvPr/>
        </p:nvSpPr>
        <p:spPr>
          <a:xfrm>
            <a:off x="11323927" y="6227588"/>
            <a:ext cx="655529" cy="30777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solidFill>
                  <a:schemeClr val="tx1">
                    <a:lumMod val="50000"/>
                  </a:schemeClr>
                </a:solidFill>
              </a:rPr>
              <a:t>Fig 6</a:t>
            </a:r>
          </a:p>
        </p:txBody>
      </p:sp>
    </p:spTree>
    <p:extLst>
      <p:ext uri="{BB962C8B-B14F-4D97-AF65-F5344CB8AC3E}">
        <p14:creationId xmlns:p14="http://schemas.microsoft.com/office/powerpoint/2010/main" val="22692855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FEE44AB-933A-44D5-80C8-5EADCBD63B07}"/>
              </a:ext>
            </a:extLst>
          </p:cNvPr>
          <p:cNvSpPr txBox="1"/>
          <p:nvPr/>
        </p:nvSpPr>
        <p:spPr>
          <a:xfrm>
            <a:off x="607046" y="6154934"/>
            <a:ext cx="655529" cy="30777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solidFill>
                  <a:schemeClr val="tx1">
                    <a:lumMod val="50000"/>
                  </a:schemeClr>
                </a:solidFill>
              </a:rPr>
              <a:t>Vid 1</a:t>
            </a:r>
          </a:p>
        </p:txBody>
      </p:sp>
      <p:pic>
        <p:nvPicPr>
          <p:cNvPr id="6" name="Picture 6">
            <a:hlinkClick r:id="" action="ppaction://media"/>
            <a:extLst>
              <a:ext uri="{FF2B5EF4-FFF2-40B4-BE49-F238E27FC236}">
                <a16:creationId xmlns:a16="http://schemas.microsoft.com/office/drawing/2014/main" id="{1AB9FD12-836C-4DFB-AC25-8D43F09613B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306753" y="379279"/>
            <a:ext cx="9560944" cy="6045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46360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0" name="Rectangle 139">
            <a:extLst>
              <a:ext uri="{FF2B5EF4-FFF2-40B4-BE49-F238E27FC236}">
                <a16:creationId xmlns:a16="http://schemas.microsoft.com/office/drawing/2014/main" id="{CB2E6072-4A58-4A16-85F6-67A0FE223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2" name="Group 141">
            <a:extLst>
              <a:ext uri="{FF2B5EF4-FFF2-40B4-BE49-F238E27FC236}">
                <a16:creationId xmlns:a16="http://schemas.microsoft.com/office/drawing/2014/main" id="{AC1DD88D-B6CF-4188-B28E-41DA602F7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20788" cy="6858001"/>
            <a:chOff x="-14288" y="0"/>
            <a:chExt cx="1220788" cy="6858001"/>
          </a:xfrm>
          <a:solidFill>
            <a:schemeClr val="tx1">
              <a:alpha val="20000"/>
            </a:schemeClr>
          </a:solidFill>
        </p:grpSpPr>
        <p:sp>
          <p:nvSpPr>
            <p:cNvPr id="143" name="Rectangle 5">
              <a:extLst>
                <a:ext uri="{FF2B5EF4-FFF2-40B4-BE49-F238E27FC236}">
                  <a16:creationId xmlns:a16="http://schemas.microsoft.com/office/drawing/2014/main" id="{D3E3CAB9-DCE4-4BB4-8035-1C555687E8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44" name="Freeform 6">
              <a:extLst>
                <a:ext uri="{FF2B5EF4-FFF2-40B4-BE49-F238E27FC236}">
                  <a16:creationId xmlns:a16="http://schemas.microsoft.com/office/drawing/2014/main" id="{1C73697E-66AC-47EA-B546-A464118217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5" name="Freeform 7">
              <a:extLst>
                <a:ext uri="{FF2B5EF4-FFF2-40B4-BE49-F238E27FC236}">
                  <a16:creationId xmlns:a16="http://schemas.microsoft.com/office/drawing/2014/main" id="{FEDE7D70-C48F-41C0-81C9-FEAA9D087A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6" name="Freeform 8">
              <a:extLst>
                <a:ext uri="{FF2B5EF4-FFF2-40B4-BE49-F238E27FC236}">
                  <a16:creationId xmlns:a16="http://schemas.microsoft.com/office/drawing/2014/main" id="{3440900A-0FBF-4FD1-8858-4FF7CBA9DA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7" name="Freeform 9">
              <a:extLst>
                <a:ext uri="{FF2B5EF4-FFF2-40B4-BE49-F238E27FC236}">
                  <a16:creationId xmlns:a16="http://schemas.microsoft.com/office/drawing/2014/main" id="{067322B1-143D-436E-8636-545FF80BAA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8" name="Freeform 10">
              <a:extLst>
                <a:ext uri="{FF2B5EF4-FFF2-40B4-BE49-F238E27FC236}">
                  <a16:creationId xmlns:a16="http://schemas.microsoft.com/office/drawing/2014/main" id="{434C71DB-4BBA-4549-B8DD-AFB76D4910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9" name="Freeform 11">
              <a:extLst>
                <a:ext uri="{FF2B5EF4-FFF2-40B4-BE49-F238E27FC236}">
                  <a16:creationId xmlns:a16="http://schemas.microsoft.com/office/drawing/2014/main" id="{70B35077-9685-478A-ABBC-26F30348B5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0" name="Freeform 12">
              <a:extLst>
                <a:ext uri="{FF2B5EF4-FFF2-40B4-BE49-F238E27FC236}">
                  <a16:creationId xmlns:a16="http://schemas.microsoft.com/office/drawing/2014/main" id="{EEA0FAF8-0409-4BB8-AE76-8647169A55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1" name="Freeform 13">
              <a:extLst>
                <a:ext uri="{FF2B5EF4-FFF2-40B4-BE49-F238E27FC236}">
                  <a16:creationId xmlns:a16="http://schemas.microsoft.com/office/drawing/2014/main" id="{BC52E7D3-D280-4C24-9FB4-30F6457CF1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2" name="Freeform 14">
              <a:extLst>
                <a:ext uri="{FF2B5EF4-FFF2-40B4-BE49-F238E27FC236}">
                  <a16:creationId xmlns:a16="http://schemas.microsoft.com/office/drawing/2014/main" id="{113A5141-29C7-4774-8F40-CD34C896EF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3" name="Freeform 15">
              <a:extLst>
                <a:ext uri="{FF2B5EF4-FFF2-40B4-BE49-F238E27FC236}">
                  <a16:creationId xmlns:a16="http://schemas.microsoft.com/office/drawing/2014/main" id="{2E2C72FC-0A41-4AB2-A0D9-9828EFAB2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4" name="Line 16">
              <a:extLst>
                <a:ext uri="{FF2B5EF4-FFF2-40B4-BE49-F238E27FC236}">
                  <a16:creationId xmlns:a16="http://schemas.microsoft.com/office/drawing/2014/main" id="{D84C1857-D82C-408D-93BB-DBA79028A7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155" name="Freeform 17">
              <a:extLst>
                <a:ext uri="{FF2B5EF4-FFF2-40B4-BE49-F238E27FC236}">
                  <a16:creationId xmlns:a16="http://schemas.microsoft.com/office/drawing/2014/main" id="{0D64DCE2-6B04-4D06-9274-6504BF95D5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6" name="Freeform 18">
              <a:extLst>
                <a:ext uri="{FF2B5EF4-FFF2-40B4-BE49-F238E27FC236}">
                  <a16:creationId xmlns:a16="http://schemas.microsoft.com/office/drawing/2014/main" id="{4C8D45D3-D06B-4794-B836-648C9CF49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7" name="Freeform 19">
              <a:extLst>
                <a:ext uri="{FF2B5EF4-FFF2-40B4-BE49-F238E27FC236}">
                  <a16:creationId xmlns:a16="http://schemas.microsoft.com/office/drawing/2014/main" id="{43BB9D13-E3C3-4255-9325-90AE0D42EF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8" name="Freeform 20">
              <a:extLst>
                <a:ext uri="{FF2B5EF4-FFF2-40B4-BE49-F238E27FC236}">
                  <a16:creationId xmlns:a16="http://schemas.microsoft.com/office/drawing/2014/main" id="{0D3929C1-961C-4327-88FA-3188DE45A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9" name="Rectangle 21">
              <a:extLst>
                <a:ext uri="{FF2B5EF4-FFF2-40B4-BE49-F238E27FC236}">
                  <a16:creationId xmlns:a16="http://schemas.microsoft.com/office/drawing/2014/main" id="{F343DAD3-E142-4DB7-9946-9CE86AE6D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0" name="Freeform 22">
              <a:extLst>
                <a:ext uri="{FF2B5EF4-FFF2-40B4-BE49-F238E27FC236}">
                  <a16:creationId xmlns:a16="http://schemas.microsoft.com/office/drawing/2014/main" id="{4A190F48-6D09-46E7-B536-AFED58FAA4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1" name="Freeform 23">
              <a:extLst>
                <a:ext uri="{FF2B5EF4-FFF2-40B4-BE49-F238E27FC236}">
                  <a16:creationId xmlns:a16="http://schemas.microsoft.com/office/drawing/2014/main" id="{813869C4-FA8C-4B8E-90E6-CB9F45B331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2" name="Freeform 24">
              <a:extLst>
                <a:ext uri="{FF2B5EF4-FFF2-40B4-BE49-F238E27FC236}">
                  <a16:creationId xmlns:a16="http://schemas.microsoft.com/office/drawing/2014/main" id="{372F4A61-FA38-44D4-819D-912DEA5AB7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3" name="Freeform 25">
              <a:extLst>
                <a:ext uri="{FF2B5EF4-FFF2-40B4-BE49-F238E27FC236}">
                  <a16:creationId xmlns:a16="http://schemas.microsoft.com/office/drawing/2014/main" id="{4B074088-9CFB-413C-8CB5-C75295309D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4" name="Freeform 26">
              <a:extLst>
                <a:ext uri="{FF2B5EF4-FFF2-40B4-BE49-F238E27FC236}">
                  <a16:creationId xmlns:a16="http://schemas.microsoft.com/office/drawing/2014/main" id="{859E8C95-B6F0-4294-A55B-BEA525759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5" name="Freeform 27">
              <a:extLst>
                <a:ext uri="{FF2B5EF4-FFF2-40B4-BE49-F238E27FC236}">
                  <a16:creationId xmlns:a16="http://schemas.microsoft.com/office/drawing/2014/main" id="{EA3DC508-3E77-43A1-8AFB-29B593B42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6" name="Freeform 28">
              <a:extLst>
                <a:ext uri="{FF2B5EF4-FFF2-40B4-BE49-F238E27FC236}">
                  <a16:creationId xmlns:a16="http://schemas.microsoft.com/office/drawing/2014/main" id="{7DE640D4-340B-424C-B141-EA3AE984B2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7" name="Freeform 29">
              <a:extLst>
                <a:ext uri="{FF2B5EF4-FFF2-40B4-BE49-F238E27FC236}">
                  <a16:creationId xmlns:a16="http://schemas.microsoft.com/office/drawing/2014/main" id="{52874D14-FF21-434A-AC65-C53A40F7FC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8" name="Freeform 30">
              <a:extLst>
                <a:ext uri="{FF2B5EF4-FFF2-40B4-BE49-F238E27FC236}">
                  <a16:creationId xmlns:a16="http://schemas.microsoft.com/office/drawing/2014/main" id="{24422B15-B057-4AE9-9505-83F429DFB7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9" name="Freeform 31">
              <a:extLst>
                <a:ext uri="{FF2B5EF4-FFF2-40B4-BE49-F238E27FC236}">
                  <a16:creationId xmlns:a16="http://schemas.microsoft.com/office/drawing/2014/main" id="{A9E60243-98DE-435F-9C3A-FE22497942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959CD1-237C-4F68-A542-BFA33C59B8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2249487"/>
            <a:ext cx="7631927" cy="354171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endParaRPr lang="en-US" sz="1600"/>
          </a:p>
          <a:p>
            <a:pPr>
              <a:lnSpc>
                <a:spcPct val="110000"/>
              </a:lnSpc>
            </a:pPr>
            <a:endParaRPr lang="en-US" sz="1600"/>
          </a:p>
          <a:p>
            <a:pPr>
              <a:lnSpc>
                <a:spcPct val="110000"/>
              </a:lnSpc>
            </a:pPr>
            <a:endParaRPr lang="en-US" sz="1600"/>
          </a:p>
        </p:txBody>
      </p:sp>
      <p:grpSp>
        <p:nvGrpSpPr>
          <p:cNvPr id="171" name="Group 170">
            <a:extLst>
              <a:ext uri="{FF2B5EF4-FFF2-40B4-BE49-F238E27FC236}">
                <a16:creationId xmlns:a16="http://schemas.microsoft.com/office/drawing/2014/main" id="{455E0AD7-882F-4B4C-B3A7-D4E72D48E4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64912" y="0"/>
            <a:ext cx="674688" cy="6848476"/>
            <a:chOff x="11364912" y="0"/>
            <a:chExt cx="674688" cy="6848476"/>
          </a:xfrm>
          <a:solidFill>
            <a:schemeClr val="tx1">
              <a:alpha val="15000"/>
            </a:schemeClr>
          </a:solidFill>
        </p:grpSpPr>
        <p:sp>
          <p:nvSpPr>
            <p:cNvPr id="172" name="Freeform 32">
              <a:extLst>
                <a:ext uri="{FF2B5EF4-FFF2-40B4-BE49-F238E27FC236}">
                  <a16:creationId xmlns:a16="http://schemas.microsoft.com/office/drawing/2014/main" id="{7830B337-37A8-4ADF-B88C-A734E26F96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83975" y="0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3" name="Freeform 33">
              <a:extLst>
                <a:ext uri="{FF2B5EF4-FFF2-40B4-BE49-F238E27FC236}">
                  <a16:creationId xmlns:a16="http://schemas.microsoft.com/office/drawing/2014/main" id="{7996F53E-6131-4949-B65E-262F724B2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364912" y="47466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4" name="Freeform 34">
              <a:extLst>
                <a:ext uri="{FF2B5EF4-FFF2-40B4-BE49-F238E27FC236}">
                  <a16:creationId xmlns:a16="http://schemas.microsoft.com/office/drawing/2014/main" id="{A5E72477-1B92-43FA-ABD1-D9101F31C5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1612" y="1539875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5" name="Freeform 35">
              <a:extLst>
                <a:ext uri="{FF2B5EF4-FFF2-40B4-BE49-F238E27FC236}">
                  <a16:creationId xmlns:a16="http://schemas.microsoft.com/office/drawing/2014/main" id="{4BD17DAA-2B77-45FF-A3AA-9AA2235D61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31600" y="569436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6" name="Freeform 36">
              <a:extLst>
                <a:ext uri="{FF2B5EF4-FFF2-40B4-BE49-F238E27FC236}">
                  <a16:creationId xmlns:a16="http://schemas.microsoft.com/office/drawing/2014/main" id="{B408CF24-608A-4ECC-AF3B-B4C548F1BB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72900" y="5551488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7" name="Freeform 37">
              <a:extLst>
                <a:ext uri="{FF2B5EF4-FFF2-40B4-BE49-F238E27FC236}">
                  <a16:creationId xmlns:a16="http://schemas.microsoft.com/office/drawing/2014/main" id="{F1CE5AA5-B482-446E-8EAC-5B1973DB5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10987" y="4763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8" name="Freeform 38">
              <a:extLst>
                <a:ext uri="{FF2B5EF4-FFF2-40B4-BE49-F238E27FC236}">
                  <a16:creationId xmlns:a16="http://schemas.microsoft.com/office/drawing/2014/main" id="{2F607697-1F29-43C0-8A24-690043FD21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6375" y="4867275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9" name="Freeform 39">
              <a:extLst>
                <a:ext uri="{FF2B5EF4-FFF2-40B4-BE49-F238E27FC236}">
                  <a16:creationId xmlns:a16="http://schemas.microsoft.com/office/drawing/2014/main" id="{4AAC6860-2756-4924-B531-9E7B8B35B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41112" y="5046663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0" name="Freeform 40">
              <a:extLst>
                <a:ext uri="{FF2B5EF4-FFF2-40B4-BE49-F238E27FC236}">
                  <a16:creationId xmlns:a16="http://schemas.microsoft.com/office/drawing/2014/main" id="{A724446B-3184-47C7-9D87-1737E709F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49100" y="64166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1" name="Rectangle 41">
              <a:extLst>
                <a:ext uri="{FF2B5EF4-FFF2-40B4-BE49-F238E27FC236}">
                  <a16:creationId xmlns:a16="http://schemas.microsoft.com/office/drawing/2014/main" id="{395B07C3-57BC-4462-8F9D-C6B48AF8B4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39587" y="6596063"/>
              <a:ext cx="23813" cy="2524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</p:grpSp>
      <p:pic>
        <p:nvPicPr>
          <p:cNvPr id="4" name="Picture 4" descr="Two people standing in front of a building&#10;&#10;Description generated with very high confidence">
            <a:extLst>
              <a:ext uri="{FF2B5EF4-FFF2-40B4-BE49-F238E27FC236}">
                <a16:creationId xmlns:a16="http://schemas.microsoft.com/office/drawing/2014/main" id="{A93BB417-CF2D-46A2-8AE7-9FC72D47FC1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394"/>
          <a:stretch/>
        </p:blipFill>
        <p:spPr>
          <a:xfrm>
            <a:off x="-5597" y="1"/>
            <a:ext cx="4635583" cy="3427413"/>
          </a:xfrm>
          <a:custGeom>
            <a:avLst/>
            <a:gdLst>
              <a:gd name="connsiteX0" fmla="*/ 0 w 4635583"/>
              <a:gd name="connsiteY0" fmla="*/ 0 h 3427413"/>
              <a:gd name="connsiteX1" fmla="*/ 4635583 w 4635583"/>
              <a:gd name="connsiteY1" fmla="*/ 0 h 3427413"/>
              <a:gd name="connsiteX2" fmla="*/ 4635583 w 4635583"/>
              <a:gd name="connsiteY2" fmla="*/ 3427413 h 3427413"/>
              <a:gd name="connsiteX3" fmla="*/ 0 w 4635583"/>
              <a:gd name="connsiteY3" fmla="*/ 3427413 h 34274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35583" h="3427413">
                <a:moveTo>
                  <a:pt x="0" y="0"/>
                </a:moveTo>
                <a:lnTo>
                  <a:pt x="4635583" y="0"/>
                </a:lnTo>
                <a:lnTo>
                  <a:pt x="4635583" y="3427413"/>
                </a:lnTo>
                <a:lnTo>
                  <a:pt x="0" y="3427413"/>
                </a:lnTo>
                <a:close/>
              </a:path>
            </a:pathLst>
          </a:custGeom>
        </p:spPr>
      </p:pic>
      <p:pic>
        <p:nvPicPr>
          <p:cNvPr id="5" name="Picture 6" descr="A couple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C0D5BB3A-3166-438E-8172-897644B8514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2303"/>
          <a:stretch/>
        </p:blipFill>
        <p:spPr>
          <a:xfrm>
            <a:off x="-5597" y="3427414"/>
            <a:ext cx="4635583" cy="3430587"/>
          </a:xfrm>
          <a:custGeom>
            <a:avLst/>
            <a:gdLst>
              <a:gd name="connsiteX0" fmla="*/ 0 w 4635583"/>
              <a:gd name="connsiteY0" fmla="*/ 0 h 3430587"/>
              <a:gd name="connsiteX1" fmla="*/ 4635583 w 4635583"/>
              <a:gd name="connsiteY1" fmla="*/ 0 h 3430587"/>
              <a:gd name="connsiteX2" fmla="*/ 4635583 w 4635583"/>
              <a:gd name="connsiteY2" fmla="*/ 3430587 h 3430587"/>
              <a:gd name="connsiteX3" fmla="*/ 0 w 4635583"/>
              <a:gd name="connsiteY3" fmla="*/ 3430587 h 34305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35583" h="3430587">
                <a:moveTo>
                  <a:pt x="0" y="0"/>
                </a:moveTo>
                <a:lnTo>
                  <a:pt x="4635583" y="0"/>
                </a:lnTo>
                <a:lnTo>
                  <a:pt x="4635583" y="3430587"/>
                </a:lnTo>
                <a:lnTo>
                  <a:pt x="0" y="3430587"/>
                </a:lnTo>
                <a:close/>
              </a:path>
            </a:pathLst>
          </a:cu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367FF388-430B-46D2-ACCA-C08F308819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9844" y="472775"/>
            <a:ext cx="6462224" cy="1478570"/>
          </a:xfrm>
        </p:spPr>
        <p:txBody>
          <a:bodyPr>
            <a:normAutofit/>
          </a:bodyPr>
          <a:lstStyle/>
          <a:p>
            <a:r>
              <a:rPr lang="en-US"/>
              <a:t>Who pastor </a:t>
            </a:r>
            <a:r>
              <a:rPr lang="en-US" err="1"/>
              <a:t>thabo</a:t>
            </a:r>
            <a:r>
              <a:rPr lang="en-US"/>
              <a:t> </a:t>
            </a:r>
            <a:r>
              <a:rPr lang="en-US" err="1"/>
              <a:t>marais</a:t>
            </a:r>
            <a:r>
              <a:rPr lang="en-US"/>
              <a:t> is?</a:t>
            </a:r>
          </a:p>
        </p:txBody>
      </p:sp>
      <p:sp>
        <p:nvSpPr>
          <p:cNvPr id="7" name="Content Placeholder 10">
            <a:extLst>
              <a:ext uri="{FF2B5EF4-FFF2-40B4-BE49-F238E27FC236}">
                <a16:creationId xmlns:a16="http://schemas.microsoft.com/office/drawing/2014/main" id="{E15EA764-8497-4C3F-B524-E57CE5FDD8F1}"/>
              </a:ext>
            </a:extLst>
          </p:cNvPr>
          <p:cNvSpPr txBox="1">
            <a:spLocks/>
          </p:cNvSpPr>
          <p:nvPr/>
        </p:nvSpPr>
        <p:spPr>
          <a:xfrm>
            <a:off x="4977957" y="1713388"/>
            <a:ext cx="6593789" cy="446481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SzPct val="125000"/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/>
          </a:p>
          <a:p>
            <a:r>
              <a:rPr lang="en-US"/>
              <a:t>Pastor Thabo Marais is the Leader of CRC London.</a:t>
            </a:r>
          </a:p>
          <a:p>
            <a:r>
              <a:rPr lang="en-US"/>
              <a:t>He is a prophet of God.</a:t>
            </a:r>
          </a:p>
          <a:p>
            <a:r>
              <a:rPr lang="en-US"/>
              <a:t>He preaches a "truth" for salvation, which not every other pastor preaches.</a:t>
            </a:r>
          </a:p>
          <a:p>
            <a:r>
              <a:rPr lang="en-US"/>
              <a:t>Some of his teachings go back to the fundamentals of Christianity.</a:t>
            </a:r>
          </a:p>
          <a:p>
            <a:r>
              <a:rPr lang="en-US"/>
              <a:t>His members copy him. He is a spiritual father.</a:t>
            </a:r>
          </a:p>
          <a:p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B9020DE-153D-4A25-9D9F-C66FBC1E7117}"/>
              </a:ext>
            </a:extLst>
          </p:cNvPr>
          <p:cNvSpPr txBox="1"/>
          <p:nvPr/>
        </p:nvSpPr>
        <p:spPr>
          <a:xfrm>
            <a:off x="4632941" y="3127396"/>
            <a:ext cx="655529" cy="30777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solidFill>
                  <a:schemeClr val="tx1">
                    <a:lumMod val="50000"/>
                  </a:schemeClr>
                </a:solidFill>
              </a:rPr>
              <a:t>Fig 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4ABA5DA-30C7-42DC-B7E0-6E8AE2D60625}"/>
              </a:ext>
            </a:extLst>
          </p:cNvPr>
          <p:cNvSpPr txBox="1"/>
          <p:nvPr/>
        </p:nvSpPr>
        <p:spPr>
          <a:xfrm>
            <a:off x="4632941" y="6540739"/>
            <a:ext cx="655529" cy="30777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solidFill>
                  <a:schemeClr val="tx1">
                    <a:lumMod val="50000"/>
                  </a:schemeClr>
                </a:solidFill>
              </a:rPr>
              <a:t>Fig 8</a:t>
            </a:r>
          </a:p>
        </p:txBody>
      </p:sp>
    </p:spTree>
    <p:extLst>
      <p:ext uri="{BB962C8B-B14F-4D97-AF65-F5344CB8AC3E}">
        <p14:creationId xmlns:p14="http://schemas.microsoft.com/office/powerpoint/2010/main" val="4201595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70A29ECD-D68F-4AC9-9FA0-BEF7663BC1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11" name="Rectangle 10">
              <a:extLst>
                <a:ext uri="{FF2B5EF4-FFF2-40B4-BE49-F238E27FC236}">
                  <a16:creationId xmlns:a16="http://schemas.microsoft.com/office/drawing/2014/main" id="{0569ADE5-A097-4089-9B9C-A0B54CA84A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2" name="Picture 2">
              <a:extLst>
                <a:ext uri="{FF2B5EF4-FFF2-40B4-BE49-F238E27FC236}">
                  <a16:creationId xmlns:a16="http://schemas.microsoft.com/office/drawing/2014/main" id="{CF4B08C5-FA5E-4D68-801D-E99E9ECF4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="" xmlns:a16="http://schemas.microsoft.com/office/drawing/2014/main" xmlns:a14="http://schemas.microsoft.com/office/drawing/2010/main" xmlns:p14="http://schemas.microsoft.com/office/powerpoint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5" name="Picture 8" descr="A person standing in front of a crowd&#10;&#10;Description generated with very high confidence">
            <a:extLst>
              <a:ext uri="{FF2B5EF4-FFF2-40B4-BE49-F238E27FC236}">
                <a16:creationId xmlns:a16="http://schemas.microsoft.com/office/drawing/2014/main" id="{35ECE5CC-1E3F-499E-AA0B-58C837CBACD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schemeClr val="accent5">
                <a:tint val="45000"/>
                <a:satMod val="400000"/>
              </a:schemeClr>
            </a:duotone>
            <a:alphaModFix/>
            <a:extLst/>
          </a:blip>
          <a:srcRect t="7694" b="7694"/>
          <a:stretch/>
        </p:blipFill>
        <p:spPr>
          <a:xfrm>
            <a:off x="20" y="10"/>
            <a:ext cx="12188369" cy="6857990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9B1032AD-1AE2-4F16-A732-9C0A6A744C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72533" y="0"/>
            <a:ext cx="11455400" cy="6848476"/>
            <a:chOff x="372533" y="0"/>
            <a:chExt cx="11455400" cy="6848476"/>
          </a:xfrm>
        </p:grpSpPr>
        <p:sp>
          <p:nvSpPr>
            <p:cNvPr id="15" name="Round Diagonal Corner Rectangle 7">
              <a:extLst>
                <a:ext uri="{FF2B5EF4-FFF2-40B4-BE49-F238E27FC236}">
                  <a16:creationId xmlns:a16="http://schemas.microsoft.com/office/drawing/2014/main" id="{D5BF75F8-4EA2-44F2-B6EA-3102419BE4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22867" y="766234"/>
              <a:ext cx="10346266" cy="5325532"/>
            </a:xfrm>
            <a:prstGeom prst="round2DiagRect">
              <a:avLst>
                <a:gd name="adj1" fmla="val 4147"/>
                <a:gd name="adj2" fmla="val 0"/>
              </a:avLst>
            </a:prstGeom>
            <a:solidFill>
              <a:schemeClr val="bg1">
                <a:alpha val="80000"/>
              </a:schemeClr>
            </a:solidFill>
            <a:ln w="19050" cap="sq">
              <a:solidFill>
                <a:schemeClr val="tx2">
                  <a:alpha val="60000"/>
                </a:schemeClr>
              </a:solidFill>
              <a:miter lim="800000"/>
            </a:ln>
            <a:effectLst>
              <a:outerShdw blurRad="889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620CA03C-559B-4B3D-94FA-4FAAB3C701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085512" y="0"/>
              <a:ext cx="650875" cy="1730375"/>
              <a:chOff x="11347978" y="0"/>
              <a:chExt cx="650875" cy="1730375"/>
            </a:xfrm>
          </p:grpSpPr>
          <p:sp>
            <p:nvSpPr>
              <p:cNvPr id="36" name="Freeform 32">
                <a:extLst>
                  <a:ext uri="{FF2B5EF4-FFF2-40B4-BE49-F238E27FC236}">
                    <a16:creationId xmlns:a16="http://schemas.microsoft.com/office/drawing/2014/main" id="{0D9400F9-20AC-487F-8333-B1D60C326B5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67041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7" name="Freeform 33">
                <a:extLst>
                  <a:ext uri="{FF2B5EF4-FFF2-40B4-BE49-F238E27FC236}">
                    <a16:creationId xmlns:a16="http://schemas.microsoft.com/office/drawing/2014/main" id="{A3C314B8-9D5B-430A-93F5-13AA6EA5D0D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47978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8" name="Freeform 34">
                <a:extLst>
                  <a:ext uri="{FF2B5EF4-FFF2-40B4-BE49-F238E27FC236}">
                    <a16:creationId xmlns:a16="http://schemas.microsoft.com/office/drawing/2014/main" id="{0AE01D6D-B764-4C22-B93C-1EB06BEACFE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14678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9" name="Freeform 37">
                <a:extLst>
                  <a:ext uri="{FF2B5EF4-FFF2-40B4-BE49-F238E27FC236}">
                    <a16:creationId xmlns:a16="http://schemas.microsoft.com/office/drawing/2014/main" id="{83F0D1C3-E2D7-4810-B68A-4A9CD7ED9A0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94053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504DCDB6-51D7-4CA8-8C00-D2C7CC7BDC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flipH="1">
              <a:off x="11229445" y="4867275"/>
              <a:ext cx="598488" cy="1981201"/>
              <a:chOff x="11424178" y="4867275"/>
              <a:chExt cx="598488" cy="1981201"/>
            </a:xfrm>
          </p:grpSpPr>
          <p:sp>
            <p:nvSpPr>
              <p:cNvPr id="30" name="Freeform 35">
                <a:extLst>
                  <a:ext uri="{FF2B5EF4-FFF2-40B4-BE49-F238E27FC236}">
                    <a16:creationId xmlns:a16="http://schemas.microsoft.com/office/drawing/2014/main" id="{398FAFF7-9785-43B0-9808-4152480B4A1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14666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1" name="Freeform 36">
                <a:extLst>
                  <a:ext uri="{FF2B5EF4-FFF2-40B4-BE49-F238E27FC236}">
                    <a16:creationId xmlns:a16="http://schemas.microsoft.com/office/drawing/2014/main" id="{74FF4F16-1B2B-45C7-8B72-A6E1BDCA8F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55966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2" name="Freeform 38">
                <a:extLst>
                  <a:ext uri="{FF2B5EF4-FFF2-40B4-BE49-F238E27FC236}">
                    <a16:creationId xmlns:a16="http://schemas.microsoft.com/office/drawing/2014/main" id="{024C58FF-B88A-4C98-84F5-5250D7ECBE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19441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CF66BE12-1011-4281-9B5B-9EB78748CB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24178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4" name="Freeform 40">
                <a:extLst>
                  <a:ext uri="{FF2B5EF4-FFF2-40B4-BE49-F238E27FC236}">
                    <a16:creationId xmlns:a16="http://schemas.microsoft.com/office/drawing/2014/main" id="{2B990641-2D85-4B84-B550-76A15FEA3CB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32166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5" name="Rectangle 41">
                <a:extLst>
                  <a:ext uri="{FF2B5EF4-FFF2-40B4-BE49-F238E27FC236}">
                    <a16:creationId xmlns:a16="http://schemas.microsoft.com/office/drawing/2014/main" id="{AF8C6C46-BE99-434C-B6A1-24CC16A7A62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22653" y="6596063"/>
                <a:ext cx="23813" cy="252413"/>
              </a:xfrm>
              <a:prstGeom prst="rect">
                <a:avLst/>
              </a:pr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</p:grp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60203417-ECB2-441C-9E31-E1311E693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flipH="1">
              <a:off x="440267" y="5118101"/>
              <a:ext cx="650875" cy="1730375"/>
              <a:chOff x="118533" y="5118101"/>
              <a:chExt cx="650875" cy="1730375"/>
            </a:xfrm>
          </p:grpSpPr>
          <p:sp>
            <p:nvSpPr>
              <p:cNvPr id="26" name="Freeform 32">
                <a:extLst>
                  <a:ext uri="{FF2B5EF4-FFF2-40B4-BE49-F238E27FC236}">
                    <a16:creationId xmlns:a16="http://schemas.microsoft.com/office/drawing/2014/main" id="{C99E031B-FF68-4278-A520-932C94F876B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237596" y="6335713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7" name="Freeform 33">
                <a:extLst>
                  <a:ext uri="{FF2B5EF4-FFF2-40B4-BE49-F238E27FC236}">
                    <a16:creationId xmlns:a16="http://schemas.microsoft.com/office/drawing/2014/main" id="{C06A442B-E101-4380-BD3C-E29B08A8D06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118533" y="622141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8" name="Freeform 34">
                <a:extLst>
                  <a:ext uri="{FF2B5EF4-FFF2-40B4-BE49-F238E27FC236}">
                    <a16:creationId xmlns:a16="http://schemas.microsoft.com/office/drawing/2014/main" id="{22720611-CCB1-48C9-ACCB-05985597F6F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385233" y="5118101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9" name="Freeform 37">
                <a:extLst>
                  <a:ext uri="{FF2B5EF4-FFF2-40B4-BE49-F238E27FC236}">
                    <a16:creationId xmlns:a16="http://schemas.microsoft.com/office/drawing/2014/main" id="{1FA4B526-A1D1-4B3C-B36D-2F286F5375E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464608" y="5299075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</p:grp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3BE11AF3-15F8-4578-9B8B-2F066B550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72533" y="0"/>
              <a:ext cx="598488" cy="1981201"/>
              <a:chOff x="194733" y="0"/>
              <a:chExt cx="598488" cy="1981201"/>
            </a:xfrm>
          </p:grpSpPr>
          <p:sp>
            <p:nvSpPr>
              <p:cNvPr id="20" name="Freeform 35">
                <a:extLst>
                  <a:ext uri="{FF2B5EF4-FFF2-40B4-BE49-F238E27FC236}">
                    <a16:creationId xmlns:a16="http://schemas.microsoft.com/office/drawing/2014/main" id="{0CF1BE1B-D6DD-411E-96AB-2BEDA39C86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285221" y="0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1" name="Freeform 36">
                <a:extLst>
                  <a:ext uri="{FF2B5EF4-FFF2-40B4-BE49-F238E27FC236}">
                    <a16:creationId xmlns:a16="http://schemas.microsoft.com/office/drawing/2014/main" id="{785B83A2-9629-402A-BDFF-564D2AAE8A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526521" y="1141413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2" name="Freeform 38">
                <a:extLst>
                  <a:ext uri="{FF2B5EF4-FFF2-40B4-BE49-F238E27FC236}">
                    <a16:creationId xmlns:a16="http://schemas.microsoft.com/office/drawing/2014/main" id="{66C9EABC-41F6-4014-90E5-D4213FE9D6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389996" y="1792288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3" name="Freeform 39">
                <a:extLst>
                  <a:ext uri="{FF2B5EF4-FFF2-40B4-BE49-F238E27FC236}">
                    <a16:creationId xmlns:a16="http://schemas.microsoft.com/office/drawing/2014/main" id="{A0FA8F7F-2926-4F25-9088-A3E86D0B746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194733" y="0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4" name="Freeform 40">
                <a:extLst>
                  <a:ext uri="{FF2B5EF4-FFF2-40B4-BE49-F238E27FC236}">
                    <a16:creationId xmlns:a16="http://schemas.microsoft.com/office/drawing/2014/main" id="{527A5DDC-207D-4303-9F79-5D19A87E16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602721" y="24288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5" name="Rectangle 41">
                <a:extLst>
                  <a:ext uri="{FF2B5EF4-FFF2-40B4-BE49-F238E27FC236}">
                    <a16:creationId xmlns:a16="http://schemas.microsoft.com/office/drawing/2014/main" id="{B21A0178-E0A0-4E63-BB90-0919529662F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693208" y="0"/>
                <a:ext cx="23813" cy="252413"/>
              </a:xfrm>
              <a:prstGeom prst="rect">
                <a:avLst/>
              </a:pr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</p:grpSp>
      </p:grpSp>
      <p:pic>
        <p:nvPicPr>
          <p:cNvPr id="6" name="Picture 8" descr="A person standing in front of a crowd&#10;&#10;Description generated with very high confidence">
            <a:extLst>
              <a:ext uri="{FF2B5EF4-FFF2-40B4-BE49-F238E27FC236}">
                <a16:creationId xmlns:a16="http://schemas.microsoft.com/office/drawing/2014/main" id="{9FB691B1-8F63-48B9-82E5-3C62CB1B767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7499" r="13336"/>
          <a:stretch/>
        </p:blipFill>
        <p:spPr>
          <a:xfrm>
            <a:off x="1323816" y="1022970"/>
            <a:ext cx="4097432" cy="4895579"/>
          </a:xfrm>
          <a:prstGeom prst="rect">
            <a:avLst/>
          </a:prstGeom>
        </p:spPr>
      </p:pic>
      <p:sp>
        <p:nvSpPr>
          <p:cNvPr id="46" name="Text Placeholder 3">
            <a:extLst>
              <a:ext uri="{FF2B5EF4-FFF2-40B4-BE49-F238E27FC236}">
                <a16:creationId xmlns:a16="http://schemas.microsoft.com/office/drawing/2014/main" id="{556229A0-4074-49E4-9517-9D2DC8483AD3}"/>
              </a:ext>
            </a:extLst>
          </p:cNvPr>
          <p:cNvSpPr txBox="1">
            <a:spLocks/>
          </p:cNvSpPr>
          <p:nvPr/>
        </p:nvSpPr>
        <p:spPr>
          <a:xfrm>
            <a:off x="5568327" y="1617640"/>
            <a:ext cx="5582947" cy="418869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SzPct val="125000"/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10000"/>
              </a:lnSpc>
              <a:buNone/>
            </a:pPr>
            <a:endParaRPr lang="en-US" b="1"/>
          </a:p>
          <a:p>
            <a:pPr>
              <a:lnSpc>
                <a:spcPct val="110000"/>
              </a:lnSpc>
            </a:pPr>
            <a:r>
              <a:rPr lang="en-US"/>
              <a:t>Slaying in the spirit.</a:t>
            </a:r>
          </a:p>
          <a:p>
            <a:pPr>
              <a:lnSpc>
                <a:spcPct val="110000"/>
              </a:lnSpc>
            </a:pPr>
            <a:r>
              <a:rPr lang="en-US"/>
              <a:t>He is a `power freak`.</a:t>
            </a:r>
          </a:p>
          <a:p>
            <a:pPr>
              <a:lnSpc>
                <a:spcPct val="110000"/>
              </a:lnSpc>
            </a:pPr>
            <a:r>
              <a:rPr lang="en-US"/>
              <a:t>Pastor Thabo has a great vision to save the world. His goal is to build a church of one million members.</a:t>
            </a:r>
          </a:p>
          <a:p>
            <a:pPr>
              <a:lnSpc>
                <a:spcPct val="110000"/>
              </a:lnSpc>
            </a:pPr>
            <a:r>
              <a:rPr lang="en-US"/>
              <a:t>If his congregation don`t like to support him, he is happy to realize his vision with only 300 members. `Like the movie 300`.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6B2259E-1C2E-45C4-BAD1-7A5BF2842294}"/>
              </a:ext>
            </a:extLst>
          </p:cNvPr>
          <p:cNvSpPr txBox="1"/>
          <p:nvPr/>
        </p:nvSpPr>
        <p:spPr>
          <a:xfrm>
            <a:off x="201" y="6530346"/>
            <a:ext cx="655529" cy="30777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solidFill>
                  <a:schemeClr val="tx1">
                    <a:lumMod val="50000"/>
                  </a:schemeClr>
                </a:solidFill>
              </a:rPr>
              <a:t>Fig 9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1032379-E252-4FDF-A450-BC09FA73F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6151" y="1023841"/>
            <a:ext cx="5396331" cy="846165"/>
          </a:xfrm>
        </p:spPr>
        <p:txBody>
          <a:bodyPr>
            <a:normAutofit fontScale="90000"/>
          </a:bodyPr>
          <a:lstStyle/>
          <a:p>
            <a:r>
              <a:rPr lang="en-US"/>
              <a:t>Who pastor </a:t>
            </a:r>
            <a:r>
              <a:rPr lang="en-US" err="1"/>
              <a:t>thabo</a:t>
            </a:r>
            <a:r>
              <a:rPr lang="en-US"/>
              <a:t> </a:t>
            </a:r>
            <a:r>
              <a:rPr lang="en-US" err="1"/>
              <a:t>marais</a:t>
            </a:r>
            <a:r>
              <a:rPr lang="en-US"/>
              <a:t> is?</a:t>
            </a:r>
          </a:p>
        </p:txBody>
      </p:sp>
    </p:spTree>
    <p:extLst>
      <p:ext uri="{BB962C8B-B14F-4D97-AF65-F5344CB8AC3E}">
        <p14:creationId xmlns:p14="http://schemas.microsoft.com/office/powerpoint/2010/main" val="30958573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A0B38558-5389-4817-936F-FD62560CAC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14" name="Rectangle 13">
              <a:extLst>
                <a:ext uri="{FF2B5EF4-FFF2-40B4-BE49-F238E27FC236}">
                  <a16:creationId xmlns:a16="http://schemas.microsoft.com/office/drawing/2014/main" id="{CCB252B9-42EF-4414-AA22-2A95C18197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5" name="Picture 2">
              <a:extLst>
                <a:ext uri="{FF2B5EF4-FFF2-40B4-BE49-F238E27FC236}">
                  <a16:creationId xmlns:a16="http://schemas.microsoft.com/office/drawing/2014/main" id="{F9C2C800-C3E3-4317-A3CC-1558D71F14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:p14="http://schemas.microsoft.com/office/powerpoint/2010/main" xmlns:a14="http://schemas.microsoft.com/office/drawing/2010/main" xmlns:a16="http://schemas.microsoft.com/office/drawing/2014/main" xmlns="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8" name="Picture 8" descr="A group of people posing for the camera&#10;&#10;Description generated with very high confidence">
            <a:extLst>
              <a:ext uri="{FF2B5EF4-FFF2-40B4-BE49-F238E27FC236}">
                <a16:creationId xmlns:a16="http://schemas.microsoft.com/office/drawing/2014/main" id="{D3DA4AC6-28E2-4EAB-97E4-92B5505170B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/>
            <a:extLst/>
          </a:blip>
          <a:srcRect b="15389"/>
          <a:stretch/>
        </p:blipFill>
        <p:spPr>
          <a:xfrm>
            <a:off x="3611" y="10"/>
            <a:ext cx="12188389" cy="6857990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15502586-682B-4EDF-9515-674BB4E1CD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72533" y="0"/>
            <a:ext cx="11455400" cy="6848476"/>
            <a:chOff x="372533" y="0"/>
            <a:chExt cx="11455400" cy="6848476"/>
          </a:xfrm>
        </p:grpSpPr>
        <p:sp>
          <p:nvSpPr>
            <p:cNvPr id="18" name="Round Diagonal Corner Rectangle 7">
              <a:extLst>
                <a:ext uri="{FF2B5EF4-FFF2-40B4-BE49-F238E27FC236}">
                  <a16:creationId xmlns:a16="http://schemas.microsoft.com/office/drawing/2014/main" id="{C4491F87-B86B-413A-ACCD-56525E5330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22867" y="766234"/>
              <a:ext cx="10346266" cy="5325532"/>
            </a:xfrm>
            <a:prstGeom prst="round2DiagRect">
              <a:avLst>
                <a:gd name="adj1" fmla="val 4147"/>
                <a:gd name="adj2" fmla="val 0"/>
              </a:avLst>
            </a:prstGeom>
            <a:solidFill>
              <a:schemeClr val="bg1">
                <a:alpha val="80000"/>
              </a:schemeClr>
            </a:solidFill>
            <a:ln w="19050" cap="sq">
              <a:solidFill>
                <a:schemeClr val="tx2">
                  <a:alpha val="60000"/>
                </a:schemeClr>
              </a:solidFill>
              <a:miter lim="800000"/>
            </a:ln>
            <a:effectLst>
              <a:outerShdw blurRad="889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04A25545-7FDA-465A-8546-9D927F8286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085512" y="0"/>
              <a:ext cx="650875" cy="1730375"/>
              <a:chOff x="11347978" y="0"/>
              <a:chExt cx="650875" cy="1730375"/>
            </a:xfrm>
          </p:grpSpPr>
          <p:sp>
            <p:nvSpPr>
              <p:cNvPr id="39" name="Freeform 32">
                <a:extLst>
                  <a:ext uri="{FF2B5EF4-FFF2-40B4-BE49-F238E27FC236}">
                    <a16:creationId xmlns:a16="http://schemas.microsoft.com/office/drawing/2014/main" id="{0AC67F09-E0D9-410A-A4DE-72D31697EBC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67041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40" name="Freeform 33">
                <a:extLst>
                  <a:ext uri="{FF2B5EF4-FFF2-40B4-BE49-F238E27FC236}">
                    <a16:creationId xmlns:a16="http://schemas.microsoft.com/office/drawing/2014/main" id="{B78F2FDE-85C9-4650-919F-C35464007D7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47978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41" name="Freeform 34">
                <a:extLst>
                  <a:ext uri="{FF2B5EF4-FFF2-40B4-BE49-F238E27FC236}">
                    <a16:creationId xmlns:a16="http://schemas.microsoft.com/office/drawing/2014/main" id="{57DD2F8B-5242-455C-B03F-E2F6B6732EF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14678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42" name="Freeform 37">
                <a:extLst>
                  <a:ext uri="{FF2B5EF4-FFF2-40B4-BE49-F238E27FC236}">
                    <a16:creationId xmlns:a16="http://schemas.microsoft.com/office/drawing/2014/main" id="{B8CE3E90-8A76-4CD5-B28C-D71FF37185D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94053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</p:grp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4C374541-D033-4B72-A232-5461EEAD4D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flipH="1">
              <a:off x="11229445" y="4867275"/>
              <a:ext cx="598488" cy="1981201"/>
              <a:chOff x="11424178" y="4867275"/>
              <a:chExt cx="598488" cy="1981201"/>
            </a:xfrm>
          </p:grpSpPr>
          <p:sp>
            <p:nvSpPr>
              <p:cNvPr id="33" name="Freeform 35">
                <a:extLst>
                  <a:ext uri="{FF2B5EF4-FFF2-40B4-BE49-F238E27FC236}">
                    <a16:creationId xmlns:a16="http://schemas.microsoft.com/office/drawing/2014/main" id="{94766BAB-FE6E-4247-886B-736F831FEB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14666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4" name="Freeform 36">
                <a:extLst>
                  <a:ext uri="{FF2B5EF4-FFF2-40B4-BE49-F238E27FC236}">
                    <a16:creationId xmlns:a16="http://schemas.microsoft.com/office/drawing/2014/main" id="{3C954FB2-C7A0-468C-8AD2-C278DCA642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55966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5" name="Freeform 38">
                <a:extLst>
                  <a:ext uri="{FF2B5EF4-FFF2-40B4-BE49-F238E27FC236}">
                    <a16:creationId xmlns:a16="http://schemas.microsoft.com/office/drawing/2014/main" id="{F52FBFD5-A528-4DB8-A802-814A7E421D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19441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6" name="Freeform 39">
                <a:extLst>
                  <a:ext uri="{FF2B5EF4-FFF2-40B4-BE49-F238E27FC236}">
                    <a16:creationId xmlns:a16="http://schemas.microsoft.com/office/drawing/2014/main" id="{E57CCB6D-72AF-4D41-8C6C-9750D43DC6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24178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7" name="Freeform 40">
                <a:extLst>
                  <a:ext uri="{FF2B5EF4-FFF2-40B4-BE49-F238E27FC236}">
                    <a16:creationId xmlns:a16="http://schemas.microsoft.com/office/drawing/2014/main" id="{19D203AA-CF94-405B-800C-0C79855218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32166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8" name="Rectangle 41">
                <a:extLst>
                  <a:ext uri="{FF2B5EF4-FFF2-40B4-BE49-F238E27FC236}">
                    <a16:creationId xmlns:a16="http://schemas.microsoft.com/office/drawing/2014/main" id="{7D053665-E810-419F-9D63-2A54CB4773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22653" y="6596063"/>
                <a:ext cx="23813" cy="252413"/>
              </a:xfrm>
              <a:prstGeom prst="rect">
                <a:avLst/>
              </a:pr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DEAF6153-6BF6-448C-81C1-2817B0F780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flipH="1">
              <a:off x="440267" y="5118101"/>
              <a:ext cx="650875" cy="1730375"/>
              <a:chOff x="118533" y="5118101"/>
              <a:chExt cx="650875" cy="1730375"/>
            </a:xfrm>
          </p:grpSpPr>
          <p:sp>
            <p:nvSpPr>
              <p:cNvPr id="29" name="Freeform 32">
                <a:extLst>
                  <a:ext uri="{FF2B5EF4-FFF2-40B4-BE49-F238E27FC236}">
                    <a16:creationId xmlns:a16="http://schemas.microsoft.com/office/drawing/2014/main" id="{A7E0D3C0-552C-4741-AFBE-E665CEA0689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237596" y="6335713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0" name="Freeform 33">
                <a:extLst>
                  <a:ext uri="{FF2B5EF4-FFF2-40B4-BE49-F238E27FC236}">
                    <a16:creationId xmlns:a16="http://schemas.microsoft.com/office/drawing/2014/main" id="{CAF96EBF-4E74-4F88-BD05-A4AE1694A4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118533" y="622141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1" name="Freeform 34">
                <a:extLst>
                  <a:ext uri="{FF2B5EF4-FFF2-40B4-BE49-F238E27FC236}">
                    <a16:creationId xmlns:a16="http://schemas.microsoft.com/office/drawing/2014/main" id="{D49C51B9-E4E4-410D-8AAB-7E308A1D452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385233" y="5118101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2" name="Freeform 37">
                <a:extLst>
                  <a:ext uri="{FF2B5EF4-FFF2-40B4-BE49-F238E27FC236}">
                    <a16:creationId xmlns:a16="http://schemas.microsoft.com/office/drawing/2014/main" id="{354F0627-1BD6-4455-967A-32DB31C82C3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464608" y="5299075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BC21AED9-0CB5-426C-A1C4-6EEB548050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72533" y="0"/>
              <a:ext cx="598488" cy="1981201"/>
              <a:chOff x="194733" y="0"/>
              <a:chExt cx="598488" cy="1981201"/>
            </a:xfrm>
          </p:grpSpPr>
          <p:sp>
            <p:nvSpPr>
              <p:cNvPr id="23" name="Freeform 35">
                <a:extLst>
                  <a:ext uri="{FF2B5EF4-FFF2-40B4-BE49-F238E27FC236}">
                    <a16:creationId xmlns:a16="http://schemas.microsoft.com/office/drawing/2014/main" id="{8D8A778B-9916-47AC-A28A-07F01A83F49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285221" y="0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4" name="Freeform 36">
                <a:extLst>
                  <a:ext uri="{FF2B5EF4-FFF2-40B4-BE49-F238E27FC236}">
                    <a16:creationId xmlns:a16="http://schemas.microsoft.com/office/drawing/2014/main" id="{65323B96-DF0E-463C-B290-C22D3C55324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526521" y="1141413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5" name="Freeform 38">
                <a:extLst>
                  <a:ext uri="{FF2B5EF4-FFF2-40B4-BE49-F238E27FC236}">
                    <a16:creationId xmlns:a16="http://schemas.microsoft.com/office/drawing/2014/main" id="{65A0E255-1142-422E-A62A-5044177C5AE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389996" y="1792288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6" name="Freeform 39">
                <a:extLst>
                  <a:ext uri="{FF2B5EF4-FFF2-40B4-BE49-F238E27FC236}">
                    <a16:creationId xmlns:a16="http://schemas.microsoft.com/office/drawing/2014/main" id="{233A955D-DB0D-42F8-B490-E01FB9C45C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194733" y="0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7" name="Freeform 40">
                <a:extLst>
                  <a:ext uri="{FF2B5EF4-FFF2-40B4-BE49-F238E27FC236}">
                    <a16:creationId xmlns:a16="http://schemas.microsoft.com/office/drawing/2014/main" id="{F0F0C29B-EB52-470C-AF64-FC54F5C250F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602721" y="24288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8" name="Rectangle 41">
                <a:extLst>
                  <a:ext uri="{FF2B5EF4-FFF2-40B4-BE49-F238E27FC236}">
                    <a16:creationId xmlns:a16="http://schemas.microsoft.com/office/drawing/2014/main" id="{A6C0E942-454D-483D-84FB-89308C8F15B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693208" y="0"/>
                <a:ext cx="23813" cy="252413"/>
              </a:xfrm>
              <a:prstGeom prst="rect">
                <a:avLst/>
              </a:pr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10E38A5-F1AD-4F64-A88C-F0CC9B4FEB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007533"/>
            <a:ext cx="9905998" cy="1092200"/>
          </a:xfrm>
        </p:spPr>
        <p:txBody>
          <a:bodyPr>
            <a:normAutofit/>
          </a:bodyPr>
          <a:lstStyle/>
          <a:p>
            <a:pPr algn="ctr"/>
            <a:r>
              <a:rPr lang="en-US"/>
              <a:t>Who joins </a:t>
            </a:r>
            <a:r>
              <a:rPr lang="en-US" err="1"/>
              <a:t>Crc</a:t>
            </a:r>
            <a:r>
              <a:rPr lang="en-US"/>
              <a:t> </a:t>
            </a:r>
            <a:r>
              <a:rPr lang="en-US" err="1"/>
              <a:t>london</a:t>
            </a:r>
            <a:r>
              <a:rPr lang="en-US"/>
              <a:t>?</a:t>
            </a:r>
            <a:endParaRPr lang="en-US" err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726592-D2D6-48C8-8DD9-0F9D52E006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3642" y="2439039"/>
            <a:ext cx="9905999" cy="2908061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lnSpc>
                <a:spcPct val="110000"/>
              </a:lnSpc>
              <a:buNone/>
            </a:pPr>
            <a:endParaRPr lang="en-US"/>
          </a:p>
          <a:p>
            <a:pPr>
              <a:lnSpc>
                <a:spcPct val="110000"/>
              </a:lnSpc>
            </a:pPr>
            <a:r>
              <a:rPr lang="en-US" sz="2600"/>
              <a:t>Mostly young people join the NRM. Barker says that the average age of the members is 23 years old. </a:t>
            </a:r>
          </a:p>
          <a:p>
            <a:r>
              <a:rPr lang="en-US" sz="2600"/>
              <a:t>The new recruits are from different walks in life. </a:t>
            </a:r>
            <a:r>
              <a:rPr lang="en-US" sz="2600">
                <a:latin typeface="TW Cen MT"/>
              </a:rPr>
              <a:t>Many business people, managers and nurses are members.</a:t>
            </a:r>
            <a:endParaRPr lang="en-US" sz="2600"/>
          </a:p>
          <a:p>
            <a:pPr>
              <a:lnSpc>
                <a:spcPct val="110000"/>
              </a:lnSpc>
            </a:pPr>
            <a:r>
              <a:rPr lang="en-US" sz="2600"/>
              <a:t>Loneliness is not the only reason why they join. And not only the "vulnerable" join. </a:t>
            </a:r>
          </a:p>
          <a:p>
            <a:pPr marL="0" indent="0">
              <a:lnSpc>
                <a:spcPct val="110000"/>
              </a:lnSpc>
              <a:buNone/>
            </a:pPr>
            <a:endParaRPr lang="en-US" sz="200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4B471B5-7A57-448A-A9E5-04497D112764}"/>
              </a:ext>
            </a:extLst>
          </p:cNvPr>
          <p:cNvSpPr txBox="1"/>
          <p:nvPr/>
        </p:nvSpPr>
        <p:spPr>
          <a:xfrm>
            <a:off x="10682" y="6547061"/>
            <a:ext cx="655529" cy="30777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/>
              <a:t>Fig 10</a:t>
            </a:r>
          </a:p>
        </p:txBody>
      </p:sp>
    </p:spTree>
    <p:extLst>
      <p:ext uri="{BB962C8B-B14F-4D97-AF65-F5344CB8AC3E}">
        <p14:creationId xmlns:p14="http://schemas.microsoft.com/office/powerpoint/2010/main" val="35332065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70A29ECD-D68F-4AC9-9FA0-BEF7663BC1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10" name="Rectangle 9">
              <a:extLst>
                <a:ext uri="{FF2B5EF4-FFF2-40B4-BE49-F238E27FC236}">
                  <a16:creationId xmlns:a16="http://schemas.microsoft.com/office/drawing/2014/main" id="{0569ADE5-A097-4089-9B9C-A0B54CA84A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1" name="Picture 2">
              <a:extLst>
                <a:ext uri="{FF2B5EF4-FFF2-40B4-BE49-F238E27FC236}">
                  <a16:creationId xmlns:a16="http://schemas.microsoft.com/office/drawing/2014/main" id="{CF4B08C5-FA5E-4D68-801D-E99E9ECF4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:p14="http://schemas.microsoft.com/office/powerpoint/2010/main" xmlns:a14="http://schemas.microsoft.com/office/drawing/2010/main" xmlns:a16="http://schemas.microsoft.com/office/drawing/2014/main" xmlns="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4" name="Picture 4" descr="A group of people playing instruments and performing on a stage&#10;&#10;Description generated with very high confidence">
            <a:extLst>
              <a:ext uri="{FF2B5EF4-FFF2-40B4-BE49-F238E27FC236}">
                <a16:creationId xmlns:a16="http://schemas.microsoft.com/office/drawing/2014/main" id="{A7B5108B-0513-4D96-94D4-C58083A2628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schemeClr val="accent5">
                <a:tint val="45000"/>
                <a:satMod val="400000"/>
              </a:schemeClr>
            </a:duotone>
            <a:alphaModFix/>
            <a:extLst/>
          </a:blip>
          <a:srcRect t="15388"/>
          <a:stretch/>
        </p:blipFill>
        <p:spPr>
          <a:xfrm>
            <a:off x="19" y="-14367"/>
            <a:ext cx="12188369" cy="6857990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9B1032AD-1AE2-4F16-A732-9C0A6A744C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72533" y="0"/>
            <a:ext cx="11455400" cy="6848476"/>
            <a:chOff x="372533" y="0"/>
            <a:chExt cx="11455400" cy="6848476"/>
          </a:xfrm>
        </p:grpSpPr>
        <p:sp>
          <p:nvSpPr>
            <p:cNvPr id="14" name="Round Diagonal Corner Rectangle 7">
              <a:extLst>
                <a:ext uri="{FF2B5EF4-FFF2-40B4-BE49-F238E27FC236}">
                  <a16:creationId xmlns:a16="http://schemas.microsoft.com/office/drawing/2014/main" id="{D5BF75F8-4EA2-44F2-B6EA-3102419BE4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22867" y="766234"/>
              <a:ext cx="10346266" cy="5325532"/>
            </a:xfrm>
            <a:prstGeom prst="round2DiagRect">
              <a:avLst>
                <a:gd name="adj1" fmla="val 4147"/>
                <a:gd name="adj2" fmla="val 0"/>
              </a:avLst>
            </a:prstGeom>
            <a:solidFill>
              <a:schemeClr val="bg1">
                <a:alpha val="80000"/>
              </a:schemeClr>
            </a:solidFill>
            <a:ln w="19050" cap="sq">
              <a:solidFill>
                <a:schemeClr val="tx2">
                  <a:alpha val="60000"/>
                </a:schemeClr>
              </a:solidFill>
              <a:miter lim="800000"/>
            </a:ln>
            <a:effectLst>
              <a:outerShdw blurRad="889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620CA03C-559B-4B3D-94FA-4FAAB3C701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085512" y="0"/>
              <a:ext cx="650875" cy="1730375"/>
              <a:chOff x="11347978" y="0"/>
              <a:chExt cx="650875" cy="1730375"/>
            </a:xfrm>
          </p:grpSpPr>
          <p:sp>
            <p:nvSpPr>
              <p:cNvPr id="35" name="Freeform 32">
                <a:extLst>
                  <a:ext uri="{FF2B5EF4-FFF2-40B4-BE49-F238E27FC236}">
                    <a16:creationId xmlns:a16="http://schemas.microsoft.com/office/drawing/2014/main" id="{0D9400F9-20AC-487F-8333-B1D60C326B5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67041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6" name="Freeform 33">
                <a:extLst>
                  <a:ext uri="{FF2B5EF4-FFF2-40B4-BE49-F238E27FC236}">
                    <a16:creationId xmlns:a16="http://schemas.microsoft.com/office/drawing/2014/main" id="{A3C314B8-9D5B-430A-93F5-13AA6EA5D0D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47978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7" name="Freeform 34">
                <a:extLst>
                  <a:ext uri="{FF2B5EF4-FFF2-40B4-BE49-F238E27FC236}">
                    <a16:creationId xmlns:a16="http://schemas.microsoft.com/office/drawing/2014/main" id="{0AE01D6D-B764-4C22-B93C-1EB06BEACFE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14678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8" name="Freeform 37">
                <a:extLst>
                  <a:ext uri="{FF2B5EF4-FFF2-40B4-BE49-F238E27FC236}">
                    <a16:creationId xmlns:a16="http://schemas.microsoft.com/office/drawing/2014/main" id="{83F0D1C3-E2D7-4810-B68A-4A9CD7ED9A0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94053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504DCDB6-51D7-4CA8-8C00-D2C7CC7BDC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flipH="1">
              <a:off x="11229445" y="4867275"/>
              <a:ext cx="598488" cy="1981201"/>
              <a:chOff x="11424178" y="4867275"/>
              <a:chExt cx="598488" cy="1981201"/>
            </a:xfrm>
          </p:grpSpPr>
          <p:sp>
            <p:nvSpPr>
              <p:cNvPr id="29" name="Freeform 35">
                <a:extLst>
                  <a:ext uri="{FF2B5EF4-FFF2-40B4-BE49-F238E27FC236}">
                    <a16:creationId xmlns:a16="http://schemas.microsoft.com/office/drawing/2014/main" id="{398FAFF7-9785-43B0-9808-4152480B4A1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14666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0" name="Freeform 36">
                <a:extLst>
                  <a:ext uri="{FF2B5EF4-FFF2-40B4-BE49-F238E27FC236}">
                    <a16:creationId xmlns:a16="http://schemas.microsoft.com/office/drawing/2014/main" id="{74FF4F16-1B2B-45C7-8B72-A6E1BDCA8F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55966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1" name="Freeform 38">
                <a:extLst>
                  <a:ext uri="{FF2B5EF4-FFF2-40B4-BE49-F238E27FC236}">
                    <a16:creationId xmlns:a16="http://schemas.microsoft.com/office/drawing/2014/main" id="{024C58FF-B88A-4C98-84F5-5250D7ECBE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19441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2" name="Freeform 39">
                <a:extLst>
                  <a:ext uri="{FF2B5EF4-FFF2-40B4-BE49-F238E27FC236}">
                    <a16:creationId xmlns:a16="http://schemas.microsoft.com/office/drawing/2014/main" id="{CF66BE12-1011-4281-9B5B-9EB78748CB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24178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3" name="Freeform 40">
                <a:extLst>
                  <a:ext uri="{FF2B5EF4-FFF2-40B4-BE49-F238E27FC236}">
                    <a16:creationId xmlns:a16="http://schemas.microsoft.com/office/drawing/2014/main" id="{2B990641-2D85-4B84-B550-76A15FEA3CB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32166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4" name="Rectangle 41">
                <a:extLst>
                  <a:ext uri="{FF2B5EF4-FFF2-40B4-BE49-F238E27FC236}">
                    <a16:creationId xmlns:a16="http://schemas.microsoft.com/office/drawing/2014/main" id="{AF8C6C46-BE99-434C-B6A1-24CC16A7A62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22653" y="6596063"/>
                <a:ext cx="23813" cy="252413"/>
              </a:xfrm>
              <a:prstGeom prst="rect">
                <a:avLst/>
              </a:pr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203417-ECB2-441C-9E31-E1311E693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flipH="1">
              <a:off x="440267" y="5118101"/>
              <a:ext cx="650875" cy="1730375"/>
              <a:chOff x="118533" y="5118101"/>
              <a:chExt cx="650875" cy="1730375"/>
            </a:xfrm>
          </p:grpSpPr>
          <p:sp>
            <p:nvSpPr>
              <p:cNvPr id="25" name="Freeform 32">
                <a:extLst>
                  <a:ext uri="{FF2B5EF4-FFF2-40B4-BE49-F238E27FC236}">
                    <a16:creationId xmlns:a16="http://schemas.microsoft.com/office/drawing/2014/main" id="{C99E031B-FF68-4278-A520-932C94F876B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237596" y="6335713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6" name="Freeform 33">
                <a:extLst>
                  <a:ext uri="{FF2B5EF4-FFF2-40B4-BE49-F238E27FC236}">
                    <a16:creationId xmlns:a16="http://schemas.microsoft.com/office/drawing/2014/main" id="{C06A442B-E101-4380-BD3C-E29B08A8D06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118533" y="622141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7" name="Freeform 34">
                <a:extLst>
                  <a:ext uri="{FF2B5EF4-FFF2-40B4-BE49-F238E27FC236}">
                    <a16:creationId xmlns:a16="http://schemas.microsoft.com/office/drawing/2014/main" id="{22720611-CCB1-48C9-ACCB-05985597F6F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385233" y="5118101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8" name="Freeform 37">
                <a:extLst>
                  <a:ext uri="{FF2B5EF4-FFF2-40B4-BE49-F238E27FC236}">
                    <a16:creationId xmlns:a16="http://schemas.microsoft.com/office/drawing/2014/main" id="{1FA4B526-A1D1-4B3C-B36D-2F286F5375E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464608" y="5299075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</p:grp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3BE11AF3-15F8-4578-9B8B-2F066B550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72533" y="0"/>
              <a:ext cx="598488" cy="1981201"/>
              <a:chOff x="194733" y="0"/>
              <a:chExt cx="598488" cy="1981201"/>
            </a:xfrm>
          </p:grpSpPr>
          <p:sp>
            <p:nvSpPr>
              <p:cNvPr id="19" name="Freeform 35">
                <a:extLst>
                  <a:ext uri="{FF2B5EF4-FFF2-40B4-BE49-F238E27FC236}">
                    <a16:creationId xmlns:a16="http://schemas.microsoft.com/office/drawing/2014/main" id="{0CF1BE1B-D6DD-411E-96AB-2BEDA39C86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285221" y="0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0" name="Freeform 36">
                <a:extLst>
                  <a:ext uri="{FF2B5EF4-FFF2-40B4-BE49-F238E27FC236}">
                    <a16:creationId xmlns:a16="http://schemas.microsoft.com/office/drawing/2014/main" id="{785B83A2-9629-402A-BDFF-564D2AAE8A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526521" y="1141413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1" name="Freeform 38">
                <a:extLst>
                  <a:ext uri="{FF2B5EF4-FFF2-40B4-BE49-F238E27FC236}">
                    <a16:creationId xmlns:a16="http://schemas.microsoft.com/office/drawing/2014/main" id="{66C9EABC-41F6-4014-90E5-D4213FE9D6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389996" y="1792288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2" name="Freeform 39">
                <a:extLst>
                  <a:ext uri="{FF2B5EF4-FFF2-40B4-BE49-F238E27FC236}">
                    <a16:creationId xmlns:a16="http://schemas.microsoft.com/office/drawing/2014/main" id="{A0FA8F7F-2926-4F25-9088-A3E86D0B746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194733" y="0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3" name="Freeform 40">
                <a:extLst>
                  <a:ext uri="{FF2B5EF4-FFF2-40B4-BE49-F238E27FC236}">
                    <a16:creationId xmlns:a16="http://schemas.microsoft.com/office/drawing/2014/main" id="{527A5DDC-207D-4303-9F79-5D19A87E16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602721" y="24288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4" name="Rectangle 41">
                <a:extLst>
                  <a:ext uri="{FF2B5EF4-FFF2-40B4-BE49-F238E27FC236}">
                    <a16:creationId xmlns:a16="http://schemas.microsoft.com/office/drawing/2014/main" id="{B21A0178-E0A0-4E63-BB90-0919529662F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693208" y="0"/>
                <a:ext cx="23813" cy="252413"/>
              </a:xfrm>
              <a:prstGeom prst="rect">
                <a:avLst/>
              </a:pr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449F266-F762-40E7-B859-934ED2C31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9265" y="806250"/>
            <a:ext cx="9905998" cy="948427"/>
          </a:xfrm>
        </p:spPr>
        <p:txBody>
          <a:bodyPr>
            <a:normAutofit/>
          </a:bodyPr>
          <a:lstStyle/>
          <a:p>
            <a:pPr algn="ctr"/>
            <a:r>
              <a:rPr lang="en-US"/>
              <a:t>my observations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DB6CD0-5ED9-46DE-9AEB-31979C7D34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2526" y="2200138"/>
            <a:ext cx="10150414" cy="3037457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lnSpc>
                <a:spcPct val="110000"/>
              </a:lnSpc>
              <a:buNone/>
            </a:pPr>
            <a:endParaRPr lang="en-US"/>
          </a:p>
          <a:p>
            <a:pPr>
              <a:lnSpc>
                <a:spcPct val="110000"/>
              </a:lnSpc>
            </a:pPr>
            <a:r>
              <a:rPr lang="en-US" sz="2600"/>
              <a:t>The pastor publicly preaches that the people will destroy their lives if they talk against him, and he gives examples.</a:t>
            </a:r>
          </a:p>
          <a:p>
            <a:pPr>
              <a:lnSpc>
                <a:spcPct val="110000"/>
              </a:lnSpc>
            </a:pPr>
            <a:r>
              <a:rPr lang="en-US" sz="2600"/>
              <a:t>Pastor Thabo Marais preaches that those who do not tithe to the church will go in hell.</a:t>
            </a:r>
          </a:p>
          <a:p>
            <a:pPr>
              <a:lnSpc>
                <a:spcPct val="110000"/>
              </a:lnSpc>
            </a:pPr>
            <a:r>
              <a:rPr lang="en-US" sz="2600"/>
              <a:t>CRC London practice `love bombing`. </a:t>
            </a:r>
          </a:p>
          <a:p>
            <a:pPr>
              <a:lnSpc>
                <a:spcPct val="110000"/>
              </a:lnSpc>
            </a:pPr>
            <a:r>
              <a:rPr lang="en-US" sz="2600"/>
              <a:t>He publicly calls his congregation a "family".</a:t>
            </a:r>
          </a:p>
          <a:p>
            <a:pPr>
              <a:lnSpc>
                <a:spcPct val="110000"/>
              </a:lnSpc>
            </a:pPr>
            <a:endParaRPr lang="en-US" sz="14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5BA6FE5-CF4D-48E9-A84B-9B53284688FE}"/>
              </a:ext>
            </a:extLst>
          </p:cNvPr>
          <p:cNvSpPr txBox="1"/>
          <p:nvPr/>
        </p:nvSpPr>
        <p:spPr>
          <a:xfrm>
            <a:off x="12061" y="6539183"/>
            <a:ext cx="655529" cy="30777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/>
              <a:t>Fig 11</a:t>
            </a:r>
          </a:p>
        </p:txBody>
      </p:sp>
    </p:spTree>
    <p:extLst>
      <p:ext uri="{BB962C8B-B14F-4D97-AF65-F5344CB8AC3E}">
        <p14:creationId xmlns:p14="http://schemas.microsoft.com/office/powerpoint/2010/main" val="17846717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8">
            <a:extLst>
              <a:ext uri="{FF2B5EF4-FFF2-40B4-BE49-F238E27FC236}">
                <a16:creationId xmlns:a16="http://schemas.microsoft.com/office/drawing/2014/main" id="{A0B38558-5389-4817-936F-FD62560CAC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10" name="Rectangle 9">
              <a:extLst>
                <a:ext uri="{FF2B5EF4-FFF2-40B4-BE49-F238E27FC236}">
                  <a16:creationId xmlns:a16="http://schemas.microsoft.com/office/drawing/2014/main" id="{CCB252B9-42EF-4414-AA22-2A95C18197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1" name="Picture 2">
              <a:extLst>
                <a:ext uri="{FF2B5EF4-FFF2-40B4-BE49-F238E27FC236}">
                  <a16:creationId xmlns:a16="http://schemas.microsoft.com/office/drawing/2014/main" id="{F9C2C800-C3E3-4317-A3CC-1558D71F14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:p14="http://schemas.microsoft.com/office/powerpoint/2010/main" xmlns:a14="http://schemas.microsoft.com/office/drawing/2010/main" xmlns:a16="http://schemas.microsoft.com/office/drawing/2014/main" xmlns="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4" name="Picture 4" descr="A lit up city at night&#10;&#10;Description generated with very high confidence">
            <a:extLst>
              <a:ext uri="{FF2B5EF4-FFF2-40B4-BE49-F238E27FC236}">
                <a16:creationId xmlns:a16="http://schemas.microsoft.com/office/drawing/2014/main" id="{AD130CEC-F0F9-4D06-BB61-0E7FD69D9BE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/>
            <a:extLst/>
          </a:blip>
          <a:srcRect t="3115" b="12591"/>
          <a:stretch/>
        </p:blipFill>
        <p:spPr>
          <a:xfrm>
            <a:off x="3611" y="-14367"/>
            <a:ext cx="12188389" cy="6857990"/>
          </a:xfrm>
          <a:prstGeom prst="rect">
            <a:avLst/>
          </a:prstGeom>
        </p:spPr>
      </p:pic>
      <p:grpSp>
        <p:nvGrpSpPr>
          <p:cNvPr id="7" name="Group 12">
            <a:extLst>
              <a:ext uri="{FF2B5EF4-FFF2-40B4-BE49-F238E27FC236}">
                <a16:creationId xmlns:a16="http://schemas.microsoft.com/office/drawing/2014/main" id="{15502586-682B-4EDF-9515-674BB4E1CD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72533" y="0"/>
            <a:ext cx="11455400" cy="6848476"/>
            <a:chOff x="372533" y="0"/>
            <a:chExt cx="11455400" cy="6848476"/>
          </a:xfrm>
        </p:grpSpPr>
        <p:sp>
          <p:nvSpPr>
            <p:cNvPr id="14" name="Round Diagonal Corner Rectangle 7">
              <a:extLst>
                <a:ext uri="{FF2B5EF4-FFF2-40B4-BE49-F238E27FC236}">
                  <a16:creationId xmlns:a16="http://schemas.microsoft.com/office/drawing/2014/main" id="{C4491F87-B86B-413A-ACCD-56525E5330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22867" y="766234"/>
              <a:ext cx="10346266" cy="5325532"/>
            </a:xfrm>
            <a:prstGeom prst="round2DiagRect">
              <a:avLst>
                <a:gd name="adj1" fmla="val 4147"/>
                <a:gd name="adj2" fmla="val 0"/>
              </a:avLst>
            </a:prstGeom>
            <a:solidFill>
              <a:schemeClr val="bg1">
                <a:alpha val="80000"/>
              </a:schemeClr>
            </a:solidFill>
            <a:ln w="19050" cap="sq">
              <a:solidFill>
                <a:schemeClr val="tx2">
                  <a:alpha val="60000"/>
                </a:schemeClr>
              </a:solidFill>
              <a:miter lim="800000"/>
            </a:ln>
            <a:effectLst>
              <a:outerShdw blurRad="889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04A25545-7FDA-465A-8546-9D927F8286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085512" y="0"/>
              <a:ext cx="650875" cy="1730375"/>
              <a:chOff x="11347978" y="0"/>
              <a:chExt cx="650875" cy="1730375"/>
            </a:xfrm>
          </p:grpSpPr>
          <p:sp>
            <p:nvSpPr>
              <p:cNvPr id="35" name="Freeform 32">
                <a:extLst>
                  <a:ext uri="{FF2B5EF4-FFF2-40B4-BE49-F238E27FC236}">
                    <a16:creationId xmlns:a16="http://schemas.microsoft.com/office/drawing/2014/main" id="{0AC67F09-E0D9-410A-A4DE-72D31697EBC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67041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6" name="Freeform 33">
                <a:extLst>
                  <a:ext uri="{FF2B5EF4-FFF2-40B4-BE49-F238E27FC236}">
                    <a16:creationId xmlns:a16="http://schemas.microsoft.com/office/drawing/2014/main" id="{B78F2FDE-85C9-4650-919F-C35464007D7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47978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7" name="Freeform 34">
                <a:extLst>
                  <a:ext uri="{FF2B5EF4-FFF2-40B4-BE49-F238E27FC236}">
                    <a16:creationId xmlns:a16="http://schemas.microsoft.com/office/drawing/2014/main" id="{57DD2F8B-5242-455C-B03F-E2F6B6732EF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14678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8" name="Freeform 37">
                <a:extLst>
                  <a:ext uri="{FF2B5EF4-FFF2-40B4-BE49-F238E27FC236}">
                    <a16:creationId xmlns:a16="http://schemas.microsoft.com/office/drawing/2014/main" id="{B8CE3E90-8A76-4CD5-B28C-D71FF37185D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94053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4C374541-D033-4B72-A232-5461EEAD4D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flipH="1">
              <a:off x="11229445" y="4867275"/>
              <a:ext cx="598488" cy="1981201"/>
              <a:chOff x="11424178" y="4867275"/>
              <a:chExt cx="598488" cy="1981201"/>
            </a:xfrm>
          </p:grpSpPr>
          <p:sp>
            <p:nvSpPr>
              <p:cNvPr id="29" name="Freeform 35">
                <a:extLst>
                  <a:ext uri="{FF2B5EF4-FFF2-40B4-BE49-F238E27FC236}">
                    <a16:creationId xmlns:a16="http://schemas.microsoft.com/office/drawing/2014/main" id="{94766BAB-FE6E-4247-886B-736F831FEB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14666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0" name="Freeform 36">
                <a:extLst>
                  <a:ext uri="{FF2B5EF4-FFF2-40B4-BE49-F238E27FC236}">
                    <a16:creationId xmlns:a16="http://schemas.microsoft.com/office/drawing/2014/main" id="{3C954FB2-C7A0-468C-8AD2-C278DCA642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55966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1" name="Freeform 38">
                <a:extLst>
                  <a:ext uri="{FF2B5EF4-FFF2-40B4-BE49-F238E27FC236}">
                    <a16:creationId xmlns:a16="http://schemas.microsoft.com/office/drawing/2014/main" id="{F52FBFD5-A528-4DB8-A802-814A7E421D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19441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2" name="Freeform 39">
                <a:extLst>
                  <a:ext uri="{FF2B5EF4-FFF2-40B4-BE49-F238E27FC236}">
                    <a16:creationId xmlns:a16="http://schemas.microsoft.com/office/drawing/2014/main" id="{E57CCB6D-72AF-4D41-8C6C-9750D43DC6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24178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3" name="Freeform 40">
                <a:extLst>
                  <a:ext uri="{FF2B5EF4-FFF2-40B4-BE49-F238E27FC236}">
                    <a16:creationId xmlns:a16="http://schemas.microsoft.com/office/drawing/2014/main" id="{19D203AA-CF94-405B-800C-0C79855218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32166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4" name="Rectangle 41">
                <a:extLst>
                  <a:ext uri="{FF2B5EF4-FFF2-40B4-BE49-F238E27FC236}">
                    <a16:creationId xmlns:a16="http://schemas.microsoft.com/office/drawing/2014/main" id="{7D053665-E810-419F-9D63-2A54CB4773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22653" y="6596063"/>
                <a:ext cx="23813" cy="252413"/>
              </a:xfrm>
              <a:prstGeom prst="rect">
                <a:avLst/>
              </a:pr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DEAF6153-6BF6-448C-81C1-2817B0F780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flipH="1">
              <a:off x="440267" y="5118101"/>
              <a:ext cx="650875" cy="1730375"/>
              <a:chOff x="118533" y="5118101"/>
              <a:chExt cx="650875" cy="1730375"/>
            </a:xfrm>
          </p:grpSpPr>
          <p:sp>
            <p:nvSpPr>
              <p:cNvPr id="25" name="Freeform 32">
                <a:extLst>
                  <a:ext uri="{FF2B5EF4-FFF2-40B4-BE49-F238E27FC236}">
                    <a16:creationId xmlns:a16="http://schemas.microsoft.com/office/drawing/2014/main" id="{A7E0D3C0-552C-4741-AFBE-E665CEA0689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237596" y="6335713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6" name="Freeform 33">
                <a:extLst>
                  <a:ext uri="{FF2B5EF4-FFF2-40B4-BE49-F238E27FC236}">
                    <a16:creationId xmlns:a16="http://schemas.microsoft.com/office/drawing/2014/main" id="{CAF96EBF-4E74-4F88-BD05-A4AE1694A4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118533" y="622141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7" name="Freeform 34">
                <a:extLst>
                  <a:ext uri="{FF2B5EF4-FFF2-40B4-BE49-F238E27FC236}">
                    <a16:creationId xmlns:a16="http://schemas.microsoft.com/office/drawing/2014/main" id="{D49C51B9-E4E4-410D-8AAB-7E308A1D452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385233" y="5118101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8" name="Freeform 37">
                <a:extLst>
                  <a:ext uri="{FF2B5EF4-FFF2-40B4-BE49-F238E27FC236}">
                    <a16:creationId xmlns:a16="http://schemas.microsoft.com/office/drawing/2014/main" id="{354F0627-1BD6-4455-967A-32DB31C82C3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464608" y="5299075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</p:grp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BC21AED9-0CB5-426C-A1C4-6EEB548050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72533" y="0"/>
              <a:ext cx="598488" cy="1981201"/>
              <a:chOff x="194733" y="0"/>
              <a:chExt cx="598488" cy="1981201"/>
            </a:xfrm>
          </p:grpSpPr>
          <p:sp>
            <p:nvSpPr>
              <p:cNvPr id="19" name="Freeform 35">
                <a:extLst>
                  <a:ext uri="{FF2B5EF4-FFF2-40B4-BE49-F238E27FC236}">
                    <a16:creationId xmlns:a16="http://schemas.microsoft.com/office/drawing/2014/main" id="{8D8A778B-9916-47AC-A28A-07F01A83F49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285221" y="0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0" name="Freeform 36">
                <a:extLst>
                  <a:ext uri="{FF2B5EF4-FFF2-40B4-BE49-F238E27FC236}">
                    <a16:creationId xmlns:a16="http://schemas.microsoft.com/office/drawing/2014/main" id="{65323B96-DF0E-463C-B290-C22D3C55324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526521" y="1141413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1" name="Freeform 38">
                <a:extLst>
                  <a:ext uri="{FF2B5EF4-FFF2-40B4-BE49-F238E27FC236}">
                    <a16:creationId xmlns:a16="http://schemas.microsoft.com/office/drawing/2014/main" id="{65A0E255-1142-422E-A62A-5044177C5AE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389996" y="1792288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2" name="Freeform 39">
                <a:extLst>
                  <a:ext uri="{FF2B5EF4-FFF2-40B4-BE49-F238E27FC236}">
                    <a16:creationId xmlns:a16="http://schemas.microsoft.com/office/drawing/2014/main" id="{233A955D-DB0D-42F8-B490-E01FB9C45C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194733" y="0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3" name="Freeform 40">
                <a:extLst>
                  <a:ext uri="{FF2B5EF4-FFF2-40B4-BE49-F238E27FC236}">
                    <a16:creationId xmlns:a16="http://schemas.microsoft.com/office/drawing/2014/main" id="{F0F0C29B-EB52-470C-AF64-FC54F5C250F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602721" y="24288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4" name="Rectangle 41">
                <a:extLst>
                  <a:ext uri="{FF2B5EF4-FFF2-40B4-BE49-F238E27FC236}">
                    <a16:creationId xmlns:a16="http://schemas.microsoft.com/office/drawing/2014/main" id="{A6C0E942-454D-483D-84FB-89308C8F15B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693208" y="0"/>
                <a:ext cx="23813" cy="252413"/>
              </a:xfrm>
              <a:prstGeom prst="rect">
                <a:avLst/>
              </a:pr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449F266-F762-40E7-B859-934ED2C31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7378" y="-13258"/>
            <a:ext cx="9905998" cy="3176915"/>
          </a:xfrm>
        </p:spPr>
        <p:txBody>
          <a:bodyPr>
            <a:normAutofit/>
          </a:bodyPr>
          <a:lstStyle/>
          <a:p>
            <a:pPr algn="ctr"/>
            <a:r>
              <a:rPr lang="en-US"/>
              <a:t>my observations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DB6CD0-5ED9-46DE-9AEB-31979C7D34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9265" y="3704248"/>
            <a:ext cx="9905999" cy="2548625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110000"/>
              </a:lnSpc>
            </a:pPr>
            <a:r>
              <a:rPr lang="en-US" sz="2600"/>
              <a:t>The members practice with hours the so called "praying in the spirit". This chanting takes them to a higher state of consciousness and at this state a person becomes easily reprogrammable. </a:t>
            </a:r>
          </a:p>
          <a:p>
            <a:pPr>
              <a:lnSpc>
                <a:spcPct val="110000"/>
              </a:lnSpc>
            </a:pPr>
            <a:r>
              <a:rPr lang="en-US" sz="2600"/>
              <a:t>Articles which contradict the teaching are believed to be from the devil.</a:t>
            </a:r>
          </a:p>
          <a:p>
            <a:pPr>
              <a:lnSpc>
                <a:spcPct val="110000"/>
              </a:lnSpc>
            </a:pPr>
            <a:r>
              <a:rPr lang="en-US" sz="2600"/>
              <a:t>Everyone who talks against the leader or leaves the NRM is believed to be influenced by the "devil".</a:t>
            </a:r>
          </a:p>
          <a:p>
            <a:pPr marL="0" indent="0">
              <a:lnSpc>
                <a:spcPct val="110000"/>
              </a:lnSpc>
              <a:buNone/>
            </a:pPr>
            <a:endParaRPr lang="en-US" sz="2600"/>
          </a:p>
          <a:p>
            <a:pPr>
              <a:lnSpc>
                <a:spcPct val="110000"/>
              </a:lnSpc>
            </a:pPr>
            <a:endParaRPr lang="en-US" sz="2600"/>
          </a:p>
          <a:p>
            <a:pPr>
              <a:lnSpc>
                <a:spcPct val="110000"/>
              </a:lnSpc>
            </a:pPr>
            <a:endParaRPr lang="en-US" sz="2200"/>
          </a:p>
          <a:p>
            <a:pPr>
              <a:lnSpc>
                <a:spcPct val="110000"/>
              </a:lnSpc>
            </a:pPr>
            <a:endParaRPr lang="en-US" sz="1400"/>
          </a:p>
          <a:p>
            <a:pPr>
              <a:lnSpc>
                <a:spcPct val="110000"/>
              </a:lnSpc>
            </a:pPr>
            <a:endParaRPr lang="en-US" sz="1400"/>
          </a:p>
          <a:p>
            <a:pPr>
              <a:lnSpc>
                <a:spcPct val="110000"/>
              </a:lnSpc>
            </a:pPr>
            <a:endParaRPr lang="en-US" sz="14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F11AB03-D428-4A92-9FCC-4B2B01521F04}"/>
              </a:ext>
            </a:extLst>
          </p:cNvPr>
          <p:cNvSpPr txBox="1"/>
          <p:nvPr/>
        </p:nvSpPr>
        <p:spPr>
          <a:xfrm>
            <a:off x="12061" y="6552182"/>
            <a:ext cx="655529" cy="30777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/>
              <a:t>Fig 12</a:t>
            </a:r>
          </a:p>
        </p:txBody>
      </p:sp>
    </p:spTree>
    <p:extLst>
      <p:ext uri="{BB962C8B-B14F-4D97-AF65-F5344CB8AC3E}">
        <p14:creationId xmlns:p14="http://schemas.microsoft.com/office/powerpoint/2010/main" val="27293777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" name="Rectangle 91">
            <a:extLst>
              <a:ext uri="{FF2B5EF4-FFF2-40B4-BE49-F238E27FC236}">
                <a16:creationId xmlns:a16="http://schemas.microsoft.com/office/drawing/2014/main" id="{CB2E6072-4A58-4A16-85F6-67A0FE223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4" name="Group 93">
            <a:extLst>
              <a:ext uri="{FF2B5EF4-FFF2-40B4-BE49-F238E27FC236}">
                <a16:creationId xmlns:a16="http://schemas.microsoft.com/office/drawing/2014/main" id="{AC1DD88D-B6CF-4188-B28E-41DA602F7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20788" cy="6858001"/>
            <a:chOff x="-14288" y="0"/>
            <a:chExt cx="1220788" cy="6858001"/>
          </a:xfrm>
          <a:solidFill>
            <a:schemeClr val="tx1">
              <a:alpha val="20000"/>
            </a:schemeClr>
          </a:solidFill>
        </p:grpSpPr>
        <p:sp>
          <p:nvSpPr>
            <p:cNvPr id="95" name="Rectangle 5">
              <a:extLst>
                <a:ext uri="{FF2B5EF4-FFF2-40B4-BE49-F238E27FC236}">
                  <a16:creationId xmlns:a16="http://schemas.microsoft.com/office/drawing/2014/main" id="{D3E3CAB9-DCE4-4BB4-8035-1C555687E8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96" name="Freeform 6">
              <a:extLst>
                <a:ext uri="{FF2B5EF4-FFF2-40B4-BE49-F238E27FC236}">
                  <a16:creationId xmlns:a16="http://schemas.microsoft.com/office/drawing/2014/main" id="{1C73697E-66AC-47EA-B546-A464118217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7">
              <a:extLst>
                <a:ext uri="{FF2B5EF4-FFF2-40B4-BE49-F238E27FC236}">
                  <a16:creationId xmlns:a16="http://schemas.microsoft.com/office/drawing/2014/main" id="{FEDE7D70-C48F-41C0-81C9-FEAA9D087A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8">
              <a:extLst>
                <a:ext uri="{FF2B5EF4-FFF2-40B4-BE49-F238E27FC236}">
                  <a16:creationId xmlns:a16="http://schemas.microsoft.com/office/drawing/2014/main" id="{3440900A-0FBF-4FD1-8858-4FF7CBA9DA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9">
              <a:extLst>
                <a:ext uri="{FF2B5EF4-FFF2-40B4-BE49-F238E27FC236}">
                  <a16:creationId xmlns:a16="http://schemas.microsoft.com/office/drawing/2014/main" id="{067322B1-143D-436E-8636-545FF80BAA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10">
              <a:extLst>
                <a:ext uri="{FF2B5EF4-FFF2-40B4-BE49-F238E27FC236}">
                  <a16:creationId xmlns:a16="http://schemas.microsoft.com/office/drawing/2014/main" id="{434C71DB-4BBA-4549-B8DD-AFB76D4910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11">
              <a:extLst>
                <a:ext uri="{FF2B5EF4-FFF2-40B4-BE49-F238E27FC236}">
                  <a16:creationId xmlns:a16="http://schemas.microsoft.com/office/drawing/2014/main" id="{70B35077-9685-478A-ABBC-26F30348B5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12">
              <a:extLst>
                <a:ext uri="{FF2B5EF4-FFF2-40B4-BE49-F238E27FC236}">
                  <a16:creationId xmlns:a16="http://schemas.microsoft.com/office/drawing/2014/main" id="{EEA0FAF8-0409-4BB8-AE76-8647169A55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13">
              <a:extLst>
                <a:ext uri="{FF2B5EF4-FFF2-40B4-BE49-F238E27FC236}">
                  <a16:creationId xmlns:a16="http://schemas.microsoft.com/office/drawing/2014/main" id="{BC52E7D3-D280-4C24-9FB4-30F6457CF1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14">
              <a:extLst>
                <a:ext uri="{FF2B5EF4-FFF2-40B4-BE49-F238E27FC236}">
                  <a16:creationId xmlns:a16="http://schemas.microsoft.com/office/drawing/2014/main" id="{113A5141-29C7-4774-8F40-CD34C896EF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15">
              <a:extLst>
                <a:ext uri="{FF2B5EF4-FFF2-40B4-BE49-F238E27FC236}">
                  <a16:creationId xmlns:a16="http://schemas.microsoft.com/office/drawing/2014/main" id="{2E2C72FC-0A41-4AB2-A0D9-9828EFAB2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Line 16">
              <a:extLst>
                <a:ext uri="{FF2B5EF4-FFF2-40B4-BE49-F238E27FC236}">
                  <a16:creationId xmlns:a16="http://schemas.microsoft.com/office/drawing/2014/main" id="{D84C1857-D82C-408D-93BB-DBA79028A7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107" name="Freeform 17">
              <a:extLst>
                <a:ext uri="{FF2B5EF4-FFF2-40B4-BE49-F238E27FC236}">
                  <a16:creationId xmlns:a16="http://schemas.microsoft.com/office/drawing/2014/main" id="{0D64DCE2-6B04-4D06-9274-6504BF95D5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8" name="Freeform 18">
              <a:extLst>
                <a:ext uri="{FF2B5EF4-FFF2-40B4-BE49-F238E27FC236}">
                  <a16:creationId xmlns:a16="http://schemas.microsoft.com/office/drawing/2014/main" id="{4C8D45D3-D06B-4794-B836-648C9CF49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19">
              <a:extLst>
                <a:ext uri="{FF2B5EF4-FFF2-40B4-BE49-F238E27FC236}">
                  <a16:creationId xmlns:a16="http://schemas.microsoft.com/office/drawing/2014/main" id="{43BB9D13-E3C3-4255-9325-90AE0D42EF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20">
              <a:extLst>
                <a:ext uri="{FF2B5EF4-FFF2-40B4-BE49-F238E27FC236}">
                  <a16:creationId xmlns:a16="http://schemas.microsoft.com/office/drawing/2014/main" id="{0D3929C1-961C-4327-88FA-3188DE45A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Rectangle 21">
              <a:extLst>
                <a:ext uri="{FF2B5EF4-FFF2-40B4-BE49-F238E27FC236}">
                  <a16:creationId xmlns:a16="http://schemas.microsoft.com/office/drawing/2014/main" id="{F343DAD3-E142-4DB7-9946-9CE86AE6D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12" name="Freeform 22">
              <a:extLst>
                <a:ext uri="{FF2B5EF4-FFF2-40B4-BE49-F238E27FC236}">
                  <a16:creationId xmlns:a16="http://schemas.microsoft.com/office/drawing/2014/main" id="{4A190F48-6D09-46E7-B536-AFED58FAA4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23">
              <a:extLst>
                <a:ext uri="{FF2B5EF4-FFF2-40B4-BE49-F238E27FC236}">
                  <a16:creationId xmlns:a16="http://schemas.microsoft.com/office/drawing/2014/main" id="{813869C4-FA8C-4B8E-90E6-CB9F45B331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24">
              <a:extLst>
                <a:ext uri="{FF2B5EF4-FFF2-40B4-BE49-F238E27FC236}">
                  <a16:creationId xmlns:a16="http://schemas.microsoft.com/office/drawing/2014/main" id="{372F4A61-FA38-44D4-819D-912DEA5AB7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Freeform 25">
              <a:extLst>
                <a:ext uri="{FF2B5EF4-FFF2-40B4-BE49-F238E27FC236}">
                  <a16:creationId xmlns:a16="http://schemas.microsoft.com/office/drawing/2014/main" id="{4B074088-9CFB-413C-8CB5-C75295309D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Freeform 26">
              <a:extLst>
                <a:ext uri="{FF2B5EF4-FFF2-40B4-BE49-F238E27FC236}">
                  <a16:creationId xmlns:a16="http://schemas.microsoft.com/office/drawing/2014/main" id="{859E8C95-B6F0-4294-A55B-BEA525759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27">
              <a:extLst>
                <a:ext uri="{FF2B5EF4-FFF2-40B4-BE49-F238E27FC236}">
                  <a16:creationId xmlns:a16="http://schemas.microsoft.com/office/drawing/2014/main" id="{EA3DC508-3E77-43A1-8AFB-29B593B42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28">
              <a:extLst>
                <a:ext uri="{FF2B5EF4-FFF2-40B4-BE49-F238E27FC236}">
                  <a16:creationId xmlns:a16="http://schemas.microsoft.com/office/drawing/2014/main" id="{7DE640D4-340B-424C-B141-EA3AE984B2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9" name="Freeform 29">
              <a:extLst>
                <a:ext uri="{FF2B5EF4-FFF2-40B4-BE49-F238E27FC236}">
                  <a16:creationId xmlns:a16="http://schemas.microsoft.com/office/drawing/2014/main" id="{52874D14-FF21-434A-AC65-C53A40F7FC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0" name="Freeform 30">
              <a:extLst>
                <a:ext uri="{FF2B5EF4-FFF2-40B4-BE49-F238E27FC236}">
                  <a16:creationId xmlns:a16="http://schemas.microsoft.com/office/drawing/2014/main" id="{24422B15-B057-4AE9-9505-83F429DFB7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1" name="Freeform 31">
              <a:extLst>
                <a:ext uri="{FF2B5EF4-FFF2-40B4-BE49-F238E27FC236}">
                  <a16:creationId xmlns:a16="http://schemas.microsoft.com/office/drawing/2014/main" id="{A9E60243-98DE-435F-9C3A-FE22497942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92C3872-885B-4F6A-A4B2-4A15B7D27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7631926" cy="1478570"/>
          </a:xfrm>
        </p:spPr>
        <p:txBody>
          <a:bodyPr>
            <a:normAutofit/>
          </a:bodyPr>
          <a:lstStyle/>
          <a:p>
            <a:r>
              <a:rPr lang="en-US" sz="3200"/>
              <a:t>Q&amp;a: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B970C6-969F-4347-9C41-19C0AE847C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2249487"/>
            <a:ext cx="9456716" cy="354171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/>
            <a:r>
              <a:rPr lang="en-US" sz="2600"/>
              <a:t>Do you have questions about the beliefs and practices at CRC London?</a:t>
            </a:r>
          </a:p>
          <a:p>
            <a:r>
              <a:rPr lang="en-US" sz="2600"/>
              <a:t>Have you got questions about the spirituality practiced at CRC?</a:t>
            </a:r>
          </a:p>
          <a:p>
            <a:r>
              <a:rPr lang="en-US" sz="2600"/>
              <a:t>Do you understand why the people get attracted to the movement?</a:t>
            </a:r>
          </a:p>
          <a:p>
            <a:r>
              <a:rPr lang="en-US" sz="2600"/>
              <a:t>Other questions?</a:t>
            </a:r>
          </a:p>
          <a:p>
            <a:endParaRPr lang="en-US"/>
          </a:p>
        </p:txBody>
      </p:sp>
      <p:grpSp>
        <p:nvGrpSpPr>
          <p:cNvPr id="123" name="Group 122">
            <a:extLst>
              <a:ext uri="{FF2B5EF4-FFF2-40B4-BE49-F238E27FC236}">
                <a16:creationId xmlns:a16="http://schemas.microsoft.com/office/drawing/2014/main" id="{455E0AD7-882F-4B4C-B3A7-D4E72D48E4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64912" y="0"/>
            <a:ext cx="674688" cy="6848476"/>
            <a:chOff x="11364912" y="0"/>
            <a:chExt cx="674688" cy="6848476"/>
          </a:xfrm>
          <a:solidFill>
            <a:schemeClr val="tx1">
              <a:alpha val="15000"/>
            </a:schemeClr>
          </a:solidFill>
        </p:grpSpPr>
        <p:sp>
          <p:nvSpPr>
            <p:cNvPr id="124" name="Freeform 32">
              <a:extLst>
                <a:ext uri="{FF2B5EF4-FFF2-40B4-BE49-F238E27FC236}">
                  <a16:creationId xmlns:a16="http://schemas.microsoft.com/office/drawing/2014/main" id="{7830B337-37A8-4ADF-B88C-A734E26F96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83975" y="0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5" name="Freeform 33">
              <a:extLst>
                <a:ext uri="{FF2B5EF4-FFF2-40B4-BE49-F238E27FC236}">
                  <a16:creationId xmlns:a16="http://schemas.microsoft.com/office/drawing/2014/main" id="{7996F53E-6131-4949-B65E-262F724B2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364912" y="47466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6" name="Freeform 34">
              <a:extLst>
                <a:ext uri="{FF2B5EF4-FFF2-40B4-BE49-F238E27FC236}">
                  <a16:creationId xmlns:a16="http://schemas.microsoft.com/office/drawing/2014/main" id="{A5E72477-1B92-43FA-ABD1-D9101F31C5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1612" y="1539875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7" name="Freeform 35">
              <a:extLst>
                <a:ext uri="{FF2B5EF4-FFF2-40B4-BE49-F238E27FC236}">
                  <a16:creationId xmlns:a16="http://schemas.microsoft.com/office/drawing/2014/main" id="{4BD17DAA-2B77-45FF-A3AA-9AA2235D61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31600" y="569436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8" name="Freeform 36">
              <a:extLst>
                <a:ext uri="{FF2B5EF4-FFF2-40B4-BE49-F238E27FC236}">
                  <a16:creationId xmlns:a16="http://schemas.microsoft.com/office/drawing/2014/main" id="{B408CF24-608A-4ECC-AF3B-B4C548F1BB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72900" y="5551488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9" name="Freeform 37">
              <a:extLst>
                <a:ext uri="{FF2B5EF4-FFF2-40B4-BE49-F238E27FC236}">
                  <a16:creationId xmlns:a16="http://schemas.microsoft.com/office/drawing/2014/main" id="{F1CE5AA5-B482-446E-8EAC-5B1973DB5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10987" y="4763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0" name="Freeform 38">
              <a:extLst>
                <a:ext uri="{FF2B5EF4-FFF2-40B4-BE49-F238E27FC236}">
                  <a16:creationId xmlns:a16="http://schemas.microsoft.com/office/drawing/2014/main" id="{2F607697-1F29-43C0-8A24-690043FD21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6375" y="4867275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1" name="Freeform 39">
              <a:extLst>
                <a:ext uri="{FF2B5EF4-FFF2-40B4-BE49-F238E27FC236}">
                  <a16:creationId xmlns:a16="http://schemas.microsoft.com/office/drawing/2014/main" id="{4AAC6860-2756-4924-B531-9E7B8B35B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41112" y="5046663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2" name="Freeform 40">
              <a:extLst>
                <a:ext uri="{FF2B5EF4-FFF2-40B4-BE49-F238E27FC236}">
                  <a16:creationId xmlns:a16="http://schemas.microsoft.com/office/drawing/2014/main" id="{A724446B-3184-47C7-9D87-1737E709F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49100" y="64166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3" name="Rectangle 41">
              <a:extLst>
                <a:ext uri="{FF2B5EF4-FFF2-40B4-BE49-F238E27FC236}">
                  <a16:creationId xmlns:a16="http://schemas.microsoft.com/office/drawing/2014/main" id="{395B07C3-57BC-4462-8F9D-C6B48AF8B4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39587" y="6596063"/>
              <a:ext cx="23813" cy="2524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</p:grpSp>
    </p:spTree>
    <p:extLst>
      <p:ext uri="{BB962C8B-B14F-4D97-AF65-F5344CB8AC3E}">
        <p14:creationId xmlns:p14="http://schemas.microsoft.com/office/powerpoint/2010/main" val="38378705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CB2E6072-4A58-4A16-85F6-67A0FE223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8" name="Group 57">
            <a:extLst>
              <a:ext uri="{FF2B5EF4-FFF2-40B4-BE49-F238E27FC236}">
                <a16:creationId xmlns:a16="http://schemas.microsoft.com/office/drawing/2014/main" id="{AC1DD88D-B6CF-4188-B28E-41DA602F7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20788" cy="6858001"/>
            <a:chOff x="-14288" y="0"/>
            <a:chExt cx="1220788" cy="6858001"/>
          </a:xfrm>
          <a:solidFill>
            <a:schemeClr val="tx1">
              <a:alpha val="20000"/>
            </a:schemeClr>
          </a:solidFill>
        </p:grpSpPr>
        <p:sp>
          <p:nvSpPr>
            <p:cNvPr id="59" name="Rectangle 5">
              <a:extLst>
                <a:ext uri="{FF2B5EF4-FFF2-40B4-BE49-F238E27FC236}">
                  <a16:creationId xmlns:a16="http://schemas.microsoft.com/office/drawing/2014/main" id="{D3E3CAB9-DCE4-4BB4-8035-1C555687E8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0" name="Freeform 6">
              <a:extLst>
                <a:ext uri="{FF2B5EF4-FFF2-40B4-BE49-F238E27FC236}">
                  <a16:creationId xmlns:a16="http://schemas.microsoft.com/office/drawing/2014/main" id="{1C73697E-66AC-47EA-B546-A464118217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7">
              <a:extLst>
                <a:ext uri="{FF2B5EF4-FFF2-40B4-BE49-F238E27FC236}">
                  <a16:creationId xmlns:a16="http://schemas.microsoft.com/office/drawing/2014/main" id="{FEDE7D70-C48F-41C0-81C9-FEAA9D087A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8">
              <a:extLst>
                <a:ext uri="{FF2B5EF4-FFF2-40B4-BE49-F238E27FC236}">
                  <a16:creationId xmlns:a16="http://schemas.microsoft.com/office/drawing/2014/main" id="{3440900A-0FBF-4FD1-8858-4FF7CBA9DA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9">
              <a:extLst>
                <a:ext uri="{FF2B5EF4-FFF2-40B4-BE49-F238E27FC236}">
                  <a16:creationId xmlns:a16="http://schemas.microsoft.com/office/drawing/2014/main" id="{067322B1-143D-436E-8636-545FF80BAA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10">
              <a:extLst>
                <a:ext uri="{FF2B5EF4-FFF2-40B4-BE49-F238E27FC236}">
                  <a16:creationId xmlns:a16="http://schemas.microsoft.com/office/drawing/2014/main" id="{434C71DB-4BBA-4549-B8DD-AFB76D4910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11">
              <a:extLst>
                <a:ext uri="{FF2B5EF4-FFF2-40B4-BE49-F238E27FC236}">
                  <a16:creationId xmlns:a16="http://schemas.microsoft.com/office/drawing/2014/main" id="{70B35077-9685-478A-ABBC-26F30348B5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6" name="Freeform 12">
              <a:extLst>
                <a:ext uri="{FF2B5EF4-FFF2-40B4-BE49-F238E27FC236}">
                  <a16:creationId xmlns:a16="http://schemas.microsoft.com/office/drawing/2014/main" id="{EEA0FAF8-0409-4BB8-AE76-8647169A55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7" name="Freeform 13">
              <a:extLst>
                <a:ext uri="{FF2B5EF4-FFF2-40B4-BE49-F238E27FC236}">
                  <a16:creationId xmlns:a16="http://schemas.microsoft.com/office/drawing/2014/main" id="{BC52E7D3-D280-4C24-9FB4-30F6457CF1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8" name="Freeform 14">
              <a:extLst>
                <a:ext uri="{FF2B5EF4-FFF2-40B4-BE49-F238E27FC236}">
                  <a16:creationId xmlns:a16="http://schemas.microsoft.com/office/drawing/2014/main" id="{113A5141-29C7-4774-8F40-CD34C896EF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15">
              <a:extLst>
                <a:ext uri="{FF2B5EF4-FFF2-40B4-BE49-F238E27FC236}">
                  <a16:creationId xmlns:a16="http://schemas.microsoft.com/office/drawing/2014/main" id="{2E2C72FC-0A41-4AB2-A0D9-9828EFAB2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Line 16">
              <a:extLst>
                <a:ext uri="{FF2B5EF4-FFF2-40B4-BE49-F238E27FC236}">
                  <a16:creationId xmlns:a16="http://schemas.microsoft.com/office/drawing/2014/main" id="{D84C1857-D82C-408D-93BB-DBA79028A7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71" name="Freeform 17">
              <a:extLst>
                <a:ext uri="{FF2B5EF4-FFF2-40B4-BE49-F238E27FC236}">
                  <a16:creationId xmlns:a16="http://schemas.microsoft.com/office/drawing/2014/main" id="{0D64DCE2-6B04-4D06-9274-6504BF95D5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18">
              <a:extLst>
                <a:ext uri="{FF2B5EF4-FFF2-40B4-BE49-F238E27FC236}">
                  <a16:creationId xmlns:a16="http://schemas.microsoft.com/office/drawing/2014/main" id="{4C8D45D3-D06B-4794-B836-648C9CF49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3" name="Freeform 19">
              <a:extLst>
                <a:ext uri="{FF2B5EF4-FFF2-40B4-BE49-F238E27FC236}">
                  <a16:creationId xmlns:a16="http://schemas.microsoft.com/office/drawing/2014/main" id="{43BB9D13-E3C3-4255-9325-90AE0D42EF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4" name="Freeform 20">
              <a:extLst>
                <a:ext uri="{FF2B5EF4-FFF2-40B4-BE49-F238E27FC236}">
                  <a16:creationId xmlns:a16="http://schemas.microsoft.com/office/drawing/2014/main" id="{0D3929C1-961C-4327-88FA-3188DE45A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5" name="Rectangle 21">
              <a:extLst>
                <a:ext uri="{FF2B5EF4-FFF2-40B4-BE49-F238E27FC236}">
                  <a16:creationId xmlns:a16="http://schemas.microsoft.com/office/drawing/2014/main" id="{F343DAD3-E142-4DB7-9946-9CE86AE6D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6" name="Freeform 22">
              <a:extLst>
                <a:ext uri="{FF2B5EF4-FFF2-40B4-BE49-F238E27FC236}">
                  <a16:creationId xmlns:a16="http://schemas.microsoft.com/office/drawing/2014/main" id="{4A190F48-6D09-46E7-B536-AFED58FAA4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Freeform 23">
              <a:extLst>
                <a:ext uri="{FF2B5EF4-FFF2-40B4-BE49-F238E27FC236}">
                  <a16:creationId xmlns:a16="http://schemas.microsoft.com/office/drawing/2014/main" id="{813869C4-FA8C-4B8E-90E6-CB9F45B331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24">
              <a:extLst>
                <a:ext uri="{FF2B5EF4-FFF2-40B4-BE49-F238E27FC236}">
                  <a16:creationId xmlns:a16="http://schemas.microsoft.com/office/drawing/2014/main" id="{372F4A61-FA38-44D4-819D-912DEA5AB7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25">
              <a:extLst>
                <a:ext uri="{FF2B5EF4-FFF2-40B4-BE49-F238E27FC236}">
                  <a16:creationId xmlns:a16="http://schemas.microsoft.com/office/drawing/2014/main" id="{4B074088-9CFB-413C-8CB5-C75295309D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26">
              <a:extLst>
                <a:ext uri="{FF2B5EF4-FFF2-40B4-BE49-F238E27FC236}">
                  <a16:creationId xmlns:a16="http://schemas.microsoft.com/office/drawing/2014/main" id="{859E8C95-B6F0-4294-A55B-BEA525759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27">
              <a:extLst>
                <a:ext uri="{FF2B5EF4-FFF2-40B4-BE49-F238E27FC236}">
                  <a16:creationId xmlns:a16="http://schemas.microsoft.com/office/drawing/2014/main" id="{EA3DC508-3E77-43A1-8AFB-29B593B42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28">
              <a:extLst>
                <a:ext uri="{FF2B5EF4-FFF2-40B4-BE49-F238E27FC236}">
                  <a16:creationId xmlns:a16="http://schemas.microsoft.com/office/drawing/2014/main" id="{7DE640D4-340B-424C-B141-EA3AE984B2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29">
              <a:extLst>
                <a:ext uri="{FF2B5EF4-FFF2-40B4-BE49-F238E27FC236}">
                  <a16:creationId xmlns:a16="http://schemas.microsoft.com/office/drawing/2014/main" id="{52874D14-FF21-434A-AC65-C53A40F7FC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30">
              <a:extLst>
                <a:ext uri="{FF2B5EF4-FFF2-40B4-BE49-F238E27FC236}">
                  <a16:creationId xmlns:a16="http://schemas.microsoft.com/office/drawing/2014/main" id="{24422B15-B057-4AE9-9505-83F429DFB7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31">
              <a:extLst>
                <a:ext uri="{FF2B5EF4-FFF2-40B4-BE49-F238E27FC236}">
                  <a16:creationId xmlns:a16="http://schemas.microsoft.com/office/drawing/2014/main" id="{A9E60243-98DE-435F-9C3A-FE22497942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5723A67-01D7-4A49-BC40-507632F91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1361" y="217465"/>
            <a:ext cx="7651978" cy="1418413"/>
          </a:xfrm>
        </p:spPr>
        <p:txBody>
          <a:bodyPr>
            <a:normAutofit/>
          </a:bodyPr>
          <a:lstStyle/>
          <a:p>
            <a:r>
              <a:rPr lang="en-US" sz="3200"/>
              <a:t>Bibliography: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0C583A-2611-4971-920D-9045DA8223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8526" y="1329903"/>
            <a:ext cx="10321060" cy="354171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</a:pPr>
            <a:endParaRPr lang="en-GB" sz="500"/>
          </a:p>
          <a:p>
            <a:pPr>
              <a:lnSpc>
                <a:spcPct val="110000"/>
              </a:lnSpc>
            </a:pPr>
            <a:r>
              <a:rPr lang="en-GB" sz="1100"/>
              <a:t>Dawson, E. (1998) </a:t>
            </a:r>
            <a:r>
              <a:rPr lang="en-GB" sz="1100" i="1"/>
              <a:t>Comprehending cults </a:t>
            </a:r>
            <a:r>
              <a:rPr lang="en-GB" sz="1100"/>
              <a:t>Ontario: Oxford University Press.</a:t>
            </a:r>
            <a:endParaRPr lang="en-GB" sz="1100" i="1"/>
          </a:p>
          <a:p>
            <a:pPr>
              <a:lnSpc>
                <a:spcPct val="110000"/>
              </a:lnSpc>
            </a:pPr>
            <a:r>
              <a:rPr lang="en-GB" sz="1100"/>
              <a:t>Oliver, P. (2012) </a:t>
            </a:r>
            <a:r>
              <a:rPr lang="en-GB" sz="1100" i="1"/>
              <a:t>New Religious Movements A guide for the Perplexed </a:t>
            </a:r>
            <a:r>
              <a:rPr lang="en-GB" sz="1100"/>
              <a:t>London: Continuum International Publishing Group.</a:t>
            </a:r>
            <a:endParaRPr lang="en-GB" sz="1100" i="1"/>
          </a:p>
          <a:p>
            <a:pPr>
              <a:lnSpc>
                <a:spcPct val="110000"/>
              </a:lnSpc>
            </a:pPr>
            <a:r>
              <a:rPr lang="en-GB" sz="1100"/>
              <a:t>Barrett, D. (1998) </a:t>
            </a:r>
            <a:r>
              <a:rPr lang="en-GB" sz="1100" i="1"/>
              <a:t>Sects, `Cults` &amp; Alternative Religions A world survey and sourcebook </a:t>
            </a:r>
            <a:r>
              <a:rPr lang="en-GB" sz="1100"/>
              <a:t>London: Blandford A Cassell Imprint.</a:t>
            </a:r>
            <a:endParaRPr lang="en-GB" sz="1100" i="1"/>
          </a:p>
          <a:p>
            <a:pPr>
              <a:lnSpc>
                <a:spcPct val="110000"/>
              </a:lnSpc>
            </a:pPr>
            <a:r>
              <a:rPr lang="en-GB" sz="1100" err="1"/>
              <a:t>Saliba</a:t>
            </a:r>
            <a:r>
              <a:rPr lang="en-GB" sz="1100"/>
              <a:t>, J. (1995) </a:t>
            </a:r>
            <a:r>
              <a:rPr lang="en-GB" sz="1100" i="1"/>
              <a:t>Perspectives on New Religious Movements </a:t>
            </a:r>
            <a:r>
              <a:rPr lang="en-GB" sz="1100"/>
              <a:t>London: A Cassell Imprint.</a:t>
            </a:r>
          </a:p>
          <a:p>
            <a:pPr>
              <a:lnSpc>
                <a:spcPct val="110000"/>
              </a:lnSpc>
            </a:pPr>
            <a:r>
              <a:rPr lang="en-GB" sz="1100"/>
              <a:t>Ian Haworth &lt;https://cultinformation.org.uk/&gt; [Accessed on 01 Feb 2019].</a:t>
            </a:r>
          </a:p>
          <a:p>
            <a:pPr>
              <a:lnSpc>
                <a:spcPct val="110000"/>
              </a:lnSpc>
            </a:pPr>
            <a:r>
              <a:rPr lang="en-GB" sz="1100"/>
              <a:t>CRC London &lt;https://crclondon.com/&gt; [Accessed on 01 Feb 2019]</a:t>
            </a:r>
          </a:p>
          <a:p>
            <a:pPr>
              <a:lnSpc>
                <a:spcPct val="110000"/>
              </a:lnSpc>
            </a:pPr>
            <a:r>
              <a:rPr lang="en-GB" sz="1100"/>
              <a:t>Fig 1 &lt;https://www.google.co.uk/</a:t>
            </a:r>
            <a:r>
              <a:rPr lang="en-GB" sz="1100" err="1"/>
              <a:t>search?rlz</a:t>
            </a:r>
            <a:r>
              <a:rPr lang="en-GB" sz="1100"/>
              <a:t>=1C1GCEB_enGB785GB834&amp;biw=1536&amp;bih=722&amp;tbm=</a:t>
            </a:r>
            <a:r>
              <a:rPr lang="en-GB" sz="1100" err="1"/>
              <a:t>isch&amp;sa</a:t>
            </a:r>
            <a:r>
              <a:rPr lang="en-GB" sz="1100"/>
              <a:t>=1&amp;ei=nKhTXIn9MOHZxgPS9KjwCA&amp;q=</a:t>
            </a:r>
            <a:r>
              <a:rPr lang="en-GB" sz="1100" err="1"/>
              <a:t>crc+discover+life+logo</a:t>
            </a:r>
            <a:r>
              <a:rPr lang="en-GB" sz="1100"/>
              <a:t>+&amp;</a:t>
            </a:r>
            <a:r>
              <a:rPr lang="en-GB" sz="1100" err="1"/>
              <a:t>oq</a:t>
            </a:r>
            <a:r>
              <a:rPr lang="en-GB" sz="1100"/>
              <a:t>=</a:t>
            </a:r>
            <a:r>
              <a:rPr lang="en-GB" sz="1100" err="1"/>
              <a:t>crc+discover+life+logo</a:t>
            </a:r>
            <a:r>
              <a:rPr lang="en-GB" sz="1100"/>
              <a:t>+&amp;</a:t>
            </a:r>
            <a:r>
              <a:rPr lang="en-GB" sz="1100" err="1"/>
              <a:t>gs_l</a:t>
            </a:r>
            <a:r>
              <a:rPr lang="en-GB" sz="1100"/>
              <a:t>=img.3...1788.2280..2722...0.0..0.51.178.4......0....1..gws-wiz-img.swce5rVGtV0#imgrc=y1cu9_6HMBQqMM:&gt; {Accessed on 01 Feb 2019}</a:t>
            </a:r>
            <a:endParaRPr lang="en-US" sz="1100"/>
          </a:p>
          <a:p>
            <a:pPr>
              <a:lnSpc>
                <a:spcPct val="110000"/>
              </a:lnSpc>
            </a:pPr>
            <a:r>
              <a:rPr lang="en-GB" sz="1100"/>
              <a:t>Fig 2 &lt;https://www.bing.com/images/search?view=detailV2&amp;id=FC41F23ACE0FC2CC6A53AC5731894CDF096D5886&amp;thid=OIP.eDSL_B4vc848fdFO5YQxbwHaJT&amp;mediaurl=https%3A%2F%2Fcrclondon.com%2Fwp-content%2Fuploads%2F2017%2F12%2Fushers-1-back.jpg&amp;exph=1027&amp;expw=818&amp;q=crc+london&amp;selectedindex=47&amp;ajaxhist=0&amp;vt=0&amp;eim=1,6&gt; [Accessed on 30 Jan 2019]</a:t>
            </a:r>
            <a:endParaRPr lang="en-US" sz="1100"/>
          </a:p>
          <a:p>
            <a:pPr>
              <a:lnSpc>
                <a:spcPct val="110000"/>
              </a:lnSpc>
            </a:pPr>
            <a:r>
              <a:rPr lang="en-GB" sz="1100"/>
              <a:t>Fig 3 &lt;https://www.bing.com/images/search?view=detailV2&amp;id=FC41F23ACE0FC2CC6A53C39F7C10F64E8EC4CD62&amp;thid=OIP.WR-Ac6KG4xdURn_d016_sQHaJT&amp;mediaurl=https%3A%2F%2Fcrclondon.com%2Fwp-contnt%2Fuploads%2F2017%2F12%2Fkids-6.jpg&amp;exph=1027&amp;expw=818&amp;q=crc+london&amp;selectedindex=49&amp;ajaxhist=0&amp;vt=0&amp;eim=1,6&gt; [ Accessed on 30 Jan 2019]</a:t>
            </a:r>
            <a:endParaRPr lang="en-US" sz="1100"/>
          </a:p>
          <a:p>
            <a:pPr>
              <a:lnSpc>
                <a:spcPct val="110000"/>
              </a:lnSpc>
            </a:pPr>
            <a:endParaRPr lang="en-GB" sz="1100"/>
          </a:p>
          <a:p>
            <a:pPr>
              <a:lnSpc>
                <a:spcPct val="110000"/>
              </a:lnSpc>
            </a:pPr>
            <a:endParaRPr lang="en-GB" sz="1100"/>
          </a:p>
          <a:p>
            <a:pPr>
              <a:lnSpc>
                <a:spcPct val="110000"/>
              </a:lnSpc>
            </a:pPr>
            <a:endParaRPr lang="en-GB" sz="1000"/>
          </a:p>
        </p:txBody>
      </p:sp>
      <p:grpSp>
        <p:nvGrpSpPr>
          <p:cNvPr id="87" name="Group 86">
            <a:extLst>
              <a:ext uri="{FF2B5EF4-FFF2-40B4-BE49-F238E27FC236}">
                <a16:creationId xmlns:a16="http://schemas.microsoft.com/office/drawing/2014/main" id="{455E0AD7-882F-4B4C-B3A7-D4E72D48E4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64912" y="0"/>
            <a:ext cx="674688" cy="6848476"/>
            <a:chOff x="11364912" y="0"/>
            <a:chExt cx="674688" cy="6848476"/>
          </a:xfrm>
          <a:solidFill>
            <a:schemeClr val="tx1">
              <a:alpha val="15000"/>
            </a:schemeClr>
          </a:solidFill>
        </p:grpSpPr>
        <p:sp>
          <p:nvSpPr>
            <p:cNvPr id="88" name="Freeform 32">
              <a:extLst>
                <a:ext uri="{FF2B5EF4-FFF2-40B4-BE49-F238E27FC236}">
                  <a16:creationId xmlns:a16="http://schemas.microsoft.com/office/drawing/2014/main" id="{7830B337-37A8-4ADF-B88C-A734E26F96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83975" y="0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33">
              <a:extLst>
                <a:ext uri="{FF2B5EF4-FFF2-40B4-BE49-F238E27FC236}">
                  <a16:creationId xmlns:a16="http://schemas.microsoft.com/office/drawing/2014/main" id="{7996F53E-6131-4949-B65E-262F724B2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364912" y="47466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34">
              <a:extLst>
                <a:ext uri="{FF2B5EF4-FFF2-40B4-BE49-F238E27FC236}">
                  <a16:creationId xmlns:a16="http://schemas.microsoft.com/office/drawing/2014/main" id="{A5E72477-1B92-43FA-ABD1-D9101F31C5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1612" y="1539875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35">
              <a:extLst>
                <a:ext uri="{FF2B5EF4-FFF2-40B4-BE49-F238E27FC236}">
                  <a16:creationId xmlns:a16="http://schemas.microsoft.com/office/drawing/2014/main" id="{4BD17DAA-2B77-45FF-A3AA-9AA2235D61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31600" y="569436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36">
              <a:extLst>
                <a:ext uri="{FF2B5EF4-FFF2-40B4-BE49-F238E27FC236}">
                  <a16:creationId xmlns:a16="http://schemas.microsoft.com/office/drawing/2014/main" id="{B408CF24-608A-4ECC-AF3B-B4C548F1BB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72900" y="5551488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37">
              <a:extLst>
                <a:ext uri="{FF2B5EF4-FFF2-40B4-BE49-F238E27FC236}">
                  <a16:creationId xmlns:a16="http://schemas.microsoft.com/office/drawing/2014/main" id="{F1CE5AA5-B482-446E-8EAC-5B1973DB5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10987" y="4763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38">
              <a:extLst>
                <a:ext uri="{FF2B5EF4-FFF2-40B4-BE49-F238E27FC236}">
                  <a16:creationId xmlns:a16="http://schemas.microsoft.com/office/drawing/2014/main" id="{2F607697-1F29-43C0-8A24-690043FD21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6375" y="4867275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Freeform 39">
              <a:extLst>
                <a:ext uri="{FF2B5EF4-FFF2-40B4-BE49-F238E27FC236}">
                  <a16:creationId xmlns:a16="http://schemas.microsoft.com/office/drawing/2014/main" id="{4AAC6860-2756-4924-B531-9E7B8B35B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41112" y="5046663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6" name="Freeform 40">
              <a:extLst>
                <a:ext uri="{FF2B5EF4-FFF2-40B4-BE49-F238E27FC236}">
                  <a16:creationId xmlns:a16="http://schemas.microsoft.com/office/drawing/2014/main" id="{A724446B-3184-47C7-9D87-1737E709F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49100" y="64166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Rectangle 41">
              <a:extLst>
                <a:ext uri="{FF2B5EF4-FFF2-40B4-BE49-F238E27FC236}">
                  <a16:creationId xmlns:a16="http://schemas.microsoft.com/office/drawing/2014/main" id="{395B07C3-57BC-4462-8F9D-C6B48AF8B4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39587" y="6596063"/>
              <a:ext cx="23813" cy="2524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</p:grpSp>
    </p:spTree>
    <p:extLst>
      <p:ext uri="{BB962C8B-B14F-4D97-AF65-F5344CB8AC3E}">
        <p14:creationId xmlns:p14="http://schemas.microsoft.com/office/powerpoint/2010/main" val="24710150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CB2E6072-4A58-4A16-85F6-67A0FE223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8" name="Group 57">
            <a:extLst>
              <a:ext uri="{FF2B5EF4-FFF2-40B4-BE49-F238E27FC236}">
                <a16:creationId xmlns:a16="http://schemas.microsoft.com/office/drawing/2014/main" id="{AC1DD88D-B6CF-4188-B28E-41DA602F7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20788" cy="6858001"/>
            <a:chOff x="-14288" y="0"/>
            <a:chExt cx="1220788" cy="6858001"/>
          </a:xfrm>
          <a:solidFill>
            <a:schemeClr val="tx1">
              <a:alpha val="20000"/>
            </a:schemeClr>
          </a:solidFill>
        </p:grpSpPr>
        <p:sp>
          <p:nvSpPr>
            <p:cNvPr id="59" name="Rectangle 5">
              <a:extLst>
                <a:ext uri="{FF2B5EF4-FFF2-40B4-BE49-F238E27FC236}">
                  <a16:creationId xmlns:a16="http://schemas.microsoft.com/office/drawing/2014/main" id="{D3E3CAB9-DCE4-4BB4-8035-1C555687E8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0" name="Freeform 6">
              <a:extLst>
                <a:ext uri="{FF2B5EF4-FFF2-40B4-BE49-F238E27FC236}">
                  <a16:creationId xmlns:a16="http://schemas.microsoft.com/office/drawing/2014/main" id="{1C73697E-66AC-47EA-B546-A464118217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7">
              <a:extLst>
                <a:ext uri="{FF2B5EF4-FFF2-40B4-BE49-F238E27FC236}">
                  <a16:creationId xmlns:a16="http://schemas.microsoft.com/office/drawing/2014/main" id="{FEDE7D70-C48F-41C0-81C9-FEAA9D087A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8">
              <a:extLst>
                <a:ext uri="{FF2B5EF4-FFF2-40B4-BE49-F238E27FC236}">
                  <a16:creationId xmlns:a16="http://schemas.microsoft.com/office/drawing/2014/main" id="{3440900A-0FBF-4FD1-8858-4FF7CBA9DA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9">
              <a:extLst>
                <a:ext uri="{FF2B5EF4-FFF2-40B4-BE49-F238E27FC236}">
                  <a16:creationId xmlns:a16="http://schemas.microsoft.com/office/drawing/2014/main" id="{067322B1-143D-436E-8636-545FF80BAA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10">
              <a:extLst>
                <a:ext uri="{FF2B5EF4-FFF2-40B4-BE49-F238E27FC236}">
                  <a16:creationId xmlns:a16="http://schemas.microsoft.com/office/drawing/2014/main" id="{434C71DB-4BBA-4549-B8DD-AFB76D4910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11">
              <a:extLst>
                <a:ext uri="{FF2B5EF4-FFF2-40B4-BE49-F238E27FC236}">
                  <a16:creationId xmlns:a16="http://schemas.microsoft.com/office/drawing/2014/main" id="{70B35077-9685-478A-ABBC-26F30348B5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6" name="Freeform 12">
              <a:extLst>
                <a:ext uri="{FF2B5EF4-FFF2-40B4-BE49-F238E27FC236}">
                  <a16:creationId xmlns:a16="http://schemas.microsoft.com/office/drawing/2014/main" id="{EEA0FAF8-0409-4BB8-AE76-8647169A55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7" name="Freeform 13">
              <a:extLst>
                <a:ext uri="{FF2B5EF4-FFF2-40B4-BE49-F238E27FC236}">
                  <a16:creationId xmlns:a16="http://schemas.microsoft.com/office/drawing/2014/main" id="{BC52E7D3-D280-4C24-9FB4-30F6457CF1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8" name="Freeform 14">
              <a:extLst>
                <a:ext uri="{FF2B5EF4-FFF2-40B4-BE49-F238E27FC236}">
                  <a16:creationId xmlns:a16="http://schemas.microsoft.com/office/drawing/2014/main" id="{113A5141-29C7-4774-8F40-CD34C896EF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15">
              <a:extLst>
                <a:ext uri="{FF2B5EF4-FFF2-40B4-BE49-F238E27FC236}">
                  <a16:creationId xmlns:a16="http://schemas.microsoft.com/office/drawing/2014/main" id="{2E2C72FC-0A41-4AB2-A0D9-9828EFAB2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Line 16">
              <a:extLst>
                <a:ext uri="{FF2B5EF4-FFF2-40B4-BE49-F238E27FC236}">
                  <a16:creationId xmlns:a16="http://schemas.microsoft.com/office/drawing/2014/main" id="{D84C1857-D82C-408D-93BB-DBA79028A7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71" name="Freeform 17">
              <a:extLst>
                <a:ext uri="{FF2B5EF4-FFF2-40B4-BE49-F238E27FC236}">
                  <a16:creationId xmlns:a16="http://schemas.microsoft.com/office/drawing/2014/main" id="{0D64DCE2-6B04-4D06-9274-6504BF95D5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18">
              <a:extLst>
                <a:ext uri="{FF2B5EF4-FFF2-40B4-BE49-F238E27FC236}">
                  <a16:creationId xmlns:a16="http://schemas.microsoft.com/office/drawing/2014/main" id="{4C8D45D3-D06B-4794-B836-648C9CF49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3" name="Freeform 19">
              <a:extLst>
                <a:ext uri="{FF2B5EF4-FFF2-40B4-BE49-F238E27FC236}">
                  <a16:creationId xmlns:a16="http://schemas.microsoft.com/office/drawing/2014/main" id="{43BB9D13-E3C3-4255-9325-90AE0D42EF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4" name="Freeform 20">
              <a:extLst>
                <a:ext uri="{FF2B5EF4-FFF2-40B4-BE49-F238E27FC236}">
                  <a16:creationId xmlns:a16="http://schemas.microsoft.com/office/drawing/2014/main" id="{0D3929C1-961C-4327-88FA-3188DE45A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5" name="Rectangle 21">
              <a:extLst>
                <a:ext uri="{FF2B5EF4-FFF2-40B4-BE49-F238E27FC236}">
                  <a16:creationId xmlns:a16="http://schemas.microsoft.com/office/drawing/2014/main" id="{F343DAD3-E142-4DB7-9946-9CE86AE6D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6" name="Freeform 22">
              <a:extLst>
                <a:ext uri="{FF2B5EF4-FFF2-40B4-BE49-F238E27FC236}">
                  <a16:creationId xmlns:a16="http://schemas.microsoft.com/office/drawing/2014/main" id="{4A190F48-6D09-46E7-B536-AFED58FAA4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Freeform 23">
              <a:extLst>
                <a:ext uri="{FF2B5EF4-FFF2-40B4-BE49-F238E27FC236}">
                  <a16:creationId xmlns:a16="http://schemas.microsoft.com/office/drawing/2014/main" id="{813869C4-FA8C-4B8E-90E6-CB9F45B331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24">
              <a:extLst>
                <a:ext uri="{FF2B5EF4-FFF2-40B4-BE49-F238E27FC236}">
                  <a16:creationId xmlns:a16="http://schemas.microsoft.com/office/drawing/2014/main" id="{372F4A61-FA38-44D4-819D-912DEA5AB7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25">
              <a:extLst>
                <a:ext uri="{FF2B5EF4-FFF2-40B4-BE49-F238E27FC236}">
                  <a16:creationId xmlns:a16="http://schemas.microsoft.com/office/drawing/2014/main" id="{4B074088-9CFB-413C-8CB5-C75295309D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26">
              <a:extLst>
                <a:ext uri="{FF2B5EF4-FFF2-40B4-BE49-F238E27FC236}">
                  <a16:creationId xmlns:a16="http://schemas.microsoft.com/office/drawing/2014/main" id="{859E8C95-B6F0-4294-A55B-BEA525759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27">
              <a:extLst>
                <a:ext uri="{FF2B5EF4-FFF2-40B4-BE49-F238E27FC236}">
                  <a16:creationId xmlns:a16="http://schemas.microsoft.com/office/drawing/2014/main" id="{EA3DC508-3E77-43A1-8AFB-29B593B42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28">
              <a:extLst>
                <a:ext uri="{FF2B5EF4-FFF2-40B4-BE49-F238E27FC236}">
                  <a16:creationId xmlns:a16="http://schemas.microsoft.com/office/drawing/2014/main" id="{7DE640D4-340B-424C-B141-EA3AE984B2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29">
              <a:extLst>
                <a:ext uri="{FF2B5EF4-FFF2-40B4-BE49-F238E27FC236}">
                  <a16:creationId xmlns:a16="http://schemas.microsoft.com/office/drawing/2014/main" id="{52874D14-FF21-434A-AC65-C53A40F7FC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30">
              <a:extLst>
                <a:ext uri="{FF2B5EF4-FFF2-40B4-BE49-F238E27FC236}">
                  <a16:creationId xmlns:a16="http://schemas.microsoft.com/office/drawing/2014/main" id="{24422B15-B057-4AE9-9505-83F429DFB7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31">
              <a:extLst>
                <a:ext uri="{FF2B5EF4-FFF2-40B4-BE49-F238E27FC236}">
                  <a16:creationId xmlns:a16="http://schemas.microsoft.com/office/drawing/2014/main" id="{A9E60243-98DE-435F-9C3A-FE22497942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5723A67-01D7-4A49-BC40-507632F91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121562"/>
            <a:ext cx="7631926" cy="1478570"/>
          </a:xfrm>
        </p:spPr>
        <p:txBody>
          <a:bodyPr>
            <a:normAutofit/>
          </a:bodyPr>
          <a:lstStyle/>
          <a:p>
            <a:r>
              <a:rPr lang="en-US" sz="3200"/>
              <a:t>Bibliography: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0C583A-2611-4971-920D-9045DA8223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356" y="1187646"/>
            <a:ext cx="10090455" cy="354171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</a:pPr>
            <a:r>
              <a:rPr lang="en-GB" sz="800"/>
              <a:t>Fig 4 &lt;https://www.bing.com/images/search?view=detailV2&amp;id=41A4036607237E8AB5A23606BB88E925F34FAC03&amp;thid=OIP.HFwglTpomWmJCUSNafq9CwAAAA&amp;exph=274&amp;expw=362&amp;q=pastor+thabo+marais&amp;selectedindex=19&amp;cbir=sbi&amp;ajaxhist=0&amp;vt=0&gt; [Accessed on 30 Jan 2019]</a:t>
            </a:r>
            <a:endParaRPr lang="en-US" sz="800"/>
          </a:p>
          <a:p>
            <a:pPr>
              <a:lnSpc>
                <a:spcPct val="110000"/>
              </a:lnSpc>
            </a:pPr>
            <a:r>
              <a:rPr lang="en-GB" sz="800"/>
              <a:t>Fig 5 &lt;https://www.bing.com/images/search?view=detailV2&amp;id=E62010B4E43B9D20591291D2E1E3F57509C0627C&amp;thid=OIP.pCNezcA-_sUC7BlO7HIxsAAAAA&amp;exph=274&amp;expw=362&amp;q=pastor+thabo+marais&amp;selectedindex=22&amp;cbir=sbi&amp;ajaxhist=0&amp;vt=0&gt; [Accessed on 30 Jan 2019}</a:t>
            </a:r>
            <a:endParaRPr lang="en-US" sz="800"/>
          </a:p>
          <a:p>
            <a:pPr>
              <a:lnSpc>
                <a:spcPct val="110000"/>
              </a:lnSpc>
            </a:pPr>
            <a:r>
              <a:rPr lang="en-GB" sz="800"/>
              <a:t>Fig 6 &lt;https://www.facebook.com/CRCLONDON/photos/a.2125835170772447/2125837517438879/?type=3&amp;theater&gt; [Accessed on 30 Jan 2019]</a:t>
            </a:r>
            <a:endParaRPr lang="en-US" sz="800"/>
          </a:p>
          <a:p>
            <a:pPr>
              <a:lnSpc>
                <a:spcPct val="110000"/>
              </a:lnSpc>
            </a:pPr>
            <a:r>
              <a:rPr lang="en-GB" sz="800"/>
              <a:t>Fig 1 &lt;https://www.bing.com/images/search?view=detailV2&amp;id=4BD84C8DB13BC434D58FE82E9E124E9CDCF7AB42&amp;thid=OIP.WB-6viptqHT4u-1xZOL8XgHaEK&amp;mediaurl=https%3A%2F%2Fi.ytimg.com%2Fvi%2Ff5MxQ-nRUF4%2Fmxresdefault.jpg&amp;exph=720&amp;expw=1280&amp;q=pastor+at+boshoff&amp;selectedindex=78&amp;ajaxhist=0&amp;vt=0&amp;eim=6&gt; [Accessed on 30 Jan 2019]</a:t>
            </a:r>
            <a:endParaRPr lang="en-US"/>
          </a:p>
          <a:p>
            <a:pPr>
              <a:lnSpc>
                <a:spcPct val="110000"/>
              </a:lnSpc>
            </a:pPr>
            <a:r>
              <a:rPr lang="en-GB" sz="800"/>
              <a:t>Fig 2 &lt;https://www.bing.com/images/search?view=detailV2&amp;id=D9C4213A26E9F704ED37527CD9510F3D4F189633&amp;thid=OIP.kFkLMFflkpRHmoG8c8In7gHaEK&amp;exph=720&amp;expw=1280&amp;q=pastor+at+boshoff&amp;selectedindex=169&amp;cbir=sbi&amp;ajaxhist=0&amp;vt=0&gt; [Accessed on 30 Jan 2019]</a:t>
            </a:r>
          </a:p>
          <a:p>
            <a:pPr>
              <a:lnSpc>
                <a:spcPct val="110000"/>
              </a:lnSpc>
            </a:pPr>
            <a:r>
              <a:rPr lang="en-GB" sz="800"/>
              <a:t>Fig 9 &lt;https://www.bing.com/images/search?view=detailV2&amp;id=359457A9C9DA29341F608631049565A85713E32A&amp;thid=OIP.rVKyAFEVL5w9VWuQL4PkoAHaEK&amp;exph=720&amp;expw=1280&amp;q=pastor+at+boshoff&amp;selectedindex=43&amp;cbir=sbi&amp;ajaxhist=0&amp;vt=0&gt; [Accessed on 30 Jan 2019]</a:t>
            </a:r>
          </a:p>
          <a:p>
            <a:pPr>
              <a:lnSpc>
                <a:spcPct val="110000"/>
              </a:lnSpc>
            </a:pPr>
            <a:r>
              <a:rPr lang="en-GB" sz="800"/>
              <a:t>Fig 10 &lt;https://www.facebook.com/CRCLONDON/photos/a.2115964308426200/2115964421759522/?type=3&amp;theater&gt; [Accessed on 30 Jan 2019}</a:t>
            </a:r>
          </a:p>
          <a:p>
            <a:pPr>
              <a:lnSpc>
                <a:spcPct val="110000"/>
              </a:lnSpc>
            </a:pPr>
            <a:r>
              <a:rPr lang="en-GB" sz="800"/>
              <a:t>Fig 11 &lt;https://www.facebook.com/pg/CRCLONDON/photos/?ref=page_internal&gt; [Accessed on 30 Jan 2019]</a:t>
            </a:r>
          </a:p>
          <a:p>
            <a:pPr>
              <a:lnSpc>
                <a:spcPct val="110000"/>
              </a:lnSpc>
            </a:pPr>
            <a:r>
              <a:rPr lang="en-GB" sz="800"/>
              <a:t>Fig 3 &lt;https://www.bing.com/images/search?view=detailV2&amp;id=359457A9C9DA29341F608631049565A85713E32A&amp;thid=OIP.rVKyAFEVL5w9VWuQL4PkoAHaEK&amp;exph=720&amp;expw=1280&amp;q=pastor+at+boshoff&amp;selectedindex=43&amp;cbir=sbi&amp;ajaxhist=0&amp;vt=0&gt; [Accessed on 01 Feb 2019]</a:t>
            </a:r>
          </a:p>
          <a:p>
            <a:pPr>
              <a:lnSpc>
                <a:spcPct val="110000"/>
              </a:lnSpc>
            </a:pPr>
            <a:r>
              <a:rPr lang="en-GB" sz="800"/>
              <a:t>Fig 4 &lt;https://www.bing.com/images/search?view=detailV2&amp;id=8D3663CA327A41CCA70B4D49CAC8BCFD27200AD0&amp;thid=OIP.ak6ocA6RUpXzaZiWV0Hq3QHaEK&amp;mediaurl=https%3A%2F%2Fi.ytimg.com%2Fvi%2FRRGcEBjjtrc%2Fmaxresdefault.jpg&amp;exph=720&amp;expw=1280&amp;q=pastor+at+boshoff&amp;selectedindex=12&amp;ajaxhist=0&amp;vt=0&amp;eim=6&gt; [Accessed on 01 Feb 2019]</a:t>
            </a:r>
          </a:p>
          <a:p>
            <a:pPr>
              <a:lnSpc>
                <a:spcPct val="110000"/>
              </a:lnSpc>
            </a:pPr>
            <a:r>
              <a:rPr lang="en-GB" sz="800"/>
              <a:t>Fig 5  &lt;https://www.google.co.uk/search?q=ccpretoria&amp;rlz=1C1GCEB_enGB785GB834&amp;source=lnms&amp;tbm=isch&amp;sa=X&amp;ved=0ahUKEwi1gYisv5ngAhVbWxUIHZfCBkEQ_AUIDygC&amp;biw=1536&amp;bih=722&amp;dpr=1.25#imgrc=QnVOfTUqWmZiRM:&gt; [Accessed on 01 Feb 2019]</a:t>
            </a:r>
          </a:p>
          <a:p>
            <a:pPr>
              <a:lnSpc>
                <a:spcPct val="110000"/>
              </a:lnSpc>
            </a:pPr>
            <a:r>
              <a:rPr lang="en-GB" sz="800"/>
              <a:t>Fig 12 &lt;https://www.bing.com/images/search?view=detailV2&amp;id=9B811B3B411BC9EE491DAB374A5EC07B2764C1A2&amp;thid=OIP.nLW8SgTjVD0U82FAcRNAUwHaEK&amp;mediaurl=https%3A%2F%2Fi.ytimg.com%2Fvi%2FF57rf5oZy3k%2Fmaxresdefault.jpg&amp;exph=720&amp;expw=1280&amp;q=pastor+at+boshoff&amp;selectedindex=19&amp;ajaxhist=0&amp;vt=0&amp;eim=6&gt; [Accessed on 01 Feb 2019]</a:t>
            </a:r>
          </a:p>
          <a:p>
            <a:pPr>
              <a:lnSpc>
                <a:spcPct val="110000"/>
              </a:lnSpc>
            </a:pPr>
            <a:r>
              <a:rPr lang="en-GB" sz="800"/>
              <a:t>Vid 1 &lt;https://www.youtube.com/watch?v=a6AVbRPCugk&amp;index=20&amp;list=PLSgjS9WepeoT8AqWZuW1sfYSB0CEFY_tC&gt; [Accessed on 30 Jan 2019</a:t>
            </a:r>
          </a:p>
          <a:p>
            <a:pPr>
              <a:lnSpc>
                <a:spcPct val="110000"/>
              </a:lnSpc>
            </a:pPr>
            <a:endParaRPr lang="en-GB" sz="500"/>
          </a:p>
        </p:txBody>
      </p:sp>
      <p:grpSp>
        <p:nvGrpSpPr>
          <p:cNvPr id="87" name="Group 86">
            <a:extLst>
              <a:ext uri="{FF2B5EF4-FFF2-40B4-BE49-F238E27FC236}">
                <a16:creationId xmlns:a16="http://schemas.microsoft.com/office/drawing/2014/main" id="{455E0AD7-882F-4B4C-B3A7-D4E72D48E4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64912" y="0"/>
            <a:ext cx="674688" cy="6848476"/>
            <a:chOff x="11364912" y="0"/>
            <a:chExt cx="674688" cy="6848476"/>
          </a:xfrm>
          <a:solidFill>
            <a:schemeClr val="tx1">
              <a:alpha val="15000"/>
            </a:schemeClr>
          </a:solidFill>
        </p:grpSpPr>
        <p:sp>
          <p:nvSpPr>
            <p:cNvPr id="88" name="Freeform 32">
              <a:extLst>
                <a:ext uri="{FF2B5EF4-FFF2-40B4-BE49-F238E27FC236}">
                  <a16:creationId xmlns:a16="http://schemas.microsoft.com/office/drawing/2014/main" id="{7830B337-37A8-4ADF-B88C-A734E26F96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83975" y="0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33">
              <a:extLst>
                <a:ext uri="{FF2B5EF4-FFF2-40B4-BE49-F238E27FC236}">
                  <a16:creationId xmlns:a16="http://schemas.microsoft.com/office/drawing/2014/main" id="{7996F53E-6131-4949-B65E-262F724B2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364912" y="47466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34">
              <a:extLst>
                <a:ext uri="{FF2B5EF4-FFF2-40B4-BE49-F238E27FC236}">
                  <a16:creationId xmlns:a16="http://schemas.microsoft.com/office/drawing/2014/main" id="{A5E72477-1B92-43FA-ABD1-D9101F31C5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1612" y="1539875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35">
              <a:extLst>
                <a:ext uri="{FF2B5EF4-FFF2-40B4-BE49-F238E27FC236}">
                  <a16:creationId xmlns:a16="http://schemas.microsoft.com/office/drawing/2014/main" id="{4BD17DAA-2B77-45FF-A3AA-9AA2235D61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31600" y="569436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36">
              <a:extLst>
                <a:ext uri="{FF2B5EF4-FFF2-40B4-BE49-F238E27FC236}">
                  <a16:creationId xmlns:a16="http://schemas.microsoft.com/office/drawing/2014/main" id="{B408CF24-608A-4ECC-AF3B-B4C548F1BB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72900" y="5551488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37">
              <a:extLst>
                <a:ext uri="{FF2B5EF4-FFF2-40B4-BE49-F238E27FC236}">
                  <a16:creationId xmlns:a16="http://schemas.microsoft.com/office/drawing/2014/main" id="{F1CE5AA5-B482-446E-8EAC-5B1973DB5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10987" y="4763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38">
              <a:extLst>
                <a:ext uri="{FF2B5EF4-FFF2-40B4-BE49-F238E27FC236}">
                  <a16:creationId xmlns:a16="http://schemas.microsoft.com/office/drawing/2014/main" id="{2F607697-1F29-43C0-8A24-690043FD21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6375" y="4867275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Freeform 39">
              <a:extLst>
                <a:ext uri="{FF2B5EF4-FFF2-40B4-BE49-F238E27FC236}">
                  <a16:creationId xmlns:a16="http://schemas.microsoft.com/office/drawing/2014/main" id="{4AAC6860-2756-4924-B531-9E7B8B35B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41112" y="5046663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6" name="Freeform 40">
              <a:extLst>
                <a:ext uri="{FF2B5EF4-FFF2-40B4-BE49-F238E27FC236}">
                  <a16:creationId xmlns:a16="http://schemas.microsoft.com/office/drawing/2014/main" id="{A724446B-3184-47C7-9D87-1737E709F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49100" y="64166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Rectangle 41">
              <a:extLst>
                <a:ext uri="{FF2B5EF4-FFF2-40B4-BE49-F238E27FC236}">
                  <a16:creationId xmlns:a16="http://schemas.microsoft.com/office/drawing/2014/main" id="{395B07C3-57BC-4462-8F9D-C6B48AF8B4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39587" y="6596063"/>
              <a:ext cx="23813" cy="2524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</p:grpSp>
    </p:spTree>
    <p:extLst>
      <p:ext uri="{BB962C8B-B14F-4D97-AF65-F5344CB8AC3E}">
        <p14:creationId xmlns:p14="http://schemas.microsoft.com/office/powerpoint/2010/main" val="23281000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Circuit</Template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Circuit</vt:lpstr>
      <vt:lpstr> NRM Christian revival Church (CRC) London</vt:lpstr>
      <vt:lpstr>content</vt:lpstr>
      <vt:lpstr>Who are CRC?</vt:lpstr>
      <vt:lpstr>PowerPoint Presentation</vt:lpstr>
      <vt:lpstr>PowerPoint Presentation</vt:lpstr>
      <vt:lpstr>Who pastor thabo marais is?</vt:lpstr>
      <vt:lpstr>Who pastor thabo marais is?</vt:lpstr>
      <vt:lpstr>Who joins Crc london?</vt:lpstr>
      <vt:lpstr>my observations</vt:lpstr>
      <vt:lpstr>my observations</vt:lpstr>
      <vt:lpstr>Q&amp;a:</vt:lpstr>
      <vt:lpstr>Bibliography:</vt:lpstr>
      <vt:lpstr>Bibliography: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2014-08-26T23:43:54Z</dcterms:created>
  <dcterms:modified xsi:type="dcterms:W3CDTF">2019-02-01T13:18:23Z</dcterms:modified>
</cp:coreProperties>
</file>