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10.xml" ContentType="application/vnd.openxmlformats-officedocument.theme+xml"/>
  <Override PartName="/ppt/slideLayouts/slideLayout13.xml" ContentType="application/vnd.openxmlformats-officedocument.presentationml.slideLayout+xml"/>
  <Override PartName="/ppt/theme/theme11.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12.xml" ContentType="application/vnd.openxmlformats-officedocument.theme+xml"/>
  <Override PartName="/ppt/slideLayouts/slideLayout16.xml" ContentType="application/vnd.openxmlformats-officedocument.presentationml.slideLayout+xml"/>
  <Override PartName="/ppt/theme/theme1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14.xml" ContentType="application/vnd.openxmlformats-officedocument.theme+xml"/>
  <Override PartName="/ppt/slideLayouts/slideLayout19.xml" ContentType="application/vnd.openxmlformats-officedocument.presentationml.slideLayout+xml"/>
  <Override PartName="/ppt/theme/theme15.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16.xml" ContentType="application/vnd.openxmlformats-officedocument.theme+xml"/>
  <Override PartName="/ppt/slideLayouts/slideLayout22.xml" ContentType="application/vnd.openxmlformats-officedocument.presentationml.slideLayout+xml"/>
  <Override PartName="/ppt/theme/theme17.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8.xml" ContentType="application/vnd.openxmlformats-officedocument.theme+xml"/>
  <Override PartName="/ppt/slideLayouts/slideLayout32.xml" ContentType="application/vnd.openxmlformats-officedocument.presentationml.slideLayout+xml"/>
  <Override PartName="/ppt/theme/theme19.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0.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63" r:id="rId2"/>
    <p:sldMasterId id="2147483665" r:id="rId3"/>
    <p:sldMasterId id="2147483667" r:id="rId4"/>
    <p:sldMasterId id="2147483669" r:id="rId5"/>
    <p:sldMasterId id="2147483671" r:id="rId6"/>
    <p:sldMasterId id="2147483673" r:id="rId7"/>
    <p:sldMasterId id="2147483675" r:id="rId8"/>
    <p:sldMasterId id="2147483677" r:id="rId9"/>
    <p:sldMasterId id="2147483679" r:id="rId10"/>
    <p:sldMasterId id="2147483681" r:id="rId11"/>
    <p:sldMasterId id="2147483683" r:id="rId12"/>
    <p:sldMasterId id="2147483685" r:id="rId13"/>
    <p:sldMasterId id="2147483687" r:id="rId14"/>
    <p:sldMasterId id="2147483689" r:id="rId15"/>
    <p:sldMasterId id="2147483691" r:id="rId16"/>
    <p:sldMasterId id="2147483693" r:id="rId17"/>
    <p:sldMasterId id="2147483695" r:id="rId18"/>
    <p:sldMasterId id="2147483704" r:id="rId19"/>
    <p:sldMasterId id="2147483706" r:id="rId20"/>
    <p:sldMasterId id="2147483708" r:id="rId21"/>
  </p:sldMasterIdLst>
  <p:notesMasterIdLst>
    <p:notesMasterId r:id="rId60"/>
  </p:notesMasterIdLst>
  <p:sldIdLst>
    <p:sldId id="256" r:id="rId22"/>
    <p:sldId id="257" r:id="rId23"/>
    <p:sldId id="258" r:id="rId24"/>
    <p:sldId id="259" r:id="rId25"/>
    <p:sldId id="308" r:id="rId26"/>
    <p:sldId id="303" r:id="rId27"/>
    <p:sldId id="260" r:id="rId28"/>
    <p:sldId id="309" r:id="rId29"/>
    <p:sldId id="310" r:id="rId30"/>
    <p:sldId id="307" r:id="rId31"/>
    <p:sldId id="311" r:id="rId32"/>
    <p:sldId id="305" r:id="rId33"/>
    <p:sldId id="261" r:id="rId34"/>
    <p:sldId id="262" r:id="rId35"/>
    <p:sldId id="263" r:id="rId36"/>
    <p:sldId id="264" r:id="rId37"/>
    <p:sldId id="265" r:id="rId38"/>
    <p:sldId id="287" r:id="rId39"/>
    <p:sldId id="288" r:id="rId40"/>
    <p:sldId id="289" r:id="rId41"/>
    <p:sldId id="290" r:id="rId42"/>
    <p:sldId id="291" r:id="rId43"/>
    <p:sldId id="292" r:id="rId44"/>
    <p:sldId id="293" r:id="rId45"/>
    <p:sldId id="294" r:id="rId46"/>
    <p:sldId id="295" r:id="rId47"/>
    <p:sldId id="275" r:id="rId48"/>
    <p:sldId id="302" r:id="rId49"/>
    <p:sldId id="301" r:id="rId50"/>
    <p:sldId id="274" r:id="rId51"/>
    <p:sldId id="306" r:id="rId52"/>
    <p:sldId id="286" r:id="rId53"/>
    <p:sldId id="299" r:id="rId54"/>
    <p:sldId id="312" r:id="rId55"/>
    <p:sldId id="296" r:id="rId56"/>
    <p:sldId id="304" r:id="rId57"/>
    <p:sldId id="297" r:id="rId58"/>
    <p:sldId id="298" r:id="rId59"/>
  </p:sldIdLst>
  <p:sldSz cx="18288000" cy="10287000"/>
  <p:notesSz cx="6858000" cy="9144000"/>
  <p:embeddedFontLst>
    <p:embeddedFont>
      <p:font typeface="Archivo Black" panose="020B0604020202020204" charset="0"/>
      <p:regular r:id="rId61"/>
    </p:embeddedFont>
    <p:embeddedFont>
      <p:font typeface="Assistant Regular" panose="020B0604020202020204" charset="-79"/>
      <p:regular r:id="rId62"/>
      <p:bold r:id="rId63"/>
      <p:italic r:id="rId64"/>
      <p:boldItalic r:id="rId65"/>
    </p:embeddedFont>
    <p:embeddedFont>
      <p:font typeface="Assistant Regular Bold" panose="020B0604020202020204" charset="-79"/>
      <p:regular r:id="rId66"/>
      <p:bold r:id="rId67"/>
      <p:italic r:id="rId68"/>
      <p:boldItalic r:id="rId69"/>
    </p:embeddedFont>
    <p:embeddedFont>
      <p:font typeface="Calibri" panose="020F0502020204030204" pitchFamily="34" charset="0"/>
      <p:regular r:id="rId70"/>
      <p:bold r:id="rId71"/>
      <p:italic r:id="rId72"/>
      <p:boldItalic r:id="rId73"/>
    </p:embeddedFont>
    <p:embeddedFont>
      <p:font typeface="Calibri Light" panose="020F0302020204030204" pitchFamily="34" charset="0"/>
      <p:regular r:id="rId74"/>
      <p:italic r:id="rId75"/>
    </p:embeddedFont>
    <p:embeddedFont>
      <p:font typeface="Carlsons Script" panose="020B0604020202020204" charset="0"/>
      <p:regular r:id="rId76"/>
    </p:embeddedFont>
    <p:embeddedFont>
      <p:font typeface="Freestyle Script" panose="030804020302050B0404" pitchFamily="66" charset="0"/>
      <p:regular r:id="rId77"/>
    </p:embeddedFont>
    <p:embeddedFont>
      <p:font typeface="Lato" panose="020F0502020204030203" pitchFamily="34" charset="0"/>
      <p:regular r:id="rId78"/>
      <p:bold r:id="rId79"/>
      <p:italic r:id="rId80"/>
      <p:boldItalic r:id="rId81"/>
    </p:embeddedFont>
    <p:embeddedFont>
      <p:font typeface="Muli Bold" panose="020B0604020202020204" charset="0"/>
      <p:regular r:id="rId82"/>
      <p:bold r:id="rId83"/>
    </p:embeddedFont>
    <p:embeddedFont>
      <p:font typeface="Muli Regular" panose="020B0604020202020204" charset="0"/>
      <p:regular r:id="rId84"/>
    </p:embeddedFont>
    <p:embeddedFont>
      <p:font typeface="Muli Regular Bold" panose="020B0604020202020204" charset="0"/>
      <p:regular r:id="rId85"/>
      <p:bold r:id="rId86"/>
    </p:embeddedFont>
    <p:embeddedFont>
      <p:font typeface="Trocchi" panose="020B0604020202020204" charset="0"/>
      <p:regular r:id="rId87"/>
    </p:embeddedFont>
    <p:embeddedFont>
      <p:font typeface="Verdana" panose="020B0604030504040204" pitchFamily="34" charset="0"/>
      <p:regular r:id="rId88"/>
      <p:bold r:id="rId89"/>
      <p:italic r:id="rId90"/>
      <p:boldItalic r:id="rId9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60752" autoAdjust="0"/>
  </p:normalViewPr>
  <p:slideViewPr>
    <p:cSldViewPr>
      <p:cViewPr varScale="1">
        <p:scale>
          <a:sx n="34" d="100"/>
          <a:sy n="34" d="100"/>
        </p:scale>
        <p:origin x="166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5.xml"/><Relationship Id="rId21" Type="http://schemas.openxmlformats.org/officeDocument/2006/relationships/slideMaster" Target="slideMasters/slideMaster21.xml"/><Relationship Id="rId42" Type="http://schemas.openxmlformats.org/officeDocument/2006/relationships/slide" Target="slides/slide21.xml"/><Relationship Id="rId47" Type="http://schemas.openxmlformats.org/officeDocument/2006/relationships/slide" Target="slides/slide26.xml"/><Relationship Id="rId63" Type="http://schemas.openxmlformats.org/officeDocument/2006/relationships/font" Target="fonts/font3.fntdata"/><Relationship Id="rId68" Type="http://schemas.openxmlformats.org/officeDocument/2006/relationships/font" Target="fonts/font8.fntdata"/><Relationship Id="rId84" Type="http://schemas.openxmlformats.org/officeDocument/2006/relationships/font" Target="fonts/font24.fntdata"/><Relationship Id="rId89" Type="http://schemas.openxmlformats.org/officeDocument/2006/relationships/font" Target="fonts/font29.fntdata"/><Relationship Id="rId16" Type="http://schemas.openxmlformats.org/officeDocument/2006/relationships/slideMaster" Target="slideMasters/slideMaster16.xml"/><Relationship Id="rId11" Type="http://schemas.openxmlformats.org/officeDocument/2006/relationships/slideMaster" Target="slideMasters/slideMaster11.xml"/><Relationship Id="rId32" Type="http://schemas.openxmlformats.org/officeDocument/2006/relationships/slide" Target="slides/slide11.xml"/><Relationship Id="rId37" Type="http://schemas.openxmlformats.org/officeDocument/2006/relationships/slide" Target="slides/slide16.xml"/><Relationship Id="rId53" Type="http://schemas.openxmlformats.org/officeDocument/2006/relationships/slide" Target="slides/slide32.xml"/><Relationship Id="rId58" Type="http://schemas.openxmlformats.org/officeDocument/2006/relationships/slide" Target="slides/slide37.xml"/><Relationship Id="rId74" Type="http://schemas.openxmlformats.org/officeDocument/2006/relationships/font" Target="fonts/font14.fntdata"/><Relationship Id="rId79" Type="http://schemas.openxmlformats.org/officeDocument/2006/relationships/font" Target="fonts/font19.fntdata"/><Relationship Id="rId5" Type="http://schemas.openxmlformats.org/officeDocument/2006/relationships/slideMaster" Target="slideMasters/slideMaster5.xml"/><Relationship Id="rId90" Type="http://schemas.openxmlformats.org/officeDocument/2006/relationships/font" Target="fonts/font30.fntdata"/><Relationship Id="rId95" Type="http://schemas.openxmlformats.org/officeDocument/2006/relationships/tableStyles" Target="tableStyles.xml"/><Relationship Id="rId22" Type="http://schemas.openxmlformats.org/officeDocument/2006/relationships/slide" Target="slides/slide1.xml"/><Relationship Id="rId27" Type="http://schemas.openxmlformats.org/officeDocument/2006/relationships/slide" Target="slides/slide6.xml"/><Relationship Id="rId43" Type="http://schemas.openxmlformats.org/officeDocument/2006/relationships/slide" Target="slides/slide22.xml"/><Relationship Id="rId48" Type="http://schemas.openxmlformats.org/officeDocument/2006/relationships/slide" Target="slides/slide27.xml"/><Relationship Id="rId64" Type="http://schemas.openxmlformats.org/officeDocument/2006/relationships/font" Target="fonts/font4.fntdata"/><Relationship Id="rId69" Type="http://schemas.openxmlformats.org/officeDocument/2006/relationships/font" Target="fonts/font9.fntdata"/><Relationship Id="rId8" Type="http://schemas.openxmlformats.org/officeDocument/2006/relationships/slideMaster" Target="slideMasters/slideMaster8.xml"/><Relationship Id="rId51" Type="http://schemas.openxmlformats.org/officeDocument/2006/relationships/slide" Target="slides/slide30.xml"/><Relationship Id="rId72" Type="http://schemas.openxmlformats.org/officeDocument/2006/relationships/font" Target="fonts/font12.fntdata"/><Relationship Id="rId80" Type="http://schemas.openxmlformats.org/officeDocument/2006/relationships/font" Target="fonts/font20.fntdata"/><Relationship Id="rId85" Type="http://schemas.openxmlformats.org/officeDocument/2006/relationships/font" Target="fonts/font25.fntdata"/><Relationship Id="rId93"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4.xml"/><Relationship Id="rId33" Type="http://schemas.openxmlformats.org/officeDocument/2006/relationships/slide" Target="slides/slide12.xml"/><Relationship Id="rId38" Type="http://schemas.openxmlformats.org/officeDocument/2006/relationships/slide" Target="slides/slide17.xml"/><Relationship Id="rId46" Type="http://schemas.openxmlformats.org/officeDocument/2006/relationships/slide" Target="slides/slide25.xml"/><Relationship Id="rId59" Type="http://schemas.openxmlformats.org/officeDocument/2006/relationships/slide" Target="slides/slide38.xml"/><Relationship Id="rId67" Type="http://schemas.openxmlformats.org/officeDocument/2006/relationships/font" Target="fonts/font7.fntdata"/><Relationship Id="rId20" Type="http://schemas.openxmlformats.org/officeDocument/2006/relationships/slideMaster" Target="slideMasters/slideMaster20.xml"/><Relationship Id="rId41" Type="http://schemas.openxmlformats.org/officeDocument/2006/relationships/slide" Target="slides/slide20.xml"/><Relationship Id="rId54" Type="http://schemas.openxmlformats.org/officeDocument/2006/relationships/slide" Target="slides/slide33.xml"/><Relationship Id="rId62" Type="http://schemas.openxmlformats.org/officeDocument/2006/relationships/font" Target="fonts/font2.fntdata"/><Relationship Id="rId70" Type="http://schemas.openxmlformats.org/officeDocument/2006/relationships/font" Target="fonts/font10.fntdata"/><Relationship Id="rId75" Type="http://schemas.openxmlformats.org/officeDocument/2006/relationships/font" Target="fonts/font15.fntdata"/><Relationship Id="rId83" Type="http://schemas.openxmlformats.org/officeDocument/2006/relationships/font" Target="fonts/font23.fntdata"/><Relationship Id="rId88" Type="http://schemas.openxmlformats.org/officeDocument/2006/relationships/font" Target="fonts/font28.fntdata"/><Relationship Id="rId91" Type="http://schemas.openxmlformats.org/officeDocument/2006/relationships/font" Target="fonts/font31.fntdata"/><Relationship Id="rId9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49" Type="http://schemas.openxmlformats.org/officeDocument/2006/relationships/slide" Target="slides/slide28.xml"/><Relationship Id="rId57" Type="http://schemas.openxmlformats.org/officeDocument/2006/relationships/slide" Target="slides/slide36.xml"/><Relationship Id="rId10" Type="http://schemas.openxmlformats.org/officeDocument/2006/relationships/slideMaster" Target="slideMasters/slideMaster10.xml"/><Relationship Id="rId31" Type="http://schemas.openxmlformats.org/officeDocument/2006/relationships/slide" Target="slides/slide10.xml"/><Relationship Id="rId44" Type="http://schemas.openxmlformats.org/officeDocument/2006/relationships/slide" Target="slides/slide23.xml"/><Relationship Id="rId52" Type="http://schemas.openxmlformats.org/officeDocument/2006/relationships/slide" Target="slides/slide31.xml"/><Relationship Id="rId60" Type="http://schemas.openxmlformats.org/officeDocument/2006/relationships/notesMaster" Target="notesMasters/notesMaster1.xml"/><Relationship Id="rId65" Type="http://schemas.openxmlformats.org/officeDocument/2006/relationships/font" Target="fonts/font5.fntdata"/><Relationship Id="rId73" Type="http://schemas.openxmlformats.org/officeDocument/2006/relationships/font" Target="fonts/font13.fntdata"/><Relationship Id="rId78" Type="http://schemas.openxmlformats.org/officeDocument/2006/relationships/font" Target="fonts/font18.fntdata"/><Relationship Id="rId81" Type="http://schemas.openxmlformats.org/officeDocument/2006/relationships/font" Target="fonts/font21.fntdata"/><Relationship Id="rId86" Type="http://schemas.openxmlformats.org/officeDocument/2006/relationships/font" Target="fonts/font26.fntdata"/><Relationship Id="rId9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8.xml"/><Relationship Id="rId34" Type="http://schemas.openxmlformats.org/officeDocument/2006/relationships/slide" Target="slides/slide13.xml"/><Relationship Id="rId50" Type="http://schemas.openxmlformats.org/officeDocument/2006/relationships/slide" Target="slides/slide29.xml"/><Relationship Id="rId55" Type="http://schemas.openxmlformats.org/officeDocument/2006/relationships/slide" Target="slides/slide34.xml"/><Relationship Id="rId76" Type="http://schemas.openxmlformats.org/officeDocument/2006/relationships/font" Target="fonts/font16.fntdata"/><Relationship Id="rId7" Type="http://schemas.openxmlformats.org/officeDocument/2006/relationships/slideMaster" Target="slideMasters/slideMaster7.xml"/><Relationship Id="rId71" Type="http://schemas.openxmlformats.org/officeDocument/2006/relationships/font" Target="fonts/font11.fntdata"/><Relationship Id="rId92" Type="http://schemas.openxmlformats.org/officeDocument/2006/relationships/presProps" Target="presProps.xml"/><Relationship Id="rId2" Type="http://schemas.openxmlformats.org/officeDocument/2006/relationships/slideMaster" Target="slideMasters/slideMaster2.xml"/><Relationship Id="rId29" Type="http://schemas.openxmlformats.org/officeDocument/2006/relationships/slide" Target="slides/slide8.xml"/><Relationship Id="rId24" Type="http://schemas.openxmlformats.org/officeDocument/2006/relationships/slide" Target="slides/slide3.xml"/><Relationship Id="rId40" Type="http://schemas.openxmlformats.org/officeDocument/2006/relationships/slide" Target="slides/slide19.xml"/><Relationship Id="rId45" Type="http://schemas.openxmlformats.org/officeDocument/2006/relationships/slide" Target="slides/slide24.xml"/><Relationship Id="rId66" Type="http://schemas.openxmlformats.org/officeDocument/2006/relationships/font" Target="fonts/font6.fntdata"/><Relationship Id="rId87" Type="http://schemas.openxmlformats.org/officeDocument/2006/relationships/font" Target="fonts/font27.fntdata"/><Relationship Id="rId61" Type="http://schemas.openxmlformats.org/officeDocument/2006/relationships/font" Target="fonts/font1.fntdata"/><Relationship Id="rId82" Type="http://schemas.openxmlformats.org/officeDocument/2006/relationships/font" Target="fonts/font22.fntdata"/><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9.xml"/><Relationship Id="rId35" Type="http://schemas.openxmlformats.org/officeDocument/2006/relationships/slide" Target="slides/slide14.xml"/><Relationship Id="rId56" Type="http://schemas.openxmlformats.org/officeDocument/2006/relationships/slide" Target="slides/slide35.xml"/><Relationship Id="rId77" Type="http://schemas.openxmlformats.org/officeDocument/2006/relationships/font" Target="fonts/font17.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yan Peters" userId="62fae290-f491-4aa3-adec-18c5eb20898e" providerId="ADAL" clId="{8FD3FD68-2EF9-4730-8567-C824F5646FD3}"/>
    <pc:docChg chg="modSld">
      <pc:chgData name="Ryan Peters" userId="62fae290-f491-4aa3-adec-18c5eb20898e" providerId="ADAL" clId="{8FD3FD68-2EF9-4730-8567-C824F5646FD3}" dt="2022-02-11T17:45:16.625" v="37" actId="20577"/>
      <pc:docMkLst>
        <pc:docMk/>
      </pc:docMkLst>
      <pc:sldChg chg="modNotesTx">
        <pc:chgData name="Ryan Peters" userId="62fae290-f491-4aa3-adec-18c5eb20898e" providerId="ADAL" clId="{8FD3FD68-2EF9-4730-8567-C824F5646FD3}" dt="2022-02-11T17:43:36.938" v="0" actId="20577"/>
        <pc:sldMkLst>
          <pc:docMk/>
          <pc:sldMk cId="0" sldId="259"/>
        </pc:sldMkLst>
      </pc:sldChg>
      <pc:sldChg chg="modNotesTx">
        <pc:chgData name="Ryan Peters" userId="62fae290-f491-4aa3-adec-18c5eb20898e" providerId="ADAL" clId="{8FD3FD68-2EF9-4730-8567-C824F5646FD3}" dt="2022-02-11T17:43:48.381" v="6" actId="20577"/>
        <pc:sldMkLst>
          <pc:docMk/>
          <pc:sldMk cId="0" sldId="260"/>
        </pc:sldMkLst>
      </pc:sldChg>
      <pc:sldChg chg="modNotesTx">
        <pc:chgData name="Ryan Peters" userId="62fae290-f491-4aa3-adec-18c5eb20898e" providerId="ADAL" clId="{8FD3FD68-2EF9-4730-8567-C824F5646FD3}" dt="2022-02-11T17:44:08.746" v="13" actId="20577"/>
        <pc:sldMkLst>
          <pc:docMk/>
          <pc:sldMk cId="0" sldId="262"/>
        </pc:sldMkLst>
      </pc:sldChg>
      <pc:sldChg chg="modNotesTx">
        <pc:chgData name="Ryan Peters" userId="62fae290-f491-4aa3-adec-18c5eb20898e" providerId="ADAL" clId="{8FD3FD68-2EF9-4730-8567-C824F5646FD3}" dt="2022-02-11T17:44:12.287" v="15" actId="20577"/>
        <pc:sldMkLst>
          <pc:docMk/>
          <pc:sldMk cId="0" sldId="263"/>
        </pc:sldMkLst>
      </pc:sldChg>
      <pc:sldChg chg="modNotesTx">
        <pc:chgData name="Ryan Peters" userId="62fae290-f491-4aa3-adec-18c5eb20898e" providerId="ADAL" clId="{8FD3FD68-2EF9-4730-8567-C824F5646FD3}" dt="2022-02-11T17:44:14.267" v="16" actId="20577"/>
        <pc:sldMkLst>
          <pc:docMk/>
          <pc:sldMk cId="0" sldId="264"/>
        </pc:sldMkLst>
      </pc:sldChg>
      <pc:sldChg chg="modNotesTx">
        <pc:chgData name="Ryan Peters" userId="62fae290-f491-4aa3-adec-18c5eb20898e" providerId="ADAL" clId="{8FD3FD68-2EF9-4730-8567-C824F5646FD3}" dt="2022-02-11T17:44:23.313" v="19" actId="20577"/>
        <pc:sldMkLst>
          <pc:docMk/>
          <pc:sldMk cId="0" sldId="265"/>
        </pc:sldMkLst>
      </pc:sldChg>
      <pc:sldChg chg="modNotesTx">
        <pc:chgData name="Ryan Peters" userId="62fae290-f491-4aa3-adec-18c5eb20898e" providerId="ADAL" clId="{8FD3FD68-2EF9-4730-8567-C824F5646FD3}" dt="2022-02-11T17:44:51.281" v="27" actId="20577"/>
        <pc:sldMkLst>
          <pc:docMk/>
          <pc:sldMk cId="0" sldId="274"/>
        </pc:sldMkLst>
      </pc:sldChg>
      <pc:sldChg chg="modNotesTx">
        <pc:chgData name="Ryan Peters" userId="62fae290-f491-4aa3-adec-18c5eb20898e" providerId="ADAL" clId="{8FD3FD68-2EF9-4730-8567-C824F5646FD3}" dt="2022-02-11T17:44:34.608" v="20" actId="20577"/>
        <pc:sldMkLst>
          <pc:docMk/>
          <pc:sldMk cId="0" sldId="275"/>
        </pc:sldMkLst>
      </pc:sldChg>
      <pc:sldChg chg="modNotesTx">
        <pc:chgData name="Ryan Peters" userId="62fae290-f491-4aa3-adec-18c5eb20898e" providerId="ADAL" clId="{8FD3FD68-2EF9-4730-8567-C824F5646FD3}" dt="2022-02-11T17:44:58.701" v="30" actId="20577"/>
        <pc:sldMkLst>
          <pc:docMk/>
          <pc:sldMk cId="0" sldId="286"/>
        </pc:sldMkLst>
      </pc:sldChg>
      <pc:sldChg chg="modNotesTx">
        <pc:chgData name="Ryan Peters" userId="62fae290-f491-4aa3-adec-18c5eb20898e" providerId="ADAL" clId="{8FD3FD68-2EF9-4730-8567-C824F5646FD3}" dt="2022-02-11T17:45:12.381" v="36" actId="20577"/>
        <pc:sldMkLst>
          <pc:docMk/>
          <pc:sldMk cId="0" sldId="296"/>
        </pc:sldMkLst>
      </pc:sldChg>
      <pc:sldChg chg="modNotesTx">
        <pc:chgData name="Ryan Peters" userId="62fae290-f491-4aa3-adec-18c5eb20898e" providerId="ADAL" clId="{8FD3FD68-2EF9-4730-8567-C824F5646FD3}" dt="2022-02-11T17:45:01.949" v="31" actId="20577"/>
        <pc:sldMkLst>
          <pc:docMk/>
          <pc:sldMk cId="2681164945" sldId="299"/>
        </pc:sldMkLst>
      </pc:sldChg>
      <pc:sldChg chg="modNotesTx">
        <pc:chgData name="Ryan Peters" userId="62fae290-f491-4aa3-adec-18c5eb20898e" providerId="ADAL" clId="{8FD3FD68-2EF9-4730-8567-C824F5646FD3}" dt="2022-02-11T17:44:48.940" v="26" actId="20577"/>
        <pc:sldMkLst>
          <pc:docMk/>
          <pc:sldMk cId="3945610315" sldId="301"/>
        </pc:sldMkLst>
      </pc:sldChg>
      <pc:sldChg chg="modNotesTx">
        <pc:chgData name="Ryan Peters" userId="62fae290-f491-4aa3-adec-18c5eb20898e" providerId="ADAL" clId="{8FD3FD68-2EF9-4730-8567-C824F5646FD3}" dt="2022-02-11T17:44:40.218" v="21" actId="20577"/>
        <pc:sldMkLst>
          <pc:docMk/>
          <pc:sldMk cId="1422096540" sldId="302"/>
        </pc:sldMkLst>
      </pc:sldChg>
      <pc:sldChg chg="modNotesTx">
        <pc:chgData name="Ryan Peters" userId="62fae290-f491-4aa3-adec-18c5eb20898e" providerId="ADAL" clId="{8FD3FD68-2EF9-4730-8567-C824F5646FD3}" dt="2022-02-11T17:43:44.832" v="4" actId="20577"/>
        <pc:sldMkLst>
          <pc:docMk/>
          <pc:sldMk cId="3709431976" sldId="303"/>
        </pc:sldMkLst>
      </pc:sldChg>
      <pc:sldChg chg="modNotesTx">
        <pc:chgData name="Ryan Peters" userId="62fae290-f491-4aa3-adec-18c5eb20898e" providerId="ADAL" clId="{8FD3FD68-2EF9-4730-8567-C824F5646FD3}" dt="2022-02-11T17:45:16.625" v="37" actId="20577"/>
        <pc:sldMkLst>
          <pc:docMk/>
          <pc:sldMk cId="3912595177" sldId="304"/>
        </pc:sldMkLst>
      </pc:sldChg>
      <pc:sldChg chg="modNotesTx">
        <pc:chgData name="Ryan Peters" userId="62fae290-f491-4aa3-adec-18c5eb20898e" providerId="ADAL" clId="{8FD3FD68-2EF9-4730-8567-C824F5646FD3}" dt="2022-02-11T17:44:02.850" v="11" actId="20577"/>
        <pc:sldMkLst>
          <pc:docMk/>
          <pc:sldMk cId="12606429" sldId="305"/>
        </pc:sldMkLst>
      </pc:sldChg>
      <pc:sldChg chg="modNotesTx">
        <pc:chgData name="Ryan Peters" userId="62fae290-f491-4aa3-adec-18c5eb20898e" providerId="ADAL" clId="{8FD3FD68-2EF9-4730-8567-C824F5646FD3}" dt="2022-02-11T17:44:57.116" v="29" actId="20577"/>
        <pc:sldMkLst>
          <pc:docMk/>
          <pc:sldMk cId="3326427649" sldId="306"/>
        </pc:sldMkLst>
      </pc:sldChg>
      <pc:sldChg chg="modNotesTx">
        <pc:chgData name="Ryan Peters" userId="62fae290-f491-4aa3-adec-18c5eb20898e" providerId="ADAL" clId="{8FD3FD68-2EF9-4730-8567-C824F5646FD3}" dt="2022-02-11T17:43:41.502" v="3" actId="5793"/>
        <pc:sldMkLst>
          <pc:docMk/>
          <pc:sldMk cId="861448381" sldId="308"/>
        </pc:sldMkLst>
      </pc:sldChg>
      <pc:sldChg chg="modNotesTx">
        <pc:chgData name="Ryan Peters" userId="62fae290-f491-4aa3-adec-18c5eb20898e" providerId="ADAL" clId="{8FD3FD68-2EF9-4730-8567-C824F5646FD3}" dt="2022-02-11T17:43:51.541" v="7" actId="20577"/>
        <pc:sldMkLst>
          <pc:docMk/>
          <pc:sldMk cId="1790129142" sldId="309"/>
        </pc:sldMkLst>
      </pc:sldChg>
      <pc:sldChg chg="modNotesTx">
        <pc:chgData name="Ryan Peters" userId="62fae290-f491-4aa3-adec-18c5eb20898e" providerId="ADAL" clId="{8FD3FD68-2EF9-4730-8567-C824F5646FD3}" dt="2022-02-11T17:43:53.409" v="8" actId="20577"/>
        <pc:sldMkLst>
          <pc:docMk/>
          <pc:sldMk cId="629402796" sldId="310"/>
        </pc:sldMkLst>
      </pc:sldChg>
      <pc:sldChg chg="modNotesTx">
        <pc:chgData name="Ryan Peters" userId="62fae290-f491-4aa3-adec-18c5eb20898e" providerId="ADAL" clId="{8FD3FD68-2EF9-4730-8567-C824F5646FD3}" dt="2022-02-11T17:43:58.272" v="10" actId="20577"/>
        <pc:sldMkLst>
          <pc:docMk/>
          <pc:sldMk cId="2806398681" sldId="311"/>
        </pc:sldMkLst>
      </pc:sldChg>
      <pc:sldChg chg="modNotesTx">
        <pc:chgData name="Ryan Peters" userId="62fae290-f491-4aa3-adec-18c5eb20898e" providerId="ADAL" clId="{8FD3FD68-2EF9-4730-8567-C824F5646FD3}" dt="2022-02-11T17:45:07.693" v="35" actId="20577"/>
        <pc:sldMkLst>
          <pc:docMk/>
          <pc:sldMk cId="1210817088" sldId="31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11.02.2022</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11.02.2022</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4</a:t>
            </a:fld>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algn="l">
              <a:buFont typeface="+mj-lt"/>
              <a:buNone/>
            </a:pPr>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5</a:t>
            </a:fld>
            <a:endParaRPr lang="cs-CZ"/>
          </a:p>
        </p:txBody>
      </p:sp>
    </p:spTree>
    <p:extLst>
      <p:ext uri="{BB962C8B-B14F-4D97-AF65-F5344CB8AC3E}">
        <p14:creationId xmlns:p14="http://schemas.microsoft.com/office/powerpoint/2010/main" val="31109153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6</a:t>
            </a:fld>
            <a:endParaRPr lang="cs-CZ"/>
          </a:p>
        </p:txBody>
      </p:sp>
    </p:spTree>
    <p:extLst>
      <p:ext uri="{BB962C8B-B14F-4D97-AF65-F5344CB8AC3E}">
        <p14:creationId xmlns:p14="http://schemas.microsoft.com/office/powerpoint/2010/main" val="3487764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11.02.2022</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7</a:t>
            </a:fld>
            <a:endParaRPr lang="cs-C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8</a:t>
            </a:fld>
            <a:endParaRPr lang="cs-CZ"/>
          </a:p>
        </p:txBody>
      </p:sp>
    </p:spTree>
    <p:extLst>
      <p:ext uri="{BB962C8B-B14F-4D97-AF65-F5344CB8AC3E}">
        <p14:creationId xmlns:p14="http://schemas.microsoft.com/office/powerpoint/2010/main" val="3750074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9</a:t>
            </a:fld>
            <a:endParaRPr lang="cs-CZ"/>
          </a:p>
        </p:txBody>
      </p:sp>
    </p:spTree>
    <p:extLst>
      <p:ext uri="{BB962C8B-B14F-4D97-AF65-F5344CB8AC3E}">
        <p14:creationId xmlns:p14="http://schemas.microsoft.com/office/powerpoint/2010/main" val="10535321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10</a:t>
            </a:fld>
            <a:endParaRPr lang="cs-CZ"/>
          </a:p>
        </p:txBody>
      </p:sp>
    </p:spTree>
    <p:extLst>
      <p:ext uri="{BB962C8B-B14F-4D97-AF65-F5344CB8AC3E}">
        <p14:creationId xmlns:p14="http://schemas.microsoft.com/office/powerpoint/2010/main" val="3505807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11</a:t>
            </a:fld>
            <a:endParaRPr lang="cs-CZ"/>
          </a:p>
        </p:txBody>
      </p:sp>
    </p:spTree>
    <p:extLst>
      <p:ext uri="{BB962C8B-B14F-4D97-AF65-F5344CB8AC3E}">
        <p14:creationId xmlns:p14="http://schemas.microsoft.com/office/powerpoint/2010/main" val="1496713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11.02.2022</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12</a:t>
            </a:fld>
            <a:endParaRPr lang="cs-CZ"/>
          </a:p>
        </p:txBody>
      </p:sp>
    </p:spTree>
    <p:extLst>
      <p:ext uri="{BB962C8B-B14F-4D97-AF65-F5344CB8AC3E}">
        <p14:creationId xmlns:p14="http://schemas.microsoft.com/office/powerpoint/2010/main" val="35448570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13</a:t>
            </a:fld>
            <a:endParaRPr lang="cs-CZ"/>
          </a:p>
        </p:txBody>
      </p:sp>
    </p:spTree>
    <p:extLst>
      <p:ext uri="{BB962C8B-B14F-4D97-AF65-F5344CB8AC3E}">
        <p14:creationId xmlns:p14="http://schemas.microsoft.com/office/powerpoint/2010/main" val="24382291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11.02.2022</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14</a:t>
            </a:fld>
            <a:endParaRPr lang="cs-CZ"/>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11.02.2022</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15</a:t>
            </a:fld>
            <a:endParaRPr lang="cs-CZ"/>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11.02.2022</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16</a:t>
            </a:fld>
            <a:endParaRPr lang="cs-CZ"/>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11.02.2022</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17</a:t>
            </a:fld>
            <a:endParaRPr lang="cs-CZ"/>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27</a:t>
            </a:fld>
            <a:endParaRPr lang="cs-CZ"/>
          </a:p>
        </p:txBody>
      </p:sp>
    </p:spTree>
    <p:extLst>
      <p:ext uri="{BB962C8B-B14F-4D97-AF65-F5344CB8AC3E}">
        <p14:creationId xmlns:p14="http://schemas.microsoft.com/office/powerpoint/2010/main" val="34620926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28</a:t>
            </a:fld>
            <a:endParaRPr lang="cs-CZ"/>
          </a:p>
        </p:txBody>
      </p:sp>
    </p:spTree>
    <p:extLst>
      <p:ext uri="{BB962C8B-B14F-4D97-AF65-F5344CB8AC3E}">
        <p14:creationId xmlns:p14="http://schemas.microsoft.com/office/powerpoint/2010/main" val="2984406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29</a:t>
            </a:fld>
            <a:endParaRPr lang="cs-CZ"/>
          </a:p>
        </p:txBody>
      </p:sp>
    </p:spTree>
    <p:extLst>
      <p:ext uri="{BB962C8B-B14F-4D97-AF65-F5344CB8AC3E}">
        <p14:creationId xmlns:p14="http://schemas.microsoft.com/office/powerpoint/2010/main" val="30206276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11.02.2022</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30</a:t>
            </a:fld>
            <a:endParaRPr lang="cs-CZ"/>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31</a:t>
            </a:fld>
            <a:endParaRPr lang="cs-CZ"/>
          </a:p>
        </p:txBody>
      </p:sp>
    </p:spTree>
    <p:extLst>
      <p:ext uri="{BB962C8B-B14F-4D97-AF65-F5344CB8AC3E}">
        <p14:creationId xmlns:p14="http://schemas.microsoft.com/office/powerpoint/2010/main" val="5726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32</a:t>
            </a:fld>
            <a:endParaRPr lang="cs-CZ"/>
          </a:p>
        </p:txBody>
      </p:sp>
    </p:spTree>
    <p:extLst>
      <p:ext uri="{BB962C8B-B14F-4D97-AF65-F5344CB8AC3E}">
        <p14:creationId xmlns:p14="http://schemas.microsoft.com/office/powerpoint/2010/main" val="21032178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33</a:t>
            </a:fld>
            <a:endParaRPr lang="cs-CZ"/>
          </a:p>
        </p:txBody>
      </p:sp>
    </p:spTree>
    <p:extLst>
      <p:ext uri="{BB962C8B-B14F-4D97-AF65-F5344CB8AC3E}">
        <p14:creationId xmlns:p14="http://schemas.microsoft.com/office/powerpoint/2010/main" val="26580222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34</a:t>
            </a:fld>
            <a:endParaRPr lang="cs-CZ"/>
          </a:p>
        </p:txBody>
      </p:sp>
    </p:spTree>
    <p:extLst>
      <p:ext uri="{BB962C8B-B14F-4D97-AF65-F5344CB8AC3E}">
        <p14:creationId xmlns:p14="http://schemas.microsoft.com/office/powerpoint/2010/main" val="26297490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11.02.2022</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35</a:t>
            </a:fld>
            <a:endParaRPr lang="cs-CZ"/>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36</a:t>
            </a:fld>
            <a:endParaRPr lang="cs-CZ"/>
          </a:p>
        </p:txBody>
      </p:sp>
    </p:spTree>
    <p:extLst>
      <p:ext uri="{BB962C8B-B14F-4D97-AF65-F5344CB8AC3E}">
        <p14:creationId xmlns:p14="http://schemas.microsoft.com/office/powerpoint/2010/main" val="25706955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37</a:t>
            </a:fld>
            <a:endParaRPr lang="cs-CZ"/>
          </a:p>
        </p:txBody>
      </p:sp>
    </p:spTree>
    <p:extLst>
      <p:ext uri="{BB962C8B-B14F-4D97-AF65-F5344CB8AC3E}">
        <p14:creationId xmlns:p14="http://schemas.microsoft.com/office/powerpoint/2010/main" val="36762849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38</a:t>
            </a:fld>
            <a:endParaRPr lang="cs-CZ"/>
          </a:p>
        </p:txBody>
      </p:sp>
    </p:spTree>
    <p:extLst>
      <p:ext uri="{BB962C8B-B14F-4D97-AF65-F5344CB8AC3E}">
        <p14:creationId xmlns:p14="http://schemas.microsoft.com/office/powerpoint/2010/main" val="4156626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8.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8.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8.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8.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8.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8.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8.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946216" y="2205872"/>
            <a:ext cx="6802619" cy="5797484"/>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10539167" y="2205872"/>
            <a:ext cx="6802619" cy="5797484"/>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68787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95590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037909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0642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946215" y="2205873"/>
            <a:ext cx="7820714" cy="5627802"/>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3594848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10788979" y="2205872"/>
            <a:ext cx="6363092" cy="6249972"/>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813719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946216" y="2205872"/>
            <a:ext cx="16205855"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67615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946216" y="2205872"/>
            <a:ext cx="16205855"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34178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946216" y="2205872"/>
            <a:ext cx="6802619" cy="5797484"/>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10539167" y="2205872"/>
            <a:ext cx="6802619" cy="5797484"/>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070495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946216" y="2205872"/>
            <a:ext cx="6802619" cy="5797484"/>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10539167" y="2205872"/>
            <a:ext cx="6802619" cy="5797484"/>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490755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537329" y="547688"/>
            <a:ext cx="17222771"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537329" y="2738437"/>
            <a:ext cx="17222771" cy="536390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8814372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65268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537329" y="547688"/>
            <a:ext cx="17222771"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537329" y="2738437"/>
            <a:ext cx="17222771" cy="536390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852542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452486" y="2131390"/>
            <a:ext cx="17392454"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452486" y="4322140"/>
            <a:ext cx="17392454" cy="547702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9238151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054152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452486" y="2131390"/>
            <a:ext cx="17392454"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452486" y="4322140"/>
            <a:ext cx="17392454" cy="547702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4067906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5670222" y="547688"/>
            <a:ext cx="11934333"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5670222" y="2738438"/>
            <a:ext cx="11934333"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058032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418076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5670222" y="547688"/>
            <a:ext cx="11934333"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5670222" y="2738438"/>
            <a:ext cx="11934333"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64045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551469" y="547688"/>
            <a:ext cx="12443382"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551469" y="2738438"/>
            <a:ext cx="12443382"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274487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445670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551469" y="547688"/>
            <a:ext cx="12443382"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551469" y="2738438"/>
            <a:ext cx="12443382"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1747899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18970499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41620976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3655179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9951064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14074758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36022976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39612863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8288000" cy="10287000"/>
          </a:xfrm>
          <a:prstGeom prst="rect">
            <a:avLst/>
          </a:prstGeom>
        </p:spPr>
        <p:txBody>
          <a:bodyPr/>
          <a:lstStyle/>
          <a:p>
            <a:r>
              <a:rPr lang="en-GB"/>
              <a:t>Click icon to add picture</a:t>
            </a:r>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8288000" cy="10287000"/>
          </a:xfrm>
          <a:prstGeom prst="rect">
            <a:avLst/>
          </a:prstGeom>
        </p:spPr>
      </p:pic>
    </p:spTree>
    <p:extLst>
      <p:ext uri="{BB962C8B-B14F-4D97-AF65-F5344CB8AC3E}">
        <p14:creationId xmlns:p14="http://schemas.microsoft.com/office/powerpoint/2010/main" val="38665510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319398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22362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6195618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023157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9190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058615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7.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0.xml"/></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image" Target="../media/image10.png"/></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3.xml"/></Relationships>
</file>

<file path=ppt/slideMasters/_rels/slideMaster12.xml.rels><?xml version="1.0" encoding="UTF-8" standalone="yes"?>
<Relationships xmlns="http://schemas.openxmlformats.org/package/2006/relationships"><Relationship Id="rId3" Type="http://schemas.openxmlformats.org/officeDocument/2006/relationships/theme" Target="../theme/theme1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image" Target="../media/image12.png"/></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6.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14.png"/></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9.xml"/></Relationships>
</file>

<file path=ppt/slideMasters/_rels/slideMaster16.xml.rels><?xml version="1.0" encoding="UTF-8" standalone="yes"?>
<Relationships xmlns="http://schemas.openxmlformats.org/package/2006/relationships"><Relationship Id="rId3" Type="http://schemas.openxmlformats.org/officeDocument/2006/relationships/theme" Target="../theme/theme1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4" Type="http://schemas.openxmlformats.org/officeDocument/2006/relationships/image" Target="../media/image16.png"/></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22.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10" Type="http://schemas.openxmlformats.org/officeDocument/2006/relationships/theme" Target="../theme/theme18.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theme" Target="../theme/theme19.xml"/><Relationship Id="rId1" Type="http://schemas.openxmlformats.org/officeDocument/2006/relationships/slideLayout" Target="../slideLayouts/slideLayout32.xml"/></Relationships>
</file>

<file path=ppt/slideMasters/_rels/slideMaster20.xml.rels><?xml version="1.0" encoding="UTF-8" standalone="yes"?>
<Relationships xmlns="http://schemas.openxmlformats.org/package/2006/relationships"><Relationship Id="rId3" Type="http://schemas.openxmlformats.org/officeDocument/2006/relationships/theme" Target="../theme/theme20.xml"/><Relationship Id="rId2" Type="http://schemas.openxmlformats.org/officeDocument/2006/relationships/slideLayout" Target="../slideLayouts/slideLayout34.xml"/><Relationship Id="rId1" Type="http://schemas.openxmlformats.org/officeDocument/2006/relationships/slideLayout" Target="../slideLayouts/slideLayout33.xml"/><Relationship Id="rId4" Type="http://schemas.openxmlformats.org/officeDocument/2006/relationships/image" Target="../media/image24.png"/></Relationships>
</file>

<file path=ppt/slideMasters/_rels/slideMaster21.xml.rels><?xml version="1.0" encoding="UTF-8" standalone="yes"?>
<Relationships xmlns="http://schemas.openxmlformats.org/package/2006/relationships"><Relationship Id="rId3" Type="http://schemas.openxmlformats.org/officeDocument/2006/relationships/theme" Target="../theme/theme21.xml"/><Relationship Id="rId2" Type="http://schemas.openxmlformats.org/officeDocument/2006/relationships/slideLayout" Target="../slideLayouts/slideLayout36.xml"/><Relationship Id="rId1" Type="http://schemas.openxmlformats.org/officeDocument/2006/relationships/slideLayout" Target="../slideLayouts/slideLayout35.xml"/><Relationship Id="rId4" Type="http://schemas.openxmlformats.org/officeDocument/2006/relationships/image" Target="../media/image2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p:nvPicPr>
        <p:blipFill>
          <a:blip r:embed="rId4"/>
          <a:stretch>
            <a:fillRect/>
          </a:stretch>
        </p:blipFill>
        <p:spPr>
          <a:xfrm>
            <a:off x="0" y="18167"/>
            <a:ext cx="18288000" cy="10287000"/>
          </a:xfrm>
          <a:prstGeom prst="rect">
            <a:avLst/>
          </a:prstGeom>
        </p:spPr>
      </p:pic>
    </p:spTree>
    <p:extLst>
      <p:ext uri="{BB962C8B-B14F-4D97-AF65-F5344CB8AC3E}">
        <p14:creationId xmlns:p14="http://schemas.microsoft.com/office/powerpoint/2010/main" val="3241809087"/>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8E540C29-F910-6D43-9045-53D256484F6D}" type="datetimeFigureOut">
              <a:rPr lang="en-US" smtClean="0"/>
              <a:t>2/11/2022</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2475228335"/>
      </p:ext>
    </p:extLst>
  </p:cSld>
  <p:clrMap bg1="lt1" tx1="dk1" bg2="lt2" tx2="dk2" accent1="accent1" accent2="accent2" accent3="accent3" accent4="accent4" accent5="accent5" accent6="accent6" hlink="hlink" folHlink="folHlink"/>
  <p:sldLayoutIdLst>
    <p:sldLayoutId id="2147483664"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27860909"/>
      </p:ext>
    </p:extLst>
  </p:cSld>
  <p:clrMap bg1="lt1" tx1="dk1" bg2="lt2" tx2="dk2" accent1="accent1" accent2="accent2" accent3="accent3" accent4="accent4" accent5="accent5" accent6="accent6" hlink="hlink" folHlink="folHlink"/>
  <p:sldLayoutIdLst>
    <p:sldLayoutId id="2147483666"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p:nvPicPr>
        <p:blipFill>
          <a:blip r:embed="rId3"/>
          <a:stretch>
            <a:fillRect/>
          </a:stretch>
        </p:blipFill>
        <p:spPr>
          <a:xfrm>
            <a:off x="0" y="18167"/>
            <a:ext cx="18288000" cy="10287000"/>
          </a:xfrm>
          <a:prstGeom prst="rect">
            <a:avLst/>
          </a:prstGeom>
        </p:spPr>
      </p:pic>
    </p:spTree>
    <p:extLst>
      <p:ext uri="{BB962C8B-B14F-4D97-AF65-F5344CB8AC3E}">
        <p14:creationId xmlns:p14="http://schemas.microsoft.com/office/powerpoint/2010/main" val="788287786"/>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Arial" panose="020B0604020202020204" pitchFamily="34" charset="0"/>
          <a:ea typeface="+mn-ea"/>
          <a:cs typeface="Arial" panose="020B0604020202020204" pitchFamily="34" charset="0"/>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1708658572"/>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p:nvPicPr>
        <p:blipFill>
          <a:blip r:embed="rId3"/>
          <a:stretch>
            <a:fillRect/>
          </a:stretch>
        </p:blipFill>
        <p:spPr>
          <a:xfrm>
            <a:off x="0" y="0"/>
            <a:ext cx="18288000" cy="10287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946216" y="2205872"/>
            <a:ext cx="16205855"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2388927579"/>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p:nvPicPr>
        <p:blipFill>
          <a:blip r:embed="rId3"/>
          <a:stretch>
            <a:fillRect/>
          </a:stretch>
        </p:blipFill>
        <p:spPr>
          <a:xfrm>
            <a:off x="0" y="0"/>
            <a:ext cx="18288000" cy="10287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946216" y="2205872"/>
            <a:ext cx="16205855"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85758474"/>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p:nvPicPr>
        <p:blipFill>
          <a:blip r:embed="rId3"/>
          <a:stretch>
            <a:fillRect/>
          </a:stretch>
        </p:blipFill>
        <p:spPr>
          <a:xfrm>
            <a:off x="0" y="0"/>
            <a:ext cx="18288000" cy="10287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946216" y="2205872"/>
            <a:ext cx="6802619"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232815450"/>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p:nvPicPr>
        <p:blipFill>
          <a:blip r:embed="rId3"/>
          <a:stretch>
            <a:fillRect/>
          </a:stretch>
        </p:blipFill>
        <p:spPr>
          <a:xfrm>
            <a:off x="0" y="0"/>
            <a:ext cx="18288000" cy="10287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946216" y="2205872"/>
            <a:ext cx="6802619" cy="5797484"/>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2080366278"/>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0" indent="0" algn="l" defTabSz="1371600" rtl="0" eaLnBrk="1" latinLnBrk="0" hangingPunct="1">
        <a:lnSpc>
          <a:spcPct val="90000"/>
        </a:lnSpc>
        <a:spcBef>
          <a:spcPts val="1500"/>
        </a:spcBef>
        <a:buFont typeface="Arial" panose="020B0604020202020204" pitchFamily="34" charset="0"/>
        <a:buNone/>
        <a:defRPr sz="4200" kern="1200">
          <a:solidFill>
            <a:schemeClr val="bg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p:nvPicPr>
        <p:blipFill>
          <a:blip r:embed="rId4"/>
          <a:stretch>
            <a:fillRect/>
          </a:stretch>
        </p:blipFill>
        <p:spPr>
          <a:xfrm>
            <a:off x="0" y="0"/>
            <a:ext cx="18288000" cy="10287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537329" y="547688"/>
            <a:ext cx="17222771"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537329" y="2738437"/>
            <a:ext cx="17222771" cy="536390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45750102"/>
      </p:ext>
    </p:extLst>
  </p:cSld>
  <p:clrMap bg1="lt1" tx1="dk1" bg2="lt2" tx2="dk2" accent1="accent1" accent2="accent2" accent3="accent3" accent4="accent4" accent5="accent5" accent6="accent6" hlink="hlink" folHlink="folHlink"/>
  <p:sldLayoutIdLst>
    <p:sldLayoutId id="2147483680" r:id="rId1"/>
    <p:sldLayoutId id="2147483710"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p:nvPicPr>
        <p:blipFill>
          <a:blip r:embed="rId3"/>
          <a:stretch>
            <a:fillRect/>
          </a:stretch>
        </p:blipFill>
        <p:spPr>
          <a:xfrm>
            <a:off x="0" y="0"/>
            <a:ext cx="18288000" cy="10287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480767" y="547688"/>
            <a:ext cx="17335893"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480767" y="2738437"/>
            <a:ext cx="17335893" cy="536390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413980416"/>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p:nvPicPr>
        <p:blipFill>
          <a:blip r:embed="rId4"/>
          <a:stretch>
            <a:fillRect/>
          </a:stretch>
        </p:blipFill>
        <p:spPr>
          <a:xfrm>
            <a:off x="0" y="0"/>
            <a:ext cx="18288000" cy="10287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479588" y="2074831"/>
            <a:ext cx="17337071"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479588" y="4265580"/>
            <a:ext cx="17337071" cy="554772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97356430"/>
      </p:ext>
    </p:extLst>
  </p:cSld>
  <p:clrMap bg1="lt1" tx1="dk1" bg2="lt2" tx2="dk2" accent1="accent1" accent2="accent2" accent3="accent3" accent4="accent4" accent5="accent5" accent6="accent6" hlink="hlink" folHlink="folHlink"/>
  <p:sldLayoutIdLst>
    <p:sldLayoutId id="2147483684" r:id="rId1"/>
    <p:sldLayoutId id="2147483711"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p:nvPicPr>
        <p:blipFill>
          <a:blip r:embed="rId3"/>
          <a:stretch>
            <a:fillRect/>
          </a:stretch>
        </p:blipFill>
        <p:spPr>
          <a:xfrm>
            <a:off x="0" y="14141"/>
            <a:ext cx="18288000" cy="10287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452486" y="2131390"/>
            <a:ext cx="17392454"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452486" y="4322140"/>
            <a:ext cx="17392454" cy="547702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922492570"/>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p:nvPicPr>
        <p:blipFill>
          <a:blip r:embed="rId4"/>
          <a:stretch>
            <a:fillRect/>
          </a:stretch>
        </p:blipFill>
        <p:spPr>
          <a:xfrm>
            <a:off x="0" y="0"/>
            <a:ext cx="18288000" cy="10287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5670222" y="547688"/>
            <a:ext cx="11934333"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5670222" y="2738438"/>
            <a:ext cx="11934333"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90955558"/>
      </p:ext>
    </p:extLst>
  </p:cSld>
  <p:clrMap bg1="lt1" tx1="dk1" bg2="lt2" tx2="dk2" accent1="accent1" accent2="accent2" accent3="accent3" accent4="accent4" accent5="accent5" accent6="accent6" hlink="hlink" folHlink="folHlink"/>
  <p:sldLayoutIdLst>
    <p:sldLayoutId id="2147483688" r:id="rId1"/>
    <p:sldLayoutId id="2147483712"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p:nvPicPr>
        <p:blipFill>
          <a:blip r:embed="rId3"/>
          <a:stretch>
            <a:fillRect/>
          </a:stretch>
        </p:blipFill>
        <p:spPr>
          <a:xfrm>
            <a:off x="0" y="0"/>
            <a:ext cx="18288000" cy="10287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5670222" y="547688"/>
            <a:ext cx="11934333"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5670222" y="2738438"/>
            <a:ext cx="11934333"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20655650"/>
      </p:ext>
    </p:extLst>
  </p:cSld>
  <p:clrMap bg1="lt1" tx1="dk1" bg2="lt2" tx2="dk2" accent1="accent1" accent2="accent2" accent3="accent3" accent4="accent4" accent5="accent5" accent6="accent6" hlink="hlink" folHlink="folHlink"/>
  <p:sldLayoutIdLst>
    <p:sldLayoutId id="2147483690"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p:nvPicPr>
        <p:blipFill>
          <a:blip r:embed="rId4"/>
          <a:stretch>
            <a:fillRect/>
          </a:stretch>
        </p:blipFill>
        <p:spPr>
          <a:xfrm>
            <a:off x="0" y="0"/>
            <a:ext cx="18288000" cy="10287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551469" y="547688"/>
            <a:ext cx="12443382"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551469" y="2738438"/>
            <a:ext cx="12443382"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37210956"/>
      </p:ext>
    </p:extLst>
  </p:cSld>
  <p:clrMap bg1="lt1" tx1="dk1" bg2="lt2" tx2="dk2" accent1="accent1" accent2="accent2" accent3="accent3" accent4="accent4" accent5="accent5" accent6="accent6" hlink="hlink" folHlink="folHlink"/>
  <p:sldLayoutIdLst>
    <p:sldLayoutId id="2147483692" r:id="rId1"/>
    <p:sldLayoutId id="2147483716"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p:nvPicPr>
        <p:blipFill>
          <a:blip r:embed="rId3"/>
          <a:stretch>
            <a:fillRect/>
          </a:stretch>
        </p:blipFill>
        <p:spPr>
          <a:xfrm>
            <a:off x="0" y="0"/>
            <a:ext cx="18288000" cy="10287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551469" y="547688"/>
            <a:ext cx="12443382"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551469" y="2738438"/>
            <a:ext cx="12443382" cy="70008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3398468"/>
      </p:ext>
    </p:extLst>
  </p:cSld>
  <p:clrMap bg1="lt1" tx1="dk1" bg2="lt2" tx2="dk2" accent1="accent1" accent2="accent2" accent3="accent3" accent4="accent4" accent5="accent5" accent6="accent6" hlink="hlink" folHlink="folHlink"/>
  <p:sldLayoutIdLst>
    <p:sldLayoutId id="2147483694"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562"/>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15" r:id="rId9"/>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226670525"/>
      </p:ext>
    </p:extLst>
  </p:cSld>
  <p:clrMap bg1="lt1" tx1="dk1" bg2="lt2" tx2="dk2" accent1="accent1" accent2="accent2" accent3="accent3" accent4="accent4" accent5="accent5" accent6="accent6" hlink="hlink" folHlink="folHlink"/>
  <p:sldLayoutIdLst>
    <p:sldLayoutId id="2147483705" r:id="rId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p:nvPicPr>
        <p:blipFill>
          <a:blip r:embed="rId4"/>
          <a:stretch>
            <a:fillRect/>
          </a:stretch>
        </p:blipFill>
        <p:spPr>
          <a:xfrm>
            <a:off x="0" y="0"/>
            <a:ext cx="18288000" cy="10287000"/>
          </a:xfrm>
          <a:prstGeom prst="rect">
            <a:avLst/>
          </a:prstGeom>
        </p:spPr>
      </p:pic>
    </p:spTree>
    <p:extLst>
      <p:ext uri="{BB962C8B-B14F-4D97-AF65-F5344CB8AC3E}">
        <p14:creationId xmlns:p14="http://schemas.microsoft.com/office/powerpoint/2010/main" val="564559857"/>
      </p:ext>
    </p:extLst>
  </p:cSld>
  <p:clrMap bg1="lt1" tx1="dk1" bg2="lt2" tx2="dk2" accent1="accent1" accent2="accent2" accent3="accent3" accent4="accent4" accent5="accent5" accent6="accent6" hlink="hlink" folHlink="folHlink"/>
  <p:sldLayoutIdLst>
    <p:sldLayoutId id="2147483707" r:id="rId1"/>
    <p:sldLayoutId id="2147483713"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p:nvPicPr>
        <p:blipFill>
          <a:blip r:embed="rId4"/>
          <a:stretch>
            <a:fillRect/>
          </a:stretch>
        </p:blipFill>
        <p:spPr>
          <a:xfrm>
            <a:off x="0" y="0"/>
            <a:ext cx="18288000" cy="10287000"/>
          </a:xfrm>
          <a:prstGeom prst="rect">
            <a:avLst/>
          </a:prstGeom>
        </p:spPr>
      </p:pic>
    </p:spTree>
    <p:extLst>
      <p:ext uri="{BB962C8B-B14F-4D97-AF65-F5344CB8AC3E}">
        <p14:creationId xmlns:p14="http://schemas.microsoft.com/office/powerpoint/2010/main" val="1652278609"/>
      </p:ext>
    </p:extLst>
  </p:cSld>
  <p:clrMap bg1="lt1" tx1="dk1" bg2="lt2" tx2="dk2" accent1="accent1" accent2="accent2" accent3="accent3" accent4="accent4" accent5="accent5" accent6="accent6" hlink="hlink" folHlink="folHlink"/>
  <p:sldLayoutIdLst>
    <p:sldLayoutId id="2147483709" r:id="rId1"/>
    <p:sldLayoutId id="2147483714" r:id="rId2"/>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empxtrack.com/blog/did-you-notice-changes-in-employee-engagement-in-2015/" TargetMode="External"/><Relationship Id="rId2" Type="http://schemas.openxmlformats.org/officeDocument/2006/relationships/image" Target="../media/image27.jp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32.xml"/><Relationship Id="rId4" Type="http://schemas.openxmlformats.org/officeDocument/2006/relationships/hyperlink" Target="https://www.amazon.com/DecibelApps-Top-Poll/dp/B075F6FWKV"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1.xml"/><Relationship Id="rId1" Type="http://schemas.openxmlformats.org/officeDocument/2006/relationships/video" Target="https://www.youtube.com/embed/ITvnYco_J9s?feature=oembed" TargetMode="External"/><Relationship Id="rId4" Type="http://schemas.openxmlformats.org/officeDocument/2006/relationships/image" Target="../media/image31.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1.xml"/><Relationship Id="rId1" Type="http://schemas.openxmlformats.org/officeDocument/2006/relationships/video" Target="https://www.youtube.com/embed/uan2fHQ51zg?feature=oembed" TargetMode="External"/><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6.xml"/><Relationship Id="rId1" Type="http://schemas.openxmlformats.org/officeDocument/2006/relationships/video" Target="https://www.youtube.com/embed/uFyzk_VJXmU?feature=oembed" TargetMode="External"/><Relationship Id="rId6" Type="http://schemas.openxmlformats.org/officeDocument/2006/relationships/hyperlink" Target="https://logos-download.com/6571-wyndham-logo-download.html" TargetMode="External"/><Relationship Id="rId5" Type="http://schemas.openxmlformats.org/officeDocument/2006/relationships/image" Target="../media/image35.png"/><Relationship Id="rId4" Type="http://schemas.openxmlformats.org/officeDocument/2006/relationships/image" Target="../media/image34.jpeg"/></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hyperlink" Target="https://www.breakthroughcorporatetraining.com.au/becoming-productive-employee/"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36.xml"/></Relationships>
</file>

<file path=ppt/slides/_rels/slide2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5.xml"/><Relationship Id="rId1" Type="http://schemas.openxmlformats.org/officeDocument/2006/relationships/slideLayout" Target="../slideLayouts/slideLayout21.xml"/><Relationship Id="rId4" Type="http://schemas.openxmlformats.org/officeDocument/2006/relationships/hyperlink" Target="http://www.istockphoto.com/photos/break-time"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6.xml"/><Relationship Id="rId1" Type="http://schemas.openxmlformats.org/officeDocument/2006/relationships/slideLayout" Target="../slideLayouts/slideLayout36.xml"/><Relationship Id="rId6" Type="http://schemas.openxmlformats.org/officeDocument/2006/relationships/hyperlink" Target="https://en.wikipedia.org/wiki/File:InterContinental_Hotels_Group.svg" TargetMode="External"/><Relationship Id="rId5" Type="http://schemas.openxmlformats.org/officeDocument/2006/relationships/image" Target="../media/image52.png"/><Relationship Id="rId4" Type="http://schemas.openxmlformats.org/officeDocument/2006/relationships/hyperlink" Target="https://vimeo.com/88916955"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55.gif"/><Relationship Id="rId3" Type="http://schemas.openxmlformats.org/officeDocument/2006/relationships/notesSlide" Target="../notesSlides/notesSlide17.xml"/><Relationship Id="rId7" Type="http://schemas.openxmlformats.org/officeDocument/2006/relationships/hyperlink" Target="https://creativecommons.org/licenses/by-sa/3.0/" TargetMode="External"/><Relationship Id="rId2" Type="http://schemas.openxmlformats.org/officeDocument/2006/relationships/slideLayout" Target="../slideLayouts/slideLayout15.xml"/><Relationship Id="rId1" Type="http://schemas.openxmlformats.org/officeDocument/2006/relationships/video" Target="https://www.youtube.com/embed/GSqx6xcONEs?feature=oembed" TargetMode="External"/><Relationship Id="rId6" Type="http://schemas.openxmlformats.org/officeDocument/2006/relationships/hyperlink" Target="https://commons.wikimedia.org/wiki/File:Fuse_Universal_logo.png" TargetMode="External"/><Relationship Id="rId5" Type="http://schemas.openxmlformats.org/officeDocument/2006/relationships/image" Target="../media/image54.png"/><Relationship Id="rId4" Type="http://schemas.openxmlformats.org/officeDocument/2006/relationships/image" Target="../media/image53.jpeg"/><Relationship Id="rId9" Type="http://schemas.openxmlformats.org/officeDocument/2006/relationships/hyperlink" Target="http://globalaccessibilitynews.com/2013/12/02/scandic-launches-interactive-web-training-on-disabilities/" TargetMode="Externa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5.xml"/><Relationship Id="rId1" Type="http://schemas.openxmlformats.org/officeDocument/2006/relationships/video" Target="https://www.youtube.com/embed/hvcOzkK2rcg?feature=oembed" TargetMode="External"/><Relationship Id="rId6" Type="http://schemas.openxmlformats.org/officeDocument/2006/relationships/hyperlink" Target="http://www.pcworld.com/article/251379/ted_conference_2012_way_more_to_it_than_flying_robots.html" TargetMode="External"/><Relationship Id="rId5" Type="http://schemas.openxmlformats.org/officeDocument/2006/relationships/image" Target="../media/image57.png"/><Relationship Id="rId4" Type="http://schemas.openxmlformats.org/officeDocument/2006/relationships/image" Target="../media/image56.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4.xml"/><Relationship Id="rId1" Type="http://schemas.openxmlformats.org/officeDocument/2006/relationships/video" Target="https://www.youtube.com/embed/g9HjuA1JF18?feature=oembed" TargetMode="External"/><Relationship Id="rId4" Type="http://schemas.openxmlformats.org/officeDocument/2006/relationships/image" Target="../media/image58.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5.xml"/><Relationship Id="rId1" Type="http://schemas.openxmlformats.org/officeDocument/2006/relationships/video" Target="https://www.youtube.com/embed/PYJ22-YYNW8?feature=oembed" TargetMode="External"/><Relationship Id="rId6" Type="http://schemas.openxmlformats.org/officeDocument/2006/relationships/hyperlink" Target="http://www.pcworld.com/article/251379/ted_conference_2012_way_more_to_it_than_flying_robots.html" TargetMode="External"/><Relationship Id="rId5" Type="http://schemas.openxmlformats.org/officeDocument/2006/relationships/image" Target="../media/image60.png"/><Relationship Id="rId4" Type="http://schemas.openxmlformats.org/officeDocument/2006/relationships/image" Target="../media/image59.jpe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4.xml"/><Relationship Id="rId1" Type="http://schemas.openxmlformats.org/officeDocument/2006/relationships/video" Target="https://www.youtube.com/embed/wHgVBV1gC48?feature=oembed" TargetMode="External"/><Relationship Id="rId6" Type="http://schemas.openxmlformats.org/officeDocument/2006/relationships/image" Target="../media/image63.svg"/><Relationship Id="rId5" Type="http://schemas.openxmlformats.org/officeDocument/2006/relationships/image" Target="../media/image62.png"/><Relationship Id="rId4" Type="http://schemas.openxmlformats.org/officeDocument/2006/relationships/image" Target="../media/image61.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3.xml"/><Relationship Id="rId1" Type="http://schemas.openxmlformats.org/officeDocument/2006/relationships/slideLayout" Target="../slideLayouts/slideLayout36.xml"/><Relationship Id="rId4" Type="http://schemas.openxmlformats.org/officeDocument/2006/relationships/image" Target="../media/image65.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5.xml"/><Relationship Id="rId1" Type="http://schemas.openxmlformats.org/officeDocument/2006/relationships/video" Target="https://www.youtube.com/embed/eV5oXesaJ9M?feature=oembed" TargetMode="External"/><Relationship Id="rId5" Type="http://schemas.openxmlformats.org/officeDocument/2006/relationships/image" Target="../media/image67.png"/><Relationship Id="rId4" Type="http://schemas.openxmlformats.org/officeDocument/2006/relationships/image" Target="../media/image66.jpeg"/></Relationships>
</file>

<file path=ppt/slides/_rels/slide37.xml.rels><?xml version="1.0" encoding="UTF-8" standalone="yes"?>
<Relationships xmlns="http://schemas.openxmlformats.org/package/2006/relationships"><Relationship Id="rId3" Type="http://schemas.openxmlformats.org/officeDocument/2006/relationships/hyperlink" Target="https://www.iofficecorp.com/blog/employees-engagement-sinking-boat" TargetMode="External"/><Relationship Id="rId2" Type="http://schemas.openxmlformats.org/officeDocument/2006/relationships/notesSlide" Target="../notesSlides/notesSlide25.xml"/><Relationship Id="rId1" Type="http://schemas.openxmlformats.org/officeDocument/2006/relationships/slideLayout" Target="../slideLayouts/slideLayout31.xml"/><Relationship Id="rId4" Type="http://schemas.openxmlformats.org/officeDocument/2006/relationships/image" Target="../media/image68.png"/></Relationships>
</file>

<file path=ppt/slides/_rels/slide3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See the source image">
            <a:extLst>
              <a:ext uri="{FF2B5EF4-FFF2-40B4-BE49-F238E27FC236}">
                <a16:creationId xmlns:a16="http://schemas.microsoft.com/office/drawing/2014/main" id="{4A37A6F0-85C1-421B-B182-D506324FEDDB}"/>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l="444"/>
          <a:stretch/>
        </p:blipFill>
        <p:spPr bwMode="auto">
          <a:xfrm>
            <a:off x="20" y="10"/>
            <a:ext cx="18287980" cy="102869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2"/>
          <p:cNvSpPr txBox="1"/>
          <p:nvPr/>
        </p:nvSpPr>
        <p:spPr>
          <a:xfrm>
            <a:off x="1447800" y="1447800"/>
            <a:ext cx="15392400" cy="5347303"/>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sz="4300">
              <a:ln w="22225">
                <a:solidFill>
                  <a:schemeClr val="tx1"/>
                </a:solidFill>
                <a:miter lim="800000"/>
              </a:ln>
              <a:noFill/>
              <a:latin typeface="+mj-lt"/>
              <a:ea typeface="+mj-ea"/>
              <a:cs typeface="+mj-cs"/>
            </a:endParaRPr>
          </a:p>
          <a:p>
            <a:pPr>
              <a:lnSpc>
                <a:spcPct val="90000"/>
              </a:lnSpc>
              <a:spcBef>
                <a:spcPct val="0"/>
              </a:spcBef>
              <a:spcAft>
                <a:spcPts val="600"/>
              </a:spcAft>
            </a:pPr>
            <a:endParaRPr lang="en-US" sz="4300">
              <a:ln w="22225">
                <a:solidFill>
                  <a:schemeClr val="tx1"/>
                </a:solidFill>
                <a:miter lim="800000"/>
              </a:ln>
              <a:noFill/>
              <a:latin typeface="+mj-lt"/>
              <a:ea typeface="+mj-ea"/>
              <a:cs typeface="+mj-cs"/>
            </a:endParaRPr>
          </a:p>
          <a:p>
            <a:pPr>
              <a:lnSpc>
                <a:spcPct val="90000"/>
              </a:lnSpc>
              <a:spcBef>
                <a:spcPct val="0"/>
              </a:spcBef>
              <a:spcAft>
                <a:spcPts val="600"/>
              </a:spcAft>
            </a:pPr>
            <a:r>
              <a:rPr lang="en-US" sz="4300">
                <a:ln w="22225">
                  <a:solidFill>
                    <a:schemeClr val="tx1"/>
                  </a:solidFill>
                  <a:miter lim="800000"/>
                </a:ln>
                <a:noFill/>
                <a:latin typeface="+mj-lt"/>
                <a:ea typeface="+mj-ea"/>
                <a:cs typeface="+mj-cs"/>
              </a:rPr>
              <a:t>OPERATING HOTEL FACILITIES</a:t>
            </a:r>
          </a:p>
          <a:p>
            <a:pPr>
              <a:lnSpc>
                <a:spcPct val="90000"/>
              </a:lnSpc>
              <a:spcBef>
                <a:spcPct val="0"/>
              </a:spcBef>
              <a:spcAft>
                <a:spcPts val="600"/>
              </a:spcAft>
            </a:pPr>
            <a:r>
              <a:rPr lang="en-US" sz="4300">
                <a:ln w="22225">
                  <a:solidFill>
                    <a:schemeClr val="tx1"/>
                  </a:solidFill>
                  <a:miter lim="800000"/>
                </a:ln>
                <a:noFill/>
                <a:latin typeface="+mj-lt"/>
                <a:ea typeface="+mj-ea"/>
                <a:cs typeface="+mj-cs"/>
              </a:rPr>
              <a:t>BMIH4006</a:t>
            </a:r>
          </a:p>
          <a:p>
            <a:pPr>
              <a:lnSpc>
                <a:spcPct val="90000"/>
              </a:lnSpc>
              <a:spcBef>
                <a:spcPct val="0"/>
              </a:spcBef>
              <a:spcAft>
                <a:spcPts val="600"/>
              </a:spcAft>
            </a:pPr>
            <a:endParaRPr lang="en-US" sz="4300">
              <a:ln w="22225">
                <a:solidFill>
                  <a:schemeClr val="tx1"/>
                </a:solidFill>
                <a:miter lim="800000"/>
              </a:ln>
              <a:noFill/>
              <a:latin typeface="+mj-lt"/>
              <a:ea typeface="+mj-ea"/>
              <a:cs typeface="+mj-cs"/>
            </a:endParaRPr>
          </a:p>
          <a:p>
            <a:pPr>
              <a:lnSpc>
                <a:spcPct val="90000"/>
              </a:lnSpc>
              <a:spcBef>
                <a:spcPct val="0"/>
              </a:spcBef>
              <a:spcAft>
                <a:spcPts val="600"/>
              </a:spcAft>
            </a:pPr>
            <a:r>
              <a:rPr lang="en-US" sz="4300">
                <a:ln w="22225">
                  <a:solidFill>
                    <a:schemeClr val="tx1"/>
                  </a:solidFill>
                  <a:miter lim="800000"/>
                </a:ln>
                <a:noFill/>
                <a:latin typeface="+mj-lt"/>
                <a:ea typeface="+mj-ea"/>
                <a:cs typeface="+mj-cs"/>
              </a:rPr>
              <a:t>WEEK 6:</a:t>
            </a:r>
          </a:p>
          <a:p>
            <a:pPr>
              <a:lnSpc>
                <a:spcPct val="90000"/>
              </a:lnSpc>
              <a:spcBef>
                <a:spcPct val="0"/>
              </a:spcBef>
              <a:spcAft>
                <a:spcPts val="600"/>
              </a:spcAft>
            </a:pPr>
            <a:r>
              <a:rPr lang="en-US" sz="4300">
                <a:ln w="22225">
                  <a:solidFill>
                    <a:schemeClr val="tx1"/>
                  </a:solidFill>
                  <a:miter lim="800000"/>
                </a:ln>
                <a:noFill/>
                <a:latin typeface="+mj-lt"/>
                <a:ea typeface="+mj-ea"/>
                <a:cs typeface="+mj-cs"/>
              </a:rPr>
              <a:t>EMPLOYEE ENGAGEMENT</a:t>
            </a:r>
          </a:p>
        </p:txBody>
      </p:sp>
    </p:spTree>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949563" y="762714"/>
            <a:ext cx="20380184" cy="2223351"/>
            <a:chOff x="-18156751" y="266205"/>
            <a:chExt cx="27173579" cy="2964468"/>
          </a:xfrm>
        </p:grpSpPr>
        <p:sp>
          <p:nvSpPr>
            <p:cNvPr id="5" name="TextBox 5"/>
            <p:cNvSpPr txBox="1"/>
            <p:nvPr/>
          </p:nvSpPr>
          <p:spPr>
            <a:xfrm>
              <a:off x="-18156751" y="2105749"/>
              <a:ext cx="9679656" cy="1124924"/>
            </a:xfrm>
            <a:prstGeom prst="rect">
              <a:avLst/>
            </a:prstGeom>
          </p:spPr>
          <p:txBody>
            <a:bodyPr lIns="0" tIns="0" rIns="0" bIns="0" rtlCol="0" anchor="t">
              <a:spAutoFit/>
            </a:bodyPr>
            <a:lstStyle/>
            <a:p>
              <a:pPr algn="r">
                <a:lnSpc>
                  <a:spcPts val="6400"/>
                </a:lnSpc>
              </a:pPr>
              <a:endParaRPr lang="en-US" sz="6400" dirty="0">
                <a:solidFill>
                  <a:srgbClr val="000000"/>
                </a:solidFill>
                <a:latin typeface="Archivo Black"/>
              </a:endParaRPr>
            </a:p>
          </p:txBody>
        </p:sp>
        <p:sp>
          <p:nvSpPr>
            <p:cNvPr id="6" name="TextBox 6"/>
            <p:cNvSpPr txBox="1"/>
            <p:nvPr/>
          </p:nvSpPr>
          <p:spPr>
            <a:xfrm>
              <a:off x="190637" y="266205"/>
              <a:ext cx="8826191" cy="1436975"/>
            </a:xfrm>
            <a:prstGeom prst="rect">
              <a:avLst/>
            </a:prstGeom>
          </p:spPr>
          <p:txBody>
            <a:bodyPr lIns="0" tIns="0" rIns="0" bIns="0" rtlCol="0" anchor="t">
              <a:spAutoFit/>
            </a:bodyPr>
            <a:lstStyle/>
            <a:p>
              <a:pPr algn="r">
                <a:lnSpc>
                  <a:spcPts val="2787"/>
                </a:lnSpc>
              </a:pPr>
              <a:r>
                <a:rPr lang="en-US" sz="2533" dirty="0">
                  <a:solidFill>
                    <a:srgbClr val="000000"/>
                  </a:solidFill>
                  <a:latin typeface="Archivo Black"/>
                </a:rPr>
                <a:t>WEEK 6:</a:t>
              </a:r>
            </a:p>
            <a:p>
              <a:pPr algn="r">
                <a:lnSpc>
                  <a:spcPts val="2787"/>
                </a:lnSpc>
              </a:pPr>
              <a:endParaRPr lang="en-US" sz="2533" dirty="0">
                <a:solidFill>
                  <a:srgbClr val="000000"/>
                </a:solidFill>
                <a:latin typeface="Archivo Black"/>
              </a:endParaRPr>
            </a:p>
            <a:p>
              <a:pPr algn="r">
                <a:lnSpc>
                  <a:spcPts val="2787"/>
                </a:lnSpc>
              </a:pPr>
              <a:r>
                <a:rPr lang="en-US" sz="2533" dirty="0">
                  <a:solidFill>
                    <a:srgbClr val="000000"/>
                  </a:solidFill>
                  <a:latin typeface="Archivo Black"/>
                </a:rPr>
                <a:t>EMPLOYEE ENGAGEMENT</a:t>
              </a:r>
            </a:p>
          </p:txBody>
        </p:sp>
      </p:grpSp>
      <p:pic>
        <p:nvPicPr>
          <p:cNvPr id="9" name="Picture 8" descr="Circle&#10;&#10;Description automatically generated with medium confidence">
            <a:extLst>
              <a:ext uri="{FF2B5EF4-FFF2-40B4-BE49-F238E27FC236}">
                <a16:creationId xmlns:a16="http://schemas.microsoft.com/office/drawing/2014/main" id="{78F40E8A-E378-E545-88FC-3C80F840EBA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144000" y="2943230"/>
            <a:ext cx="8223250" cy="4699000"/>
          </a:xfrm>
          <a:prstGeom prst="rect">
            <a:avLst/>
          </a:prstGeom>
        </p:spPr>
      </p:pic>
      <p:sp>
        <p:nvSpPr>
          <p:cNvPr id="10" name="Title 9">
            <a:extLst>
              <a:ext uri="{FF2B5EF4-FFF2-40B4-BE49-F238E27FC236}">
                <a16:creationId xmlns:a16="http://schemas.microsoft.com/office/drawing/2014/main" id="{C21711E4-24F3-4B2B-A393-789DC45B6926}"/>
              </a:ext>
            </a:extLst>
          </p:cNvPr>
          <p:cNvSpPr>
            <a:spLocks noGrp="1"/>
          </p:cNvSpPr>
          <p:nvPr>
            <p:ph type="title"/>
          </p:nvPr>
        </p:nvSpPr>
        <p:spPr>
          <a:xfrm>
            <a:off x="1371600" y="560258"/>
            <a:ext cx="17222771" cy="1988345"/>
          </a:xfrm>
        </p:spPr>
        <p:txBody>
          <a:bodyPr/>
          <a:lstStyle/>
          <a:p>
            <a:r>
              <a:rPr lang="en-GB" dirty="0"/>
              <a:t>Agenda</a:t>
            </a:r>
          </a:p>
        </p:txBody>
      </p:sp>
      <p:sp>
        <p:nvSpPr>
          <p:cNvPr id="11" name="Content Placeholder 10">
            <a:extLst>
              <a:ext uri="{FF2B5EF4-FFF2-40B4-BE49-F238E27FC236}">
                <a16:creationId xmlns:a16="http://schemas.microsoft.com/office/drawing/2014/main" id="{20E361E0-B0BA-4721-B904-E63491434936}"/>
              </a:ext>
            </a:extLst>
          </p:cNvPr>
          <p:cNvSpPr>
            <a:spLocks noGrp="1"/>
          </p:cNvSpPr>
          <p:nvPr>
            <p:ph idx="1"/>
          </p:nvPr>
        </p:nvSpPr>
        <p:spPr>
          <a:xfrm>
            <a:off x="1065229" y="2461549"/>
            <a:ext cx="17222771" cy="5363901"/>
          </a:xfrm>
        </p:spPr>
        <p:txBody>
          <a:bodyPr/>
          <a:lstStyle/>
          <a:p>
            <a:r>
              <a:rPr lang="en-GB" dirty="0"/>
              <a:t>Module </a:t>
            </a:r>
          </a:p>
          <a:p>
            <a:r>
              <a:rPr lang="en-GB" dirty="0"/>
              <a:t>Learning outcomes</a:t>
            </a:r>
          </a:p>
          <a:p>
            <a:r>
              <a:rPr lang="en-GB" dirty="0"/>
              <a:t>Poll</a:t>
            </a:r>
          </a:p>
          <a:p>
            <a:r>
              <a:rPr lang="en-GB" dirty="0"/>
              <a:t>What is employee engagement</a:t>
            </a:r>
          </a:p>
          <a:p>
            <a:r>
              <a:rPr lang="en-GB" dirty="0"/>
              <a:t>Statistics</a:t>
            </a:r>
          </a:p>
          <a:p>
            <a:r>
              <a:rPr lang="en-GB" dirty="0"/>
              <a:t>Assignment 3 </a:t>
            </a:r>
          </a:p>
          <a:p>
            <a:r>
              <a:rPr lang="en-GB" dirty="0"/>
              <a:t>References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p:cNvPicPr>
            <a:picLocks noChangeAspect="1"/>
          </p:cNvPicPr>
          <p:nvPr/>
        </p:nvPicPr>
        <p:blipFill>
          <a:blip r:embed="rId2"/>
          <a:srcRect/>
          <a:stretch>
            <a:fillRect/>
          </a:stretch>
        </p:blipFill>
        <p:spPr>
          <a:xfrm>
            <a:off x="4876800" y="1926173"/>
            <a:ext cx="13060146" cy="7805686"/>
          </a:xfrm>
          <a:prstGeom prst="rect">
            <a:avLst/>
          </a:prstGeom>
        </p:spPr>
      </p:pic>
      <p:pic>
        <p:nvPicPr>
          <p:cNvPr id="7" name="Picture 7"/>
          <p:cNvPicPr>
            <a:picLocks noChangeAspect="1"/>
          </p:cNvPicPr>
          <p:nvPr/>
        </p:nvPicPr>
        <p:blipFill>
          <a:blip r:embed="rId3"/>
          <a:srcRect/>
          <a:stretch>
            <a:fillRect/>
          </a:stretch>
        </p:blipFill>
        <p:spPr>
          <a:xfrm>
            <a:off x="347180" y="393301"/>
            <a:ext cx="2612374" cy="867869"/>
          </a:xfrm>
          <a:prstGeom prst="rect">
            <a:avLst/>
          </a:prstGeom>
        </p:spPr>
      </p:pic>
      <p:sp>
        <p:nvSpPr>
          <p:cNvPr id="8" name="TextBox 8"/>
          <p:cNvSpPr txBox="1"/>
          <p:nvPr/>
        </p:nvSpPr>
        <p:spPr>
          <a:xfrm>
            <a:off x="1775133" y="680014"/>
            <a:ext cx="16161813" cy="786626"/>
          </a:xfrm>
          <a:prstGeom prst="rect">
            <a:avLst/>
          </a:prstGeom>
        </p:spPr>
        <p:txBody>
          <a:bodyPr lIns="0" tIns="0" rIns="0" bIns="0" rtlCol="0" anchor="t">
            <a:spAutoFit/>
          </a:bodyPr>
          <a:lstStyle/>
          <a:p>
            <a:pPr algn="r">
              <a:lnSpc>
                <a:spcPts val="6400"/>
              </a:lnSpc>
            </a:pPr>
            <a:r>
              <a:rPr lang="en-US" sz="4800" dirty="0">
                <a:solidFill>
                  <a:srgbClr val="000000"/>
                </a:solidFill>
                <a:latin typeface="Archivo Black Bold"/>
              </a:rPr>
              <a:t>MODULE LEARNING OUTCOMES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228312" y="1235367"/>
            <a:ext cx="11626607" cy="5738885"/>
            <a:chOff x="686430" y="914309"/>
            <a:chExt cx="15502145" cy="7651847"/>
          </a:xfrm>
        </p:grpSpPr>
        <p:sp>
          <p:nvSpPr>
            <p:cNvPr id="3" name="TextBox 3"/>
            <p:cNvSpPr txBox="1"/>
            <p:nvPr/>
          </p:nvSpPr>
          <p:spPr>
            <a:xfrm rot="21177549">
              <a:off x="686430" y="914309"/>
              <a:ext cx="14759881" cy="3758807"/>
            </a:xfrm>
            <a:prstGeom prst="rect">
              <a:avLst/>
            </a:prstGeom>
          </p:spPr>
          <p:txBody>
            <a:bodyPr lIns="0" tIns="0" rIns="0" bIns="0" rtlCol="0" anchor="t">
              <a:spAutoFit/>
            </a:bodyPr>
            <a:lstStyle/>
            <a:p>
              <a:pPr algn="ctr">
                <a:lnSpc>
                  <a:spcPts val="20274"/>
                </a:lnSpc>
                <a:spcBef>
                  <a:spcPct val="0"/>
                </a:spcBef>
              </a:pPr>
              <a:r>
                <a:rPr lang="en-US" sz="22527" spc="-1914" dirty="0">
                  <a:solidFill>
                    <a:schemeClr val="bg1">
                      <a:lumMod val="75000"/>
                    </a:schemeClr>
                  </a:solidFill>
                  <a:latin typeface="Carlsons Script"/>
                </a:rPr>
                <a:t>Employee</a:t>
              </a:r>
            </a:p>
          </p:txBody>
        </p:sp>
        <p:sp>
          <p:nvSpPr>
            <p:cNvPr id="4" name="TextBox 4"/>
            <p:cNvSpPr txBox="1"/>
            <p:nvPr/>
          </p:nvSpPr>
          <p:spPr>
            <a:xfrm rot="21177549">
              <a:off x="1428693" y="4807349"/>
              <a:ext cx="14759882" cy="3758807"/>
            </a:xfrm>
            <a:prstGeom prst="rect">
              <a:avLst/>
            </a:prstGeom>
          </p:spPr>
          <p:txBody>
            <a:bodyPr lIns="0" tIns="0" rIns="0" bIns="0" rtlCol="0" anchor="t">
              <a:spAutoFit/>
            </a:bodyPr>
            <a:lstStyle/>
            <a:p>
              <a:pPr algn="ctr">
                <a:lnSpc>
                  <a:spcPts val="20274"/>
                </a:lnSpc>
                <a:spcBef>
                  <a:spcPct val="0"/>
                </a:spcBef>
              </a:pPr>
              <a:r>
                <a:rPr lang="en-US" sz="22527" spc="-1914" dirty="0">
                  <a:solidFill>
                    <a:schemeClr val="tx1">
                      <a:lumMod val="65000"/>
                      <a:lumOff val="35000"/>
                    </a:schemeClr>
                  </a:solidFill>
                  <a:latin typeface="Carlsons Script"/>
                </a:rPr>
                <a:t>or Guest  ?</a:t>
              </a:r>
            </a:p>
          </p:txBody>
        </p:sp>
      </p:grpSp>
      <p:sp>
        <p:nvSpPr>
          <p:cNvPr id="5" name="TextBox 5"/>
          <p:cNvSpPr txBox="1"/>
          <p:nvPr/>
        </p:nvSpPr>
        <p:spPr>
          <a:xfrm>
            <a:off x="8839200" y="7642081"/>
            <a:ext cx="9734848" cy="548640"/>
          </a:xfrm>
          <a:prstGeom prst="rect">
            <a:avLst/>
          </a:prstGeom>
        </p:spPr>
        <p:txBody>
          <a:bodyPr lIns="0" tIns="0" rIns="0" bIns="0" rtlCol="0" anchor="t">
            <a:spAutoFit/>
          </a:bodyPr>
          <a:lstStyle/>
          <a:p>
            <a:pPr algn="ctr">
              <a:lnSpc>
                <a:spcPts val="4409"/>
              </a:lnSpc>
            </a:pPr>
            <a:r>
              <a:rPr lang="en-US" sz="3150" dirty="0">
                <a:solidFill>
                  <a:srgbClr val="000000"/>
                </a:solidFill>
                <a:latin typeface="Archivo Black"/>
              </a:rPr>
              <a:t>Complete the poll on Teams!</a:t>
            </a:r>
          </a:p>
        </p:txBody>
      </p:sp>
      <p:pic>
        <p:nvPicPr>
          <p:cNvPr id="9" name="Picture 8" descr="Icon&#10;&#10;Description automatically generated">
            <a:extLst>
              <a:ext uri="{FF2B5EF4-FFF2-40B4-BE49-F238E27FC236}">
                <a16:creationId xmlns:a16="http://schemas.microsoft.com/office/drawing/2014/main" id="{61B17A57-CC56-F045-AC26-5D7433D0609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19802" y="2177610"/>
            <a:ext cx="5089381" cy="508938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A8579DD-CB13-44B6-8882-A3D708BBD759}"/>
              </a:ext>
            </a:extLst>
          </p:cNvPr>
          <p:cNvSpPr>
            <a:spLocks noGrp="1"/>
          </p:cNvSpPr>
          <p:nvPr>
            <p:ph type="title"/>
          </p:nvPr>
        </p:nvSpPr>
        <p:spPr/>
        <p:txBody>
          <a:bodyPr/>
          <a:lstStyle/>
          <a:p>
            <a:r>
              <a:rPr lang="en-GB" dirty="0"/>
              <a:t>5 Reasons why your employees are more important than your guests</a:t>
            </a:r>
          </a:p>
        </p:txBody>
      </p:sp>
      <p:sp>
        <p:nvSpPr>
          <p:cNvPr id="4" name="Content Placeholder 3">
            <a:extLst>
              <a:ext uri="{FF2B5EF4-FFF2-40B4-BE49-F238E27FC236}">
                <a16:creationId xmlns:a16="http://schemas.microsoft.com/office/drawing/2014/main" id="{F4E70734-6FA0-4408-A4D0-1426B90D06F8}"/>
              </a:ext>
            </a:extLst>
          </p:cNvPr>
          <p:cNvSpPr>
            <a:spLocks noGrp="1"/>
          </p:cNvSpPr>
          <p:nvPr>
            <p:ph idx="1"/>
          </p:nvPr>
        </p:nvSpPr>
        <p:spPr>
          <a:xfrm>
            <a:off x="2438400" y="2857500"/>
            <a:ext cx="17222771" cy="5363901"/>
          </a:xfrm>
        </p:spPr>
        <p:txBody>
          <a:bodyPr/>
          <a:lstStyle/>
          <a:p>
            <a:r>
              <a:rPr lang="en-GB" dirty="0"/>
              <a:t>Influence</a:t>
            </a:r>
          </a:p>
          <a:p>
            <a:r>
              <a:rPr lang="en-GB" dirty="0"/>
              <a:t>Culture</a:t>
            </a:r>
          </a:p>
          <a:p>
            <a:r>
              <a:rPr lang="en-GB" dirty="0"/>
              <a:t>Powerful energy</a:t>
            </a:r>
          </a:p>
          <a:p>
            <a:r>
              <a:rPr lang="en-GB" dirty="0"/>
              <a:t>Connections</a:t>
            </a:r>
          </a:p>
          <a:p>
            <a:r>
              <a:rPr lang="en-GB" dirty="0"/>
              <a:t>Commitment – in other words engagement</a:t>
            </a:r>
          </a:p>
        </p:txBody>
      </p:sp>
    </p:spTree>
    <p:extLst>
      <p:ext uri="{BB962C8B-B14F-4D97-AF65-F5344CB8AC3E}">
        <p14:creationId xmlns:p14="http://schemas.microsoft.com/office/powerpoint/2010/main" val="861448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What Is Employee Engagement?">
            <a:hlinkClick r:id="" action="ppaction://media"/>
            <a:extLst>
              <a:ext uri="{FF2B5EF4-FFF2-40B4-BE49-F238E27FC236}">
                <a16:creationId xmlns:a16="http://schemas.microsoft.com/office/drawing/2014/main" id="{433FA620-8921-0D40-BEAE-781D9FE6027D}"/>
              </a:ext>
            </a:extLst>
          </p:cNvPr>
          <p:cNvPicPr>
            <a:picLocks noRot="1" noChangeAspect="1"/>
          </p:cNvPicPr>
          <p:nvPr>
            <a:videoFile r:link="rId1"/>
          </p:nvPr>
        </p:nvPicPr>
        <p:blipFill>
          <a:blip r:embed="rId4"/>
          <a:stretch>
            <a:fillRect/>
          </a:stretch>
        </p:blipFill>
        <p:spPr>
          <a:xfrm>
            <a:off x="381000" y="192404"/>
            <a:ext cx="17526000" cy="9902191"/>
          </a:xfrm>
          <a:prstGeom prst="rect">
            <a:avLst/>
          </a:prstGeom>
        </p:spPr>
      </p:pic>
    </p:spTree>
    <p:extLst>
      <p:ext uri="{BB962C8B-B14F-4D97-AF65-F5344CB8AC3E}">
        <p14:creationId xmlns:p14="http://schemas.microsoft.com/office/powerpoint/2010/main" val="370943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3"/>
          <p:cNvGrpSpPr/>
          <p:nvPr/>
        </p:nvGrpSpPr>
        <p:grpSpPr>
          <a:xfrm>
            <a:off x="457200" y="604636"/>
            <a:ext cx="17327987" cy="7731195"/>
            <a:chOff x="-5681272" y="338535"/>
            <a:chExt cx="23103983" cy="10506078"/>
          </a:xfrm>
        </p:grpSpPr>
        <p:grpSp>
          <p:nvGrpSpPr>
            <p:cNvPr id="14" name="Group 14"/>
            <p:cNvGrpSpPr/>
            <p:nvPr/>
          </p:nvGrpSpPr>
          <p:grpSpPr>
            <a:xfrm>
              <a:off x="-5681271" y="3153029"/>
              <a:ext cx="17376767" cy="3961647"/>
              <a:chOff x="-1515892" y="-75222"/>
              <a:chExt cx="4606383" cy="1050187"/>
            </a:xfrm>
          </p:grpSpPr>
          <p:sp>
            <p:nvSpPr>
              <p:cNvPr id="15" name="Freeform 15"/>
              <p:cNvSpPr/>
              <p:nvPr/>
            </p:nvSpPr>
            <p:spPr>
              <a:xfrm>
                <a:off x="-1515892" y="-75222"/>
                <a:ext cx="4606383" cy="1050187"/>
              </a:xfrm>
              <a:custGeom>
                <a:avLst/>
                <a:gdLst/>
                <a:ahLst/>
                <a:cxnLst/>
                <a:rect l="l" t="t" r="r" b="b"/>
                <a:pathLst>
                  <a:path w="4606383" h="751287">
                    <a:moveTo>
                      <a:pt x="0" y="0"/>
                    </a:moveTo>
                    <a:lnTo>
                      <a:pt x="4606383" y="0"/>
                    </a:lnTo>
                    <a:lnTo>
                      <a:pt x="4606383" y="751287"/>
                    </a:lnTo>
                    <a:lnTo>
                      <a:pt x="0" y="751287"/>
                    </a:lnTo>
                    <a:close/>
                  </a:path>
                </a:pathLst>
              </a:custGeom>
              <a:solidFill>
                <a:srgbClr val="FFDF2B"/>
              </a:solidFill>
            </p:spPr>
          </p:sp>
        </p:grpSp>
        <p:sp>
          <p:nvSpPr>
            <p:cNvPr id="16" name="TextBox 16"/>
            <p:cNvSpPr txBox="1"/>
            <p:nvPr/>
          </p:nvSpPr>
          <p:spPr>
            <a:xfrm>
              <a:off x="-5681272" y="338535"/>
              <a:ext cx="15094886" cy="2548890"/>
            </a:xfrm>
            <a:prstGeom prst="rect">
              <a:avLst/>
            </a:prstGeom>
          </p:spPr>
          <p:txBody>
            <a:bodyPr lIns="0" tIns="0" rIns="0" bIns="0" rtlCol="0" anchor="t">
              <a:spAutoFit/>
            </a:bodyPr>
            <a:lstStyle/>
            <a:p>
              <a:pPr>
                <a:lnSpc>
                  <a:spcPts val="7200"/>
                </a:lnSpc>
              </a:pPr>
              <a:r>
                <a:rPr lang="en-US" sz="7200" dirty="0">
                  <a:solidFill>
                    <a:srgbClr val="000000"/>
                  </a:solidFill>
                  <a:latin typeface="Archivo Black"/>
                </a:rPr>
                <a:t>WHAT IS EMPLOYEE ENGAGEMENT?</a:t>
              </a:r>
            </a:p>
          </p:txBody>
        </p:sp>
        <p:sp>
          <p:nvSpPr>
            <p:cNvPr id="17" name="TextBox 17"/>
            <p:cNvSpPr txBox="1"/>
            <p:nvPr/>
          </p:nvSpPr>
          <p:spPr>
            <a:xfrm>
              <a:off x="-5087116" y="3287192"/>
              <a:ext cx="16188455" cy="3764194"/>
            </a:xfrm>
            <a:prstGeom prst="rect">
              <a:avLst/>
            </a:prstGeom>
          </p:spPr>
          <p:txBody>
            <a:bodyPr lIns="0" tIns="0" rIns="0" bIns="0" rtlCol="0" anchor="t">
              <a:spAutoFit/>
            </a:bodyPr>
            <a:lstStyle/>
            <a:p>
              <a:pPr algn="just"/>
              <a:r>
                <a:rPr lang="en-US" sz="6000" dirty="0">
                  <a:solidFill>
                    <a:srgbClr val="000000"/>
                  </a:solidFill>
                  <a:latin typeface="Freestyle Script" panose="030804020302050B0404" pitchFamily="66" charset="77"/>
                  <a:cs typeface="Futura Medium" panose="020B0602020204020303" pitchFamily="34" charset="-79"/>
                </a:rPr>
                <a:t>Employee engagement is the level of mental and emotional commitment an employee has towards their job, the organisation and its goals.</a:t>
              </a:r>
            </a:p>
          </p:txBody>
        </p:sp>
        <p:sp>
          <p:nvSpPr>
            <p:cNvPr id="18" name="TextBox 18"/>
            <p:cNvSpPr txBox="1"/>
            <p:nvPr/>
          </p:nvSpPr>
          <p:spPr>
            <a:xfrm>
              <a:off x="1404515" y="7640333"/>
              <a:ext cx="16018196" cy="3204280"/>
            </a:xfrm>
            <a:prstGeom prst="rect">
              <a:avLst/>
            </a:prstGeom>
          </p:spPr>
          <p:txBody>
            <a:bodyPr lIns="0" tIns="0" rIns="0" bIns="0" rtlCol="0" anchor="t">
              <a:spAutoFit/>
            </a:bodyPr>
            <a:lstStyle/>
            <a:p>
              <a:pPr>
                <a:lnSpc>
                  <a:spcPts val="4817"/>
                </a:lnSpc>
              </a:pPr>
              <a:r>
                <a:rPr lang="en-US" sz="3440" spc="68" dirty="0">
                  <a:solidFill>
                    <a:srgbClr val="000000"/>
                  </a:solidFill>
                  <a:latin typeface="Muli Regular"/>
                </a:rPr>
                <a:t>An engaged employee is driven to help their organisation succeed by directing their best efforts towards their work. They believe in the organisation, and they will work to make sure that the organisation succeeds.</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96012C-3CED-4143-98DB-AD4DEA6C6955}"/>
              </a:ext>
            </a:extLst>
          </p:cNvPr>
          <p:cNvSpPr>
            <a:spLocks noGrp="1"/>
          </p:cNvSpPr>
          <p:nvPr>
            <p:ph idx="1"/>
          </p:nvPr>
        </p:nvSpPr>
        <p:spPr/>
        <p:txBody>
          <a:bodyPr/>
          <a:lstStyle/>
          <a:p>
            <a:pPr algn="ctr"/>
            <a:r>
              <a:rPr lang="en-GB" b="1" dirty="0"/>
              <a:t>Satisfied Employee</a:t>
            </a:r>
          </a:p>
          <a:p>
            <a:pPr marL="571500" indent="-571500">
              <a:buFont typeface="Arial" panose="020B0604020202020204" pitchFamily="34" charset="0"/>
              <a:buChar char="•"/>
            </a:pPr>
            <a:r>
              <a:rPr lang="en-GB" dirty="0"/>
              <a:t>Content</a:t>
            </a:r>
          </a:p>
          <a:p>
            <a:pPr marL="571500" indent="-571500">
              <a:buFont typeface="Arial" panose="020B0604020202020204" pitchFamily="34" charset="0"/>
              <a:buChar char="•"/>
            </a:pPr>
            <a:r>
              <a:rPr lang="en-GB" dirty="0"/>
              <a:t>Stagnant</a:t>
            </a:r>
          </a:p>
          <a:p>
            <a:pPr marL="571500" indent="-571500">
              <a:buFont typeface="Arial" panose="020B0604020202020204" pitchFamily="34" charset="0"/>
              <a:buChar char="•"/>
            </a:pPr>
            <a:r>
              <a:rPr lang="en-GB" dirty="0"/>
              <a:t>Complacent</a:t>
            </a:r>
          </a:p>
          <a:p>
            <a:pPr marL="571500" indent="-571500">
              <a:buFont typeface="Arial" panose="020B0604020202020204" pitchFamily="34" charset="0"/>
              <a:buChar char="•"/>
            </a:pPr>
            <a:r>
              <a:rPr lang="en-GB" dirty="0"/>
              <a:t>Unproductive</a:t>
            </a:r>
          </a:p>
          <a:p>
            <a:pPr marL="571500" indent="-571500">
              <a:buFont typeface="Arial" panose="020B0604020202020204" pitchFamily="34" charset="0"/>
              <a:buChar char="•"/>
            </a:pPr>
            <a:r>
              <a:rPr lang="en-GB" dirty="0"/>
              <a:t>Secure</a:t>
            </a:r>
          </a:p>
          <a:p>
            <a:pPr marL="571500" indent="-571500">
              <a:buFont typeface="Arial" panose="020B0604020202020204" pitchFamily="34" charset="0"/>
              <a:buChar char="•"/>
            </a:pPr>
            <a:r>
              <a:rPr lang="en-GB" dirty="0"/>
              <a:t>Mediocre work</a:t>
            </a:r>
          </a:p>
          <a:p>
            <a:pPr marL="571500" indent="-571500">
              <a:buFont typeface="Arial" panose="020B0604020202020204" pitchFamily="34" charset="0"/>
              <a:buChar char="•"/>
            </a:pPr>
            <a:endParaRPr lang="en-GB" dirty="0"/>
          </a:p>
          <a:p>
            <a:pPr marL="571500" indent="-571500">
              <a:buFont typeface="Arial" panose="020B0604020202020204" pitchFamily="34" charset="0"/>
              <a:buChar char="•"/>
            </a:pPr>
            <a:endParaRPr lang="en-GB" dirty="0"/>
          </a:p>
          <a:p>
            <a:pPr marL="571500" indent="-571500">
              <a:buFont typeface="Arial" panose="020B0604020202020204" pitchFamily="34" charset="0"/>
              <a:buChar char="•"/>
            </a:pPr>
            <a:endParaRPr lang="en-GB" dirty="0"/>
          </a:p>
          <a:p>
            <a:pPr marL="571500" indent="-571500">
              <a:buFont typeface="Arial" panose="020B0604020202020204" pitchFamily="34" charset="0"/>
              <a:buChar char="•"/>
            </a:pPr>
            <a:endParaRPr lang="en-GB" b="1" dirty="0"/>
          </a:p>
        </p:txBody>
      </p:sp>
      <p:sp>
        <p:nvSpPr>
          <p:cNvPr id="3" name="Content Placeholder 2">
            <a:extLst>
              <a:ext uri="{FF2B5EF4-FFF2-40B4-BE49-F238E27FC236}">
                <a16:creationId xmlns:a16="http://schemas.microsoft.com/office/drawing/2014/main" id="{FAA11B30-8077-4317-AD50-04C664F46488}"/>
              </a:ext>
            </a:extLst>
          </p:cNvPr>
          <p:cNvSpPr>
            <a:spLocks noGrp="1"/>
          </p:cNvSpPr>
          <p:nvPr>
            <p:ph idx="10"/>
          </p:nvPr>
        </p:nvSpPr>
        <p:spPr/>
        <p:txBody>
          <a:bodyPr/>
          <a:lstStyle/>
          <a:p>
            <a:pPr algn="ctr"/>
            <a:r>
              <a:rPr lang="en-GB" b="1" dirty="0"/>
              <a:t>Engaged Employee</a:t>
            </a:r>
          </a:p>
          <a:p>
            <a:pPr marL="571500" indent="-571500">
              <a:buFont typeface="Arial" panose="020B0604020202020204" pitchFamily="34" charset="0"/>
              <a:buChar char="•"/>
            </a:pPr>
            <a:r>
              <a:rPr lang="en-GB" dirty="0"/>
              <a:t>Passionate</a:t>
            </a:r>
          </a:p>
          <a:p>
            <a:pPr marL="571500" indent="-571500">
              <a:buFont typeface="Arial" panose="020B0604020202020204" pitchFamily="34" charset="0"/>
              <a:buChar char="•"/>
            </a:pPr>
            <a:r>
              <a:rPr lang="en-GB" dirty="0"/>
              <a:t>Driven</a:t>
            </a:r>
          </a:p>
          <a:p>
            <a:pPr marL="571500" indent="-571500">
              <a:buFont typeface="Arial" panose="020B0604020202020204" pitchFamily="34" charset="0"/>
              <a:buChar char="•"/>
            </a:pPr>
            <a:r>
              <a:rPr lang="en-GB" dirty="0"/>
              <a:t>Improve processes</a:t>
            </a:r>
          </a:p>
          <a:p>
            <a:pPr marL="571500" indent="-571500">
              <a:buFont typeface="Arial" panose="020B0604020202020204" pitchFamily="34" charset="0"/>
              <a:buChar char="•"/>
            </a:pPr>
            <a:r>
              <a:rPr lang="en-GB" dirty="0"/>
              <a:t>Add value</a:t>
            </a:r>
          </a:p>
          <a:p>
            <a:pPr marL="571500" indent="-571500">
              <a:buFont typeface="Arial" panose="020B0604020202020204" pitchFamily="34" charset="0"/>
              <a:buChar char="•"/>
            </a:pPr>
            <a:r>
              <a:rPr lang="en-GB" dirty="0"/>
              <a:t>Wow your guests</a:t>
            </a:r>
          </a:p>
          <a:p>
            <a:pPr marL="571500" indent="-571500">
              <a:buFont typeface="Arial" panose="020B0604020202020204" pitchFamily="34" charset="0"/>
              <a:buChar char="•"/>
            </a:pPr>
            <a:r>
              <a:rPr lang="en-GB" dirty="0"/>
              <a:t>Rave, remain and reach</a:t>
            </a:r>
          </a:p>
          <a:p>
            <a:pPr marL="571500" indent="-571500">
              <a:buFont typeface="Arial" panose="020B0604020202020204" pitchFamily="34" charset="0"/>
              <a:buChar char="•"/>
            </a:pPr>
            <a:r>
              <a:rPr lang="en-GB" dirty="0"/>
              <a:t>Involved</a:t>
            </a:r>
          </a:p>
          <a:p>
            <a:pPr marL="571500" indent="-571500">
              <a:buFont typeface="Arial" panose="020B0604020202020204" pitchFamily="34" charset="0"/>
              <a:buChar char="•"/>
            </a:pPr>
            <a:r>
              <a:rPr lang="en-GB" dirty="0"/>
              <a:t>Connected</a:t>
            </a:r>
          </a:p>
          <a:p>
            <a:pPr marL="571500" indent="-571500">
              <a:buFont typeface="Arial" panose="020B0604020202020204" pitchFamily="34" charset="0"/>
              <a:buChar char="•"/>
            </a:pPr>
            <a:endParaRPr lang="en-GB" dirty="0"/>
          </a:p>
          <a:p>
            <a:pPr marL="571500" indent="-571500">
              <a:buFont typeface="Arial" panose="020B0604020202020204" pitchFamily="34" charset="0"/>
              <a:buChar char="•"/>
            </a:pPr>
            <a:endParaRPr lang="en-GB" dirty="0"/>
          </a:p>
        </p:txBody>
      </p:sp>
    </p:spTree>
    <p:extLst>
      <p:ext uri="{BB962C8B-B14F-4D97-AF65-F5344CB8AC3E}">
        <p14:creationId xmlns:p14="http://schemas.microsoft.com/office/powerpoint/2010/main" val="179012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arn(inVertical)">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barn(inVertical)">
                                      <p:cBhvr>
                                        <p:cTn id="32" dur="500"/>
                                        <p:tgtEl>
                                          <p:spTgt spid="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barn(inVertical)">
                                      <p:cBhvr>
                                        <p:cTn id="37" dur="500"/>
                                        <p:tgtEl>
                                          <p:spTgt spid="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0" end="0"/>
                                            </p:txEl>
                                          </p:spTgt>
                                        </p:tgtEl>
                                        <p:attrNameLst>
                                          <p:attrName>style.visibility</p:attrName>
                                        </p:attrNameLst>
                                      </p:cBhvr>
                                      <p:to>
                                        <p:strVal val="visible"/>
                                      </p:to>
                                    </p:set>
                                    <p:animEffect transition="in" filter="wipe(down)">
                                      <p:cBhvr>
                                        <p:cTn id="42" dur="500"/>
                                        <p:tgtEl>
                                          <p:spTgt spid="3">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1" end="1"/>
                                            </p:txEl>
                                          </p:spTgt>
                                        </p:tgtEl>
                                        <p:attrNameLst>
                                          <p:attrName>style.visibility</p:attrName>
                                        </p:attrNameLst>
                                      </p:cBhvr>
                                      <p:to>
                                        <p:strVal val="visible"/>
                                      </p:to>
                                    </p:set>
                                    <p:animEffect transition="in" filter="wipe(down)">
                                      <p:cBhvr>
                                        <p:cTn id="47" dur="500"/>
                                        <p:tgtEl>
                                          <p:spTgt spid="3">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2" end="2"/>
                                            </p:txEl>
                                          </p:spTgt>
                                        </p:tgtEl>
                                        <p:attrNameLst>
                                          <p:attrName>style.visibility</p:attrName>
                                        </p:attrNameLst>
                                      </p:cBhvr>
                                      <p:to>
                                        <p:strVal val="visible"/>
                                      </p:to>
                                    </p:set>
                                    <p:animEffect transition="in" filter="wipe(down)">
                                      <p:cBhvr>
                                        <p:cTn id="52" dur="500"/>
                                        <p:tgtEl>
                                          <p:spTgt spid="3">
                                            <p:txEl>
                                              <p:pRg st="2" end="2"/>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3" end="3"/>
                                            </p:txEl>
                                          </p:spTgt>
                                        </p:tgtEl>
                                        <p:attrNameLst>
                                          <p:attrName>style.visibility</p:attrName>
                                        </p:attrNameLst>
                                      </p:cBhvr>
                                      <p:to>
                                        <p:strVal val="visible"/>
                                      </p:to>
                                    </p:set>
                                    <p:animEffect transition="in" filter="wipe(down)">
                                      <p:cBhvr>
                                        <p:cTn id="57" dur="500"/>
                                        <p:tgtEl>
                                          <p:spTgt spid="3">
                                            <p:txEl>
                                              <p:pRg st="3" end="3"/>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3">
                                            <p:txEl>
                                              <p:pRg st="4" end="4"/>
                                            </p:txEl>
                                          </p:spTgt>
                                        </p:tgtEl>
                                        <p:attrNameLst>
                                          <p:attrName>style.visibility</p:attrName>
                                        </p:attrNameLst>
                                      </p:cBhvr>
                                      <p:to>
                                        <p:strVal val="visible"/>
                                      </p:to>
                                    </p:set>
                                    <p:animEffect transition="in" filter="wipe(down)">
                                      <p:cBhvr>
                                        <p:cTn id="62" dur="500"/>
                                        <p:tgtEl>
                                          <p:spTgt spid="3">
                                            <p:txEl>
                                              <p:pRg st="4" end="4"/>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3">
                                            <p:txEl>
                                              <p:pRg st="5" end="5"/>
                                            </p:txEl>
                                          </p:spTgt>
                                        </p:tgtEl>
                                        <p:attrNameLst>
                                          <p:attrName>style.visibility</p:attrName>
                                        </p:attrNameLst>
                                      </p:cBhvr>
                                      <p:to>
                                        <p:strVal val="visible"/>
                                      </p:to>
                                    </p:set>
                                    <p:animEffect transition="in" filter="wipe(down)">
                                      <p:cBhvr>
                                        <p:cTn id="67" dur="500"/>
                                        <p:tgtEl>
                                          <p:spTgt spid="3">
                                            <p:txEl>
                                              <p:pRg st="5" end="5"/>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3">
                                            <p:txEl>
                                              <p:pRg st="6" end="6"/>
                                            </p:txEl>
                                          </p:spTgt>
                                        </p:tgtEl>
                                        <p:attrNameLst>
                                          <p:attrName>style.visibility</p:attrName>
                                        </p:attrNameLst>
                                      </p:cBhvr>
                                      <p:to>
                                        <p:strVal val="visible"/>
                                      </p:to>
                                    </p:set>
                                    <p:animEffect transition="in" filter="wipe(down)">
                                      <p:cBhvr>
                                        <p:cTn id="72" dur="500"/>
                                        <p:tgtEl>
                                          <p:spTgt spid="3">
                                            <p:txEl>
                                              <p:pRg st="6" end="6"/>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3">
                                            <p:txEl>
                                              <p:pRg st="7" end="7"/>
                                            </p:txEl>
                                          </p:spTgt>
                                        </p:tgtEl>
                                        <p:attrNameLst>
                                          <p:attrName>style.visibility</p:attrName>
                                        </p:attrNameLst>
                                      </p:cBhvr>
                                      <p:to>
                                        <p:strVal val="visible"/>
                                      </p:to>
                                    </p:set>
                                    <p:animEffect transition="in" filter="wipe(down)">
                                      <p:cBhvr>
                                        <p:cTn id="77" dur="500"/>
                                        <p:tgtEl>
                                          <p:spTgt spid="3">
                                            <p:txEl>
                                              <p:pRg st="7" end="7"/>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3">
                                            <p:txEl>
                                              <p:pRg st="8" end="8"/>
                                            </p:txEl>
                                          </p:spTgt>
                                        </p:tgtEl>
                                        <p:attrNameLst>
                                          <p:attrName>style.visibility</p:attrName>
                                        </p:attrNameLst>
                                      </p:cBhvr>
                                      <p:to>
                                        <p:strVal val="visible"/>
                                      </p:to>
                                    </p:set>
                                    <p:animEffect transition="in" filter="wipe(down)">
                                      <p:cBhvr>
                                        <p:cTn id="8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6B641FB-79B2-414A-B66B-B50F28547C10}"/>
              </a:ext>
            </a:extLst>
          </p:cNvPr>
          <p:cNvSpPr>
            <a:spLocks noGrp="1"/>
          </p:cNvSpPr>
          <p:nvPr>
            <p:ph type="title"/>
          </p:nvPr>
        </p:nvSpPr>
        <p:spPr/>
        <p:txBody>
          <a:bodyPr/>
          <a:lstStyle/>
          <a:p>
            <a:r>
              <a:rPr lang="en-GB" dirty="0"/>
              <a:t>Disengaged</a:t>
            </a:r>
          </a:p>
        </p:txBody>
      </p:sp>
      <p:sp>
        <p:nvSpPr>
          <p:cNvPr id="5" name="Content Placeholder 4">
            <a:extLst>
              <a:ext uri="{FF2B5EF4-FFF2-40B4-BE49-F238E27FC236}">
                <a16:creationId xmlns:a16="http://schemas.microsoft.com/office/drawing/2014/main" id="{F938EE15-724D-4B46-90C1-7EBAF8519FA2}"/>
              </a:ext>
            </a:extLst>
          </p:cNvPr>
          <p:cNvSpPr>
            <a:spLocks noGrp="1"/>
          </p:cNvSpPr>
          <p:nvPr>
            <p:ph idx="1"/>
          </p:nvPr>
        </p:nvSpPr>
        <p:spPr/>
        <p:txBody>
          <a:bodyPr/>
          <a:lstStyle/>
          <a:p>
            <a:r>
              <a:rPr lang="en-GB" dirty="0"/>
              <a:t>Poor productivity</a:t>
            </a:r>
          </a:p>
          <a:p>
            <a:r>
              <a:rPr lang="en-GB" dirty="0"/>
              <a:t>Reduction in work quality</a:t>
            </a:r>
          </a:p>
          <a:p>
            <a:r>
              <a:rPr lang="en-GB" dirty="0"/>
              <a:t>Lack of enthusiasm</a:t>
            </a:r>
          </a:p>
          <a:p>
            <a:r>
              <a:rPr lang="en-GB" dirty="0"/>
              <a:t>Late to arrive</a:t>
            </a:r>
          </a:p>
          <a:p>
            <a:r>
              <a:rPr lang="en-GB" dirty="0"/>
              <a:t>Increase in absenteeism</a:t>
            </a:r>
          </a:p>
          <a:p>
            <a:r>
              <a:rPr lang="en-GB" dirty="0"/>
              <a:t>Silence</a:t>
            </a:r>
          </a:p>
          <a:p>
            <a:r>
              <a:rPr lang="en-GB" dirty="0"/>
              <a:t>Poor work quality</a:t>
            </a:r>
          </a:p>
          <a:p>
            <a:r>
              <a:rPr lang="en-GB" dirty="0"/>
              <a:t>Damage work culture</a:t>
            </a:r>
          </a:p>
          <a:p>
            <a:endParaRPr lang="en-GB" dirty="0"/>
          </a:p>
          <a:p>
            <a:endParaRPr lang="en-GB" dirty="0"/>
          </a:p>
          <a:p>
            <a:endParaRPr lang="en-GB" dirty="0"/>
          </a:p>
        </p:txBody>
      </p:sp>
    </p:spTree>
    <p:extLst>
      <p:ext uri="{BB962C8B-B14F-4D97-AF65-F5344CB8AC3E}">
        <p14:creationId xmlns:p14="http://schemas.microsoft.com/office/powerpoint/2010/main" val="629402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42436-F710-4722-8A62-B887CF077DF0}"/>
              </a:ext>
            </a:extLst>
          </p:cNvPr>
          <p:cNvSpPr>
            <a:spLocks noGrp="1"/>
          </p:cNvSpPr>
          <p:nvPr>
            <p:ph type="title"/>
          </p:nvPr>
        </p:nvSpPr>
        <p:spPr/>
        <p:txBody>
          <a:bodyPr/>
          <a:lstStyle/>
          <a:p>
            <a:r>
              <a:rPr lang="en-GB" dirty="0"/>
              <a:t>What does great employee engagement look like?</a:t>
            </a:r>
          </a:p>
        </p:txBody>
      </p:sp>
      <p:pic>
        <p:nvPicPr>
          <p:cNvPr id="4" name="Online Media 3" title="What Great Employee Engagement Looks Like">
            <a:hlinkClick r:id="" action="ppaction://media"/>
            <a:extLst>
              <a:ext uri="{FF2B5EF4-FFF2-40B4-BE49-F238E27FC236}">
                <a16:creationId xmlns:a16="http://schemas.microsoft.com/office/drawing/2014/main" id="{553468E0-77DD-4EAB-9875-DC12D18A4775}"/>
              </a:ext>
            </a:extLst>
          </p:cNvPr>
          <p:cNvPicPr>
            <a:picLocks noGrp="1" noRot="1" noChangeAspect="1"/>
          </p:cNvPicPr>
          <p:nvPr>
            <p:ph idx="1"/>
            <a:videoFile r:link="rId1"/>
          </p:nvPr>
        </p:nvPicPr>
        <p:blipFill>
          <a:blip r:embed="rId4"/>
          <a:stretch>
            <a:fillRect/>
          </a:stretch>
        </p:blipFill>
        <p:spPr>
          <a:xfrm>
            <a:off x="4400550" y="2738438"/>
            <a:ext cx="9494838" cy="5364162"/>
          </a:xfrm>
          <a:prstGeom prst="rect">
            <a:avLst/>
          </a:prstGeom>
        </p:spPr>
      </p:pic>
    </p:spTree>
    <p:extLst>
      <p:ext uri="{BB962C8B-B14F-4D97-AF65-F5344CB8AC3E}">
        <p14:creationId xmlns:p14="http://schemas.microsoft.com/office/powerpoint/2010/main" val="2120537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ee the source image">
            <a:extLst>
              <a:ext uri="{FF2B5EF4-FFF2-40B4-BE49-F238E27FC236}">
                <a16:creationId xmlns:a16="http://schemas.microsoft.com/office/drawing/2014/main" id="{63F53835-2680-4CE8-9CFC-40308D830F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5262" y="342900"/>
            <a:ext cx="10277475" cy="7610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6398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1"/>
          <p:cNvSpPr txBox="1"/>
          <p:nvPr/>
        </p:nvSpPr>
        <p:spPr>
          <a:xfrm rot="1090134">
            <a:off x="17012161" y="229574"/>
            <a:ext cx="504092" cy="1747664"/>
          </a:xfrm>
          <a:prstGeom prst="rect">
            <a:avLst/>
          </a:prstGeom>
        </p:spPr>
        <p:txBody>
          <a:bodyPr lIns="0" tIns="0" rIns="0" bIns="0" rtlCol="0" anchor="t">
            <a:spAutoFit/>
          </a:bodyPr>
          <a:lstStyle/>
          <a:p>
            <a:pPr>
              <a:lnSpc>
                <a:spcPts val="13293"/>
              </a:lnSpc>
            </a:pPr>
            <a:endParaRPr lang="en-US" sz="12085" dirty="0">
              <a:solidFill>
                <a:srgbClr val="000000"/>
              </a:solidFill>
              <a:latin typeface="Archivo Black"/>
            </a:endParaRPr>
          </a:p>
        </p:txBody>
      </p:sp>
      <p:pic>
        <p:nvPicPr>
          <p:cNvPr id="20" name="Online Media 19" descr="Sarah King, Wyndham: Keys to Employee Engagement">
            <a:hlinkClick r:id="" action="ppaction://media"/>
            <a:extLst>
              <a:ext uri="{FF2B5EF4-FFF2-40B4-BE49-F238E27FC236}">
                <a16:creationId xmlns:a16="http://schemas.microsoft.com/office/drawing/2014/main" id="{ACDFA8A2-A8B5-8C41-A3C5-B0FDB2DC3D41}"/>
              </a:ext>
            </a:extLst>
          </p:cNvPr>
          <p:cNvPicPr>
            <a:picLocks noRot="1" noChangeAspect="1"/>
          </p:cNvPicPr>
          <p:nvPr>
            <a:videoFile r:link="rId1"/>
          </p:nvPr>
        </p:nvPicPr>
        <p:blipFill>
          <a:blip r:embed="rId4"/>
          <a:stretch>
            <a:fillRect/>
          </a:stretch>
        </p:blipFill>
        <p:spPr>
          <a:xfrm>
            <a:off x="443400" y="592337"/>
            <a:ext cx="14559215" cy="8225957"/>
          </a:xfrm>
          <a:prstGeom prst="rect">
            <a:avLst/>
          </a:prstGeom>
        </p:spPr>
      </p:pic>
      <p:pic>
        <p:nvPicPr>
          <p:cNvPr id="22" name="Picture 21" descr="A blue sign with white text&#10;&#10;Description automatically generated with low confidence">
            <a:extLst>
              <a:ext uri="{FF2B5EF4-FFF2-40B4-BE49-F238E27FC236}">
                <a16:creationId xmlns:a16="http://schemas.microsoft.com/office/drawing/2014/main" id="{1FDFFF3D-7053-3946-BC57-7F7650201B9D}"/>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2725400" y="8953500"/>
            <a:ext cx="5538624" cy="1247655"/>
          </a:xfrm>
          <a:prstGeom prst="rect">
            <a:avLst/>
          </a:prstGeom>
        </p:spPr>
      </p:pic>
    </p:spTree>
    <p:extLst>
      <p:ext uri="{BB962C8B-B14F-4D97-AF65-F5344CB8AC3E}">
        <p14:creationId xmlns:p14="http://schemas.microsoft.com/office/powerpoint/2010/main" val="1260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0"/>
                </p:tgtEl>
              </p:cMediaNode>
            </p:video>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0"/>
                                        </p:tgtEl>
                                      </p:cBhvr>
                                    </p:cmd>
                                  </p:childTnLst>
                                </p:cTn>
                              </p:par>
                            </p:childTnLst>
                          </p:cTn>
                        </p:par>
                      </p:childTnLst>
                    </p:cTn>
                  </p:par>
                </p:childTnLst>
              </p:cTn>
              <p:nextCondLst>
                <p:cond evt="onClick" delay="0">
                  <p:tgtEl>
                    <p:spTgt spid="20"/>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2BFAABFE-8655-43D5-9F96-63E8065D8F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37721" y="3390900"/>
            <a:ext cx="8050279" cy="5941436"/>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1"/>
          <p:cNvGrpSpPr/>
          <p:nvPr/>
        </p:nvGrpSpPr>
        <p:grpSpPr>
          <a:xfrm>
            <a:off x="1197962" y="3123182"/>
            <a:ext cx="14575438" cy="4957785"/>
            <a:chOff x="0" y="104775"/>
            <a:chExt cx="14859378" cy="6610380"/>
          </a:xfrm>
        </p:grpSpPr>
        <p:sp>
          <p:nvSpPr>
            <p:cNvPr id="12" name="TextBox 12"/>
            <p:cNvSpPr txBox="1"/>
            <p:nvPr/>
          </p:nvSpPr>
          <p:spPr>
            <a:xfrm>
              <a:off x="0" y="2953817"/>
              <a:ext cx="10307496" cy="2217591"/>
            </a:xfrm>
            <a:prstGeom prst="rect">
              <a:avLst/>
            </a:prstGeom>
          </p:spPr>
          <p:txBody>
            <a:bodyPr lIns="0" tIns="0" rIns="0" bIns="0" rtlCol="0" anchor="t">
              <a:spAutoFit/>
            </a:bodyPr>
            <a:lstStyle/>
            <a:p>
              <a:pPr>
                <a:lnSpc>
                  <a:spcPts val="3300"/>
                </a:lnSpc>
              </a:pPr>
              <a:r>
                <a:rPr lang="en-US" sz="3000" dirty="0">
                  <a:solidFill>
                    <a:srgbClr val="000000"/>
                  </a:solidFill>
                  <a:latin typeface="Muli Bold"/>
                </a:rPr>
                <a:t>Employee engagement pays off by reducing turnover, increasing productivity, and increasing revenue. Ultimately, engaged employees lead to hotel success!</a:t>
              </a:r>
            </a:p>
          </p:txBody>
        </p:sp>
        <p:sp>
          <p:nvSpPr>
            <p:cNvPr id="13" name="TextBox 13"/>
            <p:cNvSpPr txBox="1"/>
            <p:nvPr/>
          </p:nvSpPr>
          <p:spPr>
            <a:xfrm>
              <a:off x="0" y="104775"/>
              <a:ext cx="7740188" cy="3257558"/>
            </a:xfrm>
            <a:prstGeom prst="rect">
              <a:avLst/>
            </a:prstGeom>
          </p:spPr>
          <p:txBody>
            <a:bodyPr lIns="0" tIns="0" rIns="0" bIns="0" rtlCol="0" anchor="t">
              <a:spAutoFit/>
            </a:bodyPr>
            <a:lstStyle/>
            <a:p>
              <a:pPr>
                <a:lnSpc>
                  <a:spcPts val="6200"/>
                </a:lnSpc>
              </a:pPr>
              <a:r>
                <a:rPr lang="en-US" sz="7200" dirty="0">
                  <a:solidFill>
                    <a:srgbClr val="000000"/>
                  </a:solidFill>
                  <a:latin typeface="Archivo Black"/>
                </a:rPr>
                <a:t>WHY IS IT IMPORTANT</a:t>
              </a:r>
              <a:r>
                <a:rPr lang="en-US" sz="6200" dirty="0">
                  <a:solidFill>
                    <a:srgbClr val="000000"/>
                  </a:solidFill>
                  <a:latin typeface="Archivo Black"/>
                </a:rPr>
                <a:t>?</a:t>
              </a:r>
            </a:p>
          </p:txBody>
        </p:sp>
        <p:sp>
          <p:nvSpPr>
            <p:cNvPr id="14" name="TextBox 14"/>
            <p:cNvSpPr txBox="1"/>
            <p:nvPr/>
          </p:nvSpPr>
          <p:spPr>
            <a:xfrm>
              <a:off x="0" y="6170661"/>
              <a:ext cx="14859378" cy="544494"/>
            </a:xfrm>
            <a:prstGeom prst="rect">
              <a:avLst/>
            </a:prstGeom>
          </p:spPr>
          <p:txBody>
            <a:bodyPr lIns="0" tIns="0" rIns="0" bIns="0" rtlCol="0" anchor="t">
              <a:spAutoFit/>
            </a:bodyPr>
            <a:lstStyle/>
            <a:p>
              <a:pPr>
                <a:lnSpc>
                  <a:spcPts val="3499"/>
                </a:lnSpc>
              </a:pPr>
              <a:r>
                <a:rPr lang="en-US" sz="2499" spc="49">
                  <a:solidFill>
                    <a:srgbClr val="000000"/>
                  </a:solidFill>
                  <a:latin typeface="Muli Regular"/>
                </a:rPr>
                <a:t>Let's look at those 3 factors...</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54234" y="465823"/>
            <a:ext cx="15176366" cy="8988385"/>
            <a:chOff x="-4833622" y="251861"/>
            <a:chExt cx="20235156" cy="11984514"/>
          </a:xfrm>
        </p:grpSpPr>
        <p:grpSp>
          <p:nvGrpSpPr>
            <p:cNvPr id="3" name="Group 3"/>
            <p:cNvGrpSpPr/>
            <p:nvPr/>
          </p:nvGrpSpPr>
          <p:grpSpPr>
            <a:xfrm>
              <a:off x="-3089666" y="2226471"/>
              <a:ext cx="17376767" cy="2834099"/>
              <a:chOff x="-828887" y="2354"/>
              <a:chExt cx="4606383" cy="751287"/>
            </a:xfrm>
          </p:grpSpPr>
          <p:sp>
            <p:nvSpPr>
              <p:cNvPr id="4" name="Freeform 4"/>
              <p:cNvSpPr/>
              <p:nvPr/>
            </p:nvSpPr>
            <p:spPr>
              <a:xfrm>
                <a:off x="-828887" y="2354"/>
                <a:ext cx="4606383" cy="751287"/>
              </a:xfrm>
              <a:custGeom>
                <a:avLst/>
                <a:gdLst/>
                <a:ahLst/>
                <a:cxnLst/>
                <a:rect l="l" t="t" r="r" b="b"/>
                <a:pathLst>
                  <a:path w="4606383" h="751287">
                    <a:moveTo>
                      <a:pt x="0" y="0"/>
                    </a:moveTo>
                    <a:lnTo>
                      <a:pt x="4606383" y="0"/>
                    </a:lnTo>
                    <a:lnTo>
                      <a:pt x="4606383" y="751287"/>
                    </a:lnTo>
                    <a:lnTo>
                      <a:pt x="0" y="751287"/>
                    </a:lnTo>
                    <a:close/>
                  </a:path>
                </a:pathLst>
              </a:custGeom>
              <a:solidFill>
                <a:srgbClr val="FFDF2B"/>
              </a:solidFill>
            </p:spPr>
          </p:sp>
        </p:grpSp>
        <p:sp>
          <p:nvSpPr>
            <p:cNvPr id="5" name="TextBox 5"/>
            <p:cNvSpPr txBox="1"/>
            <p:nvPr/>
          </p:nvSpPr>
          <p:spPr>
            <a:xfrm>
              <a:off x="306648" y="251861"/>
              <a:ext cx="15094886" cy="1265561"/>
            </a:xfrm>
            <a:prstGeom prst="rect">
              <a:avLst/>
            </a:prstGeom>
          </p:spPr>
          <p:txBody>
            <a:bodyPr lIns="0" tIns="0" rIns="0" bIns="0" rtlCol="0" anchor="t">
              <a:spAutoFit/>
            </a:bodyPr>
            <a:lstStyle/>
            <a:p>
              <a:pPr>
                <a:lnSpc>
                  <a:spcPts val="7200"/>
                </a:lnSpc>
              </a:pPr>
              <a:r>
                <a:rPr lang="en-US" sz="7200" dirty="0">
                  <a:solidFill>
                    <a:schemeClr val="bg1"/>
                  </a:solidFill>
                  <a:latin typeface="Archivo Black"/>
                </a:rPr>
                <a:t>IMPORTANCE</a:t>
              </a:r>
            </a:p>
          </p:txBody>
        </p:sp>
        <p:sp>
          <p:nvSpPr>
            <p:cNvPr id="6" name="TextBox 6"/>
            <p:cNvSpPr txBox="1"/>
            <p:nvPr/>
          </p:nvSpPr>
          <p:spPr>
            <a:xfrm>
              <a:off x="-1193323" y="2854093"/>
              <a:ext cx="16188455" cy="619337"/>
            </a:xfrm>
            <a:prstGeom prst="rect">
              <a:avLst/>
            </a:prstGeom>
          </p:spPr>
          <p:txBody>
            <a:bodyPr lIns="0" tIns="0" rIns="0" bIns="0" rtlCol="0" anchor="t">
              <a:spAutoFit/>
            </a:bodyPr>
            <a:lstStyle/>
            <a:p>
              <a:pPr>
                <a:lnSpc>
                  <a:spcPts val="3520"/>
                </a:lnSpc>
              </a:pPr>
              <a:r>
                <a:rPr lang="en-US" sz="3200" dirty="0">
                  <a:solidFill>
                    <a:srgbClr val="000000"/>
                  </a:solidFill>
                  <a:latin typeface="Archivo Black"/>
                </a:rPr>
                <a:t>Employee engagement reduces turnover</a:t>
              </a:r>
            </a:p>
          </p:txBody>
        </p:sp>
        <p:sp>
          <p:nvSpPr>
            <p:cNvPr id="7" name="TextBox 7"/>
            <p:cNvSpPr txBox="1"/>
            <p:nvPr/>
          </p:nvSpPr>
          <p:spPr>
            <a:xfrm>
              <a:off x="-4833622" y="5777957"/>
              <a:ext cx="16018197" cy="6458418"/>
            </a:xfrm>
            <a:prstGeom prst="rect">
              <a:avLst/>
            </a:prstGeom>
          </p:spPr>
          <p:txBody>
            <a:bodyPr lIns="0" tIns="0" rIns="0" bIns="0" rtlCol="0" anchor="t">
              <a:spAutoFit/>
            </a:bodyPr>
            <a:lstStyle/>
            <a:p>
              <a:pPr>
                <a:lnSpc>
                  <a:spcPts val="4817"/>
                </a:lnSpc>
              </a:pPr>
              <a:r>
                <a:rPr lang="en-US" sz="3440" spc="68" dirty="0">
                  <a:solidFill>
                    <a:srgbClr val="000000"/>
                  </a:solidFill>
                  <a:latin typeface="Muli Regular"/>
                </a:rPr>
                <a:t>The annual hotel employee turnover rate stands at a staggering </a:t>
              </a:r>
              <a:r>
                <a:rPr lang="en-US" sz="3440" spc="68" dirty="0">
                  <a:solidFill>
                    <a:srgbClr val="000000"/>
                  </a:solidFill>
                  <a:latin typeface="Muli Regular Bold"/>
                </a:rPr>
                <a:t>73.8%</a:t>
              </a:r>
              <a:r>
                <a:rPr lang="en-US" sz="3440" spc="68" dirty="0">
                  <a:solidFill>
                    <a:srgbClr val="000000"/>
                  </a:solidFill>
                  <a:latin typeface="Muli Regular"/>
                </a:rPr>
                <a:t>. Engaged employees tend to be happier employees, and are therefore less likely to leave your venue for another employer. According to Cornell’s Center for Hospitality Research, turnover costs the hospitality industry </a:t>
              </a:r>
              <a:r>
                <a:rPr lang="en-US" sz="3440" spc="68" dirty="0">
                  <a:solidFill>
                    <a:srgbClr val="000000"/>
                  </a:solidFill>
                  <a:latin typeface="Muli Regular Bold"/>
                </a:rPr>
                <a:t>£4,545</a:t>
              </a:r>
              <a:r>
                <a:rPr lang="en-US" sz="3440" spc="68" dirty="0">
                  <a:solidFill>
                    <a:srgbClr val="000000"/>
                  </a:solidFill>
                  <a:latin typeface="Muli Regular"/>
                </a:rPr>
                <a:t> per lost employee. Think about what retaining one, five, or 10 employees over a year through engagement could mean for a hotel.</a:t>
              </a:r>
            </a:p>
          </p:txBody>
        </p:sp>
      </p:grpSp>
      <p:sp>
        <p:nvSpPr>
          <p:cNvPr id="9" name="TextBox 9"/>
          <p:cNvSpPr txBox="1"/>
          <p:nvPr/>
        </p:nvSpPr>
        <p:spPr>
          <a:xfrm>
            <a:off x="3784458" y="3183281"/>
            <a:ext cx="4991100" cy="230505"/>
          </a:xfrm>
          <a:prstGeom prst="rect">
            <a:avLst/>
          </a:prstGeom>
        </p:spPr>
        <p:txBody>
          <a:bodyPr lIns="0" tIns="0" rIns="0" bIns="0" rtlCol="0" anchor="t">
            <a:spAutoFit/>
          </a:bodyPr>
          <a:lstStyle/>
          <a:p>
            <a:pPr algn="ctr">
              <a:lnSpc>
                <a:spcPts val="1620"/>
              </a:lnSpc>
              <a:spcBef>
                <a:spcPct val="0"/>
              </a:spcBef>
            </a:pPr>
            <a:r>
              <a:rPr lang="en-US" sz="1800" dirty="0">
                <a:solidFill>
                  <a:srgbClr val="000000"/>
                </a:solidFill>
                <a:latin typeface="Archivo Black Bold"/>
              </a:rPr>
              <a:t>(BUREAU OF LABOR STATISTICS, 2020)</a:t>
            </a:r>
          </a:p>
        </p:txBody>
      </p:sp>
      <p:sp>
        <p:nvSpPr>
          <p:cNvPr id="10" name="TextBox 10"/>
          <p:cNvSpPr txBox="1"/>
          <p:nvPr/>
        </p:nvSpPr>
        <p:spPr>
          <a:xfrm>
            <a:off x="3784458" y="3715067"/>
            <a:ext cx="3276600" cy="230505"/>
          </a:xfrm>
          <a:prstGeom prst="rect">
            <a:avLst/>
          </a:prstGeom>
        </p:spPr>
        <p:txBody>
          <a:bodyPr lIns="0" tIns="0" rIns="0" bIns="0" rtlCol="0" anchor="t">
            <a:spAutoFit/>
          </a:bodyPr>
          <a:lstStyle/>
          <a:p>
            <a:pPr algn="ctr">
              <a:lnSpc>
                <a:spcPts val="1620"/>
              </a:lnSpc>
              <a:spcBef>
                <a:spcPct val="0"/>
              </a:spcBef>
            </a:pPr>
            <a:r>
              <a:rPr lang="en-US" sz="1800" dirty="0">
                <a:solidFill>
                  <a:srgbClr val="000000"/>
                </a:solidFill>
                <a:latin typeface="Archivo Black Bold"/>
              </a:rPr>
              <a:t>(TRACEY &amp; HINKIN, 2006)</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679450" y="440228"/>
            <a:ext cx="13060448" cy="9216615"/>
            <a:chOff x="0" y="217734"/>
            <a:chExt cx="17413931" cy="12288821"/>
          </a:xfrm>
        </p:grpSpPr>
        <p:grpSp>
          <p:nvGrpSpPr>
            <p:cNvPr id="3" name="Group 3"/>
            <p:cNvGrpSpPr/>
            <p:nvPr/>
          </p:nvGrpSpPr>
          <p:grpSpPr>
            <a:xfrm>
              <a:off x="37164" y="2217591"/>
              <a:ext cx="17376767" cy="2834099"/>
              <a:chOff x="0" y="0"/>
              <a:chExt cx="4606383" cy="751287"/>
            </a:xfrm>
          </p:grpSpPr>
          <p:sp>
            <p:nvSpPr>
              <p:cNvPr id="4" name="Freeform 4"/>
              <p:cNvSpPr/>
              <p:nvPr/>
            </p:nvSpPr>
            <p:spPr>
              <a:xfrm>
                <a:off x="0" y="0"/>
                <a:ext cx="4606383" cy="751287"/>
              </a:xfrm>
              <a:custGeom>
                <a:avLst/>
                <a:gdLst/>
                <a:ahLst/>
                <a:cxnLst/>
                <a:rect l="l" t="t" r="r" b="b"/>
                <a:pathLst>
                  <a:path w="4606383" h="751287">
                    <a:moveTo>
                      <a:pt x="0" y="0"/>
                    </a:moveTo>
                    <a:lnTo>
                      <a:pt x="4606383" y="0"/>
                    </a:lnTo>
                    <a:lnTo>
                      <a:pt x="4606383" y="751287"/>
                    </a:lnTo>
                    <a:lnTo>
                      <a:pt x="0" y="751287"/>
                    </a:lnTo>
                    <a:close/>
                  </a:path>
                </a:pathLst>
              </a:custGeom>
              <a:solidFill>
                <a:srgbClr val="FFDF2B"/>
              </a:solidFill>
            </p:spPr>
          </p:sp>
        </p:grpSp>
        <p:sp>
          <p:nvSpPr>
            <p:cNvPr id="5" name="TextBox 5"/>
            <p:cNvSpPr txBox="1"/>
            <p:nvPr/>
          </p:nvSpPr>
          <p:spPr>
            <a:xfrm>
              <a:off x="461655" y="217734"/>
              <a:ext cx="15094886" cy="1265561"/>
            </a:xfrm>
            <a:prstGeom prst="rect">
              <a:avLst/>
            </a:prstGeom>
          </p:spPr>
          <p:txBody>
            <a:bodyPr lIns="0" tIns="0" rIns="0" bIns="0" rtlCol="0" anchor="t">
              <a:spAutoFit/>
            </a:bodyPr>
            <a:lstStyle/>
            <a:p>
              <a:pPr>
                <a:lnSpc>
                  <a:spcPts val="7200"/>
                </a:lnSpc>
              </a:pPr>
              <a:r>
                <a:rPr lang="en-US" sz="7200" dirty="0">
                  <a:solidFill>
                    <a:schemeClr val="bg1"/>
                  </a:solidFill>
                  <a:latin typeface="Archivo Black"/>
                </a:rPr>
                <a:t>IMPORTANCE</a:t>
              </a:r>
            </a:p>
          </p:txBody>
        </p:sp>
        <p:sp>
          <p:nvSpPr>
            <p:cNvPr id="6" name="TextBox 6"/>
            <p:cNvSpPr txBox="1"/>
            <p:nvPr/>
          </p:nvSpPr>
          <p:spPr>
            <a:xfrm>
              <a:off x="673314" y="3333850"/>
              <a:ext cx="16188455" cy="619337"/>
            </a:xfrm>
            <a:prstGeom prst="rect">
              <a:avLst/>
            </a:prstGeom>
          </p:spPr>
          <p:txBody>
            <a:bodyPr lIns="0" tIns="0" rIns="0" bIns="0" rtlCol="0" anchor="t">
              <a:spAutoFit/>
            </a:bodyPr>
            <a:lstStyle/>
            <a:p>
              <a:pPr>
                <a:lnSpc>
                  <a:spcPts val="3520"/>
                </a:lnSpc>
              </a:pPr>
              <a:r>
                <a:rPr lang="en-US" sz="3200" dirty="0">
                  <a:solidFill>
                    <a:srgbClr val="000000"/>
                  </a:solidFill>
                  <a:latin typeface="Archivo Black"/>
                </a:rPr>
                <a:t>Engaged employees are more productive</a:t>
              </a:r>
            </a:p>
          </p:txBody>
        </p:sp>
        <p:sp>
          <p:nvSpPr>
            <p:cNvPr id="7" name="TextBox 7"/>
            <p:cNvSpPr txBox="1"/>
            <p:nvPr/>
          </p:nvSpPr>
          <p:spPr>
            <a:xfrm>
              <a:off x="0" y="6048137"/>
              <a:ext cx="16018196" cy="6458418"/>
            </a:xfrm>
            <a:prstGeom prst="rect">
              <a:avLst/>
            </a:prstGeom>
          </p:spPr>
          <p:txBody>
            <a:bodyPr lIns="0" tIns="0" rIns="0" bIns="0" rtlCol="0" anchor="t">
              <a:spAutoFit/>
            </a:bodyPr>
            <a:lstStyle/>
            <a:p>
              <a:pPr>
                <a:lnSpc>
                  <a:spcPts val="4817"/>
                </a:lnSpc>
              </a:pPr>
              <a:r>
                <a:rPr lang="en-US" sz="3440" spc="68">
                  <a:solidFill>
                    <a:srgbClr val="000000"/>
                  </a:solidFill>
                  <a:latin typeface="Muli Regular"/>
                </a:rPr>
                <a:t>In addition to the thousands of pounds associated with hiring and training new employees, turnover also costs hotels productivity. Even before disengaged employees quit, they’re less motivated by their work so they don’t perform at their maximum potential and are more likely to take sick days. Engaged employees, on the other hand, take </a:t>
              </a:r>
              <a:r>
                <a:rPr lang="en-US" sz="3440" spc="68">
                  <a:solidFill>
                    <a:srgbClr val="000000"/>
                  </a:solidFill>
                  <a:latin typeface="Muli Regular Bold"/>
                </a:rPr>
                <a:t>10 times fewer</a:t>
              </a:r>
              <a:r>
                <a:rPr lang="en-US" sz="3440" spc="68">
                  <a:solidFill>
                    <a:srgbClr val="000000"/>
                  </a:solidFill>
                  <a:latin typeface="Muli Regular"/>
                </a:rPr>
                <a:t> sick days than disengaged employees.</a:t>
              </a:r>
            </a:p>
          </p:txBody>
        </p:sp>
      </p:grpSp>
      <p:sp>
        <p:nvSpPr>
          <p:cNvPr id="9" name="TextBox 9"/>
          <p:cNvSpPr txBox="1"/>
          <p:nvPr/>
        </p:nvSpPr>
        <p:spPr>
          <a:xfrm>
            <a:off x="5219312" y="3470289"/>
            <a:ext cx="2743200" cy="230505"/>
          </a:xfrm>
          <a:prstGeom prst="rect">
            <a:avLst/>
          </a:prstGeom>
        </p:spPr>
        <p:txBody>
          <a:bodyPr lIns="0" tIns="0" rIns="0" bIns="0" rtlCol="0" anchor="t">
            <a:spAutoFit/>
          </a:bodyPr>
          <a:lstStyle/>
          <a:p>
            <a:pPr algn="ctr">
              <a:lnSpc>
                <a:spcPts val="1620"/>
              </a:lnSpc>
              <a:spcBef>
                <a:spcPct val="0"/>
              </a:spcBef>
            </a:pPr>
            <a:r>
              <a:rPr lang="en-US" sz="1800">
                <a:solidFill>
                  <a:srgbClr val="000000"/>
                </a:solidFill>
                <a:latin typeface="Archivo Black Bold"/>
              </a:rPr>
              <a:t>(PRYCE-JONES, 2011)</a:t>
            </a:r>
          </a:p>
        </p:txBody>
      </p:sp>
      <p:pic>
        <p:nvPicPr>
          <p:cNvPr id="11" name="Picture 10" descr="A picture containing text&#10;&#10;Description automatically generated">
            <a:extLst>
              <a:ext uri="{FF2B5EF4-FFF2-40B4-BE49-F238E27FC236}">
                <a16:creationId xmlns:a16="http://schemas.microsoft.com/office/drawing/2014/main" id="{9F8FFE09-AC4F-3943-BC27-52DBF70DF60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2400" y="5492136"/>
            <a:ext cx="4343400" cy="414432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679450" y="450299"/>
            <a:ext cx="13060448" cy="9206544"/>
            <a:chOff x="0" y="231162"/>
            <a:chExt cx="17413931" cy="12275393"/>
          </a:xfrm>
        </p:grpSpPr>
        <p:grpSp>
          <p:nvGrpSpPr>
            <p:cNvPr id="3" name="Group 3"/>
            <p:cNvGrpSpPr/>
            <p:nvPr/>
          </p:nvGrpSpPr>
          <p:grpSpPr>
            <a:xfrm>
              <a:off x="37164" y="2217591"/>
              <a:ext cx="17376767" cy="2834099"/>
              <a:chOff x="0" y="0"/>
              <a:chExt cx="4606383" cy="751287"/>
            </a:xfrm>
          </p:grpSpPr>
          <p:sp>
            <p:nvSpPr>
              <p:cNvPr id="4" name="Freeform 4"/>
              <p:cNvSpPr/>
              <p:nvPr/>
            </p:nvSpPr>
            <p:spPr>
              <a:xfrm>
                <a:off x="0" y="0"/>
                <a:ext cx="4606383" cy="751287"/>
              </a:xfrm>
              <a:custGeom>
                <a:avLst/>
                <a:gdLst/>
                <a:ahLst/>
                <a:cxnLst/>
                <a:rect l="l" t="t" r="r" b="b"/>
                <a:pathLst>
                  <a:path w="4606383" h="751287">
                    <a:moveTo>
                      <a:pt x="0" y="0"/>
                    </a:moveTo>
                    <a:lnTo>
                      <a:pt x="4606383" y="0"/>
                    </a:lnTo>
                    <a:lnTo>
                      <a:pt x="4606383" y="751287"/>
                    </a:lnTo>
                    <a:lnTo>
                      <a:pt x="0" y="751287"/>
                    </a:lnTo>
                    <a:close/>
                  </a:path>
                </a:pathLst>
              </a:custGeom>
              <a:solidFill>
                <a:srgbClr val="FFDF2B"/>
              </a:solidFill>
            </p:spPr>
          </p:sp>
        </p:grpSp>
        <p:sp>
          <p:nvSpPr>
            <p:cNvPr id="5" name="TextBox 5"/>
            <p:cNvSpPr txBox="1"/>
            <p:nvPr/>
          </p:nvSpPr>
          <p:spPr>
            <a:xfrm>
              <a:off x="461655" y="231162"/>
              <a:ext cx="15094886" cy="1265561"/>
            </a:xfrm>
            <a:prstGeom prst="rect">
              <a:avLst/>
            </a:prstGeom>
          </p:spPr>
          <p:txBody>
            <a:bodyPr lIns="0" tIns="0" rIns="0" bIns="0" rtlCol="0" anchor="t">
              <a:spAutoFit/>
            </a:bodyPr>
            <a:lstStyle/>
            <a:p>
              <a:pPr>
                <a:lnSpc>
                  <a:spcPts val="7200"/>
                </a:lnSpc>
              </a:pPr>
              <a:r>
                <a:rPr lang="en-US" sz="7200" dirty="0">
                  <a:solidFill>
                    <a:schemeClr val="bg1"/>
                  </a:solidFill>
                  <a:latin typeface="Archivo Black"/>
                </a:rPr>
                <a:t>IMPORTANCE</a:t>
              </a:r>
            </a:p>
          </p:txBody>
        </p:sp>
        <p:sp>
          <p:nvSpPr>
            <p:cNvPr id="6" name="TextBox 6"/>
            <p:cNvSpPr txBox="1"/>
            <p:nvPr/>
          </p:nvSpPr>
          <p:spPr>
            <a:xfrm>
              <a:off x="673314" y="3333850"/>
              <a:ext cx="16188455" cy="619337"/>
            </a:xfrm>
            <a:prstGeom prst="rect">
              <a:avLst/>
            </a:prstGeom>
          </p:spPr>
          <p:txBody>
            <a:bodyPr lIns="0" tIns="0" rIns="0" bIns="0" rtlCol="0" anchor="t">
              <a:spAutoFit/>
            </a:bodyPr>
            <a:lstStyle/>
            <a:p>
              <a:pPr>
                <a:lnSpc>
                  <a:spcPts val="3520"/>
                </a:lnSpc>
              </a:pPr>
              <a:r>
                <a:rPr lang="en-US" sz="3200" dirty="0">
                  <a:solidFill>
                    <a:srgbClr val="000000"/>
                  </a:solidFill>
                  <a:latin typeface="Archivo Black"/>
                </a:rPr>
                <a:t>Engaged employees produce more revenue</a:t>
              </a:r>
            </a:p>
          </p:txBody>
        </p:sp>
        <p:sp>
          <p:nvSpPr>
            <p:cNvPr id="7" name="TextBox 7"/>
            <p:cNvSpPr txBox="1"/>
            <p:nvPr/>
          </p:nvSpPr>
          <p:spPr>
            <a:xfrm>
              <a:off x="0" y="6048137"/>
              <a:ext cx="16018196" cy="6458418"/>
            </a:xfrm>
            <a:prstGeom prst="rect">
              <a:avLst/>
            </a:prstGeom>
          </p:spPr>
          <p:txBody>
            <a:bodyPr lIns="0" tIns="0" rIns="0" bIns="0" rtlCol="0" anchor="t">
              <a:spAutoFit/>
            </a:bodyPr>
            <a:lstStyle/>
            <a:p>
              <a:pPr>
                <a:lnSpc>
                  <a:spcPts val="4817"/>
                </a:lnSpc>
              </a:pPr>
              <a:r>
                <a:rPr lang="en-US" sz="3440" spc="68" dirty="0">
                  <a:solidFill>
                    <a:srgbClr val="000000"/>
                  </a:solidFill>
                  <a:latin typeface="Muli Regular"/>
                </a:rPr>
                <a:t>Did you know that highly engaged employees bring in </a:t>
              </a:r>
              <a:r>
                <a:rPr lang="en-US" sz="3440" spc="68" dirty="0">
                  <a:solidFill>
                    <a:srgbClr val="000000"/>
                  </a:solidFill>
                  <a:latin typeface="Muli Regular Bold"/>
                </a:rPr>
                <a:t>147%</a:t>
              </a:r>
              <a:r>
                <a:rPr lang="en-US" sz="3440" spc="68" dirty="0">
                  <a:solidFill>
                    <a:srgbClr val="000000"/>
                  </a:solidFill>
                  <a:latin typeface="Muli Regular"/>
                </a:rPr>
                <a:t> more profits than their less passionate peers? When front-of-house staff are inspired by their work, they can upsell and serve more authentically, which makes customers more receptive to their offers. Engaged employees work harder, make customers happier, and generate more revenue for your hotel than disengaged employees. </a:t>
              </a:r>
            </a:p>
          </p:txBody>
        </p:sp>
      </p:grpSp>
      <p:sp>
        <p:nvSpPr>
          <p:cNvPr id="9" name="TextBox 9"/>
          <p:cNvSpPr txBox="1"/>
          <p:nvPr/>
        </p:nvSpPr>
        <p:spPr>
          <a:xfrm>
            <a:off x="5203669" y="3450148"/>
            <a:ext cx="1968847" cy="230505"/>
          </a:xfrm>
          <a:prstGeom prst="rect">
            <a:avLst/>
          </a:prstGeom>
        </p:spPr>
        <p:txBody>
          <a:bodyPr lIns="0" tIns="0" rIns="0" bIns="0" rtlCol="0" anchor="t">
            <a:spAutoFit/>
          </a:bodyPr>
          <a:lstStyle/>
          <a:p>
            <a:pPr algn="ctr">
              <a:lnSpc>
                <a:spcPts val="1620"/>
              </a:lnSpc>
              <a:spcBef>
                <a:spcPct val="0"/>
              </a:spcBef>
            </a:pPr>
            <a:r>
              <a:rPr lang="en-US" sz="1800">
                <a:solidFill>
                  <a:srgbClr val="000000"/>
                </a:solidFill>
                <a:latin typeface="Archivo Black Bold"/>
              </a:rPr>
              <a:t>(GALLUP, 2020)</a:t>
            </a:r>
          </a:p>
        </p:txBody>
      </p:sp>
      <p:sp>
        <p:nvSpPr>
          <p:cNvPr id="8" name="AutoShape 2" descr="See the source image">
            <a:extLst>
              <a:ext uri="{FF2B5EF4-FFF2-40B4-BE49-F238E27FC236}">
                <a16:creationId xmlns:a16="http://schemas.microsoft.com/office/drawing/2014/main" id="{29820464-6E57-4D08-A511-04B5AA5D51A2}"/>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See the source image">
            <a:extLst>
              <a:ext uri="{FF2B5EF4-FFF2-40B4-BE49-F238E27FC236}">
                <a16:creationId xmlns:a16="http://schemas.microsoft.com/office/drawing/2014/main" id="{31D6FA01-3A1E-4C94-A457-930DEB4915BA}"/>
              </a:ext>
            </a:extLst>
          </p:cNvPr>
          <p:cNvSpPr>
            <a:spLocks noChangeAspect="1" noChangeArrowheads="1"/>
          </p:cNvSpPr>
          <p:nvPr/>
        </p:nvSpPr>
        <p:spPr bwMode="auto">
          <a:xfrm>
            <a:off x="9144000" y="5143500"/>
            <a:ext cx="5105400" cy="51054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6">
            <a:extLst>
              <a:ext uri="{FF2B5EF4-FFF2-40B4-BE49-F238E27FC236}">
                <a16:creationId xmlns:a16="http://schemas.microsoft.com/office/drawing/2014/main" id="{51A8870F-E5D8-4FC0-994B-5EB2F91C7272}"/>
              </a:ext>
            </a:extLst>
          </p:cNvPr>
          <p:cNvSpPr>
            <a:spLocks noChangeAspect="1" noChangeArrowheads="1"/>
          </p:cNvSpPr>
          <p:nvPr/>
        </p:nvSpPr>
        <p:spPr bwMode="auto">
          <a:xfrm>
            <a:off x="1066800" y="7082536"/>
            <a:ext cx="2971800" cy="2971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a:extLst>
              <a:ext uri="{FF2B5EF4-FFF2-40B4-BE49-F238E27FC236}">
                <a16:creationId xmlns:a16="http://schemas.microsoft.com/office/drawing/2014/main" id="{703B5F06-8377-4DB3-8B23-04D3F2B1C8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187" y="2231755"/>
            <a:ext cx="3810000" cy="25812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ee the source image">
            <a:extLst>
              <a:ext uri="{FF2B5EF4-FFF2-40B4-BE49-F238E27FC236}">
                <a16:creationId xmlns:a16="http://schemas.microsoft.com/office/drawing/2014/main" id="{1DD33A7D-5CFA-4F46-9C1A-6ECFB92384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187" y="6042452"/>
            <a:ext cx="3884863" cy="25812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1"/>
          <p:cNvSpPr txBox="1"/>
          <p:nvPr/>
        </p:nvSpPr>
        <p:spPr>
          <a:xfrm rot="1090134">
            <a:off x="12430646" y="2202815"/>
            <a:ext cx="852112" cy="2963408"/>
          </a:xfrm>
          <a:prstGeom prst="rect">
            <a:avLst/>
          </a:prstGeom>
        </p:spPr>
        <p:txBody>
          <a:bodyPr lIns="0" tIns="0" rIns="0" bIns="0" rtlCol="0" anchor="t">
            <a:spAutoFit/>
          </a:bodyPr>
          <a:lstStyle/>
          <a:p>
            <a:pPr>
              <a:lnSpc>
                <a:spcPts val="22471"/>
              </a:lnSpc>
            </a:pPr>
            <a:endParaRPr lang="en-US" sz="20428" dirty="0">
              <a:solidFill>
                <a:srgbClr val="000000"/>
              </a:solidFill>
              <a:latin typeface="Archivo Black"/>
            </a:endParaRPr>
          </a:p>
        </p:txBody>
      </p:sp>
      <p:sp>
        <p:nvSpPr>
          <p:cNvPr id="15" name="TextBox 15"/>
          <p:cNvSpPr txBox="1"/>
          <p:nvPr/>
        </p:nvSpPr>
        <p:spPr>
          <a:xfrm rot="1090134">
            <a:off x="1061538" y="7031713"/>
            <a:ext cx="852112" cy="2963408"/>
          </a:xfrm>
          <a:prstGeom prst="rect">
            <a:avLst/>
          </a:prstGeom>
        </p:spPr>
        <p:txBody>
          <a:bodyPr lIns="0" tIns="0" rIns="0" bIns="0" rtlCol="0" anchor="t">
            <a:spAutoFit/>
          </a:bodyPr>
          <a:lstStyle/>
          <a:p>
            <a:pPr>
              <a:lnSpc>
                <a:spcPts val="22471"/>
              </a:lnSpc>
            </a:pPr>
            <a:endParaRPr lang="en-US" sz="20428" dirty="0">
              <a:solidFill>
                <a:srgbClr val="000000"/>
              </a:solidFill>
              <a:latin typeface="Archivo Black"/>
            </a:endParaRPr>
          </a:p>
        </p:txBody>
      </p:sp>
      <p:pic>
        <p:nvPicPr>
          <p:cNvPr id="2050" name="Picture 2" descr="See the source image">
            <a:extLst>
              <a:ext uri="{FF2B5EF4-FFF2-40B4-BE49-F238E27FC236}">
                <a16:creationId xmlns:a16="http://schemas.microsoft.com/office/drawing/2014/main" id="{8175C9D6-5F8C-4F81-A207-00418C39CD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1786398"/>
            <a:ext cx="11699816" cy="8267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0" y="1409700"/>
            <a:ext cx="18288000" cy="8619659"/>
          </a:xfrm>
          <a:prstGeom prst="rect">
            <a:avLst/>
          </a:prstGeom>
        </p:spPr>
      </p:pic>
      <p:sp>
        <p:nvSpPr>
          <p:cNvPr id="3" name="TextBox 3"/>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extLst>
      <p:ext uri="{BB962C8B-B14F-4D97-AF65-F5344CB8AC3E}">
        <p14:creationId xmlns:p14="http://schemas.microsoft.com/office/powerpoint/2010/main" val="30342463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2265"/>
          <a:stretch>
            <a:fillRect/>
          </a:stretch>
        </p:blipFill>
        <p:spPr>
          <a:xfrm>
            <a:off x="-229783" y="1661630"/>
            <a:ext cx="18829099" cy="8625370"/>
          </a:xfrm>
          <a:prstGeom prst="rect">
            <a:avLst/>
          </a:prstGeom>
        </p:spPr>
      </p:pic>
      <p:sp>
        <p:nvSpPr>
          <p:cNvPr id="4" name="TextBox 3">
            <a:extLst>
              <a:ext uri="{FF2B5EF4-FFF2-40B4-BE49-F238E27FC236}">
                <a16:creationId xmlns:a16="http://schemas.microsoft.com/office/drawing/2014/main" id="{10D7FBD7-5FCF-7A42-AF17-64BB7BE912F4}"/>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extLst>
      <p:ext uri="{BB962C8B-B14F-4D97-AF65-F5344CB8AC3E}">
        <p14:creationId xmlns:p14="http://schemas.microsoft.com/office/powerpoint/2010/main" val="3369337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2171"/>
          <a:stretch>
            <a:fillRect/>
          </a:stretch>
        </p:blipFill>
        <p:spPr>
          <a:xfrm>
            <a:off x="-198117" y="1666665"/>
            <a:ext cx="18859573" cy="8646017"/>
          </a:xfrm>
          <a:prstGeom prst="rect">
            <a:avLst/>
          </a:prstGeom>
        </p:spPr>
      </p:pic>
      <p:sp>
        <p:nvSpPr>
          <p:cNvPr id="4" name="TextBox 3">
            <a:extLst>
              <a:ext uri="{FF2B5EF4-FFF2-40B4-BE49-F238E27FC236}">
                <a16:creationId xmlns:a16="http://schemas.microsoft.com/office/drawing/2014/main" id="{FE0C71C4-A04A-E34E-9EA7-76CB42FE52F3}"/>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extLst>
      <p:ext uri="{BB962C8B-B14F-4D97-AF65-F5344CB8AC3E}">
        <p14:creationId xmlns:p14="http://schemas.microsoft.com/office/powerpoint/2010/main" val="1375527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692"/>
          <a:stretch>
            <a:fillRect/>
          </a:stretch>
        </p:blipFill>
        <p:spPr>
          <a:xfrm>
            <a:off x="-134312" y="1631419"/>
            <a:ext cx="18680435" cy="8655581"/>
          </a:xfrm>
          <a:prstGeom prst="rect">
            <a:avLst/>
          </a:prstGeom>
        </p:spPr>
      </p:pic>
      <p:sp>
        <p:nvSpPr>
          <p:cNvPr id="4" name="TextBox 3">
            <a:extLst>
              <a:ext uri="{FF2B5EF4-FFF2-40B4-BE49-F238E27FC236}">
                <a16:creationId xmlns:a16="http://schemas.microsoft.com/office/drawing/2014/main" id="{0830D70F-8E13-EC41-9A88-7EB790E238BF}"/>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extLst>
      <p:ext uri="{BB962C8B-B14F-4D97-AF65-F5344CB8AC3E}">
        <p14:creationId xmlns:p14="http://schemas.microsoft.com/office/powerpoint/2010/main" val="12838474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541"/>
          <a:stretch>
            <a:fillRect/>
          </a:stretch>
        </p:blipFill>
        <p:spPr>
          <a:xfrm>
            <a:off x="-277502" y="1696877"/>
            <a:ext cx="18824350" cy="8645862"/>
          </a:xfrm>
          <a:prstGeom prst="rect">
            <a:avLst/>
          </a:prstGeom>
        </p:spPr>
      </p:pic>
      <p:sp>
        <p:nvSpPr>
          <p:cNvPr id="4" name="TextBox 3">
            <a:extLst>
              <a:ext uri="{FF2B5EF4-FFF2-40B4-BE49-F238E27FC236}">
                <a16:creationId xmlns:a16="http://schemas.microsoft.com/office/drawing/2014/main" id="{04F0B856-A1CE-A64D-803C-182F6BF66564}"/>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extLst>
      <p:ext uri="{BB962C8B-B14F-4D97-AF65-F5344CB8AC3E}">
        <p14:creationId xmlns:p14="http://schemas.microsoft.com/office/powerpoint/2010/main" val="29397422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980"/>
          <a:stretch>
            <a:fillRect/>
          </a:stretch>
        </p:blipFill>
        <p:spPr>
          <a:xfrm>
            <a:off x="-209510" y="1742194"/>
            <a:ext cx="18761034" cy="8643279"/>
          </a:xfrm>
          <a:prstGeom prst="rect">
            <a:avLst/>
          </a:prstGeom>
        </p:spPr>
      </p:pic>
      <p:sp>
        <p:nvSpPr>
          <p:cNvPr id="4" name="TextBox 3">
            <a:extLst>
              <a:ext uri="{FF2B5EF4-FFF2-40B4-BE49-F238E27FC236}">
                <a16:creationId xmlns:a16="http://schemas.microsoft.com/office/drawing/2014/main" id="{6876E946-F679-B244-B734-D5C924CFE242}"/>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extLst>
      <p:ext uri="{BB962C8B-B14F-4D97-AF65-F5344CB8AC3E}">
        <p14:creationId xmlns:p14="http://schemas.microsoft.com/office/powerpoint/2010/main" val="2941556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2757"/>
          <a:stretch>
            <a:fillRect/>
          </a:stretch>
        </p:blipFill>
        <p:spPr>
          <a:xfrm>
            <a:off x="-307017" y="1706947"/>
            <a:ext cx="18821490" cy="8580053"/>
          </a:xfrm>
          <a:prstGeom prst="rect">
            <a:avLst/>
          </a:prstGeom>
        </p:spPr>
      </p:pic>
      <p:sp>
        <p:nvSpPr>
          <p:cNvPr id="4" name="TextBox 3">
            <a:extLst>
              <a:ext uri="{FF2B5EF4-FFF2-40B4-BE49-F238E27FC236}">
                <a16:creationId xmlns:a16="http://schemas.microsoft.com/office/drawing/2014/main" id="{5FAFED44-88D7-9E4E-B52A-D12AA278D630}"/>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extLst>
      <p:ext uri="{BB962C8B-B14F-4D97-AF65-F5344CB8AC3E}">
        <p14:creationId xmlns:p14="http://schemas.microsoft.com/office/powerpoint/2010/main" val="2511456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2138"/>
          <a:stretch>
            <a:fillRect/>
          </a:stretch>
        </p:blipFill>
        <p:spPr>
          <a:xfrm>
            <a:off x="-186093" y="1711982"/>
            <a:ext cx="18619633" cy="8663497"/>
          </a:xfrm>
          <a:prstGeom prst="rect">
            <a:avLst/>
          </a:prstGeom>
        </p:spPr>
      </p:pic>
      <p:sp>
        <p:nvSpPr>
          <p:cNvPr id="4" name="TextBox 3">
            <a:extLst>
              <a:ext uri="{FF2B5EF4-FFF2-40B4-BE49-F238E27FC236}">
                <a16:creationId xmlns:a16="http://schemas.microsoft.com/office/drawing/2014/main" id="{151BC8D8-B28E-F543-AB5F-A27960B7B2B2}"/>
              </a:ext>
            </a:extLst>
          </p:cNvPr>
          <p:cNvSpPr txBox="1"/>
          <p:nvPr/>
        </p:nvSpPr>
        <p:spPr>
          <a:xfrm>
            <a:off x="4876800" y="571500"/>
            <a:ext cx="5809355" cy="857885"/>
          </a:xfrm>
          <a:prstGeom prst="rect">
            <a:avLst/>
          </a:prstGeom>
        </p:spPr>
        <p:txBody>
          <a:bodyPr lIns="0" tIns="0" rIns="0" bIns="0" rtlCol="0" anchor="t">
            <a:spAutoFit/>
          </a:bodyPr>
          <a:lstStyle/>
          <a:p>
            <a:pPr algn="ctr">
              <a:lnSpc>
                <a:spcPts val="6400"/>
              </a:lnSpc>
            </a:pPr>
            <a:r>
              <a:rPr lang="en-US" sz="6400" dirty="0">
                <a:solidFill>
                  <a:srgbClr val="000000"/>
                </a:solidFill>
                <a:latin typeface="Archivo Black Bold"/>
              </a:rPr>
              <a:t>STATISTICS</a:t>
            </a:r>
          </a:p>
        </p:txBody>
      </p:sp>
    </p:spTree>
    <p:extLst>
      <p:ext uri="{BB962C8B-B14F-4D97-AF65-F5344CB8AC3E}">
        <p14:creationId xmlns:p14="http://schemas.microsoft.com/office/powerpoint/2010/main" val="2181426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443101" y="3902593"/>
            <a:ext cx="14915186" cy="5901024"/>
          </a:xfrm>
          <a:prstGeom prst="rect">
            <a:avLst/>
          </a:prstGeom>
        </p:spPr>
      </p:pic>
      <p:sp>
        <p:nvSpPr>
          <p:cNvPr id="3" name="TextBox 3"/>
          <p:cNvSpPr txBox="1"/>
          <p:nvPr/>
        </p:nvSpPr>
        <p:spPr>
          <a:xfrm>
            <a:off x="443101" y="1566816"/>
            <a:ext cx="8528386" cy="2207768"/>
          </a:xfrm>
          <a:prstGeom prst="rect">
            <a:avLst/>
          </a:prstGeom>
        </p:spPr>
        <p:txBody>
          <a:bodyPr lIns="0" tIns="0" rIns="0" bIns="0" rtlCol="0" anchor="t">
            <a:spAutoFit/>
          </a:bodyPr>
          <a:lstStyle/>
          <a:p>
            <a:pPr>
              <a:lnSpc>
                <a:spcPts val="8895"/>
              </a:lnSpc>
            </a:pPr>
            <a:r>
              <a:rPr lang="en-US" sz="6400">
                <a:solidFill>
                  <a:srgbClr val="000000"/>
                </a:solidFill>
                <a:latin typeface="Archivo Black Bold"/>
              </a:rPr>
              <a:t>STATISTICS:</a:t>
            </a:r>
          </a:p>
          <a:p>
            <a:pPr>
              <a:lnSpc>
                <a:spcPts val="8896"/>
              </a:lnSpc>
            </a:pPr>
            <a:r>
              <a:rPr lang="en-US" sz="6399">
                <a:solidFill>
                  <a:srgbClr val="000000"/>
                </a:solidFill>
                <a:latin typeface="Archivo Black Bold"/>
              </a:rPr>
              <a:t>THE SOURCES</a:t>
            </a:r>
          </a:p>
        </p:txBody>
      </p:sp>
    </p:spTree>
    <p:extLst>
      <p:ext uri="{BB962C8B-B14F-4D97-AF65-F5344CB8AC3E}">
        <p14:creationId xmlns:p14="http://schemas.microsoft.com/office/powerpoint/2010/main" val="37949743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20"/>
          <p:cNvGrpSpPr/>
          <p:nvPr/>
        </p:nvGrpSpPr>
        <p:grpSpPr>
          <a:xfrm>
            <a:off x="375133" y="5330004"/>
            <a:ext cx="9131535" cy="4626200"/>
            <a:chOff x="-83099" y="641656"/>
            <a:chExt cx="12175381" cy="6168267"/>
          </a:xfrm>
        </p:grpSpPr>
        <p:grpSp>
          <p:nvGrpSpPr>
            <p:cNvPr id="21" name="Group 21"/>
            <p:cNvGrpSpPr/>
            <p:nvPr/>
          </p:nvGrpSpPr>
          <p:grpSpPr>
            <a:xfrm>
              <a:off x="0" y="3758520"/>
              <a:ext cx="12009188" cy="1444861"/>
              <a:chOff x="0" y="0"/>
              <a:chExt cx="4381765" cy="527183"/>
            </a:xfrm>
          </p:grpSpPr>
          <p:sp>
            <p:nvSpPr>
              <p:cNvPr id="22" name="Freeform 22"/>
              <p:cNvSpPr/>
              <p:nvPr/>
            </p:nvSpPr>
            <p:spPr>
              <a:xfrm>
                <a:off x="0" y="0"/>
                <a:ext cx="4381765" cy="527183"/>
              </a:xfrm>
              <a:custGeom>
                <a:avLst/>
                <a:gdLst/>
                <a:ahLst/>
                <a:cxnLst/>
                <a:rect l="l" t="t" r="r" b="b"/>
                <a:pathLst>
                  <a:path w="4381765" h="527183">
                    <a:moveTo>
                      <a:pt x="0" y="0"/>
                    </a:moveTo>
                    <a:lnTo>
                      <a:pt x="4381765" y="0"/>
                    </a:lnTo>
                    <a:lnTo>
                      <a:pt x="4381765" y="527183"/>
                    </a:lnTo>
                    <a:lnTo>
                      <a:pt x="0" y="527183"/>
                    </a:lnTo>
                    <a:close/>
                  </a:path>
                </a:pathLst>
              </a:custGeom>
              <a:solidFill>
                <a:srgbClr val="8B97FD"/>
              </a:solidFill>
            </p:spPr>
          </p:sp>
        </p:grpSp>
        <p:sp>
          <p:nvSpPr>
            <p:cNvPr id="23" name="TextBox 23"/>
            <p:cNvSpPr txBox="1"/>
            <p:nvPr/>
          </p:nvSpPr>
          <p:spPr>
            <a:xfrm>
              <a:off x="-83099" y="641656"/>
              <a:ext cx="12175381" cy="3015856"/>
            </a:xfrm>
            <a:prstGeom prst="rect">
              <a:avLst/>
            </a:prstGeom>
          </p:spPr>
          <p:txBody>
            <a:bodyPr lIns="0" tIns="0" rIns="0" bIns="0" rtlCol="0" anchor="t">
              <a:spAutoFit/>
            </a:bodyPr>
            <a:lstStyle/>
            <a:p>
              <a:pPr>
                <a:lnSpc>
                  <a:spcPts val="8500"/>
                </a:lnSpc>
              </a:pPr>
              <a:r>
                <a:rPr lang="en-US" sz="8500" dirty="0">
                  <a:solidFill>
                    <a:srgbClr val="000000"/>
                  </a:solidFill>
                  <a:latin typeface="Archivo Black"/>
                </a:rPr>
                <a:t>TAKE BREAKS IN BETWEEN.</a:t>
              </a:r>
            </a:p>
          </p:txBody>
        </p:sp>
        <p:sp>
          <p:nvSpPr>
            <p:cNvPr id="24" name="TextBox 24"/>
            <p:cNvSpPr txBox="1"/>
            <p:nvPr/>
          </p:nvSpPr>
          <p:spPr>
            <a:xfrm>
              <a:off x="424570" y="4200180"/>
              <a:ext cx="11160047" cy="580592"/>
            </a:xfrm>
            <a:prstGeom prst="rect">
              <a:avLst/>
            </a:prstGeom>
          </p:spPr>
          <p:txBody>
            <a:bodyPr lIns="0" tIns="0" rIns="0" bIns="0" rtlCol="0" anchor="t">
              <a:spAutoFit/>
            </a:bodyPr>
            <a:lstStyle/>
            <a:p>
              <a:pPr>
                <a:lnSpc>
                  <a:spcPts val="3300"/>
                </a:lnSpc>
              </a:pPr>
              <a:r>
                <a:rPr lang="en-US" sz="3000">
                  <a:solidFill>
                    <a:srgbClr val="000000"/>
                  </a:solidFill>
                  <a:latin typeface="Archivo Black"/>
                </a:rPr>
                <a:t>Let your MIND REST AND RECHARGE.</a:t>
              </a:r>
            </a:p>
          </p:txBody>
        </p:sp>
        <p:sp>
          <p:nvSpPr>
            <p:cNvPr id="25" name="TextBox 25"/>
            <p:cNvSpPr txBox="1"/>
            <p:nvPr/>
          </p:nvSpPr>
          <p:spPr>
            <a:xfrm>
              <a:off x="0" y="5664844"/>
              <a:ext cx="12009188" cy="1145079"/>
            </a:xfrm>
            <a:prstGeom prst="rect">
              <a:avLst/>
            </a:prstGeom>
          </p:spPr>
          <p:txBody>
            <a:bodyPr lIns="0" tIns="0" rIns="0" bIns="0" rtlCol="0" anchor="t">
              <a:spAutoFit/>
            </a:bodyPr>
            <a:lstStyle/>
            <a:p>
              <a:pPr>
                <a:lnSpc>
                  <a:spcPts val="3500"/>
                </a:lnSpc>
              </a:pPr>
              <a:r>
                <a:rPr lang="en-US" sz="2500" spc="50">
                  <a:solidFill>
                    <a:srgbClr val="000000"/>
                  </a:solidFill>
                  <a:latin typeface="Muli Regular"/>
                </a:rPr>
                <a:t>Stretch, hug your pet, water your plants,</a:t>
              </a:r>
            </a:p>
            <a:p>
              <a:pPr>
                <a:lnSpc>
                  <a:spcPts val="3500"/>
                </a:lnSpc>
              </a:pPr>
              <a:r>
                <a:rPr lang="en-US" sz="2500" spc="50">
                  <a:solidFill>
                    <a:srgbClr val="000000"/>
                  </a:solidFill>
                  <a:latin typeface="Muli Regular"/>
                </a:rPr>
                <a:t>have a quick snack, or make a cup of coffee.</a:t>
              </a:r>
            </a:p>
          </p:txBody>
        </p:sp>
      </p:grpSp>
      <p:pic>
        <p:nvPicPr>
          <p:cNvPr id="28" name="Picture 27" descr="A picture containing text, road, outdoor&#10;&#10;Description automatically generated">
            <a:extLst>
              <a:ext uri="{FF2B5EF4-FFF2-40B4-BE49-F238E27FC236}">
                <a16:creationId xmlns:a16="http://schemas.microsoft.com/office/drawing/2014/main" id="{EC49744C-8637-D541-80DC-3314D794558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66800" y="271188"/>
            <a:ext cx="6649974" cy="441813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xt&#10;&#10;Description automatically generated with medium confidence">
            <a:extLst>
              <a:ext uri="{FF2B5EF4-FFF2-40B4-BE49-F238E27FC236}">
                <a16:creationId xmlns:a16="http://schemas.microsoft.com/office/drawing/2014/main" id="{8C29C976-FCFD-B041-A890-D7C6CB578B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290498"/>
            <a:ext cx="14478000" cy="8250903"/>
          </a:xfrm>
          <a:prstGeom prst="rect">
            <a:avLst/>
          </a:prstGeom>
        </p:spPr>
      </p:pic>
      <p:sp>
        <p:nvSpPr>
          <p:cNvPr id="5" name="TextBox 4">
            <a:extLst>
              <a:ext uri="{FF2B5EF4-FFF2-40B4-BE49-F238E27FC236}">
                <a16:creationId xmlns:a16="http://schemas.microsoft.com/office/drawing/2014/main" id="{709AC803-917F-2247-B371-D14FC531386E}"/>
              </a:ext>
            </a:extLst>
          </p:cNvPr>
          <p:cNvSpPr txBox="1"/>
          <p:nvPr/>
        </p:nvSpPr>
        <p:spPr>
          <a:xfrm>
            <a:off x="7010400" y="8801100"/>
            <a:ext cx="10515600" cy="707886"/>
          </a:xfrm>
          <a:prstGeom prst="rect">
            <a:avLst/>
          </a:prstGeom>
          <a:noFill/>
        </p:spPr>
        <p:txBody>
          <a:bodyPr wrap="square" rtlCol="0">
            <a:spAutoFit/>
          </a:bodyPr>
          <a:lstStyle/>
          <a:p>
            <a:r>
              <a:rPr lang="en-GB" sz="4000" dirty="0">
                <a:hlinkClick r:id="rId4"/>
              </a:rPr>
              <a:t>IHG Employee Engagement on Vimeo</a:t>
            </a:r>
            <a:endParaRPr lang="en-GB" sz="4000" dirty="0"/>
          </a:p>
        </p:txBody>
      </p:sp>
      <p:pic>
        <p:nvPicPr>
          <p:cNvPr id="4" name="Picture 3" descr="Logo&#10;&#10;Description automatically generated">
            <a:extLst>
              <a:ext uri="{FF2B5EF4-FFF2-40B4-BE49-F238E27FC236}">
                <a16:creationId xmlns:a16="http://schemas.microsoft.com/office/drawing/2014/main" id="{332FE7E5-7DF6-864B-ADF3-69216B3447BF}"/>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5163800" y="290498"/>
            <a:ext cx="2986567" cy="1504950"/>
          </a:xfrm>
          <a:prstGeom prst="rect">
            <a:avLst/>
          </a:prstGeom>
        </p:spPr>
      </p:pic>
    </p:spTree>
    <p:extLst>
      <p:ext uri="{BB962C8B-B14F-4D97-AF65-F5344CB8AC3E}">
        <p14:creationId xmlns:p14="http://schemas.microsoft.com/office/powerpoint/2010/main" val="14220965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Scandic Hotels Case Study: Empowering 18,000 team members to be decision makers">
            <a:hlinkClick r:id="" action="ppaction://media"/>
            <a:extLst>
              <a:ext uri="{FF2B5EF4-FFF2-40B4-BE49-F238E27FC236}">
                <a16:creationId xmlns:a16="http://schemas.microsoft.com/office/drawing/2014/main" id="{CE5A200E-A1E3-F940-B94B-EF05D8DAAFCB}"/>
              </a:ext>
            </a:extLst>
          </p:cNvPr>
          <p:cNvPicPr>
            <a:picLocks noRot="1" noChangeAspect="1"/>
          </p:cNvPicPr>
          <p:nvPr>
            <a:videoFile r:link="rId1"/>
          </p:nvPr>
        </p:nvPicPr>
        <p:blipFill>
          <a:blip r:embed="rId4"/>
          <a:stretch>
            <a:fillRect/>
          </a:stretch>
        </p:blipFill>
        <p:spPr>
          <a:xfrm>
            <a:off x="3048000" y="1650149"/>
            <a:ext cx="15257561" cy="8620522"/>
          </a:xfrm>
          <a:prstGeom prst="rect">
            <a:avLst/>
          </a:prstGeom>
        </p:spPr>
      </p:pic>
      <p:pic>
        <p:nvPicPr>
          <p:cNvPr id="6" name="Picture 5" descr="Logo, company name&#10;&#10;Description automatically generated">
            <a:extLst>
              <a:ext uri="{FF2B5EF4-FFF2-40B4-BE49-F238E27FC236}">
                <a16:creationId xmlns:a16="http://schemas.microsoft.com/office/drawing/2014/main" id="{30ED32D5-8DA5-7643-B0F0-01A507AA49D7}"/>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27881" y="7962900"/>
            <a:ext cx="1765300" cy="1122806"/>
          </a:xfrm>
          <a:prstGeom prst="rect">
            <a:avLst/>
          </a:prstGeom>
        </p:spPr>
      </p:pic>
      <p:sp>
        <p:nvSpPr>
          <p:cNvPr id="7" name="TextBox 6">
            <a:extLst>
              <a:ext uri="{FF2B5EF4-FFF2-40B4-BE49-F238E27FC236}">
                <a16:creationId xmlns:a16="http://schemas.microsoft.com/office/drawing/2014/main" id="{0ACFD4F4-309E-0F42-AF7D-2D4E7B4FBB12}"/>
              </a:ext>
            </a:extLst>
          </p:cNvPr>
          <p:cNvSpPr txBox="1"/>
          <p:nvPr/>
        </p:nvSpPr>
        <p:spPr>
          <a:xfrm>
            <a:off x="5549900" y="7429500"/>
            <a:ext cx="7188200" cy="230832"/>
          </a:xfrm>
          <a:prstGeom prst="rect">
            <a:avLst/>
          </a:prstGeom>
          <a:noFill/>
        </p:spPr>
        <p:txBody>
          <a:bodyPr wrap="square" rtlCol="0">
            <a:spAutoFit/>
          </a:bodyPr>
          <a:lstStyle/>
          <a:p>
            <a:r>
              <a:rPr lang="en-GB" sz="900">
                <a:hlinkClick r:id="rId6" tooltip="https://commons.wikimedia.org/wiki/File:Fuse_Universal_logo.png"/>
              </a:rPr>
              <a:t>This Photo</a:t>
            </a:r>
            <a:r>
              <a:rPr lang="en-GB" sz="900"/>
              <a:t> by Unknown Author is licensed under </a:t>
            </a:r>
            <a:r>
              <a:rPr lang="en-GB" sz="900">
                <a:hlinkClick r:id="rId7" tooltip="https://creativecommons.org/licenses/by-sa/3.0/"/>
              </a:rPr>
              <a:t>CC BY-SA</a:t>
            </a:r>
            <a:endParaRPr lang="en-GB" sz="900"/>
          </a:p>
        </p:txBody>
      </p:sp>
      <p:pic>
        <p:nvPicPr>
          <p:cNvPr id="9" name="Picture 8" descr="A picture containing text, clipart&#10;&#10;Description automatically generated">
            <a:extLst>
              <a:ext uri="{FF2B5EF4-FFF2-40B4-BE49-F238E27FC236}">
                <a16:creationId xmlns:a16="http://schemas.microsoft.com/office/drawing/2014/main" id="{2B78DC2F-D293-4540-8B77-701C1D87CF89}"/>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238767" y="9289818"/>
            <a:ext cx="2275833" cy="783793"/>
          </a:xfrm>
          <a:prstGeom prst="rect">
            <a:avLst/>
          </a:prstGeom>
        </p:spPr>
      </p:pic>
    </p:spTree>
    <p:extLst>
      <p:ext uri="{BB962C8B-B14F-4D97-AF65-F5344CB8AC3E}">
        <p14:creationId xmlns:p14="http://schemas.microsoft.com/office/powerpoint/2010/main" val="3945610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descr="Diana Dosik: Why we need to treat our employees as thoughtfully as our customers">
            <a:hlinkClick r:id="" action="ppaction://media"/>
            <a:extLst>
              <a:ext uri="{FF2B5EF4-FFF2-40B4-BE49-F238E27FC236}">
                <a16:creationId xmlns:a16="http://schemas.microsoft.com/office/drawing/2014/main" id="{D0FD2EB8-5917-C94D-9CBE-44F90C03402E}"/>
              </a:ext>
            </a:extLst>
          </p:cNvPr>
          <p:cNvPicPr>
            <a:picLocks noRot="1" noChangeAspect="1"/>
          </p:cNvPicPr>
          <p:nvPr>
            <a:videoFile r:link="rId1"/>
          </p:nvPr>
        </p:nvPicPr>
        <p:blipFill>
          <a:blip r:embed="rId4"/>
          <a:stretch>
            <a:fillRect/>
          </a:stretch>
        </p:blipFill>
        <p:spPr>
          <a:xfrm>
            <a:off x="3581400" y="1847088"/>
            <a:ext cx="14351000" cy="8108315"/>
          </a:xfrm>
          <a:prstGeom prst="rect">
            <a:avLst/>
          </a:prstGeom>
        </p:spPr>
      </p:pic>
      <p:pic>
        <p:nvPicPr>
          <p:cNvPr id="4" name="Picture 3" descr="Logo&#10;&#10;Description automatically generated">
            <a:extLst>
              <a:ext uri="{FF2B5EF4-FFF2-40B4-BE49-F238E27FC236}">
                <a16:creationId xmlns:a16="http://schemas.microsoft.com/office/drawing/2014/main" id="{2AE444D2-666D-1843-A2C5-04DA1FAA7631}"/>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4451" y="8876028"/>
            <a:ext cx="3060222" cy="1237635"/>
          </a:xfrm>
          <a:prstGeom prst="rect">
            <a:avLst/>
          </a:prstGeom>
        </p:spPr>
      </p:pic>
      <p:sp>
        <p:nvSpPr>
          <p:cNvPr id="5" name="TextBox 4">
            <a:extLst>
              <a:ext uri="{FF2B5EF4-FFF2-40B4-BE49-F238E27FC236}">
                <a16:creationId xmlns:a16="http://schemas.microsoft.com/office/drawing/2014/main" id="{A694E470-1C98-D845-8656-A7F64A074FC7}"/>
              </a:ext>
            </a:extLst>
          </p:cNvPr>
          <p:cNvSpPr txBox="1"/>
          <p:nvPr/>
        </p:nvSpPr>
        <p:spPr>
          <a:xfrm>
            <a:off x="4876800" y="195344"/>
            <a:ext cx="3942105" cy="1569660"/>
          </a:xfrm>
          <a:prstGeom prst="rect">
            <a:avLst/>
          </a:prstGeom>
          <a:noFill/>
        </p:spPr>
        <p:txBody>
          <a:bodyPr wrap="none" rtlCol="0">
            <a:spAutoFit/>
          </a:bodyPr>
          <a:lstStyle/>
          <a:p>
            <a:r>
              <a:rPr lang="en-GB" sz="9600" dirty="0">
                <a:solidFill>
                  <a:schemeClr val="bg1"/>
                </a:solidFill>
                <a:latin typeface="Freestyle Script" panose="030804020302050B0404" pitchFamily="66" charset="77"/>
              </a:rPr>
              <a:t>Diana </a:t>
            </a:r>
            <a:r>
              <a:rPr lang="en-GB" sz="9600" dirty="0" err="1">
                <a:solidFill>
                  <a:schemeClr val="bg1"/>
                </a:solidFill>
                <a:latin typeface="Freestyle Script" panose="030804020302050B0404" pitchFamily="66" charset="77"/>
              </a:rPr>
              <a:t>Dosik</a:t>
            </a:r>
            <a:endParaRPr lang="en-GB" sz="9600" dirty="0">
              <a:solidFill>
                <a:schemeClr val="bg1"/>
              </a:solidFill>
              <a:latin typeface="Freestyle Script" panose="030804020302050B0404" pitchFamily="66" charset="77"/>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HR Basics: Employee Engagement">
            <a:hlinkClick r:id="" action="ppaction://media"/>
            <a:extLst>
              <a:ext uri="{FF2B5EF4-FFF2-40B4-BE49-F238E27FC236}">
                <a16:creationId xmlns:a16="http://schemas.microsoft.com/office/drawing/2014/main" id="{E733EDDA-84D4-A447-8D1B-229839F9F963}"/>
              </a:ext>
            </a:extLst>
          </p:cNvPr>
          <p:cNvPicPr>
            <a:picLocks noRot="1" noChangeAspect="1"/>
          </p:cNvPicPr>
          <p:nvPr>
            <a:videoFile r:link="rId1"/>
          </p:nvPr>
        </p:nvPicPr>
        <p:blipFill>
          <a:blip r:embed="rId4"/>
          <a:stretch>
            <a:fillRect/>
          </a:stretch>
        </p:blipFill>
        <p:spPr>
          <a:xfrm>
            <a:off x="381000" y="1493012"/>
            <a:ext cx="15092545" cy="8527288"/>
          </a:xfrm>
          <a:prstGeom prst="rect">
            <a:avLst/>
          </a:prstGeom>
        </p:spPr>
      </p:pic>
      <p:sp>
        <p:nvSpPr>
          <p:cNvPr id="3" name="TextBox 2">
            <a:extLst>
              <a:ext uri="{FF2B5EF4-FFF2-40B4-BE49-F238E27FC236}">
                <a16:creationId xmlns:a16="http://schemas.microsoft.com/office/drawing/2014/main" id="{DDB465FE-4AD9-0144-91D0-972DFF67558C}"/>
              </a:ext>
            </a:extLst>
          </p:cNvPr>
          <p:cNvSpPr txBox="1"/>
          <p:nvPr/>
        </p:nvSpPr>
        <p:spPr>
          <a:xfrm>
            <a:off x="15415098" y="169573"/>
            <a:ext cx="2872902" cy="1323439"/>
          </a:xfrm>
          <a:prstGeom prst="rect">
            <a:avLst/>
          </a:prstGeom>
          <a:noFill/>
        </p:spPr>
        <p:txBody>
          <a:bodyPr wrap="none" rtlCol="0">
            <a:spAutoFit/>
          </a:bodyPr>
          <a:lstStyle/>
          <a:p>
            <a:r>
              <a:rPr lang="en-GB" sz="8000" dirty="0"/>
              <a:t>Gallup</a:t>
            </a:r>
          </a:p>
        </p:txBody>
      </p:sp>
    </p:spTree>
    <p:extLst>
      <p:ext uri="{BB962C8B-B14F-4D97-AF65-F5344CB8AC3E}">
        <p14:creationId xmlns:p14="http://schemas.microsoft.com/office/powerpoint/2010/main" val="332642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descr="This is what makes employees happy at work | The Way We Work, a TED series">
            <a:hlinkClick r:id="" action="ppaction://media"/>
            <a:extLst>
              <a:ext uri="{FF2B5EF4-FFF2-40B4-BE49-F238E27FC236}">
                <a16:creationId xmlns:a16="http://schemas.microsoft.com/office/drawing/2014/main" id="{9E9F7114-8E48-6E49-852B-A119AAB739EB}"/>
              </a:ext>
            </a:extLst>
          </p:cNvPr>
          <p:cNvPicPr>
            <a:picLocks noRot="1" noChangeAspect="1"/>
          </p:cNvPicPr>
          <p:nvPr>
            <a:videoFile r:link="rId1"/>
          </p:nvPr>
        </p:nvPicPr>
        <p:blipFill>
          <a:blip r:embed="rId4"/>
          <a:stretch>
            <a:fillRect/>
          </a:stretch>
        </p:blipFill>
        <p:spPr>
          <a:xfrm>
            <a:off x="3494411" y="1866900"/>
            <a:ext cx="14488789" cy="8186166"/>
          </a:xfrm>
          <a:prstGeom prst="rect">
            <a:avLst/>
          </a:prstGeom>
        </p:spPr>
      </p:pic>
      <p:pic>
        <p:nvPicPr>
          <p:cNvPr id="7" name="Picture 6" descr="Logo&#10;&#10;Description automatically generated">
            <a:extLst>
              <a:ext uri="{FF2B5EF4-FFF2-40B4-BE49-F238E27FC236}">
                <a16:creationId xmlns:a16="http://schemas.microsoft.com/office/drawing/2014/main" id="{760158BE-BA31-0E40-8E53-2D48E3445635}"/>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5692" y="8757666"/>
            <a:ext cx="3203054" cy="1295400"/>
          </a:xfrm>
          <a:prstGeom prst="rect">
            <a:avLst/>
          </a:prstGeom>
        </p:spPr>
      </p:pic>
      <p:sp>
        <p:nvSpPr>
          <p:cNvPr id="8" name="TextBox 7">
            <a:extLst>
              <a:ext uri="{FF2B5EF4-FFF2-40B4-BE49-F238E27FC236}">
                <a16:creationId xmlns:a16="http://schemas.microsoft.com/office/drawing/2014/main" id="{3A0DF213-5537-C74C-916D-AAF2ECB8B60F}"/>
              </a:ext>
            </a:extLst>
          </p:cNvPr>
          <p:cNvSpPr txBox="1"/>
          <p:nvPr/>
        </p:nvSpPr>
        <p:spPr>
          <a:xfrm>
            <a:off x="4953000" y="233934"/>
            <a:ext cx="4732386" cy="1323439"/>
          </a:xfrm>
          <a:prstGeom prst="rect">
            <a:avLst/>
          </a:prstGeom>
          <a:noFill/>
        </p:spPr>
        <p:txBody>
          <a:bodyPr wrap="none" rtlCol="0">
            <a:spAutoFit/>
          </a:bodyPr>
          <a:lstStyle/>
          <a:p>
            <a:r>
              <a:rPr lang="en-GB" sz="8000" dirty="0">
                <a:solidFill>
                  <a:schemeClr val="bg1"/>
                </a:solidFill>
                <a:latin typeface="Freestyle Script" panose="030804020302050B0404" pitchFamily="66" charset="77"/>
              </a:rPr>
              <a:t>Michael C. Bush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Employee Engagement - Who's Sinking Your Boat? 2021">
            <a:hlinkClick r:id="" action="ppaction://media"/>
            <a:extLst>
              <a:ext uri="{FF2B5EF4-FFF2-40B4-BE49-F238E27FC236}">
                <a16:creationId xmlns:a16="http://schemas.microsoft.com/office/drawing/2014/main" id="{2877FEA9-7C97-1746-9B94-ADD45514ADE6}"/>
              </a:ext>
            </a:extLst>
          </p:cNvPr>
          <p:cNvPicPr>
            <a:picLocks noRot="1" noChangeAspect="1"/>
          </p:cNvPicPr>
          <p:nvPr>
            <a:videoFile r:link="rId1"/>
          </p:nvPr>
        </p:nvPicPr>
        <p:blipFill>
          <a:blip r:embed="rId4"/>
          <a:stretch>
            <a:fillRect/>
          </a:stretch>
        </p:blipFill>
        <p:spPr>
          <a:xfrm>
            <a:off x="3230071" y="1714500"/>
            <a:ext cx="14702329" cy="8306816"/>
          </a:xfrm>
          <a:prstGeom prst="rect">
            <a:avLst/>
          </a:prstGeom>
        </p:spPr>
      </p:pic>
      <p:pic>
        <p:nvPicPr>
          <p:cNvPr id="5" name="Picture 6">
            <a:extLst>
              <a:ext uri="{FF2B5EF4-FFF2-40B4-BE49-F238E27FC236}">
                <a16:creationId xmlns:a16="http://schemas.microsoft.com/office/drawing/2014/main" id="{ACDBE7B8-8D6D-7842-ACBD-3166B31BFD5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094005">
            <a:off x="348824" y="7165942"/>
            <a:ext cx="2696788" cy="2662465"/>
          </a:xfrm>
          <a:prstGeom prst="rect">
            <a:avLst/>
          </a:prstGeom>
        </p:spPr>
      </p:pic>
    </p:spTree>
    <p:extLst>
      <p:ext uri="{BB962C8B-B14F-4D97-AF65-F5344CB8AC3E}">
        <p14:creationId xmlns:p14="http://schemas.microsoft.com/office/powerpoint/2010/main" val="2681164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A37AE8D-D05C-4E63-9ECB-6A519D09E4F4}"/>
              </a:ext>
            </a:extLst>
          </p:cNvPr>
          <p:cNvSpPr>
            <a:spLocks noGrp="1"/>
          </p:cNvSpPr>
          <p:nvPr>
            <p:ph idx="1"/>
          </p:nvPr>
        </p:nvSpPr>
        <p:spPr>
          <a:xfrm>
            <a:off x="2667000" y="3390900"/>
            <a:ext cx="6802619" cy="5797484"/>
          </a:xfrm>
        </p:spPr>
        <p:txBody>
          <a:bodyPr/>
          <a:lstStyle/>
          <a:p>
            <a:pPr algn="l"/>
            <a:r>
              <a:rPr lang="en-GB" sz="6400" b="0" i="0" dirty="0">
                <a:effectLst/>
                <a:latin typeface="Lato" panose="020F0502020204030203" pitchFamily="34" charset="0"/>
              </a:rPr>
              <a:t>● Satisfied employees are there to </a:t>
            </a:r>
            <a:r>
              <a:rPr lang="en-GB" sz="6400" b="0" i="1" dirty="0">
                <a:effectLst/>
                <a:latin typeface="Lato" panose="020F0502020204030203" pitchFamily="34" charset="0"/>
              </a:rPr>
              <a:t>get</a:t>
            </a:r>
            <a:r>
              <a:rPr lang="en-GB" sz="6400" b="0" i="0" dirty="0">
                <a:effectLst/>
                <a:latin typeface="Lato" panose="020F0502020204030203" pitchFamily="34" charset="0"/>
              </a:rPr>
              <a:t>.</a:t>
            </a:r>
          </a:p>
          <a:p>
            <a:pPr algn="l"/>
            <a:r>
              <a:rPr lang="en-GB" sz="6400" b="0" i="0" dirty="0">
                <a:effectLst/>
                <a:latin typeface="Lato" panose="020F0502020204030203" pitchFamily="34" charset="0"/>
              </a:rPr>
              <a:t>● Engaged employees are there to </a:t>
            </a:r>
            <a:r>
              <a:rPr lang="en-GB" sz="6400" b="0" i="1" dirty="0">
                <a:effectLst/>
                <a:latin typeface="Lato" panose="020F0502020204030203" pitchFamily="34" charset="0"/>
              </a:rPr>
              <a:t>give</a:t>
            </a:r>
            <a:endParaRPr lang="en-GB" sz="6400" dirty="0"/>
          </a:p>
        </p:txBody>
      </p:sp>
      <p:sp>
        <p:nvSpPr>
          <p:cNvPr id="4" name="TextBox 3">
            <a:extLst>
              <a:ext uri="{FF2B5EF4-FFF2-40B4-BE49-F238E27FC236}">
                <a16:creationId xmlns:a16="http://schemas.microsoft.com/office/drawing/2014/main" id="{6980E3B3-D9A5-4CFD-9F66-400151EB9C87}"/>
              </a:ext>
            </a:extLst>
          </p:cNvPr>
          <p:cNvSpPr txBox="1"/>
          <p:nvPr/>
        </p:nvSpPr>
        <p:spPr>
          <a:xfrm>
            <a:off x="10363201" y="7309366"/>
            <a:ext cx="7336018" cy="461665"/>
          </a:xfrm>
          <a:prstGeom prst="rect">
            <a:avLst/>
          </a:prstGeom>
          <a:noFill/>
        </p:spPr>
        <p:txBody>
          <a:bodyPr wrap="square" rtlCol="0">
            <a:spAutoFit/>
          </a:bodyPr>
          <a:lstStyle/>
          <a:p>
            <a:r>
              <a:rPr lang="en-GB" sz="2400" dirty="0">
                <a:solidFill>
                  <a:schemeClr val="bg1"/>
                </a:solidFill>
              </a:rPr>
              <a:t>(Christensen, 2018)</a:t>
            </a:r>
          </a:p>
        </p:txBody>
      </p:sp>
    </p:spTree>
    <p:extLst>
      <p:ext uri="{BB962C8B-B14F-4D97-AF65-F5344CB8AC3E}">
        <p14:creationId xmlns:p14="http://schemas.microsoft.com/office/powerpoint/2010/main" val="12108170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10"/>
          <p:cNvGrpSpPr/>
          <p:nvPr/>
        </p:nvGrpSpPr>
        <p:grpSpPr>
          <a:xfrm>
            <a:off x="636976" y="593942"/>
            <a:ext cx="7259742" cy="2828544"/>
            <a:chOff x="0" y="0"/>
            <a:chExt cx="9679656" cy="3771392"/>
          </a:xfrm>
        </p:grpSpPr>
        <p:grpSp>
          <p:nvGrpSpPr>
            <p:cNvPr id="11" name="Group 11"/>
            <p:cNvGrpSpPr/>
            <p:nvPr/>
          </p:nvGrpSpPr>
          <p:grpSpPr>
            <a:xfrm>
              <a:off x="0" y="1523625"/>
              <a:ext cx="9679656" cy="2247767"/>
              <a:chOff x="0" y="0"/>
              <a:chExt cx="4181309" cy="970965"/>
            </a:xfrm>
          </p:grpSpPr>
          <p:sp>
            <p:nvSpPr>
              <p:cNvPr id="12" name="Freeform 12"/>
              <p:cNvSpPr/>
              <p:nvPr/>
            </p:nvSpPr>
            <p:spPr>
              <a:xfrm>
                <a:off x="0" y="0"/>
                <a:ext cx="4181309" cy="970965"/>
              </a:xfrm>
              <a:custGeom>
                <a:avLst/>
                <a:gdLst/>
                <a:ahLst/>
                <a:cxnLst/>
                <a:rect l="l" t="t" r="r" b="b"/>
                <a:pathLst>
                  <a:path w="4181309" h="970965">
                    <a:moveTo>
                      <a:pt x="0" y="0"/>
                    </a:moveTo>
                    <a:lnTo>
                      <a:pt x="4181309" y="0"/>
                    </a:lnTo>
                    <a:lnTo>
                      <a:pt x="4181309" y="970965"/>
                    </a:lnTo>
                    <a:lnTo>
                      <a:pt x="0" y="970965"/>
                    </a:lnTo>
                    <a:close/>
                  </a:path>
                </a:pathLst>
              </a:custGeom>
              <a:solidFill>
                <a:schemeClr val="accent5"/>
              </a:solidFill>
            </p:spPr>
          </p:sp>
        </p:grpSp>
        <p:sp>
          <p:nvSpPr>
            <p:cNvPr id="13" name="TextBox 13"/>
            <p:cNvSpPr txBox="1"/>
            <p:nvPr/>
          </p:nvSpPr>
          <p:spPr>
            <a:xfrm>
              <a:off x="0" y="114300"/>
              <a:ext cx="9679656" cy="1181947"/>
            </a:xfrm>
            <a:prstGeom prst="rect">
              <a:avLst/>
            </a:prstGeom>
          </p:spPr>
          <p:txBody>
            <a:bodyPr lIns="0" tIns="0" rIns="0" bIns="0" rtlCol="0" anchor="t">
              <a:spAutoFit/>
            </a:bodyPr>
            <a:lstStyle/>
            <a:p>
              <a:pPr>
                <a:lnSpc>
                  <a:spcPts val="6400"/>
                </a:lnSpc>
              </a:pPr>
              <a:r>
                <a:rPr lang="en-US" sz="6400" dirty="0">
                  <a:solidFill>
                    <a:srgbClr val="000000"/>
                  </a:solidFill>
                  <a:latin typeface="Archivo Black"/>
                </a:rPr>
                <a:t>ASSIGNMENT 3</a:t>
              </a:r>
            </a:p>
          </p:txBody>
        </p:sp>
        <p:sp>
          <p:nvSpPr>
            <p:cNvPr id="14" name="TextBox 14"/>
            <p:cNvSpPr txBox="1"/>
            <p:nvPr/>
          </p:nvSpPr>
          <p:spPr>
            <a:xfrm>
              <a:off x="426732" y="2181518"/>
              <a:ext cx="8826191" cy="951031"/>
            </a:xfrm>
            <a:prstGeom prst="rect">
              <a:avLst/>
            </a:prstGeom>
          </p:spPr>
          <p:txBody>
            <a:bodyPr lIns="0" tIns="0" rIns="0" bIns="0" rtlCol="0" anchor="t">
              <a:spAutoFit/>
            </a:bodyPr>
            <a:lstStyle/>
            <a:p>
              <a:pPr>
                <a:lnSpc>
                  <a:spcPts val="2787"/>
                </a:lnSpc>
              </a:pPr>
              <a:r>
                <a:rPr lang="en-US" sz="2533" dirty="0">
                  <a:solidFill>
                    <a:srgbClr val="000000"/>
                  </a:solidFill>
                  <a:latin typeface="Archivo Black"/>
                </a:rPr>
                <a:t>Presentation - 10 minutes</a:t>
              </a:r>
            </a:p>
            <a:p>
              <a:pPr>
                <a:lnSpc>
                  <a:spcPts val="2787"/>
                </a:lnSpc>
              </a:pPr>
              <a:r>
                <a:rPr lang="en-US" sz="2533" dirty="0">
                  <a:solidFill>
                    <a:srgbClr val="000000"/>
                  </a:solidFill>
                  <a:latin typeface="Archivo Black"/>
                </a:rPr>
                <a:t>DEADLINE: W/C 7th March 2022</a:t>
              </a:r>
            </a:p>
          </p:txBody>
        </p:sp>
      </p:grpSp>
      <p:sp>
        <p:nvSpPr>
          <p:cNvPr id="17" name="TextBox 17"/>
          <p:cNvSpPr txBox="1"/>
          <p:nvPr/>
        </p:nvSpPr>
        <p:spPr>
          <a:xfrm>
            <a:off x="8359960" y="2368826"/>
            <a:ext cx="3887716" cy="581087"/>
          </a:xfrm>
          <a:prstGeom prst="rect">
            <a:avLst/>
          </a:prstGeom>
        </p:spPr>
        <p:txBody>
          <a:bodyPr lIns="0" tIns="0" rIns="0" bIns="0" rtlCol="0" anchor="t">
            <a:spAutoFit/>
          </a:bodyPr>
          <a:lstStyle/>
          <a:p>
            <a:pPr algn="ctr">
              <a:lnSpc>
                <a:spcPts val="2314"/>
              </a:lnSpc>
            </a:pPr>
            <a:r>
              <a:rPr lang="en-US" sz="1653">
                <a:solidFill>
                  <a:srgbClr val="000000"/>
                </a:solidFill>
                <a:latin typeface="Trocchi"/>
              </a:rPr>
              <a:t>Assignment Guidelines are available </a:t>
            </a:r>
          </a:p>
          <a:p>
            <a:pPr algn="ctr">
              <a:lnSpc>
                <a:spcPts val="2314"/>
              </a:lnSpc>
            </a:pPr>
            <a:r>
              <a:rPr lang="en-US" sz="1653">
                <a:solidFill>
                  <a:srgbClr val="000000"/>
                </a:solidFill>
                <a:latin typeface="Trocchi"/>
              </a:rPr>
              <a:t>on Moodle, in the Assessment tile.</a:t>
            </a:r>
          </a:p>
        </p:txBody>
      </p:sp>
      <p:sp>
        <p:nvSpPr>
          <p:cNvPr id="18" name="TextBox 18"/>
          <p:cNvSpPr txBox="1"/>
          <p:nvPr/>
        </p:nvSpPr>
        <p:spPr>
          <a:xfrm>
            <a:off x="636976" y="4875362"/>
            <a:ext cx="11947885" cy="2851037"/>
          </a:xfrm>
          <a:prstGeom prst="rect">
            <a:avLst/>
          </a:prstGeom>
        </p:spPr>
        <p:txBody>
          <a:bodyPr lIns="0" tIns="0" rIns="0" bIns="0" rtlCol="0" anchor="t">
            <a:spAutoFit/>
          </a:bodyPr>
          <a:lstStyle/>
          <a:p>
            <a:pPr algn="just">
              <a:lnSpc>
                <a:spcPts val="3168"/>
              </a:lnSpc>
            </a:pPr>
            <a:r>
              <a:rPr lang="en-US" sz="2400" spc="86" dirty="0">
                <a:solidFill>
                  <a:srgbClr val="000000"/>
                </a:solidFill>
                <a:latin typeface="Assistant Regular"/>
              </a:rPr>
              <a:t>A hotel’s employees often are the first </a:t>
            </a:r>
            <a:r>
              <a:rPr lang="en-US" sz="2400" spc="86" dirty="0" err="1">
                <a:solidFill>
                  <a:srgbClr val="000000"/>
                </a:solidFill>
                <a:latin typeface="Assistant Regular"/>
              </a:rPr>
              <a:t>defence</a:t>
            </a:r>
            <a:r>
              <a:rPr lang="en-US" sz="2400" spc="86" dirty="0">
                <a:solidFill>
                  <a:srgbClr val="000000"/>
                </a:solidFill>
                <a:latin typeface="Assistant Regular"/>
              </a:rPr>
              <a:t> in the profitability game. A lack of engagement in their respective roles or during guest interactions can lead to declining customer satisfaction, and in turn, decreasing profitability power. And in such a high-turnover industry as hospitality, successfully engaging with and retaining team members can prove challenging. It is your task, to create a presentation that reflects the importance of employee engagement in the success of a hotel and how to keep the team engaged. </a:t>
            </a:r>
          </a:p>
        </p:txBody>
      </p:sp>
      <p:sp>
        <p:nvSpPr>
          <p:cNvPr id="20" name="Right Arrow 19">
            <a:extLst>
              <a:ext uri="{FF2B5EF4-FFF2-40B4-BE49-F238E27FC236}">
                <a16:creationId xmlns:a16="http://schemas.microsoft.com/office/drawing/2014/main" id="{77B8FB59-C775-2A48-8B46-CAF9B494CAAD}"/>
              </a:ext>
            </a:extLst>
          </p:cNvPr>
          <p:cNvSpPr/>
          <p:nvPr/>
        </p:nvSpPr>
        <p:spPr>
          <a:xfrm>
            <a:off x="8723704" y="1335311"/>
            <a:ext cx="3440861" cy="802699"/>
          </a:xfrm>
          <a:prstGeom prst="rightArrow">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See the source image">
            <a:extLst>
              <a:ext uri="{FF2B5EF4-FFF2-40B4-BE49-F238E27FC236}">
                <a16:creationId xmlns:a16="http://schemas.microsoft.com/office/drawing/2014/main" id="{3B76708A-AF18-44B0-B41B-171274EF2E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9036" y="6658913"/>
            <a:ext cx="4514850" cy="30099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133B3A7F-AA11-40FC-9A3D-DB28AF4029CD}"/>
              </a:ext>
            </a:extLst>
          </p:cNvPr>
          <p:cNvPicPr>
            <a:picLocks noChangeAspect="1"/>
          </p:cNvPicPr>
          <p:nvPr/>
        </p:nvPicPr>
        <p:blipFill rotWithShape="1">
          <a:blip r:embed="rId4"/>
          <a:srcRect l="81250" t="10215" r="2083" b="54254"/>
          <a:stretch/>
        </p:blipFill>
        <p:spPr>
          <a:xfrm>
            <a:off x="13179037" y="1104899"/>
            <a:ext cx="4514849" cy="377046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3">
            <a:extLst>
              <a:ext uri="{FF2B5EF4-FFF2-40B4-BE49-F238E27FC236}">
                <a16:creationId xmlns:a16="http://schemas.microsoft.com/office/drawing/2014/main" id="{8D17469D-F458-064F-926C-F4CB051E4CDE}"/>
              </a:ext>
            </a:extLst>
          </p:cNvPr>
          <p:cNvSpPr txBox="1"/>
          <p:nvPr/>
        </p:nvSpPr>
        <p:spPr>
          <a:xfrm>
            <a:off x="604319" y="2857500"/>
            <a:ext cx="10564424" cy="843693"/>
          </a:xfrm>
          <a:prstGeom prst="rect">
            <a:avLst/>
          </a:prstGeom>
        </p:spPr>
        <p:txBody>
          <a:bodyPr wrap="square" lIns="0" tIns="0" rIns="0" bIns="0" rtlCol="0" anchor="t">
            <a:spAutoFit/>
          </a:bodyPr>
          <a:lstStyle/>
          <a:p>
            <a:pPr>
              <a:lnSpc>
                <a:spcPts val="6400"/>
              </a:lnSpc>
            </a:pPr>
            <a:r>
              <a:rPr lang="en-US" sz="6400" dirty="0">
                <a:solidFill>
                  <a:srgbClr val="000000"/>
                </a:solidFill>
                <a:latin typeface="Archivo Black"/>
              </a:rPr>
              <a:t>IN YOUR OWN TIME…</a:t>
            </a:r>
          </a:p>
        </p:txBody>
      </p:sp>
      <p:pic>
        <p:nvPicPr>
          <p:cNvPr id="3" name="Online Media 2" descr="Employee Engagement Best Practices for 2021">
            <a:hlinkClick r:id="" action="ppaction://media"/>
            <a:extLst>
              <a:ext uri="{FF2B5EF4-FFF2-40B4-BE49-F238E27FC236}">
                <a16:creationId xmlns:a16="http://schemas.microsoft.com/office/drawing/2014/main" id="{390B1370-4BCB-A544-92BC-E0E6326DCB89}"/>
              </a:ext>
            </a:extLst>
          </p:cNvPr>
          <p:cNvPicPr>
            <a:picLocks noRot="1" noChangeAspect="1"/>
          </p:cNvPicPr>
          <p:nvPr>
            <a:videoFile r:link="rId1"/>
          </p:nvPr>
        </p:nvPicPr>
        <p:blipFill>
          <a:blip r:embed="rId4"/>
          <a:stretch>
            <a:fillRect/>
          </a:stretch>
        </p:blipFill>
        <p:spPr>
          <a:xfrm>
            <a:off x="604319" y="4076700"/>
            <a:ext cx="9788730" cy="5530633"/>
          </a:xfrm>
          <a:prstGeom prst="rect">
            <a:avLst/>
          </a:prstGeom>
        </p:spPr>
      </p:pic>
      <p:pic>
        <p:nvPicPr>
          <p:cNvPr id="5" name="Picture 4">
            <a:extLst>
              <a:ext uri="{FF2B5EF4-FFF2-40B4-BE49-F238E27FC236}">
                <a16:creationId xmlns:a16="http://schemas.microsoft.com/office/drawing/2014/main" id="{881EC168-BDCD-3C43-BE42-B4421522F9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8602" y="5033519"/>
            <a:ext cx="7096850" cy="4546600"/>
          </a:xfrm>
          <a:prstGeom prst="rect">
            <a:avLst/>
          </a:prstGeom>
        </p:spPr>
      </p:pic>
    </p:spTree>
    <p:extLst>
      <p:ext uri="{BB962C8B-B14F-4D97-AF65-F5344CB8AC3E}">
        <p14:creationId xmlns:p14="http://schemas.microsoft.com/office/powerpoint/2010/main" val="3912595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776183" y="2051526"/>
            <a:ext cx="16111265" cy="2552174"/>
          </a:xfrm>
          <a:prstGeom prst="rect">
            <a:avLst/>
          </a:prstGeom>
        </p:spPr>
        <p:txBody>
          <a:bodyPr wrap="square" lIns="0" tIns="0" rIns="0" bIns="0" rtlCol="0" anchor="t">
            <a:spAutoFit/>
          </a:bodyPr>
          <a:lstStyle/>
          <a:p>
            <a:pPr>
              <a:lnSpc>
                <a:spcPts val="2519"/>
              </a:lnSpc>
              <a:spcBef>
                <a:spcPct val="0"/>
              </a:spcBef>
            </a:pPr>
            <a:r>
              <a:rPr lang="en-US" sz="2000" dirty="0">
                <a:solidFill>
                  <a:srgbClr val="000000"/>
                </a:solidFill>
                <a:latin typeface="Assistant Regular Bold"/>
              </a:rPr>
              <a:t>Bureau of Labor Statistics (2020) JOB OPENINGS AND LABOR TURNOVER – AUGUST 2020. [online] Available at: https://www.bls.gov/news.release/pdf/jolts.pdf (Accessed: 15 October 2021).</a:t>
            </a:r>
          </a:p>
          <a:p>
            <a:pPr>
              <a:lnSpc>
                <a:spcPts val="2519"/>
              </a:lnSpc>
              <a:spcBef>
                <a:spcPct val="0"/>
              </a:spcBef>
            </a:pPr>
            <a:endParaRPr lang="en-US" sz="2000" dirty="0">
              <a:solidFill>
                <a:srgbClr val="000000"/>
              </a:solidFill>
              <a:latin typeface="Assistant Regular Bold"/>
            </a:endParaRPr>
          </a:p>
          <a:p>
            <a:pPr>
              <a:lnSpc>
                <a:spcPts val="2519"/>
              </a:lnSpc>
              <a:spcBef>
                <a:spcPct val="0"/>
              </a:spcBef>
            </a:pPr>
            <a:r>
              <a:rPr lang="en-GB" sz="2000" dirty="0"/>
              <a:t>Dukes, E (2018) </a:t>
            </a:r>
            <a:r>
              <a:rPr lang="en-GB" sz="2000" i="1" dirty="0"/>
              <a:t>5 Signs That you Need Better Employee Engagement. </a:t>
            </a:r>
            <a:r>
              <a:rPr lang="en-GB" sz="2000" dirty="0"/>
              <a:t>Available at: https://www.iofficecorp.com/blog/employees-engagement-sinking-boa</a:t>
            </a:r>
            <a:r>
              <a:rPr lang="en-GB" sz="2000" dirty="0">
                <a:hlinkClick r:id="rId3">
                  <a:extLst>
                    <a:ext uri="{A12FA001-AC4F-418D-AE19-62706E023703}">
                      <ahyp:hlinkClr xmlns:ahyp="http://schemas.microsoft.com/office/drawing/2018/hyperlinkcolor" val="tx"/>
                    </a:ext>
                  </a:extLst>
                </a:hlinkClick>
              </a:rPr>
              <a:t>t</a:t>
            </a:r>
            <a:r>
              <a:rPr lang="en-GB" sz="2000" dirty="0"/>
              <a:t> ( Accessed: 6 February 2022)</a:t>
            </a:r>
            <a:endParaRPr lang="en-US" sz="2000" dirty="0">
              <a:latin typeface="Assistant Regular Bold"/>
            </a:endParaRPr>
          </a:p>
          <a:p>
            <a:pPr>
              <a:lnSpc>
                <a:spcPts val="2519"/>
              </a:lnSpc>
              <a:spcBef>
                <a:spcPct val="0"/>
              </a:spcBef>
            </a:pPr>
            <a:endParaRPr lang="en-US" sz="2000" dirty="0">
              <a:solidFill>
                <a:srgbClr val="000000"/>
              </a:solidFill>
              <a:latin typeface="Assistant Regular Bold"/>
            </a:endParaRPr>
          </a:p>
          <a:p>
            <a:pPr>
              <a:lnSpc>
                <a:spcPts val="2520"/>
              </a:lnSpc>
              <a:spcBef>
                <a:spcPct val="0"/>
              </a:spcBef>
            </a:pPr>
            <a:r>
              <a:rPr lang="en-US" sz="2000" dirty="0">
                <a:solidFill>
                  <a:srgbClr val="000000"/>
                </a:solidFill>
                <a:latin typeface="Assistant Regular Bold"/>
              </a:rPr>
              <a:t>Industry (2020) 4 Reasons Restaurants Need Mentorship Programs. [online] </a:t>
            </a:r>
            <a:r>
              <a:rPr lang="en-US" sz="2000" dirty="0" err="1">
                <a:solidFill>
                  <a:srgbClr val="000000"/>
                </a:solidFill>
                <a:latin typeface="Assistant Regular Bold"/>
              </a:rPr>
              <a:t>App.industry.co</a:t>
            </a:r>
            <a:r>
              <a:rPr lang="en-US" sz="2000" dirty="0">
                <a:solidFill>
                  <a:srgbClr val="000000"/>
                </a:solidFill>
                <a:latin typeface="Assistant Regular Bold"/>
              </a:rPr>
              <a:t>. Available at: https://</a:t>
            </a:r>
            <a:r>
              <a:rPr lang="en-US" sz="2000" dirty="0" err="1">
                <a:solidFill>
                  <a:srgbClr val="000000"/>
                </a:solidFill>
                <a:latin typeface="Assistant Regular Bold"/>
              </a:rPr>
              <a:t>app.industry.co</a:t>
            </a:r>
            <a:r>
              <a:rPr lang="en-US" sz="2000" dirty="0">
                <a:solidFill>
                  <a:srgbClr val="000000"/>
                </a:solidFill>
                <a:latin typeface="Assistant Regular Bold"/>
              </a:rPr>
              <a:t>/blog/4-reasons-restaurants-need-mentorship-programs (Accessed: 16 October 2021).</a:t>
            </a:r>
          </a:p>
        </p:txBody>
      </p:sp>
      <p:sp>
        <p:nvSpPr>
          <p:cNvPr id="3" name="TextBox 3"/>
          <p:cNvSpPr txBox="1"/>
          <p:nvPr/>
        </p:nvSpPr>
        <p:spPr>
          <a:xfrm>
            <a:off x="776183" y="6022783"/>
            <a:ext cx="16111265" cy="3834576"/>
          </a:xfrm>
          <a:prstGeom prst="rect">
            <a:avLst/>
          </a:prstGeom>
        </p:spPr>
        <p:txBody>
          <a:bodyPr lIns="0" tIns="0" rIns="0" bIns="0" rtlCol="0" anchor="t">
            <a:spAutoFit/>
          </a:bodyPr>
          <a:lstStyle/>
          <a:p>
            <a:pPr algn="just">
              <a:lnSpc>
                <a:spcPts val="2519"/>
              </a:lnSpc>
            </a:pPr>
            <a:r>
              <a:rPr lang="en-US" sz="2000" dirty="0" err="1">
                <a:solidFill>
                  <a:srgbClr val="000000"/>
                </a:solidFill>
                <a:latin typeface="Assistant Regular Bold"/>
              </a:rPr>
              <a:t>Shour</a:t>
            </a:r>
            <a:r>
              <a:rPr lang="en-US" sz="2000" dirty="0">
                <a:solidFill>
                  <a:srgbClr val="000000"/>
                </a:solidFill>
                <a:latin typeface="Assistant Regular Bold"/>
              </a:rPr>
              <a:t>, E. (2020) 11 Shocking Employee Happiness Statistics That Will Blow Your Mind [Infographic]. [online] </a:t>
            </a:r>
            <a:r>
              <a:rPr lang="en-US" sz="2000" dirty="0" err="1">
                <a:solidFill>
                  <a:srgbClr val="000000"/>
                </a:solidFill>
                <a:latin typeface="Assistant Regular Bold"/>
              </a:rPr>
              <a:t>SnackNation</a:t>
            </a:r>
            <a:r>
              <a:rPr lang="en-US" sz="2000" dirty="0">
                <a:solidFill>
                  <a:srgbClr val="000000"/>
                </a:solidFill>
                <a:latin typeface="Assistant Regular Bold"/>
              </a:rPr>
              <a:t>. Available at: https://</a:t>
            </a:r>
            <a:r>
              <a:rPr lang="en-US" sz="2000" dirty="0" err="1">
                <a:solidFill>
                  <a:srgbClr val="000000"/>
                </a:solidFill>
                <a:latin typeface="Assistant Regular Bold"/>
              </a:rPr>
              <a:t>snacknation.com</a:t>
            </a:r>
            <a:r>
              <a:rPr lang="en-US" sz="2000" dirty="0">
                <a:solidFill>
                  <a:srgbClr val="000000"/>
                </a:solidFill>
                <a:latin typeface="Assistant Regular Bold"/>
              </a:rPr>
              <a:t>/blog/employee-happiness/ (Accessed: 15 October 2021).</a:t>
            </a:r>
          </a:p>
          <a:p>
            <a:pPr algn="just">
              <a:lnSpc>
                <a:spcPts val="2519"/>
              </a:lnSpc>
            </a:pPr>
            <a:endParaRPr lang="en-US" sz="2000" dirty="0">
              <a:solidFill>
                <a:srgbClr val="000000"/>
              </a:solidFill>
              <a:latin typeface="Assistant Regular Bold"/>
            </a:endParaRPr>
          </a:p>
          <a:p>
            <a:pPr algn="just">
              <a:lnSpc>
                <a:spcPts val="2519"/>
              </a:lnSpc>
            </a:pPr>
            <a:r>
              <a:rPr lang="en-US" sz="2000" dirty="0">
                <a:solidFill>
                  <a:srgbClr val="000000"/>
                </a:solidFill>
                <a:latin typeface="Assistant Regular Bold"/>
              </a:rPr>
              <a:t>Srinivasan, A. (2018) Gamifying Employee Engagement - HR Daily Advisor. [online] HR Daily Advisor. Available at: https://</a:t>
            </a:r>
            <a:r>
              <a:rPr lang="en-US" sz="2000" dirty="0" err="1">
                <a:solidFill>
                  <a:srgbClr val="000000"/>
                </a:solidFill>
                <a:latin typeface="Assistant Regular Bold"/>
              </a:rPr>
              <a:t>hrdailyadvisor.blr.com</a:t>
            </a:r>
            <a:r>
              <a:rPr lang="en-US" sz="2000" dirty="0">
                <a:solidFill>
                  <a:srgbClr val="000000"/>
                </a:solidFill>
                <a:latin typeface="Assistant Regular Bold"/>
              </a:rPr>
              <a:t>/2018/11/13/gamifying-employee-engagement/ (Accessed: 16 October 2021).</a:t>
            </a:r>
          </a:p>
          <a:p>
            <a:pPr algn="just">
              <a:lnSpc>
                <a:spcPts val="2519"/>
              </a:lnSpc>
            </a:pPr>
            <a:endParaRPr lang="en-US" sz="2000" dirty="0">
              <a:solidFill>
                <a:srgbClr val="000000"/>
              </a:solidFill>
              <a:latin typeface="Assistant Regular Bold"/>
            </a:endParaRPr>
          </a:p>
          <a:p>
            <a:pPr algn="just">
              <a:lnSpc>
                <a:spcPts val="2519"/>
              </a:lnSpc>
              <a:spcBef>
                <a:spcPct val="0"/>
              </a:spcBef>
            </a:pPr>
            <a:r>
              <a:rPr lang="en-US" sz="2000" dirty="0">
                <a:solidFill>
                  <a:srgbClr val="000000"/>
                </a:solidFill>
                <a:latin typeface="Assistant Regular Bold"/>
              </a:rPr>
              <a:t>Tracey, J. B., &amp; </a:t>
            </a:r>
            <a:r>
              <a:rPr lang="en-US" sz="2000" dirty="0" err="1">
                <a:solidFill>
                  <a:srgbClr val="000000"/>
                </a:solidFill>
                <a:latin typeface="Assistant Regular Bold"/>
              </a:rPr>
              <a:t>Hinkin</a:t>
            </a:r>
            <a:r>
              <a:rPr lang="en-US" sz="2000" dirty="0">
                <a:solidFill>
                  <a:srgbClr val="000000"/>
                </a:solidFill>
                <a:latin typeface="Assistant Regular Bold"/>
              </a:rPr>
              <a:t>, T. R. (2006) The costs of employee turnover: When the devil is in the details [Electronic article]. Cornell Hospitality Report, 6(15), 6-13.</a:t>
            </a:r>
          </a:p>
          <a:p>
            <a:pPr algn="just">
              <a:lnSpc>
                <a:spcPts val="2519"/>
              </a:lnSpc>
              <a:spcBef>
                <a:spcPct val="0"/>
              </a:spcBef>
            </a:pPr>
            <a:endParaRPr lang="en-US" sz="2000" dirty="0">
              <a:solidFill>
                <a:srgbClr val="000000"/>
              </a:solidFill>
              <a:latin typeface="Assistant Regular Bold"/>
            </a:endParaRPr>
          </a:p>
          <a:p>
            <a:pPr algn="just">
              <a:lnSpc>
                <a:spcPts val="2520"/>
              </a:lnSpc>
              <a:spcBef>
                <a:spcPct val="0"/>
              </a:spcBef>
            </a:pPr>
            <a:r>
              <a:rPr lang="en-US" sz="2000" dirty="0">
                <a:solidFill>
                  <a:srgbClr val="000000"/>
                </a:solidFill>
                <a:latin typeface="Assistant Regular Bold"/>
              </a:rPr>
              <a:t>7shifts (2019) Study: Data-Backed Ways To Reduce Restaurant Turnover. [online] Restaurant Management &amp; Growth Blog. Available at: https://www.7shifts.com/blog/study-engage-employees-reduce-restaurant-turnover/ (Accessed: 15 October 2021).</a:t>
            </a:r>
          </a:p>
          <a:p>
            <a:pPr algn="just">
              <a:lnSpc>
                <a:spcPts val="2520"/>
              </a:lnSpc>
              <a:spcBef>
                <a:spcPct val="0"/>
              </a:spcBef>
            </a:pPr>
            <a:endParaRPr lang="en-US" sz="2000" dirty="0">
              <a:latin typeface="Assistant Regular Bold"/>
            </a:endParaRPr>
          </a:p>
        </p:txBody>
      </p:sp>
      <p:sp>
        <p:nvSpPr>
          <p:cNvPr id="4" name="TextBox 4"/>
          <p:cNvSpPr txBox="1"/>
          <p:nvPr/>
        </p:nvSpPr>
        <p:spPr>
          <a:xfrm>
            <a:off x="776183" y="4938698"/>
            <a:ext cx="15587600" cy="628570"/>
          </a:xfrm>
          <a:prstGeom prst="rect">
            <a:avLst/>
          </a:prstGeom>
        </p:spPr>
        <p:txBody>
          <a:bodyPr lIns="0" tIns="0" rIns="0" bIns="0" rtlCol="0" anchor="t">
            <a:spAutoFit/>
          </a:bodyPr>
          <a:lstStyle/>
          <a:p>
            <a:pPr algn="just">
              <a:lnSpc>
                <a:spcPts val="2520"/>
              </a:lnSpc>
              <a:spcBef>
                <a:spcPct val="0"/>
              </a:spcBef>
            </a:pPr>
            <a:r>
              <a:rPr lang="en-US" sz="2000" dirty="0">
                <a:solidFill>
                  <a:srgbClr val="000000"/>
                </a:solidFill>
                <a:latin typeface="Assistant Regular Bold"/>
              </a:rPr>
              <a:t>Pryce-Jones, J. (2011) The Five Drivers Of Happiness At Work. [online] WSJ. Available at: https://</a:t>
            </a:r>
            <a:r>
              <a:rPr lang="en-US" sz="2000" dirty="0" err="1">
                <a:solidFill>
                  <a:srgbClr val="000000"/>
                </a:solidFill>
                <a:latin typeface="Assistant Regular Bold"/>
              </a:rPr>
              <a:t>www.wsj.com</a:t>
            </a:r>
            <a:r>
              <a:rPr lang="en-US" sz="2000" dirty="0">
                <a:solidFill>
                  <a:srgbClr val="000000"/>
                </a:solidFill>
                <a:latin typeface="Assistant Regular Bold"/>
              </a:rPr>
              <a:t>/articles/BL-SOURCEB-21785 (Accessed: 15 October 2021).</a:t>
            </a:r>
          </a:p>
        </p:txBody>
      </p:sp>
      <p:sp>
        <p:nvSpPr>
          <p:cNvPr id="5" name="TextBox 5"/>
          <p:cNvSpPr txBox="1"/>
          <p:nvPr/>
        </p:nvSpPr>
        <p:spPr>
          <a:xfrm>
            <a:off x="776183" y="429641"/>
            <a:ext cx="8528386" cy="1083818"/>
          </a:xfrm>
          <a:prstGeom prst="rect">
            <a:avLst/>
          </a:prstGeom>
        </p:spPr>
        <p:txBody>
          <a:bodyPr lIns="0" tIns="0" rIns="0" bIns="0" rtlCol="0" anchor="t">
            <a:spAutoFit/>
          </a:bodyPr>
          <a:lstStyle/>
          <a:p>
            <a:pPr>
              <a:lnSpc>
                <a:spcPts val="8896"/>
              </a:lnSpc>
            </a:pPr>
            <a:r>
              <a:rPr lang="en-US" sz="6400">
                <a:solidFill>
                  <a:srgbClr val="000000"/>
                </a:solidFill>
                <a:latin typeface="Archivo Black Bold"/>
              </a:rPr>
              <a:t>REFERENCES</a:t>
            </a:r>
          </a:p>
        </p:txBody>
      </p:sp>
      <p:pic>
        <p:nvPicPr>
          <p:cNvPr id="6" name="Picture 5" descr="Text&#10;&#10;Description automatically generated">
            <a:extLst>
              <a:ext uri="{FF2B5EF4-FFF2-40B4-BE49-F238E27FC236}">
                <a16:creationId xmlns:a16="http://schemas.microsoft.com/office/drawing/2014/main" id="{50BFA50F-4552-BF4D-B812-685B5AC871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33309" y="108918"/>
            <a:ext cx="5232920" cy="16981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03530F64-381E-4187-A935-6DAE4378F0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647700"/>
            <a:ext cx="12801600" cy="85344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TextBox 2"/>
          <p:cNvSpPr txBox="1"/>
          <p:nvPr/>
        </p:nvSpPr>
        <p:spPr>
          <a:xfrm>
            <a:off x="0" y="2324100"/>
            <a:ext cx="4800600" cy="4910062"/>
          </a:xfrm>
          <a:prstGeom prst="rect">
            <a:avLst/>
          </a:prstGeom>
        </p:spPr>
        <p:txBody>
          <a:bodyPr wrap="square" lIns="0" tIns="0" rIns="0" bIns="0" rtlCol="0" anchor="t">
            <a:spAutoFit/>
          </a:bodyPr>
          <a:lstStyle/>
          <a:p>
            <a:pPr algn="ctr">
              <a:lnSpc>
                <a:spcPts val="3780"/>
              </a:lnSpc>
            </a:pPr>
            <a:r>
              <a:rPr lang="en-US" sz="3400" dirty="0">
                <a:solidFill>
                  <a:schemeClr val="bg1"/>
                </a:solidFill>
                <a:latin typeface="Verdana" panose="020B0604030504040204" pitchFamily="34" charset="0"/>
                <a:ea typeface="Verdana" panose="020B0604030504040204" pitchFamily="34" charset="0"/>
              </a:rPr>
              <a:t>OPERATING HOTEL FACILITIES</a:t>
            </a:r>
          </a:p>
          <a:p>
            <a:pPr algn="ctr">
              <a:lnSpc>
                <a:spcPts val="3780"/>
              </a:lnSpc>
            </a:pPr>
            <a:r>
              <a:rPr lang="en-US" sz="3400" dirty="0">
                <a:solidFill>
                  <a:schemeClr val="bg1"/>
                </a:solidFill>
                <a:latin typeface="Verdana" panose="020B0604030504040204" pitchFamily="34" charset="0"/>
                <a:ea typeface="Verdana" panose="020B0604030504040204" pitchFamily="34" charset="0"/>
              </a:rPr>
              <a:t>BMIH4006</a:t>
            </a:r>
          </a:p>
          <a:p>
            <a:pPr algn="ctr">
              <a:lnSpc>
                <a:spcPts val="7200"/>
              </a:lnSpc>
            </a:pPr>
            <a:r>
              <a:rPr lang="en-US" sz="3400" dirty="0">
                <a:solidFill>
                  <a:schemeClr val="bg1"/>
                </a:solidFill>
                <a:latin typeface="Verdana" panose="020B0604030504040204" pitchFamily="34" charset="0"/>
                <a:ea typeface="Verdana" panose="020B0604030504040204" pitchFamily="34" charset="0"/>
              </a:rPr>
              <a:t>WEEK 6</a:t>
            </a:r>
          </a:p>
          <a:p>
            <a:pPr algn="ctr">
              <a:lnSpc>
                <a:spcPts val="10800"/>
              </a:lnSpc>
            </a:pPr>
            <a:r>
              <a:rPr lang="en-US" sz="3400" dirty="0">
                <a:solidFill>
                  <a:schemeClr val="bg1"/>
                </a:solidFill>
                <a:latin typeface="Verdana" panose="020B0604030504040204" pitchFamily="34" charset="0"/>
                <a:ea typeface="Verdana" panose="020B0604030504040204" pitchFamily="34" charset="0"/>
              </a:rPr>
              <a:t>EMPLOYEE ENGAGEMENT</a:t>
            </a:r>
          </a:p>
        </p:txBody>
      </p:sp>
      <p:sp>
        <p:nvSpPr>
          <p:cNvPr id="3" name="TextBox 2">
            <a:extLst>
              <a:ext uri="{FF2B5EF4-FFF2-40B4-BE49-F238E27FC236}">
                <a16:creationId xmlns:a16="http://schemas.microsoft.com/office/drawing/2014/main" id="{FFE455A6-0C10-4BF9-A241-4D3E7A21E5ED}"/>
              </a:ext>
            </a:extLst>
          </p:cNvPr>
          <p:cNvSpPr txBox="1"/>
          <p:nvPr/>
        </p:nvSpPr>
        <p:spPr>
          <a:xfrm>
            <a:off x="15927614" y="9387897"/>
            <a:ext cx="4038600" cy="369332"/>
          </a:xfrm>
          <a:prstGeom prst="rect">
            <a:avLst/>
          </a:prstGeom>
          <a:noFill/>
        </p:spPr>
        <p:txBody>
          <a:bodyPr wrap="square" rtlCol="0">
            <a:spAutoFit/>
          </a:bodyPr>
          <a:lstStyle/>
          <a:p>
            <a:r>
              <a:rPr lang="en-GB" dirty="0"/>
              <a:t>(Bing Images,2022)</a:t>
            </a:r>
          </a:p>
        </p:txBody>
      </p:sp>
    </p:spTree>
  </p:cSld>
  <p:clrMapOvr>
    <a:masterClrMapping/>
  </p:clrMapOvr>
</p:sld>
</file>

<file path=ppt/theme/theme1.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200_Powerpoint Template Widescreen (1)</Template>
  <TotalTime>0</TotalTime>
  <Words>1067</Words>
  <Application>Microsoft Office PowerPoint</Application>
  <PresentationFormat>Custom</PresentationFormat>
  <Paragraphs>159</Paragraphs>
  <Slides>38</Slides>
  <Notes>26</Notes>
  <HiddenSlides>0</HiddenSlides>
  <MMClips>9</MMClips>
  <ScaleCrop>false</ScaleCrop>
  <HeadingPairs>
    <vt:vector size="6" baseType="variant">
      <vt:variant>
        <vt:lpstr>Fonts Used</vt:lpstr>
      </vt:variant>
      <vt:variant>
        <vt:i4>15</vt:i4>
      </vt:variant>
      <vt:variant>
        <vt:lpstr>Theme</vt:lpstr>
      </vt:variant>
      <vt:variant>
        <vt:i4>21</vt:i4>
      </vt:variant>
      <vt:variant>
        <vt:lpstr>Slide Titles</vt:lpstr>
      </vt:variant>
      <vt:variant>
        <vt:i4>38</vt:i4>
      </vt:variant>
    </vt:vector>
  </HeadingPairs>
  <TitlesOfParts>
    <vt:vector size="74" baseType="lpstr">
      <vt:lpstr>Verdana</vt:lpstr>
      <vt:lpstr>Archivo Black</vt:lpstr>
      <vt:lpstr>Freestyle Script</vt:lpstr>
      <vt:lpstr>Archivo Black Bold</vt:lpstr>
      <vt:lpstr>Assistant Regular</vt:lpstr>
      <vt:lpstr>Calibri Light</vt:lpstr>
      <vt:lpstr>Muli Regular</vt:lpstr>
      <vt:lpstr>Calibri</vt:lpstr>
      <vt:lpstr>Muli Regular Bold</vt:lpstr>
      <vt:lpstr>Muli Bold</vt:lpstr>
      <vt:lpstr>Trocchi</vt:lpstr>
      <vt:lpstr>Assistant Regular Bold</vt:lpstr>
      <vt:lpstr>Lato</vt:lpstr>
      <vt:lpstr>Arial</vt:lpstr>
      <vt:lpstr>Carlsons Script</vt:lpstr>
      <vt:lpstr>UWTSD 200_Title Page 2</vt:lpstr>
      <vt:lpstr>UWTSD 200 Holding Page</vt:lpstr>
      <vt:lpstr>UWTSD 200_Title Page</vt:lpstr>
      <vt:lpstr>UWTSD 200_Title Page 1</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Agenda</vt:lpstr>
      <vt:lpstr>PowerPoint Presentation</vt:lpstr>
      <vt:lpstr>PowerPoint Presentation</vt:lpstr>
      <vt:lpstr>5 Reasons why your employees are more important than your guests</vt:lpstr>
      <vt:lpstr>PowerPoint Presentation</vt:lpstr>
      <vt:lpstr>PowerPoint Presentation</vt:lpstr>
      <vt:lpstr>PowerPoint Presentation</vt:lpstr>
      <vt:lpstr>Disengaged</vt:lpstr>
      <vt:lpstr>What does great employee engagement look like?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Engagement - Week 4</dc:title>
  <dc:creator>Kathryn Roberts</dc:creator>
  <cp:lastModifiedBy>Ryan Peters</cp:lastModifiedBy>
  <cp:revision>9</cp:revision>
  <dcterms:created xsi:type="dcterms:W3CDTF">2006-08-16T00:00:00Z</dcterms:created>
  <dcterms:modified xsi:type="dcterms:W3CDTF">2022-02-11T17:45:23Z</dcterms:modified>
  <dc:identifier>DAEKqMm9J2g</dc:identifier>
</cp:coreProperties>
</file>