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3"/>
  </p:notesMasterIdLst>
  <p:handoutMasterIdLst>
    <p:handoutMasterId r:id="rId24"/>
  </p:handoutMasterIdLst>
  <p:sldIdLst>
    <p:sldId id="305" r:id="rId6"/>
    <p:sldId id="265" r:id="rId7"/>
    <p:sldId id="287" r:id="rId8"/>
    <p:sldId id="303" r:id="rId9"/>
    <p:sldId id="271" r:id="rId10"/>
    <p:sldId id="293" r:id="rId11"/>
    <p:sldId id="294" r:id="rId12"/>
    <p:sldId id="295" r:id="rId13"/>
    <p:sldId id="296" r:id="rId14"/>
    <p:sldId id="297" r:id="rId15"/>
    <p:sldId id="298" r:id="rId16"/>
    <p:sldId id="299" r:id="rId17"/>
    <p:sldId id="301" r:id="rId18"/>
    <p:sldId id="304" r:id="rId19"/>
    <p:sldId id="300" r:id="rId20"/>
    <p:sldId id="302" r:id="rId21"/>
    <p:sldId id="292" r:id="rId22"/>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1736B9"/>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32" autoAdjust="0"/>
    <p:restoredTop sz="94660"/>
  </p:normalViewPr>
  <p:slideViewPr>
    <p:cSldViewPr>
      <p:cViewPr varScale="1">
        <p:scale>
          <a:sx n="73" d="100"/>
          <a:sy n="73" d="100"/>
        </p:scale>
        <p:origin x="1236"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20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27250547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342524279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3753547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2</a:t>
            </a:fld>
            <a:endParaRPr lang="en-US"/>
          </a:p>
        </p:txBody>
      </p:sp>
    </p:spTree>
    <p:extLst>
      <p:ext uri="{BB962C8B-B14F-4D97-AF65-F5344CB8AC3E}">
        <p14:creationId xmlns:p14="http://schemas.microsoft.com/office/powerpoint/2010/main" val="1559914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716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76324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159325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708220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957669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2370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486909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428833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2240600036"/>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596127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80728"/>
            <a:ext cx="7772400" cy="2387600"/>
          </a:xfrm>
        </p:spPr>
        <p:txBody>
          <a:bodyPr>
            <a:normAutofit/>
          </a:bodyPr>
          <a:lstStyle/>
          <a:p>
            <a:r>
              <a:rPr lang="en-US" sz="3600" b="1" dirty="0"/>
              <a:t>Chapter </a:t>
            </a:r>
            <a:r>
              <a:rPr lang="en-US" sz="3600" b="1" dirty="0" smtClean="0"/>
              <a:t>15</a:t>
            </a:r>
          </a:p>
        </p:txBody>
      </p:sp>
      <p:sp>
        <p:nvSpPr>
          <p:cNvPr id="4099" name="Rectangle 9"/>
          <p:cNvSpPr>
            <a:spLocks noGrp="1" noChangeArrowheads="1"/>
          </p:cNvSpPr>
          <p:nvPr>
            <p:ph type="subTitle" idx="1"/>
          </p:nvPr>
        </p:nvSpPr>
        <p:spPr/>
        <p:txBody>
          <a:bodyPr>
            <a:normAutofit/>
          </a:bodyPr>
          <a:lstStyle/>
          <a:p>
            <a:r>
              <a:rPr lang="en-US" sz="3600" b="1" dirty="0"/>
              <a:t>Sustainable </a:t>
            </a:r>
            <a:r>
              <a:rPr lang="en-US" sz="3600" b="1" dirty="0" smtClean="0"/>
              <a:t>consumption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normAutofit/>
          </a:bodyPr>
          <a:lstStyle/>
          <a:p>
            <a:r>
              <a:rPr lang="en-GB" dirty="0" smtClean="0"/>
              <a:t>Explain the historical perspective on how sustainable consumption has developed</a:t>
            </a:r>
          </a:p>
          <a:p>
            <a:r>
              <a:rPr lang="en-GB" dirty="0" smtClean="0"/>
              <a:t>Describe the importance of some of the principles of sustainable consumption</a:t>
            </a:r>
          </a:p>
          <a:p>
            <a:r>
              <a:rPr lang="en-GB" dirty="0" smtClean="0"/>
              <a:t>Explain the relevance of ecological modernisation to our lives in the 21st century</a:t>
            </a:r>
          </a:p>
          <a:p>
            <a:r>
              <a:rPr lang="en-GB" dirty="0" smtClean="0"/>
              <a:t>Explain the key elements of the human impact on the environment</a:t>
            </a:r>
          </a:p>
          <a:p>
            <a:pPr marL="0" indent="0">
              <a:buNone/>
            </a:pPr>
            <a:endParaRPr lang="en-US" dirty="0" smtClean="0"/>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normAutofit/>
          </a:bodyPr>
          <a:lstStyle/>
          <a:p>
            <a:r>
              <a:rPr lang="en-GB" dirty="0" smtClean="0"/>
              <a:t>Describe the approaches taken towards social sustainability</a:t>
            </a:r>
          </a:p>
          <a:p>
            <a:r>
              <a:rPr lang="en-GB" dirty="0" smtClean="0"/>
              <a:t>Provide some examples of green-washing seen in marketing communications</a:t>
            </a:r>
          </a:p>
          <a:p>
            <a:r>
              <a:rPr lang="en-GB" dirty="0" smtClean="0"/>
              <a:t>Explain the relevance of anti-consumerism, the ecological footprint, over consumption and simple living</a:t>
            </a:r>
          </a:p>
          <a:p>
            <a:r>
              <a:rPr lang="en-GB" dirty="0" smtClean="0"/>
              <a:t>Describe the impacts of hyper-consumption</a:t>
            </a:r>
          </a:p>
          <a:p>
            <a:endParaRPr lang="en-US" dirty="0" smtClean="0"/>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extLst>
      <p:ext uri="{BB962C8B-B14F-4D97-AF65-F5344CB8AC3E}">
        <p14:creationId xmlns:p14="http://schemas.microsoft.com/office/powerpoint/2010/main" val="3821734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Introduction</a:t>
            </a:r>
          </a:p>
        </p:txBody>
      </p:sp>
      <p:sp>
        <p:nvSpPr>
          <p:cNvPr id="5123" name="Rectangle 3"/>
          <p:cNvSpPr>
            <a:spLocks noGrp="1" noChangeArrowheads="1"/>
          </p:cNvSpPr>
          <p:nvPr>
            <p:ph idx="1"/>
          </p:nvPr>
        </p:nvSpPr>
        <p:spPr/>
        <p:txBody>
          <a:bodyPr/>
          <a:lstStyle/>
          <a:p>
            <a:r>
              <a:rPr lang="en-GB" dirty="0" smtClean="0"/>
              <a:t>Sustainable consumption (SC) is the study of resource and energy use (domestic or otherwise) and it complements analyses of production and its processes. </a:t>
            </a:r>
          </a:p>
          <a:p>
            <a:r>
              <a:rPr lang="en-GB" dirty="0" smtClean="0"/>
              <a:t>As the term sustainability would imply, those who study SC seek to apply the concept of ‘continuance’; the capacity to meet both present and future human generational needs. </a:t>
            </a:r>
          </a:p>
          <a:p>
            <a:r>
              <a:rPr lang="en-GB" dirty="0" smtClean="0"/>
              <a:t>Thus it is about promoting resource and energy efficiency, sustainable infrastructure, and providing access to basic services, green and decent jobs and a better quality of life for all. </a:t>
            </a:r>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r>
              <a:rPr lang="en-GB" dirty="0" smtClean="0"/>
              <a:t>The definition proposed by the 1994 Oslo Symposium on Sustainable Consumption defines it as:</a:t>
            </a:r>
          </a:p>
          <a:p>
            <a:pPr lvl="1"/>
            <a:r>
              <a:rPr lang="en-GB" dirty="0" smtClean="0"/>
              <a:t>‘the use of services and related products which respond to basic needs and bring a better quality of life while minimizing the use of natural resources and toxic materials as well as emissions of waste and pollutants over the life cycle of the service or product so as not to jeopardize the needs of future generations’</a:t>
            </a:r>
          </a:p>
          <a:p>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Attitude-behaviour or values-action gap </a:t>
            </a:r>
            <a:endParaRPr lang="en-GB" dirty="0"/>
          </a:p>
        </p:txBody>
      </p:sp>
      <p:sp>
        <p:nvSpPr>
          <p:cNvPr id="3" name="Content Placeholder 2"/>
          <p:cNvSpPr>
            <a:spLocks noGrp="1"/>
          </p:cNvSpPr>
          <p:nvPr>
            <p:ph idx="1"/>
          </p:nvPr>
        </p:nvSpPr>
        <p:spPr/>
        <p:txBody>
          <a:bodyPr>
            <a:normAutofit lnSpcReduction="10000"/>
          </a:bodyPr>
          <a:lstStyle/>
          <a:p>
            <a:r>
              <a:rPr lang="en-GB" dirty="0" smtClean="0"/>
              <a:t>The attitude-behaviour or values-action gap describes a significant obstacle to changes in individual customer behaviour. </a:t>
            </a:r>
          </a:p>
          <a:p>
            <a:r>
              <a:rPr lang="en-GB" dirty="0" smtClean="0"/>
              <a:t>Many consumers are well aware of the importance of their consumption choices and care about environmental issues; however, most of them do not translate their concerns into their consumption patterns as the purchase-decision- making process is highly complicated and relies on, for example, social, political and psychological factors. </a:t>
            </a:r>
          </a:p>
          <a:p>
            <a:r>
              <a:rPr lang="en-GB" dirty="0" smtClean="0"/>
              <a:t>Young (2010) identified a lack of time for research, high prices, a lack of information and the cognitive effort needed as the main barriers when it came to green consumption choices.</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Incas of Peru</a:t>
            </a:r>
            <a:endParaRPr lang="en-GB" dirty="0"/>
          </a:p>
        </p:txBody>
      </p:sp>
      <p:sp>
        <p:nvSpPr>
          <p:cNvPr id="3" name="Content Placeholder 2"/>
          <p:cNvSpPr>
            <a:spLocks noGrp="1"/>
          </p:cNvSpPr>
          <p:nvPr>
            <p:ph idx="1"/>
          </p:nvPr>
        </p:nvSpPr>
        <p:spPr/>
        <p:txBody>
          <a:bodyPr/>
          <a:lstStyle/>
          <a:p>
            <a:r>
              <a:rPr lang="en-GB" dirty="0" smtClean="0"/>
              <a:t>The Incas of Peru, who are undoubtedly one of the most admired of ancient civilisations, also believed in intergenerational equity. They felt that any societal decision should be taken with three perspectives in mind:</a:t>
            </a:r>
          </a:p>
          <a:p>
            <a:pPr lvl="1"/>
            <a:r>
              <a:rPr lang="en-GB" dirty="0" smtClean="0"/>
              <a:t>How will this affect us, here and now?</a:t>
            </a:r>
          </a:p>
          <a:p>
            <a:pPr lvl="1"/>
            <a:r>
              <a:rPr lang="en-GB" dirty="0" smtClean="0"/>
              <a:t>How will our decision affect future, yet unborn, generations?</a:t>
            </a:r>
          </a:p>
          <a:p>
            <a:pPr lvl="1"/>
            <a:r>
              <a:rPr lang="en-GB" dirty="0" smtClean="0"/>
              <a:t>How would our departed loved ones have reacted to the decisions we are about to take?</a:t>
            </a:r>
          </a:p>
          <a:p>
            <a:r>
              <a:rPr lang="en-GB" dirty="0" smtClean="0"/>
              <a:t>It is an interesting way to view decision-making, especially in the context of sustainable consumption.</a:t>
            </a:r>
          </a:p>
          <a:p>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triple bottom line</a:t>
            </a:r>
            <a:endParaRPr lang="en-GB" dirty="0"/>
          </a:p>
        </p:txBody>
      </p:sp>
      <p:pic>
        <p:nvPicPr>
          <p:cNvPr id="1026" name="Picture 2"/>
          <p:cNvPicPr>
            <a:picLocks noChangeAspect="1" noChangeArrowheads="1"/>
          </p:cNvPicPr>
          <p:nvPr/>
        </p:nvPicPr>
        <p:blipFill>
          <a:blip r:embed="rId2"/>
          <a:srcRect/>
          <a:stretch>
            <a:fillRect/>
          </a:stretch>
        </p:blipFill>
        <p:spPr bwMode="auto">
          <a:xfrm>
            <a:off x="2339752" y="1872655"/>
            <a:ext cx="5046336" cy="4364657"/>
          </a:xfrm>
          <a:prstGeom prst="rect">
            <a:avLst/>
          </a:prstGeom>
          <a:noFill/>
          <a:ln w="9525">
            <a:noFill/>
            <a:miter lim="800000"/>
            <a:headEnd/>
            <a:tailEnd/>
          </a:ln>
          <a:effectLst/>
        </p:spPr>
      </p:pic>
      <p:sp>
        <p:nvSpPr>
          <p:cNvPr id="3" name="Slide Number Placeholder 2"/>
          <p:cNvSpPr>
            <a:spLocks noGrp="1"/>
          </p:cNvSpPr>
          <p:nvPr>
            <p:ph type="sldNum" sz="quarter" idx="12"/>
          </p:nvPr>
        </p:nvSpPr>
        <p:spPr/>
        <p:txBody>
          <a:bodyPr/>
          <a:lstStyle/>
          <a:p>
            <a:fld id="{C439CF85-8457-400C-A4F9-DC61A400AE11}"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Nested diagram of sustainability </a:t>
            </a:r>
            <a:endParaRPr lang="en-GB" dirty="0"/>
          </a:p>
        </p:txBody>
      </p:sp>
      <p:pic>
        <p:nvPicPr>
          <p:cNvPr id="2050" name="Picture 2"/>
          <p:cNvPicPr>
            <a:picLocks noChangeAspect="1" noChangeArrowheads="1"/>
          </p:cNvPicPr>
          <p:nvPr/>
        </p:nvPicPr>
        <p:blipFill>
          <a:blip r:embed="rId2"/>
          <a:srcRect/>
          <a:stretch>
            <a:fillRect/>
          </a:stretch>
        </p:blipFill>
        <p:spPr bwMode="auto">
          <a:xfrm>
            <a:off x="1530350" y="2060848"/>
            <a:ext cx="6083300" cy="3919537"/>
          </a:xfrm>
          <a:prstGeom prst="rect">
            <a:avLst/>
          </a:prstGeom>
          <a:noFill/>
          <a:ln w="9525">
            <a:noFill/>
            <a:miter lim="800000"/>
            <a:headEnd/>
            <a:tailEnd/>
          </a:ln>
          <a:effectLst/>
        </p:spPr>
      </p:pic>
      <p:sp>
        <p:nvSpPr>
          <p:cNvPr id="3" name="Slide Number Placeholder 2"/>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Hawkes (2001) </a:t>
            </a:r>
            <a:r>
              <a:rPr lang="en-US" dirty="0"/>
              <a:t>–</a:t>
            </a:r>
            <a:r>
              <a:rPr lang="en-GB" dirty="0" smtClean="0"/>
              <a:t> ‘Fourth Pillar’ model </a:t>
            </a:r>
            <a:endParaRPr lang="en-GB" dirty="0"/>
          </a:p>
        </p:txBody>
      </p:sp>
      <p:pic>
        <p:nvPicPr>
          <p:cNvPr id="3074" name="Picture 2"/>
          <p:cNvPicPr>
            <a:picLocks noChangeAspect="1" noChangeArrowheads="1"/>
          </p:cNvPicPr>
          <p:nvPr/>
        </p:nvPicPr>
        <p:blipFill>
          <a:blip r:embed="rId2"/>
          <a:srcRect/>
          <a:stretch>
            <a:fillRect/>
          </a:stretch>
        </p:blipFill>
        <p:spPr bwMode="auto">
          <a:xfrm>
            <a:off x="1277144" y="2348880"/>
            <a:ext cx="6589712" cy="3713162"/>
          </a:xfrm>
          <a:prstGeom prst="rect">
            <a:avLst/>
          </a:prstGeom>
          <a:noFill/>
          <a:ln w="9525">
            <a:noFill/>
            <a:miter lim="800000"/>
            <a:headEnd/>
            <a:tailEnd/>
          </a:ln>
          <a:effectLst/>
        </p:spPr>
      </p:pic>
      <p:sp>
        <p:nvSpPr>
          <p:cNvPr id="3" name="Slide Number Placeholder 2"/>
          <p:cNvSpPr>
            <a:spLocks noGrp="1"/>
          </p:cNvSpPr>
          <p:nvPr>
            <p:ph type="sldNum" sz="quarter" idx="12"/>
          </p:nvPr>
        </p:nvSpPr>
        <p:spPr/>
        <p:txBody>
          <a:bodyPr/>
          <a:lstStyle/>
          <a:p>
            <a:fld id="{C439CF85-8457-400C-A4F9-DC61A400AE11}"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sustainable consumption</a:t>
            </a:r>
            <a:endParaRPr lang="en-GB" dirty="0"/>
          </a:p>
        </p:txBody>
      </p:sp>
      <p:sp>
        <p:nvSpPr>
          <p:cNvPr id="3" name="Content Placeholder 2"/>
          <p:cNvSpPr>
            <a:spLocks noGrp="1"/>
          </p:cNvSpPr>
          <p:nvPr>
            <p:ph idx="1"/>
          </p:nvPr>
        </p:nvSpPr>
        <p:spPr/>
        <p:txBody>
          <a:bodyPr/>
          <a:lstStyle/>
          <a:p>
            <a:r>
              <a:rPr lang="en-GB" dirty="0" smtClean="0"/>
              <a:t>Earth system governance</a:t>
            </a:r>
          </a:p>
          <a:p>
            <a:r>
              <a:rPr lang="en-GB" dirty="0" smtClean="0"/>
              <a:t>Ecological modernisation</a:t>
            </a:r>
          </a:p>
          <a:p>
            <a:r>
              <a:rPr lang="en-GB" dirty="0" smtClean="0"/>
              <a:t>Human impact on the environment</a:t>
            </a:r>
          </a:p>
          <a:p>
            <a:r>
              <a:rPr lang="en-GB" dirty="0" smtClean="0"/>
              <a:t>Social sustainability</a:t>
            </a:r>
          </a:p>
          <a:p>
            <a:r>
              <a:rPr lang="en-GB" dirty="0" smtClean="0"/>
              <a:t>Environmentalism</a:t>
            </a:r>
          </a:p>
          <a:p>
            <a:r>
              <a:rPr lang="en-GB" dirty="0" smtClean="0"/>
              <a:t>Greenwashing</a:t>
            </a:r>
          </a:p>
        </p:txBody>
      </p:sp>
      <p:sp>
        <p:nvSpPr>
          <p:cNvPr id="4" name="Slide Number Placeholder 3"/>
          <p:cNvSpPr>
            <a:spLocks noGrp="1"/>
          </p:cNvSpPr>
          <p:nvPr>
            <p:ph type="sldNum" sz="quarter" idx="12"/>
          </p:nvPr>
        </p:nvSpPr>
        <p:spPr/>
        <p:txBody>
          <a:bodyPr/>
          <a:lstStyle/>
          <a:p>
            <a:fld id="{C439CF85-8457-400C-A4F9-DC61A400AE11}"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Consumption and anti-consumerism</a:t>
            </a:r>
            <a:endParaRPr lang="en-GB" dirty="0"/>
          </a:p>
        </p:txBody>
      </p:sp>
      <p:sp>
        <p:nvSpPr>
          <p:cNvPr id="3" name="Content Placeholder 2"/>
          <p:cNvSpPr>
            <a:spLocks noGrp="1"/>
          </p:cNvSpPr>
          <p:nvPr>
            <p:ph idx="1"/>
          </p:nvPr>
        </p:nvSpPr>
        <p:spPr/>
        <p:txBody>
          <a:bodyPr>
            <a:normAutofit/>
          </a:bodyPr>
          <a:lstStyle/>
          <a:p>
            <a:r>
              <a:rPr lang="en-GB" dirty="0" smtClean="0"/>
              <a:t>Anti-consumerism </a:t>
            </a:r>
            <a:r>
              <a:rPr lang="en-US" sz="2400" b="1" dirty="0" smtClean="0">
                <a:latin typeface="Arial" pitchFamily="34" charset="0"/>
                <a:ea typeface="Times New Roman" pitchFamily="18" charset="0"/>
                <a:cs typeface="Arial" pitchFamily="34" charset="0"/>
              </a:rPr>
              <a:t>– </a:t>
            </a:r>
            <a:r>
              <a:rPr lang="en-GB" dirty="0" smtClean="0"/>
              <a:t>a socio-political ideology that is opposed to consumerism, the continual buying and consuming of material possessions. </a:t>
            </a:r>
          </a:p>
          <a:p>
            <a:r>
              <a:rPr lang="en-GB" dirty="0" smtClean="0"/>
              <a:t>Concerned with the private actions of business corporations in pursuit of financial and economic goals at the expense of the public welfare, especially in matters of environmental protection, social stratification, and ethics in the governing of a society. </a:t>
            </a:r>
          </a:p>
        </p:txBody>
      </p:sp>
      <p:sp>
        <p:nvSpPr>
          <p:cNvPr id="4" name="Slide Number Placeholder 3"/>
          <p:cNvSpPr>
            <a:spLocks noGrp="1"/>
          </p:cNvSpPr>
          <p:nvPr>
            <p:ph type="sldNum" sz="quarter" idx="12"/>
          </p:nvPr>
        </p:nvSpPr>
        <p:spPr/>
        <p:txBody>
          <a:bodyPr/>
          <a:lstStyle/>
          <a:p>
            <a:fld id="{C439CF85-8457-400C-A4F9-DC61A400AE11}"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Consumption and anti-consumerism</a:t>
            </a:r>
            <a:endParaRPr lang="en-GB" dirty="0"/>
          </a:p>
        </p:txBody>
      </p:sp>
      <p:sp>
        <p:nvSpPr>
          <p:cNvPr id="3" name="Content Placeholder 2"/>
          <p:cNvSpPr>
            <a:spLocks noGrp="1"/>
          </p:cNvSpPr>
          <p:nvPr>
            <p:ph idx="1"/>
          </p:nvPr>
        </p:nvSpPr>
        <p:spPr/>
        <p:txBody>
          <a:bodyPr>
            <a:normAutofit/>
          </a:bodyPr>
          <a:lstStyle/>
          <a:p>
            <a:r>
              <a:rPr lang="en-GB" dirty="0" smtClean="0"/>
              <a:t>In politics, anti-consumerism overlaps with environmental activism, anti-globalisation, and animal-rights activism; moreover, a conceptual variation of anti-consumerism is post-consumerism, living in a material way that transcends consumerism. </a:t>
            </a:r>
          </a:p>
          <a:p>
            <a:r>
              <a:rPr lang="en-GB" dirty="0" err="1" smtClean="0"/>
              <a:t>Faria</a:t>
            </a:r>
            <a:r>
              <a:rPr lang="en-GB" dirty="0" smtClean="0"/>
              <a:t> and </a:t>
            </a:r>
            <a:r>
              <a:rPr lang="en-GB" dirty="0" err="1" smtClean="0"/>
              <a:t>Hemais</a:t>
            </a:r>
            <a:r>
              <a:rPr lang="en-GB" dirty="0" smtClean="0"/>
              <a:t> (2018) have historicised this well.</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t>14</a:t>
            </a:fld>
            <a:endParaRPr lang="en-US"/>
          </a:p>
        </p:txBody>
      </p:sp>
    </p:spTree>
    <p:extLst>
      <p:ext uri="{BB962C8B-B14F-4D97-AF65-F5344CB8AC3E}">
        <p14:creationId xmlns:p14="http://schemas.microsoft.com/office/powerpoint/2010/main" val="3016862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Consumption</a:t>
            </a:r>
            <a:endParaRPr lang="en-GB" dirty="0"/>
          </a:p>
        </p:txBody>
      </p:sp>
      <p:sp>
        <p:nvSpPr>
          <p:cNvPr id="3" name="Content Placeholder 2"/>
          <p:cNvSpPr>
            <a:spLocks noGrp="1"/>
          </p:cNvSpPr>
          <p:nvPr>
            <p:ph idx="1"/>
          </p:nvPr>
        </p:nvSpPr>
        <p:spPr/>
        <p:txBody>
          <a:bodyPr/>
          <a:lstStyle/>
          <a:p>
            <a:r>
              <a:rPr lang="en-GB" dirty="0" smtClean="0"/>
              <a:t>Anti-consumerism</a:t>
            </a:r>
          </a:p>
          <a:p>
            <a:r>
              <a:rPr lang="en-GB" dirty="0" smtClean="0"/>
              <a:t>Ecological footprint</a:t>
            </a:r>
          </a:p>
          <a:p>
            <a:r>
              <a:rPr lang="en-GB" dirty="0" smtClean="0"/>
              <a:t>Over consumption</a:t>
            </a:r>
          </a:p>
          <a:p>
            <a:r>
              <a:rPr lang="en-GB" dirty="0" smtClean="0"/>
              <a:t>Simple living</a:t>
            </a:r>
          </a:p>
          <a:p>
            <a:r>
              <a:rPr lang="en-GB" dirty="0" smtClean="0"/>
              <a:t>Hyper-consumption</a:t>
            </a:r>
          </a:p>
        </p:txBody>
      </p:sp>
      <p:sp>
        <p:nvSpPr>
          <p:cNvPr id="4" name="Slide Number Placeholder 3"/>
          <p:cNvSpPr>
            <a:spLocks noGrp="1"/>
          </p:cNvSpPr>
          <p:nvPr>
            <p:ph type="sldNum" sz="quarter" idx="12"/>
          </p:nvPr>
        </p:nvSpPr>
        <p:spPr/>
        <p:txBody>
          <a:bodyPr/>
          <a:lstStyle/>
          <a:p>
            <a:fld id="{C439CF85-8457-400C-A4F9-DC61A400AE11}" type="slidenum">
              <a:rPr lang="en-US" smtClean="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Sustainability marketing myopia</a:t>
            </a:r>
            <a:endParaRPr lang="en-GB" dirty="0"/>
          </a:p>
        </p:txBody>
      </p:sp>
      <p:sp>
        <p:nvSpPr>
          <p:cNvPr id="3" name="Content Placeholder 2"/>
          <p:cNvSpPr>
            <a:spLocks noGrp="1"/>
          </p:cNvSpPr>
          <p:nvPr>
            <p:ph idx="1"/>
          </p:nvPr>
        </p:nvSpPr>
        <p:spPr/>
        <p:txBody>
          <a:bodyPr/>
          <a:lstStyle/>
          <a:p>
            <a:r>
              <a:rPr lang="en-GB" dirty="0" smtClean="0"/>
              <a:t>Marketing myopia theory was originally proposed in 1960 by American economist Theodore Levitt.</a:t>
            </a:r>
          </a:p>
          <a:p>
            <a:r>
              <a:rPr lang="en-GB" dirty="0" smtClean="0"/>
              <a:t>Green marketing is the marketing of products that are presumed to be environmentally safe. </a:t>
            </a:r>
          </a:p>
          <a:p>
            <a:r>
              <a:rPr lang="en-GB" dirty="0" smtClean="0"/>
              <a:t>Sustainability marketing aims at marketing sustainable products and services that ‘satisfy customer needs and significantly improve the social and environmental performance along the whole life cycle’.</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lstStyle/>
          <a:p>
            <a:r>
              <a:rPr lang="en-GB" dirty="0" smtClean="0"/>
              <a:t>Acknowledge interconnections at all levels within the biosphere</a:t>
            </a:r>
          </a:p>
          <a:p>
            <a:r>
              <a:rPr lang="en-GB" dirty="0" smtClean="0"/>
              <a:t>Acknowledge that there are limits to growth</a:t>
            </a:r>
          </a:p>
          <a:p>
            <a:r>
              <a:rPr lang="en-GB" dirty="0" smtClean="0"/>
              <a:t>Remember that prevention is better than cure</a:t>
            </a:r>
          </a:p>
          <a:p>
            <a:r>
              <a:rPr lang="en-GB" dirty="0" smtClean="0"/>
              <a:t>Work to improve intergenerational equity</a:t>
            </a:r>
          </a:p>
          <a:p>
            <a:r>
              <a:rPr lang="en-GB" dirty="0" smtClean="0"/>
              <a:t>Face up to the challenges of intergenerational equity</a:t>
            </a:r>
          </a:p>
          <a:p>
            <a:r>
              <a:rPr lang="en-GB" dirty="0" smtClean="0"/>
              <a:t>Respect requisite diversity in both nature and culture</a:t>
            </a:r>
          </a:p>
          <a:p>
            <a:r>
              <a:rPr lang="en-GB" dirty="0" smtClean="0"/>
              <a:t>Work for </a:t>
            </a:r>
            <a:r>
              <a:rPr lang="en-GB" dirty="0" err="1" smtClean="0"/>
              <a:t>relocalisation</a:t>
            </a:r>
            <a:r>
              <a:rPr lang="en-GB" dirty="0" smtClean="0"/>
              <a:t> with global connectedness</a:t>
            </a:r>
          </a:p>
          <a:p>
            <a:r>
              <a:rPr lang="en-GB" dirty="0" smtClean="0"/>
              <a:t>Move from consumerism to quality-of-life goals</a:t>
            </a:r>
          </a:p>
          <a:p>
            <a:r>
              <a:rPr lang="en-GB" dirty="0" smtClean="0"/>
              <a:t>Learn how to travel hopefully in a world of uncertainty</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17</a:t>
            </a:fld>
            <a:endParaRPr lang="en-US"/>
          </a:p>
        </p:txBody>
      </p:sp>
    </p:spTree>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Props1.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037EE024-4EAF-4CFD-8CAD-2F96E63DEC96}">
  <ds:schemaRefs>
    <ds:schemaRef ds:uri="http://schemas.microsoft.com/sharepoint/v3/contenttype/forms"/>
  </ds:schemaRefs>
</ds:datastoreItem>
</file>

<file path=customXml/itemProps3.xml><?xml version="1.0" encoding="utf-8"?>
<ds:datastoreItem xmlns:ds="http://schemas.openxmlformats.org/officeDocument/2006/customXml" ds:itemID="{2C07771A-7F07-4F11-8AAD-0069E1EA977E}">
  <ds:schemaRefs>
    <ds:schemaRef ds:uri="http://schemas.microsoft.com/office/2006/metadata/longProperties"/>
  </ds:schemaRefs>
</ds:datastoreItem>
</file>

<file path=customXml/itemProps4.xml><?xml version="1.0" encoding="utf-8"?>
<ds:datastoreItem xmlns:ds="http://schemas.openxmlformats.org/officeDocument/2006/customXml" ds:itemID="{8B5E02A0-1D66-493B-8D0A-9C1F293F322B}">
  <ds:schemaRefs>
    <ds:schemaRef ds:uri="222221df-2d11-4f4f-86cd-f7ac7d5e56ae"/>
    <ds:schemaRef ds:uri="http://purl.org/dc/elements/1.1/"/>
    <ds:schemaRef ds:uri="http://schemas.microsoft.com/office/2006/documentManagement/types"/>
    <ds:schemaRef ds:uri="http://purl.org/dc/terms/"/>
    <ds:schemaRef ds:uri="http://schemas.openxmlformats.org/package/2006/metadata/core-properties"/>
    <ds:schemaRef ds:uri="http://purl.org/dc/dcmityp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1292</TotalTime>
  <Words>773</Words>
  <Application>Microsoft Office PowerPoint</Application>
  <PresentationFormat>On-screen Show (4:3)</PresentationFormat>
  <Paragraphs>84</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ＭＳ Ｐゴシック</vt:lpstr>
      <vt:lpstr>Arial</vt:lpstr>
      <vt:lpstr>Courier New</vt:lpstr>
      <vt:lpstr>HelveticaNeue-Light</vt:lpstr>
      <vt:lpstr>Times New Roman</vt:lpstr>
      <vt:lpstr>CDC PPT master theme</vt:lpstr>
      <vt:lpstr>PowerPoint Presentation</vt:lpstr>
      <vt:lpstr>Chapter 15</vt:lpstr>
      <vt:lpstr>Session objectives</vt:lpstr>
      <vt:lpstr>Session objectives</vt:lpstr>
      <vt:lpstr>Introduction</vt:lpstr>
      <vt:lpstr>Definitions</vt:lpstr>
      <vt:lpstr>Attitude-behaviour or values-action gap </vt:lpstr>
      <vt:lpstr>The Incas of Peru</vt:lpstr>
      <vt:lpstr>The triple bottom line</vt:lpstr>
      <vt:lpstr>Nested diagram of sustainability </vt:lpstr>
      <vt:lpstr>Hawkes (2001) – ‘Fourth Pillar’ model </vt:lpstr>
      <vt:lpstr>Principles of sustainable consumption</vt:lpstr>
      <vt:lpstr>Consumption and anti-consumerism</vt:lpstr>
      <vt:lpstr>Consumption and anti-consumerism</vt:lpstr>
      <vt:lpstr>Consumption</vt:lpstr>
      <vt:lpstr>Sustainability marketing myopia</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mukherjee</dc:creator>
  <cp:lastModifiedBy>Nicola Carrier</cp:lastModifiedBy>
  <cp:revision>34</cp:revision>
  <dcterms:created xsi:type="dcterms:W3CDTF">2008-06-18T10:11:10Z</dcterms:created>
  <dcterms:modified xsi:type="dcterms:W3CDTF">2019-06-03T13:54:06Z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