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3"/>
  </p:notesMasterIdLst>
  <p:sldIdLst>
    <p:sldId id="256" r:id="rId2"/>
    <p:sldId id="257" r:id="rId3"/>
    <p:sldId id="258" r:id="rId4"/>
    <p:sldId id="259" r:id="rId5"/>
    <p:sldId id="274" r:id="rId6"/>
    <p:sldId id="277" r:id="rId7"/>
    <p:sldId id="261" r:id="rId8"/>
    <p:sldId id="273" r:id="rId9"/>
    <p:sldId id="263" r:id="rId10"/>
    <p:sldId id="262" r:id="rId11"/>
    <p:sldId id="276" r:id="rId12"/>
    <p:sldId id="264" r:id="rId13"/>
    <p:sldId id="278" r:id="rId14"/>
    <p:sldId id="265" r:id="rId15"/>
    <p:sldId id="279" r:id="rId16"/>
    <p:sldId id="266" r:id="rId17"/>
    <p:sldId id="280" r:id="rId18"/>
    <p:sldId id="283" r:id="rId19"/>
    <p:sldId id="285" r:id="rId20"/>
    <p:sldId id="284" r:id="rId21"/>
    <p:sldId id="28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724" autoAdjust="0"/>
    <p:restoredTop sz="79844"/>
  </p:normalViewPr>
  <p:slideViewPr>
    <p:cSldViewPr snapToGrid="0" snapToObjects="1">
      <p:cViewPr varScale="1">
        <p:scale>
          <a:sx n="87" d="100"/>
          <a:sy n="87" d="100"/>
        </p:scale>
        <p:origin x="48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ED0028-0F07-4BDC-B0D6-4459FCB4B768}" type="doc">
      <dgm:prSet loTypeId="urn:microsoft.com/office/officeart/2016/7/layout/RepeatingBendingProcessNew" loCatId="process" qsTypeId="urn:microsoft.com/office/officeart/2005/8/quickstyle/simple1" qsCatId="simple" csTypeId="urn:microsoft.com/office/officeart/2005/8/colors/accent1_3" csCatId="accent1" phldr="1"/>
      <dgm:spPr/>
      <dgm:t>
        <a:bodyPr/>
        <a:lstStyle/>
        <a:p>
          <a:endParaRPr lang="en-US"/>
        </a:p>
      </dgm:t>
    </dgm:pt>
    <dgm:pt modelId="{7FC23A98-048E-4408-90BB-0A0F864C8118}">
      <dgm:prSet/>
      <dgm:spPr/>
      <dgm:t>
        <a:bodyPr/>
        <a:lstStyle/>
        <a:p>
          <a:r>
            <a:rPr lang="en-US" dirty="0"/>
            <a:t>The topic of my dissertation</a:t>
          </a:r>
        </a:p>
      </dgm:t>
    </dgm:pt>
    <dgm:pt modelId="{B88CD17C-268E-4796-88D8-ACD32C9C074C}" type="parTrans" cxnId="{C9235ECC-924B-47B5-AA0C-2FAE734FAA91}">
      <dgm:prSet/>
      <dgm:spPr/>
      <dgm:t>
        <a:bodyPr/>
        <a:lstStyle/>
        <a:p>
          <a:endParaRPr lang="en-US"/>
        </a:p>
      </dgm:t>
    </dgm:pt>
    <dgm:pt modelId="{16CD3C4D-5F93-4DBF-9FD6-03BEA014DBB1}" type="sibTrans" cxnId="{C9235ECC-924B-47B5-AA0C-2FAE734FAA91}">
      <dgm:prSet/>
      <dgm:spPr/>
      <dgm:t>
        <a:bodyPr/>
        <a:lstStyle/>
        <a:p>
          <a:endParaRPr lang="en-US"/>
        </a:p>
      </dgm:t>
    </dgm:pt>
    <dgm:pt modelId="{561274A1-3401-4795-9559-9DE13B82B2B6}">
      <dgm:prSet/>
      <dgm:spPr/>
      <dgm:t>
        <a:bodyPr/>
        <a:lstStyle/>
        <a:p>
          <a:r>
            <a:rPr lang="en-US" dirty="0"/>
            <a:t>Why I chose the title</a:t>
          </a:r>
        </a:p>
      </dgm:t>
    </dgm:pt>
    <dgm:pt modelId="{788CFD2F-36B6-4B4E-A2B0-A1AA2E0A6D3C}" type="parTrans" cxnId="{9BEA78E5-F354-4DBF-837B-E0E15E269307}">
      <dgm:prSet/>
      <dgm:spPr/>
      <dgm:t>
        <a:bodyPr/>
        <a:lstStyle/>
        <a:p>
          <a:endParaRPr lang="en-US"/>
        </a:p>
      </dgm:t>
    </dgm:pt>
    <dgm:pt modelId="{594404F5-9837-47B6-915B-015C36D00B33}" type="sibTrans" cxnId="{9BEA78E5-F354-4DBF-837B-E0E15E269307}">
      <dgm:prSet/>
      <dgm:spPr/>
      <dgm:t>
        <a:bodyPr/>
        <a:lstStyle/>
        <a:p>
          <a:endParaRPr lang="en-US"/>
        </a:p>
      </dgm:t>
    </dgm:pt>
    <dgm:pt modelId="{08EEBC3B-FDBB-49A9-84A6-1D2B7A48454F}">
      <dgm:prSet/>
      <dgm:spPr/>
      <dgm:t>
        <a:bodyPr/>
        <a:lstStyle/>
        <a:p>
          <a:r>
            <a:rPr lang="en-US" dirty="0"/>
            <a:t>Why</a:t>
          </a:r>
          <a:r>
            <a:rPr lang="en-US" baseline="0" dirty="0"/>
            <a:t> I chose the topic </a:t>
          </a:r>
          <a:endParaRPr lang="en-US" dirty="0"/>
        </a:p>
      </dgm:t>
    </dgm:pt>
    <dgm:pt modelId="{3F868256-77D3-4D03-8A56-B2167DFAA8B0}" type="parTrans" cxnId="{C01CC937-925F-487C-B721-0D0C78876C27}">
      <dgm:prSet/>
      <dgm:spPr/>
      <dgm:t>
        <a:bodyPr/>
        <a:lstStyle/>
        <a:p>
          <a:endParaRPr lang="en-US"/>
        </a:p>
      </dgm:t>
    </dgm:pt>
    <dgm:pt modelId="{A9837496-D554-4C6B-A487-1AFB15BA3E85}" type="sibTrans" cxnId="{C01CC937-925F-487C-B721-0D0C78876C27}">
      <dgm:prSet/>
      <dgm:spPr/>
      <dgm:t>
        <a:bodyPr/>
        <a:lstStyle/>
        <a:p>
          <a:endParaRPr lang="en-US"/>
        </a:p>
      </dgm:t>
    </dgm:pt>
    <dgm:pt modelId="{8E2F5148-E9B2-4DE6-871F-D745C0F4F906}">
      <dgm:prSet/>
      <dgm:spPr/>
      <dgm:t>
        <a:bodyPr/>
        <a:lstStyle/>
        <a:p>
          <a:r>
            <a:rPr lang="en-US" dirty="0"/>
            <a:t>Methodology and sources </a:t>
          </a:r>
        </a:p>
      </dgm:t>
    </dgm:pt>
    <dgm:pt modelId="{F50BE0E7-FEB8-4AF9-AE70-E5306C4DE02A}" type="parTrans" cxnId="{0E5049D7-F8C7-44E9-B466-9A3CF2564E77}">
      <dgm:prSet/>
      <dgm:spPr/>
      <dgm:t>
        <a:bodyPr/>
        <a:lstStyle/>
        <a:p>
          <a:endParaRPr lang="en-US"/>
        </a:p>
      </dgm:t>
    </dgm:pt>
    <dgm:pt modelId="{5E0B2DBD-4396-4287-A0AD-9AC5BCA1E3B5}" type="sibTrans" cxnId="{0E5049D7-F8C7-44E9-B466-9A3CF2564E77}">
      <dgm:prSet/>
      <dgm:spPr/>
      <dgm:t>
        <a:bodyPr/>
        <a:lstStyle/>
        <a:p>
          <a:endParaRPr lang="en-US"/>
        </a:p>
      </dgm:t>
    </dgm:pt>
    <dgm:pt modelId="{71AB66BC-C074-4623-ABB8-4FF46E340AB9}">
      <dgm:prSet/>
      <dgm:spPr/>
      <dgm:t>
        <a:bodyPr/>
        <a:lstStyle/>
        <a:p>
          <a:r>
            <a:rPr lang="en-US" dirty="0"/>
            <a:t>Chapter breakdown </a:t>
          </a:r>
        </a:p>
      </dgm:t>
    </dgm:pt>
    <dgm:pt modelId="{9BF2D75B-4B38-44B7-813C-AC3256E3E31C}" type="parTrans" cxnId="{5EF8CB9C-247A-4BC0-8943-BC02BA87B3C0}">
      <dgm:prSet/>
      <dgm:spPr/>
      <dgm:t>
        <a:bodyPr/>
        <a:lstStyle/>
        <a:p>
          <a:endParaRPr lang="en-US"/>
        </a:p>
      </dgm:t>
    </dgm:pt>
    <dgm:pt modelId="{C42F1924-FD70-400D-BEB0-576EAC818D07}" type="sibTrans" cxnId="{5EF8CB9C-247A-4BC0-8943-BC02BA87B3C0}">
      <dgm:prSet/>
      <dgm:spPr/>
      <dgm:t>
        <a:bodyPr/>
        <a:lstStyle/>
        <a:p>
          <a:endParaRPr lang="en-US"/>
        </a:p>
      </dgm:t>
    </dgm:pt>
    <dgm:pt modelId="{9C958773-E9EB-4A72-AED6-885B7FFBB62E}">
      <dgm:prSet/>
      <dgm:spPr/>
      <dgm:t>
        <a:bodyPr/>
        <a:lstStyle/>
        <a:p>
          <a:r>
            <a:rPr lang="en-US" dirty="0"/>
            <a:t>What’s next?</a:t>
          </a:r>
        </a:p>
      </dgm:t>
    </dgm:pt>
    <dgm:pt modelId="{0E7D3009-E266-494A-A2B5-40F6CEDA3379}" type="parTrans" cxnId="{0B4E18EF-A515-487C-BBF4-B8B393E1CF98}">
      <dgm:prSet/>
      <dgm:spPr/>
      <dgm:t>
        <a:bodyPr/>
        <a:lstStyle/>
        <a:p>
          <a:endParaRPr lang="en-US"/>
        </a:p>
      </dgm:t>
    </dgm:pt>
    <dgm:pt modelId="{E56FBAC1-19ED-414C-A505-092B626CFC39}" type="sibTrans" cxnId="{0B4E18EF-A515-487C-BBF4-B8B393E1CF98}">
      <dgm:prSet/>
      <dgm:spPr/>
      <dgm:t>
        <a:bodyPr/>
        <a:lstStyle/>
        <a:p>
          <a:endParaRPr lang="en-US"/>
        </a:p>
      </dgm:t>
    </dgm:pt>
    <dgm:pt modelId="{61BFE5A5-7281-BC48-AA9B-6FB19D063E9A}" type="pres">
      <dgm:prSet presAssocID="{91ED0028-0F07-4BDC-B0D6-4459FCB4B768}" presName="Name0" presStyleCnt="0">
        <dgm:presLayoutVars>
          <dgm:dir/>
          <dgm:resizeHandles val="exact"/>
        </dgm:presLayoutVars>
      </dgm:prSet>
      <dgm:spPr/>
    </dgm:pt>
    <dgm:pt modelId="{AC35C9E1-41F7-664B-AA55-4B999CB67296}" type="pres">
      <dgm:prSet presAssocID="{7FC23A98-048E-4408-90BB-0A0F864C8118}" presName="node" presStyleLbl="node1" presStyleIdx="0" presStyleCnt="6">
        <dgm:presLayoutVars>
          <dgm:bulletEnabled val="1"/>
        </dgm:presLayoutVars>
      </dgm:prSet>
      <dgm:spPr/>
    </dgm:pt>
    <dgm:pt modelId="{E85093E4-6E3C-0F41-9A07-87EB149F6329}" type="pres">
      <dgm:prSet presAssocID="{16CD3C4D-5F93-4DBF-9FD6-03BEA014DBB1}" presName="sibTrans" presStyleLbl="sibTrans1D1" presStyleIdx="0" presStyleCnt="5"/>
      <dgm:spPr/>
    </dgm:pt>
    <dgm:pt modelId="{8E6BCBF3-5867-F745-995C-5F74C425DECA}" type="pres">
      <dgm:prSet presAssocID="{16CD3C4D-5F93-4DBF-9FD6-03BEA014DBB1}" presName="connectorText" presStyleLbl="sibTrans1D1" presStyleIdx="0" presStyleCnt="5"/>
      <dgm:spPr/>
    </dgm:pt>
    <dgm:pt modelId="{38BF211C-C6C1-8F4A-B0EB-E4B4F1F1A4CA}" type="pres">
      <dgm:prSet presAssocID="{561274A1-3401-4795-9559-9DE13B82B2B6}" presName="node" presStyleLbl="node1" presStyleIdx="1" presStyleCnt="6">
        <dgm:presLayoutVars>
          <dgm:bulletEnabled val="1"/>
        </dgm:presLayoutVars>
      </dgm:prSet>
      <dgm:spPr/>
    </dgm:pt>
    <dgm:pt modelId="{FBF43596-EE58-FB42-8F54-A5CDFAF97BBB}" type="pres">
      <dgm:prSet presAssocID="{594404F5-9837-47B6-915B-015C36D00B33}" presName="sibTrans" presStyleLbl="sibTrans1D1" presStyleIdx="1" presStyleCnt="5"/>
      <dgm:spPr/>
    </dgm:pt>
    <dgm:pt modelId="{86AB2145-06F9-D043-99C2-D463FD61BDFC}" type="pres">
      <dgm:prSet presAssocID="{594404F5-9837-47B6-915B-015C36D00B33}" presName="connectorText" presStyleLbl="sibTrans1D1" presStyleIdx="1" presStyleCnt="5"/>
      <dgm:spPr/>
    </dgm:pt>
    <dgm:pt modelId="{2CD2C51F-E2E6-F747-B132-6260DF394C95}" type="pres">
      <dgm:prSet presAssocID="{08EEBC3B-FDBB-49A9-84A6-1D2B7A48454F}" presName="node" presStyleLbl="node1" presStyleIdx="2" presStyleCnt="6">
        <dgm:presLayoutVars>
          <dgm:bulletEnabled val="1"/>
        </dgm:presLayoutVars>
      </dgm:prSet>
      <dgm:spPr/>
    </dgm:pt>
    <dgm:pt modelId="{4C71D606-A001-BE45-891A-711C8BB4143E}" type="pres">
      <dgm:prSet presAssocID="{A9837496-D554-4C6B-A487-1AFB15BA3E85}" presName="sibTrans" presStyleLbl="sibTrans1D1" presStyleIdx="2" presStyleCnt="5"/>
      <dgm:spPr/>
    </dgm:pt>
    <dgm:pt modelId="{F659B12E-5788-3A47-A8B5-587F0A281288}" type="pres">
      <dgm:prSet presAssocID="{A9837496-D554-4C6B-A487-1AFB15BA3E85}" presName="connectorText" presStyleLbl="sibTrans1D1" presStyleIdx="2" presStyleCnt="5"/>
      <dgm:spPr/>
    </dgm:pt>
    <dgm:pt modelId="{30F50B08-08E9-D848-A01F-5BA7C2C03206}" type="pres">
      <dgm:prSet presAssocID="{8E2F5148-E9B2-4DE6-871F-D745C0F4F906}" presName="node" presStyleLbl="node1" presStyleIdx="3" presStyleCnt="6">
        <dgm:presLayoutVars>
          <dgm:bulletEnabled val="1"/>
        </dgm:presLayoutVars>
      </dgm:prSet>
      <dgm:spPr/>
    </dgm:pt>
    <dgm:pt modelId="{82C70E41-261B-AE4D-86AB-26B66D50342E}" type="pres">
      <dgm:prSet presAssocID="{5E0B2DBD-4396-4287-A0AD-9AC5BCA1E3B5}" presName="sibTrans" presStyleLbl="sibTrans1D1" presStyleIdx="3" presStyleCnt="5"/>
      <dgm:spPr/>
    </dgm:pt>
    <dgm:pt modelId="{9E03472C-BB22-364F-AC41-80FD19EA34BC}" type="pres">
      <dgm:prSet presAssocID="{5E0B2DBD-4396-4287-A0AD-9AC5BCA1E3B5}" presName="connectorText" presStyleLbl="sibTrans1D1" presStyleIdx="3" presStyleCnt="5"/>
      <dgm:spPr/>
    </dgm:pt>
    <dgm:pt modelId="{758EB715-4DF8-A241-95D1-1FB737550E03}" type="pres">
      <dgm:prSet presAssocID="{71AB66BC-C074-4623-ABB8-4FF46E340AB9}" presName="node" presStyleLbl="node1" presStyleIdx="4" presStyleCnt="6">
        <dgm:presLayoutVars>
          <dgm:bulletEnabled val="1"/>
        </dgm:presLayoutVars>
      </dgm:prSet>
      <dgm:spPr/>
    </dgm:pt>
    <dgm:pt modelId="{F3C2D1DD-16EF-4D44-AF1D-E7A08ABA1B10}" type="pres">
      <dgm:prSet presAssocID="{C42F1924-FD70-400D-BEB0-576EAC818D07}" presName="sibTrans" presStyleLbl="sibTrans1D1" presStyleIdx="4" presStyleCnt="5"/>
      <dgm:spPr/>
    </dgm:pt>
    <dgm:pt modelId="{E50C634A-95FC-2A47-A07E-638E66920F1A}" type="pres">
      <dgm:prSet presAssocID="{C42F1924-FD70-400D-BEB0-576EAC818D07}" presName="connectorText" presStyleLbl="sibTrans1D1" presStyleIdx="4" presStyleCnt="5"/>
      <dgm:spPr/>
    </dgm:pt>
    <dgm:pt modelId="{7FB2E8E1-2EDA-6341-B96A-1CA35E11581A}" type="pres">
      <dgm:prSet presAssocID="{9C958773-E9EB-4A72-AED6-885B7FFBB62E}" presName="node" presStyleLbl="node1" presStyleIdx="5" presStyleCnt="6">
        <dgm:presLayoutVars>
          <dgm:bulletEnabled val="1"/>
        </dgm:presLayoutVars>
      </dgm:prSet>
      <dgm:spPr/>
    </dgm:pt>
  </dgm:ptLst>
  <dgm:cxnLst>
    <dgm:cxn modelId="{A64A5600-2977-CC4C-9515-7F1413CFD3E5}" type="presOf" srcId="{91ED0028-0F07-4BDC-B0D6-4459FCB4B768}" destId="{61BFE5A5-7281-BC48-AA9B-6FB19D063E9A}" srcOrd="0" destOrd="0" presId="urn:microsoft.com/office/officeart/2016/7/layout/RepeatingBendingProcessNew"/>
    <dgm:cxn modelId="{45E38505-42D8-6040-A663-463C502FEAE2}" type="presOf" srcId="{A9837496-D554-4C6B-A487-1AFB15BA3E85}" destId="{4C71D606-A001-BE45-891A-711C8BB4143E}" srcOrd="0" destOrd="0" presId="urn:microsoft.com/office/officeart/2016/7/layout/RepeatingBendingProcessNew"/>
    <dgm:cxn modelId="{1CAD4D36-66F0-D847-A288-6ADB0D244BF0}" type="presOf" srcId="{5E0B2DBD-4396-4287-A0AD-9AC5BCA1E3B5}" destId="{9E03472C-BB22-364F-AC41-80FD19EA34BC}" srcOrd="1" destOrd="0" presId="urn:microsoft.com/office/officeart/2016/7/layout/RepeatingBendingProcessNew"/>
    <dgm:cxn modelId="{C01CC937-925F-487C-B721-0D0C78876C27}" srcId="{91ED0028-0F07-4BDC-B0D6-4459FCB4B768}" destId="{08EEBC3B-FDBB-49A9-84A6-1D2B7A48454F}" srcOrd="2" destOrd="0" parTransId="{3F868256-77D3-4D03-8A56-B2167DFAA8B0}" sibTransId="{A9837496-D554-4C6B-A487-1AFB15BA3E85}"/>
    <dgm:cxn modelId="{34AD3D44-5929-9A45-9C11-ACB51F4D43BE}" type="presOf" srcId="{594404F5-9837-47B6-915B-015C36D00B33}" destId="{FBF43596-EE58-FB42-8F54-A5CDFAF97BBB}" srcOrd="0" destOrd="0" presId="urn:microsoft.com/office/officeart/2016/7/layout/RepeatingBendingProcessNew"/>
    <dgm:cxn modelId="{7F56D348-1E82-A248-9C25-E7C6120FBE80}" type="presOf" srcId="{8E2F5148-E9B2-4DE6-871F-D745C0F4F906}" destId="{30F50B08-08E9-D848-A01F-5BA7C2C03206}" srcOrd="0" destOrd="0" presId="urn:microsoft.com/office/officeart/2016/7/layout/RepeatingBendingProcessNew"/>
    <dgm:cxn modelId="{B8D64658-7386-4348-BEF0-CF267CE2CC80}" type="presOf" srcId="{561274A1-3401-4795-9559-9DE13B82B2B6}" destId="{38BF211C-C6C1-8F4A-B0EB-E4B4F1F1A4CA}" srcOrd="0" destOrd="0" presId="urn:microsoft.com/office/officeart/2016/7/layout/RepeatingBendingProcessNew"/>
    <dgm:cxn modelId="{D6CA6D81-BF61-5241-993E-CE06A1055942}" type="presOf" srcId="{16CD3C4D-5F93-4DBF-9FD6-03BEA014DBB1}" destId="{8E6BCBF3-5867-F745-995C-5F74C425DECA}" srcOrd="1" destOrd="0" presId="urn:microsoft.com/office/officeart/2016/7/layout/RepeatingBendingProcessNew"/>
    <dgm:cxn modelId="{B8DB3684-A228-9E4A-BDC4-A160F9AE22B6}" type="presOf" srcId="{5E0B2DBD-4396-4287-A0AD-9AC5BCA1E3B5}" destId="{82C70E41-261B-AE4D-86AB-26B66D50342E}" srcOrd="0" destOrd="0" presId="urn:microsoft.com/office/officeart/2016/7/layout/RepeatingBendingProcessNew"/>
    <dgm:cxn modelId="{EB2B9D8D-327F-B944-BDA6-D24FE2180E22}" type="presOf" srcId="{C42F1924-FD70-400D-BEB0-576EAC818D07}" destId="{F3C2D1DD-16EF-4D44-AF1D-E7A08ABA1B10}" srcOrd="0" destOrd="0" presId="urn:microsoft.com/office/officeart/2016/7/layout/RepeatingBendingProcessNew"/>
    <dgm:cxn modelId="{E9B83197-DC94-E54F-82AA-D3C2A925E227}" type="presOf" srcId="{16CD3C4D-5F93-4DBF-9FD6-03BEA014DBB1}" destId="{E85093E4-6E3C-0F41-9A07-87EB149F6329}" srcOrd="0" destOrd="0" presId="urn:microsoft.com/office/officeart/2016/7/layout/RepeatingBendingProcessNew"/>
    <dgm:cxn modelId="{5EF8CB9C-247A-4BC0-8943-BC02BA87B3C0}" srcId="{91ED0028-0F07-4BDC-B0D6-4459FCB4B768}" destId="{71AB66BC-C074-4623-ABB8-4FF46E340AB9}" srcOrd="4" destOrd="0" parTransId="{9BF2D75B-4B38-44B7-813C-AC3256E3E31C}" sibTransId="{C42F1924-FD70-400D-BEB0-576EAC818D07}"/>
    <dgm:cxn modelId="{9480F4A7-87CD-5E40-908B-19F63EBA948B}" type="presOf" srcId="{71AB66BC-C074-4623-ABB8-4FF46E340AB9}" destId="{758EB715-4DF8-A241-95D1-1FB737550E03}" srcOrd="0" destOrd="0" presId="urn:microsoft.com/office/officeart/2016/7/layout/RepeatingBendingProcessNew"/>
    <dgm:cxn modelId="{0F3AAEAA-FE1D-0840-BF4C-E1C41DE0AEF1}" type="presOf" srcId="{A9837496-D554-4C6B-A487-1AFB15BA3E85}" destId="{F659B12E-5788-3A47-A8B5-587F0A281288}" srcOrd="1" destOrd="0" presId="urn:microsoft.com/office/officeart/2016/7/layout/RepeatingBendingProcessNew"/>
    <dgm:cxn modelId="{3C437EB4-5035-964A-8268-D67A12EC8C87}" type="presOf" srcId="{7FC23A98-048E-4408-90BB-0A0F864C8118}" destId="{AC35C9E1-41F7-664B-AA55-4B999CB67296}" srcOrd="0" destOrd="0" presId="urn:microsoft.com/office/officeart/2016/7/layout/RepeatingBendingProcessNew"/>
    <dgm:cxn modelId="{B530DBB4-B1DA-D347-9110-321A8D5DA8C5}" type="presOf" srcId="{C42F1924-FD70-400D-BEB0-576EAC818D07}" destId="{E50C634A-95FC-2A47-A07E-638E66920F1A}" srcOrd="1" destOrd="0" presId="urn:microsoft.com/office/officeart/2016/7/layout/RepeatingBendingProcessNew"/>
    <dgm:cxn modelId="{EB7A5BBA-2FEB-D846-855B-679D612D71FC}" type="presOf" srcId="{9C958773-E9EB-4A72-AED6-885B7FFBB62E}" destId="{7FB2E8E1-2EDA-6341-B96A-1CA35E11581A}" srcOrd="0" destOrd="0" presId="urn:microsoft.com/office/officeart/2016/7/layout/RepeatingBendingProcessNew"/>
    <dgm:cxn modelId="{C9235ECC-924B-47B5-AA0C-2FAE734FAA91}" srcId="{91ED0028-0F07-4BDC-B0D6-4459FCB4B768}" destId="{7FC23A98-048E-4408-90BB-0A0F864C8118}" srcOrd="0" destOrd="0" parTransId="{B88CD17C-268E-4796-88D8-ACD32C9C074C}" sibTransId="{16CD3C4D-5F93-4DBF-9FD6-03BEA014DBB1}"/>
    <dgm:cxn modelId="{C15138D0-F75E-104C-A210-F000A92B9E66}" type="presOf" srcId="{594404F5-9837-47B6-915B-015C36D00B33}" destId="{86AB2145-06F9-D043-99C2-D463FD61BDFC}" srcOrd="1" destOrd="0" presId="urn:microsoft.com/office/officeart/2016/7/layout/RepeatingBendingProcessNew"/>
    <dgm:cxn modelId="{0E5049D7-F8C7-44E9-B466-9A3CF2564E77}" srcId="{91ED0028-0F07-4BDC-B0D6-4459FCB4B768}" destId="{8E2F5148-E9B2-4DE6-871F-D745C0F4F906}" srcOrd="3" destOrd="0" parTransId="{F50BE0E7-FEB8-4AF9-AE70-E5306C4DE02A}" sibTransId="{5E0B2DBD-4396-4287-A0AD-9AC5BCA1E3B5}"/>
    <dgm:cxn modelId="{B1E92DD8-B4F0-1042-BFF7-6BE954A9DE38}" type="presOf" srcId="{08EEBC3B-FDBB-49A9-84A6-1D2B7A48454F}" destId="{2CD2C51F-E2E6-F747-B132-6260DF394C95}" srcOrd="0" destOrd="0" presId="urn:microsoft.com/office/officeart/2016/7/layout/RepeatingBendingProcessNew"/>
    <dgm:cxn modelId="{9BEA78E5-F354-4DBF-837B-E0E15E269307}" srcId="{91ED0028-0F07-4BDC-B0D6-4459FCB4B768}" destId="{561274A1-3401-4795-9559-9DE13B82B2B6}" srcOrd="1" destOrd="0" parTransId="{788CFD2F-36B6-4B4E-A2B0-A1AA2E0A6D3C}" sibTransId="{594404F5-9837-47B6-915B-015C36D00B33}"/>
    <dgm:cxn modelId="{0B4E18EF-A515-487C-BBF4-B8B393E1CF98}" srcId="{91ED0028-0F07-4BDC-B0D6-4459FCB4B768}" destId="{9C958773-E9EB-4A72-AED6-885B7FFBB62E}" srcOrd="5" destOrd="0" parTransId="{0E7D3009-E266-494A-A2B5-40F6CEDA3379}" sibTransId="{E56FBAC1-19ED-414C-A505-092B626CFC39}"/>
    <dgm:cxn modelId="{9C573A10-CA79-1E45-A045-0AB2E91C3719}" type="presParOf" srcId="{61BFE5A5-7281-BC48-AA9B-6FB19D063E9A}" destId="{AC35C9E1-41F7-664B-AA55-4B999CB67296}" srcOrd="0" destOrd="0" presId="urn:microsoft.com/office/officeart/2016/7/layout/RepeatingBendingProcessNew"/>
    <dgm:cxn modelId="{3AE3E316-0963-4C48-910E-4FC64EA06FB6}" type="presParOf" srcId="{61BFE5A5-7281-BC48-AA9B-6FB19D063E9A}" destId="{E85093E4-6E3C-0F41-9A07-87EB149F6329}" srcOrd="1" destOrd="0" presId="urn:microsoft.com/office/officeart/2016/7/layout/RepeatingBendingProcessNew"/>
    <dgm:cxn modelId="{D273238C-F634-CA4A-84E0-A0E062E277AD}" type="presParOf" srcId="{E85093E4-6E3C-0F41-9A07-87EB149F6329}" destId="{8E6BCBF3-5867-F745-995C-5F74C425DECA}" srcOrd="0" destOrd="0" presId="urn:microsoft.com/office/officeart/2016/7/layout/RepeatingBendingProcessNew"/>
    <dgm:cxn modelId="{EB4BBC6E-DDB5-5140-B3A5-9284FBA6CE23}" type="presParOf" srcId="{61BFE5A5-7281-BC48-AA9B-6FB19D063E9A}" destId="{38BF211C-C6C1-8F4A-B0EB-E4B4F1F1A4CA}" srcOrd="2" destOrd="0" presId="urn:microsoft.com/office/officeart/2016/7/layout/RepeatingBendingProcessNew"/>
    <dgm:cxn modelId="{1E49B186-6245-9B45-94E3-1E40E4A7F25F}" type="presParOf" srcId="{61BFE5A5-7281-BC48-AA9B-6FB19D063E9A}" destId="{FBF43596-EE58-FB42-8F54-A5CDFAF97BBB}" srcOrd="3" destOrd="0" presId="urn:microsoft.com/office/officeart/2016/7/layout/RepeatingBendingProcessNew"/>
    <dgm:cxn modelId="{6816B415-DB4F-724C-B706-B770665136C5}" type="presParOf" srcId="{FBF43596-EE58-FB42-8F54-A5CDFAF97BBB}" destId="{86AB2145-06F9-D043-99C2-D463FD61BDFC}" srcOrd="0" destOrd="0" presId="urn:microsoft.com/office/officeart/2016/7/layout/RepeatingBendingProcessNew"/>
    <dgm:cxn modelId="{2FFEDBA0-8016-774F-8F6A-5AF44F9B4EC5}" type="presParOf" srcId="{61BFE5A5-7281-BC48-AA9B-6FB19D063E9A}" destId="{2CD2C51F-E2E6-F747-B132-6260DF394C95}" srcOrd="4" destOrd="0" presId="urn:microsoft.com/office/officeart/2016/7/layout/RepeatingBendingProcessNew"/>
    <dgm:cxn modelId="{FE6F6A7D-99C6-A44D-9B8C-833667CFCEA5}" type="presParOf" srcId="{61BFE5A5-7281-BC48-AA9B-6FB19D063E9A}" destId="{4C71D606-A001-BE45-891A-711C8BB4143E}" srcOrd="5" destOrd="0" presId="urn:microsoft.com/office/officeart/2016/7/layout/RepeatingBendingProcessNew"/>
    <dgm:cxn modelId="{B516E5BB-60D1-5747-A009-91E0E29D6EC8}" type="presParOf" srcId="{4C71D606-A001-BE45-891A-711C8BB4143E}" destId="{F659B12E-5788-3A47-A8B5-587F0A281288}" srcOrd="0" destOrd="0" presId="urn:microsoft.com/office/officeart/2016/7/layout/RepeatingBendingProcessNew"/>
    <dgm:cxn modelId="{EF9A55E3-9A3E-4649-B9F7-3BC1C33B0118}" type="presParOf" srcId="{61BFE5A5-7281-BC48-AA9B-6FB19D063E9A}" destId="{30F50B08-08E9-D848-A01F-5BA7C2C03206}" srcOrd="6" destOrd="0" presId="urn:microsoft.com/office/officeart/2016/7/layout/RepeatingBendingProcessNew"/>
    <dgm:cxn modelId="{2C4F5EBC-1295-E24D-9904-65B80FD1F7F2}" type="presParOf" srcId="{61BFE5A5-7281-BC48-AA9B-6FB19D063E9A}" destId="{82C70E41-261B-AE4D-86AB-26B66D50342E}" srcOrd="7" destOrd="0" presId="urn:microsoft.com/office/officeart/2016/7/layout/RepeatingBendingProcessNew"/>
    <dgm:cxn modelId="{3721BACB-2006-B947-8737-7FF4632CE618}" type="presParOf" srcId="{82C70E41-261B-AE4D-86AB-26B66D50342E}" destId="{9E03472C-BB22-364F-AC41-80FD19EA34BC}" srcOrd="0" destOrd="0" presId="urn:microsoft.com/office/officeart/2016/7/layout/RepeatingBendingProcessNew"/>
    <dgm:cxn modelId="{D5A1FD81-2EDB-4D46-873E-2B93646500A0}" type="presParOf" srcId="{61BFE5A5-7281-BC48-AA9B-6FB19D063E9A}" destId="{758EB715-4DF8-A241-95D1-1FB737550E03}" srcOrd="8" destOrd="0" presId="urn:microsoft.com/office/officeart/2016/7/layout/RepeatingBendingProcessNew"/>
    <dgm:cxn modelId="{2051C2A3-7E13-964A-B5DC-5BEA549546B6}" type="presParOf" srcId="{61BFE5A5-7281-BC48-AA9B-6FB19D063E9A}" destId="{F3C2D1DD-16EF-4D44-AF1D-E7A08ABA1B10}" srcOrd="9" destOrd="0" presId="urn:microsoft.com/office/officeart/2016/7/layout/RepeatingBendingProcessNew"/>
    <dgm:cxn modelId="{9F74A19A-FE4C-2240-9FBD-145D37E67DC6}" type="presParOf" srcId="{F3C2D1DD-16EF-4D44-AF1D-E7A08ABA1B10}" destId="{E50C634A-95FC-2A47-A07E-638E66920F1A}" srcOrd="0" destOrd="0" presId="urn:microsoft.com/office/officeart/2016/7/layout/RepeatingBendingProcessNew"/>
    <dgm:cxn modelId="{B6DEBA36-66FF-A94C-91B4-0938C55579D2}" type="presParOf" srcId="{61BFE5A5-7281-BC48-AA9B-6FB19D063E9A}" destId="{7FB2E8E1-2EDA-6341-B96A-1CA35E11581A}" srcOrd="10" destOrd="0" presId="urn:microsoft.com/office/officeart/2016/7/layout/RepeatingBendingProcessNew"/>
  </dgm:cxnLst>
  <dgm:bg>
    <a:noFill/>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4F4E6A-8894-45FD-AD31-40D04586AA96}" type="doc">
      <dgm:prSet loTypeId="urn:microsoft.com/office/officeart/2018/2/layout/IconLabelList" loCatId="icon" qsTypeId="urn:microsoft.com/office/officeart/2005/8/quickstyle/simple4" qsCatId="simple" csTypeId="urn:microsoft.com/office/officeart/2018/5/colors/Iconchunking_neutralbg_colorful1" csCatId="colorful" phldr="1"/>
      <dgm:spPr/>
      <dgm:t>
        <a:bodyPr/>
        <a:lstStyle/>
        <a:p>
          <a:endParaRPr lang="en-US"/>
        </a:p>
      </dgm:t>
    </dgm:pt>
    <dgm:pt modelId="{B953D847-EAE7-4377-8A07-CD514B558377}">
      <dgm:prSet custT="1"/>
      <dgm:spPr/>
      <dgm:t>
        <a:bodyPr/>
        <a:lstStyle/>
        <a:p>
          <a:pPr>
            <a:lnSpc>
              <a:spcPct val="100000"/>
            </a:lnSpc>
          </a:pPr>
          <a:r>
            <a:rPr lang="en-US" sz="1200" dirty="0"/>
            <a:t>I did not want the question to explicitly relate to one narrow/straight-forward topic, as there is no narrow/straight-forward versions of Islam. </a:t>
          </a:r>
        </a:p>
      </dgm:t>
    </dgm:pt>
    <dgm:pt modelId="{5699C2E7-05FC-4682-8A1A-84B1F6E2D439}" type="parTrans" cxnId="{7CB21E81-DB20-445A-8BBD-78BD3E932944}">
      <dgm:prSet/>
      <dgm:spPr/>
      <dgm:t>
        <a:bodyPr/>
        <a:lstStyle/>
        <a:p>
          <a:endParaRPr lang="en-US"/>
        </a:p>
      </dgm:t>
    </dgm:pt>
    <dgm:pt modelId="{73C10C96-883D-4EE5-A89D-3A65B5BA5AF5}" type="sibTrans" cxnId="{7CB21E81-DB20-445A-8BBD-78BD3E932944}">
      <dgm:prSet/>
      <dgm:spPr/>
      <dgm:t>
        <a:bodyPr/>
        <a:lstStyle/>
        <a:p>
          <a:endParaRPr lang="en-US"/>
        </a:p>
      </dgm:t>
    </dgm:pt>
    <dgm:pt modelId="{42814CD6-62C7-41CD-88A4-1F168B4DCA60}">
      <dgm:prSet custT="1"/>
      <dgm:spPr/>
      <dgm:t>
        <a:bodyPr/>
        <a:lstStyle/>
        <a:p>
          <a:pPr>
            <a:lnSpc>
              <a:spcPct val="100000"/>
            </a:lnSpc>
          </a:pPr>
          <a:r>
            <a:rPr lang="en-US" sz="1200" dirty="0"/>
            <a:t>Originally, the title was going to be ‘Being Islamic in a non-Islamic Country’ </a:t>
          </a:r>
        </a:p>
      </dgm:t>
    </dgm:pt>
    <dgm:pt modelId="{D2960308-F5AC-416D-B01B-BD8CA62CD829}" type="parTrans" cxnId="{154E50E7-2B80-4B18-8ED5-0D5E8602F4E6}">
      <dgm:prSet/>
      <dgm:spPr/>
      <dgm:t>
        <a:bodyPr/>
        <a:lstStyle/>
        <a:p>
          <a:endParaRPr lang="en-US"/>
        </a:p>
      </dgm:t>
    </dgm:pt>
    <dgm:pt modelId="{AAB857DB-ABEC-49E4-80DA-A7DFF41B3F13}" type="sibTrans" cxnId="{154E50E7-2B80-4B18-8ED5-0D5E8602F4E6}">
      <dgm:prSet/>
      <dgm:spPr/>
      <dgm:t>
        <a:bodyPr/>
        <a:lstStyle/>
        <a:p>
          <a:endParaRPr lang="en-US"/>
        </a:p>
      </dgm:t>
    </dgm:pt>
    <dgm:pt modelId="{89203574-6A59-4609-83A3-5B89A2BCB03F}">
      <dgm:prSet custT="1"/>
      <dgm:spPr/>
      <dgm:t>
        <a:bodyPr/>
        <a:lstStyle/>
        <a:p>
          <a:pPr>
            <a:lnSpc>
              <a:spcPct val="100000"/>
            </a:lnSpc>
          </a:pPr>
          <a:r>
            <a:rPr lang="en-US" sz="1200" dirty="0"/>
            <a:t>The second part of my title asks whether Islamic law holds any legal authority in Wales. Originally, I was going to focus specifically on Shari’a law, but decided that Shari’a was a very narrow and controversial version of religious authority</a:t>
          </a:r>
        </a:p>
      </dgm:t>
    </dgm:pt>
    <dgm:pt modelId="{19B99B4A-624C-4E1A-8662-E841F5DC109B}" type="parTrans" cxnId="{C50FE404-E9E3-4675-9889-ECA01752BB41}">
      <dgm:prSet/>
      <dgm:spPr/>
      <dgm:t>
        <a:bodyPr/>
        <a:lstStyle/>
        <a:p>
          <a:endParaRPr lang="en-US"/>
        </a:p>
      </dgm:t>
    </dgm:pt>
    <dgm:pt modelId="{3D787AB4-6D0C-4086-B957-ABFD9D8C2578}" type="sibTrans" cxnId="{C50FE404-E9E3-4675-9889-ECA01752BB41}">
      <dgm:prSet/>
      <dgm:spPr/>
      <dgm:t>
        <a:bodyPr/>
        <a:lstStyle/>
        <a:p>
          <a:endParaRPr lang="en-US"/>
        </a:p>
      </dgm:t>
    </dgm:pt>
    <dgm:pt modelId="{01B2ECA0-3DB2-4848-B251-CEB010EBDB9A}">
      <dgm:prSet custT="1"/>
      <dgm:spPr/>
      <dgm:t>
        <a:bodyPr/>
        <a:lstStyle/>
        <a:p>
          <a:pPr>
            <a:lnSpc>
              <a:spcPct val="100000"/>
            </a:lnSpc>
          </a:pPr>
          <a:r>
            <a:rPr lang="en-US" sz="1200" dirty="0"/>
            <a:t>Ultimately, the title I have chosen is flexible, and relates to a number of different contexts of religious law and authority. </a:t>
          </a:r>
        </a:p>
      </dgm:t>
    </dgm:pt>
    <dgm:pt modelId="{F7D77DB2-A444-4327-A82C-DF4536B4CFE0}" type="parTrans" cxnId="{C029D3FA-0875-4B6D-8017-37A8784B52B2}">
      <dgm:prSet/>
      <dgm:spPr/>
      <dgm:t>
        <a:bodyPr/>
        <a:lstStyle/>
        <a:p>
          <a:endParaRPr lang="en-US"/>
        </a:p>
      </dgm:t>
    </dgm:pt>
    <dgm:pt modelId="{183A90D8-FC75-44A1-9CF8-16B6578133E3}" type="sibTrans" cxnId="{C029D3FA-0875-4B6D-8017-37A8784B52B2}">
      <dgm:prSet/>
      <dgm:spPr/>
      <dgm:t>
        <a:bodyPr/>
        <a:lstStyle/>
        <a:p>
          <a:endParaRPr lang="en-US"/>
        </a:p>
      </dgm:t>
    </dgm:pt>
    <dgm:pt modelId="{96740311-511E-4B10-9DFF-EDB58E2ED6F7}" type="pres">
      <dgm:prSet presAssocID="{914F4E6A-8894-45FD-AD31-40D04586AA96}" presName="root" presStyleCnt="0">
        <dgm:presLayoutVars>
          <dgm:dir/>
          <dgm:resizeHandles val="exact"/>
        </dgm:presLayoutVars>
      </dgm:prSet>
      <dgm:spPr/>
    </dgm:pt>
    <dgm:pt modelId="{BC18F671-B606-4011-A1A3-5E4277B397B1}" type="pres">
      <dgm:prSet presAssocID="{B953D847-EAE7-4377-8A07-CD514B558377}" presName="compNode" presStyleCnt="0"/>
      <dgm:spPr/>
    </dgm:pt>
    <dgm:pt modelId="{024B9740-A635-44B1-9207-7F20370DB495}" type="pres">
      <dgm:prSet presAssocID="{B953D847-EAE7-4377-8A07-CD514B55837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182E9821-28DD-4119-956A-1B3FEE5FB3C1}" type="pres">
      <dgm:prSet presAssocID="{B953D847-EAE7-4377-8A07-CD514B558377}" presName="spaceRect" presStyleCnt="0"/>
      <dgm:spPr/>
    </dgm:pt>
    <dgm:pt modelId="{C31414E9-90BD-444C-B1FB-3775AB756E47}" type="pres">
      <dgm:prSet presAssocID="{B953D847-EAE7-4377-8A07-CD514B558377}" presName="textRect" presStyleLbl="revTx" presStyleIdx="0" presStyleCnt="4">
        <dgm:presLayoutVars>
          <dgm:chMax val="1"/>
          <dgm:chPref val="1"/>
        </dgm:presLayoutVars>
      </dgm:prSet>
      <dgm:spPr/>
    </dgm:pt>
    <dgm:pt modelId="{3F8A77D2-088F-4006-A3A3-AEED20D2CA0E}" type="pres">
      <dgm:prSet presAssocID="{73C10C96-883D-4EE5-A89D-3A65B5BA5AF5}" presName="sibTrans" presStyleCnt="0"/>
      <dgm:spPr/>
    </dgm:pt>
    <dgm:pt modelId="{041EB118-8F23-4EB7-9261-32F37C315287}" type="pres">
      <dgm:prSet presAssocID="{42814CD6-62C7-41CD-88A4-1F168B4DCA60}" presName="compNode" presStyleCnt="0"/>
      <dgm:spPr/>
    </dgm:pt>
    <dgm:pt modelId="{E8D61425-2C11-4AE9-9F99-6DD255AD3CEC}" type="pres">
      <dgm:prSet presAssocID="{42814CD6-62C7-41CD-88A4-1F168B4DCA6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Europe-Africa"/>
        </a:ext>
      </dgm:extLst>
    </dgm:pt>
    <dgm:pt modelId="{478A3C2C-0B5C-4C88-9757-3E4971A4ADD2}" type="pres">
      <dgm:prSet presAssocID="{42814CD6-62C7-41CD-88A4-1F168B4DCA60}" presName="spaceRect" presStyleCnt="0"/>
      <dgm:spPr/>
    </dgm:pt>
    <dgm:pt modelId="{4C40825C-5F2C-45D2-B8EE-D5D83B424C2B}" type="pres">
      <dgm:prSet presAssocID="{42814CD6-62C7-41CD-88A4-1F168B4DCA60}" presName="textRect" presStyleLbl="revTx" presStyleIdx="1" presStyleCnt="4">
        <dgm:presLayoutVars>
          <dgm:chMax val="1"/>
          <dgm:chPref val="1"/>
        </dgm:presLayoutVars>
      </dgm:prSet>
      <dgm:spPr/>
    </dgm:pt>
    <dgm:pt modelId="{1C270E6B-00C5-485B-ABC8-1E0E42616F34}" type="pres">
      <dgm:prSet presAssocID="{AAB857DB-ABEC-49E4-80DA-A7DFF41B3F13}" presName="sibTrans" presStyleCnt="0"/>
      <dgm:spPr/>
    </dgm:pt>
    <dgm:pt modelId="{5CD640E1-EDB9-4DE8-8F40-E49791889F73}" type="pres">
      <dgm:prSet presAssocID="{89203574-6A59-4609-83A3-5B89A2BCB03F}" presName="compNode" presStyleCnt="0"/>
      <dgm:spPr/>
    </dgm:pt>
    <dgm:pt modelId="{7FC2E3B7-2D8C-47CF-86A2-C60E8BECEC7D}" type="pres">
      <dgm:prSet presAssocID="{89203574-6A59-4609-83A3-5B89A2BCB03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21E84EA8-11FD-41AE-B8F6-82FF8671C89B}" type="pres">
      <dgm:prSet presAssocID="{89203574-6A59-4609-83A3-5B89A2BCB03F}" presName="spaceRect" presStyleCnt="0"/>
      <dgm:spPr/>
    </dgm:pt>
    <dgm:pt modelId="{DD0C0D89-5091-4C0F-BEBE-1F3B0BC0AAE4}" type="pres">
      <dgm:prSet presAssocID="{89203574-6A59-4609-83A3-5B89A2BCB03F}" presName="textRect" presStyleLbl="revTx" presStyleIdx="2" presStyleCnt="4">
        <dgm:presLayoutVars>
          <dgm:chMax val="1"/>
          <dgm:chPref val="1"/>
        </dgm:presLayoutVars>
      </dgm:prSet>
      <dgm:spPr/>
    </dgm:pt>
    <dgm:pt modelId="{92F50434-E18C-4427-83C9-1CED55B24DE4}" type="pres">
      <dgm:prSet presAssocID="{3D787AB4-6D0C-4086-B957-ABFD9D8C2578}" presName="sibTrans" presStyleCnt="0"/>
      <dgm:spPr/>
    </dgm:pt>
    <dgm:pt modelId="{18D29050-4C5C-4D7D-A9E3-44EE7415B89E}" type="pres">
      <dgm:prSet presAssocID="{01B2ECA0-3DB2-4848-B251-CEB010EBDB9A}" presName="compNode" presStyleCnt="0"/>
      <dgm:spPr/>
    </dgm:pt>
    <dgm:pt modelId="{759205D7-7D83-4420-B1BB-4E6AFD97EBC0}" type="pres">
      <dgm:prSet presAssocID="{01B2ECA0-3DB2-4848-B251-CEB010EBDB9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8DC5061D-9028-43D0-BAEF-EB315699D8EB}" type="pres">
      <dgm:prSet presAssocID="{01B2ECA0-3DB2-4848-B251-CEB010EBDB9A}" presName="spaceRect" presStyleCnt="0"/>
      <dgm:spPr/>
    </dgm:pt>
    <dgm:pt modelId="{33B12E58-570A-4BB1-9B95-A65DC5598EA7}" type="pres">
      <dgm:prSet presAssocID="{01B2ECA0-3DB2-4848-B251-CEB010EBDB9A}" presName="textRect" presStyleLbl="revTx" presStyleIdx="3" presStyleCnt="4">
        <dgm:presLayoutVars>
          <dgm:chMax val="1"/>
          <dgm:chPref val="1"/>
        </dgm:presLayoutVars>
      </dgm:prSet>
      <dgm:spPr/>
    </dgm:pt>
  </dgm:ptLst>
  <dgm:cxnLst>
    <dgm:cxn modelId="{C50FE404-E9E3-4675-9889-ECA01752BB41}" srcId="{914F4E6A-8894-45FD-AD31-40D04586AA96}" destId="{89203574-6A59-4609-83A3-5B89A2BCB03F}" srcOrd="2" destOrd="0" parTransId="{19B99B4A-624C-4E1A-8662-E841F5DC109B}" sibTransId="{3D787AB4-6D0C-4086-B957-ABFD9D8C2578}"/>
    <dgm:cxn modelId="{383B6323-BF46-3D4A-B5ED-2F3C432D91CB}" type="presOf" srcId="{42814CD6-62C7-41CD-88A4-1F168B4DCA60}" destId="{4C40825C-5F2C-45D2-B8EE-D5D83B424C2B}" srcOrd="0" destOrd="0" presId="urn:microsoft.com/office/officeart/2018/2/layout/IconLabelList"/>
    <dgm:cxn modelId="{80189136-74CB-8647-ABAB-8C2AAFCDAB54}" type="presOf" srcId="{914F4E6A-8894-45FD-AD31-40D04586AA96}" destId="{96740311-511E-4B10-9DFF-EDB58E2ED6F7}" srcOrd="0" destOrd="0" presId="urn:microsoft.com/office/officeart/2018/2/layout/IconLabelList"/>
    <dgm:cxn modelId="{7CB21E81-DB20-445A-8BBD-78BD3E932944}" srcId="{914F4E6A-8894-45FD-AD31-40D04586AA96}" destId="{B953D847-EAE7-4377-8A07-CD514B558377}" srcOrd="0" destOrd="0" parTransId="{5699C2E7-05FC-4682-8A1A-84B1F6E2D439}" sibTransId="{73C10C96-883D-4EE5-A89D-3A65B5BA5AF5}"/>
    <dgm:cxn modelId="{5D3F1BA0-9F70-5E46-9E81-709D0ECA69EC}" type="presOf" srcId="{B953D847-EAE7-4377-8A07-CD514B558377}" destId="{C31414E9-90BD-444C-B1FB-3775AB756E47}" srcOrd="0" destOrd="0" presId="urn:microsoft.com/office/officeart/2018/2/layout/IconLabelList"/>
    <dgm:cxn modelId="{F0BF3DCF-49CB-6549-8D4F-76A330EAB782}" type="presOf" srcId="{89203574-6A59-4609-83A3-5B89A2BCB03F}" destId="{DD0C0D89-5091-4C0F-BEBE-1F3B0BC0AAE4}" srcOrd="0" destOrd="0" presId="urn:microsoft.com/office/officeart/2018/2/layout/IconLabelList"/>
    <dgm:cxn modelId="{154E50E7-2B80-4B18-8ED5-0D5E8602F4E6}" srcId="{914F4E6A-8894-45FD-AD31-40D04586AA96}" destId="{42814CD6-62C7-41CD-88A4-1F168B4DCA60}" srcOrd="1" destOrd="0" parTransId="{D2960308-F5AC-416D-B01B-BD8CA62CD829}" sibTransId="{AAB857DB-ABEC-49E4-80DA-A7DFF41B3F13}"/>
    <dgm:cxn modelId="{A91ECAED-1E8F-C343-9F6F-A35BC41A7AC9}" type="presOf" srcId="{01B2ECA0-3DB2-4848-B251-CEB010EBDB9A}" destId="{33B12E58-570A-4BB1-9B95-A65DC5598EA7}" srcOrd="0" destOrd="0" presId="urn:microsoft.com/office/officeart/2018/2/layout/IconLabelList"/>
    <dgm:cxn modelId="{C029D3FA-0875-4B6D-8017-37A8784B52B2}" srcId="{914F4E6A-8894-45FD-AD31-40D04586AA96}" destId="{01B2ECA0-3DB2-4848-B251-CEB010EBDB9A}" srcOrd="3" destOrd="0" parTransId="{F7D77DB2-A444-4327-A82C-DF4536B4CFE0}" sibTransId="{183A90D8-FC75-44A1-9CF8-16B6578133E3}"/>
    <dgm:cxn modelId="{A6CB77A9-08CE-E945-A0A1-3ECF13CD86B1}" type="presParOf" srcId="{96740311-511E-4B10-9DFF-EDB58E2ED6F7}" destId="{BC18F671-B606-4011-A1A3-5E4277B397B1}" srcOrd="0" destOrd="0" presId="urn:microsoft.com/office/officeart/2018/2/layout/IconLabelList"/>
    <dgm:cxn modelId="{32843554-8E07-EF48-B57B-0F903B37AEE9}" type="presParOf" srcId="{BC18F671-B606-4011-A1A3-5E4277B397B1}" destId="{024B9740-A635-44B1-9207-7F20370DB495}" srcOrd="0" destOrd="0" presId="urn:microsoft.com/office/officeart/2018/2/layout/IconLabelList"/>
    <dgm:cxn modelId="{090CE7FB-2B3C-1E40-800B-2D476DF04CDE}" type="presParOf" srcId="{BC18F671-B606-4011-A1A3-5E4277B397B1}" destId="{182E9821-28DD-4119-956A-1B3FEE5FB3C1}" srcOrd="1" destOrd="0" presId="urn:microsoft.com/office/officeart/2018/2/layout/IconLabelList"/>
    <dgm:cxn modelId="{16B44AAF-ACFB-854F-A771-06732944B4C6}" type="presParOf" srcId="{BC18F671-B606-4011-A1A3-5E4277B397B1}" destId="{C31414E9-90BD-444C-B1FB-3775AB756E47}" srcOrd="2" destOrd="0" presId="urn:microsoft.com/office/officeart/2018/2/layout/IconLabelList"/>
    <dgm:cxn modelId="{9D15A376-E080-1B4D-A802-FE7E150E5EE4}" type="presParOf" srcId="{96740311-511E-4B10-9DFF-EDB58E2ED6F7}" destId="{3F8A77D2-088F-4006-A3A3-AEED20D2CA0E}" srcOrd="1" destOrd="0" presId="urn:microsoft.com/office/officeart/2018/2/layout/IconLabelList"/>
    <dgm:cxn modelId="{FB5ABF57-94EA-CF45-A4F7-863E492EA6C2}" type="presParOf" srcId="{96740311-511E-4B10-9DFF-EDB58E2ED6F7}" destId="{041EB118-8F23-4EB7-9261-32F37C315287}" srcOrd="2" destOrd="0" presId="urn:microsoft.com/office/officeart/2018/2/layout/IconLabelList"/>
    <dgm:cxn modelId="{614BF9C7-EDEE-264C-9EB5-CF21DAAACAA8}" type="presParOf" srcId="{041EB118-8F23-4EB7-9261-32F37C315287}" destId="{E8D61425-2C11-4AE9-9F99-6DD255AD3CEC}" srcOrd="0" destOrd="0" presId="urn:microsoft.com/office/officeart/2018/2/layout/IconLabelList"/>
    <dgm:cxn modelId="{33DBF33A-A9D7-F04E-957C-0AFC3D95EB72}" type="presParOf" srcId="{041EB118-8F23-4EB7-9261-32F37C315287}" destId="{478A3C2C-0B5C-4C88-9757-3E4971A4ADD2}" srcOrd="1" destOrd="0" presId="urn:microsoft.com/office/officeart/2018/2/layout/IconLabelList"/>
    <dgm:cxn modelId="{90D0B607-3863-AB40-9269-9B379855D334}" type="presParOf" srcId="{041EB118-8F23-4EB7-9261-32F37C315287}" destId="{4C40825C-5F2C-45D2-B8EE-D5D83B424C2B}" srcOrd="2" destOrd="0" presId="urn:microsoft.com/office/officeart/2018/2/layout/IconLabelList"/>
    <dgm:cxn modelId="{BB5D1873-E8C0-984E-A161-B0050E40BBB7}" type="presParOf" srcId="{96740311-511E-4B10-9DFF-EDB58E2ED6F7}" destId="{1C270E6B-00C5-485B-ABC8-1E0E42616F34}" srcOrd="3" destOrd="0" presId="urn:microsoft.com/office/officeart/2018/2/layout/IconLabelList"/>
    <dgm:cxn modelId="{6177E344-9411-CB49-ADD5-5FE7448E7269}" type="presParOf" srcId="{96740311-511E-4B10-9DFF-EDB58E2ED6F7}" destId="{5CD640E1-EDB9-4DE8-8F40-E49791889F73}" srcOrd="4" destOrd="0" presId="urn:microsoft.com/office/officeart/2018/2/layout/IconLabelList"/>
    <dgm:cxn modelId="{16F324F4-9FDB-DF4D-955A-9739A42DE7FF}" type="presParOf" srcId="{5CD640E1-EDB9-4DE8-8F40-E49791889F73}" destId="{7FC2E3B7-2D8C-47CF-86A2-C60E8BECEC7D}" srcOrd="0" destOrd="0" presId="urn:microsoft.com/office/officeart/2018/2/layout/IconLabelList"/>
    <dgm:cxn modelId="{2BB871B3-D5B3-5648-BDAC-9A6A364A8168}" type="presParOf" srcId="{5CD640E1-EDB9-4DE8-8F40-E49791889F73}" destId="{21E84EA8-11FD-41AE-B8F6-82FF8671C89B}" srcOrd="1" destOrd="0" presId="urn:microsoft.com/office/officeart/2018/2/layout/IconLabelList"/>
    <dgm:cxn modelId="{E8AD28CD-AF9E-9D49-8EAC-6A2311C02A96}" type="presParOf" srcId="{5CD640E1-EDB9-4DE8-8F40-E49791889F73}" destId="{DD0C0D89-5091-4C0F-BEBE-1F3B0BC0AAE4}" srcOrd="2" destOrd="0" presId="urn:microsoft.com/office/officeart/2018/2/layout/IconLabelList"/>
    <dgm:cxn modelId="{134E3331-2589-B74F-B50D-334A6997E1E7}" type="presParOf" srcId="{96740311-511E-4B10-9DFF-EDB58E2ED6F7}" destId="{92F50434-E18C-4427-83C9-1CED55B24DE4}" srcOrd="5" destOrd="0" presId="urn:microsoft.com/office/officeart/2018/2/layout/IconLabelList"/>
    <dgm:cxn modelId="{D6030ACC-DE8A-9F4B-9DDD-F6996FA95A57}" type="presParOf" srcId="{96740311-511E-4B10-9DFF-EDB58E2ED6F7}" destId="{18D29050-4C5C-4D7D-A9E3-44EE7415B89E}" srcOrd="6" destOrd="0" presId="urn:microsoft.com/office/officeart/2018/2/layout/IconLabelList"/>
    <dgm:cxn modelId="{22E44EE3-1858-164E-A7A8-D59AF2BBEB71}" type="presParOf" srcId="{18D29050-4C5C-4D7D-A9E3-44EE7415B89E}" destId="{759205D7-7D83-4420-B1BB-4E6AFD97EBC0}" srcOrd="0" destOrd="0" presId="urn:microsoft.com/office/officeart/2018/2/layout/IconLabelList"/>
    <dgm:cxn modelId="{8BE0CFB4-15E9-4D41-B5B4-439AC41969C6}" type="presParOf" srcId="{18D29050-4C5C-4D7D-A9E3-44EE7415B89E}" destId="{8DC5061D-9028-43D0-BAEF-EB315699D8EB}" srcOrd="1" destOrd="0" presId="urn:microsoft.com/office/officeart/2018/2/layout/IconLabelList"/>
    <dgm:cxn modelId="{0E19AF2F-3AB9-EF46-9FD2-128D39B36847}" type="presParOf" srcId="{18D29050-4C5C-4D7D-A9E3-44EE7415B89E}" destId="{33B12E58-570A-4BB1-9B95-A65DC5598EA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B74717A-3BBA-458F-94A4-930F39B453A5}"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B98B4307-CB72-4CBB-A2A1-252B2270A8B3}">
      <dgm:prSet/>
      <dgm:spPr/>
      <dgm:t>
        <a:bodyPr/>
        <a:lstStyle/>
        <a:p>
          <a:r>
            <a:rPr lang="en-US" dirty="0"/>
            <a:t>Relating back to the question to ensure I’ve answered the dissertation effectively</a:t>
          </a:r>
        </a:p>
      </dgm:t>
    </dgm:pt>
    <dgm:pt modelId="{E6FE7FD4-29B1-4618-9BFE-E9F616FAD86B}" type="parTrans" cxnId="{DC79D51D-341B-49C9-8DC3-02DE0E06A542}">
      <dgm:prSet/>
      <dgm:spPr/>
      <dgm:t>
        <a:bodyPr/>
        <a:lstStyle/>
        <a:p>
          <a:endParaRPr lang="en-US"/>
        </a:p>
      </dgm:t>
    </dgm:pt>
    <dgm:pt modelId="{5C2FFB8E-CA69-4F1A-8D35-EA0BF48ED744}" type="sibTrans" cxnId="{DC79D51D-341B-49C9-8DC3-02DE0E06A542}">
      <dgm:prSet/>
      <dgm:spPr/>
      <dgm:t>
        <a:bodyPr/>
        <a:lstStyle/>
        <a:p>
          <a:endParaRPr lang="en-US"/>
        </a:p>
      </dgm:t>
    </dgm:pt>
    <dgm:pt modelId="{FD3BEF2D-CB09-4284-A1D8-052E82E4EDAB}">
      <dgm:prSet/>
      <dgm:spPr/>
      <dgm:t>
        <a:bodyPr/>
        <a:lstStyle/>
        <a:p>
          <a:r>
            <a:rPr lang="en-US"/>
            <a:t>Conclusion – Does following both Islamic religious authority and the law of England and Wales effectively suit the needs of Muslims today?</a:t>
          </a:r>
        </a:p>
      </dgm:t>
    </dgm:pt>
    <dgm:pt modelId="{2C4699C1-EDD5-4009-B51E-ECDEAC2E5F96}" type="parTrans" cxnId="{DECEF10A-402D-40E4-86A1-6E7AF95F068D}">
      <dgm:prSet/>
      <dgm:spPr/>
      <dgm:t>
        <a:bodyPr/>
        <a:lstStyle/>
        <a:p>
          <a:endParaRPr lang="en-US"/>
        </a:p>
      </dgm:t>
    </dgm:pt>
    <dgm:pt modelId="{97F0E542-C0E8-4F4C-8B5A-F3FC75D01F37}" type="sibTrans" cxnId="{DECEF10A-402D-40E4-86A1-6E7AF95F068D}">
      <dgm:prSet/>
      <dgm:spPr/>
      <dgm:t>
        <a:bodyPr/>
        <a:lstStyle/>
        <a:p>
          <a:endParaRPr lang="en-US"/>
        </a:p>
      </dgm:t>
    </dgm:pt>
    <dgm:pt modelId="{B3564B75-8B74-4AD0-ABC0-09F35BBD827C}">
      <dgm:prSet/>
      <dgm:spPr/>
      <dgm:t>
        <a:bodyPr/>
        <a:lstStyle/>
        <a:p>
          <a:r>
            <a:rPr lang="en-US"/>
            <a:t>List of terms at the end of the dissertation </a:t>
          </a:r>
        </a:p>
      </dgm:t>
    </dgm:pt>
    <dgm:pt modelId="{3FE5585A-B53D-45C9-87B6-0E93403F28DE}" type="parTrans" cxnId="{A5F873FF-532B-40DE-8E12-B3777EEBC42F}">
      <dgm:prSet/>
      <dgm:spPr/>
      <dgm:t>
        <a:bodyPr/>
        <a:lstStyle/>
        <a:p>
          <a:endParaRPr lang="en-US"/>
        </a:p>
      </dgm:t>
    </dgm:pt>
    <dgm:pt modelId="{57B270F8-C032-4287-870C-1DCFD72B49D0}" type="sibTrans" cxnId="{A5F873FF-532B-40DE-8E12-B3777EEBC42F}">
      <dgm:prSet/>
      <dgm:spPr/>
      <dgm:t>
        <a:bodyPr/>
        <a:lstStyle/>
        <a:p>
          <a:endParaRPr lang="en-US"/>
        </a:p>
      </dgm:t>
    </dgm:pt>
    <dgm:pt modelId="{361B28FB-D4C9-4D9F-BA70-4EF886A9A5A5}">
      <dgm:prSet/>
      <dgm:spPr/>
      <dgm:t>
        <a:bodyPr/>
        <a:lstStyle/>
        <a:p>
          <a:r>
            <a:rPr lang="en-US"/>
            <a:t>Bibliography </a:t>
          </a:r>
        </a:p>
      </dgm:t>
    </dgm:pt>
    <dgm:pt modelId="{1570DEDF-2D9C-4D8D-8701-312FB92B913F}" type="parTrans" cxnId="{5671252E-C413-4D75-A053-510248E8B5C2}">
      <dgm:prSet/>
      <dgm:spPr/>
      <dgm:t>
        <a:bodyPr/>
        <a:lstStyle/>
        <a:p>
          <a:endParaRPr lang="en-US"/>
        </a:p>
      </dgm:t>
    </dgm:pt>
    <dgm:pt modelId="{E5DA9474-368B-4B18-8E50-86F616C5E07B}" type="sibTrans" cxnId="{5671252E-C413-4D75-A053-510248E8B5C2}">
      <dgm:prSet/>
      <dgm:spPr/>
      <dgm:t>
        <a:bodyPr/>
        <a:lstStyle/>
        <a:p>
          <a:endParaRPr lang="en-US"/>
        </a:p>
      </dgm:t>
    </dgm:pt>
    <dgm:pt modelId="{CE2612AB-BE60-9845-AB1C-F38D355CCD54}" type="pres">
      <dgm:prSet presAssocID="{7B74717A-3BBA-458F-94A4-930F39B453A5}" presName="matrix" presStyleCnt="0">
        <dgm:presLayoutVars>
          <dgm:chMax val="1"/>
          <dgm:dir/>
          <dgm:resizeHandles val="exact"/>
        </dgm:presLayoutVars>
      </dgm:prSet>
      <dgm:spPr/>
    </dgm:pt>
    <dgm:pt modelId="{E9BE74D3-CB73-A649-90F0-E68C6102CA82}" type="pres">
      <dgm:prSet presAssocID="{7B74717A-3BBA-458F-94A4-930F39B453A5}" presName="diamond" presStyleLbl="bgShp" presStyleIdx="0" presStyleCnt="1"/>
      <dgm:spPr/>
    </dgm:pt>
    <dgm:pt modelId="{61B177D8-E321-B046-B363-433E1E0DA186}" type="pres">
      <dgm:prSet presAssocID="{7B74717A-3BBA-458F-94A4-930F39B453A5}" presName="quad1" presStyleLbl="node1" presStyleIdx="0" presStyleCnt="4">
        <dgm:presLayoutVars>
          <dgm:chMax val="0"/>
          <dgm:chPref val="0"/>
          <dgm:bulletEnabled val="1"/>
        </dgm:presLayoutVars>
      </dgm:prSet>
      <dgm:spPr/>
    </dgm:pt>
    <dgm:pt modelId="{B0B365D3-51EF-1F46-9CED-B3433B8854BE}" type="pres">
      <dgm:prSet presAssocID="{7B74717A-3BBA-458F-94A4-930F39B453A5}" presName="quad2" presStyleLbl="node1" presStyleIdx="1" presStyleCnt="4">
        <dgm:presLayoutVars>
          <dgm:chMax val="0"/>
          <dgm:chPref val="0"/>
          <dgm:bulletEnabled val="1"/>
        </dgm:presLayoutVars>
      </dgm:prSet>
      <dgm:spPr/>
    </dgm:pt>
    <dgm:pt modelId="{AA45445D-5723-6C47-B082-7A8FBF1FEE7F}" type="pres">
      <dgm:prSet presAssocID="{7B74717A-3BBA-458F-94A4-930F39B453A5}" presName="quad3" presStyleLbl="node1" presStyleIdx="2" presStyleCnt="4">
        <dgm:presLayoutVars>
          <dgm:chMax val="0"/>
          <dgm:chPref val="0"/>
          <dgm:bulletEnabled val="1"/>
        </dgm:presLayoutVars>
      </dgm:prSet>
      <dgm:spPr/>
    </dgm:pt>
    <dgm:pt modelId="{4A834D0B-1A76-7641-854E-70F2AF8ADA7B}" type="pres">
      <dgm:prSet presAssocID="{7B74717A-3BBA-458F-94A4-930F39B453A5}" presName="quad4" presStyleLbl="node1" presStyleIdx="3" presStyleCnt="4">
        <dgm:presLayoutVars>
          <dgm:chMax val="0"/>
          <dgm:chPref val="0"/>
          <dgm:bulletEnabled val="1"/>
        </dgm:presLayoutVars>
      </dgm:prSet>
      <dgm:spPr/>
    </dgm:pt>
  </dgm:ptLst>
  <dgm:cxnLst>
    <dgm:cxn modelId="{499EAA09-A945-FF44-812E-36DA7C2E5806}" type="presOf" srcId="{B3564B75-8B74-4AD0-ABC0-09F35BBD827C}" destId="{AA45445D-5723-6C47-B082-7A8FBF1FEE7F}" srcOrd="0" destOrd="0" presId="urn:microsoft.com/office/officeart/2005/8/layout/matrix3"/>
    <dgm:cxn modelId="{DECEF10A-402D-40E4-86A1-6E7AF95F068D}" srcId="{7B74717A-3BBA-458F-94A4-930F39B453A5}" destId="{FD3BEF2D-CB09-4284-A1D8-052E82E4EDAB}" srcOrd="1" destOrd="0" parTransId="{2C4699C1-EDD5-4009-B51E-ECDEAC2E5F96}" sibTransId="{97F0E542-C0E8-4F4C-8B5A-F3FC75D01F37}"/>
    <dgm:cxn modelId="{DC79D51D-341B-49C9-8DC3-02DE0E06A542}" srcId="{7B74717A-3BBA-458F-94A4-930F39B453A5}" destId="{B98B4307-CB72-4CBB-A2A1-252B2270A8B3}" srcOrd="0" destOrd="0" parTransId="{E6FE7FD4-29B1-4618-9BFE-E9F616FAD86B}" sibTransId="{5C2FFB8E-CA69-4F1A-8D35-EA0BF48ED744}"/>
    <dgm:cxn modelId="{5671252E-C413-4D75-A053-510248E8B5C2}" srcId="{7B74717A-3BBA-458F-94A4-930F39B453A5}" destId="{361B28FB-D4C9-4D9F-BA70-4EF886A9A5A5}" srcOrd="3" destOrd="0" parTransId="{1570DEDF-2D9C-4D8D-8701-312FB92B913F}" sibTransId="{E5DA9474-368B-4B18-8E50-86F616C5E07B}"/>
    <dgm:cxn modelId="{FA55D034-73AA-D840-B514-C28EC0F57529}" type="presOf" srcId="{B98B4307-CB72-4CBB-A2A1-252B2270A8B3}" destId="{61B177D8-E321-B046-B363-433E1E0DA186}" srcOrd="0" destOrd="0" presId="urn:microsoft.com/office/officeart/2005/8/layout/matrix3"/>
    <dgm:cxn modelId="{9E078B45-87AC-7949-9379-16896B63B252}" type="presOf" srcId="{FD3BEF2D-CB09-4284-A1D8-052E82E4EDAB}" destId="{B0B365D3-51EF-1F46-9CED-B3433B8854BE}" srcOrd="0" destOrd="0" presId="urn:microsoft.com/office/officeart/2005/8/layout/matrix3"/>
    <dgm:cxn modelId="{747181AC-5B3B-6B44-909A-5A3D2E4BB580}" type="presOf" srcId="{361B28FB-D4C9-4D9F-BA70-4EF886A9A5A5}" destId="{4A834D0B-1A76-7641-854E-70F2AF8ADA7B}" srcOrd="0" destOrd="0" presId="urn:microsoft.com/office/officeart/2005/8/layout/matrix3"/>
    <dgm:cxn modelId="{B474B5BB-9F8D-5043-BBE2-E6BCFCF4CCAB}" type="presOf" srcId="{7B74717A-3BBA-458F-94A4-930F39B453A5}" destId="{CE2612AB-BE60-9845-AB1C-F38D355CCD54}" srcOrd="0" destOrd="0" presId="urn:microsoft.com/office/officeart/2005/8/layout/matrix3"/>
    <dgm:cxn modelId="{A5F873FF-532B-40DE-8E12-B3777EEBC42F}" srcId="{7B74717A-3BBA-458F-94A4-930F39B453A5}" destId="{B3564B75-8B74-4AD0-ABC0-09F35BBD827C}" srcOrd="2" destOrd="0" parTransId="{3FE5585A-B53D-45C9-87B6-0E93403F28DE}" sibTransId="{57B270F8-C032-4287-870C-1DCFD72B49D0}"/>
    <dgm:cxn modelId="{B5EB38CE-DC99-A948-BBE6-48CBE35C2047}" type="presParOf" srcId="{CE2612AB-BE60-9845-AB1C-F38D355CCD54}" destId="{E9BE74D3-CB73-A649-90F0-E68C6102CA82}" srcOrd="0" destOrd="0" presId="urn:microsoft.com/office/officeart/2005/8/layout/matrix3"/>
    <dgm:cxn modelId="{B09E440E-BCDD-1E40-BF14-06DC97C34945}" type="presParOf" srcId="{CE2612AB-BE60-9845-AB1C-F38D355CCD54}" destId="{61B177D8-E321-B046-B363-433E1E0DA186}" srcOrd="1" destOrd="0" presId="urn:microsoft.com/office/officeart/2005/8/layout/matrix3"/>
    <dgm:cxn modelId="{03A5A8A5-F273-C946-89C6-A78703A41C89}" type="presParOf" srcId="{CE2612AB-BE60-9845-AB1C-F38D355CCD54}" destId="{B0B365D3-51EF-1F46-9CED-B3433B8854BE}" srcOrd="2" destOrd="0" presId="urn:microsoft.com/office/officeart/2005/8/layout/matrix3"/>
    <dgm:cxn modelId="{709769D4-2B90-B54B-A3C4-DEE7200297E5}" type="presParOf" srcId="{CE2612AB-BE60-9845-AB1C-F38D355CCD54}" destId="{AA45445D-5723-6C47-B082-7A8FBF1FEE7F}" srcOrd="3" destOrd="0" presId="urn:microsoft.com/office/officeart/2005/8/layout/matrix3"/>
    <dgm:cxn modelId="{F62CA15E-927B-B54B-AAE2-BB78CB003492}" type="presParOf" srcId="{CE2612AB-BE60-9845-AB1C-F38D355CCD54}" destId="{4A834D0B-1A76-7641-854E-70F2AF8ADA7B}"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5093E4-6E3C-0F41-9A07-87EB149F6329}">
      <dsp:nvSpPr>
        <dsp:cNvPr id="0" name=""/>
        <dsp:cNvSpPr/>
      </dsp:nvSpPr>
      <dsp:spPr>
        <a:xfrm>
          <a:off x="2964821" y="662183"/>
          <a:ext cx="511636" cy="91440"/>
        </a:xfrm>
        <a:custGeom>
          <a:avLst/>
          <a:gdLst/>
          <a:ahLst/>
          <a:cxnLst/>
          <a:rect l="0" t="0" r="0" b="0"/>
          <a:pathLst>
            <a:path>
              <a:moveTo>
                <a:pt x="0" y="45720"/>
              </a:moveTo>
              <a:lnTo>
                <a:pt x="511636" y="45720"/>
              </a:lnTo>
            </a:path>
          </a:pathLst>
        </a:custGeom>
        <a:noFill/>
        <a:ln w="6350" cap="flat" cmpd="sng" algn="in">
          <a:solidFill>
            <a:schemeClr val="accent1">
              <a:shade val="90000"/>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07083" y="705192"/>
        <a:ext cx="27111" cy="5422"/>
      </dsp:txXfrm>
    </dsp:sp>
    <dsp:sp modelId="{AC35C9E1-41F7-664B-AA55-4B999CB67296}">
      <dsp:nvSpPr>
        <dsp:cNvPr id="0" name=""/>
        <dsp:cNvSpPr/>
      </dsp:nvSpPr>
      <dsp:spPr>
        <a:xfrm>
          <a:off x="609071" y="638"/>
          <a:ext cx="2357549" cy="1414529"/>
        </a:xfrm>
        <a:prstGeom prst="rect">
          <a:avLst/>
        </a:prstGeom>
        <a:solidFill>
          <a:schemeClr val="accent1">
            <a:shade val="80000"/>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522" tIns="121261" rIns="115522" bIns="121261" numCol="1" spcCol="1270" anchor="ctr" anchorCtr="0">
          <a:noAutofit/>
        </a:bodyPr>
        <a:lstStyle/>
        <a:p>
          <a:pPr marL="0" lvl="0" indent="0" algn="ctr" defTabSz="1333500">
            <a:lnSpc>
              <a:spcPct val="90000"/>
            </a:lnSpc>
            <a:spcBef>
              <a:spcPct val="0"/>
            </a:spcBef>
            <a:spcAft>
              <a:spcPct val="35000"/>
            </a:spcAft>
            <a:buNone/>
          </a:pPr>
          <a:r>
            <a:rPr lang="en-US" sz="3000" kern="1200" dirty="0"/>
            <a:t>The topic of my dissertation</a:t>
          </a:r>
        </a:p>
      </dsp:txBody>
      <dsp:txXfrm>
        <a:off x="609071" y="638"/>
        <a:ext cx="2357549" cy="1414529"/>
      </dsp:txXfrm>
    </dsp:sp>
    <dsp:sp modelId="{FBF43596-EE58-FB42-8F54-A5CDFAF97BBB}">
      <dsp:nvSpPr>
        <dsp:cNvPr id="0" name=""/>
        <dsp:cNvSpPr/>
      </dsp:nvSpPr>
      <dsp:spPr>
        <a:xfrm>
          <a:off x="5864607" y="662183"/>
          <a:ext cx="511636" cy="91440"/>
        </a:xfrm>
        <a:custGeom>
          <a:avLst/>
          <a:gdLst/>
          <a:ahLst/>
          <a:cxnLst/>
          <a:rect l="0" t="0" r="0" b="0"/>
          <a:pathLst>
            <a:path>
              <a:moveTo>
                <a:pt x="0" y="45720"/>
              </a:moveTo>
              <a:lnTo>
                <a:pt x="511636" y="45720"/>
              </a:lnTo>
            </a:path>
          </a:pathLst>
        </a:custGeom>
        <a:noFill/>
        <a:ln w="6350" cap="flat" cmpd="sng" algn="in">
          <a:solidFill>
            <a:schemeClr val="accent1">
              <a:shade val="90000"/>
              <a:hueOff val="2222"/>
              <a:satOff val="-84"/>
              <a:lumOff val="5151"/>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106870" y="705192"/>
        <a:ext cx="27111" cy="5422"/>
      </dsp:txXfrm>
    </dsp:sp>
    <dsp:sp modelId="{38BF211C-C6C1-8F4A-B0EB-E4B4F1F1A4CA}">
      <dsp:nvSpPr>
        <dsp:cNvPr id="0" name=""/>
        <dsp:cNvSpPr/>
      </dsp:nvSpPr>
      <dsp:spPr>
        <a:xfrm>
          <a:off x="3508858" y="638"/>
          <a:ext cx="2357549" cy="1414529"/>
        </a:xfrm>
        <a:prstGeom prst="rect">
          <a:avLst/>
        </a:prstGeom>
        <a:solidFill>
          <a:schemeClr val="accent1">
            <a:shade val="80000"/>
            <a:hueOff val="1492"/>
            <a:satOff val="-41"/>
            <a:lumOff val="4665"/>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522" tIns="121261" rIns="115522" bIns="121261" numCol="1" spcCol="1270" anchor="ctr" anchorCtr="0">
          <a:noAutofit/>
        </a:bodyPr>
        <a:lstStyle/>
        <a:p>
          <a:pPr marL="0" lvl="0" indent="0" algn="ctr" defTabSz="1333500">
            <a:lnSpc>
              <a:spcPct val="90000"/>
            </a:lnSpc>
            <a:spcBef>
              <a:spcPct val="0"/>
            </a:spcBef>
            <a:spcAft>
              <a:spcPct val="35000"/>
            </a:spcAft>
            <a:buNone/>
          </a:pPr>
          <a:r>
            <a:rPr lang="en-US" sz="3000" kern="1200" dirty="0"/>
            <a:t>Why I chose the title</a:t>
          </a:r>
        </a:p>
      </dsp:txBody>
      <dsp:txXfrm>
        <a:off x="3508858" y="638"/>
        <a:ext cx="2357549" cy="1414529"/>
      </dsp:txXfrm>
    </dsp:sp>
    <dsp:sp modelId="{4C71D606-A001-BE45-891A-711C8BB4143E}">
      <dsp:nvSpPr>
        <dsp:cNvPr id="0" name=""/>
        <dsp:cNvSpPr/>
      </dsp:nvSpPr>
      <dsp:spPr>
        <a:xfrm>
          <a:off x="1787846" y="1413368"/>
          <a:ext cx="5799572" cy="511636"/>
        </a:xfrm>
        <a:custGeom>
          <a:avLst/>
          <a:gdLst/>
          <a:ahLst/>
          <a:cxnLst/>
          <a:rect l="0" t="0" r="0" b="0"/>
          <a:pathLst>
            <a:path>
              <a:moveTo>
                <a:pt x="5799572" y="0"/>
              </a:moveTo>
              <a:lnTo>
                <a:pt x="5799572" y="272918"/>
              </a:lnTo>
              <a:lnTo>
                <a:pt x="0" y="272918"/>
              </a:lnTo>
              <a:lnTo>
                <a:pt x="0" y="511636"/>
              </a:lnTo>
            </a:path>
          </a:pathLst>
        </a:custGeom>
        <a:noFill/>
        <a:ln w="6350" cap="flat" cmpd="sng" algn="in">
          <a:solidFill>
            <a:schemeClr val="accent1">
              <a:shade val="90000"/>
              <a:hueOff val="4443"/>
              <a:satOff val="-168"/>
              <a:lumOff val="10302"/>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42011" y="1666475"/>
        <a:ext cx="291243" cy="5422"/>
      </dsp:txXfrm>
    </dsp:sp>
    <dsp:sp modelId="{2CD2C51F-E2E6-F747-B132-6260DF394C95}">
      <dsp:nvSpPr>
        <dsp:cNvPr id="0" name=""/>
        <dsp:cNvSpPr/>
      </dsp:nvSpPr>
      <dsp:spPr>
        <a:xfrm>
          <a:off x="6408644" y="638"/>
          <a:ext cx="2357549" cy="1414529"/>
        </a:xfrm>
        <a:prstGeom prst="rect">
          <a:avLst/>
        </a:prstGeom>
        <a:solidFill>
          <a:schemeClr val="accent1">
            <a:shade val="80000"/>
            <a:hueOff val="2983"/>
            <a:satOff val="-82"/>
            <a:lumOff val="9331"/>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522" tIns="121261" rIns="115522" bIns="121261" numCol="1" spcCol="1270" anchor="ctr" anchorCtr="0">
          <a:noAutofit/>
        </a:bodyPr>
        <a:lstStyle/>
        <a:p>
          <a:pPr marL="0" lvl="0" indent="0" algn="ctr" defTabSz="1333500">
            <a:lnSpc>
              <a:spcPct val="90000"/>
            </a:lnSpc>
            <a:spcBef>
              <a:spcPct val="0"/>
            </a:spcBef>
            <a:spcAft>
              <a:spcPct val="35000"/>
            </a:spcAft>
            <a:buNone/>
          </a:pPr>
          <a:r>
            <a:rPr lang="en-US" sz="3000" kern="1200" dirty="0"/>
            <a:t>Why</a:t>
          </a:r>
          <a:r>
            <a:rPr lang="en-US" sz="3000" kern="1200" baseline="0" dirty="0"/>
            <a:t> I chose the topic </a:t>
          </a:r>
          <a:endParaRPr lang="en-US" sz="3000" kern="1200" dirty="0"/>
        </a:p>
      </dsp:txBody>
      <dsp:txXfrm>
        <a:off x="6408644" y="638"/>
        <a:ext cx="2357549" cy="1414529"/>
      </dsp:txXfrm>
    </dsp:sp>
    <dsp:sp modelId="{82C70E41-261B-AE4D-86AB-26B66D50342E}">
      <dsp:nvSpPr>
        <dsp:cNvPr id="0" name=""/>
        <dsp:cNvSpPr/>
      </dsp:nvSpPr>
      <dsp:spPr>
        <a:xfrm>
          <a:off x="2964821" y="2618949"/>
          <a:ext cx="511636" cy="91440"/>
        </a:xfrm>
        <a:custGeom>
          <a:avLst/>
          <a:gdLst/>
          <a:ahLst/>
          <a:cxnLst/>
          <a:rect l="0" t="0" r="0" b="0"/>
          <a:pathLst>
            <a:path>
              <a:moveTo>
                <a:pt x="0" y="45720"/>
              </a:moveTo>
              <a:lnTo>
                <a:pt x="511636" y="45720"/>
              </a:lnTo>
            </a:path>
          </a:pathLst>
        </a:custGeom>
        <a:noFill/>
        <a:ln w="6350" cap="flat" cmpd="sng" algn="in">
          <a:solidFill>
            <a:schemeClr val="accent1">
              <a:shade val="90000"/>
              <a:hueOff val="6665"/>
              <a:satOff val="-252"/>
              <a:lumOff val="1545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07083" y="2661958"/>
        <a:ext cx="27111" cy="5422"/>
      </dsp:txXfrm>
    </dsp:sp>
    <dsp:sp modelId="{30F50B08-08E9-D848-A01F-5BA7C2C03206}">
      <dsp:nvSpPr>
        <dsp:cNvPr id="0" name=""/>
        <dsp:cNvSpPr/>
      </dsp:nvSpPr>
      <dsp:spPr>
        <a:xfrm>
          <a:off x="609071" y="1957404"/>
          <a:ext cx="2357549" cy="1414529"/>
        </a:xfrm>
        <a:prstGeom prst="rect">
          <a:avLst/>
        </a:prstGeom>
        <a:solidFill>
          <a:schemeClr val="accent1">
            <a:shade val="80000"/>
            <a:hueOff val="4475"/>
            <a:satOff val="-124"/>
            <a:lumOff val="13996"/>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522" tIns="121261" rIns="115522" bIns="121261" numCol="1" spcCol="1270" anchor="ctr" anchorCtr="0">
          <a:noAutofit/>
        </a:bodyPr>
        <a:lstStyle/>
        <a:p>
          <a:pPr marL="0" lvl="0" indent="0" algn="ctr" defTabSz="1333500">
            <a:lnSpc>
              <a:spcPct val="90000"/>
            </a:lnSpc>
            <a:spcBef>
              <a:spcPct val="0"/>
            </a:spcBef>
            <a:spcAft>
              <a:spcPct val="35000"/>
            </a:spcAft>
            <a:buNone/>
          </a:pPr>
          <a:r>
            <a:rPr lang="en-US" sz="3000" kern="1200" dirty="0"/>
            <a:t>Methodology and sources </a:t>
          </a:r>
        </a:p>
      </dsp:txBody>
      <dsp:txXfrm>
        <a:off x="609071" y="1957404"/>
        <a:ext cx="2357549" cy="1414529"/>
      </dsp:txXfrm>
    </dsp:sp>
    <dsp:sp modelId="{F3C2D1DD-16EF-4D44-AF1D-E7A08ABA1B10}">
      <dsp:nvSpPr>
        <dsp:cNvPr id="0" name=""/>
        <dsp:cNvSpPr/>
      </dsp:nvSpPr>
      <dsp:spPr>
        <a:xfrm>
          <a:off x="5864607" y="2618949"/>
          <a:ext cx="511636" cy="91440"/>
        </a:xfrm>
        <a:custGeom>
          <a:avLst/>
          <a:gdLst/>
          <a:ahLst/>
          <a:cxnLst/>
          <a:rect l="0" t="0" r="0" b="0"/>
          <a:pathLst>
            <a:path>
              <a:moveTo>
                <a:pt x="0" y="45720"/>
              </a:moveTo>
              <a:lnTo>
                <a:pt x="511636" y="45720"/>
              </a:lnTo>
            </a:path>
          </a:pathLst>
        </a:custGeom>
        <a:noFill/>
        <a:ln w="6350" cap="flat" cmpd="sng" algn="in">
          <a:solidFill>
            <a:schemeClr val="accent1">
              <a:shade val="90000"/>
              <a:hueOff val="8886"/>
              <a:satOff val="-336"/>
              <a:lumOff val="2060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106870" y="2661958"/>
        <a:ext cx="27111" cy="5422"/>
      </dsp:txXfrm>
    </dsp:sp>
    <dsp:sp modelId="{758EB715-4DF8-A241-95D1-1FB737550E03}">
      <dsp:nvSpPr>
        <dsp:cNvPr id="0" name=""/>
        <dsp:cNvSpPr/>
      </dsp:nvSpPr>
      <dsp:spPr>
        <a:xfrm>
          <a:off x="3508858" y="1957404"/>
          <a:ext cx="2357549" cy="1414529"/>
        </a:xfrm>
        <a:prstGeom prst="rect">
          <a:avLst/>
        </a:prstGeom>
        <a:solidFill>
          <a:schemeClr val="accent1">
            <a:shade val="80000"/>
            <a:hueOff val="5966"/>
            <a:satOff val="-165"/>
            <a:lumOff val="18662"/>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522" tIns="121261" rIns="115522" bIns="121261" numCol="1" spcCol="1270" anchor="ctr" anchorCtr="0">
          <a:noAutofit/>
        </a:bodyPr>
        <a:lstStyle/>
        <a:p>
          <a:pPr marL="0" lvl="0" indent="0" algn="ctr" defTabSz="1333500">
            <a:lnSpc>
              <a:spcPct val="90000"/>
            </a:lnSpc>
            <a:spcBef>
              <a:spcPct val="0"/>
            </a:spcBef>
            <a:spcAft>
              <a:spcPct val="35000"/>
            </a:spcAft>
            <a:buNone/>
          </a:pPr>
          <a:r>
            <a:rPr lang="en-US" sz="3000" kern="1200" dirty="0"/>
            <a:t>Chapter breakdown </a:t>
          </a:r>
        </a:p>
      </dsp:txBody>
      <dsp:txXfrm>
        <a:off x="3508858" y="1957404"/>
        <a:ext cx="2357549" cy="1414529"/>
      </dsp:txXfrm>
    </dsp:sp>
    <dsp:sp modelId="{7FB2E8E1-2EDA-6341-B96A-1CA35E11581A}">
      <dsp:nvSpPr>
        <dsp:cNvPr id="0" name=""/>
        <dsp:cNvSpPr/>
      </dsp:nvSpPr>
      <dsp:spPr>
        <a:xfrm>
          <a:off x="6408644" y="1957404"/>
          <a:ext cx="2357549" cy="1414529"/>
        </a:xfrm>
        <a:prstGeom prst="rect">
          <a:avLst/>
        </a:prstGeom>
        <a:solidFill>
          <a:schemeClr val="accent1">
            <a:shade val="80000"/>
            <a:hueOff val="7458"/>
            <a:satOff val="-206"/>
            <a:lumOff val="23327"/>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522" tIns="121261" rIns="115522" bIns="121261" numCol="1" spcCol="1270" anchor="ctr" anchorCtr="0">
          <a:noAutofit/>
        </a:bodyPr>
        <a:lstStyle/>
        <a:p>
          <a:pPr marL="0" lvl="0" indent="0" algn="ctr" defTabSz="1333500">
            <a:lnSpc>
              <a:spcPct val="90000"/>
            </a:lnSpc>
            <a:spcBef>
              <a:spcPct val="0"/>
            </a:spcBef>
            <a:spcAft>
              <a:spcPct val="35000"/>
            </a:spcAft>
            <a:buNone/>
          </a:pPr>
          <a:r>
            <a:rPr lang="en-US" sz="3000" kern="1200" dirty="0"/>
            <a:t>What’s next?</a:t>
          </a:r>
        </a:p>
      </dsp:txBody>
      <dsp:txXfrm>
        <a:off x="6408644" y="1957404"/>
        <a:ext cx="2357549" cy="14145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4B9740-A635-44B1-9207-7F20370DB495}">
      <dsp:nvSpPr>
        <dsp:cNvPr id="0" name=""/>
        <dsp:cNvSpPr/>
      </dsp:nvSpPr>
      <dsp:spPr>
        <a:xfrm>
          <a:off x="889581" y="424156"/>
          <a:ext cx="924553" cy="9245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C31414E9-90BD-444C-B1FB-3775AB756E47}">
      <dsp:nvSpPr>
        <dsp:cNvPr id="0" name=""/>
        <dsp:cNvSpPr/>
      </dsp:nvSpPr>
      <dsp:spPr>
        <a:xfrm>
          <a:off x="324576" y="1758728"/>
          <a:ext cx="2054564" cy="1398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dirty="0"/>
            <a:t>I did not want the question to explicitly relate to one narrow/straight-forward topic, as there is no narrow/straight-forward versions of Islam. </a:t>
          </a:r>
        </a:p>
      </dsp:txBody>
      <dsp:txXfrm>
        <a:off x="324576" y="1758728"/>
        <a:ext cx="2054564" cy="1398515"/>
      </dsp:txXfrm>
    </dsp:sp>
    <dsp:sp modelId="{E8D61425-2C11-4AE9-9F99-6DD255AD3CEC}">
      <dsp:nvSpPr>
        <dsp:cNvPr id="0" name=""/>
        <dsp:cNvSpPr/>
      </dsp:nvSpPr>
      <dsp:spPr>
        <a:xfrm>
          <a:off x="3303694" y="424156"/>
          <a:ext cx="924553" cy="9245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4C40825C-5F2C-45D2-B8EE-D5D83B424C2B}">
      <dsp:nvSpPr>
        <dsp:cNvPr id="0" name=""/>
        <dsp:cNvSpPr/>
      </dsp:nvSpPr>
      <dsp:spPr>
        <a:xfrm>
          <a:off x="2738689" y="1758728"/>
          <a:ext cx="2054564" cy="1398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dirty="0"/>
            <a:t>Originally, the title was going to be ‘Being Islamic in a non-Islamic Country’ </a:t>
          </a:r>
        </a:p>
      </dsp:txBody>
      <dsp:txXfrm>
        <a:off x="2738689" y="1758728"/>
        <a:ext cx="2054564" cy="1398515"/>
      </dsp:txXfrm>
    </dsp:sp>
    <dsp:sp modelId="{7FC2E3B7-2D8C-47CF-86A2-C60E8BECEC7D}">
      <dsp:nvSpPr>
        <dsp:cNvPr id="0" name=""/>
        <dsp:cNvSpPr/>
      </dsp:nvSpPr>
      <dsp:spPr>
        <a:xfrm>
          <a:off x="5717807" y="424156"/>
          <a:ext cx="924553" cy="9245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DD0C0D89-5091-4C0F-BEBE-1F3B0BC0AAE4}">
      <dsp:nvSpPr>
        <dsp:cNvPr id="0" name=""/>
        <dsp:cNvSpPr/>
      </dsp:nvSpPr>
      <dsp:spPr>
        <a:xfrm>
          <a:off x="5152802" y="1758728"/>
          <a:ext cx="2054564" cy="1398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dirty="0"/>
            <a:t>The second part of my title asks whether Islamic law holds any legal authority in Wales. Originally, I was going to focus specifically on Shari’a law, but decided that Shari’a was a very narrow and controversial version of religious authority</a:t>
          </a:r>
        </a:p>
      </dsp:txBody>
      <dsp:txXfrm>
        <a:off x="5152802" y="1758728"/>
        <a:ext cx="2054564" cy="1398515"/>
      </dsp:txXfrm>
    </dsp:sp>
    <dsp:sp modelId="{759205D7-7D83-4420-B1BB-4E6AFD97EBC0}">
      <dsp:nvSpPr>
        <dsp:cNvPr id="0" name=""/>
        <dsp:cNvSpPr/>
      </dsp:nvSpPr>
      <dsp:spPr>
        <a:xfrm>
          <a:off x="8131920" y="424156"/>
          <a:ext cx="924553" cy="9245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33B12E58-570A-4BB1-9B95-A65DC5598EA7}">
      <dsp:nvSpPr>
        <dsp:cNvPr id="0" name=""/>
        <dsp:cNvSpPr/>
      </dsp:nvSpPr>
      <dsp:spPr>
        <a:xfrm>
          <a:off x="7566915" y="1758728"/>
          <a:ext cx="2054564" cy="1398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dirty="0"/>
            <a:t>Ultimately, the title I have chosen is flexible, and relates to a number of different contexts of religious law and authority. </a:t>
          </a:r>
        </a:p>
      </dsp:txBody>
      <dsp:txXfrm>
        <a:off x="7566915" y="1758728"/>
        <a:ext cx="2054564" cy="13985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BE74D3-CB73-A649-90F0-E68C6102CA82}">
      <dsp:nvSpPr>
        <dsp:cNvPr id="0" name=""/>
        <dsp:cNvSpPr/>
      </dsp:nvSpPr>
      <dsp:spPr>
        <a:xfrm>
          <a:off x="190847" y="0"/>
          <a:ext cx="5577781" cy="5577781"/>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B177D8-E321-B046-B363-433E1E0DA186}">
      <dsp:nvSpPr>
        <dsp:cNvPr id="0" name=""/>
        <dsp:cNvSpPr/>
      </dsp:nvSpPr>
      <dsp:spPr>
        <a:xfrm>
          <a:off x="720736" y="529889"/>
          <a:ext cx="2175334" cy="2175334"/>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Relating back to the question to ensure I’ve answered the dissertation effectively</a:t>
          </a:r>
        </a:p>
      </dsp:txBody>
      <dsp:txXfrm>
        <a:off x="826927" y="636080"/>
        <a:ext cx="1962952" cy="1962952"/>
      </dsp:txXfrm>
    </dsp:sp>
    <dsp:sp modelId="{B0B365D3-51EF-1F46-9CED-B3433B8854BE}">
      <dsp:nvSpPr>
        <dsp:cNvPr id="0" name=""/>
        <dsp:cNvSpPr/>
      </dsp:nvSpPr>
      <dsp:spPr>
        <a:xfrm>
          <a:off x="3063404" y="529889"/>
          <a:ext cx="2175334" cy="2175334"/>
        </a:xfrm>
        <a:prstGeom prst="round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Conclusion – Does following both Islamic religious authority and the law of England and Wales effectively suit the needs of Muslims today?</a:t>
          </a:r>
        </a:p>
      </dsp:txBody>
      <dsp:txXfrm>
        <a:off x="3169595" y="636080"/>
        <a:ext cx="1962952" cy="1962952"/>
      </dsp:txXfrm>
    </dsp:sp>
    <dsp:sp modelId="{AA45445D-5723-6C47-B082-7A8FBF1FEE7F}">
      <dsp:nvSpPr>
        <dsp:cNvPr id="0" name=""/>
        <dsp:cNvSpPr/>
      </dsp:nvSpPr>
      <dsp:spPr>
        <a:xfrm>
          <a:off x="720736" y="2872557"/>
          <a:ext cx="2175334" cy="2175334"/>
        </a:xfrm>
        <a:prstGeom prst="round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List of terms at the end of the dissertation </a:t>
          </a:r>
        </a:p>
      </dsp:txBody>
      <dsp:txXfrm>
        <a:off x="826927" y="2978748"/>
        <a:ext cx="1962952" cy="1962952"/>
      </dsp:txXfrm>
    </dsp:sp>
    <dsp:sp modelId="{4A834D0B-1A76-7641-854E-70F2AF8ADA7B}">
      <dsp:nvSpPr>
        <dsp:cNvPr id="0" name=""/>
        <dsp:cNvSpPr/>
      </dsp:nvSpPr>
      <dsp:spPr>
        <a:xfrm>
          <a:off x="3063404" y="2872557"/>
          <a:ext cx="2175334" cy="2175334"/>
        </a:xfrm>
        <a:prstGeom prst="round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Bibliography </a:t>
          </a:r>
        </a:p>
      </dsp:txBody>
      <dsp:txXfrm>
        <a:off x="3169595" y="2978748"/>
        <a:ext cx="1962952" cy="1962952"/>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A6C190-C91E-354E-921F-570179B366F4}" type="datetimeFigureOut">
              <a:rPr lang="en-US" smtClean="0"/>
              <a:t>3/10/19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79DFF3-BBA1-534F-849B-9F8DAB51FD2F}" type="slidenum">
              <a:rPr lang="en-US" smtClean="0"/>
              <a:t>‹#›</a:t>
            </a:fld>
            <a:endParaRPr lang="en-US"/>
          </a:p>
        </p:txBody>
      </p:sp>
    </p:spTree>
    <p:extLst>
      <p:ext uri="{BB962C8B-B14F-4D97-AF65-F5344CB8AC3E}">
        <p14:creationId xmlns:p14="http://schemas.microsoft.com/office/powerpoint/2010/main" val="36968610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will be on my dissertation titled ‘Being Islamic in a Muslim-minority Context: Does Islamic law hold any legal authority in Wales?’ </a:t>
            </a:r>
          </a:p>
        </p:txBody>
      </p:sp>
      <p:sp>
        <p:nvSpPr>
          <p:cNvPr id="4" name="Slide Number Placeholder 3"/>
          <p:cNvSpPr>
            <a:spLocks noGrp="1"/>
          </p:cNvSpPr>
          <p:nvPr>
            <p:ph type="sldNum" sz="quarter" idx="5"/>
          </p:nvPr>
        </p:nvSpPr>
        <p:spPr/>
        <p:txBody>
          <a:bodyPr/>
          <a:lstStyle/>
          <a:p>
            <a:fld id="{2079DFF3-BBA1-534F-849B-9F8DAB51FD2F}" type="slidenum">
              <a:rPr lang="en-US" smtClean="0"/>
              <a:t>1</a:t>
            </a:fld>
            <a:endParaRPr lang="en-US"/>
          </a:p>
        </p:txBody>
      </p:sp>
    </p:spTree>
    <p:extLst>
      <p:ext uri="{BB962C8B-B14F-4D97-AF65-F5344CB8AC3E}">
        <p14:creationId xmlns:p14="http://schemas.microsoft.com/office/powerpoint/2010/main" val="33162334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aims of this presentation are to give a detailed description and summary of what my dissertation is about, and what to expect. I will be discussing the topic of my dissertation, why I chose the title, why I chose the topic, methodology and sources, chapter breakdown, and finally, what’s next. </a:t>
            </a:r>
          </a:p>
          <a:p>
            <a:endParaRPr lang="en-US" dirty="0"/>
          </a:p>
        </p:txBody>
      </p:sp>
      <p:sp>
        <p:nvSpPr>
          <p:cNvPr id="4" name="Slide Number Placeholder 3"/>
          <p:cNvSpPr>
            <a:spLocks noGrp="1"/>
          </p:cNvSpPr>
          <p:nvPr>
            <p:ph type="sldNum" sz="quarter" idx="5"/>
          </p:nvPr>
        </p:nvSpPr>
        <p:spPr/>
        <p:txBody>
          <a:bodyPr/>
          <a:lstStyle/>
          <a:p>
            <a:fld id="{2079DFF3-BBA1-534F-849B-9F8DAB51FD2F}" type="slidenum">
              <a:rPr lang="en-US" smtClean="0"/>
              <a:t>2</a:t>
            </a:fld>
            <a:endParaRPr lang="en-US"/>
          </a:p>
        </p:txBody>
      </p:sp>
    </p:spTree>
    <p:extLst>
      <p:ext uri="{BB962C8B-B14F-4D97-AF65-F5344CB8AC3E}">
        <p14:creationId xmlns:p14="http://schemas.microsoft.com/office/powerpoint/2010/main" val="1770782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dissertation will focus on some of the Muslim communities of Cardiff, who they are, how they are represented, and the religious authority that they may follow. I have chosen to focus this dissertation on the Muslims of Cardiff for two reasons. Firstly, Cardiff’s Butetown has the oldest history of Muslim settlers in Wales, and Secondly, Cardiff was the first place that I saw diversity and a Muslim community when I was younger</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dissertation will attempt to answer the question: ‘Does Islamic law hold any legal authority in Wales?’ Of course, the law of England and Wales is a common law legal system and is not theocratic, and as a minority, Islamic law and legal systems do not hold any legal authority by law. However, according to the European Convention on Human Rights act, every individual has the right to religious freedom, which is important in understanding that every Muslim residing in England and Wales has the right to follow their own religion, and religious laws without directly involving the law of the country, which makes this question less straight-forward than it may appear. Also, when I ask if Islamic law holds any legal authority in Wales, I am not explicitly referring to Wales as a country, but its people and its Muslim communities.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 this dissertation will attempt to analyse and understand the role of religious authority (in a variety of contexts) within the Muslim communities of Cardiff. </a:t>
            </a:r>
          </a:p>
          <a:p>
            <a:endParaRPr lang="en-US" dirty="0"/>
          </a:p>
        </p:txBody>
      </p:sp>
      <p:sp>
        <p:nvSpPr>
          <p:cNvPr id="4" name="Slide Number Placeholder 3"/>
          <p:cNvSpPr>
            <a:spLocks noGrp="1"/>
          </p:cNvSpPr>
          <p:nvPr>
            <p:ph type="sldNum" sz="quarter" idx="5"/>
          </p:nvPr>
        </p:nvSpPr>
        <p:spPr/>
        <p:txBody>
          <a:bodyPr/>
          <a:lstStyle/>
          <a:p>
            <a:fld id="{2079DFF3-BBA1-534F-849B-9F8DAB51FD2F}" type="slidenum">
              <a:rPr lang="en-US" smtClean="0"/>
              <a:t>4</a:t>
            </a:fld>
            <a:endParaRPr lang="en-US"/>
          </a:p>
        </p:txBody>
      </p:sp>
    </p:spTree>
    <p:extLst>
      <p:ext uri="{BB962C8B-B14F-4D97-AF65-F5344CB8AC3E}">
        <p14:creationId xmlns:p14="http://schemas.microsoft.com/office/powerpoint/2010/main" val="18250220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chose this title as I did not want the question to explicitly relate to one narrow or straightforward topic, as there are no straight-forward versions of Islam. Originally, the title was going to be ‘Being Islamic in a non-Islamic country’, but what defines Islamic? And what defines a country as being Islamic, Islamic by law, or by population? This title seemed too complex for the type of research I wanted to conduct. The second part of my question asks whether Islamic law has any legal authority in Wales. Originally, I was going to focus on Shari’a law, but decided that Shari’a was a too narrow and specific version of religious authority, as it exists in multiple contexts. Ultimately, the title that I have chosen is flexible.</a:t>
            </a:r>
            <a:r>
              <a:rPr lang="en-GB" dirty="0">
                <a:effectLst/>
              </a:rPr>
              <a:t> </a:t>
            </a:r>
            <a:endParaRPr lang="en-US" dirty="0"/>
          </a:p>
        </p:txBody>
      </p:sp>
      <p:sp>
        <p:nvSpPr>
          <p:cNvPr id="4" name="Slide Number Placeholder 3"/>
          <p:cNvSpPr>
            <a:spLocks noGrp="1"/>
          </p:cNvSpPr>
          <p:nvPr>
            <p:ph type="sldNum" sz="quarter" idx="5"/>
          </p:nvPr>
        </p:nvSpPr>
        <p:spPr/>
        <p:txBody>
          <a:bodyPr/>
          <a:lstStyle/>
          <a:p>
            <a:fld id="{2079DFF3-BBA1-534F-849B-9F8DAB51FD2F}" type="slidenum">
              <a:rPr lang="en-US" smtClean="0"/>
              <a:t>5</a:t>
            </a:fld>
            <a:endParaRPr lang="en-US"/>
          </a:p>
        </p:txBody>
      </p:sp>
    </p:spTree>
    <p:extLst>
      <p:ext uri="{BB962C8B-B14F-4D97-AF65-F5344CB8AC3E}">
        <p14:creationId xmlns:p14="http://schemas.microsoft.com/office/powerpoint/2010/main" val="17157989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chose this topic for my dissertation because I was brought up in a small village town in South Wales, where my only exposure to ethnical and cultural diversity was through the media, which often times painted a biased view of Muslims. When I think back to my childhood, a distinct memory that I have is visiting the city centre of Cardiff and being confused by the sight of a woman in a burqa, I then turned to my mum to ask what I had just seen, to which she did not know either. This memory stuck with me, as I believe in the importance of being aware and respectful of other people’s cultures and faiths. This is undoubtedly why I have chosen a dissertation topic that would give me the opportunity to gain first-hand insight and a better understanding of our Muslim neighbours, and to write a factual piece of work to represent the Muslim communities of Cardiff. </a:t>
            </a:r>
          </a:p>
          <a:p>
            <a:endParaRPr lang="en-US" dirty="0"/>
          </a:p>
        </p:txBody>
      </p:sp>
      <p:sp>
        <p:nvSpPr>
          <p:cNvPr id="4" name="Slide Number Placeholder 3"/>
          <p:cNvSpPr>
            <a:spLocks noGrp="1"/>
          </p:cNvSpPr>
          <p:nvPr>
            <p:ph type="sldNum" sz="quarter" idx="5"/>
          </p:nvPr>
        </p:nvSpPr>
        <p:spPr/>
        <p:txBody>
          <a:bodyPr/>
          <a:lstStyle/>
          <a:p>
            <a:fld id="{2079DFF3-BBA1-534F-849B-9F8DAB51FD2F}" type="slidenum">
              <a:rPr lang="en-US" smtClean="0"/>
              <a:t>6</a:t>
            </a:fld>
            <a:endParaRPr lang="en-US"/>
          </a:p>
        </p:txBody>
      </p:sp>
    </p:spTree>
    <p:extLst>
      <p:ext uri="{BB962C8B-B14F-4D97-AF65-F5344CB8AC3E}">
        <p14:creationId xmlns:p14="http://schemas.microsoft.com/office/powerpoint/2010/main" val="35108487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aim of this dissertation is to contribute to already-existing work on the Muslim community in Cardiff, as I feel they are underrepresented in contemporary work. This dissertation also aims to hopefully be an interesting and well-researched piece of work on something that I am passionate about, and something that I believe is important to contemporary society</a:t>
            </a:r>
          </a:p>
          <a:p>
            <a:endParaRPr lang="en-US" dirty="0"/>
          </a:p>
        </p:txBody>
      </p:sp>
      <p:sp>
        <p:nvSpPr>
          <p:cNvPr id="4" name="Slide Number Placeholder 3"/>
          <p:cNvSpPr>
            <a:spLocks noGrp="1"/>
          </p:cNvSpPr>
          <p:nvPr>
            <p:ph type="sldNum" sz="quarter" idx="5"/>
          </p:nvPr>
        </p:nvSpPr>
        <p:spPr/>
        <p:txBody>
          <a:bodyPr/>
          <a:lstStyle/>
          <a:p>
            <a:fld id="{2079DFF3-BBA1-534F-849B-9F8DAB51FD2F}" type="slidenum">
              <a:rPr lang="en-US" smtClean="0"/>
              <a:t>7</a:t>
            </a:fld>
            <a:endParaRPr lang="en-US"/>
          </a:p>
        </p:txBody>
      </p:sp>
    </p:spTree>
    <p:extLst>
      <p:ext uri="{BB962C8B-B14F-4D97-AF65-F5344CB8AC3E}">
        <p14:creationId xmlns:p14="http://schemas.microsoft.com/office/powerpoint/2010/main" val="8562007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order to write this dissertation effectively, I have gathered a multiplicity of sources which includes academic literature such as books, journal articles, newspaper articles, websites and Governmental conventions and acts.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Another method that has been used to gather my material would be the use of fieldwork and participant observation. Once I had researched mosques and organisations in Cardiff and chose some that would be of relevance to my dissertation, I contacted them and arranged a date. Throughout this dissertation, I will be visiting:</a:t>
            </a:r>
          </a:p>
          <a:p>
            <a:pPr lvl="0"/>
            <a:r>
              <a:rPr lang="en-GB" sz="1200" kern="1200" dirty="0">
                <a:solidFill>
                  <a:schemeClr val="tx1"/>
                </a:solidFill>
                <a:effectLst/>
                <a:latin typeface="+mn-lt"/>
                <a:ea typeface="+mn-ea"/>
                <a:cs typeface="+mn-cs"/>
              </a:rPr>
              <a:t>Ahmadiyya Mosque and the Ahmadiyya Muslim Women’s Association</a:t>
            </a:r>
          </a:p>
          <a:p>
            <a:pPr lvl="0"/>
            <a:r>
              <a:rPr lang="en-GB" sz="1200" kern="1200" dirty="0">
                <a:solidFill>
                  <a:schemeClr val="tx1"/>
                </a:solidFill>
                <a:effectLst/>
                <a:latin typeface="+mn-lt"/>
                <a:ea typeface="+mn-ea"/>
                <a:cs typeface="+mn-cs"/>
              </a:rPr>
              <a:t>South Wales Islamic Centre </a:t>
            </a:r>
          </a:p>
          <a:p>
            <a:pPr lvl="0"/>
            <a:r>
              <a:rPr lang="en-GB" sz="1200" kern="1200" dirty="0">
                <a:solidFill>
                  <a:schemeClr val="tx1"/>
                </a:solidFill>
                <a:effectLst/>
                <a:latin typeface="+mn-lt"/>
                <a:ea typeface="+mn-ea"/>
                <a:cs typeface="+mn-cs"/>
              </a:rPr>
              <a:t>And the Welsh Muslim Cultural Foundation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 obtained consent to visit these places by formally asking to attend via email, by filling out a PG2 E1 Ethics form, and asking the participants to sign a consent form beforehand for permission to use their name and information in my work. </a:t>
            </a:r>
          </a:p>
          <a:p>
            <a:endParaRPr lang="en-US" dirty="0"/>
          </a:p>
        </p:txBody>
      </p:sp>
      <p:sp>
        <p:nvSpPr>
          <p:cNvPr id="4" name="Slide Number Placeholder 3"/>
          <p:cNvSpPr>
            <a:spLocks noGrp="1"/>
          </p:cNvSpPr>
          <p:nvPr>
            <p:ph type="sldNum" sz="quarter" idx="5"/>
          </p:nvPr>
        </p:nvSpPr>
        <p:spPr/>
        <p:txBody>
          <a:bodyPr/>
          <a:lstStyle/>
          <a:p>
            <a:fld id="{2079DFF3-BBA1-534F-849B-9F8DAB51FD2F}" type="slidenum">
              <a:rPr lang="en-US" smtClean="0"/>
              <a:t>8</a:t>
            </a:fld>
            <a:endParaRPr lang="en-US"/>
          </a:p>
        </p:txBody>
      </p:sp>
    </p:spTree>
    <p:extLst>
      <p:ext uri="{BB962C8B-B14F-4D97-AF65-F5344CB8AC3E}">
        <p14:creationId xmlns:p14="http://schemas.microsoft.com/office/powerpoint/2010/main" val="12121367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will now give a detailed structure of my dissertation with examples of key sources that I have and will use. </a:t>
            </a:r>
          </a:p>
          <a:p>
            <a:endParaRPr lang="en-US" dirty="0"/>
          </a:p>
        </p:txBody>
      </p:sp>
      <p:sp>
        <p:nvSpPr>
          <p:cNvPr id="4" name="Slide Number Placeholder 3"/>
          <p:cNvSpPr>
            <a:spLocks noGrp="1"/>
          </p:cNvSpPr>
          <p:nvPr>
            <p:ph type="sldNum" sz="quarter" idx="5"/>
          </p:nvPr>
        </p:nvSpPr>
        <p:spPr/>
        <p:txBody>
          <a:bodyPr/>
          <a:lstStyle/>
          <a:p>
            <a:fld id="{2079DFF3-BBA1-534F-849B-9F8DAB51FD2F}" type="slidenum">
              <a:rPr lang="en-US" smtClean="0"/>
              <a:t>9</a:t>
            </a:fld>
            <a:endParaRPr lang="en-US"/>
          </a:p>
        </p:txBody>
      </p:sp>
    </p:spTree>
    <p:extLst>
      <p:ext uri="{BB962C8B-B14F-4D97-AF65-F5344CB8AC3E}">
        <p14:creationId xmlns:p14="http://schemas.microsoft.com/office/powerpoint/2010/main" val="23345176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My introductory chapter will start with a ‘contents and aims’ section, which gives a brief summary of what will be included in each chapter, and how it will contribute to the dissertation question.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My introduction will then discuss the history and origins of Muslims in Cardiff, to begin to decipher the various cultural and religious differences that can be seen. This history will start from the 19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century Seafarers migrating to Butetown docks, Butetown throughout history with reference to early religious influences on the Welsh Muslim community, to present day.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Moving forward in time, my introductory chapter then discusses contemporary Wales, with reference to the 2011 census on religions and some facts about the Muslims in Wales, such as their heritage, ethnicity, identity, possible struggles to juggle Welsh culture and Islamic values, and discrimination that they may face.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Some key sources used for this chapter are Sophie Gilliat-Ray’s Muslims in Britain which gives a brief history of Muslims in Cardiff, Fred Halliday’s Arabs in Exile which gives a detailed account of the migration of Islam within Wales, and Ron Geaves’ Islam Today which discusses the identity issues of British Muslims </a:t>
            </a:r>
          </a:p>
          <a:p>
            <a:endParaRPr lang="en-US" dirty="0"/>
          </a:p>
        </p:txBody>
      </p:sp>
      <p:sp>
        <p:nvSpPr>
          <p:cNvPr id="4" name="Slide Number Placeholder 3"/>
          <p:cNvSpPr>
            <a:spLocks noGrp="1"/>
          </p:cNvSpPr>
          <p:nvPr>
            <p:ph type="sldNum" sz="quarter" idx="5"/>
          </p:nvPr>
        </p:nvSpPr>
        <p:spPr/>
        <p:txBody>
          <a:bodyPr/>
          <a:lstStyle/>
          <a:p>
            <a:fld id="{2079DFF3-BBA1-534F-849B-9F8DAB51FD2F}" type="slidenum">
              <a:rPr lang="en-US" smtClean="0"/>
              <a:t>10</a:t>
            </a:fld>
            <a:endParaRPr lang="en-US"/>
          </a:p>
        </p:txBody>
      </p:sp>
    </p:spTree>
    <p:extLst>
      <p:ext uri="{BB962C8B-B14F-4D97-AF65-F5344CB8AC3E}">
        <p14:creationId xmlns:p14="http://schemas.microsoft.com/office/powerpoint/2010/main" val="39865197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Here is a map of the district of Butetown in Cardiff, which is historically significant for the development of Muslim communities in Cardiff, and a location of importance and relevance within and throughout my dissertation </a:t>
            </a:r>
          </a:p>
          <a:p>
            <a:endParaRPr lang="en-US" dirty="0"/>
          </a:p>
        </p:txBody>
      </p:sp>
      <p:sp>
        <p:nvSpPr>
          <p:cNvPr id="4" name="Slide Number Placeholder 3"/>
          <p:cNvSpPr>
            <a:spLocks noGrp="1"/>
          </p:cNvSpPr>
          <p:nvPr>
            <p:ph type="sldNum" sz="quarter" idx="5"/>
          </p:nvPr>
        </p:nvSpPr>
        <p:spPr/>
        <p:txBody>
          <a:bodyPr/>
          <a:lstStyle/>
          <a:p>
            <a:fld id="{2079DFF3-BBA1-534F-849B-9F8DAB51FD2F}" type="slidenum">
              <a:rPr lang="en-US" smtClean="0"/>
              <a:t>11</a:t>
            </a:fld>
            <a:endParaRPr lang="en-US"/>
          </a:p>
        </p:txBody>
      </p:sp>
    </p:spTree>
    <p:extLst>
      <p:ext uri="{BB962C8B-B14F-4D97-AF65-F5344CB8AC3E}">
        <p14:creationId xmlns:p14="http://schemas.microsoft.com/office/powerpoint/2010/main" val="34025915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chapter will discuss religious authority, what is meant and understood by the term authority, and different contexts of Islamic authority. In this chapter, I will be explaining the role of the Qur’an within all contexts of Islamic authority, a brief mention of the Shari’a law, and Ijtihad, which is the process of legal decision-making based on interpretations of the Qur’an, Hadith and Sunna.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Following this, I then discuss the role of the Imam and the mosque with the Muslim communities of Cardiff. It is here where I begin to discuss my fieldwork and information that I have gathered from my visit to the mosques, with an analysis of how significant the role of the Imam and mosques are for the Muslim community living in a minority context.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Finally, this chapter will discuss one final context of religious authority, which is the internet. This section will discuss the role of religious authority online and within Islamic cyberspaces.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Some key sources used for this chapter include an article from the website Oasis which discusses religious authorities in Islam with specific focuses on individuals, Khaled </a:t>
            </a:r>
            <a:r>
              <a:rPr lang="en-GB" sz="1200" kern="1200" dirty="0" err="1">
                <a:solidFill>
                  <a:schemeClr val="tx1"/>
                </a:solidFill>
                <a:effectLst/>
                <a:latin typeface="+mn-lt"/>
                <a:ea typeface="+mn-ea"/>
                <a:cs typeface="+mn-cs"/>
              </a:rPr>
              <a:t>Abou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Fadl’s</a:t>
            </a:r>
            <a:r>
              <a:rPr lang="en-GB" sz="1200" kern="1200" dirty="0">
                <a:solidFill>
                  <a:schemeClr val="tx1"/>
                </a:solidFill>
                <a:effectLst/>
                <a:latin typeface="+mn-lt"/>
                <a:ea typeface="+mn-ea"/>
                <a:cs typeface="+mn-cs"/>
              </a:rPr>
              <a:t> Speaking in God’s name: Islamic law, Authority and Women, which discusses notions of authority within different Islamic contexts, and Gary Bunt’s Hashtag Islam which focuses on notions of Islamic religious authority online. </a:t>
            </a:r>
          </a:p>
          <a:p>
            <a:endParaRPr lang="en-US" dirty="0"/>
          </a:p>
        </p:txBody>
      </p:sp>
      <p:sp>
        <p:nvSpPr>
          <p:cNvPr id="4" name="Slide Number Placeholder 3"/>
          <p:cNvSpPr>
            <a:spLocks noGrp="1"/>
          </p:cNvSpPr>
          <p:nvPr>
            <p:ph type="sldNum" sz="quarter" idx="5"/>
          </p:nvPr>
        </p:nvSpPr>
        <p:spPr/>
        <p:txBody>
          <a:bodyPr/>
          <a:lstStyle/>
          <a:p>
            <a:fld id="{2079DFF3-BBA1-534F-849B-9F8DAB51FD2F}" type="slidenum">
              <a:rPr lang="en-US" smtClean="0"/>
              <a:t>12</a:t>
            </a:fld>
            <a:endParaRPr lang="en-US"/>
          </a:p>
        </p:txBody>
      </p:sp>
    </p:spTree>
    <p:extLst>
      <p:ext uri="{BB962C8B-B14F-4D97-AF65-F5344CB8AC3E}">
        <p14:creationId xmlns:p14="http://schemas.microsoft.com/office/powerpoint/2010/main" val="5376531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Here is a map showing the location of the first mosque that I visited, which is the Ahmadiyya mosque. </a:t>
            </a:r>
          </a:p>
          <a:p>
            <a:endParaRPr lang="en-US" dirty="0"/>
          </a:p>
        </p:txBody>
      </p:sp>
      <p:sp>
        <p:nvSpPr>
          <p:cNvPr id="4" name="Slide Number Placeholder 3"/>
          <p:cNvSpPr>
            <a:spLocks noGrp="1"/>
          </p:cNvSpPr>
          <p:nvPr>
            <p:ph type="sldNum" sz="quarter" idx="5"/>
          </p:nvPr>
        </p:nvSpPr>
        <p:spPr/>
        <p:txBody>
          <a:bodyPr/>
          <a:lstStyle/>
          <a:p>
            <a:fld id="{2079DFF3-BBA1-534F-849B-9F8DAB51FD2F}" type="slidenum">
              <a:rPr lang="en-US" smtClean="0"/>
              <a:t>13</a:t>
            </a:fld>
            <a:endParaRPr lang="en-US"/>
          </a:p>
        </p:txBody>
      </p:sp>
    </p:spTree>
    <p:extLst>
      <p:ext uri="{BB962C8B-B14F-4D97-AF65-F5344CB8AC3E}">
        <p14:creationId xmlns:p14="http://schemas.microsoft.com/office/powerpoint/2010/main" val="36564344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chose to visit the Ahmadiyya mosque as part of my fieldwork as Ahmadiyya is a branch within Islam that is significantly smaller in numbers than other branches within Cardiff. I wanted to visit the Ahmadiyya community in particular as I did not have much knowledge on this particular branch, and I wanted to explore different communities to show the diversity within Cardiff. This community is predominantly of Pakistani/Indian ethnicity, and the mother tongue of the mosque is Urdu.</a:t>
            </a:r>
          </a:p>
          <a:p>
            <a:endParaRPr lang="en-US" dirty="0"/>
          </a:p>
        </p:txBody>
      </p:sp>
      <p:sp>
        <p:nvSpPr>
          <p:cNvPr id="4" name="Slide Number Placeholder 3"/>
          <p:cNvSpPr>
            <a:spLocks noGrp="1"/>
          </p:cNvSpPr>
          <p:nvPr>
            <p:ph type="sldNum" sz="quarter" idx="5"/>
          </p:nvPr>
        </p:nvSpPr>
        <p:spPr/>
        <p:txBody>
          <a:bodyPr/>
          <a:lstStyle/>
          <a:p>
            <a:fld id="{2079DFF3-BBA1-534F-849B-9F8DAB51FD2F}" type="slidenum">
              <a:rPr lang="en-US" smtClean="0"/>
              <a:t>14</a:t>
            </a:fld>
            <a:endParaRPr lang="en-US"/>
          </a:p>
        </p:txBody>
      </p:sp>
    </p:spTree>
    <p:extLst>
      <p:ext uri="{BB962C8B-B14F-4D97-AF65-F5344CB8AC3E}">
        <p14:creationId xmlns:p14="http://schemas.microsoft.com/office/powerpoint/2010/main" val="31807153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Here is a map showing the location of the second mosque I visited, which is the South Wales Islamic Centre, situated in Butetown </a:t>
            </a:r>
          </a:p>
          <a:p>
            <a:endParaRPr lang="en-US" dirty="0"/>
          </a:p>
        </p:txBody>
      </p:sp>
      <p:sp>
        <p:nvSpPr>
          <p:cNvPr id="4" name="Slide Number Placeholder 3"/>
          <p:cNvSpPr>
            <a:spLocks noGrp="1"/>
          </p:cNvSpPr>
          <p:nvPr>
            <p:ph type="sldNum" sz="quarter" idx="5"/>
          </p:nvPr>
        </p:nvSpPr>
        <p:spPr/>
        <p:txBody>
          <a:bodyPr/>
          <a:lstStyle/>
          <a:p>
            <a:fld id="{2079DFF3-BBA1-534F-849B-9F8DAB51FD2F}" type="slidenum">
              <a:rPr lang="en-US" smtClean="0"/>
              <a:t>15</a:t>
            </a:fld>
            <a:endParaRPr lang="en-US"/>
          </a:p>
        </p:txBody>
      </p:sp>
    </p:spTree>
    <p:extLst>
      <p:ext uri="{BB962C8B-B14F-4D97-AF65-F5344CB8AC3E}">
        <p14:creationId xmlns:p14="http://schemas.microsoft.com/office/powerpoint/2010/main" val="3818915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chose to visit the South Wales Islamic Centre as it is one of the largest mosques in Cardiff and is evidently a purpose-built mosque. It is estimated that approximately 600 people visit the mosque on Fridays. The Muslim community of this mosque is of a multiplicity of denominations and ethnicities, although the community is predominantly Yemeni, and the languages of the mosque are Arabic and English. </a:t>
            </a:r>
          </a:p>
          <a:p>
            <a:endParaRPr lang="en-US" dirty="0"/>
          </a:p>
        </p:txBody>
      </p:sp>
      <p:sp>
        <p:nvSpPr>
          <p:cNvPr id="4" name="Slide Number Placeholder 3"/>
          <p:cNvSpPr>
            <a:spLocks noGrp="1"/>
          </p:cNvSpPr>
          <p:nvPr>
            <p:ph type="sldNum" sz="quarter" idx="5"/>
          </p:nvPr>
        </p:nvSpPr>
        <p:spPr/>
        <p:txBody>
          <a:bodyPr/>
          <a:lstStyle/>
          <a:p>
            <a:fld id="{2079DFF3-BBA1-534F-849B-9F8DAB51FD2F}" type="slidenum">
              <a:rPr lang="en-US" smtClean="0"/>
              <a:t>16</a:t>
            </a:fld>
            <a:endParaRPr lang="en-US"/>
          </a:p>
        </p:txBody>
      </p:sp>
    </p:spTree>
    <p:extLst>
      <p:ext uri="{BB962C8B-B14F-4D97-AF65-F5344CB8AC3E}">
        <p14:creationId xmlns:p14="http://schemas.microsoft.com/office/powerpoint/2010/main" val="35743466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Here is a map showing the location of the third place I visited, which is the Welsh Muslim Cultural Foundation headquarters, situated in Butetown </a:t>
            </a:r>
          </a:p>
          <a:p>
            <a:endParaRPr lang="en-US" dirty="0"/>
          </a:p>
        </p:txBody>
      </p:sp>
      <p:sp>
        <p:nvSpPr>
          <p:cNvPr id="4" name="Slide Number Placeholder 3"/>
          <p:cNvSpPr>
            <a:spLocks noGrp="1"/>
          </p:cNvSpPr>
          <p:nvPr>
            <p:ph type="sldNum" sz="quarter" idx="5"/>
          </p:nvPr>
        </p:nvSpPr>
        <p:spPr/>
        <p:txBody>
          <a:bodyPr/>
          <a:lstStyle/>
          <a:p>
            <a:fld id="{2079DFF3-BBA1-534F-849B-9F8DAB51FD2F}" type="slidenum">
              <a:rPr lang="en-US" smtClean="0"/>
              <a:t>17</a:t>
            </a:fld>
            <a:endParaRPr lang="en-US"/>
          </a:p>
        </p:txBody>
      </p:sp>
    </p:spTree>
    <p:extLst>
      <p:ext uri="{BB962C8B-B14F-4D97-AF65-F5344CB8AC3E}">
        <p14:creationId xmlns:p14="http://schemas.microsoft.com/office/powerpoint/2010/main" val="41741871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chose to visit the Welsh Muslim Cultural Foundation as I wanted to do some research on a non-governmental Muslim organisation. The Welsh Muslim Cultural Foundation is significant for the research of the different Muslim communities as they attempt to work with Welsh Muslims of all denominations and ethnicities, with a specific focus on Muslim converts. This organisation hosts fortnightly Cyber Circles in which global Sheikhs give live sermons via Skype, which is significant for reinforcing the role of the internet for religious authority. </a:t>
            </a:r>
          </a:p>
          <a:p>
            <a:endParaRPr lang="en-US" dirty="0"/>
          </a:p>
        </p:txBody>
      </p:sp>
      <p:sp>
        <p:nvSpPr>
          <p:cNvPr id="4" name="Slide Number Placeholder 3"/>
          <p:cNvSpPr>
            <a:spLocks noGrp="1"/>
          </p:cNvSpPr>
          <p:nvPr>
            <p:ph type="sldNum" sz="quarter" idx="5"/>
          </p:nvPr>
        </p:nvSpPr>
        <p:spPr/>
        <p:txBody>
          <a:bodyPr/>
          <a:lstStyle/>
          <a:p>
            <a:fld id="{2079DFF3-BBA1-534F-849B-9F8DAB51FD2F}" type="slidenum">
              <a:rPr lang="en-US" smtClean="0"/>
              <a:t>18</a:t>
            </a:fld>
            <a:endParaRPr lang="en-US"/>
          </a:p>
        </p:txBody>
      </p:sp>
    </p:spTree>
    <p:extLst>
      <p:ext uri="{BB962C8B-B14F-4D97-AF65-F5344CB8AC3E}">
        <p14:creationId xmlns:p14="http://schemas.microsoft.com/office/powerpoint/2010/main" val="31735239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I have not yet begun this chapter, I will give a brief summary of its aims. This chapter aims to decipher the positives and negatives of Islamic religious authority in order to understand the problems that can arise for those seeking to follow it, based on the statement that ‘Shari’a councils have no jurisdiction under the law of England and Wales’. This chapter also aims to understand the role of Muslim organisations within the community, and how they may or may not work alongside the Welsh Government to ensure coexistence.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Some key sources that I will use in this chapter will be an article in the Oxford Journal of Legal Studies named ‘Britain’s religious tribunals: Joint Governance in Practice’ which discusses the role of Shari’a law within Britain, an article named ‘Private Arrangements: Recognising Shari’a in England’ which evidently from the title discusses the role of Shari’a courts in England, and finally the ‘independent review into the application of Shari’a law in England and Wales’ by the Secretary State for the home department. </a:t>
            </a:r>
          </a:p>
          <a:p>
            <a:endParaRPr lang="en-US" dirty="0"/>
          </a:p>
        </p:txBody>
      </p:sp>
      <p:sp>
        <p:nvSpPr>
          <p:cNvPr id="4" name="Slide Number Placeholder 3"/>
          <p:cNvSpPr>
            <a:spLocks noGrp="1"/>
          </p:cNvSpPr>
          <p:nvPr>
            <p:ph type="sldNum" sz="quarter" idx="5"/>
          </p:nvPr>
        </p:nvSpPr>
        <p:spPr/>
        <p:txBody>
          <a:bodyPr/>
          <a:lstStyle/>
          <a:p>
            <a:fld id="{2079DFF3-BBA1-534F-849B-9F8DAB51FD2F}" type="slidenum">
              <a:rPr lang="en-US" smtClean="0"/>
              <a:t>19</a:t>
            </a:fld>
            <a:endParaRPr lang="en-US"/>
          </a:p>
        </p:txBody>
      </p:sp>
    </p:spTree>
    <p:extLst>
      <p:ext uri="{BB962C8B-B14F-4D97-AF65-F5344CB8AC3E}">
        <p14:creationId xmlns:p14="http://schemas.microsoft.com/office/powerpoint/2010/main" val="8921163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next steps to ensure that my dissertation will be successful will be to conduct some more research into the role of the Welsh Government within the Muslim communities of Cardiff. The final steps of my dissertation will be to write a glossary of terms and a conclusion. To do this, I will relate back to all of the information gathered throughout this dissertation, to answer the question, does following both Islamic religious authority and the law of England and Wales effectively suit the needs of Muslims today? This should help contribute to answering the overall question: Does Islamic law have any legal authority in Wales. </a:t>
            </a:r>
          </a:p>
          <a:p>
            <a:endParaRPr lang="en-US" dirty="0"/>
          </a:p>
        </p:txBody>
      </p:sp>
      <p:sp>
        <p:nvSpPr>
          <p:cNvPr id="4" name="Slide Number Placeholder 3"/>
          <p:cNvSpPr>
            <a:spLocks noGrp="1"/>
          </p:cNvSpPr>
          <p:nvPr>
            <p:ph type="sldNum" sz="quarter" idx="5"/>
          </p:nvPr>
        </p:nvSpPr>
        <p:spPr/>
        <p:txBody>
          <a:bodyPr/>
          <a:lstStyle/>
          <a:p>
            <a:fld id="{2079DFF3-BBA1-534F-849B-9F8DAB51FD2F}" type="slidenum">
              <a:rPr lang="en-US" smtClean="0"/>
              <a:t>20</a:t>
            </a:fld>
            <a:endParaRPr lang="en-US"/>
          </a:p>
        </p:txBody>
      </p:sp>
    </p:spTree>
    <p:extLst>
      <p:ext uri="{BB962C8B-B14F-4D97-AF65-F5344CB8AC3E}">
        <p14:creationId xmlns:p14="http://schemas.microsoft.com/office/powerpoint/2010/main" val="37524238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3/10/19</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3/10/19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3/10/19</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3/10/19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3/10/19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3/10/19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3/10/19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3/10/19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3/10/19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3/10/19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3/10/19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3/10/19</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www.jomec.co.uk/intercardiff/global-city/just-how-active-is-cardiffs-muslim-community"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bit.ly/2IQEUUx" TargetMode="Externa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hyperlink" Target="https://www.google.com/maps/place/Butetown/@51.4709723,-3.1973817,13.28z/data=!4m5!3m4!1s0x486e03a8933a5cbd:0x951f36c86cf6b0bd!8m2!3d51.4646943!4d-3.1581082"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oasiscenter.eu/en/religious-authorities-islam"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hyperlink" Target="https://www.google.com/maps/place/Ahmadiyya+Mosque/@51.4794369,-3.2159559,17z/data=!3m1!4b1!4m5!3m4!1s0x486e1b48da599f4d:0x74da61e79d72b7ba!8m2!3d51.4794369!4d-3.2137672"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3.xml"/><Relationship Id="rId1" Type="http://schemas.openxmlformats.org/officeDocument/2006/relationships/slideLayout" Target="../slideLayouts/slideLayout8.xml"/><Relationship Id="rId4" Type="http://schemas.openxmlformats.org/officeDocument/2006/relationships/image" Target="../media/image16.jp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hyperlink" Target="https://www.google.com/maps/place/South+Wales+Islamic+Centre/@51.4680959,-3.17166,17z/data=!3m1!4b1!4m5!3m4!1s0x486e034a1a70dca1:0x15281443368eb097!8m2!3d51.4680959!4d-3.1694713"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hyperlink" Target="https://www.google.com/maps/place/Welsh+Muslim+Cultural+Foundation/@51.4716902,-3.1818298,17z/data=!3m1!4b1!4m5!3m4!1s0x486e034d4c1c0579:0x4e3b19d4df4412d8!8m2!3d51.4716902!4d-3.1796411"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notesSlide" Target="../notesSlides/notesSlide17.xml"/><Relationship Id="rId1" Type="http://schemas.openxmlformats.org/officeDocument/2006/relationships/slideLayout" Target="../slideLayouts/slideLayout8.xml"/><Relationship Id="rId5" Type="http://schemas.openxmlformats.org/officeDocument/2006/relationships/hyperlink" Target="https://www.wmcf.wales/" TargetMode="External"/><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3" Type="http://schemas.openxmlformats.org/officeDocument/2006/relationships/hyperlink" Target="https://web-b-ebscohost-com.ezproxy.uwtsd.ac.uk/ehost/pdfviewer/pdfviewer?vid=1&amp;sid=e5819c26-73f1-4ca4-84ff-b3a58a12fc67@sessionmgr101"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hyperlink" Target="https://assets.publishing.service.gov.uk/government/uploads/system/uploads/attachment_data/file/678478/6.4152_HO_CPFG_Report_into_Sharia_Law_in_the_UK_WEB.pdf" TargetMode="External"/><Relationship Id="rId4" Type="http://schemas.openxmlformats.org/officeDocument/2006/relationships/hyperlink" Target="https://web-b-ebscohost-com.ezproxy.uwtsd.ac.uk/ehost/pdfviewer/pdfviewer?vid=1&amp;sid=b622126c-47b9-4d95-bf8f-c8d3cb60fc88@pdc-v-sessmgr06" TargetMode="Externa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8" Type="http://schemas.openxmlformats.org/officeDocument/2006/relationships/hyperlink" Target="https://www.google.com/maps/place/Welsh+Muslim+Cultural+Foundation/@51.4716902,-3.1818298,17z/data=!3m1!4b1!4m5!3m4!1s0x486e034d4c1c0579:0x4e3b19d4df4412d8!8m2!3d51.4716902!4d-3.1796411" TargetMode="External"/><Relationship Id="rId3" Type="http://schemas.openxmlformats.org/officeDocument/2006/relationships/hyperlink" Target="http://www.jomec.co.uk/intercardiff/global-city/just-how-active-is-cardiffs-muslim-community" TargetMode="External"/><Relationship Id="rId7" Type="http://schemas.openxmlformats.org/officeDocument/2006/relationships/hyperlink" Target="https://www.google.com/maps/place/South+Wales+Islamic+Centre/@51.4680959,-3.17166,17z/data=!3m1!4b1!4m5!3m4!1s0x486e034a1a70dca1:0x15281443368eb097!8m2!3d51.4680959!4d-3.1694713" TargetMode="External"/><Relationship Id="rId2" Type="http://schemas.openxmlformats.org/officeDocument/2006/relationships/hyperlink" Target="https://assets.publishing.service.gov.uk/government/uploads/system/uploads/attachment_data/file/678478/6.4152_HO_CPFG_Report_into_Sharia_Law_in_the_UK_WEB.pdf" TargetMode="External"/><Relationship Id="rId1" Type="http://schemas.openxmlformats.org/officeDocument/2006/relationships/slideLayout" Target="../slideLayouts/slideLayout2.xml"/><Relationship Id="rId6" Type="http://schemas.openxmlformats.org/officeDocument/2006/relationships/hyperlink" Target="https://www.google.com/maps/place/Ahmadiyya+Mosque/@51.4794369,-3.2159559,17z/data=!3m1!4b1!4m5!3m4!1s0x486e1b48da599f4d:0x74da61e79d72b7ba!8m2!3d51.4794369!4d-3.2137672" TargetMode="External"/><Relationship Id="rId5" Type="http://schemas.openxmlformats.org/officeDocument/2006/relationships/hyperlink" Target="https://www.google.com/maps/place/Butetown/@51.4709723,-3.1973817,13.28z/data=!4m5!3m4!1s0x486e03a8933a5cbd:0x951f36c86cf6b0bd!8m2!3d51.4646943!4d-3.1581082" TargetMode="External"/><Relationship Id="rId4" Type="http://schemas.openxmlformats.org/officeDocument/2006/relationships/hyperlink" Target="https://bit.ly/2IQEUUx" TargetMode="External"/><Relationship Id="rId9" Type="http://schemas.openxmlformats.org/officeDocument/2006/relationships/hyperlink" Target="https://www.wmcf.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9" name="Picture 8" descr="A close up of a brick building&#10;&#10;Description automatically generated">
            <a:extLst>
              <a:ext uri="{FF2B5EF4-FFF2-40B4-BE49-F238E27FC236}">
                <a16:creationId xmlns:a16="http://schemas.microsoft.com/office/drawing/2014/main" id="{318D9F03-01A7-7445-AC9D-7B32B790FF6A}"/>
              </a:ext>
            </a:extLst>
          </p:cNvPr>
          <p:cNvPicPr>
            <a:picLocks noChangeAspect="1"/>
          </p:cNvPicPr>
          <p:nvPr/>
        </p:nvPicPr>
        <p:blipFill rotWithShape="1">
          <a:blip r:embed="rId3"/>
          <a:srcRect t="28268" b="1406"/>
          <a:stretch/>
        </p:blipFill>
        <p:spPr>
          <a:xfrm>
            <a:off x="20" y="10"/>
            <a:ext cx="12191980" cy="6859300"/>
          </a:xfrm>
          <a:prstGeom prst="rect">
            <a:avLst/>
          </a:prstGeom>
        </p:spPr>
      </p:pic>
      <p:sp>
        <p:nvSpPr>
          <p:cNvPr id="19" name="Rectangle 13">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
        <p:nvSpPr>
          <p:cNvPr id="18"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294BD91E-1901-3246-81AF-3CE432971BA3}"/>
              </a:ext>
            </a:extLst>
          </p:cNvPr>
          <p:cNvSpPr>
            <a:spLocks noGrp="1"/>
          </p:cNvSpPr>
          <p:nvPr>
            <p:ph type="ctrTitle"/>
          </p:nvPr>
        </p:nvSpPr>
        <p:spPr>
          <a:xfrm>
            <a:off x="1915128" y="1788454"/>
            <a:ext cx="8361229" cy="2098226"/>
          </a:xfrm>
        </p:spPr>
        <p:txBody>
          <a:bodyPr>
            <a:normAutofit/>
          </a:bodyPr>
          <a:lstStyle/>
          <a:p>
            <a:r>
              <a:rPr lang="en-US" sz="3400" dirty="0">
                <a:solidFill>
                  <a:schemeClr val="bg2"/>
                </a:solidFill>
              </a:rPr>
              <a:t>'Being Islamic in a Muslim-minority context: does Islamic law hold any legal authority in wales?’</a:t>
            </a:r>
          </a:p>
        </p:txBody>
      </p:sp>
      <p:sp>
        <p:nvSpPr>
          <p:cNvPr id="3" name="Subtitle 2">
            <a:extLst>
              <a:ext uri="{FF2B5EF4-FFF2-40B4-BE49-F238E27FC236}">
                <a16:creationId xmlns:a16="http://schemas.microsoft.com/office/drawing/2014/main" id="{19E027A3-CBC4-0B42-A01C-539B1D419BF2}"/>
              </a:ext>
            </a:extLst>
          </p:cNvPr>
          <p:cNvSpPr>
            <a:spLocks noGrp="1"/>
          </p:cNvSpPr>
          <p:nvPr>
            <p:ph type="subTitle" idx="1"/>
          </p:nvPr>
        </p:nvSpPr>
        <p:spPr>
          <a:xfrm>
            <a:off x="2679906" y="3956279"/>
            <a:ext cx="6831673" cy="1086237"/>
          </a:xfrm>
        </p:spPr>
        <p:txBody>
          <a:bodyPr>
            <a:normAutofit/>
          </a:bodyPr>
          <a:lstStyle/>
          <a:p>
            <a:pPr>
              <a:spcAft>
                <a:spcPts val="600"/>
              </a:spcAft>
            </a:pPr>
            <a:r>
              <a:rPr lang="en-US" dirty="0">
                <a:solidFill>
                  <a:schemeClr val="bg2"/>
                </a:solidFill>
              </a:rPr>
              <a:t>Dissertation Presentation</a:t>
            </a:r>
          </a:p>
          <a:p>
            <a:pPr>
              <a:spcAft>
                <a:spcPts val="600"/>
              </a:spcAft>
            </a:pPr>
            <a:r>
              <a:rPr lang="en-US" dirty="0">
                <a:solidFill>
                  <a:schemeClr val="bg2"/>
                </a:solidFill>
              </a:rPr>
              <a:t>Carrie Gealy </a:t>
            </a:r>
          </a:p>
        </p:txBody>
      </p:sp>
    </p:spTree>
    <p:extLst>
      <p:ext uri="{BB962C8B-B14F-4D97-AF65-F5344CB8AC3E}">
        <p14:creationId xmlns:p14="http://schemas.microsoft.com/office/powerpoint/2010/main" val="24226814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9">
            <a:extLst>
              <a:ext uri="{FF2B5EF4-FFF2-40B4-BE49-F238E27FC236}">
                <a16:creationId xmlns:a16="http://schemas.microsoft.com/office/drawing/2014/main" id="{1E1665A6-74DB-4F44-A6EF-F01205E87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A2847B-6045-7C4D-A0A0-744ACBC5DD7D}"/>
              </a:ext>
            </a:extLst>
          </p:cNvPr>
          <p:cNvSpPr>
            <a:spLocks noGrp="1"/>
          </p:cNvSpPr>
          <p:nvPr>
            <p:ph type="title"/>
          </p:nvPr>
        </p:nvSpPr>
        <p:spPr>
          <a:xfrm>
            <a:off x="643467" y="685800"/>
            <a:ext cx="10905066" cy="1485900"/>
          </a:xfrm>
          <a:noFill/>
        </p:spPr>
        <p:txBody>
          <a:bodyPr>
            <a:normAutofit/>
          </a:bodyPr>
          <a:lstStyle/>
          <a:p>
            <a:pPr algn="ctr"/>
            <a:r>
              <a:rPr lang="en-US" dirty="0"/>
              <a:t>Aims and Objectives: </a:t>
            </a:r>
          </a:p>
        </p:txBody>
      </p:sp>
      <p:graphicFrame>
        <p:nvGraphicFramePr>
          <p:cNvPr id="5" name="Content Placeholder 2">
            <a:extLst>
              <a:ext uri="{FF2B5EF4-FFF2-40B4-BE49-F238E27FC236}">
                <a16:creationId xmlns:a16="http://schemas.microsoft.com/office/drawing/2014/main" id="{5EA07E6A-64DF-413F-BDF4-CADB68601FDB}"/>
              </a:ext>
            </a:extLst>
          </p:cNvPr>
          <p:cNvGraphicFramePr>
            <a:graphicFrameLocks noGrp="1"/>
          </p:cNvGraphicFramePr>
          <p:nvPr>
            <p:ph idx="1"/>
            <p:extLst>
              <p:ext uri="{D42A27DB-BD31-4B8C-83A1-F6EECF244321}">
                <p14:modId xmlns:p14="http://schemas.microsoft.com/office/powerpoint/2010/main" val="3118329659"/>
              </p:ext>
            </p:extLst>
          </p:nvPr>
        </p:nvGraphicFramePr>
        <p:xfrm>
          <a:off x="1562810" y="2009655"/>
          <a:ext cx="9375266" cy="33725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17989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D8C4D-5118-D740-9342-349E3E8F99EB}"/>
              </a:ext>
            </a:extLst>
          </p:cNvPr>
          <p:cNvSpPr>
            <a:spLocks noGrp="1"/>
          </p:cNvSpPr>
          <p:nvPr>
            <p:ph type="title"/>
          </p:nvPr>
        </p:nvSpPr>
        <p:spPr>
          <a:xfrm>
            <a:off x="1019668" y="2412529"/>
            <a:ext cx="9612971" cy="2852737"/>
          </a:xfrm>
        </p:spPr>
        <p:txBody>
          <a:bodyPr/>
          <a:lstStyle/>
          <a:p>
            <a:r>
              <a:rPr lang="en-US" dirty="0"/>
              <a:t>Dissertation </a:t>
            </a:r>
          </a:p>
        </p:txBody>
      </p:sp>
    </p:spTree>
    <p:extLst>
      <p:ext uri="{BB962C8B-B14F-4D97-AF65-F5344CB8AC3E}">
        <p14:creationId xmlns:p14="http://schemas.microsoft.com/office/powerpoint/2010/main" val="20640009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32812C54-7AEF-4ABB-826E-221F51CB0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F9EC9F-A3E9-A847-991B-4AD95814F6CE}"/>
              </a:ext>
            </a:extLst>
          </p:cNvPr>
          <p:cNvSpPr>
            <a:spLocks noGrp="1"/>
          </p:cNvSpPr>
          <p:nvPr>
            <p:ph type="title"/>
          </p:nvPr>
        </p:nvSpPr>
        <p:spPr>
          <a:xfrm>
            <a:off x="3363864" y="685800"/>
            <a:ext cx="7705164" cy="1485900"/>
          </a:xfrm>
        </p:spPr>
        <p:txBody>
          <a:bodyPr>
            <a:normAutofit/>
          </a:bodyPr>
          <a:lstStyle/>
          <a:p>
            <a:r>
              <a:rPr lang="en-US" dirty="0"/>
              <a:t>What is the topic of my dissertation?</a:t>
            </a:r>
          </a:p>
        </p:txBody>
      </p:sp>
      <p:sp>
        <p:nvSpPr>
          <p:cNvPr id="14" name="Rectangle 9">
            <a:extLst>
              <a:ext uri="{FF2B5EF4-FFF2-40B4-BE49-F238E27FC236}">
                <a16:creationId xmlns:a16="http://schemas.microsoft.com/office/drawing/2014/main" id="{891F40E4-8A76-44CF-91EC-907367352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304441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2171013-D973-4187-9CF2-EE098EEF8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81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F5853E81-BAF3-494B-96A7-FE2369AF0A50}"/>
              </a:ext>
            </a:extLst>
          </p:cNvPr>
          <p:cNvSpPr>
            <a:spLocks noGrp="1"/>
          </p:cNvSpPr>
          <p:nvPr>
            <p:ph idx="1"/>
          </p:nvPr>
        </p:nvSpPr>
        <p:spPr>
          <a:xfrm>
            <a:off x="3363864" y="2590800"/>
            <a:ext cx="7705164" cy="3581400"/>
          </a:xfrm>
        </p:spPr>
        <p:txBody>
          <a:bodyPr>
            <a:normAutofit/>
          </a:bodyPr>
          <a:lstStyle/>
          <a:p>
            <a:r>
              <a:rPr lang="en-US" sz="1700" dirty="0"/>
              <a:t>This dissertation focuses on some of the Muslim communities of Cardiff, who they are, how they are represented, and the religious authority that they may follow. </a:t>
            </a:r>
          </a:p>
          <a:p>
            <a:r>
              <a:rPr lang="en-US" sz="1700" dirty="0"/>
              <a:t>Butetown’s history of Muslim settlers is the oldest in Wales. </a:t>
            </a:r>
          </a:p>
          <a:p>
            <a:r>
              <a:rPr lang="en-US" sz="1700" dirty="0"/>
              <a:t>The law of England and Wales is not theocratic, and Islamic law and legal systems hold no authority by law. However, everyone in England and Wales has the right to their own religious freedom </a:t>
            </a:r>
          </a:p>
          <a:p>
            <a:r>
              <a:rPr lang="en-US" sz="1700" dirty="0"/>
              <a:t>The role of religious authority (in a variety of contexts) within the Muslim communities of Cardiff. </a:t>
            </a:r>
          </a:p>
        </p:txBody>
      </p:sp>
    </p:spTree>
    <p:extLst>
      <p:ext uri="{BB962C8B-B14F-4D97-AF65-F5344CB8AC3E}">
        <p14:creationId xmlns:p14="http://schemas.microsoft.com/office/powerpoint/2010/main" val="3936071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E1665A6-74DB-4F44-A6EF-F01205E87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9AEEB8-30A5-984F-A684-6D3766612AC8}"/>
              </a:ext>
            </a:extLst>
          </p:cNvPr>
          <p:cNvSpPr>
            <a:spLocks noGrp="1"/>
          </p:cNvSpPr>
          <p:nvPr>
            <p:ph type="title"/>
          </p:nvPr>
        </p:nvSpPr>
        <p:spPr>
          <a:xfrm>
            <a:off x="643467" y="685800"/>
            <a:ext cx="10905066" cy="1485900"/>
          </a:xfrm>
          <a:noFill/>
        </p:spPr>
        <p:txBody>
          <a:bodyPr>
            <a:normAutofit/>
          </a:bodyPr>
          <a:lstStyle/>
          <a:p>
            <a:pPr algn="ctr"/>
            <a:r>
              <a:rPr lang="en-US" sz="3400" dirty="0"/>
              <a:t>The title: </a:t>
            </a:r>
            <a:br>
              <a:rPr lang="en-US" sz="3400" dirty="0"/>
            </a:br>
            <a:r>
              <a:rPr lang="en-US" sz="3400" b="1" dirty="0"/>
              <a:t>‘Being Islamic in a Muslim-minority context: Does Islamic law hold any legal authority in Wales?’  </a:t>
            </a:r>
          </a:p>
        </p:txBody>
      </p:sp>
      <p:graphicFrame>
        <p:nvGraphicFramePr>
          <p:cNvPr id="12" name="Content Placeholder 2">
            <a:extLst>
              <a:ext uri="{FF2B5EF4-FFF2-40B4-BE49-F238E27FC236}">
                <a16:creationId xmlns:a16="http://schemas.microsoft.com/office/drawing/2014/main" id="{399C187F-DBC9-455F-A04E-C35F695321FE}"/>
              </a:ext>
            </a:extLst>
          </p:cNvPr>
          <p:cNvGraphicFramePr>
            <a:graphicFrameLocks noGrp="1"/>
          </p:cNvGraphicFramePr>
          <p:nvPr>
            <p:ph idx="1"/>
            <p:extLst>
              <p:ext uri="{D42A27DB-BD31-4B8C-83A1-F6EECF244321}">
                <p14:modId xmlns:p14="http://schemas.microsoft.com/office/powerpoint/2010/main" val="3997220"/>
              </p:ext>
            </p:extLst>
          </p:nvPr>
        </p:nvGraphicFramePr>
        <p:xfrm>
          <a:off x="1122972" y="2286000"/>
          <a:ext cx="9946056"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42835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75C171-9D39-364E-8992-EDE6129CB269}"/>
              </a:ext>
            </a:extLst>
          </p:cNvPr>
          <p:cNvSpPr>
            <a:spLocks noGrp="1"/>
          </p:cNvSpPr>
          <p:nvPr>
            <p:ph type="title"/>
          </p:nvPr>
        </p:nvSpPr>
        <p:spPr>
          <a:xfrm>
            <a:off x="784743" y="685800"/>
            <a:ext cx="5793475" cy="1485900"/>
          </a:xfrm>
        </p:spPr>
        <p:txBody>
          <a:bodyPr>
            <a:normAutofit/>
          </a:bodyPr>
          <a:lstStyle/>
          <a:p>
            <a:r>
              <a:rPr lang="en-US" dirty="0"/>
              <a:t>Why I chose this topic </a:t>
            </a:r>
          </a:p>
        </p:txBody>
      </p:sp>
      <p:sp>
        <p:nvSpPr>
          <p:cNvPr id="3" name="Content Placeholder 2">
            <a:extLst>
              <a:ext uri="{FF2B5EF4-FFF2-40B4-BE49-F238E27FC236}">
                <a16:creationId xmlns:a16="http://schemas.microsoft.com/office/drawing/2014/main" id="{79DA3C1E-D126-E14B-BA8C-5F0703D89121}"/>
              </a:ext>
            </a:extLst>
          </p:cNvPr>
          <p:cNvSpPr>
            <a:spLocks noGrp="1"/>
          </p:cNvSpPr>
          <p:nvPr>
            <p:ph idx="1"/>
          </p:nvPr>
        </p:nvSpPr>
        <p:spPr>
          <a:xfrm>
            <a:off x="795093" y="2003386"/>
            <a:ext cx="5793475" cy="3581400"/>
          </a:xfrm>
        </p:spPr>
        <p:txBody>
          <a:bodyPr>
            <a:normAutofit/>
          </a:bodyPr>
          <a:lstStyle/>
          <a:p>
            <a:r>
              <a:rPr lang="en-US" sz="1800" dirty="0"/>
              <a:t>I was brought up in a small village town which was not exposed to much culture and diversity. </a:t>
            </a:r>
          </a:p>
          <a:p>
            <a:r>
              <a:rPr lang="en-US" sz="1800" dirty="0"/>
              <a:t>Being educated on religion and different cultures is very important to me, especially with regards to Islam, something I have always heard negativity about in the media </a:t>
            </a:r>
          </a:p>
          <a:p>
            <a:r>
              <a:rPr lang="en-US" sz="1800" dirty="0"/>
              <a:t>I chose this dissertation topic to give me the opportunity to gain first-hand knowledge and a better understanding of the Muslims of Wales through looking at the Muslims of Cardiff </a:t>
            </a:r>
          </a:p>
        </p:txBody>
      </p:sp>
      <p:sp>
        <p:nvSpPr>
          <p:cNvPr id="33" name="Rectangle 32">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8" name="Picture 7" descr="A group of people posing for a photo&#10;&#10;Description automatically generated">
            <a:extLst>
              <a:ext uri="{FF2B5EF4-FFF2-40B4-BE49-F238E27FC236}">
                <a16:creationId xmlns:a16="http://schemas.microsoft.com/office/drawing/2014/main" id="{D8C25F57-D2B9-9844-9675-728F0FFF630A}"/>
              </a:ext>
            </a:extLst>
          </p:cNvPr>
          <p:cNvPicPr>
            <a:picLocks noChangeAspect="1"/>
          </p:cNvPicPr>
          <p:nvPr/>
        </p:nvPicPr>
        <p:blipFill rotWithShape="1">
          <a:blip r:embed="rId3"/>
          <a:srcRect l="23700" r="6919"/>
          <a:stretch/>
        </p:blipFill>
        <p:spPr>
          <a:xfrm>
            <a:off x="7612260" y="10"/>
            <a:ext cx="4579739" cy="6857990"/>
          </a:xfrm>
          <a:prstGeom prst="rect">
            <a:avLst/>
          </a:prstGeom>
        </p:spPr>
      </p:pic>
      <p:sp>
        <p:nvSpPr>
          <p:cNvPr id="9" name="TextBox 8">
            <a:extLst>
              <a:ext uri="{FF2B5EF4-FFF2-40B4-BE49-F238E27FC236}">
                <a16:creationId xmlns:a16="http://schemas.microsoft.com/office/drawing/2014/main" id="{42F86E19-B5CA-4446-89A1-ECA9615548F9}"/>
              </a:ext>
            </a:extLst>
          </p:cNvPr>
          <p:cNvSpPr txBox="1"/>
          <p:nvPr/>
        </p:nvSpPr>
        <p:spPr>
          <a:xfrm>
            <a:off x="7584326" y="0"/>
            <a:ext cx="2803258" cy="276999"/>
          </a:xfrm>
          <a:prstGeom prst="rect">
            <a:avLst/>
          </a:prstGeom>
          <a:noFill/>
        </p:spPr>
        <p:txBody>
          <a:bodyPr wrap="square" rtlCol="0">
            <a:spAutoFit/>
          </a:bodyPr>
          <a:lstStyle/>
          <a:p>
            <a:r>
              <a:rPr lang="en-US" sz="1200" dirty="0"/>
              <a:t>Image 1 – Cardiff’s Muslims in 1943 </a:t>
            </a:r>
          </a:p>
        </p:txBody>
      </p:sp>
      <p:cxnSp>
        <p:nvCxnSpPr>
          <p:cNvPr id="13" name="Straight Connector 12">
            <a:extLst>
              <a:ext uri="{FF2B5EF4-FFF2-40B4-BE49-F238E27FC236}">
                <a16:creationId xmlns:a16="http://schemas.microsoft.com/office/drawing/2014/main" id="{FD10926F-FDF3-104A-ADD9-D5D0E76E94E1}"/>
              </a:ext>
            </a:extLst>
          </p:cNvPr>
          <p:cNvCxnSpPr/>
          <p:nvPr/>
        </p:nvCxnSpPr>
        <p:spPr>
          <a:xfrm>
            <a:off x="277792" y="6146157"/>
            <a:ext cx="6817489" cy="0"/>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FE03A3A5-8EFC-0345-9BE9-64083FE65EF0}"/>
              </a:ext>
            </a:extLst>
          </p:cNvPr>
          <p:cNvSpPr txBox="1"/>
          <p:nvPr/>
        </p:nvSpPr>
        <p:spPr>
          <a:xfrm>
            <a:off x="370390" y="6159752"/>
            <a:ext cx="6521729" cy="553998"/>
          </a:xfrm>
          <a:prstGeom prst="rect">
            <a:avLst/>
          </a:prstGeom>
          <a:noFill/>
        </p:spPr>
        <p:txBody>
          <a:bodyPr wrap="square" rtlCol="0">
            <a:spAutoFit/>
          </a:bodyPr>
          <a:lstStyle/>
          <a:p>
            <a:r>
              <a:rPr lang="en-US" sz="1000" dirty="0"/>
              <a:t>Image 1 – </a:t>
            </a:r>
            <a:r>
              <a:rPr lang="en-US" sz="1000" dirty="0" err="1"/>
              <a:t>InterCardiff</a:t>
            </a:r>
            <a:r>
              <a:rPr lang="en-US" sz="1000" dirty="0"/>
              <a:t>., ‘Just how Active is Cardiff’s Muslim Community? ’ &lt;</a:t>
            </a:r>
            <a:r>
              <a:rPr lang="en-US" sz="1000" dirty="0">
                <a:hlinkClick r:id="rId4"/>
              </a:rPr>
              <a:t>http://www.jomec.co.uk/intercardiff/global-city/just-how-active-is-cardiffs-muslim-community</a:t>
            </a:r>
            <a:r>
              <a:rPr lang="en-US" sz="1000" dirty="0"/>
              <a:t>&gt; (Accessed: 03/01/19)  </a:t>
            </a:r>
          </a:p>
        </p:txBody>
      </p:sp>
    </p:spTree>
    <p:extLst>
      <p:ext uri="{BB962C8B-B14F-4D97-AF65-F5344CB8AC3E}">
        <p14:creationId xmlns:p14="http://schemas.microsoft.com/office/powerpoint/2010/main" val="26023113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812C54-7AEF-4ABB-826E-221F51CB0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2CFF9D-DDB0-DB4D-AF93-9D83187C53FC}"/>
              </a:ext>
            </a:extLst>
          </p:cNvPr>
          <p:cNvSpPr>
            <a:spLocks noGrp="1"/>
          </p:cNvSpPr>
          <p:nvPr>
            <p:ph type="title"/>
          </p:nvPr>
        </p:nvSpPr>
        <p:spPr>
          <a:xfrm>
            <a:off x="3363864" y="685800"/>
            <a:ext cx="7705164" cy="1485900"/>
          </a:xfrm>
        </p:spPr>
        <p:txBody>
          <a:bodyPr>
            <a:normAutofit/>
          </a:bodyPr>
          <a:lstStyle/>
          <a:p>
            <a:r>
              <a:rPr lang="en-US" dirty="0"/>
              <a:t>What this dissertation aims to achieve </a:t>
            </a:r>
          </a:p>
        </p:txBody>
      </p:sp>
      <p:sp>
        <p:nvSpPr>
          <p:cNvPr id="10" name="Rectangle 9">
            <a:extLst>
              <a:ext uri="{FF2B5EF4-FFF2-40B4-BE49-F238E27FC236}">
                <a16:creationId xmlns:a16="http://schemas.microsoft.com/office/drawing/2014/main" id="{891F40E4-8A76-44CF-91EC-907367352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304441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2171013-D973-4187-9CF2-EE098EEF8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81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D9BF21CD-D7A2-7D49-9CAB-0AD2F5FAAEF6}"/>
              </a:ext>
            </a:extLst>
          </p:cNvPr>
          <p:cNvSpPr>
            <a:spLocks noGrp="1"/>
          </p:cNvSpPr>
          <p:nvPr>
            <p:ph idx="1"/>
          </p:nvPr>
        </p:nvSpPr>
        <p:spPr>
          <a:xfrm>
            <a:off x="3363864" y="2477937"/>
            <a:ext cx="7705164" cy="3111979"/>
          </a:xfrm>
        </p:spPr>
        <p:txBody>
          <a:bodyPr>
            <a:normAutofit/>
          </a:bodyPr>
          <a:lstStyle/>
          <a:p>
            <a:r>
              <a:rPr lang="en-US" sz="1800" dirty="0"/>
              <a:t>This dissertation aims to gain a better understanding on the Muslim communities of Cardiff</a:t>
            </a:r>
          </a:p>
          <a:p>
            <a:endParaRPr lang="en-US" sz="1800" dirty="0"/>
          </a:p>
          <a:p>
            <a:r>
              <a:rPr lang="en-US" sz="1800" dirty="0"/>
              <a:t>Underrepresented </a:t>
            </a:r>
          </a:p>
          <a:p>
            <a:endParaRPr lang="en-US" sz="1800" dirty="0"/>
          </a:p>
          <a:p>
            <a:r>
              <a:rPr lang="en-US" sz="1800" dirty="0"/>
              <a:t>A (hopefully) interesting dissertation topic on something I am passionate about and believe to be important in contemporary society </a:t>
            </a:r>
          </a:p>
        </p:txBody>
      </p:sp>
    </p:spTree>
    <p:extLst>
      <p:ext uri="{BB962C8B-B14F-4D97-AF65-F5344CB8AC3E}">
        <p14:creationId xmlns:p14="http://schemas.microsoft.com/office/powerpoint/2010/main" val="2791240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32812C54-7AEF-4ABB-826E-221F51CB0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761CB4-5C4A-EC4C-A8AC-B90A983196A0}"/>
              </a:ext>
            </a:extLst>
          </p:cNvPr>
          <p:cNvSpPr>
            <a:spLocks noGrp="1"/>
          </p:cNvSpPr>
          <p:nvPr>
            <p:ph type="title"/>
          </p:nvPr>
        </p:nvSpPr>
        <p:spPr>
          <a:xfrm>
            <a:off x="3263939" y="400050"/>
            <a:ext cx="8708531" cy="1485900"/>
          </a:xfrm>
        </p:spPr>
        <p:txBody>
          <a:bodyPr>
            <a:noAutofit/>
          </a:bodyPr>
          <a:lstStyle/>
          <a:p>
            <a:r>
              <a:rPr lang="en-US" dirty="0"/>
              <a:t>Methodology and sources:</a:t>
            </a:r>
            <a:br>
              <a:rPr lang="en-US" dirty="0"/>
            </a:br>
            <a:endParaRPr lang="en-US" dirty="0"/>
          </a:p>
        </p:txBody>
      </p:sp>
      <p:sp>
        <p:nvSpPr>
          <p:cNvPr id="14" name="Rectangle 9">
            <a:extLst>
              <a:ext uri="{FF2B5EF4-FFF2-40B4-BE49-F238E27FC236}">
                <a16:creationId xmlns:a16="http://schemas.microsoft.com/office/drawing/2014/main" id="{891F40E4-8A76-44CF-91EC-907367352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304441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2171013-D973-4187-9CF2-EE098EEF8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81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8016C84D-C3C8-7E4C-A3AF-2D84CC16D135}"/>
              </a:ext>
            </a:extLst>
          </p:cNvPr>
          <p:cNvSpPr>
            <a:spLocks noGrp="1"/>
          </p:cNvSpPr>
          <p:nvPr>
            <p:ph idx="1"/>
          </p:nvPr>
        </p:nvSpPr>
        <p:spPr>
          <a:xfrm>
            <a:off x="3387013" y="1885950"/>
            <a:ext cx="7705164" cy="4287938"/>
          </a:xfrm>
        </p:spPr>
        <p:txBody>
          <a:bodyPr>
            <a:normAutofit fontScale="92500" lnSpcReduction="10000"/>
          </a:bodyPr>
          <a:lstStyle/>
          <a:p>
            <a:r>
              <a:rPr lang="en-US" dirty="0"/>
              <a:t>Books, journal articles, newspaper articles, websites and Governmental articles and conventions</a:t>
            </a:r>
          </a:p>
          <a:p>
            <a:pPr marL="0" indent="0">
              <a:buNone/>
            </a:pPr>
            <a:endParaRPr lang="en-US" dirty="0"/>
          </a:p>
          <a:p>
            <a:r>
              <a:rPr lang="en-US" dirty="0"/>
              <a:t>Fieldwork and participant observation to: </a:t>
            </a:r>
          </a:p>
          <a:p>
            <a:pPr>
              <a:buFont typeface="Wingdings" pitchFamily="2" charset="2"/>
              <a:buChar char="v"/>
            </a:pPr>
            <a:r>
              <a:rPr lang="en-US" dirty="0"/>
              <a:t>Ahmadiyya Mosque and Ahmadiyya Muslim Women's Association</a:t>
            </a:r>
          </a:p>
          <a:p>
            <a:pPr>
              <a:buFont typeface="Wingdings" pitchFamily="2" charset="2"/>
              <a:buChar char="v"/>
            </a:pPr>
            <a:r>
              <a:rPr lang="en-US" dirty="0"/>
              <a:t>South Wales Islamic Centre </a:t>
            </a:r>
          </a:p>
          <a:p>
            <a:pPr>
              <a:buFont typeface="Wingdings" pitchFamily="2" charset="2"/>
              <a:buChar char="v"/>
            </a:pPr>
            <a:r>
              <a:rPr lang="en-US" dirty="0"/>
              <a:t>Welsh Muslim Cultural Foundation </a:t>
            </a:r>
          </a:p>
          <a:p>
            <a:pPr marL="0" indent="0">
              <a:buNone/>
            </a:pPr>
            <a:endParaRPr lang="en-US" dirty="0"/>
          </a:p>
          <a:p>
            <a:r>
              <a:rPr lang="en-US" dirty="0"/>
              <a:t>I obtained consent to visit these places by formally asking to attend via email, by filling out a PG2 E1 ethics form and asking the participants to sign a consent form before hand for permission to use their name and information in my work.</a:t>
            </a:r>
          </a:p>
          <a:p>
            <a:endParaRPr lang="en-US" sz="1700" dirty="0"/>
          </a:p>
        </p:txBody>
      </p:sp>
    </p:spTree>
    <p:extLst>
      <p:ext uri="{BB962C8B-B14F-4D97-AF65-F5344CB8AC3E}">
        <p14:creationId xmlns:p14="http://schemas.microsoft.com/office/powerpoint/2010/main" val="849976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39B7A-828B-3C41-986C-C081DE803959}"/>
              </a:ext>
            </a:extLst>
          </p:cNvPr>
          <p:cNvSpPr>
            <a:spLocks noGrp="1"/>
          </p:cNvSpPr>
          <p:nvPr>
            <p:ph type="title"/>
          </p:nvPr>
        </p:nvSpPr>
        <p:spPr>
          <a:xfrm>
            <a:off x="1196917" y="2470403"/>
            <a:ext cx="9612971" cy="2852737"/>
          </a:xfrm>
        </p:spPr>
        <p:txBody>
          <a:bodyPr/>
          <a:lstStyle/>
          <a:p>
            <a:r>
              <a:rPr lang="en-US" dirty="0"/>
              <a:t>Detailed structure</a:t>
            </a:r>
          </a:p>
        </p:txBody>
      </p:sp>
    </p:spTree>
    <p:extLst>
      <p:ext uri="{BB962C8B-B14F-4D97-AF65-F5344CB8AC3E}">
        <p14:creationId xmlns:p14="http://schemas.microsoft.com/office/powerpoint/2010/main" val="24916596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B98CA5AE-F2E4-4A6F-B986-89804B1EC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5C07F8-8238-FC4C-AC60-6EC0F2F28E57}"/>
              </a:ext>
            </a:extLst>
          </p:cNvPr>
          <p:cNvSpPr>
            <a:spLocks noGrp="1"/>
          </p:cNvSpPr>
          <p:nvPr>
            <p:ph type="title"/>
          </p:nvPr>
        </p:nvSpPr>
        <p:spPr>
          <a:xfrm>
            <a:off x="784743" y="685800"/>
            <a:ext cx="5793475" cy="1485900"/>
          </a:xfrm>
        </p:spPr>
        <p:txBody>
          <a:bodyPr>
            <a:normAutofit/>
          </a:bodyPr>
          <a:lstStyle/>
          <a:p>
            <a:r>
              <a:rPr lang="en-US" dirty="0"/>
              <a:t>Introduction </a:t>
            </a:r>
          </a:p>
        </p:txBody>
      </p:sp>
      <p:sp>
        <p:nvSpPr>
          <p:cNvPr id="3" name="Content Placeholder 2">
            <a:extLst>
              <a:ext uri="{FF2B5EF4-FFF2-40B4-BE49-F238E27FC236}">
                <a16:creationId xmlns:a16="http://schemas.microsoft.com/office/drawing/2014/main" id="{68856A89-46E3-5B49-9010-B66493AE7016}"/>
              </a:ext>
            </a:extLst>
          </p:cNvPr>
          <p:cNvSpPr>
            <a:spLocks noGrp="1"/>
          </p:cNvSpPr>
          <p:nvPr>
            <p:ph idx="1"/>
          </p:nvPr>
        </p:nvSpPr>
        <p:spPr>
          <a:xfrm>
            <a:off x="649018" y="1786257"/>
            <a:ext cx="5793475" cy="3581400"/>
          </a:xfrm>
        </p:spPr>
        <p:txBody>
          <a:bodyPr>
            <a:normAutofit lnSpcReduction="10000"/>
          </a:bodyPr>
          <a:lstStyle/>
          <a:p>
            <a:r>
              <a:rPr lang="en-US" sz="1600" dirty="0"/>
              <a:t>‘Dissertation Contents and Aims’ section </a:t>
            </a:r>
          </a:p>
          <a:p>
            <a:r>
              <a:rPr lang="en-US" sz="1600" dirty="0"/>
              <a:t>History of the origins of Muslims in Cardiff from the 19</a:t>
            </a:r>
            <a:r>
              <a:rPr lang="en-US" sz="1600" baseline="30000" dirty="0"/>
              <a:t>th</a:t>
            </a:r>
            <a:r>
              <a:rPr lang="en-US" sz="1600" dirty="0"/>
              <a:t> century to present </a:t>
            </a:r>
          </a:p>
          <a:p>
            <a:r>
              <a:rPr lang="en-US" sz="1600" dirty="0"/>
              <a:t>Early religious influences on the Muslim community in Wales - Sheikh Abdullah Ali al-Hakimi, Hajj Salih Hassan al-Udhaini </a:t>
            </a:r>
          </a:p>
          <a:p>
            <a:r>
              <a:rPr lang="en-US" sz="1600" dirty="0"/>
              <a:t>Contemporary Wales – 2011 census </a:t>
            </a:r>
          </a:p>
          <a:p>
            <a:r>
              <a:rPr lang="en-US" sz="1600" dirty="0"/>
              <a:t>Identity of the Muslims in Wales –generations, ethnicity, denominations, leading to potential discrimination faced </a:t>
            </a:r>
          </a:p>
          <a:p>
            <a:endParaRPr lang="en-US" sz="1400" dirty="0"/>
          </a:p>
          <a:p>
            <a:r>
              <a:rPr lang="en-US" sz="1400" dirty="0"/>
              <a:t>Key Sources: </a:t>
            </a:r>
            <a:r>
              <a:rPr lang="en-GB" sz="1400" dirty="0">
                <a:latin typeface="Calibri" panose="020F0502020204030204" pitchFamily="34" charset="0"/>
                <a:ea typeface="Calibri" panose="020F0502020204030204" pitchFamily="34" charset="0"/>
                <a:cs typeface="Times New Roman" panose="02020603050405020304" pitchFamily="18" charset="0"/>
              </a:rPr>
              <a:t>Sophie Gilliat-Ray., </a:t>
            </a:r>
            <a:r>
              <a:rPr lang="en-GB" sz="1400" i="1" dirty="0">
                <a:latin typeface="Calibri" panose="020F0502020204030204" pitchFamily="34" charset="0"/>
                <a:ea typeface="Calibri" panose="020F0502020204030204" pitchFamily="34" charset="0"/>
                <a:cs typeface="Times New Roman" panose="02020603050405020304" pitchFamily="18" charset="0"/>
              </a:rPr>
              <a:t>Muslims in Britain: An Introduction.</a:t>
            </a:r>
            <a:r>
              <a:rPr lang="en-GB" sz="1400" dirty="0">
                <a:latin typeface="Calibri" panose="020F0502020204030204" pitchFamily="34" charset="0"/>
                <a:ea typeface="Calibri" panose="020F0502020204030204" pitchFamily="34" charset="0"/>
                <a:cs typeface="Times New Roman" panose="02020603050405020304" pitchFamily="18" charset="0"/>
              </a:rPr>
              <a:t> (Cambridge University Press: Cambridge. 2010), Fred Halliday., </a:t>
            </a:r>
            <a:r>
              <a:rPr lang="en-GB" sz="1400" i="1" dirty="0">
                <a:latin typeface="Calibri" panose="020F0502020204030204" pitchFamily="34" charset="0"/>
                <a:ea typeface="Calibri" panose="020F0502020204030204" pitchFamily="34" charset="0"/>
                <a:cs typeface="Times New Roman" panose="02020603050405020304" pitchFamily="18" charset="0"/>
              </a:rPr>
              <a:t>Arabs in Exile</a:t>
            </a:r>
            <a:r>
              <a:rPr lang="en-GB" sz="1400" dirty="0">
                <a:latin typeface="Calibri" panose="020F0502020204030204" pitchFamily="34" charset="0"/>
                <a:ea typeface="Calibri" panose="020F0502020204030204" pitchFamily="34" charset="0"/>
                <a:cs typeface="Times New Roman" panose="02020603050405020304" pitchFamily="18" charset="0"/>
              </a:rPr>
              <a:t>. (I.B Tauris &amp; Co Ltd: London. 1992), Ron Geaves., Islam Today. (Continuum: London. 2011) </a:t>
            </a:r>
            <a:endParaRPr lang="en-US" sz="1400" dirty="0"/>
          </a:p>
        </p:txBody>
      </p:sp>
      <p:sp>
        <p:nvSpPr>
          <p:cNvPr id="24" name="Rectangle 23">
            <a:extLst>
              <a:ext uri="{FF2B5EF4-FFF2-40B4-BE49-F238E27FC236}">
                <a16:creationId xmlns:a16="http://schemas.microsoft.com/office/drawing/2014/main" id="{E67E3959-D0D8-49DB-A48B-CE4FC36871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descr="A picture containing outdoor, ground, photo, old&#10;&#10;Description automatically generated">
            <a:extLst>
              <a:ext uri="{FF2B5EF4-FFF2-40B4-BE49-F238E27FC236}">
                <a16:creationId xmlns:a16="http://schemas.microsoft.com/office/drawing/2014/main" id="{201D1A79-1B96-A941-9078-1045B3930B94}"/>
              </a:ext>
            </a:extLst>
          </p:cNvPr>
          <p:cNvPicPr>
            <a:picLocks noChangeAspect="1"/>
          </p:cNvPicPr>
          <p:nvPr/>
        </p:nvPicPr>
        <p:blipFill rotWithShape="1">
          <a:blip r:embed="rId3"/>
          <a:srcRect l="18863"/>
          <a:stretch/>
        </p:blipFill>
        <p:spPr>
          <a:xfrm>
            <a:off x="7612260" y="10"/>
            <a:ext cx="4579739" cy="3428990"/>
          </a:xfrm>
          <a:prstGeom prst="rect">
            <a:avLst/>
          </a:prstGeom>
        </p:spPr>
      </p:pic>
      <p:pic>
        <p:nvPicPr>
          <p:cNvPr id="9" name="Picture 8" descr="A black and white photo of a city&#10;&#10;Description automatically generated">
            <a:extLst>
              <a:ext uri="{FF2B5EF4-FFF2-40B4-BE49-F238E27FC236}">
                <a16:creationId xmlns:a16="http://schemas.microsoft.com/office/drawing/2014/main" id="{11CCF93C-AE8D-0A48-9527-C74ED2F1B9F0}"/>
              </a:ext>
            </a:extLst>
          </p:cNvPr>
          <p:cNvPicPr>
            <a:picLocks noChangeAspect="1"/>
          </p:cNvPicPr>
          <p:nvPr/>
        </p:nvPicPr>
        <p:blipFill rotWithShape="1">
          <a:blip r:embed="rId4"/>
          <a:srcRect l="3354" r="20184" b="1"/>
          <a:stretch/>
        </p:blipFill>
        <p:spPr>
          <a:xfrm>
            <a:off x="7612259" y="3419543"/>
            <a:ext cx="4579739" cy="3429000"/>
          </a:xfrm>
          <a:prstGeom prst="rect">
            <a:avLst/>
          </a:prstGeom>
        </p:spPr>
      </p:pic>
      <p:sp>
        <p:nvSpPr>
          <p:cNvPr id="11" name="TextBox 10">
            <a:extLst>
              <a:ext uri="{FF2B5EF4-FFF2-40B4-BE49-F238E27FC236}">
                <a16:creationId xmlns:a16="http://schemas.microsoft.com/office/drawing/2014/main" id="{2A0955F4-D12D-4F4B-B476-6F0E8AC4BBC3}"/>
              </a:ext>
            </a:extLst>
          </p:cNvPr>
          <p:cNvSpPr txBox="1"/>
          <p:nvPr/>
        </p:nvSpPr>
        <p:spPr>
          <a:xfrm>
            <a:off x="7612259" y="3142544"/>
            <a:ext cx="2608187" cy="276999"/>
          </a:xfrm>
          <a:prstGeom prst="rect">
            <a:avLst/>
          </a:prstGeom>
          <a:noFill/>
        </p:spPr>
        <p:txBody>
          <a:bodyPr wrap="square" rtlCol="0">
            <a:spAutoFit/>
          </a:bodyPr>
          <a:lstStyle/>
          <a:p>
            <a:r>
              <a:rPr lang="en-US" sz="1200" dirty="0"/>
              <a:t>Image 2 – Cardiff docks 1940s  </a:t>
            </a:r>
          </a:p>
        </p:txBody>
      </p:sp>
      <p:sp>
        <p:nvSpPr>
          <p:cNvPr id="16" name="TextBox 15">
            <a:extLst>
              <a:ext uri="{FF2B5EF4-FFF2-40B4-BE49-F238E27FC236}">
                <a16:creationId xmlns:a16="http://schemas.microsoft.com/office/drawing/2014/main" id="{B04DAED2-4EFA-704E-BE1A-578D2DF3E509}"/>
              </a:ext>
            </a:extLst>
          </p:cNvPr>
          <p:cNvSpPr txBox="1"/>
          <p:nvPr/>
        </p:nvSpPr>
        <p:spPr>
          <a:xfrm>
            <a:off x="7612257" y="3438458"/>
            <a:ext cx="2399844" cy="276999"/>
          </a:xfrm>
          <a:prstGeom prst="rect">
            <a:avLst/>
          </a:prstGeom>
          <a:noFill/>
        </p:spPr>
        <p:txBody>
          <a:bodyPr wrap="square" rtlCol="0">
            <a:spAutoFit/>
          </a:bodyPr>
          <a:lstStyle/>
          <a:p>
            <a:r>
              <a:rPr lang="en-US" sz="1200" dirty="0"/>
              <a:t>Image 3 – Cardiff docks 1900s   </a:t>
            </a:r>
          </a:p>
        </p:txBody>
      </p:sp>
      <p:cxnSp>
        <p:nvCxnSpPr>
          <p:cNvPr id="13" name="Straight Connector 12">
            <a:extLst>
              <a:ext uri="{FF2B5EF4-FFF2-40B4-BE49-F238E27FC236}">
                <a16:creationId xmlns:a16="http://schemas.microsoft.com/office/drawing/2014/main" id="{6D785A28-B873-AF46-8C3F-9B0CD195646E}"/>
              </a:ext>
            </a:extLst>
          </p:cNvPr>
          <p:cNvCxnSpPr/>
          <p:nvPr/>
        </p:nvCxnSpPr>
        <p:spPr>
          <a:xfrm>
            <a:off x="309093" y="6053070"/>
            <a:ext cx="6800045" cy="0"/>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5F261876-0D58-1B4D-9E08-05690315E717}"/>
              </a:ext>
            </a:extLst>
          </p:cNvPr>
          <p:cNvSpPr txBox="1"/>
          <p:nvPr/>
        </p:nvSpPr>
        <p:spPr>
          <a:xfrm>
            <a:off x="255204" y="6065948"/>
            <a:ext cx="6581104" cy="400110"/>
          </a:xfrm>
          <a:prstGeom prst="rect">
            <a:avLst/>
          </a:prstGeom>
          <a:noFill/>
        </p:spPr>
        <p:txBody>
          <a:bodyPr wrap="square" rtlCol="0">
            <a:spAutoFit/>
          </a:bodyPr>
          <a:lstStyle/>
          <a:p>
            <a:r>
              <a:rPr lang="en-US" sz="1000" dirty="0"/>
              <a:t>Image 2 &amp; 3 – Wales Online. ‘These Images show the remarkable transformation of Cardiff Bay in the 20</a:t>
            </a:r>
            <a:r>
              <a:rPr lang="en-US" sz="1000" baseline="30000" dirty="0"/>
              <a:t>th</a:t>
            </a:r>
            <a:r>
              <a:rPr lang="en-US" sz="1000" dirty="0"/>
              <a:t> century’. &lt;</a:t>
            </a:r>
            <a:r>
              <a:rPr lang="en-US" sz="1000" dirty="0">
                <a:hlinkClick r:id="rId5"/>
              </a:rPr>
              <a:t>https://bit.ly/2IQEUUx</a:t>
            </a:r>
            <a:r>
              <a:rPr lang="en-US" sz="1000" dirty="0"/>
              <a:t>&gt; (Accessed: 1/03/19)</a:t>
            </a:r>
          </a:p>
        </p:txBody>
      </p:sp>
    </p:spTree>
    <p:extLst>
      <p:ext uri="{BB962C8B-B14F-4D97-AF65-F5344CB8AC3E}">
        <p14:creationId xmlns:p14="http://schemas.microsoft.com/office/powerpoint/2010/main" val="7264230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1"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13" name="Rectangle 12">
            <a:extLst>
              <a:ext uri="{FF2B5EF4-FFF2-40B4-BE49-F238E27FC236}">
                <a16:creationId xmlns:a16="http://schemas.microsoft.com/office/drawing/2014/main" id="{1E954AF0-B5CC-4A16-ACDA-675B5694F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oogle Maps: Butetown, Cardiff ">
            <a:extLst>
              <a:ext uri="{FF2B5EF4-FFF2-40B4-BE49-F238E27FC236}">
                <a16:creationId xmlns:a16="http://schemas.microsoft.com/office/drawing/2014/main" id="{7704DB14-87CC-1A4A-9BB7-BDD5785BD72F}"/>
              </a:ext>
            </a:extLst>
          </p:cNvPr>
          <p:cNvPicPr>
            <a:picLocks noChangeAspect="1"/>
          </p:cNvPicPr>
          <p:nvPr/>
        </p:nvPicPr>
        <p:blipFill>
          <a:blip r:embed="rId3"/>
          <a:stretch>
            <a:fillRect/>
          </a:stretch>
        </p:blipFill>
        <p:spPr>
          <a:xfrm>
            <a:off x="634275" y="746477"/>
            <a:ext cx="6900380" cy="5365045"/>
          </a:xfrm>
          <a:prstGeom prst="rect">
            <a:avLst/>
          </a:prstGeom>
        </p:spPr>
      </p:pic>
      <p:sp>
        <p:nvSpPr>
          <p:cNvPr id="15" name="Freeform 6">
            <a:extLst>
              <a:ext uri="{FF2B5EF4-FFF2-40B4-BE49-F238E27FC236}">
                <a16:creationId xmlns:a16="http://schemas.microsoft.com/office/drawing/2014/main" id="{325322DD-3792-4947-A96A-1B6D9D786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53DE2E85-6C79-B049-A460-7556904E2506}"/>
              </a:ext>
            </a:extLst>
          </p:cNvPr>
          <p:cNvSpPr>
            <a:spLocks noGrp="1"/>
          </p:cNvSpPr>
          <p:nvPr>
            <p:ph type="title"/>
          </p:nvPr>
        </p:nvSpPr>
        <p:spPr>
          <a:xfrm>
            <a:off x="8419257" y="1162865"/>
            <a:ext cx="3176246" cy="2629409"/>
          </a:xfrm>
        </p:spPr>
        <p:txBody>
          <a:bodyPr vert="horz" lIns="91440" tIns="45720" rIns="91440" bIns="45720" rtlCol="0" anchor="b">
            <a:noAutofit/>
          </a:bodyPr>
          <a:lstStyle/>
          <a:p>
            <a:r>
              <a:rPr lang="en-US" sz="2400" cap="all" dirty="0"/>
              <a:t>Map of THE DISTRICT OF  Butetown, Cardiff – Historically significant for the development of Muslim COMMUNITIES </a:t>
            </a:r>
          </a:p>
        </p:txBody>
      </p:sp>
      <p:cxnSp>
        <p:nvCxnSpPr>
          <p:cNvPr id="5" name="Straight Connector 4">
            <a:extLst>
              <a:ext uri="{FF2B5EF4-FFF2-40B4-BE49-F238E27FC236}">
                <a16:creationId xmlns:a16="http://schemas.microsoft.com/office/drawing/2014/main" id="{DDFAE665-89B5-3F49-B84D-70F948332D6A}"/>
              </a:ext>
            </a:extLst>
          </p:cNvPr>
          <p:cNvCxnSpPr/>
          <p:nvPr/>
        </p:nvCxnSpPr>
        <p:spPr>
          <a:xfrm>
            <a:off x="7731889" y="5428527"/>
            <a:ext cx="4166886" cy="0"/>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58D7B9B6-AB0F-3C49-867F-AEC987FC0A41}"/>
              </a:ext>
            </a:extLst>
          </p:cNvPr>
          <p:cNvSpPr txBox="1"/>
          <p:nvPr/>
        </p:nvSpPr>
        <p:spPr>
          <a:xfrm>
            <a:off x="6753505" y="5817141"/>
            <a:ext cx="726536" cy="276999"/>
          </a:xfrm>
          <a:prstGeom prst="rect">
            <a:avLst/>
          </a:prstGeom>
          <a:noFill/>
        </p:spPr>
        <p:txBody>
          <a:bodyPr wrap="square" rtlCol="0">
            <a:spAutoFit/>
          </a:bodyPr>
          <a:lstStyle/>
          <a:p>
            <a:r>
              <a:rPr lang="en-US" sz="1200" dirty="0">
                <a:solidFill>
                  <a:schemeClr val="bg1"/>
                </a:solidFill>
              </a:rPr>
              <a:t>Image 4 </a:t>
            </a:r>
          </a:p>
        </p:txBody>
      </p:sp>
      <p:sp>
        <p:nvSpPr>
          <p:cNvPr id="7" name="TextBox 6">
            <a:extLst>
              <a:ext uri="{FF2B5EF4-FFF2-40B4-BE49-F238E27FC236}">
                <a16:creationId xmlns:a16="http://schemas.microsoft.com/office/drawing/2014/main" id="{E3CDAA5E-48FD-9745-BC2C-CA276795BA80}"/>
              </a:ext>
            </a:extLst>
          </p:cNvPr>
          <p:cNvSpPr txBox="1"/>
          <p:nvPr/>
        </p:nvSpPr>
        <p:spPr>
          <a:xfrm>
            <a:off x="7731889" y="5463198"/>
            <a:ext cx="4366370" cy="707886"/>
          </a:xfrm>
          <a:prstGeom prst="rect">
            <a:avLst/>
          </a:prstGeom>
          <a:noFill/>
        </p:spPr>
        <p:txBody>
          <a:bodyPr wrap="square" rtlCol="0">
            <a:spAutoFit/>
          </a:bodyPr>
          <a:lstStyle/>
          <a:p>
            <a:r>
              <a:rPr lang="en-US" sz="1000" b="1" dirty="0"/>
              <a:t>Image 4 – Google Maps: ‘Butetown’. </a:t>
            </a:r>
            <a:r>
              <a:rPr lang="en-US" sz="1000" dirty="0"/>
              <a:t>&lt;</a:t>
            </a:r>
            <a:r>
              <a:rPr lang="en-US" sz="1000" dirty="0">
                <a:hlinkClick r:id="rId4"/>
              </a:rPr>
              <a:t>https://www.google.com/maps/place/Butetown/@51.4709723,-3.1973817,13.28z/data=!4m5!3m4!1s0x486e03a8933a5cbd:0x951f36c86cf6b0bd!8m2!3d51.4646943!4d-3.1581082</a:t>
            </a:r>
            <a:r>
              <a:rPr lang="en-US" sz="1000" dirty="0"/>
              <a:t>&gt; (Accessed: 01/03/19)</a:t>
            </a:r>
          </a:p>
        </p:txBody>
      </p:sp>
    </p:spTree>
    <p:extLst>
      <p:ext uri="{BB962C8B-B14F-4D97-AF65-F5344CB8AC3E}">
        <p14:creationId xmlns:p14="http://schemas.microsoft.com/office/powerpoint/2010/main" val="157008241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812C54-7AEF-4ABB-826E-221F51CB0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4BE14F-3F23-E44F-AFCF-C90730876817}"/>
              </a:ext>
            </a:extLst>
          </p:cNvPr>
          <p:cNvSpPr>
            <a:spLocks noGrp="1"/>
          </p:cNvSpPr>
          <p:nvPr>
            <p:ph type="title"/>
          </p:nvPr>
        </p:nvSpPr>
        <p:spPr>
          <a:xfrm>
            <a:off x="3363864" y="685800"/>
            <a:ext cx="7705164" cy="1485900"/>
          </a:xfrm>
        </p:spPr>
        <p:txBody>
          <a:bodyPr>
            <a:normAutofit/>
          </a:bodyPr>
          <a:lstStyle/>
          <a:p>
            <a:r>
              <a:rPr lang="en-US" sz="3400"/>
              <a:t>Chapter 1:</a:t>
            </a:r>
            <a:br>
              <a:rPr lang="en-US" sz="3400"/>
            </a:br>
            <a:r>
              <a:rPr lang="en-US" sz="3400" b="1"/>
              <a:t>‘How religious authority integrates into a Muslim’s every life in a minority context' </a:t>
            </a:r>
          </a:p>
        </p:txBody>
      </p:sp>
      <p:sp>
        <p:nvSpPr>
          <p:cNvPr id="10" name="Rectangle 9">
            <a:extLst>
              <a:ext uri="{FF2B5EF4-FFF2-40B4-BE49-F238E27FC236}">
                <a16:creationId xmlns:a16="http://schemas.microsoft.com/office/drawing/2014/main" id="{891F40E4-8A76-44CF-91EC-907367352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304441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2171013-D973-4187-9CF2-EE098EEF8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81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3235EEB2-AA0C-9945-970E-9F326C0F96F4}"/>
              </a:ext>
            </a:extLst>
          </p:cNvPr>
          <p:cNvSpPr>
            <a:spLocks noGrp="1"/>
          </p:cNvSpPr>
          <p:nvPr>
            <p:ph idx="1"/>
          </p:nvPr>
        </p:nvSpPr>
        <p:spPr>
          <a:xfrm>
            <a:off x="3363864" y="2457450"/>
            <a:ext cx="7870193" cy="4114800"/>
          </a:xfrm>
        </p:spPr>
        <p:txBody>
          <a:bodyPr>
            <a:normAutofit/>
          </a:bodyPr>
          <a:lstStyle/>
          <a:p>
            <a:r>
              <a:rPr lang="en-US" sz="1600" dirty="0"/>
              <a:t>This chapter will discuss religious authority – definition and different contexts of Islamic authority </a:t>
            </a:r>
          </a:p>
          <a:p>
            <a:r>
              <a:rPr lang="en-US" sz="1600" dirty="0"/>
              <a:t>Qur’an, Sunna and Hadith</a:t>
            </a:r>
          </a:p>
          <a:p>
            <a:r>
              <a:rPr lang="en-US" sz="1600" dirty="0"/>
              <a:t>Shari’a law and Ijtihad</a:t>
            </a:r>
          </a:p>
          <a:p>
            <a:r>
              <a:rPr lang="en-US" sz="1600" dirty="0"/>
              <a:t>The role of the Imam </a:t>
            </a:r>
          </a:p>
          <a:p>
            <a:r>
              <a:rPr lang="en-US" sz="1600" dirty="0"/>
              <a:t>The role of the Mosque </a:t>
            </a:r>
          </a:p>
          <a:p>
            <a:r>
              <a:rPr lang="en-US" sz="1600" dirty="0"/>
              <a:t>The role of the internet</a:t>
            </a:r>
            <a:endParaRPr lang="en-US" sz="1400" dirty="0"/>
          </a:p>
          <a:p>
            <a:pPr marL="0" indent="0">
              <a:buNone/>
            </a:pPr>
            <a:endParaRPr lang="en-US" sz="1400" dirty="0"/>
          </a:p>
          <a:p>
            <a:r>
              <a:rPr lang="en-US" sz="1400" dirty="0"/>
              <a:t>Key Sources: </a:t>
            </a:r>
            <a:r>
              <a:rPr lang="en-GB" sz="1400" dirty="0">
                <a:latin typeface="Calibri" panose="020F0502020204030204" pitchFamily="34" charset="0"/>
                <a:ea typeface="Calibri" panose="020F0502020204030204" pitchFamily="34" charset="0"/>
                <a:cs typeface="Times New Roman" panose="02020603050405020304" pitchFamily="18" charset="0"/>
              </a:rPr>
              <a:t>Michele </a:t>
            </a:r>
            <a:r>
              <a:rPr lang="en-GB" sz="1400" dirty="0" err="1">
                <a:latin typeface="Calibri" panose="020F0502020204030204" pitchFamily="34" charset="0"/>
                <a:ea typeface="Calibri" panose="020F0502020204030204" pitchFamily="34" charset="0"/>
                <a:cs typeface="Times New Roman" panose="02020603050405020304" pitchFamily="18" charset="0"/>
              </a:rPr>
              <a:t>Brignone</a:t>
            </a:r>
            <a:r>
              <a:rPr lang="en-GB" sz="1400" dirty="0">
                <a:latin typeface="Calibri" panose="020F0502020204030204" pitchFamily="34" charset="0"/>
                <a:ea typeface="Calibri" panose="020F0502020204030204" pitchFamily="34" charset="0"/>
                <a:cs typeface="Times New Roman" panose="02020603050405020304" pitchFamily="18" charset="0"/>
              </a:rPr>
              <a:t>., Religious Authorities in Islam. Oasis: 03/04/2017. &lt;</a:t>
            </a:r>
            <a:r>
              <a:rPr lang="en-GB" sz="1400" dirty="0">
                <a:hlinkClick r:id="rId3"/>
              </a:rPr>
              <a:t>https://www.oasiscenter.eu/en/religious-authorities-islam</a:t>
            </a:r>
            <a:r>
              <a:rPr lang="en-GB" sz="1400" dirty="0">
                <a:latin typeface="Calibri" panose="020F0502020204030204" pitchFamily="34" charset="0"/>
                <a:cs typeface="Times New Roman" panose="02020603050405020304" pitchFamily="18" charset="0"/>
              </a:rPr>
              <a:t>&gt; </a:t>
            </a:r>
            <a:r>
              <a:rPr lang="en-GB" sz="1400" dirty="0"/>
              <a:t>Khaled </a:t>
            </a:r>
            <a:r>
              <a:rPr lang="en-GB" sz="1400" dirty="0" err="1"/>
              <a:t>Abou</a:t>
            </a:r>
            <a:r>
              <a:rPr lang="en-GB" sz="1400" dirty="0"/>
              <a:t> El </a:t>
            </a:r>
            <a:r>
              <a:rPr lang="en-GB" sz="1400" dirty="0" err="1"/>
              <a:t>Fadl</a:t>
            </a:r>
            <a:r>
              <a:rPr lang="en-GB" sz="1400" dirty="0"/>
              <a:t>., </a:t>
            </a:r>
            <a:r>
              <a:rPr lang="en-GB" sz="1400" i="1" dirty="0"/>
              <a:t>Speaking in God’s Name: Islamic Law, Authority and Women</a:t>
            </a:r>
            <a:r>
              <a:rPr lang="en-GB" sz="1400" dirty="0"/>
              <a:t>. (</a:t>
            </a:r>
            <a:r>
              <a:rPr lang="en-GB" sz="1400" dirty="0" err="1"/>
              <a:t>Oneworld</a:t>
            </a:r>
            <a:r>
              <a:rPr lang="en-GB" sz="1400" dirty="0"/>
              <a:t> Publications: London. 2001), Gary R. Bunt., </a:t>
            </a:r>
            <a:r>
              <a:rPr lang="en-GB" sz="1400" i="1" dirty="0"/>
              <a:t>Hashtag Islam</a:t>
            </a:r>
            <a:r>
              <a:rPr lang="en-GB" sz="1400" dirty="0"/>
              <a:t> (Chapel Hill: The University of North Carolina Press. 2018) </a:t>
            </a:r>
            <a:endParaRPr lang="en-US" sz="1400" dirty="0"/>
          </a:p>
        </p:txBody>
      </p:sp>
    </p:spTree>
    <p:extLst>
      <p:ext uri="{BB962C8B-B14F-4D97-AF65-F5344CB8AC3E}">
        <p14:creationId xmlns:p14="http://schemas.microsoft.com/office/powerpoint/2010/main" val="39728670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1"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13" name="Rectangle 12">
            <a:extLst>
              <a:ext uri="{FF2B5EF4-FFF2-40B4-BE49-F238E27FC236}">
                <a16:creationId xmlns:a16="http://schemas.microsoft.com/office/drawing/2014/main" id="{1E954AF0-B5CC-4A16-ACDA-675B5694F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text, map&#10;&#10;Description automatically generated">
            <a:extLst>
              <a:ext uri="{FF2B5EF4-FFF2-40B4-BE49-F238E27FC236}">
                <a16:creationId xmlns:a16="http://schemas.microsoft.com/office/drawing/2014/main" id="{44CABC14-C588-8049-87D7-A200DBE847DD}"/>
              </a:ext>
            </a:extLst>
          </p:cNvPr>
          <p:cNvPicPr>
            <a:picLocks noChangeAspect="1"/>
          </p:cNvPicPr>
          <p:nvPr/>
        </p:nvPicPr>
        <p:blipFill>
          <a:blip r:embed="rId3"/>
          <a:stretch>
            <a:fillRect/>
          </a:stretch>
        </p:blipFill>
        <p:spPr>
          <a:xfrm>
            <a:off x="589849" y="834923"/>
            <a:ext cx="6797088" cy="5170556"/>
          </a:xfrm>
          <a:prstGeom prst="rect">
            <a:avLst/>
          </a:prstGeom>
        </p:spPr>
      </p:pic>
      <p:sp>
        <p:nvSpPr>
          <p:cNvPr id="15" name="Freeform 6">
            <a:extLst>
              <a:ext uri="{FF2B5EF4-FFF2-40B4-BE49-F238E27FC236}">
                <a16:creationId xmlns:a16="http://schemas.microsoft.com/office/drawing/2014/main" id="{325322DD-3792-4947-A96A-1B6D9D786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16B1DCAE-21E9-C84E-BB74-AE6A55B313FF}"/>
              </a:ext>
            </a:extLst>
          </p:cNvPr>
          <p:cNvSpPr>
            <a:spLocks noGrp="1"/>
          </p:cNvSpPr>
          <p:nvPr>
            <p:ph type="title"/>
          </p:nvPr>
        </p:nvSpPr>
        <p:spPr>
          <a:xfrm>
            <a:off x="8383900" y="834923"/>
            <a:ext cx="3176246" cy="3000139"/>
          </a:xfrm>
        </p:spPr>
        <p:txBody>
          <a:bodyPr vert="horz" lIns="91440" tIns="45720" rIns="91440" bIns="45720" rtlCol="0" anchor="b">
            <a:normAutofit/>
          </a:bodyPr>
          <a:lstStyle/>
          <a:p>
            <a:r>
              <a:rPr lang="en-US" sz="3200" cap="all" dirty="0"/>
              <a:t>Ahmadiyya Mosque, Cardiff, situated outside of Butetown</a:t>
            </a:r>
          </a:p>
        </p:txBody>
      </p:sp>
      <p:cxnSp>
        <p:nvCxnSpPr>
          <p:cNvPr id="5" name="Straight Connector 4">
            <a:extLst>
              <a:ext uri="{FF2B5EF4-FFF2-40B4-BE49-F238E27FC236}">
                <a16:creationId xmlns:a16="http://schemas.microsoft.com/office/drawing/2014/main" id="{E2308B77-C27A-3647-A955-FC8B35AA5D7D}"/>
              </a:ext>
            </a:extLst>
          </p:cNvPr>
          <p:cNvCxnSpPr/>
          <p:nvPr/>
        </p:nvCxnSpPr>
        <p:spPr>
          <a:xfrm>
            <a:off x="7523545" y="5382228"/>
            <a:ext cx="4421529" cy="0"/>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F99FEEB-7F56-1B42-8294-DD15EDA48ACE}"/>
              </a:ext>
            </a:extLst>
          </p:cNvPr>
          <p:cNvSpPr txBox="1"/>
          <p:nvPr/>
        </p:nvSpPr>
        <p:spPr>
          <a:xfrm>
            <a:off x="7523545" y="5414241"/>
            <a:ext cx="4421528" cy="707886"/>
          </a:xfrm>
          <a:prstGeom prst="rect">
            <a:avLst/>
          </a:prstGeom>
          <a:noFill/>
        </p:spPr>
        <p:txBody>
          <a:bodyPr wrap="square" rtlCol="0">
            <a:spAutoFit/>
          </a:bodyPr>
          <a:lstStyle/>
          <a:p>
            <a:r>
              <a:rPr lang="en-US" sz="1000" b="1" dirty="0"/>
              <a:t>Image 5 – Google Maps: Ahmadiyya Mosque Cardiff. </a:t>
            </a:r>
            <a:r>
              <a:rPr lang="en-US" sz="1000" dirty="0"/>
              <a:t>&lt;</a:t>
            </a:r>
            <a:r>
              <a:rPr lang="en-US" sz="1000" dirty="0">
                <a:hlinkClick r:id="rId4"/>
              </a:rPr>
              <a:t>https://www.google.com/maps/place/Ahmadiyya+Mosque/@51.4794369,-3.2159559,17z/data=!3m1!4b1!4m5!3m4!1s0x486e1b48da599f4d:0x74da61e79d72b7ba!8m2!3d51.4794369!4d-3.2137672</a:t>
            </a:r>
            <a:r>
              <a:rPr lang="en-US" sz="1000" dirty="0"/>
              <a:t>&gt; (Accessed: 01/03/19)</a:t>
            </a:r>
          </a:p>
        </p:txBody>
      </p:sp>
      <p:sp>
        <p:nvSpPr>
          <p:cNvPr id="7" name="TextBox 6">
            <a:extLst>
              <a:ext uri="{FF2B5EF4-FFF2-40B4-BE49-F238E27FC236}">
                <a16:creationId xmlns:a16="http://schemas.microsoft.com/office/drawing/2014/main" id="{F02C2F1C-3F95-0246-8AA4-4B5A75E27BF1}"/>
              </a:ext>
            </a:extLst>
          </p:cNvPr>
          <p:cNvSpPr txBox="1"/>
          <p:nvPr/>
        </p:nvSpPr>
        <p:spPr>
          <a:xfrm>
            <a:off x="6654395" y="5728480"/>
            <a:ext cx="732542" cy="276999"/>
          </a:xfrm>
          <a:prstGeom prst="rect">
            <a:avLst/>
          </a:prstGeom>
          <a:noFill/>
        </p:spPr>
        <p:txBody>
          <a:bodyPr wrap="square" rtlCol="0">
            <a:spAutoFit/>
          </a:bodyPr>
          <a:lstStyle/>
          <a:p>
            <a:r>
              <a:rPr lang="en-US" sz="1200" dirty="0">
                <a:solidFill>
                  <a:schemeClr val="bg1"/>
                </a:solidFill>
              </a:rPr>
              <a:t>Image 5</a:t>
            </a:r>
          </a:p>
        </p:txBody>
      </p:sp>
    </p:spTree>
    <p:extLst>
      <p:ext uri="{BB962C8B-B14F-4D97-AF65-F5344CB8AC3E}">
        <p14:creationId xmlns:p14="http://schemas.microsoft.com/office/powerpoint/2010/main" val="187131109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BDDE1-BF85-3444-B749-DEDDEEC26031}"/>
              </a:ext>
            </a:extLst>
          </p:cNvPr>
          <p:cNvSpPr>
            <a:spLocks noGrp="1"/>
          </p:cNvSpPr>
          <p:nvPr>
            <p:ph type="title"/>
          </p:nvPr>
        </p:nvSpPr>
        <p:spPr/>
        <p:txBody>
          <a:bodyPr/>
          <a:lstStyle/>
          <a:p>
            <a:r>
              <a:rPr lang="en-US" sz="4400" dirty="0"/>
              <a:t>Ahmadiyya Mosque  </a:t>
            </a:r>
            <a:br>
              <a:rPr lang="en-US" sz="4400" dirty="0"/>
            </a:br>
            <a:r>
              <a:rPr lang="en-US" sz="2000" dirty="0"/>
              <a:t>Sanatorium Rd, Cardiff. CF11 8SU</a:t>
            </a:r>
          </a:p>
        </p:txBody>
      </p:sp>
      <p:sp>
        <p:nvSpPr>
          <p:cNvPr id="4" name="Text Placeholder 3">
            <a:extLst>
              <a:ext uri="{FF2B5EF4-FFF2-40B4-BE49-F238E27FC236}">
                <a16:creationId xmlns:a16="http://schemas.microsoft.com/office/drawing/2014/main" id="{98EA0B8A-73DB-C44B-9C16-B603C490B49C}"/>
              </a:ext>
            </a:extLst>
          </p:cNvPr>
          <p:cNvSpPr>
            <a:spLocks noGrp="1"/>
          </p:cNvSpPr>
          <p:nvPr>
            <p:ph type="body" sz="half" idx="2"/>
          </p:nvPr>
        </p:nvSpPr>
        <p:spPr>
          <a:xfrm>
            <a:off x="523875" y="2636110"/>
            <a:ext cx="3855720" cy="3011056"/>
          </a:xfrm>
        </p:spPr>
        <p:txBody>
          <a:bodyPr>
            <a:normAutofit/>
          </a:bodyPr>
          <a:lstStyle/>
          <a:p>
            <a:pPr marL="285750" indent="-285750">
              <a:buFont typeface="Wingdings" pitchFamily="2" charset="2"/>
              <a:buChar char="§"/>
            </a:pPr>
            <a:r>
              <a:rPr lang="en-US" dirty="0"/>
              <a:t>Mosque that caters for men, women and children</a:t>
            </a:r>
          </a:p>
          <a:p>
            <a:pPr marL="285750" indent="-285750">
              <a:buFont typeface="Wingdings" pitchFamily="2" charset="2"/>
              <a:buChar char="§"/>
            </a:pPr>
            <a:r>
              <a:rPr lang="en-US" dirty="0"/>
              <a:t>Headquarters for Ahmadiyya Muslim Women’s association </a:t>
            </a:r>
          </a:p>
          <a:p>
            <a:pPr marL="285750" indent="-285750">
              <a:buFont typeface="Wingdings" pitchFamily="2" charset="2"/>
              <a:buChar char="§"/>
            </a:pPr>
            <a:r>
              <a:rPr lang="en-US" dirty="0"/>
              <a:t>Converted building </a:t>
            </a:r>
          </a:p>
          <a:p>
            <a:pPr marL="285750" indent="-285750">
              <a:buFont typeface="Wingdings" pitchFamily="2" charset="2"/>
              <a:buChar char="§"/>
            </a:pPr>
            <a:r>
              <a:rPr lang="en-US" dirty="0"/>
              <a:t>One of the smaller Muslim communities in Cardiff</a:t>
            </a:r>
          </a:p>
        </p:txBody>
      </p:sp>
      <p:pic>
        <p:nvPicPr>
          <p:cNvPr id="6" name="Picture 5" descr="A car parked on the side of a building&#10;&#10;Description automatically generated">
            <a:extLst>
              <a:ext uri="{FF2B5EF4-FFF2-40B4-BE49-F238E27FC236}">
                <a16:creationId xmlns:a16="http://schemas.microsoft.com/office/drawing/2014/main" id="{B7C25968-A822-7F41-84D2-91B26DF3A756}"/>
              </a:ext>
            </a:extLst>
          </p:cNvPr>
          <p:cNvPicPr>
            <a:picLocks noChangeAspect="1"/>
          </p:cNvPicPr>
          <p:nvPr/>
        </p:nvPicPr>
        <p:blipFill>
          <a:blip r:embed="rId3"/>
          <a:stretch>
            <a:fillRect/>
          </a:stretch>
        </p:blipFill>
        <p:spPr>
          <a:xfrm>
            <a:off x="6257925" y="228599"/>
            <a:ext cx="5410200" cy="313716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7" descr="A car parked on the side of a road&#10;&#10;Description automatically generated">
            <a:extLst>
              <a:ext uri="{FF2B5EF4-FFF2-40B4-BE49-F238E27FC236}">
                <a16:creationId xmlns:a16="http://schemas.microsoft.com/office/drawing/2014/main" id="{2840CA22-BE5B-7D43-8636-EF7F0949432A}"/>
              </a:ext>
            </a:extLst>
          </p:cNvPr>
          <p:cNvPicPr>
            <a:picLocks noChangeAspect="1"/>
          </p:cNvPicPr>
          <p:nvPr/>
        </p:nvPicPr>
        <p:blipFill>
          <a:blip r:embed="rId4"/>
          <a:stretch>
            <a:fillRect/>
          </a:stretch>
        </p:blipFill>
        <p:spPr>
          <a:xfrm>
            <a:off x="6257925" y="3492237"/>
            <a:ext cx="5410199" cy="313716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a:extLst>
              <a:ext uri="{FF2B5EF4-FFF2-40B4-BE49-F238E27FC236}">
                <a16:creationId xmlns:a16="http://schemas.microsoft.com/office/drawing/2014/main" id="{EB187C27-3F43-714C-901D-EEF0C4CA396F}"/>
              </a:ext>
            </a:extLst>
          </p:cNvPr>
          <p:cNvSpPr txBox="1"/>
          <p:nvPr/>
        </p:nvSpPr>
        <p:spPr>
          <a:xfrm>
            <a:off x="6257924" y="228599"/>
            <a:ext cx="2654581" cy="276999"/>
          </a:xfrm>
          <a:prstGeom prst="rect">
            <a:avLst/>
          </a:prstGeom>
          <a:noFill/>
        </p:spPr>
        <p:txBody>
          <a:bodyPr wrap="square" rtlCol="0">
            <a:spAutoFit/>
          </a:bodyPr>
          <a:lstStyle/>
          <a:p>
            <a:r>
              <a:rPr lang="en-US" sz="1200" dirty="0"/>
              <a:t>Image 6 – Ahmadiyya mosque  </a:t>
            </a:r>
          </a:p>
        </p:txBody>
      </p:sp>
      <p:sp>
        <p:nvSpPr>
          <p:cNvPr id="5" name="TextBox 4">
            <a:extLst>
              <a:ext uri="{FF2B5EF4-FFF2-40B4-BE49-F238E27FC236}">
                <a16:creationId xmlns:a16="http://schemas.microsoft.com/office/drawing/2014/main" id="{C4BB2E2E-CE19-2F4A-9173-6922C6F9703E}"/>
              </a:ext>
            </a:extLst>
          </p:cNvPr>
          <p:cNvSpPr txBox="1"/>
          <p:nvPr/>
        </p:nvSpPr>
        <p:spPr>
          <a:xfrm>
            <a:off x="6257925" y="3466618"/>
            <a:ext cx="3360637" cy="276999"/>
          </a:xfrm>
          <a:prstGeom prst="rect">
            <a:avLst/>
          </a:prstGeom>
          <a:noFill/>
        </p:spPr>
        <p:txBody>
          <a:bodyPr wrap="square" rtlCol="0">
            <a:spAutoFit/>
          </a:bodyPr>
          <a:lstStyle/>
          <a:p>
            <a:r>
              <a:rPr lang="en-US" sz="1200" dirty="0"/>
              <a:t>Image 7 – Ahmadiyya mosque</a:t>
            </a:r>
          </a:p>
        </p:txBody>
      </p:sp>
      <p:cxnSp>
        <p:nvCxnSpPr>
          <p:cNvPr id="9" name="Straight Connector 8">
            <a:extLst>
              <a:ext uri="{FF2B5EF4-FFF2-40B4-BE49-F238E27FC236}">
                <a16:creationId xmlns:a16="http://schemas.microsoft.com/office/drawing/2014/main" id="{B312FC20-0236-0747-B99E-99974558891B}"/>
              </a:ext>
            </a:extLst>
          </p:cNvPr>
          <p:cNvCxnSpPr/>
          <p:nvPr/>
        </p:nvCxnSpPr>
        <p:spPr>
          <a:xfrm>
            <a:off x="243068" y="6076709"/>
            <a:ext cx="480349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4E402AEF-F6E5-F14D-9EC2-73A27BE5C8BB}"/>
              </a:ext>
            </a:extLst>
          </p:cNvPr>
          <p:cNvSpPr txBox="1"/>
          <p:nvPr/>
        </p:nvSpPr>
        <p:spPr>
          <a:xfrm>
            <a:off x="243068" y="6169806"/>
            <a:ext cx="4220805" cy="246221"/>
          </a:xfrm>
          <a:prstGeom prst="rect">
            <a:avLst/>
          </a:prstGeom>
          <a:noFill/>
        </p:spPr>
        <p:txBody>
          <a:bodyPr wrap="square" rtlCol="0">
            <a:spAutoFit/>
          </a:bodyPr>
          <a:lstStyle/>
          <a:p>
            <a:r>
              <a:rPr lang="en-US" sz="1000" dirty="0"/>
              <a:t>Image 6 &amp; 7 - From the author’s personal collection </a:t>
            </a:r>
          </a:p>
        </p:txBody>
      </p:sp>
    </p:spTree>
    <p:extLst>
      <p:ext uri="{BB962C8B-B14F-4D97-AF65-F5344CB8AC3E}">
        <p14:creationId xmlns:p14="http://schemas.microsoft.com/office/powerpoint/2010/main" val="11748818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1"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13" name="Rectangle 12">
            <a:extLst>
              <a:ext uri="{FF2B5EF4-FFF2-40B4-BE49-F238E27FC236}">
                <a16:creationId xmlns:a16="http://schemas.microsoft.com/office/drawing/2014/main" id="{1E954AF0-B5CC-4A16-ACDA-675B5694F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oogle Maps: South Wales Islamic Centre&#10;&#10;Description automatically generated">
            <a:extLst>
              <a:ext uri="{FF2B5EF4-FFF2-40B4-BE49-F238E27FC236}">
                <a16:creationId xmlns:a16="http://schemas.microsoft.com/office/drawing/2014/main" id="{AC027E3F-4DA6-B14C-990D-7DD7793296AE}"/>
              </a:ext>
              <a:ext uri="{C183D7F6-B498-43B3-948B-1728B52AA6E4}">
                <adec:decorative xmlns:adec="http://schemas.microsoft.com/office/drawing/2017/decorative" val="0"/>
              </a:ext>
            </a:extLst>
          </p:cNvPr>
          <p:cNvPicPr>
            <a:picLocks noChangeAspect="1"/>
          </p:cNvPicPr>
          <p:nvPr/>
        </p:nvPicPr>
        <p:blipFill>
          <a:blip r:embed="rId3"/>
          <a:stretch>
            <a:fillRect/>
          </a:stretch>
        </p:blipFill>
        <p:spPr>
          <a:xfrm>
            <a:off x="533515" y="941183"/>
            <a:ext cx="6900380" cy="4975634"/>
          </a:xfrm>
          <a:prstGeom prst="rect">
            <a:avLst/>
          </a:prstGeom>
        </p:spPr>
      </p:pic>
      <p:sp>
        <p:nvSpPr>
          <p:cNvPr id="15" name="Freeform 6">
            <a:extLst>
              <a:ext uri="{FF2B5EF4-FFF2-40B4-BE49-F238E27FC236}">
                <a16:creationId xmlns:a16="http://schemas.microsoft.com/office/drawing/2014/main" id="{325322DD-3792-4947-A96A-1B6D9D786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0F6ACB1F-02CF-AC4F-BA36-D13CA548E078}"/>
              </a:ext>
            </a:extLst>
          </p:cNvPr>
          <p:cNvSpPr>
            <a:spLocks noGrp="1"/>
          </p:cNvSpPr>
          <p:nvPr>
            <p:ph type="title"/>
          </p:nvPr>
        </p:nvSpPr>
        <p:spPr>
          <a:xfrm>
            <a:off x="8313317" y="921792"/>
            <a:ext cx="3176246" cy="2514588"/>
          </a:xfrm>
        </p:spPr>
        <p:txBody>
          <a:bodyPr vert="horz" lIns="91440" tIns="45720" rIns="91440" bIns="45720" rtlCol="0" anchor="b">
            <a:normAutofit/>
          </a:bodyPr>
          <a:lstStyle/>
          <a:p>
            <a:r>
              <a:rPr lang="en-US" sz="3200" cap="all" dirty="0"/>
              <a:t>South Wales Islamic Centre, situated in Butetown </a:t>
            </a:r>
          </a:p>
        </p:txBody>
      </p:sp>
      <p:cxnSp>
        <p:nvCxnSpPr>
          <p:cNvPr id="5" name="Straight Connector 4">
            <a:extLst>
              <a:ext uri="{FF2B5EF4-FFF2-40B4-BE49-F238E27FC236}">
                <a16:creationId xmlns:a16="http://schemas.microsoft.com/office/drawing/2014/main" id="{FAB3D324-E7A3-4649-A210-C5867BAD9E5B}"/>
              </a:ext>
            </a:extLst>
          </p:cNvPr>
          <p:cNvCxnSpPr/>
          <p:nvPr/>
        </p:nvCxnSpPr>
        <p:spPr>
          <a:xfrm>
            <a:off x="7743463" y="5347504"/>
            <a:ext cx="4143737" cy="0"/>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E7E6DCAF-A2C3-9148-8A90-623CA244539C}"/>
              </a:ext>
            </a:extLst>
          </p:cNvPr>
          <p:cNvSpPr txBox="1"/>
          <p:nvPr/>
        </p:nvSpPr>
        <p:spPr>
          <a:xfrm>
            <a:off x="7558268" y="5486400"/>
            <a:ext cx="4548851" cy="861774"/>
          </a:xfrm>
          <a:prstGeom prst="rect">
            <a:avLst/>
          </a:prstGeom>
          <a:noFill/>
        </p:spPr>
        <p:txBody>
          <a:bodyPr wrap="square" rtlCol="0">
            <a:spAutoFit/>
          </a:bodyPr>
          <a:lstStyle/>
          <a:p>
            <a:r>
              <a:rPr lang="en-US" sz="1000" b="1" dirty="0"/>
              <a:t>Image 8 – Google Maps: South Wales Islamic Centre. &lt;</a:t>
            </a:r>
            <a:r>
              <a:rPr lang="en-US" sz="1000" dirty="0">
                <a:hlinkClick r:id="rId4"/>
              </a:rPr>
              <a:t>https://www.google.com/maps/place/South+Wales+Islamic+Centre/@51.4680959,-3.17166,17z/data=!3m1!4b1!4m5!3m4!1s0x486e034a1a70dca1:0x15281443368eb097!8m2!3d51.4680959!4d-3.1694713</a:t>
            </a:r>
            <a:r>
              <a:rPr lang="en-US" sz="1000" dirty="0"/>
              <a:t>&gt; (Accessed: 01/03/19)</a:t>
            </a:r>
          </a:p>
        </p:txBody>
      </p:sp>
      <p:sp>
        <p:nvSpPr>
          <p:cNvPr id="7" name="TextBox 6">
            <a:extLst>
              <a:ext uri="{FF2B5EF4-FFF2-40B4-BE49-F238E27FC236}">
                <a16:creationId xmlns:a16="http://schemas.microsoft.com/office/drawing/2014/main" id="{418AA5F9-C007-1749-9419-906C9F2D2093}"/>
              </a:ext>
            </a:extLst>
          </p:cNvPr>
          <p:cNvSpPr txBox="1"/>
          <p:nvPr/>
        </p:nvSpPr>
        <p:spPr>
          <a:xfrm>
            <a:off x="6686309" y="5594121"/>
            <a:ext cx="752354" cy="276999"/>
          </a:xfrm>
          <a:prstGeom prst="rect">
            <a:avLst/>
          </a:prstGeom>
          <a:noFill/>
        </p:spPr>
        <p:txBody>
          <a:bodyPr wrap="square" rtlCol="0">
            <a:spAutoFit/>
          </a:bodyPr>
          <a:lstStyle/>
          <a:p>
            <a:r>
              <a:rPr lang="en-US" sz="1200" dirty="0">
                <a:solidFill>
                  <a:schemeClr val="bg1"/>
                </a:solidFill>
              </a:rPr>
              <a:t>Image 8</a:t>
            </a:r>
          </a:p>
        </p:txBody>
      </p:sp>
    </p:spTree>
    <p:extLst>
      <p:ext uri="{BB962C8B-B14F-4D97-AF65-F5344CB8AC3E}">
        <p14:creationId xmlns:p14="http://schemas.microsoft.com/office/powerpoint/2010/main" val="3839452167"/>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03FA0-48CC-884F-9A18-CA17F809D543}"/>
              </a:ext>
            </a:extLst>
          </p:cNvPr>
          <p:cNvSpPr>
            <a:spLocks noGrp="1"/>
          </p:cNvSpPr>
          <p:nvPr>
            <p:ph type="title"/>
          </p:nvPr>
        </p:nvSpPr>
        <p:spPr/>
        <p:txBody>
          <a:bodyPr/>
          <a:lstStyle/>
          <a:p>
            <a:r>
              <a:rPr lang="en-US" sz="4400" dirty="0"/>
              <a:t>South Wales Islamic Centre </a:t>
            </a:r>
            <a:br>
              <a:rPr lang="en-US" sz="4400" dirty="0"/>
            </a:br>
            <a:r>
              <a:rPr lang="en-US" sz="2000" dirty="0"/>
              <a:t>Alice St. Cardiff, Cf10 5LB </a:t>
            </a:r>
          </a:p>
        </p:txBody>
      </p:sp>
      <p:sp>
        <p:nvSpPr>
          <p:cNvPr id="4" name="Text Placeholder 3">
            <a:extLst>
              <a:ext uri="{FF2B5EF4-FFF2-40B4-BE49-F238E27FC236}">
                <a16:creationId xmlns:a16="http://schemas.microsoft.com/office/drawing/2014/main" id="{F7B44823-7D53-A54F-A350-9321652725C9}"/>
              </a:ext>
            </a:extLst>
          </p:cNvPr>
          <p:cNvSpPr>
            <a:spLocks noGrp="1"/>
          </p:cNvSpPr>
          <p:nvPr>
            <p:ph type="body" sz="half" idx="2"/>
          </p:nvPr>
        </p:nvSpPr>
        <p:spPr>
          <a:xfrm>
            <a:off x="653294" y="2698639"/>
            <a:ext cx="3855720" cy="3011056"/>
          </a:xfrm>
        </p:spPr>
        <p:txBody>
          <a:bodyPr/>
          <a:lstStyle/>
          <a:p>
            <a:pPr marL="285750" indent="-285750">
              <a:buFont typeface="Wingdings" pitchFamily="2" charset="2"/>
              <a:buChar char="§"/>
            </a:pPr>
            <a:r>
              <a:rPr lang="en-US" dirty="0"/>
              <a:t>One of the larger mosques in Cardiff </a:t>
            </a:r>
          </a:p>
          <a:p>
            <a:pPr marL="285750" indent="-285750">
              <a:buFont typeface="Wingdings" pitchFamily="2" charset="2"/>
              <a:buChar char="§"/>
            </a:pPr>
            <a:r>
              <a:rPr lang="en-US" dirty="0"/>
              <a:t>600 people attend on Fridays </a:t>
            </a:r>
          </a:p>
          <a:p>
            <a:pPr marL="285750" indent="-285750">
              <a:buFont typeface="Wingdings" pitchFamily="2" charset="2"/>
              <a:buChar char="§"/>
            </a:pPr>
            <a:r>
              <a:rPr lang="en-US" dirty="0"/>
              <a:t>Yemeni community center which serves as women's prayer room and a function room for events </a:t>
            </a:r>
          </a:p>
          <a:p>
            <a:pPr marL="285750" indent="-285750">
              <a:buFont typeface="Wingdings" pitchFamily="2" charset="2"/>
              <a:buChar char="§"/>
            </a:pPr>
            <a:r>
              <a:rPr lang="en-US" dirty="0"/>
              <a:t>Authoritative in the community with its Imams available every day </a:t>
            </a:r>
          </a:p>
        </p:txBody>
      </p:sp>
      <p:pic>
        <p:nvPicPr>
          <p:cNvPr id="6" name="Picture 5" descr="A close up of a brick building&#10;&#10;Description automatically generated">
            <a:extLst>
              <a:ext uri="{FF2B5EF4-FFF2-40B4-BE49-F238E27FC236}">
                <a16:creationId xmlns:a16="http://schemas.microsoft.com/office/drawing/2014/main" id="{AD128EAA-32A1-4D4D-9C53-AEAADF64F23A}"/>
              </a:ext>
            </a:extLst>
          </p:cNvPr>
          <p:cNvPicPr>
            <a:picLocks noChangeAspect="1"/>
          </p:cNvPicPr>
          <p:nvPr/>
        </p:nvPicPr>
        <p:blipFill>
          <a:blip r:embed="rId3"/>
          <a:stretch>
            <a:fillRect/>
          </a:stretch>
        </p:blipFill>
        <p:spPr>
          <a:xfrm>
            <a:off x="6624637" y="364331"/>
            <a:ext cx="4597004" cy="612933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a:extLst>
              <a:ext uri="{FF2B5EF4-FFF2-40B4-BE49-F238E27FC236}">
                <a16:creationId xmlns:a16="http://schemas.microsoft.com/office/drawing/2014/main" id="{828D4083-7875-ED4F-BA1D-0DEF945FDD9F}"/>
              </a:ext>
            </a:extLst>
          </p:cNvPr>
          <p:cNvSpPr txBox="1"/>
          <p:nvPr/>
        </p:nvSpPr>
        <p:spPr>
          <a:xfrm>
            <a:off x="6624637" y="6216669"/>
            <a:ext cx="2838342" cy="276999"/>
          </a:xfrm>
          <a:prstGeom prst="rect">
            <a:avLst/>
          </a:prstGeom>
          <a:noFill/>
        </p:spPr>
        <p:txBody>
          <a:bodyPr wrap="square" rtlCol="0">
            <a:spAutoFit/>
          </a:bodyPr>
          <a:lstStyle/>
          <a:p>
            <a:r>
              <a:rPr lang="en-US" sz="1200" dirty="0"/>
              <a:t>Image 9 </a:t>
            </a:r>
          </a:p>
        </p:txBody>
      </p:sp>
      <p:cxnSp>
        <p:nvCxnSpPr>
          <p:cNvPr id="7" name="Straight Connector 6">
            <a:extLst>
              <a:ext uri="{FF2B5EF4-FFF2-40B4-BE49-F238E27FC236}">
                <a16:creationId xmlns:a16="http://schemas.microsoft.com/office/drawing/2014/main" id="{BE30FF34-CB79-FA4E-9FE9-0317FBE58E10}"/>
              </a:ext>
            </a:extLst>
          </p:cNvPr>
          <p:cNvCxnSpPr/>
          <p:nvPr/>
        </p:nvCxnSpPr>
        <p:spPr>
          <a:xfrm>
            <a:off x="185195" y="6355169"/>
            <a:ext cx="479191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DD719DAA-84CD-544B-9B5B-A83910DE9057}"/>
              </a:ext>
            </a:extLst>
          </p:cNvPr>
          <p:cNvSpPr txBox="1"/>
          <p:nvPr/>
        </p:nvSpPr>
        <p:spPr>
          <a:xfrm>
            <a:off x="185195" y="6493669"/>
            <a:ext cx="4143737" cy="246221"/>
          </a:xfrm>
          <a:prstGeom prst="rect">
            <a:avLst/>
          </a:prstGeom>
          <a:noFill/>
        </p:spPr>
        <p:txBody>
          <a:bodyPr wrap="square" rtlCol="0">
            <a:spAutoFit/>
          </a:bodyPr>
          <a:lstStyle/>
          <a:p>
            <a:r>
              <a:rPr lang="en-US" sz="1000" dirty="0"/>
              <a:t>Image 9 – From the author’s personal collection</a:t>
            </a:r>
          </a:p>
        </p:txBody>
      </p:sp>
    </p:spTree>
    <p:extLst>
      <p:ext uri="{BB962C8B-B14F-4D97-AF65-F5344CB8AC3E}">
        <p14:creationId xmlns:p14="http://schemas.microsoft.com/office/powerpoint/2010/main" val="29148016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1"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13" name="Rectangle 12">
            <a:extLst>
              <a:ext uri="{FF2B5EF4-FFF2-40B4-BE49-F238E27FC236}">
                <a16:creationId xmlns:a16="http://schemas.microsoft.com/office/drawing/2014/main" id="{1E954AF0-B5CC-4A16-ACDA-675B5694F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text, map&#10;&#10;Description automatically generated">
            <a:extLst>
              <a:ext uri="{FF2B5EF4-FFF2-40B4-BE49-F238E27FC236}">
                <a16:creationId xmlns:a16="http://schemas.microsoft.com/office/drawing/2014/main" id="{5E89991D-4797-FC49-B185-01E855B1F12C}"/>
              </a:ext>
            </a:extLst>
          </p:cNvPr>
          <p:cNvPicPr>
            <a:picLocks noChangeAspect="1"/>
          </p:cNvPicPr>
          <p:nvPr/>
        </p:nvPicPr>
        <p:blipFill>
          <a:blip r:embed="rId3"/>
          <a:stretch>
            <a:fillRect/>
          </a:stretch>
        </p:blipFill>
        <p:spPr>
          <a:xfrm>
            <a:off x="514350" y="1085849"/>
            <a:ext cx="7022996" cy="4629150"/>
          </a:xfrm>
          <a:prstGeom prst="rect">
            <a:avLst/>
          </a:prstGeom>
        </p:spPr>
      </p:pic>
      <p:sp>
        <p:nvSpPr>
          <p:cNvPr id="15" name="Freeform 6">
            <a:extLst>
              <a:ext uri="{FF2B5EF4-FFF2-40B4-BE49-F238E27FC236}">
                <a16:creationId xmlns:a16="http://schemas.microsoft.com/office/drawing/2014/main" id="{325322DD-3792-4947-A96A-1B6D9D786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980D2824-FEDE-FC44-96D2-027A72F93C5A}"/>
              </a:ext>
            </a:extLst>
          </p:cNvPr>
          <p:cNvSpPr>
            <a:spLocks noGrp="1"/>
          </p:cNvSpPr>
          <p:nvPr>
            <p:ph type="title"/>
          </p:nvPr>
        </p:nvSpPr>
        <p:spPr>
          <a:xfrm>
            <a:off x="8359353" y="640080"/>
            <a:ext cx="2860230" cy="3092612"/>
          </a:xfrm>
        </p:spPr>
        <p:txBody>
          <a:bodyPr vert="horz" lIns="91440" tIns="45720" rIns="91440" bIns="45720" rtlCol="0" anchor="b">
            <a:normAutofit/>
          </a:bodyPr>
          <a:lstStyle/>
          <a:p>
            <a:r>
              <a:rPr lang="en-US" sz="3000" cap="all" dirty="0"/>
              <a:t>Welsh Muslim Cultural Foundation headquarters situated in Butetown </a:t>
            </a:r>
          </a:p>
        </p:txBody>
      </p:sp>
      <p:cxnSp>
        <p:nvCxnSpPr>
          <p:cNvPr id="5" name="Straight Connector 4">
            <a:extLst>
              <a:ext uri="{FF2B5EF4-FFF2-40B4-BE49-F238E27FC236}">
                <a16:creationId xmlns:a16="http://schemas.microsoft.com/office/drawing/2014/main" id="{73B994A5-85FD-4C4E-B162-22C3B88D1213}"/>
              </a:ext>
            </a:extLst>
          </p:cNvPr>
          <p:cNvCxnSpPr/>
          <p:nvPr/>
        </p:nvCxnSpPr>
        <p:spPr>
          <a:xfrm>
            <a:off x="7766613" y="5266481"/>
            <a:ext cx="4132162" cy="0"/>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4C3EE00-1DD8-A941-8DE0-F71ACA5451FA}"/>
              </a:ext>
            </a:extLst>
          </p:cNvPr>
          <p:cNvSpPr txBox="1"/>
          <p:nvPr/>
        </p:nvSpPr>
        <p:spPr>
          <a:xfrm>
            <a:off x="7702952" y="5341018"/>
            <a:ext cx="4259483" cy="1015663"/>
          </a:xfrm>
          <a:prstGeom prst="rect">
            <a:avLst/>
          </a:prstGeom>
          <a:noFill/>
        </p:spPr>
        <p:txBody>
          <a:bodyPr wrap="square" rtlCol="0">
            <a:spAutoFit/>
          </a:bodyPr>
          <a:lstStyle/>
          <a:p>
            <a:r>
              <a:rPr lang="en-US" sz="1000" b="1" dirty="0"/>
              <a:t>Image 10 – Google Maps: Welsh Muslim Cultural Foundation Cardiff. &lt;</a:t>
            </a:r>
            <a:r>
              <a:rPr lang="en-US" sz="1000" dirty="0">
                <a:hlinkClick r:id="rId4"/>
              </a:rPr>
              <a:t>https://www.google.com/maps/place/Welsh+Muslim+Cultural+Foundation/@51.4716902,-3.1818298,17z/data=!3m1!4b1!4m5!3m4!1s0x486e034d4c1c0579:0x4e3b19d4df4412d8!8m2!3d51.4716902!4d-3.1796411</a:t>
            </a:r>
            <a:r>
              <a:rPr lang="en-US" sz="1000" dirty="0"/>
              <a:t>&gt; (Accessed: 01/03/19)</a:t>
            </a:r>
          </a:p>
        </p:txBody>
      </p:sp>
      <p:sp>
        <p:nvSpPr>
          <p:cNvPr id="7" name="TextBox 6">
            <a:extLst>
              <a:ext uri="{FF2B5EF4-FFF2-40B4-BE49-F238E27FC236}">
                <a16:creationId xmlns:a16="http://schemas.microsoft.com/office/drawing/2014/main" id="{85170E7C-42A6-BF4F-BC85-E08B69E87666}"/>
              </a:ext>
            </a:extLst>
          </p:cNvPr>
          <p:cNvSpPr txBox="1"/>
          <p:nvPr/>
        </p:nvSpPr>
        <p:spPr>
          <a:xfrm>
            <a:off x="6727180" y="5437207"/>
            <a:ext cx="905588" cy="277792"/>
          </a:xfrm>
          <a:prstGeom prst="rect">
            <a:avLst/>
          </a:prstGeom>
          <a:noFill/>
        </p:spPr>
        <p:txBody>
          <a:bodyPr wrap="square" rtlCol="0">
            <a:spAutoFit/>
          </a:bodyPr>
          <a:lstStyle/>
          <a:p>
            <a:r>
              <a:rPr lang="en-US" sz="1200" dirty="0">
                <a:solidFill>
                  <a:schemeClr val="bg1"/>
                </a:solidFill>
              </a:rPr>
              <a:t>Image 10</a:t>
            </a:r>
          </a:p>
        </p:txBody>
      </p:sp>
    </p:spTree>
    <p:extLst>
      <p:ext uri="{BB962C8B-B14F-4D97-AF65-F5344CB8AC3E}">
        <p14:creationId xmlns:p14="http://schemas.microsoft.com/office/powerpoint/2010/main" val="1120440733"/>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0E880B70-9045-4B1E-A61A-E849BE8C8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6D7D7F0C-622D-4D84-A68D-C1AF54B63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054D68D-3650-B546-AD7B-11ABEA6C0204}"/>
              </a:ext>
            </a:extLst>
          </p:cNvPr>
          <p:cNvSpPr>
            <a:spLocks noGrp="1"/>
          </p:cNvSpPr>
          <p:nvPr>
            <p:ph type="title"/>
          </p:nvPr>
        </p:nvSpPr>
        <p:spPr>
          <a:xfrm>
            <a:off x="623820" y="527769"/>
            <a:ext cx="4018839" cy="2035628"/>
          </a:xfrm>
        </p:spPr>
        <p:txBody>
          <a:bodyPr vert="horz" lIns="91440" tIns="45720" rIns="91440" bIns="45720" rtlCol="0" anchor="t">
            <a:normAutofit fontScale="90000"/>
          </a:bodyPr>
          <a:lstStyle/>
          <a:p>
            <a:pPr>
              <a:lnSpc>
                <a:spcPct val="89000"/>
              </a:lnSpc>
            </a:pPr>
            <a:r>
              <a:rPr lang="en-US" sz="4400" dirty="0"/>
              <a:t>Welsh Muslim Cultural Foundation </a:t>
            </a:r>
            <a:br>
              <a:rPr lang="en-US" sz="4400" dirty="0"/>
            </a:br>
            <a:r>
              <a:rPr lang="en-US" sz="2000" dirty="0"/>
              <a:t>Curran Embankment, Cardiff. CF10 5DY</a:t>
            </a:r>
          </a:p>
        </p:txBody>
      </p:sp>
      <p:sp>
        <p:nvSpPr>
          <p:cNvPr id="4" name="Text Placeholder 3">
            <a:extLst>
              <a:ext uri="{FF2B5EF4-FFF2-40B4-BE49-F238E27FC236}">
                <a16:creationId xmlns:a16="http://schemas.microsoft.com/office/drawing/2014/main" id="{676818DE-B2AD-7A47-A6AE-603D732C230E}"/>
              </a:ext>
            </a:extLst>
          </p:cNvPr>
          <p:cNvSpPr>
            <a:spLocks noGrp="1"/>
          </p:cNvSpPr>
          <p:nvPr>
            <p:ph type="body" sz="half" idx="2"/>
          </p:nvPr>
        </p:nvSpPr>
        <p:spPr>
          <a:xfrm>
            <a:off x="478095" y="2754045"/>
            <a:ext cx="4010296" cy="3380538"/>
          </a:xfrm>
        </p:spPr>
        <p:txBody>
          <a:bodyPr vert="horz" lIns="91440" tIns="45720" rIns="91440" bIns="45720" rtlCol="0">
            <a:normAutofit/>
          </a:bodyPr>
          <a:lstStyle/>
          <a:p>
            <a:pPr marL="285750" indent="-285750">
              <a:lnSpc>
                <a:spcPct val="94000"/>
              </a:lnSpc>
              <a:spcAft>
                <a:spcPts val="200"/>
              </a:spcAft>
              <a:buFont typeface="Wingdings" pitchFamily="2" charset="2"/>
              <a:buChar char="§"/>
            </a:pPr>
            <a:r>
              <a:rPr lang="en-US" sz="1500" dirty="0"/>
              <a:t>Located in the Crescent Centre in Meanwhile House, a community building to let offices for businesses. Headquarters for the Cardiff branch </a:t>
            </a:r>
          </a:p>
          <a:p>
            <a:pPr marL="285750" indent="-285750">
              <a:lnSpc>
                <a:spcPct val="94000"/>
              </a:lnSpc>
              <a:spcAft>
                <a:spcPts val="200"/>
              </a:spcAft>
              <a:buFont typeface="Wingdings" pitchFamily="2" charset="2"/>
              <a:buChar char="§"/>
            </a:pPr>
            <a:endParaRPr lang="en-US" sz="1500" dirty="0"/>
          </a:p>
          <a:p>
            <a:pPr marL="285750" indent="-285750">
              <a:lnSpc>
                <a:spcPct val="94000"/>
              </a:lnSpc>
              <a:spcAft>
                <a:spcPts val="200"/>
              </a:spcAft>
              <a:buFont typeface="Wingdings" pitchFamily="2" charset="2"/>
              <a:buChar char="§"/>
            </a:pPr>
            <a:r>
              <a:rPr lang="en-US" sz="1500" dirty="0"/>
              <a:t>Works with Welsh Muslims of all denominations and ethnicities, with a specific focus on Muslim converts </a:t>
            </a:r>
          </a:p>
          <a:p>
            <a:pPr marL="285750" indent="-285750">
              <a:lnSpc>
                <a:spcPct val="94000"/>
              </a:lnSpc>
              <a:spcAft>
                <a:spcPts val="200"/>
              </a:spcAft>
              <a:buFont typeface="Wingdings" pitchFamily="2" charset="2"/>
              <a:buChar char="§"/>
            </a:pPr>
            <a:endParaRPr lang="en-US" sz="1500" dirty="0"/>
          </a:p>
          <a:p>
            <a:pPr marL="285750" indent="-285750">
              <a:lnSpc>
                <a:spcPct val="94000"/>
              </a:lnSpc>
              <a:spcAft>
                <a:spcPts val="200"/>
              </a:spcAft>
              <a:buFont typeface="Wingdings" pitchFamily="2" charset="2"/>
              <a:buChar char="§"/>
            </a:pPr>
            <a:r>
              <a:rPr lang="en-US" sz="1500" dirty="0"/>
              <a:t>Hosts cyber circles where Sheikhs from all over the globe give sermons via skype</a:t>
            </a:r>
          </a:p>
        </p:txBody>
      </p:sp>
      <p:sp>
        <p:nvSpPr>
          <p:cNvPr id="33" name="Rectangle 32">
            <a:extLst>
              <a:ext uri="{FF2B5EF4-FFF2-40B4-BE49-F238E27FC236}">
                <a16:creationId xmlns:a16="http://schemas.microsoft.com/office/drawing/2014/main" id="{02A2E7B6-CE50-4B96-A981-2A0250732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 name="Picture 2">
            <a:extLst>
              <a:ext uri="{FF2B5EF4-FFF2-40B4-BE49-F238E27FC236}">
                <a16:creationId xmlns:a16="http://schemas.microsoft.com/office/drawing/2014/main" id="{5FF02717-DF1D-6449-B27A-7ECAC4DF0A1D}"/>
              </a:ext>
            </a:extLst>
          </p:cNvPr>
          <p:cNvPicPr>
            <a:picLocks noChangeAspect="1"/>
          </p:cNvPicPr>
          <p:nvPr/>
        </p:nvPicPr>
        <p:blipFill rotWithShape="1">
          <a:blip r:embed="rId3"/>
          <a:srcRect t="13416" r="-2" b="11709"/>
          <a:stretch/>
        </p:blipFill>
        <p:spPr>
          <a:xfrm>
            <a:off x="6443664" y="496830"/>
            <a:ext cx="4814886" cy="2713196"/>
          </a:xfrm>
          <a:prstGeom prst="rect">
            <a:avLst/>
          </a:prstGeom>
          <a:ln w="28575" cap="sq">
            <a:solidFill>
              <a:srgbClr val="000000"/>
            </a:solidFill>
            <a:miter lim="800000"/>
          </a:ln>
          <a:effectLst>
            <a:outerShdw blurRad="57150" dist="50800" dir="2700000" algn="tl" rotWithShape="0">
              <a:srgbClr val="000000">
                <a:alpha val="40000"/>
              </a:srgbClr>
            </a:outerShdw>
          </a:effectLst>
        </p:spPr>
      </p:pic>
      <p:pic>
        <p:nvPicPr>
          <p:cNvPr id="6" name="Picture 5" descr="A group of people sitting in front of a crowd&#10;&#10;Description automatically generated">
            <a:extLst>
              <a:ext uri="{FF2B5EF4-FFF2-40B4-BE49-F238E27FC236}">
                <a16:creationId xmlns:a16="http://schemas.microsoft.com/office/drawing/2014/main" id="{C2C54987-5F12-1E41-AA9E-8B3131B5F3FD}"/>
              </a:ext>
            </a:extLst>
          </p:cNvPr>
          <p:cNvPicPr>
            <a:picLocks noChangeAspect="1"/>
          </p:cNvPicPr>
          <p:nvPr/>
        </p:nvPicPr>
        <p:blipFill rotWithShape="1">
          <a:blip r:embed="rId4"/>
          <a:srcRect l="23595" r="26654" b="-2"/>
          <a:stretch/>
        </p:blipFill>
        <p:spPr>
          <a:xfrm>
            <a:off x="6443664" y="3513767"/>
            <a:ext cx="4814886" cy="2713196"/>
          </a:xfrm>
          <a:prstGeom prst="rect">
            <a:avLst/>
          </a:prstGeom>
          <a:ln w="28575" cap="sq">
            <a:solidFill>
              <a:srgbClr val="000000"/>
            </a:solidFill>
            <a:miter lim="800000"/>
          </a:ln>
          <a:effectLst>
            <a:outerShdw blurRad="57150" dist="50800" dir="2700000" algn="tl" rotWithShape="0">
              <a:srgbClr val="000000">
                <a:alpha val="40000"/>
              </a:srgbClr>
            </a:outerShdw>
          </a:effectLst>
        </p:spPr>
      </p:pic>
      <p:sp>
        <p:nvSpPr>
          <p:cNvPr id="5" name="TextBox 4">
            <a:extLst>
              <a:ext uri="{FF2B5EF4-FFF2-40B4-BE49-F238E27FC236}">
                <a16:creationId xmlns:a16="http://schemas.microsoft.com/office/drawing/2014/main" id="{AA0ABEEA-01F9-BC4F-8933-5E017B26C994}"/>
              </a:ext>
            </a:extLst>
          </p:cNvPr>
          <p:cNvSpPr txBox="1"/>
          <p:nvPr/>
        </p:nvSpPr>
        <p:spPr>
          <a:xfrm>
            <a:off x="6409191" y="2754045"/>
            <a:ext cx="914400" cy="461665"/>
          </a:xfrm>
          <a:prstGeom prst="rect">
            <a:avLst/>
          </a:prstGeom>
          <a:noFill/>
        </p:spPr>
        <p:txBody>
          <a:bodyPr wrap="square" rtlCol="0">
            <a:spAutoFit/>
          </a:bodyPr>
          <a:lstStyle/>
          <a:p>
            <a:r>
              <a:rPr lang="en-US" sz="1200" dirty="0"/>
              <a:t>Image 12 – Logo  </a:t>
            </a:r>
          </a:p>
        </p:txBody>
      </p:sp>
      <p:sp>
        <p:nvSpPr>
          <p:cNvPr id="7" name="TextBox 6">
            <a:extLst>
              <a:ext uri="{FF2B5EF4-FFF2-40B4-BE49-F238E27FC236}">
                <a16:creationId xmlns:a16="http://schemas.microsoft.com/office/drawing/2014/main" id="{2AD5D5F3-1E05-9945-98E2-75B72C00442A}"/>
              </a:ext>
            </a:extLst>
          </p:cNvPr>
          <p:cNvSpPr txBox="1"/>
          <p:nvPr/>
        </p:nvSpPr>
        <p:spPr>
          <a:xfrm>
            <a:off x="10486663" y="3513767"/>
            <a:ext cx="887634" cy="461665"/>
          </a:xfrm>
          <a:prstGeom prst="rect">
            <a:avLst/>
          </a:prstGeom>
          <a:noFill/>
        </p:spPr>
        <p:txBody>
          <a:bodyPr wrap="square" rtlCol="0">
            <a:spAutoFit/>
          </a:bodyPr>
          <a:lstStyle/>
          <a:p>
            <a:r>
              <a:rPr lang="en-US" sz="1200" dirty="0"/>
              <a:t>Image 13 – Inside</a:t>
            </a:r>
          </a:p>
        </p:txBody>
      </p:sp>
      <p:cxnSp>
        <p:nvCxnSpPr>
          <p:cNvPr id="9" name="Straight Connector 8">
            <a:extLst>
              <a:ext uri="{FF2B5EF4-FFF2-40B4-BE49-F238E27FC236}">
                <a16:creationId xmlns:a16="http://schemas.microsoft.com/office/drawing/2014/main" id="{25771569-EF4F-BA4F-9183-E97141DE4B83}"/>
              </a:ext>
            </a:extLst>
          </p:cNvPr>
          <p:cNvCxnSpPr>
            <a:cxnSpLocks/>
          </p:cNvCxnSpPr>
          <p:nvPr/>
        </p:nvCxnSpPr>
        <p:spPr>
          <a:xfrm>
            <a:off x="185195" y="6134582"/>
            <a:ext cx="48960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7D6BB596-1ECB-5749-B433-FF790D52F114}"/>
              </a:ext>
            </a:extLst>
          </p:cNvPr>
          <p:cNvSpPr txBox="1"/>
          <p:nvPr/>
        </p:nvSpPr>
        <p:spPr>
          <a:xfrm>
            <a:off x="185195" y="6226963"/>
            <a:ext cx="4473725" cy="400110"/>
          </a:xfrm>
          <a:prstGeom prst="rect">
            <a:avLst/>
          </a:prstGeom>
          <a:noFill/>
        </p:spPr>
        <p:txBody>
          <a:bodyPr wrap="square" rtlCol="0">
            <a:spAutoFit/>
          </a:bodyPr>
          <a:lstStyle/>
          <a:p>
            <a:r>
              <a:rPr lang="en-US" sz="1000" dirty="0"/>
              <a:t>Image 11 &amp; 12 – Welsh Muslim Cultural Foundation Website. &lt;</a:t>
            </a:r>
            <a:r>
              <a:rPr lang="en-US" sz="1000" dirty="0">
                <a:hlinkClick r:id="rId5"/>
              </a:rPr>
              <a:t>https://www.wmcf.wales</a:t>
            </a:r>
            <a:r>
              <a:rPr lang="en-US" sz="1000" dirty="0"/>
              <a:t>&gt; (Accessed: 01/03/19)</a:t>
            </a:r>
          </a:p>
        </p:txBody>
      </p:sp>
    </p:spTree>
    <p:extLst>
      <p:ext uri="{BB962C8B-B14F-4D97-AF65-F5344CB8AC3E}">
        <p14:creationId xmlns:p14="http://schemas.microsoft.com/office/powerpoint/2010/main" val="33160714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812C54-7AEF-4ABB-826E-221F51CB0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6753AB-7F0A-8C4C-AF85-8C93F0F2E4CE}"/>
              </a:ext>
            </a:extLst>
          </p:cNvPr>
          <p:cNvSpPr>
            <a:spLocks noGrp="1"/>
          </p:cNvSpPr>
          <p:nvPr>
            <p:ph type="title"/>
          </p:nvPr>
        </p:nvSpPr>
        <p:spPr>
          <a:xfrm>
            <a:off x="3363864" y="685800"/>
            <a:ext cx="7705164" cy="1485900"/>
          </a:xfrm>
        </p:spPr>
        <p:txBody>
          <a:bodyPr>
            <a:normAutofit/>
          </a:bodyPr>
          <a:lstStyle/>
          <a:p>
            <a:r>
              <a:rPr lang="en-US" sz="3400"/>
              <a:t>Chapter 2:</a:t>
            </a:r>
            <a:br>
              <a:rPr lang="en-US" sz="3400"/>
            </a:br>
            <a:r>
              <a:rPr lang="en-US" sz="3400" b="1"/>
              <a:t>‘The coexistence of Islamic religious authority and the Welsh Government’ </a:t>
            </a:r>
            <a:endParaRPr lang="en-US" sz="3400"/>
          </a:p>
        </p:txBody>
      </p:sp>
      <p:sp>
        <p:nvSpPr>
          <p:cNvPr id="10" name="Rectangle 9">
            <a:extLst>
              <a:ext uri="{FF2B5EF4-FFF2-40B4-BE49-F238E27FC236}">
                <a16:creationId xmlns:a16="http://schemas.microsoft.com/office/drawing/2014/main" id="{891F40E4-8A76-44CF-91EC-907367352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304441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2171013-D973-4187-9CF2-EE098EEF8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81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54DFDF22-7BA2-A24B-AE10-1AD73DCF4862}"/>
              </a:ext>
            </a:extLst>
          </p:cNvPr>
          <p:cNvSpPr>
            <a:spLocks noGrp="1"/>
          </p:cNvSpPr>
          <p:nvPr>
            <p:ph idx="1"/>
          </p:nvPr>
        </p:nvSpPr>
        <p:spPr>
          <a:xfrm>
            <a:off x="3363864" y="2286000"/>
            <a:ext cx="7705164" cy="4184248"/>
          </a:xfrm>
        </p:spPr>
        <p:txBody>
          <a:bodyPr>
            <a:normAutofit/>
          </a:bodyPr>
          <a:lstStyle/>
          <a:p>
            <a:r>
              <a:rPr lang="en-US" sz="1600" dirty="0"/>
              <a:t>Decipher the positives and negatives of Islamic religious authority </a:t>
            </a:r>
          </a:p>
          <a:p>
            <a:r>
              <a:rPr lang="en-US" sz="1600" dirty="0"/>
              <a:t>How Islamic authority in a multiplicity of contexts coexists can coexist with the law of England and Wales </a:t>
            </a:r>
          </a:p>
          <a:p>
            <a:r>
              <a:rPr lang="en-US" sz="1600" dirty="0"/>
              <a:t>The contribution of the Welsh Government </a:t>
            </a:r>
          </a:p>
          <a:p>
            <a:r>
              <a:rPr lang="en-US" sz="1600" dirty="0"/>
              <a:t>‘Shari’a councils have no jurisdiction under the law of England and Wales’</a:t>
            </a:r>
            <a:r>
              <a:rPr lang="en-US" sz="1000" dirty="0"/>
              <a:t>1</a:t>
            </a:r>
            <a:r>
              <a:rPr lang="en-US" sz="1600" dirty="0"/>
              <a:t> </a:t>
            </a:r>
          </a:p>
          <a:p>
            <a:pPr marL="0" indent="0">
              <a:buNone/>
            </a:pPr>
            <a:endParaRPr lang="en-US" sz="1000" dirty="0"/>
          </a:p>
          <a:p>
            <a:pPr marL="0" indent="0">
              <a:buNone/>
            </a:pPr>
            <a:r>
              <a:rPr lang="en-US" sz="1400" dirty="0"/>
              <a:t>Key Sources expect to be: </a:t>
            </a:r>
          </a:p>
          <a:p>
            <a:r>
              <a:rPr lang="en-GB" sz="1100" dirty="0">
                <a:latin typeface="Calibri" panose="020F0502020204030204" pitchFamily="34" charset="0"/>
                <a:ea typeface="Calibri" panose="020F0502020204030204" pitchFamily="34" charset="0"/>
                <a:cs typeface="Times New Roman" panose="02020603050405020304" pitchFamily="18" charset="0"/>
              </a:rPr>
              <a:t>Russell Sandberg., Gillian Douglas., Norman Doe., Sophie Gilliat-Ray., </a:t>
            </a:r>
            <a:r>
              <a:rPr lang="en-GB" sz="1100" dirty="0" err="1">
                <a:latin typeface="Calibri" panose="020F0502020204030204" pitchFamily="34" charset="0"/>
                <a:ea typeface="Calibri" panose="020F0502020204030204" pitchFamily="34" charset="0"/>
                <a:cs typeface="Times New Roman" panose="02020603050405020304" pitchFamily="18" charset="0"/>
              </a:rPr>
              <a:t>Asma</a:t>
            </a:r>
            <a:r>
              <a:rPr lang="en-GB" sz="1100" dirty="0">
                <a:latin typeface="Calibri" panose="020F0502020204030204" pitchFamily="34" charset="0"/>
                <a:ea typeface="Calibri" panose="020F0502020204030204" pitchFamily="34" charset="0"/>
                <a:cs typeface="Times New Roman" panose="02020603050405020304" pitchFamily="18" charset="0"/>
              </a:rPr>
              <a:t> Khan., Britain’s Religious Tribunals: ‘Joint Governance’ in Practice’ in Oxford Journal of Legal Studies, Vol. 33, No. 2. (2013), pp.263-291 &lt;</a:t>
            </a:r>
            <a:r>
              <a:rPr lang="en-GB" sz="1100" u="sng" dirty="0">
                <a:latin typeface="Calibri" panose="020F0502020204030204" pitchFamily="34" charset="0"/>
                <a:ea typeface="Calibri" panose="020F0502020204030204" pitchFamily="34" charset="0"/>
                <a:cs typeface="Times New Roman" panose="02020603050405020304" pitchFamily="18" charset="0"/>
                <a:hlinkClick r:id="rId3"/>
              </a:rPr>
              <a:t>https://web-b-ebscohost-com.ezproxy.uwtsd.ac.uk/ehost/pdfviewer/pdfviewer?vid=1&amp;sid=e5819c26-73f1-4ca4-84ff-b3a58a12fc67%40sessionmgr101</a:t>
            </a:r>
            <a:r>
              <a:rPr lang="en-GB" sz="1100" dirty="0">
                <a:latin typeface="Calibri" panose="020F0502020204030204" pitchFamily="34" charset="0"/>
                <a:ea typeface="Calibri" panose="020F0502020204030204" pitchFamily="34" charset="0"/>
                <a:cs typeface="Times New Roman" panose="02020603050405020304" pitchFamily="18" charset="0"/>
              </a:rPr>
              <a:t>&gt;,  John R. Bowen., Private Arrangements: “Recognizing Sharia” in England. Democracy and Muslim Minorities. Boston Review, 2009. Vol. 34. P.15-19 &lt;</a:t>
            </a:r>
            <a:r>
              <a:rPr lang="en-GB" sz="1100" u="sng" dirty="0">
                <a:latin typeface="Calibri" panose="020F0502020204030204" pitchFamily="34" charset="0"/>
                <a:ea typeface="Calibri" panose="020F0502020204030204" pitchFamily="34" charset="0"/>
                <a:cs typeface="Times New Roman" panose="02020603050405020304" pitchFamily="18" charset="0"/>
                <a:hlinkClick r:id="rId4"/>
              </a:rPr>
              <a:t>https://web-b-ebscohost-com.ezproxy.uwtsd.ac.uk/ehost/pdfviewer/pdfviewer?vid=1&amp;sid=b622126c-47b9-4d95-bf8f-c8d3cb60fc88%40pdc-v-sessmgr06</a:t>
            </a:r>
            <a:r>
              <a:rPr lang="en-GB" sz="1100" u="sng" dirty="0">
                <a:latin typeface="Calibri" panose="020F0502020204030204" pitchFamily="34" charset="0"/>
                <a:ea typeface="Calibri" panose="020F0502020204030204" pitchFamily="34" charset="0"/>
                <a:cs typeface="Times New Roman" panose="02020603050405020304" pitchFamily="18" charset="0"/>
              </a:rPr>
              <a:t> </a:t>
            </a:r>
            <a:r>
              <a:rPr lang="en-GB" sz="1100" dirty="0">
                <a:latin typeface="Calibri" panose="020F0502020204030204" pitchFamily="34" charset="0"/>
                <a:ea typeface="Calibri" panose="020F0502020204030204" pitchFamily="34" charset="0"/>
                <a:cs typeface="Times New Roman" panose="02020603050405020304" pitchFamily="18" charset="0"/>
              </a:rPr>
              <a:t>&gt;, </a:t>
            </a:r>
            <a:r>
              <a:rPr lang="en-GB" sz="1100" dirty="0"/>
              <a:t>Secretary of State for the Home Department., ‘The Independent review into the application of Shari’a law in England and Wales (2018)’ &lt;</a:t>
            </a:r>
            <a:r>
              <a:rPr lang="en-GB" sz="1100" u="sng" dirty="0">
                <a:hlinkClick r:id="rId5"/>
              </a:rPr>
              <a:t>https://assets.publishing.service.gov.uk/government/uploads/system/uploads/attachment_data/file/678478/6.4152_HO_CPFG_Report_into_Sharia_Law_in_the_UK_WEB.pdf</a:t>
            </a:r>
            <a:r>
              <a:rPr lang="en-GB" sz="1100" dirty="0"/>
              <a:t>&gt;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endParaRPr lang="en-US" sz="1000" dirty="0"/>
          </a:p>
        </p:txBody>
      </p:sp>
      <p:sp>
        <p:nvSpPr>
          <p:cNvPr id="5" name="Rectangle 4">
            <a:extLst>
              <a:ext uri="{FF2B5EF4-FFF2-40B4-BE49-F238E27FC236}">
                <a16:creationId xmlns:a16="http://schemas.microsoft.com/office/drawing/2014/main" id="{5674A5C6-7C4E-F741-A002-5A84F535C94D}"/>
              </a:ext>
            </a:extLst>
          </p:cNvPr>
          <p:cNvSpPr/>
          <p:nvPr/>
        </p:nvSpPr>
        <p:spPr>
          <a:xfrm>
            <a:off x="132802" y="5259138"/>
            <a:ext cx="2523281" cy="1477328"/>
          </a:xfrm>
          <a:prstGeom prst="rect">
            <a:avLst/>
          </a:prstGeom>
        </p:spPr>
        <p:txBody>
          <a:bodyPr wrap="square">
            <a:spAutoFit/>
          </a:bodyPr>
          <a:lstStyle/>
          <a:p>
            <a:r>
              <a:rPr lang="en-GB" sz="1000" dirty="0"/>
              <a:t>(1) Secretary of State for the Home Department., ‘The Independent review into the application of Shari’a law in England and Wales (2018)’ &lt;</a:t>
            </a:r>
            <a:r>
              <a:rPr lang="en-GB" sz="1000" u="sng" dirty="0">
                <a:hlinkClick r:id="rId5">
                  <a:extLst>
                    <a:ext uri="{A12FA001-AC4F-418D-AE19-62706E023703}">
                      <ahyp:hlinkClr xmlns:ahyp="http://schemas.microsoft.com/office/drawing/2018/hyperlinkcolor" val="tx"/>
                    </a:ext>
                  </a:extLst>
                </a:hlinkClick>
              </a:rPr>
              <a:t>https://assets.publishing.service.gov.uk/government/uploads/system/uploads/attachment_data/file/678478/6.4152_HO_CPFG_Report_into_Sharia_Law_in_the_UK_WEB.pdf</a:t>
            </a:r>
            <a:r>
              <a:rPr lang="en-GB" sz="1000" dirty="0"/>
              <a:t>&gt; (Accessed: 01/03/19) </a:t>
            </a:r>
            <a:endParaRPr lang="en-US" sz="1000" dirty="0"/>
          </a:p>
        </p:txBody>
      </p:sp>
    </p:spTree>
    <p:extLst>
      <p:ext uri="{BB962C8B-B14F-4D97-AF65-F5344CB8AC3E}">
        <p14:creationId xmlns:p14="http://schemas.microsoft.com/office/powerpoint/2010/main" val="22919298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9DB74EB-2A7D-443D-B969-8BF48F993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74C5E7-E5AA-B64C-9991-3772C0276D36}"/>
              </a:ext>
            </a:extLst>
          </p:cNvPr>
          <p:cNvSpPr>
            <a:spLocks noGrp="1"/>
          </p:cNvSpPr>
          <p:nvPr>
            <p:ph type="title"/>
          </p:nvPr>
        </p:nvSpPr>
        <p:spPr>
          <a:xfrm>
            <a:off x="8252340" y="639704"/>
            <a:ext cx="3299579" cy="5577840"/>
          </a:xfrm>
        </p:spPr>
        <p:txBody>
          <a:bodyPr anchor="ctr">
            <a:normAutofit/>
          </a:bodyPr>
          <a:lstStyle/>
          <a:p>
            <a:r>
              <a:rPr lang="en-US" dirty="0"/>
              <a:t>What’s next? </a:t>
            </a:r>
          </a:p>
        </p:txBody>
      </p:sp>
      <p:sp>
        <p:nvSpPr>
          <p:cNvPr id="12" name="Rectangle 11">
            <a:extLst>
              <a:ext uri="{FF2B5EF4-FFF2-40B4-BE49-F238E27FC236}">
                <a16:creationId xmlns:a16="http://schemas.microsoft.com/office/drawing/2014/main" id="{19036E77-5F7B-494E-A117-FEA947B357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7A06A168-C17B-4649-B7AB-9ECAF05301C6}"/>
              </a:ext>
            </a:extLst>
          </p:cNvPr>
          <p:cNvGraphicFramePr>
            <a:graphicFrameLocks noGrp="1"/>
          </p:cNvGraphicFramePr>
          <p:nvPr>
            <p:ph idx="1"/>
            <p:extLst>
              <p:ext uri="{D42A27DB-BD31-4B8C-83A1-F6EECF244321}">
                <p14:modId xmlns:p14="http://schemas.microsoft.com/office/powerpoint/2010/main" val="3868287124"/>
              </p:ext>
            </p:extLst>
          </p:nvPr>
        </p:nvGraphicFramePr>
        <p:xfrm>
          <a:off x="784225" y="639763"/>
          <a:ext cx="5959475" cy="55777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6030696"/>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 </a:t>
            </a:r>
          </a:p>
        </p:txBody>
      </p:sp>
      <p:sp>
        <p:nvSpPr>
          <p:cNvPr id="3" name="Content Placeholder 2"/>
          <p:cNvSpPr>
            <a:spLocks noGrp="1"/>
          </p:cNvSpPr>
          <p:nvPr>
            <p:ph idx="1"/>
          </p:nvPr>
        </p:nvSpPr>
        <p:spPr>
          <a:xfrm>
            <a:off x="1371600" y="1797627"/>
            <a:ext cx="9601200" cy="4696691"/>
          </a:xfrm>
        </p:spPr>
        <p:txBody>
          <a:bodyPr>
            <a:normAutofit fontScale="55000" lnSpcReduction="20000"/>
          </a:bodyPr>
          <a:lstStyle/>
          <a:p>
            <a:pPr marL="0" indent="0">
              <a:buNone/>
            </a:pPr>
            <a:r>
              <a:rPr lang="en-GB" sz="1900" dirty="0"/>
              <a:t>(1) Secretary of State for the Home Department., ‘The Independent review into the application of </a:t>
            </a:r>
            <a:r>
              <a:rPr lang="en-GB" sz="1900" dirty="0" err="1"/>
              <a:t>Shari’a</a:t>
            </a:r>
            <a:r>
              <a:rPr lang="en-GB" sz="1900" dirty="0"/>
              <a:t> law in England and Wales (2018)’ &lt;</a:t>
            </a:r>
            <a:r>
              <a:rPr lang="en-GB" sz="1900" u="sng" dirty="0">
                <a:hlinkClick r:id="rId2">
                  <a:extLst>
                    <a:ext uri="{A12FA001-AC4F-418D-AE19-62706E023703}">
                      <ahyp:hlinkClr xmlns:ahyp="http://schemas.microsoft.com/office/drawing/2018/hyperlinkcolor" val="tx"/>
                    </a:ext>
                  </a:extLst>
                </a:hlinkClick>
              </a:rPr>
              <a:t>https://assets.publishing.service.gov.uk/government/uploads/system/uploads/attachment_data/file/678478/6.4152_HO_CPFG_Report_into_Sharia_Law_in_the_UK_WEB.pdf</a:t>
            </a:r>
            <a:r>
              <a:rPr lang="en-GB" sz="1900" dirty="0"/>
              <a:t>&gt; (Accessed: 01/03/19) </a:t>
            </a:r>
          </a:p>
          <a:p>
            <a:pPr marL="457200" indent="-457200">
              <a:buAutoNum type="arabicParenBoth"/>
            </a:pPr>
            <a:endParaRPr lang="en-GB" sz="1900" b="1" u="sng" dirty="0"/>
          </a:p>
          <a:p>
            <a:pPr marL="0" indent="0">
              <a:buNone/>
            </a:pPr>
            <a:r>
              <a:rPr lang="en-GB" sz="1900" b="1" u="sng" dirty="0"/>
              <a:t>Images Used:</a:t>
            </a:r>
          </a:p>
          <a:p>
            <a:pPr marL="0" indent="0">
              <a:buNone/>
            </a:pPr>
            <a:r>
              <a:rPr lang="en-GB" sz="1900" dirty="0"/>
              <a:t>Front cover image: From author’s personal collection </a:t>
            </a:r>
          </a:p>
          <a:p>
            <a:pPr marL="0" indent="0">
              <a:buNone/>
            </a:pPr>
            <a:r>
              <a:rPr lang="en-US" sz="1900" dirty="0"/>
              <a:t>Image 1 – </a:t>
            </a:r>
            <a:r>
              <a:rPr lang="en-US" sz="1900" dirty="0" err="1"/>
              <a:t>InterCardiff</a:t>
            </a:r>
            <a:r>
              <a:rPr lang="en-US" sz="1900" dirty="0"/>
              <a:t>., ‘Just how Active is Cardiff’s Muslim Community? ’ &lt;</a:t>
            </a:r>
            <a:r>
              <a:rPr lang="en-US" sz="1900" dirty="0">
                <a:hlinkClick r:id="rId3"/>
              </a:rPr>
              <a:t>http://www.jomec.co.uk/intercardiff/global-city/just-how-active-is-cardiffs-muslim-community</a:t>
            </a:r>
            <a:r>
              <a:rPr lang="en-US" sz="1900" dirty="0"/>
              <a:t>&gt; (Accessed: 03/01/19)  </a:t>
            </a:r>
          </a:p>
          <a:p>
            <a:pPr marL="0" indent="0">
              <a:buNone/>
            </a:pPr>
            <a:r>
              <a:rPr lang="en-US" sz="1900" dirty="0"/>
              <a:t>Image 2 &amp; 3 – Wales Online. ‘These Images show the remarkable transformation of Cardiff Bay in the 20</a:t>
            </a:r>
            <a:r>
              <a:rPr lang="en-US" sz="1900" baseline="30000" dirty="0"/>
              <a:t>th</a:t>
            </a:r>
            <a:r>
              <a:rPr lang="en-US" sz="1900" dirty="0"/>
              <a:t> century’. &lt;</a:t>
            </a:r>
            <a:r>
              <a:rPr lang="en-US" sz="1900" dirty="0">
                <a:hlinkClick r:id="rId4"/>
              </a:rPr>
              <a:t>https://bit.ly/2IQEUUx</a:t>
            </a:r>
            <a:r>
              <a:rPr lang="en-US" sz="1900" dirty="0"/>
              <a:t>&gt; (Accessed: 1/03/19)</a:t>
            </a:r>
          </a:p>
          <a:p>
            <a:pPr marL="0" indent="0">
              <a:buNone/>
            </a:pPr>
            <a:r>
              <a:rPr lang="en-US" sz="1900" dirty="0"/>
              <a:t>Image 4 – Google Maps: ‘</a:t>
            </a:r>
            <a:r>
              <a:rPr lang="en-US" sz="1900" dirty="0" err="1"/>
              <a:t>Butetown</a:t>
            </a:r>
            <a:r>
              <a:rPr lang="en-US" sz="1900" dirty="0"/>
              <a:t>’. &lt;</a:t>
            </a:r>
            <a:r>
              <a:rPr lang="en-US" sz="1900" dirty="0">
                <a:hlinkClick r:id="rId5"/>
              </a:rPr>
              <a:t>https://www.google.com/maps/place/Butetown/@51.4709723,-3.1973817,13.28z/data=!4m5!3m4!1s0x486e03a8933a5cbd:0x951f36c86cf6b0bd!8m2!3d51.4646943!4d-3.1581082</a:t>
            </a:r>
            <a:r>
              <a:rPr lang="en-US" sz="1900" dirty="0"/>
              <a:t>&gt; (Accessed: 01/03/19)</a:t>
            </a:r>
          </a:p>
          <a:p>
            <a:pPr marL="0" indent="0">
              <a:buNone/>
            </a:pPr>
            <a:r>
              <a:rPr lang="en-US" sz="1900" dirty="0"/>
              <a:t>Image 5 – Google Maps: </a:t>
            </a:r>
            <a:r>
              <a:rPr lang="en-US" sz="1900" dirty="0" err="1"/>
              <a:t>Ahmadiyya</a:t>
            </a:r>
            <a:r>
              <a:rPr lang="en-US" sz="1900" dirty="0"/>
              <a:t> Mosque Cardiff</a:t>
            </a:r>
            <a:r>
              <a:rPr lang="en-US" sz="1900" b="1" dirty="0"/>
              <a:t>. </a:t>
            </a:r>
            <a:r>
              <a:rPr lang="en-US" sz="1900" dirty="0"/>
              <a:t>&lt;</a:t>
            </a:r>
            <a:r>
              <a:rPr lang="en-US" sz="1900" dirty="0">
                <a:hlinkClick r:id="rId6"/>
              </a:rPr>
              <a:t>https://www.google.com/maps/place/Ahmadiyya+Mosque/@51.4794369,-3.2159559,17z/data=!3m1!4b1!4m5!3m4!1s0x486e1b48da599f4d:0x74da61e79d72b7ba!8m2!3d51.4794369!4d-3.2137672</a:t>
            </a:r>
            <a:r>
              <a:rPr lang="en-US" sz="1900" dirty="0"/>
              <a:t>&gt; (Accessed: 01/03/19)</a:t>
            </a:r>
          </a:p>
          <a:p>
            <a:pPr marL="0" indent="0">
              <a:buNone/>
            </a:pPr>
            <a:r>
              <a:rPr lang="en-US" sz="1900" dirty="0"/>
              <a:t>Image 6 &amp; 7 - From the author’s personal collection </a:t>
            </a:r>
          </a:p>
          <a:p>
            <a:pPr marL="0" indent="0">
              <a:buNone/>
            </a:pPr>
            <a:r>
              <a:rPr lang="en-US" sz="1900" dirty="0"/>
              <a:t>Image 8 – Google Maps: South Wales Islamic Centre</a:t>
            </a:r>
            <a:r>
              <a:rPr lang="en-US" sz="1900" b="1" dirty="0"/>
              <a:t>. &lt;</a:t>
            </a:r>
            <a:r>
              <a:rPr lang="en-US" sz="1900" dirty="0">
                <a:hlinkClick r:id="rId7"/>
              </a:rPr>
              <a:t>https://www.google.com/maps/place/South+Wales+Islamic+Centre/@51.4680959,-3.17166,17z/data=!3m1!4b1!4m5!3m4!1s0x486e034a1a70dca1:0x15281443368eb097!8m2!3d51.4680959!4d-3.1694713</a:t>
            </a:r>
            <a:r>
              <a:rPr lang="en-US" sz="1900" dirty="0"/>
              <a:t>&gt; (Accessed: 01/03/19)</a:t>
            </a:r>
          </a:p>
          <a:p>
            <a:pPr marL="0" indent="0">
              <a:buNone/>
            </a:pPr>
            <a:r>
              <a:rPr lang="en-US" sz="1900" dirty="0"/>
              <a:t>Image 9 – From the author’s personal collection</a:t>
            </a:r>
          </a:p>
          <a:p>
            <a:pPr marL="0" indent="0">
              <a:buNone/>
            </a:pPr>
            <a:r>
              <a:rPr lang="en-US" sz="1900" dirty="0"/>
              <a:t>Image 10 – Google Maps: Welsh Muslim Cultural Foundation Cardiff</a:t>
            </a:r>
            <a:r>
              <a:rPr lang="en-US" sz="1900" b="1" dirty="0"/>
              <a:t>. &lt;</a:t>
            </a:r>
            <a:r>
              <a:rPr lang="en-US" sz="1900" dirty="0">
                <a:hlinkClick r:id="rId8"/>
              </a:rPr>
              <a:t>https://www.google.com/maps/place/Welsh+Muslim+Cultural+Foundation/@51.4716902,-3.1818298,17z/data=!3m1!4b1!4m5!3m4!1s0x486e034d4c1c0579:0x4e3b19d4df4412d8!8m2!3d51.4716902!4d-3.1796411</a:t>
            </a:r>
            <a:r>
              <a:rPr lang="en-US" sz="1900" dirty="0"/>
              <a:t>&gt; (Accessed: 01/03/19)</a:t>
            </a:r>
          </a:p>
          <a:p>
            <a:pPr marL="0" indent="0">
              <a:buNone/>
            </a:pPr>
            <a:r>
              <a:rPr lang="en-US" sz="1900" dirty="0"/>
              <a:t>Image 11 &amp; 12 – Welsh Muslim Cultural Foundation Website. &lt;</a:t>
            </a:r>
            <a:r>
              <a:rPr lang="en-US" sz="1900" dirty="0">
                <a:hlinkClick r:id="rId9"/>
              </a:rPr>
              <a:t>https://www.wmcf.wales</a:t>
            </a:r>
            <a:r>
              <a:rPr lang="en-US" sz="1900" dirty="0"/>
              <a:t>&gt; (Accessed: 01/03/19)</a:t>
            </a:r>
          </a:p>
          <a:p>
            <a:endParaRPr lang="en-GB" dirty="0"/>
          </a:p>
          <a:p>
            <a:endParaRPr lang="en-GB" dirty="0"/>
          </a:p>
        </p:txBody>
      </p:sp>
    </p:spTree>
    <p:extLst>
      <p:ext uri="{BB962C8B-B14F-4D97-AF65-F5344CB8AC3E}">
        <p14:creationId xmlns:p14="http://schemas.microsoft.com/office/powerpoint/2010/main" val="2364812690"/>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1787</TotalTime>
  <Words>3302</Words>
  <Application>Microsoft Macintosh PowerPoint</Application>
  <PresentationFormat>Widescreen</PresentationFormat>
  <Paragraphs>190</Paragraphs>
  <Slides>21</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Calibri</vt:lpstr>
      <vt:lpstr>Franklin Gothic Book</vt:lpstr>
      <vt:lpstr>Wingdings</vt:lpstr>
      <vt:lpstr>Crop</vt:lpstr>
      <vt:lpstr>'Being Islamic in a Muslim-minority context: does Islamic law hold any legal authority in wales?’</vt:lpstr>
      <vt:lpstr>Aims and Objectives: </vt:lpstr>
      <vt:lpstr>Dissertation </vt:lpstr>
      <vt:lpstr>What is the topic of my dissertation?</vt:lpstr>
      <vt:lpstr>The title:  ‘Being Islamic in a Muslim-minority context: Does Islamic law hold any legal authority in Wales?’  </vt:lpstr>
      <vt:lpstr>Why I chose this topic </vt:lpstr>
      <vt:lpstr>What this dissertation aims to achieve </vt:lpstr>
      <vt:lpstr>Methodology and sources: </vt:lpstr>
      <vt:lpstr>Detailed structure</vt:lpstr>
      <vt:lpstr>Introduction </vt:lpstr>
      <vt:lpstr>Map of THE DISTRICT OF  Butetown, Cardiff – Historically significant for the development of Muslim COMMUNITIES </vt:lpstr>
      <vt:lpstr>Chapter 1: ‘How religious authority integrates into a Muslim’s every life in a minority context' </vt:lpstr>
      <vt:lpstr>Ahmadiyya Mosque, Cardiff, situated outside of Butetown</vt:lpstr>
      <vt:lpstr>Ahmadiyya Mosque   Sanatorium Rd, Cardiff. CF11 8SU</vt:lpstr>
      <vt:lpstr>South Wales Islamic Centre, situated in Butetown </vt:lpstr>
      <vt:lpstr>South Wales Islamic Centre  Alice St. Cardiff, Cf10 5LB </vt:lpstr>
      <vt:lpstr>Welsh Muslim Cultural Foundation headquarters situated in Butetown </vt:lpstr>
      <vt:lpstr>Welsh Muslim Cultural Foundation  Curran Embankment, Cardiff. CF10 5DY</vt:lpstr>
      <vt:lpstr>Chapter 2: ‘The coexistence of Islamic religious authority and the Welsh Government’ </vt:lpstr>
      <vt:lpstr>What’s next? </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'Being Islamic in a Muslim-minority context: does Islamic law hold any legal authority in wales?’</dc:title>
  <dc:creator>Carrie Gealy (1600588)</dc:creator>
  <cp:lastModifiedBy>Carrie Gealy (1600588)</cp:lastModifiedBy>
  <cp:revision>11</cp:revision>
  <dcterms:created xsi:type="dcterms:W3CDTF">2019-03-06T14:31:44Z</dcterms:created>
  <dcterms:modified xsi:type="dcterms:W3CDTF">2019-03-10T16:19:05Z</dcterms:modified>
</cp:coreProperties>
</file>