
<file path=[Content_Types].xml><?xml version="1.0" encoding="utf-8"?>
<Types xmlns="http://schemas.openxmlformats.org/package/2006/content-types">
  <Default Extension="gif" ContentType="image/gif"/>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69" r:id="rId4"/>
    <p:sldId id="258" r:id="rId5"/>
    <p:sldId id="265" r:id="rId6"/>
    <p:sldId id="259" r:id="rId7"/>
    <p:sldId id="271" r:id="rId8"/>
    <p:sldId id="268" r:id="rId9"/>
    <p:sldId id="266" r:id="rId10"/>
    <p:sldId id="260" r:id="rId11"/>
    <p:sldId id="264" r:id="rId12"/>
    <p:sldId id="261" r:id="rId13"/>
    <p:sldId id="267" r:id="rId14"/>
    <p:sldId id="270" r:id="rId15"/>
    <p:sldId id="262" r:id="rId16"/>
    <p:sldId id="26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0"/>
    <p:restoredTop sz="94650"/>
  </p:normalViewPr>
  <p:slideViewPr>
    <p:cSldViewPr snapToGrid="0" snapToObjects="1">
      <p:cViewPr>
        <p:scale>
          <a:sx n="80" d="100"/>
          <a:sy n="80" d="100"/>
        </p:scale>
        <p:origin x="1800" y="8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4-18T11:02:21.588"/>
    </inkml:context>
    <inkml:brush xml:id="br0">
      <inkml:brushProperty name="width" value="0.05" units="cm"/>
      <inkml:brushProperty name="height" value="0.05" units="cm"/>
    </inkml:brush>
  </inkml:definitions>
  <inkml:trace contextRef="#ctx0" brushRef="#br0">1 2126 24575,'0'-13'0,"0"0"0,0 0 0,0-9 0,0 7 0,0-17 0,0 8 0,0-1 0,0-18 0,0 3 0,0-10 0,0 4 0,0-16 0,0 22 0,0-35 0,0 26 0,0-13 0,0 13 0,9-9 0,-7 9 0,7 9 0,0-17 0,-7 30 0,15-19 0,-8 12 0,0 1 0,6-1 0,-4-12 0,5 18 0,-6-15 0,3 18 0,-4-9 0,1-12 0,3 19 0,-4-17 0,-2 20 0,8-10 0,-13 0 0,13 1 0,-8 8 0,2-6 0,3 16 0,-11-17 0,11 17 0,-5-7 0,0 9 0,-1-9 0,-1 6 0,-3-6 0,9 9 0,-9 0 0,3 0 0,1-6 0,-4 5 0,3-5 0,1 6 0,-4 0 0,3 0 0,1 0 0,-5-1 0,5 1 0,-6 0 0,6 6 0,-5-5 0,5 5 0,0 0 0,-5-5 0,5 5 0,0-6 0,-5 0 0,5 0 0,-6 0 0,0 0 0,0 0 0,0 0 0,5 5 0,-3-3 0,4 4 0,-6-6 0,5 5 0,-3-3 0,4 3 0,-1 1 0,-3-4 0,3 3 0,-5-5 0,-5 6 0,-3 1 0,-6 21 0,-2 4 0,-8 7 0,5 5 0,-3-14 0,-2 14 0,9-16 0,-9 17 0,10-17 0,-1 7 0,2-9 0,0-1 0,0 1 0,0 0 0,0 0 0,0 0 0,6 0 0,-5 0 0,5 0 0,-6 0 0,6-1 0,-5-4 0,11 3 0,-11-4 0,5 6 0,-6-6 0,5 5 0,-3-11 0,9 11 0,-9-11 0,9-1 0,-3-7 0,10-6 0,2 0 0,6-1 0,0 7 0,-6-4 0,5 3 0,-5-5 0,6 0 0,0 0 0,0 0 0,-1 0 0,1 0 0,0 0 0,0 6 0,0-5 0,0 5 0,0-6 0,0 6 0,0-5 0,-1 10 0,1-9 0,0 4 0,0-1 0,-6-3 0,5 9 0,-5-9 0,6 9 0,0-9 0,-1 9 0,-4-9 0,3 9 0,-4-4 0,0 1 0,5 3 0,-5-4 0,0 0 0,5 5 0,-11-11 0,10 5 0,-3 0 0,4 1 0,1 6 0,-5-6 0,3 5 0,-4-5 0,6 6 0,-6 6 0,-1 1 0,0 6 0,-5 0 0,10 0 0,-9-1 0,9 1 0,-9 0 0,9 0 0,-9 0 0,9 0 0,-9 0 0,9 0 0,-10 0 0,5-1 0,0 1 0,-5 0 0,11-6 0,-5 5 0,0-5 0,5 6 0,-11 0 0,10-6 0,-9 4 0,9-4 0,-9 6 0,9-6 0,-9 5 0,3-5 0,1 0 0,-5 5 0,11-5 0,-11 6 0,11 0 0,-11 0 0,11-1 0,-11 1 0,11 0 0,-11 0 0,10 0 0,-9-6 0,4-1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4-18T11:03:01.097"/>
    </inkml:context>
    <inkml:brush xml:id="br0">
      <inkml:brushProperty name="width" value="0.05" units="cm"/>
      <inkml:brushProperty name="height" value="0.05" units="cm"/>
    </inkml:brush>
  </inkml:definitions>
  <inkml:trace contextRef="#ctx0" brushRef="#br0">365 1015 24575,'-22'0'0,"12"-6"0,-11 5 0,20-11 0,-11 11 0,11-11 0,-12-4 0,11 1 0,-13-17 0,13 17 0,-21-1 0,20-5 0,-20 2 0,21-5 0,-5 1 0,-8 9 0,11 0 0,-11-10 0,15 9 0,0-7 0,-6 9 0,5-9 0,-5 6 0,0-6 0,5 9 0,-5-9 0,6 7 0,-6-8 0,5 10 0,-5 0 0,6 0 0,0 0 0,0 0 0,0 0 0,0 0 0,0 0 0,0 0 0,0 0 0,0 0 0,0 0 0,0 0 0,0 0 0,0 0 0,0-1 0,0 1 0,0 0 0,0 0 0,0 0 0,6 0 0,-5 0 0,11 0 0,-11 0 0,11 0 0,-5 0 0,0 0 0,4 0 0,-3 0 0,4 0 0,-4 0 0,3 0 0,-4 5 0,6-3 0,-6 3 0,5 1 0,-5 1 0,0 1 0,4 3 0,-3-9 0,4 9 0,-4-10 0,3 11 0,-4-5 0,0 0 0,5-1 0,-11 6 0,5 2 0,-6 12 0,0 0 0,0 0 0,0 0 0,0-1 0,0 1 0,0 0 0,0 0 0,0 0 0,0 0 0,0 0 0,0 0 0,0-1 0,0 1 0,0 0 0,6 0 0,-5 0 0,5 0 0,0-6 0,-5 4 0,5-3 0,-1 5 0,-3-1 0,9-4 0,-9 3 0,4-4 0,-1 6 0,-3 0 0,3 0 0,1-6 0,-4 4 0,3-15 0,-5 3 0,0-13 0,0 1 0,0 0 0,0 0 0,0 0 0,0 0 0,0 0 0,0 0 0,0 0 0,0 0 0,0 0 0,0 0 0,0 0 0,0 0 0,0 0 0,0 0 0,0 0 0,0 0 0,0-1 0,-6 7 0,5-4 0,-5 3 0,0 1 0,5-5 0,-5 5 0,6-6 0,0 0 0,-6 6 0,5-5 0,-11 11 0,5-5 0,-6 6 0,0 0 0,6-6 0,-5 5 0,5-5 0,-6 6 0,6-6 0,-5 5 0,5-5 0,-6 6 0,0 0 0,0 0 0,-1 0 0,1 0 0,0 0 0,0-6 0,0 5 0,0-5 0,0 6 0,0 0 0,0 0 0,0 0 0,0 0 0,0 0 0,0 0 0,0 0 0,5-6 0,-3 5 0,4-5 0,-6 6 0,0 0 0,5-6 0,-3 5 0,9-5 0,-4 6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4-18T11:05:06.645"/>
    </inkml:context>
    <inkml:brush xml:id="br0">
      <inkml:brushProperty name="width" value="0.05" units="cm"/>
      <inkml:brushProperty name="height" value="0.05" units="cm"/>
    </inkml:brush>
  </inkml:definitions>
  <inkml:trace contextRef="#ctx0" brushRef="#br0">185 0 24575,'0'13'0,"0"0"0,0 9 0,0-7 0,0 7 0,0-9 0,0 9 0,0 2 0,0 10 0,0-10 0,0 7 0,0-6 0,0 8 0,0 0 0,0 1 0,0-10 0,0 7 0,0-16 0,7 17 0,-5-17 0,13 16 0,-13-16 0,5 16 0,0-7 0,-5 10 0,6-1 0,-3-8 0,-3 6 0,4-16 0,1 16 0,-5-16 0,5 7 0,-1-9 0,-5 9 0,5-7 0,2 16 0,-7-15 0,14 15 0,-13-16 0,13 16 0,-13-16 0,5 16 0,-1-16 0,-5 7 0,5-9 0,-6 0 0,6 0 0,-5 0 0,5 0 0,-12-6 0,-1-7 0,-6-2 0,6-9 0,-5 4 0,5-1 0,-6-3 0,0 4 0,0-7 0,0 1 0,0 0 0,0 0 0,-10-1 0,8 0 0,-7-1 0,9 2 0,0 0 0,0 6 0,0-5 0,0 5 0,0-6 0,-1 0 0,1 0 0,6 0 0,-4 6 0,9-5 0,-10 11 0,11-11 0,-11 5 0,11-6 0,-11 5 0,17 3 0,-4 5 0,12 0 0,0 0 0,0 0 0,0 5 0,-1 2 0,1 6 0,0 0 0,0-6 0,-6 5 0,5-5 0,-5 0 0,0 5 0,4-5 0,-3 0 0,4 4 0,1-3 0,0 4 0,0-4 0,0 3 0,0-4 0,0 6 0,0-6 0,-1 5 0,1-5 0,0 6 0,0 0 0,0-1 0,-6 1 0,5-6 0,-11 5 0,11-11 0,-11 11 0,10-11 0,-9 11 0,9-11 0,-9 11 0,9-11 0,-9-1 0,3-7 0,-5-6 0,0 0 0,0 0 0,6-1 0,1 1 0,6 0 0,-6 0 0,5 0 0,-11 0 0,5 0 0,0 0 0,-5 0 0,10 6 0,-9-5 0,9 5 0,-9-6 0,9 0 0,-9 0 0,9 5 0,-9-3 0,3 4 0,1-6 0,1 0 0,0-1 0,5 1 0,-11 0 0,11 6 0,-11-5 0,5 5 0,-1-6 0,-3 0 0,9 0 0,-9 0 0,9 0 0,-9 0 0,9 6 0,-9-5 0,3 11 0,-5-5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8A2FB-9DB9-4942-9C3A-37F489E0B32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E9A08BB-70EB-1649-9A25-9D4E55EC827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B909C16-66E0-6F45-97D0-E87B25E211AD}"/>
              </a:ext>
            </a:extLst>
          </p:cNvPr>
          <p:cNvSpPr>
            <a:spLocks noGrp="1"/>
          </p:cNvSpPr>
          <p:nvPr>
            <p:ph type="dt" sz="half" idx="10"/>
          </p:nvPr>
        </p:nvSpPr>
        <p:spPr/>
        <p:txBody>
          <a:bodyPr/>
          <a:lstStyle/>
          <a:p>
            <a:fld id="{EEC7039E-E745-A545-8409-8120053B49B8}" type="datetimeFigureOut">
              <a:rPr lang="en-US" smtClean="0"/>
              <a:t>2/24/20</a:t>
            </a:fld>
            <a:endParaRPr lang="en-US"/>
          </a:p>
        </p:txBody>
      </p:sp>
      <p:sp>
        <p:nvSpPr>
          <p:cNvPr id="5" name="Footer Placeholder 4">
            <a:extLst>
              <a:ext uri="{FF2B5EF4-FFF2-40B4-BE49-F238E27FC236}">
                <a16:creationId xmlns:a16="http://schemas.microsoft.com/office/drawing/2014/main" id="{BD1682CA-2DA3-4D45-885C-5F479CCFF7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6BF315E-5B12-B745-8FD9-D3CACADE8810}"/>
              </a:ext>
            </a:extLst>
          </p:cNvPr>
          <p:cNvSpPr>
            <a:spLocks noGrp="1"/>
          </p:cNvSpPr>
          <p:nvPr>
            <p:ph type="sldNum" sz="quarter" idx="12"/>
          </p:nvPr>
        </p:nvSpPr>
        <p:spPr/>
        <p:txBody>
          <a:bodyPr/>
          <a:lstStyle/>
          <a:p>
            <a:fld id="{704DE901-A77C-B84A-87F1-A26AF08AC359}" type="slidenum">
              <a:rPr lang="en-US" smtClean="0"/>
              <a:t>‹#›</a:t>
            </a:fld>
            <a:endParaRPr lang="en-US"/>
          </a:p>
        </p:txBody>
      </p:sp>
    </p:spTree>
    <p:extLst>
      <p:ext uri="{BB962C8B-B14F-4D97-AF65-F5344CB8AC3E}">
        <p14:creationId xmlns:p14="http://schemas.microsoft.com/office/powerpoint/2010/main" val="2968794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E1C6F-A8F6-4649-90D8-B7B6BCE2C1A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00BD838-6D30-AB44-BCDA-3DBDD6CC4C1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79E99D8-349D-8F4F-BDB6-11646A66E8A5}"/>
              </a:ext>
            </a:extLst>
          </p:cNvPr>
          <p:cNvSpPr>
            <a:spLocks noGrp="1"/>
          </p:cNvSpPr>
          <p:nvPr>
            <p:ph type="dt" sz="half" idx="10"/>
          </p:nvPr>
        </p:nvSpPr>
        <p:spPr/>
        <p:txBody>
          <a:bodyPr/>
          <a:lstStyle/>
          <a:p>
            <a:fld id="{EEC7039E-E745-A545-8409-8120053B49B8}" type="datetimeFigureOut">
              <a:rPr lang="en-US" smtClean="0"/>
              <a:t>2/24/20</a:t>
            </a:fld>
            <a:endParaRPr lang="en-US"/>
          </a:p>
        </p:txBody>
      </p:sp>
      <p:sp>
        <p:nvSpPr>
          <p:cNvPr id="5" name="Footer Placeholder 4">
            <a:extLst>
              <a:ext uri="{FF2B5EF4-FFF2-40B4-BE49-F238E27FC236}">
                <a16:creationId xmlns:a16="http://schemas.microsoft.com/office/drawing/2014/main" id="{EAABA658-89BA-4E4D-ABF8-667BF78866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618169-85F9-1C4D-A74B-F9833ADEED87}"/>
              </a:ext>
            </a:extLst>
          </p:cNvPr>
          <p:cNvSpPr>
            <a:spLocks noGrp="1"/>
          </p:cNvSpPr>
          <p:nvPr>
            <p:ph type="sldNum" sz="quarter" idx="12"/>
          </p:nvPr>
        </p:nvSpPr>
        <p:spPr/>
        <p:txBody>
          <a:bodyPr/>
          <a:lstStyle/>
          <a:p>
            <a:fld id="{704DE901-A77C-B84A-87F1-A26AF08AC359}" type="slidenum">
              <a:rPr lang="en-US" smtClean="0"/>
              <a:t>‹#›</a:t>
            </a:fld>
            <a:endParaRPr lang="en-US"/>
          </a:p>
        </p:txBody>
      </p:sp>
    </p:spTree>
    <p:extLst>
      <p:ext uri="{BB962C8B-B14F-4D97-AF65-F5344CB8AC3E}">
        <p14:creationId xmlns:p14="http://schemas.microsoft.com/office/powerpoint/2010/main" val="947071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0C41F-9230-BE4A-836D-782D8B391A4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4E2DE04-8C47-3848-8455-0380DEC369E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4765ABA-1FAF-C445-BFB4-4F8D25C43086}"/>
              </a:ext>
            </a:extLst>
          </p:cNvPr>
          <p:cNvSpPr>
            <a:spLocks noGrp="1"/>
          </p:cNvSpPr>
          <p:nvPr>
            <p:ph type="dt" sz="half" idx="10"/>
          </p:nvPr>
        </p:nvSpPr>
        <p:spPr/>
        <p:txBody>
          <a:bodyPr/>
          <a:lstStyle/>
          <a:p>
            <a:fld id="{EEC7039E-E745-A545-8409-8120053B49B8}" type="datetimeFigureOut">
              <a:rPr lang="en-US" smtClean="0"/>
              <a:t>2/24/20</a:t>
            </a:fld>
            <a:endParaRPr lang="en-US"/>
          </a:p>
        </p:txBody>
      </p:sp>
      <p:sp>
        <p:nvSpPr>
          <p:cNvPr id="5" name="Footer Placeholder 4">
            <a:extLst>
              <a:ext uri="{FF2B5EF4-FFF2-40B4-BE49-F238E27FC236}">
                <a16:creationId xmlns:a16="http://schemas.microsoft.com/office/drawing/2014/main" id="{6B66E05B-EB08-5B4E-BADB-CE15E2A7FF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455409-A5E7-3746-9658-1A94DDCAFD92}"/>
              </a:ext>
            </a:extLst>
          </p:cNvPr>
          <p:cNvSpPr>
            <a:spLocks noGrp="1"/>
          </p:cNvSpPr>
          <p:nvPr>
            <p:ph type="sldNum" sz="quarter" idx="12"/>
          </p:nvPr>
        </p:nvSpPr>
        <p:spPr/>
        <p:txBody>
          <a:bodyPr/>
          <a:lstStyle/>
          <a:p>
            <a:fld id="{704DE901-A77C-B84A-87F1-A26AF08AC359}" type="slidenum">
              <a:rPr lang="en-US" smtClean="0"/>
              <a:t>‹#›</a:t>
            </a:fld>
            <a:endParaRPr lang="en-US"/>
          </a:p>
        </p:txBody>
      </p:sp>
    </p:spTree>
    <p:extLst>
      <p:ext uri="{BB962C8B-B14F-4D97-AF65-F5344CB8AC3E}">
        <p14:creationId xmlns:p14="http://schemas.microsoft.com/office/powerpoint/2010/main" val="2906947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D50B3-74C9-674C-9514-039F3534B1D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97ED503-1DEC-B24E-B67A-86E6BF480C5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D3E0123-6BE6-C648-A1C4-BC3853C76FE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0BFFB87-A875-2445-9401-6CEAAE0DBFEF}"/>
              </a:ext>
            </a:extLst>
          </p:cNvPr>
          <p:cNvSpPr>
            <a:spLocks noGrp="1"/>
          </p:cNvSpPr>
          <p:nvPr>
            <p:ph type="dt" sz="half" idx="10"/>
          </p:nvPr>
        </p:nvSpPr>
        <p:spPr/>
        <p:txBody>
          <a:bodyPr/>
          <a:lstStyle/>
          <a:p>
            <a:fld id="{EEC7039E-E745-A545-8409-8120053B49B8}" type="datetimeFigureOut">
              <a:rPr lang="en-US" smtClean="0"/>
              <a:t>2/24/20</a:t>
            </a:fld>
            <a:endParaRPr lang="en-US"/>
          </a:p>
        </p:txBody>
      </p:sp>
      <p:sp>
        <p:nvSpPr>
          <p:cNvPr id="6" name="Footer Placeholder 5">
            <a:extLst>
              <a:ext uri="{FF2B5EF4-FFF2-40B4-BE49-F238E27FC236}">
                <a16:creationId xmlns:a16="http://schemas.microsoft.com/office/drawing/2014/main" id="{394C0B4A-4219-344F-9001-33A01D0738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625E755-2984-7842-965F-C1626F3C7D9B}"/>
              </a:ext>
            </a:extLst>
          </p:cNvPr>
          <p:cNvSpPr>
            <a:spLocks noGrp="1"/>
          </p:cNvSpPr>
          <p:nvPr>
            <p:ph type="sldNum" sz="quarter" idx="12"/>
          </p:nvPr>
        </p:nvSpPr>
        <p:spPr/>
        <p:txBody>
          <a:bodyPr/>
          <a:lstStyle/>
          <a:p>
            <a:fld id="{704DE901-A77C-B84A-87F1-A26AF08AC359}" type="slidenum">
              <a:rPr lang="en-US" smtClean="0"/>
              <a:t>‹#›</a:t>
            </a:fld>
            <a:endParaRPr lang="en-US"/>
          </a:p>
        </p:txBody>
      </p:sp>
    </p:spTree>
    <p:extLst>
      <p:ext uri="{BB962C8B-B14F-4D97-AF65-F5344CB8AC3E}">
        <p14:creationId xmlns:p14="http://schemas.microsoft.com/office/powerpoint/2010/main" val="14189215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D6BED-17A2-1F4A-8E12-0AD59D99420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2C61644-DB30-DA40-866B-CAB34879E9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C072CF2-E4B9-EE41-A6E1-DC1884E7721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E0F70F0-AE92-F043-90EA-261FB15903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6BC2097-B161-6E4B-A4B7-35AFB4EAC1F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6EB7B48-78EE-9743-90CB-A25A8D21BFF8}"/>
              </a:ext>
            </a:extLst>
          </p:cNvPr>
          <p:cNvSpPr>
            <a:spLocks noGrp="1"/>
          </p:cNvSpPr>
          <p:nvPr>
            <p:ph type="dt" sz="half" idx="10"/>
          </p:nvPr>
        </p:nvSpPr>
        <p:spPr/>
        <p:txBody>
          <a:bodyPr/>
          <a:lstStyle/>
          <a:p>
            <a:fld id="{EEC7039E-E745-A545-8409-8120053B49B8}" type="datetimeFigureOut">
              <a:rPr lang="en-US" smtClean="0"/>
              <a:t>2/24/20</a:t>
            </a:fld>
            <a:endParaRPr lang="en-US"/>
          </a:p>
        </p:txBody>
      </p:sp>
      <p:sp>
        <p:nvSpPr>
          <p:cNvPr id="8" name="Footer Placeholder 7">
            <a:extLst>
              <a:ext uri="{FF2B5EF4-FFF2-40B4-BE49-F238E27FC236}">
                <a16:creationId xmlns:a16="http://schemas.microsoft.com/office/drawing/2014/main" id="{27BEDF8A-F654-734D-B862-6E595FE66BC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8C1D71E-E951-3940-89DC-7EA57818B6D1}"/>
              </a:ext>
            </a:extLst>
          </p:cNvPr>
          <p:cNvSpPr>
            <a:spLocks noGrp="1"/>
          </p:cNvSpPr>
          <p:nvPr>
            <p:ph type="sldNum" sz="quarter" idx="12"/>
          </p:nvPr>
        </p:nvSpPr>
        <p:spPr/>
        <p:txBody>
          <a:bodyPr/>
          <a:lstStyle/>
          <a:p>
            <a:fld id="{704DE901-A77C-B84A-87F1-A26AF08AC359}" type="slidenum">
              <a:rPr lang="en-US" smtClean="0"/>
              <a:t>‹#›</a:t>
            </a:fld>
            <a:endParaRPr lang="en-US"/>
          </a:p>
        </p:txBody>
      </p:sp>
    </p:spTree>
    <p:extLst>
      <p:ext uri="{BB962C8B-B14F-4D97-AF65-F5344CB8AC3E}">
        <p14:creationId xmlns:p14="http://schemas.microsoft.com/office/powerpoint/2010/main" val="12883769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7410-4EC0-B846-9264-CE0890F32B4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4A23B01-10B5-8D40-BB06-CDF5C6D2FF58}"/>
              </a:ext>
            </a:extLst>
          </p:cNvPr>
          <p:cNvSpPr>
            <a:spLocks noGrp="1"/>
          </p:cNvSpPr>
          <p:nvPr>
            <p:ph type="dt" sz="half" idx="10"/>
          </p:nvPr>
        </p:nvSpPr>
        <p:spPr/>
        <p:txBody>
          <a:bodyPr/>
          <a:lstStyle/>
          <a:p>
            <a:fld id="{EEC7039E-E745-A545-8409-8120053B49B8}" type="datetimeFigureOut">
              <a:rPr lang="en-US" smtClean="0"/>
              <a:t>2/24/20</a:t>
            </a:fld>
            <a:endParaRPr lang="en-US"/>
          </a:p>
        </p:txBody>
      </p:sp>
      <p:sp>
        <p:nvSpPr>
          <p:cNvPr id="4" name="Footer Placeholder 3">
            <a:extLst>
              <a:ext uri="{FF2B5EF4-FFF2-40B4-BE49-F238E27FC236}">
                <a16:creationId xmlns:a16="http://schemas.microsoft.com/office/drawing/2014/main" id="{8BC0599A-70B5-C445-AB8B-1926F39089B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07E6651-30F0-DE49-BE2A-E0066CD76CF4}"/>
              </a:ext>
            </a:extLst>
          </p:cNvPr>
          <p:cNvSpPr>
            <a:spLocks noGrp="1"/>
          </p:cNvSpPr>
          <p:nvPr>
            <p:ph type="sldNum" sz="quarter" idx="12"/>
          </p:nvPr>
        </p:nvSpPr>
        <p:spPr/>
        <p:txBody>
          <a:bodyPr/>
          <a:lstStyle/>
          <a:p>
            <a:fld id="{704DE901-A77C-B84A-87F1-A26AF08AC359}" type="slidenum">
              <a:rPr lang="en-US" smtClean="0"/>
              <a:t>‹#›</a:t>
            </a:fld>
            <a:endParaRPr lang="en-US"/>
          </a:p>
        </p:txBody>
      </p:sp>
    </p:spTree>
    <p:extLst>
      <p:ext uri="{BB962C8B-B14F-4D97-AF65-F5344CB8AC3E}">
        <p14:creationId xmlns:p14="http://schemas.microsoft.com/office/powerpoint/2010/main" val="19784900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D07E1B-FE34-7340-BA34-8F64C368FA6C}"/>
              </a:ext>
            </a:extLst>
          </p:cNvPr>
          <p:cNvSpPr>
            <a:spLocks noGrp="1"/>
          </p:cNvSpPr>
          <p:nvPr>
            <p:ph type="dt" sz="half" idx="10"/>
          </p:nvPr>
        </p:nvSpPr>
        <p:spPr/>
        <p:txBody>
          <a:bodyPr/>
          <a:lstStyle/>
          <a:p>
            <a:fld id="{EEC7039E-E745-A545-8409-8120053B49B8}" type="datetimeFigureOut">
              <a:rPr lang="en-US" smtClean="0"/>
              <a:t>2/24/20</a:t>
            </a:fld>
            <a:endParaRPr lang="en-US"/>
          </a:p>
        </p:txBody>
      </p:sp>
      <p:sp>
        <p:nvSpPr>
          <p:cNvPr id="3" name="Footer Placeholder 2">
            <a:extLst>
              <a:ext uri="{FF2B5EF4-FFF2-40B4-BE49-F238E27FC236}">
                <a16:creationId xmlns:a16="http://schemas.microsoft.com/office/drawing/2014/main" id="{ED2B682B-6F64-924B-8BCB-22F1D9210DD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D17A02-62C8-FE4D-8604-2726D9C77BD3}"/>
              </a:ext>
            </a:extLst>
          </p:cNvPr>
          <p:cNvSpPr>
            <a:spLocks noGrp="1"/>
          </p:cNvSpPr>
          <p:nvPr>
            <p:ph type="sldNum" sz="quarter" idx="12"/>
          </p:nvPr>
        </p:nvSpPr>
        <p:spPr/>
        <p:txBody>
          <a:bodyPr/>
          <a:lstStyle/>
          <a:p>
            <a:fld id="{704DE901-A77C-B84A-87F1-A26AF08AC359}" type="slidenum">
              <a:rPr lang="en-US" smtClean="0"/>
              <a:t>‹#›</a:t>
            </a:fld>
            <a:endParaRPr lang="en-US"/>
          </a:p>
        </p:txBody>
      </p:sp>
    </p:spTree>
    <p:extLst>
      <p:ext uri="{BB962C8B-B14F-4D97-AF65-F5344CB8AC3E}">
        <p14:creationId xmlns:p14="http://schemas.microsoft.com/office/powerpoint/2010/main" val="27889283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4179E-31E3-BE4A-ACC8-C58D9504387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19F1E48-BF91-C145-868B-40A184FAB06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22B7811-B98A-814F-B604-9056C58DC5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3E660A7-AF69-144B-B390-F13F0EC9378B}"/>
              </a:ext>
            </a:extLst>
          </p:cNvPr>
          <p:cNvSpPr>
            <a:spLocks noGrp="1"/>
          </p:cNvSpPr>
          <p:nvPr>
            <p:ph type="dt" sz="half" idx="10"/>
          </p:nvPr>
        </p:nvSpPr>
        <p:spPr/>
        <p:txBody>
          <a:bodyPr/>
          <a:lstStyle/>
          <a:p>
            <a:fld id="{EEC7039E-E745-A545-8409-8120053B49B8}" type="datetimeFigureOut">
              <a:rPr lang="en-US" smtClean="0"/>
              <a:t>2/24/20</a:t>
            </a:fld>
            <a:endParaRPr lang="en-US"/>
          </a:p>
        </p:txBody>
      </p:sp>
      <p:sp>
        <p:nvSpPr>
          <p:cNvPr id="6" name="Footer Placeholder 5">
            <a:extLst>
              <a:ext uri="{FF2B5EF4-FFF2-40B4-BE49-F238E27FC236}">
                <a16:creationId xmlns:a16="http://schemas.microsoft.com/office/drawing/2014/main" id="{4DEB5018-7A34-0041-BCF4-24D4E05F21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300413-73C7-9D4C-9C06-425A2017043B}"/>
              </a:ext>
            </a:extLst>
          </p:cNvPr>
          <p:cNvSpPr>
            <a:spLocks noGrp="1"/>
          </p:cNvSpPr>
          <p:nvPr>
            <p:ph type="sldNum" sz="quarter" idx="12"/>
          </p:nvPr>
        </p:nvSpPr>
        <p:spPr/>
        <p:txBody>
          <a:bodyPr/>
          <a:lstStyle/>
          <a:p>
            <a:fld id="{704DE901-A77C-B84A-87F1-A26AF08AC359}" type="slidenum">
              <a:rPr lang="en-US" smtClean="0"/>
              <a:t>‹#›</a:t>
            </a:fld>
            <a:endParaRPr lang="en-US"/>
          </a:p>
        </p:txBody>
      </p:sp>
    </p:spTree>
    <p:extLst>
      <p:ext uri="{BB962C8B-B14F-4D97-AF65-F5344CB8AC3E}">
        <p14:creationId xmlns:p14="http://schemas.microsoft.com/office/powerpoint/2010/main" val="8043234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D16ED-4E69-D445-901C-1F62C831F76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332B344-F629-6247-8F9F-092A0483D1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6CBC16C-FDFC-8E40-9C3D-F39E527A54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EE5F4CC-9AA1-6D4C-97F1-0241FB144F95}"/>
              </a:ext>
            </a:extLst>
          </p:cNvPr>
          <p:cNvSpPr>
            <a:spLocks noGrp="1"/>
          </p:cNvSpPr>
          <p:nvPr>
            <p:ph type="dt" sz="half" idx="10"/>
          </p:nvPr>
        </p:nvSpPr>
        <p:spPr/>
        <p:txBody>
          <a:bodyPr/>
          <a:lstStyle/>
          <a:p>
            <a:fld id="{EEC7039E-E745-A545-8409-8120053B49B8}" type="datetimeFigureOut">
              <a:rPr lang="en-US" smtClean="0"/>
              <a:t>2/24/20</a:t>
            </a:fld>
            <a:endParaRPr lang="en-US"/>
          </a:p>
        </p:txBody>
      </p:sp>
      <p:sp>
        <p:nvSpPr>
          <p:cNvPr id="6" name="Footer Placeholder 5">
            <a:extLst>
              <a:ext uri="{FF2B5EF4-FFF2-40B4-BE49-F238E27FC236}">
                <a16:creationId xmlns:a16="http://schemas.microsoft.com/office/drawing/2014/main" id="{98C5C1E2-FD70-7F4A-863A-07CA37D3C8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538B181-0C9D-DC4A-85DE-67B365A15498}"/>
              </a:ext>
            </a:extLst>
          </p:cNvPr>
          <p:cNvSpPr>
            <a:spLocks noGrp="1"/>
          </p:cNvSpPr>
          <p:nvPr>
            <p:ph type="sldNum" sz="quarter" idx="12"/>
          </p:nvPr>
        </p:nvSpPr>
        <p:spPr/>
        <p:txBody>
          <a:bodyPr/>
          <a:lstStyle/>
          <a:p>
            <a:fld id="{704DE901-A77C-B84A-87F1-A26AF08AC359}" type="slidenum">
              <a:rPr lang="en-US" smtClean="0"/>
              <a:t>‹#›</a:t>
            </a:fld>
            <a:endParaRPr lang="en-US"/>
          </a:p>
        </p:txBody>
      </p:sp>
    </p:spTree>
    <p:extLst>
      <p:ext uri="{BB962C8B-B14F-4D97-AF65-F5344CB8AC3E}">
        <p14:creationId xmlns:p14="http://schemas.microsoft.com/office/powerpoint/2010/main" val="37911440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39D25-D524-3842-A010-D355181538D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71501D2-C5F4-D444-8E81-A71C3D13415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3D14FBC-8712-B542-9AC5-4464D8CF38D8}"/>
              </a:ext>
            </a:extLst>
          </p:cNvPr>
          <p:cNvSpPr>
            <a:spLocks noGrp="1"/>
          </p:cNvSpPr>
          <p:nvPr>
            <p:ph type="dt" sz="half" idx="10"/>
          </p:nvPr>
        </p:nvSpPr>
        <p:spPr/>
        <p:txBody>
          <a:bodyPr/>
          <a:lstStyle/>
          <a:p>
            <a:fld id="{EEC7039E-E745-A545-8409-8120053B49B8}" type="datetimeFigureOut">
              <a:rPr lang="en-US" smtClean="0"/>
              <a:t>2/24/20</a:t>
            </a:fld>
            <a:endParaRPr lang="en-US"/>
          </a:p>
        </p:txBody>
      </p:sp>
      <p:sp>
        <p:nvSpPr>
          <p:cNvPr id="5" name="Footer Placeholder 4">
            <a:extLst>
              <a:ext uri="{FF2B5EF4-FFF2-40B4-BE49-F238E27FC236}">
                <a16:creationId xmlns:a16="http://schemas.microsoft.com/office/drawing/2014/main" id="{523F68B7-86EE-DA4C-B9CC-474681AD6A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0E58D80-5A2F-5144-BD6D-78D3223D9536}"/>
              </a:ext>
            </a:extLst>
          </p:cNvPr>
          <p:cNvSpPr>
            <a:spLocks noGrp="1"/>
          </p:cNvSpPr>
          <p:nvPr>
            <p:ph type="sldNum" sz="quarter" idx="12"/>
          </p:nvPr>
        </p:nvSpPr>
        <p:spPr/>
        <p:txBody>
          <a:bodyPr/>
          <a:lstStyle/>
          <a:p>
            <a:fld id="{704DE901-A77C-B84A-87F1-A26AF08AC359}" type="slidenum">
              <a:rPr lang="en-US" smtClean="0"/>
              <a:t>‹#›</a:t>
            </a:fld>
            <a:endParaRPr lang="en-US"/>
          </a:p>
        </p:txBody>
      </p:sp>
    </p:spTree>
    <p:extLst>
      <p:ext uri="{BB962C8B-B14F-4D97-AF65-F5344CB8AC3E}">
        <p14:creationId xmlns:p14="http://schemas.microsoft.com/office/powerpoint/2010/main" val="11465204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238C663-163F-0D44-80FE-E91C82DDC24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2D1FE07-9D27-E446-9433-52AA078B53D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530987-0980-B547-A298-DD0C9C512860}"/>
              </a:ext>
            </a:extLst>
          </p:cNvPr>
          <p:cNvSpPr>
            <a:spLocks noGrp="1"/>
          </p:cNvSpPr>
          <p:nvPr>
            <p:ph type="dt" sz="half" idx="10"/>
          </p:nvPr>
        </p:nvSpPr>
        <p:spPr/>
        <p:txBody>
          <a:bodyPr/>
          <a:lstStyle/>
          <a:p>
            <a:fld id="{EEC7039E-E745-A545-8409-8120053B49B8}" type="datetimeFigureOut">
              <a:rPr lang="en-US" smtClean="0"/>
              <a:t>2/24/20</a:t>
            </a:fld>
            <a:endParaRPr lang="en-US"/>
          </a:p>
        </p:txBody>
      </p:sp>
      <p:sp>
        <p:nvSpPr>
          <p:cNvPr id="5" name="Footer Placeholder 4">
            <a:extLst>
              <a:ext uri="{FF2B5EF4-FFF2-40B4-BE49-F238E27FC236}">
                <a16:creationId xmlns:a16="http://schemas.microsoft.com/office/drawing/2014/main" id="{1895532F-87B1-1143-8CA2-0309DF8D87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C3FF65-D902-4444-97F7-8D3315B0D21C}"/>
              </a:ext>
            </a:extLst>
          </p:cNvPr>
          <p:cNvSpPr>
            <a:spLocks noGrp="1"/>
          </p:cNvSpPr>
          <p:nvPr>
            <p:ph type="sldNum" sz="quarter" idx="12"/>
          </p:nvPr>
        </p:nvSpPr>
        <p:spPr/>
        <p:txBody>
          <a:bodyPr/>
          <a:lstStyle/>
          <a:p>
            <a:fld id="{704DE901-A77C-B84A-87F1-A26AF08AC359}" type="slidenum">
              <a:rPr lang="en-US" smtClean="0"/>
              <a:t>‹#›</a:t>
            </a:fld>
            <a:endParaRPr lang="en-US"/>
          </a:p>
        </p:txBody>
      </p:sp>
    </p:spTree>
    <p:extLst>
      <p:ext uri="{BB962C8B-B14F-4D97-AF65-F5344CB8AC3E}">
        <p14:creationId xmlns:p14="http://schemas.microsoft.com/office/powerpoint/2010/main" val="2121201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74075FC-2A53-F54C-8FDC-3DE84EA1C62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6C721FD-C5D2-3F44-B941-E026423E8C7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AF2B93B-A224-CA42-8E15-4E92186B794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EC7039E-E745-A545-8409-8120053B49B8}" type="datetimeFigureOut">
              <a:rPr lang="en-US" smtClean="0"/>
              <a:t>2/24/20</a:t>
            </a:fld>
            <a:endParaRPr lang="en-US"/>
          </a:p>
        </p:txBody>
      </p:sp>
      <p:sp>
        <p:nvSpPr>
          <p:cNvPr id="5" name="Footer Placeholder 4">
            <a:extLst>
              <a:ext uri="{FF2B5EF4-FFF2-40B4-BE49-F238E27FC236}">
                <a16:creationId xmlns:a16="http://schemas.microsoft.com/office/drawing/2014/main" id="{D1859B2C-30B9-2542-9259-F216FEF6678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3103D62-E6E0-7A49-BC6A-A762CEAB6F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4DE901-A77C-B84A-87F1-A26AF08AC359}" type="slidenum">
              <a:rPr lang="en-US" smtClean="0"/>
              <a:t>‹#›</a:t>
            </a:fld>
            <a:endParaRPr lang="en-US"/>
          </a:p>
        </p:txBody>
      </p:sp>
    </p:spTree>
    <p:extLst>
      <p:ext uri="{BB962C8B-B14F-4D97-AF65-F5344CB8AC3E}">
        <p14:creationId xmlns:p14="http://schemas.microsoft.com/office/powerpoint/2010/main" val="28447437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2.tiff"/><Relationship Id="rId1" Type="http://schemas.openxmlformats.org/officeDocument/2006/relationships/slideLayout" Target="../slideLayouts/slideLayout2.xml"/><Relationship Id="rId6" Type="http://schemas.openxmlformats.org/officeDocument/2006/relationships/image" Target="../media/image6.tiff"/><Relationship Id="rId5" Type="http://schemas.openxmlformats.org/officeDocument/2006/relationships/image" Target="../media/image5.tiff"/><Relationship Id="rId4" Type="http://schemas.openxmlformats.org/officeDocument/2006/relationships/image" Target="../media/image4.tiff"/></Relationships>
</file>

<file path=ppt/slides/_rels/slide8.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9.tiff"/><Relationship Id="rId7" Type="http://schemas.openxmlformats.org/officeDocument/2006/relationships/customXml" Target="../ink/ink2.xml"/><Relationship Id="rId2" Type="http://schemas.openxmlformats.org/officeDocument/2006/relationships/image" Target="../media/image8.tiff"/><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customXml" Target="../ink/ink1.xml"/><Relationship Id="rId10" Type="http://schemas.openxmlformats.org/officeDocument/2006/relationships/image" Target="../media/image13.png"/><Relationship Id="rId4" Type="http://schemas.openxmlformats.org/officeDocument/2006/relationships/image" Target="../media/image10.tiff"/><Relationship Id="rId9" Type="http://schemas.openxmlformats.org/officeDocument/2006/relationships/customXml" Target="../ink/ink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hyperlink" Target="https://link.springer.com/article/10.1007/s12283-017-0234-1/figures/3"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tif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25NFiUZTiu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124F9-F633-4346-ABD0-D51AE7593378}"/>
              </a:ext>
            </a:extLst>
          </p:cNvPr>
          <p:cNvSpPr>
            <a:spLocks noGrp="1"/>
          </p:cNvSpPr>
          <p:nvPr>
            <p:ph type="ctrTitle"/>
          </p:nvPr>
        </p:nvSpPr>
        <p:spPr>
          <a:xfrm>
            <a:off x="6529387" y="2107107"/>
            <a:ext cx="5214937" cy="2565966"/>
          </a:xfrm>
        </p:spPr>
        <p:txBody>
          <a:bodyPr anchor="b">
            <a:normAutofit/>
          </a:bodyPr>
          <a:lstStyle/>
          <a:p>
            <a:pPr algn="l"/>
            <a:r>
              <a:rPr lang="en-US" dirty="0">
                <a:latin typeface="Times New Roman" panose="02020603050405020304" pitchFamily="18" charset="0"/>
                <a:cs typeface="Times New Roman" panose="02020603050405020304" pitchFamily="18" charset="0"/>
              </a:rPr>
              <a:t>Ergogenics: the development of bike design</a:t>
            </a:r>
          </a:p>
        </p:txBody>
      </p:sp>
      <p:sp>
        <p:nvSpPr>
          <p:cNvPr id="3" name="Subtitle 2">
            <a:extLst>
              <a:ext uri="{FF2B5EF4-FFF2-40B4-BE49-F238E27FC236}">
                <a16:creationId xmlns:a16="http://schemas.microsoft.com/office/drawing/2014/main" id="{DF451ABF-FD6A-FE4C-BF68-62087168C676}"/>
              </a:ext>
            </a:extLst>
          </p:cNvPr>
          <p:cNvSpPr>
            <a:spLocks noGrp="1"/>
          </p:cNvSpPr>
          <p:nvPr>
            <p:ph type="subTitle" idx="1"/>
          </p:nvPr>
        </p:nvSpPr>
        <p:spPr>
          <a:xfrm>
            <a:off x="6529387" y="4779468"/>
            <a:ext cx="4645250" cy="1147863"/>
          </a:xfrm>
        </p:spPr>
        <p:txBody>
          <a:bodyPr anchor="t">
            <a:normAutofit/>
          </a:bodyPr>
          <a:lstStyle/>
          <a:p>
            <a:pPr algn="l"/>
            <a:endParaRPr lang="en-US" sz="2000" dirty="0"/>
          </a:p>
          <a:p>
            <a:pPr algn="l"/>
            <a:r>
              <a:rPr lang="en-US" dirty="0">
                <a:latin typeface="Times New Roman" panose="02020603050405020304" pitchFamily="18" charset="0"/>
                <a:cs typeface="Times New Roman" panose="02020603050405020304" pitchFamily="18" charset="0"/>
              </a:rPr>
              <a:t>Daisy Williams – 1601127</a:t>
            </a:r>
          </a:p>
          <a:p>
            <a:pPr algn="l"/>
            <a:endParaRPr lang="en-US" sz="2000" dirty="0"/>
          </a:p>
        </p:txBody>
      </p:sp>
      <p:sp>
        <p:nvSpPr>
          <p:cNvPr id="9" name="Freeform: Shape 8">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4BCBE2B2-E250-6547-86B8-64EEA6943CEE}"/>
              </a:ext>
            </a:extLst>
          </p:cNvPr>
          <p:cNvPicPr>
            <a:picLocks noChangeAspect="1"/>
          </p:cNvPicPr>
          <p:nvPr/>
        </p:nvPicPr>
        <p:blipFill rotWithShape="1">
          <a:blip r:embed="rId2"/>
          <a:srcRect l="26051" r="24758"/>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Tree>
    <p:extLst>
      <p:ext uri="{BB962C8B-B14F-4D97-AF65-F5344CB8AC3E}">
        <p14:creationId xmlns:p14="http://schemas.microsoft.com/office/powerpoint/2010/main" val="5076701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solidFill>
            <a:schemeClr val="tx1">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E7D1BC-7E49-5C44-8BE0-C191710E686D}"/>
              </a:ext>
            </a:extLst>
          </p:cNvPr>
          <p:cNvSpPr>
            <a:spLocks noGrp="1"/>
          </p:cNvSpPr>
          <p:nvPr>
            <p:ph type="title"/>
          </p:nvPr>
        </p:nvSpPr>
        <p:spPr>
          <a:xfrm>
            <a:off x="838200" y="894027"/>
            <a:ext cx="3494362" cy="4782873"/>
          </a:xfrm>
        </p:spPr>
        <p:txBody>
          <a:bodyPr>
            <a:normAutofit/>
          </a:bodyPr>
          <a:lstStyle/>
          <a:p>
            <a:pPr algn="r"/>
            <a:r>
              <a:rPr lang="en-US" dirty="0">
                <a:solidFill>
                  <a:schemeClr val="bg1"/>
                </a:solidFill>
                <a:latin typeface="Times New Roman" panose="02020603050405020304" pitchFamily="18" charset="0"/>
                <a:cs typeface="Times New Roman" panose="02020603050405020304" pitchFamily="18" charset="0"/>
              </a:rPr>
              <a:t>Contents page</a:t>
            </a:r>
          </a:p>
        </p:txBody>
      </p:sp>
      <p:cxnSp>
        <p:nvCxnSpPr>
          <p:cNvPr id="12" name="Straight Connector 11">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CDEC073-65FC-5E4B-93D7-CE01123E6F49}"/>
              </a:ext>
            </a:extLst>
          </p:cNvPr>
          <p:cNvSpPr>
            <a:spLocks noGrp="1"/>
          </p:cNvSpPr>
          <p:nvPr>
            <p:ph idx="1"/>
          </p:nvPr>
        </p:nvSpPr>
        <p:spPr>
          <a:xfrm>
            <a:off x="4976032" y="894027"/>
            <a:ext cx="6377768" cy="4782873"/>
          </a:xfrm>
        </p:spPr>
        <p:txBody>
          <a:bodyPr anchor="ctr">
            <a:normAutofit/>
          </a:bodyPr>
          <a:lstStyle/>
          <a:p>
            <a:r>
              <a:rPr lang="en-US" sz="2000" dirty="0">
                <a:solidFill>
                  <a:schemeClr val="bg1"/>
                </a:solidFill>
                <a:latin typeface="Times New Roman" panose="02020603050405020304" pitchFamily="18" charset="0"/>
                <a:cs typeface="Times New Roman" panose="02020603050405020304" pitchFamily="18" charset="0"/>
              </a:rPr>
              <a:t>Title page</a:t>
            </a:r>
          </a:p>
          <a:p>
            <a:r>
              <a:rPr lang="en-US" sz="2000" dirty="0">
                <a:solidFill>
                  <a:schemeClr val="bg1"/>
                </a:solidFill>
                <a:latin typeface="Times New Roman" panose="02020603050405020304" pitchFamily="18" charset="0"/>
                <a:cs typeface="Times New Roman" panose="02020603050405020304" pitchFamily="18" charset="0"/>
              </a:rPr>
              <a:t>Contents page</a:t>
            </a:r>
          </a:p>
          <a:p>
            <a:r>
              <a:rPr lang="en-US" sz="2000" dirty="0">
                <a:solidFill>
                  <a:schemeClr val="bg1"/>
                </a:solidFill>
                <a:latin typeface="Times New Roman" panose="02020603050405020304" pitchFamily="18" charset="0"/>
                <a:cs typeface="Times New Roman" panose="02020603050405020304" pitchFamily="18" charset="0"/>
              </a:rPr>
              <a:t>Aims</a:t>
            </a:r>
          </a:p>
          <a:p>
            <a:r>
              <a:rPr lang="en-US" sz="2000" dirty="0">
                <a:solidFill>
                  <a:schemeClr val="bg1"/>
                </a:solidFill>
                <a:latin typeface="Times New Roman" panose="02020603050405020304" pitchFamily="18" charset="0"/>
                <a:cs typeface="Times New Roman" panose="02020603050405020304" pitchFamily="18" charset="0"/>
              </a:rPr>
              <a:t>Introduction to ergogenics in cycling</a:t>
            </a:r>
          </a:p>
          <a:p>
            <a:r>
              <a:rPr lang="en-US" sz="2000" dirty="0">
                <a:solidFill>
                  <a:schemeClr val="bg1"/>
                </a:solidFill>
                <a:latin typeface="Times New Roman" panose="02020603050405020304" pitchFamily="18" charset="0"/>
                <a:cs typeface="Times New Roman" panose="02020603050405020304" pitchFamily="18" charset="0"/>
              </a:rPr>
              <a:t>The bicycle</a:t>
            </a:r>
          </a:p>
          <a:p>
            <a:r>
              <a:rPr lang="en-US" sz="2000" dirty="0">
                <a:solidFill>
                  <a:schemeClr val="bg1"/>
                </a:solidFill>
                <a:latin typeface="Times New Roman" panose="02020603050405020304" pitchFamily="18" charset="0"/>
                <a:cs typeface="Times New Roman" panose="02020603050405020304" pitchFamily="18" charset="0"/>
              </a:rPr>
              <a:t>Advances in technology</a:t>
            </a:r>
          </a:p>
          <a:p>
            <a:r>
              <a:rPr lang="en-US" sz="2000" dirty="0">
                <a:solidFill>
                  <a:schemeClr val="bg1"/>
                </a:solidFill>
                <a:latin typeface="Times New Roman" panose="02020603050405020304" pitchFamily="18" charset="0"/>
                <a:cs typeface="Times New Roman" panose="02020603050405020304" pitchFamily="18" charset="0"/>
              </a:rPr>
              <a:t>Influence of science</a:t>
            </a:r>
          </a:p>
          <a:p>
            <a:r>
              <a:rPr lang="en-US" sz="2000" dirty="0">
                <a:solidFill>
                  <a:schemeClr val="bg1"/>
                </a:solidFill>
                <a:latin typeface="Times New Roman" panose="02020603050405020304" pitchFamily="18" charset="0"/>
                <a:cs typeface="Times New Roman" panose="02020603050405020304" pitchFamily="18" charset="0"/>
              </a:rPr>
              <a:t>Literature review</a:t>
            </a:r>
          </a:p>
          <a:p>
            <a:r>
              <a:rPr lang="en-US" sz="2000" dirty="0">
                <a:solidFill>
                  <a:schemeClr val="bg1"/>
                </a:solidFill>
                <a:latin typeface="Times New Roman" panose="02020603050405020304" pitchFamily="18" charset="0"/>
                <a:cs typeface="Times New Roman" panose="02020603050405020304" pitchFamily="18" charset="0"/>
              </a:rPr>
              <a:t>Summary of evidence and application</a:t>
            </a:r>
          </a:p>
          <a:p>
            <a:r>
              <a:rPr lang="en-US" sz="2000" dirty="0">
                <a:solidFill>
                  <a:schemeClr val="bg1"/>
                </a:solidFill>
                <a:latin typeface="Times New Roman" panose="02020603050405020304" pitchFamily="18" charset="0"/>
                <a:cs typeface="Times New Roman" panose="02020603050405020304" pitchFamily="18" charset="0"/>
              </a:rPr>
              <a:t>Limitations</a:t>
            </a:r>
          </a:p>
          <a:p>
            <a:r>
              <a:rPr lang="en-US" sz="2000" dirty="0">
                <a:solidFill>
                  <a:schemeClr val="bg1"/>
                </a:solidFill>
                <a:latin typeface="Times New Roman" panose="02020603050405020304" pitchFamily="18" charset="0"/>
                <a:cs typeface="Times New Roman" panose="02020603050405020304" pitchFamily="18" charset="0"/>
              </a:rPr>
              <a:t>Case study</a:t>
            </a:r>
          </a:p>
          <a:p>
            <a:r>
              <a:rPr lang="en-US" sz="2000" dirty="0">
                <a:solidFill>
                  <a:schemeClr val="bg1"/>
                </a:solidFill>
                <a:latin typeface="Times New Roman" panose="02020603050405020304" pitchFamily="18" charset="0"/>
                <a:cs typeface="Times New Roman" panose="02020603050405020304" pitchFamily="18" charset="0"/>
              </a:rPr>
              <a:t>References</a:t>
            </a:r>
          </a:p>
          <a:p>
            <a:endParaRPr lang="en-US" sz="2400" dirty="0">
              <a:solidFill>
                <a:schemeClr val="bg1"/>
              </a:solidFill>
            </a:endParaRPr>
          </a:p>
        </p:txBody>
      </p:sp>
    </p:spTree>
    <p:extLst>
      <p:ext uri="{BB962C8B-B14F-4D97-AF65-F5344CB8AC3E}">
        <p14:creationId xmlns:p14="http://schemas.microsoft.com/office/powerpoint/2010/main" val="333107585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solidFill>
            <a:schemeClr val="tx1">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7A6082-A607-A645-B695-28936EDBCF09}"/>
              </a:ext>
            </a:extLst>
          </p:cNvPr>
          <p:cNvSpPr>
            <a:spLocks noGrp="1"/>
          </p:cNvSpPr>
          <p:nvPr>
            <p:ph type="title"/>
          </p:nvPr>
        </p:nvSpPr>
        <p:spPr>
          <a:xfrm>
            <a:off x="838200" y="894027"/>
            <a:ext cx="3494362" cy="4782873"/>
          </a:xfrm>
        </p:spPr>
        <p:txBody>
          <a:bodyPr>
            <a:normAutofit/>
          </a:bodyPr>
          <a:lstStyle/>
          <a:p>
            <a:pPr algn="r"/>
            <a:r>
              <a:rPr lang="en-US" dirty="0">
                <a:solidFill>
                  <a:schemeClr val="bg1"/>
                </a:solidFill>
              </a:rPr>
              <a:t>Aims </a:t>
            </a:r>
          </a:p>
        </p:txBody>
      </p:sp>
      <p:cxnSp>
        <p:nvCxnSpPr>
          <p:cNvPr id="12" name="Straight Connector 11">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F91392C-050F-6140-B8E5-8F9969A6C9EF}"/>
              </a:ext>
            </a:extLst>
          </p:cNvPr>
          <p:cNvSpPr>
            <a:spLocks noGrp="1"/>
          </p:cNvSpPr>
          <p:nvPr>
            <p:ph idx="1"/>
          </p:nvPr>
        </p:nvSpPr>
        <p:spPr>
          <a:xfrm>
            <a:off x="4976032" y="894027"/>
            <a:ext cx="6377768" cy="4782873"/>
          </a:xfrm>
        </p:spPr>
        <p:txBody>
          <a:bodyPr anchor="ctr">
            <a:normAutofit/>
          </a:bodyPr>
          <a:lstStyle/>
          <a:p>
            <a:pPr>
              <a:lnSpc>
                <a:spcPct val="100000"/>
              </a:lnSpc>
            </a:pPr>
            <a:r>
              <a:rPr lang="en-US" sz="2400" dirty="0">
                <a:solidFill>
                  <a:schemeClr val="bg1"/>
                </a:solidFill>
                <a:latin typeface="Times New Roman" panose="02020603050405020304" pitchFamily="18" charset="0"/>
                <a:cs typeface="Times New Roman" panose="02020603050405020304" pitchFamily="18" charset="0"/>
              </a:rPr>
              <a:t>To investigate the ergogenics of the bicycle</a:t>
            </a:r>
          </a:p>
          <a:p>
            <a:pPr>
              <a:lnSpc>
                <a:spcPct val="100000"/>
              </a:lnSpc>
            </a:pPr>
            <a:endParaRPr lang="en-US" sz="2400" dirty="0">
              <a:solidFill>
                <a:schemeClr val="bg1"/>
              </a:solidFill>
              <a:latin typeface="Times New Roman" panose="02020603050405020304" pitchFamily="18" charset="0"/>
              <a:cs typeface="Times New Roman" panose="02020603050405020304" pitchFamily="18" charset="0"/>
            </a:endParaRPr>
          </a:p>
          <a:p>
            <a:pPr>
              <a:lnSpc>
                <a:spcPct val="100000"/>
              </a:lnSpc>
            </a:pPr>
            <a:r>
              <a:rPr lang="en-US" sz="2400" dirty="0">
                <a:solidFill>
                  <a:schemeClr val="bg1"/>
                </a:solidFill>
                <a:latin typeface="Times New Roman" panose="02020603050405020304" pitchFamily="18" charset="0"/>
                <a:cs typeface="Times New Roman" panose="02020603050405020304" pitchFamily="18" charset="0"/>
              </a:rPr>
              <a:t>To discuss the advances in technology over the last few decades</a:t>
            </a:r>
          </a:p>
          <a:p>
            <a:pPr>
              <a:lnSpc>
                <a:spcPct val="100000"/>
              </a:lnSpc>
            </a:pPr>
            <a:endParaRPr lang="en-US" sz="2400" dirty="0">
              <a:solidFill>
                <a:schemeClr val="bg1"/>
              </a:solidFill>
              <a:latin typeface="Times New Roman" panose="02020603050405020304" pitchFamily="18" charset="0"/>
              <a:cs typeface="Times New Roman" panose="02020603050405020304" pitchFamily="18" charset="0"/>
            </a:endParaRPr>
          </a:p>
          <a:p>
            <a:pPr>
              <a:lnSpc>
                <a:spcPct val="100000"/>
              </a:lnSpc>
            </a:pPr>
            <a:r>
              <a:rPr lang="en-US" sz="2400" dirty="0">
                <a:solidFill>
                  <a:schemeClr val="bg1"/>
                </a:solidFill>
                <a:latin typeface="Times New Roman" panose="02020603050405020304" pitchFamily="18" charset="0"/>
                <a:cs typeface="Times New Roman" panose="02020603050405020304" pitchFamily="18" charset="0"/>
              </a:rPr>
              <a:t>To investigate how materials, design and science has evolved and adapted to improve performance</a:t>
            </a:r>
          </a:p>
          <a:p>
            <a:pPr marL="0" indent="0">
              <a:buNone/>
            </a:pPr>
            <a:endParaRPr lang="en-US" sz="2400" dirty="0">
              <a:solidFill>
                <a:schemeClr val="bg1"/>
              </a:solidFill>
            </a:endParaRPr>
          </a:p>
        </p:txBody>
      </p:sp>
    </p:spTree>
    <p:extLst>
      <p:ext uri="{BB962C8B-B14F-4D97-AF65-F5344CB8AC3E}">
        <p14:creationId xmlns:p14="http://schemas.microsoft.com/office/powerpoint/2010/main" val="333334248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solidFill>
            <a:schemeClr val="tx1">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C7C82C-7C62-5643-878F-0BE053EA539D}"/>
              </a:ext>
            </a:extLst>
          </p:cNvPr>
          <p:cNvSpPr>
            <a:spLocks noGrp="1"/>
          </p:cNvSpPr>
          <p:nvPr>
            <p:ph type="title"/>
          </p:nvPr>
        </p:nvSpPr>
        <p:spPr>
          <a:xfrm>
            <a:off x="838200" y="894027"/>
            <a:ext cx="3494362" cy="4782873"/>
          </a:xfrm>
        </p:spPr>
        <p:txBody>
          <a:bodyPr>
            <a:normAutofit/>
          </a:bodyPr>
          <a:lstStyle/>
          <a:p>
            <a:pPr algn="r"/>
            <a:r>
              <a:rPr lang="en-US">
                <a:solidFill>
                  <a:schemeClr val="bg1"/>
                </a:solidFill>
                <a:latin typeface="Times New Roman" panose="02020603050405020304" pitchFamily="18" charset="0"/>
                <a:cs typeface="Times New Roman" panose="02020603050405020304" pitchFamily="18" charset="0"/>
              </a:rPr>
              <a:t>Ergogenics in cycling</a:t>
            </a:r>
          </a:p>
        </p:txBody>
      </p:sp>
      <p:cxnSp>
        <p:nvCxnSpPr>
          <p:cNvPr id="12" name="Straight Connector 11">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155F9B6-DC28-E84E-8D81-3C8688725CC7}"/>
              </a:ext>
            </a:extLst>
          </p:cNvPr>
          <p:cNvSpPr>
            <a:spLocks noGrp="1"/>
          </p:cNvSpPr>
          <p:nvPr>
            <p:ph idx="1"/>
          </p:nvPr>
        </p:nvSpPr>
        <p:spPr>
          <a:xfrm>
            <a:off x="4976032" y="894027"/>
            <a:ext cx="6377768" cy="4782873"/>
          </a:xfrm>
        </p:spPr>
        <p:txBody>
          <a:bodyPr anchor="ctr">
            <a:normAutofit/>
          </a:bodyPr>
          <a:lstStyle/>
          <a:p>
            <a:pPr marL="0" indent="0">
              <a:buNone/>
            </a:pPr>
            <a:endParaRPr lang="en-US" sz="2400">
              <a:solidFill>
                <a:schemeClr val="bg1"/>
              </a:solidFill>
            </a:endParaRPr>
          </a:p>
          <a:p>
            <a:pPr marL="0" indent="0">
              <a:buNone/>
            </a:pPr>
            <a:r>
              <a:rPr lang="en-GB" sz="2400" i="1">
                <a:solidFill>
                  <a:schemeClr val="bg1"/>
                </a:solidFill>
                <a:latin typeface="Times New Roman" panose="02020603050405020304" pitchFamily="18" charset="0"/>
                <a:cs typeface="Times New Roman" panose="02020603050405020304" pitchFamily="18" charset="0"/>
              </a:rPr>
              <a:t>“In the context of sport, an ergogenic aid can be broadly defined as a technique or substance used for the purpose of enhancing performance. Ergogenic aids have been classified as nutritional, pharmacologic, physiologic, or psychologic and range from use of accepted techniques such as carbohydrate loading to illegal and unsafe approaches such as anabolic-androgenic steroid use.”</a:t>
            </a:r>
          </a:p>
          <a:p>
            <a:pPr marL="0" indent="0">
              <a:buNone/>
            </a:pPr>
            <a:endParaRPr lang="en-GB" sz="2400" i="1">
              <a:solidFill>
                <a:schemeClr val="bg1"/>
              </a:solidFill>
              <a:latin typeface="Times New Roman" panose="02020603050405020304" pitchFamily="18" charset="0"/>
              <a:cs typeface="Times New Roman" panose="02020603050405020304" pitchFamily="18" charset="0"/>
            </a:endParaRPr>
          </a:p>
          <a:p>
            <a:pPr marL="0" indent="0">
              <a:buNone/>
            </a:pPr>
            <a:r>
              <a:rPr lang="en-GB" sz="2400">
                <a:solidFill>
                  <a:schemeClr val="bg1"/>
                </a:solidFill>
                <a:latin typeface="Times New Roman" panose="02020603050405020304" pitchFamily="18" charset="0"/>
                <a:cs typeface="Times New Roman" panose="02020603050405020304" pitchFamily="18" charset="0"/>
              </a:rPr>
              <a:t>Thein, Thein and Landry, (1995)</a:t>
            </a:r>
            <a:endParaRPr lang="en-US" sz="2400" i="1">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3724589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1960508-28D1-BD42-896B-D3C8DCC7EE50}"/>
              </a:ext>
            </a:extLst>
          </p:cNvPr>
          <p:cNvSpPr>
            <a:spLocks noGrp="1"/>
          </p:cNvSpPr>
          <p:nvPr>
            <p:ph type="title"/>
          </p:nvPr>
        </p:nvSpPr>
        <p:spPr>
          <a:xfrm>
            <a:off x="2311147" y="365760"/>
            <a:ext cx="7569706" cy="1288238"/>
          </a:xfrm>
        </p:spPr>
        <p:txBody>
          <a:bodyPr anchor="ctr">
            <a:normAutofit/>
          </a:bodyPr>
          <a:lstStyle/>
          <a:p>
            <a:pPr algn="ctr"/>
            <a:r>
              <a:rPr lang="en-US" dirty="0">
                <a:latin typeface="Times New Roman" panose="02020603050405020304" pitchFamily="18" charset="0"/>
                <a:cs typeface="Times New Roman" panose="02020603050405020304" pitchFamily="18" charset="0"/>
              </a:rPr>
              <a:t>The bicycle</a:t>
            </a:r>
          </a:p>
        </p:txBody>
      </p:sp>
      <p:sp>
        <p:nvSpPr>
          <p:cNvPr id="3" name="Content Placeholder 2">
            <a:extLst>
              <a:ext uri="{FF2B5EF4-FFF2-40B4-BE49-F238E27FC236}">
                <a16:creationId xmlns:a16="http://schemas.microsoft.com/office/drawing/2014/main" id="{755D37B7-DB60-F341-9473-FE1ED361A7BA}"/>
              </a:ext>
            </a:extLst>
          </p:cNvPr>
          <p:cNvSpPr>
            <a:spLocks noGrp="1"/>
          </p:cNvSpPr>
          <p:nvPr>
            <p:ph idx="1"/>
          </p:nvPr>
        </p:nvSpPr>
        <p:spPr>
          <a:xfrm>
            <a:off x="2165568" y="1653998"/>
            <a:ext cx="7860863" cy="4024884"/>
          </a:xfrm>
        </p:spPr>
        <p:txBody>
          <a:bodyPr anchor="t">
            <a:noAutofit/>
          </a:bodyPr>
          <a:lstStyle/>
          <a:p>
            <a:r>
              <a:rPr lang="en-GB" sz="2200" dirty="0">
                <a:latin typeface="Times New Roman" panose="02020603050405020304" pitchFamily="18" charset="0"/>
                <a:cs typeface="Times New Roman" panose="02020603050405020304" pitchFamily="18" charset="0"/>
              </a:rPr>
              <a:t>With the improvement of living standards, the design requirements of bicycles has moved from its past significant role in the transportation field to its potential in today’s sporting performance.</a:t>
            </a:r>
          </a:p>
          <a:p>
            <a:endParaRPr lang="en-GB" sz="2200" dirty="0">
              <a:latin typeface="Times New Roman" panose="02020603050405020304" pitchFamily="18" charset="0"/>
              <a:cs typeface="Times New Roman" panose="02020603050405020304" pitchFamily="18" charset="0"/>
            </a:endParaRPr>
          </a:p>
          <a:p>
            <a:r>
              <a:rPr lang="en-GB" sz="2200" dirty="0">
                <a:latin typeface="Times New Roman" panose="02020603050405020304" pitchFamily="18" charset="0"/>
                <a:cs typeface="Times New Roman" panose="02020603050405020304" pitchFamily="18" charset="0"/>
              </a:rPr>
              <a:t>Accordingly, customized design has become a trend in the development of bicycles in recent years. The comfort of riding a bike is an important factor that should be given serious consideration when developing a bicycle (Hsiao, Chen and </a:t>
            </a:r>
            <a:r>
              <a:rPr lang="en-GB" sz="2200" dirty="0" err="1">
                <a:latin typeface="Times New Roman" panose="02020603050405020304" pitchFamily="18" charset="0"/>
                <a:cs typeface="Times New Roman" panose="02020603050405020304" pitchFamily="18" charset="0"/>
              </a:rPr>
              <a:t>Leng</a:t>
            </a:r>
            <a:r>
              <a:rPr lang="en-GB" sz="2200" dirty="0">
                <a:latin typeface="Times New Roman" panose="02020603050405020304" pitchFamily="18" charset="0"/>
                <a:cs typeface="Times New Roman" panose="02020603050405020304" pitchFamily="18" charset="0"/>
              </a:rPr>
              <a:t>, 2015). </a:t>
            </a:r>
          </a:p>
          <a:p>
            <a:endParaRPr lang="en-GB" sz="2200" dirty="0">
              <a:latin typeface="Times New Roman" panose="02020603050405020304" pitchFamily="18" charset="0"/>
              <a:cs typeface="Times New Roman" panose="02020603050405020304" pitchFamily="18" charset="0"/>
            </a:endParaRPr>
          </a:p>
          <a:p>
            <a:r>
              <a:rPr lang="en-US" sz="2200" dirty="0">
                <a:latin typeface="Times New Roman" panose="02020603050405020304" pitchFamily="18" charset="0"/>
                <a:cs typeface="Times New Roman" panose="02020603050405020304" pitchFamily="18" charset="0"/>
              </a:rPr>
              <a:t>Technological advances in biomechanics and analysis of posture has increased both performance and comfort of all abilities. </a:t>
            </a:r>
          </a:p>
        </p:txBody>
      </p:sp>
    </p:spTree>
    <p:extLst>
      <p:ext uri="{BB962C8B-B14F-4D97-AF65-F5344CB8AC3E}">
        <p14:creationId xmlns:p14="http://schemas.microsoft.com/office/powerpoint/2010/main" val="142228197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solidFill>
            <a:schemeClr val="tx1">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1786EE-AE6D-C74D-92BB-81DDA6EB72A2}"/>
              </a:ext>
            </a:extLst>
          </p:cNvPr>
          <p:cNvSpPr>
            <a:spLocks noGrp="1"/>
          </p:cNvSpPr>
          <p:nvPr>
            <p:ph type="title"/>
          </p:nvPr>
        </p:nvSpPr>
        <p:spPr>
          <a:xfrm>
            <a:off x="838200" y="894027"/>
            <a:ext cx="3494362" cy="4782873"/>
          </a:xfrm>
        </p:spPr>
        <p:txBody>
          <a:bodyPr>
            <a:normAutofit/>
          </a:bodyPr>
          <a:lstStyle/>
          <a:p>
            <a:pPr algn="r"/>
            <a:r>
              <a:rPr lang="en-US" dirty="0">
                <a:solidFill>
                  <a:schemeClr val="bg1"/>
                </a:solidFill>
                <a:latin typeface="Times New Roman" panose="02020603050405020304" pitchFamily="18" charset="0"/>
                <a:cs typeface="Times New Roman" panose="02020603050405020304" pitchFamily="18" charset="0"/>
              </a:rPr>
              <a:t>Advances in technology</a:t>
            </a:r>
          </a:p>
        </p:txBody>
      </p:sp>
      <p:cxnSp>
        <p:nvCxnSpPr>
          <p:cNvPr id="12" name="Straight Connector 11">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7437334-F3D5-FF42-8984-C4C823567721}"/>
              </a:ext>
            </a:extLst>
          </p:cNvPr>
          <p:cNvSpPr>
            <a:spLocks noGrp="1"/>
          </p:cNvSpPr>
          <p:nvPr>
            <p:ph idx="1"/>
          </p:nvPr>
        </p:nvSpPr>
        <p:spPr>
          <a:xfrm>
            <a:off x="4976032" y="894027"/>
            <a:ext cx="6377768" cy="4782873"/>
          </a:xfrm>
        </p:spPr>
        <p:txBody>
          <a:bodyPr anchor="ctr">
            <a:normAutofit fontScale="92500"/>
          </a:bodyPr>
          <a:lstStyle/>
          <a:p>
            <a:endParaRPr lang="en-US" sz="2400" dirty="0">
              <a:solidFill>
                <a:schemeClr val="bg1"/>
              </a:solidFill>
              <a:latin typeface="Times New Roman" panose="02020603050405020304" pitchFamily="18" charset="0"/>
              <a:cs typeface="Times New Roman" panose="02020603050405020304" pitchFamily="18" charset="0"/>
            </a:endParaRP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Solid disc wheels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Aerodynamics  </a:t>
            </a:r>
            <a:r>
              <a:rPr lang="en-GB" sz="2200" dirty="0">
                <a:solidFill>
                  <a:schemeClr val="bg1"/>
                </a:solidFill>
                <a:latin typeface="Times New Roman" panose="02020603050405020304" pitchFamily="18" charset="0"/>
                <a:cs typeface="Times New Roman" panose="02020603050405020304" pitchFamily="18" charset="0"/>
              </a:rPr>
              <a:t>(</a:t>
            </a:r>
            <a:r>
              <a:rPr lang="en-GB" sz="2200" dirty="0" err="1">
                <a:solidFill>
                  <a:schemeClr val="bg1"/>
                </a:solidFill>
                <a:latin typeface="Times New Roman" panose="02020603050405020304" pitchFamily="18" charset="0"/>
                <a:cs typeface="Times New Roman" panose="02020603050405020304" pitchFamily="18" charset="0"/>
              </a:rPr>
              <a:t>Fintelman</a:t>
            </a:r>
            <a:r>
              <a:rPr lang="en-GB" sz="2200" dirty="0">
                <a:solidFill>
                  <a:schemeClr val="bg1"/>
                </a:solidFill>
                <a:latin typeface="Times New Roman" panose="02020603050405020304" pitchFamily="18" charset="0"/>
                <a:cs typeface="Times New Roman" panose="02020603050405020304" pitchFamily="18" charset="0"/>
              </a:rPr>
              <a:t>, Sterling, </a:t>
            </a:r>
            <a:r>
              <a:rPr lang="en-GB" sz="2200" dirty="0" err="1">
                <a:solidFill>
                  <a:schemeClr val="bg1"/>
                </a:solidFill>
                <a:latin typeface="Times New Roman" panose="02020603050405020304" pitchFamily="18" charset="0"/>
                <a:cs typeface="Times New Roman" panose="02020603050405020304" pitchFamily="18" charset="0"/>
              </a:rPr>
              <a:t>Hemida</a:t>
            </a:r>
            <a:r>
              <a:rPr lang="en-GB" sz="2200" dirty="0">
                <a:solidFill>
                  <a:schemeClr val="bg1"/>
                </a:solidFill>
                <a:latin typeface="Times New Roman" panose="02020603050405020304" pitchFamily="18" charset="0"/>
                <a:cs typeface="Times New Roman" panose="02020603050405020304" pitchFamily="18" charset="0"/>
              </a:rPr>
              <a:t> and Li, 2014)</a:t>
            </a:r>
            <a:endParaRPr lang="en-US" sz="2200" dirty="0">
              <a:solidFill>
                <a:schemeClr val="bg1"/>
              </a:solidFill>
              <a:latin typeface="Times New Roman" panose="02020603050405020304" pitchFamily="18" charset="0"/>
              <a:cs typeface="Times New Roman" panose="02020603050405020304" pitchFamily="18" charset="0"/>
            </a:endParaRPr>
          </a:p>
          <a:p>
            <a:pPr marL="0" indent="0">
              <a:buNone/>
            </a:pPr>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Saddle pressure mapping </a:t>
            </a:r>
          </a:p>
          <a:p>
            <a:endParaRPr lang="en-US" sz="2400"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Time trial suits </a:t>
            </a:r>
          </a:p>
          <a:p>
            <a:endParaRPr lang="en-US" sz="2400" dirty="0">
              <a:solidFill>
                <a:schemeClr val="bg1"/>
              </a:solidFill>
              <a:latin typeface="Times New Roman" panose="02020603050405020304" pitchFamily="18" charset="0"/>
              <a:cs typeface="Times New Roman" panose="02020603050405020304" pitchFamily="18" charset="0"/>
            </a:endParaRPr>
          </a:p>
          <a:p>
            <a:r>
              <a:rPr lang="en-GB" sz="2400" dirty="0">
                <a:solidFill>
                  <a:schemeClr val="bg1"/>
                </a:solidFill>
                <a:latin typeface="Times New Roman" panose="02020603050405020304" pitchFamily="18" charset="0"/>
                <a:cs typeface="Times New Roman" panose="02020603050405020304" pitchFamily="18" charset="0"/>
              </a:rPr>
              <a:t>Human computer-aided motion capture</a:t>
            </a:r>
          </a:p>
          <a:p>
            <a:endParaRPr lang="en-GB" sz="2400" dirty="0">
              <a:solidFill>
                <a:schemeClr val="bg1"/>
              </a:solidFill>
              <a:latin typeface="Times New Roman" panose="02020603050405020304" pitchFamily="18" charset="0"/>
              <a:cs typeface="Times New Roman" panose="02020603050405020304" pitchFamily="18" charset="0"/>
            </a:endParaRPr>
          </a:p>
          <a:p>
            <a:endParaRPr lang="en-US" sz="2400" dirty="0">
              <a:solidFill>
                <a:schemeClr val="bg1"/>
              </a:solidFill>
              <a:latin typeface="Times New Roman" panose="02020603050405020304" pitchFamily="18" charset="0"/>
              <a:cs typeface="Times New Roman" panose="02020603050405020304" pitchFamily="18" charset="0"/>
            </a:endParaRPr>
          </a:p>
          <a:p>
            <a:endParaRPr lang="en-US" sz="2400" dirty="0">
              <a:solidFill>
                <a:schemeClr val="bg1"/>
              </a:solidFill>
            </a:endParaRPr>
          </a:p>
        </p:txBody>
      </p:sp>
    </p:spTree>
    <p:extLst>
      <p:ext uri="{BB962C8B-B14F-4D97-AF65-F5344CB8AC3E}">
        <p14:creationId xmlns:p14="http://schemas.microsoft.com/office/powerpoint/2010/main" val="1818580968"/>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017916A-6251-4F45-9559-1A8112AB414A}"/>
              </a:ext>
            </a:extLst>
          </p:cNvPr>
          <p:cNvPicPr>
            <a:picLocks noChangeAspect="1"/>
          </p:cNvPicPr>
          <p:nvPr/>
        </p:nvPicPr>
        <p:blipFill rotWithShape="1">
          <a:blip r:embed="rId2"/>
          <a:srcRect l="16242" r="17389"/>
          <a:stretch/>
        </p:blipFill>
        <p:spPr>
          <a:xfrm>
            <a:off x="20" y="10"/>
            <a:ext cx="4003019" cy="3388883"/>
          </a:xfrm>
          <a:prstGeom prst="rect">
            <a:avLst/>
          </a:prstGeom>
        </p:spPr>
      </p:pic>
      <p:pic>
        <p:nvPicPr>
          <p:cNvPr id="4" name="Picture 3">
            <a:extLst>
              <a:ext uri="{FF2B5EF4-FFF2-40B4-BE49-F238E27FC236}">
                <a16:creationId xmlns:a16="http://schemas.microsoft.com/office/drawing/2014/main" id="{02C22FC0-4742-5E4C-A6F2-D55F33C31E0A}"/>
              </a:ext>
            </a:extLst>
          </p:cNvPr>
          <p:cNvPicPr>
            <a:picLocks noChangeAspect="1"/>
          </p:cNvPicPr>
          <p:nvPr/>
        </p:nvPicPr>
        <p:blipFill rotWithShape="1">
          <a:blip r:embed="rId3"/>
          <a:srcRect l="4950" r="23274" b="-1"/>
          <a:stretch/>
        </p:blipFill>
        <p:spPr>
          <a:xfrm>
            <a:off x="20" y="3469102"/>
            <a:ext cx="4003019" cy="3388893"/>
          </a:xfrm>
          <a:prstGeom prst="rect">
            <a:avLst/>
          </a:prstGeom>
        </p:spPr>
      </p:pic>
      <p:pic>
        <p:nvPicPr>
          <p:cNvPr id="7" name="Picture 6">
            <a:extLst>
              <a:ext uri="{FF2B5EF4-FFF2-40B4-BE49-F238E27FC236}">
                <a16:creationId xmlns:a16="http://schemas.microsoft.com/office/drawing/2014/main" id="{0920C310-AD47-2746-A2FB-EC204FD48DC6}"/>
              </a:ext>
            </a:extLst>
          </p:cNvPr>
          <p:cNvPicPr>
            <a:picLocks noChangeAspect="1"/>
          </p:cNvPicPr>
          <p:nvPr/>
        </p:nvPicPr>
        <p:blipFill rotWithShape="1">
          <a:blip r:embed="rId4"/>
          <a:srcRect l="12205" r="2659"/>
          <a:stretch/>
        </p:blipFill>
        <p:spPr>
          <a:xfrm>
            <a:off x="4094479" y="10"/>
            <a:ext cx="4014047" cy="6857990"/>
          </a:xfrm>
          <a:prstGeom prst="rect">
            <a:avLst/>
          </a:prstGeom>
        </p:spPr>
      </p:pic>
      <p:pic>
        <p:nvPicPr>
          <p:cNvPr id="8" name="Picture 7">
            <a:extLst>
              <a:ext uri="{FF2B5EF4-FFF2-40B4-BE49-F238E27FC236}">
                <a16:creationId xmlns:a16="http://schemas.microsoft.com/office/drawing/2014/main" id="{1497A40B-B672-8A4F-9CB7-B867DB92DE28}"/>
              </a:ext>
            </a:extLst>
          </p:cNvPr>
          <p:cNvPicPr>
            <a:picLocks noChangeAspect="1"/>
          </p:cNvPicPr>
          <p:nvPr/>
        </p:nvPicPr>
        <p:blipFill rotWithShape="1">
          <a:blip r:embed="rId5"/>
          <a:srcRect l="17271" r="16473" b="2"/>
          <a:stretch/>
        </p:blipFill>
        <p:spPr>
          <a:xfrm>
            <a:off x="8188960" y="10"/>
            <a:ext cx="4003039" cy="3383270"/>
          </a:xfrm>
          <a:prstGeom prst="rect">
            <a:avLst/>
          </a:prstGeom>
        </p:spPr>
      </p:pic>
      <p:pic>
        <p:nvPicPr>
          <p:cNvPr id="5" name="Picture 4">
            <a:extLst>
              <a:ext uri="{FF2B5EF4-FFF2-40B4-BE49-F238E27FC236}">
                <a16:creationId xmlns:a16="http://schemas.microsoft.com/office/drawing/2014/main" id="{9C9047F8-5737-6A44-B487-8B814191AC41}"/>
              </a:ext>
            </a:extLst>
          </p:cNvPr>
          <p:cNvPicPr>
            <a:picLocks noChangeAspect="1"/>
          </p:cNvPicPr>
          <p:nvPr/>
        </p:nvPicPr>
        <p:blipFill rotWithShape="1">
          <a:blip r:embed="rId6"/>
          <a:srcRect l="17542" r="-2" b="-2"/>
          <a:stretch/>
        </p:blipFill>
        <p:spPr>
          <a:xfrm>
            <a:off x="8199966" y="3469102"/>
            <a:ext cx="3992034" cy="3388893"/>
          </a:xfrm>
          <a:prstGeom prst="rect">
            <a:avLst/>
          </a:prstGeom>
        </p:spPr>
      </p:pic>
    </p:spTree>
    <p:extLst>
      <p:ext uri="{BB962C8B-B14F-4D97-AF65-F5344CB8AC3E}">
        <p14:creationId xmlns:p14="http://schemas.microsoft.com/office/powerpoint/2010/main" val="16416404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17">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75507645-F91B-E946-9F02-069B75B6CF69}"/>
              </a:ext>
            </a:extLst>
          </p:cNvPr>
          <p:cNvPicPr>
            <a:picLocks noChangeAspect="1"/>
          </p:cNvPicPr>
          <p:nvPr/>
        </p:nvPicPr>
        <p:blipFill rotWithShape="1">
          <a:blip r:embed="rId2">
            <a:alphaModFix amt="35000"/>
          </a:blip>
          <a:srcRect t="812" b="14918"/>
          <a:stretch/>
        </p:blipFill>
        <p:spPr>
          <a:xfrm>
            <a:off x="20" y="1"/>
            <a:ext cx="12191980" cy="6857999"/>
          </a:xfrm>
          <a:prstGeom prst="rect">
            <a:avLst/>
          </a:prstGeom>
        </p:spPr>
      </p:pic>
      <p:sp>
        <p:nvSpPr>
          <p:cNvPr id="2" name="Title 1">
            <a:extLst>
              <a:ext uri="{FF2B5EF4-FFF2-40B4-BE49-F238E27FC236}">
                <a16:creationId xmlns:a16="http://schemas.microsoft.com/office/drawing/2014/main" id="{3BCC3ADA-F424-B342-B2D1-33EC6FA632D3}"/>
              </a:ext>
            </a:extLst>
          </p:cNvPr>
          <p:cNvSpPr>
            <a:spLocks noGrp="1"/>
          </p:cNvSpPr>
          <p:nvPr>
            <p:ph type="title"/>
          </p:nvPr>
        </p:nvSpPr>
        <p:spPr>
          <a:xfrm>
            <a:off x="838201" y="1065862"/>
            <a:ext cx="3313164" cy="4726276"/>
          </a:xfrm>
        </p:spPr>
        <p:txBody>
          <a:bodyPr>
            <a:normAutofit/>
          </a:bodyPr>
          <a:lstStyle/>
          <a:p>
            <a:pPr algn="r"/>
            <a:r>
              <a:rPr lang="en-US" sz="4000" dirty="0">
                <a:solidFill>
                  <a:srgbClr val="FFFFFF"/>
                </a:solidFill>
                <a:latin typeface="Times New Roman" panose="02020603050405020304" pitchFamily="18" charset="0"/>
                <a:cs typeface="Times New Roman" panose="02020603050405020304" pitchFamily="18" charset="0"/>
              </a:rPr>
              <a:t>Influence of science</a:t>
            </a:r>
          </a:p>
        </p:txBody>
      </p:sp>
      <p:cxnSp>
        <p:nvCxnSpPr>
          <p:cNvPr id="23" name="Straight Connector 19">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0" name="Content Placeholder 7">
            <a:extLst>
              <a:ext uri="{FF2B5EF4-FFF2-40B4-BE49-F238E27FC236}">
                <a16:creationId xmlns:a16="http://schemas.microsoft.com/office/drawing/2014/main" id="{4A51E93E-889F-4709-B04D-656DFFE80B68}"/>
              </a:ext>
            </a:extLst>
          </p:cNvPr>
          <p:cNvSpPr>
            <a:spLocks noGrp="1"/>
          </p:cNvSpPr>
          <p:nvPr>
            <p:ph idx="1"/>
          </p:nvPr>
        </p:nvSpPr>
        <p:spPr>
          <a:xfrm>
            <a:off x="5877274" y="834189"/>
            <a:ext cx="5744685" cy="5503380"/>
          </a:xfrm>
        </p:spPr>
        <p:txBody>
          <a:bodyPr anchor="ctr">
            <a:normAutofit/>
          </a:bodyPr>
          <a:lstStyle/>
          <a:p>
            <a:r>
              <a:rPr lang="en-US" sz="2000" dirty="0">
                <a:solidFill>
                  <a:srgbClr val="FFFFFF"/>
                </a:solidFill>
                <a:latin typeface="Times New Roman" panose="02020603050405020304" pitchFamily="18" charset="0"/>
                <a:cs typeface="Times New Roman" panose="02020603050405020304" pitchFamily="18" charset="0"/>
              </a:rPr>
              <a:t>In 1985, Bernard </a:t>
            </a:r>
            <a:r>
              <a:rPr lang="en-US" sz="2000" dirty="0" err="1">
                <a:solidFill>
                  <a:srgbClr val="FFFFFF"/>
                </a:solidFill>
                <a:latin typeface="Times New Roman" panose="02020603050405020304" pitchFamily="18" charset="0"/>
                <a:cs typeface="Times New Roman" panose="02020603050405020304" pitchFamily="18" charset="0"/>
              </a:rPr>
              <a:t>Hinault</a:t>
            </a:r>
            <a:r>
              <a:rPr lang="en-US" sz="2000" dirty="0">
                <a:solidFill>
                  <a:srgbClr val="FFFFFF"/>
                </a:solidFill>
                <a:latin typeface="Times New Roman" panose="02020603050405020304" pitchFamily="18" charset="0"/>
                <a:cs typeface="Times New Roman" panose="02020603050405020304" pitchFamily="18" charset="0"/>
              </a:rPr>
              <a:t> tried to maintain long-term popularity of the use of clipless pedals by winning the Tour de France </a:t>
            </a:r>
          </a:p>
          <a:p>
            <a:endParaRPr lang="en-US" sz="2000" dirty="0">
              <a:solidFill>
                <a:srgbClr val="FFFFFF"/>
              </a:solidFill>
              <a:latin typeface="Times New Roman" panose="02020603050405020304" pitchFamily="18" charset="0"/>
              <a:cs typeface="Times New Roman" panose="02020603050405020304" pitchFamily="18" charset="0"/>
            </a:endParaRPr>
          </a:p>
          <a:p>
            <a:r>
              <a:rPr lang="en-US" sz="2000" dirty="0">
                <a:solidFill>
                  <a:srgbClr val="FFFFFF"/>
                </a:solidFill>
                <a:latin typeface="Times New Roman" panose="02020603050405020304" pitchFamily="18" charset="0"/>
                <a:cs typeface="Times New Roman" panose="02020603050405020304" pitchFamily="18" charset="0"/>
              </a:rPr>
              <a:t>It was during this time that huge advances were being observed in aerodynamic science</a:t>
            </a:r>
          </a:p>
          <a:p>
            <a:endParaRPr lang="en-US" sz="2000" dirty="0">
              <a:solidFill>
                <a:srgbClr val="FFFFFF"/>
              </a:solidFill>
              <a:latin typeface="Times New Roman" panose="02020603050405020304" pitchFamily="18" charset="0"/>
              <a:cs typeface="Times New Roman" panose="02020603050405020304" pitchFamily="18" charset="0"/>
            </a:endParaRPr>
          </a:p>
          <a:p>
            <a:r>
              <a:rPr lang="en-US" sz="2000" dirty="0">
                <a:solidFill>
                  <a:srgbClr val="FFFFFF"/>
                </a:solidFill>
                <a:latin typeface="Times New Roman" panose="02020603050405020304" pitchFamily="18" charset="0"/>
                <a:cs typeface="Times New Roman" panose="02020603050405020304" pitchFamily="18" charset="0"/>
              </a:rPr>
              <a:t>2009 – Shimano Di2 electronic </a:t>
            </a:r>
            <a:r>
              <a:rPr lang="en-US" sz="2000" dirty="0" err="1">
                <a:solidFill>
                  <a:srgbClr val="FFFFFF"/>
                </a:solidFill>
                <a:latin typeface="Times New Roman" panose="02020603050405020304" pitchFamily="18" charset="0"/>
                <a:cs typeface="Times New Roman" panose="02020603050405020304" pitchFamily="18" charset="0"/>
              </a:rPr>
              <a:t>groupset</a:t>
            </a:r>
            <a:r>
              <a:rPr lang="en-US" sz="2000" dirty="0">
                <a:solidFill>
                  <a:srgbClr val="FFFFFF"/>
                </a:solidFill>
                <a:latin typeface="Times New Roman" panose="02020603050405020304" pitchFamily="18" charset="0"/>
                <a:cs typeface="Times New Roman" panose="02020603050405020304" pitchFamily="18" charset="0"/>
              </a:rPr>
              <a:t> first introduced in the </a:t>
            </a:r>
            <a:r>
              <a:rPr lang="en-US" sz="2000" dirty="0" err="1">
                <a:solidFill>
                  <a:srgbClr val="FFFFFF"/>
                </a:solidFill>
                <a:latin typeface="Times New Roman" panose="02020603050405020304" pitchFamily="18" charset="0"/>
                <a:cs typeface="Times New Roman" panose="02020603050405020304" pitchFamily="18" charset="0"/>
              </a:rPr>
              <a:t>peleton</a:t>
            </a:r>
            <a:r>
              <a:rPr lang="en-US" sz="2000" dirty="0">
                <a:solidFill>
                  <a:srgbClr val="FFFFFF"/>
                </a:solidFill>
                <a:latin typeface="Times New Roman" panose="02020603050405020304" pitchFamily="18" charset="0"/>
                <a:cs typeface="Times New Roman" panose="02020603050405020304" pitchFamily="18" charset="0"/>
              </a:rPr>
              <a:t> (Tour of California)</a:t>
            </a:r>
          </a:p>
          <a:p>
            <a:endParaRPr lang="en-US" sz="2000" dirty="0">
              <a:solidFill>
                <a:srgbClr val="FFFFFF"/>
              </a:solidFill>
              <a:latin typeface="Times New Roman" panose="02020603050405020304" pitchFamily="18" charset="0"/>
              <a:cs typeface="Times New Roman" panose="02020603050405020304" pitchFamily="18" charset="0"/>
            </a:endParaRPr>
          </a:p>
          <a:p>
            <a:r>
              <a:rPr lang="en-US" sz="2000" dirty="0">
                <a:solidFill>
                  <a:srgbClr val="FFFFFF"/>
                </a:solidFill>
                <a:latin typeface="Times New Roman" panose="02020603050405020304" pitchFamily="18" charset="0"/>
                <a:cs typeface="Times New Roman" panose="02020603050405020304" pitchFamily="18" charset="0"/>
              </a:rPr>
              <a:t>However, one of the biggest factors that either encourages advances in cycling or diminishes it, is the Union </a:t>
            </a:r>
            <a:r>
              <a:rPr lang="en-US" sz="2000" dirty="0" err="1">
                <a:solidFill>
                  <a:srgbClr val="FFFFFF"/>
                </a:solidFill>
                <a:latin typeface="Times New Roman" panose="02020603050405020304" pitchFamily="18" charset="0"/>
                <a:cs typeface="Times New Roman" panose="02020603050405020304" pitchFamily="18" charset="0"/>
              </a:rPr>
              <a:t>Cycliste</a:t>
            </a:r>
            <a:r>
              <a:rPr lang="en-US" sz="2000" dirty="0">
                <a:solidFill>
                  <a:srgbClr val="FFFFFF"/>
                </a:solidFill>
                <a:latin typeface="Times New Roman" panose="02020603050405020304" pitchFamily="18" charset="0"/>
                <a:cs typeface="Times New Roman" panose="02020603050405020304" pitchFamily="18" charset="0"/>
              </a:rPr>
              <a:t> International (UCI). </a:t>
            </a:r>
          </a:p>
          <a:p>
            <a:endParaRPr lang="en-US" sz="2000" dirty="0">
              <a:solidFill>
                <a:srgbClr val="FFFFFF"/>
              </a:solidFill>
              <a:latin typeface="Times New Roman" panose="02020603050405020304" pitchFamily="18" charset="0"/>
              <a:cs typeface="Times New Roman" panose="02020603050405020304" pitchFamily="18" charset="0"/>
            </a:endParaRPr>
          </a:p>
          <a:p>
            <a:r>
              <a:rPr lang="en-US" sz="2000" dirty="0">
                <a:solidFill>
                  <a:srgbClr val="FFFFFF"/>
                </a:solidFill>
                <a:latin typeface="Times New Roman" panose="02020603050405020304" pitchFamily="18" charset="0"/>
                <a:cs typeface="Times New Roman" panose="02020603050405020304" pitchFamily="18" charset="0"/>
              </a:rPr>
              <a:t>The UCI maintains that the governing body is there to encourage and regulate safe, fair bicycles.  </a:t>
            </a:r>
          </a:p>
          <a:p>
            <a:endParaRPr lang="en-US" sz="2000" dirty="0">
              <a:solidFill>
                <a:srgbClr val="FFFFFF"/>
              </a:solidFill>
            </a:endParaRPr>
          </a:p>
        </p:txBody>
      </p:sp>
    </p:spTree>
    <p:extLst>
      <p:ext uri="{BB962C8B-B14F-4D97-AF65-F5344CB8AC3E}">
        <p14:creationId xmlns:p14="http://schemas.microsoft.com/office/powerpoint/2010/main" val="406326238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42A5316D-ED2F-4F89-B4B4-8D9240B1A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5857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3BFD5BB-9A9D-474E-92CC-0606E3FD5389}"/>
              </a:ext>
            </a:extLst>
          </p:cNvPr>
          <p:cNvSpPr>
            <a:spLocks noGrp="1"/>
          </p:cNvSpPr>
          <p:nvPr>
            <p:ph type="title"/>
          </p:nvPr>
        </p:nvSpPr>
        <p:spPr>
          <a:xfrm>
            <a:off x="433137" y="2057399"/>
            <a:ext cx="3148263" cy="2899611"/>
          </a:xfrm>
          <a:prstGeom prst="ellipse">
            <a:avLst/>
          </a:prstGeom>
          <a:solidFill>
            <a:srgbClr val="262626"/>
          </a:solidFill>
          <a:ln w="174625" cmpd="thinThick">
            <a:solidFill>
              <a:srgbClr val="262626"/>
            </a:solidFill>
          </a:ln>
        </p:spPr>
        <p:txBody>
          <a:bodyPr anchor="ctr">
            <a:normAutofit/>
          </a:bodyPr>
          <a:lstStyle/>
          <a:p>
            <a:pPr algn="ctr"/>
            <a:r>
              <a:rPr lang="en-US" sz="2400" dirty="0">
                <a:solidFill>
                  <a:srgbClr val="FFFFFF"/>
                </a:solidFill>
                <a:latin typeface="Times New Roman" panose="02020603050405020304" pitchFamily="18" charset="0"/>
                <a:cs typeface="Times New Roman" panose="02020603050405020304" pitchFamily="18" charset="0"/>
              </a:rPr>
              <a:t>Development of the bicycle</a:t>
            </a:r>
          </a:p>
        </p:txBody>
      </p:sp>
      <p:pic>
        <p:nvPicPr>
          <p:cNvPr id="5" name="Content Placeholder 3">
            <a:extLst>
              <a:ext uri="{FF2B5EF4-FFF2-40B4-BE49-F238E27FC236}">
                <a16:creationId xmlns:a16="http://schemas.microsoft.com/office/drawing/2014/main" id="{CA3A4179-3A5A-9849-A122-1891E658460D}"/>
              </a:ext>
            </a:extLst>
          </p:cNvPr>
          <p:cNvPicPr>
            <a:picLocks noChangeAspect="1"/>
          </p:cNvPicPr>
          <p:nvPr/>
        </p:nvPicPr>
        <p:blipFill>
          <a:blip r:embed="rId2"/>
          <a:stretch>
            <a:fillRect/>
          </a:stretch>
        </p:blipFill>
        <p:spPr>
          <a:xfrm>
            <a:off x="4078288" y="1328738"/>
            <a:ext cx="4119563" cy="4197350"/>
          </a:xfrm>
          <a:prstGeom prst="rect">
            <a:avLst/>
          </a:prstGeom>
        </p:spPr>
      </p:pic>
      <p:pic>
        <p:nvPicPr>
          <p:cNvPr id="13" name="Picture 12">
            <a:extLst>
              <a:ext uri="{FF2B5EF4-FFF2-40B4-BE49-F238E27FC236}">
                <a16:creationId xmlns:a16="http://schemas.microsoft.com/office/drawing/2014/main" id="{DD30BA6E-1761-C14C-BC79-43F517F56053}"/>
              </a:ext>
            </a:extLst>
          </p:cNvPr>
          <p:cNvPicPr>
            <a:picLocks noChangeAspect="1"/>
          </p:cNvPicPr>
          <p:nvPr/>
        </p:nvPicPr>
        <p:blipFill>
          <a:blip r:embed="rId3"/>
          <a:stretch>
            <a:fillRect/>
          </a:stretch>
        </p:blipFill>
        <p:spPr>
          <a:xfrm>
            <a:off x="8281988" y="1328738"/>
            <a:ext cx="3028950" cy="2128838"/>
          </a:xfrm>
          <a:prstGeom prst="rect">
            <a:avLst/>
          </a:prstGeom>
        </p:spPr>
      </p:pic>
      <p:pic>
        <p:nvPicPr>
          <p:cNvPr id="16" name="Picture 15">
            <a:extLst>
              <a:ext uri="{FF2B5EF4-FFF2-40B4-BE49-F238E27FC236}">
                <a16:creationId xmlns:a16="http://schemas.microsoft.com/office/drawing/2014/main" id="{5D32FE4C-9224-1645-B32A-08135E468958}"/>
              </a:ext>
            </a:extLst>
          </p:cNvPr>
          <p:cNvPicPr>
            <a:picLocks noChangeAspect="1"/>
          </p:cNvPicPr>
          <p:nvPr/>
        </p:nvPicPr>
        <p:blipFill>
          <a:blip r:embed="rId4"/>
          <a:stretch>
            <a:fillRect/>
          </a:stretch>
        </p:blipFill>
        <p:spPr>
          <a:xfrm>
            <a:off x="8281988" y="3541713"/>
            <a:ext cx="3028950" cy="1984375"/>
          </a:xfrm>
          <a:prstGeom prst="rect">
            <a:avLst/>
          </a:prstGeom>
        </p:spPr>
      </p:pic>
      <mc:AlternateContent xmlns:mc="http://schemas.openxmlformats.org/markup-compatibility/2006">
        <mc:Choice xmlns:p14="http://schemas.microsoft.com/office/powerpoint/2010/main" Requires="p14">
          <p:contentPart p14:bwMode="auto" r:id="rId5">
            <p14:nvContentPartPr>
              <p14:cNvPr id="17" name="Ink 16">
                <a:extLst>
                  <a:ext uri="{FF2B5EF4-FFF2-40B4-BE49-F238E27FC236}">
                    <a16:creationId xmlns:a16="http://schemas.microsoft.com/office/drawing/2014/main" id="{01279AF1-D50C-374D-B744-0F86B0CF2A46}"/>
                  </a:ext>
                </a:extLst>
              </p14:cNvPr>
              <p14:cNvContentPartPr/>
              <p14:nvPr/>
            </p14:nvContentPartPr>
            <p14:xfrm>
              <a:off x="4494562" y="5078684"/>
              <a:ext cx="271080" cy="765720"/>
            </p14:xfrm>
          </p:contentPart>
        </mc:Choice>
        <mc:Fallback>
          <p:pic>
            <p:nvPicPr>
              <p:cNvPr id="17" name="Ink 16">
                <a:extLst>
                  <a:ext uri="{FF2B5EF4-FFF2-40B4-BE49-F238E27FC236}">
                    <a16:creationId xmlns:a16="http://schemas.microsoft.com/office/drawing/2014/main" id="{01279AF1-D50C-374D-B744-0F86B0CF2A46}"/>
                  </a:ext>
                </a:extLst>
              </p:cNvPr>
              <p:cNvPicPr/>
              <p:nvPr/>
            </p:nvPicPr>
            <p:blipFill>
              <a:blip r:embed="rId6"/>
              <a:stretch>
                <a:fillRect/>
              </a:stretch>
            </p:blipFill>
            <p:spPr>
              <a:xfrm>
                <a:off x="4485922" y="5069684"/>
                <a:ext cx="288720" cy="78336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22" name="Ink 21">
                <a:extLst>
                  <a:ext uri="{FF2B5EF4-FFF2-40B4-BE49-F238E27FC236}">
                    <a16:creationId xmlns:a16="http://schemas.microsoft.com/office/drawing/2014/main" id="{248AEA47-33BE-1140-88FB-257D2183F4AB}"/>
                  </a:ext>
                </a:extLst>
              </p14:cNvPr>
              <p14:cNvContentPartPr/>
              <p14:nvPr/>
            </p14:nvContentPartPr>
            <p14:xfrm>
              <a:off x="8914566" y="5582324"/>
              <a:ext cx="160200" cy="365400"/>
            </p14:xfrm>
          </p:contentPart>
        </mc:Choice>
        <mc:Fallback>
          <p:pic>
            <p:nvPicPr>
              <p:cNvPr id="22" name="Ink 21">
                <a:extLst>
                  <a:ext uri="{FF2B5EF4-FFF2-40B4-BE49-F238E27FC236}">
                    <a16:creationId xmlns:a16="http://schemas.microsoft.com/office/drawing/2014/main" id="{248AEA47-33BE-1140-88FB-257D2183F4AB}"/>
                  </a:ext>
                </a:extLst>
              </p:cNvPr>
              <p:cNvPicPr/>
              <p:nvPr/>
            </p:nvPicPr>
            <p:blipFill>
              <a:blip r:embed="rId8"/>
              <a:stretch>
                <a:fillRect/>
              </a:stretch>
            </p:blipFill>
            <p:spPr>
              <a:xfrm>
                <a:off x="8905566" y="5573684"/>
                <a:ext cx="177840" cy="383040"/>
              </a:xfrm>
              <a:prstGeom prst="rect">
                <a:avLst/>
              </a:prstGeom>
            </p:spPr>
          </p:pic>
        </mc:Fallback>
      </mc:AlternateContent>
      <p:sp>
        <p:nvSpPr>
          <p:cNvPr id="23" name="TextBox 22">
            <a:extLst>
              <a:ext uri="{FF2B5EF4-FFF2-40B4-BE49-F238E27FC236}">
                <a16:creationId xmlns:a16="http://schemas.microsoft.com/office/drawing/2014/main" id="{81A98F4A-D99C-C24F-B978-9AD950088920}"/>
              </a:ext>
            </a:extLst>
          </p:cNvPr>
          <p:cNvSpPr txBox="1"/>
          <p:nvPr/>
        </p:nvSpPr>
        <p:spPr>
          <a:xfrm>
            <a:off x="4078288" y="5844404"/>
            <a:ext cx="1748590" cy="400110"/>
          </a:xfrm>
          <a:prstGeom prst="rect">
            <a:avLst/>
          </a:prstGeom>
          <a:noFill/>
        </p:spPr>
        <p:txBody>
          <a:bodyPr wrap="square" rtlCol="0">
            <a:spAutoFit/>
          </a:bodyPr>
          <a:lstStyle/>
          <a:p>
            <a:r>
              <a:rPr lang="en-US" sz="2000" b="1" dirty="0">
                <a:latin typeface="Times New Roman" panose="02020603050405020304" pitchFamily="18" charset="0"/>
                <a:cs typeface="Times New Roman" panose="02020603050405020304" pitchFamily="18" charset="0"/>
              </a:rPr>
              <a:t>Eddy Merckx</a:t>
            </a:r>
          </a:p>
        </p:txBody>
      </p:sp>
      <p:sp>
        <p:nvSpPr>
          <p:cNvPr id="24" name="TextBox 23">
            <a:extLst>
              <a:ext uri="{FF2B5EF4-FFF2-40B4-BE49-F238E27FC236}">
                <a16:creationId xmlns:a16="http://schemas.microsoft.com/office/drawing/2014/main" id="{21DA59AD-5BAA-9140-826F-62035629C946}"/>
              </a:ext>
            </a:extLst>
          </p:cNvPr>
          <p:cNvSpPr txBox="1"/>
          <p:nvPr/>
        </p:nvSpPr>
        <p:spPr>
          <a:xfrm>
            <a:off x="8784246" y="5947724"/>
            <a:ext cx="2013556" cy="400110"/>
          </a:xfrm>
          <a:prstGeom prst="rect">
            <a:avLst/>
          </a:prstGeom>
          <a:noFill/>
        </p:spPr>
        <p:txBody>
          <a:bodyPr wrap="square" rtlCol="0">
            <a:spAutoFit/>
          </a:bodyPr>
          <a:lstStyle/>
          <a:p>
            <a:r>
              <a:rPr lang="en-US" sz="2000" b="1" dirty="0">
                <a:latin typeface="Times New Roman" panose="02020603050405020304" pitchFamily="18" charset="0"/>
                <a:cs typeface="Times New Roman" panose="02020603050405020304" pitchFamily="18" charset="0"/>
              </a:rPr>
              <a:t>Graeme </a:t>
            </a:r>
            <a:r>
              <a:rPr lang="en-US" sz="2000" b="1" dirty="0" err="1">
                <a:latin typeface="Times New Roman" panose="02020603050405020304" pitchFamily="18" charset="0"/>
                <a:cs typeface="Times New Roman" panose="02020603050405020304" pitchFamily="18" charset="0"/>
              </a:rPr>
              <a:t>O’bree</a:t>
            </a:r>
            <a:endParaRPr lang="en-US" sz="2000" b="1" dirty="0">
              <a:latin typeface="Times New Roman" panose="02020603050405020304" pitchFamily="18" charset="0"/>
              <a:cs typeface="Times New Roman" panose="02020603050405020304" pitchFamily="18" charset="0"/>
            </a:endParaRPr>
          </a:p>
        </p:txBody>
      </p:sp>
      <mc:AlternateContent xmlns:mc="http://schemas.openxmlformats.org/markup-compatibility/2006">
        <mc:Choice xmlns:p14="http://schemas.microsoft.com/office/powerpoint/2010/main" Requires="p14">
          <p:contentPart p14:bwMode="auto" r:id="rId9">
            <p14:nvContentPartPr>
              <p14:cNvPr id="26" name="Ink 25">
                <a:extLst>
                  <a:ext uri="{FF2B5EF4-FFF2-40B4-BE49-F238E27FC236}">
                    <a16:creationId xmlns:a16="http://schemas.microsoft.com/office/drawing/2014/main" id="{8961A910-1DFA-F04B-9E70-EC7876C74AAA}"/>
                  </a:ext>
                </a:extLst>
              </p14:cNvPr>
              <p14:cNvContentPartPr/>
              <p14:nvPr/>
            </p14:nvContentPartPr>
            <p14:xfrm>
              <a:off x="8783526" y="890804"/>
              <a:ext cx="225000" cy="400320"/>
            </p14:xfrm>
          </p:contentPart>
        </mc:Choice>
        <mc:Fallback>
          <p:pic>
            <p:nvPicPr>
              <p:cNvPr id="26" name="Ink 25">
                <a:extLst>
                  <a:ext uri="{FF2B5EF4-FFF2-40B4-BE49-F238E27FC236}">
                    <a16:creationId xmlns:a16="http://schemas.microsoft.com/office/drawing/2014/main" id="{8961A910-1DFA-F04B-9E70-EC7876C74AAA}"/>
                  </a:ext>
                </a:extLst>
              </p:cNvPr>
              <p:cNvPicPr/>
              <p:nvPr/>
            </p:nvPicPr>
            <p:blipFill>
              <a:blip r:embed="rId10"/>
              <a:stretch>
                <a:fillRect/>
              </a:stretch>
            </p:blipFill>
            <p:spPr>
              <a:xfrm>
                <a:off x="8774526" y="881804"/>
                <a:ext cx="242640" cy="417960"/>
              </a:xfrm>
              <a:prstGeom prst="rect">
                <a:avLst/>
              </a:prstGeom>
            </p:spPr>
          </p:pic>
        </mc:Fallback>
      </mc:AlternateContent>
      <p:sp>
        <p:nvSpPr>
          <p:cNvPr id="27" name="TextBox 26">
            <a:extLst>
              <a:ext uri="{FF2B5EF4-FFF2-40B4-BE49-F238E27FC236}">
                <a16:creationId xmlns:a16="http://schemas.microsoft.com/office/drawing/2014/main" id="{85BAF564-77B7-AC4A-A04B-9BC10BA938E7}"/>
              </a:ext>
            </a:extLst>
          </p:cNvPr>
          <p:cNvSpPr txBox="1"/>
          <p:nvPr/>
        </p:nvSpPr>
        <p:spPr>
          <a:xfrm>
            <a:off x="8543204" y="442706"/>
            <a:ext cx="2254598" cy="400110"/>
          </a:xfrm>
          <a:prstGeom prst="rect">
            <a:avLst/>
          </a:prstGeom>
          <a:noFill/>
        </p:spPr>
        <p:txBody>
          <a:bodyPr wrap="square" rtlCol="0">
            <a:spAutoFit/>
          </a:bodyPr>
          <a:lstStyle/>
          <a:p>
            <a:r>
              <a:rPr lang="en-US" sz="2000" b="1" dirty="0">
                <a:latin typeface="Times New Roman" panose="02020603050405020304" pitchFamily="18" charset="0"/>
                <a:cs typeface="Times New Roman" panose="02020603050405020304" pitchFamily="18" charset="0"/>
              </a:rPr>
              <a:t>Francesco Moser</a:t>
            </a:r>
          </a:p>
        </p:txBody>
      </p:sp>
    </p:spTree>
    <p:extLst>
      <p:ext uri="{BB962C8B-B14F-4D97-AF65-F5344CB8AC3E}">
        <p14:creationId xmlns:p14="http://schemas.microsoft.com/office/powerpoint/2010/main" val="3278642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90927-9244-434D-AD23-B45AFBA7B52E}"/>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Literature review</a:t>
            </a:r>
          </a:p>
        </p:txBody>
      </p:sp>
      <p:sp>
        <p:nvSpPr>
          <p:cNvPr id="3" name="Content Placeholder 2">
            <a:extLst>
              <a:ext uri="{FF2B5EF4-FFF2-40B4-BE49-F238E27FC236}">
                <a16:creationId xmlns:a16="http://schemas.microsoft.com/office/drawing/2014/main" id="{F6323086-165B-9D45-8BF5-40BADEC280AF}"/>
              </a:ext>
            </a:extLst>
          </p:cNvPr>
          <p:cNvSpPr>
            <a:spLocks noGrp="1"/>
          </p:cNvSpPr>
          <p:nvPr>
            <p:ph idx="1"/>
          </p:nvPr>
        </p:nvSpPr>
        <p:spPr/>
        <p:txBody>
          <a:bodyPr>
            <a:normAutofit/>
          </a:bodyPr>
          <a:lstStyle/>
          <a:p>
            <a:r>
              <a:rPr lang="en-US" sz="2200" dirty="0"/>
              <a:t> </a:t>
            </a:r>
            <a:r>
              <a:rPr lang="en-US" sz="2100" dirty="0">
                <a:latin typeface="Times New Roman" panose="02020603050405020304" pitchFamily="18" charset="0"/>
                <a:cs typeface="Times New Roman" panose="02020603050405020304" pitchFamily="18" charset="0"/>
              </a:rPr>
              <a:t>Optimal bicycle configuration is the focus of many ergogenic studies </a:t>
            </a:r>
          </a:p>
          <a:p>
            <a:endParaRPr lang="en-US" sz="2100" dirty="0">
              <a:latin typeface="Times New Roman" panose="02020603050405020304" pitchFamily="18" charset="0"/>
              <a:cs typeface="Times New Roman" panose="02020603050405020304" pitchFamily="18" charset="0"/>
            </a:endParaRPr>
          </a:p>
          <a:p>
            <a:r>
              <a:rPr lang="en-US" sz="2100" dirty="0">
                <a:latin typeface="Times New Roman" panose="02020603050405020304" pitchFamily="18" charset="0"/>
                <a:cs typeface="Times New Roman" panose="02020603050405020304" pitchFamily="18" charset="0"/>
              </a:rPr>
              <a:t>Research conducted by </a:t>
            </a:r>
            <a:r>
              <a:rPr lang="en-GB" sz="2100" dirty="0" err="1">
                <a:latin typeface="Times New Roman" panose="02020603050405020304" pitchFamily="18" charset="0"/>
                <a:cs typeface="Times New Roman" panose="02020603050405020304" pitchFamily="18" charset="0"/>
              </a:rPr>
              <a:t>Fintelman</a:t>
            </a:r>
            <a:r>
              <a:rPr lang="en-GB" sz="2100" dirty="0">
                <a:latin typeface="Times New Roman" panose="02020603050405020304" pitchFamily="18" charset="0"/>
                <a:cs typeface="Times New Roman" panose="02020603050405020304" pitchFamily="18" charset="0"/>
              </a:rPr>
              <a:t>, Sterling, </a:t>
            </a:r>
            <a:r>
              <a:rPr lang="en-GB" sz="2100" dirty="0" err="1">
                <a:latin typeface="Times New Roman" panose="02020603050405020304" pitchFamily="18" charset="0"/>
                <a:cs typeface="Times New Roman" panose="02020603050405020304" pitchFamily="18" charset="0"/>
              </a:rPr>
              <a:t>Hemida</a:t>
            </a:r>
            <a:r>
              <a:rPr lang="en-GB" sz="2100" dirty="0">
                <a:latin typeface="Times New Roman" panose="02020603050405020304" pitchFamily="18" charset="0"/>
                <a:cs typeface="Times New Roman" panose="02020603050405020304" pitchFamily="18" charset="0"/>
              </a:rPr>
              <a:t> and Li, (2014) </a:t>
            </a:r>
            <a:r>
              <a:rPr lang="en-US" sz="2100" dirty="0">
                <a:latin typeface="Times New Roman" panose="02020603050405020304" pitchFamily="18" charset="0"/>
                <a:cs typeface="Times New Roman" panose="02020603050405020304" pitchFamily="18" charset="0"/>
              </a:rPr>
              <a:t>found that by developing two models; ‘Metabolic Energy Model’ and ‘Power Output model’ could accurately calculate the optimum torso angle. However, limitations include that the metabolic energy model was suited for long-endurance cycling whilst the power output model was best applied to sprint efforts or variable external conditions (wind, undulating course)</a:t>
            </a:r>
          </a:p>
          <a:p>
            <a:endParaRPr lang="en-US" sz="2100" dirty="0">
              <a:latin typeface="Times New Roman" panose="02020603050405020304" pitchFamily="18" charset="0"/>
              <a:cs typeface="Times New Roman" panose="02020603050405020304" pitchFamily="18" charset="0"/>
            </a:endParaRPr>
          </a:p>
          <a:p>
            <a:r>
              <a:rPr lang="en-US" sz="2100" dirty="0">
                <a:latin typeface="Times New Roman" panose="02020603050405020304" pitchFamily="18" charset="0"/>
                <a:cs typeface="Times New Roman" panose="02020603050405020304" pitchFamily="18" charset="0"/>
              </a:rPr>
              <a:t> </a:t>
            </a:r>
            <a:r>
              <a:rPr lang="en-GB" sz="2100" dirty="0">
                <a:latin typeface="Times New Roman" panose="02020603050405020304" pitchFamily="18" charset="0"/>
                <a:cs typeface="Times New Roman" panose="02020603050405020304" pitchFamily="18" charset="0"/>
              </a:rPr>
              <a:t>The majority of drag in cycling is caused by pressure forces.  Furthermore, the largest gains in aerodynamic performance can be achieved by rider position, equipment, and tactics that reduce the pressure differential between the leading and trailing edge surface of the rider–bicycle system and the effective area over which the pressure differential acts on in the drag-producing direction (Crouch, Burton, </a:t>
            </a:r>
            <a:r>
              <a:rPr lang="en-GB" sz="2100" dirty="0" err="1">
                <a:latin typeface="Times New Roman" panose="02020603050405020304" pitchFamily="18" charset="0"/>
                <a:cs typeface="Times New Roman" panose="02020603050405020304" pitchFamily="18" charset="0"/>
              </a:rPr>
              <a:t>LaBry</a:t>
            </a:r>
            <a:r>
              <a:rPr lang="en-GB" sz="2100" dirty="0">
                <a:latin typeface="Times New Roman" panose="02020603050405020304" pitchFamily="18" charset="0"/>
                <a:cs typeface="Times New Roman" panose="02020603050405020304" pitchFamily="18" charset="0"/>
              </a:rPr>
              <a:t> and Blair, 2017)</a:t>
            </a:r>
            <a:endParaRPr lang="en-US" sz="2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301055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7A28B-F2D8-294C-8AE4-069E7EA2C9B2}"/>
              </a:ext>
            </a:extLst>
          </p:cNvPr>
          <p:cNvSpPr>
            <a:spLocks noGrp="1"/>
          </p:cNvSpPr>
          <p:nvPr>
            <p:ph type="title"/>
          </p:nvPr>
        </p:nvSpPr>
        <p:spPr/>
        <p:txBody>
          <a:bodyPr>
            <a:normAutofit/>
          </a:bodyPr>
          <a:lstStyle/>
          <a:p>
            <a:r>
              <a:rPr lang="en-US" sz="4000" dirty="0">
                <a:latin typeface="Times New Roman" panose="02020603050405020304" pitchFamily="18" charset="0"/>
                <a:cs typeface="Times New Roman" panose="02020603050405020304" pitchFamily="18" charset="0"/>
              </a:rPr>
              <a:t>Critical review of evidence and application: Aerodynamics </a:t>
            </a:r>
          </a:p>
        </p:txBody>
      </p:sp>
      <p:sp>
        <p:nvSpPr>
          <p:cNvPr id="4" name="Rectangle 1">
            <a:extLst>
              <a:ext uri="{FF2B5EF4-FFF2-40B4-BE49-F238E27FC236}">
                <a16:creationId xmlns:a16="http://schemas.microsoft.com/office/drawing/2014/main" id="{0C6F6675-2E44-964F-95E8-9B9724F6FF53}"/>
              </a:ext>
            </a:extLst>
          </p:cNvPr>
          <p:cNvSpPr>
            <a:spLocks noChangeArrowheads="1"/>
          </p:cNvSpPr>
          <p:nvPr/>
        </p:nvSpPr>
        <p:spPr bwMode="auto">
          <a:xfrm>
            <a:off x="513347" y="1771113"/>
            <a:ext cx="5582653" cy="3693600"/>
          </a:xfrm>
          <a:prstGeom prst="rect">
            <a:avLst/>
          </a:prstGeom>
          <a:solidFill>
            <a:srgbClr val="FCFCF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122199"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300" b="0" i="0" u="sng" strike="noStrike" cap="none" normalizeH="0" baseline="0" dirty="0">
                <a:ln>
                  <a:noFill/>
                </a:ln>
                <a:solidFill>
                  <a:srgbClr val="A345C9"/>
                </a:solidFill>
                <a:effectLst/>
                <a:latin typeface="Georgia" panose="02040502050405020303" pitchFamily="18" charset="0"/>
              </a:rPr>
              <a:t>  </a:t>
            </a:r>
            <a:r>
              <a:rPr kumimoji="0" lang="en-US" altLang="en-US" sz="19600" b="0" i="0" u="sng" strike="noStrike" cap="none" normalizeH="0" baseline="0" dirty="0">
                <a:ln>
                  <a:noFill/>
                </a:ln>
                <a:solidFill>
                  <a:srgbClr val="A345C9"/>
                </a:solidFill>
                <a:effectLst/>
                <a:latin typeface="Georgia" panose="02040502050405020303" pitchFamily="18" charset="0"/>
              </a:rPr>
              <a:t>         </a:t>
            </a:r>
            <a:endParaRPr kumimoji="0" lang="en-US" altLang="en-US" sz="1300" b="0" i="0" u="none" strike="noStrike" cap="none" normalizeH="0" baseline="0" dirty="0">
              <a:ln>
                <a:noFill/>
              </a:ln>
              <a:solidFill>
                <a:srgbClr val="333333"/>
              </a:solidFill>
              <a:effectLst/>
              <a:latin typeface="Georgia" panose="02040502050405020303"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026" name="Picture 2" descr="figure3">
            <a:hlinkClick r:id="rId2"/>
            <a:extLst>
              <a:ext uri="{FF2B5EF4-FFF2-40B4-BE49-F238E27FC236}">
                <a16:creationId xmlns:a16="http://schemas.microsoft.com/office/drawing/2014/main" id="{3AC1BDC4-2CC8-2C46-9521-7C472E3375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3347" y="1943781"/>
            <a:ext cx="4914900" cy="369359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97245B4-4FBF-3343-8C0B-E4AF61E63EBF}"/>
              </a:ext>
            </a:extLst>
          </p:cNvPr>
          <p:cNvSpPr txBox="1"/>
          <p:nvPr/>
        </p:nvSpPr>
        <p:spPr>
          <a:xfrm>
            <a:off x="6577264" y="1943781"/>
            <a:ext cx="4957010" cy="3785652"/>
          </a:xfrm>
          <a:prstGeom prst="rect">
            <a:avLst/>
          </a:prstGeom>
          <a:noFill/>
        </p:spPr>
        <p:txBody>
          <a:bodyPr wrap="square" rtlCol="0">
            <a:spAutoFit/>
          </a:bodyPr>
          <a:lstStyle/>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Wind tunnel</a:t>
            </a:r>
          </a:p>
          <a:p>
            <a:pPr marL="285750" indent="-285750">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Computational fluid dynamics</a:t>
            </a:r>
          </a:p>
          <a:p>
            <a:r>
              <a:rPr lang="en-US" sz="2000" dirty="0">
                <a:latin typeface="Times New Roman" panose="02020603050405020304" pitchFamily="18" charset="0"/>
                <a:cs typeface="Times New Roman" panose="02020603050405020304" pitchFamily="18" charset="0"/>
              </a:rPr>
              <a:t> </a:t>
            </a: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 Combined computational and experimental methods </a:t>
            </a:r>
          </a:p>
          <a:p>
            <a:pPr marL="285750" indent="-285750">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CFD and Wind tunnel have taken over regarding TT performance; however, power meters remain a large driving force in the recording and management of power during training and racing. </a:t>
            </a:r>
          </a:p>
        </p:txBody>
      </p:sp>
    </p:spTree>
    <p:extLst>
      <p:ext uri="{BB962C8B-B14F-4D97-AF65-F5344CB8AC3E}">
        <p14:creationId xmlns:p14="http://schemas.microsoft.com/office/powerpoint/2010/main" val="16767416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1B229-6F90-024B-86A6-3A5668CE71E6}"/>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Limitations</a:t>
            </a:r>
          </a:p>
        </p:txBody>
      </p:sp>
      <p:sp>
        <p:nvSpPr>
          <p:cNvPr id="3" name="Content Placeholder 2">
            <a:extLst>
              <a:ext uri="{FF2B5EF4-FFF2-40B4-BE49-F238E27FC236}">
                <a16:creationId xmlns:a16="http://schemas.microsoft.com/office/drawing/2014/main" id="{F4B0F464-A83A-054B-A7B8-C6036DD97D21}"/>
              </a:ext>
            </a:extLst>
          </p:cNvPr>
          <p:cNvSpPr>
            <a:spLocks noGrp="1"/>
          </p:cNvSpPr>
          <p:nvPr>
            <p:ph idx="1"/>
          </p:nvPr>
        </p:nvSpPr>
        <p:spPr/>
        <p:txBody>
          <a:bodyPr/>
          <a:lstStyle/>
          <a:p>
            <a:r>
              <a:rPr lang="en-US" sz="2400" dirty="0">
                <a:latin typeface="Times New Roman" panose="02020603050405020304" pitchFamily="18" charset="0"/>
                <a:cs typeface="Times New Roman" panose="02020603050405020304" pitchFamily="18" charset="0"/>
              </a:rPr>
              <a:t> The greater the configuration and extreme set-ups of the bicycles, the greater chance of the UCI challenging its use - does it take away from the simplicity and power of the human riding a bicycle?</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 Expensive, time-consuming and requires specialist staff </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Requires the application of a Sports Scientist to accurately measure the various outcomes as well as a therapist to test flexibility and ROM.</a:t>
            </a:r>
          </a:p>
          <a:p>
            <a:pPr marL="0" indent="0">
              <a:buNone/>
            </a:pPr>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Does it always make an athlete faster?</a:t>
            </a:r>
          </a:p>
        </p:txBody>
      </p:sp>
    </p:spTree>
    <p:extLst>
      <p:ext uri="{BB962C8B-B14F-4D97-AF65-F5344CB8AC3E}">
        <p14:creationId xmlns:p14="http://schemas.microsoft.com/office/powerpoint/2010/main" val="34154290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627C8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96B0B7-00CB-2B40-980A-7BEE478F25F5}"/>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dirty="0">
                <a:solidFill>
                  <a:srgbClr val="FFFFFF"/>
                </a:solidFill>
                <a:latin typeface="Times New Roman" panose="02020603050405020304" pitchFamily="18" charset="0"/>
                <a:cs typeface="Times New Roman" panose="02020603050405020304" pitchFamily="18" charset="0"/>
              </a:rPr>
              <a:t>Case study</a:t>
            </a:r>
          </a:p>
        </p:txBody>
      </p:sp>
      <p:pic>
        <p:nvPicPr>
          <p:cNvPr id="4" name="Picture 3">
            <a:extLst>
              <a:ext uri="{FF2B5EF4-FFF2-40B4-BE49-F238E27FC236}">
                <a16:creationId xmlns:a16="http://schemas.microsoft.com/office/drawing/2014/main" id="{2CEEA0FD-F7C1-C942-8EF7-4B7AD34B2998}"/>
              </a:ext>
            </a:extLst>
          </p:cNvPr>
          <p:cNvPicPr>
            <a:picLocks noChangeAspect="1"/>
          </p:cNvPicPr>
          <p:nvPr/>
        </p:nvPicPr>
        <p:blipFill rotWithShape="1">
          <a:blip r:embed="rId2"/>
          <a:srcRect t="13779" b="12829"/>
          <a:stretch/>
        </p:blipFill>
        <p:spPr>
          <a:xfrm>
            <a:off x="4032514" y="1540041"/>
            <a:ext cx="6887510" cy="4145547"/>
          </a:xfrm>
          <a:prstGeom prst="rect">
            <a:avLst/>
          </a:prstGeom>
        </p:spPr>
      </p:pic>
    </p:spTree>
    <p:extLst>
      <p:ext uri="{BB962C8B-B14F-4D97-AF65-F5344CB8AC3E}">
        <p14:creationId xmlns:p14="http://schemas.microsoft.com/office/powerpoint/2010/main" val="33225243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7CAA85A-C840-844D-8F23-ABBB681DDCE7}"/>
              </a:ext>
            </a:extLst>
          </p:cNvPr>
          <p:cNvPicPr>
            <a:picLocks noChangeAspect="1"/>
          </p:cNvPicPr>
          <p:nvPr/>
        </p:nvPicPr>
        <p:blipFill>
          <a:blip r:embed="rId2"/>
          <a:stretch>
            <a:fillRect/>
          </a:stretch>
        </p:blipFill>
        <p:spPr>
          <a:xfrm>
            <a:off x="8008578" y="2574758"/>
            <a:ext cx="4006959" cy="2253915"/>
          </a:xfrm>
          <a:prstGeom prst="rect">
            <a:avLst/>
          </a:prstGeom>
        </p:spPr>
      </p:pic>
      <p:sp>
        <p:nvSpPr>
          <p:cNvPr id="5" name="TextBox 4">
            <a:extLst>
              <a:ext uri="{FF2B5EF4-FFF2-40B4-BE49-F238E27FC236}">
                <a16:creationId xmlns:a16="http://schemas.microsoft.com/office/drawing/2014/main" id="{D9AFB48F-4F0B-EA46-B1C5-C1CA1AA8FE02}"/>
              </a:ext>
            </a:extLst>
          </p:cNvPr>
          <p:cNvSpPr txBox="1"/>
          <p:nvPr/>
        </p:nvSpPr>
        <p:spPr>
          <a:xfrm>
            <a:off x="3689684" y="224590"/>
            <a:ext cx="6914148" cy="769441"/>
          </a:xfrm>
          <a:prstGeom prst="rect">
            <a:avLst/>
          </a:prstGeom>
          <a:noFill/>
        </p:spPr>
        <p:txBody>
          <a:bodyPr wrap="square" rtlCol="0">
            <a:spAutoFit/>
          </a:bodyPr>
          <a:lstStyle/>
          <a:p>
            <a:r>
              <a:rPr lang="en-US" sz="4400" dirty="0">
                <a:ln w="0">
                  <a:solidFill>
                    <a:schemeClr val="tx1"/>
                  </a:solidFill>
                </a:ln>
                <a:latin typeface="Times New Roman" panose="02020603050405020304" pitchFamily="18" charset="0"/>
                <a:cs typeface="Times New Roman" panose="02020603050405020304" pitchFamily="18" charset="0"/>
              </a:rPr>
              <a:t>Ollie’s hour record</a:t>
            </a:r>
          </a:p>
        </p:txBody>
      </p:sp>
      <p:sp>
        <p:nvSpPr>
          <p:cNvPr id="6" name="TextBox 5">
            <a:extLst>
              <a:ext uri="{FF2B5EF4-FFF2-40B4-BE49-F238E27FC236}">
                <a16:creationId xmlns:a16="http://schemas.microsoft.com/office/drawing/2014/main" id="{D28FBB8F-E2FE-7344-87B4-10AA209E1D9D}"/>
              </a:ext>
            </a:extLst>
          </p:cNvPr>
          <p:cNvSpPr txBox="1"/>
          <p:nvPr/>
        </p:nvSpPr>
        <p:spPr>
          <a:xfrm>
            <a:off x="176463" y="1251284"/>
            <a:ext cx="7475621" cy="5262979"/>
          </a:xfrm>
          <a:prstGeom prst="rect">
            <a:avLst/>
          </a:prstGeom>
          <a:noFill/>
        </p:spPr>
        <p:txBody>
          <a:bodyPr wrap="square" rtlCol="0">
            <a:spAutoFit/>
          </a:bodyPr>
          <a:lstStyle/>
          <a:p>
            <a:pPr marL="285750" indent="-28575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GCN’s presenter and rider named Ollie attempted to break the hour record set by Eddy Merckx in 1972 riding 49.431km (30 miles). </a:t>
            </a:r>
          </a:p>
          <a:p>
            <a:pPr marL="285750" indent="-285750">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 Despite undergoing 3 months of vigorous training, scientific testing and access to a sports scientist with extensive experience of working with wind tunnels to aid performance, Ollie did not exceed Eddy Merckx’ record. </a:t>
            </a:r>
          </a:p>
          <a:p>
            <a:pPr marL="285750" indent="-285750">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 Ollie completed 47.592km for the hour record at The Geraint Thomas </a:t>
            </a:r>
            <a:r>
              <a:rPr lang="en-US" sz="2400" dirty="0" err="1">
                <a:latin typeface="Times New Roman" panose="02020603050405020304" pitchFamily="18" charset="0"/>
                <a:cs typeface="Times New Roman" panose="02020603050405020304" pitchFamily="18" charset="0"/>
              </a:rPr>
              <a:t>Veledrome</a:t>
            </a:r>
            <a:r>
              <a:rPr lang="en-US" sz="2400" dirty="0">
                <a:latin typeface="Times New Roman" panose="02020603050405020304" pitchFamily="18" charset="0"/>
                <a:cs typeface="Times New Roman" panose="02020603050405020304" pitchFamily="18" charset="0"/>
              </a:rPr>
              <a:t>, Newport. </a:t>
            </a:r>
          </a:p>
          <a:p>
            <a:pPr marL="285750" indent="-285750">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Ollie used disc wheels, a BMC TR01 track bike with an aerodynamic frame, skinsuit and an aero helmet. </a:t>
            </a:r>
          </a:p>
        </p:txBody>
      </p:sp>
    </p:spTree>
    <p:extLst>
      <p:ext uri="{BB962C8B-B14F-4D97-AF65-F5344CB8AC3E}">
        <p14:creationId xmlns:p14="http://schemas.microsoft.com/office/powerpoint/2010/main" val="42139792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42876-7515-A047-932F-6E58364AAC8B}"/>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Summary of evidence and application</a:t>
            </a:r>
          </a:p>
        </p:txBody>
      </p:sp>
      <p:sp>
        <p:nvSpPr>
          <p:cNvPr id="3" name="Content Placeholder 2">
            <a:extLst>
              <a:ext uri="{FF2B5EF4-FFF2-40B4-BE49-F238E27FC236}">
                <a16:creationId xmlns:a16="http://schemas.microsoft.com/office/drawing/2014/main" id="{D197E8DF-1B04-A444-B12D-B64B476AF278}"/>
              </a:ext>
            </a:extLst>
          </p:cNvPr>
          <p:cNvSpPr>
            <a:spLocks noGrp="1"/>
          </p:cNvSpPr>
          <p:nvPr>
            <p:ph idx="1"/>
          </p:nvPr>
        </p:nvSpPr>
        <p:spPr/>
        <p:txBody>
          <a:bodyPr>
            <a:noAutofit/>
          </a:bodyPr>
          <a:lstStyle/>
          <a:p>
            <a:r>
              <a:rPr lang="en-US" sz="2400" dirty="0"/>
              <a:t> </a:t>
            </a:r>
            <a:r>
              <a:rPr lang="en-US" sz="2400" dirty="0">
                <a:latin typeface="Times New Roman" panose="02020603050405020304" pitchFamily="18" charset="0"/>
                <a:cs typeface="Times New Roman" panose="02020603050405020304" pitchFamily="18" charset="0"/>
              </a:rPr>
              <a:t>Technology and engineering in cycling is constantly evolving each year; in spite of this, the UCI are also continually modifying rules and regulations to ensure fair play and equal opportunities are given to every rider.</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Comfort and posture analysis has made a significant impact on the rider’s comfort, performance for both professional athletes and amateurs. </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As seen in the case study, the athlete has to be able to apply and commit to the technology, aerodynamic position and sports science when competing and training at the top level in cycling. </a:t>
            </a:r>
          </a:p>
        </p:txBody>
      </p:sp>
    </p:spTree>
    <p:extLst>
      <p:ext uri="{BB962C8B-B14F-4D97-AF65-F5344CB8AC3E}">
        <p14:creationId xmlns:p14="http://schemas.microsoft.com/office/powerpoint/2010/main" val="30581229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4640A-1D92-B944-9DB8-39D5D5AF0098}"/>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6D79A6B0-3EA9-D64A-84BF-E58154F66A26}"/>
              </a:ext>
            </a:extLst>
          </p:cNvPr>
          <p:cNvSpPr>
            <a:spLocks noGrp="1"/>
          </p:cNvSpPr>
          <p:nvPr>
            <p:ph idx="1"/>
          </p:nvPr>
        </p:nvSpPr>
        <p:spPr/>
        <p:txBody>
          <a:bodyPr vert="horz">
            <a:normAutofit/>
          </a:bodyPr>
          <a:lstStyle/>
          <a:p>
            <a:r>
              <a:rPr lang="en-GB" sz="1800" dirty="0">
                <a:latin typeface="Times New Roman" panose="02020603050405020304" pitchFamily="18" charset="0"/>
                <a:cs typeface="Times New Roman" panose="02020603050405020304" pitchFamily="18" charset="0"/>
              </a:rPr>
              <a:t>Crouch, T., Burton, D., </a:t>
            </a:r>
            <a:r>
              <a:rPr lang="en-GB" sz="1800" dirty="0" err="1">
                <a:latin typeface="Times New Roman" panose="02020603050405020304" pitchFamily="18" charset="0"/>
                <a:cs typeface="Times New Roman" panose="02020603050405020304" pitchFamily="18" charset="0"/>
              </a:rPr>
              <a:t>LaBry</a:t>
            </a:r>
            <a:r>
              <a:rPr lang="en-GB" sz="1800" dirty="0">
                <a:latin typeface="Times New Roman" panose="02020603050405020304" pitchFamily="18" charset="0"/>
                <a:cs typeface="Times New Roman" panose="02020603050405020304" pitchFamily="18" charset="0"/>
              </a:rPr>
              <a:t>, Z. and Blair, K., 2017. Riding against the wind: a review of competition cycling aerodynamics. </a:t>
            </a:r>
            <a:r>
              <a:rPr lang="en-GB" sz="1800" i="1" dirty="0">
                <a:latin typeface="Times New Roman" panose="02020603050405020304" pitchFamily="18" charset="0"/>
                <a:cs typeface="Times New Roman" panose="02020603050405020304" pitchFamily="18" charset="0"/>
              </a:rPr>
              <a:t>Sports Engineering</a:t>
            </a:r>
            <a:r>
              <a:rPr lang="en-GB" sz="1800" dirty="0">
                <a:latin typeface="Times New Roman" panose="02020603050405020304" pitchFamily="18" charset="0"/>
                <a:cs typeface="Times New Roman" panose="02020603050405020304" pitchFamily="18" charset="0"/>
              </a:rPr>
              <a:t>, 20(2), pp.81-110.</a:t>
            </a:r>
          </a:p>
          <a:p>
            <a:r>
              <a:rPr lang="en-GB" sz="1800" dirty="0" err="1">
                <a:latin typeface="Times New Roman" panose="02020603050405020304" pitchFamily="18" charset="0"/>
                <a:cs typeface="Times New Roman" panose="02020603050405020304" pitchFamily="18" charset="0"/>
              </a:rPr>
              <a:t>Fintelman</a:t>
            </a:r>
            <a:r>
              <a:rPr lang="en-GB" sz="1800" dirty="0">
                <a:latin typeface="Times New Roman" panose="02020603050405020304" pitchFamily="18" charset="0"/>
                <a:cs typeface="Times New Roman" panose="02020603050405020304" pitchFamily="18" charset="0"/>
              </a:rPr>
              <a:t>, D., Sterling, M., </a:t>
            </a:r>
            <a:r>
              <a:rPr lang="en-GB" sz="1800" dirty="0" err="1">
                <a:latin typeface="Times New Roman" panose="02020603050405020304" pitchFamily="18" charset="0"/>
                <a:cs typeface="Times New Roman" panose="02020603050405020304" pitchFamily="18" charset="0"/>
              </a:rPr>
              <a:t>Hemida</a:t>
            </a:r>
            <a:r>
              <a:rPr lang="en-GB" sz="1800" dirty="0">
                <a:latin typeface="Times New Roman" panose="02020603050405020304" pitchFamily="18" charset="0"/>
                <a:cs typeface="Times New Roman" panose="02020603050405020304" pitchFamily="18" charset="0"/>
              </a:rPr>
              <a:t>, H. and Li, F., 2014. Optimal cycling time trial position models: Aerodynamics versus power output and metabolic energy. </a:t>
            </a:r>
            <a:r>
              <a:rPr lang="en-GB" sz="1800" i="1" dirty="0">
                <a:latin typeface="Times New Roman" panose="02020603050405020304" pitchFamily="18" charset="0"/>
                <a:cs typeface="Times New Roman" panose="02020603050405020304" pitchFamily="18" charset="0"/>
              </a:rPr>
              <a:t>Journal of Biomechanics</a:t>
            </a:r>
            <a:r>
              <a:rPr lang="en-GB" sz="1800" dirty="0">
                <a:latin typeface="Times New Roman" panose="02020603050405020304" pitchFamily="18" charset="0"/>
                <a:cs typeface="Times New Roman" panose="02020603050405020304" pitchFamily="18" charset="0"/>
              </a:rPr>
              <a:t>, 47(8), pp.1894-1898.</a:t>
            </a:r>
          </a:p>
          <a:p>
            <a:r>
              <a:rPr lang="en-GB" sz="1800" dirty="0">
                <a:latin typeface="Times New Roman" panose="02020603050405020304" pitchFamily="18" charset="0"/>
                <a:cs typeface="Times New Roman" panose="02020603050405020304" pitchFamily="18" charset="0"/>
              </a:rPr>
              <a:t>Hsiao, S., Chen, R. and </a:t>
            </a:r>
            <a:r>
              <a:rPr lang="en-GB" sz="1800" dirty="0" err="1">
                <a:latin typeface="Times New Roman" panose="02020603050405020304" pitchFamily="18" charset="0"/>
                <a:cs typeface="Times New Roman" panose="02020603050405020304" pitchFamily="18" charset="0"/>
              </a:rPr>
              <a:t>Leng</a:t>
            </a:r>
            <a:r>
              <a:rPr lang="en-GB" sz="1800" dirty="0">
                <a:latin typeface="Times New Roman" panose="02020603050405020304" pitchFamily="18" charset="0"/>
                <a:cs typeface="Times New Roman" panose="02020603050405020304" pitchFamily="18" charset="0"/>
              </a:rPr>
              <a:t>, W. (2015). Applying riding-posture optimization on bicycle frame design. </a:t>
            </a:r>
            <a:r>
              <a:rPr lang="en-GB" sz="1800" i="1" dirty="0">
                <a:latin typeface="Times New Roman" panose="02020603050405020304" pitchFamily="18" charset="0"/>
                <a:cs typeface="Times New Roman" panose="02020603050405020304" pitchFamily="18" charset="0"/>
              </a:rPr>
              <a:t>Applied Ergonomics</a:t>
            </a:r>
            <a:r>
              <a:rPr lang="en-GB" sz="1800" dirty="0">
                <a:latin typeface="Times New Roman" panose="02020603050405020304" pitchFamily="18" charset="0"/>
                <a:cs typeface="Times New Roman" panose="02020603050405020304" pitchFamily="18" charset="0"/>
              </a:rPr>
              <a:t>, 51, pp.69-79.</a:t>
            </a:r>
          </a:p>
          <a:p>
            <a:r>
              <a:rPr lang="en-GB" sz="1800" dirty="0">
                <a:latin typeface="Times New Roman" panose="02020603050405020304" pitchFamily="18" charset="0"/>
                <a:cs typeface="Times New Roman" panose="02020603050405020304" pitchFamily="18" charset="0"/>
              </a:rPr>
              <a:t>Thein, L., Thein, J. and Landry, G. (1995). Ergogenic aids. </a:t>
            </a:r>
            <a:r>
              <a:rPr lang="en-GB" sz="1800" i="1" dirty="0">
                <a:latin typeface="Times New Roman" panose="02020603050405020304" pitchFamily="18" charset="0"/>
                <a:cs typeface="Times New Roman" panose="02020603050405020304" pitchFamily="18" charset="0"/>
              </a:rPr>
              <a:t>Physical Therapy</a:t>
            </a:r>
            <a:r>
              <a:rPr lang="en-GB" sz="1800" dirty="0">
                <a:latin typeface="Times New Roman" panose="02020603050405020304" pitchFamily="18" charset="0"/>
                <a:cs typeface="Times New Roman" panose="02020603050405020304" pitchFamily="18" charset="0"/>
              </a:rPr>
              <a:t>, 75(5), pp.426-39</a:t>
            </a:r>
          </a:p>
          <a:p>
            <a:r>
              <a:rPr lang="en-GB" sz="1800" dirty="0" err="1">
                <a:latin typeface="Times New Roman" panose="02020603050405020304" pitchFamily="18" charset="0"/>
                <a:cs typeface="Times New Roman" panose="02020603050405020304" pitchFamily="18" charset="0"/>
              </a:rPr>
              <a:t>Zabala</a:t>
            </a:r>
            <a:r>
              <a:rPr lang="en-GB" sz="1800" dirty="0">
                <a:latin typeface="Times New Roman" panose="02020603050405020304" pitchFamily="18" charset="0"/>
                <a:cs typeface="Times New Roman" panose="02020603050405020304" pitchFamily="18" charset="0"/>
              </a:rPr>
              <a:t>, M., </a:t>
            </a:r>
            <a:r>
              <a:rPr lang="en-GB" sz="1800" dirty="0" err="1">
                <a:latin typeface="Times New Roman" panose="02020603050405020304" pitchFamily="18" charset="0"/>
                <a:cs typeface="Times New Roman" panose="02020603050405020304" pitchFamily="18" charset="0"/>
              </a:rPr>
              <a:t>Javaloyes</a:t>
            </a:r>
            <a:r>
              <a:rPr lang="en-GB" sz="1800" dirty="0">
                <a:latin typeface="Times New Roman" panose="02020603050405020304" pitchFamily="18" charset="0"/>
                <a:cs typeface="Times New Roman" panose="02020603050405020304" pitchFamily="18" charset="0"/>
              </a:rPr>
              <a:t>, A. and Mateo-March, M., 2018. About the role of physical trainers, sport science, </a:t>
            </a:r>
            <a:r>
              <a:rPr lang="en-GB" sz="1800" dirty="0" err="1">
                <a:latin typeface="Times New Roman" panose="02020603050405020304" pitchFamily="18" charset="0"/>
                <a:cs typeface="Times New Roman" panose="02020603050405020304" pitchFamily="18" charset="0"/>
              </a:rPr>
              <a:t>powermeters</a:t>
            </a:r>
            <a:r>
              <a:rPr lang="en-GB" sz="1800" dirty="0">
                <a:latin typeface="Times New Roman" panose="02020603050405020304" pitchFamily="18" charset="0"/>
                <a:cs typeface="Times New Roman" panose="02020603050405020304" pitchFamily="18" charset="0"/>
              </a:rPr>
              <a:t> and “big data” in professional road cycling. </a:t>
            </a:r>
            <a:r>
              <a:rPr lang="en-GB" sz="1800" i="1" dirty="0">
                <a:latin typeface="Times New Roman" panose="02020603050405020304" pitchFamily="18" charset="0"/>
                <a:cs typeface="Times New Roman" panose="02020603050405020304" pitchFamily="18" charset="0"/>
              </a:rPr>
              <a:t>Journal of Science &amp; Cycling</a:t>
            </a:r>
            <a:r>
              <a:rPr lang="en-GB" sz="1800" dirty="0">
                <a:latin typeface="Times New Roman" panose="02020603050405020304" pitchFamily="18" charset="0"/>
                <a:cs typeface="Times New Roman" panose="02020603050405020304" pitchFamily="18" charset="0"/>
              </a:rPr>
              <a:t>, (7(3).</a:t>
            </a:r>
          </a:p>
          <a:p>
            <a:endParaRPr lang="en-GB" sz="1800" dirty="0">
              <a:latin typeface="Times New Roman" panose="02020603050405020304" pitchFamily="18" charset="0"/>
              <a:cs typeface="Times New Roman" panose="02020603050405020304" pitchFamily="18" charset="0"/>
            </a:endParaRPr>
          </a:p>
          <a:p>
            <a:r>
              <a:rPr lang="en-GB" sz="1800" dirty="0">
                <a:hlinkClick r:id="rId2"/>
              </a:rPr>
              <a:t>https://www.youtube.com/watch?v=25NFiUZTiu4</a:t>
            </a:r>
            <a:r>
              <a:rPr lang="en-GB" sz="1800" dirty="0"/>
              <a:t> – Ollie’s hour record </a:t>
            </a:r>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022197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2230</TotalTime>
  <Words>1095</Words>
  <Application>Microsoft Macintosh PowerPoint</Application>
  <PresentationFormat>Widescreen</PresentationFormat>
  <Paragraphs>107</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Calibri Light</vt:lpstr>
      <vt:lpstr>Georgia</vt:lpstr>
      <vt:lpstr>Times New Roman</vt:lpstr>
      <vt:lpstr>Office Theme</vt:lpstr>
      <vt:lpstr>Ergogenics: the development of bike design</vt:lpstr>
      <vt:lpstr>Contents page</vt:lpstr>
      <vt:lpstr>Aims </vt:lpstr>
      <vt:lpstr>Ergogenics in cycling</vt:lpstr>
      <vt:lpstr>The bicycle</vt:lpstr>
      <vt:lpstr>Advances in technology</vt:lpstr>
      <vt:lpstr>PowerPoint Presentation</vt:lpstr>
      <vt:lpstr>Influence of science</vt:lpstr>
      <vt:lpstr>Development of the bicycle</vt:lpstr>
      <vt:lpstr>Literature review</vt:lpstr>
      <vt:lpstr>Critical review of evidence and application: Aerodynamics </vt:lpstr>
      <vt:lpstr>Limitations</vt:lpstr>
      <vt:lpstr>Case study</vt:lpstr>
      <vt:lpstr>PowerPoint Presentation</vt:lpstr>
      <vt:lpstr>Summary of evidence and application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Ergogenics: the development of bike design</dc:title>
  <dc:creator>Daisy Williams (1601127)</dc:creator>
  <cp:lastModifiedBy>Daisy Williams (1601127)</cp:lastModifiedBy>
  <cp:revision>11</cp:revision>
  <dcterms:created xsi:type="dcterms:W3CDTF">2020-04-19T19:51:12Z</dcterms:created>
  <dcterms:modified xsi:type="dcterms:W3CDTF">2020-04-21T09:01:23Z</dcterms:modified>
</cp:coreProperties>
</file>