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 id="2147483700" r:id="rId2"/>
    <p:sldMasterId id="2147483701" r:id="rId3"/>
  </p:sldMasterIdLst>
  <p:notesMasterIdLst>
    <p:notesMasterId r:id="rId46"/>
  </p:notesMasterIdLst>
  <p:handoutMasterIdLst>
    <p:handoutMasterId r:id="rId47"/>
  </p:handoutMasterIdLst>
  <p:sldIdLst>
    <p:sldId id="355" r:id="rId4"/>
    <p:sldId id="361" r:id="rId5"/>
    <p:sldId id="362" r:id="rId6"/>
    <p:sldId id="363" r:id="rId7"/>
    <p:sldId id="364" r:id="rId8"/>
    <p:sldId id="365" r:id="rId9"/>
    <p:sldId id="366" r:id="rId10"/>
    <p:sldId id="367" r:id="rId11"/>
    <p:sldId id="368" r:id="rId12"/>
    <p:sldId id="369" r:id="rId13"/>
    <p:sldId id="370" r:id="rId14"/>
    <p:sldId id="371" r:id="rId15"/>
    <p:sldId id="372" r:id="rId16"/>
    <p:sldId id="373" r:id="rId17"/>
    <p:sldId id="374" r:id="rId18"/>
    <p:sldId id="375" r:id="rId19"/>
    <p:sldId id="376" r:id="rId20"/>
    <p:sldId id="377" r:id="rId21"/>
    <p:sldId id="378" r:id="rId22"/>
    <p:sldId id="379" r:id="rId23"/>
    <p:sldId id="380" r:id="rId24"/>
    <p:sldId id="381" r:id="rId25"/>
    <p:sldId id="382" r:id="rId26"/>
    <p:sldId id="383" r:id="rId27"/>
    <p:sldId id="384" r:id="rId28"/>
    <p:sldId id="385" r:id="rId29"/>
    <p:sldId id="386" r:id="rId30"/>
    <p:sldId id="387" r:id="rId31"/>
    <p:sldId id="388" r:id="rId32"/>
    <p:sldId id="389" r:id="rId33"/>
    <p:sldId id="390" r:id="rId34"/>
    <p:sldId id="391" r:id="rId35"/>
    <p:sldId id="392" r:id="rId36"/>
    <p:sldId id="393" r:id="rId37"/>
    <p:sldId id="394" r:id="rId38"/>
    <p:sldId id="395" r:id="rId39"/>
    <p:sldId id="396" r:id="rId40"/>
    <p:sldId id="397" r:id="rId41"/>
    <p:sldId id="398" r:id="rId42"/>
    <p:sldId id="399" r:id="rId43"/>
    <p:sldId id="400" r:id="rId44"/>
    <p:sldId id="401" r:id="rId45"/>
  </p:sldIdLst>
  <p:sldSz cx="9144000" cy="6858000" type="screen4x3"/>
  <p:notesSz cx="6877050" cy="10001250"/>
  <p:defaultTextStyle>
    <a:defPPr>
      <a:defRPr lang="en-GB"/>
    </a:defPPr>
    <a:lvl1pPr algn="l" rtl="0" fontAlgn="base">
      <a:spcBef>
        <a:spcPct val="0"/>
      </a:spcBef>
      <a:spcAft>
        <a:spcPct val="0"/>
      </a:spcAft>
      <a:defRPr sz="2400" kern="1200">
        <a:solidFill>
          <a:schemeClr val="tx1"/>
        </a:solidFill>
        <a:latin typeface="Times New Roman" charset="0"/>
        <a:ea typeface="ＭＳ Ｐゴシック" charset="0"/>
        <a:cs typeface="+mn-cs"/>
      </a:defRPr>
    </a:lvl1pPr>
    <a:lvl2pPr marL="457200" algn="l" rtl="0" fontAlgn="base">
      <a:spcBef>
        <a:spcPct val="0"/>
      </a:spcBef>
      <a:spcAft>
        <a:spcPct val="0"/>
      </a:spcAft>
      <a:defRPr sz="2400" kern="1200">
        <a:solidFill>
          <a:schemeClr val="tx1"/>
        </a:solidFill>
        <a:latin typeface="Times New Roman" charset="0"/>
        <a:ea typeface="ＭＳ Ｐゴシック" charset="0"/>
        <a:cs typeface="+mn-cs"/>
      </a:defRPr>
    </a:lvl2pPr>
    <a:lvl3pPr marL="914400" algn="l" rtl="0" fontAlgn="base">
      <a:spcBef>
        <a:spcPct val="0"/>
      </a:spcBef>
      <a:spcAft>
        <a:spcPct val="0"/>
      </a:spcAft>
      <a:defRPr sz="2400" kern="1200">
        <a:solidFill>
          <a:schemeClr val="tx1"/>
        </a:solidFill>
        <a:latin typeface="Times New Roman" charset="0"/>
        <a:ea typeface="ＭＳ Ｐゴシック" charset="0"/>
        <a:cs typeface="+mn-cs"/>
      </a:defRPr>
    </a:lvl3pPr>
    <a:lvl4pPr marL="1371600" algn="l" rtl="0" fontAlgn="base">
      <a:spcBef>
        <a:spcPct val="0"/>
      </a:spcBef>
      <a:spcAft>
        <a:spcPct val="0"/>
      </a:spcAft>
      <a:defRPr sz="2400" kern="1200">
        <a:solidFill>
          <a:schemeClr val="tx1"/>
        </a:solidFill>
        <a:latin typeface="Times New Roman" charset="0"/>
        <a:ea typeface="ＭＳ Ｐゴシック" charset="0"/>
        <a:cs typeface="+mn-cs"/>
      </a:defRPr>
    </a:lvl4pPr>
    <a:lvl5pPr marL="1828800" algn="l" rtl="0" fontAlgn="base">
      <a:spcBef>
        <a:spcPct val="0"/>
      </a:spcBef>
      <a:spcAft>
        <a:spcPct val="0"/>
      </a:spcAft>
      <a:defRPr sz="2400" kern="1200">
        <a:solidFill>
          <a:schemeClr val="tx1"/>
        </a:solidFill>
        <a:latin typeface="Times New Roman" charset="0"/>
        <a:ea typeface="ＭＳ Ｐゴシック" charset="0"/>
        <a:cs typeface="+mn-cs"/>
      </a:defRPr>
    </a:lvl5pPr>
    <a:lvl6pPr marL="2286000" algn="l" defTabSz="457200" rtl="0" eaLnBrk="1" latinLnBrk="0" hangingPunct="1">
      <a:defRPr sz="2400" kern="1200">
        <a:solidFill>
          <a:schemeClr val="tx1"/>
        </a:solidFill>
        <a:latin typeface="Times New Roman" charset="0"/>
        <a:ea typeface="ＭＳ Ｐゴシック" charset="0"/>
        <a:cs typeface="+mn-cs"/>
      </a:defRPr>
    </a:lvl6pPr>
    <a:lvl7pPr marL="2743200" algn="l" defTabSz="457200" rtl="0" eaLnBrk="1" latinLnBrk="0" hangingPunct="1">
      <a:defRPr sz="2400" kern="1200">
        <a:solidFill>
          <a:schemeClr val="tx1"/>
        </a:solidFill>
        <a:latin typeface="Times New Roman" charset="0"/>
        <a:ea typeface="ＭＳ Ｐゴシック" charset="0"/>
        <a:cs typeface="+mn-cs"/>
      </a:defRPr>
    </a:lvl7pPr>
    <a:lvl8pPr marL="3200400" algn="l" defTabSz="457200" rtl="0" eaLnBrk="1" latinLnBrk="0" hangingPunct="1">
      <a:defRPr sz="2400" kern="1200">
        <a:solidFill>
          <a:schemeClr val="tx1"/>
        </a:solidFill>
        <a:latin typeface="Times New Roman" charset="0"/>
        <a:ea typeface="ＭＳ Ｐゴシック" charset="0"/>
        <a:cs typeface="+mn-cs"/>
      </a:defRPr>
    </a:lvl8pPr>
    <a:lvl9pPr marL="3657600" algn="l" defTabSz="457200" rtl="0" eaLnBrk="1" latinLnBrk="0" hangingPunct="1">
      <a:defRPr sz="2400" kern="1200">
        <a:solidFill>
          <a:schemeClr val="tx1"/>
        </a:solidFill>
        <a:latin typeface="Times New Roman" charset="0"/>
        <a:ea typeface="ＭＳ Ｐゴシック"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90" autoAdjust="0"/>
    <p:restoredTop sz="80049" autoAdjust="0"/>
  </p:normalViewPr>
  <p:slideViewPr>
    <p:cSldViewPr>
      <p:cViewPr>
        <p:scale>
          <a:sx n="92" d="100"/>
          <a:sy n="92" d="100"/>
        </p:scale>
        <p:origin x="177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9738" cy="500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lvl1pPr defTabSz="965200">
              <a:defRPr sz="1300"/>
            </a:lvl1pPr>
          </a:lstStyle>
          <a:p>
            <a:endParaRPr lang="en-US"/>
          </a:p>
        </p:txBody>
      </p:sp>
      <p:sp>
        <p:nvSpPr>
          <p:cNvPr id="27651" name="Rectangle 3"/>
          <p:cNvSpPr>
            <a:spLocks noGrp="1" noChangeArrowheads="1"/>
          </p:cNvSpPr>
          <p:nvPr>
            <p:ph type="dt" sz="quarter" idx="1"/>
          </p:nvPr>
        </p:nvSpPr>
        <p:spPr bwMode="auto">
          <a:xfrm>
            <a:off x="3897313" y="0"/>
            <a:ext cx="2979737" cy="500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lvl1pPr algn="r" defTabSz="965200">
              <a:defRPr sz="1300"/>
            </a:lvl1pPr>
          </a:lstStyle>
          <a:p>
            <a:endParaRPr lang="en-US"/>
          </a:p>
        </p:txBody>
      </p:sp>
      <p:sp>
        <p:nvSpPr>
          <p:cNvPr id="27652" name="Rectangle 4"/>
          <p:cNvSpPr>
            <a:spLocks noGrp="1" noChangeArrowheads="1"/>
          </p:cNvSpPr>
          <p:nvPr>
            <p:ph type="ftr" sz="quarter" idx="2"/>
          </p:nvPr>
        </p:nvSpPr>
        <p:spPr bwMode="auto">
          <a:xfrm>
            <a:off x="0" y="9501188"/>
            <a:ext cx="2979738"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b" anchorCtr="0" compatLnSpc="1">
            <a:prstTxWarp prst="textNoShape">
              <a:avLst/>
            </a:prstTxWarp>
          </a:bodyPr>
          <a:lstStyle>
            <a:lvl1pPr defTabSz="965200">
              <a:defRPr sz="1300"/>
            </a:lvl1pPr>
          </a:lstStyle>
          <a:p>
            <a:endParaRPr lang="en-US"/>
          </a:p>
        </p:txBody>
      </p:sp>
      <p:sp>
        <p:nvSpPr>
          <p:cNvPr id="27653" name="Rectangle 5"/>
          <p:cNvSpPr>
            <a:spLocks noGrp="1" noChangeArrowheads="1"/>
          </p:cNvSpPr>
          <p:nvPr>
            <p:ph type="sldNum" sz="quarter" idx="3"/>
          </p:nvPr>
        </p:nvSpPr>
        <p:spPr bwMode="auto">
          <a:xfrm>
            <a:off x="3897313" y="9501188"/>
            <a:ext cx="2979737"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6442" tIns="48221" rIns="96442" bIns="48221" numCol="1" anchor="b" anchorCtr="0" compatLnSpc="1">
            <a:prstTxWarp prst="textNoShape">
              <a:avLst/>
            </a:prstTxWarp>
          </a:bodyPr>
          <a:lstStyle>
            <a:lvl1pPr algn="r" defTabSz="965200">
              <a:defRPr sz="1300"/>
            </a:lvl1pPr>
          </a:lstStyle>
          <a:p>
            <a:fld id="{562A2D19-6B53-1A41-95C2-9A072D3A84C1}" type="slidenum">
              <a:rPr lang="en-GB"/>
              <a:pPr/>
              <a:t>‹#›</a:t>
            </a:fld>
            <a:endParaRPr lang="en-GB"/>
          </a:p>
        </p:txBody>
      </p:sp>
    </p:spTree>
    <p:extLst>
      <p:ext uri="{BB962C8B-B14F-4D97-AF65-F5344CB8AC3E}">
        <p14:creationId xmlns:p14="http://schemas.microsoft.com/office/powerpoint/2010/main" val="14363788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9738" cy="500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lvl1pPr defTabSz="965200">
              <a:defRPr sz="1300"/>
            </a:lvl1pPr>
          </a:lstStyle>
          <a:p>
            <a:endParaRPr lang="en-US"/>
          </a:p>
        </p:txBody>
      </p:sp>
      <p:sp>
        <p:nvSpPr>
          <p:cNvPr id="14339" name="Rectangle 3"/>
          <p:cNvSpPr>
            <a:spLocks noGrp="1" noChangeArrowheads="1"/>
          </p:cNvSpPr>
          <p:nvPr>
            <p:ph type="dt" idx="1"/>
          </p:nvPr>
        </p:nvSpPr>
        <p:spPr bwMode="auto">
          <a:xfrm>
            <a:off x="3897313" y="0"/>
            <a:ext cx="2979737" cy="500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lvl1pPr algn="r" defTabSz="965200">
              <a:defRPr sz="1300"/>
            </a:lvl1pPr>
          </a:lstStyle>
          <a:p>
            <a:endParaRPr lang="en-US"/>
          </a:p>
        </p:txBody>
      </p:sp>
      <p:sp>
        <p:nvSpPr>
          <p:cNvPr id="26628" name="Rectangle 4"/>
          <p:cNvSpPr>
            <a:spLocks noGrp="1" noRot="1" noChangeAspect="1" noChangeArrowheads="1" noTextEdit="1"/>
          </p:cNvSpPr>
          <p:nvPr>
            <p:ph type="sldImg" idx="2"/>
          </p:nvPr>
        </p:nvSpPr>
        <p:spPr bwMode="auto">
          <a:xfrm>
            <a:off x="939800" y="750888"/>
            <a:ext cx="4999038" cy="3749675"/>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14341" name="Rectangle 5"/>
          <p:cNvSpPr>
            <a:spLocks noGrp="1" noChangeArrowheads="1"/>
          </p:cNvSpPr>
          <p:nvPr>
            <p:ph type="body" sz="quarter" idx="3"/>
          </p:nvPr>
        </p:nvSpPr>
        <p:spPr bwMode="auto">
          <a:xfrm>
            <a:off x="917575" y="4751388"/>
            <a:ext cx="5041900" cy="4500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4342" name="Rectangle 6"/>
          <p:cNvSpPr>
            <a:spLocks noGrp="1" noChangeArrowheads="1"/>
          </p:cNvSpPr>
          <p:nvPr>
            <p:ph type="ftr" sz="quarter" idx="4"/>
          </p:nvPr>
        </p:nvSpPr>
        <p:spPr bwMode="auto">
          <a:xfrm>
            <a:off x="0" y="9501188"/>
            <a:ext cx="2979738"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b" anchorCtr="0" compatLnSpc="1">
            <a:prstTxWarp prst="textNoShape">
              <a:avLst/>
            </a:prstTxWarp>
          </a:bodyPr>
          <a:lstStyle>
            <a:lvl1pPr defTabSz="965200">
              <a:defRPr sz="1300"/>
            </a:lvl1pPr>
          </a:lstStyle>
          <a:p>
            <a:endParaRPr lang="en-US"/>
          </a:p>
        </p:txBody>
      </p:sp>
      <p:sp>
        <p:nvSpPr>
          <p:cNvPr id="14343" name="Rectangle 7"/>
          <p:cNvSpPr>
            <a:spLocks noGrp="1" noChangeArrowheads="1"/>
          </p:cNvSpPr>
          <p:nvPr>
            <p:ph type="sldNum" sz="quarter" idx="5"/>
          </p:nvPr>
        </p:nvSpPr>
        <p:spPr bwMode="auto">
          <a:xfrm>
            <a:off x="3897313" y="9501188"/>
            <a:ext cx="2979737" cy="500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442" tIns="48221" rIns="96442" bIns="48221" numCol="1" anchor="b" anchorCtr="0" compatLnSpc="1">
            <a:prstTxWarp prst="textNoShape">
              <a:avLst/>
            </a:prstTxWarp>
          </a:bodyPr>
          <a:lstStyle>
            <a:lvl1pPr algn="r" defTabSz="965200">
              <a:defRPr sz="1300"/>
            </a:lvl1pPr>
          </a:lstStyle>
          <a:p>
            <a:fld id="{B939ACC4-3648-274A-A1C1-63A7D8E55F9D}" type="slidenum">
              <a:rPr lang="en-GB"/>
              <a:pPr/>
              <a:t>‹#›</a:t>
            </a:fld>
            <a:endParaRPr lang="en-GB"/>
          </a:p>
        </p:txBody>
      </p:sp>
    </p:spTree>
    <p:extLst>
      <p:ext uri="{BB962C8B-B14F-4D97-AF65-F5344CB8AC3E}">
        <p14:creationId xmlns:p14="http://schemas.microsoft.com/office/powerpoint/2010/main" val="8228669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647AB11C-B49F-C149-83E8-03756F256947}"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7BD6E667-2370-104F-8760-428342860BB0}" type="slidenum">
              <a:rPr lang="en-GB"/>
              <a:pPr/>
              <a:t>‹#›</a:t>
            </a:fld>
            <a:endParaRPr lang="en-GB"/>
          </a:p>
        </p:txBody>
      </p:sp>
    </p:spTree>
    <p:extLst>
      <p:ext uri="{BB962C8B-B14F-4D97-AF65-F5344CB8AC3E}">
        <p14:creationId xmlns:p14="http://schemas.microsoft.com/office/powerpoint/2010/main" val="3086400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9BF76537-0679-964C-8B0B-EFA0B195F44D}"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22662D34-1525-F04E-9FD8-C926F47B835B}" type="slidenum">
              <a:rPr lang="en-GB"/>
              <a:pPr/>
              <a:t>‹#›</a:t>
            </a:fld>
            <a:endParaRPr lang="en-GB"/>
          </a:p>
        </p:txBody>
      </p:sp>
    </p:spTree>
    <p:extLst>
      <p:ext uri="{BB962C8B-B14F-4D97-AF65-F5344CB8AC3E}">
        <p14:creationId xmlns:p14="http://schemas.microsoft.com/office/powerpoint/2010/main" val="3070895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10BE01C3-D4DC-FD4E-8028-044193EB6658}"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D7FF624-DE08-074B-AC0D-1293CFED4545}" type="slidenum">
              <a:rPr lang="en-GB"/>
              <a:pPr/>
              <a:t>‹#›</a:t>
            </a:fld>
            <a:endParaRPr lang="en-GB"/>
          </a:p>
        </p:txBody>
      </p:sp>
    </p:spTree>
    <p:extLst>
      <p:ext uri="{BB962C8B-B14F-4D97-AF65-F5344CB8AC3E}">
        <p14:creationId xmlns:p14="http://schemas.microsoft.com/office/powerpoint/2010/main" val="1522528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460F66A9-C8F4-EF48-AA00-64CA745D3475}" type="datetime1">
              <a:rPr lang="en-GB"/>
              <a:pPr/>
              <a:t>17/07/2018</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58885D87-BD64-2143-88FC-2B08C425C3C6}" type="slidenum">
              <a:rPr lang="en-GB"/>
              <a:pPr/>
              <a:t>‹#›</a:t>
            </a:fld>
            <a:endParaRPr lang="en-GB"/>
          </a:p>
        </p:txBody>
      </p:sp>
    </p:spTree>
    <p:extLst>
      <p:ext uri="{BB962C8B-B14F-4D97-AF65-F5344CB8AC3E}">
        <p14:creationId xmlns:p14="http://schemas.microsoft.com/office/powerpoint/2010/main" val="2891104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F7694FB4-DAA1-4B41-92A1-3BB57E0F04E1}" type="datetime1">
              <a:rPr lang="en-GB"/>
              <a:pPr/>
              <a:t>17/07/2018</a:t>
            </a:fld>
            <a:endParaRPr lang="en-GB"/>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p:txBody>
          <a:bodyPr/>
          <a:lstStyle>
            <a:lvl1pPr>
              <a:defRPr/>
            </a:lvl1pPr>
          </a:lstStyle>
          <a:p>
            <a:fld id="{D2590103-87E0-D54A-A4D8-A066D8FC1183}" type="slidenum">
              <a:rPr lang="en-GB"/>
              <a:pPr/>
              <a:t>‹#›</a:t>
            </a:fld>
            <a:endParaRPr lang="en-GB"/>
          </a:p>
        </p:txBody>
      </p:sp>
    </p:spTree>
    <p:extLst>
      <p:ext uri="{BB962C8B-B14F-4D97-AF65-F5344CB8AC3E}">
        <p14:creationId xmlns:p14="http://schemas.microsoft.com/office/powerpoint/2010/main" val="594662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94244D17-7DE7-054A-91F2-ED894F664B04}" type="datetime1">
              <a:rPr lang="en-GB"/>
              <a:pPr/>
              <a:t>17/07/2018</a:t>
            </a:fld>
            <a:endParaRPr lang="en-GB"/>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p:txBody>
          <a:bodyPr/>
          <a:lstStyle>
            <a:lvl1pPr>
              <a:defRPr/>
            </a:lvl1pPr>
          </a:lstStyle>
          <a:p>
            <a:fld id="{3F5A646D-3A9B-4240-AF36-7F796E850EED}" type="slidenum">
              <a:rPr lang="en-GB"/>
              <a:pPr/>
              <a:t>‹#›</a:t>
            </a:fld>
            <a:endParaRPr lang="en-GB"/>
          </a:p>
        </p:txBody>
      </p:sp>
    </p:spTree>
    <p:extLst>
      <p:ext uri="{BB962C8B-B14F-4D97-AF65-F5344CB8AC3E}">
        <p14:creationId xmlns:p14="http://schemas.microsoft.com/office/powerpoint/2010/main" val="3377936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81A0E109-2BD3-CA4A-8900-F741C71F7994}" type="datetime1">
              <a:rPr lang="en-GB"/>
              <a:pPr/>
              <a:t>17/07/2018</a:t>
            </a:fld>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p:txBody>
          <a:bodyPr/>
          <a:lstStyle>
            <a:lvl1pPr>
              <a:defRPr/>
            </a:lvl1pPr>
          </a:lstStyle>
          <a:p>
            <a:fld id="{9A67BF17-E41A-8A4F-A549-B7FCD2FBCC59}" type="slidenum">
              <a:rPr lang="en-GB"/>
              <a:pPr/>
              <a:t>‹#›</a:t>
            </a:fld>
            <a:endParaRPr lang="en-GB"/>
          </a:p>
        </p:txBody>
      </p:sp>
    </p:spTree>
    <p:extLst>
      <p:ext uri="{BB962C8B-B14F-4D97-AF65-F5344CB8AC3E}">
        <p14:creationId xmlns:p14="http://schemas.microsoft.com/office/powerpoint/2010/main" val="1160345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F552CFC3-0CBD-A74C-B235-8A57AA74F321}" type="datetime1">
              <a:rPr lang="en-GB"/>
              <a:pPr/>
              <a:t>17/07/2018</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8BE22F8A-3B0B-1F47-98F5-7E6ABDB7C3C8}" type="slidenum">
              <a:rPr lang="en-GB"/>
              <a:pPr/>
              <a:t>‹#›</a:t>
            </a:fld>
            <a:endParaRPr lang="en-GB"/>
          </a:p>
        </p:txBody>
      </p:sp>
    </p:spTree>
    <p:extLst>
      <p:ext uri="{BB962C8B-B14F-4D97-AF65-F5344CB8AC3E}">
        <p14:creationId xmlns:p14="http://schemas.microsoft.com/office/powerpoint/2010/main" val="3897572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BC502E4A-5873-054D-9BCF-85B5A5F05472}" type="datetime1">
              <a:rPr lang="en-GB"/>
              <a:pPr/>
              <a:t>17/07/2018</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A2442132-60C6-5B49-9473-17E91B24DD40}" type="slidenum">
              <a:rPr lang="en-GB"/>
              <a:pPr/>
              <a:t>‹#›</a:t>
            </a:fld>
            <a:endParaRPr lang="en-GB"/>
          </a:p>
        </p:txBody>
      </p:sp>
    </p:spTree>
    <p:extLst>
      <p:ext uri="{BB962C8B-B14F-4D97-AF65-F5344CB8AC3E}">
        <p14:creationId xmlns:p14="http://schemas.microsoft.com/office/powerpoint/2010/main" val="2589177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A6FEF089-73EB-0E49-9F3E-A383268060D8}"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BF24A426-DEF1-EF4B-89F9-FCAA63CBE381}" type="slidenum">
              <a:rPr lang="en-GB"/>
              <a:pPr/>
              <a:t>‹#›</a:t>
            </a:fld>
            <a:endParaRPr lang="en-GB"/>
          </a:p>
        </p:txBody>
      </p:sp>
    </p:spTree>
    <p:extLst>
      <p:ext uri="{BB962C8B-B14F-4D97-AF65-F5344CB8AC3E}">
        <p14:creationId xmlns:p14="http://schemas.microsoft.com/office/powerpoint/2010/main" val="4132014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71619A54-CD78-1444-86BC-F3BC083A0F66}"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DEED4844-BA7A-8D4B-923D-C03D149F09FE}" type="slidenum">
              <a:rPr lang="en-GB"/>
              <a:pPr/>
              <a:t>‹#›</a:t>
            </a:fld>
            <a:endParaRPr lang="en-GB"/>
          </a:p>
        </p:txBody>
      </p:sp>
    </p:spTree>
    <p:extLst>
      <p:ext uri="{BB962C8B-B14F-4D97-AF65-F5344CB8AC3E}">
        <p14:creationId xmlns:p14="http://schemas.microsoft.com/office/powerpoint/2010/main" val="2951026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64D436A5-BB8A-7944-8191-71CA30D7B9A6}" type="datetime1">
              <a:rPr lang="en-GB"/>
              <a:pPr/>
              <a:t>17/07/2018</a:t>
            </a:fld>
            <a:endParaRPr lang="en-GB"/>
          </a:p>
        </p:txBody>
      </p:sp>
      <p:sp>
        <p:nvSpPr>
          <p:cNvPr id="5" name="Slide Number Placeholder 4"/>
          <p:cNvSpPr>
            <a:spLocks noGrp="1"/>
          </p:cNvSpPr>
          <p:nvPr>
            <p:ph type="sldNum" sz="quarter" idx="11"/>
          </p:nvPr>
        </p:nvSpPr>
        <p:spPr/>
        <p:txBody>
          <a:bodyPr/>
          <a:lstStyle>
            <a:lvl1pPr>
              <a:defRPr/>
            </a:lvl1pPr>
          </a:lstStyle>
          <a:p>
            <a:fld id="{43017680-0078-EE4E-9DAB-2328C00D9A31}" type="slidenum">
              <a:rPr lang="en-GB"/>
              <a:pPr/>
              <a:t>‹#›</a:t>
            </a:fld>
            <a:endParaRPr lang="en-GB"/>
          </a:p>
        </p:txBody>
      </p:sp>
    </p:spTree>
    <p:extLst>
      <p:ext uri="{BB962C8B-B14F-4D97-AF65-F5344CB8AC3E}">
        <p14:creationId xmlns:p14="http://schemas.microsoft.com/office/powerpoint/2010/main" val="2698460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E8F4DB4-367E-1D45-A1A3-E1BA67443780}" type="datetime1">
              <a:rPr lang="en-GB"/>
              <a:pPr/>
              <a:t>17/07/2018</a:t>
            </a:fld>
            <a:endParaRPr lang="en-GB"/>
          </a:p>
        </p:txBody>
      </p:sp>
      <p:sp>
        <p:nvSpPr>
          <p:cNvPr id="5" name="Slide Number Placeholder 4"/>
          <p:cNvSpPr>
            <a:spLocks noGrp="1"/>
          </p:cNvSpPr>
          <p:nvPr>
            <p:ph type="sldNum" sz="quarter" idx="11"/>
          </p:nvPr>
        </p:nvSpPr>
        <p:spPr/>
        <p:txBody>
          <a:bodyPr/>
          <a:lstStyle>
            <a:lvl1pPr>
              <a:defRPr/>
            </a:lvl1pPr>
          </a:lstStyle>
          <a:p>
            <a:fld id="{3180A669-A84B-9048-BBB3-881B586256AA}" type="slidenum">
              <a:rPr lang="en-GB"/>
              <a:pPr/>
              <a:t>‹#›</a:t>
            </a:fld>
            <a:endParaRPr lang="en-GB"/>
          </a:p>
        </p:txBody>
      </p:sp>
    </p:spTree>
    <p:extLst>
      <p:ext uri="{BB962C8B-B14F-4D97-AF65-F5344CB8AC3E}">
        <p14:creationId xmlns:p14="http://schemas.microsoft.com/office/powerpoint/2010/main" val="1304355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F82F92B4-FC43-0C4B-B24E-AF6327663F0E}" type="datetime1">
              <a:rPr lang="en-GB"/>
              <a:pPr/>
              <a:t>17/07/2018</a:t>
            </a:fld>
            <a:endParaRPr lang="en-GB"/>
          </a:p>
        </p:txBody>
      </p:sp>
      <p:sp>
        <p:nvSpPr>
          <p:cNvPr id="5" name="Slide Number Placeholder 4"/>
          <p:cNvSpPr>
            <a:spLocks noGrp="1"/>
          </p:cNvSpPr>
          <p:nvPr>
            <p:ph type="sldNum" sz="quarter" idx="11"/>
          </p:nvPr>
        </p:nvSpPr>
        <p:spPr/>
        <p:txBody>
          <a:bodyPr/>
          <a:lstStyle>
            <a:lvl1pPr>
              <a:defRPr/>
            </a:lvl1pPr>
          </a:lstStyle>
          <a:p>
            <a:fld id="{7AA3524E-7162-5746-A69A-B3C3A2FBACE7}" type="slidenum">
              <a:rPr lang="en-GB"/>
              <a:pPr/>
              <a:t>‹#›</a:t>
            </a:fld>
            <a:endParaRPr lang="en-GB"/>
          </a:p>
        </p:txBody>
      </p:sp>
    </p:spTree>
    <p:extLst>
      <p:ext uri="{BB962C8B-B14F-4D97-AF65-F5344CB8AC3E}">
        <p14:creationId xmlns:p14="http://schemas.microsoft.com/office/powerpoint/2010/main" val="3378625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B32AA655-301C-3346-AF02-122610A17B89}" type="datetime1">
              <a:rPr lang="en-GB"/>
              <a:pPr/>
              <a:t>17/07/2018</a:t>
            </a:fld>
            <a:endParaRPr lang="en-GB"/>
          </a:p>
        </p:txBody>
      </p:sp>
      <p:sp>
        <p:nvSpPr>
          <p:cNvPr id="6" name="Slide Number Placeholder 5"/>
          <p:cNvSpPr>
            <a:spLocks noGrp="1"/>
          </p:cNvSpPr>
          <p:nvPr>
            <p:ph type="sldNum" sz="quarter" idx="11"/>
          </p:nvPr>
        </p:nvSpPr>
        <p:spPr/>
        <p:txBody>
          <a:bodyPr/>
          <a:lstStyle>
            <a:lvl1pPr>
              <a:defRPr/>
            </a:lvl1pPr>
          </a:lstStyle>
          <a:p>
            <a:fld id="{43FCA98F-F56F-7241-A2EB-28F0E623FE2B}" type="slidenum">
              <a:rPr lang="en-GB"/>
              <a:pPr/>
              <a:t>‹#›</a:t>
            </a:fld>
            <a:endParaRPr lang="en-GB"/>
          </a:p>
        </p:txBody>
      </p:sp>
    </p:spTree>
    <p:extLst>
      <p:ext uri="{BB962C8B-B14F-4D97-AF65-F5344CB8AC3E}">
        <p14:creationId xmlns:p14="http://schemas.microsoft.com/office/powerpoint/2010/main" val="27998951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FE0D9511-75B3-C64F-AC76-8BF0008BF042}" type="datetime1">
              <a:rPr lang="en-GB"/>
              <a:pPr/>
              <a:t>17/07/2018</a:t>
            </a:fld>
            <a:endParaRPr lang="en-GB"/>
          </a:p>
        </p:txBody>
      </p:sp>
      <p:sp>
        <p:nvSpPr>
          <p:cNvPr id="8" name="Slide Number Placeholder 7"/>
          <p:cNvSpPr>
            <a:spLocks noGrp="1"/>
          </p:cNvSpPr>
          <p:nvPr>
            <p:ph type="sldNum" sz="quarter" idx="11"/>
          </p:nvPr>
        </p:nvSpPr>
        <p:spPr/>
        <p:txBody>
          <a:bodyPr/>
          <a:lstStyle>
            <a:lvl1pPr>
              <a:defRPr/>
            </a:lvl1pPr>
          </a:lstStyle>
          <a:p>
            <a:fld id="{E0AFD3B7-0A8A-7141-9169-AE07378C97F2}" type="slidenum">
              <a:rPr lang="en-GB"/>
              <a:pPr/>
              <a:t>‹#›</a:t>
            </a:fld>
            <a:endParaRPr lang="en-GB"/>
          </a:p>
        </p:txBody>
      </p:sp>
    </p:spTree>
    <p:extLst>
      <p:ext uri="{BB962C8B-B14F-4D97-AF65-F5344CB8AC3E}">
        <p14:creationId xmlns:p14="http://schemas.microsoft.com/office/powerpoint/2010/main" val="42225663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CC15D679-D016-3B4B-B11F-E7BF26301F77}" type="datetime1">
              <a:rPr lang="en-GB"/>
              <a:pPr/>
              <a:t>17/07/2018</a:t>
            </a:fld>
            <a:endParaRPr lang="en-GB"/>
          </a:p>
        </p:txBody>
      </p:sp>
      <p:sp>
        <p:nvSpPr>
          <p:cNvPr id="4" name="Slide Number Placeholder 3"/>
          <p:cNvSpPr>
            <a:spLocks noGrp="1"/>
          </p:cNvSpPr>
          <p:nvPr>
            <p:ph type="sldNum" sz="quarter" idx="11"/>
          </p:nvPr>
        </p:nvSpPr>
        <p:spPr/>
        <p:txBody>
          <a:bodyPr/>
          <a:lstStyle>
            <a:lvl1pPr>
              <a:defRPr/>
            </a:lvl1pPr>
          </a:lstStyle>
          <a:p>
            <a:fld id="{4E1F94B2-C8B0-0341-9AEF-11B9E9152E40}" type="slidenum">
              <a:rPr lang="en-GB"/>
              <a:pPr/>
              <a:t>‹#›</a:t>
            </a:fld>
            <a:endParaRPr lang="en-GB"/>
          </a:p>
        </p:txBody>
      </p:sp>
    </p:spTree>
    <p:extLst>
      <p:ext uri="{BB962C8B-B14F-4D97-AF65-F5344CB8AC3E}">
        <p14:creationId xmlns:p14="http://schemas.microsoft.com/office/powerpoint/2010/main" val="3841203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4E83D40F-E050-4B47-8759-C238A9BB2545}" type="datetime1">
              <a:rPr lang="en-GB"/>
              <a:pPr/>
              <a:t>17/07/2018</a:t>
            </a:fld>
            <a:endParaRPr lang="en-GB"/>
          </a:p>
        </p:txBody>
      </p:sp>
      <p:sp>
        <p:nvSpPr>
          <p:cNvPr id="3" name="Slide Number Placeholder 2"/>
          <p:cNvSpPr>
            <a:spLocks noGrp="1"/>
          </p:cNvSpPr>
          <p:nvPr>
            <p:ph type="sldNum" sz="quarter" idx="11"/>
          </p:nvPr>
        </p:nvSpPr>
        <p:spPr/>
        <p:txBody>
          <a:bodyPr/>
          <a:lstStyle>
            <a:lvl1pPr>
              <a:defRPr/>
            </a:lvl1pPr>
          </a:lstStyle>
          <a:p>
            <a:fld id="{88FF5033-A546-5C4C-871F-669D40A8A67E}" type="slidenum">
              <a:rPr lang="en-GB"/>
              <a:pPr/>
              <a:t>‹#›</a:t>
            </a:fld>
            <a:endParaRPr lang="en-GB"/>
          </a:p>
        </p:txBody>
      </p:sp>
    </p:spTree>
    <p:extLst>
      <p:ext uri="{BB962C8B-B14F-4D97-AF65-F5344CB8AC3E}">
        <p14:creationId xmlns:p14="http://schemas.microsoft.com/office/powerpoint/2010/main" val="11535196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2B4764F2-A0CA-AD4B-BA3F-406ED277133B}" type="datetime1">
              <a:rPr lang="en-GB"/>
              <a:pPr/>
              <a:t>17/07/2018</a:t>
            </a:fld>
            <a:endParaRPr lang="en-GB"/>
          </a:p>
        </p:txBody>
      </p:sp>
      <p:sp>
        <p:nvSpPr>
          <p:cNvPr id="6" name="Slide Number Placeholder 5"/>
          <p:cNvSpPr>
            <a:spLocks noGrp="1"/>
          </p:cNvSpPr>
          <p:nvPr>
            <p:ph type="sldNum" sz="quarter" idx="11"/>
          </p:nvPr>
        </p:nvSpPr>
        <p:spPr/>
        <p:txBody>
          <a:bodyPr/>
          <a:lstStyle>
            <a:lvl1pPr>
              <a:defRPr/>
            </a:lvl1pPr>
          </a:lstStyle>
          <a:p>
            <a:fld id="{27A49217-7B52-A347-B627-D86D89246FAE}" type="slidenum">
              <a:rPr lang="en-GB"/>
              <a:pPr/>
              <a:t>‹#›</a:t>
            </a:fld>
            <a:endParaRPr lang="en-GB"/>
          </a:p>
        </p:txBody>
      </p:sp>
    </p:spTree>
    <p:extLst>
      <p:ext uri="{BB962C8B-B14F-4D97-AF65-F5344CB8AC3E}">
        <p14:creationId xmlns:p14="http://schemas.microsoft.com/office/powerpoint/2010/main" val="20413531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59E4CB8F-B42F-864E-9559-27F1F797D84A}" type="datetime1">
              <a:rPr lang="en-GB"/>
              <a:pPr/>
              <a:t>17/07/2018</a:t>
            </a:fld>
            <a:endParaRPr lang="en-GB"/>
          </a:p>
        </p:txBody>
      </p:sp>
      <p:sp>
        <p:nvSpPr>
          <p:cNvPr id="6" name="Slide Number Placeholder 5"/>
          <p:cNvSpPr>
            <a:spLocks noGrp="1"/>
          </p:cNvSpPr>
          <p:nvPr>
            <p:ph type="sldNum" sz="quarter" idx="11"/>
          </p:nvPr>
        </p:nvSpPr>
        <p:spPr/>
        <p:txBody>
          <a:bodyPr/>
          <a:lstStyle>
            <a:lvl1pPr>
              <a:defRPr/>
            </a:lvl1pPr>
          </a:lstStyle>
          <a:p>
            <a:fld id="{B2961B2F-3C0E-F542-ADBB-D922073D5FCF}" type="slidenum">
              <a:rPr lang="en-GB"/>
              <a:pPr/>
              <a:t>‹#›</a:t>
            </a:fld>
            <a:endParaRPr lang="en-GB"/>
          </a:p>
        </p:txBody>
      </p:sp>
    </p:spTree>
    <p:extLst>
      <p:ext uri="{BB962C8B-B14F-4D97-AF65-F5344CB8AC3E}">
        <p14:creationId xmlns:p14="http://schemas.microsoft.com/office/powerpoint/2010/main" val="12252128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0C040554-5D5A-6149-8A49-1EC611954DBB}" type="datetime1">
              <a:rPr lang="en-GB"/>
              <a:pPr/>
              <a:t>17/07/2018</a:t>
            </a:fld>
            <a:endParaRPr lang="en-GB"/>
          </a:p>
        </p:txBody>
      </p:sp>
      <p:sp>
        <p:nvSpPr>
          <p:cNvPr id="5" name="Slide Number Placeholder 4"/>
          <p:cNvSpPr>
            <a:spLocks noGrp="1"/>
          </p:cNvSpPr>
          <p:nvPr>
            <p:ph type="sldNum" sz="quarter" idx="11"/>
          </p:nvPr>
        </p:nvSpPr>
        <p:spPr/>
        <p:txBody>
          <a:bodyPr/>
          <a:lstStyle>
            <a:lvl1pPr>
              <a:defRPr/>
            </a:lvl1pPr>
          </a:lstStyle>
          <a:p>
            <a:fld id="{D00751E4-E83E-A84B-9D11-8787A1C3FAAC}" type="slidenum">
              <a:rPr lang="en-GB"/>
              <a:pPr/>
              <a:t>‹#›</a:t>
            </a:fld>
            <a:endParaRPr lang="en-GB"/>
          </a:p>
        </p:txBody>
      </p:sp>
    </p:spTree>
    <p:extLst>
      <p:ext uri="{BB962C8B-B14F-4D97-AF65-F5344CB8AC3E}">
        <p14:creationId xmlns:p14="http://schemas.microsoft.com/office/powerpoint/2010/main" val="5937716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664AAAF-ED16-EB4F-AA57-556B1B609C81}" type="datetime1">
              <a:rPr lang="en-GB"/>
              <a:pPr/>
              <a:t>17/07/2018</a:t>
            </a:fld>
            <a:endParaRPr lang="en-GB"/>
          </a:p>
        </p:txBody>
      </p:sp>
      <p:sp>
        <p:nvSpPr>
          <p:cNvPr id="5" name="Slide Number Placeholder 4"/>
          <p:cNvSpPr>
            <a:spLocks noGrp="1"/>
          </p:cNvSpPr>
          <p:nvPr>
            <p:ph type="sldNum" sz="quarter" idx="11"/>
          </p:nvPr>
        </p:nvSpPr>
        <p:spPr/>
        <p:txBody>
          <a:bodyPr/>
          <a:lstStyle>
            <a:lvl1pPr>
              <a:defRPr/>
            </a:lvl1pPr>
          </a:lstStyle>
          <a:p>
            <a:fld id="{16E19F40-A8C9-1C40-AC27-F652A97F865B}" type="slidenum">
              <a:rPr lang="en-GB"/>
              <a:pPr/>
              <a:t>‹#›</a:t>
            </a:fld>
            <a:endParaRPr lang="en-GB"/>
          </a:p>
        </p:txBody>
      </p:sp>
    </p:spTree>
    <p:extLst>
      <p:ext uri="{BB962C8B-B14F-4D97-AF65-F5344CB8AC3E}">
        <p14:creationId xmlns:p14="http://schemas.microsoft.com/office/powerpoint/2010/main" val="26665288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10FD2F35-CFBD-1F42-8E67-B15AA535380F}"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4855EED3-445C-E34F-BFF7-422BB3E9138C}" type="slidenum">
              <a:rPr lang="en-GB"/>
              <a:pPr/>
              <a:t>‹#›</a:t>
            </a:fld>
            <a:endParaRPr lang="en-GB"/>
          </a:p>
        </p:txBody>
      </p:sp>
    </p:spTree>
    <p:extLst>
      <p:ext uri="{BB962C8B-B14F-4D97-AF65-F5344CB8AC3E}">
        <p14:creationId xmlns:p14="http://schemas.microsoft.com/office/powerpoint/2010/main" val="33061725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FAE2FF24-7AB6-7542-AED5-C6EFF2F363E6}"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F8DEBC5-B60F-314B-8B31-8B41B34D9798}" type="slidenum">
              <a:rPr lang="en-GB"/>
              <a:pPr/>
              <a:t>‹#›</a:t>
            </a:fld>
            <a:endParaRPr lang="en-GB"/>
          </a:p>
        </p:txBody>
      </p:sp>
    </p:spTree>
    <p:extLst>
      <p:ext uri="{BB962C8B-B14F-4D97-AF65-F5344CB8AC3E}">
        <p14:creationId xmlns:p14="http://schemas.microsoft.com/office/powerpoint/2010/main" val="33169565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67632CDE-2E60-2044-9B57-5C1EA5E20D6D}"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F2466D31-43D0-2B4F-9CC8-541AAE92D4DC}" type="slidenum">
              <a:rPr lang="en-GB"/>
              <a:pPr/>
              <a:t>‹#›</a:t>
            </a:fld>
            <a:endParaRPr lang="en-GB"/>
          </a:p>
        </p:txBody>
      </p:sp>
    </p:spTree>
    <p:extLst>
      <p:ext uri="{BB962C8B-B14F-4D97-AF65-F5344CB8AC3E}">
        <p14:creationId xmlns:p14="http://schemas.microsoft.com/office/powerpoint/2010/main" val="5425585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F830C65C-BB19-AB4E-AF63-8F0FBCFAFDD8}" type="datetime1">
              <a:rPr lang="en-GB"/>
              <a:pPr/>
              <a:t>17/07/2018</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4C35C778-94E7-3E44-89C5-EF41C3C789C8}" type="slidenum">
              <a:rPr lang="en-GB"/>
              <a:pPr/>
              <a:t>‹#›</a:t>
            </a:fld>
            <a:endParaRPr lang="en-GB"/>
          </a:p>
        </p:txBody>
      </p:sp>
    </p:spTree>
    <p:extLst>
      <p:ext uri="{BB962C8B-B14F-4D97-AF65-F5344CB8AC3E}">
        <p14:creationId xmlns:p14="http://schemas.microsoft.com/office/powerpoint/2010/main" val="33056818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70B77E1F-74C9-6B42-95DD-188864DCC985}" type="datetime1">
              <a:rPr lang="en-GB"/>
              <a:pPr/>
              <a:t>17/07/2018</a:t>
            </a:fld>
            <a:endParaRPr lang="en-GB"/>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p:txBody>
          <a:bodyPr/>
          <a:lstStyle>
            <a:lvl1pPr>
              <a:defRPr/>
            </a:lvl1pPr>
          </a:lstStyle>
          <a:p>
            <a:fld id="{3339B385-AD00-9145-A048-538FA66CFA1E}" type="slidenum">
              <a:rPr lang="en-GB"/>
              <a:pPr/>
              <a:t>‹#›</a:t>
            </a:fld>
            <a:endParaRPr lang="en-GB"/>
          </a:p>
        </p:txBody>
      </p:sp>
    </p:spTree>
    <p:extLst>
      <p:ext uri="{BB962C8B-B14F-4D97-AF65-F5344CB8AC3E}">
        <p14:creationId xmlns:p14="http://schemas.microsoft.com/office/powerpoint/2010/main" val="377351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BFB01ADA-CE32-5843-B0A6-64E6A1F01996}" type="datetime1">
              <a:rPr lang="en-GB"/>
              <a:pPr/>
              <a:t>17/07/2018</a:t>
            </a:fld>
            <a:endParaRPr lang="en-GB"/>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p:txBody>
          <a:bodyPr/>
          <a:lstStyle>
            <a:lvl1pPr>
              <a:defRPr/>
            </a:lvl1pPr>
          </a:lstStyle>
          <a:p>
            <a:fld id="{A7E7551C-C250-3F4E-91B7-A2B0C0A4B50D}" type="slidenum">
              <a:rPr lang="en-GB"/>
              <a:pPr/>
              <a:t>‹#›</a:t>
            </a:fld>
            <a:endParaRPr lang="en-GB"/>
          </a:p>
        </p:txBody>
      </p:sp>
    </p:spTree>
    <p:extLst>
      <p:ext uri="{BB962C8B-B14F-4D97-AF65-F5344CB8AC3E}">
        <p14:creationId xmlns:p14="http://schemas.microsoft.com/office/powerpoint/2010/main" val="23513848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BF5C13D6-13B5-7F42-B335-8C5A518BC11B}" type="datetime1">
              <a:rPr lang="en-GB"/>
              <a:pPr/>
              <a:t>17/07/2018</a:t>
            </a:fld>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p:txBody>
          <a:bodyPr/>
          <a:lstStyle>
            <a:lvl1pPr>
              <a:defRPr/>
            </a:lvl1pPr>
          </a:lstStyle>
          <a:p>
            <a:fld id="{05E91D5B-035D-7249-AD53-2C252144D3ED}" type="slidenum">
              <a:rPr lang="en-GB"/>
              <a:pPr/>
              <a:t>‹#›</a:t>
            </a:fld>
            <a:endParaRPr lang="en-GB"/>
          </a:p>
        </p:txBody>
      </p:sp>
    </p:spTree>
    <p:extLst>
      <p:ext uri="{BB962C8B-B14F-4D97-AF65-F5344CB8AC3E}">
        <p14:creationId xmlns:p14="http://schemas.microsoft.com/office/powerpoint/2010/main" val="19940862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3BA28E6C-F1F1-404C-A719-0D851263C13C}" type="datetime1">
              <a:rPr lang="en-GB"/>
              <a:pPr/>
              <a:t>17/07/2018</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54F1D59E-4293-974C-9FA9-5198D0DB4652}" type="slidenum">
              <a:rPr lang="en-GB"/>
              <a:pPr/>
              <a:t>‹#›</a:t>
            </a:fld>
            <a:endParaRPr lang="en-GB"/>
          </a:p>
        </p:txBody>
      </p:sp>
    </p:spTree>
    <p:extLst>
      <p:ext uri="{BB962C8B-B14F-4D97-AF65-F5344CB8AC3E}">
        <p14:creationId xmlns:p14="http://schemas.microsoft.com/office/powerpoint/2010/main" val="38011793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8DE844C3-9B95-334C-97F9-D642452DDA53}" type="datetime1">
              <a:rPr lang="en-GB"/>
              <a:pPr/>
              <a:t>17/07/2018</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6C849EA4-BD58-934A-AAFC-D342041BC658}" type="slidenum">
              <a:rPr lang="en-GB"/>
              <a:pPr/>
              <a:t>‹#›</a:t>
            </a:fld>
            <a:endParaRPr lang="en-GB"/>
          </a:p>
        </p:txBody>
      </p:sp>
    </p:spTree>
    <p:extLst>
      <p:ext uri="{BB962C8B-B14F-4D97-AF65-F5344CB8AC3E}">
        <p14:creationId xmlns:p14="http://schemas.microsoft.com/office/powerpoint/2010/main" val="20046722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3B8AE31-F2DC-3A49-A917-9BDCAAEB84BA}"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4D736ED8-98DA-0F4E-9AAD-8DEA21F56228}" type="slidenum">
              <a:rPr lang="en-GB"/>
              <a:pPr/>
              <a:t>‹#›</a:t>
            </a:fld>
            <a:endParaRPr lang="en-GB"/>
          </a:p>
        </p:txBody>
      </p:sp>
    </p:spTree>
    <p:extLst>
      <p:ext uri="{BB962C8B-B14F-4D97-AF65-F5344CB8AC3E}">
        <p14:creationId xmlns:p14="http://schemas.microsoft.com/office/powerpoint/2010/main" val="32881020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B5DD698E-0865-3840-959D-5DD6C4DC925F}" type="datetime1">
              <a:rPr lang="en-GB"/>
              <a:pPr/>
              <a:t>17/07/2018</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F03D9F5C-2703-8E49-BBA8-3214492DC9FD}" type="slidenum">
              <a:rPr lang="en-GB"/>
              <a:pPr/>
              <a:t>‹#›</a:t>
            </a:fld>
            <a:endParaRPr lang="en-GB"/>
          </a:p>
        </p:txBody>
      </p:sp>
    </p:spTree>
    <p:extLst>
      <p:ext uri="{BB962C8B-B14F-4D97-AF65-F5344CB8AC3E}">
        <p14:creationId xmlns:p14="http://schemas.microsoft.com/office/powerpoint/2010/main" val="362503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704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87043"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2"/>
          </p:nvPr>
        </p:nvSpPr>
        <p:spPr>
          <a:xfrm>
            <a:off x="395288"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442AC87F-1DA6-114C-89D4-0D6CD28AAEC8}" type="datetime1">
              <a:rPr lang="en-GB"/>
              <a:pPr/>
              <a:t>17/07/2018</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a:lstStyle>
            <a:lvl1pPr fontAlgn="auto">
              <a:spcBef>
                <a:spcPts val="0"/>
              </a:spcBef>
              <a:spcAft>
                <a:spcPts val="0"/>
              </a:spcAft>
              <a:defRPr sz="1800">
                <a:latin typeface="+mn-lt"/>
                <a:ea typeface="+mn-ea"/>
                <a:cs typeface="+mn-cs"/>
              </a:defRPr>
            </a:lvl1pPr>
          </a:lstStyle>
          <a:p>
            <a:pPr>
              <a:defRPr/>
            </a:pPr>
            <a:endParaRPr lang="en-GB"/>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0E624F7D-2C2B-A44F-B619-B66FFBE2AC66}"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909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8909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1271E91F-2F44-6043-89EC-12DD3E8C7AA3}" type="datetime1">
              <a:rPr lang="en-GB"/>
              <a:pPr/>
              <a:t>17/07/2018</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21572C12-BA55-5E42-9996-87A9517C47B7}"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011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9011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C0B4F99E-44E2-2E43-856A-90D80D5B476C}" type="datetime1">
              <a:rPr lang="en-GB"/>
              <a:pPr/>
              <a:t>17/07/2018</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a:lstStyle>
            <a:lvl1pPr fontAlgn="auto">
              <a:spcBef>
                <a:spcPts val="0"/>
              </a:spcBef>
              <a:spcAft>
                <a:spcPts val="0"/>
              </a:spcAft>
              <a:defRPr sz="1800">
                <a:latin typeface="+mn-lt"/>
                <a:ea typeface="+mn-ea"/>
                <a:cs typeface="+mn-cs"/>
              </a:defRPr>
            </a:lvl1pPr>
          </a:lstStyle>
          <a:p>
            <a:pPr>
              <a:defRPr/>
            </a:pPr>
            <a:endParaRPr lang="en-GB"/>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A3B30499-5B36-9643-93A4-65952D2FAD46}"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dirty="0" smtClean="0"/>
              <a:t>CRM </a:t>
            </a:r>
            <a:endParaRPr lang="en-GB" dirty="0"/>
          </a:p>
        </p:txBody>
      </p:sp>
      <p:sp>
        <p:nvSpPr>
          <p:cNvPr id="3" name="Content Placeholder 2"/>
          <p:cNvSpPr>
            <a:spLocks noGrp="1"/>
          </p:cNvSpPr>
          <p:nvPr>
            <p:ph idx="1"/>
          </p:nvPr>
        </p:nvSpPr>
        <p:spPr>
          <a:xfrm>
            <a:off x="250825" y="1197421"/>
            <a:ext cx="8785671" cy="4391819"/>
          </a:xfrm>
        </p:spPr>
        <p:txBody>
          <a:bodyPr/>
          <a:lstStyle/>
          <a:p>
            <a:r>
              <a:rPr lang="en-GB" dirty="0" smtClean="0"/>
              <a:t>How do we create sustained success in CRM? </a:t>
            </a:r>
          </a:p>
          <a:p>
            <a:r>
              <a:rPr lang="en-GB" dirty="0" smtClean="0"/>
              <a:t>What are the various ways in which we can maintain a successful CRM?</a:t>
            </a:r>
          </a:p>
          <a:p>
            <a:r>
              <a:rPr lang="en-GB" dirty="0" smtClean="0"/>
              <a:t>Which is more important? People or software or machines?</a:t>
            </a:r>
          </a:p>
          <a:p>
            <a:pPr marL="0" indent="0">
              <a:buNone/>
            </a:pPr>
            <a:endParaRPr lang="en-GB" dirty="0" smtClean="0"/>
          </a:p>
          <a:p>
            <a:r>
              <a:rPr lang="en-GB" dirty="0" smtClean="0"/>
              <a:t>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a:t>
            </a:fld>
            <a:endParaRPr lang="en-GB"/>
          </a:p>
        </p:txBody>
      </p:sp>
    </p:spTree>
    <p:extLst>
      <p:ext uri="{BB962C8B-B14F-4D97-AF65-F5344CB8AC3E}">
        <p14:creationId xmlns:p14="http://schemas.microsoft.com/office/powerpoint/2010/main" val="227630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856984" cy="1143000"/>
          </a:xfrm>
        </p:spPr>
        <p:txBody>
          <a:bodyPr/>
          <a:lstStyle/>
          <a:p>
            <a:r>
              <a:rPr lang="en-GB" dirty="0" smtClean="0"/>
              <a:t>Question.</a:t>
            </a:r>
            <a:endParaRPr lang="en-GB" dirty="0"/>
          </a:p>
        </p:txBody>
      </p:sp>
      <p:sp>
        <p:nvSpPr>
          <p:cNvPr id="3" name="Content Placeholder 2"/>
          <p:cNvSpPr>
            <a:spLocks noGrp="1"/>
          </p:cNvSpPr>
          <p:nvPr>
            <p:ph idx="1"/>
          </p:nvPr>
        </p:nvSpPr>
        <p:spPr>
          <a:xfrm>
            <a:off x="0" y="1417638"/>
            <a:ext cx="9144000" cy="4459634"/>
          </a:xfrm>
        </p:spPr>
        <p:txBody>
          <a:bodyPr/>
          <a:lstStyle/>
          <a:p>
            <a:r>
              <a:rPr lang="en-GB" dirty="0"/>
              <a:t>Where </a:t>
            </a:r>
            <a:r>
              <a:rPr lang="en-GB" dirty="0" smtClean="0"/>
              <a:t>and how best </a:t>
            </a:r>
            <a:r>
              <a:rPr lang="en-GB" dirty="0"/>
              <a:t>can we work towards good CRM or Customer Services</a:t>
            </a:r>
            <a:r>
              <a:rPr lang="en-GB" dirty="0" smtClean="0"/>
              <a:t>?</a:t>
            </a:r>
          </a:p>
          <a:p>
            <a:r>
              <a:rPr lang="en-GB" dirty="0" smtClean="0"/>
              <a:t>Remember, the question is how best, which means there are other options?</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a:t>
            </a:fld>
            <a:endParaRPr lang="en-GB"/>
          </a:p>
        </p:txBody>
      </p:sp>
    </p:spTree>
    <p:extLst>
      <p:ext uri="{BB962C8B-B14F-4D97-AF65-F5344CB8AC3E}">
        <p14:creationId xmlns:p14="http://schemas.microsoft.com/office/powerpoint/2010/main" val="3232221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create good CRM.</a:t>
            </a:r>
            <a:endParaRPr lang="en-GB" dirty="0"/>
          </a:p>
        </p:txBody>
      </p:sp>
      <p:sp>
        <p:nvSpPr>
          <p:cNvPr id="3" name="Content Placeholder 2"/>
          <p:cNvSpPr>
            <a:spLocks noGrp="1"/>
          </p:cNvSpPr>
          <p:nvPr>
            <p:ph idx="1"/>
          </p:nvPr>
        </p:nvSpPr>
        <p:spPr>
          <a:xfrm>
            <a:off x="457200" y="1672877"/>
            <a:ext cx="8229600" cy="3916363"/>
          </a:xfrm>
        </p:spPr>
        <p:txBody>
          <a:bodyPr/>
          <a:lstStyle/>
          <a:p>
            <a:r>
              <a:rPr lang="en-GB" dirty="0" smtClean="0"/>
              <a:t>You need to recruit and keep the right people, and constantly provide them with the right tools, training and motivation.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a:t>
            </a:fld>
            <a:endParaRPr lang="en-GB"/>
          </a:p>
        </p:txBody>
      </p:sp>
    </p:spTree>
    <p:extLst>
      <p:ext uri="{BB962C8B-B14F-4D97-AF65-F5344CB8AC3E}">
        <p14:creationId xmlns:p14="http://schemas.microsoft.com/office/powerpoint/2010/main" val="1082640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create good CRM.</a:t>
            </a:r>
          </a:p>
        </p:txBody>
      </p:sp>
      <p:sp>
        <p:nvSpPr>
          <p:cNvPr id="3" name="Content Placeholder 2"/>
          <p:cNvSpPr>
            <a:spLocks noGrp="1"/>
          </p:cNvSpPr>
          <p:nvPr>
            <p:ph idx="1"/>
          </p:nvPr>
        </p:nvSpPr>
        <p:spPr>
          <a:xfrm>
            <a:off x="179512" y="1196752"/>
            <a:ext cx="8784976" cy="4319811"/>
          </a:xfrm>
        </p:spPr>
        <p:txBody>
          <a:bodyPr/>
          <a:lstStyle/>
          <a:p>
            <a:r>
              <a:rPr lang="en-GB" dirty="0" smtClean="0"/>
              <a:t>Do you need just a good Customer Relationship Manager to make these improvements and create a customer focused culture?</a:t>
            </a:r>
          </a:p>
          <a:p>
            <a:r>
              <a:rPr lang="en-GB" dirty="0" smtClean="0"/>
              <a:t>Not necessarily. You can still deliver a good customer service by constantly making improvements by hiring the right people, developing the right tools, training and motivation programs.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4</a:t>
            </a:fld>
            <a:endParaRPr lang="en-GB"/>
          </a:p>
        </p:txBody>
      </p:sp>
    </p:spTree>
    <p:extLst>
      <p:ext uri="{BB962C8B-B14F-4D97-AF65-F5344CB8AC3E}">
        <p14:creationId xmlns:p14="http://schemas.microsoft.com/office/powerpoint/2010/main" val="2913013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Practical Approach.</a:t>
            </a:r>
            <a:endParaRPr lang="en-GB" dirty="0"/>
          </a:p>
        </p:txBody>
      </p:sp>
      <p:sp>
        <p:nvSpPr>
          <p:cNvPr id="3" name="Content Placeholder 2"/>
          <p:cNvSpPr>
            <a:spLocks noGrp="1"/>
          </p:cNvSpPr>
          <p:nvPr>
            <p:ph idx="1"/>
          </p:nvPr>
        </p:nvSpPr>
        <p:spPr/>
        <p:txBody>
          <a:bodyPr/>
          <a:lstStyle/>
          <a:p>
            <a:r>
              <a:rPr lang="en-GB" dirty="0" smtClean="0"/>
              <a:t>This involves delivering both tactical and strategic customer service. </a:t>
            </a:r>
          </a:p>
          <a:p>
            <a:r>
              <a:rPr lang="en-GB" dirty="0" smtClean="0"/>
              <a:t>The key principle here is that it is cheaper to provide a good customer service quickly than to have customer who are unhappy with the service they have received the first time.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5</a:t>
            </a:fld>
            <a:endParaRPr lang="en-GB"/>
          </a:p>
        </p:txBody>
      </p:sp>
    </p:spTree>
    <p:extLst>
      <p:ext uri="{BB962C8B-B14F-4D97-AF65-F5344CB8AC3E}">
        <p14:creationId xmlns:p14="http://schemas.microsoft.com/office/powerpoint/2010/main" val="11248735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Tactical Approach.</a:t>
            </a:r>
            <a:endParaRPr lang="en-GB" dirty="0"/>
          </a:p>
        </p:txBody>
      </p:sp>
      <p:sp>
        <p:nvSpPr>
          <p:cNvPr id="3" name="Content Placeholder 2"/>
          <p:cNvSpPr>
            <a:spLocks noGrp="1"/>
          </p:cNvSpPr>
          <p:nvPr>
            <p:ph idx="1"/>
          </p:nvPr>
        </p:nvSpPr>
        <p:spPr>
          <a:xfrm>
            <a:off x="250825" y="1268760"/>
            <a:ext cx="8435975" cy="4247803"/>
          </a:xfrm>
        </p:spPr>
        <p:txBody>
          <a:bodyPr/>
          <a:lstStyle/>
          <a:p>
            <a:r>
              <a:rPr lang="en-GB" dirty="0" smtClean="0"/>
              <a:t>Front line staffs must be trained and provided with the right motivation, tools, equipment's to provide good customer services the first time. </a:t>
            </a:r>
          </a:p>
          <a:p>
            <a:r>
              <a:rPr lang="en-GB" dirty="0" smtClean="0"/>
              <a:t>They should be able to answer at least 90 percent of customers questions and inquiries without the intervention and support of other managers.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6</a:t>
            </a:fld>
            <a:endParaRPr lang="en-GB"/>
          </a:p>
        </p:txBody>
      </p:sp>
    </p:spTree>
    <p:extLst>
      <p:ext uri="{BB962C8B-B14F-4D97-AF65-F5344CB8AC3E}">
        <p14:creationId xmlns:p14="http://schemas.microsoft.com/office/powerpoint/2010/main" val="5154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Strategic Approach.</a:t>
            </a:r>
            <a:endParaRPr lang="en-GB" dirty="0"/>
          </a:p>
        </p:txBody>
      </p:sp>
      <p:sp>
        <p:nvSpPr>
          <p:cNvPr id="3" name="Content Placeholder 2"/>
          <p:cNvSpPr>
            <a:spLocks noGrp="1"/>
          </p:cNvSpPr>
          <p:nvPr>
            <p:ph idx="1"/>
          </p:nvPr>
        </p:nvSpPr>
        <p:spPr>
          <a:xfrm>
            <a:off x="250825" y="1196752"/>
            <a:ext cx="8713663" cy="4319811"/>
          </a:xfrm>
        </p:spPr>
        <p:txBody>
          <a:bodyPr/>
          <a:lstStyle/>
          <a:p>
            <a:r>
              <a:rPr lang="en-GB" dirty="0" smtClean="0"/>
              <a:t>Front line CSR must have a channel for communicating their experiences to ensure processes can be improved, the right training can be provided, etc. </a:t>
            </a:r>
          </a:p>
          <a:p>
            <a:r>
              <a:rPr lang="en-GB" dirty="0" smtClean="0"/>
              <a:t>More generally, they can communicate ways in which service process can be improved and there can be innovation also.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7</a:t>
            </a:fld>
            <a:endParaRPr lang="en-GB"/>
          </a:p>
        </p:txBody>
      </p:sp>
    </p:spTree>
    <p:extLst>
      <p:ext uri="{BB962C8B-B14F-4D97-AF65-F5344CB8AC3E}">
        <p14:creationId xmlns:p14="http://schemas.microsoft.com/office/powerpoint/2010/main" val="70859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Investments on CSR’s should be encouraged?</a:t>
            </a:r>
            <a:endParaRPr lang="en-GB" dirty="0"/>
          </a:p>
        </p:txBody>
      </p:sp>
      <p:sp>
        <p:nvSpPr>
          <p:cNvPr id="3" name="Content Placeholder 2"/>
          <p:cNvSpPr>
            <a:spLocks noGrp="1"/>
          </p:cNvSpPr>
          <p:nvPr>
            <p:ph idx="1"/>
          </p:nvPr>
        </p:nvSpPr>
        <p:spPr>
          <a:xfrm>
            <a:off x="107504" y="1417638"/>
            <a:ext cx="8928992" cy="4243610"/>
          </a:xfrm>
        </p:spPr>
        <p:txBody>
          <a:bodyPr/>
          <a:lstStyle/>
          <a:p>
            <a:r>
              <a:rPr lang="en-GB" dirty="0" smtClean="0"/>
              <a:t>Employees are the first contact with customers. </a:t>
            </a:r>
          </a:p>
          <a:p>
            <a:r>
              <a:rPr lang="en-GB" dirty="0" smtClean="0"/>
              <a:t>They must be trained and compensated in way that they can be motivated to work to ensure complaints are resolved on the first contact. </a:t>
            </a:r>
          </a:p>
          <a:p>
            <a:r>
              <a:rPr lang="en-GB" dirty="0" smtClean="0"/>
              <a:t>Escalation costs can drive legal, regulatory and risks costs.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8</a:t>
            </a:fld>
            <a:endParaRPr lang="en-GB"/>
          </a:p>
        </p:txBody>
      </p:sp>
    </p:spTree>
    <p:extLst>
      <p:ext uri="{BB962C8B-B14F-4D97-AF65-F5344CB8AC3E}">
        <p14:creationId xmlns:p14="http://schemas.microsoft.com/office/powerpoint/2010/main" val="521132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Subtle cost of High Turnover CSR’s.</a:t>
            </a:r>
            <a:endParaRPr lang="en-GB" dirty="0"/>
          </a:p>
        </p:txBody>
      </p:sp>
      <p:sp>
        <p:nvSpPr>
          <p:cNvPr id="3" name="Content Placeholder 2"/>
          <p:cNvSpPr>
            <a:spLocks noGrp="1"/>
          </p:cNvSpPr>
          <p:nvPr>
            <p:ph idx="1"/>
          </p:nvPr>
        </p:nvSpPr>
        <p:spPr>
          <a:xfrm>
            <a:off x="0" y="1417638"/>
            <a:ext cx="9036496" cy="4243610"/>
          </a:xfrm>
        </p:spPr>
        <p:txBody>
          <a:bodyPr/>
          <a:lstStyle/>
          <a:p>
            <a:r>
              <a:rPr lang="en-GB" dirty="0" smtClean="0"/>
              <a:t>CSR’s are not often viewed as skilled employees who can drive strategy, but as a cost </a:t>
            </a:r>
            <a:r>
              <a:rPr lang="en-GB" dirty="0" err="1" smtClean="0"/>
              <a:t>center</a:t>
            </a:r>
            <a:r>
              <a:rPr lang="en-GB" dirty="0" smtClean="0"/>
              <a:t> where no additional investment is needed and turnover costs can be justified. </a:t>
            </a:r>
          </a:p>
          <a:p>
            <a:r>
              <a:rPr lang="en-GB" dirty="0" smtClean="0"/>
              <a:t>This is because, companies fail to see customer service departments as a strategic function like marketing and sales. </a:t>
            </a:r>
          </a:p>
          <a:p>
            <a:r>
              <a:rPr lang="en-GB" dirty="0" smtClean="0"/>
              <a:t>It is seen as part of service strategy.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9</a:t>
            </a:fld>
            <a:endParaRPr lang="en-GB"/>
          </a:p>
        </p:txBody>
      </p:sp>
    </p:spTree>
    <p:extLst>
      <p:ext uri="{BB962C8B-B14F-4D97-AF65-F5344CB8AC3E}">
        <p14:creationId xmlns:p14="http://schemas.microsoft.com/office/powerpoint/2010/main" val="937929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Cost of High Turnover.</a:t>
            </a:r>
            <a:endParaRPr lang="en-GB" dirty="0"/>
          </a:p>
        </p:txBody>
      </p:sp>
      <p:sp>
        <p:nvSpPr>
          <p:cNvPr id="3" name="Content Placeholder 2"/>
          <p:cNvSpPr>
            <a:spLocks noGrp="1"/>
          </p:cNvSpPr>
          <p:nvPr>
            <p:ph idx="1"/>
          </p:nvPr>
        </p:nvSpPr>
        <p:spPr>
          <a:xfrm>
            <a:off x="107504" y="1196752"/>
            <a:ext cx="8856984" cy="4319811"/>
          </a:xfrm>
        </p:spPr>
        <p:txBody>
          <a:bodyPr/>
          <a:lstStyle/>
          <a:p>
            <a:r>
              <a:rPr lang="en-GB" dirty="0" smtClean="0"/>
              <a:t>Underpaid and improperly trained and compensated staff damages customer loyalty.</a:t>
            </a:r>
          </a:p>
          <a:p>
            <a:r>
              <a:rPr lang="en-GB" dirty="0" smtClean="0"/>
              <a:t>Other direct costs like advertising, recruitment, training is normally 20 percent of annual salary. </a:t>
            </a:r>
          </a:p>
          <a:p>
            <a:r>
              <a:rPr lang="en-GB" dirty="0" smtClean="0"/>
              <a:t>Poor customer services doesn’t help to build brand and improve sales and marketing strategies.  </a:t>
            </a:r>
          </a:p>
          <a:p>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10</a:t>
            </a:fld>
            <a:endParaRPr lang="en-GB"/>
          </a:p>
        </p:txBody>
      </p:sp>
    </p:spTree>
    <p:extLst>
      <p:ext uri="{BB962C8B-B14F-4D97-AF65-F5344CB8AC3E}">
        <p14:creationId xmlns:p14="http://schemas.microsoft.com/office/powerpoint/2010/main" val="4264016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Alternative to High Turnover.</a:t>
            </a:r>
            <a:endParaRPr lang="en-GB" dirty="0"/>
          </a:p>
        </p:txBody>
      </p:sp>
      <p:sp>
        <p:nvSpPr>
          <p:cNvPr id="3" name="Content Placeholder 2"/>
          <p:cNvSpPr>
            <a:spLocks noGrp="1"/>
          </p:cNvSpPr>
          <p:nvPr>
            <p:ph idx="1"/>
          </p:nvPr>
        </p:nvSpPr>
        <p:spPr>
          <a:xfrm>
            <a:off x="0" y="1600200"/>
            <a:ext cx="8964488" cy="3916363"/>
          </a:xfrm>
        </p:spPr>
        <p:txBody>
          <a:bodyPr/>
          <a:lstStyle/>
          <a:p>
            <a:r>
              <a:rPr lang="en-GB" dirty="0" smtClean="0"/>
              <a:t>Employees to be made successful in their interactions with customers. </a:t>
            </a:r>
          </a:p>
          <a:p>
            <a:r>
              <a:rPr lang="en-GB" dirty="0" smtClean="0"/>
              <a:t>This is beneficial to the customer, the employees and the corporations. </a:t>
            </a:r>
          </a:p>
          <a:p>
            <a:r>
              <a:rPr lang="en-GB" dirty="0" smtClean="0"/>
              <a:t>You can do this by creating a customer service functions that works because the company has invested in the right resources.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11</a:t>
            </a:fld>
            <a:endParaRPr lang="en-GB"/>
          </a:p>
        </p:txBody>
      </p:sp>
    </p:spTree>
    <p:extLst>
      <p:ext uri="{BB962C8B-B14F-4D97-AF65-F5344CB8AC3E}">
        <p14:creationId xmlns:p14="http://schemas.microsoft.com/office/powerpoint/2010/main" val="2696644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Alternative to High Turnover.</a:t>
            </a:r>
          </a:p>
        </p:txBody>
      </p:sp>
      <p:sp>
        <p:nvSpPr>
          <p:cNvPr id="3" name="Content Placeholder 2"/>
          <p:cNvSpPr>
            <a:spLocks noGrp="1"/>
          </p:cNvSpPr>
          <p:nvPr>
            <p:ph idx="1"/>
          </p:nvPr>
        </p:nvSpPr>
        <p:spPr>
          <a:xfrm>
            <a:off x="107504" y="1406906"/>
            <a:ext cx="9036496" cy="4247803"/>
          </a:xfrm>
        </p:spPr>
        <p:txBody>
          <a:bodyPr/>
          <a:lstStyle/>
          <a:p>
            <a:r>
              <a:rPr lang="en-GB" dirty="0" smtClean="0"/>
              <a:t>To create the right service and reduce staff turnover, companies can invest in:</a:t>
            </a:r>
          </a:p>
          <a:p>
            <a:r>
              <a:rPr lang="en-GB" dirty="0" smtClean="0"/>
              <a:t>People – staffs with positive attitudes.</a:t>
            </a:r>
          </a:p>
          <a:p>
            <a:r>
              <a:rPr lang="en-GB" dirty="0" smtClean="0"/>
              <a:t>Tools – appropriate information storing and feedback channels. </a:t>
            </a:r>
          </a:p>
          <a:p>
            <a:r>
              <a:rPr lang="en-GB" dirty="0" smtClean="0"/>
              <a:t>Training – initial and ongoing training. </a:t>
            </a:r>
          </a:p>
          <a:p>
            <a:r>
              <a:rPr lang="en-GB" dirty="0" smtClean="0"/>
              <a:t>Motivation – compensation and possible for career progression. </a:t>
            </a:r>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12</a:t>
            </a:fld>
            <a:endParaRPr lang="en-GB"/>
          </a:p>
        </p:txBody>
      </p:sp>
    </p:spTree>
    <p:extLst>
      <p:ext uri="{BB962C8B-B14F-4D97-AF65-F5344CB8AC3E}">
        <p14:creationId xmlns:p14="http://schemas.microsoft.com/office/powerpoint/2010/main" val="3146882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Hiring the right people. </a:t>
            </a:r>
            <a:endParaRPr lang="en-GB" dirty="0"/>
          </a:p>
        </p:txBody>
      </p:sp>
      <p:sp>
        <p:nvSpPr>
          <p:cNvPr id="3" name="Content Placeholder 2"/>
          <p:cNvSpPr>
            <a:spLocks noGrp="1"/>
          </p:cNvSpPr>
          <p:nvPr>
            <p:ph idx="1"/>
          </p:nvPr>
        </p:nvSpPr>
        <p:spPr/>
        <p:txBody>
          <a:bodyPr/>
          <a:lstStyle/>
          <a:p>
            <a:r>
              <a:rPr lang="en-GB" dirty="0" smtClean="0"/>
              <a:t>This involves employing the right people. </a:t>
            </a:r>
          </a:p>
          <a:p>
            <a:r>
              <a:rPr lang="en-GB" dirty="0" smtClean="0"/>
              <a:t>People with positive attitude has to be hired. For example, people who are friendly rather than trying to teach people to be friendly. </a:t>
            </a:r>
          </a:p>
          <a:p>
            <a:r>
              <a:rPr lang="en-GB" dirty="0" smtClean="0"/>
              <a:t>Interview process should be used also to gauge the extent in which employees are friendly or not.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13</a:t>
            </a:fld>
            <a:endParaRPr lang="en-GB"/>
          </a:p>
        </p:txBody>
      </p:sp>
    </p:spTree>
    <p:extLst>
      <p:ext uri="{BB962C8B-B14F-4D97-AF65-F5344CB8AC3E}">
        <p14:creationId xmlns:p14="http://schemas.microsoft.com/office/powerpoint/2010/main" val="2286701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196752"/>
            <a:ext cx="8229600" cy="4319811"/>
          </a:xfrm>
        </p:spPr>
        <p:txBody>
          <a:bodyPr/>
          <a:lstStyle/>
          <a:p>
            <a:r>
              <a:rPr lang="en-GB" dirty="0" smtClean="0"/>
              <a:t>An employee for example that says they dislike handling difficult customers is someone you may not want to hire. </a:t>
            </a:r>
          </a:p>
          <a:p>
            <a:r>
              <a:rPr lang="en-GB" dirty="0" smtClean="0"/>
              <a:t>Also, through the interview, you can find out if an employee can handle an emotional situations comfortably and in a friendly manner. If they cant, then they should not be hired.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14</a:t>
            </a:fld>
            <a:endParaRPr lang="en-GB"/>
          </a:p>
        </p:txBody>
      </p:sp>
    </p:spTree>
    <p:extLst>
      <p:ext uri="{BB962C8B-B14F-4D97-AF65-F5344CB8AC3E}">
        <p14:creationId xmlns:p14="http://schemas.microsoft.com/office/powerpoint/2010/main" val="42908268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GB" dirty="0" smtClean="0"/>
              <a:t>Why proper Staffing is essential.</a:t>
            </a:r>
            <a:endParaRPr lang="en-GB" dirty="0"/>
          </a:p>
        </p:txBody>
      </p:sp>
      <p:sp>
        <p:nvSpPr>
          <p:cNvPr id="3" name="Content Placeholder 2"/>
          <p:cNvSpPr>
            <a:spLocks noGrp="1"/>
          </p:cNvSpPr>
          <p:nvPr>
            <p:ph idx="1"/>
          </p:nvPr>
        </p:nvSpPr>
        <p:spPr>
          <a:xfrm>
            <a:off x="107504" y="980728"/>
            <a:ext cx="8856984" cy="4752528"/>
          </a:xfrm>
        </p:spPr>
        <p:txBody>
          <a:bodyPr/>
          <a:lstStyle/>
          <a:p>
            <a:r>
              <a:rPr lang="en-GB" dirty="0" smtClean="0"/>
              <a:t>There is often too much workload on a Monday and this normally decreases during the week. </a:t>
            </a:r>
          </a:p>
          <a:p>
            <a:r>
              <a:rPr lang="en-GB" dirty="0" smtClean="0"/>
              <a:t>A normal staffing can lead to overstaffing on some weekdays and poor staffing on Monday’s.</a:t>
            </a:r>
          </a:p>
          <a:p>
            <a:r>
              <a:rPr lang="en-GB" dirty="0" smtClean="0"/>
              <a:t>Employee attitudes can be improved when staffs are matched to workload and improper staffing can demotivate employees.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15</a:t>
            </a:fld>
            <a:endParaRPr lang="en-GB"/>
          </a:p>
        </p:txBody>
      </p:sp>
    </p:spTree>
    <p:extLst>
      <p:ext uri="{BB962C8B-B14F-4D97-AF65-F5344CB8AC3E}">
        <p14:creationId xmlns:p14="http://schemas.microsoft.com/office/powerpoint/2010/main" val="20363751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 of support staffs. </a:t>
            </a:r>
            <a:endParaRPr lang="en-GB" dirty="0"/>
          </a:p>
        </p:txBody>
      </p:sp>
      <p:sp>
        <p:nvSpPr>
          <p:cNvPr id="3" name="Content Placeholder 2"/>
          <p:cNvSpPr>
            <a:spLocks noGrp="1"/>
          </p:cNvSpPr>
          <p:nvPr>
            <p:ph idx="1"/>
          </p:nvPr>
        </p:nvSpPr>
        <p:spPr>
          <a:xfrm>
            <a:off x="457200" y="1196752"/>
            <a:ext cx="8507288" cy="4319811"/>
          </a:xfrm>
        </p:spPr>
        <p:txBody>
          <a:bodyPr/>
          <a:lstStyle/>
          <a:p>
            <a:r>
              <a:rPr lang="en-GB" dirty="0" smtClean="0"/>
              <a:t>Part time staffs can be students, retirees, stay at home parents, etc. </a:t>
            </a:r>
          </a:p>
          <a:p>
            <a:r>
              <a:rPr lang="en-GB" dirty="0" smtClean="0"/>
              <a:t>They value their part time income and are often experienced and stable employees. </a:t>
            </a:r>
          </a:p>
          <a:p>
            <a:r>
              <a:rPr lang="en-GB" dirty="0" smtClean="0"/>
              <a:t>College students are often loyal to their area. </a:t>
            </a:r>
          </a:p>
          <a:p>
            <a:r>
              <a:rPr lang="en-GB" dirty="0" smtClean="0"/>
              <a:t>Often are very productive as want to keep part time income.</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16</a:t>
            </a:fld>
            <a:endParaRPr lang="en-GB"/>
          </a:p>
        </p:txBody>
      </p:sp>
    </p:spTree>
    <p:extLst>
      <p:ext uri="{BB962C8B-B14F-4D97-AF65-F5344CB8AC3E}">
        <p14:creationId xmlns:p14="http://schemas.microsoft.com/office/powerpoint/2010/main" val="1495568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Root Cause Analysts.</a:t>
            </a:r>
            <a:endParaRPr lang="en-GB" dirty="0"/>
          </a:p>
        </p:txBody>
      </p:sp>
      <p:sp>
        <p:nvSpPr>
          <p:cNvPr id="3" name="Content Placeholder 2"/>
          <p:cNvSpPr>
            <a:spLocks noGrp="1"/>
          </p:cNvSpPr>
          <p:nvPr>
            <p:ph idx="1"/>
          </p:nvPr>
        </p:nvSpPr>
        <p:spPr>
          <a:xfrm>
            <a:off x="107504" y="1196752"/>
            <a:ext cx="8928992" cy="4319811"/>
          </a:xfrm>
        </p:spPr>
        <p:txBody>
          <a:bodyPr/>
          <a:lstStyle/>
          <a:p>
            <a:r>
              <a:rPr lang="en-GB" dirty="0" smtClean="0"/>
              <a:t>Role is to recognise trends, investigate the causes and develop ways to prevent it or provide a solution. </a:t>
            </a:r>
          </a:p>
          <a:p>
            <a:r>
              <a:rPr lang="en-GB" dirty="0" smtClean="0"/>
              <a:t>May work in quality assurance or customer service specialists. </a:t>
            </a:r>
          </a:p>
          <a:p>
            <a:r>
              <a:rPr lang="en-GB" dirty="0" smtClean="0"/>
              <a:t>Must have keen investigative and analytical skills, excellent communication attention to details and follow up skills.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17</a:t>
            </a:fld>
            <a:endParaRPr lang="en-GB"/>
          </a:p>
        </p:txBody>
      </p:sp>
    </p:spTree>
    <p:extLst>
      <p:ext uri="{BB962C8B-B14F-4D97-AF65-F5344CB8AC3E}">
        <p14:creationId xmlns:p14="http://schemas.microsoft.com/office/powerpoint/2010/main" val="946298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2-Providing the right tools.</a:t>
            </a:r>
            <a:endParaRPr lang="en-GB" dirty="0"/>
          </a:p>
        </p:txBody>
      </p:sp>
      <p:sp>
        <p:nvSpPr>
          <p:cNvPr id="3" name="Content Placeholder 2"/>
          <p:cNvSpPr>
            <a:spLocks noGrp="1"/>
          </p:cNvSpPr>
          <p:nvPr>
            <p:ph idx="1"/>
          </p:nvPr>
        </p:nvSpPr>
        <p:spPr>
          <a:xfrm>
            <a:off x="0" y="1268760"/>
            <a:ext cx="9144000" cy="4247803"/>
          </a:xfrm>
        </p:spPr>
        <p:txBody>
          <a:bodyPr/>
          <a:lstStyle/>
          <a:p>
            <a:r>
              <a:rPr lang="en-GB" dirty="0" smtClean="0"/>
              <a:t>The right tools in customer service are information, empowerment and feedback channels. </a:t>
            </a:r>
          </a:p>
          <a:p>
            <a:r>
              <a:rPr lang="en-GB" dirty="0" smtClean="0"/>
              <a:t>Employees need to given the information they need to provide the right answers to customers. </a:t>
            </a:r>
          </a:p>
          <a:p>
            <a:r>
              <a:rPr lang="en-GB" dirty="0" smtClean="0"/>
              <a:t>When employees don’t have answers to questions, they feel frustrated and cant work with the right attitude.</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18</a:t>
            </a:fld>
            <a:endParaRPr lang="en-GB"/>
          </a:p>
        </p:txBody>
      </p:sp>
    </p:spTree>
    <p:extLst>
      <p:ext uri="{BB962C8B-B14F-4D97-AF65-F5344CB8AC3E}">
        <p14:creationId xmlns:p14="http://schemas.microsoft.com/office/powerpoint/2010/main" val="23838998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Information continued. </a:t>
            </a:r>
            <a:endParaRPr lang="en-GB" dirty="0"/>
          </a:p>
        </p:txBody>
      </p:sp>
      <p:sp>
        <p:nvSpPr>
          <p:cNvPr id="3" name="Content Placeholder 2"/>
          <p:cNvSpPr>
            <a:spLocks noGrp="1"/>
          </p:cNvSpPr>
          <p:nvPr>
            <p:ph idx="1"/>
          </p:nvPr>
        </p:nvSpPr>
        <p:spPr>
          <a:xfrm>
            <a:off x="0" y="1268760"/>
            <a:ext cx="9144000" cy="4247803"/>
          </a:xfrm>
        </p:spPr>
        <p:txBody>
          <a:bodyPr/>
          <a:lstStyle/>
          <a:p>
            <a:r>
              <a:rPr lang="en-GB" dirty="0" smtClean="0"/>
              <a:t>If an airline customer services representatives cant answer questions on when repairs might be completed, they may feel frustrated. </a:t>
            </a:r>
          </a:p>
          <a:p>
            <a:r>
              <a:rPr lang="en-GB" dirty="0" smtClean="0"/>
              <a:t>The more and quicker the information can be provided to CSR’s, the better e.g. if repairs are going on in an aircraft, staffs should have a way of getting regular updates of when this may be completed. </a:t>
            </a:r>
          </a:p>
          <a:p>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19</a:t>
            </a:fld>
            <a:endParaRPr lang="en-GB"/>
          </a:p>
        </p:txBody>
      </p:sp>
    </p:spTree>
    <p:extLst>
      <p:ext uri="{BB962C8B-B14F-4D97-AF65-F5344CB8AC3E}">
        <p14:creationId xmlns:p14="http://schemas.microsoft.com/office/powerpoint/2010/main" val="17430131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Information continued. </a:t>
            </a:r>
            <a:endParaRPr lang="en-GB" dirty="0"/>
          </a:p>
        </p:txBody>
      </p:sp>
      <p:sp>
        <p:nvSpPr>
          <p:cNvPr id="3" name="Content Placeholder 2"/>
          <p:cNvSpPr>
            <a:spLocks noGrp="1"/>
          </p:cNvSpPr>
          <p:nvPr>
            <p:ph idx="1"/>
          </p:nvPr>
        </p:nvSpPr>
        <p:spPr>
          <a:xfrm>
            <a:off x="457200" y="1268760"/>
            <a:ext cx="8229600" cy="4247803"/>
          </a:xfrm>
        </p:spPr>
        <p:txBody>
          <a:bodyPr/>
          <a:lstStyle/>
          <a:p>
            <a:r>
              <a:rPr lang="en-GB" dirty="0" smtClean="0"/>
              <a:t>Employees may need information about a customers history and value, their habitual wants and needs, range of actions and steps they can take to resolve queries and this can be stated in the manual. </a:t>
            </a:r>
          </a:p>
          <a:p>
            <a:r>
              <a:rPr lang="en-GB" dirty="0" smtClean="0"/>
              <a:t>In the case of delayed flight, the possible of back up connections, accommodation services and potential compensations, </a:t>
            </a:r>
            <a:r>
              <a:rPr lang="en-GB" dirty="0" err="1" smtClean="0"/>
              <a:t>etc</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20</a:t>
            </a:fld>
            <a:endParaRPr lang="en-GB"/>
          </a:p>
        </p:txBody>
      </p:sp>
    </p:spTree>
    <p:extLst>
      <p:ext uri="{BB962C8B-B14F-4D97-AF65-F5344CB8AC3E}">
        <p14:creationId xmlns:p14="http://schemas.microsoft.com/office/powerpoint/2010/main" val="34394138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24744"/>
          </a:xfrm>
        </p:spPr>
        <p:txBody>
          <a:bodyPr/>
          <a:lstStyle/>
          <a:p>
            <a:r>
              <a:rPr lang="en-GB" dirty="0" smtClean="0"/>
              <a:t>Empower Employees to Act.</a:t>
            </a:r>
            <a:endParaRPr lang="en-GB" dirty="0"/>
          </a:p>
        </p:txBody>
      </p:sp>
      <p:sp>
        <p:nvSpPr>
          <p:cNvPr id="3" name="Content Placeholder 2"/>
          <p:cNvSpPr>
            <a:spLocks noGrp="1"/>
          </p:cNvSpPr>
          <p:nvPr>
            <p:ph idx="1"/>
          </p:nvPr>
        </p:nvSpPr>
        <p:spPr>
          <a:xfrm>
            <a:off x="0" y="1124744"/>
            <a:ext cx="9036496" cy="4752528"/>
          </a:xfrm>
        </p:spPr>
        <p:txBody>
          <a:bodyPr/>
          <a:lstStyle/>
          <a:p>
            <a:r>
              <a:rPr lang="en-GB" dirty="0" smtClean="0"/>
              <a:t>Once </a:t>
            </a:r>
            <a:r>
              <a:rPr lang="en-GB" dirty="0" smtClean="0"/>
              <a:t>an employee</a:t>
            </a:r>
            <a:r>
              <a:rPr lang="en-GB" dirty="0" smtClean="0"/>
              <a:t> </a:t>
            </a:r>
            <a:r>
              <a:rPr lang="en-GB" dirty="0" smtClean="0"/>
              <a:t>have the right information to provide to </a:t>
            </a:r>
            <a:r>
              <a:rPr lang="en-GB" dirty="0" smtClean="0"/>
              <a:t>customers</a:t>
            </a:r>
            <a:r>
              <a:rPr lang="en-GB" dirty="0" smtClean="0"/>
              <a:t>, </a:t>
            </a:r>
            <a:r>
              <a:rPr lang="en-GB" dirty="0" smtClean="0"/>
              <a:t>they must be ready to act and provide solutions to the customer's problem. Once they don’t have this information, they must have someone senior to provide them with this information for them to give to customers. Sometimes companies don’t trust customers and also they may not trust employees with some information.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21</a:t>
            </a:fld>
            <a:endParaRPr lang="en-GB"/>
          </a:p>
        </p:txBody>
      </p:sp>
    </p:spTree>
    <p:extLst>
      <p:ext uri="{BB962C8B-B14F-4D97-AF65-F5344CB8AC3E}">
        <p14:creationId xmlns:p14="http://schemas.microsoft.com/office/powerpoint/2010/main" val="18940159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Empower Employees to Act.</a:t>
            </a:r>
          </a:p>
        </p:txBody>
      </p:sp>
      <p:sp>
        <p:nvSpPr>
          <p:cNvPr id="3" name="Content Placeholder 2"/>
          <p:cNvSpPr>
            <a:spLocks noGrp="1"/>
          </p:cNvSpPr>
          <p:nvPr>
            <p:ph idx="1"/>
          </p:nvPr>
        </p:nvSpPr>
        <p:spPr>
          <a:xfrm>
            <a:off x="107504" y="1124744"/>
            <a:ext cx="8928992" cy="4391819"/>
          </a:xfrm>
        </p:spPr>
        <p:txBody>
          <a:bodyPr/>
          <a:lstStyle/>
          <a:p>
            <a:r>
              <a:rPr lang="en-GB" dirty="0" smtClean="0"/>
              <a:t>Employees can be given permission to provide customers with say a goodwill payment up to a certain amount to ensure complaints can be closed quickly.</a:t>
            </a:r>
          </a:p>
          <a:p>
            <a:r>
              <a:rPr lang="en-GB" dirty="0" smtClean="0"/>
              <a:t>Higher amounts but relevant can be approved by senior management. </a:t>
            </a:r>
          </a:p>
          <a:p>
            <a:r>
              <a:rPr lang="en-GB" dirty="0" smtClean="0"/>
              <a:t>Employees can also be given the freedom to spend up to a higher amount with justification.  </a:t>
            </a:r>
          </a:p>
          <a:p>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22</a:t>
            </a:fld>
            <a:endParaRPr lang="en-GB"/>
          </a:p>
        </p:txBody>
      </p:sp>
    </p:spTree>
    <p:extLst>
      <p:ext uri="{BB962C8B-B14F-4D97-AF65-F5344CB8AC3E}">
        <p14:creationId xmlns:p14="http://schemas.microsoft.com/office/powerpoint/2010/main" val="5701690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 Feedback Channels. </a:t>
            </a:r>
            <a:endParaRPr lang="en-GB" dirty="0"/>
          </a:p>
        </p:txBody>
      </p:sp>
      <p:sp>
        <p:nvSpPr>
          <p:cNvPr id="3" name="Content Placeholder 2"/>
          <p:cNvSpPr>
            <a:spLocks noGrp="1"/>
          </p:cNvSpPr>
          <p:nvPr>
            <p:ph idx="1"/>
          </p:nvPr>
        </p:nvSpPr>
        <p:spPr>
          <a:xfrm>
            <a:off x="107504" y="1600200"/>
            <a:ext cx="8928992" cy="3916363"/>
          </a:xfrm>
        </p:spPr>
        <p:txBody>
          <a:bodyPr/>
          <a:lstStyle/>
          <a:p>
            <a:r>
              <a:rPr lang="en-GB" dirty="0" smtClean="0"/>
              <a:t>Employees must be given the freedom to give feedback and must also be given feedback. Feedback can help the company understand the impact of certain promotions and policies on the customer services. </a:t>
            </a:r>
          </a:p>
          <a:p>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23</a:t>
            </a:fld>
            <a:endParaRPr lang="en-GB"/>
          </a:p>
        </p:txBody>
      </p:sp>
    </p:spTree>
    <p:extLst>
      <p:ext uri="{BB962C8B-B14F-4D97-AF65-F5344CB8AC3E}">
        <p14:creationId xmlns:p14="http://schemas.microsoft.com/office/powerpoint/2010/main" val="15186537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Offering the right training. </a:t>
            </a:r>
            <a:endParaRPr lang="en-GB" dirty="0"/>
          </a:p>
        </p:txBody>
      </p:sp>
      <p:sp>
        <p:nvSpPr>
          <p:cNvPr id="3" name="Content Placeholder 2"/>
          <p:cNvSpPr>
            <a:spLocks noGrp="1"/>
          </p:cNvSpPr>
          <p:nvPr>
            <p:ph idx="1"/>
          </p:nvPr>
        </p:nvSpPr>
        <p:spPr>
          <a:xfrm>
            <a:off x="457200" y="1268760"/>
            <a:ext cx="8229600" cy="4247803"/>
          </a:xfrm>
        </p:spPr>
        <p:txBody>
          <a:bodyPr/>
          <a:lstStyle/>
          <a:p>
            <a:r>
              <a:rPr lang="en-GB" dirty="0" smtClean="0"/>
              <a:t>Good training helps the company retain and attract the right talents. </a:t>
            </a:r>
          </a:p>
          <a:p>
            <a:r>
              <a:rPr lang="en-GB" dirty="0" smtClean="0"/>
              <a:t>When employees develop their skills and knowledge through training, this leads to financial results. </a:t>
            </a:r>
          </a:p>
          <a:p>
            <a:r>
              <a:rPr lang="en-GB" dirty="0" err="1" smtClean="0"/>
              <a:t>E.g</a:t>
            </a:r>
            <a:r>
              <a:rPr lang="en-GB" dirty="0" smtClean="0"/>
              <a:t> Motorola says they have received a return of 12 dollars on every dollar invested in research and development. </a:t>
            </a:r>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24</a:t>
            </a:fld>
            <a:endParaRPr lang="en-GB"/>
          </a:p>
        </p:txBody>
      </p:sp>
    </p:spTree>
    <p:extLst>
      <p:ext uri="{BB962C8B-B14F-4D97-AF65-F5344CB8AC3E}">
        <p14:creationId xmlns:p14="http://schemas.microsoft.com/office/powerpoint/2010/main" val="8795420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Training. </a:t>
            </a:r>
            <a:endParaRPr lang="en-GB" dirty="0"/>
          </a:p>
        </p:txBody>
      </p:sp>
      <p:sp>
        <p:nvSpPr>
          <p:cNvPr id="3" name="Content Placeholder 2"/>
          <p:cNvSpPr>
            <a:spLocks noGrp="1"/>
          </p:cNvSpPr>
          <p:nvPr>
            <p:ph idx="1"/>
          </p:nvPr>
        </p:nvSpPr>
        <p:spPr>
          <a:xfrm>
            <a:off x="0" y="1600200"/>
            <a:ext cx="9144000" cy="3916363"/>
          </a:xfrm>
        </p:spPr>
        <p:txBody>
          <a:bodyPr/>
          <a:lstStyle/>
          <a:p>
            <a:r>
              <a:rPr lang="en-GB" dirty="0" smtClean="0"/>
              <a:t>Initial, remedial, developmental and ongoing training. </a:t>
            </a:r>
          </a:p>
          <a:p>
            <a:r>
              <a:rPr lang="en-GB" dirty="0" smtClean="0"/>
              <a:t>Initial training – this is mostly for new hires. They are provided with training on the most prevalent types of questions they may face and answers to them. </a:t>
            </a:r>
          </a:p>
          <a:p>
            <a:r>
              <a:rPr lang="en-GB" dirty="0" smtClean="0"/>
              <a:t>This may include classroom training and experience in a sheltered environment.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25</a:t>
            </a:fld>
            <a:endParaRPr lang="en-GB"/>
          </a:p>
        </p:txBody>
      </p:sp>
    </p:spTree>
    <p:extLst>
      <p:ext uri="{BB962C8B-B14F-4D97-AF65-F5344CB8AC3E}">
        <p14:creationId xmlns:p14="http://schemas.microsoft.com/office/powerpoint/2010/main" val="24386524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Initial Training Continued. </a:t>
            </a:r>
            <a:endParaRPr lang="en-GB" dirty="0"/>
          </a:p>
        </p:txBody>
      </p:sp>
      <p:sp>
        <p:nvSpPr>
          <p:cNvPr id="3" name="Content Placeholder 2"/>
          <p:cNvSpPr>
            <a:spLocks noGrp="1"/>
          </p:cNvSpPr>
          <p:nvPr>
            <p:ph idx="1"/>
          </p:nvPr>
        </p:nvSpPr>
        <p:spPr>
          <a:xfrm>
            <a:off x="1" y="1052736"/>
            <a:ext cx="9036496" cy="4752528"/>
          </a:xfrm>
        </p:spPr>
        <p:txBody>
          <a:bodyPr/>
          <a:lstStyle/>
          <a:p>
            <a:r>
              <a:rPr lang="en-GB" dirty="0" smtClean="0"/>
              <a:t>There is general orientation about the company. </a:t>
            </a:r>
          </a:p>
          <a:p>
            <a:r>
              <a:rPr lang="en-GB" dirty="0" smtClean="0"/>
              <a:t>Specific training in products and services, cross selling and selling opportunities, etc. </a:t>
            </a:r>
          </a:p>
          <a:p>
            <a:r>
              <a:rPr lang="en-GB" dirty="0" smtClean="0"/>
              <a:t>Popular questions and responses. </a:t>
            </a:r>
          </a:p>
          <a:p>
            <a:r>
              <a:rPr lang="en-GB" dirty="0" smtClean="0"/>
              <a:t>How to use telephones and other </a:t>
            </a:r>
            <a:r>
              <a:rPr lang="en-GB" dirty="0" err="1" smtClean="0"/>
              <a:t>equipments</a:t>
            </a:r>
            <a:r>
              <a:rPr lang="en-GB" dirty="0" smtClean="0"/>
              <a:t>. </a:t>
            </a:r>
          </a:p>
          <a:p>
            <a:r>
              <a:rPr lang="en-GB" dirty="0" smtClean="0"/>
              <a:t>Soft skills like communication, listening, problem solving, emotional and angry customers.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26</a:t>
            </a:fld>
            <a:endParaRPr lang="en-GB"/>
          </a:p>
        </p:txBody>
      </p:sp>
    </p:spTree>
    <p:extLst>
      <p:ext uri="{BB962C8B-B14F-4D97-AF65-F5344CB8AC3E}">
        <p14:creationId xmlns:p14="http://schemas.microsoft.com/office/powerpoint/2010/main" val="29955132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Importance of soft skills.</a:t>
            </a:r>
            <a:endParaRPr lang="en-GB" dirty="0"/>
          </a:p>
        </p:txBody>
      </p:sp>
      <p:sp>
        <p:nvSpPr>
          <p:cNvPr id="3" name="Content Placeholder 2"/>
          <p:cNvSpPr>
            <a:spLocks noGrp="1"/>
          </p:cNvSpPr>
          <p:nvPr>
            <p:ph idx="1"/>
          </p:nvPr>
        </p:nvSpPr>
        <p:spPr>
          <a:xfrm>
            <a:off x="457200" y="1196752"/>
            <a:ext cx="8229600" cy="4319811"/>
          </a:xfrm>
        </p:spPr>
        <p:txBody>
          <a:bodyPr/>
          <a:lstStyle/>
          <a:p>
            <a:r>
              <a:rPr lang="en-GB" dirty="0" smtClean="0"/>
              <a:t>Soft skills are important and problem solving skills help the CSR’s to learn how to manage anger and to </a:t>
            </a:r>
            <a:r>
              <a:rPr lang="en-GB" dirty="0" err="1" smtClean="0"/>
              <a:t>deffuse</a:t>
            </a:r>
            <a:r>
              <a:rPr lang="en-GB" dirty="0" smtClean="0"/>
              <a:t> tension. </a:t>
            </a:r>
          </a:p>
          <a:p>
            <a:r>
              <a:rPr lang="en-GB" dirty="0" smtClean="0"/>
              <a:t>If a resolution cant be attained after studying the relevant facts, these skills my help the customer know how to say no without irritating the customer or damaging the brand loyalty.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27</a:t>
            </a:fld>
            <a:endParaRPr lang="en-GB"/>
          </a:p>
        </p:txBody>
      </p:sp>
    </p:spTree>
    <p:extLst>
      <p:ext uri="{BB962C8B-B14F-4D97-AF65-F5344CB8AC3E}">
        <p14:creationId xmlns:p14="http://schemas.microsoft.com/office/powerpoint/2010/main" val="33578968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Remedial Training. </a:t>
            </a:r>
            <a:endParaRPr lang="en-GB" dirty="0"/>
          </a:p>
        </p:txBody>
      </p:sp>
      <p:sp>
        <p:nvSpPr>
          <p:cNvPr id="3" name="Content Placeholder 2"/>
          <p:cNvSpPr>
            <a:spLocks noGrp="1"/>
          </p:cNvSpPr>
          <p:nvPr>
            <p:ph idx="1"/>
          </p:nvPr>
        </p:nvSpPr>
        <p:spPr>
          <a:xfrm>
            <a:off x="250825" y="1600200"/>
            <a:ext cx="8435975" cy="3916363"/>
          </a:xfrm>
        </p:spPr>
        <p:txBody>
          <a:bodyPr/>
          <a:lstStyle/>
          <a:p>
            <a:r>
              <a:rPr lang="en-GB" dirty="0" smtClean="0"/>
              <a:t>This helps CSR’s when they have </a:t>
            </a:r>
            <a:r>
              <a:rPr lang="en-GB" dirty="0" smtClean="0"/>
              <a:t>failed </a:t>
            </a:r>
            <a:r>
              <a:rPr lang="en-GB" dirty="0" smtClean="0"/>
              <a:t>to answer queries the first time correctly. </a:t>
            </a:r>
          </a:p>
          <a:p>
            <a:r>
              <a:rPr lang="en-GB" dirty="0" smtClean="0"/>
              <a:t>Performance review may indicate that CSR’s need improvement in specific areas.</a:t>
            </a:r>
          </a:p>
          <a:p>
            <a:r>
              <a:rPr lang="en-GB" dirty="0" smtClean="0"/>
              <a:t>This may involve practising skills and changing behaviour and knowledge in specific areas.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28</a:t>
            </a:fld>
            <a:endParaRPr lang="en-GB"/>
          </a:p>
        </p:txBody>
      </p:sp>
    </p:spTree>
    <p:extLst>
      <p:ext uri="{BB962C8B-B14F-4D97-AF65-F5344CB8AC3E}">
        <p14:creationId xmlns:p14="http://schemas.microsoft.com/office/powerpoint/2010/main" val="2953330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Development Training. </a:t>
            </a:r>
            <a:endParaRPr lang="en-GB" dirty="0"/>
          </a:p>
        </p:txBody>
      </p:sp>
      <p:sp>
        <p:nvSpPr>
          <p:cNvPr id="3" name="Content Placeholder 2"/>
          <p:cNvSpPr>
            <a:spLocks noGrp="1"/>
          </p:cNvSpPr>
          <p:nvPr>
            <p:ph idx="1"/>
          </p:nvPr>
        </p:nvSpPr>
        <p:spPr/>
        <p:txBody>
          <a:bodyPr/>
          <a:lstStyle/>
          <a:p>
            <a:r>
              <a:rPr lang="en-GB" dirty="0" smtClean="0"/>
              <a:t>This involves preparing the CSR for new responsibilities </a:t>
            </a:r>
            <a:r>
              <a:rPr lang="en-GB" dirty="0" err="1" smtClean="0"/>
              <a:t>e.g</a:t>
            </a:r>
            <a:r>
              <a:rPr lang="en-GB" dirty="0" smtClean="0"/>
              <a:t> cross selling, new product offerings, a new position, etc. </a:t>
            </a:r>
          </a:p>
          <a:p>
            <a:r>
              <a:rPr lang="en-GB" dirty="0" smtClean="0"/>
              <a:t>Training should consider employees career goals and aspirations, the knowledge they need to achieve goals and the company’s own strategic interest in training them in those areas.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29</a:t>
            </a:fld>
            <a:endParaRPr lang="en-GB"/>
          </a:p>
        </p:txBody>
      </p:sp>
    </p:spTree>
    <p:extLst>
      <p:ext uri="{BB962C8B-B14F-4D97-AF65-F5344CB8AC3E}">
        <p14:creationId xmlns:p14="http://schemas.microsoft.com/office/powerpoint/2010/main" val="35568745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Ongoing Training. </a:t>
            </a:r>
            <a:endParaRPr lang="en-GB" dirty="0"/>
          </a:p>
        </p:txBody>
      </p:sp>
      <p:sp>
        <p:nvSpPr>
          <p:cNvPr id="3" name="Content Placeholder 2"/>
          <p:cNvSpPr>
            <a:spLocks noGrp="1"/>
          </p:cNvSpPr>
          <p:nvPr>
            <p:ph idx="1"/>
          </p:nvPr>
        </p:nvSpPr>
        <p:spPr>
          <a:xfrm>
            <a:off x="457200" y="1417638"/>
            <a:ext cx="8507288" cy="4098925"/>
          </a:xfrm>
        </p:spPr>
        <p:txBody>
          <a:bodyPr/>
          <a:lstStyle/>
          <a:p>
            <a:r>
              <a:rPr lang="en-GB" dirty="0" smtClean="0"/>
              <a:t>Can include old material and some new information to perfect the customers skills. </a:t>
            </a:r>
          </a:p>
          <a:p>
            <a:r>
              <a:rPr lang="en-GB" dirty="0" smtClean="0"/>
              <a:t>Employees </a:t>
            </a:r>
            <a:r>
              <a:rPr lang="en-GB" dirty="0" smtClean="0"/>
              <a:t>might be given training and </a:t>
            </a:r>
            <a:r>
              <a:rPr lang="en-GB" dirty="0" smtClean="0"/>
              <a:t>reviewed </a:t>
            </a:r>
            <a:r>
              <a:rPr lang="en-GB" dirty="0" smtClean="0"/>
              <a:t>on the </a:t>
            </a:r>
            <a:r>
              <a:rPr lang="en-GB" dirty="0" smtClean="0"/>
              <a:t>basics </a:t>
            </a:r>
            <a:r>
              <a:rPr lang="en-GB" dirty="0" smtClean="0"/>
              <a:t>about how sales and marketing should be conducted and associated complaints but also introduced with new products that are to be thrown into the market.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30</a:t>
            </a:fld>
            <a:endParaRPr lang="en-GB"/>
          </a:p>
        </p:txBody>
      </p:sp>
    </p:spTree>
    <p:extLst>
      <p:ext uri="{BB962C8B-B14F-4D97-AF65-F5344CB8AC3E}">
        <p14:creationId xmlns:p14="http://schemas.microsoft.com/office/powerpoint/2010/main" val="4466255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Supplying the right Motivation. </a:t>
            </a:r>
            <a:endParaRPr lang="en-GB" dirty="0"/>
          </a:p>
        </p:txBody>
      </p:sp>
      <p:sp>
        <p:nvSpPr>
          <p:cNvPr id="3" name="Content Placeholder 2"/>
          <p:cNvSpPr>
            <a:spLocks noGrp="1"/>
          </p:cNvSpPr>
          <p:nvPr>
            <p:ph idx="1"/>
          </p:nvPr>
        </p:nvSpPr>
        <p:spPr>
          <a:xfrm>
            <a:off x="250825" y="1417638"/>
            <a:ext cx="8713663" cy="4171602"/>
          </a:xfrm>
        </p:spPr>
        <p:txBody>
          <a:bodyPr/>
          <a:lstStyle/>
          <a:p>
            <a:r>
              <a:rPr lang="en-GB" dirty="0" smtClean="0"/>
              <a:t>This may include good compensation, great supervision, recognition and prospect for career advancement. </a:t>
            </a:r>
          </a:p>
          <a:p>
            <a:r>
              <a:rPr lang="en-GB" dirty="0" smtClean="0"/>
              <a:t>Most employees leave their jobs because they are not satisfied with the attitude of their immediate supervisors. </a:t>
            </a:r>
          </a:p>
          <a:p>
            <a:r>
              <a:rPr lang="en-GB" dirty="0" smtClean="0"/>
              <a:t>Some supervisors are not good at coaching and guiding employees.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31</a:t>
            </a:fld>
            <a:endParaRPr lang="en-GB"/>
          </a:p>
        </p:txBody>
      </p:sp>
    </p:spTree>
    <p:extLst>
      <p:ext uri="{BB962C8B-B14F-4D97-AF65-F5344CB8AC3E}">
        <p14:creationId xmlns:p14="http://schemas.microsoft.com/office/powerpoint/2010/main" val="28282794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Competitive Compensation. </a:t>
            </a:r>
            <a:endParaRPr lang="en-GB" dirty="0"/>
          </a:p>
        </p:txBody>
      </p:sp>
      <p:sp>
        <p:nvSpPr>
          <p:cNvPr id="3" name="Content Placeholder 2"/>
          <p:cNvSpPr>
            <a:spLocks noGrp="1"/>
          </p:cNvSpPr>
          <p:nvPr>
            <p:ph idx="1"/>
          </p:nvPr>
        </p:nvSpPr>
        <p:spPr/>
        <p:txBody>
          <a:bodyPr/>
          <a:lstStyle/>
          <a:p>
            <a:r>
              <a:rPr lang="en-GB" dirty="0" smtClean="0"/>
              <a:t>Some companies tries to pay CSR’s good salaries e.g. Ritz pays above 20 percent the average salaries to attract and retain good CSR’s.</a:t>
            </a:r>
          </a:p>
          <a:p>
            <a:r>
              <a:rPr lang="en-GB" dirty="0" smtClean="0"/>
              <a:t>There is also provision of the potential for promotion and a higher future income. </a:t>
            </a:r>
          </a:p>
          <a:p>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32</a:t>
            </a:fld>
            <a:endParaRPr lang="en-GB"/>
          </a:p>
        </p:txBody>
      </p:sp>
    </p:spTree>
    <p:extLst>
      <p:ext uri="{BB962C8B-B14F-4D97-AF65-F5344CB8AC3E}">
        <p14:creationId xmlns:p14="http://schemas.microsoft.com/office/powerpoint/2010/main" val="38799616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Good Supervisor.</a:t>
            </a:r>
            <a:endParaRPr lang="en-GB" dirty="0"/>
          </a:p>
        </p:txBody>
      </p:sp>
      <p:sp>
        <p:nvSpPr>
          <p:cNvPr id="3" name="Content Placeholder 2"/>
          <p:cNvSpPr>
            <a:spLocks noGrp="1"/>
          </p:cNvSpPr>
          <p:nvPr>
            <p:ph idx="1"/>
          </p:nvPr>
        </p:nvSpPr>
        <p:spPr/>
        <p:txBody>
          <a:bodyPr/>
          <a:lstStyle/>
          <a:p>
            <a:r>
              <a:rPr lang="en-GB" dirty="0" smtClean="0"/>
              <a:t>Support front line staff to ensure they are successful, promotable and happy. </a:t>
            </a:r>
          </a:p>
          <a:p>
            <a:r>
              <a:rPr lang="en-GB" dirty="0" smtClean="0"/>
              <a:t>Have good supervisory skills and can management call management, information and monitoring systems.</a:t>
            </a:r>
          </a:p>
          <a:p>
            <a:r>
              <a:rPr lang="en-GB" dirty="0" smtClean="0"/>
              <a:t>Positive in their coaching methods, praises more </a:t>
            </a:r>
            <a:r>
              <a:rPr lang="en-GB" smtClean="0"/>
              <a:t>than condemns.  </a:t>
            </a:r>
          </a:p>
          <a:p>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33</a:t>
            </a:fld>
            <a:endParaRPr lang="en-GB"/>
          </a:p>
        </p:txBody>
      </p:sp>
    </p:spTree>
    <p:extLst>
      <p:ext uri="{BB962C8B-B14F-4D97-AF65-F5344CB8AC3E}">
        <p14:creationId xmlns:p14="http://schemas.microsoft.com/office/powerpoint/2010/main" val="17932022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Excellent Evaluations</a:t>
            </a:r>
            <a:endParaRPr lang="en-GB" dirty="0"/>
          </a:p>
        </p:txBody>
      </p:sp>
      <p:sp>
        <p:nvSpPr>
          <p:cNvPr id="3" name="Content Placeholder 2"/>
          <p:cNvSpPr>
            <a:spLocks noGrp="1"/>
          </p:cNvSpPr>
          <p:nvPr>
            <p:ph idx="1"/>
          </p:nvPr>
        </p:nvSpPr>
        <p:spPr/>
        <p:txBody>
          <a:bodyPr/>
          <a:lstStyle/>
          <a:p>
            <a:r>
              <a:rPr lang="en-GB" dirty="0" smtClean="0"/>
              <a:t>Management uses a matrix to measure </a:t>
            </a:r>
            <a:r>
              <a:rPr lang="en-GB" dirty="0" err="1" smtClean="0"/>
              <a:t>everyones</a:t>
            </a:r>
            <a:r>
              <a:rPr lang="en-GB" dirty="0" smtClean="0"/>
              <a:t> performance.</a:t>
            </a:r>
          </a:p>
          <a:p>
            <a:r>
              <a:rPr lang="en-GB" dirty="0" smtClean="0"/>
              <a:t>Employees want a fair evaluation of their performance. </a:t>
            </a:r>
          </a:p>
          <a:p>
            <a:r>
              <a:rPr lang="en-GB" dirty="0" smtClean="0"/>
              <a:t>Important to ensure each party gets what it wants.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34</a:t>
            </a:fld>
            <a:endParaRPr lang="en-GB"/>
          </a:p>
        </p:txBody>
      </p:sp>
    </p:spTree>
    <p:extLst>
      <p:ext uri="{BB962C8B-B14F-4D97-AF65-F5344CB8AC3E}">
        <p14:creationId xmlns:p14="http://schemas.microsoft.com/office/powerpoint/2010/main" val="32466310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Excellent Evaluations</a:t>
            </a:r>
          </a:p>
        </p:txBody>
      </p:sp>
      <p:sp>
        <p:nvSpPr>
          <p:cNvPr id="3" name="Content Placeholder 2"/>
          <p:cNvSpPr>
            <a:spLocks noGrp="1"/>
          </p:cNvSpPr>
          <p:nvPr>
            <p:ph idx="1"/>
          </p:nvPr>
        </p:nvSpPr>
        <p:spPr>
          <a:xfrm>
            <a:off x="107504" y="1124744"/>
            <a:ext cx="9036496" cy="4680520"/>
          </a:xfrm>
        </p:spPr>
        <p:txBody>
          <a:bodyPr/>
          <a:lstStyle/>
          <a:p>
            <a:r>
              <a:rPr lang="en-GB" dirty="0" smtClean="0"/>
              <a:t>A fair evaluation must be linked to customers satisfaction. When a process ensure customers are dissatisfied, this is frustrating to employees.  </a:t>
            </a:r>
          </a:p>
          <a:p>
            <a:r>
              <a:rPr lang="en-GB" dirty="0" smtClean="0"/>
              <a:t>Supervisors should give consistent evaluations.</a:t>
            </a:r>
          </a:p>
          <a:p>
            <a:r>
              <a:rPr lang="en-GB" dirty="0" smtClean="0"/>
              <a:t>Management should be able to predict what gives customers satisfaction and incorporate that into the evaluation measurement plan.</a:t>
            </a:r>
          </a:p>
          <a:p>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35</a:t>
            </a:fld>
            <a:endParaRPr lang="en-GB"/>
          </a:p>
        </p:txBody>
      </p:sp>
    </p:spTree>
    <p:extLst>
      <p:ext uri="{BB962C8B-B14F-4D97-AF65-F5344CB8AC3E}">
        <p14:creationId xmlns:p14="http://schemas.microsoft.com/office/powerpoint/2010/main" val="17048716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Excellent Evaluations</a:t>
            </a:r>
          </a:p>
        </p:txBody>
      </p:sp>
      <p:sp>
        <p:nvSpPr>
          <p:cNvPr id="3" name="Content Placeholder 2"/>
          <p:cNvSpPr>
            <a:spLocks noGrp="1"/>
          </p:cNvSpPr>
          <p:nvPr>
            <p:ph idx="1"/>
          </p:nvPr>
        </p:nvSpPr>
        <p:spPr/>
        <p:txBody>
          <a:bodyPr/>
          <a:lstStyle/>
          <a:p>
            <a:r>
              <a:rPr lang="en-GB" dirty="0" smtClean="0"/>
              <a:t>If there is poor performance in a particular area generally, then the evaluation must take this into consideration and design appropriate training needs. For example, if CSR’s are failing to inform customer of a particular changes in policy, then they shouldn’t be marked down for it but training needs should be addressed.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36</a:t>
            </a:fld>
            <a:endParaRPr lang="en-GB"/>
          </a:p>
        </p:txBody>
      </p:sp>
    </p:spTree>
    <p:extLst>
      <p:ext uri="{BB962C8B-B14F-4D97-AF65-F5344CB8AC3E}">
        <p14:creationId xmlns:p14="http://schemas.microsoft.com/office/powerpoint/2010/main" val="23662757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Excellent Evaluations</a:t>
            </a:r>
          </a:p>
        </p:txBody>
      </p:sp>
      <p:sp>
        <p:nvSpPr>
          <p:cNvPr id="3" name="Content Placeholder 2"/>
          <p:cNvSpPr>
            <a:spLocks noGrp="1"/>
          </p:cNvSpPr>
          <p:nvPr>
            <p:ph idx="1"/>
          </p:nvPr>
        </p:nvSpPr>
        <p:spPr>
          <a:xfrm>
            <a:off x="0" y="1196752"/>
            <a:ext cx="8964488" cy="4319811"/>
          </a:xfrm>
        </p:spPr>
        <p:txBody>
          <a:bodyPr/>
          <a:lstStyle/>
          <a:p>
            <a:r>
              <a:rPr lang="en-GB" dirty="0" smtClean="0"/>
              <a:t>People should be measured on the following metrics: </a:t>
            </a:r>
          </a:p>
          <a:p>
            <a:r>
              <a:rPr lang="en-GB" dirty="0" smtClean="0"/>
              <a:t>1) the outcome you desire. </a:t>
            </a:r>
          </a:p>
          <a:p>
            <a:r>
              <a:rPr lang="en-GB" dirty="0" smtClean="0"/>
              <a:t>2) the outcome that employees can effect. </a:t>
            </a:r>
          </a:p>
          <a:p>
            <a:r>
              <a:rPr lang="en-GB" dirty="0" smtClean="0"/>
              <a:t>If a call centre staffs are trained to ensure employees remain loyal, they should be evaluated by analysing but the loyalty of those employees that spoke to the call centre.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37</a:t>
            </a:fld>
            <a:endParaRPr lang="en-GB"/>
          </a:p>
        </p:txBody>
      </p:sp>
    </p:spTree>
    <p:extLst>
      <p:ext uri="{BB962C8B-B14F-4D97-AF65-F5344CB8AC3E}">
        <p14:creationId xmlns:p14="http://schemas.microsoft.com/office/powerpoint/2010/main" val="20640098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Outcomes</a:t>
            </a:r>
            <a:endParaRPr lang="en-GB" dirty="0"/>
          </a:p>
        </p:txBody>
      </p:sp>
      <p:sp>
        <p:nvSpPr>
          <p:cNvPr id="3" name="Content Placeholder 2"/>
          <p:cNvSpPr>
            <a:spLocks noGrp="1"/>
          </p:cNvSpPr>
          <p:nvPr>
            <p:ph idx="1"/>
          </p:nvPr>
        </p:nvSpPr>
        <p:spPr/>
        <p:txBody>
          <a:bodyPr/>
          <a:lstStyle/>
          <a:p>
            <a:r>
              <a:rPr lang="en-GB" dirty="0" smtClean="0"/>
              <a:t>They are things like customer satisfaction, customer loyalty and cross selling. These things can be measured and quantified. For example, how many CSR’s were able to sell a new insurance product to a customer who called to discuss about their loan? You can looked at the cross selling opportunities and how they exploited it.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38</a:t>
            </a:fld>
            <a:endParaRPr lang="en-GB"/>
          </a:p>
        </p:txBody>
      </p:sp>
    </p:spTree>
    <p:extLst>
      <p:ext uri="{BB962C8B-B14F-4D97-AF65-F5344CB8AC3E}">
        <p14:creationId xmlns:p14="http://schemas.microsoft.com/office/powerpoint/2010/main" val="6193270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Capturing the metrics</a:t>
            </a:r>
            <a:endParaRPr lang="en-GB" dirty="0"/>
          </a:p>
        </p:txBody>
      </p:sp>
      <p:sp>
        <p:nvSpPr>
          <p:cNvPr id="3" name="Content Placeholder 2"/>
          <p:cNvSpPr>
            <a:spLocks noGrp="1"/>
          </p:cNvSpPr>
          <p:nvPr>
            <p:ph idx="1"/>
          </p:nvPr>
        </p:nvSpPr>
        <p:spPr>
          <a:xfrm>
            <a:off x="457200" y="1124744"/>
            <a:ext cx="8686800" cy="4391819"/>
          </a:xfrm>
        </p:spPr>
        <p:txBody>
          <a:bodyPr/>
          <a:lstStyle/>
          <a:p>
            <a:r>
              <a:rPr lang="en-GB" dirty="0" smtClean="0"/>
              <a:t>Automatic Capture System – can capture the type of length of calls including recordings. The challenge is how to recognise patterns and are often too expensive. </a:t>
            </a:r>
          </a:p>
          <a:p>
            <a:r>
              <a:rPr lang="en-GB" dirty="0" err="1" smtClean="0"/>
              <a:t>Enterings</a:t>
            </a:r>
            <a:r>
              <a:rPr lang="en-GB" dirty="0" smtClean="0"/>
              <a:t> in case tracking systems – for example we may logged information like percentage of calls resolved through first contact and use it to evaluate performance.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39</a:t>
            </a:fld>
            <a:endParaRPr lang="en-GB"/>
          </a:p>
        </p:txBody>
      </p:sp>
    </p:spTree>
    <p:extLst>
      <p:ext uri="{BB962C8B-B14F-4D97-AF65-F5344CB8AC3E}">
        <p14:creationId xmlns:p14="http://schemas.microsoft.com/office/powerpoint/2010/main" val="20239273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268760"/>
            <a:ext cx="8229600" cy="4247803"/>
          </a:xfrm>
        </p:spPr>
        <p:txBody>
          <a:bodyPr/>
          <a:lstStyle/>
          <a:p>
            <a:r>
              <a:rPr lang="en-GB" dirty="0" smtClean="0"/>
              <a:t>Observation and listening to quality supervisor – employees calls can be listened to </a:t>
            </a:r>
            <a:r>
              <a:rPr lang="en-GB" dirty="0" err="1" smtClean="0"/>
              <a:t>to</a:t>
            </a:r>
            <a:r>
              <a:rPr lang="en-GB" dirty="0" smtClean="0"/>
              <a:t> evaluate standards. However, analysis needs to be fair. </a:t>
            </a:r>
          </a:p>
          <a:p>
            <a:r>
              <a:rPr lang="en-GB" dirty="0" smtClean="0"/>
              <a:t>Surveys of Customers – direct mail, emails, telephone calls and follows up can be carried out to ascertain the level of customer satisfaction.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40</a:t>
            </a:fld>
            <a:endParaRPr lang="en-GB"/>
          </a:p>
        </p:txBody>
      </p:sp>
    </p:spTree>
    <p:extLst>
      <p:ext uri="{BB962C8B-B14F-4D97-AF65-F5344CB8AC3E}">
        <p14:creationId xmlns:p14="http://schemas.microsoft.com/office/powerpoint/2010/main" val="4217921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Recognition and Advancement.</a:t>
            </a:r>
            <a:endParaRPr lang="en-GB" dirty="0"/>
          </a:p>
        </p:txBody>
      </p:sp>
      <p:sp>
        <p:nvSpPr>
          <p:cNvPr id="3" name="Content Placeholder 2"/>
          <p:cNvSpPr>
            <a:spLocks noGrp="1"/>
          </p:cNvSpPr>
          <p:nvPr>
            <p:ph idx="1"/>
          </p:nvPr>
        </p:nvSpPr>
        <p:spPr>
          <a:xfrm>
            <a:off x="457200" y="1268760"/>
            <a:ext cx="8229600" cy="4247803"/>
          </a:xfrm>
        </p:spPr>
        <p:txBody>
          <a:bodyPr/>
          <a:lstStyle/>
          <a:p>
            <a:r>
              <a:rPr lang="en-GB" dirty="0" smtClean="0"/>
              <a:t>Recognition is as critical as compensation. </a:t>
            </a:r>
          </a:p>
          <a:p>
            <a:r>
              <a:rPr lang="en-GB" dirty="0" smtClean="0"/>
              <a:t>Employees want to be recognised for their </a:t>
            </a:r>
            <a:r>
              <a:rPr lang="en-GB" dirty="0" err="1" smtClean="0"/>
              <a:t>hardwork</a:t>
            </a:r>
            <a:r>
              <a:rPr lang="en-GB" dirty="0" smtClean="0"/>
              <a:t>. </a:t>
            </a:r>
          </a:p>
          <a:p>
            <a:r>
              <a:rPr lang="en-GB" dirty="0" smtClean="0"/>
              <a:t>They also want to have opportunities to advance their careers. If you know where an employees want to go, you can provide the right training for them to acquire those skills and advance.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41</a:t>
            </a:fld>
            <a:endParaRPr lang="en-GB"/>
          </a:p>
        </p:txBody>
      </p:sp>
    </p:spTree>
    <p:extLst>
      <p:ext uri="{BB962C8B-B14F-4D97-AF65-F5344CB8AC3E}">
        <p14:creationId xmlns:p14="http://schemas.microsoft.com/office/powerpoint/2010/main" val="1714217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People should be the focus.</a:t>
            </a:r>
            <a:endParaRPr lang="en-GB" dirty="0"/>
          </a:p>
        </p:txBody>
      </p:sp>
      <p:sp>
        <p:nvSpPr>
          <p:cNvPr id="3" name="Content Placeholder 2"/>
          <p:cNvSpPr>
            <a:spLocks noGrp="1"/>
          </p:cNvSpPr>
          <p:nvPr>
            <p:ph idx="1"/>
          </p:nvPr>
        </p:nvSpPr>
        <p:spPr>
          <a:xfrm>
            <a:off x="107504" y="1268760"/>
            <a:ext cx="8856984" cy="4392488"/>
          </a:xfrm>
        </p:spPr>
        <p:txBody>
          <a:bodyPr/>
          <a:lstStyle/>
          <a:p>
            <a:r>
              <a:rPr lang="en-GB" dirty="0" smtClean="0"/>
              <a:t>The success of every customer service functions depends on how well an organisation hires, equips and trains the people working as CSR’s.</a:t>
            </a:r>
          </a:p>
          <a:p>
            <a:r>
              <a:rPr lang="en-GB" dirty="0" smtClean="0"/>
              <a:t>You can only win long term loyalty of your customers by developing your employees and providing them with the right </a:t>
            </a:r>
            <a:r>
              <a:rPr lang="en-GB" dirty="0" err="1" smtClean="0"/>
              <a:t>resouces</a:t>
            </a:r>
            <a:r>
              <a:rPr lang="en-GB" dirty="0" smtClean="0"/>
              <a:t> to do their job. </a:t>
            </a:r>
            <a:endParaRPr lang="en-GB" dirty="0"/>
          </a:p>
        </p:txBody>
      </p:sp>
      <p:sp>
        <p:nvSpPr>
          <p:cNvPr id="4" name="Date Placeholder 3"/>
          <p:cNvSpPr>
            <a:spLocks noGrp="1"/>
          </p:cNvSpPr>
          <p:nvPr>
            <p:ph type="dt" sz="half" idx="10"/>
          </p:nvPr>
        </p:nvSpPr>
        <p:spPr/>
        <p:txBody>
          <a:bodyPr/>
          <a:lstStyle/>
          <a:p>
            <a:fld id="{4E8F4DB4-367E-1D45-A1A3-E1BA67443780}" type="datetime1">
              <a:rPr lang="en-GB" smtClean="0"/>
              <a:pPr/>
              <a:t>17/07/2018</a:t>
            </a:fld>
            <a:endParaRPr lang="en-GB"/>
          </a:p>
        </p:txBody>
      </p:sp>
      <p:sp>
        <p:nvSpPr>
          <p:cNvPr id="5" name="Slide Number Placeholder 4"/>
          <p:cNvSpPr>
            <a:spLocks noGrp="1"/>
          </p:cNvSpPr>
          <p:nvPr>
            <p:ph type="sldNum" sz="quarter" idx="11"/>
          </p:nvPr>
        </p:nvSpPr>
        <p:spPr/>
        <p:txBody>
          <a:bodyPr/>
          <a:lstStyle/>
          <a:p>
            <a:fld id="{3180A669-A84B-9048-BBB3-881B586256AA}" type="slidenum">
              <a:rPr lang="en-GB" smtClean="0"/>
              <a:pPr/>
              <a:t>42</a:t>
            </a:fld>
            <a:endParaRPr lang="en-GB"/>
          </a:p>
        </p:txBody>
      </p:sp>
    </p:spTree>
    <p:extLst>
      <p:ext uri="{BB962C8B-B14F-4D97-AF65-F5344CB8AC3E}">
        <p14:creationId xmlns:p14="http://schemas.microsoft.com/office/powerpoint/2010/main" val="3965754410"/>
      </p:ext>
    </p:extLst>
  </p:cSld>
  <p:clrMapOvr>
    <a:masterClrMapping/>
  </p:clrMapOvr>
</p:sld>
</file>

<file path=ppt/theme/theme1.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3698</TotalTime>
  <Words>2277</Words>
  <Application>Microsoft Office PowerPoint</Application>
  <PresentationFormat>On-screen Show (4:3)</PresentationFormat>
  <Paragraphs>233</Paragraphs>
  <Slides>42</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42</vt:i4>
      </vt:variant>
    </vt:vector>
  </HeadingPairs>
  <TitlesOfParts>
    <vt:vector size="49" baseType="lpstr">
      <vt:lpstr>ＭＳ Ｐゴシック</vt:lpstr>
      <vt:lpstr>Arial</vt:lpstr>
      <vt:lpstr>Myriad Pro</vt:lpstr>
      <vt:lpstr>Times New Roman</vt:lpstr>
      <vt:lpstr>20140311PresentationUWTSDTemplate</vt:lpstr>
      <vt:lpstr>1_20140311PresentationUWTSDTemplate</vt:lpstr>
      <vt:lpstr>2_20140311PresentationUWTSDTemplate</vt:lpstr>
      <vt:lpstr>CRM </vt:lpstr>
      <vt:lpstr>Question.</vt:lpstr>
      <vt:lpstr>How to create good CRM.</vt:lpstr>
      <vt:lpstr>How to create good CRM.</vt:lpstr>
      <vt:lpstr>A Practical Approach.</vt:lpstr>
      <vt:lpstr>Tactical Approach.</vt:lpstr>
      <vt:lpstr>The Strategic Approach.</vt:lpstr>
      <vt:lpstr>Why Investments on CSR’s should be encouraged?</vt:lpstr>
      <vt:lpstr>Subtle cost of High Turnover CSR’s.</vt:lpstr>
      <vt:lpstr>Cost of High Turnover.</vt:lpstr>
      <vt:lpstr>Alternative to High Turnover.</vt:lpstr>
      <vt:lpstr>Alternative to High Turnover.</vt:lpstr>
      <vt:lpstr>1- Hiring the right people. </vt:lpstr>
      <vt:lpstr>PowerPoint Presentation</vt:lpstr>
      <vt:lpstr>Why proper Staffing is essential.</vt:lpstr>
      <vt:lpstr>Source of support staffs. </vt:lpstr>
      <vt:lpstr>Root Cause Analysts.</vt:lpstr>
      <vt:lpstr>2-Providing the right tools.</vt:lpstr>
      <vt:lpstr>Information continued. </vt:lpstr>
      <vt:lpstr>Information continued. </vt:lpstr>
      <vt:lpstr>Empower Employees to Act.</vt:lpstr>
      <vt:lpstr>Empower Employees to Act.</vt:lpstr>
      <vt:lpstr>Use Feedback Channels. </vt:lpstr>
      <vt:lpstr>3- Offering the right training. </vt:lpstr>
      <vt:lpstr>Types of Training. </vt:lpstr>
      <vt:lpstr>Initial Training Continued. </vt:lpstr>
      <vt:lpstr>Importance of soft skills.</vt:lpstr>
      <vt:lpstr>Remedial Training. </vt:lpstr>
      <vt:lpstr>Development Training. </vt:lpstr>
      <vt:lpstr>Ongoing Training. </vt:lpstr>
      <vt:lpstr>Supplying the right Motivation. </vt:lpstr>
      <vt:lpstr>Competitive Compensation. </vt:lpstr>
      <vt:lpstr>Good Supervisor.</vt:lpstr>
      <vt:lpstr>Excellent Evaluations</vt:lpstr>
      <vt:lpstr>Excellent Evaluations</vt:lpstr>
      <vt:lpstr>Excellent Evaluations</vt:lpstr>
      <vt:lpstr>Excellent Evaluations</vt:lpstr>
      <vt:lpstr>Outcomes</vt:lpstr>
      <vt:lpstr>Capturing the metrics</vt:lpstr>
      <vt:lpstr>PowerPoint Presentation</vt:lpstr>
      <vt:lpstr>Recognition and Advancement.</vt:lpstr>
      <vt:lpstr>People should be the focus.</vt:lpstr>
    </vt:vector>
  </TitlesOfParts>
  <Company>Artaffairs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Organizational Behaviour</dc:title>
  <dc:creator>Conny &amp; Carwyn Matera-Rogers</dc:creator>
  <cp:lastModifiedBy>Rexon Nting</cp:lastModifiedBy>
  <cp:revision>116</cp:revision>
  <dcterms:created xsi:type="dcterms:W3CDTF">2000-07-11T10:51:26Z</dcterms:created>
  <dcterms:modified xsi:type="dcterms:W3CDTF">2018-07-17T14:48:38Z</dcterms:modified>
</cp:coreProperties>
</file>