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5" r:id="rId6"/>
    <p:sldId id="266" r:id="rId7"/>
    <p:sldId id="267" r:id="rId8"/>
    <p:sldId id="268" r:id="rId9"/>
    <p:sldId id="269" r:id="rId10"/>
    <p:sldId id="271" r:id="rId11"/>
    <p:sldId id="272" r:id="rId12"/>
    <p:sldId id="277" r:id="rId13"/>
    <p:sldId id="262" r:id="rId14"/>
    <p:sldId id="260" r:id="rId15"/>
    <p:sldId id="279" r:id="rId16"/>
    <p:sldId id="278" r:id="rId17"/>
    <p:sldId id="276" r:id="rId18"/>
    <p:sldId id="280" r:id="rId19"/>
    <p:sldId id="281" r:id="rId20"/>
    <p:sldId id="263" r:id="rId21"/>
    <p:sldId id="275" r:id="rId22"/>
    <p:sldId id="282" r:id="rId23"/>
    <p:sldId id="28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71665" autoAdjust="0"/>
  </p:normalViewPr>
  <p:slideViewPr>
    <p:cSldViewPr snapToGrid="0">
      <p:cViewPr varScale="1">
        <p:scale>
          <a:sx n="75" d="100"/>
          <a:sy n="75" d="100"/>
        </p:scale>
        <p:origin x="12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16267D-4F27-4343-9D50-0833D703C7CA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BE2EB-7B14-45FD-A571-83CA5F1B9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1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30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38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8E4F3-BB1F-4F41-9D21-D893896AFE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31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8E4F3-BB1F-4F41-9D21-D893896AFE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812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471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824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377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399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91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1654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697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4513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6679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022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6041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0677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BE2EB-7B14-45FD-A571-83CA5F1B9E0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75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61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68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2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97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968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489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144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689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14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321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369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F054B-BD10-46B5-AECF-ADAC445278E3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83C02-ACE0-4E65-A197-DCE594F8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44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family-and-community-engagement-toolkit/?skip=1&amp;lang=c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fideo-mynd-ir-afael-%C3%A2-thlodi-drwy-ddull-amlasiantaeth?_ga=2.33821608.825504532.1510237149-46376062.1468248913" TargetMode="External"/><Relationship Id="rId2" Type="http://schemas.openxmlformats.org/officeDocument/2006/relationships/hyperlink" Target="https://www.estyn.llyw.cymru/arfer-effeithiol/fideo-mynd-ir-afael-%C3%A2-thlodi-drwy-ymgysylltu-%C3%A2-rhieni?_ga=2.33821608.825504532.1510237149-46376062.146824891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rokedockcommunityschool.co.uk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gov.wales/topics/people-and-communities/tackling-poverty/taking-forward-tackling-poverty-action-plan/?lang=en" TargetMode="External"/><Relationship Id="rId3" Type="http://schemas.openxmlformats.org/officeDocument/2006/relationships/hyperlink" Target="http://www.childreninwales.org.uk/resource/tackling-child-poverty-wales-good-practice-guide-schools/" TargetMode="External"/><Relationship Id="rId7" Type="http://schemas.openxmlformats.org/officeDocument/2006/relationships/hyperlink" Target="http://www.uwtsd.ac.uk/media/uwtsd-website/content-assets/documents/wcee/Good-News---Whats-schools-in-wales-are-doing-to-reduce-the-impact-of-poverty-on-pupils-achievement---Wales-Centre-for-Equity-in-Education-December-2014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mbrokedockcommunityschool.co.uk/" TargetMode="External"/><Relationship Id="rId5" Type="http://schemas.openxmlformats.org/officeDocument/2006/relationships/hyperlink" Target="http://www.jrf.org.uk/publications/educational-attainment-poor-children" TargetMode="External"/><Relationship Id="rId10" Type="http://schemas.openxmlformats.org/officeDocument/2006/relationships/hyperlink" Target="http://learning.gov.wales/docs/learningwales/publications/160712-face-toolkit-main-en.pdf" TargetMode="External"/><Relationship Id="rId4" Type="http://schemas.openxmlformats.org/officeDocument/2006/relationships/hyperlink" Target="https://www.estyn.gov.wales/sites/default/files/documents/Effective%20practice%20in%20tackling%20poverty%20and%20disadvantage%20in%20schools%20-%20November%202012.pdf" TargetMode="External"/><Relationship Id="rId9" Type="http://schemas.openxmlformats.org/officeDocument/2006/relationships/hyperlink" Target="http://gov.wales/topics/educationandskills/schoolshome/deprivation/rewriting-the-future-schools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YGaTh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r>
              <a:rPr lang="en-GB" baseline="30000" dirty="0" smtClean="0"/>
              <a:t>fed</a:t>
            </a:r>
            <a:r>
              <a:rPr lang="en-GB" dirty="0" smtClean="0"/>
              <a:t> </a:t>
            </a:r>
            <a:r>
              <a:rPr lang="en-GB" dirty="0" err="1" smtClean="0"/>
              <a:t>Tachwedd</a:t>
            </a:r>
            <a:r>
              <a:rPr lang="en-GB" dirty="0" smtClean="0"/>
              <a:t> 2017 </a:t>
            </a:r>
            <a:endParaRPr lang="en-GB" dirty="0" smtClean="0"/>
          </a:p>
          <a:p>
            <a:r>
              <a:rPr lang="en-GB" dirty="0" smtClean="0"/>
              <a:t>Sarah Stewart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43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19540"/>
            <a:ext cx="6264729" cy="43513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yw</a:t>
            </a:r>
            <a:r>
              <a:rPr lang="en-GB" sz="3600" dirty="0"/>
              <a:t> </a:t>
            </a:r>
            <a:r>
              <a:rPr lang="en-GB" sz="3600" dirty="0" err="1"/>
              <a:t>ymgysylltu</a:t>
            </a:r>
            <a:r>
              <a:rPr lang="en-GB" sz="3600" dirty="0"/>
              <a:t> </a:t>
            </a:r>
            <a:r>
              <a:rPr lang="en-GB" sz="3600" dirty="0" err="1"/>
              <a:t>â’r</a:t>
            </a:r>
            <a:r>
              <a:rPr lang="en-GB" sz="3600" dirty="0"/>
              <a:t> </a:t>
            </a:r>
            <a:r>
              <a:rPr lang="en-GB" sz="3600" dirty="0" err="1"/>
              <a:t>gymuned</a:t>
            </a:r>
            <a:r>
              <a:rPr lang="en-GB" sz="3600" dirty="0"/>
              <a:t> a </a:t>
            </a:r>
            <a:r>
              <a:rPr lang="en-GB" sz="3600" dirty="0" err="1"/>
              <a:t>theuluoedd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ysgolion</a:t>
            </a:r>
            <a:r>
              <a:rPr lang="en-GB" sz="3600" dirty="0"/>
              <a:t> (</a:t>
            </a:r>
            <a:r>
              <a:rPr lang="en-GB" sz="3600" dirty="0" err="1"/>
              <a:t>YGaTh</a:t>
            </a:r>
            <a:r>
              <a:rPr lang="en-GB" sz="3600" dirty="0"/>
              <a:t>)? </a:t>
            </a:r>
          </a:p>
          <a:p>
            <a:r>
              <a:rPr lang="en-GB" sz="3600" dirty="0"/>
              <a:t>Pam </a:t>
            </a:r>
            <a:r>
              <a:rPr lang="en-GB" sz="3600" dirty="0" err="1"/>
              <a:t>fod</a:t>
            </a:r>
            <a:r>
              <a:rPr lang="en-GB" sz="3600" dirty="0"/>
              <a:t> </a:t>
            </a:r>
            <a:r>
              <a:rPr lang="en-GB" sz="3600" dirty="0" err="1"/>
              <a:t>hyn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bwysig</a:t>
            </a:r>
            <a:r>
              <a:rPr lang="en-GB" sz="3600" dirty="0"/>
              <a:t>?</a:t>
            </a:r>
          </a:p>
          <a:p>
            <a:r>
              <a:rPr lang="en-GB" sz="3600" dirty="0"/>
              <a:t>Y </a:t>
            </a:r>
            <a:r>
              <a:rPr lang="en-GB" sz="3600" dirty="0" err="1"/>
              <a:t>llenyddiaeth</a:t>
            </a:r>
            <a:endParaRPr lang="en-GB" sz="3600" dirty="0"/>
          </a:p>
          <a:p>
            <a:r>
              <a:rPr lang="en-GB" sz="3600" dirty="0" err="1"/>
              <a:t>Ymarfer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endParaRPr lang="en-GB" sz="3600" dirty="0"/>
          </a:p>
          <a:p>
            <a:r>
              <a:rPr lang="en-GB" sz="3600" dirty="0"/>
              <a:t>Beth </a:t>
            </a:r>
            <a:r>
              <a:rPr lang="en-GB" sz="3600" dirty="0" err="1"/>
              <a:t>nesaf</a:t>
            </a:r>
            <a:r>
              <a:rPr lang="en-GB" sz="3600" dirty="0"/>
              <a:t>…? </a:t>
            </a:r>
          </a:p>
          <a:p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979" y="2523559"/>
            <a:ext cx="4028621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39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Beth </a:t>
            </a:r>
            <a:r>
              <a:rPr lang="en-GB" sz="5400" b="1" dirty="0" err="1" smtClean="0"/>
              <a:t>yw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YGaTh</a:t>
            </a:r>
            <a:r>
              <a:rPr lang="en-GB" sz="5400" b="1" dirty="0" smtClean="0"/>
              <a:t>?</a:t>
            </a:r>
            <a:r>
              <a:rPr lang="en-GB" sz="5400" b="1" dirty="0" smtClean="0"/>
              <a:t> 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pâr</a:t>
            </a:r>
            <a:r>
              <a:rPr lang="en-GB" sz="2800" dirty="0"/>
              <a:t>, </a:t>
            </a:r>
            <a:r>
              <a:rPr lang="en-GB" sz="2800" dirty="0" err="1"/>
              <a:t>rhannwch</a:t>
            </a:r>
            <a:r>
              <a:rPr lang="en-GB" sz="2800" dirty="0"/>
              <a:t> </a:t>
            </a:r>
            <a:r>
              <a:rPr lang="en-GB" sz="2800" dirty="0" err="1"/>
              <a:t>beth</a:t>
            </a:r>
            <a:r>
              <a:rPr lang="en-GB" sz="2800" dirty="0"/>
              <a:t> </a:t>
            </a:r>
            <a:r>
              <a:rPr lang="en-GB" sz="2800" dirty="0" err="1"/>
              <a:t>rydych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gwybod</a:t>
            </a:r>
            <a:r>
              <a:rPr lang="en-GB" sz="2800" dirty="0"/>
              <a:t> am </a:t>
            </a:r>
            <a:r>
              <a:rPr lang="en-GB" sz="2800" dirty="0" err="1"/>
              <a:t>YGaTh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barod</a:t>
            </a:r>
            <a:r>
              <a:rPr lang="en-GB" sz="2800" dirty="0"/>
              <a:t>. 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8549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/>
              <a:t>Pam </a:t>
            </a:r>
            <a:r>
              <a:rPr lang="en-GB" sz="5400" b="1" dirty="0" err="1"/>
              <a:t>ei</a:t>
            </a:r>
            <a:r>
              <a:rPr lang="en-GB" sz="5400" b="1" dirty="0"/>
              <a:t> </a:t>
            </a:r>
            <a:r>
              <a:rPr lang="en-GB" sz="5400" b="1" dirty="0" err="1"/>
              <a:t>fod</a:t>
            </a:r>
            <a:r>
              <a:rPr lang="en-GB" sz="5400" b="1" dirty="0"/>
              <a:t> </a:t>
            </a:r>
            <a:r>
              <a:rPr lang="en-GB" sz="5400" b="1" dirty="0" err="1"/>
              <a:t>yn</a:t>
            </a:r>
            <a:r>
              <a:rPr lang="en-GB" sz="5400" b="1" dirty="0"/>
              <a:t> </a:t>
            </a:r>
            <a:r>
              <a:rPr lang="en-GB" sz="5400" b="1" dirty="0" err="1"/>
              <a:t>bwysig</a:t>
            </a:r>
            <a:r>
              <a:rPr lang="en-GB" sz="5400" b="1" dirty="0"/>
              <a:t>?</a:t>
            </a:r>
            <a:endParaRPr lang="en-GB" sz="5400" b="1" dirty="0"/>
          </a:p>
        </p:txBody>
      </p:sp>
      <p:sp>
        <p:nvSpPr>
          <p:cNvPr id="4" name="Rectangle 3"/>
          <p:cNvSpPr/>
          <p:nvPr/>
        </p:nvSpPr>
        <p:spPr>
          <a:xfrm>
            <a:off x="7677150" y="1853862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14%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65125" y="2037857"/>
            <a:ext cx="2603500" cy="11079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7= 6 x</a:t>
            </a:r>
            <a:endParaRPr lang="en-US" sz="66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65125" y="5310563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&lt;</a:t>
            </a:r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1/2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020050" y="5156831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X 2 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978900" y="3306464"/>
            <a:ext cx="2603500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1 in 5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474200" y="6211669"/>
            <a:ext cx="271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Welsh Government, 2014 </a:t>
            </a:r>
          </a:p>
          <a:p>
            <a:r>
              <a:rPr lang="en-GB" dirty="0" smtClean="0"/>
              <a:t>Welsh Government, 2015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800" y="2463800"/>
            <a:ext cx="3790950" cy="3770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509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17525"/>
            <a:ext cx="105156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Ail-</a:t>
            </a:r>
            <a:r>
              <a:rPr lang="en-GB" dirty="0" err="1" smtClean="0"/>
              <a:t>Ysgrifennu’r</a:t>
            </a:r>
            <a:r>
              <a:rPr lang="en-GB" dirty="0" smtClean="0"/>
              <a:t> </a:t>
            </a:r>
            <a:r>
              <a:rPr lang="en-GB" dirty="0" err="1"/>
              <a:t>Dyfodol</a:t>
            </a:r>
            <a:r>
              <a:rPr lang="en-GB" dirty="0"/>
              <a:t/>
            </a:r>
            <a:br>
              <a:rPr lang="en-GB" dirty="0"/>
            </a:b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2168525"/>
            <a:ext cx="10515600" cy="435133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amddifadedd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Bwlch</a:t>
            </a:r>
            <a:r>
              <a:rPr lang="en-GB" dirty="0"/>
              <a:t> </a:t>
            </a:r>
            <a:r>
              <a:rPr lang="en-GB" dirty="0" err="1"/>
              <a:t>cyrhaeddiad</a:t>
            </a:r>
            <a:endParaRPr lang="en-GB" dirty="0"/>
          </a:p>
          <a:p>
            <a:pPr lvl="1"/>
            <a:r>
              <a:rPr lang="en-GB" dirty="0" err="1"/>
              <a:t>Abesnoldeb</a:t>
            </a:r>
            <a:endParaRPr lang="en-GB" dirty="0"/>
          </a:p>
          <a:p>
            <a:pPr lvl="1"/>
            <a:r>
              <a:rPr lang="en-GB" dirty="0" err="1"/>
              <a:t>Tebygrwydd</a:t>
            </a:r>
            <a:r>
              <a:rPr lang="en-GB" dirty="0"/>
              <a:t> o AAY</a:t>
            </a:r>
          </a:p>
          <a:p>
            <a:pPr lvl="1"/>
            <a:r>
              <a:rPr lang="en-GB" dirty="0" err="1"/>
              <a:t>Tebygrwydd</a:t>
            </a:r>
            <a:r>
              <a:rPr lang="en-GB" dirty="0"/>
              <a:t> o NEET</a:t>
            </a:r>
          </a:p>
          <a:p>
            <a:pPr lvl="1"/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o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</a:t>
            </a:r>
            <a:endParaRPr lang="en-GB" dirty="0"/>
          </a:p>
          <a:p>
            <a:pPr lvl="1"/>
            <a:r>
              <a:rPr lang="en-GB" dirty="0" err="1"/>
              <a:t>Ennill</a:t>
            </a:r>
            <a:r>
              <a:rPr lang="en-GB" dirty="0"/>
              <a:t> 20% </a:t>
            </a:r>
            <a:r>
              <a:rPr lang="en-GB" dirty="0" err="1"/>
              <a:t>llai</a:t>
            </a:r>
            <a:r>
              <a:rPr lang="en-GB" dirty="0"/>
              <a:t> nag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TGAU</a:t>
            </a:r>
          </a:p>
          <a:p>
            <a:pPr lvl="1"/>
            <a:r>
              <a:rPr lang="en-GB" dirty="0" err="1"/>
              <a:t>Disgwyliad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is </a:t>
            </a:r>
          </a:p>
          <a:p>
            <a:pPr marL="457200" lvl="1" indent="0" algn="r">
              <a:buNone/>
            </a:pP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62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1138"/>
            <a:ext cx="105156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err="1" smtClean="0"/>
              <a:t>Ymgysylltu</a:t>
            </a:r>
            <a:r>
              <a:rPr lang="en-GB" dirty="0" smtClean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G</a:t>
            </a:r>
            <a:r>
              <a:rPr lang="en-GB" dirty="0" err="1" smtClean="0"/>
              <a:t>ymuned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T</a:t>
            </a:r>
            <a:r>
              <a:rPr lang="en-GB" dirty="0" err="1" smtClean="0"/>
              <a:t>heuluoedd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</a:t>
            </a:r>
            <a:r>
              <a:rPr lang="en-GB" dirty="0" err="1" smtClean="0"/>
              <a:t>sgolion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432299"/>
            <a:ext cx="10515600" cy="227330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teulu</a:t>
            </a:r>
            <a:r>
              <a:rPr lang="en-GB" dirty="0"/>
              <a:t> a </a:t>
            </a:r>
            <a:r>
              <a:rPr lang="en-GB" dirty="0" err="1"/>
              <a:t>chymuned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darparu’r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plant ac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cyfraniad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/</a:t>
            </a:r>
            <a:r>
              <a:rPr lang="en-GB" dirty="0" err="1"/>
              <a:t>gofalwyr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ac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gynnydd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am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</a:t>
            </a:r>
            <a:r>
              <a:rPr lang="en-GB" dirty="0" err="1"/>
              <a:t>mis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gyfartaledd</a:t>
            </a:r>
            <a:r>
              <a:rPr lang="en-GB" dirty="0"/>
              <a:t>. 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1308100" y="1822450"/>
            <a:ext cx="9664700" cy="2184400"/>
          </a:xfrm>
          <a:prstGeom prst="wedgeRoundRectCallout">
            <a:avLst>
              <a:gd name="adj1" fmla="val -61437"/>
              <a:gd name="adj2" fmla="val 497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“ Parental engagement in children’s learning makes a difference – it is the most powerful school improvement lever we have.” </a:t>
            </a:r>
            <a:endParaRPr lang="en-GB" sz="2800" dirty="0" smtClean="0"/>
          </a:p>
          <a:p>
            <a:pPr algn="ctr"/>
            <a:endParaRPr lang="en-GB" sz="2800" dirty="0"/>
          </a:p>
          <a:p>
            <a:pPr algn="r"/>
            <a:r>
              <a:rPr lang="en-GB" sz="1600" dirty="0" smtClean="0"/>
              <a:t>Harris </a:t>
            </a:r>
            <a:r>
              <a:rPr lang="en-GB" sz="1600" dirty="0"/>
              <a:t>and Goodall (2007) Do Parents Know They Matter? (p.70)</a:t>
            </a:r>
          </a:p>
        </p:txBody>
      </p:sp>
    </p:spTree>
    <p:extLst>
      <p:ext uri="{BB962C8B-B14F-4D97-AF65-F5344CB8AC3E}">
        <p14:creationId xmlns:p14="http://schemas.microsoft.com/office/powerpoint/2010/main" val="87688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199" y="3975101"/>
            <a:ext cx="10515600" cy="2159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Mae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gysylltiad</a:t>
            </a:r>
            <a:r>
              <a:rPr lang="en-GB" dirty="0"/>
              <a:t> </a:t>
            </a:r>
            <a:r>
              <a:rPr lang="en-GB" dirty="0" err="1"/>
              <a:t>agos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rhieni’n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pherfformiad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nghanol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cymunedau</a:t>
            </a:r>
            <a:r>
              <a:rPr lang="en-GB" dirty="0" smtClean="0"/>
              <a:t>.  </a:t>
            </a: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9701" y="571500"/>
            <a:ext cx="3669506" cy="301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849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080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993900"/>
            <a:ext cx="6019800" cy="4457699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3600" dirty="0"/>
              <a:t>…</a:t>
            </a:r>
            <a:r>
              <a:rPr lang="en-GB" sz="3600" dirty="0" err="1"/>
              <a:t>nabod</a:t>
            </a:r>
            <a:r>
              <a:rPr lang="en-GB" sz="3600" dirty="0"/>
              <a:t> a </a:t>
            </a:r>
            <a:r>
              <a:rPr lang="en-GB" sz="3600" dirty="0" err="1"/>
              <a:t>deall</a:t>
            </a:r>
            <a:r>
              <a:rPr lang="en-GB" sz="3600" dirty="0"/>
              <a:t> </a:t>
            </a:r>
            <a:r>
              <a:rPr lang="en-GB" sz="3600" dirty="0" err="1"/>
              <a:t>eu</a:t>
            </a:r>
            <a:r>
              <a:rPr lang="en-GB" sz="3600" dirty="0"/>
              <a:t> </a:t>
            </a:r>
            <a:r>
              <a:rPr lang="en-GB" sz="3600" dirty="0" err="1"/>
              <a:t>cymunedau</a:t>
            </a:r>
            <a:endParaRPr lang="en-GB" sz="3600" dirty="0"/>
          </a:p>
          <a:p>
            <a:r>
              <a:rPr lang="en-GB" sz="3600" dirty="0"/>
              <a:t>…</a:t>
            </a:r>
            <a:r>
              <a:rPr lang="en-GB" sz="3600" dirty="0" err="1"/>
              <a:t>Cyfathrebu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rhieni</a:t>
            </a:r>
            <a:r>
              <a:rPr lang="en-GB" sz="3600" dirty="0"/>
              <a:t> </a:t>
            </a:r>
            <a:r>
              <a:rPr lang="en-GB" sz="3600" dirty="0" err="1"/>
              <a:t>mewn</a:t>
            </a:r>
            <a:r>
              <a:rPr lang="en-GB" sz="3600" dirty="0"/>
              <a:t> </a:t>
            </a:r>
            <a:r>
              <a:rPr lang="en-GB" sz="3600" dirty="0" err="1"/>
              <a:t>ffordd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ymbweri</a:t>
            </a:r>
            <a:r>
              <a:rPr lang="en-GB" sz="3600" dirty="0"/>
              <a:t> ac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annog</a:t>
            </a:r>
            <a:r>
              <a:rPr lang="en-GB" sz="3600" dirty="0"/>
              <a:t> </a:t>
            </a:r>
            <a:r>
              <a:rPr lang="en-GB" sz="3600" dirty="0" err="1"/>
              <a:t>rôl</a:t>
            </a:r>
            <a:r>
              <a:rPr lang="en-GB" sz="3600" dirty="0"/>
              <a:t> </a:t>
            </a:r>
            <a:r>
              <a:rPr lang="en-GB" sz="3600" dirty="0" err="1"/>
              <a:t>actif</a:t>
            </a:r>
            <a:r>
              <a:rPr lang="en-GB" sz="3600" dirty="0"/>
              <a:t> </a:t>
            </a:r>
          </a:p>
          <a:p>
            <a:r>
              <a:rPr lang="en-GB" sz="3600" dirty="0"/>
              <a:t>…</a:t>
            </a:r>
            <a:r>
              <a:rPr lang="en-GB" sz="3600" dirty="0" err="1"/>
              <a:t>gwneud</a:t>
            </a:r>
            <a:r>
              <a:rPr lang="en-GB" sz="3600" dirty="0"/>
              <a:t> </a:t>
            </a:r>
            <a:r>
              <a:rPr lang="en-GB" sz="3600" dirty="0" err="1"/>
              <a:t>defnydd</a:t>
            </a:r>
            <a:r>
              <a:rPr lang="en-GB" sz="3600" dirty="0"/>
              <a:t> da o </a:t>
            </a:r>
            <a:r>
              <a:rPr lang="en-GB" sz="3600" dirty="0" err="1"/>
              <a:t>gefnogaeth</a:t>
            </a:r>
            <a:r>
              <a:rPr lang="en-GB" sz="3600" dirty="0"/>
              <a:t> 3ydd sector</a:t>
            </a:r>
          </a:p>
          <a:p>
            <a:r>
              <a:rPr lang="en-GB" sz="3600" dirty="0"/>
              <a:t>…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defnydd</a:t>
            </a:r>
            <a:r>
              <a:rPr lang="en-GB" sz="3600" dirty="0"/>
              <a:t> o </a:t>
            </a:r>
            <a:r>
              <a:rPr lang="en-GB" sz="3600" dirty="0" err="1"/>
              <a:t>dechnoleg</a:t>
            </a:r>
            <a:r>
              <a:rPr lang="en-GB" sz="3600" dirty="0"/>
              <a:t> 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487" y="2603499"/>
            <a:ext cx="4314825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740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608168" y="633574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UWTSD – </a:t>
            </a:r>
            <a:r>
              <a:rPr lang="en-GB" dirty="0" err="1"/>
              <a:t>Grigg</a:t>
            </a:r>
            <a:r>
              <a:rPr lang="en-GB" dirty="0"/>
              <a:t> et al, 2014 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36" t="20952" r="26500" b="13650"/>
          <a:stretch/>
        </p:blipFill>
        <p:spPr bwMode="auto">
          <a:xfrm>
            <a:off x="431800" y="292100"/>
            <a:ext cx="11455400" cy="5940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211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600" dirty="0" smtClean="0"/>
              <a:t>Gall </a:t>
            </a:r>
            <a:r>
              <a:rPr lang="en-GB" sz="3600" dirty="0" err="1" smtClean="0"/>
              <a:t>ysgolion</a:t>
            </a:r>
            <a:r>
              <a:rPr lang="en-GB" sz="3600" dirty="0" smtClean="0"/>
              <a:t>… 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4132259"/>
            <a:ext cx="10515600" cy="25828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3200" dirty="0" err="1"/>
              <a:t>Annog</a:t>
            </a:r>
            <a:r>
              <a:rPr lang="en-GB" sz="3200" dirty="0"/>
              <a:t> </a:t>
            </a:r>
            <a:r>
              <a:rPr lang="en-GB" sz="3200" dirty="0" err="1"/>
              <a:t>rhieni</a:t>
            </a:r>
            <a:r>
              <a:rPr lang="en-GB" sz="3200" dirty="0"/>
              <a:t> a </a:t>
            </a:r>
            <a:r>
              <a:rPr lang="en-GB" sz="3200" dirty="0" err="1"/>
              <a:t>chroesawi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r>
              <a:rPr lang="en-GB" sz="3200" dirty="0"/>
              <a:t> </a:t>
            </a:r>
          </a:p>
          <a:p>
            <a:r>
              <a:rPr lang="en-GB" sz="3200" dirty="0" err="1"/>
              <a:t>Adeiladu</a:t>
            </a:r>
            <a:r>
              <a:rPr lang="en-GB" sz="3200" dirty="0"/>
              <a:t> </a:t>
            </a:r>
            <a:r>
              <a:rPr lang="en-GB" sz="3200" dirty="0" err="1"/>
              <a:t>perthynas</a:t>
            </a:r>
            <a:r>
              <a:rPr lang="en-GB" sz="3200" dirty="0"/>
              <a:t> </a:t>
            </a:r>
            <a:r>
              <a:rPr lang="en-GB" sz="3200" dirty="0" err="1"/>
              <a:t>positif</a:t>
            </a:r>
            <a:endParaRPr lang="en-GB" sz="3200" dirty="0"/>
          </a:p>
          <a:p>
            <a:r>
              <a:rPr lang="en-GB" sz="3200" dirty="0" err="1"/>
              <a:t>Cynnig</a:t>
            </a:r>
            <a:r>
              <a:rPr lang="en-GB" sz="3200" dirty="0"/>
              <a:t> </a:t>
            </a:r>
            <a:r>
              <a:rPr lang="en-GB" sz="3200" dirty="0" err="1"/>
              <a:t>ymweliadau</a:t>
            </a:r>
            <a:r>
              <a:rPr lang="en-GB" sz="3200" dirty="0"/>
              <a:t> </a:t>
            </a:r>
            <a:r>
              <a:rPr lang="en-GB" sz="3200" dirty="0" err="1"/>
              <a:t>cartref</a:t>
            </a:r>
            <a:endParaRPr lang="en-GB" sz="3200" dirty="0"/>
          </a:p>
          <a:p>
            <a:r>
              <a:rPr lang="en-GB" sz="3200" dirty="0" err="1"/>
              <a:t>Rhannu</a:t>
            </a:r>
            <a:r>
              <a:rPr lang="en-GB" sz="3200" dirty="0"/>
              <a:t> </a:t>
            </a:r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gyda</a:t>
            </a:r>
            <a:r>
              <a:rPr lang="en-GB" sz="3200" dirty="0"/>
              <a:t> </a:t>
            </a:r>
            <a:r>
              <a:rPr lang="en-GB" sz="3200" dirty="0" err="1"/>
              <a:t>rhieni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gefnogi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phlant</a:t>
            </a:r>
            <a:r>
              <a:rPr lang="en-GB" sz="3200" dirty="0"/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1784349"/>
            <a:ext cx="2114550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26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3619499"/>
            <a:ext cx="10515600" cy="30654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sefyllfaoedd</a:t>
            </a:r>
            <a:r>
              <a:rPr lang="en-GB" sz="2400" dirty="0"/>
              <a:t> </a:t>
            </a:r>
            <a:r>
              <a:rPr lang="en-GB" sz="2400" dirty="0" err="1"/>
              <a:t>rhieni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Trafod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gynnar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broblemau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phresenoldeb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ymddygiad</a:t>
            </a:r>
            <a:r>
              <a:rPr lang="en-GB" sz="2400" dirty="0"/>
              <a:t> a </a:t>
            </a:r>
            <a:r>
              <a:rPr lang="en-GB" sz="2400" dirty="0" err="1"/>
              <a:t>chynnig</a:t>
            </a:r>
            <a:r>
              <a:rPr lang="en-GB" sz="2400" dirty="0"/>
              <a:t> </a:t>
            </a:r>
            <a:r>
              <a:rPr lang="en-GB" sz="2400" dirty="0" err="1"/>
              <a:t>cefnogaeth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rieni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Cytundebau</a:t>
            </a:r>
            <a:r>
              <a:rPr lang="en-GB" sz="2400" dirty="0"/>
              <a:t> </a:t>
            </a:r>
            <a:r>
              <a:rPr lang="en-GB" sz="2400" dirty="0" err="1"/>
              <a:t>ysgol-cartref</a:t>
            </a:r>
            <a:endParaRPr lang="en-GB" sz="2400" dirty="0"/>
          </a:p>
          <a:p>
            <a:r>
              <a:rPr lang="en-GB" sz="2400" dirty="0" err="1"/>
              <a:t>Gweithwyr</a:t>
            </a:r>
            <a:r>
              <a:rPr lang="en-GB" sz="2400" dirty="0"/>
              <a:t> </a:t>
            </a:r>
            <a:r>
              <a:rPr lang="en-GB" sz="2400" dirty="0" err="1"/>
              <a:t>Cefnogaeth</a:t>
            </a:r>
            <a:r>
              <a:rPr lang="en-GB" sz="2400" dirty="0"/>
              <a:t> </a:t>
            </a:r>
          </a:p>
          <a:p>
            <a:r>
              <a:rPr lang="en-GB" sz="2400" dirty="0" err="1"/>
              <a:t>Cynnig</a:t>
            </a:r>
            <a:r>
              <a:rPr lang="en-GB" sz="2400" dirty="0"/>
              <a:t> </a:t>
            </a:r>
            <a:r>
              <a:rPr lang="en-GB" sz="2400" dirty="0" err="1"/>
              <a:t>cyfleodd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rieni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phlant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</a:p>
          <a:p>
            <a:pPr marL="0" indent="0" algn="r">
              <a:buNone/>
            </a:pPr>
            <a:r>
              <a:rPr lang="en-GB" sz="1800" dirty="0" smtClean="0"/>
              <a:t>Children </a:t>
            </a:r>
            <a:r>
              <a:rPr lang="en-GB" sz="1800" dirty="0"/>
              <a:t>in Wales, 2012 </a:t>
            </a:r>
          </a:p>
          <a:p>
            <a:pPr marL="0" indent="0" algn="r">
              <a:buNone/>
            </a:pPr>
            <a:endParaRPr lang="en-GB" sz="10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600" dirty="0" err="1"/>
              <a:t>Adeiladu</a:t>
            </a:r>
            <a:r>
              <a:rPr lang="en-GB" sz="3600" dirty="0"/>
              <a:t> </a:t>
            </a:r>
            <a:r>
              <a:rPr lang="en-GB" sz="3600" dirty="0" err="1"/>
              <a:t>Perthnasau</a:t>
            </a:r>
            <a:r>
              <a:rPr lang="en-GB" sz="3600" dirty="0"/>
              <a:t> </a:t>
            </a:r>
            <a:r>
              <a:rPr lang="en-GB" sz="3600" dirty="0" err="1"/>
              <a:t>Positif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5199" y="1801018"/>
            <a:ext cx="2157413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80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Polisi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08225"/>
            <a:ext cx="10515600" cy="43513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dull o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 smtClean="0"/>
              <a:t>.</a:t>
            </a:r>
          </a:p>
          <a:p>
            <a:pPr lvl="1"/>
            <a:r>
              <a:rPr lang="en-GB" b="1" dirty="0" err="1"/>
              <a:t>Arweinyddiaeth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system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gwella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 smtClean="0"/>
              <a:t>hun</a:t>
            </a:r>
            <a:endParaRPr lang="en-GB" b="1" dirty="0" smtClean="0"/>
          </a:p>
          <a:p>
            <a:pPr lvl="1"/>
            <a:r>
              <a:rPr lang="en-GB" b="1" dirty="0" err="1"/>
              <a:t>Sefydlu</a:t>
            </a:r>
            <a:r>
              <a:rPr lang="en-GB" b="1" dirty="0"/>
              <a:t> dull </a:t>
            </a:r>
            <a:r>
              <a:rPr lang="en-GB" b="1" dirty="0" err="1"/>
              <a:t>ysgol</a:t>
            </a:r>
            <a:r>
              <a:rPr lang="en-GB" b="1" dirty="0"/>
              <a:t> </a:t>
            </a:r>
            <a:r>
              <a:rPr lang="en-GB" b="1" dirty="0" err="1" smtClean="0"/>
              <a:t>gyfan</a:t>
            </a:r>
            <a:endParaRPr lang="en-GB" b="1" dirty="0" smtClean="0"/>
          </a:p>
          <a:p>
            <a:pPr lvl="1"/>
            <a:r>
              <a:rPr lang="en-GB" b="1" dirty="0" err="1"/>
              <a:t>Croesawu</a:t>
            </a:r>
            <a:r>
              <a:rPr lang="en-GB" b="1" dirty="0"/>
              <a:t> </a:t>
            </a:r>
            <a:r>
              <a:rPr lang="en-GB" b="1" dirty="0" err="1"/>
              <a:t>teuluoedd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ymgysylltu</a:t>
            </a:r>
            <a:r>
              <a:rPr lang="en-GB" b="1" dirty="0"/>
              <a:t> </a:t>
            </a:r>
            <a:r>
              <a:rPr lang="en-GB" b="1" dirty="0" err="1"/>
              <a:t>â’r</a:t>
            </a:r>
            <a:r>
              <a:rPr lang="en-GB" b="1" dirty="0"/>
              <a:t> </a:t>
            </a:r>
            <a:r>
              <a:rPr lang="en-GB" b="1" dirty="0" err="1" smtClean="0"/>
              <a:t>ysgol</a:t>
            </a:r>
            <a:endParaRPr lang="en-GB" b="1" dirty="0"/>
          </a:p>
          <a:p>
            <a:pPr lvl="1"/>
            <a:r>
              <a:rPr lang="en-GB" b="1" dirty="0" err="1"/>
              <a:t>Helpu</a:t>
            </a:r>
            <a:r>
              <a:rPr lang="en-GB" b="1" dirty="0"/>
              <a:t> </a:t>
            </a:r>
            <a:r>
              <a:rPr lang="en-GB" b="1" dirty="0" err="1"/>
              <a:t>teuluoedd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gefnogi</a:t>
            </a:r>
            <a:r>
              <a:rPr lang="en-GB" b="1" dirty="0"/>
              <a:t> </a:t>
            </a:r>
            <a:r>
              <a:rPr lang="en-GB" b="1" dirty="0" err="1"/>
              <a:t>dysg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 smtClean="0"/>
              <a:t>plentyn</a:t>
            </a:r>
            <a:endParaRPr lang="en-GB" b="1" dirty="0" smtClean="0"/>
          </a:p>
          <a:p>
            <a:pPr lvl="1"/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partneriaethau</a:t>
            </a:r>
            <a:r>
              <a:rPr lang="en-GB" b="1" dirty="0"/>
              <a:t> </a:t>
            </a:r>
            <a:r>
              <a:rPr lang="en-GB" b="1" dirty="0" err="1"/>
              <a:t>cymunedol</a:t>
            </a:r>
            <a:r>
              <a:rPr lang="en-GB" b="1" dirty="0"/>
              <a:t> a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amlasiantaethol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>
                <a:hlinkClick r:id="rId3"/>
              </a:rPr>
              <a:t>Pecyn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Cymorth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YGaTh</a:t>
            </a:r>
            <a:r>
              <a:rPr lang="en-GB" dirty="0" smtClean="0">
                <a:hlinkClick r:id="rId3"/>
              </a:rPr>
              <a:t>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14456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835399"/>
            <a:ext cx="10515600" cy="27352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 smtClean="0"/>
              <a:t> </a:t>
            </a:r>
            <a:r>
              <a:rPr lang="en-GB" dirty="0" err="1" smtClean="0"/>
              <a:t>YGaTh</a:t>
            </a:r>
            <a:r>
              <a:rPr lang="en-GB" dirty="0" smtClean="0"/>
              <a:t>?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fanteision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:</a:t>
            </a:r>
            <a:endParaRPr lang="en-GB" dirty="0" smtClean="0"/>
          </a:p>
          <a:p>
            <a:pPr lvl="1"/>
            <a:r>
              <a:rPr lang="en-GB" dirty="0" smtClean="0"/>
              <a:t>Plant</a:t>
            </a:r>
            <a:endParaRPr lang="en-GB" dirty="0" smtClean="0"/>
          </a:p>
          <a:p>
            <a:pPr lvl="1"/>
            <a:r>
              <a:rPr lang="en-GB" dirty="0" err="1" smtClean="0"/>
              <a:t>Teuluoedd</a:t>
            </a:r>
            <a:endParaRPr lang="en-GB" dirty="0" smtClean="0"/>
          </a:p>
          <a:p>
            <a:pPr lvl="1"/>
            <a:r>
              <a:rPr lang="en-GB" dirty="0" err="1" smtClean="0"/>
              <a:t>Ysgolion</a:t>
            </a:r>
            <a:r>
              <a:rPr lang="en-GB" dirty="0" smtClean="0"/>
              <a:t> </a:t>
            </a:r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87" y="1934368"/>
            <a:ext cx="1374626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38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rheswm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theuluoedd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17724"/>
            <a:ext cx="10515600" cy="45878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Mae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dylanwad</a:t>
            </a:r>
            <a:r>
              <a:rPr lang="en-GB" dirty="0" smtClean="0"/>
              <a:t> </a:t>
            </a:r>
            <a:r>
              <a:rPr lang="en-GB" dirty="0" err="1" smtClean="0"/>
              <a:t>mawr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chyrhaeddiad</a:t>
            </a:r>
            <a:r>
              <a:rPr lang="en-GB" dirty="0" smtClean="0"/>
              <a:t>. 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Mae’n</a:t>
            </a:r>
            <a:r>
              <a:rPr lang="en-GB" dirty="0" smtClean="0"/>
              <a:t>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pwerus</a:t>
            </a:r>
            <a:r>
              <a:rPr lang="en-GB" dirty="0" smtClean="0"/>
              <a:t> o </a:t>
            </a:r>
            <a:r>
              <a:rPr lang="en-GB" dirty="0" err="1" smtClean="0"/>
              <a:t>ddelio</a:t>
            </a:r>
            <a:r>
              <a:rPr lang="en-GB" dirty="0" smtClean="0"/>
              <a:t> ag </a:t>
            </a:r>
            <a:r>
              <a:rPr lang="en-GB" dirty="0" err="1" smtClean="0"/>
              <a:t>effeithiau</a:t>
            </a:r>
            <a:r>
              <a:rPr lang="en-GB" dirty="0" smtClean="0"/>
              <a:t> </a:t>
            </a:r>
            <a:r>
              <a:rPr lang="en-GB" dirty="0" err="1" smtClean="0"/>
              <a:t>tlodi</a:t>
            </a:r>
            <a:r>
              <a:rPr lang="en-GB" dirty="0" smtClean="0"/>
              <a:t>. </a:t>
            </a:r>
          </a:p>
          <a:p>
            <a:pPr marL="514350" indent="-514350">
              <a:buAutoNum type="arabicPeriod"/>
            </a:pPr>
            <a:r>
              <a:rPr lang="en-GB" dirty="0" smtClean="0"/>
              <a:t>Mae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bartneriaid</a:t>
            </a:r>
            <a:r>
              <a:rPr lang="en-GB" dirty="0" smtClean="0"/>
              <a:t> </a:t>
            </a:r>
            <a:r>
              <a:rPr lang="en-GB" dirty="0" err="1" smtClean="0"/>
              <a:t>rhagorol</a:t>
            </a:r>
            <a:r>
              <a:rPr lang="en-GB" dirty="0" smtClean="0"/>
              <a:t>. 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 err="1" smtClean="0"/>
              <a:t>Gofyniad</a:t>
            </a:r>
            <a:r>
              <a:rPr lang="en-GB" dirty="0" smtClean="0"/>
              <a:t> </a:t>
            </a:r>
            <a:r>
              <a:rPr lang="en-GB" dirty="0" err="1" smtClean="0"/>
              <a:t>cyfreithiol</a:t>
            </a:r>
            <a:r>
              <a:rPr lang="en-GB" dirty="0" smtClean="0"/>
              <a:t>. </a:t>
            </a:r>
            <a:r>
              <a:rPr lang="en-GB" dirty="0" smtClean="0"/>
              <a:t> 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Mae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– </a:t>
            </a:r>
            <a:r>
              <a:rPr lang="en-GB" dirty="0" err="1" smtClean="0"/>
              <a:t>mae</a:t>
            </a:r>
            <a:r>
              <a:rPr lang="en-GB" dirty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bwrpasol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cynyddu’r</a:t>
            </a:r>
            <a:r>
              <a:rPr lang="en-GB" dirty="0" smtClean="0"/>
              <a:t> </a:t>
            </a:r>
            <a:r>
              <a:rPr lang="en-GB" dirty="0" err="1" smtClean="0"/>
              <a:t>budd</a:t>
            </a:r>
            <a:r>
              <a:rPr lang="en-GB" dirty="0" smtClean="0"/>
              <a:t>. </a:t>
            </a:r>
            <a:endParaRPr lang="en-GB" dirty="0" smtClean="0"/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</a:t>
            </a:r>
            <a:r>
              <a:rPr lang="en-GB" dirty="0" smtClean="0"/>
              <a:t>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14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err="1" smtClean="0"/>
              <a:t>Yr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Amgylchedd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Dysgu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yn</a:t>
            </a:r>
            <a:r>
              <a:rPr lang="en-GB" sz="5400" b="1" dirty="0" smtClean="0"/>
              <a:t> y </a:t>
            </a:r>
            <a:r>
              <a:rPr lang="en-GB" sz="5400" b="1" dirty="0" err="1" smtClean="0"/>
              <a:t>Cartref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grŵp</a:t>
            </a:r>
            <a:r>
              <a:rPr lang="en-GB" sz="2800" dirty="0"/>
              <a:t> </a:t>
            </a:r>
            <a:r>
              <a:rPr lang="en-GB" sz="2800" dirty="0" err="1"/>
              <a:t>bach</a:t>
            </a:r>
            <a:r>
              <a:rPr lang="en-GB" sz="2800" dirty="0"/>
              <a:t>, </a:t>
            </a:r>
            <a:r>
              <a:rPr lang="en-GB" sz="2800" dirty="0" err="1"/>
              <a:t>trafodwch</a:t>
            </a:r>
            <a:r>
              <a:rPr lang="en-GB" sz="2800" dirty="0"/>
              <a:t> </a:t>
            </a:r>
            <a:r>
              <a:rPr lang="en-GB" sz="2800" dirty="0" err="1"/>
              <a:t>sut</a:t>
            </a:r>
            <a:r>
              <a:rPr lang="en-GB" sz="2800" dirty="0"/>
              <a:t> all </a:t>
            </a:r>
            <a:r>
              <a:rPr lang="en-GB" sz="2800" dirty="0" err="1"/>
              <a:t>rhieni</a:t>
            </a:r>
            <a:r>
              <a:rPr lang="en-GB" sz="2800" dirty="0"/>
              <a:t> </a:t>
            </a:r>
            <a:r>
              <a:rPr lang="en-GB" sz="2800" dirty="0" err="1"/>
              <a:t>cefnogi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blentyn</a:t>
            </a:r>
            <a:r>
              <a:rPr lang="en-GB" sz="2800" dirty="0"/>
              <a:t>. 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0227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2175"/>
          </a:xfrm>
        </p:spPr>
        <p:txBody>
          <a:bodyPr>
            <a:normAutofit/>
          </a:bodyPr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Ffyrdd y gall teuluoedd gefnogi </a:t>
            </a:r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759700" y="6446456"/>
            <a:ext cx="502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Pecyn</a:t>
            </a:r>
            <a:r>
              <a:rPr lang="en-GB" i="1" dirty="0" smtClean="0"/>
              <a:t> </a:t>
            </a:r>
            <a:r>
              <a:rPr lang="en-GB" i="1" dirty="0" err="1" smtClean="0"/>
              <a:t>Cymorth</a:t>
            </a:r>
            <a:r>
              <a:rPr lang="en-GB" i="1" dirty="0" smtClean="0"/>
              <a:t> </a:t>
            </a:r>
            <a:r>
              <a:rPr lang="en-GB" i="1" dirty="0" err="1" smtClean="0"/>
              <a:t>YGaTh</a:t>
            </a:r>
            <a:r>
              <a:rPr lang="en-GB" i="1" dirty="0" smtClean="0"/>
              <a:t> (2015) </a:t>
            </a:r>
            <a:endParaRPr lang="en-GB" i="1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659302"/>
              </p:ext>
            </p:extLst>
          </p:nvPr>
        </p:nvGraphicFramePr>
        <p:xfrm>
          <a:off x="554628" y="1484785"/>
          <a:ext cx="11215007" cy="47331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80191"/>
                <a:gridCol w="3963925"/>
                <a:gridCol w="4370891"/>
              </a:tblGrid>
              <a:tr h="3142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600" b="1" noProof="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Cyfnod Sylfaen</a:t>
                      </a:r>
                      <a:endParaRPr lang="cy-GB" sz="1600" b="1" noProof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0079B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6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Oedran ysgol gynradd 7–11</a:t>
                      </a:r>
                      <a:endParaRPr lang="cy-GB" sz="1600" b="1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CBB6D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600" b="1" noProof="0" dirty="0" smtClean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Oedran ysgol uwchradd</a:t>
                      </a:r>
                      <a:endParaRPr lang="cy-GB" sz="1600" b="1" noProof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8284B3"/>
                    </a:solidFill>
                  </a:tcPr>
                </a:tc>
              </a:tr>
              <a:tr h="4418877"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Sgwrsio.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 rôl.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 storïau.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Addysgu caneuon.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 â llythrennau </a:t>
                      </a:r>
                      <a:b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rhifau.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Peintio a thynnu lluniau.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Ymweld â’r</a:t>
                      </a:r>
                      <a:r>
                        <a:rPr lang="cy-GB" sz="1200" b="1" baseline="0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llyfrgell, amgueddfeydd ac </a:t>
                      </a:r>
                      <a:br>
                        <a:rPr lang="cy-GB" sz="1200" b="1" baseline="0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baseline="0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orielau celf</a:t>
                      </a: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Tripiau yn yr</a:t>
                      </a:r>
                      <a:r>
                        <a:rPr lang="cy-GB" sz="1200" b="1" baseline="0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awyr agored</a:t>
                      </a: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Cefnogi dysgu cymdeithasol ac emosiynol.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Helpu eu plentyn i fod </a:t>
                      </a:r>
                      <a:b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noProof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‘barod am yr ysgol’.</a:t>
                      </a:r>
                      <a:endParaRPr lang="cy-GB" sz="1200" b="1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99C9E5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Dangos diddordeb yn eu gweithgareddau ysgol.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 helpu i deimlo eu bod yn perthyn yn yr ysgol.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 gwely,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brecwast a phresenoldeb yn yr ysgol rheolaidd.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 am 10 munud bob dydd.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Siarad am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‘pa mor fawr/pa faint/</a:t>
                      </a:r>
                      <a:b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nifer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’.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Tripiau i’r llyfrgell, amgueddfeydd </a:t>
                      </a:r>
                      <a:b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 orielau celf.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Gweithio gyda’r ysgol i helpu’r plentyn ag unrhyw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faterion priodol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Cefnogi dysgu cymdeithasol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 emosiynol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b="1" noProof="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E7DDEB"/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Cyfleu gwerth addysg.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Ymddiddori yn eu gwaith ysgol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Modelu perthnasoedd parchus.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 cymell i ganolbwyntio ar ddysgu gan gefnogi ymreolaeth hefyd.</a:t>
                      </a:r>
                    </a:p>
                    <a:p>
                      <a:pPr marL="171450" marR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Amser gwely,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brecwast a phresenoldeb yn yr ysgol rheolaidd. 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Cyfleu dyheadau,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dathlu cyflawniadau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Darparu lle tawel i astudio.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 cymell i ddarllen a chael trafodaethau cyffredinol.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Tripiau i gyrchfannau diwylliannol, gweithgareddau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allgwricwlar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Gweithio gyda’r ysgol i helpu’r plentyn </a:t>
                      </a:r>
                      <a:b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ddatrys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unrhyw faterion priodol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 helpu i ddewis cyrsiau/gyda’u dewisiadau</a:t>
                      </a:r>
                      <a:r>
                        <a:rPr lang="cy-GB" sz="1200" b="1" baseline="0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ôl-16</a:t>
                      </a:r>
                      <a:r>
                        <a:rPr lang="cy-GB" sz="1200" b="1" noProof="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y-GB" sz="1200" b="1" noProof="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>
                    <a:solidFill>
                      <a:srgbClr val="B7B9D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006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107577"/>
            <a:ext cx="11338560" cy="14612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3000" dirty="0" err="1"/>
              <a:t>Mewn</a:t>
            </a:r>
            <a:r>
              <a:rPr lang="en-GB" sz="3000" dirty="0"/>
              <a:t> </a:t>
            </a:r>
            <a:r>
              <a:rPr lang="en-GB" sz="3000" dirty="0" err="1"/>
              <a:t>grŵp</a:t>
            </a:r>
            <a:r>
              <a:rPr lang="en-GB" sz="3000" dirty="0"/>
              <a:t> </a:t>
            </a:r>
            <a:r>
              <a:rPr lang="en-GB" sz="3000" dirty="0" err="1"/>
              <a:t>bach</a:t>
            </a:r>
            <a:r>
              <a:rPr lang="en-GB" sz="3000" dirty="0"/>
              <a:t>, </a:t>
            </a:r>
            <a:r>
              <a:rPr lang="en-GB" sz="3000" dirty="0" err="1"/>
              <a:t>trafodwch</a:t>
            </a:r>
            <a:r>
              <a:rPr lang="en-GB" sz="3000" dirty="0"/>
              <a:t> </a:t>
            </a:r>
            <a:r>
              <a:rPr lang="en-GB" sz="3000" dirty="0" err="1"/>
              <a:t>yr</a:t>
            </a:r>
            <a:r>
              <a:rPr lang="en-GB" sz="3000" dirty="0"/>
              <a:t> </a:t>
            </a:r>
            <a:r>
              <a:rPr lang="en-GB" sz="3000" dirty="0" err="1"/>
              <a:t>heriau</a:t>
            </a:r>
            <a:r>
              <a:rPr lang="en-GB" sz="3000" dirty="0"/>
              <a:t> </a:t>
            </a:r>
            <a:r>
              <a:rPr lang="en-GB" sz="3000" dirty="0" err="1"/>
              <a:t>bosib</a:t>
            </a:r>
            <a:r>
              <a:rPr lang="en-GB" sz="3000" dirty="0"/>
              <a:t> gall </a:t>
            </a:r>
            <a:r>
              <a:rPr lang="en-GB" sz="3000" dirty="0" err="1"/>
              <a:t>effeithio</a:t>
            </a:r>
            <a:r>
              <a:rPr lang="en-GB" sz="3000" dirty="0"/>
              <a:t> </a:t>
            </a:r>
            <a:r>
              <a:rPr lang="en-GB" sz="3000" dirty="0" err="1"/>
              <a:t>ar</a:t>
            </a:r>
            <a:r>
              <a:rPr lang="en-GB" sz="3000" dirty="0"/>
              <a:t> </a:t>
            </a:r>
            <a:r>
              <a:rPr lang="en-GB" sz="3000" dirty="0" err="1"/>
              <a:t>YGaTh</a:t>
            </a:r>
            <a:r>
              <a:rPr lang="en-GB" sz="3000" dirty="0"/>
              <a:t>. </a:t>
            </a:r>
          </a:p>
          <a:p>
            <a:r>
              <a:rPr lang="en-GB" sz="3000" dirty="0" err="1"/>
              <a:t>Ar</a:t>
            </a:r>
            <a:r>
              <a:rPr lang="en-GB" sz="3000" dirty="0"/>
              <a:t> </a:t>
            </a:r>
            <a:r>
              <a:rPr lang="en-GB" sz="3000" dirty="0" err="1"/>
              <a:t>gyfer</a:t>
            </a:r>
            <a:r>
              <a:rPr lang="en-GB" sz="3000" dirty="0"/>
              <a:t> </a:t>
            </a:r>
            <a:r>
              <a:rPr lang="en-GB" sz="3000" dirty="0" err="1"/>
              <a:t>pob</a:t>
            </a:r>
            <a:r>
              <a:rPr lang="en-GB" sz="3000" dirty="0"/>
              <a:t> </a:t>
            </a:r>
            <a:r>
              <a:rPr lang="en-GB" sz="3000" dirty="0" err="1"/>
              <a:t>esiampl</a:t>
            </a:r>
            <a:r>
              <a:rPr lang="en-GB" sz="3000" dirty="0"/>
              <a:t>, </a:t>
            </a:r>
            <a:r>
              <a:rPr lang="en-GB" sz="3000" dirty="0" err="1"/>
              <a:t>ystyriwch</a:t>
            </a:r>
            <a:r>
              <a:rPr lang="en-GB" sz="3000" dirty="0"/>
              <a:t> </a:t>
            </a:r>
            <a:r>
              <a:rPr lang="en-GB" sz="3000" dirty="0" err="1"/>
              <a:t>sut</a:t>
            </a:r>
            <a:r>
              <a:rPr lang="en-GB" sz="3000" dirty="0"/>
              <a:t> gall </a:t>
            </a:r>
            <a:r>
              <a:rPr lang="en-GB" sz="3000" dirty="0" err="1"/>
              <a:t>ysgol</a:t>
            </a:r>
            <a:r>
              <a:rPr lang="en-GB" sz="3000" dirty="0"/>
              <a:t> </a:t>
            </a:r>
            <a:r>
              <a:rPr lang="en-GB" sz="3000" dirty="0" err="1"/>
              <a:t>gwaredu’r</a:t>
            </a:r>
            <a:r>
              <a:rPr lang="en-GB" sz="3000" dirty="0"/>
              <a:t> </a:t>
            </a:r>
            <a:r>
              <a:rPr lang="en-GB" sz="3000" dirty="0" err="1"/>
              <a:t>heriau</a:t>
            </a:r>
            <a:r>
              <a:rPr lang="en-GB" sz="3000" dirty="0"/>
              <a:t> </a:t>
            </a:r>
            <a:r>
              <a:rPr lang="en-GB" sz="3000" dirty="0" err="1"/>
              <a:t>yma</a:t>
            </a:r>
            <a:r>
              <a:rPr lang="en-GB" sz="3000" dirty="0"/>
              <a:t>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1738" y="2115979"/>
            <a:ext cx="3499076" cy="256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27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 smtClean="0"/>
              <a:t>Gymuned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4508500"/>
            <a:ext cx="10782300" cy="20113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: </a:t>
            </a:r>
          </a:p>
          <a:p>
            <a:r>
              <a:rPr lang="en-GB" dirty="0" err="1"/>
              <a:t>Pwy</a:t>
            </a:r>
            <a:r>
              <a:rPr lang="en-GB" dirty="0"/>
              <a:t> 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bartner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cysylltiad</a:t>
            </a:r>
            <a:r>
              <a:rPr lang="en-GB" dirty="0"/>
              <a:t>, </a:t>
            </a:r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manteision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 </a:t>
            </a: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100" y="1690688"/>
            <a:ext cx="2711678" cy="2221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0555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5613" y="387201"/>
            <a:ext cx="10515600" cy="1135931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Ffyrdd y gall partneriaid cymunedol gefnogi dysgu</a:t>
            </a:r>
            <a:b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8089900" y="6488668"/>
            <a:ext cx="410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Pecyn</a:t>
            </a:r>
            <a:r>
              <a:rPr lang="en-GB" dirty="0" smtClean="0"/>
              <a:t> </a:t>
            </a:r>
            <a:r>
              <a:rPr lang="en-GB" dirty="0" err="1" smtClean="0"/>
              <a:t>Cymorth</a:t>
            </a:r>
            <a:r>
              <a:rPr lang="en-GB" dirty="0" smtClean="0"/>
              <a:t> </a:t>
            </a:r>
            <a:r>
              <a:rPr lang="en-GB" dirty="0" err="1" smtClean="0"/>
              <a:t>YGaTh</a:t>
            </a:r>
            <a:r>
              <a:rPr lang="en-GB" dirty="0" smtClean="0"/>
              <a:t>, 2015 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777846"/>
              </p:ext>
            </p:extLst>
          </p:nvPr>
        </p:nvGraphicFramePr>
        <p:xfrm>
          <a:off x="539552" y="1412776"/>
          <a:ext cx="11449247" cy="4886424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3355814"/>
                <a:gridCol w="3750616"/>
                <a:gridCol w="4342817"/>
              </a:tblGrid>
              <a:tr h="6813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noProof="0" dirty="0" smtClean="0">
                          <a:effectLst/>
                        </a:rPr>
                        <a:t>Chwalu rhwystrau rhag ymgysylltu â theuluoedd</a:t>
                      </a:r>
                      <a:endParaRPr lang="cy-GB" sz="1800" b="1" noProof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800" noProof="0" dirty="0" smtClean="0">
                          <a:effectLst/>
                        </a:rPr>
                        <a:t>Darparu cefnogaeth i ddysgwyr</a:t>
                      </a:r>
                      <a:endParaRPr lang="cy-GB" sz="1800" b="1" noProof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y-GB" sz="1800" noProof="0" dirty="0" smtClean="0">
                          <a:effectLst/>
                        </a:rPr>
                        <a:t>Mwy o ymwneud â’r gymuned</a:t>
                      </a:r>
                      <a:endParaRPr lang="cy-GB" sz="1800" b="1" noProof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</a:tr>
              <a:tr h="4205027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Rhwydweithio – cysylltiadau â grwpiau a dargedir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Gwella’r arlwy</a:t>
                      </a:r>
                      <a:r>
                        <a:rPr lang="cy-GB" sz="1600" baseline="0" noProof="0" dirty="0" smtClean="0">
                          <a:effectLst/>
                        </a:rPr>
                        <a:t> ar gyfer ymgysylltu.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Asiantaeth hyd braich yn creu cysylltiad â’r ysgol.</a:t>
                      </a:r>
                      <a:endParaRPr lang="cy-GB" sz="1600" b="1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Cefnogaeth broffesiynol i ddysgwyr.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Cefnogaeth broffesiynol i deuluoedd.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Gwella lles dysgwyr.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Gwella safonau dysgwyr</a:t>
                      </a:r>
                      <a:r>
                        <a:rPr lang="cy-GB" sz="1600" baseline="0" noProof="0" dirty="0" smtClean="0">
                          <a:effectLst/>
                        </a:rPr>
                        <a:t>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y-GB" sz="1400" noProof="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y-GB" sz="1400" b="1" noProof="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Dysgwyr yn cymryd rhan yn y gymuned.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noProof="0" dirty="0" smtClean="0">
                          <a:effectLst/>
                        </a:rPr>
                        <a:t>Gweithgareddau allgwricwlar</a:t>
                      </a:r>
                      <a:r>
                        <a:rPr lang="cy-GB" sz="1600" baseline="0" noProof="0" dirty="0" smtClean="0">
                          <a:effectLst/>
                        </a:rPr>
                        <a:t>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noProof="0" dirty="0" smtClean="0">
                          <a:effectLst/>
                        </a:rPr>
                        <a:t>Helpu i fynd i’r afael ag effeithiau tlodi.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noProof="0" dirty="0" smtClean="0">
                          <a:effectLst/>
                        </a:rPr>
                        <a:t>Cwricwlwm cyfoethocach.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noProof="0" dirty="0" smtClean="0">
                          <a:effectLst/>
                        </a:rPr>
                        <a:t>Ymgynghori </a:t>
                      </a:r>
                      <a:r>
                        <a:rPr lang="cy-GB" sz="1600" noProof="0" dirty="0" smtClean="0">
                          <a:effectLst/>
                        </a:rPr>
                        <a:t>â’r</a:t>
                      </a:r>
                      <a:r>
                        <a:rPr lang="cy-GB" sz="1600" baseline="0" noProof="0" dirty="0" smtClean="0">
                          <a:effectLst/>
                        </a:rPr>
                        <a:t> gymuned (cynllun datblygu’r ysgol).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noProof="0" dirty="0" smtClean="0">
                          <a:effectLst/>
                        </a:rPr>
                        <a:t>Cyfrannu at gydlyniant cymunedol.</a:t>
                      </a:r>
                    </a:p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0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noProof="0" dirty="0" smtClean="0">
                          <a:effectLst/>
                        </a:rPr>
                        <a:t>Cyfrannu at gyfalaf cymdeithasol.</a:t>
                      </a:r>
                      <a:endParaRPr lang="cy-GB" sz="1600" b="1" noProof="0" dirty="0">
                        <a:effectLst/>
                        <a:latin typeface="Arial" panose="020B060402020202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42096" marR="42096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266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Astudiaethau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543300"/>
            <a:ext cx="10515600" cy="31416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Clip 1 –  </a:t>
            </a:r>
            <a:r>
              <a:rPr lang="en-GB" dirty="0" err="1" smtClean="0">
                <a:hlinkClick r:id="rId2"/>
              </a:rPr>
              <a:t>Ysgol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Cynradd</a:t>
            </a:r>
            <a:r>
              <a:rPr lang="en-GB" dirty="0" smtClean="0">
                <a:hlinkClick r:id="rId2"/>
              </a:rPr>
              <a:t> Herbert Thomson </a:t>
            </a:r>
            <a:endParaRPr lang="en-GB" dirty="0" smtClean="0"/>
          </a:p>
          <a:p>
            <a:r>
              <a:rPr lang="en-GB" dirty="0" smtClean="0"/>
              <a:t>Clip 2 – </a:t>
            </a:r>
            <a:r>
              <a:rPr lang="en-GB" dirty="0" err="1" smtClean="0">
                <a:hlinkClick r:id="rId3"/>
              </a:rPr>
              <a:t>Ysgol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Coedcae</a:t>
            </a:r>
            <a:r>
              <a:rPr lang="en-GB" dirty="0" smtClean="0">
                <a:hlinkClick r:id="rId3"/>
              </a:rPr>
              <a:t>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/>
              <a:t>pâr</a:t>
            </a:r>
            <a:r>
              <a:rPr lang="en-GB" dirty="0"/>
              <a:t>:</a:t>
            </a:r>
            <a:endParaRPr lang="en-GB" dirty="0" smtClean="0"/>
          </a:p>
          <a:p>
            <a:pPr lvl="1"/>
            <a:r>
              <a:rPr lang="en-GB" dirty="0" err="1"/>
              <a:t>Rhestrwch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â </a:t>
            </a:r>
            <a:r>
              <a:rPr lang="en-GB" dirty="0" err="1"/>
              <a:t>rhieni</a:t>
            </a:r>
            <a:r>
              <a:rPr lang="en-GB" dirty="0"/>
              <a:t>.  </a:t>
            </a:r>
            <a:endParaRPr lang="en-GB" dirty="0" smtClean="0"/>
          </a:p>
          <a:p>
            <a:pPr lvl="1"/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effaith</a:t>
            </a:r>
            <a:r>
              <a:rPr lang="en-GB" dirty="0" smtClean="0"/>
              <a:t> y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err="1" smtClean="0"/>
              <a:t>a</a:t>
            </a:r>
            <a:r>
              <a:rPr lang="en-GB" dirty="0" smtClean="0"/>
              <a:t>. </a:t>
            </a:r>
            <a:r>
              <a:rPr lang="en-GB" dirty="0" smtClean="0"/>
              <a:t> </a:t>
            </a:r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6200" y="1928018"/>
            <a:ext cx="139065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2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Gymunedol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Ewch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http://www.pembrokedockcommunityschool.co.uk/</a:t>
            </a:r>
            <a:r>
              <a:rPr lang="en-GB" dirty="0" smtClean="0"/>
              <a:t> </a:t>
            </a:r>
          </a:p>
          <a:p>
            <a:r>
              <a:rPr lang="en-GB" dirty="0" err="1"/>
              <a:t>Trafodwch</a:t>
            </a:r>
            <a:r>
              <a:rPr lang="en-GB" dirty="0"/>
              <a:t>:</a:t>
            </a:r>
          </a:p>
          <a:p>
            <a:r>
              <a:rPr lang="en-GB" dirty="0"/>
              <a:t>Beth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‘</a:t>
            </a:r>
            <a:r>
              <a:rPr lang="en-GB" dirty="0" err="1"/>
              <a:t>gymunedol</a:t>
            </a:r>
            <a:r>
              <a:rPr lang="en-GB" dirty="0"/>
              <a:t>’?</a:t>
            </a:r>
          </a:p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oleuaf</a:t>
            </a:r>
            <a:r>
              <a:rPr lang="en-GB" dirty="0"/>
              <a:t> 3 </a:t>
            </a:r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YGaTh</a:t>
            </a:r>
            <a:r>
              <a:rPr lang="en-GB" dirty="0"/>
              <a:t> a </a:t>
            </a:r>
            <a:r>
              <a:rPr lang="en-GB" dirty="0" err="1"/>
              <a:t>chwblhewch</a:t>
            </a:r>
            <a:r>
              <a:rPr lang="en-GB" dirty="0"/>
              <a:t> y </a:t>
            </a:r>
            <a:r>
              <a:rPr lang="en-GB" dirty="0" err="1"/>
              <a:t>tabl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. 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623637"/>
              </p:ext>
            </p:extLst>
          </p:nvPr>
        </p:nvGraphicFramePr>
        <p:xfrm>
          <a:off x="1079500" y="4142740"/>
          <a:ext cx="9639300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9650"/>
                <a:gridCol w="4819650"/>
              </a:tblGrid>
              <a:tr h="753534">
                <a:tc>
                  <a:txBody>
                    <a:bodyPr/>
                    <a:lstStyle/>
                    <a:p>
                      <a:r>
                        <a:rPr lang="en-GB" sz="2400" dirty="0" err="1" smtClean="0">
                          <a:latin typeface="Bradley Hand ITC" panose="03070402050302030203" pitchFamily="66" charset="0"/>
                        </a:rPr>
                        <a:t>Esiamplau</a:t>
                      </a:r>
                      <a:r>
                        <a:rPr lang="en-GB" sz="2400" dirty="0" smtClean="0">
                          <a:latin typeface="Bradley Hand ITC" panose="03070402050302030203" pitchFamily="66" charset="0"/>
                        </a:rPr>
                        <a:t>:</a:t>
                      </a:r>
                      <a:endParaRPr lang="en-GB" sz="240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aseline="0" dirty="0" err="1" smtClean="0">
                          <a:latin typeface="Bradley Hand ITC" panose="03070402050302030203" pitchFamily="66" charset="0"/>
                        </a:rPr>
                        <a:t>Effeithiau</a:t>
                      </a:r>
                      <a:r>
                        <a:rPr lang="en-GB" sz="2400" baseline="0" dirty="0" smtClean="0">
                          <a:latin typeface="Bradley Hand ITC" panose="03070402050302030203" pitchFamily="66" charset="0"/>
                        </a:rPr>
                        <a:t>: </a:t>
                      </a:r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/>
                    </a:p>
                  </a:txBody>
                  <a:tcPr/>
                </a:tc>
              </a:tr>
              <a:tr h="753534">
                <a:tc>
                  <a:txBody>
                    <a:bodyPr/>
                    <a:lstStyle/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  <a:p>
                      <a:endParaRPr lang="en-GB" sz="2400" dirty="0" smtClean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518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5400" b="1" dirty="0" smtClean="0"/>
              <a:t>3 – 2 – 1!</a:t>
            </a:r>
            <a:r>
              <a:rPr lang="en-GB" sz="5400" b="1" dirty="0" smtClean="0"/>
              <a:t> </a:t>
            </a:r>
            <a:endParaRPr lang="en-GB" sz="5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041989"/>
            <a:ext cx="3649662" cy="4415961"/>
          </a:xfrm>
          <a:prstGeom prst="rect">
            <a:avLst/>
          </a:prstGeom>
        </p:spPr>
      </p:pic>
      <p:sp>
        <p:nvSpPr>
          <p:cNvPr id="3" name="Cloud Callout 2"/>
          <p:cNvSpPr/>
          <p:nvPr/>
        </p:nvSpPr>
        <p:spPr>
          <a:xfrm>
            <a:off x="5588000" y="1866900"/>
            <a:ext cx="6159500" cy="2755900"/>
          </a:xfrm>
          <a:prstGeom prst="cloudCallout">
            <a:avLst>
              <a:gd name="adj1" fmla="val -58265"/>
              <a:gd name="adj2" fmla="val 1081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 smtClean="0"/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3 </a:t>
            </a:r>
            <a:r>
              <a:rPr lang="en-GB" sz="2800" dirty="0" err="1"/>
              <a:t>munud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esbonio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2 </a:t>
            </a:r>
            <a:r>
              <a:rPr lang="en-GB" sz="2800" dirty="0" err="1"/>
              <a:t>pobl</a:t>
            </a:r>
            <a:r>
              <a:rPr lang="en-GB" sz="2800" dirty="0"/>
              <a:t> 1 </a:t>
            </a:r>
            <a:r>
              <a:rPr lang="en-GB" sz="2800" dirty="0" err="1"/>
              <a:t>peth</a:t>
            </a:r>
            <a:r>
              <a:rPr lang="en-GB" sz="2800" dirty="0"/>
              <a:t> </a:t>
            </a:r>
            <a:r>
              <a:rPr lang="en-GB" sz="2800" dirty="0" err="1"/>
              <a:t>fyddech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/>
              <a:t> o </a:t>
            </a:r>
            <a:r>
              <a:rPr lang="en-GB" sz="2800" dirty="0" err="1"/>
              <a:t>ganlyniad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sesiwn</a:t>
            </a:r>
            <a:r>
              <a:rPr lang="en-GB" sz="2800" dirty="0"/>
              <a:t> </a:t>
            </a:r>
            <a:r>
              <a:rPr lang="en-GB" sz="2800" dirty="0" err="1"/>
              <a:t>heddiw</a:t>
            </a:r>
            <a:r>
              <a:rPr lang="en-GB" sz="2800" dirty="0"/>
              <a:t>. 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801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Llyfryddiaeth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Children in Wales (2012) </a:t>
            </a:r>
            <a:r>
              <a:rPr lang="en-GB" i="1" dirty="0"/>
              <a:t>Tackling Child Poverty: A Good Practice Guide for Schools in Wales </a:t>
            </a:r>
            <a:r>
              <a:rPr lang="en-GB" dirty="0"/>
              <a:t>, Cardiff. Available at: </a:t>
            </a:r>
            <a:r>
              <a:rPr lang="en-GB" dirty="0">
                <a:hlinkClick r:id="rId3"/>
              </a:rPr>
              <a:t>http://www.childreninwales.org.uk/resource/tackling-child-poverty-wales-good-practice-guide-schools/</a:t>
            </a:r>
            <a:r>
              <a:rPr lang="en-GB" dirty="0"/>
              <a:t> </a:t>
            </a:r>
          </a:p>
          <a:p>
            <a:r>
              <a:rPr lang="en-GB" dirty="0"/>
              <a:t>Estyn (2012</a:t>
            </a:r>
            <a:r>
              <a:rPr lang="en-GB" i="1" dirty="0"/>
              <a:t>) Effective practice in tackling poverty and disadvantage in schools, </a:t>
            </a:r>
            <a:r>
              <a:rPr lang="en-GB" dirty="0"/>
              <a:t>Cardiff: Estyn</a:t>
            </a:r>
            <a:r>
              <a:rPr lang="en-GB" i="1" dirty="0"/>
              <a:t>. </a:t>
            </a:r>
            <a:r>
              <a:rPr lang="en-GB" dirty="0"/>
              <a:t> Available at:  </a:t>
            </a:r>
            <a:r>
              <a:rPr lang="en-GB" dirty="0">
                <a:hlinkClick r:id="rId4"/>
              </a:rPr>
              <a:t>https://www.estyn.gov.wales/sites/default/files/documents/Effective%20practice%20in%20tackling%20poverty%20and%20disadvantage%20in%20schools%20-%20November%202012.pdf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US" altLang="en-US" dirty="0">
                <a:ea typeface="ＭＳ Ｐゴシック" panose="020B0600070205080204" pitchFamily="34" charset="-128"/>
              </a:rPr>
              <a:t>Joseph Rowntree Foundation. Available at </a:t>
            </a:r>
            <a:r>
              <a:rPr lang="en-GB" altLang="en-US" dirty="0">
                <a:ea typeface="ＭＳ Ｐゴシック" panose="020B0600070205080204" pitchFamily="34" charset="-128"/>
                <a:hlinkClick r:id="rId5"/>
              </a:rPr>
              <a:t>http://www.jrf.org.uk/publications/educational-attainment-poor-children</a:t>
            </a:r>
            <a:r>
              <a:rPr lang="en-GB" altLang="en-US" dirty="0">
                <a:ea typeface="ＭＳ Ｐゴシック" panose="020B0600070205080204" pitchFamily="34" charset="-128"/>
              </a:rPr>
              <a:t> (Accessed 01.02.16)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Pembroke Dock Community School. Available at </a:t>
            </a:r>
            <a:r>
              <a:rPr lang="en-GB" altLang="en-US" dirty="0">
                <a:ea typeface="ＭＳ Ｐゴシック" panose="020B0600070205080204" pitchFamily="34" charset="-128"/>
                <a:hlinkClick r:id="rId6"/>
              </a:rPr>
              <a:t>http://www.pembrokedockcommunityschool.co.uk/</a:t>
            </a:r>
            <a:r>
              <a:rPr lang="en-GB" altLang="en-US" dirty="0">
                <a:ea typeface="ＭＳ Ｐゴシック" panose="020B0600070205080204" pitchFamily="34" charset="-128"/>
              </a:rPr>
              <a:t> (Accessed 20.10.16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)</a:t>
            </a:r>
            <a:endParaRPr lang="en-GB" dirty="0"/>
          </a:p>
          <a:p>
            <a:r>
              <a:rPr lang="en-GB" dirty="0"/>
              <a:t>Wales Centre for Equity in Education (2014) Reducing the impact of poverty on educational attainment, Cardiff: Wales Centre for Equity in Education.</a:t>
            </a:r>
          </a:p>
          <a:p>
            <a:r>
              <a:rPr lang="en-GB" dirty="0"/>
              <a:t>Wales Centre for Equity in Education (2014) The Good News – what schools are doing in Wales to reduce the impact of poverty on attainment, Cardiff: Wales Centre for Equity in Education. Available at: </a:t>
            </a:r>
            <a:r>
              <a:rPr lang="en-GB" dirty="0">
                <a:hlinkClick r:id="rId7"/>
              </a:rPr>
              <a:t>http://www.uwtsd.ac.uk/media/uwtsd-website/content-assets/documents/wcee/Good-News---Whats-schools-in-wales-are-doing-to-reduce-the-impact-of-poverty-on-pupils-achievement---Wales-Centre-for-Equity-in-Education-December-2014.pdf</a:t>
            </a:r>
            <a:r>
              <a:rPr lang="en-GB" dirty="0"/>
              <a:t> 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r>
              <a:rPr lang="en-GB" dirty="0"/>
              <a:t>Welsh Government (2013) Building Resilient Communities, Cardiff: Welsh Government. Available at: </a:t>
            </a:r>
            <a:r>
              <a:rPr lang="en-GB" dirty="0">
                <a:hlinkClick r:id="rId8"/>
              </a:rPr>
              <a:t>http://gov.wales/topics/people-and-communities/tackling-poverty/taking-forward-tackling-poverty-action-plan/?lang=en</a:t>
            </a:r>
            <a:r>
              <a:rPr lang="en-GB" dirty="0"/>
              <a:t> </a:t>
            </a:r>
          </a:p>
          <a:p>
            <a:r>
              <a:rPr lang="en-GB" dirty="0"/>
              <a:t>Welsh Government (2014) Rewriting the Future, Cardiff: Welsh Government. Available at: </a:t>
            </a:r>
            <a:r>
              <a:rPr lang="en-GB" dirty="0">
                <a:hlinkClick r:id="rId9"/>
              </a:rPr>
              <a:t>http://gov.wales/topics/educationandskills/schoolshome/deprivation/rewriting-the-future-schools/?lang=en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Welsh Government (2015) </a:t>
            </a:r>
            <a:r>
              <a:rPr lang="en-GB" dirty="0" err="1"/>
              <a:t>FaCE</a:t>
            </a:r>
            <a:r>
              <a:rPr lang="en-GB" dirty="0"/>
              <a:t> the challenge together: Family and community engagement toolkit for schools in </a:t>
            </a:r>
            <a:r>
              <a:rPr lang="en-GB" dirty="0" smtClean="0"/>
              <a:t>Wales, Cardiff: Welsh Government. </a:t>
            </a:r>
            <a:r>
              <a:rPr lang="en-GB" dirty="0"/>
              <a:t>Available at: </a:t>
            </a:r>
            <a:r>
              <a:rPr lang="en-GB" dirty="0">
                <a:hlinkClick r:id="rId10"/>
              </a:rPr>
              <a:t>http://</a:t>
            </a:r>
            <a:r>
              <a:rPr lang="en-GB" dirty="0" smtClean="0">
                <a:hlinkClick r:id="rId10"/>
              </a:rPr>
              <a:t>learning.gov.wales/docs/learningwales/publications/160712-face-toolkit-main-en.pdf</a:t>
            </a:r>
            <a:r>
              <a:rPr lang="en-GB" dirty="0" smtClean="0"/>
              <a:t> </a:t>
            </a:r>
            <a:endParaRPr lang="en-GB" dirty="0"/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altLang="en-US" dirty="0" smtClean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44198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954</Words>
  <Application>Microsoft Office PowerPoint</Application>
  <PresentationFormat>Widescreen</PresentationFormat>
  <Paragraphs>191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ＭＳ Ｐゴシック</vt:lpstr>
      <vt:lpstr>Arial</vt:lpstr>
      <vt:lpstr>Bradley Hand ITC</vt:lpstr>
      <vt:lpstr>Calibri</vt:lpstr>
      <vt:lpstr>Calibri Light</vt:lpstr>
      <vt:lpstr>Times New Roman</vt:lpstr>
      <vt:lpstr>Office Theme</vt:lpstr>
      <vt:lpstr>YGaTh</vt:lpstr>
      <vt:lpstr>Ffocws Heddiw </vt:lpstr>
      <vt:lpstr>Beth yw YGaTh? </vt:lpstr>
      <vt:lpstr>Pam ei fod yn bwysig?</vt:lpstr>
      <vt:lpstr> Ail-Ysgrifennu’r Dyfodol </vt:lpstr>
      <vt:lpstr> Ymgysylltu â’r Gymuned a Theuluoedd i Ysgolion </vt:lpstr>
      <vt:lpstr>PowerPoint Presentation</vt:lpstr>
      <vt:lpstr>Mae angen i ysgolion…</vt:lpstr>
      <vt:lpstr>PowerPoint Presentation</vt:lpstr>
      <vt:lpstr>Gall ysgolion… </vt:lpstr>
      <vt:lpstr>Adeiladu Perthnasau Positif</vt:lpstr>
      <vt:lpstr>Strategaeth Polisi </vt:lpstr>
      <vt:lpstr>Manteision </vt:lpstr>
      <vt:lpstr>Pum rheswm dros weithio gyda theuluoedd</vt:lpstr>
      <vt:lpstr>Yr Amgylchedd Dysgu yn y Cartref</vt:lpstr>
      <vt:lpstr>Ffyrdd y gall teuluoedd gefnogi dysgu</vt:lpstr>
      <vt:lpstr>Heriau Posib </vt:lpstr>
      <vt:lpstr>Cysylltiadau â’r Gymuned</vt:lpstr>
      <vt:lpstr>Ffyrdd y gall partneriaid cymunedol gefnogi dysgu </vt:lpstr>
      <vt:lpstr>Astudiaethau Achos  </vt:lpstr>
      <vt:lpstr>Pob Ysgol yn Ysgol Gymunedol </vt:lpstr>
      <vt:lpstr>3 – 2 – 1! </vt:lpstr>
      <vt:lpstr>Llyfryddiaeth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</dc:title>
  <dc:creator>Sarah Stewart</dc:creator>
  <cp:lastModifiedBy>Sarah Stewart</cp:lastModifiedBy>
  <cp:revision>32</cp:revision>
  <dcterms:created xsi:type="dcterms:W3CDTF">2017-11-07T14:22:19Z</dcterms:created>
  <dcterms:modified xsi:type="dcterms:W3CDTF">2017-11-09T14:27:49Z</dcterms:modified>
</cp:coreProperties>
</file>