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1"/>
  </p:notesMasterIdLst>
  <p:handoutMasterIdLst>
    <p:handoutMasterId r:id="rId32"/>
  </p:handoutMasterIdLst>
  <p:sldIdLst>
    <p:sldId id="256" r:id="rId4"/>
    <p:sldId id="287" r:id="rId5"/>
    <p:sldId id="304" r:id="rId6"/>
    <p:sldId id="305" r:id="rId7"/>
    <p:sldId id="306" r:id="rId8"/>
    <p:sldId id="307" r:id="rId9"/>
    <p:sldId id="308" r:id="rId10"/>
    <p:sldId id="309" r:id="rId11"/>
    <p:sldId id="310" r:id="rId12"/>
    <p:sldId id="288" r:id="rId13"/>
    <p:sldId id="289" r:id="rId14"/>
    <p:sldId id="290" r:id="rId15"/>
    <p:sldId id="285" r:id="rId16"/>
    <p:sldId id="291" r:id="rId17"/>
    <p:sldId id="292" r:id="rId18"/>
    <p:sldId id="293" r:id="rId19"/>
    <p:sldId id="294" r:id="rId20"/>
    <p:sldId id="286" r:id="rId21"/>
    <p:sldId id="296" r:id="rId22"/>
    <p:sldId id="297" r:id="rId23"/>
    <p:sldId id="303" r:id="rId24"/>
    <p:sldId id="298" r:id="rId25"/>
    <p:sldId id="299" r:id="rId26"/>
    <p:sldId id="300" r:id="rId27"/>
    <p:sldId id="301" r:id="rId28"/>
    <p:sldId id="302" r:id="rId29"/>
    <p:sldId id="295"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23B601-D2D7-4D69-95CB-3BAFA237B243}" v="2" dt="2022-10-18T12:40:27.2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656" autoAdjust="0"/>
  </p:normalViewPr>
  <p:slideViewPr>
    <p:cSldViewPr>
      <p:cViewPr varScale="1">
        <p:scale>
          <a:sx n="98" d="100"/>
          <a:sy n="98" d="100"/>
        </p:scale>
        <p:origin x="585" y="51"/>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en Hole" userId="a131402a-191c-4885-ab61-475e015fddd2" providerId="ADAL" clId="{4A23B601-D2D7-4D69-95CB-3BAFA237B243}"/>
    <pc:docChg chg="custSel delSld modSld">
      <pc:chgData name="Stephen Hole" userId="a131402a-191c-4885-ab61-475e015fddd2" providerId="ADAL" clId="{4A23B601-D2D7-4D69-95CB-3BAFA237B243}" dt="2022-10-18T12:41:13.087" v="22"/>
      <pc:docMkLst>
        <pc:docMk/>
      </pc:docMkLst>
      <pc:sldChg chg="modSp mod">
        <pc:chgData name="Stephen Hole" userId="a131402a-191c-4885-ab61-475e015fddd2" providerId="ADAL" clId="{4A23B601-D2D7-4D69-95CB-3BAFA237B243}" dt="2022-10-18T11:33:13.255" v="16" actId="20577"/>
        <pc:sldMkLst>
          <pc:docMk/>
          <pc:sldMk cId="0" sldId="256"/>
        </pc:sldMkLst>
        <pc:spChg chg="mod">
          <ac:chgData name="Stephen Hole" userId="a131402a-191c-4885-ab61-475e015fddd2" providerId="ADAL" clId="{4A23B601-D2D7-4D69-95CB-3BAFA237B243}" dt="2022-10-18T11:33:13.255" v="16" actId="20577"/>
          <ac:spMkLst>
            <pc:docMk/>
            <pc:sldMk cId="0" sldId="256"/>
            <ac:spMk id="2" creationId="{00000000-0000-0000-0000-000000000000}"/>
          </ac:spMkLst>
        </pc:spChg>
      </pc:sldChg>
      <pc:sldChg chg="del">
        <pc:chgData name="Stephen Hole" userId="a131402a-191c-4885-ab61-475e015fddd2" providerId="ADAL" clId="{4A23B601-D2D7-4D69-95CB-3BAFA237B243}" dt="2022-10-18T11:33:42.491" v="17" actId="47"/>
        <pc:sldMkLst>
          <pc:docMk/>
          <pc:sldMk cId="812646832" sldId="257"/>
        </pc:sldMkLst>
      </pc:sldChg>
      <pc:sldChg chg="del">
        <pc:chgData name="Stephen Hole" userId="a131402a-191c-4885-ab61-475e015fddd2" providerId="ADAL" clId="{4A23B601-D2D7-4D69-95CB-3BAFA237B243}" dt="2022-10-18T11:33:42.491" v="17" actId="47"/>
        <pc:sldMkLst>
          <pc:docMk/>
          <pc:sldMk cId="1826198969" sldId="258"/>
        </pc:sldMkLst>
      </pc:sldChg>
      <pc:sldChg chg="del">
        <pc:chgData name="Stephen Hole" userId="a131402a-191c-4885-ab61-475e015fddd2" providerId="ADAL" clId="{4A23B601-D2D7-4D69-95CB-3BAFA237B243}" dt="2022-10-18T11:33:42.491" v="17" actId="47"/>
        <pc:sldMkLst>
          <pc:docMk/>
          <pc:sldMk cId="2342240541" sldId="259"/>
        </pc:sldMkLst>
      </pc:sldChg>
      <pc:sldChg chg="del">
        <pc:chgData name="Stephen Hole" userId="a131402a-191c-4885-ab61-475e015fddd2" providerId="ADAL" clId="{4A23B601-D2D7-4D69-95CB-3BAFA237B243}" dt="2022-10-18T11:33:42.491" v="17" actId="47"/>
        <pc:sldMkLst>
          <pc:docMk/>
          <pc:sldMk cId="2416128522" sldId="260"/>
        </pc:sldMkLst>
      </pc:sldChg>
      <pc:sldChg chg="del">
        <pc:chgData name="Stephen Hole" userId="a131402a-191c-4885-ab61-475e015fddd2" providerId="ADAL" clId="{4A23B601-D2D7-4D69-95CB-3BAFA237B243}" dt="2022-10-18T11:33:42.491" v="17" actId="47"/>
        <pc:sldMkLst>
          <pc:docMk/>
          <pc:sldMk cId="1802388994" sldId="261"/>
        </pc:sldMkLst>
      </pc:sldChg>
      <pc:sldChg chg="del">
        <pc:chgData name="Stephen Hole" userId="a131402a-191c-4885-ab61-475e015fddd2" providerId="ADAL" clId="{4A23B601-D2D7-4D69-95CB-3BAFA237B243}" dt="2022-10-18T11:33:42.491" v="17" actId="47"/>
        <pc:sldMkLst>
          <pc:docMk/>
          <pc:sldMk cId="2856610846" sldId="262"/>
        </pc:sldMkLst>
      </pc:sldChg>
      <pc:sldChg chg="del">
        <pc:chgData name="Stephen Hole" userId="a131402a-191c-4885-ab61-475e015fddd2" providerId="ADAL" clId="{4A23B601-D2D7-4D69-95CB-3BAFA237B243}" dt="2022-10-18T11:33:42.491" v="17" actId="47"/>
        <pc:sldMkLst>
          <pc:docMk/>
          <pc:sldMk cId="1361554836" sldId="263"/>
        </pc:sldMkLst>
      </pc:sldChg>
      <pc:sldChg chg="del">
        <pc:chgData name="Stephen Hole" userId="a131402a-191c-4885-ab61-475e015fddd2" providerId="ADAL" clId="{4A23B601-D2D7-4D69-95CB-3BAFA237B243}" dt="2022-10-18T11:33:42.491" v="17" actId="47"/>
        <pc:sldMkLst>
          <pc:docMk/>
          <pc:sldMk cId="3988590449" sldId="264"/>
        </pc:sldMkLst>
      </pc:sldChg>
      <pc:sldChg chg="del">
        <pc:chgData name="Stephen Hole" userId="a131402a-191c-4885-ab61-475e015fddd2" providerId="ADAL" clId="{4A23B601-D2D7-4D69-95CB-3BAFA237B243}" dt="2022-10-18T11:33:42.491" v="17" actId="47"/>
        <pc:sldMkLst>
          <pc:docMk/>
          <pc:sldMk cId="4011729460" sldId="265"/>
        </pc:sldMkLst>
      </pc:sldChg>
      <pc:sldChg chg="del">
        <pc:chgData name="Stephen Hole" userId="a131402a-191c-4885-ab61-475e015fddd2" providerId="ADAL" clId="{4A23B601-D2D7-4D69-95CB-3BAFA237B243}" dt="2022-10-18T11:33:42.491" v="17" actId="47"/>
        <pc:sldMkLst>
          <pc:docMk/>
          <pc:sldMk cId="3307950581" sldId="274"/>
        </pc:sldMkLst>
      </pc:sldChg>
      <pc:sldChg chg="del">
        <pc:chgData name="Stephen Hole" userId="a131402a-191c-4885-ab61-475e015fddd2" providerId="ADAL" clId="{4A23B601-D2D7-4D69-95CB-3BAFA237B243}" dt="2022-10-18T11:33:42.491" v="17" actId="47"/>
        <pc:sldMkLst>
          <pc:docMk/>
          <pc:sldMk cId="120984914" sldId="275"/>
        </pc:sldMkLst>
      </pc:sldChg>
      <pc:sldChg chg="del">
        <pc:chgData name="Stephen Hole" userId="a131402a-191c-4885-ab61-475e015fddd2" providerId="ADAL" clId="{4A23B601-D2D7-4D69-95CB-3BAFA237B243}" dt="2022-10-18T11:33:42.491" v="17" actId="47"/>
        <pc:sldMkLst>
          <pc:docMk/>
          <pc:sldMk cId="2098347178" sldId="276"/>
        </pc:sldMkLst>
      </pc:sldChg>
      <pc:sldChg chg="del">
        <pc:chgData name="Stephen Hole" userId="a131402a-191c-4885-ab61-475e015fddd2" providerId="ADAL" clId="{4A23B601-D2D7-4D69-95CB-3BAFA237B243}" dt="2022-10-18T11:33:42.491" v="17" actId="47"/>
        <pc:sldMkLst>
          <pc:docMk/>
          <pc:sldMk cId="643571224" sldId="277"/>
        </pc:sldMkLst>
      </pc:sldChg>
      <pc:sldChg chg="del">
        <pc:chgData name="Stephen Hole" userId="a131402a-191c-4885-ab61-475e015fddd2" providerId="ADAL" clId="{4A23B601-D2D7-4D69-95CB-3BAFA237B243}" dt="2022-10-18T11:33:42.491" v="17" actId="47"/>
        <pc:sldMkLst>
          <pc:docMk/>
          <pc:sldMk cId="1494085015" sldId="278"/>
        </pc:sldMkLst>
      </pc:sldChg>
      <pc:sldChg chg="del">
        <pc:chgData name="Stephen Hole" userId="a131402a-191c-4885-ab61-475e015fddd2" providerId="ADAL" clId="{4A23B601-D2D7-4D69-95CB-3BAFA237B243}" dt="2022-10-18T11:33:42.491" v="17" actId="47"/>
        <pc:sldMkLst>
          <pc:docMk/>
          <pc:sldMk cId="657582625" sldId="279"/>
        </pc:sldMkLst>
      </pc:sldChg>
      <pc:sldChg chg="del">
        <pc:chgData name="Stephen Hole" userId="a131402a-191c-4885-ab61-475e015fddd2" providerId="ADAL" clId="{4A23B601-D2D7-4D69-95CB-3BAFA237B243}" dt="2022-10-18T11:33:42.491" v="17" actId="47"/>
        <pc:sldMkLst>
          <pc:docMk/>
          <pc:sldMk cId="281495313" sldId="280"/>
        </pc:sldMkLst>
      </pc:sldChg>
      <pc:sldChg chg="modSp mod">
        <pc:chgData name="Stephen Hole" userId="a131402a-191c-4885-ab61-475e015fddd2" providerId="ADAL" clId="{4A23B601-D2D7-4D69-95CB-3BAFA237B243}" dt="2022-10-18T11:34:26.010" v="18" actId="27636"/>
        <pc:sldMkLst>
          <pc:docMk/>
          <pc:sldMk cId="385427414" sldId="287"/>
        </pc:sldMkLst>
        <pc:spChg chg="mod">
          <ac:chgData name="Stephen Hole" userId="a131402a-191c-4885-ab61-475e015fddd2" providerId="ADAL" clId="{4A23B601-D2D7-4D69-95CB-3BAFA237B243}" dt="2022-10-18T11:34:26.010" v="18" actId="27636"/>
          <ac:spMkLst>
            <pc:docMk/>
            <pc:sldMk cId="385427414" sldId="287"/>
            <ac:spMk id="2" creationId="{FD9AF4B8-C504-4F4A-AA12-48E281F76047}"/>
          </ac:spMkLst>
        </pc:spChg>
      </pc:sldChg>
      <pc:sldChg chg="modSp mod">
        <pc:chgData name="Stephen Hole" userId="a131402a-191c-4885-ab61-475e015fddd2" providerId="ADAL" clId="{4A23B601-D2D7-4D69-95CB-3BAFA237B243}" dt="2022-10-18T11:34:26.027" v="19" actId="27636"/>
        <pc:sldMkLst>
          <pc:docMk/>
          <pc:sldMk cId="188386551" sldId="288"/>
        </pc:sldMkLst>
        <pc:spChg chg="mod">
          <ac:chgData name="Stephen Hole" userId="a131402a-191c-4885-ab61-475e015fddd2" providerId="ADAL" clId="{4A23B601-D2D7-4D69-95CB-3BAFA237B243}" dt="2022-10-18T11:34:26.027" v="19" actId="27636"/>
          <ac:spMkLst>
            <pc:docMk/>
            <pc:sldMk cId="188386551" sldId="288"/>
            <ac:spMk id="2" creationId="{BCBEBE78-AAF7-4C85-A743-C182BA98141E}"/>
          </ac:spMkLst>
        </pc:spChg>
      </pc:sldChg>
      <pc:sldChg chg="modSp mod">
        <pc:chgData name="Stephen Hole" userId="a131402a-191c-4885-ab61-475e015fddd2" providerId="ADAL" clId="{4A23B601-D2D7-4D69-95CB-3BAFA237B243}" dt="2022-10-18T11:34:26.036" v="20" actId="27636"/>
        <pc:sldMkLst>
          <pc:docMk/>
          <pc:sldMk cId="774421854" sldId="289"/>
        </pc:sldMkLst>
        <pc:spChg chg="mod">
          <ac:chgData name="Stephen Hole" userId="a131402a-191c-4885-ab61-475e015fddd2" providerId="ADAL" clId="{4A23B601-D2D7-4D69-95CB-3BAFA237B243}" dt="2022-10-18T11:34:26.036" v="20" actId="27636"/>
          <ac:spMkLst>
            <pc:docMk/>
            <pc:sldMk cId="774421854" sldId="289"/>
            <ac:spMk id="3" creationId="{998EB4DD-3A3F-4207-8CFC-92C207A050C8}"/>
          </ac:spMkLst>
        </pc:spChg>
      </pc:sldChg>
      <pc:sldChg chg="modSp mod">
        <pc:chgData name="Stephen Hole" userId="a131402a-191c-4885-ab61-475e015fddd2" providerId="ADAL" clId="{4A23B601-D2D7-4D69-95CB-3BAFA237B243}" dt="2022-10-18T12:41:13.087" v="22"/>
        <pc:sldMkLst>
          <pc:docMk/>
          <pc:sldMk cId="2441714327" sldId="306"/>
        </pc:sldMkLst>
        <pc:spChg chg="mod">
          <ac:chgData name="Stephen Hole" userId="a131402a-191c-4885-ab61-475e015fddd2" providerId="ADAL" clId="{4A23B601-D2D7-4D69-95CB-3BAFA237B243}" dt="2022-10-18T12:41:13.087" v="22"/>
          <ac:spMkLst>
            <pc:docMk/>
            <pc:sldMk cId="2441714327" sldId="306"/>
            <ac:spMk id="2" creationId="{29EC7A19-603C-4ABB-B658-601210E74DF4}"/>
          </ac:spMkLst>
        </pc:spChg>
      </pc:sldChg>
      <pc:sldChg chg="modSp mod">
        <pc:chgData name="Stephen Hole" userId="a131402a-191c-4885-ab61-475e015fddd2" providerId="ADAL" clId="{4A23B601-D2D7-4D69-95CB-3BAFA237B243}" dt="2022-10-18T12:40:27.350" v="21" actId="27636"/>
        <pc:sldMkLst>
          <pc:docMk/>
          <pc:sldMk cId="2723266937" sldId="308"/>
        </pc:sldMkLst>
        <pc:spChg chg="mod">
          <ac:chgData name="Stephen Hole" userId="a131402a-191c-4885-ab61-475e015fddd2" providerId="ADAL" clId="{4A23B601-D2D7-4D69-95CB-3BAFA237B243}" dt="2022-10-18T12:40:27.350" v="21" actId="27636"/>
          <ac:spMkLst>
            <pc:docMk/>
            <pc:sldMk cId="2723266937" sldId="308"/>
            <ac:spMk id="2" creationId="{BD8008BF-B282-4855-A98A-9B0F74611E0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18/10/2022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10/18/2022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10/18/2022</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10/18/2022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10/18/2022</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10/18/2022</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10/18/2022</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10/18/2022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10/18/2022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10/18/2022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10/18/2022</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10/18/2022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10/18/2022</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10/18/2022</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Stored Procedures</a:t>
            </a:r>
          </a:p>
        </p:txBody>
      </p:sp>
      <p:sp>
        <p:nvSpPr>
          <p:cNvPr id="3" name="Subtitle 2"/>
          <p:cNvSpPr>
            <a:spLocks noGrp="1"/>
          </p:cNvSpPr>
          <p:nvPr>
            <p:ph type="subTitle" idx="1"/>
          </p:nvPr>
        </p:nvSpPr>
        <p:spPr/>
        <p:txBody>
          <a:bodyPr>
            <a:normAutofit fontScale="77500" lnSpcReduction="20000"/>
          </a:bodyPr>
          <a:lstStyle/>
          <a:p>
            <a:r>
              <a:rPr lang="en-GB" dirty="0"/>
              <a:t>Stored Procedures: Database Systems (DBS)</a:t>
            </a:r>
          </a:p>
          <a:p>
            <a:r>
              <a:rPr lang="en-GB" dirty="0"/>
              <a:t>Dr Stephen Hole &amp; Mr Nathan Morgan</a:t>
            </a:r>
          </a:p>
        </p:txBody>
      </p:sp>
      <p:sp>
        <p:nvSpPr>
          <p:cNvPr id="5" name="Date Placeholder 4"/>
          <p:cNvSpPr>
            <a:spLocks noGrp="1"/>
          </p:cNvSpPr>
          <p:nvPr>
            <p:ph type="dt" sz="half" idx="10"/>
          </p:nvPr>
        </p:nvSpPr>
        <p:spPr/>
        <p:txBody>
          <a:bodyPr/>
          <a:lstStyle/>
          <a:p>
            <a:r>
              <a:rPr lang="en-US" dirty="0"/>
              <a:t>Week:</a:t>
            </a:r>
          </a:p>
          <a:p>
            <a:r>
              <a:rPr lang="en-US" dirty="0"/>
              <a:t>17-Oct-2022</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AF4B8-C504-4F4A-AA12-48E281F76047}"/>
              </a:ext>
            </a:extLst>
          </p:cNvPr>
          <p:cNvSpPr>
            <a:spLocks noGrp="1"/>
          </p:cNvSpPr>
          <p:nvPr>
            <p:ph type="title"/>
          </p:nvPr>
        </p:nvSpPr>
        <p:spPr/>
        <p:txBody>
          <a:bodyPr>
            <a:normAutofit fontScale="90000"/>
          </a:bodyPr>
          <a:lstStyle/>
          <a:p>
            <a:r>
              <a:rPr lang="en-GB" dirty="0"/>
              <a:t>Drawback of User-Defined Functions</a:t>
            </a:r>
          </a:p>
        </p:txBody>
      </p:sp>
      <p:sp>
        <p:nvSpPr>
          <p:cNvPr id="3" name="Content Placeholder 2">
            <a:extLst>
              <a:ext uri="{FF2B5EF4-FFF2-40B4-BE49-F238E27FC236}">
                <a16:creationId xmlns:a16="http://schemas.microsoft.com/office/drawing/2014/main" id="{9F35DA88-C366-49B7-9449-59056AEE9BD9}"/>
              </a:ext>
            </a:extLst>
          </p:cNvPr>
          <p:cNvSpPr>
            <a:spLocks noGrp="1"/>
          </p:cNvSpPr>
          <p:nvPr>
            <p:ph idx="1"/>
          </p:nvPr>
        </p:nvSpPr>
        <p:spPr>
          <a:xfrm>
            <a:off x="755576" y="2017713"/>
            <a:ext cx="8199512" cy="4114800"/>
          </a:xfrm>
        </p:spPr>
        <p:txBody>
          <a:bodyPr/>
          <a:lstStyle/>
          <a:p>
            <a:r>
              <a:rPr lang="en-GB" dirty="0"/>
              <a:t>A drawback of user-defined functions is that they cannot execute transactions.</a:t>
            </a:r>
          </a:p>
          <a:p>
            <a:r>
              <a:rPr lang="en-GB" dirty="0"/>
              <a:t> In other words, inside a user-defined function, you cannot start a transaction, and commit or rollback it.</a:t>
            </a:r>
          </a:p>
        </p:txBody>
      </p:sp>
    </p:spTree>
    <p:extLst>
      <p:ext uri="{BB962C8B-B14F-4D97-AF65-F5344CB8AC3E}">
        <p14:creationId xmlns:p14="http://schemas.microsoft.com/office/powerpoint/2010/main" val="385427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Transaction Concept</a:t>
            </a:r>
          </a:p>
        </p:txBody>
      </p:sp>
      <p:sp>
        <p:nvSpPr>
          <p:cNvPr id="3" name="Content Placeholder 2"/>
          <p:cNvSpPr>
            <a:spLocks noGrp="1"/>
          </p:cNvSpPr>
          <p:nvPr>
            <p:ph idx="1"/>
          </p:nvPr>
        </p:nvSpPr>
        <p:spPr>
          <a:xfrm>
            <a:off x="1184044" y="1700808"/>
            <a:ext cx="7772400" cy="4968552"/>
          </a:xfrm>
        </p:spPr>
        <p:txBody>
          <a:bodyPr/>
          <a:lstStyle/>
          <a:p>
            <a:r>
              <a:rPr lang="en-GB" sz="2800" dirty="0"/>
              <a:t>Transactions are a fundamental concept of all database systems. </a:t>
            </a:r>
          </a:p>
          <a:p>
            <a:r>
              <a:rPr lang="en-GB" sz="2800" dirty="0"/>
              <a:t>The essential point of a transaction is that it bundles multiple steps into a single, all-or-nothing operation. </a:t>
            </a:r>
          </a:p>
          <a:p>
            <a:r>
              <a:rPr lang="en-GB" sz="2800" dirty="0"/>
              <a:t>The intermediate states between the steps are not visible to other concurrent transactions, and if some failure occurs that prevents the transaction from completing, then none of the steps affect the database at all.</a:t>
            </a:r>
          </a:p>
        </p:txBody>
      </p:sp>
    </p:spTree>
    <p:extLst>
      <p:ext uri="{BB962C8B-B14F-4D97-AF65-F5344CB8AC3E}">
        <p14:creationId xmlns:p14="http://schemas.microsoft.com/office/powerpoint/2010/main" val="3955568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4A506-EA32-4758-8E29-7C9C2C8B0A73}"/>
              </a:ext>
            </a:extLst>
          </p:cNvPr>
          <p:cNvSpPr>
            <a:spLocks noGrp="1"/>
          </p:cNvSpPr>
          <p:nvPr>
            <p:ph type="title"/>
          </p:nvPr>
        </p:nvSpPr>
        <p:spPr/>
        <p:txBody>
          <a:bodyPr/>
          <a:lstStyle/>
          <a:p>
            <a:r>
              <a:rPr lang="en-GB" dirty="0"/>
              <a:t>Transaction Properties ACID</a:t>
            </a:r>
          </a:p>
        </p:txBody>
      </p:sp>
      <p:sp>
        <p:nvSpPr>
          <p:cNvPr id="3" name="Content Placeholder 2">
            <a:extLst>
              <a:ext uri="{FF2B5EF4-FFF2-40B4-BE49-F238E27FC236}">
                <a16:creationId xmlns:a16="http://schemas.microsoft.com/office/drawing/2014/main" id="{109D17F3-802E-4042-945B-D679BC50410C}"/>
              </a:ext>
            </a:extLst>
          </p:cNvPr>
          <p:cNvSpPr>
            <a:spLocks noGrp="1"/>
          </p:cNvSpPr>
          <p:nvPr>
            <p:ph idx="1"/>
          </p:nvPr>
        </p:nvSpPr>
        <p:spPr/>
        <p:txBody>
          <a:bodyPr/>
          <a:lstStyle/>
          <a:p>
            <a:r>
              <a:rPr lang="en-GB" dirty="0"/>
              <a:t>ACID</a:t>
            </a:r>
          </a:p>
          <a:p>
            <a:pPr lvl="1"/>
            <a:r>
              <a:rPr lang="en-GB" dirty="0"/>
              <a:t>Atomicity, </a:t>
            </a:r>
          </a:p>
          <a:p>
            <a:pPr lvl="1"/>
            <a:r>
              <a:rPr lang="en-GB" dirty="0"/>
              <a:t>Consistency, </a:t>
            </a:r>
          </a:p>
          <a:p>
            <a:pPr lvl="1"/>
            <a:r>
              <a:rPr lang="en-GB" dirty="0"/>
              <a:t>Isolation, and </a:t>
            </a:r>
          </a:p>
          <a:p>
            <a:pPr lvl="1"/>
            <a:r>
              <a:rPr lang="en-GB" dirty="0"/>
              <a:t>Durability. </a:t>
            </a:r>
          </a:p>
          <a:p>
            <a:r>
              <a:rPr lang="en-GB" dirty="0"/>
              <a:t>This set of properties of database transactions is intended to guarantee validity in concurrent operation and even in event of errors, power failures, etc.</a:t>
            </a:r>
          </a:p>
        </p:txBody>
      </p:sp>
    </p:spTree>
    <p:extLst>
      <p:ext uri="{BB962C8B-B14F-4D97-AF65-F5344CB8AC3E}">
        <p14:creationId xmlns:p14="http://schemas.microsoft.com/office/powerpoint/2010/main" val="157534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C7A19-603C-4ABB-B658-601210E74DF4}"/>
              </a:ext>
            </a:extLst>
          </p:cNvPr>
          <p:cNvSpPr>
            <a:spLocks noGrp="1"/>
          </p:cNvSpPr>
          <p:nvPr>
            <p:ph type="title"/>
          </p:nvPr>
        </p:nvSpPr>
        <p:spPr/>
        <p:txBody>
          <a:bodyPr/>
          <a:lstStyle/>
          <a:p>
            <a:r>
              <a:rPr lang="en-GB" dirty="0"/>
              <a:t>Transaction Properties ACID</a:t>
            </a:r>
          </a:p>
        </p:txBody>
      </p:sp>
      <p:sp>
        <p:nvSpPr>
          <p:cNvPr id="3" name="Content Placeholder 2">
            <a:extLst>
              <a:ext uri="{FF2B5EF4-FFF2-40B4-BE49-F238E27FC236}">
                <a16:creationId xmlns:a16="http://schemas.microsoft.com/office/drawing/2014/main" id="{C4EE7199-45E9-4878-AF6A-3488F2A6470C}"/>
              </a:ext>
            </a:extLst>
          </p:cNvPr>
          <p:cNvSpPr>
            <a:spLocks noGrp="1"/>
          </p:cNvSpPr>
          <p:nvPr>
            <p:ph idx="1"/>
          </p:nvPr>
        </p:nvSpPr>
        <p:spPr/>
        <p:txBody>
          <a:bodyPr/>
          <a:lstStyle/>
          <a:p>
            <a:r>
              <a:rPr lang="en-GB" dirty="0"/>
              <a:t>This set of properties of database transactions is intended to guarantee validity in concurrent operation and even in event of errors, power failures, etc.</a:t>
            </a:r>
          </a:p>
          <a:p>
            <a:endParaRPr lang="en-GB" dirty="0"/>
          </a:p>
        </p:txBody>
      </p:sp>
    </p:spTree>
    <p:extLst>
      <p:ext uri="{BB962C8B-B14F-4D97-AF65-F5344CB8AC3E}">
        <p14:creationId xmlns:p14="http://schemas.microsoft.com/office/powerpoint/2010/main" val="2441714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76036-96DE-4FA6-8623-255AFF49198B}"/>
              </a:ext>
            </a:extLst>
          </p:cNvPr>
          <p:cNvSpPr>
            <a:spLocks noGrp="1"/>
          </p:cNvSpPr>
          <p:nvPr>
            <p:ph type="title"/>
          </p:nvPr>
        </p:nvSpPr>
        <p:spPr/>
        <p:txBody>
          <a:bodyPr/>
          <a:lstStyle/>
          <a:p>
            <a:r>
              <a:rPr lang="en-GB" dirty="0"/>
              <a:t>Atomicity</a:t>
            </a:r>
          </a:p>
        </p:txBody>
      </p:sp>
      <p:sp>
        <p:nvSpPr>
          <p:cNvPr id="3" name="Content Placeholder 2">
            <a:extLst>
              <a:ext uri="{FF2B5EF4-FFF2-40B4-BE49-F238E27FC236}">
                <a16:creationId xmlns:a16="http://schemas.microsoft.com/office/drawing/2014/main" id="{43C01C1D-C1EE-4A26-A4E3-76723C9B8360}"/>
              </a:ext>
            </a:extLst>
          </p:cNvPr>
          <p:cNvSpPr>
            <a:spLocks noGrp="1"/>
          </p:cNvSpPr>
          <p:nvPr>
            <p:ph idx="1"/>
          </p:nvPr>
        </p:nvSpPr>
        <p:spPr/>
        <p:txBody>
          <a:bodyPr/>
          <a:lstStyle/>
          <a:p>
            <a:r>
              <a:rPr lang="en-GB" dirty="0"/>
              <a:t>Atomicity</a:t>
            </a:r>
          </a:p>
          <a:p>
            <a:pPr lvl="1"/>
            <a:r>
              <a:rPr lang="en-GB" dirty="0"/>
              <a:t>The property of a transaction that either all its operations complete as a single unit or none do. </a:t>
            </a:r>
          </a:p>
          <a:p>
            <a:pPr lvl="1"/>
            <a:r>
              <a:rPr lang="en-GB" dirty="0"/>
              <a:t>In addition, if a system failure occurs during the execution of a transaction, no partial results are visible after recovery. </a:t>
            </a:r>
          </a:p>
        </p:txBody>
      </p:sp>
    </p:spTree>
    <p:extLst>
      <p:ext uri="{BB962C8B-B14F-4D97-AF65-F5344CB8AC3E}">
        <p14:creationId xmlns:p14="http://schemas.microsoft.com/office/powerpoint/2010/main" val="781729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008BF-B282-4855-A98A-9B0F74611E04}"/>
              </a:ext>
            </a:extLst>
          </p:cNvPr>
          <p:cNvSpPr>
            <a:spLocks noGrp="1"/>
          </p:cNvSpPr>
          <p:nvPr>
            <p:ph type="title"/>
          </p:nvPr>
        </p:nvSpPr>
        <p:spPr/>
        <p:txBody>
          <a:bodyPr>
            <a:normAutofit fontScale="90000"/>
          </a:bodyPr>
          <a:lstStyle/>
          <a:p>
            <a:br>
              <a:rPr lang="en-GB" dirty="0"/>
            </a:br>
            <a:br>
              <a:rPr lang="en-GB" dirty="0"/>
            </a:br>
            <a:r>
              <a:rPr lang="en-GB" dirty="0"/>
              <a:t>Consistency</a:t>
            </a:r>
            <a:br>
              <a:rPr lang="en-GB" dirty="0"/>
            </a:br>
            <a:endParaRPr lang="en-GB" dirty="0"/>
          </a:p>
        </p:txBody>
      </p:sp>
      <p:sp>
        <p:nvSpPr>
          <p:cNvPr id="3" name="Content Placeholder 2">
            <a:extLst>
              <a:ext uri="{FF2B5EF4-FFF2-40B4-BE49-F238E27FC236}">
                <a16:creationId xmlns:a16="http://schemas.microsoft.com/office/drawing/2014/main" id="{A97B8930-D106-45AC-916B-377C2897250A}"/>
              </a:ext>
            </a:extLst>
          </p:cNvPr>
          <p:cNvSpPr>
            <a:spLocks noGrp="1"/>
          </p:cNvSpPr>
          <p:nvPr>
            <p:ph idx="1"/>
          </p:nvPr>
        </p:nvSpPr>
        <p:spPr/>
        <p:txBody>
          <a:bodyPr/>
          <a:lstStyle/>
          <a:p>
            <a:r>
              <a:rPr lang="en-GB" dirty="0"/>
              <a:t>Consistency</a:t>
            </a:r>
          </a:p>
          <a:p>
            <a:pPr lvl="1"/>
            <a:r>
              <a:rPr lang="en-GB" dirty="0"/>
              <a:t>The property that the data in the database is always in compliance with integrity constraints. </a:t>
            </a:r>
          </a:p>
          <a:p>
            <a:pPr lvl="1"/>
            <a:r>
              <a:rPr lang="en-GB" dirty="0"/>
              <a:t>Transactions may be allowed to violate some of the constraints transiently before it commits, but if such violations are not resolved by the time it commits, such a transaction is automatically rolled back. </a:t>
            </a:r>
          </a:p>
        </p:txBody>
      </p:sp>
    </p:spTree>
    <p:extLst>
      <p:ext uri="{BB962C8B-B14F-4D97-AF65-F5344CB8AC3E}">
        <p14:creationId xmlns:p14="http://schemas.microsoft.com/office/powerpoint/2010/main" val="2723266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C8120-04CC-4518-B2DC-900AFFE75746}"/>
              </a:ext>
            </a:extLst>
          </p:cNvPr>
          <p:cNvSpPr>
            <a:spLocks noGrp="1"/>
          </p:cNvSpPr>
          <p:nvPr>
            <p:ph type="title"/>
          </p:nvPr>
        </p:nvSpPr>
        <p:spPr/>
        <p:txBody>
          <a:bodyPr/>
          <a:lstStyle/>
          <a:p>
            <a:r>
              <a:rPr lang="en-GB" dirty="0"/>
              <a:t>Isolation</a:t>
            </a:r>
          </a:p>
        </p:txBody>
      </p:sp>
      <p:sp>
        <p:nvSpPr>
          <p:cNvPr id="3" name="Content Placeholder 2">
            <a:extLst>
              <a:ext uri="{FF2B5EF4-FFF2-40B4-BE49-F238E27FC236}">
                <a16:creationId xmlns:a16="http://schemas.microsoft.com/office/drawing/2014/main" id="{3C1B6404-9E10-4281-94B2-B6DF1971134D}"/>
              </a:ext>
            </a:extLst>
          </p:cNvPr>
          <p:cNvSpPr>
            <a:spLocks noGrp="1"/>
          </p:cNvSpPr>
          <p:nvPr>
            <p:ph idx="1"/>
          </p:nvPr>
        </p:nvSpPr>
        <p:spPr/>
        <p:txBody>
          <a:bodyPr/>
          <a:lstStyle/>
          <a:p>
            <a:r>
              <a:rPr lang="en-GB" dirty="0"/>
              <a:t>Isolation</a:t>
            </a:r>
          </a:p>
          <a:p>
            <a:pPr lvl="1"/>
            <a:r>
              <a:rPr lang="en-GB" dirty="0"/>
              <a:t>The property that the effects of a transaction are not visible to concurrent transactions before it commits</a:t>
            </a:r>
          </a:p>
        </p:txBody>
      </p:sp>
    </p:spTree>
    <p:extLst>
      <p:ext uri="{BB962C8B-B14F-4D97-AF65-F5344CB8AC3E}">
        <p14:creationId xmlns:p14="http://schemas.microsoft.com/office/powerpoint/2010/main" val="1642317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CC731-3D0E-49B2-AE4D-4BBF58AC5413}"/>
              </a:ext>
            </a:extLst>
          </p:cNvPr>
          <p:cNvSpPr>
            <a:spLocks noGrp="1"/>
          </p:cNvSpPr>
          <p:nvPr>
            <p:ph type="title"/>
          </p:nvPr>
        </p:nvSpPr>
        <p:spPr/>
        <p:txBody>
          <a:bodyPr/>
          <a:lstStyle/>
          <a:p>
            <a:r>
              <a:rPr lang="en-GB"/>
              <a:t>Durability</a:t>
            </a:r>
          </a:p>
        </p:txBody>
      </p:sp>
      <p:sp>
        <p:nvSpPr>
          <p:cNvPr id="3" name="Content Placeholder 2">
            <a:extLst>
              <a:ext uri="{FF2B5EF4-FFF2-40B4-BE49-F238E27FC236}">
                <a16:creationId xmlns:a16="http://schemas.microsoft.com/office/drawing/2014/main" id="{8E7B1272-6B09-4139-A83C-5B7C73184A9A}"/>
              </a:ext>
            </a:extLst>
          </p:cNvPr>
          <p:cNvSpPr>
            <a:spLocks noGrp="1"/>
          </p:cNvSpPr>
          <p:nvPr>
            <p:ph idx="1"/>
          </p:nvPr>
        </p:nvSpPr>
        <p:spPr/>
        <p:txBody>
          <a:bodyPr/>
          <a:lstStyle/>
          <a:p>
            <a:r>
              <a:rPr lang="en-GB" dirty="0"/>
              <a:t>Durability</a:t>
            </a:r>
          </a:p>
          <a:p>
            <a:pPr lvl="1"/>
            <a:r>
              <a:rPr lang="en-GB" dirty="0"/>
              <a:t>The assurance that once a transaction has been committed, the changes remain even after a system failure or crash.</a:t>
            </a:r>
          </a:p>
        </p:txBody>
      </p:sp>
    </p:spTree>
    <p:extLst>
      <p:ext uri="{BB962C8B-B14F-4D97-AF65-F5344CB8AC3E}">
        <p14:creationId xmlns:p14="http://schemas.microsoft.com/office/powerpoint/2010/main" val="3815940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EBE78-AAF7-4C85-A743-C182BA98141E}"/>
              </a:ext>
            </a:extLst>
          </p:cNvPr>
          <p:cNvSpPr>
            <a:spLocks noGrp="1"/>
          </p:cNvSpPr>
          <p:nvPr>
            <p:ph type="title"/>
          </p:nvPr>
        </p:nvSpPr>
        <p:spPr>
          <a:xfrm>
            <a:off x="755576" y="304800"/>
            <a:ext cx="8180462" cy="1143000"/>
          </a:xfrm>
        </p:spPr>
        <p:txBody>
          <a:bodyPr>
            <a:normAutofit fontScale="90000"/>
          </a:bodyPr>
          <a:lstStyle/>
          <a:p>
            <a:r>
              <a:rPr lang="en-GB" dirty="0"/>
              <a:t>Create Procedure Statement Template</a:t>
            </a:r>
          </a:p>
        </p:txBody>
      </p:sp>
      <p:sp>
        <p:nvSpPr>
          <p:cNvPr id="3" name="Content Placeholder 2">
            <a:extLst>
              <a:ext uri="{FF2B5EF4-FFF2-40B4-BE49-F238E27FC236}">
                <a16:creationId xmlns:a16="http://schemas.microsoft.com/office/drawing/2014/main" id="{CEF1BC20-CB35-464A-B081-AB862844C0A2}"/>
              </a:ext>
            </a:extLst>
          </p:cNvPr>
          <p:cNvSpPr>
            <a:spLocks noGrp="1"/>
          </p:cNvSpPr>
          <p:nvPr>
            <p:ph idx="1"/>
          </p:nvPr>
        </p:nvSpPr>
        <p:spPr>
          <a:xfrm>
            <a:off x="1182688" y="2017713"/>
            <a:ext cx="7772400" cy="1195263"/>
          </a:xfrm>
        </p:spPr>
        <p:txBody>
          <a:bodyPr/>
          <a:lstStyle/>
          <a:p>
            <a:r>
              <a:rPr lang="en-GB" dirty="0"/>
              <a:t>To define a new stored procedure, you use the create procedure statement.</a:t>
            </a:r>
          </a:p>
        </p:txBody>
      </p:sp>
      <p:pic>
        <p:nvPicPr>
          <p:cNvPr id="5" name="Picture 4">
            <a:extLst>
              <a:ext uri="{FF2B5EF4-FFF2-40B4-BE49-F238E27FC236}">
                <a16:creationId xmlns:a16="http://schemas.microsoft.com/office/drawing/2014/main" id="{C90B7F2C-4F39-4357-A20A-AEA1A00DC74A}"/>
              </a:ext>
            </a:extLst>
          </p:cNvPr>
          <p:cNvPicPr>
            <a:picLocks noChangeAspect="1"/>
          </p:cNvPicPr>
          <p:nvPr/>
        </p:nvPicPr>
        <p:blipFill>
          <a:blip r:embed="rId2"/>
          <a:stretch>
            <a:fillRect/>
          </a:stretch>
        </p:blipFill>
        <p:spPr>
          <a:xfrm>
            <a:off x="565641" y="3501008"/>
            <a:ext cx="8347389" cy="2376264"/>
          </a:xfrm>
          <a:prstGeom prst="rect">
            <a:avLst/>
          </a:prstGeom>
        </p:spPr>
      </p:pic>
    </p:spTree>
    <p:extLst>
      <p:ext uri="{BB962C8B-B14F-4D97-AF65-F5344CB8AC3E}">
        <p14:creationId xmlns:p14="http://schemas.microsoft.com/office/powerpoint/2010/main" val="188386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45963-6CDE-4F4B-BC18-4D9ED6F52133}"/>
              </a:ext>
            </a:extLst>
          </p:cNvPr>
          <p:cNvSpPr>
            <a:spLocks noGrp="1"/>
          </p:cNvSpPr>
          <p:nvPr>
            <p:ph type="title"/>
          </p:nvPr>
        </p:nvSpPr>
        <p:spPr/>
        <p:txBody>
          <a:bodyPr/>
          <a:lstStyle/>
          <a:p>
            <a:r>
              <a:rPr lang="en-GB" dirty="0"/>
              <a:t>Procedure Syntax</a:t>
            </a:r>
          </a:p>
        </p:txBody>
      </p:sp>
      <p:sp>
        <p:nvSpPr>
          <p:cNvPr id="3" name="Content Placeholder 2">
            <a:extLst>
              <a:ext uri="{FF2B5EF4-FFF2-40B4-BE49-F238E27FC236}">
                <a16:creationId xmlns:a16="http://schemas.microsoft.com/office/drawing/2014/main" id="{998EB4DD-3A3F-4207-8CFC-92C207A050C8}"/>
              </a:ext>
            </a:extLst>
          </p:cNvPr>
          <p:cNvSpPr>
            <a:spLocks noGrp="1"/>
          </p:cNvSpPr>
          <p:nvPr>
            <p:ph idx="1"/>
          </p:nvPr>
        </p:nvSpPr>
        <p:spPr>
          <a:xfrm>
            <a:off x="683568" y="2017713"/>
            <a:ext cx="8271520" cy="4114800"/>
          </a:xfrm>
        </p:spPr>
        <p:txBody>
          <a:bodyPr>
            <a:normAutofit lnSpcReduction="10000"/>
          </a:bodyPr>
          <a:lstStyle/>
          <a:p>
            <a:r>
              <a:rPr lang="en-GB" sz="2000" dirty="0"/>
              <a:t>In this syntax:</a:t>
            </a:r>
          </a:p>
          <a:p>
            <a:endParaRPr lang="en-GB" sz="2000" dirty="0"/>
          </a:p>
          <a:p>
            <a:r>
              <a:rPr lang="en-GB" sz="2000" dirty="0"/>
              <a:t>First, specify the name of the stored procedure after the create procedure keywords.</a:t>
            </a:r>
          </a:p>
          <a:p>
            <a:r>
              <a:rPr lang="en-GB" sz="2000" dirty="0"/>
              <a:t>Second, define parameters for the stored procedure. A stored procedure can accept zero or more parameters.</a:t>
            </a:r>
          </a:p>
          <a:p>
            <a:r>
              <a:rPr lang="en-GB" sz="2000" dirty="0"/>
              <a:t>Third, specify </a:t>
            </a:r>
            <a:r>
              <a:rPr lang="en-GB" sz="2000" dirty="0" err="1"/>
              <a:t>plpgsql</a:t>
            </a:r>
            <a:r>
              <a:rPr lang="en-GB" sz="2000" dirty="0"/>
              <a:t> as the procedural language for the stored procedure. </a:t>
            </a:r>
          </a:p>
          <a:p>
            <a:pPr lvl="1"/>
            <a:r>
              <a:rPr lang="en-GB" sz="1600" dirty="0"/>
              <a:t>Note that you can use other procedural languages for the stored procedure such as SQL, C, etc.</a:t>
            </a:r>
          </a:p>
          <a:p>
            <a:r>
              <a:rPr lang="en-GB" sz="2000" dirty="0"/>
              <a:t>Finally, use the dollar-quoted string constant syntax to define the body of the stored procedure.</a:t>
            </a:r>
          </a:p>
        </p:txBody>
      </p:sp>
    </p:spTree>
    <p:extLst>
      <p:ext uri="{BB962C8B-B14F-4D97-AF65-F5344CB8AC3E}">
        <p14:creationId xmlns:p14="http://schemas.microsoft.com/office/powerpoint/2010/main" val="774421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8FB5B-7470-47AA-AEF4-4FA32D9D4462}"/>
              </a:ext>
            </a:extLst>
          </p:cNvPr>
          <p:cNvSpPr>
            <a:spLocks noGrp="1"/>
          </p:cNvSpPr>
          <p:nvPr>
            <p:ph type="title"/>
          </p:nvPr>
        </p:nvSpPr>
        <p:spPr/>
        <p:txBody>
          <a:bodyPr/>
          <a:lstStyle/>
          <a:p>
            <a:r>
              <a:rPr lang="en-GB" dirty="0"/>
              <a:t>Create Procedure Example</a:t>
            </a:r>
          </a:p>
        </p:txBody>
      </p:sp>
      <p:pic>
        <p:nvPicPr>
          <p:cNvPr id="5" name="Content Placeholder 4">
            <a:extLst>
              <a:ext uri="{FF2B5EF4-FFF2-40B4-BE49-F238E27FC236}">
                <a16:creationId xmlns:a16="http://schemas.microsoft.com/office/drawing/2014/main" id="{58DAC082-3398-45D6-AB5F-434449ADAF2B}"/>
              </a:ext>
            </a:extLst>
          </p:cNvPr>
          <p:cNvPicPr>
            <a:picLocks noGrp="1" noChangeAspect="1"/>
          </p:cNvPicPr>
          <p:nvPr>
            <p:ph idx="1"/>
          </p:nvPr>
        </p:nvPicPr>
        <p:blipFill>
          <a:blip r:embed="rId2"/>
          <a:stretch>
            <a:fillRect/>
          </a:stretch>
        </p:blipFill>
        <p:spPr>
          <a:xfrm>
            <a:off x="251520" y="1556791"/>
            <a:ext cx="7992888" cy="4923367"/>
          </a:xfrm>
        </p:spPr>
      </p:pic>
    </p:spTree>
    <p:extLst>
      <p:ext uri="{BB962C8B-B14F-4D97-AF65-F5344CB8AC3E}">
        <p14:creationId xmlns:p14="http://schemas.microsoft.com/office/powerpoint/2010/main" val="793688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D8823-DA97-428C-9E40-C01377FEF9FF}"/>
              </a:ext>
            </a:extLst>
          </p:cNvPr>
          <p:cNvSpPr>
            <a:spLocks noGrp="1"/>
          </p:cNvSpPr>
          <p:nvPr>
            <p:ph type="title"/>
          </p:nvPr>
        </p:nvSpPr>
        <p:spPr/>
        <p:txBody>
          <a:bodyPr/>
          <a:lstStyle/>
          <a:p>
            <a:r>
              <a:rPr lang="en-GB" dirty="0"/>
              <a:t>Accounts after Initial Insert </a:t>
            </a:r>
            <a:r>
              <a:rPr lang="en-GB" dirty="0" err="1"/>
              <a:t>Intos</a:t>
            </a:r>
            <a:endParaRPr lang="en-GB" dirty="0"/>
          </a:p>
        </p:txBody>
      </p:sp>
      <p:pic>
        <p:nvPicPr>
          <p:cNvPr id="5" name="Content Placeholder 4">
            <a:extLst>
              <a:ext uri="{FF2B5EF4-FFF2-40B4-BE49-F238E27FC236}">
                <a16:creationId xmlns:a16="http://schemas.microsoft.com/office/drawing/2014/main" id="{0547632B-96FC-4F29-B22D-D010D51264D3}"/>
              </a:ext>
            </a:extLst>
          </p:cNvPr>
          <p:cNvPicPr>
            <a:picLocks noGrp="1" noChangeAspect="1"/>
          </p:cNvPicPr>
          <p:nvPr>
            <p:ph idx="1"/>
          </p:nvPr>
        </p:nvPicPr>
        <p:blipFill>
          <a:blip r:embed="rId2"/>
          <a:stretch>
            <a:fillRect/>
          </a:stretch>
        </p:blipFill>
        <p:spPr>
          <a:xfrm>
            <a:off x="827584" y="2996952"/>
            <a:ext cx="7772400" cy="2095409"/>
          </a:xfrm>
        </p:spPr>
      </p:pic>
    </p:spTree>
    <p:extLst>
      <p:ext uri="{BB962C8B-B14F-4D97-AF65-F5344CB8AC3E}">
        <p14:creationId xmlns:p14="http://schemas.microsoft.com/office/powerpoint/2010/main" val="2468889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98757-368E-49C9-A641-D26ACD9528B6}"/>
              </a:ext>
            </a:extLst>
          </p:cNvPr>
          <p:cNvSpPr>
            <a:spLocks noGrp="1"/>
          </p:cNvSpPr>
          <p:nvPr>
            <p:ph type="title"/>
          </p:nvPr>
        </p:nvSpPr>
        <p:spPr/>
        <p:txBody>
          <a:bodyPr/>
          <a:lstStyle/>
          <a:p>
            <a:r>
              <a:rPr lang="en-GB" dirty="0"/>
              <a:t>Data Transfer Procedure</a:t>
            </a:r>
          </a:p>
        </p:txBody>
      </p:sp>
      <p:sp>
        <p:nvSpPr>
          <p:cNvPr id="3" name="Content Placeholder 2">
            <a:extLst>
              <a:ext uri="{FF2B5EF4-FFF2-40B4-BE49-F238E27FC236}">
                <a16:creationId xmlns:a16="http://schemas.microsoft.com/office/drawing/2014/main" id="{B43AD421-DA57-462E-9461-1212CD1BE663}"/>
              </a:ext>
            </a:extLst>
          </p:cNvPr>
          <p:cNvSpPr>
            <a:spLocks noGrp="1"/>
          </p:cNvSpPr>
          <p:nvPr>
            <p:ph idx="1"/>
          </p:nvPr>
        </p:nvSpPr>
        <p:spPr>
          <a:xfrm>
            <a:off x="611560" y="2017713"/>
            <a:ext cx="8343528" cy="4114800"/>
          </a:xfrm>
        </p:spPr>
        <p:txBody>
          <a:bodyPr/>
          <a:lstStyle/>
          <a:p>
            <a:r>
              <a:rPr lang="en-GB" dirty="0"/>
              <a:t>The following example creates a stored procedure named transfer that transfers a specified amount of money from one account to another.</a:t>
            </a:r>
          </a:p>
        </p:txBody>
      </p:sp>
    </p:spTree>
    <p:extLst>
      <p:ext uri="{BB962C8B-B14F-4D97-AF65-F5344CB8AC3E}">
        <p14:creationId xmlns:p14="http://schemas.microsoft.com/office/powerpoint/2010/main" val="23818742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9C378-41A6-4912-8734-A8D595C96038}"/>
              </a:ext>
            </a:extLst>
          </p:cNvPr>
          <p:cNvSpPr>
            <a:spLocks noGrp="1"/>
          </p:cNvSpPr>
          <p:nvPr>
            <p:ph type="title"/>
          </p:nvPr>
        </p:nvSpPr>
        <p:spPr/>
        <p:txBody>
          <a:bodyPr/>
          <a:lstStyle/>
          <a:p>
            <a:r>
              <a:rPr lang="en-GB" dirty="0"/>
              <a:t>Create Procedure</a:t>
            </a:r>
          </a:p>
        </p:txBody>
      </p:sp>
      <p:pic>
        <p:nvPicPr>
          <p:cNvPr id="5" name="Content Placeholder 4">
            <a:extLst>
              <a:ext uri="{FF2B5EF4-FFF2-40B4-BE49-F238E27FC236}">
                <a16:creationId xmlns:a16="http://schemas.microsoft.com/office/drawing/2014/main" id="{E36036BC-347A-4D1A-BD82-765941E22B34}"/>
              </a:ext>
            </a:extLst>
          </p:cNvPr>
          <p:cNvPicPr>
            <a:picLocks noGrp="1" noChangeAspect="1"/>
          </p:cNvPicPr>
          <p:nvPr>
            <p:ph idx="1"/>
          </p:nvPr>
        </p:nvPicPr>
        <p:blipFill>
          <a:blip r:embed="rId2"/>
          <a:stretch>
            <a:fillRect/>
          </a:stretch>
        </p:blipFill>
        <p:spPr>
          <a:xfrm>
            <a:off x="467544" y="1484784"/>
            <a:ext cx="7793038" cy="5286362"/>
          </a:xfrm>
        </p:spPr>
      </p:pic>
    </p:spTree>
    <p:extLst>
      <p:ext uri="{BB962C8B-B14F-4D97-AF65-F5344CB8AC3E}">
        <p14:creationId xmlns:p14="http://schemas.microsoft.com/office/powerpoint/2010/main" val="2659957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AB7D-CD7E-4EE1-8AE1-57F38C20ECC9}"/>
              </a:ext>
            </a:extLst>
          </p:cNvPr>
          <p:cNvSpPr>
            <a:spLocks noGrp="1"/>
          </p:cNvSpPr>
          <p:nvPr>
            <p:ph type="title"/>
          </p:nvPr>
        </p:nvSpPr>
        <p:spPr/>
        <p:txBody>
          <a:bodyPr/>
          <a:lstStyle/>
          <a:p>
            <a:r>
              <a:rPr lang="en-GB" dirty="0"/>
              <a:t>Calling the Procedure</a:t>
            </a:r>
          </a:p>
        </p:txBody>
      </p:sp>
      <p:sp>
        <p:nvSpPr>
          <p:cNvPr id="3" name="Content Placeholder 2">
            <a:extLst>
              <a:ext uri="{FF2B5EF4-FFF2-40B4-BE49-F238E27FC236}">
                <a16:creationId xmlns:a16="http://schemas.microsoft.com/office/drawing/2014/main" id="{71AC72A3-503A-438A-AAAE-DA5584C7EC1F}"/>
              </a:ext>
            </a:extLst>
          </p:cNvPr>
          <p:cNvSpPr>
            <a:spLocks noGrp="1"/>
          </p:cNvSpPr>
          <p:nvPr>
            <p:ph idx="1"/>
          </p:nvPr>
        </p:nvSpPr>
        <p:spPr>
          <a:xfrm>
            <a:off x="395536" y="2017713"/>
            <a:ext cx="8559552" cy="4114800"/>
          </a:xfrm>
        </p:spPr>
        <p:txBody>
          <a:bodyPr/>
          <a:lstStyle/>
          <a:p>
            <a:r>
              <a:rPr lang="en-GB" sz="2400" dirty="0"/>
              <a:t>Calling a stored procedure</a:t>
            </a:r>
          </a:p>
          <a:p>
            <a:pPr lvl="1"/>
            <a:r>
              <a:rPr lang="en-GB" sz="2000" dirty="0"/>
              <a:t>To call a stored procedure, you use the CALL statement as follows:</a:t>
            </a:r>
          </a:p>
          <a:p>
            <a:pPr lvl="1"/>
            <a:r>
              <a:rPr lang="en-GB" sz="2000" dirty="0"/>
              <a:t>call </a:t>
            </a:r>
            <a:r>
              <a:rPr lang="en-GB" sz="2000" dirty="0" err="1"/>
              <a:t>stored_procedure_name</a:t>
            </a:r>
            <a:r>
              <a:rPr lang="en-GB" sz="2000" dirty="0"/>
              <a:t>(</a:t>
            </a:r>
            <a:r>
              <a:rPr lang="en-GB" sz="2000" dirty="0" err="1"/>
              <a:t>argument_list</a:t>
            </a:r>
            <a:r>
              <a:rPr lang="en-GB" sz="2000" dirty="0"/>
              <a:t>);</a:t>
            </a:r>
          </a:p>
          <a:p>
            <a:endParaRPr lang="en-GB" sz="2400" dirty="0"/>
          </a:p>
          <a:p>
            <a:r>
              <a:rPr lang="en-GB" sz="2400" dirty="0"/>
              <a:t>For example, the following statement invokes the transfer stored procedure to transfer $1,000 from Bob’s account to Alice’s account.</a:t>
            </a:r>
          </a:p>
        </p:txBody>
      </p:sp>
    </p:spTree>
    <p:extLst>
      <p:ext uri="{BB962C8B-B14F-4D97-AF65-F5344CB8AC3E}">
        <p14:creationId xmlns:p14="http://schemas.microsoft.com/office/powerpoint/2010/main" val="3718295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56250-FADF-4945-81C6-09F327E0AE8E}"/>
              </a:ext>
            </a:extLst>
          </p:cNvPr>
          <p:cNvSpPr>
            <a:spLocks noGrp="1"/>
          </p:cNvSpPr>
          <p:nvPr>
            <p:ph type="title"/>
          </p:nvPr>
        </p:nvSpPr>
        <p:spPr/>
        <p:txBody>
          <a:bodyPr/>
          <a:lstStyle/>
          <a:p>
            <a:r>
              <a:rPr lang="en-GB" dirty="0"/>
              <a:t>Call Procedure Example</a:t>
            </a:r>
          </a:p>
        </p:txBody>
      </p:sp>
      <p:pic>
        <p:nvPicPr>
          <p:cNvPr id="5" name="Content Placeholder 4">
            <a:extLst>
              <a:ext uri="{FF2B5EF4-FFF2-40B4-BE49-F238E27FC236}">
                <a16:creationId xmlns:a16="http://schemas.microsoft.com/office/drawing/2014/main" id="{E5561D44-767B-4149-88AC-C2FA6344E874}"/>
              </a:ext>
            </a:extLst>
          </p:cNvPr>
          <p:cNvPicPr>
            <a:picLocks noGrp="1" noChangeAspect="1"/>
          </p:cNvPicPr>
          <p:nvPr>
            <p:ph idx="1"/>
          </p:nvPr>
        </p:nvPicPr>
        <p:blipFill>
          <a:blip r:embed="rId2"/>
          <a:stretch>
            <a:fillRect/>
          </a:stretch>
        </p:blipFill>
        <p:spPr>
          <a:xfrm>
            <a:off x="755576" y="2276872"/>
            <a:ext cx="8033988" cy="2952328"/>
          </a:xfrm>
        </p:spPr>
      </p:pic>
    </p:spTree>
    <p:extLst>
      <p:ext uri="{BB962C8B-B14F-4D97-AF65-F5344CB8AC3E}">
        <p14:creationId xmlns:p14="http://schemas.microsoft.com/office/powerpoint/2010/main" val="423306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B10DE-6459-46CC-A74F-902DB7BDB2E3}"/>
              </a:ext>
            </a:extLst>
          </p:cNvPr>
          <p:cNvSpPr>
            <a:spLocks noGrp="1"/>
          </p:cNvSpPr>
          <p:nvPr>
            <p:ph type="title"/>
          </p:nvPr>
        </p:nvSpPr>
        <p:spPr/>
        <p:txBody>
          <a:bodyPr/>
          <a:lstStyle/>
          <a:p>
            <a:r>
              <a:rPr lang="en-GB" dirty="0"/>
              <a:t>Result of Procedure Call</a:t>
            </a:r>
          </a:p>
        </p:txBody>
      </p:sp>
      <p:pic>
        <p:nvPicPr>
          <p:cNvPr id="5" name="Content Placeholder 4">
            <a:extLst>
              <a:ext uri="{FF2B5EF4-FFF2-40B4-BE49-F238E27FC236}">
                <a16:creationId xmlns:a16="http://schemas.microsoft.com/office/drawing/2014/main" id="{063E9950-FDEB-4D27-801D-705621AC4383}"/>
              </a:ext>
            </a:extLst>
          </p:cNvPr>
          <p:cNvPicPr>
            <a:picLocks noGrp="1" noChangeAspect="1"/>
          </p:cNvPicPr>
          <p:nvPr>
            <p:ph idx="1"/>
          </p:nvPr>
        </p:nvPicPr>
        <p:blipFill>
          <a:blip r:embed="rId2"/>
          <a:stretch>
            <a:fillRect/>
          </a:stretch>
        </p:blipFill>
        <p:spPr>
          <a:xfrm>
            <a:off x="467544" y="2780928"/>
            <a:ext cx="7772400" cy="2018805"/>
          </a:xfrm>
        </p:spPr>
      </p:pic>
    </p:spTree>
    <p:extLst>
      <p:ext uri="{BB962C8B-B14F-4D97-AF65-F5344CB8AC3E}">
        <p14:creationId xmlns:p14="http://schemas.microsoft.com/office/powerpoint/2010/main" val="4116306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0E828-BE92-4BCD-9587-E66D6943A061}"/>
              </a:ext>
            </a:extLst>
          </p:cNvPr>
          <p:cNvSpPr>
            <a:spLocks noGrp="1"/>
          </p:cNvSpPr>
          <p:nvPr>
            <p:ph type="title"/>
          </p:nvPr>
        </p:nvSpPr>
        <p:spPr/>
        <p:txBody>
          <a:bodyPr/>
          <a:lstStyle/>
          <a:p>
            <a:r>
              <a:rPr lang="en-GB" dirty="0"/>
              <a:t>Add New Account Procedure</a:t>
            </a:r>
          </a:p>
        </p:txBody>
      </p:sp>
      <p:sp>
        <p:nvSpPr>
          <p:cNvPr id="3" name="Content Placeholder 2">
            <a:extLst>
              <a:ext uri="{FF2B5EF4-FFF2-40B4-BE49-F238E27FC236}">
                <a16:creationId xmlns:a16="http://schemas.microsoft.com/office/drawing/2014/main" id="{AE3CFEC7-86D9-4AEC-9000-F096E9B4D3B7}"/>
              </a:ext>
            </a:extLst>
          </p:cNvPr>
          <p:cNvSpPr>
            <a:spLocks noGrp="1"/>
          </p:cNvSpPr>
          <p:nvPr>
            <p:ph idx="1"/>
          </p:nvPr>
        </p:nvSpPr>
        <p:spPr>
          <a:xfrm>
            <a:off x="611560" y="2017713"/>
            <a:ext cx="8343528" cy="4114800"/>
          </a:xfrm>
        </p:spPr>
        <p:txBody>
          <a:bodyPr/>
          <a:lstStyle/>
          <a:p>
            <a:r>
              <a:rPr lang="en-GB" dirty="0"/>
              <a:t>The following example creates a stored procedure named </a:t>
            </a:r>
            <a:r>
              <a:rPr lang="en-GB" dirty="0" err="1"/>
              <a:t>AddAccountRecord</a:t>
            </a:r>
            <a:r>
              <a:rPr lang="en-GB" dirty="0"/>
              <a:t> that inserts a new record into the accounts table.</a:t>
            </a:r>
          </a:p>
        </p:txBody>
      </p:sp>
    </p:spTree>
    <p:extLst>
      <p:ext uri="{BB962C8B-B14F-4D97-AF65-F5344CB8AC3E}">
        <p14:creationId xmlns:p14="http://schemas.microsoft.com/office/powerpoint/2010/main" val="33423206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1C8C2-E176-488E-8327-C704F5DABF18}"/>
              </a:ext>
            </a:extLst>
          </p:cNvPr>
          <p:cNvSpPr>
            <a:spLocks noGrp="1"/>
          </p:cNvSpPr>
          <p:nvPr>
            <p:ph type="title"/>
          </p:nvPr>
        </p:nvSpPr>
        <p:spPr/>
        <p:txBody>
          <a:bodyPr/>
          <a:lstStyle/>
          <a:p>
            <a:r>
              <a:rPr kumimoji="0" lang="en-GB" sz="3600" b="0" i="0" u="none" strike="noStrike" kern="0" cap="none" spc="0" normalizeH="0" baseline="0" noProof="0" dirty="0">
                <a:ln>
                  <a:noFill/>
                </a:ln>
                <a:solidFill>
                  <a:srgbClr val="333399"/>
                </a:solidFill>
                <a:effectLst/>
                <a:uLnTx/>
                <a:uFillTx/>
                <a:latin typeface="Tahoma"/>
                <a:ea typeface="MS PGothic" panose="020B0600070205080204" pitchFamily="34" charset="-128"/>
              </a:rPr>
              <a:t>Add New Account Procedure</a:t>
            </a:r>
            <a:endParaRPr lang="en-GB" dirty="0"/>
          </a:p>
        </p:txBody>
      </p:sp>
      <p:pic>
        <p:nvPicPr>
          <p:cNvPr id="5" name="Content Placeholder 4">
            <a:extLst>
              <a:ext uri="{FF2B5EF4-FFF2-40B4-BE49-F238E27FC236}">
                <a16:creationId xmlns:a16="http://schemas.microsoft.com/office/drawing/2014/main" id="{E85D62BF-9C26-45D5-BDC4-AB7030F71EDE}"/>
              </a:ext>
            </a:extLst>
          </p:cNvPr>
          <p:cNvPicPr>
            <a:picLocks noGrp="1" noChangeAspect="1"/>
          </p:cNvPicPr>
          <p:nvPr>
            <p:ph idx="1"/>
          </p:nvPr>
        </p:nvPicPr>
        <p:blipFill>
          <a:blip r:embed="rId2"/>
          <a:stretch>
            <a:fillRect/>
          </a:stretch>
        </p:blipFill>
        <p:spPr>
          <a:xfrm>
            <a:off x="611560" y="1844824"/>
            <a:ext cx="7871100" cy="4464496"/>
          </a:xfrm>
        </p:spPr>
      </p:pic>
    </p:spTree>
    <p:extLst>
      <p:ext uri="{BB962C8B-B14F-4D97-AF65-F5344CB8AC3E}">
        <p14:creationId xmlns:p14="http://schemas.microsoft.com/office/powerpoint/2010/main" val="27213804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1CB4E-29DE-4D20-A21A-7D037C4E356C}"/>
              </a:ext>
            </a:extLst>
          </p:cNvPr>
          <p:cNvSpPr>
            <a:spLocks noGrp="1"/>
          </p:cNvSpPr>
          <p:nvPr>
            <p:ph type="title"/>
          </p:nvPr>
        </p:nvSpPr>
        <p:spPr/>
        <p:txBody>
          <a:bodyPr/>
          <a:lstStyle/>
          <a:p>
            <a:r>
              <a:rPr kumimoji="0" lang="en-GB" sz="3600" b="0" i="0" u="none" strike="noStrike" kern="0" cap="none" spc="0" normalizeH="0" baseline="0" noProof="0" dirty="0">
                <a:ln>
                  <a:noFill/>
                </a:ln>
                <a:solidFill>
                  <a:srgbClr val="333399"/>
                </a:solidFill>
                <a:effectLst/>
                <a:uLnTx/>
                <a:uFillTx/>
                <a:latin typeface="Tahoma"/>
                <a:ea typeface="MS PGothic" panose="020B0600070205080204" pitchFamily="34" charset="-128"/>
              </a:rPr>
              <a:t>Add New Account Procedure</a:t>
            </a:r>
            <a:endParaRPr lang="en-GB" dirty="0"/>
          </a:p>
        </p:txBody>
      </p:sp>
      <p:pic>
        <p:nvPicPr>
          <p:cNvPr id="5" name="Content Placeholder 4">
            <a:extLst>
              <a:ext uri="{FF2B5EF4-FFF2-40B4-BE49-F238E27FC236}">
                <a16:creationId xmlns:a16="http://schemas.microsoft.com/office/drawing/2014/main" id="{C87B1CDF-64AA-445A-BE93-319C3CBC8307}"/>
              </a:ext>
            </a:extLst>
          </p:cNvPr>
          <p:cNvPicPr>
            <a:picLocks noGrp="1" noChangeAspect="1"/>
          </p:cNvPicPr>
          <p:nvPr>
            <p:ph idx="1"/>
          </p:nvPr>
        </p:nvPicPr>
        <p:blipFill>
          <a:blip r:embed="rId2"/>
          <a:stretch>
            <a:fillRect/>
          </a:stretch>
        </p:blipFill>
        <p:spPr>
          <a:xfrm>
            <a:off x="539552" y="2492896"/>
            <a:ext cx="7772400" cy="2951424"/>
          </a:xfrm>
        </p:spPr>
      </p:pic>
    </p:spTree>
    <p:extLst>
      <p:ext uri="{BB962C8B-B14F-4D97-AF65-F5344CB8AC3E}">
        <p14:creationId xmlns:p14="http://schemas.microsoft.com/office/powerpoint/2010/main" val="2008851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87CF6-FDE1-479C-853E-9D39B5B320E2}"/>
              </a:ext>
            </a:extLst>
          </p:cNvPr>
          <p:cNvSpPr>
            <a:spLocks noGrp="1"/>
          </p:cNvSpPr>
          <p:nvPr>
            <p:ph type="title"/>
          </p:nvPr>
        </p:nvSpPr>
        <p:spPr/>
        <p:txBody>
          <a:bodyPr/>
          <a:lstStyle/>
          <a:p>
            <a:r>
              <a:rPr lang="en-GB" dirty="0"/>
              <a:t>Display Message Procedure</a:t>
            </a:r>
          </a:p>
        </p:txBody>
      </p:sp>
      <p:sp>
        <p:nvSpPr>
          <p:cNvPr id="3" name="Content Placeholder 2">
            <a:extLst>
              <a:ext uri="{FF2B5EF4-FFF2-40B4-BE49-F238E27FC236}">
                <a16:creationId xmlns:a16="http://schemas.microsoft.com/office/drawing/2014/main" id="{56D907AF-A484-42B3-BACE-8CD2875FE2DA}"/>
              </a:ext>
            </a:extLst>
          </p:cNvPr>
          <p:cNvSpPr>
            <a:spLocks noGrp="1"/>
          </p:cNvSpPr>
          <p:nvPr>
            <p:ph idx="1"/>
          </p:nvPr>
        </p:nvSpPr>
        <p:spPr>
          <a:xfrm>
            <a:off x="539552" y="2017713"/>
            <a:ext cx="8415536" cy="4114800"/>
          </a:xfrm>
        </p:spPr>
        <p:txBody>
          <a:bodyPr/>
          <a:lstStyle/>
          <a:p>
            <a:r>
              <a:rPr lang="en-GB" dirty="0"/>
              <a:t>The following example creates a stored procedure named </a:t>
            </a:r>
            <a:r>
              <a:rPr lang="en-GB" dirty="0" err="1"/>
              <a:t>DisplayMessage</a:t>
            </a:r>
            <a:r>
              <a:rPr lang="en-GB" dirty="0"/>
              <a:t> that displays a message to the screen</a:t>
            </a:r>
          </a:p>
        </p:txBody>
      </p:sp>
    </p:spTree>
    <p:extLst>
      <p:ext uri="{BB962C8B-B14F-4D97-AF65-F5344CB8AC3E}">
        <p14:creationId xmlns:p14="http://schemas.microsoft.com/office/powerpoint/2010/main" val="35806981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B6E34-FB01-40E1-838B-16B0E4A3305E}"/>
              </a:ext>
            </a:extLst>
          </p:cNvPr>
          <p:cNvSpPr>
            <a:spLocks noGrp="1"/>
          </p:cNvSpPr>
          <p:nvPr>
            <p:ph type="title"/>
          </p:nvPr>
        </p:nvSpPr>
        <p:spPr/>
        <p:txBody>
          <a:bodyPr/>
          <a:lstStyle/>
          <a:p>
            <a:r>
              <a:rPr kumimoji="0" lang="en-GB" sz="3600" b="0" i="0" u="none" strike="noStrike" kern="0" cap="none" spc="0" normalizeH="0" baseline="0" noProof="0" dirty="0">
                <a:ln>
                  <a:noFill/>
                </a:ln>
                <a:solidFill>
                  <a:srgbClr val="333399"/>
                </a:solidFill>
                <a:effectLst/>
                <a:uLnTx/>
                <a:uFillTx/>
                <a:latin typeface="Tahoma"/>
                <a:ea typeface="MS PGothic" panose="020B0600070205080204" pitchFamily="34" charset="-128"/>
              </a:rPr>
              <a:t>Display Message Procedure</a:t>
            </a:r>
            <a:endParaRPr lang="en-GB" dirty="0"/>
          </a:p>
        </p:txBody>
      </p:sp>
      <p:pic>
        <p:nvPicPr>
          <p:cNvPr id="5" name="Content Placeholder 4">
            <a:extLst>
              <a:ext uri="{FF2B5EF4-FFF2-40B4-BE49-F238E27FC236}">
                <a16:creationId xmlns:a16="http://schemas.microsoft.com/office/drawing/2014/main" id="{AF7B7478-5869-42CA-B45A-1A5F6AAC1CE5}"/>
              </a:ext>
            </a:extLst>
          </p:cNvPr>
          <p:cNvPicPr>
            <a:picLocks noGrp="1" noChangeAspect="1"/>
          </p:cNvPicPr>
          <p:nvPr>
            <p:ph idx="1"/>
          </p:nvPr>
        </p:nvPicPr>
        <p:blipFill>
          <a:blip r:embed="rId2"/>
          <a:stretch>
            <a:fillRect/>
          </a:stretch>
        </p:blipFill>
        <p:spPr>
          <a:xfrm>
            <a:off x="685800" y="2204863"/>
            <a:ext cx="7846640" cy="2885353"/>
          </a:xfrm>
        </p:spPr>
      </p:pic>
      <p:pic>
        <p:nvPicPr>
          <p:cNvPr id="7" name="Picture 6">
            <a:extLst>
              <a:ext uri="{FF2B5EF4-FFF2-40B4-BE49-F238E27FC236}">
                <a16:creationId xmlns:a16="http://schemas.microsoft.com/office/drawing/2014/main" id="{86F51D09-103A-4097-8C42-77A4C99833B4}"/>
              </a:ext>
            </a:extLst>
          </p:cNvPr>
          <p:cNvPicPr>
            <a:picLocks noChangeAspect="1"/>
          </p:cNvPicPr>
          <p:nvPr/>
        </p:nvPicPr>
        <p:blipFill>
          <a:blip r:embed="rId3"/>
          <a:stretch>
            <a:fillRect/>
          </a:stretch>
        </p:blipFill>
        <p:spPr>
          <a:xfrm>
            <a:off x="1475656" y="5091195"/>
            <a:ext cx="5651622" cy="1512168"/>
          </a:xfrm>
          <a:prstGeom prst="rect">
            <a:avLst/>
          </a:prstGeom>
        </p:spPr>
      </p:pic>
    </p:spTree>
    <p:extLst>
      <p:ext uri="{BB962C8B-B14F-4D97-AF65-F5344CB8AC3E}">
        <p14:creationId xmlns:p14="http://schemas.microsoft.com/office/powerpoint/2010/main" val="492273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D2109-D45C-4B8E-8C0B-6F962AB775F8}"/>
              </a:ext>
            </a:extLst>
          </p:cNvPr>
          <p:cNvSpPr>
            <a:spLocks noGrp="1"/>
          </p:cNvSpPr>
          <p:nvPr>
            <p:ph type="title"/>
          </p:nvPr>
        </p:nvSpPr>
        <p:spPr/>
        <p:txBody>
          <a:bodyPr/>
          <a:lstStyle/>
          <a:p>
            <a:r>
              <a:rPr lang="en-GB" dirty="0"/>
              <a:t>Control Procedure</a:t>
            </a:r>
          </a:p>
        </p:txBody>
      </p:sp>
      <p:sp>
        <p:nvSpPr>
          <p:cNvPr id="3" name="Content Placeholder 2">
            <a:extLst>
              <a:ext uri="{FF2B5EF4-FFF2-40B4-BE49-F238E27FC236}">
                <a16:creationId xmlns:a16="http://schemas.microsoft.com/office/drawing/2014/main" id="{D7907CCA-82C9-4088-A67F-8D5D02762B9D}"/>
              </a:ext>
            </a:extLst>
          </p:cNvPr>
          <p:cNvSpPr>
            <a:spLocks noGrp="1"/>
          </p:cNvSpPr>
          <p:nvPr>
            <p:ph idx="1"/>
          </p:nvPr>
        </p:nvSpPr>
        <p:spPr>
          <a:xfrm>
            <a:off x="467544" y="2017713"/>
            <a:ext cx="8487544" cy="4114800"/>
          </a:xfrm>
        </p:spPr>
        <p:txBody>
          <a:bodyPr/>
          <a:lstStyle/>
          <a:p>
            <a:r>
              <a:rPr lang="en-GB" dirty="0"/>
              <a:t>The following example creates a stored procedure named </a:t>
            </a:r>
            <a:r>
              <a:rPr lang="en-GB" dirty="0" err="1"/>
              <a:t>myControl</a:t>
            </a:r>
            <a:r>
              <a:rPr lang="en-GB" dirty="0"/>
              <a:t> uses both Commit and </a:t>
            </a:r>
            <a:r>
              <a:rPr lang="en-GB" dirty="0" err="1"/>
              <a:t>RollBack</a:t>
            </a:r>
            <a:r>
              <a:rPr lang="en-GB" dirty="0"/>
              <a:t> Control clauses</a:t>
            </a:r>
          </a:p>
        </p:txBody>
      </p:sp>
    </p:spTree>
    <p:extLst>
      <p:ext uri="{BB962C8B-B14F-4D97-AF65-F5344CB8AC3E}">
        <p14:creationId xmlns:p14="http://schemas.microsoft.com/office/powerpoint/2010/main" val="11125224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EA643-3240-4D57-B43E-D1DC77E6374D}"/>
              </a:ext>
            </a:extLst>
          </p:cNvPr>
          <p:cNvSpPr>
            <a:spLocks noGrp="1"/>
          </p:cNvSpPr>
          <p:nvPr>
            <p:ph type="title"/>
          </p:nvPr>
        </p:nvSpPr>
        <p:spPr/>
        <p:txBody>
          <a:bodyPr/>
          <a:lstStyle/>
          <a:p>
            <a:r>
              <a:rPr lang="en-GB" dirty="0"/>
              <a:t>Control Procedure</a:t>
            </a:r>
          </a:p>
        </p:txBody>
      </p:sp>
      <p:pic>
        <p:nvPicPr>
          <p:cNvPr id="13" name="Content Placeholder 12">
            <a:extLst>
              <a:ext uri="{FF2B5EF4-FFF2-40B4-BE49-F238E27FC236}">
                <a16:creationId xmlns:a16="http://schemas.microsoft.com/office/drawing/2014/main" id="{39FCD7BB-3F08-43BF-8455-3FC57C5417AB}"/>
              </a:ext>
            </a:extLst>
          </p:cNvPr>
          <p:cNvPicPr>
            <a:picLocks noGrp="1" noChangeAspect="1"/>
          </p:cNvPicPr>
          <p:nvPr>
            <p:ph idx="1"/>
          </p:nvPr>
        </p:nvPicPr>
        <p:blipFill>
          <a:blip r:embed="rId2"/>
          <a:stretch>
            <a:fillRect/>
          </a:stretch>
        </p:blipFill>
        <p:spPr>
          <a:xfrm>
            <a:off x="827584" y="1973861"/>
            <a:ext cx="7344816" cy="4573124"/>
          </a:xfrm>
        </p:spPr>
      </p:pic>
    </p:spTree>
    <p:extLst>
      <p:ext uri="{BB962C8B-B14F-4D97-AF65-F5344CB8AC3E}">
        <p14:creationId xmlns:p14="http://schemas.microsoft.com/office/powerpoint/2010/main" val="23231873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5BFF-EF10-4527-9217-6512BA2C9E10}"/>
              </a:ext>
            </a:extLst>
          </p:cNvPr>
          <p:cNvSpPr>
            <a:spLocks noGrp="1"/>
          </p:cNvSpPr>
          <p:nvPr>
            <p:ph type="title"/>
          </p:nvPr>
        </p:nvSpPr>
        <p:spPr/>
        <p:txBody>
          <a:bodyPr/>
          <a:lstStyle/>
          <a:p>
            <a:r>
              <a:rPr lang="en-GB" dirty="0"/>
              <a:t>Control Procedure</a:t>
            </a:r>
          </a:p>
        </p:txBody>
      </p:sp>
      <p:sp>
        <p:nvSpPr>
          <p:cNvPr id="3" name="Content Placeholder 2">
            <a:extLst>
              <a:ext uri="{FF2B5EF4-FFF2-40B4-BE49-F238E27FC236}">
                <a16:creationId xmlns:a16="http://schemas.microsoft.com/office/drawing/2014/main" id="{5D8BC5E1-47C8-45A4-BAB7-5D9568C629F7}"/>
              </a:ext>
            </a:extLst>
          </p:cNvPr>
          <p:cNvSpPr>
            <a:spLocks noGrp="1"/>
          </p:cNvSpPr>
          <p:nvPr>
            <p:ph idx="1"/>
          </p:nvPr>
        </p:nvSpPr>
        <p:spPr>
          <a:xfrm>
            <a:off x="467544" y="2017713"/>
            <a:ext cx="8487544" cy="1267271"/>
          </a:xfrm>
        </p:spPr>
        <p:txBody>
          <a:bodyPr/>
          <a:lstStyle/>
          <a:p>
            <a:r>
              <a:rPr lang="en-GB" dirty="0"/>
              <a:t>Check to see if Tables temp1 and temp2 exists.</a:t>
            </a:r>
          </a:p>
        </p:txBody>
      </p:sp>
      <p:pic>
        <p:nvPicPr>
          <p:cNvPr id="5" name="Picture 4">
            <a:extLst>
              <a:ext uri="{FF2B5EF4-FFF2-40B4-BE49-F238E27FC236}">
                <a16:creationId xmlns:a16="http://schemas.microsoft.com/office/drawing/2014/main" id="{3C3A5A1E-0CD3-45DB-8EDB-1EC8C3D6B33E}"/>
              </a:ext>
            </a:extLst>
          </p:cNvPr>
          <p:cNvPicPr>
            <a:picLocks noChangeAspect="1"/>
          </p:cNvPicPr>
          <p:nvPr/>
        </p:nvPicPr>
        <p:blipFill>
          <a:blip r:embed="rId2"/>
          <a:stretch>
            <a:fillRect/>
          </a:stretch>
        </p:blipFill>
        <p:spPr>
          <a:xfrm>
            <a:off x="176212" y="3705817"/>
            <a:ext cx="8791575" cy="390525"/>
          </a:xfrm>
          <a:prstGeom prst="rect">
            <a:avLst/>
          </a:prstGeom>
        </p:spPr>
      </p:pic>
      <p:pic>
        <p:nvPicPr>
          <p:cNvPr id="7" name="Picture 6">
            <a:extLst>
              <a:ext uri="{FF2B5EF4-FFF2-40B4-BE49-F238E27FC236}">
                <a16:creationId xmlns:a16="http://schemas.microsoft.com/office/drawing/2014/main" id="{E82C540E-75C9-4ECF-8E89-97EE1327C8D2}"/>
              </a:ext>
            </a:extLst>
          </p:cNvPr>
          <p:cNvPicPr>
            <a:picLocks noChangeAspect="1"/>
          </p:cNvPicPr>
          <p:nvPr/>
        </p:nvPicPr>
        <p:blipFill>
          <a:blip r:embed="rId3"/>
          <a:stretch>
            <a:fillRect/>
          </a:stretch>
        </p:blipFill>
        <p:spPr>
          <a:xfrm>
            <a:off x="2843808" y="4581128"/>
            <a:ext cx="2505075" cy="1447800"/>
          </a:xfrm>
          <a:prstGeom prst="rect">
            <a:avLst/>
          </a:prstGeom>
        </p:spPr>
      </p:pic>
    </p:spTree>
    <p:extLst>
      <p:ext uri="{BB962C8B-B14F-4D97-AF65-F5344CB8AC3E}">
        <p14:creationId xmlns:p14="http://schemas.microsoft.com/office/powerpoint/2010/main" val="2613506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DAED3-4481-41F2-B0AC-1C529AE9572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C9ED5494-69A8-4235-AEFB-96068CC7B5D1}"/>
              </a:ext>
            </a:extLst>
          </p:cNvPr>
          <p:cNvSpPr>
            <a:spLocks noGrp="1"/>
          </p:cNvSpPr>
          <p:nvPr>
            <p:ph idx="1"/>
          </p:nvPr>
        </p:nvSpPr>
        <p:spPr/>
        <p:txBody>
          <a:bodyPr/>
          <a:lstStyle/>
          <a:p>
            <a:r>
              <a:rPr lang="en-GB" dirty="0"/>
              <a:t>Use create procedure statement to define a new stored procedure.</a:t>
            </a:r>
          </a:p>
          <a:p>
            <a:r>
              <a:rPr lang="en-GB" dirty="0"/>
              <a:t>Use the call statement to invoke a stored procedure.</a:t>
            </a:r>
          </a:p>
        </p:txBody>
      </p:sp>
    </p:spTree>
    <p:extLst>
      <p:ext uri="{BB962C8B-B14F-4D97-AF65-F5344CB8AC3E}">
        <p14:creationId xmlns:p14="http://schemas.microsoft.com/office/powerpoint/2010/main" val="394989898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0</TotalTime>
  <Words>650</Words>
  <Application>Microsoft Office PowerPoint</Application>
  <PresentationFormat>On-screen Show (4:3)</PresentationFormat>
  <Paragraphs>73</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Cambria</vt:lpstr>
      <vt:lpstr>Tahoma</vt:lpstr>
      <vt:lpstr>Wingdings</vt:lpstr>
      <vt:lpstr>Wingdings 2</vt:lpstr>
      <vt:lpstr>Median</vt:lpstr>
      <vt:lpstr>Stored Procedures</vt:lpstr>
      <vt:lpstr>Drawback of User-Defined Functions</vt:lpstr>
      <vt:lpstr>Transaction Concept</vt:lpstr>
      <vt:lpstr>Transaction Properties ACID</vt:lpstr>
      <vt:lpstr>Transaction Properties ACID</vt:lpstr>
      <vt:lpstr>Atomicity</vt:lpstr>
      <vt:lpstr>  Consistency </vt:lpstr>
      <vt:lpstr>Isolation</vt:lpstr>
      <vt:lpstr>Durability</vt:lpstr>
      <vt:lpstr>Create Procedure Statement Template</vt:lpstr>
      <vt:lpstr>Procedure Syntax</vt:lpstr>
      <vt:lpstr>Create Procedure Example</vt:lpstr>
      <vt:lpstr>Accounts after Initial Insert Intos</vt:lpstr>
      <vt:lpstr>Data Transfer Procedure</vt:lpstr>
      <vt:lpstr>Create Procedure</vt:lpstr>
      <vt:lpstr>Calling the Procedure</vt:lpstr>
      <vt:lpstr>Call Procedure Example</vt:lpstr>
      <vt:lpstr>Result of Procedure Call</vt:lpstr>
      <vt:lpstr>Add New Account Procedure</vt:lpstr>
      <vt:lpstr>Add New Account Procedure</vt:lpstr>
      <vt:lpstr>Add New Account Procedure</vt:lpstr>
      <vt:lpstr>Display Message Procedure</vt:lpstr>
      <vt:lpstr>Display Message Procedure</vt:lpstr>
      <vt:lpstr>Control Procedure</vt:lpstr>
      <vt:lpstr>Control Procedure</vt:lpstr>
      <vt:lpstr>Control Procedure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Stephen Hole</cp:lastModifiedBy>
  <cp:revision>1404</cp:revision>
  <cp:lastPrinted>2014-09-29T16:21:25Z</cp:lastPrinted>
  <dcterms:created xsi:type="dcterms:W3CDTF">2013-09-18T07:00:31Z</dcterms:created>
  <dcterms:modified xsi:type="dcterms:W3CDTF">2022-10-18T12:41:22Z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