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73" d="100"/>
          <a:sy n="73" d="100"/>
        </p:scale>
        <p:origin x="3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hmed suliman" userId="dd5bbd07d9413608" providerId="LiveId" clId="{95244819-E79A-4417-BE30-F6A22D45D46B}"/>
    <pc:docChg chg="custSel addSld delSld modSld">
      <pc:chgData name="aliahmed suliman" userId="dd5bbd07d9413608" providerId="LiveId" clId="{95244819-E79A-4417-BE30-F6A22D45D46B}" dt="2025-02-12T20:16:43.687" v="92" actId="14100"/>
      <pc:docMkLst>
        <pc:docMk/>
      </pc:docMkLst>
      <pc:sldChg chg="addSp delSp modSp mod setBg setClrOvrMap">
        <pc:chgData name="aliahmed suliman" userId="dd5bbd07d9413608" providerId="LiveId" clId="{95244819-E79A-4417-BE30-F6A22D45D46B}" dt="2025-02-12T20:16:43.687" v="92" actId="14100"/>
        <pc:sldMkLst>
          <pc:docMk/>
          <pc:sldMk cId="3309091779" sldId="257"/>
        </pc:sldMkLst>
        <pc:spChg chg="mod">
          <ac:chgData name="aliahmed suliman" userId="dd5bbd07d9413608" providerId="LiveId" clId="{95244819-E79A-4417-BE30-F6A22D45D46B}" dt="2025-02-12T20:14:56.384" v="82" actId="21"/>
          <ac:spMkLst>
            <pc:docMk/>
            <pc:sldMk cId="3309091779" sldId="257"/>
            <ac:spMk id="2" creationId="{C9546483-6765-0E4E-4486-E89FF168FF78}"/>
          </ac:spMkLst>
        </pc:spChg>
        <pc:spChg chg="del">
          <ac:chgData name="aliahmed suliman" userId="dd5bbd07d9413608" providerId="LiveId" clId="{95244819-E79A-4417-BE30-F6A22D45D46B}" dt="2025-02-12T11:09:08.256" v="66" actId="26606"/>
          <ac:spMkLst>
            <pc:docMk/>
            <pc:sldMk cId="3309091779" sldId="257"/>
            <ac:spMk id="42" creationId="{C6870151-9189-4C3A-8379-EF3D95827A0A}"/>
          </ac:spMkLst>
        </pc:spChg>
        <pc:spChg chg="del">
          <ac:chgData name="aliahmed suliman" userId="dd5bbd07d9413608" providerId="LiveId" clId="{95244819-E79A-4417-BE30-F6A22D45D46B}" dt="2025-02-12T11:09:08.256" v="66" actId="26606"/>
          <ac:spMkLst>
            <pc:docMk/>
            <pc:sldMk cId="3309091779" sldId="257"/>
            <ac:spMk id="44" creationId="{123EA69C-102A-4DD0-9547-05DCD271D159}"/>
          </ac:spMkLst>
        </pc:spChg>
        <pc:spChg chg="del">
          <ac:chgData name="aliahmed suliman" userId="dd5bbd07d9413608" providerId="LiveId" clId="{95244819-E79A-4417-BE30-F6A22D45D46B}" dt="2025-02-12T11:09:08.256" v="66" actId="26606"/>
          <ac:spMkLst>
            <pc:docMk/>
            <pc:sldMk cId="3309091779" sldId="257"/>
            <ac:spMk id="45" creationId="{6A862265-5CA3-4C40-8582-7534C3B03C2A}"/>
          </ac:spMkLst>
        </pc:spChg>
        <pc:spChg chg="del">
          <ac:chgData name="aliahmed suliman" userId="dd5bbd07d9413608" providerId="LiveId" clId="{95244819-E79A-4417-BE30-F6A22D45D46B}" dt="2025-02-12T11:09:08.256" v="66" actId="26606"/>
          <ac:spMkLst>
            <pc:docMk/>
            <pc:sldMk cId="3309091779" sldId="257"/>
            <ac:spMk id="46" creationId="{600EF80B-0391-4082-9AF5-F15B091B4CE9}"/>
          </ac:spMkLst>
        </pc:spChg>
        <pc:spChg chg="mod">
          <ac:chgData name="aliahmed suliman" userId="dd5bbd07d9413608" providerId="LiveId" clId="{95244819-E79A-4417-BE30-F6A22D45D46B}" dt="2025-02-12T20:16:43.687" v="92" actId="14100"/>
          <ac:spMkLst>
            <pc:docMk/>
            <pc:sldMk cId="3309091779" sldId="257"/>
            <ac:spMk id="48" creationId="{70AA1970-3047-518E-2243-9D089ED6963B}"/>
          </ac:spMkLst>
        </pc:spChg>
        <pc:spChg chg="del">
          <ac:chgData name="aliahmed suliman" userId="dd5bbd07d9413608" providerId="LiveId" clId="{95244819-E79A-4417-BE30-F6A22D45D46B}" dt="2025-02-12T11:09:08.256" v="66" actId="26606"/>
          <ac:spMkLst>
            <pc:docMk/>
            <pc:sldMk cId="3309091779" sldId="257"/>
            <ac:spMk id="49" creationId="{3FBF03E8-C602-4192-9C52-F84B29FDCC88}"/>
          </ac:spMkLst>
        </pc:spChg>
        <pc:spChg chg="add">
          <ac:chgData name="aliahmed suliman" userId="dd5bbd07d9413608" providerId="LiveId" clId="{95244819-E79A-4417-BE30-F6A22D45D46B}" dt="2025-02-12T11:09:08.256" v="66" actId="26606"/>
          <ac:spMkLst>
            <pc:docMk/>
            <pc:sldMk cId="3309091779" sldId="257"/>
            <ac:spMk id="54" creationId="{021A4066-B261-49FE-952E-A0FE3EE75CD2}"/>
          </ac:spMkLst>
        </pc:spChg>
        <pc:spChg chg="add">
          <ac:chgData name="aliahmed suliman" userId="dd5bbd07d9413608" providerId="LiveId" clId="{95244819-E79A-4417-BE30-F6A22D45D46B}" dt="2025-02-12T11:09:08.256" v="66" actId="26606"/>
          <ac:spMkLst>
            <pc:docMk/>
            <pc:sldMk cId="3309091779" sldId="257"/>
            <ac:spMk id="58" creationId="{81958111-BC13-4D45-AB27-0C2C83F9BA64}"/>
          </ac:spMkLst>
        </pc:spChg>
        <pc:picChg chg="mod ord">
          <ac:chgData name="aliahmed suliman" userId="dd5bbd07d9413608" providerId="LiveId" clId="{95244819-E79A-4417-BE30-F6A22D45D46B}" dt="2025-02-12T11:09:08.256" v="66" actId="26606"/>
          <ac:picMkLst>
            <pc:docMk/>
            <pc:sldMk cId="3309091779" sldId="257"/>
            <ac:picMk id="43" creationId="{8C392F22-3E97-3E0F-89BE-BACC3E4CF38A}"/>
          </ac:picMkLst>
        </pc:picChg>
      </pc:sldChg>
      <pc:sldChg chg="del">
        <pc:chgData name="aliahmed suliman" userId="dd5bbd07d9413608" providerId="LiveId" clId="{95244819-E79A-4417-BE30-F6A22D45D46B}" dt="2025-02-12T10:51:45.299" v="8" actId="47"/>
        <pc:sldMkLst>
          <pc:docMk/>
          <pc:sldMk cId="1818524244" sldId="258"/>
        </pc:sldMkLst>
      </pc:sldChg>
      <pc:sldChg chg="addSp modSp new mod">
        <pc:chgData name="aliahmed suliman" userId="dd5bbd07d9413608" providerId="LiveId" clId="{95244819-E79A-4417-BE30-F6A22D45D46B}" dt="2025-02-12T11:00:49.980" v="32" actId="255"/>
        <pc:sldMkLst>
          <pc:docMk/>
          <pc:sldMk cId="2738891800" sldId="258"/>
        </pc:sldMkLst>
        <pc:spChg chg="add mod">
          <ac:chgData name="aliahmed suliman" userId="dd5bbd07d9413608" providerId="LiveId" clId="{95244819-E79A-4417-BE30-F6A22D45D46B}" dt="2025-02-12T11:00:49.980" v="32" actId="255"/>
          <ac:spMkLst>
            <pc:docMk/>
            <pc:sldMk cId="2738891800" sldId="258"/>
            <ac:spMk id="3" creationId="{92DCE55B-4122-75C3-2D4C-B9D176A35297}"/>
          </ac:spMkLst>
        </pc:spChg>
      </pc:sldChg>
      <pc:sldChg chg="addSp modSp new mod">
        <pc:chgData name="aliahmed suliman" userId="dd5bbd07d9413608" providerId="LiveId" clId="{95244819-E79A-4417-BE30-F6A22D45D46B}" dt="2025-02-12T11:00:33.909" v="30" actId="255"/>
        <pc:sldMkLst>
          <pc:docMk/>
          <pc:sldMk cId="1670009094" sldId="259"/>
        </pc:sldMkLst>
        <pc:spChg chg="add mod">
          <ac:chgData name="aliahmed suliman" userId="dd5bbd07d9413608" providerId="LiveId" clId="{95244819-E79A-4417-BE30-F6A22D45D46B}" dt="2025-02-12T11:00:33.909" v="30" actId="255"/>
          <ac:spMkLst>
            <pc:docMk/>
            <pc:sldMk cId="1670009094" sldId="259"/>
            <ac:spMk id="3" creationId="{BCE88199-DCD1-4A3C-45B7-2C5A99BE5D39}"/>
          </ac:spMkLst>
        </pc:spChg>
      </pc:sldChg>
      <pc:sldChg chg="del">
        <pc:chgData name="aliahmed suliman" userId="dd5bbd07d9413608" providerId="LiveId" clId="{95244819-E79A-4417-BE30-F6A22D45D46B}" dt="2025-02-12T10:51:43.012" v="7" actId="47"/>
        <pc:sldMkLst>
          <pc:docMk/>
          <pc:sldMk cId="2834001581" sldId="259"/>
        </pc:sldMkLst>
      </pc:sldChg>
      <pc:sldChg chg="del">
        <pc:chgData name="aliahmed suliman" userId="dd5bbd07d9413608" providerId="LiveId" clId="{95244819-E79A-4417-BE30-F6A22D45D46B}" dt="2025-02-12T10:51:46.308" v="9" actId="47"/>
        <pc:sldMkLst>
          <pc:docMk/>
          <pc:sldMk cId="1102103390" sldId="260"/>
        </pc:sldMkLst>
      </pc:sldChg>
      <pc:sldChg chg="addSp modSp new mod">
        <pc:chgData name="aliahmed suliman" userId="dd5bbd07d9413608" providerId="LiveId" clId="{95244819-E79A-4417-BE30-F6A22D45D46B}" dt="2025-02-12T11:01:52.730" v="37" actId="255"/>
        <pc:sldMkLst>
          <pc:docMk/>
          <pc:sldMk cId="4177650165" sldId="260"/>
        </pc:sldMkLst>
        <pc:spChg chg="add mod">
          <ac:chgData name="aliahmed suliman" userId="dd5bbd07d9413608" providerId="LiveId" clId="{95244819-E79A-4417-BE30-F6A22D45D46B}" dt="2025-02-12T11:01:52.730" v="37" actId="255"/>
          <ac:spMkLst>
            <pc:docMk/>
            <pc:sldMk cId="4177650165" sldId="260"/>
            <ac:spMk id="3" creationId="{6D10E16D-262E-292A-946A-50AAF89174C5}"/>
          </ac:spMkLst>
        </pc:spChg>
      </pc:sldChg>
      <pc:sldChg chg="del">
        <pc:chgData name="aliahmed suliman" userId="dd5bbd07d9413608" providerId="LiveId" clId="{95244819-E79A-4417-BE30-F6A22D45D46B}" dt="2025-02-12T10:51:47.012" v="10" actId="47"/>
        <pc:sldMkLst>
          <pc:docMk/>
          <pc:sldMk cId="779527641" sldId="261"/>
        </pc:sldMkLst>
      </pc:sldChg>
      <pc:sldChg chg="addSp modSp new mod">
        <pc:chgData name="aliahmed suliman" userId="dd5bbd07d9413608" providerId="LiveId" clId="{95244819-E79A-4417-BE30-F6A22D45D46B}" dt="2025-02-12T11:03:47.617" v="49" actId="255"/>
        <pc:sldMkLst>
          <pc:docMk/>
          <pc:sldMk cId="1244184183" sldId="261"/>
        </pc:sldMkLst>
        <pc:spChg chg="add mod">
          <ac:chgData name="aliahmed suliman" userId="dd5bbd07d9413608" providerId="LiveId" clId="{95244819-E79A-4417-BE30-F6A22D45D46B}" dt="2025-02-12T11:03:47.617" v="49" actId="255"/>
          <ac:spMkLst>
            <pc:docMk/>
            <pc:sldMk cId="1244184183" sldId="261"/>
            <ac:spMk id="3" creationId="{F9A973FB-94C3-A7EC-BC49-E4422C11E896}"/>
          </ac:spMkLst>
        </pc:spChg>
      </pc:sldChg>
      <pc:sldChg chg="addSp modSp new mod">
        <pc:chgData name="aliahmed suliman" userId="dd5bbd07d9413608" providerId="LiveId" clId="{95244819-E79A-4417-BE30-F6A22D45D46B}" dt="2025-02-12T11:06:47.541" v="64" actId="255"/>
        <pc:sldMkLst>
          <pc:docMk/>
          <pc:sldMk cId="2040965038" sldId="262"/>
        </pc:sldMkLst>
        <pc:spChg chg="add mod">
          <ac:chgData name="aliahmed suliman" userId="dd5bbd07d9413608" providerId="LiveId" clId="{95244819-E79A-4417-BE30-F6A22D45D46B}" dt="2025-02-12T11:06:47.541" v="64" actId="255"/>
          <ac:spMkLst>
            <pc:docMk/>
            <pc:sldMk cId="2040965038" sldId="262"/>
            <ac:spMk id="3" creationId="{C8D7BB80-DF93-5705-15A0-F00174DAB85C}"/>
          </ac:spMkLst>
        </pc:spChg>
      </pc:sldChg>
      <pc:sldChg chg="del">
        <pc:chgData name="aliahmed suliman" userId="dd5bbd07d9413608" providerId="LiveId" clId="{95244819-E79A-4417-BE30-F6A22D45D46B}" dt="2025-02-12T10:51:47.698" v="11" actId="47"/>
        <pc:sldMkLst>
          <pc:docMk/>
          <pc:sldMk cId="3330425510" sldId="262"/>
        </pc:sldMkLst>
      </pc:sldChg>
      <pc:sldChg chg="del">
        <pc:chgData name="aliahmed suliman" userId="dd5bbd07d9413608" providerId="LiveId" clId="{95244819-E79A-4417-BE30-F6A22D45D46B}" dt="2025-02-12T10:51:48.392" v="12" actId="47"/>
        <pc:sldMkLst>
          <pc:docMk/>
          <pc:sldMk cId="3291964498" sldId="263"/>
        </pc:sldMkLst>
      </pc:sldChg>
      <pc:sldChg chg="addSp modSp new mod">
        <pc:chgData name="aliahmed suliman" userId="dd5bbd07d9413608" providerId="LiveId" clId="{95244819-E79A-4417-BE30-F6A22D45D46B}" dt="2025-02-12T11:07:08.446" v="65" actId="113"/>
        <pc:sldMkLst>
          <pc:docMk/>
          <pc:sldMk cId="4090594727" sldId="263"/>
        </pc:sldMkLst>
        <pc:spChg chg="add mod">
          <ac:chgData name="aliahmed suliman" userId="dd5bbd07d9413608" providerId="LiveId" clId="{95244819-E79A-4417-BE30-F6A22D45D46B}" dt="2025-02-12T11:07:08.446" v="65" actId="113"/>
          <ac:spMkLst>
            <pc:docMk/>
            <pc:sldMk cId="4090594727" sldId="263"/>
            <ac:spMk id="3" creationId="{ED9DAB69-2FEB-D131-F584-0A85094DDA15}"/>
          </ac:spMkLst>
        </pc:spChg>
      </pc:sldChg>
    </pc:docChg>
  </pc:docChgLst>
  <pc:docChgLst>
    <pc:chgData name="aliahmed suliman" userId="dd5bbd07d9413608" providerId="LiveId" clId="{43EC5B57-AA2E-4949-9E5F-819F0EAA948F}"/>
    <pc:docChg chg="undo custSel delSld modSld">
      <pc:chgData name="aliahmed suliman" userId="dd5bbd07d9413608" providerId="LiveId" clId="{43EC5B57-AA2E-4949-9E5F-819F0EAA948F}" dt="2025-01-30T12:35:04.823" v="445" actId="14100"/>
      <pc:docMkLst>
        <pc:docMk/>
      </pc:docMkLst>
      <pc:sldChg chg="del">
        <pc:chgData name="aliahmed suliman" userId="dd5bbd07d9413608" providerId="LiveId" clId="{43EC5B57-AA2E-4949-9E5F-819F0EAA948F}" dt="2025-01-29T15:42:04.493" v="233" actId="2696"/>
        <pc:sldMkLst>
          <pc:docMk/>
          <pc:sldMk cId="2658144910" sldId="256"/>
        </pc:sldMkLst>
      </pc:sldChg>
      <pc:sldChg chg="addSp delSp modSp mod setBg setClrOvrMap">
        <pc:chgData name="aliahmed suliman" userId="dd5bbd07d9413608" providerId="LiveId" clId="{43EC5B57-AA2E-4949-9E5F-819F0EAA948F}" dt="2025-01-30T12:32:47.102" v="439" actId="1036"/>
        <pc:sldMkLst>
          <pc:docMk/>
          <pc:sldMk cId="3309091779" sldId="257"/>
        </pc:sldMkLst>
        <pc:spChg chg="mod">
          <ac:chgData name="aliahmed suliman" userId="dd5bbd07d9413608" providerId="LiveId" clId="{43EC5B57-AA2E-4949-9E5F-819F0EAA948F}" dt="2025-01-30T12:32:36.084" v="438" actId="14100"/>
          <ac:spMkLst>
            <pc:docMk/>
            <pc:sldMk cId="3309091779" sldId="257"/>
            <ac:spMk id="2" creationId="{C9546483-6765-0E4E-4486-E89FF168FF78}"/>
          </ac:spMkLst>
        </pc:spChg>
        <pc:spChg chg="add">
          <ac:chgData name="aliahmed suliman" userId="dd5bbd07d9413608" providerId="LiveId" clId="{43EC5B57-AA2E-4949-9E5F-819F0EAA948F}" dt="2025-01-30T10:32:06.075" v="243" actId="26606"/>
          <ac:spMkLst>
            <pc:docMk/>
            <pc:sldMk cId="3309091779" sldId="257"/>
            <ac:spMk id="48" creationId="{70AA1970-3047-518E-2243-9D089ED6963B}"/>
          </ac:spMkLst>
        </pc:spChg>
        <pc:picChg chg="add mod">
          <ac:chgData name="aliahmed suliman" userId="dd5bbd07d9413608" providerId="LiveId" clId="{43EC5B57-AA2E-4949-9E5F-819F0EAA948F}" dt="2025-01-30T12:32:47.102" v="439" actId="1036"/>
          <ac:picMkLst>
            <pc:docMk/>
            <pc:sldMk cId="3309091779" sldId="257"/>
            <ac:picMk id="43" creationId="{8C392F22-3E97-3E0F-89BE-BACC3E4CF38A}"/>
          </ac:picMkLst>
        </pc:picChg>
      </pc:sldChg>
      <pc:sldChg chg="addSp delSp modSp mod setBg setClrOvrMap">
        <pc:chgData name="aliahmed suliman" userId="dd5bbd07d9413608" providerId="LiveId" clId="{43EC5B57-AA2E-4949-9E5F-819F0EAA948F}" dt="2025-01-30T11:27:18.916" v="308" actId="255"/>
        <pc:sldMkLst>
          <pc:docMk/>
          <pc:sldMk cId="1818524244" sldId="258"/>
        </pc:sldMkLst>
      </pc:sldChg>
      <pc:sldChg chg="addSp delSp modSp mod setBg setClrOvrMap">
        <pc:chgData name="aliahmed suliman" userId="dd5bbd07d9413608" providerId="LiveId" clId="{43EC5B57-AA2E-4949-9E5F-819F0EAA948F}" dt="2025-01-30T10:32:37.085" v="246" actId="26606"/>
        <pc:sldMkLst>
          <pc:docMk/>
          <pc:sldMk cId="2834001581" sldId="259"/>
        </pc:sldMkLst>
      </pc:sldChg>
      <pc:sldChg chg="addSp delSp modSp mod setBg">
        <pc:chgData name="aliahmed suliman" userId="dd5bbd07d9413608" providerId="LiveId" clId="{43EC5B57-AA2E-4949-9E5F-819F0EAA948F}" dt="2025-01-30T11:51:33.576" v="384" actId="14100"/>
        <pc:sldMkLst>
          <pc:docMk/>
          <pc:sldMk cId="1102103390" sldId="260"/>
        </pc:sldMkLst>
      </pc:sldChg>
      <pc:sldChg chg="modSp mod">
        <pc:chgData name="aliahmed suliman" userId="dd5bbd07d9413608" providerId="LiveId" clId="{43EC5B57-AA2E-4949-9E5F-819F0EAA948F}" dt="2025-01-30T12:35:04.823" v="445" actId="14100"/>
        <pc:sldMkLst>
          <pc:docMk/>
          <pc:sldMk cId="779527641" sldId="261"/>
        </pc:sldMkLst>
      </pc:sldChg>
      <pc:sldChg chg="modSp mod">
        <pc:chgData name="aliahmed suliman" userId="dd5bbd07d9413608" providerId="LiveId" clId="{43EC5B57-AA2E-4949-9E5F-819F0EAA948F}" dt="2025-01-30T10:31:24.196" v="234"/>
        <pc:sldMkLst>
          <pc:docMk/>
          <pc:sldMk cId="3330425510" sldId="262"/>
        </pc:sldMkLst>
      </pc:sldChg>
      <pc:sldChg chg="modSp">
        <pc:chgData name="aliahmed suliman" userId="dd5bbd07d9413608" providerId="LiveId" clId="{43EC5B57-AA2E-4949-9E5F-819F0EAA948F}" dt="2025-01-30T10:31:24.196" v="234"/>
        <pc:sldMkLst>
          <pc:docMk/>
          <pc:sldMk cId="3291964498" sldId="263"/>
        </pc:sldMkLst>
      </pc:sldChg>
      <pc:sldChg chg="del">
        <pc:chgData name="aliahmed suliman" userId="dd5bbd07d9413608" providerId="LiveId" clId="{43EC5B57-AA2E-4949-9E5F-819F0EAA948F}" dt="2025-01-29T15:41:55.844" v="232" actId="2696"/>
        <pc:sldMkLst>
          <pc:docMk/>
          <pc:sldMk cId="2758246414" sldId="264"/>
        </pc:sldMkLst>
      </pc:sldChg>
      <pc:sldChg chg="del">
        <pc:chgData name="aliahmed suliman" userId="dd5bbd07d9413608" providerId="LiveId" clId="{43EC5B57-AA2E-4949-9E5F-819F0EAA948F}" dt="2025-01-29T15:41:50.316" v="231" actId="2696"/>
        <pc:sldMkLst>
          <pc:docMk/>
          <pc:sldMk cId="4079685334"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12/02/2025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B0418CD5-081E-49B8-B117-758430E70F7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051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2188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1946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DBE02C-FBF4-4852-BFF8-00E8D4096520}"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4230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DBE02C-FBF4-4852-BFF8-00E8D4096520}"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18CD5-081E-49B8-B117-758430E70F7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9669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BE02C-FBF4-4852-BFF8-00E8D4096520}"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18CD5-081E-49B8-B117-758430E70F7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573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BE02C-FBF4-4852-BFF8-00E8D4096520}"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4277900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DBE02C-FBF4-4852-BFF8-00E8D4096520}"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0892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4DBE02C-FBF4-4852-BFF8-00E8D4096520}" type="datetimeFigureOut">
              <a:rPr lang="en-GB" smtClean="0"/>
              <a:t>12/02/2025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1678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8345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509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4DBE02C-FBF4-4852-BFF8-00E8D4096520}" type="datetimeFigureOut">
              <a:rPr lang="en-GB" smtClean="0"/>
              <a:t>12/02/2025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0418CD5-081E-49B8-B117-758430E70F7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1437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9546483-6765-0E4E-4486-E89FF168FF78}"/>
              </a:ext>
            </a:extLst>
          </p:cNvPr>
          <p:cNvSpPr>
            <a:spLocks noGrp="1"/>
          </p:cNvSpPr>
          <p:nvPr>
            <p:ph type="title"/>
          </p:nvPr>
        </p:nvSpPr>
        <p:spPr>
          <a:xfrm>
            <a:off x="1451580" y="804520"/>
            <a:ext cx="3530157" cy="1049235"/>
          </a:xfrm>
        </p:spPr>
        <p:txBody>
          <a:bodyPr>
            <a:normAutofit/>
          </a:bodyPr>
          <a:lstStyle/>
          <a:p>
            <a:br>
              <a:rPr lang="en-GB" sz="1800" b="1" dirty="0">
                <a:effectLst/>
                <a:latin typeface="Arial" panose="020B0604020202020204" pitchFamily="34" charset="0"/>
                <a:ea typeface="Times New Roman" panose="02020603050405020304" pitchFamily="18" charset="0"/>
              </a:rPr>
            </a:br>
            <a:endParaRPr lang="en-GB" dirty="0"/>
          </a:p>
        </p:txBody>
      </p:sp>
      <p:sp>
        <p:nvSpPr>
          <p:cNvPr id="58" name="Rectangle 57">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8" name="Content Placeholder 2">
            <a:extLst>
              <a:ext uri="{FF2B5EF4-FFF2-40B4-BE49-F238E27FC236}">
                <a16:creationId xmlns:a16="http://schemas.microsoft.com/office/drawing/2014/main" id="{70AA1970-3047-518E-2243-9D089ED6963B}"/>
              </a:ext>
            </a:extLst>
          </p:cNvPr>
          <p:cNvSpPr>
            <a:spLocks noGrp="1"/>
          </p:cNvSpPr>
          <p:nvPr>
            <p:ph idx="1"/>
          </p:nvPr>
        </p:nvSpPr>
        <p:spPr>
          <a:xfrm>
            <a:off x="-301" y="1847088"/>
            <a:ext cx="5303821" cy="3619257"/>
          </a:xfrm>
        </p:spPr>
        <p:txBody>
          <a:bodyPr>
            <a:normAutofit/>
          </a:bodyPr>
          <a:lstStyle/>
          <a:p>
            <a:pPr marL="342900" lvl="0" indent="-342900" rtl="0">
              <a:lnSpc>
                <a:spcPct val="110000"/>
              </a:lnSpc>
              <a:buFont typeface="Arial" panose="020B0604020202020204" pitchFamily="34" charset="0"/>
              <a:buChar char="•"/>
              <a:tabLst>
                <a:tab pos="457200" algn="l"/>
              </a:tabLst>
            </a:pPr>
            <a:r>
              <a:rPr lang="en-US" sz="1400" dirty="0">
                <a:effectLst/>
                <a:latin typeface="Arial" panose="020B0604020202020204" pitchFamily="34" charset="0"/>
                <a:ea typeface="MS Mincho" panose="02020609040205080304" pitchFamily="49" charset="-128"/>
                <a:cs typeface="Arial" panose="020B0604020202020204" pitchFamily="34" charset="0"/>
              </a:rPr>
              <a:t>University of Wales TSD</a:t>
            </a:r>
            <a:endParaRPr lang="en-GB" sz="1400"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110000"/>
              </a:lnSpc>
              <a:buFont typeface="Arial" panose="020B0604020202020204" pitchFamily="34" charset="0"/>
              <a:buChar char="•"/>
              <a:tabLst>
                <a:tab pos="457200" algn="l"/>
              </a:tabLst>
            </a:pPr>
            <a:r>
              <a:rPr lang="en-GB" sz="1400" dirty="0">
                <a:effectLst/>
                <a:latin typeface="Arial" panose="020B0604020202020204" pitchFamily="34" charset="0"/>
                <a:ea typeface="Times New Roman" panose="02020603050405020304" pitchFamily="18" charset="0"/>
              </a:rPr>
              <a:t>Problem Solving and Innovation </a:t>
            </a:r>
            <a:r>
              <a:rPr lang="en-US" sz="1400" dirty="0">
                <a:effectLst/>
                <a:latin typeface="Arial" panose="020B0604020202020204" pitchFamily="34" charset="0"/>
                <a:ea typeface="MS Mincho" panose="02020609040205080304" pitchFamily="49" charset="-128"/>
                <a:cs typeface="Arial" panose="020B0604020202020204" pitchFamily="34" charset="0"/>
              </a:rPr>
              <a:t>Module</a:t>
            </a:r>
            <a:endParaRPr lang="en-GB" sz="1400"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110000"/>
              </a:lnSpc>
              <a:buFont typeface="Arial" panose="020B0604020202020204" pitchFamily="34" charset="0"/>
              <a:buChar char="•"/>
              <a:tabLst>
                <a:tab pos="457200" algn="l"/>
              </a:tabLst>
            </a:pPr>
            <a:r>
              <a:rPr lang="en-GB" sz="1400" dirty="0">
                <a:effectLst/>
                <a:latin typeface="Arial" panose="020B0604020202020204" pitchFamily="34" charset="0"/>
                <a:ea typeface="Times New Roman" panose="02020603050405020304" pitchFamily="18" charset="0"/>
              </a:rPr>
              <a:t>BMSW4014</a:t>
            </a:r>
          </a:p>
          <a:p>
            <a:pPr marL="342900" lvl="0" indent="-342900">
              <a:lnSpc>
                <a:spcPct val="110000"/>
              </a:lnSpc>
              <a:buFont typeface="Arial" panose="020B0604020202020204" pitchFamily="34" charset="0"/>
              <a:buChar char="•"/>
              <a:tabLst>
                <a:tab pos="457200" algn="l"/>
              </a:tabLst>
            </a:pPr>
            <a:r>
              <a:rPr lang="en-US" sz="1400" dirty="0">
                <a:effectLst/>
                <a:latin typeface="Arial" panose="020B0604020202020204" pitchFamily="34" charset="0"/>
                <a:ea typeface="MS Mincho" panose="02020609040205080304" pitchFamily="49" charset="-128"/>
                <a:cs typeface="Arial" panose="020B0604020202020204" pitchFamily="34" charset="0"/>
              </a:rPr>
              <a:t>Ali Suliman</a:t>
            </a:r>
            <a:endParaRPr lang="en-GB" sz="1400"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110000"/>
              </a:lnSpc>
              <a:buFont typeface="Arial" panose="020B0604020202020204" pitchFamily="34" charset="0"/>
              <a:buChar char="•"/>
              <a:tabLst>
                <a:tab pos="457200" algn="l"/>
              </a:tabLst>
            </a:pPr>
            <a:r>
              <a:rPr lang="en-US" sz="1400" dirty="0">
                <a:effectLst/>
                <a:latin typeface="Arial" panose="020B0604020202020204" pitchFamily="34" charset="0"/>
                <a:ea typeface="MS Mincho" panose="02020609040205080304" pitchFamily="49" charset="-128"/>
                <a:cs typeface="Arial" panose="020B0604020202020204" pitchFamily="34" charset="0"/>
              </a:rPr>
              <a:t>2326008</a:t>
            </a:r>
            <a:endParaRPr lang="en-GB" sz="1400" dirty="0">
              <a:effectLst/>
              <a:latin typeface="Arial" panose="020B0604020202020204" pitchFamily="34" charset="0"/>
              <a:ea typeface="MS Mincho" panose="02020609040205080304" pitchFamily="49" charset="-128"/>
              <a:cs typeface="Arial" panose="020B0604020202020204" pitchFamily="34" charset="0"/>
            </a:endParaRPr>
          </a:p>
          <a:p>
            <a:pPr marL="342900" lvl="0" indent="-342900">
              <a:lnSpc>
                <a:spcPct val="110000"/>
              </a:lnSpc>
              <a:buFont typeface="Arial" panose="020B0604020202020204" pitchFamily="34" charset="0"/>
              <a:buChar char="•"/>
              <a:tabLst>
                <a:tab pos="457200" algn="l"/>
              </a:tabLst>
            </a:pPr>
            <a:r>
              <a:rPr lang="en-US" sz="1400" dirty="0">
                <a:effectLst/>
                <a:latin typeface="Arial" panose="020B0604020202020204" pitchFamily="34" charset="0"/>
                <a:ea typeface="MS Mincho" panose="02020609040205080304" pitchFamily="49" charset="-128"/>
                <a:cs typeface="Arial" panose="020B0604020202020204" pitchFamily="34" charset="0"/>
              </a:rPr>
              <a:t>Date : 14/02/2025</a:t>
            </a:r>
          </a:p>
          <a:p>
            <a:pPr marL="342900" lvl="0" indent="-342900">
              <a:lnSpc>
                <a:spcPct val="110000"/>
              </a:lnSpc>
              <a:buFont typeface="Arial" panose="020B0604020202020204" pitchFamily="34" charset="0"/>
              <a:buChar char="•"/>
              <a:tabLst>
                <a:tab pos="457200" algn="l"/>
              </a:tabLst>
            </a:pPr>
            <a:r>
              <a:rPr lang="en-GB" sz="1400" dirty="0">
                <a:effectLst/>
                <a:latin typeface="Arial" panose="020B0604020202020204" pitchFamily="34" charset="0"/>
                <a:ea typeface="Times New Roman" panose="02020603050405020304" pitchFamily="18" charset="0"/>
              </a:rPr>
              <a:t>Assignment Title: The rise of shoplifting in retail – A root cause analysis (RCA)</a:t>
            </a:r>
            <a:endParaRPr lang="en-GB" sz="1400" dirty="0">
              <a:effectLst/>
              <a:latin typeface="Arial" panose="020B0604020202020204" pitchFamily="34" charset="0"/>
              <a:ea typeface="MS Mincho" panose="02020609040205080304" pitchFamily="49" charset="-128"/>
              <a:cs typeface="Arial" panose="020B0604020202020204" pitchFamily="34" charset="0"/>
            </a:endParaRPr>
          </a:p>
        </p:txBody>
      </p:sp>
      <p:grpSp>
        <p:nvGrpSpPr>
          <p:cNvPr id="60" name="Group 59">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61" name="Rectangle 60">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3" name="Picture 42">
            <a:extLst>
              <a:ext uri="{FF2B5EF4-FFF2-40B4-BE49-F238E27FC236}">
                <a16:creationId xmlns:a16="http://schemas.microsoft.com/office/drawing/2014/main" id="{8C392F22-3E97-3E0F-89BE-BACC3E4CF38A}"/>
              </a:ext>
            </a:extLst>
          </p:cNvPr>
          <p:cNvPicPr>
            <a:picLocks noChangeAspect="1"/>
          </p:cNvPicPr>
          <p:nvPr/>
        </p:nvPicPr>
        <p:blipFill>
          <a:blip r:embed="rId2"/>
          <a:srcRect l="27561" r="2289"/>
          <a:stretch/>
        </p:blipFill>
        <p:spPr>
          <a:xfrm>
            <a:off x="6093926" y="1116345"/>
            <a:ext cx="4821551" cy="3866172"/>
          </a:xfrm>
          <a:prstGeom prst="rect">
            <a:avLst/>
          </a:prstGeom>
        </p:spPr>
      </p:pic>
      <p:pic>
        <p:nvPicPr>
          <p:cNvPr id="64" name="Picture 63">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6" name="Straight Connector 65">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9091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DCE55B-4122-75C3-2D4C-B9D176A35297}"/>
              </a:ext>
            </a:extLst>
          </p:cNvPr>
          <p:cNvSpPr txBox="1"/>
          <p:nvPr/>
        </p:nvSpPr>
        <p:spPr>
          <a:xfrm>
            <a:off x="391886" y="2049158"/>
            <a:ext cx="10485120" cy="3883627"/>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kern="100" dirty="0">
                <a:effectLst/>
                <a:latin typeface="Arial" panose="020B0604020202020204" pitchFamily="34" charset="0"/>
                <a:ea typeface="Aptos" panose="020B0004020202020204" pitchFamily="34" charset="0"/>
                <a:cs typeface="Arial" panose="020B0604020202020204" pitchFamily="34" charset="0"/>
              </a:rPr>
              <a:t>Introduction:</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600" kern="100" dirty="0">
                <a:effectLst/>
                <a:latin typeface="Arial" panose="020B0604020202020204" pitchFamily="34" charset="0"/>
                <a:ea typeface="Aptos" panose="020B0004020202020204" pitchFamily="34" charset="0"/>
                <a:cs typeface="Arial" panose="020B0604020202020204" pitchFamily="34" charset="0"/>
              </a:rPr>
              <a:t>Shoplifting remains a significant issue for UK retailers, particularly for businesses like the Co-op.</a:t>
            </a: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600" kern="100" dirty="0">
                <a:effectLst/>
                <a:latin typeface="Arial" panose="020B0604020202020204" pitchFamily="34" charset="0"/>
                <a:ea typeface="Aptos" panose="020B0004020202020204" pitchFamily="34" charset="0"/>
                <a:cs typeface="Arial" panose="020B0604020202020204" pitchFamily="34" charset="0"/>
              </a:rPr>
              <a:t>The Co-op, as a community-focused retailer, faces unique challenges from theft, which affects both its financial performance and operational practices (Sidebottom et al., 2017).</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b="1" kern="100" dirty="0">
                <a:effectLst/>
                <a:latin typeface="Arial" panose="020B0604020202020204" pitchFamily="34" charset="0"/>
                <a:ea typeface="Aptos" panose="020B0004020202020204" pitchFamily="34" charset="0"/>
                <a:cs typeface="Arial" panose="020B0604020202020204" pitchFamily="34" charset="0"/>
              </a:rPr>
              <a:t>Shoplifting and Retail Shrinkage: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600" kern="100" dirty="0">
                <a:effectLst/>
                <a:latin typeface="Arial" panose="020B0604020202020204" pitchFamily="34" charset="0"/>
                <a:ea typeface="Aptos" panose="020B0004020202020204" pitchFamily="34" charset="0"/>
                <a:cs typeface="Arial" panose="020B0604020202020204" pitchFamily="34" charset="0"/>
              </a:rPr>
              <a:t>The UK retail industry was valued at £394 billion in 2021, and retail shrinkage (loss of goods due to theft, damage, or mismanagement) is a widespread issue (</a:t>
            </a:r>
            <a:r>
              <a:rPr lang="en-GB" sz="1600" kern="100" dirty="0" err="1">
                <a:effectLst/>
                <a:latin typeface="Arial" panose="020B0604020202020204" pitchFamily="34" charset="0"/>
                <a:ea typeface="Aptos" panose="020B0004020202020204" pitchFamily="34" charset="0"/>
                <a:cs typeface="Arial" panose="020B0604020202020204" pitchFamily="34" charset="0"/>
              </a:rPr>
              <a:t>Redahegn</a:t>
            </a:r>
            <a:r>
              <a:rPr lang="en-GB" sz="1600" kern="100" dirty="0">
                <a:effectLst/>
                <a:latin typeface="Arial" panose="020B0604020202020204" pitchFamily="34" charset="0"/>
                <a:ea typeface="Aptos" panose="020B0004020202020204" pitchFamily="34" charset="0"/>
                <a:cs typeface="Arial" panose="020B0604020202020204" pitchFamily="34" charset="0"/>
              </a:rPr>
              <a:t> &amp; </a:t>
            </a:r>
            <a:r>
              <a:rPr lang="en-GB" sz="1600" kern="100" dirty="0" err="1">
                <a:effectLst/>
                <a:latin typeface="Arial" panose="020B0604020202020204" pitchFamily="34" charset="0"/>
                <a:ea typeface="Aptos" panose="020B0004020202020204" pitchFamily="34" charset="0"/>
                <a:cs typeface="Arial" panose="020B0604020202020204" pitchFamily="34" charset="0"/>
              </a:rPr>
              <a:t>Dengetsha</a:t>
            </a:r>
            <a:r>
              <a:rPr lang="en-GB" sz="1600" kern="100" dirty="0">
                <a:effectLst/>
                <a:latin typeface="Arial" panose="020B0604020202020204" pitchFamily="34" charset="0"/>
                <a:ea typeface="Aptos" panose="020B0004020202020204" pitchFamily="34" charset="0"/>
                <a:cs typeface="Arial" panose="020B0604020202020204" pitchFamily="34" charset="0"/>
              </a:rPr>
              <a:t>, 2004).</a:t>
            </a: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600" kern="100" dirty="0">
                <a:effectLst/>
                <a:latin typeface="Arial" panose="020B0604020202020204" pitchFamily="34" charset="0"/>
                <a:ea typeface="Aptos" panose="020B0004020202020204" pitchFamily="34" charset="0"/>
                <a:cs typeface="Arial" panose="020B0604020202020204" pitchFamily="34" charset="0"/>
              </a:rPr>
              <a:t>Shoplifting is a key contributor to shrinkage, impacting both large retailers like the Co-op and smaller businesses.</a:t>
            </a:r>
          </a:p>
        </p:txBody>
      </p:sp>
    </p:spTree>
    <p:extLst>
      <p:ext uri="{BB962C8B-B14F-4D97-AF65-F5344CB8AC3E}">
        <p14:creationId xmlns:p14="http://schemas.microsoft.com/office/powerpoint/2010/main" val="273889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88199-DCD1-4A3C-45B7-2C5A99BE5D39}"/>
              </a:ext>
            </a:extLst>
          </p:cNvPr>
          <p:cNvSpPr txBox="1"/>
          <p:nvPr/>
        </p:nvSpPr>
        <p:spPr>
          <a:xfrm>
            <a:off x="618308" y="1828745"/>
            <a:ext cx="10049691" cy="4048929"/>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b="1" kern="100" dirty="0">
                <a:effectLst/>
                <a:latin typeface="Aptos" panose="020B0004020202020204" pitchFamily="34" charset="0"/>
                <a:ea typeface="Aptos" panose="020B0004020202020204" pitchFamily="34" charset="0"/>
                <a:cs typeface="Arial" panose="020B0604020202020204" pitchFamily="34" charset="0"/>
              </a:rPr>
              <a:t>Impact on Co-op During COVID-19:</a:t>
            </a:r>
            <a:endParaRPr lang="en-GB" kern="100" dirty="0">
              <a:effectLst/>
              <a:latin typeface="Aptos" panose="020B00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ptos" panose="020B0004020202020204" pitchFamily="34" charset="0"/>
                <a:ea typeface="Aptos" panose="020B0004020202020204" pitchFamily="34" charset="0"/>
                <a:cs typeface="Times New Roman" panose="02020603050405020304" pitchFamily="18" charset="0"/>
              </a:rPr>
              <a:t>The Co-op, like many retailers, faced a surge in shoplifting during the COVID-19 pandemic, particularly due to changes in consumer behaviours and social distancing protocols.</a:t>
            </a: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ptos" panose="020B0004020202020204" pitchFamily="34" charset="0"/>
                <a:ea typeface="Aptos" panose="020B0004020202020204" pitchFamily="34" charset="0"/>
                <a:cs typeface="Times New Roman" panose="02020603050405020304" pitchFamily="18" charset="0"/>
              </a:rPr>
              <a:t>In 2020, the Co-op recorded 74,000 instances of theft, losing £5.5 million in stolen goods. The pandemic saw an increase in store visits as customers sought local options, yet theft rates escalated due to relaxed store policies in response to health concerns (</a:t>
            </a:r>
            <a:r>
              <a:rPr lang="en-GB" kern="100" dirty="0" err="1">
                <a:effectLst/>
                <a:latin typeface="Aptos" panose="020B0004020202020204" pitchFamily="34" charset="0"/>
                <a:ea typeface="Aptos" panose="020B0004020202020204" pitchFamily="34" charset="0"/>
                <a:cs typeface="Times New Roman" panose="02020603050405020304" pitchFamily="18" charset="0"/>
              </a:rPr>
              <a:t>Redahegn</a:t>
            </a:r>
            <a:r>
              <a:rPr lang="en-GB" kern="100" dirty="0">
                <a:effectLst/>
                <a:latin typeface="Aptos" panose="020B0004020202020204" pitchFamily="34" charset="0"/>
                <a:ea typeface="Aptos" panose="020B0004020202020204" pitchFamily="34" charset="0"/>
                <a:cs typeface="Times New Roman" panose="02020603050405020304" pitchFamily="18" charset="0"/>
              </a:rPr>
              <a:t> &amp; </a:t>
            </a:r>
            <a:r>
              <a:rPr lang="en-GB" kern="100" dirty="0" err="1">
                <a:effectLst/>
                <a:latin typeface="Aptos" panose="020B0004020202020204" pitchFamily="34" charset="0"/>
                <a:ea typeface="Aptos" panose="020B0004020202020204" pitchFamily="34" charset="0"/>
                <a:cs typeface="Times New Roman" panose="02020603050405020304" pitchFamily="18" charset="0"/>
              </a:rPr>
              <a:t>Dengetsha</a:t>
            </a:r>
            <a:r>
              <a:rPr lang="en-GB" kern="100" dirty="0">
                <a:effectLst/>
                <a:latin typeface="Aptos" panose="020B0004020202020204" pitchFamily="34" charset="0"/>
                <a:ea typeface="Aptos" panose="020B0004020202020204" pitchFamily="34" charset="0"/>
                <a:cs typeface="Times New Roman" panose="02020603050405020304" pitchFamily="18" charset="0"/>
              </a:rPr>
              <a:t>, 2004).</a:t>
            </a: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ptos" panose="020B0004020202020204" pitchFamily="34" charset="0"/>
                <a:ea typeface="Aptos" panose="020B0004020202020204" pitchFamily="34" charset="0"/>
                <a:cs typeface="Times New Roman" panose="02020603050405020304" pitchFamily="18" charset="0"/>
              </a:rPr>
              <a:t>The pandemic exacerbated the challenges for the Co-op, as reduced store staff and social distancing restrictions created opportunities for shoplifters. Additionally, the economic strain caused by COVID-19 increased financial pressures on the Co-op’s operations.</a:t>
            </a: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ptos" panose="020B0004020202020204" pitchFamily="34" charset="0"/>
                <a:ea typeface="Aptos" panose="020B0004020202020204" pitchFamily="34" charset="0"/>
                <a:cs typeface="Times New Roman" panose="02020603050405020304" pitchFamily="18" charset="0"/>
              </a:rPr>
              <a:t>Shoplifting directly contributed to £1.85 million in lost profit for the Co-op in 2023, with £47 million of the £53 million in shrinkage attributed to theft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Redahegn</a:t>
            </a:r>
            <a:r>
              <a:rPr lang="en-GB" kern="100" dirty="0">
                <a:effectLst/>
                <a:latin typeface="Aptos" panose="020B0004020202020204" pitchFamily="34" charset="0"/>
                <a:ea typeface="Aptos" panose="020B0004020202020204" pitchFamily="34" charset="0"/>
                <a:cs typeface="Times New Roman" panose="02020603050405020304" pitchFamily="18" charset="0"/>
              </a:rPr>
              <a:t> &amp; </a:t>
            </a:r>
            <a:r>
              <a:rPr lang="en-GB" kern="100" dirty="0" err="1">
                <a:effectLst/>
                <a:latin typeface="Aptos" panose="020B0004020202020204" pitchFamily="34" charset="0"/>
                <a:ea typeface="Aptos" panose="020B0004020202020204" pitchFamily="34" charset="0"/>
                <a:cs typeface="Times New Roman" panose="02020603050405020304" pitchFamily="18" charset="0"/>
              </a:rPr>
              <a:t>Dengetsha</a:t>
            </a:r>
            <a:r>
              <a:rPr lang="en-GB" kern="100" dirty="0">
                <a:effectLst/>
                <a:latin typeface="Aptos" panose="020B0004020202020204" pitchFamily="34" charset="0"/>
                <a:ea typeface="Aptos" panose="020B0004020202020204" pitchFamily="34" charset="0"/>
                <a:cs typeface="Times New Roman" panose="02020603050405020304" pitchFamily="18" charset="0"/>
              </a:rPr>
              <a:t>, 2004).</a:t>
            </a:r>
          </a:p>
        </p:txBody>
      </p:sp>
    </p:spTree>
    <p:extLst>
      <p:ext uri="{BB962C8B-B14F-4D97-AF65-F5344CB8AC3E}">
        <p14:creationId xmlns:p14="http://schemas.microsoft.com/office/powerpoint/2010/main" val="1670009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10E16D-262E-292A-946A-50AAF89174C5}"/>
              </a:ext>
            </a:extLst>
          </p:cNvPr>
          <p:cNvSpPr txBox="1"/>
          <p:nvPr/>
        </p:nvSpPr>
        <p:spPr>
          <a:xfrm>
            <a:off x="400594" y="1403148"/>
            <a:ext cx="10868297" cy="4753545"/>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600" b="1" kern="100" dirty="0">
                <a:effectLst/>
                <a:latin typeface="Aptos" panose="020B0004020202020204" pitchFamily="34" charset="0"/>
                <a:ea typeface="Aptos" panose="020B0004020202020204" pitchFamily="34" charset="0"/>
                <a:cs typeface="Arial" panose="020B0604020202020204" pitchFamily="34" charset="0"/>
              </a:rPr>
              <a:t>Operational and Emotional Impacts:</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Co-op faced significant operational challenges during COVID-19, including increased theft and the need for enhanced security protocols. Staff morale also suffered as employees were forced to work in higher-risk environments.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Staff often felt they were policing the store rather than serving customers, creating a tense atmosphere (Boniface, 2016). This environment contributed to increased staff turnover, further impacting the store’s operations.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"say no to theft" policy, which discourages confrontation with thieves, became even more problematic during the pandemic when fewer staff were available to monitor stores effectively.</a:t>
            </a:r>
          </a:p>
          <a:p>
            <a:pPr marL="914400">
              <a:lnSpc>
                <a:spcPct val="107000"/>
              </a:lnSpc>
              <a:spcAft>
                <a:spcPts val="800"/>
              </a:spcAft>
            </a:pPr>
            <a:r>
              <a:rPr lang="en-GB" sz="1600" kern="100" dirty="0">
                <a:effectLst/>
                <a:latin typeface="Aptos" panose="020B0004020202020204" pitchFamily="34" charset="0"/>
                <a:ea typeface="Aptos" panose="020B0004020202020204" pitchFamily="34" charset="0"/>
                <a:cs typeface="Arial" panose="020B0604020202020204" pitchFamily="34" charset="0"/>
              </a:rPr>
              <a:t> </a:t>
            </a:r>
          </a:p>
          <a:p>
            <a:pPr marL="342900" lvl="0" indent="-342900">
              <a:lnSpc>
                <a:spcPct val="107000"/>
              </a:lnSpc>
              <a:spcAft>
                <a:spcPts val="800"/>
              </a:spcAft>
              <a:buSzPts val="1000"/>
              <a:buFont typeface="Symbol" panose="05050102010706020507" pitchFamily="18" charset="2"/>
              <a:buChar char=""/>
              <a:tabLst>
                <a:tab pos="457200" algn="l"/>
              </a:tabLst>
            </a:pPr>
            <a:r>
              <a:rPr lang="en-GB" sz="1600" b="1" kern="100" dirty="0">
                <a:effectLst/>
                <a:latin typeface="Aptos" panose="020B0004020202020204" pitchFamily="34" charset="0"/>
                <a:ea typeface="Aptos" panose="020B0004020202020204" pitchFamily="34" charset="0"/>
                <a:cs typeface="Arial" panose="020B0604020202020204" pitchFamily="34" charset="0"/>
              </a:rPr>
              <a:t>Impact on Co-op’s Brand and Customer Trust:</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COVID-19 also led to a decline in customer trust, as concerns over safety and security increased. Regular customers began avoiding stores that were frequently targeted by shoplifters, further harming Co-op’s reputation as a community-focused business.</a:t>
            </a:r>
          </a:p>
          <a:p>
            <a:pPr marL="742950" lvl="1" indent="-285750">
              <a:lnSpc>
                <a:spcPct val="107000"/>
              </a:lnSpc>
              <a:spcAft>
                <a:spcPts val="800"/>
              </a:spcAft>
              <a:buSzPts val="1000"/>
              <a:buFont typeface="Courier New" panose="02070309020205020404" pitchFamily="49" charset="0"/>
              <a:buChar char="o"/>
              <a:tabLst>
                <a:tab pos="9144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pandemic period saw many customers reconsider their shopping choices as they perceived the Co-op stores as unsafe, both due to theft and the overall feeling of insecurity heightened by COVID-19 (Boniface, 2016).</a:t>
            </a:r>
          </a:p>
        </p:txBody>
      </p:sp>
    </p:spTree>
    <p:extLst>
      <p:ext uri="{BB962C8B-B14F-4D97-AF65-F5344CB8AC3E}">
        <p14:creationId xmlns:p14="http://schemas.microsoft.com/office/powerpoint/2010/main" val="4177650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A973FB-94C3-A7EC-BC49-E4422C11E896}"/>
              </a:ext>
            </a:extLst>
          </p:cNvPr>
          <p:cNvSpPr txBox="1"/>
          <p:nvPr/>
        </p:nvSpPr>
        <p:spPr>
          <a:xfrm>
            <a:off x="557348" y="2049158"/>
            <a:ext cx="10937965" cy="3150671"/>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kern="100" dirty="0">
                <a:effectLst/>
                <a:latin typeface="Arial" panose="020B0604020202020204" pitchFamily="34" charset="0"/>
                <a:ea typeface="Aptos" panose="020B0004020202020204" pitchFamily="34" charset="0"/>
                <a:cs typeface="Arial" panose="020B0604020202020204" pitchFamily="34" charset="0"/>
              </a:rPr>
              <a:t>Security and Preventative Measures: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To combat the increased shoplifting during COVID-19, the Co-op had to adapt its security strategies. These included:</a:t>
            </a:r>
          </a:p>
          <a:p>
            <a:pPr marL="1143000" lvl="2" indent="-228600" algn="just">
              <a:lnSpc>
                <a:spcPct val="150000"/>
              </a:lnSpc>
              <a:spcAft>
                <a:spcPts val="800"/>
              </a:spcAft>
              <a:buSzPts val="1000"/>
              <a:buFont typeface="Wingdings" panose="05000000000000000000" pitchFamily="2" charset="2"/>
              <a:buChar char=""/>
              <a:tabLst>
                <a:tab pos="1371600" algn="l"/>
              </a:tabLst>
            </a:pPr>
            <a:r>
              <a:rPr lang="en-GB" sz="1400" b="1" kern="100" dirty="0">
                <a:effectLst/>
                <a:latin typeface="Arial" panose="020B0604020202020204" pitchFamily="34" charset="0"/>
                <a:ea typeface="Aptos" panose="020B0004020202020204" pitchFamily="34" charset="0"/>
                <a:cs typeface="Arial" panose="020B0604020202020204" pitchFamily="34" charset="0"/>
              </a:rPr>
              <a:t>Technological Interventions</a:t>
            </a:r>
            <a:r>
              <a:rPr lang="en-GB" sz="1400" kern="100" dirty="0">
                <a:effectLst/>
                <a:latin typeface="Arial" panose="020B0604020202020204" pitchFamily="34" charset="0"/>
                <a:ea typeface="Aptos" panose="020B0004020202020204" pitchFamily="34" charset="0"/>
                <a:cs typeface="Arial" panose="020B0604020202020204" pitchFamily="34" charset="0"/>
              </a:rPr>
              <a:t>: Enhanced surveillance systems to monitor theft in real-time.</a:t>
            </a:r>
          </a:p>
          <a:p>
            <a:pPr marL="1143000" lvl="2" indent="-228600" algn="just">
              <a:lnSpc>
                <a:spcPct val="150000"/>
              </a:lnSpc>
              <a:spcAft>
                <a:spcPts val="800"/>
              </a:spcAft>
              <a:buSzPts val="1000"/>
              <a:buFont typeface="Wingdings" panose="05000000000000000000" pitchFamily="2" charset="2"/>
              <a:buChar char=""/>
              <a:tabLst>
                <a:tab pos="1371600" algn="l"/>
              </a:tabLst>
            </a:pPr>
            <a:r>
              <a:rPr lang="en-GB" sz="1400" b="1" kern="100" dirty="0">
                <a:effectLst/>
                <a:latin typeface="Arial" panose="020B0604020202020204" pitchFamily="34" charset="0"/>
                <a:ea typeface="Aptos" panose="020B0004020202020204" pitchFamily="34" charset="0"/>
                <a:cs typeface="Arial" panose="020B0604020202020204" pitchFamily="34" charset="0"/>
              </a:rPr>
              <a:t>Operational Changes</a:t>
            </a:r>
            <a:r>
              <a:rPr lang="en-GB" sz="1400" kern="100" dirty="0">
                <a:effectLst/>
                <a:latin typeface="Arial" panose="020B0604020202020204" pitchFamily="34" charset="0"/>
                <a:ea typeface="Aptos" panose="020B0004020202020204" pitchFamily="34" charset="0"/>
                <a:cs typeface="Arial" panose="020B0604020202020204" pitchFamily="34" charset="0"/>
              </a:rPr>
              <a:t>: Staff training on loss prevention and heightened customer engagement to deter theft.</a:t>
            </a:r>
          </a:p>
          <a:p>
            <a:pPr marL="1143000" lvl="2" indent="-228600" algn="just">
              <a:lnSpc>
                <a:spcPct val="150000"/>
              </a:lnSpc>
              <a:spcAft>
                <a:spcPts val="800"/>
              </a:spcAft>
              <a:buSzPts val="1000"/>
              <a:buFont typeface="Wingdings" panose="05000000000000000000" pitchFamily="2" charset="2"/>
              <a:buChar char=""/>
              <a:tabLst>
                <a:tab pos="1371600" algn="l"/>
              </a:tabLst>
            </a:pPr>
            <a:r>
              <a:rPr lang="en-GB" sz="1400" b="1" kern="100" dirty="0">
                <a:effectLst/>
                <a:latin typeface="Arial" panose="020B0604020202020204" pitchFamily="34" charset="0"/>
                <a:ea typeface="Aptos" panose="020B0004020202020204" pitchFamily="34" charset="0"/>
                <a:cs typeface="Arial" panose="020B0604020202020204" pitchFamily="34" charset="0"/>
              </a:rPr>
              <a:t>Community Partnerships</a:t>
            </a:r>
            <a:r>
              <a:rPr lang="en-GB" sz="1400" kern="100" dirty="0">
                <a:effectLst/>
                <a:latin typeface="Arial" panose="020B0604020202020204" pitchFamily="34" charset="0"/>
                <a:ea typeface="Aptos" panose="020B0004020202020204" pitchFamily="34" charset="0"/>
                <a:cs typeface="Arial" panose="020B0604020202020204" pitchFamily="34" charset="0"/>
              </a:rPr>
              <a:t>: Collaborations with local authorities and law enforcement to address the increase in theft and reduce the impact of organized retail crimes (</a:t>
            </a:r>
            <a:r>
              <a:rPr lang="en-GB" sz="1400" kern="100" dirty="0" err="1">
                <a:effectLst/>
                <a:latin typeface="Arial" panose="020B0604020202020204" pitchFamily="34" charset="0"/>
                <a:ea typeface="Aptos" panose="020B0004020202020204" pitchFamily="34" charset="0"/>
                <a:cs typeface="Arial" panose="020B0604020202020204" pitchFamily="34" charset="0"/>
              </a:rPr>
              <a:t>Redahegn</a:t>
            </a:r>
            <a:r>
              <a:rPr lang="en-GB" sz="1400" kern="100" dirty="0">
                <a:effectLst/>
                <a:latin typeface="Arial" panose="020B0604020202020204" pitchFamily="34" charset="0"/>
                <a:ea typeface="Aptos" panose="020B0004020202020204" pitchFamily="34" charset="0"/>
                <a:cs typeface="Arial" panose="020B0604020202020204" pitchFamily="34" charset="0"/>
              </a:rPr>
              <a:t> &amp; </a:t>
            </a:r>
            <a:r>
              <a:rPr lang="en-GB" sz="1400" kern="100" dirty="0" err="1">
                <a:effectLst/>
                <a:latin typeface="Arial" panose="020B0604020202020204" pitchFamily="34" charset="0"/>
                <a:ea typeface="Aptos" panose="020B0004020202020204" pitchFamily="34" charset="0"/>
                <a:cs typeface="Arial" panose="020B0604020202020204" pitchFamily="34" charset="0"/>
              </a:rPr>
              <a:t>Dengetsha</a:t>
            </a:r>
            <a:r>
              <a:rPr lang="en-GB" sz="1400" kern="100" dirty="0">
                <a:effectLst/>
                <a:latin typeface="Arial" panose="020B0604020202020204" pitchFamily="34" charset="0"/>
                <a:ea typeface="Aptos" panose="020B0004020202020204" pitchFamily="34" charset="0"/>
                <a:cs typeface="Arial" panose="020B0604020202020204" pitchFamily="34" charset="0"/>
              </a:rPr>
              <a:t>, 2004).</a:t>
            </a:r>
          </a:p>
          <a:p>
            <a:pPr marL="742950" lvl="1" indent="-285750" algn="just">
              <a:lnSpc>
                <a:spcPct val="150000"/>
              </a:lnSpc>
              <a:spcAft>
                <a:spcPts val="800"/>
              </a:spcAft>
              <a:buSzPts val="1000"/>
              <a:buFont typeface="Courier New" panose="02070309020205020404" pitchFamily="49" charset="0"/>
              <a:buChar char="o"/>
              <a:tabLst>
                <a:tab pos="9144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Retailers, including the Co-op, must continuously adapt their strategies to combat the changing nature of theft, particularly during crises like COVID-19.</a:t>
            </a:r>
          </a:p>
        </p:txBody>
      </p:sp>
    </p:spTree>
    <p:extLst>
      <p:ext uri="{BB962C8B-B14F-4D97-AF65-F5344CB8AC3E}">
        <p14:creationId xmlns:p14="http://schemas.microsoft.com/office/powerpoint/2010/main" val="1244184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D7BB80-DF93-5705-15A0-F00174DAB85C}"/>
              </a:ext>
            </a:extLst>
          </p:cNvPr>
          <p:cNvSpPr txBox="1"/>
          <p:nvPr/>
        </p:nvSpPr>
        <p:spPr>
          <a:xfrm>
            <a:off x="566057" y="2565325"/>
            <a:ext cx="10110652" cy="2646943"/>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b="1" kern="100" dirty="0">
                <a:effectLst/>
                <a:latin typeface="Arial" panose="020B0604020202020204" pitchFamily="34" charset="0"/>
                <a:ea typeface="Aptos" panose="020B0004020202020204" pitchFamily="34" charset="0"/>
                <a:cs typeface="Arial" panose="020B0604020202020204" pitchFamily="34" charset="0"/>
              </a:rPr>
              <a:t>Conclusion:</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rial" panose="020B0604020202020204" pitchFamily="34" charset="0"/>
                <a:ea typeface="Aptos" panose="020B0004020202020204" pitchFamily="34" charset="0"/>
                <a:cs typeface="Arial" panose="020B0604020202020204" pitchFamily="34" charset="0"/>
              </a:rPr>
              <a:t>The Co-op’s case illustrates how shoplifting has far-reaching impacts, not only financially but also in terms of staff morale, customer trust, and brand reputation. COVID-19 significantly compounded these issues by altering consumer behaviours, increasing security challenges, and reducing staff availability.</a:t>
            </a:r>
          </a:p>
          <a:p>
            <a:pPr marL="742950" lvl="1" indent="-285750">
              <a:lnSpc>
                <a:spcPct val="107000"/>
              </a:lnSpc>
              <a:spcAft>
                <a:spcPts val="800"/>
              </a:spcAft>
              <a:buSzPts val="1000"/>
              <a:buFont typeface="Courier New" panose="02070309020205020404" pitchFamily="49" charset="0"/>
              <a:buChar char="o"/>
              <a:tabLst>
                <a:tab pos="914400" algn="l"/>
              </a:tabLst>
            </a:pPr>
            <a:r>
              <a:rPr lang="en-GB" kern="100" dirty="0">
                <a:effectLst/>
                <a:latin typeface="Arial" panose="020B0604020202020204" pitchFamily="34" charset="0"/>
                <a:ea typeface="Aptos" panose="020B0004020202020204" pitchFamily="34" charset="0"/>
                <a:cs typeface="Arial" panose="020B0604020202020204" pitchFamily="34" charset="0"/>
              </a:rPr>
              <a:t>Effective shoplifting prevention requires a combination of technological, operational, and community-based strategies to reduce theft and protect both the business and the community it serves.</a:t>
            </a:r>
          </a:p>
        </p:txBody>
      </p:sp>
    </p:spTree>
    <p:extLst>
      <p:ext uri="{BB962C8B-B14F-4D97-AF65-F5344CB8AC3E}">
        <p14:creationId xmlns:p14="http://schemas.microsoft.com/office/powerpoint/2010/main" val="2040965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9DAB69-2FEB-D131-F584-0A85094DDA15}"/>
              </a:ext>
            </a:extLst>
          </p:cNvPr>
          <p:cNvSpPr txBox="1"/>
          <p:nvPr/>
        </p:nvSpPr>
        <p:spPr>
          <a:xfrm>
            <a:off x="287383" y="618863"/>
            <a:ext cx="11033760" cy="5124480"/>
          </a:xfrm>
          <a:prstGeom prst="rect">
            <a:avLst/>
          </a:prstGeom>
          <a:noFill/>
        </p:spPr>
        <p:txBody>
          <a:bodyPr wrap="square">
            <a:spAutoFit/>
          </a:bodyPr>
          <a:lstStyle/>
          <a:p>
            <a:pPr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Arial" panose="020B0604020202020204" pitchFamily="34" charset="0"/>
              </a:rPr>
              <a:t>References: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Boniface, P. (2024). Retail crime in the UK: An analysis of shoplifting trends and impacts. </a:t>
            </a:r>
            <a:r>
              <a:rPr lang="en-GB" sz="1800" i="1" kern="100" dirty="0">
                <a:effectLst/>
                <a:latin typeface="Arial" panose="020B0604020202020204" pitchFamily="34" charset="0"/>
                <a:ea typeface="Aptos" panose="020B0004020202020204" pitchFamily="34" charset="0"/>
                <a:cs typeface="Arial" panose="020B0604020202020204" pitchFamily="34" charset="0"/>
              </a:rPr>
              <a:t>Journal of Retail and Consumer Services, 58</a:t>
            </a:r>
            <a:r>
              <a:rPr lang="en-GB" sz="1800" kern="100" dirty="0">
                <a:effectLst/>
                <a:latin typeface="Arial" panose="020B0604020202020204" pitchFamily="34" charset="0"/>
                <a:ea typeface="Aptos" panose="020B0004020202020204" pitchFamily="34" charset="0"/>
                <a:cs typeface="Arial" panose="020B0604020202020204" pitchFamily="34" charset="0"/>
              </a:rPr>
              <a:t>, 102-110.</a:t>
            </a: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Boniface, S. (2016). The impact of shoplifting on employee morale and store operations. </a:t>
            </a:r>
            <a:r>
              <a:rPr lang="en-GB" sz="1800" i="1" kern="100" dirty="0">
                <a:effectLst/>
                <a:latin typeface="Arial" panose="020B0604020202020204" pitchFamily="34" charset="0"/>
                <a:ea typeface="Aptos" panose="020B0004020202020204" pitchFamily="34" charset="0"/>
                <a:cs typeface="Arial" panose="020B0604020202020204" pitchFamily="34" charset="0"/>
              </a:rPr>
              <a:t>Journal of Retailing, 92(4)</a:t>
            </a:r>
            <a:r>
              <a:rPr lang="en-GB" sz="1800" kern="100" dirty="0">
                <a:effectLst/>
                <a:latin typeface="Arial" panose="020B0604020202020204" pitchFamily="34" charset="0"/>
                <a:ea typeface="Aptos" panose="020B0004020202020204" pitchFamily="34" charset="0"/>
                <a:cs typeface="Arial" panose="020B0604020202020204" pitchFamily="34" charset="0"/>
              </a:rPr>
              <a:t>, 369-381.</a:t>
            </a:r>
          </a:p>
          <a:p>
            <a:pPr algn="just">
              <a:lnSpc>
                <a:spcPct val="150000"/>
              </a:lnSpc>
              <a:spcAft>
                <a:spcPts val="800"/>
              </a:spcAft>
            </a:pPr>
            <a:r>
              <a:rPr lang="en-GB" sz="1800" kern="100" dirty="0" err="1">
                <a:effectLst/>
                <a:latin typeface="Arial" panose="020B0604020202020204" pitchFamily="34" charset="0"/>
                <a:ea typeface="Aptos" panose="020B0004020202020204" pitchFamily="34" charset="0"/>
                <a:cs typeface="Arial" panose="020B0604020202020204" pitchFamily="34" charset="0"/>
              </a:rPr>
              <a:t>Redahegn</a:t>
            </a:r>
            <a:r>
              <a:rPr lang="en-GB" sz="1800" kern="100" dirty="0">
                <a:effectLst/>
                <a:latin typeface="Arial" panose="020B0604020202020204" pitchFamily="34" charset="0"/>
                <a:ea typeface="Aptos" panose="020B0004020202020204" pitchFamily="34" charset="0"/>
                <a:cs typeface="Arial" panose="020B0604020202020204" pitchFamily="34" charset="0"/>
              </a:rPr>
              <a:t>, S., &amp; </a:t>
            </a:r>
            <a:r>
              <a:rPr lang="en-GB" sz="1800" kern="100" dirty="0" err="1">
                <a:effectLst/>
                <a:latin typeface="Arial" panose="020B0604020202020204" pitchFamily="34" charset="0"/>
                <a:ea typeface="Aptos" panose="020B0004020202020204" pitchFamily="34" charset="0"/>
                <a:cs typeface="Arial" panose="020B0604020202020204" pitchFamily="34" charset="0"/>
              </a:rPr>
              <a:t>Dengetsha</a:t>
            </a:r>
            <a:r>
              <a:rPr lang="en-GB" sz="1800" kern="100" dirty="0">
                <a:effectLst/>
                <a:latin typeface="Arial" panose="020B0604020202020204" pitchFamily="34" charset="0"/>
                <a:ea typeface="Aptos" panose="020B0004020202020204" pitchFamily="34" charset="0"/>
                <a:cs typeface="Arial" panose="020B0604020202020204" pitchFamily="34" charset="0"/>
              </a:rPr>
              <a:t>, B. (2004). Shrinkage in retail: The causes, consequences, and countermeasures. </a:t>
            </a:r>
            <a:r>
              <a:rPr lang="en-GB" sz="1800" i="1" kern="100" dirty="0">
                <a:effectLst/>
                <a:latin typeface="Arial" panose="020B0604020202020204" pitchFamily="34" charset="0"/>
                <a:ea typeface="Aptos" panose="020B0004020202020204" pitchFamily="34" charset="0"/>
                <a:cs typeface="Arial" panose="020B0604020202020204" pitchFamily="34" charset="0"/>
              </a:rPr>
              <a:t>International Journal of Retail &amp; Distribution Management, 32(2)</a:t>
            </a:r>
            <a:r>
              <a:rPr lang="en-GB" sz="1800" kern="100" dirty="0">
                <a:effectLst/>
                <a:latin typeface="Arial" panose="020B0604020202020204" pitchFamily="34" charset="0"/>
                <a:ea typeface="Aptos" panose="020B0004020202020204" pitchFamily="34" charset="0"/>
                <a:cs typeface="Arial" panose="020B0604020202020204" pitchFamily="34" charset="0"/>
              </a:rPr>
              <a:t>, 100-108.</a:t>
            </a:r>
          </a:p>
          <a:p>
            <a:pPr algn="just">
              <a:lnSpc>
                <a:spcPct val="150000"/>
              </a:lnSpc>
              <a:spcAft>
                <a:spcPts val="800"/>
              </a:spcAft>
            </a:pPr>
            <a:r>
              <a:rPr lang="en-GB" sz="1800" kern="100" dirty="0" err="1">
                <a:effectLst/>
                <a:latin typeface="Arial" panose="020B0604020202020204" pitchFamily="34" charset="0"/>
                <a:ea typeface="Aptos" panose="020B0004020202020204" pitchFamily="34" charset="0"/>
                <a:cs typeface="Arial" panose="020B0604020202020204" pitchFamily="34" charset="0"/>
              </a:rPr>
              <a:t>Rybaczewska</a:t>
            </a:r>
            <a:r>
              <a:rPr lang="en-GB" sz="1800" kern="100" dirty="0">
                <a:effectLst/>
                <a:latin typeface="Arial" panose="020B0604020202020204" pitchFamily="34" charset="0"/>
                <a:ea typeface="Aptos" panose="020B0004020202020204" pitchFamily="34" charset="0"/>
                <a:cs typeface="Arial" panose="020B0604020202020204" pitchFamily="34" charset="0"/>
              </a:rPr>
              <a:t>, A., &amp; Sparks, L. (2020). The Co-op’s unique business model and its impact on the retail sector. </a:t>
            </a:r>
            <a:r>
              <a:rPr lang="en-GB" sz="1800" i="1" kern="100" dirty="0">
                <a:effectLst/>
                <a:latin typeface="Arial" panose="020B0604020202020204" pitchFamily="34" charset="0"/>
                <a:ea typeface="Aptos" panose="020B0004020202020204" pitchFamily="34" charset="0"/>
                <a:cs typeface="Arial" panose="020B0604020202020204" pitchFamily="34" charset="0"/>
              </a:rPr>
              <a:t>Retail Studies Journal, 18(2)</a:t>
            </a:r>
            <a:r>
              <a:rPr lang="en-GB" sz="1800" kern="100" dirty="0">
                <a:effectLst/>
                <a:latin typeface="Arial" panose="020B0604020202020204" pitchFamily="34" charset="0"/>
                <a:ea typeface="Aptos" panose="020B0004020202020204" pitchFamily="34" charset="0"/>
                <a:cs typeface="Arial" panose="020B0604020202020204" pitchFamily="34" charset="0"/>
              </a:rPr>
              <a:t>, 215-227.</a:t>
            </a: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Sidebottom, A., Tilley, N., &amp; Pease, K. (2017). Shoplifting: Understanding the problem and finding solutions. </a:t>
            </a:r>
            <a:r>
              <a:rPr lang="en-GB" sz="1800" i="1" kern="100" dirty="0">
                <a:effectLst/>
                <a:latin typeface="Arial" panose="020B0604020202020204" pitchFamily="34" charset="0"/>
                <a:ea typeface="Aptos" panose="020B0004020202020204" pitchFamily="34" charset="0"/>
                <a:cs typeface="Arial" panose="020B0604020202020204" pitchFamily="34" charset="0"/>
              </a:rPr>
              <a:t>Palgrave Macmillan.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905947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1988</TotalTime>
  <Words>845</Words>
  <Application>Microsoft Office PowerPoint</Application>
  <PresentationFormat>Widescreen</PresentationFormat>
  <Paragraphs>42</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Arial</vt:lpstr>
      <vt:lpstr>Courier New</vt:lpstr>
      <vt:lpstr>Gill Sans MT</vt:lpstr>
      <vt:lpstr>Symbol</vt:lpstr>
      <vt:lpstr>Wingdings</vt:lpstr>
      <vt:lpstr>Gallery</vt:lpstr>
      <vt:lpstr> </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Squire</dc:creator>
  <cp:lastModifiedBy>aliahmed suliman</cp:lastModifiedBy>
  <cp:revision>2</cp:revision>
  <dcterms:created xsi:type="dcterms:W3CDTF">2025-01-21T09:58:18Z</dcterms:created>
  <dcterms:modified xsi:type="dcterms:W3CDTF">2025-02-12T20:16:49Z</dcterms:modified>
</cp:coreProperties>
</file>